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6"/>
    <p:sldMasterId id="2147483882" r:id="rId7"/>
    <p:sldMasterId id="2147483911" r:id="rId8"/>
    <p:sldMasterId id="2147483913" r:id="rId9"/>
    <p:sldMasterId id="2147483917" r:id="rId10"/>
  </p:sldMasterIdLst>
  <p:notesMasterIdLst>
    <p:notesMasterId r:id="rId36"/>
  </p:notesMasterIdLst>
  <p:handoutMasterIdLst>
    <p:handoutMasterId r:id="rId37"/>
  </p:handoutMasterIdLst>
  <p:sldIdLst>
    <p:sldId id="1267" r:id="rId11"/>
    <p:sldId id="1453" r:id="rId12"/>
    <p:sldId id="1466" r:id="rId13"/>
    <p:sldId id="1443" r:id="rId14"/>
    <p:sldId id="1417" r:id="rId15"/>
    <p:sldId id="1456" r:id="rId16"/>
    <p:sldId id="1014" r:id="rId17"/>
    <p:sldId id="1027" r:id="rId18"/>
    <p:sldId id="1012" r:id="rId19"/>
    <p:sldId id="1089" r:id="rId20"/>
    <p:sldId id="1090" r:id="rId21"/>
    <p:sldId id="1091" r:id="rId22"/>
    <p:sldId id="1489" r:id="rId23"/>
    <p:sldId id="1099" r:id="rId24"/>
    <p:sldId id="1486" r:id="rId25"/>
    <p:sldId id="1488" r:id="rId26"/>
    <p:sldId id="1071" r:id="rId27"/>
    <p:sldId id="1074" r:id="rId28"/>
    <p:sldId id="1078" r:id="rId29"/>
    <p:sldId id="1075" r:id="rId30"/>
    <p:sldId id="1087" r:id="rId31"/>
    <p:sldId id="1100" r:id="rId32"/>
    <p:sldId id="1021" r:id="rId33"/>
    <p:sldId id="1433" r:id="rId34"/>
    <p:sldId id="1285" r:id="rId3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Grace, Khamisi" initials="GK" lastIdx="16" clrIdx="81">
    <p:extLst>
      <p:ext uri="{19B8F6BF-5375-455C-9EA6-DF929625EA0E}">
        <p15:presenceInfo xmlns:p15="http://schemas.microsoft.com/office/powerpoint/2012/main" userId="S::kgrace@lionsclubs.org::609a7397-3773-4306-89d7-963b1a7cb88b" providerId="AD"/>
      </p:ext>
    </p:extLst>
  </p:cmAuthor>
  <p:cmAuthor id="72" name="Burns, Andrea" initials="BA [56]" lastIdx="1" clrIdx="71"/>
  <p:cmAuthor id="2" name="Tamara Osheroff" initials="TO" lastIdx="2" clrIdx="1"/>
  <p:cmAuthor id="73" name="Burns, Andrea" initials="BA [57]" lastIdx="1" clrIdx="72"/>
  <p:cmAuthor id="3" name="shefanie.vin@gmail.com" initials="sh" lastIdx="4" clrIdx="82">
    <p:extLst>
      <p:ext uri="{19B8F6BF-5375-455C-9EA6-DF929625EA0E}">
        <p15:presenceInfo xmlns:p15="http://schemas.microsoft.com/office/powerpoint/2012/main" userId="S::urn:spo:guest#shefanie.vin@gmail.com::" providerId="AD"/>
      </p:ext>
    </p:extLst>
  </p:cmAuthor>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69"/>
    <a:srgbClr val="EBB700"/>
    <a:srgbClr val="FFFFFF"/>
    <a:srgbClr val="407CCA"/>
    <a:srgbClr val="000000"/>
    <a:srgbClr val="56565A"/>
    <a:srgbClr val="0A5496"/>
    <a:srgbClr val="10233F"/>
    <a:srgbClr val="457DC8"/>
    <a:srgbClr val="082E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51EBD3-DB07-4AF3-9AAB-881C1F9E1E39}" v="19" dt="2022-08-26T01:40:45.7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76" autoAdjust="0"/>
    <p:restoredTop sz="67988" autoAdjust="0"/>
  </p:normalViewPr>
  <p:slideViewPr>
    <p:cSldViewPr showGuides="1">
      <p:cViewPr varScale="1">
        <p:scale>
          <a:sx n="48" d="100"/>
          <a:sy n="48" d="100"/>
        </p:scale>
        <p:origin x="1110" y="39"/>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80" d="100"/>
        <a:sy n="80" d="100"/>
      </p:scale>
      <p:origin x="0" y="-1928"/>
    </p:cViewPr>
  </p:sorterViewPr>
  <p:notesViewPr>
    <p:cSldViewPr showGuides="1">
      <p:cViewPr varScale="1">
        <p:scale>
          <a:sx n="62" d="100"/>
          <a:sy n="62" d="100"/>
        </p:scale>
        <p:origin x="333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slide" Target="slides/slide21.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microsoft.com/office/2016/11/relationships/changesInfo" Target="changesInfos/changesInfo1.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tt Harrington" userId="P++PGFJsgrntgntDJ/3fR+sdUAeP8upFNl3wRJMl3VA=" providerId="None" clId="Web-{8A51EBD3-DB07-4AF3-9AAB-881C1F9E1E39}"/>
    <pc:docChg chg="modSld">
      <pc:chgData name="Brett Harrington" userId="P++PGFJsgrntgntDJ/3fR+sdUAeP8upFNl3wRJMl3VA=" providerId="None" clId="Web-{8A51EBD3-DB07-4AF3-9AAB-881C1F9E1E39}" dt="2022-08-26T01:40:45.082" v="16" actId="1076"/>
      <pc:docMkLst>
        <pc:docMk/>
      </pc:docMkLst>
      <pc:sldChg chg="addSp delSp modSp delAnim">
        <pc:chgData name="Brett Harrington" userId="P++PGFJsgrntgntDJ/3fR+sdUAeP8upFNl3wRJMl3VA=" providerId="None" clId="Web-{8A51EBD3-DB07-4AF3-9AAB-881C1F9E1E39}" dt="2022-08-26T01:40:45.082" v="16" actId="1076"/>
        <pc:sldMkLst>
          <pc:docMk/>
          <pc:sldMk cId="2179641477" sldId="1012"/>
        </pc:sldMkLst>
        <pc:spChg chg="add">
          <ac:chgData name="Brett Harrington" userId="P++PGFJsgrntgntDJ/3fR+sdUAeP8upFNl3wRJMl3VA=" providerId="None" clId="Web-{8A51EBD3-DB07-4AF3-9AAB-881C1F9E1E39}" dt="2022-08-26T01:39:51.034" v="8"/>
          <ac:spMkLst>
            <pc:docMk/>
            <pc:sldMk cId="2179641477" sldId="1012"/>
            <ac:spMk id="7" creationId="{8E38F1F4-9D53-CAC8-67EC-41F1C995F2A3}"/>
          </ac:spMkLst>
        </pc:spChg>
        <pc:spChg chg="add mod">
          <ac:chgData name="Brett Harrington" userId="P++PGFJsgrntgntDJ/3fR+sdUAeP8upFNl3wRJMl3VA=" providerId="None" clId="Web-{8A51EBD3-DB07-4AF3-9AAB-881C1F9E1E39}" dt="2022-08-26T01:40:17.487" v="13"/>
          <ac:spMkLst>
            <pc:docMk/>
            <pc:sldMk cId="2179641477" sldId="1012"/>
            <ac:spMk id="8" creationId="{812D35BB-FF4B-6C6C-9C81-3A3CF7409CD0}"/>
          </ac:spMkLst>
        </pc:spChg>
        <pc:picChg chg="del">
          <ac:chgData name="Brett Harrington" userId="P++PGFJsgrntgntDJ/3fR+sdUAeP8upFNl3wRJMl3VA=" providerId="None" clId="Web-{8A51EBD3-DB07-4AF3-9AAB-881C1F9E1E39}" dt="2022-08-26T01:39:46.362" v="7"/>
          <ac:picMkLst>
            <pc:docMk/>
            <pc:sldMk cId="2179641477" sldId="1012"/>
            <ac:picMk id="3" creationId="{11CFAE09-CD2A-4F65-9B5C-A3AC0F68361C}"/>
          </ac:picMkLst>
        </pc:picChg>
        <pc:picChg chg="del">
          <ac:chgData name="Brett Harrington" userId="P++PGFJsgrntgntDJ/3fR+sdUAeP8upFNl3wRJMl3VA=" providerId="None" clId="Web-{8A51EBD3-DB07-4AF3-9AAB-881C1F9E1E39}" dt="2022-08-26T01:39:39.299" v="6"/>
          <ac:picMkLst>
            <pc:docMk/>
            <pc:sldMk cId="2179641477" sldId="1012"/>
            <ac:picMk id="4" creationId="{3DEF26DC-C5AB-4E3A-ADED-251CC037A853}"/>
          </ac:picMkLst>
        </pc:picChg>
        <pc:picChg chg="del">
          <ac:chgData name="Brett Harrington" userId="P++PGFJsgrntgntDJ/3fR+sdUAeP8upFNl3wRJMl3VA=" providerId="None" clId="Web-{8A51EBD3-DB07-4AF3-9AAB-881C1F9E1E39}" dt="2022-08-26T01:39:39.268" v="5"/>
          <ac:picMkLst>
            <pc:docMk/>
            <pc:sldMk cId="2179641477" sldId="1012"/>
            <ac:picMk id="5" creationId="{134538D8-1526-48B7-BC97-5CB5D3598FAA}"/>
          </ac:picMkLst>
        </pc:picChg>
        <pc:picChg chg="del">
          <ac:chgData name="Brett Harrington" userId="P++PGFJsgrntgntDJ/3fR+sdUAeP8upFNl3wRJMl3VA=" providerId="None" clId="Web-{8A51EBD3-DB07-4AF3-9AAB-881C1F9E1E39}" dt="2022-08-26T01:39:26.705" v="4"/>
          <ac:picMkLst>
            <pc:docMk/>
            <pc:sldMk cId="2179641477" sldId="1012"/>
            <ac:picMk id="6" creationId="{6850B7B1-FA0F-44DC-A0F3-2466A1C583B6}"/>
          </ac:picMkLst>
        </pc:picChg>
        <pc:picChg chg="add mod">
          <ac:chgData name="Brett Harrington" userId="P++PGFJsgrntgntDJ/3fR+sdUAeP8upFNl3wRJMl3VA=" providerId="None" clId="Web-{8A51EBD3-DB07-4AF3-9AAB-881C1F9E1E39}" dt="2022-08-26T01:40:45.082" v="16" actId="1076"/>
          <ac:picMkLst>
            <pc:docMk/>
            <pc:sldMk cId="2179641477" sldId="1012"/>
            <ac:picMk id="9" creationId="{DE522042-F985-C450-67CF-99190F5CD71C}"/>
          </ac:picMkLst>
        </pc:picChg>
      </pc:sldChg>
      <pc:sldChg chg="addSp delSp modSp">
        <pc:chgData name="Brett Harrington" userId="P++PGFJsgrntgntDJ/3fR+sdUAeP8upFNl3wRJMl3VA=" providerId="None" clId="Web-{8A51EBD3-DB07-4AF3-9AAB-881C1F9E1E39}" dt="2022-08-26T01:39:12.064" v="3" actId="1076"/>
        <pc:sldMkLst>
          <pc:docMk/>
          <pc:sldMk cId="1395894267" sldId="1466"/>
        </pc:sldMkLst>
        <pc:picChg chg="add mod">
          <ac:chgData name="Brett Harrington" userId="P++PGFJsgrntgntDJ/3fR+sdUAeP8upFNl3wRJMl3VA=" providerId="None" clId="Web-{8A51EBD3-DB07-4AF3-9AAB-881C1F9E1E39}" dt="2022-08-26T01:39:12.064" v="3" actId="1076"/>
          <ac:picMkLst>
            <pc:docMk/>
            <pc:sldMk cId="1395894267" sldId="1466"/>
            <ac:picMk id="2" creationId="{2FD6DB71-3C24-F984-6707-98D161EE4D8E}"/>
          </ac:picMkLst>
        </pc:picChg>
        <pc:picChg chg="del">
          <ac:chgData name="Brett Harrington" userId="P++PGFJsgrntgntDJ/3fR+sdUAeP8upFNl3wRJMl3VA=" providerId="None" clId="Web-{8A51EBD3-DB07-4AF3-9AAB-881C1F9E1E39}" dt="2022-08-26T01:38:50.798" v="0"/>
          <ac:picMkLst>
            <pc:docMk/>
            <pc:sldMk cId="1395894267" sldId="1466"/>
            <ac:picMk id="35"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773714" y="8610601"/>
            <a:ext cx="3054469"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
        <p:nvSpPr>
          <p:cNvPr id="3" name="Header Placeholder 2"/>
          <p:cNvSpPr>
            <a:spLocks noGrp="1"/>
          </p:cNvSpPr>
          <p:nvPr>
            <p:ph type="hdr" sz="quarter"/>
          </p:nvPr>
        </p:nvSpPr>
        <p:spPr>
          <a:xfrm>
            <a:off x="494138" y="300038"/>
            <a:ext cx="2989291" cy="481311"/>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60375" y="457200"/>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460375" y="4114800"/>
            <a:ext cx="6396038" cy="479022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Slide Number Placeholder 9"/>
          <p:cNvSpPr>
            <a:spLocks noGrp="1"/>
          </p:cNvSpPr>
          <p:nvPr>
            <p:ph type="sldNum" sz="quarter" idx="5"/>
          </p:nvPr>
        </p:nvSpPr>
        <p:spPr>
          <a:xfrm>
            <a:off x="3763962" y="8905026"/>
            <a:ext cx="3170238" cy="304801"/>
          </a:xfrm>
          <a:prstGeom prst="rect">
            <a:avLst/>
          </a:prstGeom>
        </p:spPr>
        <p:txBody>
          <a:bodyPr vert="horz" lIns="91440" tIns="45720" rIns="91440" bIns="45720" rtlCol="0" anchor="b"/>
          <a:lstStyle>
            <a:lvl1pPr algn="r">
              <a:defRPr sz="1200"/>
            </a:lvl1pPr>
          </a:lstStyle>
          <a:p>
            <a:fld id="{2969122F-4C0D-4DB5-9DAD-9B5174DF74F1}" type="slidenum">
              <a:rPr lang="en-US" smtClean="0"/>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1pPr>
    <a:lvl2pPr marL="4572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2pPr>
    <a:lvl3pPr marL="9144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3pPr>
    <a:lvl4pPr marL="13716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4pPr>
    <a:lvl5pPr marL="18288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ja-JP" sz="1300"/>
              <a:t>本日は、ライオンズのグローバル戦略についてのお話にご参加いただき、ありがとうございます。</a:t>
            </a:r>
          </a:p>
          <a:p>
            <a:endParaRPr lang="en-US" dirty="0"/>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F3282-E3C9-4747-9F21-810D6389356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3972454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2750"/>
            <a:ext cx="6037263" cy="3397250"/>
          </a:xfrm>
        </p:spPr>
      </p:sp>
      <p:sp>
        <p:nvSpPr>
          <p:cNvPr id="3" name="Notes Placeholder 2"/>
          <p:cNvSpPr>
            <a:spLocks noGrp="1"/>
          </p:cNvSpPr>
          <p:nvPr>
            <p:ph type="body" idx="1"/>
          </p:nvPr>
        </p:nvSpPr>
        <p:spPr>
          <a:xfrm>
            <a:off x="460375" y="3886199"/>
            <a:ext cx="6396038" cy="5323627"/>
          </a:xfrm>
        </p:spPr>
        <p:txBody>
          <a:bodyPr>
            <a:noAutofit/>
          </a:bodyPr>
          <a:lstStyle/>
          <a:p>
            <a:pPr marL="0" marR="0">
              <a:lnSpc>
                <a:spcPct val="107000"/>
              </a:lnSpc>
              <a:spcBef>
                <a:spcPts val="0"/>
              </a:spcBef>
              <a:spcAft>
                <a:spcPts val="0"/>
              </a:spcAft>
            </a:pPr>
            <a:r>
              <a:rPr lang="ja-JP" sz="1800">
                <a:effectLst/>
                <a:latin typeface="Calibri" panose="020F0502020204030204" pitchFamily="34" charset="0"/>
                <a:ea typeface="MS PGothic" panose="020F0502020204030204" pitchFamily="34" charset="0"/>
                <a:cs typeface="Times New Roman" panose="02020603050405020304" pitchFamily="18" charset="0"/>
              </a:rPr>
              <a:t>第一に、協会と財団の強化です。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ja-JP" sz="1800">
                <a:effectLst/>
                <a:latin typeface="Calibri" panose="020F0502020204030204" pitchFamily="34" charset="0"/>
                <a:ea typeface="MS PGothic" panose="020F0502020204030204" pitchFamily="34" charset="0"/>
                <a:cs typeface="Times New Roman" panose="02020603050405020304" pitchFamily="18" charset="0"/>
              </a:rPr>
              <a:t>ライオンズクラブ国際協会とライオンズクラブ国際財団を、一つのマーケティングブランドのもとに統一することで、より全体的な事業として提示していきます。</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ja-JP" sz="1800">
                <a:effectLst/>
                <a:latin typeface="Calibri" panose="020F0502020204030204" pitchFamily="34" charset="0"/>
                <a:ea typeface="MS PGothic" panose="020F0502020204030204" pitchFamily="34" charset="0"/>
                <a:cs typeface="Times New Roman" panose="02020603050405020304" pitchFamily="18" charset="0"/>
              </a:rPr>
              <a:t>また、新しい「使命の柱」を導入することで、ライオンズのグローバル重点分野、LCIFの支援分野、ライオンズが各地で行っているローカルな奉仕分野について語る新しい方法を作り出します。</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ja-JP" sz="1800">
                <a:effectLst/>
                <a:latin typeface="Calibri" panose="020F0502020204030204" pitchFamily="34" charset="0"/>
                <a:ea typeface="MS PGothic" panose="020F0502020204030204" pitchFamily="34" charset="0"/>
                <a:cs typeface="Times New Roman" panose="02020603050405020304" pitchFamily="18" charset="0"/>
              </a:rPr>
              <a:t>新クラブが強固な基盤のもとにスタートできるようにし、課題を抱えるクラブにはさらなる支援を提供し、会員の満足度を高め続けていきます。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ja-JP" sz="1800">
                <a:effectLst/>
                <a:latin typeface="Calibri" panose="020F0502020204030204" pitchFamily="34" charset="0"/>
                <a:ea typeface="MS PGothic" panose="020F0502020204030204" pitchFamily="34" charset="0"/>
                <a:cs typeface="Times New Roman" panose="02020603050405020304" pitchFamily="18" charset="0"/>
              </a:rPr>
              <a:t>世界各地での新クラブ設立を支援するため、地区レベルでのクラブ設立のサポートを追加します。</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ja-JP" sz="1800">
                <a:effectLst/>
                <a:latin typeface="Calibri" panose="020F0502020204030204" pitchFamily="34" charset="0"/>
                <a:ea typeface="MS PGothic" panose="020F0502020204030204" pitchFamily="34" charset="0"/>
                <a:cs typeface="Times New Roman" panose="02020603050405020304" pitchFamily="18" charset="0"/>
              </a:rPr>
              <a:t>さらに、より大規模で持続可能な事業に取り組むライオンズがLCIFの資金源にアクセスできるよう、これからもクラブのあいだに財団への寄付の文化を定着させていきます。</a:t>
            </a:r>
          </a:p>
          <a:p>
            <a:endParaRPr lang="en-US" sz="1400" b="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10</a:t>
            </a:fld>
            <a:endParaRPr lang="en-US"/>
          </a:p>
        </p:txBody>
      </p:sp>
    </p:spTree>
    <p:extLst>
      <p:ext uri="{BB962C8B-B14F-4D97-AF65-F5344CB8AC3E}">
        <p14:creationId xmlns:p14="http://schemas.microsoft.com/office/powerpoint/2010/main" val="2085305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ja-JP" sz="1800">
                <a:effectLst/>
                <a:latin typeface="Calibri" panose="020F0502020204030204" pitchFamily="34" charset="0"/>
                <a:ea typeface="MS PGothic" panose="020F0502020204030204" pitchFamily="34" charset="0"/>
                <a:cs typeface="Times New Roman" panose="02020603050405020304" pitchFamily="18" charset="0"/>
              </a:rPr>
              <a:t>第二に、協会と財団を成長させるための新たなモデルを構築します。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ja-JP" sz="1800">
                <a:effectLst/>
                <a:latin typeface="Calibri" panose="020F0502020204030204" pitchFamily="34" charset="0"/>
                <a:ea typeface="MS PGothic" panose="020F0502020204030204" pitchFamily="34" charset="0"/>
                <a:cs typeface="Times New Roman" panose="02020603050405020304" pitchFamily="18" charset="0"/>
              </a:rPr>
              <a:t>「企業の社会的責任」（CSR）という、ビジネスとして社会的責任を果たしていくための活動に参加しようとする団体とパートナーシップを広げていきます。これにより、共同事業や、資金調達、ライオンズの知名度向上などの可能性が広がります。</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ja-JP" sz="1800">
                <a:effectLst/>
                <a:latin typeface="Calibri" panose="020F0502020204030204" pitchFamily="34" charset="0"/>
                <a:ea typeface="MS PGothic" panose="020F0502020204030204" pitchFamily="34" charset="0"/>
                <a:cs typeface="Times New Roman" panose="02020603050405020304" pitchFamily="18" charset="0"/>
              </a:rPr>
              <a:t>また、現在のクラブモデルに加え、新たな奉仕や会員のモデルを研究していきます。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ja-JP" sz="1800">
                <a:effectLst/>
                <a:latin typeface="Calibri" panose="020F0502020204030204" pitchFamily="34" charset="0"/>
                <a:ea typeface="MS PGothic" panose="020F0502020204030204" pitchFamily="34" charset="0"/>
                <a:cs typeface="Times New Roman" panose="02020603050405020304" pitchFamily="18" charset="0"/>
              </a:rPr>
              <a:t>新たな会員モデルのひとつが単発ボランティアです。こうした「ときどき」ボランティア、というスタイルは、ライオンズの活動のインパクトは増やしつつ、もっと参加したいと思ったときに新会員になってもらえるメリットがあります。</a:t>
            </a:r>
          </a:p>
          <a:p>
            <a:endParaRPr lang="en-US" sz="140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11</a:t>
            </a:fld>
            <a:endParaRPr lang="en-US"/>
          </a:p>
        </p:txBody>
      </p:sp>
    </p:spTree>
    <p:extLst>
      <p:ext uri="{BB962C8B-B14F-4D97-AF65-F5344CB8AC3E}">
        <p14:creationId xmlns:p14="http://schemas.microsoft.com/office/powerpoint/2010/main" val="1883183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ja-JP" sz="1800">
                <a:effectLst/>
                <a:latin typeface="Calibri" panose="020F0502020204030204" pitchFamily="34" charset="0"/>
                <a:ea typeface="MS PGothic" panose="020F0502020204030204" pitchFamily="34" charset="0"/>
                <a:cs typeface="Times New Roman" panose="02020603050405020304" pitchFamily="18" charset="0"/>
              </a:rPr>
              <a:t>第三に、目標達成のためには、組織全体により整合を持たせる必要があります。そのために…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ja-JP" sz="1800">
                <a:effectLst/>
                <a:latin typeface="Calibri" panose="020F0502020204030204" pitchFamily="34" charset="0"/>
                <a:ea typeface="MS PGothic" panose="020F0502020204030204" pitchFamily="34" charset="0"/>
                <a:cs typeface="Times New Roman" panose="02020603050405020304" pitchFamily="18" charset="0"/>
              </a:rPr>
              <a:t>毎年、国際協会理事会とLCIF理事会の合同会議を開催します。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ja-JP" sz="1800">
                <a:effectLst/>
                <a:latin typeface="Calibri" panose="020F0502020204030204" pitchFamily="34" charset="0"/>
                <a:ea typeface="MS PGothic" panose="020F0502020204030204" pitchFamily="34" charset="0"/>
                <a:cs typeface="Times New Roman" panose="02020603050405020304" pitchFamily="18" charset="0"/>
              </a:rPr>
              <a:t>さらに、ライオンズとレオのために最大限貢献できるよう、国際理事とLCIF理事の役割を見直していきます。</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ja-JP" sz="1800">
                <a:effectLst/>
                <a:latin typeface="Calibri" panose="020F0502020204030204" pitchFamily="34" charset="0"/>
                <a:ea typeface="MS PGothic" panose="020F0502020204030204" pitchFamily="34" charset="0"/>
                <a:cs typeface="Times New Roman" panose="02020603050405020304" pitchFamily="18" charset="0"/>
              </a:rPr>
              <a:t>また、国際理事と第三副会長の選挙プロセスについても、改善を図ります。</a:t>
            </a:r>
          </a:p>
          <a:p>
            <a:endParaRPr lang="en-US" sz="140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12</a:t>
            </a:fld>
            <a:endParaRPr lang="en-US"/>
          </a:p>
        </p:txBody>
      </p:sp>
    </p:spTree>
    <p:extLst>
      <p:ext uri="{BB962C8B-B14F-4D97-AF65-F5344CB8AC3E}">
        <p14:creationId xmlns:p14="http://schemas.microsoft.com/office/powerpoint/2010/main" val="3942649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ja-JP"/>
              <a:t>1年目は基本的には地固めの年でしたが、着実な進展がありました。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ja-JP"/>
              <a:t>昨年の成果についてお話ししましょう。 </a:t>
            </a:r>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53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457200"/>
            <a:ext cx="4648200" cy="2614613"/>
          </a:xfrm>
        </p:spPr>
      </p:sp>
      <p:sp>
        <p:nvSpPr>
          <p:cNvPr id="3" name="Notes Placeholder 2"/>
          <p:cNvSpPr>
            <a:spLocks noGrp="1"/>
          </p:cNvSpPr>
          <p:nvPr>
            <p:ph type="body" idx="1"/>
          </p:nvPr>
        </p:nvSpPr>
        <p:spPr>
          <a:xfrm>
            <a:off x="304800" y="2895600"/>
            <a:ext cx="6705600" cy="6400800"/>
          </a:xfrm>
        </p:spPr>
        <p:txBody>
          <a:bodyPr>
            <a:noAutofit/>
          </a:bodyPr>
          <a:lstStyle/>
          <a:p>
            <a:pPr marL="0" marR="0">
              <a:lnSpc>
                <a:spcPct val="107000"/>
              </a:lnSpc>
              <a:spcBef>
                <a:spcPts val="0"/>
              </a:spcBef>
              <a:spcAft>
                <a:spcPts val="0"/>
              </a:spcAft>
            </a:pPr>
            <a:r>
              <a:rPr lang="ja-JP" sz="1800">
                <a:effectLst/>
                <a:latin typeface="Calibri" panose="020F0502020204030204" pitchFamily="34" charset="0"/>
                <a:ea typeface="MS PGothic" panose="020F0502020204030204" pitchFamily="34" charset="0"/>
                <a:cs typeface="Times New Roman" panose="02020603050405020304" pitchFamily="18" charset="0"/>
              </a:rPr>
              <a:t>[クリック] 昨年、協会と財団の強化のために行ったことには次のようなものがあります。 </a:t>
            </a:r>
          </a:p>
          <a:p>
            <a:pPr marL="285750" marR="0" indent="-285750">
              <a:lnSpc>
                <a:spcPct val="107000"/>
              </a:lnSpc>
              <a:spcBef>
                <a:spcPts val="0"/>
              </a:spcBef>
              <a:spcAft>
                <a:spcPts val="0"/>
              </a:spcAft>
              <a:buFont typeface="Arial" panose="020B0604020202020204" pitchFamily="34" charset="0"/>
              <a:buChar char="•"/>
            </a:pPr>
            <a:r>
              <a:rPr lang="ja-JP" sz="1800">
                <a:effectLst/>
                <a:latin typeface="Calibri" panose="020F0502020204030204" pitchFamily="34" charset="0"/>
                <a:ea typeface="MS PGothic" panose="020F0502020204030204" pitchFamily="34" charset="0"/>
                <a:cs typeface="Times New Roman" panose="02020603050405020304" pitchFamily="18" charset="0"/>
              </a:rPr>
              <a:t>協会と財団の新ブランド名として「ライオンズ・インターナショナル」を選びました。これについては、次のスライドで詳しくお話しします。</a:t>
            </a:r>
          </a:p>
          <a:p>
            <a:pPr marL="285750" marR="0" indent="-285750">
              <a:lnSpc>
                <a:spcPct val="107000"/>
              </a:lnSpc>
              <a:spcBef>
                <a:spcPts val="0"/>
              </a:spcBef>
              <a:spcAft>
                <a:spcPts val="0"/>
              </a:spcAft>
              <a:buFont typeface="Arial" panose="020B0604020202020204" pitchFamily="34" charset="0"/>
              <a:buChar char="•"/>
            </a:pPr>
            <a:r>
              <a:rPr lang="ja-JP" sz="1800">
                <a:effectLst/>
                <a:latin typeface="Calibri" panose="020F0502020204030204" pitchFamily="34" charset="0"/>
                <a:ea typeface="MS PGothic" panose="020F0502020204030204" pitchFamily="34" charset="0"/>
                <a:cs typeface="Times New Roman" panose="02020603050405020304" pitchFamily="18" charset="0"/>
              </a:rPr>
              <a:t>会員の満足度調査を行い、会員が求める変化について知ることができました。 </a:t>
            </a:r>
          </a:p>
          <a:p>
            <a:pPr marL="285750" marR="0" indent="-285750">
              <a:lnSpc>
                <a:spcPct val="107000"/>
              </a:lnSpc>
              <a:spcBef>
                <a:spcPts val="0"/>
              </a:spcBef>
              <a:spcAft>
                <a:spcPts val="0"/>
              </a:spcAft>
              <a:buFont typeface="Arial" panose="020B0604020202020204" pitchFamily="34" charset="0"/>
              <a:buChar char="•"/>
            </a:pPr>
            <a:r>
              <a:rPr lang="ja-JP" sz="1800">
                <a:effectLst/>
                <a:latin typeface="Calibri" panose="020F0502020204030204" pitchFamily="34" charset="0"/>
                <a:ea typeface="MS PGothic" panose="020F0502020204030204" pitchFamily="34" charset="0"/>
                <a:cs typeface="Times New Roman" panose="02020603050405020304" pitchFamily="18" charset="0"/>
              </a:rPr>
              <a:t>また、会員増強補助金を最大限活用していただけるよう再構成しました。会員を増やすことに興味がある方は、どうぞ補助金についてご確認ください。</a:t>
            </a:r>
          </a:p>
          <a:p>
            <a:pPr marL="0" marR="0">
              <a:lnSpc>
                <a:spcPct val="107000"/>
              </a:lnSpc>
              <a:spcBef>
                <a:spcPts val="0"/>
              </a:spcBef>
              <a:spcAft>
                <a:spcPts val="0"/>
              </a:spcAft>
            </a:pPr>
            <a:r>
              <a:rPr lang="ja-JP" sz="1800">
                <a:effectLst/>
                <a:latin typeface="Calibri" panose="020F0502020204030204" pitchFamily="34" charset="0"/>
                <a:ea typeface="MS PGothic" panose="020F0502020204030204" pitchFamily="34" charset="0"/>
                <a:cs typeface="Times New Roman" panose="02020603050405020304" pitchFamily="18" charset="0"/>
              </a:rPr>
              <a:t> </a:t>
            </a:r>
          </a:p>
          <a:p>
            <a:pPr marL="0" marR="0">
              <a:lnSpc>
                <a:spcPct val="107000"/>
              </a:lnSpc>
              <a:spcBef>
                <a:spcPts val="0"/>
              </a:spcBef>
              <a:spcAft>
                <a:spcPts val="0"/>
              </a:spcAft>
            </a:pPr>
            <a:r>
              <a:rPr lang="ja-JP" sz="1800">
                <a:effectLst/>
                <a:latin typeface="Calibri" panose="020F0502020204030204" pitchFamily="34" charset="0"/>
                <a:ea typeface="MS PGothic" panose="020F0502020204030204" pitchFamily="34" charset="0"/>
                <a:cs typeface="Times New Roman" panose="02020603050405020304" pitchFamily="18" charset="0"/>
              </a:rPr>
              <a:t>[クリック] 新モデル構築においては… </a:t>
            </a:r>
          </a:p>
          <a:p>
            <a:pPr marL="285750" marR="0" indent="-285750">
              <a:lnSpc>
                <a:spcPct val="107000"/>
              </a:lnSpc>
              <a:spcBef>
                <a:spcPts val="0"/>
              </a:spcBef>
              <a:spcAft>
                <a:spcPts val="0"/>
              </a:spcAft>
              <a:buFont typeface="Arial" panose="020B0604020202020204" pitchFamily="34" charset="0"/>
              <a:buChar char="•"/>
            </a:pPr>
            <a:r>
              <a:rPr lang="ja-JP" sz="1800">
                <a:effectLst/>
                <a:latin typeface="Calibri" panose="020F0502020204030204" pitchFamily="34" charset="0"/>
                <a:ea typeface="MS PGothic" panose="020F0502020204030204" pitchFamily="34" charset="0"/>
                <a:cs typeface="Times New Roman" panose="02020603050405020304" pitchFamily="18" charset="0"/>
              </a:rPr>
              <a:t>新しい企業パートナーを確保。これには、ディズニー、エネル、BGRS、エバーソースなどが含まれます。</a:t>
            </a:r>
          </a:p>
          <a:p>
            <a:pPr marL="285750" marR="0" indent="-285750">
              <a:lnSpc>
                <a:spcPct val="107000"/>
              </a:lnSpc>
              <a:spcBef>
                <a:spcPts val="0"/>
              </a:spcBef>
              <a:spcAft>
                <a:spcPts val="0"/>
              </a:spcAft>
              <a:buFont typeface="Arial" panose="020B0604020202020204" pitchFamily="34" charset="0"/>
              <a:buChar char="•"/>
            </a:pPr>
            <a:r>
              <a:rPr lang="ja-JP" sz="1800">
                <a:effectLst/>
                <a:latin typeface="Calibri" panose="020F0502020204030204" pitchFamily="34" charset="0"/>
                <a:ea typeface="MS PGothic" panose="020F0502020204030204" pitchFamily="34" charset="0"/>
                <a:cs typeface="Times New Roman" panose="02020603050405020304" pitchFamily="18" charset="0"/>
              </a:rPr>
              <a:t>パートナー企業の従業員向けに寄付ポータルを開設し、すでに視力検査やウクライナの救援に役立っています。</a:t>
            </a:r>
          </a:p>
          <a:p>
            <a:pPr marL="285750" marR="0" indent="-285750">
              <a:lnSpc>
                <a:spcPct val="107000"/>
              </a:lnSpc>
              <a:spcBef>
                <a:spcPts val="0"/>
              </a:spcBef>
              <a:spcAft>
                <a:spcPts val="0"/>
              </a:spcAft>
              <a:buFont typeface="Arial" panose="020B0604020202020204" pitchFamily="34" charset="0"/>
              <a:buChar char="•"/>
            </a:pPr>
            <a:r>
              <a:rPr lang="ja-JP" sz="1800">
                <a:effectLst/>
                <a:latin typeface="Calibri" panose="020F0502020204030204" pitchFamily="34" charset="0"/>
                <a:ea typeface="MS PGothic" panose="020F0502020204030204" pitchFamily="34" charset="0"/>
                <a:cs typeface="Times New Roman" panose="02020603050405020304" pitchFamily="18" charset="0"/>
              </a:rPr>
              <a:t>また、世界各地のクラブにおける現在の単発（不定期）ボランティアの意識と実践を明らかにするための調査も行いました。 </a:t>
            </a:r>
          </a:p>
          <a:p>
            <a:pPr marL="0" marR="0">
              <a:lnSpc>
                <a:spcPct val="107000"/>
              </a:lnSpc>
              <a:spcBef>
                <a:spcPts val="0"/>
              </a:spcBef>
              <a:spcAft>
                <a:spcPts val="0"/>
              </a:spcAft>
            </a:pPr>
            <a:r>
              <a:rPr lang="ja-JP" sz="1800">
                <a:effectLst/>
                <a:latin typeface="Calibri" panose="020F0502020204030204" pitchFamily="34" charset="0"/>
                <a:ea typeface="MS PGothic" panose="020F0502020204030204" pitchFamily="34" charset="0"/>
                <a:cs typeface="Times New Roman" panose="02020603050405020304" pitchFamily="18" charset="0"/>
              </a:rPr>
              <a:t> </a:t>
            </a:r>
          </a:p>
          <a:p>
            <a:pPr marL="0" marR="0">
              <a:lnSpc>
                <a:spcPct val="107000"/>
              </a:lnSpc>
              <a:spcBef>
                <a:spcPts val="0"/>
              </a:spcBef>
              <a:spcAft>
                <a:spcPts val="0"/>
              </a:spcAft>
            </a:pPr>
            <a:r>
              <a:rPr lang="ja-JP" sz="1800">
                <a:effectLst/>
                <a:latin typeface="Calibri" panose="020F0502020204030204" pitchFamily="34" charset="0"/>
                <a:ea typeface="MS PGothic" panose="020F0502020204030204" pitchFamily="34" charset="0"/>
                <a:cs typeface="Times New Roman" panose="02020603050405020304" pitchFamily="18" charset="0"/>
              </a:rPr>
              <a:t>[クリック] 目標、ガバナンス、支援の調整においては… </a:t>
            </a:r>
          </a:p>
          <a:p>
            <a:pPr marL="285750" marR="0" indent="-285750">
              <a:lnSpc>
                <a:spcPct val="107000"/>
              </a:lnSpc>
              <a:spcBef>
                <a:spcPts val="0"/>
              </a:spcBef>
              <a:spcAft>
                <a:spcPts val="0"/>
              </a:spcAft>
              <a:buFont typeface="Arial" panose="020B0604020202020204" pitchFamily="34" charset="0"/>
              <a:buChar char="•"/>
            </a:pPr>
            <a:r>
              <a:rPr lang="ja-JP" sz="1800">
                <a:effectLst/>
                <a:latin typeface="Calibri" panose="020F0502020204030204" pitchFamily="34" charset="0"/>
                <a:ea typeface="MS PGothic" panose="020F0502020204030204" pitchFamily="34" charset="0"/>
                <a:cs typeface="Times New Roman" panose="02020603050405020304" pitchFamily="18" charset="0"/>
              </a:rPr>
              <a:t>2022年2月にLCIとLCIF両理事会による初めての合同バーチャル会議を開催。 </a:t>
            </a:r>
          </a:p>
          <a:p>
            <a:pPr marL="285750" marR="0" indent="-285750">
              <a:lnSpc>
                <a:spcPct val="107000"/>
              </a:lnSpc>
              <a:spcBef>
                <a:spcPts val="0"/>
              </a:spcBef>
              <a:spcAft>
                <a:spcPts val="0"/>
              </a:spcAft>
              <a:buFont typeface="Arial" panose="020B0604020202020204" pitchFamily="34" charset="0"/>
              <a:buChar char="•"/>
            </a:pPr>
            <a:r>
              <a:rPr lang="ja-JP" sz="1800">
                <a:effectLst/>
                <a:latin typeface="Calibri" panose="020F0502020204030204" pitchFamily="34" charset="0"/>
                <a:ea typeface="MS PGothic" panose="020F0502020204030204" pitchFamily="34" charset="0"/>
                <a:cs typeface="Times New Roman" panose="02020603050405020304" pitchFamily="18" charset="0"/>
              </a:rPr>
              <a:t>さらに、当協会の選挙プロセスを評価するため、類似奉仕団体が採用しているプロセスの分析を開始しました。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32616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ここで少し、新しいブランド名についてお話ししたいと思います。</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私たちは、LCIとLCIFを「ライオンズ・インターナショナル」というブランド下に統一します。</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私たちが「ライオンズ・インターナショナル」と言う時、それは「ライオンズクラブ国際協会」と「ライオンズクラブ国際財団」を</a:t>
            </a:r>
            <a:r>
              <a:rPr lang="ja-JP" sz="1800" b="1">
                <a:effectLst/>
                <a:latin typeface="Calibri" panose="020F0502020204030204" pitchFamily="34" charset="0"/>
                <a:ea typeface="MS PGothic" panose="020F0502020204030204" pitchFamily="34" charset="0"/>
                <a:cs typeface="Times New Roman" panose="02020603050405020304" pitchFamily="18" charset="0"/>
              </a:rPr>
              <a:t>併せて</a:t>
            </a:r>
            <a:r>
              <a:rPr lang="ja-JP" sz="1800">
                <a:effectLst/>
                <a:latin typeface="Calibri" panose="020F0502020204030204" pitchFamily="34" charset="0"/>
                <a:ea typeface="MS PGothic" panose="020F0502020204030204" pitchFamily="34" charset="0"/>
                <a:cs typeface="Times New Roman" panose="02020603050405020304" pitchFamily="18" charset="0"/>
              </a:rPr>
              <a:t>指しているのです。</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ライオンズ・インターナショナル」というブランドは両組織を一つの「傘」のブランドの下に置くことになるので、私たちは、全体としての私たちの奉仕とインパクトについて世界に伝えることができるようになります。</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なぜなら、世界は私たちを一つの組織として見るからです。私たちを「ライオンズ」として見ているのです。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そして事実、私たちは一つです。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協会と財団は、今後も別個の組織であり続け、それぞれの名称も変わりません。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クラブ形式であることにも変更は</a:t>
            </a:r>
            <a:r>
              <a:rPr lang="ja-JP" sz="1800" u="sng">
                <a:effectLst/>
                <a:latin typeface="Calibri" panose="020F0502020204030204" pitchFamily="34" charset="0"/>
                <a:ea typeface="MS PGothic" panose="020F0502020204030204" pitchFamily="34" charset="0"/>
                <a:cs typeface="Times New Roman" panose="02020603050405020304" pitchFamily="18" charset="0"/>
              </a:rPr>
              <a:t>ありません</a:t>
            </a:r>
            <a:r>
              <a:rPr lang="ja-JP" sz="1800">
                <a:effectLst/>
                <a:latin typeface="Calibri" panose="020F0502020204030204" pitchFamily="34" charset="0"/>
                <a:ea typeface="MS PGothic" panose="020F0502020204030204" pitchFamily="34" charset="0"/>
                <a:cs typeface="Times New Roman" panose="02020603050405020304" pitchFamily="18" charset="0"/>
              </a:rPr>
              <a:t>。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ですから、この決定は、私たちの本質や、ライオンズの活動を変えるものではありません。単に、私たちが世界に対し、協会と財団の両方について話す際の呼び方が変わるだけです。</a:t>
            </a:r>
            <a:r>
              <a:rPr lang="ja-JP" sz="1800" b="1">
                <a:effectLst/>
                <a:latin typeface="Calibri" panose="020F0502020204030204" pitchFamily="34" charset="0"/>
                <a:ea typeface="MS PGothic" panose="020F0502020204030204" pitchFamily="34" charset="0"/>
                <a:cs typeface="Times New Roman" panose="02020603050405020304" pitchFamily="18" charset="0"/>
              </a:rPr>
              <a:t>共に</a:t>
            </a:r>
            <a:r>
              <a:rPr lang="ja-JP" sz="1800">
                <a:effectLst/>
                <a:latin typeface="Calibri" panose="020F0502020204030204" pitchFamily="34" charset="0"/>
                <a:ea typeface="MS PGothic" panose="020F0502020204030204" pitchFamily="34" charset="0"/>
                <a:cs typeface="Times New Roman" panose="02020603050405020304" pitchFamily="18" charset="0"/>
              </a:rPr>
              <a:t>、私たちはライオンズ・インターナショナルです。</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さらに、新しいタグラインとして「ニーズのある世界に奉仕する」を導入していきます。</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これにより、ライオンズが何をする団体なのかが分かりやすくなるはずです。</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2756747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457200"/>
            <a:ext cx="4648200" cy="2614613"/>
          </a:xfrm>
        </p:spPr>
      </p:sp>
      <p:sp>
        <p:nvSpPr>
          <p:cNvPr id="3" name="Notes Placeholder 2"/>
          <p:cNvSpPr>
            <a:spLocks noGrp="1"/>
          </p:cNvSpPr>
          <p:nvPr>
            <p:ph type="body" idx="1"/>
          </p:nvPr>
        </p:nvSpPr>
        <p:spPr>
          <a:xfrm>
            <a:off x="304800" y="2895600"/>
            <a:ext cx="6705600" cy="6400800"/>
          </a:xfrm>
        </p:spPr>
        <p:txBody>
          <a:bodyPr>
            <a:noAutofit/>
          </a:bodyPr>
          <a:lstStyle/>
          <a:p>
            <a:pPr marL="0" marR="0">
              <a:lnSpc>
                <a:spcPct val="107000"/>
              </a:lnSpc>
              <a:spcBef>
                <a:spcPts val="0"/>
              </a:spcBef>
              <a:spcAft>
                <a:spcPts val="0"/>
              </a:spcAft>
            </a:pPr>
            <a:r>
              <a:rPr lang="ja-JP" sz="1800">
                <a:effectLst/>
                <a:latin typeface="Calibri" panose="020F0502020204030204" pitchFamily="34" charset="0"/>
                <a:ea typeface="MS PGothic" panose="020F0502020204030204" pitchFamily="34" charset="0"/>
                <a:cs typeface="Times New Roman" panose="02020603050405020304" pitchFamily="18" charset="0"/>
              </a:rPr>
              <a:t>今年も継続して、本計画の重点項目を拡大・実行していきます。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ja-JP" sz="1800">
                <a:effectLst/>
                <a:latin typeface="Calibri" panose="020F0502020204030204" pitchFamily="34" charset="0"/>
                <a:ea typeface="MS PGothic" panose="020F0502020204030204" pitchFamily="34" charset="0"/>
                <a:cs typeface="Times New Roman" panose="02020603050405020304" pitchFamily="18" charset="0"/>
              </a:rPr>
              <a:t>[click] 協会と財団の強化の面では…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私たちは、2023年に新たなブランド「ライオンズ・インターナショナル」とブランドガイドラインを展開し、さらに新しい「使命の柱」を導入します。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クラブの再建を支援するため、クラブ評価ツールの改訂や、うまくいっているクラブのベストプラクティスの共有、そしてガイディング・ライオン・プログラムの改善を進めています。</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キャンペーン100の成功を生かして、クラブと個人の寄付に重点的に取り組んでいます。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新クラブのための包括的なサポート・プログラムの開発と会員の満足度を調べるためのアンケート資料の作成も行っています。 </a:t>
            </a:r>
          </a:p>
          <a:p>
            <a:pPr marL="457200" marR="0">
              <a:lnSpc>
                <a:spcPct val="107000"/>
              </a:lnSpc>
              <a:spcBef>
                <a:spcPts val="0"/>
              </a:spcBef>
              <a:spcAft>
                <a:spcPts val="0"/>
              </a:spcAft>
            </a:pPr>
            <a:r>
              <a:rPr lang="ja-JP" sz="1800">
                <a:effectLst/>
                <a:latin typeface="Calibri" panose="020F0502020204030204" pitchFamily="34" charset="0"/>
                <a:ea typeface="MS PGothic" panose="020F0502020204030204" pitchFamily="34" charset="0"/>
                <a:cs typeface="Times New Roman" panose="02020603050405020304" pitchFamily="18" charset="0"/>
              </a:rPr>
              <a:t> </a:t>
            </a:r>
          </a:p>
          <a:p>
            <a:pPr marL="0" marR="0">
              <a:lnSpc>
                <a:spcPct val="107000"/>
              </a:lnSpc>
              <a:spcBef>
                <a:spcPts val="0"/>
              </a:spcBef>
              <a:spcAft>
                <a:spcPts val="0"/>
              </a:spcAft>
            </a:pPr>
            <a:r>
              <a:rPr lang="ja-JP" sz="1800">
                <a:effectLst/>
                <a:latin typeface="Calibri" panose="020F0502020204030204" pitchFamily="34" charset="0"/>
                <a:ea typeface="MS PGothic" panose="020F0502020204030204" pitchFamily="34" charset="0"/>
                <a:cs typeface="Times New Roman" panose="02020603050405020304" pitchFamily="18" charset="0"/>
              </a:rPr>
              <a:t>[click] 成長のための重点項目では…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CSRプログラムの構築を続けています。</a:t>
            </a:r>
          </a:p>
          <a:p>
            <a:pPr marL="457200" marR="0">
              <a:lnSpc>
                <a:spcPct val="107000"/>
              </a:lnSpc>
              <a:spcBef>
                <a:spcPts val="0"/>
              </a:spcBef>
              <a:spcAft>
                <a:spcPts val="0"/>
              </a:spcAft>
            </a:pPr>
            <a:r>
              <a:rPr lang="ja-JP" sz="1800">
                <a:effectLst/>
                <a:latin typeface="Calibri" panose="020F0502020204030204" pitchFamily="34" charset="0"/>
                <a:ea typeface="MS PGothic" panose="020F0502020204030204" pitchFamily="34" charset="0"/>
                <a:cs typeface="Times New Roman" panose="02020603050405020304" pitchFamily="18" charset="0"/>
              </a:rPr>
              <a:t>- ファンドレイズ戦略を会則地域1、2、およびインドで実行中です。</a:t>
            </a:r>
          </a:p>
          <a:p>
            <a:pPr marL="457200" marR="0">
              <a:lnSpc>
                <a:spcPct val="107000"/>
              </a:lnSpc>
              <a:spcBef>
                <a:spcPts val="0"/>
              </a:spcBef>
              <a:spcAft>
                <a:spcPts val="0"/>
              </a:spcAft>
            </a:pPr>
            <a:r>
              <a:rPr lang="ja-JP" sz="1800">
                <a:effectLst/>
                <a:latin typeface="Calibri" panose="020F0502020204030204" pitchFamily="34" charset="0"/>
                <a:ea typeface="MS PGothic" panose="020F0502020204030204" pitchFamily="34" charset="0"/>
                <a:cs typeface="Times New Roman" panose="02020603050405020304" pitchFamily="18" charset="0"/>
              </a:rPr>
              <a:t>- パートナーのあいだで従業員ボランティア活動を拡大しています。</a:t>
            </a:r>
          </a:p>
          <a:p>
            <a:pPr marL="457200" marR="0">
              <a:lnSpc>
                <a:spcPct val="107000"/>
              </a:lnSpc>
              <a:spcBef>
                <a:spcPts val="0"/>
              </a:spcBef>
              <a:spcAft>
                <a:spcPts val="0"/>
              </a:spcAft>
            </a:pPr>
            <a:r>
              <a:rPr lang="ja-JP" sz="1800">
                <a:effectLst/>
                <a:latin typeface="Calibri" panose="020F0502020204030204" pitchFamily="34" charset="0"/>
                <a:ea typeface="MS PGothic" panose="020F0502020204030204" pitchFamily="34" charset="0"/>
                <a:cs typeface="Times New Roman" panose="02020603050405020304" pitchFamily="18" charset="0"/>
              </a:rPr>
              <a:t>- 新たな機会を模索するために「CSRシンクタンク」を立ち上げようとしています。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新しい方法でのボランティアの参加を促すために、私たちは「不定期」ボランティアを対象とした事業を試験的に行っており、こうした「不定期」ボランティアを支援するクラブの助けとなるリソースを開発中です。</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さらに、私たちが投じるリソースとそれに対するリターンを最大化するために、新規パートナーの評価プロセスについても調整も行っています。</a:t>
            </a:r>
          </a:p>
          <a:p>
            <a:pPr marL="0" marR="0">
              <a:lnSpc>
                <a:spcPct val="107000"/>
              </a:lnSpc>
              <a:spcBef>
                <a:spcPts val="0"/>
              </a:spcBef>
              <a:spcAft>
                <a:spcPts val="0"/>
              </a:spcAft>
            </a:pPr>
            <a:r>
              <a:rPr lang="ja-JP" sz="1800">
                <a:effectLst/>
                <a:latin typeface="Calibri" panose="020F0502020204030204" pitchFamily="34" charset="0"/>
                <a:ea typeface="MS PGothic" panose="020F0502020204030204" pitchFamily="34" charset="0"/>
                <a:cs typeface="Times New Roman" panose="02020603050405020304" pitchFamily="18" charset="0"/>
              </a:rPr>
              <a:t> </a:t>
            </a:r>
          </a:p>
          <a:p>
            <a:pPr marL="0" marR="0">
              <a:lnSpc>
                <a:spcPct val="107000"/>
              </a:lnSpc>
              <a:spcBef>
                <a:spcPts val="0"/>
              </a:spcBef>
              <a:spcAft>
                <a:spcPts val="0"/>
              </a:spcAft>
            </a:pPr>
            <a:r>
              <a:rPr lang="ja-JP" sz="1800">
                <a:effectLst/>
                <a:latin typeface="Calibri" panose="020F0502020204030204" pitchFamily="34" charset="0"/>
                <a:ea typeface="MS PGothic" panose="020F0502020204030204" pitchFamily="34" charset="0"/>
                <a:cs typeface="Times New Roman" panose="02020603050405020304" pitchFamily="18" charset="0"/>
              </a:rPr>
              <a:t>[click] 目標、ガバナンス、組織サポートを整合させる上では次のことに力を入れます。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次回のLCIおよびLCIF理事会のバーチャル会議を2023年に実施します。</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また、方針書の変更を施行して、第三副会長候補者へのアプローチを正式なものにします。</a:t>
            </a:r>
          </a:p>
          <a:p>
            <a:endParaRPr kumimoji="0" lang="en-US" b="0" i="0" u="none" strike="noStrike" kern="1200" cap="none" spc="0" normalizeH="0" baseline="0" noProof="0" dirty="0">
              <a:ln>
                <a:noFill/>
              </a:ln>
              <a:effectLst/>
              <a:uLnTx/>
              <a:uFillTx/>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1962226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このプランを成功させ、目標を達成するために、私たち全員にできることがあります。</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クラブや地区でこの計画に関する情報を共有してください。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国際本部からのアンケートに回答し、プランの今後を形作る手助けをしてください。</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会員が参加し続け、奉仕し続け、満足し続けるように努力しましょう。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個人的に、そしてクラブとして、財団を支援しましょう。そして、交付金の活用を検討し、財団にまつわるストーリーを分かち合いましょう。 </a:t>
            </a:r>
          </a:p>
          <a:p>
            <a:pPr marL="0" marR="0" lvl="0" indent="0">
              <a:lnSpc>
                <a:spcPct val="107000"/>
              </a:lnSpc>
              <a:spcBef>
                <a:spcPts val="0"/>
              </a:spcBef>
              <a:spcAft>
                <a:spcPts val="800"/>
              </a:spcAft>
              <a:buFont typeface="Arial" panose="020B0604020202020204" pitchFamily="34" charset="0"/>
              <a:buNone/>
              <a:tabLst>
                <a:tab pos="457200" algn="l"/>
              </a:tabLst>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17</a:t>
            </a:fld>
            <a:endParaRPr lang="en-US"/>
          </a:p>
        </p:txBody>
      </p:sp>
    </p:spTree>
    <p:extLst>
      <p:ext uri="{BB962C8B-B14F-4D97-AF65-F5344CB8AC3E}">
        <p14:creationId xmlns:p14="http://schemas.microsoft.com/office/powerpoint/2010/main" val="2193398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レオクラブの戦略計画にも少しだけ触れたいと思います。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レオは、ライオンズ奉仕の大変重要な側面であり、奉仕の未来でもあります。</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ライオンズと同じく、レオにも、発展と成功を目指すための、未来へのロードマップが必要です。</a:t>
            </a:r>
          </a:p>
        </p:txBody>
      </p:sp>
      <p:sp>
        <p:nvSpPr>
          <p:cNvPr id="4" name="Slide Number Placeholder 3"/>
          <p:cNvSpPr>
            <a:spLocks noGrp="1"/>
          </p:cNvSpPr>
          <p:nvPr>
            <p:ph type="sldNum" sz="quarter" idx="5"/>
          </p:nvPr>
        </p:nvSpPr>
        <p:spPr/>
        <p:txBody>
          <a:bodyPr/>
          <a:lstStyle/>
          <a:p>
            <a:fld id="{2969122F-4C0D-4DB5-9DAD-9B5174DF74F1}" type="slidenum">
              <a:rPr lang="en-US" smtClean="0"/>
              <a:t>18</a:t>
            </a:fld>
            <a:endParaRPr lang="en-US"/>
          </a:p>
        </p:txBody>
      </p:sp>
    </p:spTree>
    <p:extLst>
      <p:ext uri="{BB962C8B-B14F-4D97-AF65-F5344CB8AC3E}">
        <p14:creationId xmlns:p14="http://schemas.microsoft.com/office/powerpoint/2010/main" val="1532781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レオプログラムでは、成長にフォーカスします。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目標は、報告レオ数20万人、報告レオライオン数1万3千人です。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このレオ計画は、報告されているレオが約157,500人、レオ・ライオンが約4,700人でスタートしましたので、この目標の達成は、両分野の飛躍的な成長を反映することになるでしょう。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19</a:t>
            </a:fld>
            <a:endParaRPr lang="en-US"/>
          </a:p>
        </p:txBody>
      </p:sp>
    </p:spTree>
    <p:extLst>
      <p:ext uri="{BB962C8B-B14F-4D97-AF65-F5344CB8AC3E}">
        <p14:creationId xmlns:p14="http://schemas.microsoft.com/office/powerpoint/2010/main" val="4015102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4354529"/>
            <a:ext cx="5852160" cy="4042171"/>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グローバル戦略について話す前に、なぜこれがそれほどまでに重要なのか、お話ししましょう。</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100年以上前、ライオンズはほんの一握りのメンバーと少数のクラブから始まりました。毎年、加わるメンバーは増え続けました。私たちが成長を続けたのは、先人たちが奉仕の力を信じ、「皆で力を合わせればもっと多くのことができる」ということを理解していたからです。</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今日、世界では140万人を超える会員が、4万8千以上のクラブで活動しています。私たちは世界最大の社会奉仕組織です。そして、多くの地域社会が、多くの人々が、私たちの奉仕活動を頼りにしています。</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世界が求める団体であり続けるため、私たちにはプランが必要です。</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それでは、ライオンズのあらゆるレベルで成功を収められるよう、私たちが実行していることについてお話ししましょう。</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a:xfrm>
            <a:off x="3657600" y="8701088"/>
            <a:ext cx="3169920" cy="48172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Image Placeholder 5"/>
          <p:cNvSpPr>
            <a:spLocks noGrp="1" noRot="1" noChangeAspect="1"/>
          </p:cNvSpPr>
          <p:nvPr>
            <p:ph type="sldImg"/>
          </p:nvPr>
        </p:nvSpPr>
        <p:spPr>
          <a:xfrm>
            <a:off x="777875" y="809625"/>
            <a:ext cx="5759450" cy="3240088"/>
          </a:xfrm>
        </p:spPr>
      </p:sp>
    </p:spTree>
    <p:extLst>
      <p:ext uri="{BB962C8B-B14F-4D97-AF65-F5344CB8AC3E}">
        <p14:creationId xmlns:p14="http://schemas.microsoft.com/office/powerpoint/2010/main" val="1014565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ja-JP" sz="1100">
                <a:effectLst/>
                <a:latin typeface="Calibri" panose="020F0502020204030204" pitchFamily="34" charset="0"/>
                <a:ea typeface="MS PGothic" panose="020F0502020204030204" pitchFamily="34" charset="0"/>
                <a:cs typeface="Times New Roman" panose="02020603050405020304" pitchFamily="18" charset="0"/>
              </a:rPr>
              <a:t>目標達成に向けて、四つの達成事項を定めました。 </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ja-JP" sz="1100" b="1">
                <a:effectLst/>
                <a:latin typeface="Calibri" panose="020F0502020204030204" pitchFamily="34" charset="0"/>
                <a:ea typeface="MS PGothic" panose="020F0502020204030204" pitchFamily="34" charset="0"/>
                <a:cs typeface="Times New Roman" panose="02020603050405020304" pitchFamily="18" charset="0"/>
              </a:rPr>
              <a:t>勧誘</a:t>
            </a:r>
            <a:r>
              <a:rPr lang="ja-JP" sz="1100">
                <a:effectLst/>
                <a:latin typeface="Calibri" panose="020F0502020204030204" pitchFamily="34" charset="0"/>
                <a:ea typeface="MS PGothic" panose="020F0502020204030204" pitchFamily="34" charset="0"/>
                <a:cs typeface="Times New Roman" panose="02020603050405020304" pitchFamily="18" charset="0"/>
              </a:rPr>
              <a:t> – メンバーに勧誘のツールを与え、会員制度をよりよいものにします。</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ja-JP" sz="1100" b="1">
                <a:effectLst/>
                <a:latin typeface="Calibri" panose="020F0502020204030204" pitchFamily="34" charset="0"/>
                <a:ea typeface="MS PGothic" panose="020F0502020204030204" pitchFamily="34" charset="0"/>
                <a:cs typeface="Times New Roman" panose="02020603050405020304" pitchFamily="18" charset="0"/>
              </a:rPr>
              <a:t>会員体験 </a:t>
            </a:r>
            <a:r>
              <a:rPr lang="ja-JP" sz="1100">
                <a:effectLst/>
                <a:latin typeface="Calibri" panose="020F0502020204030204" pitchFamily="34" charset="0"/>
                <a:ea typeface="MS PGothic" panose="020F0502020204030204" pitchFamily="34" charset="0"/>
                <a:cs typeface="Times New Roman" panose="02020603050405020304" pitchFamily="18" charset="0"/>
              </a:rPr>
              <a:t>– 技能開発やトレーニングの機会を拡充することによって、レオ会員の価値を高めます。</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ja-JP" sz="1100" b="1">
                <a:effectLst/>
                <a:latin typeface="Calibri" panose="020F0502020204030204" pitchFamily="34" charset="0"/>
                <a:ea typeface="MS PGothic" panose="020F0502020204030204" pitchFamily="34" charset="0"/>
                <a:cs typeface="Times New Roman" panose="02020603050405020304" pitchFamily="18" charset="0"/>
              </a:rPr>
              <a:t>ライオンズへの移行 </a:t>
            </a:r>
            <a:r>
              <a:rPr lang="ja-JP" sz="1100">
                <a:effectLst/>
                <a:latin typeface="Calibri" panose="020F0502020204030204" pitchFamily="34" charset="0"/>
                <a:ea typeface="MS PGothic" panose="020F0502020204030204" pitchFamily="34" charset="0"/>
                <a:cs typeface="Times New Roman" panose="02020603050405020304" pitchFamily="18" charset="0"/>
              </a:rPr>
              <a:t>– レオに楽しい体験を提供するほか、ライオンズへの転向をサポートする様々なリソースを提供して、会員としての明確な道筋を示します。 </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ja-JP" sz="1100" b="1">
                <a:effectLst/>
                <a:latin typeface="Calibri" panose="020F0502020204030204" pitchFamily="34" charset="0"/>
                <a:ea typeface="MS PGothic" panose="020F0502020204030204" pitchFamily="34" charset="0"/>
                <a:cs typeface="Times New Roman" panose="02020603050405020304" pitchFamily="18" charset="0"/>
              </a:rPr>
              <a:t>LCIFとのつながり </a:t>
            </a:r>
            <a:r>
              <a:rPr lang="ja-JP" sz="1100">
                <a:effectLst/>
                <a:latin typeface="Calibri" panose="020F0502020204030204" pitchFamily="34" charset="0"/>
                <a:ea typeface="MS PGothic" panose="020F0502020204030204" pitchFamily="34" charset="0"/>
                <a:cs typeface="Times New Roman" panose="02020603050405020304" pitchFamily="18" charset="0"/>
              </a:rPr>
              <a:t>– レオと財団のつながりを強化します。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20</a:t>
            </a:fld>
            <a:endParaRPr lang="en-US"/>
          </a:p>
        </p:txBody>
      </p:sp>
    </p:spTree>
    <p:extLst>
      <p:ext uri="{BB962C8B-B14F-4D97-AF65-F5344CB8AC3E}">
        <p14:creationId xmlns:p14="http://schemas.microsoft.com/office/powerpoint/2010/main" val="646778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レオに関わる方法はたくさんあります。</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レオクラブ結成や、合同事業の企画、所属ライオンズクラブへのレオの勧誘などをご検討ください。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詳しい情報やリソースは、レオのウェブページからご覧いただけます。</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21</a:t>
            </a:fld>
            <a:endParaRPr lang="en-US"/>
          </a:p>
        </p:txBody>
      </p:sp>
    </p:spTree>
    <p:extLst>
      <p:ext uri="{BB962C8B-B14F-4D97-AF65-F5344CB8AC3E}">
        <p14:creationId xmlns:p14="http://schemas.microsoft.com/office/powerpoint/2010/main" val="1794241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60375" y="4114799"/>
            <a:ext cx="6396038" cy="5095027"/>
          </a:xfrm>
        </p:spPr>
        <p:txBody>
          <a:bodyPr/>
          <a:lstStyle/>
          <a:p>
            <a:pPr marL="0" marR="0">
              <a:lnSpc>
                <a:spcPct val="107000"/>
              </a:lnSpc>
              <a:spcBef>
                <a:spcPts val="0"/>
              </a:spcBef>
              <a:spcAft>
                <a:spcPts val="0"/>
              </a:spcAft>
            </a:pPr>
            <a:r>
              <a:rPr lang="ja-JP" sz="1800">
                <a:effectLst/>
                <a:latin typeface="Calibri" panose="020F0502020204030204" pitchFamily="34" charset="0"/>
                <a:ea typeface="MS PGothic" panose="020F0502020204030204" pitchFamily="34" charset="0"/>
                <a:cs typeface="Times New Roman" panose="02020603050405020304" pitchFamily="18" charset="0"/>
              </a:rPr>
              <a:t>いずれの計画でも、私たちは会員のため、クラブのため、そして地域社会のためになる取り組みを実施しようとしています。</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ja-JP" sz="1800">
                <a:effectLst/>
                <a:latin typeface="Calibri" panose="020F0502020204030204" pitchFamily="34" charset="0"/>
                <a:ea typeface="MS PGothic" panose="020F0502020204030204" pitchFamily="34" charset="0"/>
                <a:cs typeface="Times New Roman" panose="02020603050405020304" pitchFamily="18" charset="0"/>
              </a:rPr>
              <a:t>全員に素晴らしい会員体験を提供したいと考えています。</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ja-JP" sz="1800">
                <a:effectLst/>
                <a:latin typeface="Calibri" panose="020F0502020204030204" pitchFamily="34" charset="0"/>
                <a:ea typeface="MS PGothic" panose="020F0502020204030204" pitchFamily="34" charset="0"/>
                <a:cs typeface="Times New Roman" panose="02020603050405020304" pitchFamily="18" charset="0"/>
              </a:rPr>
              <a:t>また、奉仕のインパクトを大きくし、より多くの慈善事業を届けるために、メンバーを増やしたいと考えています。</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ja-JP" sz="1800">
                <a:effectLst/>
                <a:latin typeface="Calibri" panose="020F0502020204030204" pitchFamily="34" charset="0"/>
                <a:ea typeface="MS PGothic" panose="020F0502020204030204" pitchFamily="34" charset="0"/>
                <a:cs typeface="Times New Roman" panose="02020603050405020304" pitchFamily="18" charset="0"/>
              </a:rPr>
              <a:t>ライオンズ・インターナショナルが提供する優れたリソースと機会をメンバーに活用してもらいたいと思っています。</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ja-JP" sz="1800">
                <a:effectLst/>
                <a:latin typeface="Calibri" panose="020F0502020204030204" pitchFamily="34" charset="0"/>
                <a:ea typeface="MS PGothic" panose="020F0502020204030204" pitchFamily="34" charset="0"/>
                <a:cs typeface="Times New Roman" panose="02020603050405020304" pitchFamily="18" charset="0"/>
              </a:rPr>
              <a:t>そして、より多くの人に私たちの奉仕に携わってもらうための新しい方法を模索しようとしています。</a:t>
            </a:r>
          </a:p>
          <a:p>
            <a:endParaRPr lang="en-US" b="0" dirty="0"/>
          </a:p>
        </p:txBody>
      </p:sp>
      <p:sp>
        <p:nvSpPr>
          <p:cNvPr id="4" name="Slide Number Placeholder 3"/>
          <p:cNvSpPr>
            <a:spLocks noGrp="1"/>
          </p:cNvSpPr>
          <p:nvPr>
            <p:ph type="sldNum" sz="quarter" idx="5"/>
          </p:nvPr>
        </p:nvSpPr>
        <p:spPr/>
        <p:txBody>
          <a:bodyPr/>
          <a:lstStyle/>
          <a:p>
            <a:fld id="{2969122F-4C0D-4DB5-9DAD-9B5174DF74F1}" type="slidenum">
              <a:rPr lang="en-US" smtClean="0"/>
              <a:pPr/>
              <a:t>22</a:t>
            </a:fld>
            <a:endParaRPr lang="en-US"/>
          </a:p>
        </p:txBody>
      </p:sp>
      <p:sp>
        <p:nvSpPr>
          <p:cNvPr id="7" name="Slide Image Placeholder 6">
            <a:extLst>
              <a:ext uri="{FF2B5EF4-FFF2-40B4-BE49-F238E27FC236}">
                <a16:creationId xmlns:a16="http://schemas.microsoft.com/office/drawing/2014/main" id="{EF688773-0C5F-460B-86BA-E4C1236A4255}"/>
              </a:ext>
            </a:extLst>
          </p:cNvPr>
          <p:cNvSpPr>
            <a:spLocks noGrp="1" noRot="1" noChangeAspect="1"/>
          </p:cNvSpPr>
          <p:nvPr>
            <p:ph type="sldImg"/>
          </p:nvPr>
        </p:nvSpPr>
        <p:spPr/>
      </p:sp>
    </p:spTree>
    <p:extLst>
      <p:ext uri="{BB962C8B-B14F-4D97-AF65-F5344CB8AC3E}">
        <p14:creationId xmlns:p14="http://schemas.microsoft.com/office/powerpoint/2010/main" val="747082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より詳しい情報は戦略計画のウェブページからご覧ください。こちらから、本プレゼンテーションと要点もダウンロードいただけます。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また、戦略計画のメールアドレスに質問を送ることもできます。 </a:t>
            </a:r>
          </a:p>
          <a:p>
            <a:pPr marL="0" marR="0" lvl="0" indent="0">
              <a:lnSpc>
                <a:spcPct val="107000"/>
              </a:lnSpc>
              <a:spcBef>
                <a:spcPts val="0"/>
              </a:spcBef>
              <a:spcAft>
                <a:spcPts val="800"/>
              </a:spcAft>
              <a:buFont typeface="Arial" panose="020B0604020202020204" pitchFamily="34" charset="0"/>
              <a:buNone/>
              <a:tabLst>
                <a:tab pos="457200" algn="l"/>
              </a:tabLst>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23</a:t>
            </a:fld>
            <a:endParaRPr lang="en-US"/>
          </a:p>
        </p:txBody>
      </p:sp>
    </p:spTree>
    <p:extLst>
      <p:ext uri="{BB962C8B-B14F-4D97-AF65-F5344CB8AC3E}">
        <p14:creationId xmlns:p14="http://schemas.microsoft.com/office/powerpoint/2010/main" val="1121010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57238"/>
            <a:ext cx="5997575" cy="3373437"/>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私たちが未来を見据える理由は単純です。世界が私たちを必要としているからです。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グローバル戦略と未来に目を向けた計画を立てることは、私たちが各地域社会と世界に奉仕を提供する準備がいつでもできていることを保証する唯一の方法なのです。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523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ja-JP" sz="1300"/>
              <a:t>ライオンズ国際戦略計画と、未来への私たちのビジョンについて詳細を知るためにご参加くださり、感謝申し上げます。</a:t>
            </a:r>
          </a:p>
          <a:p>
            <a:pPr marL="181240" indent="-181240">
              <a:buFont typeface="Arial" panose="020B0604020202020204" pitchFamily="34" charset="0"/>
              <a:buChar char="•"/>
            </a:pPr>
            <a:endParaRPr lang="en-US" sz="1300" dirty="0"/>
          </a:p>
          <a:p>
            <a:pPr marL="181240" indent="-181240">
              <a:buFont typeface="Arial" panose="020B0604020202020204" pitchFamily="34" charset="0"/>
              <a:buChar char="•"/>
            </a:pPr>
            <a:r>
              <a:rPr lang="ja-JP" sz="1200"/>
              <a:t>ありがとうございました！</a:t>
            </a:r>
          </a:p>
          <a:p>
            <a:pPr marL="181240" indent="-181240">
              <a:buFont typeface="Arial" panose="020B0604020202020204" pitchFamily="34" charset="0"/>
              <a:buChar char="•"/>
            </a:pPr>
            <a:endParaRPr lang="en-US" sz="1300" dirty="0"/>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113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06438"/>
            <a:ext cx="5759450" cy="3240087"/>
          </a:xfrm>
        </p:spPr>
      </p:sp>
      <p:sp>
        <p:nvSpPr>
          <p:cNvPr id="3" name="Notes Placeholder 2"/>
          <p:cNvSpPr>
            <a:spLocks noGrp="1"/>
          </p:cNvSpPr>
          <p:nvPr>
            <p:ph type="body" idx="1"/>
          </p:nvPr>
        </p:nvSpPr>
        <p:spPr>
          <a:xfrm>
            <a:off x="731520" y="3965714"/>
            <a:ext cx="5852160" cy="5364149"/>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2015年、私たちはLCIフォーワードを開始しました。この戦略計画は、2017年の創立100周年記念を前に、奉仕の第2世紀に向けた準備を整えるために導入されました。</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LCIフォーワードには四つの重点エリアがありました。</a:t>
            </a:r>
          </a:p>
          <a:p>
            <a:pPr marL="457200" marR="0">
              <a:lnSpc>
                <a:spcPct val="107000"/>
              </a:lnSpc>
              <a:spcBef>
                <a:spcPts val="0"/>
              </a:spcBef>
              <a:spcAft>
                <a:spcPts val="0"/>
              </a:spcAft>
            </a:pPr>
            <a:r>
              <a:rPr lang="ja-JP" sz="1800">
                <a:effectLst/>
                <a:latin typeface="Calibri" panose="020F0502020204030204" pitchFamily="34" charset="0"/>
                <a:ea typeface="MS PGothic" panose="020F0502020204030204" pitchFamily="34" charset="0"/>
                <a:cs typeface="Times New Roman" panose="02020603050405020304" pitchFamily="18" charset="0"/>
              </a:rPr>
              <a:t>- 会員を増強する</a:t>
            </a:r>
          </a:p>
          <a:p>
            <a:pPr marL="457200" marR="0">
              <a:lnSpc>
                <a:spcPct val="107000"/>
              </a:lnSpc>
              <a:spcBef>
                <a:spcPts val="0"/>
              </a:spcBef>
              <a:spcAft>
                <a:spcPts val="0"/>
              </a:spcAft>
            </a:pPr>
            <a:r>
              <a:rPr lang="ja-JP" sz="1800">
                <a:effectLst/>
                <a:latin typeface="Calibri" panose="020F0502020204030204" pitchFamily="34" charset="0"/>
                <a:ea typeface="MS PGothic" panose="020F0502020204030204" pitchFamily="34" charset="0"/>
                <a:cs typeface="Times New Roman" panose="02020603050405020304" pitchFamily="18" charset="0"/>
              </a:rPr>
              <a:t>- 奉仕のインパクトを高める</a:t>
            </a:r>
          </a:p>
          <a:p>
            <a:pPr marL="457200" marR="0">
              <a:lnSpc>
                <a:spcPct val="107000"/>
              </a:lnSpc>
              <a:spcBef>
                <a:spcPts val="0"/>
              </a:spcBef>
              <a:spcAft>
                <a:spcPts val="0"/>
              </a:spcAft>
            </a:pPr>
            <a:r>
              <a:rPr lang="ja-JP" sz="1800">
                <a:effectLst/>
                <a:latin typeface="Calibri" panose="020F0502020204030204" pitchFamily="34" charset="0"/>
                <a:ea typeface="MS PGothic" panose="020F0502020204030204" pitchFamily="34" charset="0"/>
                <a:cs typeface="Times New Roman" panose="02020603050405020304" pitchFamily="18" charset="0"/>
              </a:rPr>
              <a:t>- ローカルでもグローバルでも注目度を上げる</a:t>
            </a:r>
          </a:p>
          <a:p>
            <a:pPr marL="457200" marR="0">
              <a:lnSpc>
                <a:spcPct val="107000"/>
              </a:lnSpc>
              <a:spcBef>
                <a:spcPts val="0"/>
              </a:spcBef>
              <a:spcAft>
                <a:spcPts val="0"/>
              </a:spcAft>
            </a:pPr>
            <a:r>
              <a:rPr lang="ja-JP" sz="1800">
                <a:effectLst/>
                <a:latin typeface="Calibri" panose="020F0502020204030204" pitchFamily="34" charset="0"/>
                <a:ea typeface="MS PGothic" panose="020F0502020204030204" pitchFamily="34" charset="0"/>
                <a:cs typeface="Times New Roman" panose="02020603050405020304" pitchFamily="18" charset="0"/>
              </a:rPr>
              <a:t>- クラブ、地区、組織全体の向上を追求する</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私たちは、毎年コンスタントに2億人に奉仕するというLCIフォーワード目標を定めました。そして、私たちはそれを達成しました。昨年度に至っては、ライオンズは4億8千万人に奉仕をしています！</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さらに、私たちはLCIフォーワードで掲げられた目標以上のことを成し遂げました。  </a:t>
            </a:r>
          </a:p>
          <a:p>
            <a:pPr marL="285750" indent="-285750">
              <a:buFont typeface="Arial" panose="020B0604020202020204" pitchFamily="34" charset="0"/>
              <a:buChar char="•"/>
            </a:pPr>
            <a:endParaRPr lang="en-US" sz="1300" dirty="0"/>
          </a:p>
        </p:txBody>
      </p:sp>
    </p:spTree>
    <p:extLst>
      <p:ext uri="{BB962C8B-B14F-4D97-AF65-F5344CB8AC3E}">
        <p14:creationId xmlns:p14="http://schemas.microsoft.com/office/powerpoint/2010/main" val="1839041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4336553"/>
            <a:ext cx="5852160" cy="4042171"/>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LCIフォーワードを通じて、私たちはグローバル重点分野を開発しました。</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マーケティング活動を拡大し、「思いやりは大切なこと」広告キャンペーンを展開しました。</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リーダーシップ育成、会員増強、奉仕を支援するため、グローバル・アクション・チームを立ち上げました。</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スペシャルティクラブを開始し、オンライン学習をライオンズとレオに提供し始めました。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私たちは会員体験のさらなる向上に目を向け、新たなデジタルツールやプロダクトを導入しました。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LCIFのキャンペーン100を開始し、皆さん、そして世界中のライオンズのご協力のもと、ともに3億ドルの目標を超える3億2,400万ドルを集めることができました。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こうした素晴らしい進展が、ライオンズ国際戦略計画の基盤となっています。 </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657600" y="8691086"/>
            <a:ext cx="3169920" cy="48172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
        <p:nvSpPr>
          <p:cNvPr id="5" name="Slide Image Placeholder 4"/>
          <p:cNvSpPr>
            <a:spLocks noGrp="1" noRot="1" noChangeAspect="1"/>
          </p:cNvSpPr>
          <p:nvPr>
            <p:ph type="sldImg"/>
          </p:nvPr>
        </p:nvSpPr>
        <p:spPr>
          <a:xfrm>
            <a:off x="777875" y="809625"/>
            <a:ext cx="5759450" cy="3240088"/>
          </a:xfrm>
        </p:spPr>
      </p:sp>
    </p:spTree>
    <p:extLst>
      <p:ext uri="{BB962C8B-B14F-4D97-AF65-F5344CB8AC3E}">
        <p14:creationId xmlns:p14="http://schemas.microsoft.com/office/powerpoint/2010/main" val="565010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ライオンズ国際戦略計画は、私たちが未来に目を向け続け、これからも成長と発展を続けていけるようにしてくれるものです。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ライオンズクラブ国際協会とライオンズクラブ国際財団の両方が含まれます。私たちは、ひとつです。それには、あらゆるライオン、あらゆるクラブも含まれます。</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私たちは皆、奉仕という世界的な使命のもとに一致団結しています。</a:t>
            </a:r>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61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norm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私たちのビジョンは、地域社会と人道奉仕におけるグローバルリーダーになることです。</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それは、大胆な目標です。しかし私たちには地上最高のボランティアがおり、またこのビジョンを実現に導くプランもあります。</a:t>
            </a:r>
          </a:p>
          <a:p>
            <a:pPr marL="285750" indent="-285750">
              <a:buFont typeface="Arial" panose="020B0604020202020204" pitchFamily="34" charset="0"/>
              <a:buChar char="•"/>
            </a:pPr>
            <a:endParaRPr lang="en-US" sz="13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4253730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ライオンズ国際戦略計画は、時間をかけて実行されます。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最初の1年間は、計画を構築し、カギとなる初期の戦略を進めることに集中して取り組みました。</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2年目を迎えた今、私たちは引き続き計画を進め、実行に移しています。</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このあと、１年目の達成事項を一部ご紹介し、今年度は何に力を入れていくのかをお話しします。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ja-JP" sz="1800">
                <a:effectLst/>
                <a:latin typeface="Calibri" panose="020F0502020204030204" pitchFamily="34" charset="0"/>
                <a:ea typeface="MS PGothic" panose="020F0502020204030204" pitchFamily="34" charset="0"/>
                <a:cs typeface="Times New Roman" panose="02020603050405020304" pitchFamily="18" charset="0"/>
              </a:rPr>
              <a:t>しかしまずは、グローバルな戦略とそのアプローチについて見ていきましょう。</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7</a:t>
            </a:fld>
            <a:endParaRPr lang="en-US"/>
          </a:p>
        </p:txBody>
      </p:sp>
    </p:spTree>
    <p:extLst>
      <p:ext uri="{BB962C8B-B14F-4D97-AF65-F5344CB8AC3E}">
        <p14:creationId xmlns:p14="http://schemas.microsoft.com/office/powerpoint/2010/main" val="1115504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457200"/>
            <a:ext cx="6397625" cy="3598863"/>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pPr>
            <a:r>
              <a:rPr lang="ja-JP" sz="1800">
                <a:effectLst/>
                <a:latin typeface="Calibri" panose="020F0502020204030204" pitchFamily="34" charset="0"/>
                <a:ea typeface="MS PGothic" panose="020F0502020204030204" pitchFamily="34" charset="0"/>
                <a:cs typeface="Times New Roman" panose="02020603050405020304" pitchFamily="18" charset="0"/>
              </a:rPr>
              <a:t>私たちは3つの目標を念頭に置いて、戦略計画を策定しました。 </a:t>
            </a: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ja-JP" sz="1800" b="1">
                <a:effectLst/>
                <a:latin typeface="Calibri" panose="020F0502020204030204" pitchFamily="34" charset="0"/>
                <a:ea typeface="MS PGothic" panose="020F0502020204030204" pitchFamily="34" charset="0"/>
                <a:cs typeface="Times New Roman" panose="02020603050405020304" pitchFamily="18" charset="0"/>
              </a:rPr>
              <a:t>協会と財団を強固なものにする</a:t>
            </a:r>
          </a:p>
          <a:p>
            <a:pPr marL="0" marR="0" indent="0">
              <a:lnSpc>
                <a:spcPct val="107000"/>
              </a:lnSpc>
              <a:spcBef>
                <a:spcPts val="0"/>
              </a:spcBef>
              <a:spcAft>
                <a:spcPts val="0"/>
              </a:spcAft>
              <a:buNone/>
            </a:pPr>
            <a:r>
              <a:rPr lang="ja-JP" sz="1800">
                <a:effectLst/>
                <a:latin typeface="Calibri" panose="020F0502020204030204" pitchFamily="34" charset="0"/>
                <a:ea typeface="MS PGothic" panose="020F0502020204030204" pitchFamily="34" charset="0"/>
                <a:cs typeface="Times New Roman" panose="02020603050405020304" pitchFamily="18" charset="0"/>
              </a:rPr>
              <a:t>ライオンズのインパクトをより大きなものとし、会員とクラブにもっと良いサポートを提供します。</a:t>
            </a:r>
          </a:p>
          <a:p>
            <a:pPr marL="0" marR="0" indent="0">
              <a:lnSpc>
                <a:spcPct val="107000"/>
              </a:lnSpc>
              <a:spcBef>
                <a:spcPts val="0"/>
              </a:spcBef>
              <a:spcAft>
                <a:spcPts val="0"/>
              </a:spcAf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ja-JP" sz="1800" b="1">
                <a:effectLst/>
                <a:latin typeface="Calibri" panose="020F0502020204030204" pitchFamily="34" charset="0"/>
                <a:ea typeface="MS PGothic" panose="020F0502020204030204" pitchFamily="34" charset="0"/>
                <a:cs typeface="Times New Roman" panose="02020603050405020304" pitchFamily="18" charset="0"/>
              </a:rPr>
              <a:t>発展のための新しいモデルを構築する</a:t>
            </a:r>
          </a:p>
          <a:p>
            <a:pPr marL="0" marR="0" indent="0">
              <a:lnSpc>
                <a:spcPct val="107000"/>
              </a:lnSpc>
              <a:spcBef>
                <a:spcPts val="0"/>
              </a:spcBef>
              <a:spcAft>
                <a:spcPts val="0"/>
              </a:spcAft>
              <a:buNone/>
            </a:pPr>
            <a:r>
              <a:rPr lang="ja-JP" sz="1800">
                <a:effectLst/>
                <a:latin typeface="Calibri" panose="020F0502020204030204" pitchFamily="34" charset="0"/>
                <a:ea typeface="MS PGothic" panose="020F0502020204030204" pitchFamily="34" charset="0"/>
                <a:cs typeface="Times New Roman" panose="02020603050405020304" pitchFamily="18" charset="0"/>
              </a:rPr>
              <a:t>クラブ形式は、これまでも、これからも、当団体の中枢です。しかし、新しい奉仕のやり方に興味のある人々のために機会を提供したり、新しいパートナーシップを開拓することによって、この伝統をさらによいものにしていくことができます。 </a:t>
            </a:r>
          </a:p>
          <a:p>
            <a:pPr marL="0" marR="0" indent="0">
              <a:lnSpc>
                <a:spcPct val="107000"/>
              </a:lnSpc>
              <a:spcBef>
                <a:spcPts val="0"/>
              </a:spcBef>
              <a:spcAft>
                <a:spcPts val="0"/>
              </a:spcAf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ja-JP" sz="1800" b="1">
                <a:effectLst/>
                <a:latin typeface="Calibri" panose="020F0502020204030204" pitchFamily="34" charset="0"/>
                <a:ea typeface="MS PGothic" panose="020F0502020204030204" pitchFamily="34" charset="0"/>
                <a:cs typeface="Times New Roman" panose="02020603050405020304" pitchFamily="18" charset="0"/>
              </a:rPr>
              <a:t>目標、ガバナンス、組織サポートの整合</a:t>
            </a:r>
          </a:p>
          <a:p>
            <a:pPr marL="0" marR="0" indent="0">
              <a:lnSpc>
                <a:spcPct val="107000"/>
              </a:lnSpc>
              <a:spcBef>
                <a:spcPts val="0"/>
              </a:spcBef>
              <a:spcAft>
                <a:spcPts val="0"/>
              </a:spcAft>
              <a:buNone/>
            </a:pPr>
            <a:r>
              <a:rPr lang="ja-JP" sz="1800">
                <a:effectLst/>
                <a:latin typeface="Calibri" panose="020F0502020204030204" pitchFamily="34" charset="0"/>
                <a:ea typeface="MS PGothic" panose="020F0502020204030204" pitchFamily="34" charset="0"/>
                <a:cs typeface="Times New Roman" panose="02020603050405020304" pitchFamily="18" charset="0"/>
              </a:rPr>
              <a:t>より良い連携、構造、プロセスにより、私たちの目標と目的をより良くサポートすることができます。</a:t>
            </a:r>
          </a:p>
          <a:p>
            <a:endParaRPr lang="en-US" kern="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651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ja-JP" dirty="0"/>
              <a:t>それぞれの目標を達成するために、具体的なイニシアチブが設けられています。</a:t>
            </a:r>
            <a:r>
              <a:rPr lang="ja-JP" baseline="0" dirty="0"/>
              <a:t> </a:t>
            </a:r>
          </a:p>
          <a:p>
            <a:pPr marL="285750" indent="-285750">
              <a:buFont typeface="Arial" panose="020B0604020202020204" pitchFamily="34" charset="0"/>
              <a:buChar char="•"/>
            </a:pPr>
            <a:endParaRPr lang="en-US" baseline="0" dirty="0"/>
          </a:p>
          <a:p>
            <a:pPr marL="285750" indent="-285750">
              <a:buFont typeface="Arial" panose="020B0604020202020204" pitchFamily="34" charset="0"/>
              <a:buChar char="•"/>
            </a:pPr>
            <a:r>
              <a:rPr lang="ja-JP" baseline="0" dirty="0"/>
              <a:t>戦略計画のグラフィックには、私たちが達成しようとしているものがまとめられています。 </a:t>
            </a:r>
          </a:p>
          <a:p>
            <a:endParaRPr lang="en-US" baseline="0" dirty="0"/>
          </a:p>
          <a:p>
            <a:pPr lvl="1"/>
            <a:r>
              <a:rPr lang="ja-JP" baseline="0" dirty="0"/>
              <a:t> - </a:t>
            </a:r>
            <a:r>
              <a:rPr lang="ja-JP" b="1" baseline="0" dirty="0"/>
              <a:t>強化</a:t>
            </a:r>
          </a:p>
          <a:p>
            <a:pPr lvl="1"/>
            <a:endParaRPr lang="en-US" b="1" baseline="0" dirty="0"/>
          </a:p>
          <a:p>
            <a:pPr lvl="1"/>
            <a:r>
              <a:rPr lang="ja-JP" b="1" baseline="0" dirty="0"/>
              <a:t> </a:t>
            </a:r>
            <a:r>
              <a:rPr lang="ja-JP" b="0" baseline="0" dirty="0"/>
              <a:t>-</a:t>
            </a:r>
            <a:r>
              <a:rPr lang="ja-JP" b="1" baseline="0" dirty="0"/>
              <a:t> 構築</a:t>
            </a:r>
          </a:p>
          <a:p>
            <a:pPr lvl="1"/>
            <a:endParaRPr lang="en-US" baseline="0" dirty="0"/>
          </a:p>
          <a:p>
            <a:pPr lvl="1"/>
            <a:r>
              <a:rPr lang="ja-JP" baseline="0" dirty="0"/>
              <a:t> - </a:t>
            </a:r>
            <a:r>
              <a:rPr lang="ja-JP" b="1" baseline="0" dirty="0"/>
              <a:t>調整</a:t>
            </a:r>
          </a:p>
          <a:p>
            <a:pPr lvl="1"/>
            <a:endParaRPr lang="en-US" b="1" baseline="0" dirty="0"/>
          </a:p>
          <a:p>
            <a:pPr lvl="1"/>
            <a:r>
              <a:rPr lang="ja-JP" b="0" baseline="0" dirty="0"/>
              <a:t> - </a:t>
            </a:r>
            <a:r>
              <a:rPr lang="ja-JP" b="1" baseline="0" dirty="0"/>
              <a:t>強化、構築、調整 </a:t>
            </a:r>
            <a:r>
              <a:rPr lang="ja-JP" baseline="0" dirty="0"/>
              <a:t> </a:t>
            </a:r>
          </a:p>
          <a:p>
            <a:endParaRPr lang="en-US" baseline="0" dirty="0"/>
          </a:p>
          <a:p>
            <a:pPr marL="285750" indent="-285750">
              <a:buFont typeface="Arial" panose="020B0604020202020204" pitchFamily="34" charset="0"/>
              <a:buChar char="•"/>
            </a:pPr>
            <a:r>
              <a:rPr lang="ja-JP" baseline="0" dirty="0"/>
              <a:t>それでは、どうしてこうした重点項目がライオンズにとって、また奉仕の使命にとって重要なのか、一つずつ見ていきましょう。 </a:t>
            </a:r>
          </a:p>
        </p:txBody>
      </p:sp>
      <p:sp>
        <p:nvSpPr>
          <p:cNvPr id="4" name="Slide Number Placeholder 3"/>
          <p:cNvSpPr>
            <a:spLocks noGrp="1"/>
          </p:cNvSpPr>
          <p:nvPr>
            <p:ph type="sldNum" sz="quarter" idx="10"/>
          </p:nvPr>
        </p:nvSpPr>
        <p:spPr/>
        <p:txBody>
          <a:bodyPr/>
          <a:lstStyle/>
          <a:p>
            <a:fld id="{2969122F-4C0D-4DB5-9DAD-9B5174DF74F1}" type="slidenum">
              <a:rPr lang="en-US" smtClean="0"/>
              <a:t>9</a:t>
            </a:fld>
            <a:endParaRPr lang="en-US"/>
          </a:p>
        </p:txBody>
      </p:sp>
    </p:spTree>
    <p:extLst>
      <p:ext uri="{BB962C8B-B14F-4D97-AF65-F5344CB8AC3E}">
        <p14:creationId xmlns:p14="http://schemas.microsoft.com/office/powerpoint/2010/main" val="3949762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0" y="1143000"/>
            <a:ext cx="12192000" cy="777081"/>
          </a:xfrm>
          <a:prstGeom prst="rect">
            <a:avLst/>
          </a:prstGeom>
        </p:spPr>
        <p:txBody>
          <a:bodyPr/>
          <a:lstStyle>
            <a:lvl1pPr>
              <a:lnSpc>
                <a:spcPct val="110000"/>
              </a:lnSpc>
              <a:spcBef>
                <a:spcPts val="1200"/>
              </a:spcBef>
              <a:spcAft>
                <a:spcPts val="1200"/>
              </a:spcAft>
              <a:defRPr lang="en-US" sz="44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6" name="Emblem - White" descr="lionlogo_whit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90800" y="2587641"/>
            <a:ext cx="2580992" cy="2517759"/>
          </a:xfrm>
          <a:prstGeom prst="rect">
            <a:avLst/>
          </a:prstGeom>
        </p:spPr>
      </p:pic>
      <p:sp>
        <p:nvSpPr>
          <p:cNvPr id="10" name="Text Placeholder 9"/>
          <p:cNvSpPr>
            <a:spLocks noGrp="1"/>
          </p:cNvSpPr>
          <p:nvPr>
            <p:ph type="body" sz="quarter" idx="10" hasCustomPrompt="1"/>
          </p:nvPr>
        </p:nvSpPr>
        <p:spPr>
          <a:xfrm>
            <a:off x="0" y="5362928"/>
            <a:ext cx="12192000" cy="685800"/>
          </a:xfrm>
          <a:prstGeom prst="rect">
            <a:avLst/>
          </a:prstGeom>
        </p:spPr>
        <p:txBody>
          <a:bodyPr/>
          <a:lstStyle>
            <a:lvl1pPr marL="0" indent="0" algn="ctr">
              <a:spcBef>
                <a:spcPts val="1200"/>
              </a:spcBef>
              <a:spcAft>
                <a:spcPts val="1200"/>
              </a:spcAft>
              <a:buNone/>
              <a:defRPr sz="4400">
                <a:solidFill>
                  <a:schemeClr val="accent2"/>
                </a:solidFill>
                <a:latin typeface="Helvetica" panose="020B0604020202020204" pitchFamily="34" charset="0"/>
                <a:cs typeface="Helvetica" panose="020B0604020202020204" pitchFamily="34" charset="0"/>
              </a:defRPr>
            </a:lvl1pPr>
          </a:lstStyle>
          <a:p>
            <a:pPr lvl="0"/>
            <a:r>
              <a:rPr lang="en-US" dirty="0"/>
              <a:t>Subtitle</a:t>
            </a:r>
          </a:p>
        </p:txBody>
      </p:sp>
      <p:pic>
        <p:nvPicPr>
          <p:cNvPr id="7" name="Picture 6">
            <a:extLst>
              <a:ext uri="{FF2B5EF4-FFF2-40B4-BE49-F238E27FC236}">
                <a16:creationId xmlns:a16="http://schemas.microsoft.com/office/drawing/2014/main" id="{452A85CD-EF90-E24C-ACB9-CEC7C2079ACC}"/>
              </a:ext>
            </a:extLst>
          </p:cNvPr>
          <p:cNvPicPr>
            <a:picLocks noChangeAspect="1"/>
          </p:cNvPicPr>
          <p:nvPr userDrawn="1"/>
        </p:nvPicPr>
        <p:blipFill rotWithShape="1">
          <a:blip r:embed="rId3"/>
          <a:srcRect l="7192" t="4927" r="6507" b="15964"/>
          <a:stretch/>
        </p:blipFill>
        <p:spPr>
          <a:xfrm>
            <a:off x="7086601" y="2643416"/>
            <a:ext cx="2576946" cy="2362200"/>
          </a:xfrm>
          <a:prstGeom prst="rect">
            <a:avLst/>
          </a:prstGeom>
        </p:spPr>
      </p:pic>
    </p:spTree>
    <p:extLst>
      <p:ext uri="{BB962C8B-B14F-4D97-AF65-F5344CB8AC3E}">
        <p14:creationId xmlns:p14="http://schemas.microsoft.com/office/powerpoint/2010/main" val="307460527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1732280" y="2209800"/>
            <a:ext cx="8662604" cy="2247692"/>
          </a:xfrm>
          <a:prstGeom prst="rect">
            <a:avLst/>
          </a:prstGeom>
        </p:spPr>
        <p:txBody>
          <a:bodyPr anchor="ctr"/>
          <a:lstStyle>
            <a:lvl1pPr>
              <a:lnSpc>
                <a:spcPct val="150000"/>
              </a:lnSpc>
              <a:defRPr sz="3200">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5" name="Quote">
            <a:extLst>
              <a:ext uri="{FF2B5EF4-FFF2-40B4-BE49-F238E27FC236}">
                <a16:creationId xmlns:a16="http://schemas.microsoft.com/office/drawing/2014/main" id="{F103AB68-8EEE-284C-923A-25A076478FD8}"/>
              </a:ext>
            </a:extLst>
          </p:cNvPr>
          <p:cNvSpPr/>
          <p:nvPr userDrawn="1"/>
        </p:nvSpPr>
        <p:spPr>
          <a:xfrm>
            <a:off x="522278" y="121920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6" name="Quote">
            <a:extLst>
              <a:ext uri="{FF2B5EF4-FFF2-40B4-BE49-F238E27FC236}">
                <a16:creationId xmlns:a16="http://schemas.microsoft.com/office/drawing/2014/main" id="{5D2E1FD0-C95D-774F-9F8D-261706A96592}"/>
              </a:ext>
            </a:extLst>
          </p:cNvPr>
          <p:cNvSpPr/>
          <p:nvPr userDrawn="1"/>
        </p:nvSpPr>
        <p:spPr>
          <a:xfrm>
            <a:off x="10144881" y="3566695"/>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Tree>
    <p:extLst>
      <p:ext uri="{BB962C8B-B14F-4D97-AF65-F5344CB8AC3E}">
        <p14:creationId xmlns:p14="http://schemas.microsoft.com/office/powerpoint/2010/main" val="149455151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990599"/>
            <a:ext cx="10515600" cy="609601"/>
          </a:xfrm>
          <a:prstGeom prst="rect">
            <a:avLst/>
          </a:prstGeom>
        </p:spPr>
        <p:txBody>
          <a:bodyPr anchor="ctr"/>
          <a:lstStyle>
            <a:lvl1pPr>
              <a:defRPr sz="4400">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676400"/>
            <a:ext cx="6362701" cy="762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2133600"/>
            <a:ext cx="10668000" cy="3962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
              <a:defRPr sz="3200">
                <a:solidFill>
                  <a:schemeClr val="bg1">
                    <a:lumMod val="95000"/>
                  </a:schemeClr>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bg1">
                    <a:lumMod val="95000"/>
                  </a:schemeClr>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38936156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tement">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1524000"/>
            <a:ext cx="12192000" cy="3810000"/>
          </a:xfrm>
          <a:prstGeom prst="rect">
            <a:avLst/>
          </a:prstGeom>
        </p:spPr>
        <p:txBody>
          <a:bodyPr anchor="ctr"/>
          <a:lstStyle>
            <a:lvl1pPr marL="0" indent="0" algn="ctr">
              <a:buNone/>
              <a:defRPr sz="4000">
                <a:solidFill>
                  <a:schemeClr val="bg2"/>
                </a:solidFill>
                <a:latin typeface="+mn-lt"/>
              </a:defRPr>
            </a:lvl1pPr>
          </a:lstStyle>
          <a:p>
            <a:pPr lvl="0"/>
            <a:r>
              <a:rPr lang="en-US" sz="4000" dirty="0">
                <a:latin typeface="+mn-lt"/>
              </a:rPr>
              <a:t>Text</a:t>
            </a:r>
            <a:endParaRPr lang="en-US" dirty="0"/>
          </a:p>
        </p:txBody>
      </p:sp>
      <p:pic>
        <p:nvPicPr>
          <p:cNvPr id="2" name="Picture 1">
            <a:extLst>
              <a:ext uri="{FF2B5EF4-FFF2-40B4-BE49-F238E27FC236}">
                <a16:creationId xmlns:a16="http://schemas.microsoft.com/office/drawing/2014/main" id="{57DD19E1-1279-7044-8EE0-DE47659FECB4}"/>
              </a:ext>
            </a:extLst>
          </p:cNvPr>
          <p:cNvPicPr>
            <a:picLocks noChangeAspect="1"/>
          </p:cNvPicPr>
          <p:nvPr userDrawn="1"/>
        </p:nvPicPr>
        <p:blipFill>
          <a:blip r:embed="rId2" cstate="screen">
            <a:alphaModFix amt="8000"/>
            <a:extLst>
              <a:ext uri="{28A0092B-C50C-407E-A947-70E740481C1C}">
                <a14:useLocalDpi xmlns:a14="http://schemas.microsoft.com/office/drawing/2010/main"/>
              </a:ext>
            </a:extLst>
          </a:blip>
          <a:stretch>
            <a:fillRect/>
          </a:stretch>
        </p:blipFill>
        <p:spPr>
          <a:xfrm>
            <a:off x="2810170" y="352045"/>
            <a:ext cx="6705599" cy="6353555"/>
          </a:xfrm>
          <a:prstGeom prst="rect">
            <a:avLst/>
          </a:prstGeom>
          <a:noFill/>
        </p:spPr>
      </p:pic>
    </p:spTree>
    <p:extLst>
      <p:ext uri="{BB962C8B-B14F-4D97-AF65-F5344CB8AC3E}">
        <p14:creationId xmlns:p14="http://schemas.microsoft.com/office/powerpoint/2010/main" val="288104395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0967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8" name="Picture 7">
            <a:extLst>
              <a:ext uri="{FF2B5EF4-FFF2-40B4-BE49-F238E27FC236}">
                <a16:creationId xmlns:a16="http://schemas.microsoft.com/office/drawing/2014/main" id="{79B528F7-FFCE-164D-B6B9-E5AA98D57386}"/>
              </a:ext>
            </a:extLst>
          </p:cNvPr>
          <p:cNvPicPr>
            <a:picLocks noChangeAspect="1"/>
          </p:cNvPicPr>
          <p:nvPr userDrawn="1"/>
        </p:nvPicPr>
        <p:blipFill>
          <a:blip r:embed="rId2"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92DA6FD9-0326-BB4A-94DB-C31C0BCB43AB}"/>
              </a:ext>
            </a:extLst>
          </p:cNvPr>
          <p:cNvPicPr>
            <a:picLocks noChangeAspect="1"/>
          </p:cNvPicPr>
          <p:nvPr userDrawn="1"/>
        </p:nvPicPr>
        <p:blipFill>
          <a:blip r:embed="rId3"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tx1"/>
                </a:solidFill>
                <a:latin typeface="Helvetica" panose="020B0604020202020204" pitchFamily="34" charset="0"/>
                <a:cs typeface="Helvetica" panose="020B0604020202020204" pitchFamily="34" charset="0"/>
              </a:defRPr>
            </a:lvl1pPr>
          </a:lstStyle>
          <a:p>
            <a:pPr lvl="0"/>
            <a:r>
              <a:rPr lang="en-US" dirty="0"/>
              <a:t>Subtitle</a:t>
            </a:r>
          </a:p>
        </p:txBody>
      </p:sp>
      <p:pic>
        <p:nvPicPr>
          <p:cNvPr id="3" name="Picture 2"/>
          <p:cNvPicPr>
            <a:picLocks noChangeAspect="1"/>
          </p:cNvPicPr>
          <p:nvPr userDrawn="1"/>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113836" y="694866"/>
            <a:ext cx="3964328" cy="3750683"/>
          </a:xfrm>
          <a:prstGeom prst="rect">
            <a:avLst/>
          </a:prstGeom>
        </p:spPr>
      </p:pic>
    </p:spTree>
    <p:extLst>
      <p:ext uri="{BB962C8B-B14F-4D97-AF65-F5344CB8AC3E}">
        <p14:creationId xmlns:p14="http://schemas.microsoft.com/office/powerpoint/2010/main" val="29814966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tx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Optional 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86103" y="202119"/>
            <a:ext cx="741107" cy="70219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32235" y="777240"/>
            <a:ext cx="5716765" cy="5476318"/>
          </a:xfrm>
          <a:prstGeom prst="rect">
            <a:avLst/>
          </a:prstGeom>
        </p:spPr>
      </p:pic>
    </p:spTree>
    <p:extLst>
      <p:ext uri="{BB962C8B-B14F-4D97-AF65-F5344CB8AC3E}">
        <p14:creationId xmlns:p14="http://schemas.microsoft.com/office/powerpoint/2010/main" val="299447640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954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609600"/>
          </a:xfrm>
          <a:prstGeom prst="rect">
            <a:avLst/>
          </a:prstGeom>
        </p:spPr>
        <p:txBody>
          <a:bodyPr>
            <a:no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35224783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duotone>
              <a:prstClr val="black"/>
              <a:schemeClr val="accent6">
                <a:tint val="45000"/>
                <a:satMod val="400000"/>
              </a:schemeClr>
            </a:duotone>
            <a:extLst>
              <a:ext uri="{28A0092B-C50C-407E-A947-70E740481C1C}">
                <a14:useLocalDpi xmlns:a14="http://schemas.microsoft.com/office/drawing/2010/main"/>
              </a:ext>
            </a:extLst>
          </a:blip>
          <a:srcRect r="-1231"/>
          <a:stretch/>
        </p:blipFill>
        <p:spPr>
          <a:xfrm>
            <a:off x="7391400" y="20193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371600"/>
            <a:ext cx="10667999"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283912603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0" name="Freeform 9">
            <a:extLst>
              <a:ext uri="{FF2B5EF4-FFF2-40B4-BE49-F238E27FC236}">
                <a16:creationId xmlns:a16="http://schemas.microsoft.com/office/drawing/2014/main" id="{E39E4B24-8DD0-8746-989F-ADE4C1B100E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1564568"/>
            <a:ext cx="185822" cy="40670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accent2"/>
              </a:solidFill>
              <a:latin typeface="Arial" charset="0"/>
              <a:ea typeface="Arial" charset="0"/>
              <a:cs typeface="Arial" charset="0"/>
            </a:endParaRPr>
          </a:p>
        </p:txBody>
      </p:sp>
      <p:sp>
        <p:nvSpPr>
          <p:cNvPr id="6" name="Text Placeholder 5"/>
          <p:cNvSpPr>
            <a:spLocks noGrp="1"/>
          </p:cNvSpPr>
          <p:nvPr>
            <p:ph type="body" sz="quarter" idx="10" hasCustomPrompt="1"/>
          </p:nvPr>
        </p:nvSpPr>
        <p:spPr>
          <a:xfrm>
            <a:off x="6629400" y="1752600"/>
            <a:ext cx="4953000" cy="4114800"/>
          </a:xfrm>
          <a:prstGeom prst="rect">
            <a:avLst/>
          </a:prstGeom>
        </p:spPr>
        <p:txBody>
          <a:bodyPr anchor="ctr"/>
          <a:lstStyle>
            <a:lvl1pPr marL="514350" indent="-514350">
              <a:lnSpc>
                <a:spcPct val="110000"/>
              </a:lnSpc>
              <a:spcBef>
                <a:spcPts val="600"/>
              </a:spcBef>
              <a:spcAft>
                <a:spcPts val="600"/>
              </a:spcAft>
              <a:buClr>
                <a:schemeClr val="accent2"/>
              </a:buClr>
              <a:buFont typeface="Wingdings 3" panose="05040102010807070707" pitchFamily="18" charset="2"/>
              <a:buChar char=""/>
              <a:defRPr sz="2800">
                <a:solidFill>
                  <a:schemeClr val="tx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grpSp>
        <p:nvGrpSpPr>
          <p:cNvPr id="11" name="Group 10">
            <a:extLst>
              <a:ext uri="{FF2B5EF4-FFF2-40B4-BE49-F238E27FC236}">
                <a16:creationId xmlns:a16="http://schemas.microsoft.com/office/drawing/2014/main" id="{04565E04-6750-604C-B216-14F6DB223BE5}"/>
              </a:ext>
            </a:extLst>
          </p:cNvPr>
          <p:cNvGrpSpPr/>
          <p:nvPr userDrawn="1"/>
        </p:nvGrpSpPr>
        <p:grpSpPr>
          <a:xfrm>
            <a:off x="4955038" y="0"/>
            <a:ext cx="1677492" cy="6858000"/>
            <a:chOff x="3697870" y="0"/>
            <a:chExt cx="1677492" cy="6858000"/>
          </a:xfrm>
        </p:grpSpPr>
        <p:sp>
          <p:nvSpPr>
            <p:cNvPr id="12" name="Freeform 11">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3" name="Freeform 12">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 name="Title 1"/>
          <p:cNvSpPr>
            <a:spLocks noGrp="1"/>
          </p:cNvSpPr>
          <p:nvPr>
            <p:ph type="title" hasCustomPrompt="1"/>
          </p:nvPr>
        </p:nvSpPr>
        <p:spPr>
          <a:xfrm>
            <a:off x="490434" y="2072051"/>
            <a:ext cx="4419600" cy="1356950"/>
          </a:xfrm>
          <a:prstGeom prst="rect">
            <a:avLst/>
          </a:prstGeom>
        </p:spPr>
        <p:txBody>
          <a:bodyPr anchor="ctr"/>
          <a:lstStyle>
            <a:lvl1pPr>
              <a:lnSpc>
                <a:spcPct val="110000"/>
              </a:lnSpc>
              <a:defRPr sz="4000" b="1">
                <a:solidFill>
                  <a:schemeClr val="bg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29129755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fill">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57" y="5410200"/>
            <a:ext cx="12192000" cy="1447800"/>
          </a:xfrm>
          <a:prstGeom prst="rect">
            <a:avLst/>
          </a:prstGeom>
          <a:solidFill>
            <a:schemeClr val="accent1"/>
          </a:solidFill>
        </p:spPr>
        <p:txBody>
          <a:bodyPr anchor="ctr"/>
          <a:lstStyle>
            <a:lvl1pPr marL="0" indent="0" algn="ctr">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1pPr>
            <a:lvl2pPr marL="519099" indent="0">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2pPr>
            <a:lvl3pPr marL="914377" indent="0">
              <a:buNone/>
              <a:defRPr>
                <a:solidFill>
                  <a:schemeClr val="bg1"/>
                </a:solidFill>
              </a:defRPr>
            </a:lvl3pPr>
            <a:lvl4pPr marL="1371565" indent="0">
              <a:buNone/>
              <a:defRPr>
                <a:solidFill>
                  <a:schemeClr val="bg1"/>
                </a:solidFill>
              </a:defRPr>
            </a:lvl4pPr>
            <a:lvl5pPr marL="1828755" indent="0">
              <a:buNone/>
              <a:defRPr>
                <a:solidFill>
                  <a:schemeClr val="bg1"/>
                </a:solidFill>
              </a:defRPr>
            </a:lvl5pPr>
          </a:lstStyle>
          <a:p>
            <a:pPr lvl="0"/>
            <a:r>
              <a:rPr lang="en-US" dirty="0"/>
              <a:t>Title</a:t>
            </a:r>
          </a:p>
        </p:txBody>
      </p:sp>
    </p:spTree>
    <p:extLst>
      <p:ext uri="{BB962C8B-B14F-4D97-AF65-F5344CB8AC3E}">
        <p14:creationId xmlns:p14="http://schemas.microsoft.com/office/powerpoint/2010/main" val="8022184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bg2"/>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bg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21843" y="430719"/>
            <a:ext cx="993014" cy="940881"/>
          </a:xfrm>
          <a:prstGeom prst="rect">
            <a:avLst/>
          </a:prstGeom>
        </p:spPr>
      </p:pic>
    </p:spTree>
    <p:extLst>
      <p:ext uri="{BB962C8B-B14F-4D97-AF65-F5344CB8AC3E}">
        <p14:creationId xmlns:p14="http://schemas.microsoft.com/office/powerpoint/2010/main" val="371158152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8" name="Slice - Solid">
            <a:extLst>
              <a:ext uri="{FF2B5EF4-FFF2-40B4-BE49-F238E27FC236}">
                <a16:creationId xmlns:a16="http://schemas.microsoft.com/office/drawing/2014/main" id="{9CD3D0ED-E4E2-A049-B7B9-763B0D61FF42}"/>
              </a:ext>
            </a:extLst>
          </p:cNvPr>
          <p:cNvSpPr/>
          <p:nvPr userDrawn="1"/>
        </p:nvSpPr>
        <p:spPr>
          <a:xfrm>
            <a:off x="1086011" y="-2594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bg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
              <a:defRPr sz="2400">
                <a:solidFill>
                  <a:schemeClr val="bg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pic>
        <p:nvPicPr>
          <p:cNvPr id="10" name="Picture 9"/>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214525" y="5944675"/>
            <a:ext cx="703244" cy="665345"/>
          </a:xfrm>
          <a:prstGeom prst="rect">
            <a:avLst/>
          </a:prstGeom>
        </p:spPr>
      </p:pic>
    </p:spTree>
    <p:extLst>
      <p:ext uri="{BB962C8B-B14F-4D97-AF65-F5344CB8AC3E}">
        <p14:creationId xmlns:p14="http://schemas.microsoft.com/office/powerpoint/2010/main" val="18577856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210718333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lobal">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B6FE224F-8160-EB45-B1E9-2A2EF8E4949B}"/>
              </a:ext>
            </a:extLst>
          </p:cNvPr>
          <p:cNvPicPr>
            <a:picLocks noChangeAspect="1"/>
          </p:cNvPicPr>
          <p:nvPr userDrawn="1"/>
        </p:nvPicPr>
        <p:blipFill rotWithShape="1">
          <a:blip r:embed="rId2" cstate="screen">
            <a:alphaModFix amt="40000"/>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0320" y="0"/>
            <a:ext cx="12192000" cy="6858000"/>
          </a:xfrm>
          <a:prstGeom prst="rect">
            <a:avLst/>
          </a:prstGeom>
        </p:spPr>
      </p:pic>
      <p:sp>
        <p:nvSpPr>
          <p:cNvPr id="2" name="Title 1"/>
          <p:cNvSpPr>
            <a:spLocks noGrp="1"/>
          </p:cNvSpPr>
          <p:nvPr>
            <p:ph type="title"/>
          </p:nvPr>
        </p:nvSpPr>
        <p:spPr>
          <a:xfrm>
            <a:off x="817880" y="533400"/>
            <a:ext cx="10515600" cy="701675"/>
          </a:xfrm>
          <a:prstGeom prst="rect">
            <a:avLst/>
          </a:prstGeom>
        </p:spPr>
        <p:txBody>
          <a:bodyPr/>
          <a:lstStyle>
            <a:lvl1pPr>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8" name="Content Placeholder 7"/>
          <p:cNvSpPr>
            <a:spLocks noGrp="1"/>
          </p:cNvSpPr>
          <p:nvPr>
            <p:ph sz="quarter" idx="10"/>
          </p:nvPr>
        </p:nvSpPr>
        <p:spPr>
          <a:xfrm>
            <a:off x="817563" y="1524000"/>
            <a:ext cx="10515600" cy="4724400"/>
          </a:xfrm>
          <a:prstGeom prst="rect">
            <a:avLst/>
          </a:prstGeom>
        </p:spPr>
        <p:txBody>
          <a:bodyPr/>
          <a:lstStyle>
            <a:lvl1pPr marL="0" indent="0">
              <a:lnSpc>
                <a:spcPct val="110000"/>
              </a:lnSpc>
              <a:spcBef>
                <a:spcPts val="600"/>
              </a:spcBef>
              <a:spcAft>
                <a:spcPts val="600"/>
              </a:spcAft>
              <a:buNone/>
              <a:defRPr sz="3600">
                <a:solidFill>
                  <a:schemeClr val="tx1"/>
                </a:solidFill>
                <a:latin typeface="Helvetica" panose="020B0604020202020204" pitchFamily="34" charset="0"/>
                <a:cs typeface="Helvetica" panose="020B0604020202020204" pitchFamily="34" charset="0"/>
              </a:defRPr>
            </a:lvl1pPr>
            <a:lvl2pPr marL="1076325" indent="-557213">
              <a:lnSpc>
                <a:spcPct val="110000"/>
              </a:lnSpc>
              <a:spcBef>
                <a:spcPts val="600"/>
              </a:spcBef>
              <a:spcAft>
                <a:spcPts val="600"/>
              </a:spcAft>
              <a:buClr>
                <a:schemeClr val="accent2"/>
              </a:buClr>
              <a:buFont typeface="Wingdings 3" panose="05040102010807070707" pitchFamily="18" charset="2"/>
              <a:buChar char=""/>
              <a:defRPr sz="32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0480863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1066801" y="1499358"/>
            <a:ext cx="4495800" cy="538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1" y="685800"/>
            <a:ext cx="5334000" cy="685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6" name="Content Placeholder 5"/>
          <p:cNvSpPr>
            <a:spLocks noGrp="1"/>
          </p:cNvSpPr>
          <p:nvPr>
            <p:ph sz="quarter" idx="10" hasCustomPrompt="1"/>
          </p:nvPr>
        </p:nvSpPr>
        <p:spPr>
          <a:xfrm>
            <a:off x="6629400" y="685800"/>
            <a:ext cx="4800600" cy="5410200"/>
          </a:xfrm>
          <a:prstGeom prst="rect">
            <a:avLst/>
          </a:prstGeom>
          <a:solidFill>
            <a:schemeClr val="bg1"/>
          </a:solidFill>
        </p:spPr>
        <p:txBody>
          <a:bodyPr/>
          <a:lstStyle>
            <a:lvl1pPr marL="0" indent="0">
              <a:buFont typeface="Arial" panose="020B0604020202020204" pitchFamily="34" charset="0"/>
              <a:buNone/>
              <a:defRPr sz="2800" baseline="0">
                <a:solidFill>
                  <a:schemeClr val="tx1"/>
                </a:solidFill>
                <a:latin typeface="Helvetica" panose="020B0604020202020204" pitchFamily="34" charset="0"/>
                <a:cs typeface="Helvetica" panose="020B0604020202020204" pitchFamily="34" charset="0"/>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Click to enter text</a:t>
            </a:r>
          </a:p>
        </p:txBody>
      </p:sp>
      <p:sp>
        <p:nvSpPr>
          <p:cNvPr id="8" name="Content Placeholder 7"/>
          <p:cNvSpPr>
            <a:spLocks noGrp="1"/>
          </p:cNvSpPr>
          <p:nvPr>
            <p:ph sz="quarter" idx="11" hasCustomPrompt="1"/>
          </p:nvPr>
        </p:nvSpPr>
        <p:spPr>
          <a:xfrm>
            <a:off x="723901" y="2057400"/>
            <a:ext cx="5295900" cy="4038599"/>
          </a:xfrm>
          <a:prstGeom prst="rect">
            <a:avLst/>
          </a:prstGeom>
        </p:spPr>
        <p:txBody>
          <a:bodyPr/>
          <a:lstStyle>
            <a:lvl1pPr marL="0" indent="0">
              <a:buNone/>
              <a:defRPr sz="3200">
                <a:solidFill>
                  <a:schemeClr val="tx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386346607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tx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572219"/>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2800">
                <a:solidFill>
                  <a:schemeClr val="tx1"/>
                </a:solidFill>
                <a:latin typeface="Helvetica" panose="020B0604020202020204" pitchFamily="34" charset="0"/>
                <a:cs typeface="Helvetica" panose="020B0604020202020204" pitchFamily="34" charset="0"/>
              </a:defRPr>
            </a:lvl1pPr>
            <a:lvl2pPr marL="914400" indent="-447675">
              <a:lnSpc>
                <a:spcPct val="110000"/>
              </a:lnSpc>
              <a:spcBef>
                <a:spcPts val="600"/>
              </a:spcBef>
              <a:spcAft>
                <a:spcPts val="600"/>
              </a:spcAft>
              <a:buClr>
                <a:schemeClr val="accent2"/>
              </a:buClr>
              <a:buFont typeface="Wingdings 3" panose="05040102010807070707" pitchFamily="18" charset="2"/>
              <a:buChar char=""/>
              <a:defRPr sz="2400">
                <a:solidFill>
                  <a:schemeClr val="tx1"/>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0"/>
            <a:r>
              <a:rPr lang="en-US" dirty="0"/>
              <a:t>Text</a:t>
            </a:r>
          </a:p>
          <a:p>
            <a:pPr lvl="1"/>
            <a:r>
              <a:rPr lang="en-US" dirty="0"/>
              <a:t>Bullet</a:t>
            </a:r>
          </a:p>
        </p:txBody>
      </p:sp>
    </p:spTree>
    <p:extLst>
      <p:ext uri="{BB962C8B-B14F-4D97-AF65-F5344CB8AC3E}">
        <p14:creationId xmlns:p14="http://schemas.microsoft.com/office/powerpoint/2010/main" val="220671029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4800">
                <a:solidFill>
                  <a:schemeClr val="tx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752600"/>
            <a:ext cx="10668000" cy="4343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u"/>
              <a:defRPr sz="3200">
                <a:solidFill>
                  <a:schemeClr val="tx1"/>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38561992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oup Photo">
    <p:bg>
      <p:bgPr>
        <a:solidFill>
          <a:schemeClr val="bg2"/>
        </a:solidFill>
        <a:effectLst/>
      </p:bgPr>
    </p:bg>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2EE2BF5C-B4A4-1B40-B3D6-5807C1E6D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901"/>
          <a:stretch/>
        </p:blipFill>
        <p:spPr>
          <a:xfrm>
            <a:off x="0" y="1639111"/>
            <a:ext cx="12192001" cy="5218889"/>
          </a:xfrm>
          <a:prstGeom prst="rect">
            <a:avLst/>
          </a:prstGeom>
        </p:spPr>
      </p:pic>
      <p:sp>
        <p:nvSpPr>
          <p:cNvPr id="2" name="Title 1"/>
          <p:cNvSpPr>
            <a:spLocks noGrp="1"/>
          </p:cNvSpPr>
          <p:nvPr>
            <p:ph type="title" hasCustomPrompt="1"/>
          </p:nvPr>
        </p:nvSpPr>
        <p:spPr>
          <a:xfrm>
            <a:off x="1" y="-1"/>
            <a:ext cx="12191999" cy="1736388"/>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47257826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44147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964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ASTER SLIDE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238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96478"/>
            <a:ext cx="10667998" cy="533400"/>
          </a:xfrm>
          <a:prstGeom prst="rect">
            <a:avLst/>
          </a:prstGeom>
        </p:spPr>
        <p:txBody>
          <a:bodyPr>
            <a:normAutofit/>
          </a:bodyPr>
          <a:lstStyle>
            <a:lvl1pPr algn="l">
              <a:defRPr sz="3600" b="1" i="0" baseline="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bg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214158083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8" name="Picture 7">
            <a:extLst>
              <a:ext uri="{FF2B5EF4-FFF2-40B4-BE49-F238E27FC236}">
                <a16:creationId xmlns:a16="http://schemas.microsoft.com/office/drawing/2014/main" id="{79B528F7-FFCE-164D-B6B9-E5AA98D57386}"/>
              </a:ext>
            </a:extLst>
          </p:cNvPr>
          <p:cNvPicPr>
            <a:picLocks noChangeAspect="1"/>
          </p:cNvPicPr>
          <p:nvPr userDrawn="1"/>
        </p:nvPicPr>
        <p:blipFill>
          <a:blip r:embed="rId2"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92DA6FD9-0326-BB4A-94DB-C31C0BCB43AB}"/>
              </a:ext>
            </a:extLst>
          </p:cNvPr>
          <p:cNvPicPr>
            <a:picLocks noChangeAspect="1"/>
          </p:cNvPicPr>
          <p:nvPr userDrawn="1"/>
        </p:nvPicPr>
        <p:blipFill>
          <a:blip r:embed="rId3"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tx1"/>
                </a:solidFill>
                <a:latin typeface="Helvetica" panose="020B0604020202020204" pitchFamily="34" charset="0"/>
                <a:cs typeface="Helvetica" panose="020B0604020202020204" pitchFamily="34" charset="0"/>
              </a:defRPr>
            </a:lvl1pPr>
          </a:lstStyle>
          <a:p>
            <a:pPr lvl="0"/>
            <a:r>
              <a:rPr lang="en-US" dirty="0"/>
              <a:t>Subtitle</a:t>
            </a:r>
          </a:p>
        </p:txBody>
      </p:sp>
      <p:pic>
        <p:nvPicPr>
          <p:cNvPr id="3" name="Picture 2"/>
          <p:cNvPicPr>
            <a:picLocks noChangeAspect="1"/>
          </p:cNvPicPr>
          <p:nvPr userDrawn="1"/>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113836" y="694866"/>
            <a:ext cx="3964328" cy="3750683"/>
          </a:xfrm>
          <a:prstGeom prst="rect">
            <a:avLst/>
          </a:prstGeom>
        </p:spPr>
      </p:pic>
    </p:spTree>
    <p:extLst>
      <p:ext uri="{BB962C8B-B14F-4D97-AF65-F5344CB8AC3E}">
        <p14:creationId xmlns:p14="http://schemas.microsoft.com/office/powerpoint/2010/main" val="328320231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tx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Optional 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86103" y="202119"/>
            <a:ext cx="741107" cy="70219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66360" y="777240"/>
            <a:ext cx="5716765" cy="5476318"/>
          </a:xfrm>
          <a:prstGeom prst="rect">
            <a:avLst/>
          </a:prstGeom>
        </p:spPr>
      </p:pic>
    </p:spTree>
    <p:extLst>
      <p:ext uri="{BB962C8B-B14F-4D97-AF65-F5344CB8AC3E}">
        <p14:creationId xmlns:p14="http://schemas.microsoft.com/office/powerpoint/2010/main" val="269268363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954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609600"/>
          </a:xfrm>
          <a:prstGeom prst="rect">
            <a:avLst/>
          </a:prstGeom>
        </p:spPr>
        <p:txBody>
          <a:bodyPr>
            <a:no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95802140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duotone>
              <a:prstClr val="black"/>
              <a:schemeClr val="accent6">
                <a:tint val="45000"/>
                <a:satMod val="400000"/>
              </a:schemeClr>
            </a:duotone>
            <a:extLst>
              <a:ext uri="{28A0092B-C50C-407E-A947-70E740481C1C}">
                <a14:useLocalDpi xmlns:a14="http://schemas.microsoft.com/office/drawing/2010/main"/>
              </a:ext>
            </a:extLst>
          </a:blip>
          <a:srcRect r="-1231"/>
          <a:stretch/>
        </p:blipFill>
        <p:spPr>
          <a:xfrm>
            <a:off x="7391400" y="20193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371600"/>
            <a:ext cx="10667999"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80259262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0" name="Freeform 9">
            <a:extLst>
              <a:ext uri="{FF2B5EF4-FFF2-40B4-BE49-F238E27FC236}">
                <a16:creationId xmlns:a16="http://schemas.microsoft.com/office/drawing/2014/main" id="{E39E4B24-8DD0-8746-989F-ADE4C1B100E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1564568"/>
            <a:ext cx="185822" cy="40670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accent2"/>
              </a:solidFill>
              <a:latin typeface="Arial" charset="0"/>
              <a:ea typeface="Arial" charset="0"/>
              <a:cs typeface="Arial" charset="0"/>
            </a:endParaRPr>
          </a:p>
        </p:txBody>
      </p:sp>
      <p:sp>
        <p:nvSpPr>
          <p:cNvPr id="6" name="Text Placeholder 5"/>
          <p:cNvSpPr>
            <a:spLocks noGrp="1"/>
          </p:cNvSpPr>
          <p:nvPr>
            <p:ph type="body" sz="quarter" idx="10" hasCustomPrompt="1"/>
          </p:nvPr>
        </p:nvSpPr>
        <p:spPr>
          <a:xfrm>
            <a:off x="6629400" y="1752600"/>
            <a:ext cx="4953000" cy="4114800"/>
          </a:xfrm>
          <a:prstGeom prst="rect">
            <a:avLst/>
          </a:prstGeom>
        </p:spPr>
        <p:txBody>
          <a:bodyPr anchor="ctr"/>
          <a:lstStyle>
            <a:lvl1pPr marL="514350" indent="-514350">
              <a:lnSpc>
                <a:spcPct val="110000"/>
              </a:lnSpc>
              <a:spcBef>
                <a:spcPts val="600"/>
              </a:spcBef>
              <a:spcAft>
                <a:spcPts val="600"/>
              </a:spcAft>
              <a:buClr>
                <a:schemeClr val="accent2"/>
              </a:buClr>
              <a:buFont typeface="Wingdings 3" panose="05040102010807070707" pitchFamily="18" charset="2"/>
              <a:buChar char=""/>
              <a:defRPr sz="2800">
                <a:solidFill>
                  <a:schemeClr val="tx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grpSp>
        <p:nvGrpSpPr>
          <p:cNvPr id="11" name="Group 10">
            <a:extLst>
              <a:ext uri="{FF2B5EF4-FFF2-40B4-BE49-F238E27FC236}">
                <a16:creationId xmlns:a16="http://schemas.microsoft.com/office/drawing/2014/main" id="{04565E04-6750-604C-B216-14F6DB223BE5}"/>
              </a:ext>
            </a:extLst>
          </p:cNvPr>
          <p:cNvGrpSpPr/>
          <p:nvPr userDrawn="1"/>
        </p:nvGrpSpPr>
        <p:grpSpPr>
          <a:xfrm>
            <a:off x="4955038" y="0"/>
            <a:ext cx="1677492" cy="6858000"/>
            <a:chOff x="3697870" y="0"/>
            <a:chExt cx="1677492" cy="6858000"/>
          </a:xfrm>
        </p:grpSpPr>
        <p:sp>
          <p:nvSpPr>
            <p:cNvPr id="12" name="Freeform 11">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3" name="Freeform 12">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 name="Title 1"/>
          <p:cNvSpPr>
            <a:spLocks noGrp="1"/>
          </p:cNvSpPr>
          <p:nvPr>
            <p:ph type="title" hasCustomPrompt="1"/>
          </p:nvPr>
        </p:nvSpPr>
        <p:spPr>
          <a:xfrm>
            <a:off x="490434" y="2072051"/>
            <a:ext cx="4419600" cy="1356950"/>
          </a:xfrm>
          <a:prstGeom prst="rect">
            <a:avLst/>
          </a:prstGeom>
        </p:spPr>
        <p:txBody>
          <a:bodyPr anchor="ctr"/>
          <a:lstStyle>
            <a:lvl1pPr>
              <a:lnSpc>
                <a:spcPct val="110000"/>
              </a:lnSpc>
              <a:defRPr sz="4000" b="1">
                <a:solidFill>
                  <a:schemeClr val="bg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95705516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fill">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57" y="5410200"/>
            <a:ext cx="12192000" cy="1447800"/>
          </a:xfrm>
          <a:prstGeom prst="rect">
            <a:avLst/>
          </a:prstGeom>
          <a:solidFill>
            <a:schemeClr val="accent1"/>
          </a:solidFill>
        </p:spPr>
        <p:txBody>
          <a:bodyPr anchor="ctr"/>
          <a:lstStyle>
            <a:lvl1pPr marL="0" indent="0" algn="ctr">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1pPr>
            <a:lvl2pPr marL="519099" indent="0">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2pPr>
            <a:lvl3pPr marL="914377" indent="0">
              <a:buNone/>
              <a:defRPr>
                <a:solidFill>
                  <a:schemeClr val="bg1"/>
                </a:solidFill>
              </a:defRPr>
            </a:lvl3pPr>
            <a:lvl4pPr marL="1371565" indent="0">
              <a:buNone/>
              <a:defRPr>
                <a:solidFill>
                  <a:schemeClr val="bg1"/>
                </a:solidFill>
              </a:defRPr>
            </a:lvl4pPr>
            <a:lvl5pPr marL="1828755" indent="0">
              <a:buNone/>
              <a:defRPr>
                <a:solidFill>
                  <a:schemeClr val="bg1"/>
                </a:solidFill>
              </a:defRPr>
            </a:lvl5pPr>
          </a:lstStyle>
          <a:p>
            <a:pPr lvl="0"/>
            <a:r>
              <a:rPr lang="en-US" dirty="0"/>
              <a:t>Title</a:t>
            </a:r>
          </a:p>
        </p:txBody>
      </p:sp>
    </p:spTree>
    <p:extLst>
      <p:ext uri="{BB962C8B-B14F-4D97-AF65-F5344CB8AC3E}">
        <p14:creationId xmlns:p14="http://schemas.microsoft.com/office/powerpoint/2010/main" val="280205476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8" name="Slice - Solid">
            <a:extLst>
              <a:ext uri="{FF2B5EF4-FFF2-40B4-BE49-F238E27FC236}">
                <a16:creationId xmlns:a16="http://schemas.microsoft.com/office/drawing/2014/main" id="{9CD3D0ED-E4E2-A049-B7B9-763B0D61FF42}"/>
              </a:ext>
            </a:extLst>
          </p:cNvPr>
          <p:cNvSpPr/>
          <p:nvPr userDrawn="1"/>
        </p:nvSpPr>
        <p:spPr>
          <a:xfrm>
            <a:off x="1086011" y="-2594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bg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
              <a:defRPr sz="2400">
                <a:solidFill>
                  <a:schemeClr val="bg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pic>
        <p:nvPicPr>
          <p:cNvPr id="10" name="Picture 9"/>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214525" y="5944675"/>
            <a:ext cx="703244" cy="665345"/>
          </a:xfrm>
          <a:prstGeom prst="rect">
            <a:avLst/>
          </a:prstGeom>
        </p:spPr>
      </p:pic>
    </p:spTree>
    <p:extLst>
      <p:ext uri="{BB962C8B-B14F-4D97-AF65-F5344CB8AC3E}">
        <p14:creationId xmlns:p14="http://schemas.microsoft.com/office/powerpoint/2010/main" val="207513059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329101045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lobal">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B6FE224F-8160-EB45-B1E9-2A2EF8E4949B}"/>
              </a:ext>
            </a:extLst>
          </p:cNvPr>
          <p:cNvPicPr>
            <a:picLocks noChangeAspect="1"/>
          </p:cNvPicPr>
          <p:nvPr userDrawn="1"/>
        </p:nvPicPr>
        <p:blipFill rotWithShape="1">
          <a:blip r:embed="rId2" cstate="screen">
            <a:alphaModFix amt="40000"/>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0320" y="0"/>
            <a:ext cx="12192000" cy="6858000"/>
          </a:xfrm>
          <a:prstGeom prst="rect">
            <a:avLst/>
          </a:prstGeom>
        </p:spPr>
      </p:pic>
      <p:sp>
        <p:nvSpPr>
          <p:cNvPr id="2" name="Title 1"/>
          <p:cNvSpPr>
            <a:spLocks noGrp="1"/>
          </p:cNvSpPr>
          <p:nvPr>
            <p:ph type="title"/>
          </p:nvPr>
        </p:nvSpPr>
        <p:spPr>
          <a:xfrm>
            <a:off x="817880" y="533400"/>
            <a:ext cx="10515600" cy="701675"/>
          </a:xfrm>
          <a:prstGeom prst="rect">
            <a:avLst/>
          </a:prstGeom>
        </p:spPr>
        <p:txBody>
          <a:bodyPr/>
          <a:lstStyle>
            <a:lvl1pPr>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8" name="Content Placeholder 7"/>
          <p:cNvSpPr>
            <a:spLocks noGrp="1"/>
          </p:cNvSpPr>
          <p:nvPr>
            <p:ph sz="quarter" idx="10"/>
          </p:nvPr>
        </p:nvSpPr>
        <p:spPr>
          <a:xfrm>
            <a:off x="817563" y="1524000"/>
            <a:ext cx="10515600" cy="4724400"/>
          </a:xfrm>
          <a:prstGeom prst="rect">
            <a:avLst/>
          </a:prstGeom>
        </p:spPr>
        <p:txBody>
          <a:bodyPr/>
          <a:lstStyle>
            <a:lvl1pPr marL="0" indent="0">
              <a:lnSpc>
                <a:spcPct val="110000"/>
              </a:lnSpc>
              <a:spcBef>
                <a:spcPts val="600"/>
              </a:spcBef>
              <a:spcAft>
                <a:spcPts val="600"/>
              </a:spcAft>
              <a:buNone/>
              <a:defRPr sz="3600">
                <a:solidFill>
                  <a:schemeClr val="tx1"/>
                </a:solidFill>
                <a:latin typeface="Helvetica" panose="020B0604020202020204" pitchFamily="34" charset="0"/>
                <a:cs typeface="Helvetica" panose="020B0604020202020204" pitchFamily="34" charset="0"/>
              </a:defRPr>
            </a:lvl1pPr>
            <a:lvl2pPr marL="1076325" indent="-557213">
              <a:lnSpc>
                <a:spcPct val="110000"/>
              </a:lnSpc>
              <a:spcBef>
                <a:spcPts val="600"/>
              </a:spcBef>
              <a:spcAft>
                <a:spcPts val="600"/>
              </a:spcAft>
              <a:buClr>
                <a:schemeClr val="accent2"/>
              </a:buClr>
              <a:buFont typeface="Wingdings 3" panose="05040102010807070707" pitchFamily="18" charset="2"/>
              <a:buChar char=""/>
              <a:defRPr sz="32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29399515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1066801" y="1499358"/>
            <a:ext cx="4495800" cy="538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1" y="685800"/>
            <a:ext cx="5334000" cy="685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6" name="Content Placeholder 5"/>
          <p:cNvSpPr>
            <a:spLocks noGrp="1"/>
          </p:cNvSpPr>
          <p:nvPr>
            <p:ph sz="quarter" idx="10" hasCustomPrompt="1"/>
          </p:nvPr>
        </p:nvSpPr>
        <p:spPr>
          <a:xfrm>
            <a:off x="6629400" y="685800"/>
            <a:ext cx="4800600" cy="5410200"/>
          </a:xfrm>
          <a:prstGeom prst="rect">
            <a:avLst/>
          </a:prstGeom>
          <a:solidFill>
            <a:schemeClr val="bg1"/>
          </a:solidFill>
        </p:spPr>
        <p:txBody>
          <a:bodyPr/>
          <a:lstStyle>
            <a:lvl1pPr marL="0" indent="0">
              <a:buFont typeface="Arial" panose="020B0604020202020204" pitchFamily="34" charset="0"/>
              <a:buNone/>
              <a:defRPr sz="2800" baseline="0">
                <a:solidFill>
                  <a:schemeClr val="tx1"/>
                </a:solidFill>
                <a:latin typeface="Helvetica" panose="020B0604020202020204" pitchFamily="34" charset="0"/>
                <a:cs typeface="Helvetica" panose="020B0604020202020204" pitchFamily="34" charset="0"/>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Click to enter text</a:t>
            </a:r>
          </a:p>
        </p:txBody>
      </p:sp>
      <p:sp>
        <p:nvSpPr>
          <p:cNvPr id="8" name="Content Placeholder 7"/>
          <p:cNvSpPr>
            <a:spLocks noGrp="1"/>
          </p:cNvSpPr>
          <p:nvPr>
            <p:ph sz="quarter" idx="11" hasCustomPrompt="1"/>
          </p:nvPr>
        </p:nvSpPr>
        <p:spPr>
          <a:xfrm>
            <a:off x="723901" y="2057400"/>
            <a:ext cx="5295900" cy="4038599"/>
          </a:xfrm>
          <a:prstGeom prst="rect">
            <a:avLst/>
          </a:prstGeom>
        </p:spPr>
        <p:txBody>
          <a:bodyPr/>
          <a:lstStyle>
            <a:lvl1pPr marL="0" indent="0">
              <a:buNone/>
              <a:defRPr sz="3200">
                <a:solidFill>
                  <a:schemeClr val="tx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121908168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r="-1231"/>
          <a:stretch/>
        </p:blipFill>
        <p:spPr>
          <a:xfrm>
            <a:off x="7391400" y="19812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hasCustomPrompt="1"/>
          </p:nvPr>
        </p:nvSpPr>
        <p:spPr>
          <a:xfrm>
            <a:off x="761999" y="1371600"/>
            <a:ext cx="6629401"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bg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21025294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tx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572219"/>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2800">
                <a:solidFill>
                  <a:schemeClr val="tx1"/>
                </a:solidFill>
                <a:latin typeface="Helvetica" panose="020B0604020202020204" pitchFamily="34" charset="0"/>
                <a:cs typeface="Helvetica" panose="020B0604020202020204" pitchFamily="34" charset="0"/>
              </a:defRPr>
            </a:lvl1pPr>
            <a:lvl2pPr marL="914400" indent="-447675">
              <a:lnSpc>
                <a:spcPct val="110000"/>
              </a:lnSpc>
              <a:spcBef>
                <a:spcPts val="600"/>
              </a:spcBef>
              <a:spcAft>
                <a:spcPts val="600"/>
              </a:spcAft>
              <a:buClr>
                <a:schemeClr val="accent2"/>
              </a:buClr>
              <a:buFont typeface="Wingdings 3" panose="05040102010807070707" pitchFamily="18" charset="2"/>
              <a:buChar char=""/>
              <a:defRPr sz="2400">
                <a:solidFill>
                  <a:schemeClr val="tx1"/>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0"/>
            <a:r>
              <a:rPr lang="en-US" dirty="0"/>
              <a:t>Text</a:t>
            </a:r>
          </a:p>
          <a:p>
            <a:pPr lvl="1"/>
            <a:r>
              <a:rPr lang="en-US" dirty="0"/>
              <a:t>Bullet</a:t>
            </a:r>
          </a:p>
        </p:txBody>
      </p:sp>
    </p:spTree>
    <p:extLst>
      <p:ext uri="{BB962C8B-B14F-4D97-AF65-F5344CB8AC3E}">
        <p14:creationId xmlns:p14="http://schemas.microsoft.com/office/powerpoint/2010/main" val="394238541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4800">
                <a:solidFill>
                  <a:schemeClr val="tx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752600"/>
            <a:ext cx="10668000" cy="4343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u"/>
              <a:defRPr sz="3200">
                <a:solidFill>
                  <a:schemeClr val="tx1"/>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56844238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oup Photo">
    <p:bg>
      <p:bgPr>
        <a:solidFill>
          <a:schemeClr val="bg2"/>
        </a:solidFill>
        <a:effectLst/>
      </p:bgPr>
    </p:bg>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2EE2BF5C-B4A4-1B40-B3D6-5807C1E6D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901"/>
          <a:stretch/>
        </p:blipFill>
        <p:spPr>
          <a:xfrm>
            <a:off x="0" y="1639111"/>
            <a:ext cx="12192001" cy="5218889"/>
          </a:xfrm>
          <a:prstGeom prst="rect">
            <a:avLst/>
          </a:prstGeom>
        </p:spPr>
      </p:pic>
      <p:sp>
        <p:nvSpPr>
          <p:cNvPr id="2" name="Title 1"/>
          <p:cNvSpPr>
            <a:spLocks noGrp="1"/>
          </p:cNvSpPr>
          <p:nvPr>
            <p:ph type="title" hasCustomPrompt="1"/>
          </p:nvPr>
        </p:nvSpPr>
        <p:spPr>
          <a:xfrm>
            <a:off x="1" y="-1"/>
            <a:ext cx="12191999" cy="1736388"/>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05333634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Group Phot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1999" cy="1752600"/>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047999"/>
            <a:ext cx="3975017" cy="3800713"/>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34200" y="228600"/>
            <a:ext cx="4820753" cy="3498035"/>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5800" y="228600"/>
            <a:ext cx="4327747" cy="2536955"/>
          </a:xfrm>
          <a:prstGeom prst="rect">
            <a:avLst/>
          </a:prstGeom>
        </p:spPr>
      </p:pic>
      <p:pic>
        <p:nvPicPr>
          <p:cNvPr id="8" name="Picture 3">
            <a:extLst>
              <a:ext uri="{FF2B5EF4-FFF2-40B4-BE49-F238E27FC236}">
                <a16:creationId xmlns:a16="http://schemas.microsoft.com/office/drawing/2014/main" id="{CDDC8651-571B-4747-8510-542436905AA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660819" y="2727891"/>
            <a:ext cx="4940382" cy="3903562"/>
          </a:xfrm>
          <a:prstGeom prst="rect">
            <a:avLst/>
          </a:prstGeom>
        </p:spPr>
      </p:pic>
    </p:spTree>
    <p:extLst>
      <p:ext uri="{BB962C8B-B14F-4D97-AF65-F5344CB8AC3E}">
        <p14:creationId xmlns:p14="http://schemas.microsoft.com/office/powerpoint/2010/main" val="245960343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2021769"/>
            <a:ext cx="185822" cy="4067086"/>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7" name="Group 6">
            <a:extLst>
              <a:ext uri="{FF2B5EF4-FFF2-40B4-BE49-F238E27FC236}">
                <a16:creationId xmlns:a16="http://schemas.microsoft.com/office/drawing/2014/main" id="{74A5E45F-A3AE-2E46-A663-87F532F6A4EC}"/>
              </a:ext>
            </a:extLst>
          </p:cNvPr>
          <p:cNvGrpSpPr/>
          <p:nvPr userDrawn="1"/>
        </p:nvGrpSpPr>
        <p:grpSpPr>
          <a:xfrm>
            <a:off x="4418508" y="0"/>
            <a:ext cx="1677492" cy="6858001"/>
            <a:chOff x="4955038" y="0"/>
            <a:chExt cx="1677492" cy="6858000"/>
          </a:xfrm>
        </p:grpSpPr>
        <p:sp>
          <p:nvSpPr>
            <p:cNvPr id="8" name="Freeform 7">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Freeform 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6" name="Text Placeholder 5"/>
          <p:cNvSpPr>
            <a:spLocks noGrp="1"/>
          </p:cNvSpPr>
          <p:nvPr>
            <p:ph type="body" sz="quarter" idx="10" hasCustomPrompt="1"/>
          </p:nvPr>
        </p:nvSpPr>
        <p:spPr>
          <a:xfrm>
            <a:off x="6574078" y="1371599"/>
            <a:ext cx="4953000" cy="4114800"/>
          </a:xfrm>
          <a:prstGeom prst="rect">
            <a:avLst/>
          </a:prstGeom>
        </p:spPr>
        <p:txBody>
          <a:bodyPr anchor="ctr"/>
          <a:lstStyle>
            <a:lvl1pPr marL="466725" indent="-466725">
              <a:lnSpc>
                <a:spcPct val="110000"/>
              </a:lnSpc>
              <a:spcBef>
                <a:spcPts val="600"/>
              </a:spcBef>
              <a:spcAft>
                <a:spcPts val="600"/>
              </a:spcAft>
              <a:buClr>
                <a:schemeClr val="accent2"/>
              </a:buClr>
              <a:buFont typeface="Wingdings 3" panose="05040102010807070707" pitchFamily="18" charset="2"/>
              <a:buChar char=""/>
              <a:defRPr sz="2800">
                <a:solidFill>
                  <a:schemeClr val="bg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sp>
        <p:nvSpPr>
          <p:cNvPr id="2" name="Title 1"/>
          <p:cNvSpPr>
            <a:spLocks noGrp="1"/>
          </p:cNvSpPr>
          <p:nvPr>
            <p:ph type="title"/>
          </p:nvPr>
        </p:nvSpPr>
        <p:spPr>
          <a:xfrm>
            <a:off x="490434" y="1905000"/>
            <a:ext cx="4419600" cy="2019731"/>
          </a:xfrm>
          <a:prstGeom prst="rect">
            <a:avLst/>
          </a:prstGeom>
        </p:spPr>
        <p:txBody>
          <a:bodyPr anchor="ctr"/>
          <a:lstStyle>
            <a:lvl1pPr>
              <a:lnSpc>
                <a:spcPct val="110000"/>
              </a:lnSpc>
              <a:defRPr sz="4000"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6663227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3" name="Slice - Solid">
            <a:extLst>
              <a:ext uri="{FF2B5EF4-FFF2-40B4-BE49-F238E27FC236}">
                <a16:creationId xmlns:a16="http://schemas.microsoft.com/office/drawing/2014/main" id="{9CD3D0ED-E4E2-A049-B7B9-763B0D61FF42}"/>
              </a:ext>
            </a:extLst>
          </p:cNvPr>
          <p:cNvSpPr/>
          <p:nvPr userDrawn="1"/>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bg2">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defRPr sz="3600"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tx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u"/>
              <a:defRPr sz="24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228600" y="381000"/>
            <a:ext cx="1828800" cy="609600"/>
          </a:xfrm>
          <a:prstGeom prst="rect">
            <a:avLst/>
          </a:prstGeom>
        </p:spPr>
        <p:txBody>
          <a:bodyPr/>
          <a:lstStyle>
            <a:lvl1pPr marL="0" indent="0">
              <a:buNone/>
              <a:defRPr sz="1600">
                <a:solidFill>
                  <a:schemeClr val="bg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spTree>
    <p:extLst>
      <p:ext uri="{BB962C8B-B14F-4D97-AF65-F5344CB8AC3E}">
        <p14:creationId xmlns:p14="http://schemas.microsoft.com/office/powerpoint/2010/main" val="36280883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227518749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1676400" y="1600200"/>
            <a:ext cx="4343233" cy="5201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0" y="685800"/>
            <a:ext cx="6362701" cy="685800"/>
          </a:xfrm>
          <a:prstGeom prst="rect">
            <a:avLst/>
          </a:prstGeom>
        </p:spPr>
        <p:txBody>
          <a:bodyPr/>
          <a:lstStyle>
            <a:lvl1pPr>
              <a:defRPr lang="en-US" sz="36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8" name="Content Placeholder 7"/>
          <p:cNvSpPr>
            <a:spLocks noGrp="1"/>
          </p:cNvSpPr>
          <p:nvPr>
            <p:ph sz="quarter" idx="11" hasCustomPrompt="1"/>
          </p:nvPr>
        </p:nvSpPr>
        <p:spPr>
          <a:xfrm>
            <a:off x="723901" y="2057400"/>
            <a:ext cx="6324600" cy="4038599"/>
          </a:xfrm>
          <a:prstGeom prst="rect">
            <a:avLst/>
          </a:prstGeom>
        </p:spPr>
        <p:txBody>
          <a:bodyPr/>
          <a:lstStyle>
            <a:lvl1pPr marL="0" indent="0">
              <a:lnSpc>
                <a:spcPct val="110000"/>
              </a:lnSpc>
              <a:spcBef>
                <a:spcPts val="1200"/>
              </a:spcBef>
              <a:spcAft>
                <a:spcPts val="1200"/>
              </a:spcAft>
              <a:buNone/>
              <a:defRPr sz="3200">
                <a:solidFill>
                  <a:schemeClr val="bg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184663365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ctr">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438400"/>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3200">
                <a:solidFill>
                  <a:schemeClr val="bg2"/>
                </a:solidFill>
                <a:latin typeface="Helvetica" panose="020B0604020202020204" pitchFamily="34" charset="0"/>
                <a:cs typeface="Helvetica" panose="020B0604020202020204" pitchFamily="34" charset="0"/>
              </a:defRPr>
            </a:lvl1pPr>
            <a:lvl2pPr marL="346075" indent="-346075">
              <a:lnSpc>
                <a:spcPct val="110000"/>
              </a:lnSpc>
              <a:spcBef>
                <a:spcPts val="600"/>
              </a:spcBef>
              <a:spcAft>
                <a:spcPts val="600"/>
              </a:spcAft>
              <a:buClr>
                <a:schemeClr val="accent2"/>
              </a:buClr>
              <a:buFont typeface="Wingdings 3" panose="05040102010807070707" pitchFamily="18" charset="2"/>
              <a:buChar char=""/>
              <a:defRPr sz="2400">
                <a:solidFill>
                  <a:schemeClr val="bg2"/>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1"/>
            <a:r>
              <a:rPr lang="en-US" dirty="0"/>
              <a:t>Bullet</a:t>
            </a:r>
          </a:p>
        </p:txBody>
      </p:sp>
    </p:spTree>
    <p:extLst>
      <p:ext uri="{BB962C8B-B14F-4D97-AF65-F5344CB8AC3E}">
        <p14:creationId xmlns:p14="http://schemas.microsoft.com/office/powerpoint/2010/main" val="22898633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5.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099800" y="6138446"/>
            <a:ext cx="55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bg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bg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71" r:id="rId1"/>
    <p:sldLayoutId id="2147483860" r:id="rId2"/>
    <p:sldLayoutId id="2147483874" r:id="rId3"/>
    <p:sldLayoutId id="2147483870" r:id="rId4"/>
    <p:sldLayoutId id="2147483880" r:id="rId5"/>
    <p:sldLayoutId id="2147483881" r:id="rId6"/>
    <p:sldLayoutId id="2147483878" r:id="rId7"/>
    <p:sldLayoutId id="2147483858" r:id="rId8"/>
    <p:sldLayoutId id="2147483890" r:id="rId9"/>
    <p:sldLayoutId id="2147483877" r:id="rId10"/>
    <p:sldLayoutId id="2147483879" r:id="rId11"/>
    <p:sldLayoutId id="2147483908" r:id="rId12"/>
    <p:sldLayoutId id="2147483909" r:id="rId13"/>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172200"/>
            <a:ext cx="55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tx1"/>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tx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5480777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94" r:id="rId5"/>
    <p:sldLayoutId id="2147483896" r:id="rId6"/>
    <p:sldLayoutId id="2147483895" r:id="rId7"/>
    <p:sldLayoutId id="2147483893" r:id="rId8"/>
    <p:sldLayoutId id="2147483887" r:id="rId9"/>
    <p:sldLayoutId id="2147483888" r:id="rId10"/>
    <p:sldLayoutId id="2147483875" r:id="rId11"/>
    <p:sldLayoutId id="2147483892" r:id="rId12"/>
    <p:sldLayoutId id="2147483897" r:id="rId13"/>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173768"/>
      </p:ext>
    </p:extLst>
  </p:cSld>
  <p:clrMap bg1="lt1" tx1="dk1" bg2="lt2" tx2="dk2" accent1="accent1" accent2="accent2" accent3="accent3" accent4="accent4" accent5="accent5" accent6="accent6" hlink="hlink" folHlink="folHlink"/>
  <p:sldLayoutIdLst>
    <p:sldLayoutId id="2147483912"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2201275311"/>
      </p:ext>
    </p:extLst>
  </p:cSld>
  <p:clrMap bg1="lt1" tx1="dk1" bg2="lt2" tx2="dk2" accent1="accent1" accent2="accent2" accent3="accent3" accent4="accent4" accent5="accent5" accent6="accent6" hlink="hlink" folHlink="folHlink"/>
  <p:sldLayoutIdLst>
    <p:sldLayoutId id="2147483914" r:id="rId1"/>
    <p:sldLayoutId id="2147483915" r:id="rId2"/>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353800" y="6290846"/>
            <a:ext cx="55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tx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tx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105487302"/>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7.xml"/><Relationship Id="rId5" Type="http://schemas.openxmlformats.org/officeDocument/2006/relationships/image" Target="../media/image38.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0"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7" name="Gold Bar">
            <a:extLst>
              <a:ext uri="{FF2B5EF4-FFF2-40B4-BE49-F238E27FC236}">
                <a16:creationId xmlns:a16="http://schemas.microsoft.com/office/drawing/2014/main" id="{2D281C9F-BF1C-FB4C-824C-28CF70BB31A1}"/>
              </a:ext>
            </a:extLst>
          </p:cNvPr>
          <p:cNvSpPr/>
          <p:nvPr/>
        </p:nvSpPr>
        <p:spPr>
          <a:xfrm>
            <a:off x="5412349" y="4368801"/>
            <a:ext cx="1570501" cy="970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pic>
        <p:nvPicPr>
          <p:cNvPr id="8" name="Logo" descr="lionlogo_white.eps">
            <a:extLst>
              <a:ext uri="{FF2B5EF4-FFF2-40B4-BE49-F238E27FC236}">
                <a16:creationId xmlns:a16="http://schemas.microsoft.com/office/drawing/2014/main" id="{C2639C5E-C917-8D44-93F9-54E7619D51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28950" y="762000"/>
            <a:ext cx="2334100" cy="2277805"/>
          </a:xfrm>
          <a:prstGeom prst="rect">
            <a:avLst/>
          </a:prstGeom>
        </p:spPr>
      </p:pic>
      <p:sp>
        <p:nvSpPr>
          <p:cNvPr id="9" name="Text Placeholder 18">
            <a:extLst>
              <a:ext uri="{FF2B5EF4-FFF2-40B4-BE49-F238E27FC236}">
                <a16:creationId xmlns:a16="http://schemas.microsoft.com/office/drawing/2014/main" id="{8A5D4011-3E35-C542-B61B-BC6A955BA778}"/>
              </a:ext>
            </a:extLst>
          </p:cNvPr>
          <p:cNvSpPr txBox="1">
            <a:spLocks/>
          </p:cNvSpPr>
          <p:nvPr/>
        </p:nvSpPr>
        <p:spPr>
          <a:xfrm>
            <a:off x="101600" y="3146351"/>
            <a:ext cx="12192000" cy="12192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798" b="1" kern="1200">
                <a:solidFill>
                  <a:srgbClr val="F0C300"/>
                </a:solidFill>
                <a:latin typeface="+mn-lt"/>
                <a:ea typeface="+mn-ea"/>
                <a:cs typeface="+mn-cs"/>
              </a:defRPr>
            </a:lvl1pPr>
            <a:lvl2pPr marL="691855" indent="0" algn="ctr" defTabSz="914400" rtl="0" eaLnBrk="1" latinLnBrk="0" hangingPunct="1">
              <a:buNone/>
              <a:defRPr sz="5331" kern="1200">
                <a:solidFill>
                  <a:srgbClr val="F0C300"/>
                </a:solidFill>
                <a:latin typeface="+mn-lt"/>
                <a:ea typeface="+mn-ea"/>
                <a:cs typeface="+mn-cs"/>
              </a:defRPr>
            </a:lvl2pPr>
            <a:lvl3pPr marL="1218682" indent="0" algn="ctr" defTabSz="914400" rtl="0" eaLnBrk="1" latinLnBrk="0" hangingPunct="1">
              <a:buNone/>
              <a:defRPr sz="5331" kern="1200">
                <a:solidFill>
                  <a:srgbClr val="F0C300"/>
                </a:solidFill>
                <a:latin typeface="+mn-lt"/>
                <a:ea typeface="+mn-ea"/>
                <a:cs typeface="+mn-cs"/>
              </a:defRPr>
            </a:lvl3pPr>
            <a:lvl4pPr marL="1828022" indent="0" algn="ctr" defTabSz="914400" rtl="0" eaLnBrk="1" latinLnBrk="0" hangingPunct="1">
              <a:buNone/>
              <a:defRPr sz="5331" kern="1200">
                <a:solidFill>
                  <a:srgbClr val="F0C300"/>
                </a:solidFill>
                <a:latin typeface="+mn-lt"/>
                <a:ea typeface="+mn-ea"/>
                <a:cs typeface="+mn-cs"/>
              </a:defRPr>
            </a:lvl4pPr>
            <a:lvl5pPr marL="2437365" indent="0" algn="ctr" defTabSz="914400" rtl="0" eaLnBrk="1" latinLnBrk="0" hangingPunct="1">
              <a:buNone/>
              <a:defRPr sz="5331" kern="1200">
                <a:solidFill>
                  <a:srgbClr val="F0C300"/>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4400" b="1" i="0" u="none" strike="noStrike" cap="none" normalizeH="0" baseline="0" noProof="0" dirty="0">
                <a:ln>
                  <a:noFill/>
                </a:ln>
                <a:solidFill>
                  <a:srgbClr val="F0C300"/>
                </a:solidFill>
                <a:effectLst/>
                <a:uLnTx/>
                <a:uFillTx/>
                <a:latin typeface="Arial" panose="020B0604020202020204" pitchFamily="34" charset="0"/>
                <a:ea typeface="MS PGothic"/>
                <a:cs typeface="Arial" panose="020B0604020202020204" pitchFamily="34" charset="0"/>
              </a:rPr>
              <a:t>ライオンズ国際戦略計画</a:t>
            </a:r>
          </a:p>
        </p:txBody>
      </p:sp>
      <p:sp>
        <p:nvSpPr>
          <p:cNvPr id="10" name="Text Placeholder 20">
            <a:extLst>
              <a:ext uri="{FF2B5EF4-FFF2-40B4-BE49-F238E27FC236}">
                <a16:creationId xmlns:a16="http://schemas.microsoft.com/office/drawing/2014/main" id="{0480A116-2B3B-AA47-90DA-BD8E21D772B0}"/>
              </a:ext>
            </a:extLst>
          </p:cNvPr>
          <p:cNvSpPr txBox="1">
            <a:spLocks/>
          </p:cNvSpPr>
          <p:nvPr/>
        </p:nvSpPr>
        <p:spPr>
          <a:xfrm>
            <a:off x="0" y="4950707"/>
            <a:ext cx="12192000" cy="14224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 Placeholder 18">
            <a:extLst>
              <a:ext uri="{FF2B5EF4-FFF2-40B4-BE49-F238E27FC236}">
                <a16:creationId xmlns:a16="http://schemas.microsoft.com/office/drawing/2014/main" id="{8A5D4011-3E35-C542-B61B-BC6A955BA778}"/>
              </a:ext>
            </a:extLst>
          </p:cNvPr>
          <p:cNvSpPr txBox="1">
            <a:spLocks/>
          </p:cNvSpPr>
          <p:nvPr/>
        </p:nvSpPr>
        <p:spPr>
          <a:xfrm>
            <a:off x="0" y="4067579"/>
            <a:ext cx="12192000" cy="12192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798" b="1" kern="1200">
                <a:solidFill>
                  <a:srgbClr val="F0C300"/>
                </a:solidFill>
                <a:latin typeface="+mn-lt"/>
                <a:ea typeface="+mn-ea"/>
                <a:cs typeface="+mn-cs"/>
              </a:defRPr>
            </a:lvl1pPr>
            <a:lvl2pPr marL="691855" indent="0" algn="ctr" defTabSz="914400" rtl="0" eaLnBrk="1" latinLnBrk="0" hangingPunct="1">
              <a:buNone/>
              <a:defRPr sz="5331" kern="1200">
                <a:solidFill>
                  <a:srgbClr val="F0C300"/>
                </a:solidFill>
                <a:latin typeface="+mn-lt"/>
                <a:ea typeface="+mn-ea"/>
                <a:cs typeface="+mn-cs"/>
              </a:defRPr>
            </a:lvl2pPr>
            <a:lvl3pPr marL="1218682" indent="0" algn="ctr" defTabSz="914400" rtl="0" eaLnBrk="1" latinLnBrk="0" hangingPunct="1">
              <a:buNone/>
              <a:defRPr sz="5331" kern="1200">
                <a:solidFill>
                  <a:srgbClr val="F0C300"/>
                </a:solidFill>
                <a:latin typeface="+mn-lt"/>
                <a:ea typeface="+mn-ea"/>
                <a:cs typeface="+mn-cs"/>
              </a:defRPr>
            </a:lvl3pPr>
            <a:lvl4pPr marL="1828022" indent="0" algn="ctr" defTabSz="914400" rtl="0" eaLnBrk="1" latinLnBrk="0" hangingPunct="1">
              <a:buNone/>
              <a:defRPr sz="5331" kern="1200">
                <a:solidFill>
                  <a:srgbClr val="F0C300"/>
                </a:solidFill>
                <a:latin typeface="+mn-lt"/>
                <a:ea typeface="+mn-ea"/>
                <a:cs typeface="+mn-cs"/>
              </a:defRPr>
            </a:lvl4pPr>
            <a:lvl5pPr marL="2437365" indent="0" algn="ctr" defTabSz="914400" rtl="0" eaLnBrk="1" latinLnBrk="0" hangingPunct="1">
              <a:buNone/>
              <a:defRPr sz="5331" kern="1200">
                <a:solidFill>
                  <a:srgbClr val="F0C300"/>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0C3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2800" b="1" i="0" u="none" strike="noStrike" cap="none" normalizeH="0" baseline="0" noProof="0" dirty="0">
                <a:ln>
                  <a:noFill/>
                </a:ln>
                <a:solidFill>
                  <a:srgbClr val="F0C300"/>
                </a:solidFill>
                <a:effectLst/>
                <a:uLnTx/>
                <a:uFillTx/>
                <a:latin typeface="Arial" panose="020B0604020202020204" pitchFamily="34" charset="0"/>
                <a:ea typeface="MS PGothic"/>
                <a:cs typeface="Arial" panose="020B0604020202020204" pitchFamily="34" charset="0"/>
              </a:rPr>
              <a:t>2022～2023年度最新情報</a:t>
            </a:r>
          </a:p>
        </p:txBody>
      </p:sp>
    </p:spTree>
    <p:extLst>
      <p:ext uri="{BB962C8B-B14F-4D97-AF65-F5344CB8AC3E}">
        <p14:creationId xmlns:p14="http://schemas.microsoft.com/office/powerpoint/2010/main" val="4179074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ja-JP">
                <a:latin typeface="Arial" panose="020B0604020202020204" pitchFamily="34" charset="0"/>
                <a:ea typeface="MS PGothic"/>
                <a:cs typeface="Arial" panose="020B0604020202020204" pitchFamily="34" charset="0"/>
              </a:rPr>
              <a:t>１）協会と財団を強固なものにする</a:t>
            </a:r>
          </a:p>
        </p:txBody>
      </p:sp>
      <p:sp>
        <p:nvSpPr>
          <p:cNvPr id="3" name="Content Placeholder 2"/>
          <p:cNvSpPr>
            <a:spLocks noGrp="1"/>
          </p:cNvSpPr>
          <p:nvPr>
            <p:ph sz="quarter" idx="11"/>
          </p:nvPr>
        </p:nvSpPr>
        <p:spPr>
          <a:xfrm>
            <a:off x="761999" y="1677042"/>
            <a:ext cx="10667999" cy="4342758"/>
          </a:xfrm>
        </p:spPr>
        <p:txBody>
          <a:bodyPr/>
          <a:lstStyle/>
          <a:p>
            <a:pPr marL="457200" indent="-457200">
              <a:spcBef>
                <a:spcPts val="1800"/>
              </a:spcBef>
              <a:spcAft>
                <a:spcPts val="1800"/>
              </a:spcAft>
              <a:buClr>
                <a:schemeClr val="accent2"/>
              </a:buClr>
              <a:buFont typeface="Wingdings 3" panose="05040102010807070707" pitchFamily="18" charset="2"/>
              <a:buChar char="u"/>
            </a:pPr>
            <a:r>
              <a:rPr lang="ja-JP">
                <a:latin typeface="Arial" panose="020B0604020202020204" pitchFamily="34" charset="0"/>
                <a:ea typeface="MS PGothic"/>
                <a:cs typeface="Arial" panose="020B0604020202020204" pitchFamily="34" charset="0"/>
              </a:rPr>
              <a:t>国際協会と国際財団（LCIF）をひとつのブランド名と使命の柱の下に統合する。 </a:t>
            </a:r>
          </a:p>
          <a:p>
            <a:pPr marL="457200" indent="-457200">
              <a:spcBef>
                <a:spcPts val="1800"/>
              </a:spcBef>
              <a:spcAft>
                <a:spcPts val="1800"/>
              </a:spcAft>
              <a:buClr>
                <a:schemeClr val="accent2"/>
              </a:buClr>
              <a:buFont typeface="Wingdings 3" panose="05040102010807070707" pitchFamily="18" charset="2"/>
              <a:buChar char="u"/>
            </a:pPr>
            <a:r>
              <a:rPr lang="ja-JP">
                <a:latin typeface="Arial" panose="020B0604020202020204" pitchFamily="34" charset="0"/>
                <a:ea typeface="MS PGothic"/>
                <a:cs typeface="Arial" panose="020B0604020202020204" pitchFamily="34" charset="0"/>
              </a:rPr>
              <a:t>新クラブが順調にスタートできるようにし、低迷するクラブを支援し、会員の満足度を向上させる。</a:t>
            </a:r>
          </a:p>
          <a:p>
            <a:pPr marL="457200" indent="-457200">
              <a:spcBef>
                <a:spcPts val="1800"/>
              </a:spcBef>
              <a:spcAft>
                <a:spcPts val="1800"/>
              </a:spcAft>
              <a:buClr>
                <a:schemeClr val="accent2"/>
              </a:buClr>
              <a:buFont typeface="Wingdings 3" panose="05040102010807070707" pitchFamily="18" charset="2"/>
              <a:buChar char="u"/>
            </a:pPr>
            <a:r>
              <a:rPr lang="ja-JP">
                <a:latin typeface="Arial" panose="020B0604020202020204" pitchFamily="34" charset="0"/>
                <a:ea typeface="MS PGothic"/>
                <a:cs typeface="Arial" panose="020B0604020202020204" pitchFamily="34" charset="0"/>
              </a:rPr>
              <a:t>地区レベルでの新クラブ結成の支援を充実する。</a:t>
            </a:r>
          </a:p>
          <a:p>
            <a:pPr marL="457200" indent="-457200">
              <a:spcBef>
                <a:spcPts val="1800"/>
              </a:spcBef>
              <a:spcAft>
                <a:spcPts val="1800"/>
              </a:spcAft>
              <a:buClr>
                <a:schemeClr val="accent2"/>
              </a:buClr>
              <a:buFont typeface="Wingdings 3" panose="05040102010807070707" pitchFamily="18" charset="2"/>
              <a:buChar char="u"/>
            </a:pPr>
            <a:r>
              <a:rPr lang="ja-JP">
                <a:latin typeface="Arial" panose="020B0604020202020204" pitchFamily="34" charset="0"/>
                <a:ea typeface="MS PGothic"/>
                <a:cs typeface="Arial" panose="020B0604020202020204" pitchFamily="34" charset="0"/>
              </a:rPr>
              <a:t>LCIF寄付の文化を根付かせる。</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158"/>
            <a:ext cx="1143964" cy="1143642"/>
          </a:xfrm>
          <a:prstGeom prst="rect">
            <a:avLst/>
          </a:prstGeom>
        </p:spPr>
      </p:pic>
    </p:spTree>
    <p:extLst>
      <p:ext uri="{BB962C8B-B14F-4D97-AF65-F5344CB8AC3E}">
        <p14:creationId xmlns:p14="http://schemas.microsoft.com/office/powerpoint/2010/main" val="57196731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ja-JP">
                <a:latin typeface="Arial" panose="020B0604020202020204" pitchFamily="34" charset="0"/>
                <a:ea typeface="MS PGothic"/>
                <a:cs typeface="Arial" panose="020B0604020202020204" pitchFamily="34" charset="0"/>
              </a:rPr>
              <a:t>２）発展のための新しいモデルを構築する</a:t>
            </a:r>
          </a:p>
        </p:txBody>
      </p:sp>
      <p:sp>
        <p:nvSpPr>
          <p:cNvPr id="3" name="Content Placeholder 2"/>
          <p:cNvSpPr>
            <a:spLocks noGrp="1"/>
          </p:cNvSpPr>
          <p:nvPr>
            <p:ph sz="quarter" idx="11"/>
          </p:nvPr>
        </p:nvSpPr>
        <p:spPr>
          <a:xfrm>
            <a:off x="761999" y="1828800"/>
            <a:ext cx="10820401" cy="4495800"/>
          </a:xfrm>
        </p:spPr>
        <p:txBody>
          <a:bodyPr/>
          <a:lstStyle/>
          <a:p>
            <a:pPr marL="457200" indent="-457200">
              <a:spcBef>
                <a:spcPts val="2400"/>
              </a:spcBef>
              <a:spcAft>
                <a:spcPts val="2400"/>
              </a:spcAft>
              <a:buClr>
                <a:schemeClr val="accent2"/>
              </a:buClr>
              <a:buFont typeface="Wingdings 3" panose="05040102010807070707" pitchFamily="18" charset="2"/>
              <a:buChar char="u"/>
            </a:pPr>
            <a:r>
              <a:rPr lang="ja-JP">
                <a:latin typeface="Arial" panose="020B0604020202020204" pitchFamily="34" charset="0"/>
                <a:ea typeface="MS PGothic"/>
                <a:cs typeface="Arial" panose="020B0604020202020204" pitchFamily="34" charset="0"/>
              </a:rPr>
              <a:t>企業の社会的責任（CSR）の新モデルを開発する。</a:t>
            </a:r>
          </a:p>
          <a:p>
            <a:pPr marL="457200" indent="-457200">
              <a:spcBef>
                <a:spcPts val="2400"/>
              </a:spcBef>
              <a:spcAft>
                <a:spcPts val="2400"/>
              </a:spcAft>
              <a:buClr>
                <a:schemeClr val="accent2"/>
              </a:buClr>
              <a:buFont typeface="Wingdings 3" panose="05040102010807070707" pitchFamily="18" charset="2"/>
              <a:buChar char="u"/>
            </a:pPr>
            <a:r>
              <a:rPr lang="ja-JP">
                <a:latin typeface="Arial" panose="020B0604020202020204" pitchFamily="34" charset="0"/>
                <a:ea typeface="MS PGothic"/>
                <a:cs typeface="Arial" panose="020B0604020202020204" pitchFamily="34" charset="0"/>
              </a:rPr>
              <a:t>新しい奉仕や会員のモデルを研究する。 </a:t>
            </a:r>
          </a:p>
          <a:p>
            <a:pPr marL="457200" indent="-457200">
              <a:spcBef>
                <a:spcPts val="2400"/>
              </a:spcBef>
              <a:spcAft>
                <a:spcPts val="2400"/>
              </a:spcAft>
              <a:buClr>
                <a:schemeClr val="accent2"/>
              </a:buClr>
              <a:buFont typeface="Wingdings 3" panose="05040102010807070707" pitchFamily="18" charset="2"/>
              <a:buChar char="u"/>
            </a:pPr>
            <a:r>
              <a:rPr lang="ja-JP">
                <a:latin typeface="Arial" panose="020B0604020202020204" pitchFamily="34" charset="0"/>
                <a:ea typeface="MS PGothic"/>
                <a:cs typeface="Arial" panose="020B0604020202020204" pitchFamily="34" charset="0"/>
              </a:rPr>
              <a:t>都市部での参加を増やすために、試験的に単発ボランティア・プログラム（「不定期的に」ボランティアしたい人向けのプログラム）を実施する。</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800"/>
            <a:ext cx="1143322" cy="1143000"/>
          </a:xfrm>
          <a:prstGeom prst="rect">
            <a:avLst/>
          </a:prstGeom>
        </p:spPr>
      </p:pic>
    </p:spTree>
    <p:extLst>
      <p:ext uri="{BB962C8B-B14F-4D97-AF65-F5344CB8AC3E}">
        <p14:creationId xmlns:p14="http://schemas.microsoft.com/office/powerpoint/2010/main" val="10548576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ja-JP">
                <a:latin typeface="Arial" panose="020B0604020202020204" pitchFamily="34" charset="0"/>
                <a:ea typeface="MS PGothic"/>
                <a:cs typeface="Arial" panose="020B0604020202020204" pitchFamily="34" charset="0"/>
              </a:rPr>
              <a:t>３）目標、ガバナンス、組織サポートを整合させる</a:t>
            </a:r>
          </a:p>
        </p:txBody>
      </p:sp>
      <p:sp>
        <p:nvSpPr>
          <p:cNvPr id="3" name="Content Placeholder 2"/>
          <p:cNvSpPr>
            <a:spLocks noGrp="1"/>
          </p:cNvSpPr>
          <p:nvPr>
            <p:ph sz="quarter" idx="11"/>
          </p:nvPr>
        </p:nvSpPr>
        <p:spPr>
          <a:xfrm>
            <a:off x="761999" y="2057400"/>
            <a:ext cx="10667999" cy="4114800"/>
          </a:xfrm>
        </p:spPr>
        <p:txBody>
          <a:bodyPr/>
          <a:lstStyle/>
          <a:p>
            <a:pPr marL="457200" indent="-457200">
              <a:spcBef>
                <a:spcPts val="3000"/>
              </a:spcBef>
              <a:spcAft>
                <a:spcPts val="3000"/>
              </a:spcAft>
              <a:buClr>
                <a:schemeClr val="accent2"/>
              </a:buClr>
              <a:buFont typeface="Wingdings 3" panose="05040102010807070707" pitchFamily="18" charset="2"/>
              <a:buChar char="u"/>
            </a:pPr>
            <a:r>
              <a:rPr lang="ja-JP">
                <a:latin typeface="Arial" panose="020B0604020202020204" pitchFamily="34" charset="0"/>
                <a:ea typeface="MS PGothic"/>
                <a:cs typeface="Arial" panose="020B0604020202020204" pitchFamily="34" charset="0"/>
              </a:rPr>
              <a:t>バーチャルの合同理事会を開催する。 </a:t>
            </a:r>
          </a:p>
          <a:p>
            <a:pPr marL="457200" indent="-457200">
              <a:spcBef>
                <a:spcPts val="3000"/>
              </a:spcBef>
              <a:spcAft>
                <a:spcPts val="3000"/>
              </a:spcAft>
              <a:buClr>
                <a:schemeClr val="accent2"/>
              </a:buClr>
              <a:buFont typeface="Wingdings 3" panose="05040102010807070707" pitchFamily="18" charset="2"/>
              <a:buChar char="u"/>
            </a:pPr>
            <a:r>
              <a:rPr lang="ja-JP">
                <a:latin typeface="Arial" panose="020B0604020202020204" pitchFamily="34" charset="0"/>
                <a:ea typeface="MS PGothic"/>
                <a:cs typeface="Arial" panose="020B0604020202020204" pitchFamily="34" charset="0"/>
              </a:rPr>
              <a:t>国際理事と財団理事の役割を更新する。 </a:t>
            </a:r>
          </a:p>
          <a:p>
            <a:pPr marL="457200" indent="-457200">
              <a:spcBef>
                <a:spcPts val="3000"/>
              </a:spcBef>
              <a:spcAft>
                <a:spcPts val="3000"/>
              </a:spcAft>
              <a:buClr>
                <a:schemeClr val="accent2"/>
              </a:buClr>
              <a:buFont typeface="Wingdings 3" panose="05040102010807070707" pitchFamily="18" charset="2"/>
              <a:buChar char="u"/>
            </a:pPr>
            <a:r>
              <a:rPr lang="ja-JP">
                <a:latin typeface="Arial" panose="020B0604020202020204" pitchFamily="34" charset="0"/>
                <a:ea typeface="MS PGothic"/>
                <a:cs typeface="Arial" panose="020B0604020202020204" pitchFamily="34" charset="0"/>
              </a:rPr>
              <a:t>第三副会長と国際理事の選出に関し、改善方法を模索する。 </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800"/>
            <a:ext cx="1143322" cy="1143000"/>
          </a:xfrm>
          <a:prstGeom prst="rect">
            <a:avLst/>
          </a:prstGeom>
        </p:spPr>
      </p:pic>
    </p:spTree>
    <p:extLst>
      <p:ext uri="{BB962C8B-B14F-4D97-AF65-F5344CB8AC3E}">
        <p14:creationId xmlns:p14="http://schemas.microsoft.com/office/powerpoint/2010/main" val="428045584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4" name="Yellow Bar">
            <a:extLst>
              <a:ext uri="{FF2B5EF4-FFF2-40B4-BE49-F238E27FC236}">
                <a16:creationId xmlns:a16="http://schemas.microsoft.com/office/drawing/2014/main" id="{11D0C5B6-F0E2-6344-9E1B-23CCC1B91847}"/>
              </a:ext>
            </a:extLst>
          </p:cNvPr>
          <p:cNvSpPr/>
          <p:nvPr/>
        </p:nvSpPr>
        <p:spPr>
          <a:xfrm>
            <a:off x="5370869" y="3882036"/>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13</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8" name="Picture 7">
            <a:extLst>
              <a:ext uri="{FF2B5EF4-FFF2-40B4-BE49-F238E27FC236}">
                <a16:creationId xmlns:a16="http://schemas.microsoft.com/office/drawing/2014/main" id="{57DD19E1-1279-7044-8EE0-DE47659FECB4}"/>
              </a:ext>
            </a:extLst>
          </p:cNvPr>
          <p:cNvPicPr>
            <a:picLocks noChangeAspect="1"/>
          </p:cNvPicPr>
          <p:nvPr/>
        </p:nvPicPr>
        <p:blipFill>
          <a:blip r:embed="rId3">
            <a:alphaModFix amt="8000"/>
          </a:blip>
          <a:stretch>
            <a:fillRect/>
          </a:stretch>
        </p:blipFill>
        <p:spPr>
          <a:xfrm>
            <a:off x="2810170" y="5087"/>
            <a:ext cx="6705599" cy="6353555"/>
          </a:xfrm>
          <a:prstGeom prst="rect">
            <a:avLst/>
          </a:prstGeom>
          <a:noFill/>
        </p:spPr>
      </p:pic>
      <p:sp>
        <p:nvSpPr>
          <p:cNvPr id="3" name="Headline">
            <a:extLst>
              <a:ext uri="{FF2B5EF4-FFF2-40B4-BE49-F238E27FC236}">
                <a16:creationId xmlns:a16="http://schemas.microsoft.com/office/drawing/2014/main" id="{DAC7E04F-ACCC-CC4D-BB83-882E64BBC91E}"/>
              </a:ext>
            </a:extLst>
          </p:cNvPr>
          <p:cNvSpPr txBox="1">
            <a:spLocks/>
          </p:cNvSpPr>
          <p:nvPr/>
        </p:nvSpPr>
        <p:spPr>
          <a:xfrm>
            <a:off x="761998" y="2193169"/>
            <a:ext cx="10667999" cy="207403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ja-JP" sz="2800" b="1" i="0" u="none" strike="noStrike" cap="none" normalizeH="0" baseline="0" noProof="0">
                <a:ln>
                  <a:noFill/>
                </a:ln>
                <a:solidFill>
                  <a:prstClr val="white"/>
                </a:solidFill>
                <a:effectLst/>
                <a:uLnTx/>
                <a:uFillTx/>
                <a:latin typeface="Arial" panose="020B0604020202020204" pitchFamily="34" charset="0"/>
                <a:ea typeface="MS PGothic"/>
                <a:cs typeface="Arial" panose="020B0604020202020204" pitchFamily="34" charset="0"/>
              </a:rPr>
              <a:t> </a:t>
            </a:r>
            <a:r>
              <a:rPr lang="ja-JP" sz="4400">
                <a:solidFill>
                  <a:srgbClr val="FFC000"/>
                </a:solidFill>
              </a:rPr>
              <a:t>1年目の成果は？</a:t>
            </a:r>
            <a:r>
              <a:rPr kumimoji="0" lang="ja-JP" sz="4400" b="1" i="0" u="none" strike="noStrike" cap="none" normalizeH="0" baseline="0" noProof="0">
                <a:ln>
                  <a:noFill/>
                </a:ln>
                <a:solidFill>
                  <a:srgbClr val="FFC000"/>
                </a:solidFill>
                <a:effectLst/>
                <a:uLnTx/>
                <a:uFillTx/>
                <a:latin typeface="Arial" panose="020B0604020202020204" pitchFamily="34" charset="0"/>
                <a:ea typeface="MS PGothic"/>
                <a:cs typeface="Arial" panose="020B0604020202020204" pitchFamily="34" charset="0"/>
              </a:rPr>
              <a:t> </a:t>
            </a:r>
          </a:p>
        </p:txBody>
      </p:sp>
    </p:spTree>
    <p:extLst>
      <p:ext uri="{BB962C8B-B14F-4D97-AF65-F5344CB8AC3E}">
        <p14:creationId xmlns:p14="http://schemas.microsoft.com/office/powerpoint/2010/main" val="1639910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33400" y="1676400"/>
            <a:ext cx="3409865" cy="1981200"/>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ja-JP" sz="2400" b="1" i="0" u="none" strike="noStrike" cap="none" normalizeH="0" baseline="0" noProof="0">
                <a:ln>
                  <a:noFill/>
                </a:ln>
                <a:solidFill>
                  <a:srgbClr val="FFFFFF"/>
                </a:solidFill>
                <a:effectLst/>
                <a:uLnTx/>
                <a:uFillTx/>
                <a:latin typeface="Arial" panose="020B0604020202020204" pitchFamily="34" charset="0"/>
                <a:ea typeface="MS PGothic" charset="0"/>
                <a:cs typeface="Arial" panose="020B0604020202020204" pitchFamily="34" charset="0"/>
              </a:rPr>
              <a:t>協会と財団を強固なものにする</a:t>
            </a:r>
          </a:p>
        </p:txBody>
      </p:sp>
      <p:sp>
        <p:nvSpPr>
          <p:cNvPr id="19" name="Rectangle 18"/>
          <p:cNvSpPr/>
          <p:nvPr/>
        </p:nvSpPr>
        <p:spPr>
          <a:xfrm>
            <a:off x="4400635" y="1676400"/>
            <a:ext cx="3409865" cy="198120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ja-JP" sz="2400" b="1" i="0" u="none" strike="noStrike" cap="none" normalizeH="0" baseline="0" noProof="0">
                <a:ln>
                  <a:noFill/>
                </a:ln>
                <a:solidFill>
                  <a:srgbClr val="FFFFFF"/>
                </a:solidFill>
                <a:effectLst/>
                <a:uLnTx/>
                <a:uFillTx/>
                <a:latin typeface="Arial" panose="020B0604020202020204" pitchFamily="34" charset="0"/>
                <a:ea typeface="MS PGothic" charset="0"/>
                <a:cs typeface="Arial" panose="020B0604020202020204" pitchFamily="34" charset="0"/>
              </a:rPr>
              <a:t>成長のための</a:t>
            </a:r>
            <a:br>
              <a:rPr kumimoji="0" lang="ja-JP" sz="2400" b="1" i="0" u="none" strike="noStrike" cap="none" normalizeH="0" baseline="0" noProof="0">
                <a:ln>
                  <a:noFill/>
                </a:ln>
                <a:solidFill>
                  <a:srgbClr val="FFFFFF"/>
                </a:solidFill>
                <a:effectLst/>
                <a:uLnTx/>
                <a:uFillTx/>
                <a:latin typeface="Arial" panose="020B0604020202020204" pitchFamily="34" charset="0"/>
                <a:ea typeface="MS PGothic" charset="0"/>
                <a:cs typeface="Arial" panose="020B0604020202020204" pitchFamily="34" charset="0"/>
              </a:rPr>
            </a:br>
            <a:r>
              <a:rPr kumimoji="0" lang="ja-JP" sz="2400" b="1" i="0" u="none" strike="noStrike" cap="none" normalizeH="0" baseline="0" noProof="0">
                <a:ln>
                  <a:noFill/>
                </a:ln>
                <a:solidFill>
                  <a:srgbClr val="FFFFFF"/>
                </a:solidFill>
                <a:effectLst/>
                <a:uLnTx/>
                <a:uFillTx/>
                <a:latin typeface="Arial" panose="020B0604020202020204" pitchFamily="34" charset="0"/>
                <a:ea typeface="MS PGothic" charset="0"/>
                <a:cs typeface="Arial" panose="020B0604020202020204" pitchFamily="34" charset="0"/>
              </a:rPr>
              <a:t>新モデルを</a:t>
            </a:r>
            <a:br>
              <a:rPr kumimoji="0" lang="ja-JP" sz="2400" b="1" i="0" u="none" strike="noStrike" cap="none" normalizeH="0" baseline="0" noProof="0">
                <a:ln>
                  <a:noFill/>
                </a:ln>
                <a:solidFill>
                  <a:srgbClr val="FFFFFF"/>
                </a:solidFill>
                <a:effectLst/>
                <a:uLnTx/>
                <a:uFillTx/>
                <a:latin typeface="Arial" panose="020B0604020202020204" pitchFamily="34" charset="0"/>
                <a:ea typeface="MS PGothic" charset="0"/>
                <a:cs typeface="Arial" panose="020B0604020202020204" pitchFamily="34" charset="0"/>
              </a:rPr>
            </a:br>
            <a:r>
              <a:rPr kumimoji="0" lang="ja-JP" sz="2400" b="1" i="0" u="none" strike="noStrike" cap="none" normalizeH="0" baseline="0" noProof="0">
                <a:ln>
                  <a:noFill/>
                </a:ln>
                <a:solidFill>
                  <a:srgbClr val="FFFFFF"/>
                </a:solidFill>
                <a:effectLst/>
                <a:uLnTx/>
                <a:uFillTx/>
                <a:latin typeface="Arial" panose="020B0604020202020204" pitchFamily="34" charset="0"/>
                <a:ea typeface="MS PGothic" charset="0"/>
                <a:cs typeface="Arial" panose="020B0604020202020204" pitchFamily="34" charset="0"/>
              </a:rPr>
              <a:t>構築する</a:t>
            </a:r>
          </a:p>
        </p:txBody>
      </p:sp>
      <p:sp>
        <p:nvSpPr>
          <p:cNvPr id="21" name="Rectangle 20"/>
          <p:cNvSpPr/>
          <p:nvPr/>
        </p:nvSpPr>
        <p:spPr>
          <a:xfrm>
            <a:off x="8248735" y="1676400"/>
            <a:ext cx="3409865" cy="1981200"/>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ja-JP" sz="2400" b="1" i="0" u="none" strike="noStrike" cap="none" normalizeH="0" baseline="0" noProof="0">
                <a:ln>
                  <a:noFill/>
                </a:ln>
                <a:solidFill>
                  <a:srgbClr val="FFFFFF"/>
                </a:solidFill>
                <a:effectLst/>
                <a:uLnTx/>
                <a:uFillTx/>
                <a:latin typeface="Arial" panose="020B0604020202020204" pitchFamily="34" charset="0"/>
                <a:ea typeface="MS PGothic"/>
                <a:cs typeface="Arial" panose="020B0604020202020204" pitchFamily="34" charset="0"/>
              </a:rPr>
              <a:t>目標、ガバナンス、組織サポートを整合させる</a:t>
            </a:r>
          </a:p>
        </p:txBody>
      </p:sp>
      <p:sp>
        <p:nvSpPr>
          <p:cNvPr id="2" name="Title 1"/>
          <p:cNvSpPr>
            <a:spLocks noGrp="1"/>
          </p:cNvSpPr>
          <p:nvPr>
            <p:ph type="title"/>
          </p:nvPr>
        </p:nvSpPr>
        <p:spPr/>
        <p:txBody>
          <a:bodyPr/>
          <a:lstStyle/>
          <a:p>
            <a:r>
              <a:rPr kumimoji="0" lang="ja-JP" sz="4400" b="1" i="0" u="none" strike="noStrike" cap="none" normalizeH="0" baseline="0" noProof="0">
                <a:ln>
                  <a:noFill/>
                </a:ln>
                <a:solidFill>
                  <a:srgbClr val="00529B">
                    <a:lumMod val="75000"/>
                  </a:srgbClr>
                </a:solidFill>
                <a:effectLst/>
                <a:uLnTx/>
                <a:uFillTx/>
                <a:latin typeface="Arial" panose="020B0604020202020204" pitchFamily="34" charset="0"/>
                <a:ea typeface="MS PGothic" charset="0"/>
                <a:cs typeface="Arial" panose="020B0604020202020204" pitchFamily="34" charset="0"/>
              </a:rPr>
              <a:t>1年目 - 主な成果</a:t>
            </a:r>
          </a:p>
        </p:txBody>
      </p:sp>
      <p:sp>
        <p:nvSpPr>
          <p:cNvPr id="7" name="TextBox 6">
            <a:extLst>
              <a:ext uri="{FF2B5EF4-FFF2-40B4-BE49-F238E27FC236}">
                <a16:creationId xmlns:a16="http://schemas.microsoft.com/office/drawing/2014/main" id="{5E629304-A344-47C8-86DD-8E11C39B6AD1}"/>
              </a:ext>
            </a:extLst>
          </p:cNvPr>
          <p:cNvSpPr txBox="1"/>
          <p:nvPr/>
        </p:nvSpPr>
        <p:spPr>
          <a:xfrm>
            <a:off x="533400" y="3917092"/>
            <a:ext cx="3409865" cy="1909625"/>
          </a:xfrm>
          <a:prstGeom prst="rect">
            <a:avLst/>
          </a:prstGeom>
          <a:noFill/>
        </p:spPr>
        <p:txBody>
          <a:bodyPr wrap="square">
            <a:spAutoFit/>
          </a:bodyPr>
          <a:lstStyle/>
          <a:p>
            <a:pPr marL="342900" indent="-342900">
              <a:lnSpc>
                <a:spcPct val="110000"/>
              </a:lnSpc>
              <a:spcBef>
                <a:spcPts val="600"/>
              </a:spcBef>
              <a:spcAft>
                <a:spcPts val="600"/>
              </a:spcAft>
              <a:buClr>
                <a:schemeClr val="accent2"/>
              </a:buClr>
              <a:buFont typeface="Wingdings 3" panose="05040102010807070707" pitchFamily="18" charset="2"/>
              <a:buChar char=""/>
            </a:pPr>
            <a:r>
              <a:rPr lang="ja-JP" dirty="0"/>
              <a:t>新しいブランド名と</a:t>
            </a:r>
            <a:br>
              <a:rPr lang="en-US" altLang="ja-JP" dirty="0"/>
            </a:br>
            <a:r>
              <a:rPr lang="ja-JP" dirty="0"/>
              <a:t>タグラインを決めた。</a:t>
            </a:r>
          </a:p>
          <a:p>
            <a:pPr marL="342900" indent="-342900">
              <a:lnSpc>
                <a:spcPct val="110000"/>
              </a:lnSpc>
              <a:spcBef>
                <a:spcPts val="600"/>
              </a:spcBef>
              <a:spcAft>
                <a:spcPts val="600"/>
              </a:spcAft>
              <a:buClr>
                <a:schemeClr val="accent2"/>
              </a:buClr>
              <a:buFont typeface="Wingdings 3" panose="05040102010807070707" pitchFamily="18" charset="2"/>
              <a:buChar char=""/>
            </a:pPr>
            <a:r>
              <a:rPr lang="ja-JP" dirty="0"/>
              <a:t>会員の満足度調査を行った。</a:t>
            </a:r>
          </a:p>
          <a:p>
            <a:pPr marL="342900" indent="-342900">
              <a:lnSpc>
                <a:spcPct val="110000"/>
              </a:lnSpc>
              <a:spcBef>
                <a:spcPts val="600"/>
              </a:spcBef>
              <a:spcAft>
                <a:spcPts val="600"/>
              </a:spcAft>
              <a:buClr>
                <a:schemeClr val="accent2"/>
              </a:buClr>
              <a:buFont typeface="Wingdings 3" panose="05040102010807070707" pitchFamily="18" charset="2"/>
              <a:buChar char=""/>
            </a:pPr>
            <a:r>
              <a:rPr lang="ja-JP" dirty="0"/>
              <a:t>会員増強補助金を構成し</a:t>
            </a:r>
            <a:br>
              <a:rPr lang="en-US" altLang="ja-JP" dirty="0"/>
            </a:br>
            <a:r>
              <a:rPr lang="ja-JP" dirty="0"/>
              <a:t>直した。</a:t>
            </a:r>
          </a:p>
        </p:txBody>
      </p:sp>
      <p:sp>
        <p:nvSpPr>
          <p:cNvPr id="9" name="TextBox 8">
            <a:extLst>
              <a:ext uri="{FF2B5EF4-FFF2-40B4-BE49-F238E27FC236}">
                <a16:creationId xmlns:a16="http://schemas.microsoft.com/office/drawing/2014/main" id="{2E9C291B-D552-4E11-B467-EEB8623AB0A7}"/>
              </a:ext>
            </a:extLst>
          </p:cNvPr>
          <p:cNvSpPr txBox="1"/>
          <p:nvPr/>
        </p:nvSpPr>
        <p:spPr>
          <a:xfrm>
            <a:off x="4400635" y="3886200"/>
            <a:ext cx="3409865" cy="2204706"/>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ja-JP" dirty="0"/>
              <a:t>新しい企業パートナーを</a:t>
            </a:r>
            <a:br>
              <a:rPr lang="en-US" altLang="ja-JP" dirty="0"/>
            </a:br>
            <a:r>
              <a:rPr lang="ja-JP" dirty="0"/>
              <a:t>確保した。</a:t>
            </a:r>
          </a:p>
          <a:p>
            <a:pPr marL="342900" indent="-342900">
              <a:buClr>
                <a:schemeClr val="accent2"/>
              </a:buClr>
              <a:buFont typeface="Wingdings 3" panose="05040102010807070707" pitchFamily="18" charset="2"/>
              <a:buChar char=""/>
            </a:pPr>
            <a:r>
              <a:rPr lang="ja-JP" dirty="0"/>
              <a:t>パートナーの従業員向け</a:t>
            </a:r>
            <a:br>
              <a:rPr lang="en-US" altLang="ja-JP" dirty="0"/>
            </a:br>
            <a:r>
              <a:rPr lang="ja-JP" dirty="0"/>
              <a:t>寄付ポータルを開設。</a:t>
            </a:r>
          </a:p>
          <a:p>
            <a:pPr marL="342900" indent="-342900">
              <a:buClr>
                <a:schemeClr val="accent2"/>
              </a:buClr>
              <a:buFont typeface="Wingdings 3" panose="05040102010807070707" pitchFamily="18" charset="2"/>
              <a:buChar char=""/>
            </a:pPr>
            <a:r>
              <a:rPr lang="ja-JP" dirty="0"/>
              <a:t>単発ボランティアの</a:t>
            </a:r>
            <a:br>
              <a:rPr lang="en-US" altLang="ja-JP" dirty="0"/>
            </a:br>
            <a:r>
              <a:rPr lang="ja-JP" dirty="0"/>
              <a:t>アンケート調査。</a:t>
            </a:r>
          </a:p>
        </p:txBody>
      </p:sp>
      <p:sp>
        <p:nvSpPr>
          <p:cNvPr id="11" name="TextBox 10">
            <a:extLst>
              <a:ext uri="{FF2B5EF4-FFF2-40B4-BE49-F238E27FC236}">
                <a16:creationId xmlns:a16="http://schemas.microsoft.com/office/drawing/2014/main" id="{24EAB2B7-2724-46E4-A71F-1B0ED73E3412}"/>
              </a:ext>
            </a:extLst>
          </p:cNvPr>
          <p:cNvSpPr txBox="1"/>
          <p:nvPr/>
        </p:nvSpPr>
        <p:spPr>
          <a:xfrm>
            <a:off x="8261092" y="3904735"/>
            <a:ext cx="3397508" cy="1441420"/>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ja-JP" dirty="0"/>
              <a:t>第一回の理事会合同会議を開催。</a:t>
            </a:r>
          </a:p>
          <a:p>
            <a:pPr marL="342900" indent="-342900">
              <a:buClr>
                <a:schemeClr val="accent2"/>
              </a:buClr>
              <a:buFont typeface="Wingdings 3" panose="05040102010807070707" pitchFamily="18" charset="2"/>
              <a:buChar char=""/>
            </a:pPr>
            <a:r>
              <a:rPr lang="ja-JP" dirty="0"/>
              <a:t>類似団体における</a:t>
            </a:r>
            <a:br>
              <a:rPr lang="en-US" altLang="ja-JP" dirty="0"/>
            </a:br>
            <a:r>
              <a:rPr lang="ja-JP" dirty="0"/>
              <a:t>選挙プロセスを分析した。</a:t>
            </a:r>
          </a:p>
        </p:txBody>
      </p:sp>
    </p:spTree>
    <p:extLst>
      <p:ext uri="{BB962C8B-B14F-4D97-AF65-F5344CB8AC3E}">
        <p14:creationId xmlns:p14="http://schemas.microsoft.com/office/powerpoint/2010/main" val="3365823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7"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t="-19000" b="-9000"/>
          </a:stretch>
        </a:blipFill>
        <a:effectLst/>
      </p:bgPr>
    </p:bg>
    <p:spTree>
      <p:nvGrpSpPr>
        <p:cNvPr id="1" name=""/>
        <p:cNvGrpSpPr/>
        <p:nvPr/>
      </p:nvGrpSpPr>
      <p:grpSpPr>
        <a:xfrm>
          <a:off x="0" y="0"/>
          <a:ext cx="0" cy="0"/>
          <a:chOff x="0" y="0"/>
          <a:chExt cx="0" cy="0"/>
        </a:xfrm>
      </p:grpSpPr>
      <p:sp>
        <p:nvSpPr>
          <p:cNvPr id="3" name="Background - Overlay">
            <a:extLst>
              <a:ext uri="{FF2B5EF4-FFF2-40B4-BE49-F238E27FC236}">
                <a16:creationId xmlns:a16="http://schemas.microsoft.com/office/drawing/2014/main" id="{57A097A5-E818-E049-8FDC-E004EF874760}"/>
              </a:ext>
            </a:extLst>
          </p:cNvPr>
          <p:cNvSpPr/>
          <p:nvPr/>
        </p:nvSpPr>
        <p:spPr>
          <a:xfrm>
            <a:off x="1" y="1"/>
            <a:ext cx="12192000" cy="6858000"/>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6" name="Page Number - White">
            <a:extLst>
              <a:ext uri="{FF2B5EF4-FFF2-40B4-BE49-F238E27FC236}">
                <a16:creationId xmlns:a16="http://schemas.microsoft.com/office/drawing/2014/main" id="{FB4D99EA-85AC-2A49-AB05-6DBA783E04F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pic>
        <p:nvPicPr>
          <p:cNvPr id="18" name="Picture 17">
            <a:extLst>
              <a:ext uri="{FF2B5EF4-FFF2-40B4-BE49-F238E27FC236}">
                <a16:creationId xmlns:a16="http://schemas.microsoft.com/office/drawing/2014/main" id="{C4132B06-5C36-C044-AC2D-1C222AC7C5E2}"/>
              </a:ext>
            </a:extLst>
          </p:cNvPr>
          <p:cNvPicPr>
            <a:picLocks noChangeAspect="1"/>
          </p:cNvPicPr>
          <p:nvPr/>
        </p:nvPicPr>
        <p:blipFill>
          <a:blip r:embed="rId4"/>
          <a:stretch>
            <a:fillRect/>
          </a:stretch>
        </p:blipFill>
        <p:spPr>
          <a:xfrm>
            <a:off x="8915399" y="0"/>
            <a:ext cx="2286000" cy="2286000"/>
          </a:xfrm>
          <a:prstGeom prst="rect">
            <a:avLst/>
          </a:prstGeom>
        </p:spPr>
      </p:pic>
      <p:pic>
        <p:nvPicPr>
          <p:cNvPr id="19" name="Picture 18">
            <a:extLst>
              <a:ext uri="{FF2B5EF4-FFF2-40B4-BE49-F238E27FC236}">
                <a16:creationId xmlns:a16="http://schemas.microsoft.com/office/drawing/2014/main" id="{1A304C1A-EC23-2843-9F16-B1E11DC6D68A}"/>
              </a:ext>
            </a:extLst>
          </p:cNvPr>
          <p:cNvPicPr>
            <a:picLocks noChangeAspect="1"/>
          </p:cNvPicPr>
          <p:nvPr/>
        </p:nvPicPr>
        <p:blipFill>
          <a:blip r:embed="rId4"/>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3FC937F7-38C0-A14C-8F06-ED8F191FBAD4}"/>
              </a:ext>
            </a:extLst>
          </p:cNvPr>
          <p:cNvPicPr>
            <a:picLocks noChangeAspect="1"/>
          </p:cNvPicPr>
          <p:nvPr/>
        </p:nvPicPr>
        <p:blipFill>
          <a:blip r:embed="rId5"/>
          <a:srcRect/>
          <a:stretch/>
        </p:blipFill>
        <p:spPr>
          <a:xfrm>
            <a:off x="273388" y="6114917"/>
            <a:ext cx="2755897" cy="463609"/>
          </a:xfrm>
          <a:prstGeom prst="rect">
            <a:avLst/>
          </a:prstGeom>
        </p:spPr>
      </p:pic>
      <p:sp>
        <p:nvSpPr>
          <p:cNvPr id="10" name="Text Placeholder 1">
            <a:extLst>
              <a:ext uri="{FF2B5EF4-FFF2-40B4-BE49-F238E27FC236}">
                <a16:creationId xmlns:a16="http://schemas.microsoft.com/office/drawing/2014/main" id="{239192B9-9807-844B-AAF7-F002CF0C2096}"/>
              </a:ext>
            </a:extLst>
          </p:cNvPr>
          <p:cNvSpPr txBox="1">
            <a:spLocks/>
          </p:cNvSpPr>
          <p:nvPr/>
        </p:nvSpPr>
        <p:spPr>
          <a:xfrm>
            <a:off x="990599" y="2164080"/>
            <a:ext cx="10210800" cy="6858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ja-JP" sz="3600" b="1" i="0" u="none" strike="noStrike" cap="none" normalizeH="0" baseline="0" noProof="0">
                <a:ln>
                  <a:noFill/>
                </a:ln>
                <a:solidFill>
                  <a:prstClr val="white"/>
                </a:solidFill>
                <a:effectLst/>
                <a:uLnTx/>
                <a:uFillTx/>
                <a:latin typeface="Arial" panose="020B0604020202020204" pitchFamily="34" charset="0"/>
                <a:ea typeface="MS PGothic" charset="0"/>
                <a:cs typeface="Arial" panose="020B0604020202020204" pitchFamily="34" charset="0"/>
              </a:rPr>
              <a:t>私たちのブランド</a:t>
            </a:r>
          </a:p>
        </p:txBody>
      </p:sp>
      <p:sp>
        <p:nvSpPr>
          <p:cNvPr id="11" name="Rectangle 10">
            <a:extLst>
              <a:ext uri="{FF2B5EF4-FFF2-40B4-BE49-F238E27FC236}">
                <a16:creationId xmlns:a16="http://schemas.microsoft.com/office/drawing/2014/main" id="{CF92EBA6-1693-AB46-AD28-2097CA584915}"/>
              </a:ext>
            </a:extLst>
          </p:cNvPr>
          <p:cNvSpPr/>
          <p:nvPr/>
        </p:nvSpPr>
        <p:spPr>
          <a:xfrm>
            <a:off x="5370870" y="318749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2" name="TextBox 11">
            <a:extLst>
              <a:ext uri="{FF2B5EF4-FFF2-40B4-BE49-F238E27FC236}">
                <a16:creationId xmlns:a16="http://schemas.microsoft.com/office/drawing/2014/main" id="{A64ED1DD-7381-3E48-8C07-52F804AA508B}"/>
              </a:ext>
            </a:extLst>
          </p:cNvPr>
          <p:cNvSpPr txBox="1"/>
          <p:nvPr/>
        </p:nvSpPr>
        <p:spPr>
          <a:xfrm>
            <a:off x="1270542" y="3722092"/>
            <a:ext cx="9596387" cy="1131848"/>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3600" b="1" i="0" u="none" strike="noStrike" cap="none" normalizeH="0" baseline="0" noProof="0">
                <a:ln>
                  <a:noFill/>
                </a:ln>
                <a:solidFill>
                  <a:srgbClr val="FFC000"/>
                </a:solidFill>
                <a:effectLst/>
                <a:uLnTx/>
                <a:uFillTx/>
                <a:latin typeface="Arial" panose="020B0604020202020204" pitchFamily="34" charset="0"/>
                <a:ea typeface="MS PGothic" pitchFamily="125" charset="-128"/>
                <a:cs typeface="Arial" panose="020B0604020202020204" pitchFamily="34" charset="0"/>
              </a:rPr>
              <a:t>Lions International</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ja-JP" sz="2400" b="1" i="0" u="none" strike="noStrike" cap="none" normalizeH="0" baseline="0" noProof="0">
                <a:ln>
                  <a:noFill/>
                </a:ln>
                <a:solidFill>
                  <a:prstClr val="white"/>
                </a:solidFill>
                <a:effectLst/>
                <a:uLnTx/>
                <a:uFillTx/>
                <a:latin typeface="Arial" panose="020B0604020202020204" pitchFamily="34" charset="0"/>
                <a:ea typeface="MS PGothic" pitchFamily="125" charset="-128"/>
                <a:cs typeface="Arial" panose="020B0604020202020204" pitchFamily="34" charset="0"/>
              </a:rPr>
              <a:t>ニーズのある世界に奉仕する</a:t>
            </a:r>
          </a:p>
        </p:txBody>
      </p:sp>
    </p:spTree>
    <p:extLst>
      <p:ext uri="{BB962C8B-B14F-4D97-AF65-F5344CB8AC3E}">
        <p14:creationId xmlns:p14="http://schemas.microsoft.com/office/powerpoint/2010/main" val="437456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33400" y="1676400"/>
            <a:ext cx="3409865" cy="1981200"/>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ja-JP" sz="2400" b="1" i="0" u="none" strike="noStrike" cap="none"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協会と財団を</a:t>
            </a:r>
            <a:br>
              <a:rPr kumimoji="0" lang="en-US" altLang="ja-JP" sz="2400" b="1" i="0" u="none" strike="noStrike" cap="none"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br>
            <a:r>
              <a:rPr kumimoji="0" lang="ja-JP" sz="2400" b="1" i="0" u="none" strike="noStrike" cap="none"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強固なものにする</a:t>
            </a:r>
          </a:p>
        </p:txBody>
      </p:sp>
      <p:sp>
        <p:nvSpPr>
          <p:cNvPr id="19" name="Rectangle 18"/>
          <p:cNvSpPr/>
          <p:nvPr/>
        </p:nvSpPr>
        <p:spPr>
          <a:xfrm>
            <a:off x="4400635" y="1676400"/>
            <a:ext cx="3409865" cy="198120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ja-JP" sz="2400" b="1" i="0" u="none" strike="noStrike" cap="none" normalizeH="0" baseline="0" noProof="0">
                <a:ln>
                  <a:noFill/>
                </a:ln>
                <a:solidFill>
                  <a:srgbClr val="FFFFFF"/>
                </a:solidFill>
                <a:effectLst/>
                <a:uLnTx/>
                <a:uFillTx/>
                <a:latin typeface="Arial" panose="020B0604020202020204" pitchFamily="34" charset="0"/>
                <a:ea typeface="MS PGothic" charset="0"/>
                <a:cs typeface="Arial" panose="020B0604020202020204" pitchFamily="34" charset="0"/>
              </a:rPr>
              <a:t>成長のための</a:t>
            </a:r>
            <a:br>
              <a:rPr kumimoji="0" lang="ja-JP" sz="2400" b="1" i="0" u="none" strike="noStrike" cap="none" normalizeH="0" baseline="0" noProof="0">
                <a:ln>
                  <a:noFill/>
                </a:ln>
                <a:solidFill>
                  <a:srgbClr val="FFFFFF"/>
                </a:solidFill>
                <a:effectLst/>
                <a:uLnTx/>
                <a:uFillTx/>
                <a:latin typeface="Arial" panose="020B0604020202020204" pitchFamily="34" charset="0"/>
                <a:ea typeface="MS PGothic" charset="0"/>
                <a:cs typeface="Arial" panose="020B0604020202020204" pitchFamily="34" charset="0"/>
              </a:rPr>
            </a:br>
            <a:r>
              <a:rPr kumimoji="0" lang="ja-JP" sz="2400" b="1" i="0" u="none" strike="noStrike" cap="none" normalizeH="0" baseline="0" noProof="0">
                <a:ln>
                  <a:noFill/>
                </a:ln>
                <a:solidFill>
                  <a:srgbClr val="FFFFFF"/>
                </a:solidFill>
                <a:effectLst/>
                <a:uLnTx/>
                <a:uFillTx/>
                <a:latin typeface="Arial" panose="020B0604020202020204" pitchFamily="34" charset="0"/>
                <a:ea typeface="MS PGothic" charset="0"/>
                <a:cs typeface="Arial" panose="020B0604020202020204" pitchFamily="34" charset="0"/>
              </a:rPr>
              <a:t>新モデルを</a:t>
            </a:r>
            <a:br>
              <a:rPr kumimoji="0" lang="ja-JP" sz="2400" b="1" i="0" u="none" strike="noStrike" cap="none" normalizeH="0" baseline="0" noProof="0">
                <a:ln>
                  <a:noFill/>
                </a:ln>
                <a:solidFill>
                  <a:srgbClr val="FFFFFF"/>
                </a:solidFill>
                <a:effectLst/>
                <a:uLnTx/>
                <a:uFillTx/>
                <a:latin typeface="Arial" panose="020B0604020202020204" pitchFamily="34" charset="0"/>
                <a:ea typeface="MS PGothic" charset="0"/>
                <a:cs typeface="Arial" panose="020B0604020202020204" pitchFamily="34" charset="0"/>
              </a:rPr>
            </a:br>
            <a:r>
              <a:rPr kumimoji="0" lang="ja-JP" sz="2400" b="1" i="0" u="none" strike="noStrike" cap="none" normalizeH="0" baseline="0" noProof="0">
                <a:ln>
                  <a:noFill/>
                </a:ln>
                <a:solidFill>
                  <a:srgbClr val="FFFFFF"/>
                </a:solidFill>
                <a:effectLst/>
                <a:uLnTx/>
                <a:uFillTx/>
                <a:latin typeface="Arial" panose="020B0604020202020204" pitchFamily="34" charset="0"/>
                <a:ea typeface="MS PGothic" charset="0"/>
                <a:cs typeface="Arial" panose="020B0604020202020204" pitchFamily="34" charset="0"/>
              </a:rPr>
              <a:t>構築する</a:t>
            </a:r>
          </a:p>
        </p:txBody>
      </p:sp>
      <p:sp>
        <p:nvSpPr>
          <p:cNvPr id="21" name="Rectangle 20"/>
          <p:cNvSpPr/>
          <p:nvPr/>
        </p:nvSpPr>
        <p:spPr>
          <a:xfrm>
            <a:off x="8248735" y="1676400"/>
            <a:ext cx="3409865" cy="1981200"/>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ja-JP" sz="2400" b="1" i="0" u="none" strike="noStrike" cap="none" normalizeH="0" baseline="0" noProof="0">
                <a:ln>
                  <a:noFill/>
                </a:ln>
                <a:solidFill>
                  <a:srgbClr val="FFFFFF"/>
                </a:solidFill>
                <a:effectLst/>
                <a:uLnTx/>
                <a:uFillTx/>
                <a:latin typeface="Arial" panose="020B0604020202020204" pitchFamily="34" charset="0"/>
                <a:ea typeface="MS PGothic"/>
                <a:cs typeface="Arial" panose="020B0604020202020204" pitchFamily="34" charset="0"/>
              </a:rPr>
              <a:t>目標、ガバナンス、組織サポートを整合させる</a:t>
            </a:r>
          </a:p>
        </p:txBody>
      </p:sp>
      <p:sp>
        <p:nvSpPr>
          <p:cNvPr id="2" name="Title 1"/>
          <p:cNvSpPr>
            <a:spLocks noGrp="1"/>
          </p:cNvSpPr>
          <p:nvPr>
            <p:ph type="title"/>
          </p:nvPr>
        </p:nvSpPr>
        <p:spPr/>
        <p:txBody>
          <a:bodyPr/>
          <a:lstStyle/>
          <a:p>
            <a:r>
              <a:rPr kumimoji="0" lang="ja-JP" sz="4400" b="1" i="0" u="none" strike="noStrike" cap="none" normalizeH="0" baseline="0" noProof="0">
                <a:ln>
                  <a:noFill/>
                </a:ln>
                <a:solidFill>
                  <a:srgbClr val="00529B">
                    <a:lumMod val="75000"/>
                  </a:srgbClr>
                </a:solidFill>
                <a:effectLst/>
                <a:uLnTx/>
                <a:uFillTx/>
                <a:latin typeface="Arial" panose="020B0604020202020204" pitchFamily="34" charset="0"/>
                <a:ea typeface="MS PGothic" charset="0"/>
                <a:cs typeface="Arial" panose="020B0604020202020204" pitchFamily="34" charset="0"/>
              </a:rPr>
              <a:t>2年目 - 重点項目</a:t>
            </a:r>
          </a:p>
        </p:txBody>
      </p:sp>
      <p:sp>
        <p:nvSpPr>
          <p:cNvPr id="7" name="TextBox 6">
            <a:extLst>
              <a:ext uri="{FF2B5EF4-FFF2-40B4-BE49-F238E27FC236}">
                <a16:creationId xmlns:a16="http://schemas.microsoft.com/office/drawing/2014/main" id="{5E629304-A344-47C8-86DD-8E11C39B6AD1}"/>
              </a:ext>
            </a:extLst>
          </p:cNvPr>
          <p:cNvSpPr txBox="1"/>
          <p:nvPr/>
        </p:nvSpPr>
        <p:spPr>
          <a:xfrm>
            <a:off x="533400" y="3917092"/>
            <a:ext cx="3409865" cy="2512483"/>
          </a:xfrm>
          <a:prstGeom prst="rect">
            <a:avLst/>
          </a:prstGeom>
          <a:noFill/>
        </p:spPr>
        <p:txBody>
          <a:bodyPr wrap="square">
            <a:spAutoFit/>
          </a:bodyPr>
          <a:lstStyle/>
          <a:p>
            <a:pPr marL="342900" indent="-342900">
              <a:lnSpc>
                <a:spcPct val="110000"/>
              </a:lnSpc>
              <a:spcBef>
                <a:spcPts val="600"/>
              </a:spcBef>
              <a:spcAft>
                <a:spcPts val="600"/>
              </a:spcAft>
              <a:buClr>
                <a:schemeClr val="accent2"/>
              </a:buClr>
              <a:buFont typeface="Wingdings 3" panose="05040102010807070707" pitchFamily="18" charset="2"/>
              <a:buChar char=""/>
            </a:pPr>
            <a:r>
              <a:rPr lang="ja-JP"/>
              <a:t>新ブランドのローンチ</a:t>
            </a:r>
          </a:p>
          <a:p>
            <a:pPr marL="342900" indent="-342900">
              <a:lnSpc>
                <a:spcPct val="110000"/>
              </a:lnSpc>
              <a:spcBef>
                <a:spcPts val="600"/>
              </a:spcBef>
              <a:spcAft>
                <a:spcPts val="600"/>
              </a:spcAft>
              <a:buClr>
                <a:schemeClr val="accent2"/>
              </a:buClr>
              <a:buFont typeface="Wingdings 3" panose="05040102010807070707" pitchFamily="18" charset="2"/>
              <a:buChar char=""/>
            </a:pPr>
            <a:r>
              <a:rPr lang="ja-JP"/>
              <a:t>「使命の柱」の導入</a:t>
            </a:r>
          </a:p>
          <a:p>
            <a:pPr marL="342900" indent="-342900">
              <a:lnSpc>
                <a:spcPct val="110000"/>
              </a:lnSpc>
              <a:spcBef>
                <a:spcPts val="600"/>
              </a:spcBef>
              <a:spcAft>
                <a:spcPts val="600"/>
              </a:spcAft>
              <a:buClr>
                <a:schemeClr val="accent2"/>
              </a:buClr>
              <a:buFont typeface="Wingdings 3" panose="05040102010807070707" pitchFamily="18" charset="2"/>
              <a:buChar char=""/>
            </a:pPr>
            <a:r>
              <a:rPr lang="ja-JP"/>
              <a:t>クラブの立て直し</a:t>
            </a:r>
          </a:p>
          <a:p>
            <a:pPr marL="342900" indent="-342900">
              <a:lnSpc>
                <a:spcPct val="110000"/>
              </a:lnSpc>
              <a:spcBef>
                <a:spcPts val="600"/>
              </a:spcBef>
              <a:spcAft>
                <a:spcPts val="600"/>
              </a:spcAft>
              <a:buClr>
                <a:schemeClr val="accent2"/>
              </a:buClr>
              <a:buFont typeface="Wingdings 3" panose="05040102010807070707" pitchFamily="18" charset="2"/>
              <a:buChar char=""/>
            </a:pPr>
            <a:r>
              <a:rPr lang="ja-JP"/>
              <a:t>クラブ結成の充実</a:t>
            </a:r>
          </a:p>
          <a:p>
            <a:pPr marL="342900" indent="-342900">
              <a:lnSpc>
                <a:spcPct val="110000"/>
              </a:lnSpc>
              <a:spcBef>
                <a:spcPts val="600"/>
              </a:spcBef>
              <a:spcAft>
                <a:spcPts val="600"/>
              </a:spcAft>
              <a:buClr>
                <a:schemeClr val="accent2"/>
              </a:buClr>
              <a:buFont typeface="Wingdings 3" panose="05040102010807070707" pitchFamily="18" charset="2"/>
              <a:buChar char=""/>
            </a:pPr>
            <a:r>
              <a:rPr lang="ja-JP"/>
              <a:t>キャンペーン100の成功を土台にした取り組み </a:t>
            </a:r>
          </a:p>
        </p:txBody>
      </p:sp>
      <p:sp>
        <p:nvSpPr>
          <p:cNvPr id="9" name="TextBox 8">
            <a:extLst>
              <a:ext uri="{FF2B5EF4-FFF2-40B4-BE49-F238E27FC236}">
                <a16:creationId xmlns:a16="http://schemas.microsoft.com/office/drawing/2014/main" id="{2E9C291B-D552-4E11-B467-EEB8623AB0A7}"/>
              </a:ext>
            </a:extLst>
          </p:cNvPr>
          <p:cNvSpPr txBox="1"/>
          <p:nvPr/>
        </p:nvSpPr>
        <p:spPr>
          <a:xfrm>
            <a:off x="4400635" y="3886200"/>
            <a:ext cx="3409865" cy="1595309"/>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ja-JP" dirty="0"/>
              <a:t>独自のCSRプログラム拡大</a:t>
            </a:r>
          </a:p>
          <a:p>
            <a:pPr marL="342900" indent="-342900">
              <a:buClr>
                <a:schemeClr val="accent2"/>
              </a:buClr>
              <a:buFont typeface="Wingdings 3" panose="05040102010807070707" pitchFamily="18" charset="2"/>
              <a:buChar char=""/>
            </a:pPr>
            <a:r>
              <a:rPr lang="ja-JP" dirty="0"/>
              <a:t>単発ボランティア行事の</a:t>
            </a:r>
            <a:br>
              <a:rPr lang="en-US" altLang="ja-JP" dirty="0"/>
            </a:br>
            <a:r>
              <a:rPr lang="ja-JP" dirty="0"/>
              <a:t>試行</a:t>
            </a:r>
          </a:p>
          <a:p>
            <a:pPr marL="342900" indent="-342900">
              <a:buClr>
                <a:schemeClr val="accent2"/>
              </a:buClr>
              <a:buFont typeface="Wingdings 3" panose="05040102010807070707" pitchFamily="18" charset="2"/>
              <a:buChar char=""/>
            </a:pPr>
            <a:r>
              <a:rPr lang="ja-JP" dirty="0"/>
              <a:t>パートナー評価</a:t>
            </a:r>
          </a:p>
        </p:txBody>
      </p:sp>
      <p:sp>
        <p:nvSpPr>
          <p:cNvPr id="11" name="TextBox 10">
            <a:extLst>
              <a:ext uri="{FF2B5EF4-FFF2-40B4-BE49-F238E27FC236}">
                <a16:creationId xmlns:a16="http://schemas.microsoft.com/office/drawing/2014/main" id="{24EAB2B7-2724-46E4-A71F-1B0ED73E3412}"/>
              </a:ext>
            </a:extLst>
          </p:cNvPr>
          <p:cNvSpPr txBox="1"/>
          <p:nvPr/>
        </p:nvSpPr>
        <p:spPr>
          <a:xfrm>
            <a:off x="8261092" y="3904735"/>
            <a:ext cx="3397508" cy="1441420"/>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ja-JP"/>
              <a:t>合同理事会会議の継続</a:t>
            </a:r>
          </a:p>
          <a:p>
            <a:pPr marL="342900" indent="-342900">
              <a:buClr>
                <a:schemeClr val="accent2"/>
              </a:buClr>
              <a:buFont typeface="Wingdings 3" panose="05040102010807070707" pitchFamily="18" charset="2"/>
              <a:buChar char=""/>
            </a:pPr>
            <a:r>
              <a:rPr lang="ja-JP"/>
              <a:t>第三副会長プロセス変更の施行</a:t>
            </a:r>
          </a:p>
        </p:txBody>
      </p:sp>
    </p:spTree>
    <p:extLst>
      <p:ext uri="{BB962C8B-B14F-4D97-AF65-F5344CB8AC3E}">
        <p14:creationId xmlns:p14="http://schemas.microsoft.com/office/powerpoint/2010/main" val="4271834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7" grpId="0"/>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00800" y="685800"/>
            <a:ext cx="5126278" cy="5638800"/>
          </a:xfrm>
        </p:spPr>
        <p:txBody>
          <a:bodyPr/>
          <a:lstStyle/>
          <a:p>
            <a:pPr>
              <a:spcBef>
                <a:spcPts val="1200"/>
              </a:spcBef>
              <a:spcAft>
                <a:spcPts val="1200"/>
              </a:spcAft>
            </a:pPr>
            <a:r>
              <a:rPr lang="ja-JP">
                <a:latin typeface="Arial" panose="020B0604020202020204" pitchFamily="34" charset="0"/>
                <a:ea typeface="MS PGothic"/>
                <a:cs typeface="Arial" panose="020B0604020202020204" pitchFamily="34" charset="0"/>
              </a:rPr>
              <a:t>戦略計画のことを周知する </a:t>
            </a:r>
          </a:p>
          <a:p>
            <a:pPr>
              <a:spcBef>
                <a:spcPts val="1200"/>
              </a:spcBef>
              <a:spcAft>
                <a:spcPts val="1200"/>
              </a:spcAft>
            </a:pPr>
            <a:r>
              <a:rPr lang="ja-JP">
                <a:latin typeface="Arial" panose="020B0604020202020204" pitchFamily="34" charset="0"/>
                <a:ea typeface="MS PGothic"/>
                <a:cs typeface="Arial" panose="020B0604020202020204" pitchFamily="34" charset="0"/>
              </a:rPr>
              <a:t>アンケートに回答する</a:t>
            </a:r>
          </a:p>
          <a:p>
            <a:pPr>
              <a:spcBef>
                <a:spcPts val="1200"/>
              </a:spcBef>
              <a:spcAft>
                <a:spcPts val="1200"/>
              </a:spcAft>
            </a:pPr>
            <a:r>
              <a:rPr lang="ja-JP">
                <a:latin typeface="Arial" panose="020B0604020202020204" pitchFamily="34" charset="0"/>
                <a:ea typeface="MS PGothic"/>
                <a:cs typeface="Arial" panose="020B0604020202020204" pitchFamily="34" charset="0"/>
              </a:rPr>
              <a:t>クラブで会員の満足度を高めることに注力する</a:t>
            </a:r>
          </a:p>
          <a:p>
            <a:pPr>
              <a:spcBef>
                <a:spcPts val="1200"/>
              </a:spcBef>
              <a:spcAft>
                <a:spcPts val="1200"/>
              </a:spcAft>
            </a:pPr>
            <a:r>
              <a:rPr lang="ja-JP">
                <a:latin typeface="Arial" panose="020B0604020202020204" pitchFamily="34" charset="0"/>
                <a:ea typeface="MS PGothic"/>
                <a:cs typeface="Arial" panose="020B0604020202020204" pitchFamily="34" charset="0"/>
              </a:rPr>
              <a:t>定期的にLCIFに寄付する</a:t>
            </a:r>
          </a:p>
        </p:txBody>
      </p:sp>
      <p:sp>
        <p:nvSpPr>
          <p:cNvPr id="3" name="Title 2"/>
          <p:cNvSpPr>
            <a:spLocks noGrp="1"/>
          </p:cNvSpPr>
          <p:nvPr>
            <p:ph type="title"/>
          </p:nvPr>
        </p:nvSpPr>
        <p:spPr>
          <a:xfrm>
            <a:off x="152400" y="2247469"/>
            <a:ext cx="4953000" cy="2019731"/>
          </a:xfrm>
        </p:spPr>
        <p:txBody>
          <a:bodyPr/>
          <a:lstStyle/>
          <a:p>
            <a:pPr>
              <a:lnSpc>
                <a:spcPct val="120000"/>
              </a:lnSpc>
            </a:pPr>
            <a:r>
              <a:rPr lang="ja-JP" sz="4400">
                <a:latin typeface="Arial" panose="020B0604020202020204" pitchFamily="34" charset="0"/>
                <a:ea typeface="MS PGothic"/>
                <a:cs typeface="Arial" panose="020B0604020202020204" pitchFamily="34" charset="0"/>
              </a:rPr>
              <a:t>支援するには</a:t>
            </a:r>
          </a:p>
        </p:txBody>
      </p:sp>
    </p:spTree>
    <p:extLst>
      <p:ext uri="{BB962C8B-B14F-4D97-AF65-F5344CB8AC3E}">
        <p14:creationId xmlns:p14="http://schemas.microsoft.com/office/powerpoint/2010/main" val="72801417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56F9008-759B-BF4A-A397-55EB3B46A4EB}"/>
              </a:ext>
            </a:extLst>
          </p:cNvPr>
          <p:cNvPicPr>
            <a:picLocks noChangeAspect="1"/>
          </p:cNvPicPr>
          <p:nvPr/>
        </p:nvPicPr>
        <p:blipFill rotWithShape="1">
          <a:blip r:embed="rId3"/>
          <a:srcRect l="20140" t="17140" r="42977" b="40535"/>
          <a:stretch/>
        </p:blipFill>
        <p:spPr>
          <a:xfrm>
            <a:off x="8190046" y="-3"/>
            <a:ext cx="4001954" cy="6888881"/>
          </a:xfrm>
          <a:prstGeom prst="rect">
            <a:avLst/>
          </a:prstGeom>
        </p:spPr>
      </p:pic>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2700192"/>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ja-JP" sz="3600" b="0" i="0" u="none" strike="noStrike" cap="none" normalizeH="0" baseline="0" noProof="0">
                <a:ln>
                  <a:noFill/>
                </a:ln>
                <a:solidFill>
                  <a:srgbClr val="00AC69"/>
                </a:solidFill>
                <a:effectLst/>
                <a:uLnTx/>
                <a:uFillTx/>
                <a:latin typeface="Arial" panose="020B0604020202020204" pitchFamily="34" charset="0"/>
                <a:ea typeface="MS PGothic" charset="0"/>
                <a:cs typeface="Arial" panose="020B0604020202020204" pitchFamily="34" charset="0"/>
              </a:rPr>
              <a:t>レオクラブ・プログラム</a:t>
            </a: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ja-JP" sz="6000" b="1" i="0" u="none" strike="noStrike" cap="none" normalizeH="0" baseline="0" noProof="0">
                <a:ln>
                  <a:noFill/>
                </a:ln>
                <a:solidFill>
                  <a:srgbClr val="55565A"/>
                </a:solidFill>
                <a:effectLst/>
                <a:uLnTx/>
                <a:uFillTx/>
                <a:latin typeface="Arial" panose="020B0604020202020204" pitchFamily="34" charset="0"/>
                <a:ea typeface="MS PGothic" charset="0"/>
                <a:cs typeface="Arial" panose="020B0604020202020204" pitchFamily="34" charset="0"/>
              </a:rPr>
              <a:t>戦略計画</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6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499634" y="1037598"/>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pic>
        <p:nvPicPr>
          <p:cNvPr id="20" name="Picture 19">
            <a:extLst>
              <a:ext uri="{FF2B5EF4-FFF2-40B4-BE49-F238E27FC236}">
                <a16:creationId xmlns:a16="http://schemas.microsoft.com/office/drawing/2014/main" id="{500C187D-881A-124B-AD8C-8CCB536CC5D5}"/>
              </a:ext>
            </a:extLst>
          </p:cNvPr>
          <p:cNvPicPr>
            <a:picLocks noChangeAspect="1"/>
          </p:cNvPicPr>
          <p:nvPr/>
        </p:nvPicPr>
        <p:blipFill>
          <a:blip r:embed="rId6"/>
          <a:srcRect/>
          <a:stretch/>
        </p:blipFill>
        <p:spPr>
          <a:xfrm>
            <a:off x="9454476" y="349537"/>
            <a:ext cx="2425700" cy="467929"/>
          </a:xfrm>
          <a:prstGeom prst="rect">
            <a:avLst/>
          </a:prstGeom>
        </p:spPr>
      </p:pic>
    </p:spTree>
    <p:extLst>
      <p:ext uri="{BB962C8B-B14F-4D97-AF65-F5344CB8AC3E}">
        <p14:creationId xmlns:p14="http://schemas.microsoft.com/office/powerpoint/2010/main" val="60873216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19</a:t>
            </a:fld>
            <a:endParaRPr kumimoji="0" lang="en-US" sz="16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3828723" y="2135533"/>
            <a:ext cx="7275095" cy="1025919"/>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ja-JP" sz="6000" b="1" i="0" u="none" strike="noStrike" cap="none" normalizeH="0" baseline="0" noProof="0">
                <a:ln>
                  <a:noFill/>
                </a:ln>
                <a:solidFill>
                  <a:prstClr val="white"/>
                </a:solidFill>
                <a:effectLst/>
                <a:uLnTx/>
                <a:uFillTx/>
                <a:latin typeface="Arial" panose="020B0604020202020204" pitchFamily="34" charset="0"/>
                <a:ea typeface="MS PGothic" charset="0"/>
                <a:cs typeface="Arial" panose="020B0604020202020204" pitchFamily="34" charset="0"/>
              </a:rPr>
              <a:t>私たちの目標</a:t>
            </a:r>
          </a:p>
        </p:txBody>
      </p:sp>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5"/>
          <a:stretch>
            <a:fillRect/>
          </a:stretch>
        </p:blipFill>
        <p:spPr>
          <a:xfrm>
            <a:off x="1608668" y="2422605"/>
            <a:ext cx="2113397" cy="2113397"/>
          </a:xfrm>
          <a:prstGeom prst="rect">
            <a:avLst/>
          </a:prstGeom>
        </p:spPr>
      </p:pic>
      <p:sp>
        <p:nvSpPr>
          <p:cNvPr id="2" name="TextBox 1">
            <a:extLst>
              <a:ext uri="{FF2B5EF4-FFF2-40B4-BE49-F238E27FC236}">
                <a16:creationId xmlns:a16="http://schemas.microsoft.com/office/drawing/2014/main" id="{F7051735-97BA-4735-9154-FF849B6DCF6F}"/>
              </a:ext>
            </a:extLst>
          </p:cNvPr>
          <p:cNvSpPr txBox="1"/>
          <p:nvPr/>
        </p:nvSpPr>
        <p:spPr>
          <a:xfrm>
            <a:off x="3896559" y="3340400"/>
            <a:ext cx="7540534"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sz="2800" b="0" i="0" u="none" strike="noStrike" cap="none" normalizeH="0" baseline="0" noProof="0">
                <a:ln>
                  <a:noFill/>
                </a:ln>
                <a:solidFill>
                  <a:prstClr val="white"/>
                </a:solidFill>
                <a:effectLst/>
                <a:uLnTx/>
                <a:uFillTx/>
                <a:ea typeface="+mn-ea"/>
                <a:cs typeface="Arial" panose="020B0604020202020204" pitchFamily="34" charset="0"/>
              </a:rPr>
              <a:t>2026年までに、会員勧誘と移行への取り組みが強化され、会員としての体験がより充実したものになった結果として、レオクラブの会員数は報告会員数で200,000人に、ライオンズに移行するレオの会員数は報告会員数で13,000人に増加する。 </a:t>
            </a:r>
          </a:p>
        </p:txBody>
      </p:sp>
    </p:spTree>
    <p:extLst>
      <p:ext uri="{BB962C8B-B14F-4D97-AF65-F5344CB8AC3E}">
        <p14:creationId xmlns:p14="http://schemas.microsoft.com/office/powerpoint/2010/main" val="396730394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Rectangle 7"/>
          <p:cNvSpPr/>
          <p:nvPr/>
        </p:nvSpPr>
        <p:spPr>
          <a:xfrm>
            <a:off x="-12673" y="0"/>
            <a:ext cx="12204673" cy="6870357"/>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18" name="Rectangle 17"/>
          <p:cNvSpPr/>
          <p:nvPr/>
        </p:nvSpPr>
        <p:spPr>
          <a:xfrm>
            <a:off x="5370871" y="315460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5" name="Headline">
            <a:extLst>
              <a:ext uri="{FF2B5EF4-FFF2-40B4-BE49-F238E27FC236}">
                <a16:creationId xmlns:a16="http://schemas.microsoft.com/office/drawing/2014/main" id="{3C490F28-F7D0-A746-A7E0-2C0FB584A278}"/>
              </a:ext>
            </a:extLst>
          </p:cNvPr>
          <p:cNvSpPr txBox="1">
            <a:spLocks/>
          </p:cNvSpPr>
          <p:nvPr/>
        </p:nvSpPr>
        <p:spPr>
          <a:xfrm>
            <a:off x="773430" y="2133600"/>
            <a:ext cx="10645139" cy="66161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ja-JP" sz="4000" b="1" i="0" u="none" strike="noStrike" cap="none" normalizeH="0" baseline="0" noProof="0">
                <a:ln>
                  <a:noFill/>
                </a:ln>
                <a:effectLst/>
                <a:uLnTx/>
                <a:uFillTx/>
                <a:latin typeface="Arial" charset="0"/>
                <a:ea typeface="MS PGothic" charset="0"/>
                <a:cs typeface="Arial" charset="0"/>
              </a:rPr>
              <a:t>私たちの過去を形作ってきたのは、奉仕。 </a:t>
            </a:r>
          </a:p>
        </p:txBody>
      </p:sp>
      <p:sp>
        <p:nvSpPr>
          <p:cNvPr id="6" name="Headline">
            <a:extLst>
              <a:ext uri="{FF2B5EF4-FFF2-40B4-BE49-F238E27FC236}">
                <a16:creationId xmlns:a16="http://schemas.microsoft.com/office/drawing/2014/main" id="{3C490F28-F7D0-A746-A7E0-2C0FB584A278}"/>
              </a:ext>
            </a:extLst>
          </p:cNvPr>
          <p:cNvSpPr txBox="1">
            <a:spLocks/>
          </p:cNvSpPr>
          <p:nvPr/>
        </p:nvSpPr>
        <p:spPr>
          <a:xfrm>
            <a:off x="259714" y="3326423"/>
            <a:ext cx="11672569" cy="8763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lang="ja-JP" sz="4400">
                <a:solidFill>
                  <a:srgbClr val="F0C300"/>
                </a:solidFill>
                <a:latin typeface="Arial" panose="020B0604020202020204" pitchFamily="34" charset="0"/>
                <a:ea typeface="MS PGothic" pitchFamily="125" charset="-128"/>
                <a:cs typeface="Arial" panose="020B0604020202020204" pitchFamily="34" charset="0"/>
              </a:rPr>
              <a:t>私たちの未来</a:t>
            </a:r>
            <a:r>
              <a:rPr lang="ja-JP">
                <a:latin typeface="Arial" charset="0"/>
                <a:ea typeface="MS PGothic" charset="0"/>
                <a:cs typeface="Arial" charset="0"/>
              </a:rPr>
              <a:t>も同じです。</a:t>
            </a:r>
            <a:r>
              <a:rPr kumimoji="0" lang="ja-JP" sz="4000" b="1" i="0" u="none" strike="noStrike" cap="none" normalizeH="0" baseline="0" noProof="0">
                <a:ln>
                  <a:noFill/>
                </a:ln>
                <a:effectLst/>
                <a:uLnTx/>
                <a:uFillTx/>
                <a:latin typeface="Arial" charset="0"/>
                <a:ea typeface="MS PGothic" charset="0"/>
                <a:cs typeface="Arial" charset="0"/>
              </a:rPr>
              <a:t> </a:t>
            </a:r>
          </a:p>
        </p:txBody>
      </p:sp>
    </p:spTree>
    <p:extLst>
      <p:ext uri="{BB962C8B-B14F-4D97-AF65-F5344CB8AC3E}">
        <p14:creationId xmlns:p14="http://schemas.microsoft.com/office/powerpoint/2010/main" val="3442149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ackground - Solid">
            <a:extLst>
              <a:ext uri="{FF2B5EF4-FFF2-40B4-BE49-F238E27FC236}">
                <a16:creationId xmlns:a16="http://schemas.microsoft.com/office/drawing/2014/main" id="{B767A0A2-1E75-6A43-AAFA-FDB254C9462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91819D7C-4A59-8C48-861C-894BCAFE8F7E}"/>
              </a:ext>
            </a:extLst>
          </p:cNvPr>
          <p:cNvPicPr>
            <a:picLocks noChangeAspect="1"/>
          </p:cNvPicPr>
          <p:nvPr/>
        </p:nvPicPr>
        <p:blipFill rotWithShape="1">
          <a:blip r:embed="rId3"/>
          <a:srcRect l="60775" t="44554" r="13495" b="5462"/>
          <a:stretch/>
        </p:blipFill>
        <p:spPr>
          <a:xfrm>
            <a:off x="-1" y="-1"/>
            <a:ext cx="2353591" cy="6857997"/>
          </a:xfrm>
          <a:prstGeom prst="rect">
            <a:avLst/>
          </a:prstGeom>
        </p:spPr>
      </p:pic>
      <p:pic>
        <p:nvPicPr>
          <p:cNvPr id="19" name="Picture 18">
            <a:extLst>
              <a:ext uri="{FF2B5EF4-FFF2-40B4-BE49-F238E27FC236}">
                <a16:creationId xmlns:a16="http://schemas.microsoft.com/office/drawing/2014/main" id="{76C58F04-54E6-A54E-A92B-2AFFD17C394E}"/>
              </a:ext>
            </a:extLst>
          </p:cNvPr>
          <p:cNvPicPr>
            <a:picLocks noChangeAspect="1"/>
          </p:cNvPicPr>
          <p:nvPr/>
        </p:nvPicPr>
        <p:blipFill rotWithShape="1">
          <a:blip r:embed="rId4"/>
          <a:srcRect l="15744" b="4901"/>
          <a:stretch/>
        </p:blipFill>
        <p:spPr>
          <a:xfrm rot="10800000" flipV="1">
            <a:off x="10958512" y="4769669"/>
            <a:ext cx="1233487" cy="2088331"/>
          </a:xfrm>
          <a:prstGeom prst="rect">
            <a:avLst/>
          </a:prstGeom>
        </p:spPr>
      </p:pic>
      <p:sp>
        <p:nvSpPr>
          <p:cNvPr id="34" name="Body Copy">
            <a:extLst>
              <a:ext uri="{FF2B5EF4-FFF2-40B4-BE49-F238E27FC236}">
                <a16:creationId xmlns:a16="http://schemas.microsoft.com/office/drawing/2014/main" id="{1132C406-3CC6-0345-9E27-27D0677D775F}"/>
              </a:ext>
            </a:extLst>
          </p:cNvPr>
          <p:cNvSpPr txBox="1">
            <a:spLocks/>
          </p:cNvSpPr>
          <p:nvPr/>
        </p:nvSpPr>
        <p:spPr>
          <a:xfrm>
            <a:off x="2362200" y="1670442"/>
            <a:ext cx="7408477"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ja-JP" sz="2600" b="0" i="0" u="none" strike="noStrike" cap="none" normalizeH="0" baseline="0" noProof="0">
                <a:ln>
                  <a:noFill/>
                </a:ln>
                <a:solidFill>
                  <a:srgbClr val="55565A"/>
                </a:solidFill>
                <a:effectLst/>
                <a:uLnTx/>
                <a:uFillTx/>
                <a:latin typeface="Arial" charset="0"/>
                <a:ea typeface="MS PGothic" charset="0"/>
                <a:cs typeface="Arial" charset="0"/>
              </a:rPr>
              <a:t>レオクラブ・プログラムの強化は、今後5年間にわたり、プログラムのコアエリアをそれぞれ改善することで行っていきます。 </a:t>
            </a:r>
          </a:p>
        </p:txBody>
      </p:sp>
      <p:sp>
        <p:nvSpPr>
          <p:cNvPr id="35" name="Body Copy">
            <a:extLst>
              <a:ext uri="{FF2B5EF4-FFF2-40B4-BE49-F238E27FC236}">
                <a16:creationId xmlns:a16="http://schemas.microsoft.com/office/drawing/2014/main" id="{89F29842-D656-6348-AFA3-DD72E03922A0}"/>
              </a:ext>
            </a:extLst>
          </p:cNvPr>
          <p:cNvSpPr txBox="1">
            <a:spLocks/>
          </p:cNvSpPr>
          <p:nvPr/>
        </p:nvSpPr>
        <p:spPr>
          <a:xfrm>
            <a:off x="2362200" y="756713"/>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ja-JP" sz="4800" b="1" i="0" u="none" strike="noStrike" cap="none" normalizeH="0" baseline="0" noProof="0">
                <a:ln>
                  <a:noFill/>
                </a:ln>
                <a:solidFill>
                  <a:srgbClr val="55565A"/>
                </a:solidFill>
                <a:effectLst/>
                <a:uLnTx/>
                <a:uFillTx/>
                <a:latin typeface="Arial" charset="0"/>
                <a:ea typeface="MS PGothic" charset="0"/>
                <a:cs typeface="Arial" charset="0"/>
              </a:rPr>
              <a:t>包括的アプローチ</a:t>
            </a: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6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sp>
        <p:nvSpPr>
          <p:cNvPr id="11" name="Oval 10">
            <a:extLst>
              <a:ext uri="{FF2B5EF4-FFF2-40B4-BE49-F238E27FC236}">
                <a16:creationId xmlns:a16="http://schemas.microsoft.com/office/drawing/2014/main" id="{328A8129-BE2E-1C4A-8A9B-691E7D980676}"/>
              </a:ext>
            </a:extLst>
          </p:cNvPr>
          <p:cNvSpPr/>
          <p:nvPr/>
        </p:nvSpPr>
        <p:spPr bwMode="auto">
          <a:xfrm>
            <a:off x="8925241" y="3598546"/>
            <a:ext cx="2352359" cy="2352359"/>
          </a:xfrm>
          <a:prstGeom prst="ellipse">
            <a:avLst/>
          </a:prstGeom>
          <a:solidFill>
            <a:srgbClr val="B3B2B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ja-JP" sz="1800" b="1" i="0" u="none" strike="noStrike" cap="none" normalizeH="0" baseline="0" noProof="0" dirty="0">
                <a:ln>
                  <a:noFill/>
                </a:ln>
                <a:solidFill>
                  <a:prstClr val="white"/>
                </a:solidFill>
                <a:effectLst/>
                <a:uLnTx/>
                <a:uFillTx/>
                <a:latin typeface="Arial" panose="020B0604020202020204" pitchFamily="34" charset="0"/>
                <a:ea typeface="MS PGothic" charset="0"/>
                <a:cs typeface="Arial" panose="020B0604020202020204" pitchFamily="34" charset="0"/>
              </a:rPr>
              <a:t>LCIFとの</a:t>
            </a:r>
            <a:br>
              <a:rPr kumimoji="0" lang="en-US" altLang="ja-JP" sz="1800" b="1" i="0" u="none" strike="noStrike" cap="none" normalizeH="0" baseline="0" noProof="0" dirty="0">
                <a:ln>
                  <a:noFill/>
                </a:ln>
                <a:solidFill>
                  <a:prstClr val="white"/>
                </a:solidFill>
                <a:effectLst/>
                <a:uLnTx/>
                <a:uFillTx/>
                <a:latin typeface="Arial" panose="020B0604020202020204" pitchFamily="34" charset="0"/>
                <a:ea typeface="MS PGothic" charset="0"/>
                <a:cs typeface="Arial" panose="020B0604020202020204" pitchFamily="34" charset="0"/>
              </a:rPr>
            </a:br>
            <a:r>
              <a:rPr kumimoji="0" lang="ja-JP" sz="1800" b="1" i="0" u="none" strike="noStrike" cap="none" normalizeH="0" baseline="0" noProof="0" dirty="0">
                <a:ln>
                  <a:noFill/>
                </a:ln>
                <a:solidFill>
                  <a:prstClr val="white"/>
                </a:solidFill>
                <a:effectLst/>
                <a:uLnTx/>
                <a:uFillTx/>
                <a:latin typeface="Arial" panose="020B0604020202020204" pitchFamily="34" charset="0"/>
                <a:ea typeface="MS PGothic" charset="0"/>
                <a:cs typeface="Arial" panose="020B0604020202020204" pitchFamily="34" charset="0"/>
              </a:rPr>
              <a:t>つながり</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ja-JP" sz="1800" b="1" i="0" u="none" strike="noStrike" cap="none" normalizeH="0" baseline="0" noProof="0" dirty="0">
                <a:ln>
                  <a:noFill/>
                </a:ln>
                <a:solidFill>
                  <a:prstClr val="white"/>
                </a:solidFill>
                <a:effectLst/>
                <a:uLnTx/>
                <a:uFillTx/>
                <a:latin typeface="Arial" panose="020B0604020202020204" pitchFamily="34" charset="0"/>
                <a:ea typeface="MS PGothic" charset="0"/>
                <a:cs typeface="Arial" panose="020B0604020202020204" pitchFamily="34" charset="0"/>
              </a:rPr>
              <a:t>  </a:t>
            </a:r>
          </a:p>
        </p:txBody>
      </p:sp>
      <p:sp>
        <p:nvSpPr>
          <p:cNvPr id="10" name="Oval 9">
            <a:extLst>
              <a:ext uri="{FF2B5EF4-FFF2-40B4-BE49-F238E27FC236}">
                <a16:creationId xmlns:a16="http://schemas.microsoft.com/office/drawing/2014/main" id="{9D663DF4-83E2-904A-8703-E0CB46178C8E}"/>
              </a:ext>
            </a:extLst>
          </p:cNvPr>
          <p:cNvSpPr/>
          <p:nvPr/>
        </p:nvSpPr>
        <p:spPr bwMode="auto">
          <a:xfrm>
            <a:off x="6396182" y="3598546"/>
            <a:ext cx="2352359" cy="2352359"/>
          </a:xfrm>
          <a:prstGeom prst="ellipse">
            <a:avLst/>
          </a:prstGeom>
          <a:solidFill>
            <a:srgbClr val="00AC6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ja-JP" sz="1800" b="1" i="0" u="none" strike="noStrike" cap="none" normalizeH="0" baseline="0" noProof="0">
                <a:ln>
                  <a:noFill/>
                </a:ln>
                <a:solidFill>
                  <a:prstClr val="white"/>
                </a:solidFill>
                <a:effectLst/>
                <a:uLnTx/>
                <a:uFillTx/>
                <a:latin typeface="Arial" panose="020B0604020202020204" pitchFamily="34" charset="0"/>
                <a:ea typeface="MS PGothic" charset="0"/>
                <a:cs typeface="Arial" panose="020B0604020202020204" pitchFamily="34" charset="0"/>
              </a:rPr>
              <a:t>ライオンズへの移行 </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endParaRPr kumimoji="0" lang="ja-JP" sz="1800" b="1" i="0" u="none" strike="noStrike" cap="none" normalizeH="0" baseline="0" noProof="0">
              <a:ln>
                <a:noFill/>
              </a:ln>
              <a:solidFill>
                <a:prstClr val="white"/>
              </a:solidFill>
              <a:effectLst/>
              <a:uLnTx/>
              <a:uFillTx/>
              <a:latin typeface="Arial" panose="020B0604020202020204" pitchFamily="34" charset="0"/>
              <a:ea typeface="MS PGothic" charset="0"/>
              <a:cs typeface="Arial" panose="020B0604020202020204" pitchFamily="34" charset="0"/>
            </a:endParaRPr>
          </a:p>
        </p:txBody>
      </p:sp>
      <p:sp>
        <p:nvSpPr>
          <p:cNvPr id="12" name="Oval 11">
            <a:extLst>
              <a:ext uri="{FF2B5EF4-FFF2-40B4-BE49-F238E27FC236}">
                <a16:creationId xmlns:a16="http://schemas.microsoft.com/office/drawing/2014/main" id="{DEBFB3DD-AB1A-3B43-9859-33E24E44FB9D}"/>
              </a:ext>
            </a:extLst>
          </p:cNvPr>
          <p:cNvSpPr/>
          <p:nvPr/>
        </p:nvSpPr>
        <p:spPr bwMode="auto">
          <a:xfrm>
            <a:off x="3867122" y="3598546"/>
            <a:ext cx="2352359" cy="2352359"/>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ja-JP" sz="1800" b="1" i="0" u="none" strike="noStrike" cap="none" normalizeH="0" baseline="0" noProof="0">
                <a:ln>
                  <a:noFill/>
                </a:ln>
                <a:solidFill>
                  <a:prstClr val="white"/>
                </a:solidFill>
                <a:effectLst/>
                <a:uLnTx/>
                <a:uFillTx/>
                <a:latin typeface="Arial" panose="020B0604020202020204" pitchFamily="34" charset="0"/>
                <a:ea typeface="MS PGothic" charset="0"/>
                <a:cs typeface="Arial" panose="020B0604020202020204" pitchFamily="34" charset="0"/>
              </a:rPr>
              <a:t>会員体験</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endParaRPr kumimoji="0" lang="ja-JP" sz="1800" b="1" i="0" u="none" strike="noStrike" cap="none" normalizeH="0" baseline="0" noProof="0">
              <a:ln>
                <a:noFill/>
              </a:ln>
              <a:solidFill>
                <a:prstClr val="white"/>
              </a:solidFill>
              <a:effectLst/>
              <a:uLnTx/>
              <a:uFillTx/>
              <a:latin typeface="Arial" panose="020B0604020202020204" pitchFamily="34" charset="0"/>
              <a:ea typeface="MS PGothic" charset="0"/>
              <a:cs typeface="Arial" panose="020B0604020202020204" pitchFamily="34" charset="0"/>
            </a:endParaRPr>
          </a:p>
        </p:txBody>
      </p:sp>
      <p:sp>
        <p:nvSpPr>
          <p:cNvPr id="15" name="Oval 14">
            <a:extLst>
              <a:ext uri="{FF2B5EF4-FFF2-40B4-BE49-F238E27FC236}">
                <a16:creationId xmlns:a16="http://schemas.microsoft.com/office/drawing/2014/main" id="{C917FC6D-ED39-D845-A63B-061B23F7B7D1}"/>
              </a:ext>
            </a:extLst>
          </p:cNvPr>
          <p:cNvSpPr/>
          <p:nvPr/>
        </p:nvSpPr>
        <p:spPr bwMode="auto">
          <a:xfrm>
            <a:off x="1338062" y="3598546"/>
            <a:ext cx="2352359" cy="2352359"/>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ja-JP" sz="1800" b="1" i="0" u="none" strike="noStrike" cap="none" normalizeH="0" baseline="0" noProof="0">
                <a:ln>
                  <a:noFill/>
                </a:ln>
                <a:solidFill>
                  <a:prstClr val="white"/>
                </a:solidFill>
                <a:effectLst/>
                <a:uLnTx/>
                <a:uFillTx/>
                <a:latin typeface="Arial" panose="020B0604020202020204" pitchFamily="34" charset="0"/>
                <a:ea typeface="MS PGothic" charset="0"/>
                <a:cs typeface="Arial" panose="020B0604020202020204" pitchFamily="34" charset="0"/>
              </a:rPr>
              <a:t>勧誘</a:t>
            </a:r>
          </a:p>
        </p:txBody>
      </p:sp>
      <p:sp>
        <p:nvSpPr>
          <p:cNvPr id="4" name="Right Arrow 3">
            <a:extLst>
              <a:ext uri="{FF2B5EF4-FFF2-40B4-BE49-F238E27FC236}">
                <a16:creationId xmlns:a16="http://schemas.microsoft.com/office/drawing/2014/main" id="{77BD8820-7B02-BA48-ADAE-67B2BC5CDCE4}"/>
              </a:ext>
            </a:extLst>
          </p:cNvPr>
          <p:cNvSpPr/>
          <p:nvPr/>
        </p:nvSpPr>
        <p:spPr>
          <a:xfrm>
            <a:off x="3319262"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ight Arrow 22">
            <a:extLst>
              <a:ext uri="{FF2B5EF4-FFF2-40B4-BE49-F238E27FC236}">
                <a16:creationId xmlns:a16="http://schemas.microsoft.com/office/drawing/2014/main" id="{EEED92C2-C99E-9047-B6F5-7C7024D6AAA6}"/>
              </a:ext>
            </a:extLst>
          </p:cNvPr>
          <p:cNvSpPr/>
          <p:nvPr/>
        </p:nvSpPr>
        <p:spPr>
          <a:xfrm>
            <a:off x="5910062"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ight Arrow 23">
            <a:extLst>
              <a:ext uri="{FF2B5EF4-FFF2-40B4-BE49-F238E27FC236}">
                <a16:creationId xmlns:a16="http://schemas.microsoft.com/office/drawing/2014/main" id="{FA65ECBC-BED0-6A47-BC1B-39EDC86B00C8}"/>
              </a:ext>
            </a:extLst>
          </p:cNvPr>
          <p:cNvSpPr/>
          <p:nvPr/>
        </p:nvSpPr>
        <p:spPr>
          <a:xfrm>
            <a:off x="8401977"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63074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6BBDB391-CE9C-0142-8DEB-76A14B49876B}"/>
              </a:ext>
            </a:extLst>
          </p:cNvPr>
          <p:cNvPicPr>
            <a:picLocks noChangeAspect="1"/>
          </p:cNvPicPr>
          <p:nvPr/>
        </p:nvPicPr>
        <p:blipFill rotWithShape="1">
          <a:blip r:embed="rId3"/>
          <a:srcRect l="16530" t="2053" r="10928" b="4800"/>
          <a:stretch/>
        </p:blipFill>
        <p:spPr>
          <a:xfrm rot="10800000">
            <a:off x="10253452" y="-1"/>
            <a:ext cx="1938548" cy="3733801"/>
          </a:xfrm>
          <a:prstGeom prst="rect">
            <a:avLst/>
          </a:prstGeom>
        </p:spPr>
      </p:pic>
      <p:pic>
        <p:nvPicPr>
          <p:cNvPr id="3" name="Picture 2" descr="Logo&#10;&#10;Description automatically generated">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739089" y="0"/>
            <a:ext cx="1452911" cy="1452911"/>
          </a:xfrm>
          <a:prstGeom prst="rect">
            <a:avLst/>
          </a:prstGeom>
        </p:spPr>
      </p:pic>
      <p:pic>
        <p:nvPicPr>
          <p:cNvPr id="14" name="Picture 13" descr="Shape&#10;&#10;Description automatically generated">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9" name="Body Copy">
            <a:extLst>
              <a:ext uri="{FF2B5EF4-FFF2-40B4-BE49-F238E27FC236}">
                <a16:creationId xmlns:a16="http://schemas.microsoft.com/office/drawing/2014/main" id="{203FD019-E43E-4444-A72A-E629EEF11B73}"/>
              </a:ext>
            </a:extLst>
          </p:cNvPr>
          <p:cNvSpPr txBox="1">
            <a:spLocks/>
          </p:cNvSpPr>
          <p:nvPr/>
        </p:nvSpPr>
        <p:spPr>
          <a:xfrm>
            <a:off x="831160" y="2878147"/>
            <a:ext cx="5671239"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endParaRPr kumimoji="0" lang="en-US" sz="2800" b="0" i="0" u="none" strike="noStrike" kern="0" cap="none" spc="0" normalizeH="0" baseline="0" noProof="0" dirty="0">
              <a:ln>
                <a:noFill/>
              </a:ln>
              <a:solidFill>
                <a:srgbClr val="55565A"/>
              </a:solidFill>
              <a:effectLst/>
              <a:uLnTx/>
              <a:uFillTx/>
              <a:latin typeface="Arial" charset="0"/>
              <a:ea typeface="Arial" charset="0"/>
              <a:cs typeface="Arial" charset="0"/>
            </a:endParaRPr>
          </a:p>
        </p:txBody>
      </p:sp>
      <p:sp>
        <p:nvSpPr>
          <p:cNvPr id="10" name="Body Copy">
            <a:extLst>
              <a:ext uri="{FF2B5EF4-FFF2-40B4-BE49-F238E27FC236}">
                <a16:creationId xmlns:a16="http://schemas.microsoft.com/office/drawing/2014/main" id="{C9FC845C-3EEC-6F40-A790-5F0FEAB72A1D}"/>
              </a:ext>
            </a:extLst>
          </p:cNvPr>
          <p:cNvSpPr txBox="1">
            <a:spLocks/>
          </p:cNvSpPr>
          <p:nvPr/>
        </p:nvSpPr>
        <p:spPr>
          <a:xfrm>
            <a:off x="3911037" y="919241"/>
            <a:ext cx="4258021" cy="837361"/>
          </a:xfrm>
          <a:prstGeom prst="rect">
            <a:avLst/>
          </a:prstGeom>
        </p:spPr>
        <p:txBody>
          <a:bodyPr anchor="b" anchorCtr="0"/>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ja-JP" sz="4400" b="1" i="0" u="none" strike="noStrike" cap="none" normalizeH="0" baseline="0" noProof="0" dirty="0">
                <a:ln>
                  <a:noFill/>
                </a:ln>
                <a:solidFill>
                  <a:srgbClr val="00AC69"/>
                </a:solidFill>
                <a:effectLst/>
                <a:uLnTx/>
                <a:uFillTx/>
                <a:latin typeface="Arial" charset="0"/>
                <a:ea typeface="MS PGothic" charset="0"/>
                <a:cs typeface="Arial" charset="0"/>
              </a:rPr>
              <a:t>ご協力</a:t>
            </a:r>
            <a:r>
              <a:rPr lang="ja-JP" sz="4400" b="1" dirty="0">
                <a:latin typeface="Arial" charset="0"/>
                <a:ea typeface="MS PGothic" charset="0"/>
                <a:cs typeface="Arial" charset="0"/>
              </a:rPr>
              <a:t>ください</a:t>
            </a:r>
            <a:endParaRPr lang="ja-JP" b="1" dirty="0">
              <a:latin typeface="Arial" charset="0"/>
              <a:ea typeface="MS PGothic" charset="0"/>
              <a:cs typeface="Arial" charset="0"/>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srgbClr val="55565A"/>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600" b="0" i="0" u="none" strike="noStrike" kern="1200" cap="none" spc="0" normalizeH="0" baseline="0" noProof="0">
              <a:ln>
                <a:noFill/>
              </a:ln>
              <a:solidFill>
                <a:srgbClr val="55565A"/>
              </a:solidFill>
              <a:effectLst/>
              <a:uLnTx/>
              <a:uFillTx/>
              <a:latin typeface="Helvetica" panose="020B0604020202020204" pitchFamily="34" charset="0"/>
              <a:cs typeface="Helvetica" panose="020B0604020202020204" pitchFamily="34" charset="0"/>
            </a:endParaRPr>
          </a:p>
        </p:txBody>
      </p:sp>
      <p:sp>
        <p:nvSpPr>
          <p:cNvPr id="2" name="TextBox 1">
            <a:extLst>
              <a:ext uri="{FF2B5EF4-FFF2-40B4-BE49-F238E27FC236}">
                <a16:creationId xmlns:a16="http://schemas.microsoft.com/office/drawing/2014/main" id="{B0FD424D-0FBC-4828-A787-ED07961314E4}"/>
              </a:ext>
            </a:extLst>
          </p:cNvPr>
          <p:cNvSpPr txBox="1"/>
          <p:nvPr/>
        </p:nvSpPr>
        <p:spPr>
          <a:xfrm flipH="1">
            <a:off x="687051" y="2340382"/>
            <a:ext cx="10705997" cy="3831818"/>
          </a:xfrm>
          <a:prstGeom prst="rect">
            <a:avLst/>
          </a:prstGeom>
          <a:noFill/>
        </p:spPr>
        <p:txBody>
          <a:bodyPr wrap="square" rtlCol="0">
            <a:spAutoFit/>
          </a:bodyPr>
          <a:lstStyle/>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ja-JP" sz="2400" b="0" i="0" u="none" strike="noStrike" cap="none" normalizeH="0" baseline="0" noProof="0">
                <a:ln>
                  <a:noFill/>
                </a:ln>
                <a:solidFill>
                  <a:prstClr val="black"/>
                </a:solidFill>
                <a:effectLst/>
                <a:uLnTx/>
                <a:uFillTx/>
                <a:ea typeface="+mn-ea"/>
                <a:cs typeface="Arial" panose="020B0604020202020204" pitchFamily="34" charset="0"/>
              </a:rPr>
              <a:t>レオクラブを結成する、または既存クラブを拡大する</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ja-JP" sz="2400" b="0" i="0" u="none" strike="noStrike" cap="none" normalizeH="0" baseline="0" noProof="0">
                <a:ln>
                  <a:noFill/>
                </a:ln>
                <a:solidFill>
                  <a:prstClr val="black"/>
                </a:solidFill>
                <a:effectLst/>
                <a:uLnTx/>
                <a:uFillTx/>
                <a:ea typeface="+mn-ea"/>
                <a:cs typeface="Arial" panose="020B0604020202020204" pitchFamily="34" charset="0"/>
              </a:rPr>
              <a:t>レオとライオンズ合同の奉仕事業や研修活動を企画する</a:t>
            </a:r>
          </a:p>
          <a:p>
            <a:pPr marL="342900" indent="-342900" fontAlgn="auto">
              <a:spcBef>
                <a:spcPts val="600"/>
              </a:spcBef>
              <a:spcAft>
                <a:spcPts val="900"/>
              </a:spcAft>
              <a:buClr>
                <a:srgbClr val="EBB700"/>
              </a:buClr>
              <a:buFont typeface="Wingdings 3" panose="05040102010807070707" pitchFamily="18" charset="2"/>
              <a:buChar char=""/>
              <a:defRPr/>
            </a:pPr>
            <a:r>
              <a:rPr lang="ja-JP" sz="2400">
                <a:solidFill>
                  <a:prstClr val="black"/>
                </a:solidFill>
                <a:ea typeface="+mn-ea"/>
                <a:cs typeface="Arial" panose="020B0604020202020204" pitchFamily="34" charset="0"/>
              </a:rPr>
              <a:t>レオとレオクラブ顧問を必ずMyLCIで報告する </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lang="ja-JP" sz="2400">
                <a:solidFill>
                  <a:prstClr val="black"/>
                </a:solidFill>
                <a:ea typeface="+mn-ea"/>
                <a:cs typeface="Arial" panose="020B0604020202020204" pitchFamily="34" charset="0"/>
              </a:rPr>
              <a:t>ライオンズクラブへの入会または若手ライオンズの新クラブ結成をレオに勧める</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endPar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algn="ctr" fontAlgn="auto">
              <a:spcBef>
                <a:spcPts val="600"/>
              </a:spcBef>
              <a:spcAft>
                <a:spcPts val="900"/>
              </a:spcAft>
              <a:buClr>
                <a:srgbClr val="EBB700"/>
              </a:buClr>
              <a:defRPr/>
            </a:pPr>
            <a:r>
              <a:rPr lang="ja-JP" sz="2400">
                <a:solidFill>
                  <a:prstClr val="black"/>
                </a:solidFill>
                <a:ea typeface="+mn-ea"/>
                <a:cs typeface="Arial" panose="020B0604020202020204" pitchFamily="34" charset="0"/>
              </a:rPr>
              <a:t>詳しくは </a:t>
            </a:r>
            <a:r>
              <a:rPr lang="ja-JP" sz="2400" b="1">
                <a:solidFill>
                  <a:srgbClr val="00AC69"/>
                </a:solidFill>
                <a:ea typeface="+mn-ea"/>
                <a:cs typeface="Arial" panose="020B0604020202020204" pitchFamily="34" charset="0"/>
              </a:rPr>
              <a:t>lionsclubs.org/leos </a:t>
            </a:r>
            <a:r>
              <a:rPr lang="ja-JP" sz="2400">
                <a:ea typeface="+mn-ea"/>
                <a:cs typeface="Arial" panose="020B0604020202020204" pitchFamily="34" charset="0"/>
              </a:rPr>
              <a:t>をご覧ください。</a:t>
            </a:r>
          </a:p>
          <a:p>
            <a:pPr marR="0" lvl="0" algn="ctr" defTabSz="914400" rtl="0" eaLnBrk="1" fontAlgn="auto" latinLnBrk="0" hangingPunct="1">
              <a:spcBef>
                <a:spcPts val="600"/>
              </a:spcBef>
              <a:spcAft>
                <a:spcPts val="900"/>
              </a:spcAft>
              <a:buClr>
                <a:srgbClr val="EBB700"/>
              </a:buClr>
              <a:buSzTx/>
              <a:tabLst/>
              <a:defRPr/>
            </a:pPr>
            <a:r>
              <a:rPr lang="ja-JP" sz="2400">
                <a:ea typeface="+mn-ea"/>
                <a:cs typeface="Arial" panose="020B0604020202020204" pitchFamily="34" charset="0"/>
              </a:rPr>
              <a:t>質問は、</a:t>
            </a:r>
            <a:r>
              <a:rPr lang="ja-JP" sz="2400" b="1">
                <a:solidFill>
                  <a:srgbClr val="00AC69"/>
                </a:solidFill>
                <a:ea typeface="+mn-ea"/>
                <a:cs typeface="Arial" panose="020B0604020202020204" pitchFamily="34" charset="0"/>
              </a:rPr>
              <a:t>leo@lionsclubs.org</a:t>
            </a:r>
            <a:r>
              <a:rPr lang="ja-JP" sz="2400">
                <a:ea typeface="+mn-ea"/>
                <a:cs typeface="Arial" panose="020B0604020202020204" pitchFamily="34" charset="0"/>
              </a:rPr>
              <a:t> まで。 </a:t>
            </a:r>
          </a:p>
        </p:txBody>
      </p:sp>
      <p:sp>
        <p:nvSpPr>
          <p:cNvPr id="11" name="Rectangle 10">
            <a:extLst>
              <a:ext uri="{FF2B5EF4-FFF2-40B4-BE49-F238E27FC236}">
                <a16:creationId xmlns:a16="http://schemas.microsoft.com/office/drawing/2014/main" id="{15645AC1-6109-800A-DFE5-6904F8BAFC02}"/>
              </a:ext>
            </a:extLst>
          </p:cNvPr>
          <p:cNvSpPr/>
          <p:nvPr/>
        </p:nvSpPr>
        <p:spPr>
          <a:xfrm>
            <a:off x="5314919" y="2025485"/>
            <a:ext cx="1450259" cy="72760"/>
          </a:xfrm>
          <a:prstGeom prst="rect">
            <a:avLst/>
          </a:prstGeom>
          <a:solidFill>
            <a:srgbClr val="FBC608"/>
          </a:solidFill>
          <a:ln w="9525" cap="flat" cmpd="sng" algn="ctr">
            <a:noFill/>
            <a:prstDash val="solid"/>
          </a:ln>
          <a:effectLst/>
        </p:spPr>
        <p:txBody>
          <a:bodyPr lIns="94685" tIns="47343" rIns="94685" bIns="4734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258229101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4D76-90B8-4943-A6CF-FA00BF0E1FCC}"/>
              </a:ext>
            </a:extLst>
          </p:cNvPr>
          <p:cNvSpPr>
            <a:spLocks noGrp="1"/>
          </p:cNvSpPr>
          <p:nvPr>
            <p:ph type="title"/>
          </p:nvPr>
        </p:nvSpPr>
        <p:spPr>
          <a:xfrm>
            <a:off x="838200" y="609600"/>
            <a:ext cx="10515600" cy="609601"/>
          </a:xfrm>
        </p:spPr>
        <p:txBody>
          <a:bodyPr>
            <a:noAutofit/>
          </a:bodyPr>
          <a:lstStyle/>
          <a:p>
            <a:r>
              <a:rPr kumimoji="0" lang="ja-JP" sz="4400" b="1" i="0" u="none" strike="noStrike" cap="none" normalizeH="0" baseline="0" noProof="0">
                <a:ln>
                  <a:noFill/>
                </a:ln>
                <a:solidFill>
                  <a:srgbClr val="00529B">
                    <a:lumMod val="75000"/>
                  </a:srgbClr>
                </a:solidFill>
                <a:effectLst/>
                <a:uLnTx/>
                <a:uFillTx/>
                <a:latin typeface="Arial" panose="020B0604020202020204" pitchFamily="34" charset="0"/>
                <a:ea typeface="MS PGothic" charset="0"/>
                <a:cs typeface="Arial" panose="020B0604020202020204" pitchFamily="34" charset="0"/>
              </a:rPr>
              <a:t>戦略計画のまとめ</a:t>
            </a:r>
          </a:p>
        </p:txBody>
      </p:sp>
      <p:sp>
        <p:nvSpPr>
          <p:cNvPr id="7" name="TextBox 6">
            <a:extLst>
              <a:ext uri="{FF2B5EF4-FFF2-40B4-BE49-F238E27FC236}">
                <a16:creationId xmlns:a16="http://schemas.microsoft.com/office/drawing/2014/main" id="{C61DD1B0-C4B9-4BDF-9942-04CEC46DC5D3}"/>
              </a:ext>
            </a:extLst>
          </p:cNvPr>
          <p:cNvSpPr txBox="1"/>
          <p:nvPr/>
        </p:nvSpPr>
        <p:spPr>
          <a:xfrm>
            <a:off x="609601" y="1981200"/>
            <a:ext cx="8229600" cy="703048"/>
          </a:xfrm>
          <a:prstGeom prst="rect">
            <a:avLst/>
          </a:prstGeom>
          <a:solidFill>
            <a:srgbClr val="407CCA"/>
          </a:solidFill>
          <a:ln w="76200">
            <a:solidFill>
              <a:srgbClr val="407CCA"/>
            </a:solidFill>
          </a:ln>
        </p:spPr>
        <p:txBody>
          <a:bodyPr wrap="square" rtlCol="0" anchor="ctr">
            <a:noAutofit/>
          </a:bodyPr>
          <a:lstStyle/>
          <a:p>
            <a:endParaRPr lang="en-US" sz="2800" b="1" dirty="0">
              <a:solidFill>
                <a:schemeClr val="bg2"/>
              </a:solidFill>
            </a:endParaRPr>
          </a:p>
        </p:txBody>
      </p:sp>
      <p:sp>
        <p:nvSpPr>
          <p:cNvPr id="9" name="TextBox 8">
            <a:extLst>
              <a:ext uri="{FF2B5EF4-FFF2-40B4-BE49-F238E27FC236}">
                <a16:creationId xmlns:a16="http://schemas.microsoft.com/office/drawing/2014/main" id="{F9B2B612-2699-4433-AB30-37D3587260AB}"/>
              </a:ext>
            </a:extLst>
          </p:cNvPr>
          <p:cNvSpPr txBox="1"/>
          <p:nvPr/>
        </p:nvSpPr>
        <p:spPr>
          <a:xfrm>
            <a:off x="609600" y="2684249"/>
            <a:ext cx="8229600" cy="2874826"/>
          </a:xfrm>
          <a:prstGeom prst="rect">
            <a:avLst/>
          </a:prstGeom>
          <a:noFill/>
          <a:ln w="76200">
            <a:solidFill>
              <a:srgbClr val="407CCA"/>
            </a:solidFill>
          </a:ln>
        </p:spPr>
        <p:txBody>
          <a:bodyPr wrap="square" rtlCol="0">
            <a:spAutoFit/>
          </a:bodyPr>
          <a:lstStyle/>
          <a:p>
            <a:pPr marL="91440" algn="l">
              <a:lnSpc>
                <a:spcPct val="110000"/>
              </a:lnSpc>
              <a:spcBef>
                <a:spcPts val="1800"/>
              </a:spcBef>
              <a:spcAft>
                <a:spcPts val="600"/>
              </a:spcAft>
            </a:pPr>
            <a:r>
              <a:rPr lang="ja-JP" sz="2800" dirty="0">
                <a:latin typeface="+mj-ea"/>
                <a:ea typeface="+mj-ea"/>
                <a:cs typeface="Arial" panose="020B0604020202020204" pitchFamily="34" charset="0"/>
              </a:rPr>
              <a:t>より充実した会員体験</a:t>
            </a:r>
          </a:p>
          <a:p>
            <a:pPr marL="91440">
              <a:lnSpc>
                <a:spcPct val="110000"/>
              </a:lnSpc>
              <a:spcBef>
                <a:spcPts val="1800"/>
              </a:spcBef>
              <a:spcAft>
                <a:spcPts val="600"/>
              </a:spcAft>
            </a:pPr>
            <a:r>
              <a:rPr lang="ja-JP" sz="2800" dirty="0">
                <a:latin typeface="+mj-ea"/>
                <a:ea typeface="+mj-ea"/>
                <a:cs typeface="Arial" panose="020B0604020202020204" pitchFamily="34" charset="0"/>
              </a:rPr>
              <a:t>より多くの会員による社会奉仕</a:t>
            </a:r>
          </a:p>
          <a:p>
            <a:pPr marL="91440">
              <a:lnSpc>
                <a:spcPct val="110000"/>
              </a:lnSpc>
              <a:spcBef>
                <a:spcPts val="1800"/>
              </a:spcBef>
              <a:spcAft>
                <a:spcPts val="600"/>
              </a:spcAft>
            </a:pPr>
            <a:r>
              <a:rPr lang="ja-JP" sz="2800" dirty="0">
                <a:latin typeface="+mj-ea"/>
                <a:ea typeface="+mj-ea"/>
                <a:cs typeface="Arial" panose="020B0604020202020204" pitchFamily="34" charset="0"/>
              </a:rPr>
              <a:t>ライオンズ・インターナショナルとの新しい関わり方</a:t>
            </a:r>
          </a:p>
          <a:p>
            <a:pPr marL="91440">
              <a:lnSpc>
                <a:spcPct val="110000"/>
              </a:lnSpc>
              <a:spcBef>
                <a:spcPts val="1800"/>
              </a:spcBef>
              <a:spcAft>
                <a:spcPts val="600"/>
              </a:spcAft>
            </a:pPr>
            <a:r>
              <a:rPr lang="ja-JP" sz="2800" dirty="0">
                <a:latin typeface="+mj-ea"/>
                <a:ea typeface="+mj-ea"/>
                <a:cs typeface="Arial" panose="020B0604020202020204" pitchFamily="34" charset="0"/>
              </a:rPr>
              <a:t>ライオンズの使命と人々の新しい関わり方</a:t>
            </a:r>
          </a:p>
        </p:txBody>
      </p:sp>
      <p:sp>
        <p:nvSpPr>
          <p:cNvPr id="11" name="TextBox 10">
            <a:extLst>
              <a:ext uri="{FF2B5EF4-FFF2-40B4-BE49-F238E27FC236}">
                <a16:creationId xmlns:a16="http://schemas.microsoft.com/office/drawing/2014/main" id="{46E8E23F-AAB5-4AE8-B8F2-2AAC6E4E350D}"/>
              </a:ext>
            </a:extLst>
          </p:cNvPr>
          <p:cNvSpPr txBox="1"/>
          <p:nvPr/>
        </p:nvSpPr>
        <p:spPr>
          <a:xfrm>
            <a:off x="8855676" y="1981200"/>
            <a:ext cx="1371599" cy="703048"/>
          </a:xfrm>
          <a:prstGeom prst="rect">
            <a:avLst/>
          </a:prstGeom>
          <a:solidFill>
            <a:srgbClr val="407CCA"/>
          </a:solidFill>
          <a:ln w="76200">
            <a:solidFill>
              <a:srgbClr val="407CCA"/>
            </a:solidFill>
          </a:ln>
        </p:spPr>
        <p:txBody>
          <a:bodyPr wrap="square" rtlCol="0" anchor="ctr">
            <a:noAutofit/>
          </a:bodyPr>
          <a:lstStyle/>
          <a:p>
            <a:pPr algn="ctr"/>
            <a:r>
              <a:rPr lang="ja-JP" sz="2800" b="1">
                <a:solidFill>
                  <a:schemeClr val="bg2"/>
                </a:solidFill>
                <a:cs typeface="Arial" panose="020B0604020202020204" pitchFamily="34" charset="0"/>
              </a:rPr>
              <a:t>ライオンズ</a:t>
            </a:r>
          </a:p>
        </p:txBody>
      </p:sp>
      <p:sp>
        <p:nvSpPr>
          <p:cNvPr id="12" name="TextBox 11">
            <a:extLst>
              <a:ext uri="{FF2B5EF4-FFF2-40B4-BE49-F238E27FC236}">
                <a16:creationId xmlns:a16="http://schemas.microsoft.com/office/drawing/2014/main" id="{121FC972-DBD3-4D81-B7AA-9B4F27E0607E}"/>
              </a:ext>
            </a:extLst>
          </p:cNvPr>
          <p:cNvSpPr txBox="1"/>
          <p:nvPr/>
        </p:nvSpPr>
        <p:spPr>
          <a:xfrm>
            <a:off x="8872151" y="2684248"/>
            <a:ext cx="1371599" cy="2878352"/>
          </a:xfrm>
          <a:prstGeom prst="rect">
            <a:avLst/>
          </a:prstGeom>
          <a:noFill/>
          <a:ln w="76200">
            <a:solidFill>
              <a:srgbClr val="407CCA"/>
            </a:solidFill>
          </a:ln>
        </p:spPr>
        <p:txBody>
          <a:bodyPr wrap="square" rtlCol="0">
            <a:spAutoFit/>
          </a:bodyPr>
          <a:lstStyle/>
          <a:p>
            <a:pPr algn="ctr">
              <a:lnSpc>
                <a:spcPct val="110000"/>
              </a:lnSpc>
              <a:spcBef>
                <a:spcPts val="1800"/>
              </a:spcBef>
              <a:spcAft>
                <a:spcPts val="600"/>
              </a:spcAft>
            </a:pPr>
            <a:r>
              <a:rPr lang="ja-JP"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ja-JP"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ja-JP"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ja-JP" sz="2800">
                <a:cs typeface="Arial" panose="020B0604020202020204" pitchFamily="34" charset="0"/>
                <a:sym typeface="Wingdings 2" panose="05020102010507070707" pitchFamily="18" charset="2"/>
              </a:rPr>
              <a:t></a:t>
            </a:r>
          </a:p>
        </p:txBody>
      </p:sp>
      <p:sp>
        <p:nvSpPr>
          <p:cNvPr id="13" name="TextBox 12">
            <a:extLst>
              <a:ext uri="{FF2B5EF4-FFF2-40B4-BE49-F238E27FC236}">
                <a16:creationId xmlns:a16="http://schemas.microsoft.com/office/drawing/2014/main" id="{4C3725A6-3087-479C-8222-6918AF3654AA}"/>
              </a:ext>
            </a:extLst>
          </p:cNvPr>
          <p:cNvSpPr txBox="1"/>
          <p:nvPr/>
        </p:nvSpPr>
        <p:spPr>
          <a:xfrm>
            <a:off x="10210799" y="1981200"/>
            <a:ext cx="1371599" cy="703048"/>
          </a:xfrm>
          <a:prstGeom prst="rect">
            <a:avLst/>
          </a:prstGeom>
          <a:solidFill>
            <a:srgbClr val="407CCA"/>
          </a:solidFill>
          <a:ln w="76200">
            <a:solidFill>
              <a:srgbClr val="407CCA"/>
            </a:solidFill>
          </a:ln>
        </p:spPr>
        <p:txBody>
          <a:bodyPr wrap="square" rtlCol="0" anchor="ctr">
            <a:noAutofit/>
          </a:bodyPr>
          <a:lstStyle/>
          <a:p>
            <a:pPr algn="ctr"/>
            <a:r>
              <a:rPr lang="ja-JP" sz="2800" b="1">
                <a:solidFill>
                  <a:schemeClr val="bg2"/>
                </a:solidFill>
                <a:cs typeface="Arial" panose="020B0604020202020204" pitchFamily="34" charset="0"/>
              </a:rPr>
              <a:t>レオ</a:t>
            </a:r>
          </a:p>
        </p:txBody>
      </p:sp>
      <p:sp>
        <p:nvSpPr>
          <p:cNvPr id="14" name="TextBox 13">
            <a:extLst>
              <a:ext uri="{FF2B5EF4-FFF2-40B4-BE49-F238E27FC236}">
                <a16:creationId xmlns:a16="http://schemas.microsoft.com/office/drawing/2014/main" id="{F5476BD1-506A-477F-A34A-3EFC97D3F236}"/>
              </a:ext>
            </a:extLst>
          </p:cNvPr>
          <p:cNvSpPr txBox="1"/>
          <p:nvPr/>
        </p:nvSpPr>
        <p:spPr>
          <a:xfrm>
            <a:off x="10210799" y="2680723"/>
            <a:ext cx="1371599" cy="2878352"/>
          </a:xfrm>
          <a:prstGeom prst="rect">
            <a:avLst/>
          </a:prstGeom>
          <a:noFill/>
          <a:ln w="76200">
            <a:solidFill>
              <a:srgbClr val="407CCA"/>
            </a:solidFill>
          </a:ln>
        </p:spPr>
        <p:txBody>
          <a:bodyPr wrap="square" rtlCol="0">
            <a:spAutoFit/>
          </a:bodyPr>
          <a:lstStyle/>
          <a:p>
            <a:pPr algn="ctr">
              <a:lnSpc>
                <a:spcPct val="110000"/>
              </a:lnSpc>
              <a:spcBef>
                <a:spcPts val="1800"/>
              </a:spcBef>
              <a:spcAft>
                <a:spcPts val="600"/>
              </a:spcAft>
            </a:pPr>
            <a:r>
              <a:rPr lang="ja-JP"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ja-JP"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ja-JP"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ja-JP" sz="2800">
                <a:cs typeface="Arial" panose="020B0604020202020204" pitchFamily="34" charset="0"/>
                <a:sym typeface="Wingdings 2" panose="05020102010507070707" pitchFamily="18" charset="2"/>
              </a:rPr>
              <a:t></a:t>
            </a:r>
          </a:p>
        </p:txBody>
      </p:sp>
    </p:spTree>
    <p:extLst>
      <p:ext uri="{BB962C8B-B14F-4D97-AF65-F5344CB8AC3E}">
        <p14:creationId xmlns:p14="http://schemas.microsoft.com/office/powerpoint/2010/main" val="124954492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53200" y="1600200"/>
            <a:ext cx="5105400" cy="4114800"/>
          </a:xfrm>
        </p:spPr>
        <p:txBody>
          <a:bodyPr/>
          <a:lstStyle/>
          <a:p>
            <a:pPr marL="0" indent="0">
              <a:lnSpc>
                <a:spcPct val="120000"/>
              </a:lnSpc>
              <a:buNone/>
            </a:pPr>
            <a:r>
              <a:rPr lang="ja-JP" sz="3200" b="1">
                <a:solidFill>
                  <a:schemeClr val="accent2"/>
                </a:solidFill>
                <a:latin typeface="Arial" panose="020B0604020202020204" pitchFamily="34" charset="0"/>
                <a:ea typeface="MS PGothic"/>
                <a:cs typeface="Arial" panose="020B0604020202020204" pitchFamily="34" charset="0"/>
              </a:rPr>
              <a:t>ウェブページ</a:t>
            </a:r>
            <a:br>
              <a:rPr lang="ja-JP">
                <a:latin typeface="Arial" panose="020B0604020202020204" pitchFamily="34" charset="0"/>
                <a:ea typeface="MS PGothic"/>
                <a:cs typeface="Arial" panose="020B0604020202020204" pitchFamily="34" charset="0"/>
              </a:rPr>
            </a:br>
            <a:r>
              <a:rPr lang="ja-JP">
                <a:latin typeface="Arial" panose="020B0604020202020204" pitchFamily="34" charset="0"/>
                <a:ea typeface="MS PGothic"/>
                <a:cs typeface="Arial" panose="020B0604020202020204" pitchFamily="34" charset="0"/>
              </a:rPr>
              <a:t>lionsclubs.org/strategicplan</a:t>
            </a:r>
          </a:p>
          <a:p>
            <a:pPr>
              <a:lnSpc>
                <a:spcPct val="120000"/>
              </a:lnSpc>
              <a:buFont typeface="Wingdings 3" panose="05040102010807070707" pitchFamily="18" charset="2"/>
              <a:buChar char=""/>
            </a:pPr>
            <a:r>
              <a:rPr lang="ja-JP" sz="2400">
                <a:latin typeface="Arial" panose="020B0604020202020204" pitchFamily="34" charset="0"/>
                <a:ea typeface="MS PGothic"/>
                <a:cs typeface="Arial" panose="020B0604020202020204" pitchFamily="34" charset="0"/>
              </a:rPr>
              <a:t>ライオンズPPT</a:t>
            </a:r>
          </a:p>
          <a:p>
            <a:pPr>
              <a:lnSpc>
                <a:spcPct val="120000"/>
              </a:lnSpc>
              <a:buFont typeface="Wingdings 3" panose="05040102010807070707" pitchFamily="18" charset="2"/>
              <a:buChar char=""/>
            </a:pPr>
            <a:r>
              <a:rPr lang="ja-JP" sz="2400">
                <a:latin typeface="Arial" panose="020B0604020202020204" pitchFamily="34" charset="0"/>
                <a:ea typeface="MS PGothic"/>
                <a:cs typeface="Arial" panose="020B0604020202020204" pitchFamily="34" charset="0"/>
              </a:rPr>
              <a:t>トーキングポイント</a:t>
            </a:r>
          </a:p>
          <a:p>
            <a:pPr marL="0" indent="0">
              <a:lnSpc>
                <a:spcPct val="120000"/>
              </a:lnSpc>
              <a:spcBef>
                <a:spcPts val="1800"/>
              </a:spcBef>
              <a:spcAft>
                <a:spcPts val="1800"/>
              </a:spcAft>
              <a:buNone/>
            </a:pPr>
            <a:r>
              <a:rPr lang="ja-JP" sz="3200" b="1">
                <a:solidFill>
                  <a:schemeClr val="accent2"/>
                </a:solidFill>
                <a:latin typeface="Arial" panose="020B0604020202020204" pitchFamily="34" charset="0"/>
                <a:ea typeface="MS PGothic"/>
                <a:cs typeface="Arial" panose="020B0604020202020204" pitchFamily="34" charset="0"/>
              </a:rPr>
              <a:t>Eメール</a:t>
            </a:r>
            <a:br>
              <a:rPr lang="ja-JP">
                <a:latin typeface="Arial" panose="020B0604020202020204" pitchFamily="34" charset="0"/>
                <a:ea typeface="MS PGothic"/>
                <a:cs typeface="Arial" panose="020B0604020202020204" pitchFamily="34" charset="0"/>
              </a:rPr>
            </a:br>
            <a:r>
              <a:rPr lang="ja-JP">
                <a:latin typeface="Arial" panose="020B0604020202020204" pitchFamily="34" charset="0"/>
                <a:ea typeface="MS PGothic"/>
                <a:cs typeface="Arial" panose="020B0604020202020204" pitchFamily="34" charset="0"/>
              </a:rPr>
              <a:t>strategicplan@lionsclubs.org</a:t>
            </a:r>
          </a:p>
        </p:txBody>
      </p:sp>
      <p:sp>
        <p:nvSpPr>
          <p:cNvPr id="3" name="Title 2"/>
          <p:cNvSpPr>
            <a:spLocks noGrp="1"/>
          </p:cNvSpPr>
          <p:nvPr>
            <p:ph type="title"/>
          </p:nvPr>
        </p:nvSpPr>
        <p:spPr>
          <a:xfrm>
            <a:off x="533400" y="1219200"/>
            <a:ext cx="4419600" cy="4114800"/>
          </a:xfrm>
        </p:spPr>
        <p:txBody>
          <a:bodyPr/>
          <a:lstStyle/>
          <a:p>
            <a:r>
              <a:rPr lang="ja-JP" dirty="0">
                <a:latin typeface="+mj-ea"/>
                <a:ea typeface="+mj-ea"/>
              </a:rPr>
              <a:t>ライオンズ</a:t>
            </a:r>
            <a:br>
              <a:rPr lang="en-US" altLang="ja-JP" dirty="0">
                <a:latin typeface="+mj-ea"/>
                <a:ea typeface="+mj-ea"/>
              </a:rPr>
            </a:br>
            <a:r>
              <a:rPr lang="ja-JP" dirty="0">
                <a:latin typeface="+mj-ea"/>
                <a:ea typeface="+mj-ea"/>
              </a:rPr>
              <a:t>国際戦略計画</a:t>
            </a:r>
            <a:br>
              <a:rPr lang="ja-JP" dirty="0">
                <a:latin typeface="+mj-ea"/>
                <a:ea typeface="+mj-ea"/>
              </a:rPr>
            </a:br>
            <a:br>
              <a:rPr lang="en-US" altLang="ja-JP" dirty="0">
                <a:latin typeface="+mj-ea"/>
                <a:ea typeface="+mj-ea"/>
              </a:rPr>
            </a:br>
            <a:br>
              <a:rPr lang="ja-JP" dirty="0">
                <a:latin typeface="+mj-ea"/>
                <a:ea typeface="+mj-ea"/>
              </a:rPr>
            </a:br>
            <a:r>
              <a:rPr lang="ja-JP" dirty="0">
                <a:latin typeface="+mj-ea"/>
                <a:ea typeface="+mj-ea"/>
              </a:rPr>
              <a:t>リソース</a:t>
            </a:r>
          </a:p>
        </p:txBody>
      </p:sp>
    </p:spTree>
    <p:extLst>
      <p:ext uri="{BB962C8B-B14F-4D97-AF65-F5344CB8AC3E}">
        <p14:creationId xmlns:p14="http://schemas.microsoft.com/office/powerpoint/2010/main" val="7378557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sp>
        <p:nvSpPr>
          <p:cNvPr id="8" name="Rectangle 7"/>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18" name="Rectangle 17"/>
          <p:cNvSpPr/>
          <p:nvPr/>
        </p:nvSpPr>
        <p:spPr>
          <a:xfrm>
            <a:off x="5370871" y="325718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5" name="Headline">
            <a:extLst>
              <a:ext uri="{FF2B5EF4-FFF2-40B4-BE49-F238E27FC236}">
                <a16:creationId xmlns:a16="http://schemas.microsoft.com/office/drawing/2014/main" id="{3C490F28-F7D0-A746-A7E0-2C0FB584A278}"/>
              </a:ext>
            </a:extLst>
          </p:cNvPr>
          <p:cNvSpPr txBox="1">
            <a:spLocks/>
          </p:cNvSpPr>
          <p:nvPr/>
        </p:nvSpPr>
        <p:spPr>
          <a:xfrm>
            <a:off x="594360" y="2413051"/>
            <a:ext cx="1064513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ja-JP" sz="4000" b="1" i="0" u="none" strike="noStrike" cap="none" normalizeH="0" baseline="0" noProof="0" dirty="0">
                <a:ln>
                  <a:noFill/>
                </a:ln>
                <a:solidFill>
                  <a:prstClr val="white"/>
                </a:solidFill>
                <a:effectLst/>
                <a:uLnTx/>
                <a:uFillTx/>
                <a:latin typeface="Arial" charset="0"/>
                <a:ea typeface="MS PGothic" charset="0"/>
                <a:cs typeface="Arial" charset="0"/>
              </a:rPr>
              <a:t>世界がライオンズとレオを必要としています。</a:t>
            </a:r>
          </a:p>
        </p:txBody>
      </p:sp>
      <p:sp>
        <p:nvSpPr>
          <p:cNvPr id="6" name="Headline">
            <a:extLst>
              <a:ext uri="{FF2B5EF4-FFF2-40B4-BE49-F238E27FC236}">
                <a16:creationId xmlns:a16="http://schemas.microsoft.com/office/drawing/2014/main" id="{3C490F28-F7D0-A746-A7E0-2C0FB584A278}"/>
              </a:ext>
            </a:extLst>
          </p:cNvPr>
          <p:cNvSpPr txBox="1">
            <a:spLocks/>
          </p:cNvSpPr>
          <p:nvPr/>
        </p:nvSpPr>
        <p:spPr>
          <a:xfrm>
            <a:off x="354330" y="3774746"/>
            <a:ext cx="11672569" cy="8763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Pct val="120000"/>
              <a:buFont typeface="Arial" pitchFamily="34" charset="0"/>
              <a:buNone/>
              <a:tabLst/>
              <a:defRPr/>
            </a:pPr>
            <a:r>
              <a:rPr lang="ja-JP" dirty="0">
                <a:solidFill>
                  <a:srgbClr val="F0C300"/>
                </a:solidFill>
                <a:latin typeface="+mn-ea"/>
                <a:ea typeface="+mn-ea"/>
                <a:cs typeface="+mn-cs"/>
              </a:rPr>
              <a:t>戦略計画</a:t>
            </a:r>
            <a:r>
              <a:rPr kumimoji="0" lang="ja-JP" sz="4000" b="1" i="0" u="none" strike="noStrike" cap="none" normalizeH="0" baseline="0" noProof="0" dirty="0">
                <a:ln>
                  <a:noFill/>
                </a:ln>
                <a:solidFill>
                  <a:prstClr val="white"/>
                </a:solidFill>
                <a:effectLst/>
                <a:uLnTx/>
                <a:uFillTx/>
                <a:latin typeface="+mn-ea"/>
                <a:ea typeface="+mn-ea"/>
                <a:cs typeface="Arial" charset="0"/>
              </a:rPr>
              <a:t>は、</a:t>
            </a:r>
            <a:r>
              <a:rPr lang="ja-JP" dirty="0">
                <a:latin typeface="+mn-ea"/>
                <a:ea typeface="+mn-ea"/>
              </a:rPr>
              <a:t>それに応える準備を可能にしてくれます。</a:t>
            </a:r>
            <a:r>
              <a:rPr kumimoji="0" lang="ja-JP" sz="4000" b="1" i="0" u="none" strike="noStrike" cap="none" normalizeH="0" baseline="0" noProof="0" dirty="0">
                <a:ln>
                  <a:noFill/>
                </a:ln>
                <a:solidFill>
                  <a:prstClr val="white"/>
                </a:solidFill>
                <a:effectLst/>
                <a:uLnTx/>
                <a:uFillTx/>
                <a:latin typeface="+mn-ea"/>
                <a:ea typeface="+mn-ea"/>
                <a:cs typeface="Arial" charset="0"/>
              </a:rPr>
              <a:t> </a:t>
            </a:r>
          </a:p>
          <a:p>
            <a:pPr marL="0" marR="0" lvl="0" indent="0" algn="ctr" defTabSz="914400" rtl="0" eaLnBrk="1" fontAlgn="base" latinLnBrk="0" hangingPunct="1">
              <a:lnSpc>
                <a:spcPct val="100000"/>
              </a:lnSpc>
              <a:spcBef>
                <a:spcPts val="0"/>
              </a:spcBef>
              <a:spcAft>
                <a:spcPct val="0"/>
              </a:spcAft>
              <a:buClrTx/>
              <a:buSzPct val="120000"/>
              <a:buFont typeface="Arial" pitchFamily="34" charset="0"/>
              <a:buNone/>
              <a:tabLst/>
              <a:defRPr/>
            </a:pPr>
            <a:r>
              <a:rPr kumimoji="0" lang="ja-JP" sz="4000" b="1" i="0" u="none" strike="noStrike" cap="none" normalizeH="0" baseline="0" noProof="0" dirty="0">
                <a:ln>
                  <a:noFill/>
                </a:ln>
                <a:solidFill>
                  <a:prstClr val="white"/>
                </a:solidFill>
                <a:effectLst/>
                <a:uLnTx/>
                <a:uFillTx/>
                <a:latin typeface="+mn-ea"/>
                <a:ea typeface="+mn-ea"/>
                <a:cs typeface="Arial" charset="0"/>
              </a:rPr>
              <a:t> </a:t>
            </a:r>
          </a:p>
        </p:txBody>
      </p:sp>
    </p:spTree>
    <p:extLst>
      <p:ext uri="{BB962C8B-B14F-4D97-AF65-F5344CB8AC3E}">
        <p14:creationId xmlns:p14="http://schemas.microsoft.com/office/powerpoint/2010/main" val="3652183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28449"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2844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pic>
        <p:nvPicPr>
          <p:cNvPr id="11" name="Emblem - White" descr="lionlogo_white.eps">
            <a:extLst>
              <a:ext uri="{FF2B5EF4-FFF2-40B4-BE49-F238E27FC236}">
                <a16:creationId xmlns:a16="http://schemas.microsoft.com/office/drawing/2014/main" id="{68B73988-D5A9-3442-B303-5D6B2B1568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2" name="Headline">
            <a:extLst>
              <a:ext uri="{FF2B5EF4-FFF2-40B4-BE49-F238E27FC236}">
                <a16:creationId xmlns:a16="http://schemas.microsoft.com/office/drawing/2014/main" id="{F9CF80EA-FBBF-7D41-829E-8CE0D0E191B1}"/>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marL="0" marR="0" lvl="0" indent="0" algn="ctr" defTabSz="407690" rtl="0" eaLnBrk="1" fontAlgn="auto" latinLnBrk="0" hangingPunct="1">
              <a:lnSpc>
                <a:spcPct val="80000"/>
              </a:lnSpc>
              <a:spcBef>
                <a:spcPct val="0"/>
              </a:spcBef>
              <a:spcAft>
                <a:spcPts val="600"/>
              </a:spcAft>
              <a:buClrTx/>
              <a:buSzTx/>
              <a:buFontTx/>
              <a:buNone/>
              <a:tabLst/>
              <a:defRPr/>
            </a:pPr>
            <a:r>
              <a:rPr kumimoji="0" lang="ja-JP" sz="4800" b="1" i="0" u="none" strike="noStrike" cap="none" normalizeH="0" baseline="0" noProof="0">
                <a:ln>
                  <a:noFill/>
                </a:ln>
                <a:solidFill>
                  <a:prstClr val="white"/>
                </a:solidFill>
                <a:effectLst/>
                <a:uLnTx/>
                <a:uFillTx/>
                <a:latin typeface="Arial" panose="020B0604020202020204" pitchFamily="34" charset="0"/>
                <a:ea typeface="MS PGothic" charset="0"/>
                <a:cs typeface="Arial" panose="020B0604020202020204" pitchFamily="34" charset="0"/>
              </a:rPr>
              <a:t>ありがとうございました</a:t>
            </a:r>
          </a:p>
        </p:txBody>
      </p:sp>
      <p:sp>
        <p:nvSpPr>
          <p:cNvPr id="13" name="Gold Bar">
            <a:extLst>
              <a:ext uri="{FF2B5EF4-FFF2-40B4-BE49-F238E27FC236}">
                <a16:creationId xmlns:a16="http://schemas.microsoft.com/office/drawing/2014/main" id="{5F431583-0746-B24E-B80F-830E8311DF40}"/>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14" name="Copyright">
            <a:extLst>
              <a:ext uri="{FF2B5EF4-FFF2-40B4-BE49-F238E27FC236}">
                <a16:creationId xmlns:a16="http://schemas.microsoft.com/office/drawing/2014/main" id="{CC81DC29-6F17-4845-88B2-999CB75943AA}"/>
              </a:ext>
            </a:extLst>
          </p:cNvPr>
          <p:cNvSpPr txBox="1"/>
          <p:nvPr/>
        </p:nvSpPr>
        <p:spPr>
          <a:xfrm>
            <a:off x="385028" y="6255657"/>
            <a:ext cx="33998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sz="1600" b="1" i="0" u="none" strike="noStrike" cap="none" normalizeH="0" baseline="0" noProof="0">
                <a:ln>
                  <a:noFill/>
                </a:ln>
                <a:solidFill>
                  <a:prstClr val="white"/>
                </a:solidFill>
                <a:effectLst/>
                <a:uLnTx/>
                <a:uFillTx/>
                <a:latin typeface="Segoe UI Semibold"/>
                <a:ea typeface="MS PGothic"/>
                <a:cs typeface="+mn-cs"/>
              </a:rPr>
              <a:t>© 2022 Lions Clubs International</a:t>
            </a:r>
          </a:p>
        </p:txBody>
      </p:sp>
      <p:sp>
        <p:nvSpPr>
          <p:cNvPr id="15" name="Date Lang Code">
            <a:extLst>
              <a:ext uri="{FF2B5EF4-FFF2-40B4-BE49-F238E27FC236}">
                <a16:creationId xmlns:a16="http://schemas.microsoft.com/office/drawing/2014/main" id="{737904F3-4DF5-4D4E-9304-70294926A8FD}"/>
              </a:ext>
            </a:extLst>
          </p:cNvPr>
          <p:cNvSpPr txBox="1"/>
          <p:nvPr/>
        </p:nvSpPr>
        <p:spPr>
          <a:xfrm>
            <a:off x="6829370" y="6248400"/>
            <a:ext cx="1752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167166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0" i="0" u="none" strike="noStrike" cap="none" normalizeH="0" baseline="0" noProof="0">
                <a:ln>
                  <a:noFill/>
                </a:ln>
                <a:solidFill>
                  <a:prstClr val="white">
                    <a:alpha val="44000"/>
                  </a:prstClr>
                </a:solidFill>
                <a:effectLst/>
                <a:uLnTx/>
                <a:uFillTx/>
                <a:latin typeface="Segoe UI Semibold"/>
                <a:ea typeface="MS PGothic"/>
                <a:cs typeface="+mn-cs"/>
              </a:rPr>
              <a:t>aa</a:t>
            </a:r>
          </a:p>
        </p:txBody>
      </p:sp>
      <p:sp>
        <p:nvSpPr>
          <p:cNvPr id="52" name="Slice - Solid">
            <a:extLst>
              <a:ext uri="{FF2B5EF4-FFF2-40B4-BE49-F238E27FC236}">
                <a16:creationId xmlns:a16="http://schemas.microsoft.com/office/drawing/2014/main" id="{1F451C84-4E3E-B148-B349-C401C5F07101}"/>
              </a:ext>
            </a:extLst>
          </p:cNvPr>
          <p:cNvSpPr/>
          <p:nvPr/>
        </p:nvSpPr>
        <p:spPr>
          <a:xfrm rot="10800000">
            <a:off x="0"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39" name="TextBox 138"/>
          <p:cNvSpPr txBox="1"/>
          <p:nvPr/>
        </p:nvSpPr>
        <p:spPr>
          <a:xfrm>
            <a:off x="961610" y="1900392"/>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sz="2000" b="1" i="0" u="none" strike="noStrike" cap="none" normalizeH="0" baseline="0" noProof="0">
                <a:ln>
                  <a:noFill/>
                </a:ln>
                <a:solidFill>
                  <a:srgbClr val="00338D"/>
                </a:solidFill>
                <a:effectLst/>
                <a:uLnTx/>
                <a:uFillTx/>
                <a:latin typeface="Arial" charset="0"/>
                <a:ea typeface="MS PGothic" charset="0"/>
                <a:cs typeface="Arial" charset="0"/>
              </a:rPr>
              <a:t>LCIフォーワードの計画</a:t>
            </a:r>
          </a:p>
        </p:txBody>
      </p:sp>
      <p:sp>
        <p:nvSpPr>
          <p:cNvPr id="146" name="TextBox 145"/>
          <p:cNvSpPr txBox="1"/>
          <p:nvPr/>
        </p:nvSpPr>
        <p:spPr>
          <a:xfrm>
            <a:off x="961610" y="2261137"/>
            <a:ext cx="69327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sz="1600" b="0" i="0" u="none" strike="noStrike" cap="none" normalizeH="0" baseline="0" noProof="0">
                <a:ln>
                  <a:noFill/>
                </a:ln>
                <a:solidFill>
                  <a:srgbClr val="55565A"/>
                </a:solidFill>
                <a:effectLst/>
                <a:uLnTx/>
                <a:uFillTx/>
                <a:latin typeface="Arial" charset="0"/>
                <a:ea typeface="MS PGothic" charset="0"/>
                <a:cs typeface="Arial" charset="0"/>
              </a:rPr>
              <a:t>2015年、奉仕の第2世紀に突入するライオンズの指針として出発。 </a:t>
            </a:r>
          </a:p>
        </p:txBody>
      </p:sp>
      <p:sp>
        <p:nvSpPr>
          <p:cNvPr id="29" name="TextBox 28"/>
          <p:cNvSpPr txBox="1"/>
          <p:nvPr/>
        </p:nvSpPr>
        <p:spPr>
          <a:xfrm>
            <a:off x="956752" y="5148817"/>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sz="2000" b="1" i="0" u="none" strike="noStrike" cap="none" normalizeH="0" baseline="0" noProof="0">
                <a:ln>
                  <a:noFill/>
                </a:ln>
                <a:solidFill>
                  <a:srgbClr val="00338D"/>
                </a:solidFill>
                <a:effectLst/>
                <a:uLnTx/>
                <a:uFillTx/>
                <a:latin typeface="Arial" charset="0"/>
                <a:ea typeface="MS PGothic" charset="0"/>
                <a:cs typeface="Arial" charset="0"/>
              </a:rPr>
              <a:t>LCIフォーワードの成果物</a:t>
            </a:r>
          </a:p>
        </p:txBody>
      </p:sp>
      <p:sp>
        <p:nvSpPr>
          <p:cNvPr id="30" name="TextBox 29"/>
          <p:cNvSpPr txBox="1"/>
          <p:nvPr/>
        </p:nvSpPr>
        <p:spPr>
          <a:xfrm>
            <a:off x="948846" y="5498546"/>
            <a:ext cx="64199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1600">
                <a:solidFill>
                  <a:srgbClr val="55565A"/>
                </a:solidFill>
                <a:latin typeface="Arial" charset="0"/>
                <a:ea typeface="MS PGothic" charset="0"/>
                <a:cs typeface="Arial" charset="0"/>
              </a:rPr>
              <a:t>成功に向けた新たなプログラムとイニシアチブ。</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10012680" cy="42725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ja-JP" sz="3600" b="1" i="0" u="none" strike="noStrike" cap="none" normalizeH="0" baseline="0" noProof="0">
                <a:ln>
                  <a:noFill/>
                </a:ln>
                <a:solidFill>
                  <a:srgbClr val="00338D"/>
                </a:solidFill>
                <a:effectLst/>
                <a:uLnTx/>
                <a:uFillTx/>
                <a:latin typeface="Arial" panose="020B0604020202020204" pitchFamily="34" charset="0"/>
                <a:ea typeface="MS PGothic" charset="0"/>
                <a:cs typeface="Arial" panose="020B0604020202020204" pitchFamily="34" charset="0"/>
              </a:rPr>
              <a:t>未来構築の原点となったLCIフォーワード</a:t>
            </a:r>
          </a:p>
        </p:txBody>
      </p:sp>
      <p:sp>
        <p:nvSpPr>
          <p:cNvPr id="17" name="TextBox 16">
            <a:extLst>
              <a:ext uri="{FF2B5EF4-FFF2-40B4-BE49-F238E27FC236}">
                <a16:creationId xmlns:a16="http://schemas.microsoft.com/office/drawing/2014/main" id="{181C9070-701A-6C8B-5AE9-98A8C68CC535}"/>
              </a:ext>
            </a:extLst>
          </p:cNvPr>
          <p:cNvSpPr txBox="1"/>
          <p:nvPr/>
        </p:nvSpPr>
        <p:spPr>
          <a:xfrm>
            <a:off x="966229" y="2994586"/>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sz="2000" b="1" i="0" u="none" strike="noStrike" cap="none" normalizeH="0" baseline="0" noProof="0">
                <a:ln>
                  <a:noFill/>
                </a:ln>
                <a:solidFill>
                  <a:srgbClr val="00338D"/>
                </a:solidFill>
                <a:effectLst/>
                <a:uLnTx/>
                <a:uFillTx/>
                <a:latin typeface="Arial" charset="0"/>
                <a:ea typeface="MS PGothic" charset="0"/>
                <a:cs typeface="Arial" charset="0"/>
              </a:rPr>
              <a:t>LCIフォーワードの焦点エリア</a:t>
            </a:r>
          </a:p>
        </p:txBody>
      </p:sp>
      <p:sp>
        <p:nvSpPr>
          <p:cNvPr id="18" name="TextBox 17">
            <a:extLst>
              <a:ext uri="{FF2B5EF4-FFF2-40B4-BE49-F238E27FC236}">
                <a16:creationId xmlns:a16="http://schemas.microsoft.com/office/drawing/2014/main" id="{AC94A45D-BAC7-A493-9E05-C0DB6E12431D}"/>
              </a:ext>
            </a:extLst>
          </p:cNvPr>
          <p:cNvSpPr txBox="1"/>
          <p:nvPr/>
        </p:nvSpPr>
        <p:spPr>
          <a:xfrm>
            <a:off x="958323" y="3344315"/>
            <a:ext cx="60876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1600">
                <a:solidFill>
                  <a:srgbClr val="55565A"/>
                </a:solidFill>
                <a:latin typeface="Arial" charset="0"/>
                <a:ea typeface="MS PGothic" charset="0"/>
                <a:cs typeface="Arial" charset="0"/>
              </a:rPr>
              <a:t>会員、奉仕、運営、グローバルなイメージ。</a:t>
            </a:r>
            <a:r>
              <a:rPr kumimoji="0" lang="ja-JP" sz="1600" b="0" i="0" u="none" strike="noStrike" cap="none" normalizeH="0" baseline="0" noProof="0">
                <a:ln>
                  <a:noFill/>
                </a:ln>
                <a:solidFill>
                  <a:srgbClr val="55565A"/>
                </a:solidFill>
                <a:effectLst/>
                <a:uLnTx/>
                <a:uFillTx/>
                <a:latin typeface="Arial" charset="0"/>
                <a:ea typeface="MS PGothic" charset="0"/>
                <a:cs typeface="Arial" charset="0"/>
              </a:rPr>
              <a:t>  </a:t>
            </a:r>
          </a:p>
        </p:txBody>
      </p:sp>
      <p:sp>
        <p:nvSpPr>
          <p:cNvPr id="19" name="TextBox 18">
            <a:extLst>
              <a:ext uri="{FF2B5EF4-FFF2-40B4-BE49-F238E27FC236}">
                <a16:creationId xmlns:a16="http://schemas.microsoft.com/office/drawing/2014/main" id="{0A701D19-8840-3164-1326-AE0B908FD86D}"/>
              </a:ext>
            </a:extLst>
          </p:cNvPr>
          <p:cNvSpPr txBox="1"/>
          <p:nvPr/>
        </p:nvSpPr>
        <p:spPr>
          <a:xfrm>
            <a:off x="953704" y="4089188"/>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sz="2000" b="1" i="0" u="none" strike="noStrike" cap="none" normalizeH="0" baseline="0" noProof="0">
                <a:ln>
                  <a:noFill/>
                </a:ln>
                <a:solidFill>
                  <a:srgbClr val="00338D"/>
                </a:solidFill>
                <a:effectLst/>
                <a:uLnTx/>
                <a:uFillTx/>
                <a:latin typeface="Arial" charset="0"/>
                <a:ea typeface="MS PGothic" charset="0"/>
                <a:cs typeface="Arial" charset="0"/>
              </a:rPr>
              <a:t>LCIフォーワードの目標</a:t>
            </a:r>
          </a:p>
        </p:txBody>
      </p:sp>
      <p:sp>
        <p:nvSpPr>
          <p:cNvPr id="20" name="TextBox 19">
            <a:extLst>
              <a:ext uri="{FF2B5EF4-FFF2-40B4-BE49-F238E27FC236}">
                <a16:creationId xmlns:a16="http://schemas.microsoft.com/office/drawing/2014/main" id="{F7A27C83-85D4-5BA9-797D-93773DF6D71E}"/>
              </a:ext>
            </a:extLst>
          </p:cNvPr>
          <p:cNvSpPr txBox="1"/>
          <p:nvPr/>
        </p:nvSpPr>
        <p:spPr>
          <a:xfrm>
            <a:off x="961610" y="4444425"/>
            <a:ext cx="67571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sz="1600" b="0" i="0" u="none" strike="noStrike" cap="none" normalizeH="0" baseline="0" noProof="0">
                <a:ln>
                  <a:noFill/>
                </a:ln>
                <a:solidFill>
                  <a:srgbClr val="55565A"/>
                </a:solidFill>
                <a:effectLst/>
                <a:uLnTx/>
                <a:uFillTx/>
                <a:latin typeface="Arial" charset="0"/>
                <a:ea typeface="MS PGothic" charset="0"/>
                <a:cs typeface="Arial" charset="0"/>
              </a:rPr>
              <a:t>年間2億人以上への奉仕。 </a:t>
            </a:r>
          </a:p>
        </p:txBody>
      </p:sp>
      <p:pic>
        <p:nvPicPr>
          <p:cNvPr id="4" name="Picture 3" descr="A picture containing text, outdoor, sign&#10;&#10;Description automatically generated">
            <a:extLst>
              <a:ext uri="{FF2B5EF4-FFF2-40B4-BE49-F238E27FC236}">
                <a16:creationId xmlns:a16="http://schemas.microsoft.com/office/drawing/2014/main" id="{6EC4BC0D-AC8E-98D1-71D9-9FE30A7BC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2340" y="1578107"/>
            <a:ext cx="4247619" cy="4209524"/>
          </a:xfrm>
          <a:prstGeom prst="rect">
            <a:avLst/>
          </a:prstGeom>
        </p:spPr>
      </p:pic>
    </p:spTree>
    <p:extLst>
      <p:ext uri="{BB962C8B-B14F-4D97-AF65-F5344CB8AC3E}">
        <p14:creationId xmlns:p14="http://schemas.microsoft.com/office/powerpoint/2010/main" val="1395894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Background - Solid">
            <a:extLst>
              <a:ext uri="{FF2B5EF4-FFF2-40B4-BE49-F238E27FC236}">
                <a16:creationId xmlns:a16="http://schemas.microsoft.com/office/drawing/2014/main" id="{635F39A6-3ED7-FB4C-9115-D9429F346B3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0" i="0" u="none" strike="noStrike" cap="none" normalizeH="0" baseline="0" noProof="0">
                <a:ln>
                  <a:noFill/>
                </a:ln>
                <a:solidFill>
                  <a:prstClr val="white">
                    <a:alpha val="44000"/>
                  </a:prstClr>
                </a:solidFill>
                <a:effectLst/>
                <a:uLnTx/>
                <a:uFillTx/>
                <a:latin typeface="Segoe UI Semibold"/>
                <a:ea typeface="MS PGothic"/>
                <a:cs typeface="+mn-cs"/>
              </a:rPr>
              <a:t> </a:t>
            </a:r>
          </a:p>
        </p:txBody>
      </p:sp>
      <p:sp>
        <p:nvSpPr>
          <p:cNvPr id="21" name="Freeform 20">
            <a:extLst>
              <a:ext uri="{FF2B5EF4-FFF2-40B4-BE49-F238E27FC236}">
                <a16:creationId xmlns:a16="http://schemas.microsoft.com/office/drawing/2014/main" id="{E163987D-B335-414A-8A1E-47C55CCAF91E}"/>
              </a:ext>
            </a:extLst>
          </p:cNvPr>
          <p:cNvSpPr/>
          <p:nvPr/>
        </p:nvSpPr>
        <p:spPr>
          <a:xfrm>
            <a:off x="3353896" y="-219768"/>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50000"/>
                </a:prstClr>
              </a:solidFill>
              <a:effectLst/>
              <a:uLnTx/>
              <a:uFillTx/>
              <a:latin typeface="Segoe UI Semibold"/>
              <a:ea typeface="+mn-ea"/>
              <a:cs typeface="+mn-cs"/>
            </a:endParaRPr>
          </a:p>
        </p:txBody>
      </p:sp>
      <p:sp>
        <p:nvSpPr>
          <p:cNvPr id="2" name="Rectangle 1"/>
          <p:cNvSpPr/>
          <p:nvPr/>
        </p:nvSpPr>
        <p:spPr>
          <a:xfrm>
            <a:off x="0" y="3295280"/>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1" i="0" u="none" strike="noStrike" cap="none" normalizeH="0" baseline="0" noProof="0">
                <a:ln>
                  <a:noFill/>
                </a:ln>
                <a:solidFill>
                  <a:srgbClr val="00338D"/>
                </a:solidFill>
                <a:effectLst/>
                <a:uLnTx/>
                <a:uFillTx/>
                <a:latin typeface="Arial" charset="0"/>
                <a:ea typeface="MS PGothic" charset="0"/>
                <a:cs typeface="Arial" charset="0"/>
              </a:rPr>
              <a:t>グローバル重点分野を設定 </a:t>
            </a: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ja-JP" sz="1800" b="1" i="0" u="none" strike="noStrike" cap="none" normalizeH="0" baseline="0" noProof="0">
              <a:ln>
                <a:noFill/>
              </a:ln>
              <a:solidFill>
                <a:srgbClr val="00338D"/>
              </a:solidFill>
              <a:effectLst/>
              <a:uLnTx/>
              <a:uFillTx/>
              <a:latin typeface="Arial" charset="0"/>
              <a:ea typeface="MS PGothic" charset="0"/>
              <a:cs typeface="Arial" charset="0"/>
            </a:endParaRPr>
          </a:p>
        </p:txBody>
      </p:sp>
      <p:sp>
        <p:nvSpPr>
          <p:cNvPr id="10" name="Page Number - Blue">
            <a:extLst>
              <a:ext uri="{FF2B5EF4-FFF2-40B4-BE49-F238E27FC236}">
                <a16:creationId xmlns:a16="http://schemas.microsoft.com/office/drawing/2014/main" id="{53B5B03E-747E-6841-9369-154FEA0CEA8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35" name="Rectangle 34">
            <a:extLst>
              <a:ext uri="{FF2B5EF4-FFF2-40B4-BE49-F238E27FC236}">
                <a16:creationId xmlns:a16="http://schemas.microsoft.com/office/drawing/2014/main" id="{F9F14A3E-E35D-614B-8464-A669E547DFC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6" name="Text Placeholder 18">
            <a:extLst>
              <a:ext uri="{FF2B5EF4-FFF2-40B4-BE49-F238E27FC236}">
                <a16:creationId xmlns:a16="http://schemas.microsoft.com/office/drawing/2014/main" id="{906FAD10-5F3C-7846-B832-46BBE5AD8021}"/>
              </a:ext>
            </a:extLst>
          </p:cNvPr>
          <p:cNvSpPr txBox="1">
            <a:spLocks/>
          </p:cNvSpPr>
          <p:nvPr/>
        </p:nvSpPr>
        <p:spPr>
          <a:xfrm>
            <a:off x="685800" y="624804"/>
            <a:ext cx="10527030" cy="6896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ja-JP" sz="3600" b="1" i="0" u="none" strike="noStrike" cap="none" normalizeH="0" baseline="0" noProof="0">
                <a:ln>
                  <a:noFill/>
                </a:ln>
                <a:solidFill>
                  <a:srgbClr val="00338D"/>
                </a:solidFill>
                <a:effectLst/>
                <a:uLnTx/>
                <a:uFillTx/>
                <a:latin typeface="Arial" panose="020B0604020202020204" pitchFamily="34" charset="0"/>
                <a:ea typeface="MS PGothic" charset="0"/>
                <a:cs typeface="Arial" panose="020B0604020202020204" pitchFamily="34" charset="0"/>
              </a:rPr>
              <a:t>LCIフォーワードの成果</a:t>
            </a:r>
          </a:p>
        </p:txBody>
      </p:sp>
      <p:sp>
        <p:nvSpPr>
          <p:cNvPr id="40" name="Rectangle 39">
            <a:extLst>
              <a:ext uri="{FF2B5EF4-FFF2-40B4-BE49-F238E27FC236}">
                <a16:creationId xmlns:a16="http://schemas.microsoft.com/office/drawing/2014/main" id="{84289C3D-A190-6A45-9219-40FAD55A27F5}"/>
              </a:ext>
            </a:extLst>
          </p:cNvPr>
          <p:cNvSpPr/>
          <p:nvPr/>
        </p:nvSpPr>
        <p:spPr>
          <a:xfrm>
            <a:off x="2822330" y="3320191"/>
            <a:ext cx="3440430"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1" i="0" u="none" strike="noStrike" cap="none" normalizeH="0" baseline="0" noProof="0" dirty="0">
                <a:ln>
                  <a:noFill/>
                </a:ln>
                <a:solidFill>
                  <a:srgbClr val="00338D"/>
                </a:solidFill>
                <a:effectLst/>
                <a:uLnTx/>
                <a:uFillTx/>
                <a:latin typeface="Arial" charset="0"/>
                <a:ea typeface="MS PGothic" charset="0"/>
                <a:cs typeface="Arial" charset="0"/>
              </a:rPr>
              <a:t>マーケティング活動を拡大</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1" i="0" u="none" strike="noStrike" cap="none" normalizeH="0" baseline="0" noProof="0" dirty="0">
                <a:ln>
                  <a:noFill/>
                </a:ln>
                <a:solidFill>
                  <a:srgbClr val="00338D"/>
                </a:solidFill>
                <a:effectLst/>
                <a:uLnTx/>
                <a:uFillTx/>
                <a:latin typeface="Arial" charset="0"/>
                <a:ea typeface="MS PGothic" charset="0"/>
                <a:cs typeface="Arial" charset="0"/>
              </a:rPr>
              <a:t> </a:t>
            </a:r>
          </a:p>
        </p:txBody>
      </p:sp>
      <p:sp>
        <p:nvSpPr>
          <p:cNvPr id="41" name="Rectangle 40">
            <a:extLst>
              <a:ext uri="{FF2B5EF4-FFF2-40B4-BE49-F238E27FC236}">
                <a16:creationId xmlns:a16="http://schemas.microsoft.com/office/drawing/2014/main" id="{9E52E426-9202-494F-8A5F-075D8BBF744D}"/>
              </a:ext>
            </a:extLst>
          </p:cNvPr>
          <p:cNvSpPr/>
          <p:nvPr/>
        </p:nvSpPr>
        <p:spPr>
          <a:xfrm>
            <a:off x="5744558" y="3294866"/>
            <a:ext cx="3145536" cy="1200329"/>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b="1" dirty="0">
                <a:solidFill>
                  <a:srgbClr val="00338D"/>
                </a:solidFill>
                <a:latin typeface="Arial" charset="0"/>
                <a:ea typeface="MS PGothic" charset="0"/>
                <a:cs typeface="Arial" charset="0"/>
              </a:rPr>
              <a:t>グローバル・</a:t>
            </a:r>
            <a:br>
              <a:rPr lang="en-US" altLang="ja-JP" b="1" dirty="0">
                <a:solidFill>
                  <a:srgbClr val="00338D"/>
                </a:solidFill>
                <a:latin typeface="Arial" charset="0"/>
                <a:ea typeface="MS PGothic" charset="0"/>
                <a:cs typeface="Arial" charset="0"/>
              </a:rPr>
            </a:br>
            <a:r>
              <a:rPr lang="ja-JP" b="1" dirty="0">
                <a:solidFill>
                  <a:srgbClr val="00338D"/>
                </a:solidFill>
                <a:latin typeface="Arial" charset="0"/>
                <a:ea typeface="MS PGothic" charset="0"/>
                <a:cs typeface="Arial" charset="0"/>
              </a:rPr>
              <a:t>アクション・チームを</a:t>
            </a:r>
            <a:br>
              <a:rPr lang="en-US" altLang="ja-JP" b="1" dirty="0">
                <a:solidFill>
                  <a:srgbClr val="00338D"/>
                </a:solidFill>
                <a:latin typeface="Arial" charset="0"/>
                <a:ea typeface="MS PGothic" charset="0"/>
                <a:cs typeface="Arial" charset="0"/>
              </a:rPr>
            </a:br>
            <a:r>
              <a:rPr lang="ja-JP" b="1" dirty="0">
                <a:solidFill>
                  <a:srgbClr val="00338D"/>
                </a:solidFill>
                <a:latin typeface="Arial" charset="0"/>
                <a:ea typeface="MS PGothic" charset="0"/>
                <a:cs typeface="Arial" charset="0"/>
              </a:rPr>
              <a:t>設立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b="1" i="0" u="none" strike="noStrike" cap="none" normalizeH="0" baseline="0" noProof="0" dirty="0">
                <a:ln>
                  <a:noFill/>
                </a:ln>
                <a:solidFill>
                  <a:srgbClr val="00338D"/>
                </a:solidFill>
                <a:effectLst/>
                <a:uLnTx/>
                <a:uFillTx/>
                <a:latin typeface="Arial" charset="0"/>
                <a:ea typeface="MS PGothic" charset="0"/>
                <a:cs typeface="Arial" charset="0"/>
              </a:rPr>
              <a:t> </a:t>
            </a:r>
          </a:p>
        </p:txBody>
      </p:sp>
      <p:pic>
        <p:nvPicPr>
          <p:cNvPr id="3" name="Picture 2"/>
          <p:cNvPicPr>
            <a:picLocks noChangeAspect="1"/>
          </p:cNvPicPr>
          <p:nvPr/>
        </p:nvPicPr>
        <p:blipFill>
          <a:blip r:embed="rId3"/>
          <a:srcRect/>
          <a:stretch/>
        </p:blipFill>
        <p:spPr>
          <a:xfrm>
            <a:off x="829942" y="1600200"/>
            <a:ext cx="1469388" cy="1469388"/>
          </a:xfrm>
          <a:prstGeom prst="rect">
            <a:avLst/>
          </a:prstGeom>
        </p:spPr>
      </p:pic>
      <p:sp>
        <p:nvSpPr>
          <p:cNvPr id="4" name="Oval 3">
            <a:extLst>
              <a:ext uri="{FF2B5EF4-FFF2-40B4-BE49-F238E27FC236}">
                <a16:creationId xmlns:a16="http://schemas.microsoft.com/office/drawing/2014/main" id="{202F917C-C375-49AC-A937-64CF58D88310}"/>
              </a:ext>
            </a:extLst>
          </p:cNvPr>
          <p:cNvSpPr>
            <a:spLocks/>
          </p:cNvSpPr>
          <p:nvPr/>
        </p:nvSpPr>
        <p:spPr>
          <a:xfrm>
            <a:off x="9702009" y="4388983"/>
            <a:ext cx="1527630" cy="1531764"/>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6" name="Rectangle 15">
            <a:extLst>
              <a:ext uri="{FF2B5EF4-FFF2-40B4-BE49-F238E27FC236}">
                <a16:creationId xmlns:a16="http://schemas.microsoft.com/office/drawing/2014/main" id="{4DFBFE8E-D59E-4023-A84F-50817F7FD268}"/>
              </a:ext>
            </a:extLst>
          </p:cNvPr>
          <p:cNvSpPr/>
          <p:nvPr/>
        </p:nvSpPr>
        <p:spPr>
          <a:xfrm>
            <a:off x="8567928" y="1901046"/>
            <a:ext cx="3145536" cy="2708434"/>
          </a:xfrm>
          <a:prstGeom prst="rect">
            <a:avLst/>
          </a:prstGeom>
          <a:noFill/>
        </p:spPr>
        <p:txBody>
          <a:bodyPr wrap="square" numCol="1" spcCol="381000" anchor="t">
            <a:spAutoFit/>
          </a:bodyPr>
          <a:lstStyle/>
          <a:p>
            <a:pPr marL="0" marR="0" lvl="0" indent="0" algn="ctr" defTabSz="914400" rtl="0" eaLnBrk="1" fontAlgn="base" latinLnBrk="0" hangingPunct="1">
              <a:lnSpc>
                <a:spcPts val="3200"/>
              </a:lnSpc>
              <a:spcBef>
                <a:spcPct val="0"/>
              </a:spcBef>
              <a:spcAft>
                <a:spcPts val="1200"/>
              </a:spcAft>
              <a:buClrTx/>
              <a:buSzTx/>
              <a:buFontTx/>
              <a:buNone/>
              <a:tabLst/>
              <a:defRPr/>
            </a:pPr>
            <a:r>
              <a:rPr kumimoji="0" lang="ja-JP" sz="2400" b="1" i="0" u="none" strike="noStrike" cap="none" normalizeH="0" baseline="0" noProof="0">
                <a:ln>
                  <a:noFill/>
                </a:ln>
                <a:solidFill>
                  <a:prstClr val="white"/>
                </a:solidFill>
                <a:effectLst/>
                <a:uLnTx/>
                <a:uFillTx/>
                <a:latin typeface="Arial" charset="0"/>
                <a:ea typeface="MS PGothic" charset="0"/>
                <a:cs typeface="Arial" charset="0"/>
              </a:rPr>
              <a:t>新会員の体験を充実化</a:t>
            </a:r>
          </a:p>
          <a:p>
            <a:pPr marL="0" marR="0" lvl="0" indent="0" algn="ctr" defTabSz="914400" rtl="0" eaLnBrk="1" fontAlgn="base" latinLnBrk="0" hangingPunct="1">
              <a:lnSpc>
                <a:spcPts val="3200"/>
              </a:lnSpc>
              <a:spcBef>
                <a:spcPct val="0"/>
              </a:spcBef>
              <a:spcAft>
                <a:spcPts val="1200"/>
              </a:spcAft>
              <a:buClrTx/>
              <a:buSzTx/>
              <a:buFontTx/>
              <a:buNone/>
              <a:tabLst/>
              <a:defRPr/>
            </a:pPr>
            <a:r>
              <a:rPr kumimoji="0" lang="ja-JP" sz="2000" b="1" i="0" u="none" strike="noStrike" cap="none" normalizeH="0" baseline="0" noProof="0">
                <a:ln>
                  <a:noFill/>
                </a:ln>
                <a:solidFill>
                  <a:prstClr val="white"/>
                </a:solidFill>
                <a:effectLst/>
                <a:uLnTx/>
                <a:uFillTx/>
                <a:latin typeface="Arial" charset="0"/>
                <a:ea typeface="MS PGothic" charset="0"/>
                <a:cs typeface="Arial" charset="0"/>
              </a:rPr>
              <a:t> </a:t>
            </a:r>
            <a:r>
              <a:rPr kumimoji="0" lang="ja-JP" sz="2000" b="0" i="0" u="none" strike="noStrike" cap="none" normalizeH="0" baseline="0" noProof="0">
                <a:ln>
                  <a:noFill/>
                </a:ln>
                <a:solidFill>
                  <a:prstClr val="white"/>
                </a:solidFill>
                <a:effectLst/>
                <a:uLnTx/>
                <a:uFillTx/>
                <a:latin typeface="Arial" charset="0"/>
                <a:ea typeface="MS PGothic" charset="0"/>
                <a:cs typeface="Arial" charset="0"/>
              </a:rPr>
              <a:t>内容を強化した新会員キットと、ライオンズについて知識を高めてもらうための新会員への特別なEメール </a:t>
            </a:r>
          </a:p>
        </p:txBody>
      </p:sp>
      <p:sp>
        <p:nvSpPr>
          <p:cNvPr id="17" name="Oval 16">
            <a:extLst>
              <a:ext uri="{FF2B5EF4-FFF2-40B4-BE49-F238E27FC236}">
                <a16:creationId xmlns:a16="http://schemas.microsoft.com/office/drawing/2014/main" id="{4D1249AB-31CA-4177-A12F-EED8B79AB32C}"/>
              </a:ext>
            </a:extLst>
          </p:cNvPr>
          <p:cNvSpPr>
            <a:spLocks/>
          </p:cNvSpPr>
          <p:nvPr/>
        </p:nvSpPr>
        <p:spPr>
          <a:xfrm>
            <a:off x="774505" y="4400956"/>
            <a:ext cx="1476552" cy="1507820"/>
          </a:xfrm>
          <a:prstGeom prst="ellipse">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8" name="Oval 17">
            <a:extLst>
              <a:ext uri="{FF2B5EF4-FFF2-40B4-BE49-F238E27FC236}">
                <a16:creationId xmlns:a16="http://schemas.microsoft.com/office/drawing/2014/main" id="{16B4BB0C-E07C-4CAE-BFD2-4C331097B1C2}"/>
              </a:ext>
            </a:extLst>
          </p:cNvPr>
          <p:cNvSpPr>
            <a:spLocks/>
          </p:cNvSpPr>
          <p:nvPr/>
        </p:nvSpPr>
        <p:spPr>
          <a:xfrm>
            <a:off x="9508027" y="1617361"/>
            <a:ext cx="1732410" cy="1544845"/>
          </a:xfrm>
          <a:prstGeom prst="ellipse">
            <a:avLst/>
          </a:prstGeom>
          <a:blipFill>
            <a:blip r:embed="rId6"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9" name="Oval 18">
            <a:extLst>
              <a:ext uri="{FF2B5EF4-FFF2-40B4-BE49-F238E27FC236}">
                <a16:creationId xmlns:a16="http://schemas.microsoft.com/office/drawing/2014/main" id="{3292B3B8-D4CC-4902-B77D-16FFA956DBE2}"/>
              </a:ext>
            </a:extLst>
          </p:cNvPr>
          <p:cNvSpPr>
            <a:spLocks/>
          </p:cNvSpPr>
          <p:nvPr/>
        </p:nvSpPr>
        <p:spPr>
          <a:xfrm>
            <a:off x="3765876" y="4427873"/>
            <a:ext cx="1606094" cy="1453985"/>
          </a:xfrm>
          <a:prstGeom prst="ellipse">
            <a:avLst/>
          </a:prstGeom>
          <a:blipFill>
            <a:blip r:embed="rId7"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0" name="Rectangle 19">
            <a:extLst>
              <a:ext uri="{FF2B5EF4-FFF2-40B4-BE49-F238E27FC236}">
                <a16:creationId xmlns:a16="http://schemas.microsoft.com/office/drawing/2014/main" id="{1894C15F-9C54-481C-86E2-FB194EF2AA24}"/>
              </a:ext>
            </a:extLst>
          </p:cNvPr>
          <p:cNvSpPr/>
          <p:nvPr/>
        </p:nvSpPr>
        <p:spPr>
          <a:xfrm>
            <a:off x="3258406" y="6039959"/>
            <a:ext cx="2484679"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ja-JP" sz="1800" b="1" i="0" u="none" strike="noStrike" cap="none" normalizeH="0" baseline="0" noProof="0">
                <a:ln>
                  <a:noFill/>
                </a:ln>
                <a:solidFill>
                  <a:srgbClr val="00338D"/>
                </a:solidFill>
                <a:effectLst/>
                <a:uLnTx/>
                <a:uFillTx/>
                <a:latin typeface="Arial" charset="0"/>
                <a:ea typeface="MS PGothic" charset="0"/>
                <a:cs typeface="Arial" charset="0"/>
              </a:rPr>
              <a:t>会員体験を充実化 </a:t>
            </a:r>
          </a:p>
        </p:txBody>
      </p:sp>
      <p:sp>
        <p:nvSpPr>
          <p:cNvPr id="22" name="Rectangle 21">
            <a:extLst>
              <a:ext uri="{FF2B5EF4-FFF2-40B4-BE49-F238E27FC236}">
                <a16:creationId xmlns:a16="http://schemas.microsoft.com/office/drawing/2014/main" id="{3A9EFE56-4CE5-480F-8CA3-4AEEF2D15964}"/>
              </a:ext>
            </a:extLst>
          </p:cNvPr>
          <p:cNvSpPr/>
          <p:nvPr/>
        </p:nvSpPr>
        <p:spPr>
          <a:xfrm>
            <a:off x="56435" y="5947352"/>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1" i="0" u="none" strike="noStrike" cap="none" normalizeH="0" baseline="0" noProof="0">
                <a:ln>
                  <a:noFill/>
                </a:ln>
                <a:solidFill>
                  <a:srgbClr val="00338D"/>
                </a:solidFill>
                <a:effectLst/>
                <a:uLnTx/>
                <a:uFillTx/>
                <a:latin typeface="Arial" charset="0"/>
                <a:ea typeface="MS PGothic" charset="0"/>
                <a:cs typeface="Arial" charset="0"/>
              </a:rPr>
              <a:t>新たな会員モデルを定義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sz="1800" b="1" i="0" u="none" strike="noStrike" cap="none" normalizeH="0" baseline="0" noProof="0">
              <a:ln>
                <a:noFill/>
              </a:ln>
              <a:solidFill>
                <a:srgbClr val="00338D"/>
              </a:solidFill>
              <a:effectLst/>
              <a:uLnTx/>
              <a:uFillTx/>
              <a:latin typeface="Arial" charset="0"/>
              <a:ea typeface="MS PGothic" charset="0"/>
              <a:cs typeface="Arial" charset="0"/>
            </a:endParaRPr>
          </a:p>
        </p:txBody>
      </p:sp>
      <p:sp>
        <p:nvSpPr>
          <p:cNvPr id="23" name="Rectangle 22">
            <a:extLst>
              <a:ext uri="{FF2B5EF4-FFF2-40B4-BE49-F238E27FC236}">
                <a16:creationId xmlns:a16="http://schemas.microsoft.com/office/drawing/2014/main" id="{6937C707-3DEE-40B1-9BAF-90EDD4F5F92E}"/>
              </a:ext>
            </a:extLst>
          </p:cNvPr>
          <p:cNvSpPr/>
          <p:nvPr/>
        </p:nvSpPr>
        <p:spPr>
          <a:xfrm>
            <a:off x="8845435" y="3320190"/>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ja-JP" sz="1800" b="1" i="0" u="none" strike="noStrike" cap="none" normalizeH="0" baseline="0" noProof="0" dirty="0">
                <a:ln>
                  <a:noFill/>
                </a:ln>
                <a:solidFill>
                  <a:srgbClr val="00338D"/>
                </a:solidFill>
                <a:effectLst/>
                <a:uLnTx/>
                <a:uFillTx/>
                <a:latin typeface="Arial" charset="0"/>
                <a:ea typeface="MS PGothic" charset="0"/>
                <a:cs typeface="Arial" charset="0"/>
              </a:rPr>
              <a:t>すべての会員に</a:t>
            </a:r>
            <a:br>
              <a:rPr kumimoji="0" lang="en-US" altLang="ja-JP" sz="1800" b="1" i="0" u="none" strike="noStrike" cap="none" normalizeH="0" baseline="0" noProof="0" dirty="0">
                <a:ln>
                  <a:noFill/>
                </a:ln>
                <a:solidFill>
                  <a:srgbClr val="00338D"/>
                </a:solidFill>
                <a:effectLst/>
                <a:uLnTx/>
                <a:uFillTx/>
                <a:latin typeface="Arial" charset="0"/>
                <a:ea typeface="MS PGothic" charset="0"/>
                <a:cs typeface="Arial" charset="0"/>
              </a:rPr>
            </a:br>
            <a:r>
              <a:rPr kumimoji="0" lang="ja-JP" sz="1800" b="1" i="0" u="none" strike="noStrike" cap="none" normalizeH="0" baseline="0" noProof="0" dirty="0">
                <a:ln>
                  <a:noFill/>
                </a:ln>
                <a:solidFill>
                  <a:srgbClr val="00338D"/>
                </a:solidFill>
                <a:effectLst/>
                <a:uLnTx/>
                <a:uFillTx/>
                <a:latin typeface="Arial" charset="0"/>
                <a:ea typeface="MS PGothic" charset="0"/>
                <a:cs typeface="Arial" charset="0"/>
              </a:rPr>
              <a:t>学びの機会を提供 </a:t>
            </a:r>
          </a:p>
        </p:txBody>
      </p:sp>
      <p:pic>
        <p:nvPicPr>
          <p:cNvPr id="5" name="Picture 4">
            <a:extLst>
              <a:ext uri="{FF2B5EF4-FFF2-40B4-BE49-F238E27FC236}">
                <a16:creationId xmlns:a16="http://schemas.microsoft.com/office/drawing/2014/main" id="{4E65766E-9EF0-4794-AD61-86EDF9265D29}"/>
              </a:ext>
            </a:extLst>
          </p:cNvPr>
          <p:cNvPicPr>
            <a:picLocks noChangeAspect="1"/>
          </p:cNvPicPr>
          <p:nvPr/>
        </p:nvPicPr>
        <p:blipFill>
          <a:blip r:embed="rId8"/>
          <a:stretch>
            <a:fillRect/>
          </a:stretch>
        </p:blipFill>
        <p:spPr>
          <a:xfrm>
            <a:off x="6629555" y="4400956"/>
            <a:ext cx="1531101" cy="1480902"/>
          </a:xfrm>
          <a:prstGeom prst="rect">
            <a:avLst/>
          </a:prstGeom>
        </p:spPr>
      </p:pic>
      <p:pic>
        <p:nvPicPr>
          <p:cNvPr id="6" name="Picture 5">
            <a:extLst>
              <a:ext uri="{FF2B5EF4-FFF2-40B4-BE49-F238E27FC236}">
                <a16:creationId xmlns:a16="http://schemas.microsoft.com/office/drawing/2014/main" id="{1548E22F-B7CE-49E2-8765-C541456B7547}"/>
              </a:ext>
            </a:extLst>
          </p:cNvPr>
          <p:cNvPicPr>
            <a:picLocks noChangeAspect="1"/>
          </p:cNvPicPr>
          <p:nvPr/>
        </p:nvPicPr>
        <p:blipFill>
          <a:blip r:embed="rId9"/>
          <a:stretch>
            <a:fillRect/>
          </a:stretch>
        </p:blipFill>
        <p:spPr>
          <a:xfrm>
            <a:off x="3728685" y="1669544"/>
            <a:ext cx="1623010" cy="1540763"/>
          </a:xfrm>
          <a:prstGeom prst="rect">
            <a:avLst/>
          </a:prstGeom>
        </p:spPr>
      </p:pic>
      <p:sp>
        <p:nvSpPr>
          <p:cNvPr id="24" name="Rectangle 23">
            <a:extLst>
              <a:ext uri="{FF2B5EF4-FFF2-40B4-BE49-F238E27FC236}">
                <a16:creationId xmlns:a16="http://schemas.microsoft.com/office/drawing/2014/main" id="{4CD5A6DA-6962-4811-992F-CC45207A754E}"/>
              </a:ext>
            </a:extLst>
          </p:cNvPr>
          <p:cNvSpPr/>
          <p:nvPr/>
        </p:nvSpPr>
        <p:spPr>
          <a:xfrm>
            <a:off x="6127224" y="5858470"/>
            <a:ext cx="2484679" cy="923330"/>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ja-JP" sz="1800" b="1" i="0" u="none" strike="noStrike" cap="none" normalizeH="0" baseline="0" noProof="0" dirty="0">
                <a:ln>
                  <a:noFill/>
                </a:ln>
                <a:solidFill>
                  <a:srgbClr val="00338D"/>
                </a:solidFill>
                <a:effectLst/>
                <a:uLnTx/>
                <a:uFillTx/>
                <a:latin typeface="Arial" charset="0"/>
                <a:ea typeface="MS PGothic" charset="0"/>
                <a:cs typeface="Arial" charset="0"/>
              </a:rPr>
              <a:t>デジタル</a:t>
            </a:r>
            <a:br>
              <a:rPr kumimoji="0" lang="en-US" altLang="ja-JP" sz="1800" b="1" i="0" u="none" strike="noStrike" cap="none" normalizeH="0" baseline="0" noProof="0" dirty="0">
                <a:ln>
                  <a:noFill/>
                </a:ln>
                <a:solidFill>
                  <a:srgbClr val="00338D"/>
                </a:solidFill>
                <a:effectLst/>
                <a:uLnTx/>
                <a:uFillTx/>
                <a:latin typeface="Arial" charset="0"/>
                <a:ea typeface="MS PGothic" charset="0"/>
                <a:cs typeface="Arial" charset="0"/>
              </a:rPr>
            </a:br>
            <a:r>
              <a:rPr kumimoji="0" lang="ja-JP" sz="1800" b="1" i="0" u="none" strike="noStrike" cap="none" normalizeH="0" baseline="0" noProof="0" dirty="0">
                <a:ln>
                  <a:noFill/>
                </a:ln>
                <a:solidFill>
                  <a:srgbClr val="00338D"/>
                </a:solidFill>
                <a:effectLst/>
                <a:uLnTx/>
                <a:uFillTx/>
                <a:latin typeface="Arial" charset="0"/>
                <a:ea typeface="MS PGothic" charset="0"/>
                <a:cs typeface="Arial" charset="0"/>
              </a:rPr>
              <a:t>コミュニケーションを</a:t>
            </a:r>
            <a:br>
              <a:rPr kumimoji="0" lang="en-US" altLang="ja-JP" sz="1800" b="1" i="0" u="none" strike="noStrike" cap="none" normalizeH="0" baseline="0" noProof="0" dirty="0">
                <a:ln>
                  <a:noFill/>
                </a:ln>
                <a:solidFill>
                  <a:srgbClr val="00338D"/>
                </a:solidFill>
                <a:effectLst/>
                <a:uLnTx/>
                <a:uFillTx/>
                <a:latin typeface="Arial" charset="0"/>
                <a:ea typeface="MS PGothic" charset="0"/>
                <a:cs typeface="Arial" charset="0"/>
              </a:rPr>
            </a:br>
            <a:r>
              <a:rPr kumimoji="0" lang="ja-JP" sz="1800" b="1" i="0" u="none" strike="noStrike" cap="none" normalizeH="0" baseline="0" noProof="0" dirty="0">
                <a:ln>
                  <a:noFill/>
                </a:ln>
                <a:solidFill>
                  <a:srgbClr val="00338D"/>
                </a:solidFill>
                <a:effectLst/>
                <a:uLnTx/>
                <a:uFillTx/>
                <a:latin typeface="Arial" charset="0"/>
                <a:ea typeface="MS PGothic" charset="0"/>
                <a:cs typeface="Arial" charset="0"/>
              </a:rPr>
              <a:t>強化 </a:t>
            </a:r>
          </a:p>
        </p:txBody>
      </p:sp>
      <p:sp>
        <p:nvSpPr>
          <p:cNvPr id="25" name="Rectangle 24">
            <a:extLst>
              <a:ext uri="{FF2B5EF4-FFF2-40B4-BE49-F238E27FC236}">
                <a16:creationId xmlns:a16="http://schemas.microsoft.com/office/drawing/2014/main" id="{DE08895F-6D79-47FD-903F-00DAEF1E65D3}"/>
              </a:ext>
            </a:extLst>
          </p:cNvPr>
          <p:cNvSpPr/>
          <p:nvPr/>
        </p:nvSpPr>
        <p:spPr>
          <a:xfrm>
            <a:off x="9228785" y="6000034"/>
            <a:ext cx="2484679"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ja-JP" sz="1800" b="1" i="0" u="none" strike="noStrike" cap="none" normalizeH="0" baseline="0" noProof="0" dirty="0">
                <a:ln>
                  <a:noFill/>
                </a:ln>
                <a:solidFill>
                  <a:srgbClr val="00338D"/>
                </a:solidFill>
                <a:effectLst/>
                <a:uLnTx/>
                <a:uFillTx/>
                <a:latin typeface="Arial" charset="0"/>
                <a:ea typeface="MS PGothic" charset="0"/>
                <a:cs typeface="Arial" charset="0"/>
              </a:rPr>
              <a:t>LCIFの</a:t>
            </a:r>
            <a:br>
              <a:rPr kumimoji="0" lang="en-US" altLang="ja-JP" sz="1800" b="1" i="0" u="none" strike="noStrike" cap="none" normalizeH="0" baseline="0" noProof="0" dirty="0">
                <a:ln>
                  <a:noFill/>
                </a:ln>
                <a:solidFill>
                  <a:srgbClr val="00338D"/>
                </a:solidFill>
                <a:effectLst/>
                <a:uLnTx/>
                <a:uFillTx/>
                <a:latin typeface="Arial" charset="0"/>
                <a:ea typeface="MS PGothic" charset="0"/>
                <a:cs typeface="Arial" charset="0"/>
              </a:rPr>
            </a:br>
            <a:r>
              <a:rPr kumimoji="0" lang="ja-JP" sz="1800" b="1" i="0" u="none" strike="noStrike" cap="none" normalizeH="0" baseline="0" noProof="0" dirty="0">
                <a:ln>
                  <a:noFill/>
                </a:ln>
                <a:solidFill>
                  <a:srgbClr val="00338D"/>
                </a:solidFill>
                <a:effectLst/>
                <a:uLnTx/>
                <a:uFillTx/>
                <a:latin typeface="Arial" charset="0"/>
                <a:ea typeface="MS PGothic" charset="0"/>
                <a:cs typeface="Arial" charset="0"/>
              </a:rPr>
              <a:t>キャンペーン100を開始</a:t>
            </a:r>
          </a:p>
        </p:txBody>
      </p:sp>
      <p:pic>
        <p:nvPicPr>
          <p:cNvPr id="7" name="Picture 6">
            <a:extLst>
              <a:ext uri="{FF2B5EF4-FFF2-40B4-BE49-F238E27FC236}">
                <a16:creationId xmlns:a16="http://schemas.microsoft.com/office/drawing/2014/main" id="{CC6076FB-1BA6-9C13-19E9-E2FC960F02EB}"/>
              </a:ext>
            </a:extLst>
          </p:cNvPr>
          <p:cNvPicPr>
            <a:picLocks noChangeAspect="1"/>
          </p:cNvPicPr>
          <p:nvPr/>
        </p:nvPicPr>
        <p:blipFill>
          <a:blip r:embed="rId10"/>
          <a:stretch>
            <a:fillRect/>
          </a:stretch>
        </p:blipFill>
        <p:spPr>
          <a:xfrm>
            <a:off x="6351140" y="1436236"/>
            <a:ext cx="1902117" cy="1914310"/>
          </a:xfrm>
          <a:prstGeom prst="rect">
            <a:avLst/>
          </a:prstGeom>
        </p:spPr>
      </p:pic>
    </p:spTree>
    <p:extLst>
      <p:ext uri="{BB962C8B-B14F-4D97-AF65-F5344CB8AC3E}">
        <p14:creationId xmlns:p14="http://schemas.microsoft.com/office/powerpoint/2010/main" val="4243193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4" name="Yellow Bar">
            <a:extLst>
              <a:ext uri="{FF2B5EF4-FFF2-40B4-BE49-F238E27FC236}">
                <a16:creationId xmlns:a16="http://schemas.microsoft.com/office/drawing/2014/main" id="{11D0C5B6-F0E2-6344-9E1B-23CCC1B91847}"/>
              </a:ext>
            </a:extLst>
          </p:cNvPr>
          <p:cNvSpPr/>
          <p:nvPr/>
        </p:nvSpPr>
        <p:spPr>
          <a:xfrm>
            <a:off x="5370869" y="3882036"/>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8" name="Picture 7">
            <a:extLst>
              <a:ext uri="{FF2B5EF4-FFF2-40B4-BE49-F238E27FC236}">
                <a16:creationId xmlns:a16="http://schemas.microsoft.com/office/drawing/2014/main" id="{57DD19E1-1279-7044-8EE0-DE47659FECB4}"/>
              </a:ext>
            </a:extLst>
          </p:cNvPr>
          <p:cNvPicPr>
            <a:picLocks noChangeAspect="1"/>
          </p:cNvPicPr>
          <p:nvPr/>
        </p:nvPicPr>
        <p:blipFill>
          <a:blip r:embed="rId3">
            <a:alphaModFix amt="8000"/>
          </a:blip>
          <a:stretch>
            <a:fillRect/>
          </a:stretch>
        </p:blipFill>
        <p:spPr>
          <a:xfrm>
            <a:off x="2810170" y="5087"/>
            <a:ext cx="6705599" cy="6353555"/>
          </a:xfrm>
          <a:prstGeom prst="rect">
            <a:avLst/>
          </a:prstGeom>
          <a:noFill/>
        </p:spPr>
      </p:pic>
      <p:sp>
        <p:nvSpPr>
          <p:cNvPr id="9" name="Headline">
            <a:extLst>
              <a:ext uri="{FF2B5EF4-FFF2-40B4-BE49-F238E27FC236}">
                <a16:creationId xmlns:a16="http://schemas.microsoft.com/office/drawing/2014/main" id="{DAC7E04F-ACCC-CC4D-BB83-882E64BBC91E}"/>
              </a:ext>
            </a:extLst>
          </p:cNvPr>
          <p:cNvSpPr txBox="1">
            <a:spLocks/>
          </p:cNvSpPr>
          <p:nvPr/>
        </p:nvSpPr>
        <p:spPr>
          <a:xfrm>
            <a:off x="2160270" y="3879798"/>
            <a:ext cx="8279130" cy="2258037"/>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ja-JP" sz="2400" b="0" i="0" u="none" strike="noStrike" cap="none" normalizeH="0" baseline="0" noProof="0" dirty="0">
                <a:ln>
                  <a:noFill/>
                </a:ln>
                <a:solidFill>
                  <a:prstClr val="white"/>
                </a:solidFill>
                <a:effectLst/>
                <a:uLnTx/>
                <a:uFillTx/>
                <a:latin typeface="Arial" panose="020B0604020202020204" pitchFamily="34" charset="0"/>
                <a:ea typeface="MS PGothic"/>
                <a:cs typeface="Arial" panose="020B0604020202020204" pitchFamily="34" charset="0"/>
              </a:rPr>
              <a:t> 奉仕というグローバルな使命のもと、私たちは一致しています。</a:t>
            </a:r>
            <a:br>
              <a:rPr kumimoji="0" lang="en-US" altLang="ja-JP" sz="2400" b="0" i="0" u="none" strike="noStrike" cap="none" normalizeH="0" baseline="0" noProof="0" dirty="0">
                <a:ln>
                  <a:noFill/>
                </a:ln>
                <a:solidFill>
                  <a:prstClr val="white"/>
                </a:solidFill>
                <a:effectLst/>
                <a:uLnTx/>
                <a:uFillTx/>
                <a:latin typeface="Arial" panose="020B0604020202020204" pitchFamily="34" charset="0"/>
                <a:ea typeface="MS PGothic"/>
                <a:cs typeface="Arial" panose="020B0604020202020204" pitchFamily="34" charset="0"/>
              </a:rPr>
            </a:br>
            <a:r>
              <a:rPr kumimoji="0" lang="ja-JP" sz="2400" b="0" i="0" u="none" strike="noStrike" cap="none" normalizeH="0" baseline="0" noProof="0" dirty="0">
                <a:ln>
                  <a:noFill/>
                </a:ln>
                <a:solidFill>
                  <a:prstClr val="white"/>
                </a:solidFill>
                <a:effectLst/>
                <a:uLnTx/>
                <a:uFillTx/>
                <a:latin typeface="Arial" panose="020B0604020202020204" pitchFamily="34" charset="0"/>
                <a:ea typeface="MS PGothic"/>
                <a:cs typeface="Arial" panose="020B0604020202020204" pitchFamily="34" charset="0"/>
              </a:rPr>
              <a:t>それには、あらゆるライオン、あらゆるクラブも含まれます。</a:t>
            </a:r>
            <a:br>
              <a:rPr kumimoji="0" lang="en-US" altLang="ja-JP" sz="2400" b="0" i="0" u="none" strike="noStrike" cap="none" normalizeH="0" baseline="0" noProof="0" dirty="0">
                <a:ln>
                  <a:noFill/>
                </a:ln>
                <a:solidFill>
                  <a:prstClr val="white"/>
                </a:solidFill>
                <a:effectLst/>
                <a:uLnTx/>
                <a:uFillTx/>
                <a:latin typeface="Arial" panose="020B0604020202020204" pitchFamily="34" charset="0"/>
                <a:ea typeface="MS PGothic"/>
                <a:cs typeface="Arial" panose="020B0604020202020204" pitchFamily="34" charset="0"/>
              </a:rPr>
            </a:br>
            <a:r>
              <a:rPr kumimoji="0" lang="ja-JP" sz="2400" b="0" i="0" u="none" strike="noStrike" cap="none" normalizeH="0" baseline="0" noProof="0" dirty="0">
                <a:ln>
                  <a:noFill/>
                </a:ln>
                <a:solidFill>
                  <a:prstClr val="white"/>
                </a:solidFill>
                <a:effectLst/>
                <a:uLnTx/>
                <a:uFillTx/>
                <a:latin typeface="Arial" panose="020B0604020202020204" pitchFamily="34" charset="0"/>
                <a:ea typeface="MS PGothic"/>
                <a:cs typeface="Arial" panose="020B0604020202020204" pitchFamily="34" charset="0"/>
              </a:rPr>
              <a:t>ライオンズクラブ国際協会とライオンズクラブ国際財団（LCIF）も含まれます。私たちは、ひとつです。 </a:t>
            </a: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761998" y="1905000"/>
            <a:ext cx="10667999" cy="207403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ja-JP" sz="2800" b="1" i="0" u="none" strike="noStrike" cap="none" normalizeH="0" baseline="0" noProof="0">
                <a:ln>
                  <a:noFill/>
                </a:ln>
                <a:solidFill>
                  <a:prstClr val="white"/>
                </a:solidFill>
                <a:effectLst/>
                <a:uLnTx/>
                <a:uFillTx/>
                <a:latin typeface="Arial" panose="020B0604020202020204" pitchFamily="34" charset="0"/>
                <a:ea typeface="MS PGothic"/>
                <a:cs typeface="Arial" panose="020B0604020202020204" pitchFamily="34" charset="0"/>
              </a:rPr>
              <a:t> </a:t>
            </a:r>
            <a:r>
              <a:rPr kumimoji="0" lang="ja-JP" sz="4400" b="1" i="0" u="none" strike="noStrike" cap="none" normalizeH="0" baseline="0" noProof="0">
                <a:ln>
                  <a:noFill/>
                </a:ln>
                <a:solidFill>
                  <a:srgbClr val="FFC000"/>
                </a:solidFill>
                <a:effectLst/>
                <a:uLnTx/>
                <a:uFillTx/>
                <a:latin typeface="Arial" panose="020B0604020202020204" pitchFamily="34" charset="0"/>
                <a:ea typeface="MS PGothic"/>
                <a:cs typeface="Arial" panose="020B0604020202020204" pitchFamily="34" charset="0"/>
              </a:rPr>
              <a:t>ライオンズ国際戦略計画 </a:t>
            </a:r>
          </a:p>
        </p:txBody>
      </p:sp>
    </p:spTree>
    <p:extLst>
      <p:ext uri="{BB962C8B-B14F-4D97-AF65-F5344CB8AC3E}">
        <p14:creationId xmlns:p14="http://schemas.microsoft.com/office/powerpoint/2010/main" val="2631891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12192000" cy="6858000"/>
          </a:xfrm>
          <a:prstGeom prst="rect">
            <a:avLst/>
          </a:prstGeom>
        </p:spPr>
      </p:pic>
      <p:sp>
        <p:nvSpPr>
          <p:cNvPr id="6" name="Rectangle 5">
            <a:extLst>
              <a:ext uri="{FF2B5EF4-FFF2-40B4-BE49-F238E27FC236}">
                <a16:creationId xmlns:a16="http://schemas.microsoft.com/office/drawing/2014/main" id="{0A8F2075-0020-3F46-8E46-3C85D8B89D91}"/>
              </a:ext>
            </a:extLst>
          </p:cNvPr>
          <p:cNvSpPr/>
          <p:nvPr/>
        </p:nvSpPr>
        <p:spPr>
          <a:xfrm>
            <a:off x="-1" y="0"/>
            <a:ext cx="12192000" cy="6858000"/>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2" name="Text Placeholder 1"/>
          <p:cNvSpPr>
            <a:spLocks noGrp="1"/>
          </p:cNvSpPr>
          <p:nvPr>
            <p:ph type="body" sz="quarter" idx="4294967295"/>
          </p:nvPr>
        </p:nvSpPr>
        <p:spPr>
          <a:xfrm>
            <a:off x="352424" y="2125930"/>
            <a:ext cx="11487150" cy="685800"/>
          </a:xfrm>
          <a:prstGeom prst="rect">
            <a:avLst/>
          </a:prstGeom>
        </p:spPr>
        <p:txBody>
          <a:bodyPr>
            <a:noAutofit/>
          </a:bodyPr>
          <a:lstStyle/>
          <a:p>
            <a:pPr marL="0" indent="0" algn="ctr">
              <a:spcBef>
                <a:spcPts val="0"/>
              </a:spcBef>
              <a:buNone/>
            </a:pPr>
            <a:r>
              <a:rPr lang="ja-JP" sz="4000" b="1">
                <a:solidFill>
                  <a:srgbClr val="F0C300"/>
                </a:solidFill>
                <a:latin typeface="Arial" pitchFamily="34" charset="0"/>
                <a:ea typeface="MS PGothic" pitchFamily="125" charset="-128"/>
                <a:cs typeface="+mn-cs"/>
              </a:rPr>
              <a:t>私たちのビジョン</a:t>
            </a:r>
          </a:p>
        </p:txBody>
      </p:sp>
      <p:sp>
        <p:nvSpPr>
          <p:cNvPr id="4" name="Rectangle 3">
            <a:extLst>
              <a:ext uri="{FF2B5EF4-FFF2-40B4-BE49-F238E27FC236}">
                <a16:creationId xmlns:a16="http://schemas.microsoft.com/office/drawing/2014/main" id="{7E7A96B7-9D00-DA40-A7EF-6300FB318E96}"/>
              </a:ext>
            </a:extLst>
          </p:cNvPr>
          <p:cNvSpPr/>
          <p:nvPr/>
        </p:nvSpPr>
        <p:spPr>
          <a:xfrm>
            <a:off x="5370870" y="318749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8" name="TextBox 7">
            <a:extLst>
              <a:ext uri="{FF2B5EF4-FFF2-40B4-BE49-F238E27FC236}">
                <a16:creationId xmlns:a16="http://schemas.microsoft.com/office/drawing/2014/main" id="{C2C10266-91CE-804C-98F0-9AEFE1CB5458}"/>
              </a:ext>
            </a:extLst>
          </p:cNvPr>
          <p:cNvSpPr txBox="1"/>
          <p:nvPr/>
        </p:nvSpPr>
        <p:spPr>
          <a:xfrm>
            <a:off x="377190" y="3328252"/>
            <a:ext cx="11487150" cy="1938992"/>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4000" b="1" i="0" u="none" strike="noStrike" cap="none" normalizeH="0" baseline="0" noProof="0" dirty="0">
                <a:ln>
                  <a:noFill/>
                </a:ln>
                <a:solidFill>
                  <a:prstClr val="white"/>
                </a:solidFill>
                <a:effectLst/>
                <a:uLnTx/>
                <a:uFillTx/>
                <a:latin typeface="Arial" panose="020B0604020202020204" pitchFamily="34" charset="0"/>
                <a:ea typeface="MS PGothic" charset="0"/>
                <a:cs typeface="Arial" panose="020B0604020202020204" pitchFamily="34" charset="0"/>
              </a:rPr>
              <a:t>地域社会と人道奉仕における</a:t>
            </a:r>
            <a:br>
              <a:rPr kumimoji="0" lang="en-US" altLang="ja-JP" sz="4000" b="1" i="0" u="none" strike="noStrike" cap="none" normalizeH="0" baseline="0" noProof="0" dirty="0">
                <a:ln>
                  <a:noFill/>
                </a:ln>
                <a:solidFill>
                  <a:prstClr val="white"/>
                </a:solidFill>
                <a:effectLst/>
                <a:uLnTx/>
                <a:uFillTx/>
                <a:latin typeface="Arial" panose="020B0604020202020204" pitchFamily="34" charset="0"/>
                <a:ea typeface="MS PGothic" charset="0"/>
                <a:cs typeface="Arial" panose="020B0604020202020204" pitchFamily="34" charset="0"/>
              </a:rPr>
            </a:br>
            <a:r>
              <a:rPr kumimoji="0" lang="ja-JP" sz="4000" b="1" i="0" u="none" strike="noStrike" cap="none" normalizeH="0" baseline="0" noProof="0" dirty="0">
                <a:ln>
                  <a:noFill/>
                </a:ln>
                <a:solidFill>
                  <a:prstClr val="white"/>
                </a:solidFill>
                <a:effectLst/>
                <a:uLnTx/>
                <a:uFillTx/>
                <a:latin typeface="Arial" panose="020B0604020202020204" pitchFamily="34" charset="0"/>
                <a:ea typeface="MS PGothic" charset="0"/>
                <a:cs typeface="Arial" panose="020B0604020202020204" pitchFamily="34" charset="0"/>
              </a:rPr>
              <a:t>グローバル・リーダーを目指す。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4000" b="1" i="0" u="none" strike="noStrike" cap="none" normalizeH="0" baseline="0" noProof="0" dirty="0">
                <a:ln>
                  <a:noFill/>
                </a:ln>
                <a:solidFill>
                  <a:prstClr val="white"/>
                </a:solidFill>
                <a:effectLst/>
                <a:uLnTx/>
                <a:uFillTx/>
                <a:latin typeface="Arial" panose="020B0604020202020204" pitchFamily="34" charset="0"/>
                <a:ea typeface="MS PGothic" charset="0"/>
                <a:cs typeface="Arial" panose="020B0604020202020204" pitchFamily="34" charset="0"/>
              </a:rPr>
              <a:t> </a:t>
            </a:r>
          </a:p>
        </p:txBody>
      </p:sp>
    </p:spTree>
    <p:extLst>
      <p:ext uri="{BB962C8B-B14F-4D97-AF65-F5344CB8AC3E}">
        <p14:creationId xmlns:p14="http://schemas.microsoft.com/office/powerpoint/2010/main" val="924651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10515600" cy="817602"/>
          </a:xfrm>
        </p:spPr>
        <p:txBody>
          <a:bodyPr>
            <a:normAutofit/>
          </a:bodyPr>
          <a:lstStyle/>
          <a:p>
            <a:r>
              <a:rPr lang="ja-JP" b="1">
                <a:solidFill>
                  <a:schemeClr val="accent1">
                    <a:lumMod val="75000"/>
                  </a:schemeClr>
                </a:solidFill>
                <a:latin typeface="Arial" panose="020B0604020202020204" pitchFamily="34" charset="0"/>
                <a:ea typeface="MS PGothic"/>
                <a:cs typeface="Arial" panose="020B0604020202020204" pitchFamily="34" charset="0"/>
              </a:rPr>
              <a:t>ライオンズの歴史年表</a:t>
            </a:r>
          </a:p>
        </p:txBody>
      </p:sp>
      <p:sp>
        <p:nvSpPr>
          <p:cNvPr id="4" name="Round Diagonal Corner Rectangle 3"/>
          <p:cNvSpPr/>
          <p:nvPr/>
        </p:nvSpPr>
        <p:spPr bwMode="auto">
          <a:xfrm>
            <a:off x="102870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sz="3000" b="0" i="0" u="none" strike="noStrike" cap="none" normalizeH="0">
                <a:ln>
                  <a:noFill/>
                </a:ln>
                <a:solidFill>
                  <a:schemeClr val="bg2"/>
                </a:solidFill>
                <a:effectLst/>
                <a:latin typeface="Arial" panose="020B0604020202020204" pitchFamily="34" charset="0"/>
                <a:ea typeface="MS PGothic" pitchFamily="84" charset="-128"/>
                <a:cs typeface="Arial" panose="020B0604020202020204" pitchFamily="34" charset="0"/>
              </a:rPr>
              <a:t>2021～22年度</a:t>
            </a:r>
          </a:p>
        </p:txBody>
      </p:sp>
      <p:sp>
        <p:nvSpPr>
          <p:cNvPr id="5" name="Round Diagonal Corner Rectangle 4"/>
          <p:cNvSpPr/>
          <p:nvPr/>
        </p:nvSpPr>
        <p:spPr bwMode="auto">
          <a:xfrm>
            <a:off x="318135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sz="3000" b="0" i="0" u="none" strike="noStrike" cap="none" normalizeH="0">
                <a:ln>
                  <a:noFill/>
                </a:ln>
                <a:solidFill>
                  <a:schemeClr val="bg2"/>
                </a:solidFill>
                <a:effectLst/>
                <a:latin typeface="Arial" panose="020B0604020202020204" pitchFamily="34" charset="0"/>
                <a:ea typeface="MS PGothic" pitchFamily="84" charset="-128"/>
                <a:cs typeface="Arial" panose="020B0604020202020204" pitchFamily="34" charset="0"/>
              </a:rPr>
              <a:t>2022～23年度</a:t>
            </a:r>
          </a:p>
        </p:txBody>
      </p:sp>
      <p:sp>
        <p:nvSpPr>
          <p:cNvPr id="6" name="Round Diagonal Corner Rectangle 5"/>
          <p:cNvSpPr/>
          <p:nvPr/>
        </p:nvSpPr>
        <p:spPr bwMode="auto">
          <a:xfrm>
            <a:off x="533400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sz="3000" b="0" i="0" u="none" strike="noStrike" cap="none" normalizeH="0">
                <a:ln>
                  <a:noFill/>
                </a:ln>
                <a:solidFill>
                  <a:schemeClr val="bg2"/>
                </a:solidFill>
                <a:effectLst/>
                <a:latin typeface="Arial" panose="020B0604020202020204" pitchFamily="34" charset="0"/>
                <a:ea typeface="MS PGothic" pitchFamily="84" charset="-128"/>
                <a:cs typeface="Arial" panose="020B0604020202020204" pitchFamily="34" charset="0"/>
              </a:rPr>
              <a:t>2023～24年度</a:t>
            </a:r>
          </a:p>
        </p:txBody>
      </p:sp>
      <p:sp>
        <p:nvSpPr>
          <p:cNvPr id="7" name="Round Diagonal Corner Rectangle 6"/>
          <p:cNvSpPr/>
          <p:nvPr/>
        </p:nvSpPr>
        <p:spPr bwMode="auto">
          <a:xfrm>
            <a:off x="748665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sz="3000" b="0" i="0" u="none" strike="noStrike" cap="none" normalizeH="0">
                <a:ln>
                  <a:noFill/>
                </a:ln>
                <a:solidFill>
                  <a:schemeClr val="bg2"/>
                </a:solidFill>
                <a:effectLst/>
                <a:latin typeface="Arial" panose="020B0604020202020204" pitchFamily="34" charset="0"/>
                <a:ea typeface="MS PGothic" pitchFamily="84" charset="-128"/>
                <a:cs typeface="Arial" panose="020B0604020202020204" pitchFamily="34" charset="0"/>
              </a:rPr>
              <a:t>2024～25年度</a:t>
            </a:r>
          </a:p>
        </p:txBody>
      </p:sp>
      <p:sp>
        <p:nvSpPr>
          <p:cNvPr id="8" name="Round Diagonal Corner Rectangle 7"/>
          <p:cNvSpPr/>
          <p:nvPr/>
        </p:nvSpPr>
        <p:spPr bwMode="auto">
          <a:xfrm>
            <a:off x="9639299"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sz="3000" b="0" i="0" u="none" strike="noStrike" cap="none" normalizeH="0">
                <a:ln>
                  <a:noFill/>
                </a:ln>
                <a:solidFill>
                  <a:schemeClr val="bg2"/>
                </a:solidFill>
                <a:effectLst/>
                <a:latin typeface="Arial" panose="020B0604020202020204" pitchFamily="34" charset="0"/>
                <a:ea typeface="MS PGothic" pitchFamily="84" charset="-128"/>
                <a:cs typeface="Arial" panose="020B0604020202020204" pitchFamily="34" charset="0"/>
              </a:rPr>
              <a:t>2025～26年度</a:t>
            </a:r>
          </a:p>
        </p:txBody>
      </p:sp>
      <p:sp>
        <p:nvSpPr>
          <p:cNvPr id="10" name="Pentagon 9"/>
          <p:cNvSpPr/>
          <p:nvPr/>
        </p:nvSpPr>
        <p:spPr bwMode="auto">
          <a:xfrm>
            <a:off x="1028700" y="4648200"/>
            <a:ext cx="10782300" cy="457200"/>
          </a:xfrm>
          <a:prstGeom prst="homePlate">
            <a:avLst/>
          </a:prstGeom>
          <a:gradFill flip="none" rotWithShape="1">
            <a:gsLst>
              <a:gs pos="0">
                <a:schemeClr val="accent2"/>
              </a:gs>
              <a:gs pos="29000">
                <a:schemeClr val="accent1">
                  <a:shade val="67500"/>
                  <a:satMod val="115000"/>
                </a:schemeClr>
              </a:gs>
              <a:gs pos="100000">
                <a:schemeClr val="tx1"/>
              </a:gs>
            </a:gsLst>
            <a:lin ang="0" scaled="1"/>
            <a:tileRect/>
          </a:gra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5" name="TextBox 14"/>
          <p:cNvSpPr txBox="1"/>
          <p:nvPr/>
        </p:nvSpPr>
        <p:spPr>
          <a:xfrm>
            <a:off x="1447800" y="2286000"/>
            <a:ext cx="10591800" cy="553998"/>
          </a:xfrm>
          <a:prstGeom prst="rect">
            <a:avLst/>
          </a:prstGeom>
          <a:noFill/>
        </p:spPr>
        <p:txBody>
          <a:bodyPr wrap="square" rtlCol="0">
            <a:spAutoFit/>
          </a:bodyPr>
          <a:lstStyle/>
          <a:p>
            <a:r>
              <a:rPr lang="ja-JP" sz="3000">
                <a:solidFill>
                  <a:schemeClr val="accent1">
                    <a:lumMod val="75000"/>
                  </a:schemeClr>
                </a:solidFill>
                <a:cs typeface="Arial" panose="020B0604020202020204" pitchFamily="34" charset="0"/>
              </a:rPr>
              <a:t>1年目          2年目          3年目          4年目          5年目</a:t>
            </a:r>
          </a:p>
        </p:txBody>
      </p:sp>
    </p:spTree>
    <p:extLst>
      <p:ext uri="{BB962C8B-B14F-4D97-AF65-F5344CB8AC3E}">
        <p14:creationId xmlns:p14="http://schemas.microsoft.com/office/powerpoint/2010/main" val="7490647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2142222"/>
            <a:ext cx="3409865" cy="2886978"/>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ja-JP" sz="2800" b="1" i="0" u="none" strike="noStrike" cap="none"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協会と財団を</a:t>
            </a:r>
            <a:br>
              <a:rPr kumimoji="0" lang="en-US" altLang="ja-JP" sz="2800" b="1" i="0" u="none" strike="noStrike" cap="none"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br>
            <a:r>
              <a:rPr kumimoji="0" lang="ja-JP" sz="2800" b="1" i="0" u="none" strike="noStrike" cap="none"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強固なものにする</a:t>
            </a:r>
          </a:p>
        </p:txBody>
      </p:sp>
      <p:sp>
        <p:nvSpPr>
          <p:cNvPr id="19" name="Rectangle 18"/>
          <p:cNvSpPr/>
          <p:nvPr/>
        </p:nvSpPr>
        <p:spPr>
          <a:xfrm>
            <a:off x="4352967" y="2142222"/>
            <a:ext cx="3409865" cy="2886978"/>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ja-JP" sz="2800" b="1" i="0" u="none" strike="noStrike" cap="none" normalizeH="0" baseline="0" noProof="0">
                <a:ln>
                  <a:noFill/>
                </a:ln>
                <a:solidFill>
                  <a:schemeClr val="bg2"/>
                </a:solidFill>
                <a:uLnTx/>
                <a:uFillTx/>
                <a:latin typeface="Arial" panose="020B0604020202020204" pitchFamily="34" charset="0"/>
                <a:ea typeface="MS PGothic" charset="0"/>
                <a:cs typeface="Arial" panose="020B0604020202020204" pitchFamily="34" charset="0"/>
              </a:rPr>
              <a:t>成長のための</a:t>
            </a:r>
            <a:br>
              <a:rPr kumimoji="0" lang="ja-JP" sz="2800" b="1" i="0" u="none" strike="noStrike" cap="none" normalizeH="0" baseline="0" noProof="0">
                <a:ln>
                  <a:noFill/>
                </a:ln>
                <a:solidFill>
                  <a:schemeClr val="bg2"/>
                </a:solidFill>
                <a:uLnTx/>
                <a:uFillTx/>
                <a:latin typeface="Arial" panose="020B0604020202020204" pitchFamily="34" charset="0"/>
                <a:ea typeface="MS PGothic" charset="0"/>
                <a:cs typeface="Arial" panose="020B0604020202020204" pitchFamily="34" charset="0"/>
              </a:rPr>
            </a:br>
            <a:r>
              <a:rPr kumimoji="0" lang="ja-JP" sz="2800" b="1" i="0" u="none" strike="noStrike" cap="none" normalizeH="0" baseline="0" noProof="0">
                <a:ln>
                  <a:noFill/>
                </a:ln>
                <a:solidFill>
                  <a:schemeClr val="bg2"/>
                </a:solidFill>
                <a:uLnTx/>
                <a:uFillTx/>
                <a:latin typeface="Arial" panose="020B0604020202020204" pitchFamily="34" charset="0"/>
                <a:ea typeface="MS PGothic" charset="0"/>
                <a:cs typeface="Arial" panose="020B0604020202020204" pitchFamily="34" charset="0"/>
              </a:rPr>
              <a:t>新モデルを</a:t>
            </a:r>
            <a:br>
              <a:rPr kumimoji="0" lang="ja-JP" sz="2800" b="1" i="0" u="none" strike="noStrike" cap="none" normalizeH="0" baseline="0" noProof="0">
                <a:ln>
                  <a:noFill/>
                </a:ln>
                <a:solidFill>
                  <a:schemeClr val="bg2"/>
                </a:solidFill>
                <a:uLnTx/>
                <a:uFillTx/>
                <a:latin typeface="Arial" panose="020B0604020202020204" pitchFamily="34" charset="0"/>
                <a:ea typeface="MS PGothic" charset="0"/>
                <a:cs typeface="Arial" panose="020B0604020202020204" pitchFamily="34" charset="0"/>
              </a:rPr>
            </a:br>
            <a:r>
              <a:rPr kumimoji="0" lang="ja-JP" sz="2800" b="1" i="0" u="none" strike="noStrike" cap="none" normalizeH="0" baseline="0" noProof="0">
                <a:ln>
                  <a:noFill/>
                </a:ln>
                <a:solidFill>
                  <a:schemeClr val="bg2"/>
                </a:solidFill>
                <a:uLnTx/>
                <a:uFillTx/>
                <a:latin typeface="Arial" panose="020B0604020202020204" pitchFamily="34" charset="0"/>
                <a:ea typeface="MS PGothic" charset="0"/>
                <a:cs typeface="Arial" panose="020B0604020202020204" pitchFamily="34" charset="0"/>
              </a:rPr>
              <a:t>構築する</a:t>
            </a:r>
          </a:p>
        </p:txBody>
      </p:sp>
      <p:sp>
        <p:nvSpPr>
          <p:cNvPr id="21" name="Rectangle 20"/>
          <p:cNvSpPr/>
          <p:nvPr/>
        </p:nvSpPr>
        <p:spPr>
          <a:xfrm>
            <a:off x="8020135" y="2142222"/>
            <a:ext cx="3409865" cy="2886978"/>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ja-JP" sz="2800" b="1" i="0" u="none" strike="noStrike" cap="none" normalizeH="0" baseline="0" noProof="0">
                <a:ln>
                  <a:noFill/>
                </a:ln>
                <a:solidFill>
                  <a:srgbClr val="FFFFFF"/>
                </a:solidFill>
                <a:effectLst/>
                <a:uLnTx/>
                <a:uFillTx/>
                <a:latin typeface="Arial" panose="020B0604020202020204" pitchFamily="34" charset="0"/>
                <a:ea typeface="MS PGothic"/>
                <a:cs typeface="Arial" panose="020B0604020202020204" pitchFamily="34" charset="0"/>
              </a:rPr>
              <a:t>目標、ガバナンス、組織サポートを整合させる</a:t>
            </a:r>
          </a:p>
        </p:txBody>
      </p:sp>
      <p:sp>
        <p:nvSpPr>
          <p:cNvPr id="2" name="Title 1"/>
          <p:cNvSpPr>
            <a:spLocks noGrp="1"/>
          </p:cNvSpPr>
          <p:nvPr>
            <p:ph type="title"/>
          </p:nvPr>
        </p:nvSpPr>
        <p:spPr>
          <a:xfrm>
            <a:off x="838200" y="609600"/>
            <a:ext cx="10515600" cy="609601"/>
          </a:xfrm>
        </p:spPr>
        <p:txBody>
          <a:bodyPr/>
          <a:lstStyle/>
          <a:p>
            <a:r>
              <a:rPr kumimoji="0" lang="ja-JP" sz="4400" b="1" i="0" u="none" strike="noStrike" cap="none" normalizeH="0" baseline="0" noProof="0">
                <a:ln>
                  <a:noFill/>
                </a:ln>
                <a:solidFill>
                  <a:srgbClr val="00529B">
                    <a:lumMod val="75000"/>
                  </a:srgbClr>
                </a:solidFill>
                <a:effectLst/>
                <a:uLnTx/>
                <a:uFillTx/>
                <a:latin typeface="Arial" panose="020B0604020202020204" pitchFamily="34" charset="0"/>
                <a:ea typeface="MS PGothic" charset="0"/>
                <a:cs typeface="Arial" panose="020B0604020202020204" pitchFamily="34" charset="0"/>
              </a:rPr>
              <a:t>私たちの目標</a:t>
            </a:r>
          </a:p>
        </p:txBody>
      </p:sp>
    </p:spTree>
    <p:extLst>
      <p:ext uri="{BB962C8B-B14F-4D97-AF65-F5344CB8AC3E}">
        <p14:creationId xmlns:p14="http://schemas.microsoft.com/office/powerpoint/2010/main" val="119541644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00" y="1752599"/>
            <a:ext cx="4276800" cy="1325563"/>
          </a:xfrm>
        </p:spPr>
        <p:txBody>
          <a:bodyPr/>
          <a:lstStyle/>
          <a:p>
            <a:r>
              <a:rPr kumimoji="0" lang="ja-JP" sz="4400" b="1" i="0" u="none" strike="noStrike" cap="none" normalizeH="0" baseline="0" noProof="0" dirty="0">
                <a:ln>
                  <a:noFill/>
                </a:ln>
                <a:solidFill>
                  <a:srgbClr val="00529B">
                    <a:lumMod val="75000"/>
                  </a:srgbClr>
                </a:solidFill>
                <a:effectLst/>
                <a:uLnTx/>
                <a:uFillTx/>
                <a:latin typeface="Arial" panose="020B0604020202020204" pitchFamily="34" charset="0"/>
                <a:ea typeface="MS PGothic" charset="0"/>
                <a:cs typeface="Arial" panose="020B0604020202020204" pitchFamily="34" charset="0"/>
              </a:rPr>
              <a:t>私たちの</a:t>
            </a:r>
            <a:br>
              <a:rPr kumimoji="0" lang="en-US" altLang="ja-JP" sz="4400" b="1" i="0" u="none" strike="noStrike" cap="none" normalizeH="0" baseline="0" noProof="0" dirty="0">
                <a:ln>
                  <a:noFill/>
                </a:ln>
                <a:solidFill>
                  <a:srgbClr val="00529B">
                    <a:lumMod val="75000"/>
                  </a:srgbClr>
                </a:solidFill>
                <a:effectLst/>
                <a:uLnTx/>
                <a:uFillTx/>
                <a:latin typeface="Arial" panose="020B0604020202020204" pitchFamily="34" charset="0"/>
                <a:ea typeface="MS PGothic" charset="0"/>
                <a:cs typeface="Arial" panose="020B0604020202020204" pitchFamily="34" charset="0"/>
              </a:rPr>
            </a:br>
            <a:r>
              <a:rPr kumimoji="0" lang="ja-JP" sz="4400" b="1" i="0" u="none" strike="noStrike" cap="none" normalizeH="0" baseline="0" noProof="0" dirty="0">
                <a:ln>
                  <a:noFill/>
                </a:ln>
                <a:solidFill>
                  <a:srgbClr val="00529B">
                    <a:lumMod val="75000"/>
                  </a:srgbClr>
                </a:solidFill>
                <a:effectLst/>
                <a:uLnTx/>
                <a:uFillTx/>
                <a:latin typeface="Arial" panose="020B0604020202020204" pitchFamily="34" charset="0"/>
                <a:ea typeface="MS PGothic" charset="0"/>
                <a:cs typeface="Arial" panose="020B0604020202020204" pitchFamily="34" charset="0"/>
              </a:rPr>
              <a:t>イニシアチブ</a:t>
            </a:r>
          </a:p>
        </p:txBody>
      </p:sp>
      <p:sp>
        <p:nvSpPr>
          <p:cNvPr id="7" name="TextBox 6">
            <a:extLst>
              <a:ext uri="{FF2B5EF4-FFF2-40B4-BE49-F238E27FC236}">
                <a16:creationId xmlns:a16="http://schemas.microsoft.com/office/drawing/2014/main" id="{8E38F1F4-9D53-CAC8-67EC-41F1C995F2A3}"/>
              </a:ext>
            </a:extLst>
          </p:cNvPr>
          <p:cNvSpPr txBox="1"/>
          <p:nvPr/>
        </p:nvSpPr>
        <p:spPr>
          <a:xfrm>
            <a:off x="4482904" y="656492"/>
            <a:ext cx="6696221" cy="5908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3000" dirty="0" err="1"/>
          </a:p>
        </p:txBody>
      </p:sp>
      <p:sp>
        <p:nvSpPr>
          <p:cNvPr id="8" name="Rectangle 7">
            <a:extLst>
              <a:ext uri="{FF2B5EF4-FFF2-40B4-BE49-F238E27FC236}">
                <a16:creationId xmlns:a16="http://schemas.microsoft.com/office/drawing/2014/main" id="{812D35BB-FF4B-6C6C-9C81-3A3CF7409CD0}"/>
              </a:ext>
            </a:extLst>
          </p:cNvPr>
          <p:cNvSpPr/>
          <p:nvPr/>
        </p:nvSpPr>
        <p:spPr bwMode="auto">
          <a:xfrm>
            <a:off x="4961060" y="605937"/>
            <a:ext cx="5908429" cy="607255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9" name="Picture 9" descr="Diagram&#10;&#10;Description automatically generated">
            <a:extLst>
              <a:ext uri="{FF2B5EF4-FFF2-40B4-BE49-F238E27FC236}">
                <a16:creationId xmlns:a16="http://schemas.microsoft.com/office/drawing/2014/main" id="{DE522042-F985-C450-67CF-99190F5CD71C}"/>
              </a:ext>
            </a:extLst>
          </p:cNvPr>
          <p:cNvPicPr>
            <a:picLocks noChangeAspect="1"/>
          </p:cNvPicPr>
          <p:nvPr/>
        </p:nvPicPr>
        <p:blipFill>
          <a:blip r:embed="rId3"/>
          <a:stretch>
            <a:fillRect/>
          </a:stretch>
        </p:blipFill>
        <p:spPr>
          <a:xfrm>
            <a:off x="4970585" y="287215"/>
            <a:ext cx="5896707" cy="5896707"/>
          </a:xfrm>
          <a:prstGeom prst="rect">
            <a:avLst/>
          </a:prstGeom>
        </p:spPr>
      </p:pic>
    </p:spTree>
    <p:extLst>
      <p:ext uri="{BB962C8B-B14F-4D97-AF65-F5344CB8AC3E}">
        <p14:creationId xmlns:p14="http://schemas.microsoft.com/office/powerpoint/2010/main" val="2179641477"/>
      </p:ext>
    </p:extLst>
  </p:cSld>
  <p:clrMapOvr>
    <a:masterClrMapping/>
  </p:clrMapOvr>
  <p:transition>
    <p:fade/>
  </p:transition>
</p:sld>
</file>

<file path=ppt/theme/theme1.xml><?xml version="1.0" encoding="utf-8"?>
<a:theme xmlns:a="http://schemas.openxmlformats.org/drawingml/2006/main" name="Dark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MS PGothic"/>
        <a:cs typeface=""/>
      </a:majorFont>
      <a:minorFont>
        <a:latin typeface="Helvetica"/>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ight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MS PGothic"/>
        <a:cs typeface=""/>
      </a:majorFont>
      <a:minorFont>
        <a:latin typeface="Helvetica"/>
        <a:ea typeface="MS PGothic"/>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MS PGothic"/>
        <a:cs typeface=""/>
      </a:majorFont>
      <a:minorFont>
        <a:latin typeface="Calibri" panose="020F0502020204030204"/>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PGothic"/>
        <a:cs typeface=""/>
      </a:majorFont>
      <a:minorFont>
        <a:latin typeface="Segoe UI Semibold"/>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Light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MS PGothic"/>
        <a:cs typeface=""/>
      </a:majorFont>
      <a:minorFont>
        <a:latin typeface="Helvetica"/>
        <a:ea typeface="MS PGothic"/>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MS PGothic"/>
        <a:cs typeface=""/>
      </a:majorFont>
      <a:minorFont>
        <a:latin typeface="Calibri"/>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MS PGothic"/>
        <a:cs typeface=""/>
      </a:majorFont>
      <a:minorFont>
        <a:latin typeface="Calibri"/>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06A8C181-E056-415E-9B59-40F04FA43837}">
  <ds:schemaRefs>
    <ds:schemaRef ds:uri="http://schemas.microsoft.com/office/infopath/2007/PartnerControls"/>
    <ds:schemaRef ds:uri="http://purl.org/dc/elements/1.1/"/>
    <ds:schemaRef ds:uri="a7495015-d16d-4dd1-a72f-488cd8119f34"/>
    <ds:schemaRef ds:uri="http://schemas.openxmlformats.org/package/2006/metadata/core-properties"/>
    <ds:schemaRef ds:uri="http://www.w3.org/XML/1998/namespace"/>
    <ds:schemaRef ds:uri="http://schemas.microsoft.com/office/2006/documentManagement/types"/>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B82C1470-9FF8-4C48-A872-BCD0DE68C02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46561</TotalTime>
  <Words>8038</Words>
  <Application>Microsoft Office PowerPoint</Application>
  <PresentationFormat>Widescreen</PresentationFormat>
  <Paragraphs>378</Paragraphs>
  <Slides>25</Slides>
  <Notes>25</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25</vt:i4>
      </vt:variant>
    </vt:vector>
  </HeadingPairs>
  <TitlesOfParts>
    <vt:vector size="39" baseType="lpstr">
      <vt:lpstr>MS PGothic</vt:lpstr>
      <vt:lpstr>Arial</vt:lpstr>
      <vt:lpstr>Calibri</vt:lpstr>
      <vt:lpstr>Helvetica</vt:lpstr>
      <vt:lpstr>Open sans</vt:lpstr>
      <vt:lpstr>Segoe UI</vt:lpstr>
      <vt:lpstr>Segoe UI Light</vt:lpstr>
      <vt:lpstr>Segoe UI Semibold</vt:lpstr>
      <vt:lpstr>Wingdings 3</vt:lpstr>
      <vt:lpstr>Dark Background</vt:lpstr>
      <vt:lpstr>Light Background</vt:lpstr>
      <vt:lpstr>MASTER SLIDE - BLANK</vt:lpstr>
      <vt:lpstr>Lions_PowerPoint_Template_June2016_Template-1</vt:lpstr>
      <vt:lpstr>1_Light Background</vt:lpstr>
      <vt:lpstr>PowerPoint Presentation</vt:lpstr>
      <vt:lpstr>PowerPoint Presentation</vt:lpstr>
      <vt:lpstr>PowerPoint Presentation</vt:lpstr>
      <vt:lpstr>PowerPoint Presentation</vt:lpstr>
      <vt:lpstr>PowerPoint Presentation</vt:lpstr>
      <vt:lpstr>PowerPoint Presentation</vt:lpstr>
      <vt:lpstr>ライオンズの歴史年表</vt:lpstr>
      <vt:lpstr>私たちの目標</vt:lpstr>
      <vt:lpstr>私たちの イニシアチブ</vt:lpstr>
      <vt:lpstr>１）協会と財団を強固なものにする</vt:lpstr>
      <vt:lpstr>２）発展のための新しいモデルを構築する</vt:lpstr>
      <vt:lpstr>３）目標、ガバナンス、組織サポートを整合させる</vt:lpstr>
      <vt:lpstr>PowerPoint Presentation</vt:lpstr>
      <vt:lpstr>1年目 - 主な成果</vt:lpstr>
      <vt:lpstr>PowerPoint Presentation</vt:lpstr>
      <vt:lpstr>2年目 - 重点項目</vt:lpstr>
      <vt:lpstr>支援するには</vt:lpstr>
      <vt:lpstr>PowerPoint Presentation</vt:lpstr>
      <vt:lpstr>PowerPoint Presentation</vt:lpstr>
      <vt:lpstr>PowerPoint Presentation</vt:lpstr>
      <vt:lpstr>PowerPoint Presentation</vt:lpstr>
      <vt:lpstr>戦略計画のまとめ</vt:lpstr>
      <vt:lpstr>ライオンズ 国際戦略計画   リソース</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Harrington, Brett</cp:lastModifiedBy>
  <cp:revision>3212</cp:revision>
  <cp:lastPrinted>2017-06-29T03:55:04Z</cp:lastPrinted>
  <dcterms:created xsi:type="dcterms:W3CDTF">2016-11-15T15:12:50Z</dcterms:created>
  <dcterms:modified xsi:type="dcterms:W3CDTF">2022-08-26T04:00:52Z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