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43"/>
  </p:notesMasterIdLst>
  <p:handoutMasterIdLst>
    <p:handoutMasterId r:id="rId44"/>
  </p:handoutMasterIdLst>
  <p:sldIdLst>
    <p:sldId id="961" r:id="rId7"/>
    <p:sldId id="1153" r:id="rId8"/>
    <p:sldId id="1140" r:id="rId9"/>
    <p:sldId id="1141" r:id="rId10"/>
    <p:sldId id="1127" r:id="rId11"/>
    <p:sldId id="1121" r:id="rId12"/>
    <p:sldId id="1154" r:id="rId13"/>
    <p:sldId id="1143" r:id="rId14"/>
    <p:sldId id="968" r:id="rId15"/>
    <p:sldId id="1135" r:id="rId16"/>
    <p:sldId id="1136" r:id="rId17"/>
    <p:sldId id="1137" r:id="rId18"/>
    <p:sldId id="1156" r:id="rId19"/>
    <p:sldId id="1152" r:id="rId20"/>
    <p:sldId id="1158" r:id="rId21"/>
    <p:sldId id="1159" r:id="rId22"/>
    <p:sldId id="1160" r:id="rId23"/>
    <p:sldId id="1139" r:id="rId24"/>
    <p:sldId id="1161" r:id="rId25"/>
    <p:sldId id="1162" r:id="rId26"/>
    <p:sldId id="1163" r:id="rId27"/>
    <p:sldId id="1128" r:id="rId28"/>
    <p:sldId id="1164" r:id="rId29"/>
    <p:sldId id="983" r:id="rId30"/>
    <p:sldId id="1157" r:id="rId31"/>
    <p:sldId id="1165" r:id="rId32"/>
    <p:sldId id="1129" r:id="rId33"/>
    <p:sldId id="1148" r:id="rId34"/>
    <p:sldId id="1167" r:id="rId35"/>
    <p:sldId id="1132" r:id="rId36"/>
    <p:sldId id="1149" r:id="rId37"/>
    <p:sldId id="1150" r:id="rId38"/>
    <p:sldId id="1169" r:id="rId39"/>
    <p:sldId id="1133" r:id="rId40"/>
    <p:sldId id="1151" r:id="rId41"/>
    <p:sldId id="1134" r:id="rId4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87925" autoAdjust="0"/>
  </p:normalViewPr>
  <p:slideViewPr>
    <p:cSldViewPr showGuides="1">
      <p:cViewPr>
        <p:scale>
          <a:sx n="100" d="100"/>
          <a:sy n="100" d="100"/>
        </p:scale>
        <p:origin x="150" y="8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ja-JP" sz="1400">
              <a:latin typeface="Arial" panose="020B0604020202020204" pitchFamily="34" charset="0"/>
              <a:ea typeface="MS Mincho"/>
              <a:cs typeface="Arial" panose="020B0604020202020204" pitchFamily="34" charset="0"/>
            </a:rPr>
            <a:t>チームを</a:t>
          </a:r>
          <a:endParaRPr lang="en-US" altLang="ja-JP" sz="1400">
            <a:latin typeface="Arial" panose="020B0604020202020204" pitchFamily="34" charset="0"/>
            <a:ea typeface="MS Mincho"/>
            <a:cs typeface="Arial" panose="020B0604020202020204" pitchFamily="34" charset="0"/>
          </a:endParaRPr>
        </a:p>
        <a:p>
          <a:r>
            <a:rPr lang="ja-JP" sz="1400">
              <a:latin typeface="Arial" panose="020B0604020202020204" pitchFamily="34" charset="0"/>
              <a:ea typeface="MS Mincho"/>
              <a:cs typeface="Arial" panose="020B0604020202020204" pitchFamily="34" charset="0"/>
            </a:rPr>
            <a:t>作る</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ja-JP" sz="1400" dirty="0">
              <a:latin typeface="Arial" panose="020B0604020202020204" pitchFamily="34" charset="0"/>
              <a:ea typeface="MS Mincho"/>
              <a:cs typeface="Arial" panose="020B0604020202020204" pitchFamily="34" charset="0"/>
            </a:rPr>
            <a:t>ビジョンを構築する</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ja-JP" sz="1400" dirty="0">
              <a:latin typeface="Arial" panose="020B0604020202020204" pitchFamily="34" charset="0"/>
              <a:ea typeface="MS Mincho"/>
              <a:cs typeface="Arial" panose="020B0604020202020204" pitchFamily="34" charset="0"/>
            </a:rPr>
            <a:t>計画を</a:t>
          </a:r>
          <a:endParaRPr lang="en-US" altLang="ja-JP" sz="1400" dirty="0">
            <a:latin typeface="Arial" panose="020B0604020202020204" pitchFamily="34" charset="0"/>
            <a:ea typeface="MS Mincho"/>
            <a:cs typeface="Arial" panose="020B0604020202020204" pitchFamily="34" charset="0"/>
          </a:endParaRPr>
        </a:p>
        <a:p>
          <a:r>
            <a:rPr lang="ja-JP" sz="1400" dirty="0">
              <a:latin typeface="Arial" panose="020B0604020202020204" pitchFamily="34" charset="0"/>
              <a:ea typeface="MS Mincho"/>
              <a:cs typeface="Arial" panose="020B0604020202020204" pitchFamily="34" charset="0"/>
            </a:rPr>
            <a:t>策定する</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rgbClr val="FFCF00"/>
          </a:solidFill>
        </a:ln>
      </dgm:spPr>
      <dgm:t>
        <a:bodyPr/>
        <a:lstStyle/>
        <a:p>
          <a:r>
            <a:rPr lang="ja-JP" sz="1400">
              <a:latin typeface="Arial" panose="020B0604020202020204" pitchFamily="34" charset="0"/>
              <a:ea typeface="MS Mincho"/>
              <a:cs typeface="Arial" panose="020B0604020202020204" pitchFamily="34" charset="0"/>
            </a:rPr>
            <a:t>成功を</a:t>
          </a:r>
          <a:endParaRPr lang="en-US" altLang="ja-JP" sz="1400">
            <a:latin typeface="Arial" panose="020B0604020202020204" pitchFamily="34" charset="0"/>
            <a:ea typeface="MS Mincho"/>
            <a:cs typeface="Arial" panose="020B0604020202020204" pitchFamily="34" charset="0"/>
          </a:endParaRPr>
        </a:p>
        <a:p>
          <a:r>
            <a:rPr lang="ja-JP" sz="1400">
              <a:latin typeface="Arial" panose="020B0604020202020204" pitchFamily="34" charset="0"/>
              <a:ea typeface="MS Mincho"/>
              <a:cs typeface="Arial" panose="020B0604020202020204" pitchFamily="34" charset="0"/>
            </a:rPr>
            <a:t>収める</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ja-JP" dirty="0">
              <a:solidFill>
                <a:schemeClr val="tx1"/>
              </a:solidFill>
              <a:latin typeface="ＭＳ Ｐゴシック" panose="020B0600070205080204" pitchFamily="50" charset="-128"/>
              <a:ea typeface="ＭＳ Ｐゴシック" panose="020B0600070205080204" pitchFamily="50" charset="-128"/>
              <a:cs typeface="Calibri" panose="020F0502020204030204" pitchFamily="34" charset="0"/>
            </a:rPr>
            <a:t>クラブ内で会員を増強する</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ja-JP" dirty="0">
              <a:solidFill>
                <a:schemeClr val="tx1"/>
              </a:solidFill>
              <a:latin typeface="ＭＳ Ｐゴシック" panose="020B0600070205080204" pitchFamily="50" charset="-128"/>
              <a:ea typeface="ＭＳ Ｐゴシック" panose="020B0600070205080204" pitchFamily="50" charset="-128"/>
              <a:cs typeface="Calibri" panose="020F0502020204030204" pitchFamily="34" charset="0"/>
            </a:rPr>
            <a:t>新たな奉仕の機会によってクラブの活性化を図る</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ja-JP" dirty="0">
              <a:solidFill>
                <a:schemeClr val="tx1"/>
              </a:solidFill>
              <a:latin typeface="ＭＳ Ｐゴシック" panose="020B0600070205080204" pitchFamily="50" charset="-128"/>
              <a:ea typeface="ＭＳ Ｐゴシック" panose="020B0600070205080204" pitchFamily="50" charset="-128"/>
              <a:cs typeface="Calibri" panose="020F0502020204030204" pitchFamily="34" charset="0"/>
            </a:rPr>
            <a:t>新会員を加えてクラブを若返らせる</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ja-JP" dirty="0">
              <a:solidFill>
                <a:schemeClr val="tx1"/>
              </a:solidFill>
              <a:latin typeface="ＭＳ Ｐゴシック" panose="020B0600070205080204" pitchFamily="50" charset="-128"/>
              <a:ea typeface="ＭＳ Ｐゴシック" panose="020B0600070205080204" pitchFamily="50" charset="-128"/>
              <a:cs typeface="Calibri" panose="020F0502020204030204" pitchFamily="34" charset="0"/>
            </a:rPr>
            <a:t>指導力育成とクラブ運営を向上させる</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ja-JP"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クラブの成果を地域の人々に伝える</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726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ja-JP" dirty="0">
              <a:latin typeface="ＭＳ Ｐゴシック" panose="020B0600070205080204" pitchFamily="50" charset="-128"/>
              <a:ea typeface="ＭＳ Ｐゴシック" panose="020B0600070205080204" pitchFamily="50" charset="-128"/>
            </a:rPr>
            <a:t>新会員</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pPr>
            <a:spcAft>
              <a:spcPts val="0"/>
            </a:spcAft>
          </a:pPr>
          <a:r>
            <a:rPr lang="ja-JP" dirty="0">
              <a:latin typeface="ＭＳ Ｐゴシック" panose="020B0600070205080204" pitchFamily="50" charset="-128"/>
              <a:ea typeface="ＭＳ Ｐゴシック" panose="020B0600070205080204" pitchFamily="50" charset="-128"/>
            </a:rPr>
            <a:t>地域社会</a:t>
          </a:r>
          <a:endParaRPr lang="en-US" altLang="ja-JP" dirty="0">
            <a:latin typeface="ＭＳ Ｐゴシック" panose="020B0600070205080204" pitchFamily="50" charset="-128"/>
            <a:ea typeface="ＭＳ Ｐゴシック" panose="020B0600070205080204" pitchFamily="50" charset="-128"/>
          </a:endParaRPr>
        </a:p>
        <a:p>
          <a:pPr>
            <a:spcAft>
              <a:spcPct val="35000"/>
            </a:spcAft>
          </a:pPr>
          <a:r>
            <a:rPr lang="ja-JP" dirty="0">
              <a:latin typeface="ＭＳ Ｐゴシック" panose="020B0600070205080204" pitchFamily="50" charset="-128"/>
              <a:ea typeface="ＭＳ Ｐゴシック" panose="020B0600070205080204" pitchFamily="50" charset="-128"/>
            </a:rPr>
            <a:t>奉仕事業</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ja-JP" dirty="0">
              <a:latin typeface="ＭＳ Ｐゴシック" panose="020B0600070205080204" pitchFamily="50" charset="-128"/>
              <a:ea typeface="ＭＳ Ｐゴシック" panose="020B0600070205080204" pitchFamily="50" charset="-128"/>
            </a:rPr>
            <a:t>指導力育成とクラブ運営</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ja-JP" dirty="0">
              <a:latin typeface="ＭＳ Ｐゴシック" panose="020B0600070205080204" pitchFamily="50" charset="-128"/>
              <a:ea typeface="ＭＳ Ｐゴシック" panose="020B0600070205080204" pitchFamily="50" charset="-128"/>
            </a:rPr>
            <a:t>クラブの成果を地域の人々に伝達</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ja-JP" dirty="0">
              <a:latin typeface="ＭＳ Ｐゴシック" panose="020B0600070205080204" pitchFamily="50" charset="-128"/>
              <a:ea typeface="ＭＳ Ｐゴシック" panose="020B0600070205080204" pitchFamily="50" charset="-128"/>
            </a:rPr>
            <a:t>新会員</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pPr>
            <a:spcAft>
              <a:spcPts val="0"/>
            </a:spcAft>
          </a:pPr>
          <a:r>
            <a:rPr lang="ja-JP" dirty="0">
              <a:latin typeface="ＭＳ Ｐゴシック" panose="020B0600070205080204" pitchFamily="50" charset="-128"/>
              <a:ea typeface="ＭＳ Ｐゴシック" panose="020B0600070205080204" pitchFamily="50" charset="-128"/>
            </a:rPr>
            <a:t>地域社会</a:t>
          </a:r>
          <a:endParaRPr lang="en-US" altLang="ja-JP" dirty="0">
            <a:latin typeface="ＭＳ Ｐゴシック" panose="020B0600070205080204" pitchFamily="50" charset="-128"/>
            <a:ea typeface="ＭＳ Ｐゴシック" panose="020B0600070205080204" pitchFamily="50" charset="-128"/>
          </a:endParaRPr>
        </a:p>
        <a:p>
          <a:pPr>
            <a:spcAft>
              <a:spcPct val="35000"/>
            </a:spcAft>
          </a:pPr>
          <a:r>
            <a:rPr lang="ja-JP" dirty="0">
              <a:latin typeface="ＭＳ Ｐゴシック" panose="020B0600070205080204" pitchFamily="50" charset="-128"/>
              <a:ea typeface="ＭＳ Ｐゴシック" panose="020B0600070205080204" pitchFamily="50" charset="-128"/>
            </a:rPr>
            <a:t>奉仕事業</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ja-JP" dirty="0">
              <a:latin typeface="ＭＳ Ｐゴシック" panose="020B0600070205080204" pitchFamily="50" charset="-128"/>
              <a:ea typeface="ＭＳ Ｐゴシック" panose="020B0600070205080204" pitchFamily="50" charset="-128"/>
            </a:rPr>
            <a:t>指導力育成とクラブ運営</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ja-JP" dirty="0">
              <a:latin typeface="ＭＳ Ｐゴシック" panose="020B0600070205080204" pitchFamily="50" charset="-128"/>
              <a:ea typeface="ＭＳ Ｐゴシック" panose="020B0600070205080204" pitchFamily="50" charset="-128"/>
            </a:rPr>
            <a:t>クラブの成果を地域の人々に伝達</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ja-JP" dirty="0">
              <a:latin typeface="ＭＳ Ｐゴシック" panose="020B0600070205080204" pitchFamily="50" charset="-128"/>
              <a:ea typeface="ＭＳ Ｐゴシック" panose="020B0600070205080204" pitchFamily="50" charset="-128"/>
            </a:rPr>
            <a:t>新会員</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pPr>
            <a:spcAft>
              <a:spcPts val="0"/>
            </a:spcAft>
          </a:pPr>
          <a:r>
            <a:rPr lang="ja-JP" dirty="0">
              <a:latin typeface="ＭＳ Ｐゴシック" panose="020B0600070205080204" pitchFamily="50" charset="-128"/>
              <a:ea typeface="ＭＳ Ｐゴシック" panose="020B0600070205080204" pitchFamily="50" charset="-128"/>
            </a:rPr>
            <a:t>地域社会</a:t>
          </a:r>
          <a:endParaRPr lang="en-US" altLang="ja-JP" dirty="0">
            <a:latin typeface="ＭＳ Ｐゴシック" panose="020B0600070205080204" pitchFamily="50" charset="-128"/>
            <a:ea typeface="ＭＳ Ｐゴシック" panose="020B0600070205080204" pitchFamily="50" charset="-128"/>
          </a:endParaRPr>
        </a:p>
        <a:p>
          <a:pPr>
            <a:spcAft>
              <a:spcPct val="35000"/>
            </a:spcAft>
          </a:pPr>
          <a:r>
            <a:rPr lang="ja-JP" dirty="0">
              <a:latin typeface="ＭＳ Ｐゴシック" panose="020B0600070205080204" pitchFamily="50" charset="-128"/>
              <a:ea typeface="ＭＳ Ｐゴシック" panose="020B0600070205080204" pitchFamily="50" charset="-128"/>
            </a:rPr>
            <a:t>奉仕事業</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ja-JP" dirty="0">
              <a:latin typeface="ＭＳ Ｐゴシック" panose="020B0600070205080204" pitchFamily="50" charset="-128"/>
              <a:ea typeface="ＭＳ Ｐゴシック" panose="020B0600070205080204" pitchFamily="50" charset="-128"/>
            </a:rPr>
            <a:t>指導力育成とクラブ運営</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ja-JP" dirty="0">
              <a:latin typeface="ＭＳ Ｐゴシック" panose="020B0600070205080204" pitchFamily="50" charset="-128"/>
              <a:ea typeface="ＭＳ Ｐゴシック" panose="020B0600070205080204" pitchFamily="50" charset="-128"/>
            </a:rPr>
            <a:t>クラブの成果を地域の人々に伝達</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ja-JP" dirty="0">
              <a:latin typeface="ＭＳ Ｐゴシック" panose="020B0600070205080204" pitchFamily="50" charset="-128"/>
              <a:ea typeface="ＭＳ Ｐゴシック" panose="020B0600070205080204" pitchFamily="50" charset="-128"/>
            </a:rPr>
            <a:t>新会員</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pPr>
            <a:spcAft>
              <a:spcPts val="0"/>
            </a:spcAft>
          </a:pPr>
          <a:r>
            <a:rPr lang="ja-JP" dirty="0">
              <a:latin typeface="ＭＳ Ｐゴシック" panose="020B0600070205080204" pitchFamily="50" charset="-128"/>
              <a:ea typeface="ＭＳ Ｐゴシック" panose="020B0600070205080204" pitchFamily="50" charset="-128"/>
            </a:rPr>
            <a:t>地域社会</a:t>
          </a:r>
          <a:endParaRPr lang="en-US" altLang="ja-JP" dirty="0">
            <a:latin typeface="ＭＳ Ｐゴシック" panose="020B0600070205080204" pitchFamily="50" charset="-128"/>
            <a:ea typeface="ＭＳ Ｐゴシック" panose="020B0600070205080204" pitchFamily="50" charset="-128"/>
          </a:endParaRPr>
        </a:p>
        <a:p>
          <a:pPr>
            <a:spcAft>
              <a:spcPct val="35000"/>
            </a:spcAft>
          </a:pPr>
          <a:r>
            <a:rPr lang="ja-JP" dirty="0">
              <a:latin typeface="ＭＳ Ｐゴシック" panose="020B0600070205080204" pitchFamily="50" charset="-128"/>
              <a:ea typeface="ＭＳ Ｐゴシック" panose="020B0600070205080204" pitchFamily="50" charset="-128"/>
            </a:rPr>
            <a:t>奉仕事業</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ja-JP" dirty="0">
              <a:latin typeface="ＭＳ Ｐゴシック" panose="020B0600070205080204" pitchFamily="50" charset="-128"/>
              <a:ea typeface="ＭＳ Ｐゴシック" panose="020B0600070205080204" pitchFamily="50" charset="-128"/>
            </a:rPr>
            <a:t>指導力育成とクラブ運営</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ja-JP" dirty="0">
              <a:latin typeface="ＭＳ Ｐゴシック" panose="020B0600070205080204" pitchFamily="50" charset="-128"/>
              <a:ea typeface="ＭＳ Ｐゴシック" panose="020B0600070205080204" pitchFamily="50" charset="-128"/>
            </a:rPr>
            <a:t>クラブの成果を地域の人々に伝達</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ja-JP" altLang="en-US" sz="1200" dirty="0">
              <a:solidFill>
                <a:schemeClr val="bg1"/>
              </a:solidFill>
              <a:latin typeface="Calibri" panose="020F0502020204030204" pitchFamily="34" charset="0"/>
              <a:cs typeface="Calibri" panose="020F0502020204030204" pitchFamily="34" charset="0"/>
            </a:rPr>
            <a:t>分かち合う</a:t>
          </a:r>
          <a:endParaRPr lang="ja-JP" sz="1200" dirty="0">
            <a:solidFill>
              <a:schemeClr val="bg1"/>
            </a:solidFill>
            <a:latin typeface="Calibri" panose="020F0502020204030204" pitchFamily="34" charset="0"/>
            <a:cs typeface="Calibri" panose="020F0502020204030204" pitchFamily="34" charset="0"/>
          </a:endParaRP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ja-JP" sz="1200">
              <a:solidFill>
                <a:schemeClr val="bg1"/>
              </a:solidFill>
              <a:latin typeface="Calibri" panose="020F0502020204030204" pitchFamily="34" charset="0"/>
              <a:cs typeface="Calibri" panose="020F0502020204030204" pitchFamily="34" charset="0"/>
            </a:rPr>
            <a:t>支援する</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ja-JP" sz="1200">
              <a:solidFill>
                <a:schemeClr val="bg1"/>
              </a:solidFill>
              <a:latin typeface="Calibri" panose="020F0502020204030204" pitchFamily="34" charset="0"/>
              <a:cs typeface="Calibri" panose="020F0502020204030204" pitchFamily="34" charset="0"/>
            </a:rPr>
            <a:t>表彰する</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ja-JP" sz="1200">
              <a:solidFill>
                <a:schemeClr val="bg1"/>
              </a:solidFill>
              <a:latin typeface="Calibri" panose="020F0502020204030204" pitchFamily="34" charset="0"/>
              <a:cs typeface="Calibri" panose="020F0502020204030204" pitchFamily="34" charset="0"/>
            </a:rPr>
            <a:t>評価する</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ja-JP" sz="1200">
              <a:solidFill>
                <a:schemeClr val="bg1"/>
              </a:solidFill>
              <a:latin typeface="Calibri" panose="020F0502020204030204" pitchFamily="34" charset="0"/>
              <a:cs typeface="Calibri" panose="020F0502020204030204" pitchFamily="34" charset="0"/>
            </a:rPr>
            <a:t>変更する</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ja-JP" altLang="en-US" sz="1200" dirty="0">
              <a:solidFill>
                <a:schemeClr val="bg1"/>
              </a:solidFill>
              <a:latin typeface="Calibri" panose="020F0502020204030204" pitchFamily="34" charset="0"/>
              <a:cs typeface="Calibri" panose="020F0502020204030204" pitchFamily="34" charset="0"/>
            </a:rPr>
            <a:t>分かち合う</a:t>
          </a:r>
          <a:endParaRPr lang="ja-JP" sz="1200" dirty="0">
            <a:solidFill>
              <a:schemeClr val="bg1"/>
            </a:solidFill>
            <a:latin typeface="Calibri" panose="020F0502020204030204" pitchFamily="34" charset="0"/>
            <a:cs typeface="Calibri" panose="020F0502020204030204" pitchFamily="34" charset="0"/>
          </a:endParaRP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ja-JP" sz="1200">
              <a:solidFill>
                <a:schemeClr val="bg1"/>
              </a:solidFill>
              <a:latin typeface="Calibri" panose="020F0502020204030204" pitchFamily="34" charset="0"/>
              <a:cs typeface="Calibri" panose="020F0502020204030204" pitchFamily="34" charset="0"/>
            </a:rPr>
            <a:t>支援する</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ja-JP" sz="1200">
              <a:solidFill>
                <a:schemeClr val="bg1"/>
              </a:solidFill>
              <a:latin typeface="Calibri" panose="020F0502020204030204" pitchFamily="34" charset="0"/>
              <a:cs typeface="Calibri" panose="020F0502020204030204" pitchFamily="34" charset="0"/>
            </a:rPr>
            <a:t>表彰する</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ja-JP" sz="1200">
              <a:solidFill>
                <a:schemeClr val="bg1"/>
              </a:solidFill>
              <a:latin typeface="Calibri" panose="020F0502020204030204" pitchFamily="34" charset="0"/>
              <a:cs typeface="Calibri" panose="020F0502020204030204" pitchFamily="34" charset="0"/>
            </a:rPr>
            <a:t>評価する</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ja-JP" sz="1200">
              <a:solidFill>
                <a:schemeClr val="bg1"/>
              </a:solidFill>
              <a:latin typeface="Calibri" panose="020F0502020204030204" pitchFamily="34" charset="0"/>
              <a:cs typeface="Calibri" panose="020F0502020204030204" pitchFamily="34" charset="0"/>
            </a:rPr>
            <a:t>変更する</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53456" custScaleY="71964">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ja-JP" altLang="en-US" sz="1200" dirty="0">
              <a:solidFill>
                <a:schemeClr val="bg1"/>
              </a:solidFill>
              <a:latin typeface="Calibri" panose="020F0502020204030204" pitchFamily="34" charset="0"/>
              <a:cs typeface="Calibri" panose="020F0502020204030204" pitchFamily="34" charset="0"/>
            </a:rPr>
            <a:t>分かち合う</a:t>
          </a:r>
          <a:endParaRPr lang="ja-JP" sz="1200" dirty="0">
            <a:solidFill>
              <a:schemeClr val="bg1"/>
            </a:solidFill>
            <a:latin typeface="Calibri" panose="020F0502020204030204" pitchFamily="34" charset="0"/>
            <a:cs typeface="Calibri" panose="020F0502020204030204" pitchFamily="34" charset="0"/>
          </a:endParaRP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ja-JP" sz="1200">
              <a:solidFill>
                <a:schemeClr val="bg1"/>
              </a:solidFill>
              <a:latin typeface="Calibri" panose="020F0502020204030204" pitchFamily="34" charset="0"/>
              <a:cs typeface="Calibri" panose="020F0502020204030204" pitchFamily="34" charset="0"/>
            </a:rPr>
            <a:t>支援する</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ja-JP" sz="1200">
              <a:solidFill>
                <a:schemeClr val="bg1"/>
              </a:solidFill>
              <a:latin typeface="Calibri" panose="020F0502020204030204" pitchFamily="34" charset="0"/>
              <a:cs typeface="Calibri" panose="020F0502020204030204" pitchFamily="34" charset="0"/>
            </a:rPr>
            <a:t>表彰する</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ja-JP" sz="1200">
              <a:solidFill>
                <a:schemeClr val="bg1"/>
              </a:solidFill>
              <a:latin typeface="Calibri" panose="020F0502020204030204" pitchFamily="34" charset="0"/>
              <a:cs typeface="Calibri" panose="020F0502020204030204" pitchFamily="34" charset="0"/>
            </a:rPr>
            <a:t>評価する</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ja-JP" sz="1200">
              <a:solidFill>
                <a:schemeClr val="bg1"/>
              </a:solidFill>
              <a:latin typeface="Calibri" panose="020F0502020204030204" pitchFamily="34" charset="0"/>
              <a:cs typeface="Calibri" panose="020F0502020204030204" pitchFamily="34" charset="0"/>
            </a:rPr>
            <a:t>変更する</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36900" custScaleY="85881" custRadScaleRad="92118" custRadScaleInc="15204">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62" y="52902"/>
          <a:ext cx="1513775" cy="908265"/>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sz="1400" kern="1200">
              <a:latin typeface="Arial" panose="020B0604020202020204" pitchFamily="34" charset="0"/>
              <a:ea typeface="MS Mincho"/>
              <a:cs typeface="Arial" panose="020B0604020202020204" pitchFamily="34" charset="0"/>
            </a:rPr>
            <a:t>チームを</a:t>
          </a:r>
          <a:endParaRPr lang="en-US" altLang="ja-JP" sz="1400" kern="1200">
            <a:latin typeface="Arial" panose="020B0604020202020204" pitchFamily="34" charset="0"/>
            <a:ea typeface="MS Mincho"/>
            <a:cs typeface="Arial" panose="020B0604020202020204" pitchFamily="34" charset="0"/>
          </a:endParaRPr>
        </a:p>
        <a:p>
          <a:pPr marL="0" lvl="0" indent="0" algn="ctr" defTabSz="622300">
            <a:lnSpc>
              <a:spcPct val="90000"/>
            </a:lnSpc>
            <a:spcBef>
              <a:spcPct val="0"/>
            </a:spcBef>
            <a:spcAft>
              <a:spcPct val="35000"/>
            </a:spcAft>
            <a:buNone/>
          </a:pPr>
          <a:r>
            <a:rPr lang="ja-JP" sz="1400" kern="1200">
              <a:latin typeface="Arial" panose="020B0604020202020204" pitchFamily="34" charset="0"/>
              <a:ea typeface="MS Mincho"/>
              <a:cs typeface="Arial" panose="020B0604020202020204" pitchFamily="34" charset="0"/>
            </a:rPr>
            <a:t>作る</a:t>
          </a:r>
        </a:p>
      </dsp:txBody>
      <dsp:txXfrm>
        <a:off x="30064" y="79504"/>
        <a:ext cx="1460571" cy="855061"/>
      </dsp:txXfrm>
    </dsp:sp>
    <dsp:sp modelId="{7C60905F-858E-3D45-BDCF-8E59A2EDBDC4}">
      <dsp:nvSpPr>
        <dsp:cNvPr id="0" name=""/>
        <dsp:cNvSpPr/>
      </dsp:nvSpPr>
      <dsp:spPr>
        <a:xfrm>
          <a:off x="1668614" y="319327"/>
          <a:ext cx="320920" cy="375416"/>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68614" y="394410"/>
        <a:ext cx="224644" cy="225250"/>
      </dsp:txXfrm>
    </dsp:sp>
    <dsp:sp modelId="{E8342DD9-3EB7-044E-AC87-2159238855B0}">
      <dsp:nvSpPr>
        <dsp:cNvPr id="0" name=""/>
        <dsp:cNvSpPr/>
      </dsp:nvSpPr>
      <dsp:spPr>
        <a:xfrm>
          <a:off x="2122747" y="52902"/>
          <a:ext cx="1513775" cy="908265"/>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altLang="en-US" sz="1400" kern="1200" dirty="0">
              <a:latin typeface="Arial" panose="020B0604020202020204" pitchFamily="34" charset="0"/>
              <a:ea typeface="MS Mincho"/>
              <a:cs typeface="Arial" panose="020B0604020202020204" pitchFamily="34" charset="0"/>
            </a:rPr>
            <a:t>ビジョンを構築する</a:t>
          </a:r>
        </a:p>
      </dsp:txBody>
      <dsp:txXfrm>
        <a:off x="2149349" y="79504"/>
        <a:ext cx="1460571" cy="855061"/>
      </dsp:txXfrm>
    </dsp:sp>
    <dsp:sp modelId="{B54B4899-8638-1D4E-9510-CDD331AF6A4C}">
      <dsp:nvSpPr>
        <dsp:cNvPr id="0" name=""/>
        <dsp:cNvSpPr/>
      </dsp:nvSpPr>
      <dsp:spPr>
        <a:xfrm>
          <a:off x="3787899" y="319327"/>
          <a:ext cx="320920" cy="375416"/>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787899" y="394410"/>
        <a:ext cx="224644" cy="225250"/>
      </dsp:txXfrm>
    </dsp:sp>
    <dsp:sp modelId="{BEB34310-ABF7-2D43-851D-F592E75CB68F}">
      <dsp:nvSpPr>
        <dsp:cNvPr id="0" name=""/>
        <dsp:cNvSpPr/>
      </dsp:nvSpPr>
      <dsp:spPr>
        <a:xfrm>
          <a:off x="4242032" y="52902"/>
          <a:ext cx="1513775" cy="908265"/>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sz="1400" kern="1200" dirty="0">
              <a:latin typeface="Arial" panose="020B0604020202020204" pitchFamily="34" charset="0"/>
              <a:ea typeface="MS Mincho"/>
              <a:cs typeface="Arial" panose="020B0604020202020204" pitchFamily="34" charset="0"/>
            </a:rPr>
            <a:t>計画を</a:t>
          </a:r>
          <a:endParaRPr lang="en-US" altLang="ja-JP" sz="1400" kern="1200" dirty="0">
            <a:latin typeface="Arial" panose="020B0604020202020204" pitchFamily="34" charset="0"/>
            <a:ea typeface="MS Mincho"/>
            <a:cs typeface="Arial" panose="020B0604020202020204" pitchFamily="34" charset="0"/>
          </a:endParaRPr>
        </a:p>
        <a:p>
          <a:pPr marL="0" lvl="0" indent="0" algn="ctr" defTabSz="622300">
            <a:lnSpc>
              <a:spcPct val="90000"/>
            </a:lnSpc>
            <a:spcBef>
              <a:spcPct val="0"/>
            </a:spcBef>
            <a:spcAft>
              <a:spcPct val="35000"/>
            </a:spcAft>
            <a:buNone/>
          </a:pPr>
          <a:r>
            <a:rPr lang="ja-JP" sz="1400" kern="1200" dirty="0">
              <a:latin typeface="Arial" panose="020B0604020202020204" pitchFamily="34" charset="0"/>
              <a:ea typeface="MS Mincho"/>
              <a:cs typeface="Arial" panose="020B0604020202020204" pitchFamily="34" charset="0"/>
            </a:rPr>
            <a:t>策定する</a:t>
          </a:r>
        </a:p>
      </dsp:txBody>
      <dsp:txXfrm>
        <a:off x="4268634" y="79504"/>
        <a:ext cx="1460571" cy="855061"/>
      </dsp:txXfrm>
    </dsp:sp>
    <dsp:sp modelId="{CA339F13-2EEE-8C42-BA2D-5E6BA45F7F5D}">
      <dsp:nvSpPr>
        <dsp:cNvPr id="0" name=""/>
        <dsp:cNvSpPr/>
      </dsp:nvSpPr>
      <dsp:spPr>
        <a:xfrm>
          <a:off x="5907185" y="319327"/>
          <a:ext cx="320920" cy="375416"/>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907185" y="394410"/>
        <a:ext cx="224644" cy="225250"/>
      </dsp:txXfrm>
    </dsp:sp>
    <dsp:sp modelId="{A036C3C0-EC55-8E47-B730-4BF68E881699}">
      <dsp:nvSpPr>
        <dsp:cNvPr id="0" name=""/>
        <dsp:cNvSpPr/>
      </dsp:nvSpPr>
      <dsp:spPr>
        <a:xfrm>
          <a:off x="6361317" y="52902"/>
          <a:ext cx="1513775" cy="908265"/>
        </a:xfrm>
        <a:prstGeom prst="roundRect">
          <a:avLst>
            <a:gd name="adj" fmla="val 10000"/>
          </a:avLst>
        </a:prstGeom>
        <a:solidFill>
          <a:srgbClr val="00338D"/>
        </a:solidFill>
        <a:ln w="25400" cap="flat" cmpd="sng" algn="ctr">
          <a:solidFill>
            <a:srgbClr val="FFC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sz="1400" kern="1200">
              <a:latin typeface="Arial" panose="020B0604020202020204" pitchFamily="34" charset="0"/>
              <a:ea typeface="MS Mincho"/>
              <a:cs typeface="Arial" panose="020B0604020202020204" pitchFamily="34" charset="0"/>
            </a:rPr>
            <a:t>成功を</a:t>
          </a:r>
          <a:endParaRPr lang="en-US" altLang="ja-JP" sz="1400" kern="1200">
            <a:latin typeface="Arial" panose="020B0604020202020204" pitchFamily="34" charset="0"/>
            <a:ea typeface="MS Mincho"/>
            <a:cs typeface="Arial" panose="020B0604020202020204" pitchFamily="34" charset="0"/>
          </a:endParaRPr>
        </a:p>
        <a:p>
          <a:pPr marL="0" lvl="0" indent="0" algn="ctr" defTabSz="622300">
            <a:lnSpc>
              <a:spcPct val="90000"/>
            </a:lnSpc>
            <a:spcBef>
              <a:spcPct val="0"/>
            </a:spcBef>
            <a:spcAft>
              <a:spcPct val="35000"/>
            </a:spcAft>
            <a:buNone/>
          </a:pPr>
          <a:r>
            <a:rPr lang="ja-JP" sz="1400" kern="1200">
              <a:latin typeface="Arial" panose="020B0604020202020204" pitchFamily="34" charset="0"/>
              <a:ea typeface="MS Mincho"/>
              <a:cs typeface="Arial" panose="020B0604020202020204" pitchFamily="34" charset="0"/>
            </a:rPr>
            <a:t>収める</a:t>
          </a:r>
        </a:p>
      </dsp:txBody>
      <dsp:txXfrm>
        <a:off x="6387919" y="79504"/>
        <a:ext cx="1460571" cy="855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ja-JP" sz="3100" kern="1200" dirty="0">
              <a:solidFill>
                <a:schemeClr val="tx1"/>
              </a:solidFill>
              <a:latin typeface="ＭＳ Ｐゴシック" panose="020B0600070205080204" pitchFamily="50" charset="-128"/>
              <a:ea typeface="ＭＳ Ｐゴシック" panose="020B0600070205080204" pitchFamily="50" charset="-128"/>
              <a:cs typeface="Calibri" panose="020F0502020204030204" pitchFamily="34" charset="0"/>
            </a:rPr>
            <a:t>クラブ内で会員を増強する</a:t>
          </a:r>
        </a:p>
      </dsp:txBody>
      <dsp:txXfrm>
        <a:off x="4265156" y="2657673"/>
        <a:ext cx="1572872" cy="1572872"/>
      </dsp:txXfrm>
    </dsp:sp>
    <dsp:sp modelId="{81ED42A3-111F-4F84-A6E1-3F83AD87ED31}">
      <dsp:nvSpPr>
        <dsp:cNvPr id="0" name=""/>
        <dsp:cNvSpPr/>
      </dsp:nvSpPr>
      <dsp:spPr>
        <a:xfrm rot="10776330">
          <a:off x="2670901" y="3181300"/>
          <a:ext cx="1309985"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ja-JP" sz="2500" kern="1200" dirty="0">
              <a:solidFill>
                <a:schemeClr val="tx1"/>
              </a:solidFill>
              <a:latin typeface="ＭＳ Ｐゴシック" panose="020B0600070205080204" pitchFamily="50" charset="-128"/>
              <a:ea typeface="ＭＳ Ｐゴシック" panose="020B0600070205080204" pitchFamily="50" charset="-128"/>
              <a:cs typeface="Calibri" panose="020F0502020204030204" pitchFamily="34" charset="0"/>
            </a:rPr>
            <a:t>新会員を加えてクラブを若返らせる</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ja-JP" sz="2500" kern="1200" dirty="0">
              <a:solidFill>
                <a:schemeClr val="tx1"/>
              </a:solidFill>
              <a:latin typeface="ＭＳ Ｐゴシック" panose="020B0600070205080204" pitchFamily="50" charset="-128"/>
              <a:ea typeface="ＭＳ Ｐゴシック" panose="020B0600070205080204" pitchFamily="50" charset="-128"/>
              <a:cs typeface="Calibri" panose="020F0502020204030204" pitchFamily="34" charset="0"/>
            </a:rPr>
            <a:t>新たな奉仕の機会によってクラブの活性化を図る</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ja-JP" sz="2500" kern="1200" dirty="0">
              <a:solidFill>
                <a:schemeClr val="tx1"/>
              </a:solidFill>
              <a:latin typeface="ＭＳ Ｐゴシック" panose="020B0600070205080204" pitchFamily="50" charset="-128"/>
              <a:ea typeface="ＭＳ Ｐゴシック" panose="020B0600070205080204" pitchFamily="50" charset="-128"/>
              <a:cs typeface="Calibri" panose="020F0502020204030204" pitchFamily="34" charset="0"/>
            </a:rPr>
            <a:t>指導力育成とクラブ運営を向上させる</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ja-JP" sz="2500" kern="12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クラブの成果を地域の人々に伝える</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ja-JP" altLang="en-US" sz="1500" kern="1200" dirty="0">
              <a:latin typeface="ＭＳ Ｐゴシック" panose="020B0600070205080204" pitchFamily="50" charset="-128"/>
              <a:ea typeface="ＭＳ Ｐゴシック" panose="020B0600070205080204" pitchFamily="50" charset="-128"/>
            </a:rPr>
            <a:t>新会員</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ts val="0"/>
            </a:spcAft>
            <a:buNone/>
          </a:pPr>
          <a:r>
            <a:rPr lang="ja-JP" sz="1500" kern="1200" dirty="0">
              <a:latin typeface="ＭＳ Ｐゴシック" panose="020B0600070205080204" pitchFamily="50" charset="-128"/>
              <a:ea typeface="ＭＳ Ｐゴシック" panose="020B0600070205080204" pitchFamily="50" charset="-128"/>
            </a:rPr>
            <a:t>地域社会</a:t>
          </a:r>
          <a:endParaRPr lang="en-US" altLang="ja-JP" sz="1500" kern="1200" dirty="0">
            <a:latin typeface="ＭＳ Ｐゴシック" panose="020B0600070205080204" pitchFamily="50" charset="-128"/>
            <a:ea typeface="ＭＳ Ｐゴシック" panose="020B0600070205080204" pitchFamily="50" charset="-128"/>
          </a:endParaRPr>
        </a:p>
        <a:p>
          <a:pPr marL="0" lvl="0" indent="0" algn="ctr" defTabSz="666750">
            <a:lnSpc>
              <a:spcPct val="90000"/>
            </a:lnSpc>
            <a:spcBef>
              <a:spcPct val="0"/>
            </a:spcBef>
            <a:spcAft>
              <a:spcPct val="35000"/>
            </a:spcAft>
            <a:buNone/>
          </a:pPr>
          <a:r>
            <a:rPr lang="ja-JP" sz="1500" kern="1200" dirty="0">
              <a:latin typeface="ＭＳ Ｐゴシック" panose="020B0600070205080204" pitchFamily="50" charset="-128"/>
              <a:ea typeface="ＭＳ Ｐゴシック" panose="020B0600070205080204" pitchFamily="50" charset="-128"/>
            </a:rPr>
            <a:t>奉仕事業</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ja-JP" altLang="en-US" sz="1500" kern="1200" dirty="0">
              <a:latin typeface="ＭＳ Ｐゴシック" panose="020B0600070205080204" pitchFamily="50" charset="-128"/>
              <a:ea typeface="ＭＳ Ｐゴシック" panose="020B0600070205080204" pitchFamily="50" charset="-128"/>
            </a:rPr>
            <a:t>指導力育成とクラブ運営</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ja-JP" altLang="en-US" sz="1500" kern="1200" dirty="0">
              <a:latin typeface="ＭＳ Ｐゴシック" panose="020B0600070205080204" pitchFamily="50" charset="-128"/>
              <a:ea typeface="ＭＳ Ｐゴシック" panose="020B0600070205080204" pitchFamily="50" charset="-128"/>
            </a:rPr>
            <a:t>クラブの成果を地域の人々に伝達</a:t>
          </a:r>
        </a:p>
      </dsp:txBody>
      <dsp:txXfrm>
        <a:off x="1856348" y="1627749"/>
        <a:ext cx="1072662" cy="1072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ja-JP" altLang="en-US" sz="1500" kern="1200" dirty="0">
              <a:latin typeface="ＭＳ Ｐゴシック" panose="020B0600070205080204" pitchFamily="50" charset="-128"/>
              <a:ea typeface="ＭＳ Ｐゴシック" panose="020B0600070205080204" pitchFamily="50" charset="-128"/>
            </a:rPr>
            <a:t>新会員</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ts val="0"/>
            </a:spcAft>
            <a:buNone/>
          </a:pPr>
          <a:r>
            <a:rPr lang="ja-JP" sz="1500" kern="1200" dirty="0">
              <a:latin typeface="ＭＳ Ｐゴシック" panose="020B0600070205080204" pitchFamily="50" charset="-128"/>
              <a:ea typeface="ＭＳ Ｐゴシック" panose="020B0600070205080204" pitchFamily="50" charset="-128"/>
            </a:rPr>
            <a:t>地域社会</a:t>
          </a:r>
          <a:endParaRPr lang="en-US" altLang="ja-JP" sz="1500" kern="1200" dirty="0">
            <a:latin typeface="ＭＳ Ｐゴシック" panose="020B0600070205080204" pitchFamily="50" charset="-128"/>
            <a:ea typeface="ＭＳ Ｐゴシック" panose="020B0600070205080204" pitchFamily="50" charset="-128"/>
          </a:endParaRPr>
        </a:p>
        <a:p>
          <a:pPr marL="0" lvl="0" indent="0" algn="ctr" defTabSz="666750">
            <a:lnSpc>
              <a:spcPct val="90000"/>
            </a:lnSpc>
            <a:spcBef>
              <a:spcPct val="0"/>
            </a:spcBef>
            <a:spcAft>
              <a:spcPct val="35000"/>
            </a:spcAft>
            <a:buNone/>
          </a:pPr>
          <a:r>
            <a:rPr lang="ja-JP" sz="1500" kern="1200" dirty="0">
              <a:latin typeface="ＭＳ Ｐゴシック" panose="020B0600070205080204" pitchFamily="50" charset="-128"/>
              <a:ea typeface="ＭＳ Ｐゴシック" panose="020B0600070205080204" pitchFamily="50" charset="-128"/>
            </a:rPr>
            <a:t>奉仕事業</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ja-JP" altLang="en-US" sz="1500" kern="1200" dirty="0">
              <a:latin typeface="ＭＳ Ｐゴシック" panose="020B0600070205080204" pitchFamily="50" charset="-128"/>
              <a:ea typeface="ＭＳ Ｐゴシック" panose="020B0600070205080204" pitchFamily="50" charset="-128"/>
            </a:rPr>
            <a:t>指導力育成とクラブ運営</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ja-JP" altLang="en-US" sz="1500" kern="1200" dirty="0">
              <a:latin typeface="ＭＳ Ｐゴシック" panose="020B0600070205080204" pitchFamily="50" charset="-128"/>
              <a:ea typeface="ＭＳ Ｐゴシック" panose="020B0600070205080204" pitchFamily="50" charset="-128"/>
            </a:rPr>
            <a:t>クラブの成果を地域の人々に伝達</a:t>
          </a:r>
        </a:p>
      </dsp:txBody>
      <dsp:txXfrm>
        <a:off x="1856348" y="1627749"/>
        <a:ext cx="1072662" cy="1072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ja-JP" altLang="en-US" sz="1500" kern="1200" dirty="0">
              <a:latin typeface="ＭＳ Ｐゴシック" panose="020B0600070205080204" pitchFamily="50" charset="-128"/>
              <a:ea typeface="ＭＳ Ｐゴシック" panose="020B0600070205080204" pitchFamily="50" charset="-128"/>
            </a:rPr>
            <a:t>新会員</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ts val="0"/>
            </a:spcAft>
            <a:buNone/>
          </a:pPr>
          <a:r>
            <a:rPr lang="ja-JP" sz="1500" kern="1200" dirty="0">
              <a:latin typeface="ＭＳ Ｐゴシック" panose="020B0600070205080204" pitchFamily="50" charset="-128"/>
              <a:ea typeface="ＭＳ Ｐゴシック" panose="020B0600070205080204" pitchFamily="50" charset="-128"/>
            </a:rPr>
            <a:t>地域社会</a:t>
          </a:r>
          <a:endParaRPr lang="en-US" altLang="ja-JP" sz="1500" kern="1200" dirty="0">
            <a:latin typeface="ＭＳ Ｐゴシック" panose="020B0600070205080204" pitchFamily="50" charset="-128"/>
            <a:ea typeface="ＭＳ Ｐゴシック" panose="020B0600070205080204" pitchFamily="50" charset="-128"/>
          </a:endParaRPr>
        </a:p>
        <a:p>
          <a:pPr marL="0" lvl="0" indent="0" algn="ctr" defTabSz="666750">
            <a:lnSpc>
              <a:spcPct val="90000"/>
            </a:lnSpc>
            <a:spcBef>
              <a:spcPct val="0"/>
            </a:spcBef>
            <a:spcAft>
              <a:spcPct val="35000"/>
            </a:spcAft>
            <a:buNone/>
          </a:pPr>
          <a:r>
            <a:rPr lang="ja-JP" sz="1500" kern="1200" dirty="0">
              <a:latin typeface="ＭＳ Ｐゴシック" panose="020B0600070205080204" pitchFamily="50" charset="-128"/>
              <a:ea typeface="ＭＳ Ｐゴシック" panose="020B0600070205080204" pitchFamily="50" charset="-128"/>
            </a:rPr>
            <a:t>奉仕事業</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ja-JP" altLang="en-US" sz="1500" kern="1200" dirty="0">
              <a:latin typeface="ＭＳ Ｐゴシック" panose="020B0600070205080204" pitchFamily="50" charset="-128"/>
              <a:ea typeface="ＭＳ Ｐゴシック" panose="020B0600070205080204" pitchFamily="50" charset="-128"/>
            </a:rPr>
            <a:t>指導力育成とクラブ運営</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ja-JP" altLang="en-US" sz="1500" kern="1200" dirty="0">
              <a:latin typeface="ＭＳ Ｐゴシック" panose="020B0600070205080204" pitchFamily="50" charset="-128"/>
              <a:ea typeface="ＭＳ Ｐゴシック" panose="020B0600070205080204" pitchFamily="50" charset="-128"/>
            </a:rPr>
            <a:t>クラブの成果を地域の人々に伝達</a:t>
          </a:r>
        </a:p>
      </dsp:txBody>
      <dsp:txXfrm>
        <a:off x="1856348" y="1627749"/>
        <a:ext cx="1072662" cy="10726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ja-JP" altLang="en-US" sz="1500" kern="1200" dirty="0">
              <a:latin typeface="ＭＳ Ｐゴシック" panose="020B0600070205080204" pitchFamily="50" charset="-128"/>
              <a:ea typeface="ＭＳ Ｐゴシック" panose="020B0600070205080204" pitchFamily="50" charset="-128"/>
            </a:rPr>
            <a:t>新会員</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ts val="0"/>
            </a:spcAft>
            <a:buNone/>
          </a:pPr>
          <a:r>
            <a:rPr lang="ja-JP" sz="1500" kern="1200" dirty="0">
              <a:latin typeface="ＭＳ Ｐゴシック" panose="020B0600070205080204" pitchFamily="50" charset="-128"/>
              <a:ea typeface="ＭＳ Ｐゴシック" panose="020B0600070205080204" pitchFamily="50" charset="-128"/>
            </a:rPr>
            <a:t>地域社会</a:t>
          </a:r>
          <a:endParaRPr lang="en-US" altLang="ja-JP" sz="1500" kern="1200" dirty="0">
            <a:latin typeface="ＭＳ Ｐゴシック" panose="020B0600070205080204" pitchFamily="50" charset="-128"/>
            <a:ea typeface="ＭＳ Ｐゴシック" panose="020B0600070205080204" pitchFamily="50" charset="-128"/>
          </a:endParaRPr>
        </a:p>
        <a:p>
          <a:pPr marL="0" lvl="0" indent="0" algn="ctr" defTabSz="666750">
            <a:lnSpc>
              <a:spcPct val="90000"/>
            </a:lnSpc>
            <a:spcBef>
              <a:spcPct val="0"/>
            </a:spcBef>
            <a:spcAft>
              <a:spcPct val="35000"/>
            </a:spcAft>
            <a:buNone/>
          </a:pPr>
          <a:r>
            <a:rPr lang="ja-JP" sz="1500" kern="1200" dirty="0">
              <a:latin typeface="ＭＳ Ｐゴシック" panose="020B0600070205080204" pitchFamily="50" charset="-128"/>
              <a:ea typeface="ＭＳ Ｐゴシック" panose="020B0600070205080204" pitchFamily="50" charset="-128"/>
            </a:rPr>
            <a:t>奉仕事業</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ja-JP" altLang="en-US" sz="1500" kern="1200" dirty="0">
              <a:latin typeface="ＭＳ Ｐゴシック" panose="020B0600070205080204" pitchFamily="50" charset="-128"/>
              <a:ea typeface="ＭＳ Ｐゴシック" panose="020B0600070205080204" pitchFamily="50" charset="-128"/>
            </a:rPr>
            <a:t>指導力育成とクラブ運営</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ja-JP" altLang="en-US" sz="1500" kern="1200" dirty="0">
              <a:latin typeface="ＭＳ Ｐゴシック" panose="020B0600070205080204" pitchFamily="50" charset="-128"/>
              <a:ea typeface="ＭＳ Ｐゴシック" panose="020B0600070205080204" pitchFamily="50" charset="-128"/>
            </a:rPr>
            <a:t>クラブの成果を地域の人々に伝達</a:t>
          </a:r>
        </a:p>
      </dsp:txBody>
      <dsp:txXfrm>
        <a:off x="1856348" y="1627749"/>
        <a:ext cx="1072662" cy="10726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642350"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dirty="0">
              <a:solidFill>
                <a:schemeClr val="bg1"/>
              </a:solidFill>
              <a:latin typeface="Calibri" panose="020F0502020204030204" pitchFamily="34" charset="0"/>
              <a:cs typeface="Calibri" panose="020F0502020204030204" pitchFamily="34" charset="0"/>
            </a:rPr>
            <a:t>分かち合う</a:t>
          </a:r>
        </a:p>
      </dsp:txBody>
      <dsp:txXfrm>
        <a:off x="3642350" y="26680"/>
        <a:ext cx="892075" cy="892075"/>
      </dsp:txXfrm>
    </dsp:sp>
    <dsp:sp modelId="{38F3E115-2726-41E2-A1A9-A5F5D41654D6}">
      <dsp:nvSpPr>
        <dsp:cNvPr id="0" name=""/>
        <dsp:cNvSpPr/>
      </dsp:nvSpPr>
      <dsp:spPr>
        <a:xfrm>
          <a:off x="1539116" y="302"/>
          <a:ext cx="3350629" cy="3350629"/>
        </a:xfrm>
        <a:prstGeom prst="circularArrow">
          <a:avLst>
            <a:gd name="adj1" fmla="val 5192"/>
            <a:gd name="adj2" fmla="val 335297"/>
            <a:gd name="adj3" fmla="val 21295751"/>
            <a:gd name="adj4" fmla="val 19764040"/>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4182485" y="1689045"/>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支援する</a:t>
          </a:r>
        </a:p>
      </dsp:txBody>
      <dsp:txXfrm>
        <a:off x="4182485" y="1689045"/>
        <a:ext cx="892075" cy="892075"/>
      </dsp:txXfrm>
    </dsp:sp>
    <dsp:sp modelId="{8BA4A4AD-AE21-4519-907E-3292F261B497}">
      <dsp:nvSpPr>
        <dsp:cNvPr id="0" name=""/>
        <dsp:cNvSpPr/>
      </dsp:nvSpPr>
      <dsp:spPr>
        <a:xfrm>
          <a:off x="1539116" y="302"/>
          <a:ext cx="3350629" cy="3350629"/>
        </a:xfrm>
        <a:prstGeom prst="circularArrow">
          <a:avLst>
            <a:gd name="adj1" fmla="val 5192"/>
            <a:gd name="adj2" fmla="val 335297"/>
            <a:gd name="adj3" fmla="val 4017298"/>
            <a:gd name="adj4" fmla="val 2251046"/>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768393" y="2716443"/>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表彰する</a:t>
          </a:r>
        </a:p>
      </dsp:txBody>
      <dsp:txXfrm>
        <a:off x="2768393" y="2716443"/>
        <a:ext cx="892075" cy="892075"/>
      </dsp:txXfrm>
    </dsp:sp>
    <dsp:sp modelId="{9E39B2B2-8846-4D64-9C36-18324217A6E5}">
      <dsp:nvSpPr>
        <dsp:cNvPr id="0" name=""/>
        <dsp:cNvSpPr/>
      </dsp:nvSpPr>
      <dsp:spPr>
        <a:xfrm>
          <a:off x="1539116" y="302"/>
          <a:ext cx="3350629" cy="3350629"/>
        </a:xfrm>
        <a:prstGeom prst="circularArrow">
          <a:avLst>
            <a:gd name="adj1" fmla="val 5192"/>
            <a:gd name="adj2" fmla="val 335297"/>
            <a:gd name="adj3" fmla="val 8213657"/>
            <a:gd name="adj4" fmla="val 6447405"/>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097638" y="1689045"/>
          <a:ext cx="1405402"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評価する</a:t>
          </a:r>
        </a:p>
      </dsp:txBody>
      <dsp:txXfrm>
        <a:off x="1097638" y="1689045"/>
        <a:ext cx="1405402" cy="892075"/>
      </dsp:txXfrm>
    </dsp:sp>
    <dsp:sp modelId="{2E3351E2-2A4A-4DA6-8386-CAD3C32A7C8A}">
      <dsp:nvSpPr>
        <dsp:cNvPr id="0" name=""/>
        <dsp:cNvSpPr/>
      </dsp:nvSpPr>
      <dsp:spPr>
        <a:xfrm>
          <a:off x="1539116" y="302"/>
          <a:ext cx="3350629" cy="3350629"/>
        </a:xfrm>
        <a:prstGeom prst="circularArrow">
          <a:avLst>
            <a:gd name="adj1" fmla="val 5192"/>
            <a:gd name="adj2" fmla="val 335297"/>
            <a:gd name="adj3" fmla="val 12300662"/>
            <a:gd name="adj4" fmla="val 10768952"/>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894437"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変更する</a:t>
          </a:r>
        </a:p>
      </dsp:txBody>
      <dsp:txXfrm>
        <a:off x="1894437" y="26680"/>
        <a:ext cx="892075" cy="892075"/>
      </dsp:txXfrm>
    </dsp:sp>
    <dsp:sp modelId="{530FA79C-3F31-40E4-83D7-8F47B18CD322}">
      <dsp:nvSpPr>
        <dsp:cNvPr id="0" name=""/>
        <dsp:cNvSpPr/>
      </dsp:nvSpPr>
      <dsp:spPr>
        <a:xfrm>
          <a:off x="1539116" y="302"/>
          <a:ext cx="3350629" cy="3350629"/>
        </a:xfrm>
        <a:prstGeom prst="circularArrow">
          <a:avLst>
            <a:gd name="adj1" fmla="val 5192"/>
            <a:gd name="adj2" fmla="val 335297"/>
            <a:gd name="adj3" fmla="val 16868279"/>
            <a:gd name="adj4" fmla="val 15196424"/>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201742" y="116150"/>
          <a:ext cx="1052238" cy="493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dirty="0">
              <a:solidFill>
                <a:schemeClr val="bg1"/>
              </a:solidFill>
              <a:latin typeface="Calibri" panose="020F0502020204030204" pitchFamily="34" charset="0"/>
              <a:cs typeface="Calibri" panose="020F0502020204030204" pitchFamily="34" charset="0"/>
            </a:rPr>
            <a:t>分かち合う</a:t>
          </a:r>
        </a:p>
      </dsp:txBody>
      <dsp:txXfrm>
        <a:off x="2201742" y="116150"/>
        <a:ext cx="1052238" cy="493452"/>
      </dsp:txXfrm>
    </dsp:sp>
    <dsp:sp modelId="{38F3E115-2726-41E2-A1A9-A5F5D41654D6}">
      <dsp:nvSpPr>
        <dsp:cNvPr id="0" name=""/>
        <dsp:cNvSpPr/>
      </dsp:nvSpPr>
      <dsp:spPr>
        <a:xfrm>
          <a:off x="771404" y="119"/>
          <a:ext cx="2571631" cy="2571631"/>
        </a:xfrm>
        <a:prstGeom prst="circularArrow">
          <a:avLst>
            <a:gd name="adj1" fmla="val 5199"/>
            <a:gd name="adj2" fmla="val 335860"/>
            <a:gd name="adj3" fmla="val 21293457"/>
            <a:gd name="adj4" fmla="val 19418757"/>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2799494" y="1295665"/>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支援する</a:t>
          </a:r>
        </a:p>
      </dsp:txBody>
      <dsp:txXfrm>
        <a:off x="2799494" y="1295665"/>
        <a:ext cx="685693" cy="685693"/>
      </dsp:txXfrm>
    </dsp:sp>
    <dsp:sp modelId="{8BA4A4AD-AE21-4519-907E-3292F261B497}">
      <dsp:nvSpPr>
        <dsp:cNvPr id="0" name=""/>
        <dsp:cNvSpPr/>
      </dsp:nvSpPr>
      <dsp:spPr>
        <a:xfrm>
          <a:off x="771404" y="119"/>
          <a:ext cx="2571631" cy="2571631"/>
        </a:xfrm>
        <a:prstGeom prst="circularArrow">
          <a:avLst>
            <a:gd name="adj1" fmla="val 5199"/>
            <a:gd name="adj2" fmla="val 335860"/>
            <a:gd name="adj3" fmla="val 4014921"/>
            <a:gd name="adj4" fmla="val 2253227"/>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1714373" y="2084051"/>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表彰する</a:t>
          </a:r>
        </a:p>
      </dsp:txBody>
      <dsp:txXfrm>
        <a:off x="1714373" y="2084051"/>
        <a:ext cx="685693" cy="685693"/>
      </dsp:txXfrm>
    </dsp:sp>
    <dsp:sp modelId="{9E39B2B2-8846-4D64-9C36-18324217A6E5}">
      <dsp:nvSpPr>
        <dsp:cNvPr id="0" name=""/>
        <dsp:cNvSpPr/>
      </dsp:nvSpPr>
      <dsp:spPr>
        <a:xfrm>
          <a:off x="771404" y="119"/>
          <a:ext cx="2571631" cy="2571631"/>
        </a:xfrm>
        <a:prstGeom prst="circularArrow">
          <a:avLst>
            <a:gd name="adj1" fmla="val 5199"/>
            <a:gd name="adj2" fmla="val 335860"/>
            <a:gd name="adj3" fmla="val 8210912"/>
            <a:gd name="adj4" fmla="val 6449219"/>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431968" y="1295665"/>
          <a:ext cx="1080262"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評価する</a:t>
          </a:r>
        </a:p>
      </dsp:txBody>
      <dsp:txXfrm>
        <a:off x="431968" y="1295665"/>
        <a:ext cx="1080262" cy="685693"/>
      </dsp:txXfrm>
    </dsp:sp>
    <dsp:sp modelId="{2E3351E2-2A4A-4DA6-8386-CAD3C32A7C8A}">
      <dsp:nvSpPr>
        <dsp:cNvPr id="0" name=""/>
        <dsp:cNvSpPr/>
      </dsp:nvSpPr>
      <dsp:spPr>
        <a:xfrm>
          <a:off x="771404" y="119"/>
          <a:ext cx="2571631" cy="2571631"/>
        </a:xfrm>
        <a:prstGeom prst="circularArrow">
          <a:avLst>
            <a:gd name="adj1" fmla="val 5199"/>
            <a:gd name="adj2" fmla="val 335860"/>
            <a:gd name="adj3" fmla="val 12298090"/>
            <a:gd name="adj4" fmla="val 10770683"/>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043732" y="20029"/>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変更する</a:t>
          </a:r>
        </a:p>
      </dsp:txBody>
      <dsp:txXfrm>
        <a:off x="1043732" y="20029"/>
        <a:ext cx="685693" cy="685693"/>
      </dsp:txXfrm>
    </dsp:sp>
    <dsp:sp modelId="{530FA79C-3F31-40E4-83D7-8F47B18CD322}">
      <dsp:nvSpPr>
        <dsp:cNvPr id="0" name=""/>
        <dsp:cNvSpPr/>
      </dsp:nvSpPr>
      <dsp:spPr>
        <a:xfrm>
          <a:off x="771404" y="119"/>
          <a:ext cx="2571631" cy="2571631"/>
        </a:xfrm>
        <a:prstGeom prst="circularArrow">
          <a:avLst>
            <a:gd name="adj1" fmla="val 5199"/>
            <a:gd name="adj2" fmla="val 335860"/>
            <a:gd name="adj3" fmla="val 16300761"/>
            <a:gd name="adj4" fmla="val 15198231"/>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876031" y="196275"/>
          <a:ext cx="1010171" cy="633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dirty="0">
              <a:solidFill>
                <a:schemeClr val="bg1"/>
              </a:solidFill>
              <a:latin typeface="Calibri" panose="020F0502020204030204" pitchFamily="34" charset="0"/>
              <a:cs typeface="Calibri" panose="020F0502020204030204" pitchFamily="34" charset="0"/>
            </a:rPr>
            <a:t>分かち合う</a:t>
          </a:r>
        </a:p>
      </dsp:txBody>
      <dsp:txXfrm>
        <a:off x="2876031" y="196275"/>
        <a:ext cx="1010171" cy="633707"/>
      </dsp:txXfrm>
    </dsp:sp>
    <dsp:sp modelId="{38F3E115-2726-41E2-A1A9-A5F5D41654D6}">
      <dsp:nvSpPr>
        <dsp:cNvPr id="0" name=""/>
        <dsp:cNvSpPr/>
      </dsp:nvSpPr>
      <dsp:spPr>
        <a:xfrm>
          <a:off x="1288205" y="196186"/>
          <a:ext cx="2769330" cy="2769330"/>
        </a:xfrm>
        <a:prstGeom prst="circularArrow">
          <a:avLst>
            <a:gd name="adj1" fmla="val 5196"/>
            <a:gd name="adj2" fmla="val 335595"/>
            <a:gd name="adj3" fmla="val 20743731"/>
            <a:gd name="adj4" fmla="val 19340006"/>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58550" y="139545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支援する</a:t>
          </a:r>
        </a:p>
      </dsp:txBody>
      <dsp:txXfrm>
        <a:off x="3458550" y="1395452"/>
        <a:ext cx="737889" cy="737889"/>
      </dsp:txXfrm>
    </dsp:sp>
    <dsp:sp modelId="{8BA4A4AD-AE21-4519-907E-3292F261B497}">
      <dsp:nvSpPr>
        <dsp:cNvPr id="0" name=""/>
        <dsp:cNvSpPr/>
      </dsp:nvSpPr>
      <dsp:spPr>
        <a:xfrm>
          <a:off x="1274185" y="16"/>
          <a:ext cx="2769330" cy="2769330"/>
        </a:xfrm>
        <a:prstGeom prst="circularArrow">
          <a:avLst>
            <a:gd name="adj1" fmla="val 5196"/>
            <a:gd name="adj2" fmla="val 335595"/>
            <a:gd name="adj3" fmla="val 4016042"/>
            <a:gd name="adj4" fmla="val 2252198"/>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89906" y="224452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表彰する</a:t>
          </a:r>
        </a:p>
      </dsp:txBody>
      <dsp:txXfrm>
        <a:off x="2289906" y="2244522"/>
        <a:ext cx="737889" cy="737889"/>
      </dsp:txXfrm>
    </dsp:sp>
    <dsp:sp modelId="{9E39B2B2-8846-4D64-9C36-18324217A6E5}">
      <dsp:nvSpPr>
        <dsp:cNvPr id="0" name=""/>
        <dsp:cNvSpPr/>
      </dsp:nvSpPr>
      <dsp:spPr>
        <a:xfrm>
          <a:off x="1274185" y="16"/>
          <a:ext cx="2769330" cy="2769330"/>
        </a:xfrm>
        <a:prstGeom prst="circularArrow">
          <a:avLst>
            <a:gd name="adj1" fmla="val 5196"/>
            <a:gd name="adj2" fmla="val 335595"/>
            <a:gd name="adj3" fmla="val 8212207"/>
            <a:gd name="adj4" fmla="val 6448363"/>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908959" y="1395452"/>
          <a:ext cx="1162493"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評価する</a:t>
          </a:r>
        </a:p>
      </dsp:txBody>
      <dsp:txXfrm>
        <a:off x="908959" y="1395452"/>
        <a:ext cx="1162493" cy="737889"/>
      </dsp:txXfrm>
    </dsp:sp>
    <dsp:sp modelId="{2E3351E2-2A4A-4DA6-8386-CAD3C32A7C8A}">
      <dsp:nvSpPr>
        <dsp:cNvPr id="0" name=""/>
        <dsp:cNvSpPr/>
      </dsp:nvSpPr>
      <dsp:spPr>
        <a:xfrm>
          <a:off x="1274185" y="16"/>
          <a:ext cx="2769330" cy="2769330"/>
        </a:xfrm>
        <a:prstGeom prst="circularArrow">
          <a:avLst>
            <a:gd name="adj1" fmla="val 5196"/>
            <a:gd name="adj2" fmla="val 335595"/>
            <a:gd name="adj3" fmla="val 12299303"/>
            <a:gd name="adj4" fmla="val 10769866"/>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567643"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ja-JP" altLang="en-US" sz="1200" kern="1200">
              <a:solidFill>
                <a:schemeClr val="bg1"/>
              </a:solidFill>
              <a:latin typeface="Calibri" panose="020F0502020204030204" pitchFamily="34" charset="0"/>
              <a:cs typeface="Calibri" panose="020F0502020204030204" pitchFamily="34" charset="0"/>
            </a:rPr>
            <a:t>変更する</a:t>
          </a:r>
        </a:p>
      </dsp:txBody>
      <dsp:txXfrm>
        <a:off x="1567643" y="21628"/>
        <a:ext cx="737889" cy="737889"/>
      </dsp:txXfrm>
    </dsp:sp>
    <dsp:sp modelId="{530FA79C-3F31-40E4-83D7-8F47B18CD322}">
      <dsp:nvSpPr>
        <dsp:cNvPr id="0" name=""/>
        <dsp:cNvSpPr/>
      </dsp:nvSpPr>
      <dsp:spPr>
        <a:xfrm>
          <a:off x="1068829" y="42967"/>
          <a:ext cx="2769330" cy="2769330"/>
        </a:xfrm>
        <a:prstGeom prst="circularArrow">
          <a:avLst>
            <a:gd name="adj1" fmla="val 5196"/>
            <a:gd name="adj2" fmla="val 335595"/>
            <a:gd name="adj3" fmla="val 17071160"/>
            <a:gd name="adj4" fmla="val 15785047"/>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Past Present Future</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Past Present Future</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dirty="0"/>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dirty="0"/>
          </a:p>
        </p:txBody>
      </p:sp>
    </p:spTree>
    <p:extLst>
      <p:ext uri="{BB962C8B-B14F-4D97-AF65-F5344CB8AC3E}">
        <p14:creationId xmlns:p14="http://schemas.microsoft.com/office/powerpoint/2010/main" val="2946349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dirty="0"/>
          </a:p>
        </p:txBody>
      </p:sp>
    </p:spTree>
    <p:extLst>
      <p:ext uri="{BB962C8B-B14F-4D97-AF65-F5344CB8AC3E}">
        <p14:creationId xmlns:p14="http://schemas.microsoft.com/office/powerpoint/2010/main" val="2422952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dirty="0"/>
          </a:p>
        </p:txBody>
      </p:sp>
    </p:spTree>
    <p:extLst>
      <p:ext uri="{BB962C8B-B14F-4D97-AF65-F5344CB8AC3E}">
        <p14:creationId xmlns:p14="http://schemas.microsoft.com/office/powerpoint/2010/main" val="340044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dirty="0"/>
          </a:p>
        </p:txBody>
      </p:sp>
    </p:spTree>
    <p:extLst>
      <p:ext uri="{BB962C8B-B14F-4D97-AF65-F5344CB8AC3E}">
        <p14:creationId xmlns:p14="http://schemas.microsoft.com/office/powerpoint/2010/main" val="2921887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dirty="0"/>
          </a:p>
        </p:txBody>
      </p:sp>
    </p:spTree>
    <p:extLst>
      <p:ext uri="{BB962C8B-B14F-4D97-AF65-F5344CB8AC3E}">
        <p14:creationId xmlns:p14="http://schemas.microsoft.com/office/powerpoint/2010/main" val="3307731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dirty="0"/>
          </a:p>
        </p:txBody>
      </p:sp>
    </p:spTree>
    <p:extLst>
      <p:ext uri="{BB962C8B-B14F-4D97-AF65-F5344CB8AC3E}">
        <p14:creationId xmlns:p14="http://schemas.microsoft.com/office/powerpoint/2010/main" val="3578304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28</a:t>
            </a:fld>
            <a:endParaRPr lang="en-US" dirty="0"/>
          </a:p>
        </p:txBody>
      </p:sp>
    </p:spTree>
    <p:extLst>
      <p:ext uri="{BB962C8B-B14F-4D97-AF65-F5344CB8AC3E}">
        <p14:creationId xmlns:p14="http://schemas.microsoft.com/office/powerpoint/2010/main" val="622557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dirty="0"/>
          </a:p>
        </p:txBody>
      </p:sp>
    </p:spTree>
    <p:extLst>
      <p:ext uri="{BB962C8B-B14F-4D97-AF65-F5344CB8AC3E}">
        <p14:creationId xmlns:p14="http://schemas.microsoft.com/office/powerpoint/2010/main" val="33475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31</a:t>
            </a:fld>
            <a:endParaRPr lang="en-US" dirty="0"/>
          </a:p>
        </p:txBody>
      </p:sp>
    </p:spTree>
    <p:extLst>
      <p:ext uri="{BB962C8B-B14F-4D97-AF65-F5344CB8AC3E}">
        <p14:creationId xmlns:p14="http://schemas.microsoft.com/office/powerpoint/2010/main" val="1282215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32</a:t>
            </a:fld>
            <a:endParaRPr lang="en-US" dirty="0"/>
          </a:p>
        </p:txBody>
      </p:sp>
    </p:spTree>
    <p:extLst>
      <p:ext uri="{BB962C8B-B14F-4D97-AF65-F5344CB8AC3E}">
        <p14:creationId xmlns:p14="http://schemas.microsoft.com/office/powerpoint/2010/main" val="632216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dirty="0"/>
          </a:p>
        </p:txBody>
      </p:sp>
    </p:spTree>
    <p:extLst>
      <p:ext uri="{BB962C8B-B14F-4D97-AF65-F5344CB8AC3E}">
        <p14:creationId xmlns:p14="http://schemas.microsoft.com/office/powerpoint/2010/main" val="1598056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33</a:t>
            </a:fld>
            <a:endParaRPr lang="en-US" dirty="0"/>
          </a:p>
        </p:txBody>
      </p:sp>
    </p:spTree>
    <p:extLst>
      <p:ext uri="{BB962C8B-B14F-4D97-AF65-F5344CB8AC3E}">
        <p14:creationId xmlns:p14="http://schemas.microsoft.com/office/powerpoint/2010/main" val="292622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35</a:t>
            </a:fld>
            <a:endParaRPr lang="en-US" dirty="0"/>
          </a:p>
        </p:txBody>
      </p:sp>
    </p:spTree>
    <p:extLst>
      <p:ext uri="{BB962C8B-B14F-4D97-AF65-F5344CB8AC3E}">
        <p14:creationId xmlns:p14="http://schemas.microsoft.com/office/powerpoint/2010/main" val="408965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SWOT分析を役立ててニーズを見極め、戦略目標を立て</a:t>
            </a:r>
            <a:r>
              <a:rPr lang="ja-JP" altLang="en-US" dirty="0"/>
              <a:t>ましょう</a:t>
            </a:r>
            <a:r>
              <a:rPr lang="ja-JP" dirty="0"/>
              <a:t>。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dirty="0"/>
          </a:p>
        </p:txBody>
      </p:sp>
    </p:spTree>
    <p:extLst>
      <p:ext uri="{BB962C8B-B14F-4D97-AF65-F5344CB8AC3E}">
        <p14:creationId xmlns:p14="http://schemas.microsoft.com/office/powerpoint/2010/main" val="42567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5"/>
          </p:nvPr>
        </p:nvSpPr>
        <p:spPr/>
        <p:txBody>
          <a:bodyPr/>
          <a:lstStyle/>
          <a:p>
            <a:pPr>
              <a:defRPr/>
            </a:pPr>
            <a:fld id="{FCA04FE2-27EA-4007-98B9-D6C6C111B13A}" type="slidenum">
              <a:rPr lang="en-US" smtClean="0"/>
              <a:pPr>
                <a:defRPr/>
              </a:pPr>
              <a:t>9</a:t>
            </a:fld>
            <a:endParaRPr lang="en-US" dirty="0"/>
          </a:p>
        </p:txBody>
      </p:sp>
    </p:spTree>
    <p:extLst>
      <p:ext uri="{BB962C8B-B14F-4D97-AF65-F5344CB8AC3E}">
        <p14:creationId xmlns:p14="http://schemas.microsoft.com/office/powerpoint/2010/main" val="1423770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dirty="0"/>
          </a:p>
        </p:txBody>
      </p:sp>
    </p:spTree>
    <p:extLst>
      <p:ext uri="{BB962C8B-B14F-4D97-AF65-F5344CB8AC3E}">
        <p14:creationId xmlns:p14="http://schemas.microsoft.com/office/powerpoint/2010/main" val="301005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dirty="0"/>
          </a:p>
        </p:txBody>
      </p:sp>
    </p:spTree>
    <p:extLst>
      <p:ext uri="{BB962C8B-B14F-4D97-AF65-F5344CB8AC3E}">
        <p14:creationId xmlns:p14="http://schemas.microsoft.com/office/powerpoint/2010/main" val="137094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dirty="0"/>
          </a:p>
        </p:txBody>
      </p:sp>
    </p:spTree>
    <p:extLst>
      <p:ext uri="{BB962C8B-B14F-4D97-AF65-F5344CB8AC3E}">
        <p14:creationId xmlns:p14="http://schemas.microsoft.com/office/powerpoint/2010/main" val="1865414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dirty="0"/>
          </a:p>
        </p:txBody>
      </p:sp>
    </p:spTree>
    <p:extLst>
      <p:ext uri="{BB962C8B-B14F-4D97-AF65-F5344CB8AC3E}">
        <p14:creationId xmlns:p14="http://schemas.microsoft.com/office/powerpoint/2010/main" val="2267929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dirty="0"/>
          </a:p>
        </p:txBody>
      </p:sp>
    </p:spTree>
    <p:extLst>
      <p:ext uri="{BB962C8B-B14F-4D97-AF65-F5344CB8AC3E}">
        <p14:creationId xmlns:p14="http://schemas.microsoft.com/office/powerpoint/2010/main" val="1317576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pn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lionsclubs.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lionsclubsjapan.myshopify.com/"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mailto:oseal-clubsupply@lionsclubs.or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ja-JP" sz="48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クラブの成功を目指して</a:t>
            </a:r>
          </a:p>
          <a:p>
            <a:pPr marL="0" marR="0">
              <a:lnSpc>
                <a:spcPct val="107000"/>
              </a:lnSpc>
              <a:spcBef>
                <a:spcPts val="0"/>
              </a:spcBef>
              <a:spcAft>
                <a:spcPts val="0"/>
              </a:spcAft>
            </a:pPr>
            <a:r>
              <a:rPr lang="ja-JP" altLang="en-US" sz="20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a:t>
            </a:r>
            <a:r>
              <a:rPr lang="ja-JP" sz="20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グローバル・メンバーシップ・アプローチ</a:t>
            </a:r>
            <a:r>
              <a:rPr lang="ja-JP" altLang="en-US" sz="20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a:t>
            </a:r>
            <a:endParaRPr lang="ja-JP" sz="20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4"/>
          <a:stretch>
            <a:fillRect/>
          </a:stretch>
        </p:blipFill>
        <p:spPr>
          <a:xfrm>
            <a:off x="9906000" y="5410200"/>
            <a:ext cx="2033270" cy="2033270"/>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10</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重点項目2</a:t>
            </a:r>
          </a:p>
          <a:p>
            <a:r>
              <a:rPr lang="ja-JP">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新たな奉仕の機会によってクラブの活性化を図る</a:t>
            </a:r>
          </a:p>
        </p:txBody>
      </p:sp>
      <p:sp>
        <p:nvSpPr>
          <p:cNvPr id="2" name="Rectangle 1">
            <a:extLst>
              <a:ext uri="{FF2B5EF4-FFF2-40B4-BE49-F238E27FC236}">
                <a16:creationId xmlns:a16="http://schemas.microsoft.com/office/drawing/2014/main" id="{0C4057FF-398D-4E70-B6BD-EAB73CEF9F2C}"/>
              </a:ext>
            </a:extLst>
          </p:cNvPr>
          <p:cNvSpPr/>
          <p:nvPr/>
        </p:nvSpPr>
        <p:spPr>
          <a:xfrm>
            <a:off x="1140517" y="2275865"/>
            <a:ext cx="9906000" cy="4472828"/>
          </a:xfrm>
          <a:prstGeom prst="rect">
            <a:avLst/>
          </a:prstGeom>
        </p:spPr>
        <p:txBody>
          <a:bodyPr wrap="square">
            <a:spAutoFit/>
          </a:bodyPr>
          <a:lstStyle/>
          <a:p>
            <a:pPr>
              <a:lnSpc>
                <a:spcPct val="110000"/>
              </a:lnSpc>
            </a:pPr>
            <a:r>
              <a:rPr lang="ja-JP"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検討すべき質問</a:t>
            </a:r>
          </a:p>
          <a:p>
            <a:pPr>
              <a:lnSpc>
                <a:spcPct val="110000"/>
              </a:lnSpc>
            </a:pPr>
            <a:endParaRPr lang="en-US" sz="2400" b="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クラブの奉仕事業は現在の地域社会のニーズに適っているか？</a:t>
            </a:r>
          </a:p>
          <a:p>
            <a:pPr marL="514350" indent="-514350">
              <a:lnSpc>
                <a:spcPct val="110000"/>
              </a:lnSpc>
              <a:buFont typeface="+mj-lt"/>
              <a:buAutoNum type="arabicPeriod"/>
            </a:pPr>
            <a:endParaRPr lang="en-US" sz="1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endParaRPr lang="en-US" sz="1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会員は熱意を持って積極的に奉仕事業に取り組んでいるか？ </a:t>
            </a:r>
          </a:p>
          <a:p>
            <a:pPr marL="514350" indent="-514350">
              <a:lnSpc>
                <a:spcPct val="110000"/>
              </a:lnSpc>
              <a:buFont typeface="+mj-lt"/>
              <a:buAutoNum type="arabicPeriod"/>
            </a:pPr>
            <a:endParaRPr lang="en-US" sz="1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endParaRPr lang="en-US" sz="1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奉仕の新たなアイディアについて、クラブのリーダーは会員の意見を受け入れているか？ </a:t>
            </a:r>
          </a:p>
          <a:p>
            <a:pPr marL="514350" indent="-514350">
              <a:lnSpc>
                <a:spcPct val="110000"/>
              </a:lnSpc>
              <a:buFont typeface="+mj-lt"/>
              <a:buAutoNum type="arabicPeriod"/>
            </a:pPr>
            <a:endParaRPr lang="en-US" sz="1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endParaRPr lang="en-US" sz="1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私たちの奉仕事業は新会員を呼び込んでいるか？</a:t>
            </a:r>
          </a:p>
          <a:p>
            <a:pPr>
              <a:lnSpc>
                <a:spcPct val="110000"/>
              </a:lnSpc>
            </a:pPr>
            <a:endParaRPr lang="en-US" sz="1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11</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bg1"/>
                </a:solidFill>
                <a:latin typeface="Calibri" panose="020F0502020204030204" pitchFamily="34" charset="0"/>
                <a:ea typeface="ＭＳ Ｐゴシック" panose="020B0600070205080204" pitchFamily="50" charset="-128"/>
                <a:cs typeface="Calibri" panose="020F0502020204030204" pitchFamily="34" charset="0"/>
              </a:rPr>
              <a:t>重点項目3</a:t>
            </a:r>
          </a:p>
          <a:p>
            <a:r>
              <a:rPr lang="ja-JP">
                <a:solidFill>
                  <a:schemeClr val="bg1"/>
                </a:solidFill>
                <a:latin typeface="Calibri" panose="020F0502020204030204" pitchFamily="34" charset="0"/>
                <a:ea typeface="ＭＳ Ｐゴシック" panose="020B0600070205080204" pitchFamily="50" charset="-128"/>
                <a:cs typeface="Calibri" panose="020F0502020204030204" pitchFamily="34" charset="0"/>
              </a:rPr>
              <a:t>指導力育成とクラブ運営を向上させる</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144000" cy="4134658"/>
          </a:xfrm>
          <a:prstGeom prst="rect">
            <a:avLst/>
          </a:prstGeom>
        </p:spPr>
        <p:txBody>
          <a:bodyPr wrap="square">
            <a:spAutoFit/>
          </a:bodyPr>
          <a:lstStyle/>
          <a:p>
            <a:pPr>
              <a:lnSpc>
                <a:spcPct val="110000"/>
              </a:lnSpc>
            </a:pPr>
            <a:r>
              <a:rPr lang="ja-JP" sz="2400" b="1">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検討すべき質問</a:t>
            </a:r>
          </a:p>
          <a:p>
            <a:pPr>
              <a:lnSpc>
                <a:spcPct val="110000"/>
              </a:lnSpc>
            </a:pPr>
            <a:endParaRPr lang="en-US" sz="2400" b="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クラブ役員は各自の役職に関する研修に参加しているか？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会員は役職に就くよう奨励されているか？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会員はクラブの行事に毎回出席し、参加しているか？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クラブ例会の形式を見直す必要があるか？</a:t>
            </a:r>
          </a:p>
        </p:txBody>
      </p:sp>
    </p:spTree>
    <p:extLst>
      <p:ext uri="{BB962C8B-B14F-4D97-AF65-F5344CB8AC3E}">
        <p14:creationId xmlns:p14="http://schemas.microsoft.com/office/powerpoint/2010/main" val="158008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12</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bg1"/>
                </a:solidFill>
                <a:latin typeface="Calibri" panose="020F0502020204030204" pitchFamily="34" charset="0"/>
                <a:ea typeface="ＭＳ Ｐゴシック" panose="020B0600070205080204" pitchFamily="50" charset="-128"/>
                <a:cs typeface="Calibri" panose="020F0502020204030204" pitchFamily="34" charset="0"/>
              </a:rPr>
              <a:t>重点項目4</a:t>
            </a:r>
          </a:p>
          <a:p>
            <a:r>
              <a:rPr lang="ja-JP">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クラブの成果を地域の人々に伝える</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9906000" cy="4105355"/>
          </a:xfrm>
          <a:prstGeom prst="rect">
            <a:avLst/>
          </a:prstGeom>
        </p:spPr>
        <p:txBody>
          <a:bodyPr wrap="square">
            <a:spAutoFit/>
          </a:bodyPr>
          <a:lstStyle/>
          <a:p>
            <a:pPr>
              <a:lnSpc>
                <a:spcPct val="110000"/>
              </a:lnSpc>
            </a:pPr>
            <a:r>
              <a:rPr lang="ja-JP" sz="2400" b="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検討すべき質問</a:t>
            </a:r>
          </a:p>
          <a:p>
            <a:pPr>
              <a:lnSpc>
                <a:spcPct val="110000"/>
              </a:lnSpc>
            </a:pPr>
            <a:endParaRPr lang="en-US" sz="2400" b="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クラブはソーシャルメディア（フェイスブック、インスタグラム、ツイッター）を活用しているか？</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クラブではEクラブハウスやウェブサイトを設けているか？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一般の人々にどうやって行事の情報を伝えているか？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buFont typeface="+mj-lt"/>
              <a:buAutoNum type="arabicPeriod"/>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入会を呼びかける歓迎のメッセージを含めているか？ </a:t>
            </a:r>
          </a:p>
        </p:txBody>
      </p:sp>
    </p:spTree>
    <p:extLst>
      <p:ext uri="{BB962C8B-B14F-4D97-AF65-F5344CB8AC3E}">
        <p14:creationId xmlns:p14="http://schemas.microsoft.com/office/powerpoint/2010/main" val="47811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473000" y="155441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3000" y="568849"/>
            <a:ext cx="10499800" cy="7060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ビジョンを構築し、ニーズを調査し、目標を設定する</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13</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3" name="Rectangle 2">
            <a:extLst>
              <a:ext uri="{FF2B5EF4-FFF2-40B4-BE49-F238E27FC236}">
                <a16:creationId xmlns:a16="http://schemas.microsoft.com/office/drawing/2014/main" id="{71D64B8C-FC34-4F59-8DEC-73D006ECE7D6}"/>
              </a:ext>
            </a:extLst>
          </p:cNvPr>
          <p:cNvSpPr/>
          <p:nvPr/>
        </p:nvSpPr>
        <p:spPr>
          <a:xfrm>
            <a:off x="1142999" y="2528483"/>
            <a:ext cx="9296401" cy="1569660"/>
          </a:xfrm>
          <a:prstGeom prst="rect">
            <a:avLst/>
          </a:prstGeom>
        </p:spPr>
        <p:txBody>
          <a:bodyPr wrap="square">
            <a:spAutoFit/>
          </a:bodyPr>
          <a:lstStyle/>
          <a:p>
            <a:r>
              <a:rPr lang="ja-JP" sz="2400" b="1" i="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ニーズを調査して目標を設定</a:t>
            </a:r>
          </a:p>
          <a:p>
            <a:endParaRPr lang="en-US" sz="2400" b="1" i="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r>
              <a:rPr lang="ja-JP" sz="2400" b="1" i="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SWOT分析を役立ててニーズを見極め、それらに対応するための戦略目標を立てます。 </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126364" y="5216600"/>
            <a:ext cx="2033270" cy="2033270"/>
          </a:xfrm>
          <a:prstGeom prst="rect">
            <a:avLst/>
          </a:prstGeom>
        </p:spPr>
      </p:pic>
    </p:spTree>
    <p:extLst>
      <p:ext uri="{BB962C8B-B14F-4D97-AF65-F5344CB8AC3E}">
        <p14:creationId xmlns:p14="http://schemas.microsoft.com/office/powerpoint/2010/main" val="56479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59712" y="255298"/>
            <a:ext cx="3374088" cy="126870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rPr>
              <a:t>強みを活かす</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14</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604858786"/>
              </p:ext>
            </p:extLst>
          </p:nvPr>
        </p:nvGraphicFramePr>
        <p:xfrm>
          <a:off x="279400" y="2474362"/>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FA622A5E-0A17-444C-A2A7-834FFC64BC11}"/>
              </a:ext>
            </a:extLst>
          </p:cNvPr>
          <p:cNvSpPr/>
          <p:nvPr/>
        </p:nvSpPr>
        <p:spPr>
          <a:xfrm>
            <a:off x="4521376" y="416462"/>
            <a:ext cx="6756224" cy="5984264"/>
          </a:xfrm>
          <a:prstGeom prst="rect">
            <a:avLst/>
          </a:prstGeom>
        </p:spPr>
        <p:txBody>
          <a:bodyPr wrap="square">
            <a:spAutoFit/>
          </a:bodyPr>
          <a:lstStyle/>
          <a:p>
            <a:pPr eaLnBrk="1" hangingPunct="1">
              <a:buFont typeface="Wingdings" panose="05000000000000000000" pitchFamily="2" charset="2"/>
              <a:buNone/>
            </a:pPr>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左側の各分野では、現在どのような強みがあるか、または何がうまくいっているか？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eaLnBrk="1" hangingPunct="1"/>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Tree>
    <p:extLst>
      <p:ext uri="{BB962C8B-B14F-4D97-AF65-F5344CB8AC3E}">
        <p14:creationId xmlns:p14="http://schemas.microsoft.com/office/powerpoint/2010/main" val="79719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95594" y="211127"/>
            <a:ext cx="3726194" cy="16938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rPr>
              <a:t>弱みを克服する</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15</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3996527555"/>
              </p:ext>
            </p:extLst>
          </p:nvPr>
        </p:nvGraphicFramePr>
        <p:xfrm>
          <a:off x="233694" y="1905000"/>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540966" y="774029"/>
            <a:ext cx="7272812" cy="7755969"/>
          </a:xfrm>
          <a:prstGeom prst="rect">
            <a:avLst/>
          </a:prstGeom>
        </p:spPr>
        <p:txBody>
          <a:bodyPr wrap="square">
            <a:spAutoFit/>
          </a:bodyPr>
          <a:lstStyle/>
          <a:p>
            <a:pPr eaLnBrk="1" hangingPunct="1">
              <a:buFont typeface="Wingdings" panose="05000000000000000000" pitchFamily="2" charset="2"/>
              <a:buNone/>
            </a:pPr>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現在どのような弱みがあるか、またはどのようなことを改善できるか？</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r>
              <a:rPr lang="ja-JP" dirty="0">
                <a:latin typeface="Calibri" panose="020F0502020204030204" pitchFamily="34" charset="0"/>
                <a:ea typeface="ＭＳ Ｐゴシック" panose="020B0600070205080204" pitchFamily="50" charset="-128"/>
                <a:cs typeface="Calibri" panose="020F0502020204030204" pitchFamily="34" charset="0"/>
              </a:rPr>
              <a:t> </a:t>
            </a:r>
          </a:p>
        </p:txBody>
      </p:sp>
    </p:spTree>
    <p:extLst>
      <p:ext uri="{BB962C8B-B14F-4D97-AF65-F5344CB8AC3E}">
        <p14:creationId xmlns:p14="http://schemas.microsoft.com/office/powerpoint/2010/main" val="12325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0799" y="211126"/>
            <a:ext cx="3505199" cy="16176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EBB700"/>
                </a:solidFill>
                <a:latin typeface="Calibri" panose="020F0502020204030204" pitchFamily="34" charset="0"/>
                <a:ea typeface="ＭＳ Ｐゴシック" panose="020B0600070205080204" pitchFamily="50" charset="-128"/>
                <a:cs typeface="Calibri" panose="020F0502020204030204" pitchFamily="34" charset="0"/>
              </a:rPr>
              <a:t>機会を利用する</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16</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3776048592"/>
              </p:ext>
            </p:extLst>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586108" cy="5632311"/>
          </a:xfrm>
          <a:prstGeom prst="rect">
            <a:avLst/>
          </a:prstGeom>
        </p:spPr>
        <p:txBody>
          <a:bodyPr wrap="square">
            <a:spAutoFit/>
          </a:bodyPr>
          <a:lstStyle/>
          <a:p>
            <a:pPr eaLnBrk="1" hangingPunct="1">
              <a:buFont typeface="Wingdings" panose="05000000000000000000" pitchFamily="2" charset="2"/>
              <a:buNone/>
            </a:pPr>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クラブがボランティアを参加させることによって会員を勧誘し、奉仕のインパクトを拡大する機会はどこにあるか？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Tree>
    <p:extLst>
      <p:ext uri="{BB962C8B-B14F-4D97-AF65-F5344CB8AC3E}">
        <p14:creationId xmlns:p14="http://schemas.microsoft.com/office/powerpoint/2010/main" val="301505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12663" y="211126"/>
            <a:ext cx="2692401" cy="15414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EBB700"/>
                </a:solidFill>
                <a:latin typeface="Calibri" panose="020F0502020204030204" pitchFamily="34" charset="0"/>
                <a:ea typeface="ＭＳ Ｐゴシック" panose="020B0600070205080204" pitchFamily="50" charset="-128"/>
                <a:cs typeface="Calibri" panose="020F0502020204030204" pitchFamily="34" charset="0"/>
              </a:rPr>
              <a:t>脅威の影響を最小限に抑える</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17</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3962741539"/>
              </p:ext>
            </p:extLst>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5632311"/>
          </a:xfrm>
          <a:prstGeom prst="rect">
            <a:avLst/>
          </a:prstGeom>
        </p:spPr>
        <p:txBody>
          <a:bodyPr wrap="square">
            <a:spAutoFit/>
          </a:bodyPr>
          <a:lstStyle/>
          <a:p>
            <a:pPr eaLnBrk="1" hangingPunct="1">
              <a:buFont typeface="Wingdings" panose="05000000000000000000" pitchFamily="2" charset="2"/>
              <a:buNone/>
            </a:pPr>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クラブの成功を左右しそうなこととして、クラブの外部で何が起きているか？</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342900" indent="-342900" eaLnBrk="1" hangingPunct="1">
              <a:buFont typeface="Arial" panose="020B0604020202020204" pitchFamily="34" charset="0"/>
              <a:buChar char="•"/>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Tree>
    <p:extLst>
      <p:ext uri="{BB962C8B-B14F-4D97-AF65-F5344CB8AC3E}">
        <p14:creationId xmlns:p14="http://schemas.microsoft.com/office/powerpoint/2010/main" val="45041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リソース</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18</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1" name="Picture 10">
            <a:extLst>
              <a:ext uri="{FF2B5EF4-FFF2-40B4-BE49-F238E27FC236}">
                <a16:creationId xmlns:a16="http://schemas.microsoft.com/office/drawing/2014/main" id="{6E273F19-907A-4722-AC11-EDD6F2084711}"/>
              </a:ext>
            </a:extLst>
          </p:cNvPr>
          <p:cNvPicPr>
            <a:picLocks noChangeAspect="1"/>
          </p:cNvPicPr>
          <p:nvPr/>
        </p:nvPicPr>
        <p:blipFill>
          <a:blip r:embed="rId3"/>
          <a:stretch>
            <a:fillRect/>
          </a:stretch>
        </p:blipFill>
        <p:spPr>
          <a:xfrm>
            <a:off x="3138368" y="2289313"/>
            <a:ext cx="2872074" cy="3657599"/>
          </a:xfrm>
          <a:prstGeom prst="rect">
            <a:avLst/>
          </a:prstGeom>
          <a:effectLst>
            <a:outerShdw blurRad="63500" sx="102000" sy="102000" algn="ctr" rotWithShape="0">
              <a:schemeClr val="accent1">
                <a:alpha val="40000"/>
              </a:schemeClr>
            </a:outerShdw>
          </a:effectLst>
        </p:spPr>
      </p:pic>
      <p:pic>
        <p:nvPicPr>
          <p:cNvPr id="12" name="Picture 11">
            <a:extLst>
              <a:ext uri="{FF2B5EF4-FFF2-40B4-BE49-F238E27FC236}">
                <a16:creationId xmlns:a16="http://schemas.microsoft.com/office/drawing/2014/main" id="{59D2C2F5-1F8B-499B-A710-9A3C491364DB}"/>
              </a:ext>
            </a:extLst>
          </p:cNvPr>
          <p:cNvPicPr>
            <a:picLocks noChangeAspect="1"/>
          </p:cNvPicPr>
          <p:nvPr/>
        </p:nvPicPr>
        <p:blipFill>
          <a:blip r:embed="rId4"/>
          <a:stretch>
            <a:fillRect/>
          </a:stretch>
        </p:blipFill>
        <p:spPr>
          <a:xfrm>
            <a:off x="73670" y="1670418"/>
            <a:ext cx="2938397" cy="3810000"/>
          </a:xfrm>
          <a:prstGeom prst="rect">
            <a:avLst/>
          </a:prstGeom>
          <a:effectLst>
            <a:outerShdw blurRad="63500" sx="102000" sy="102000" algn="ctr" rotWithShape="0">
              <a:schemeClr val="accent1">
                <a:alpha val="40000"/>
              </a:schemeClr>
            </a:outerShdw>
          </a:effectLst>
        </p:spPr>
      </p:pic>
      <p:pic>
        <p:nvPicPr>
          <p:cNvPr id="3" name="Picture 2">
            <a:extLst>
              <a:ext uri="{FF2B5EF4-FFF2-40B4-BE49-F238E27FC236}">
                <a16:creationId xmlns:a16="http://schemas.microsoft.com/office/drawing/2014/main" id="{BB806C4E-1C94-E575-7F5D-EE192598F667}"/>
              </a:ext>
            </a:extLst>
          </p:cNvPr>
          <p:cNvPicPr>
            <a:picLocks noChangeAspect="1"/>
          </p:cNvPicPr>
          <p:nvPr/>
        </p:nvPicPr>
        <p:blipFill>
          <a:blip r:embed="rId5"/>
          <a:stretch>
            <a:fillRect/>
          </a:stretch>
        </p:blipFill>
        <p:spPr>
          <a:xfrm>
            <a:off x="9200238" y="2289313"/>
            <a:ext cx="2807623" cy="3578087"/>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1B325417-E8E6-1E1F-5990-73C61179ECC2}"/>
              </a:ext>
            </a:extLst>
          </p:cNvPr>
          <p:cNvPicPr>
            <a:picLocks noChangeAspect="1"/>
          </p:cNvPicPr>
          <p:nvPr/>
        </p:nvPicPr>
        <p:blipFill>
          <a:blip r:embed="rId6"/>
          <a:stretch>
            <a:fillRect/>
          </a:stretch>
        </p:blipFill>
        <p:spPr>
          <a:xfrm>
            <a:off x="6150434" y="1670418"/>
            <a:ext cx="2895922" cy="37338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リソース</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19</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3" name="Picture 12">
            <a:extLst>
              <a:ext uri="{FF2B5EF4-FFF2-40B4-BE49-F238E27FC236}">
                <a16:creationId xmlns:a16="http://schemas.microsoft.com/office/drawing/2014/main" id="{C34D1B6E-9DFA-4941-9090-8526E264BB49}"/>
              </a:ext>
            </a:extLst>
          </p:cNvPr>
          <p:cNvPicPr>
            <a:picLocks noChangeAspect="1"/>
          </p:cNvPicPr>
          <p:nvPr/>
        </p:nvPicPr>
        <p:blipFill>
          <a:blip r:embed="rId3"/>
          <a:stretch>
            <a:fillRect/>
          </a:stretch>
        </p:blipFill>
        <p:spPr>
          <a:xfrm>
            <a:off x="8723894" y="484125"/>
            <a:ext cx="2791785" cy="3594136"/>
          </a:xfrm>
          <a:prstGeom prst="rect">
            <a:avLst/>
          </a:prstGeom>
          <a:ln w="25400">
            <a:solidFill>
              <a:srgbClr val="F0C300"/>
            </a:solidFill>
          </a:ln>
        </p:spPr>
      </p:pic>
      <p:pic>
        <p:nvPicPr>
          <p:cNvPr id="9" name="Picture 8">
            <a:extLst>
              <a:ext uri="{FF2B5EF4-FFF2-40B4-BE49-F238E27FC236}">
                <a16:creationId xmlns:a16="http://schemas.microsoft.com/office/drawing/2014/main" id="{42334D25-E401-420C-8A63-F677F3C32581}"/>
              </a:ext>
            </a:extLst>
          </p:cNvPr>
          <p:cNvPicPr>
            <a:picLocks noChangeAspect="1"/>
          </p:cNvPicPr>
          <p:nvPr/>
        </p:nvPicPr>
        <p:blipFill>
          <a:blip r:embed="rId4"/>
          <a:stretch>
            <a:fillRect/>
          </a:stretch>
        </p:blipFill>
        <p:spPr>
          <a:xfrm>
            <a:off x="4953000" y="4454268"/>
            <a:ext cx="6286500" cy="2027726"/>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9F4C615D-29F9-BCE6-BCCE-209C927D6F40}"/>
              </a:ext>
            </a:extLst>
          </p:cNvPr>
          <p:cNvPicPr>
            <a:picLocks noChangeAspect="1"/>
          </p:cNvPicPr>
          <p:nvPr/>
        </p:nvPicPr>
        <p:blipFill>
          <a:blip r:embed="rId5"/>
          <a:stretch>
            <a:fillRect/>
          </a:stretch>
        </p:blipFill>
        <p:spPr>
          <a:xfrm>
            <a:off x="231322" y="1824398"/>
            <a:ext cx="3045278" cy="3965944"/>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3F2182C9-1DC5-8C34-AC6B-B1A91A66B48B}"/>
              </a:ext>
            </a:extLst>
          </p:cNvPr>
          <p:cNvPicPr>
            <a:picLocks noChangeAspect="1"/>
          </p:cNvPicPr>
          <p:nvPr/>
        </p:nvPicPr>
        <p:blipFill>
          <a:blip r:embed="rId6"/>
          <a:stretch>
            <a:fillRect/>
          </a:stretch>
        </p:blipFill>
        <p:spPr>
          <a:xfrm>
            <a:off x="4343400" y="233707"/>
            <a:ext cx="2931173" cy="380645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i="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人が集まってくることが始まりである。 団結することが進歩である。協力することが成功をもたらす。</a:t>
            </a:r>
          </a:p>
          <a:p>
            <a:endParaRPr lang="en-US" i="1" kern="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algn="r"/>
            <a:r>
              <a:rPr lang="ja-JP" i="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 ヘンリー･フォード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28575" y="5384091"/>
            <a:ext cx="2033270" cy="203327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リソース</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20</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grpSp>
        <p:nvGrpSpPr>
          <p:cNvPr id="11" name="Group 10">
            <a:extLst>
              <a:ext uri="{FF2B5EF4-FFF2-40B4-BE49-F238E27FC236}">
                <a16:creationId xmlns:a16="http://schemas.microsoft.com/office/drawing/2014/main" id="{96842527-AAA5-4501-A930-83404B86E0E5}"/>
              </a:ext>
            </a:extLst>
          </p:cNvPr>
          <p:cNvGrpSpPr/>
          <p:nvPr/>
        </p:nvGrpSpPr>
        <p:grpSpPr>
          <a:xfrm>
            <a:off x="1752600" y="1026711"/>
            <a:ext cx="9636149" cy="5602652"/>
            <a:chOff x="1684683" y="227847"/>
            <a:chExt cx="10553035" cy="6113112"/>
          </a:xfrm>
        </p:grpSpPr>
        <p:pic>
          <p:nvPicPr>
            <p:cNvPr id="13" name="Picture 12">
              <a:extLst>
                <a:ext uri="{FF2B5EF4-FFF2-40B4-BE49-F238E27FC236}">
                  <a16:creationId xmlns:a16="http://schemas.microsoft.com/office/drawing/2014/main" id="{48C8FCAF-CCEF-4696-925F-97D2BF7C7CAF}"/>
                </a:ext>
              </a:extLst>
            </p:cNvPr>
            <p:cNvPicPr>
              <a:picLocks noChangeAspect="1"/>
            </p:cNvPicPr>
            <p:nvPr/>
          </p:nvPicPr>
          <p:blipFill rotWithShape="1">
            <a:blip r:embed="rId3"/>
            <a:srcRect t="2355" b="7254"/>
            <a:stretch/>
          </p:blipFill>
          <p:spPr>
            <a:xfrm>
              <a:off x="1684683" y="227847"/>
              <a:ext cx="8790884" cy="6113112"/>
            </a:xfrm>
            <a:prstGeom prst="rect">
              <a:avLst/>
            </a:prstGeom>
          </p:spPr>
        </p:pic>
        <p:grpSp>
          <p:nvGrpSpPr>
            <p:cNvPr id="14" name="Group 13">
              <a:extLst>
                <a:ext uri="{FF2B5EF4-FFF2-40B4-BE49-F238E27FC236}">
                  <a16:creationId xmlns:a16="http://schemas.microsoft.com/office/drawing/2014/main" id="{4F367E6D-EE8C-45B3-AEE3-3BE5DFD3AA6A}"/>
                </a:ext>
              </a:extLst>
            </p:cNvPr>
            <p:cNvGrpSpPr>
              <a:grpSpLocks/>
            </p:cNvGrpSpPr>
            <p:nvPr/>
          </p:nvGrpSpPr>
          <p:grpSpPr bwMode="auto">
            <a:xfrm>
              <a:off x="4251325" y="1980252"/>
              <a:ext cx="1828800" cy="609600"/>
              <a:chOff x="3195900" y="5243899"/>
              <a:chExt cx="1828800" cy="609600"/>
            </a:xfrm>
          </p:grpSpPr>
          <p:sp>
            <p:nvSpPr>
              <p:cNvPr id="32" name="Left Arrow 5">
                <a:extLst>
                  <a:ext uri="{FF2B5EF4-FFF2-40B4-BE49-F238E27FC236}">
                    <a16:creationId xmlns:a16="http://schemas.microsoft.com/office/drawing/2014/main" id="{CA4A7CFB-B7D9-4C3F-91ED-6CCF746A8874}"/>
                  </a:ext>
                </a:extLst>
              </p:cNvPr>
              <p:cNvSpPr/>
              <p:nvPr/>
            </p:nvSpPr>
            <p:spPr>
              <a:xfrm flipV="1">
                <a:off x="3195900" y="5243899"/>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33" name="TextBox 32">
                <a:extLst>
                  <a:ext uri="{FF2B5EF4-FFF2-40B4-BE49-F238E27FC236}">
                    <a16:creationId xmlns:a16="http://schemas.microsoft.com/office/drawing/2014/main" id="{60663840-032E-42B9-B80D-FF64C4A26BD8}"/>
                  </a:ext>
                </a:extLst>
              </p:cNvPr>
              <p:cNvSpPr txBox="1"/>
              <p:nvPr/>
            </p:nvSpPr>
            <p:spPr>
              <a:xfrm>
                <a:off x="3429263" y="5410588"/>
                <a:ext cx="1458939" cy="302236"/>
              </a:xfrm>
              <a:prstGeom prst="rect">
                <a:avLst/>
              </a:prstGeom>
              <a:noFill/>
            </p:spPr>
            <p:txBody>
              <a:bodyPr wrap="square">
                <a:spAutoFit/>
              </a:bodyPr>
              <a:lstStyle/>
              <a:p>
                <a:pPr eaLnBrk="1" hangingPunct="1">
                  <a:defRPr/>
                </a:pPr>
                <a:r>
                  <a:rPr lang="ja-JP" sz="1200" b="1">
                    <a:latin typeface="Calibri" panose="020F0502020204030204" pitchFamily="34" charset="0"/>
                    <a:ea typeface="ＭＳ Ｐゴシック" panose="020B0600070205080204" pitchFamily="50" charset="-128"/>
                    <a:cs typeface="Calibri" panose="020F0502020204030204" pitchFamily="34" charset="0"/>
                  </a:rPr>
                  <a:t>クラブの状態</a:t>
                </a:r>
              </a:p>
            </p:txBody>
          </p:sp>
        </p:grpSp>
        <p:grpSp>
          <p:nvGrpSpPr>
            <p:cNvPr id="15" name="Group 14">
              <a:extLst>
                <a:ext uri="{FF2B5EF4-FFF2-40B4-BE49-F238E27FC236}">
                  <a16:creationId xmlns:a16="http://schemas.microsoft.com/office/drawing/2014/main" id="{73674F5F-D27E-46D7-94C5-AE7794BBB1AE}"/>
                </a:ext>
              </a:extLst>
            </p:cNvPr>
            <p:cNvGrpSpPr>
              <a:grpSpLocks/>
            </p:cNvGrpSpPr>
            <p:nvPr/>
          </p:nvGrpSpPr>
          <p:grpSpPr bwMode="auto">
            <a:xfrm>
              <a:off x="7315199" y="3944305"/>
              <a:ext cx="1855288" cy="612775"/>
              <a:chOff x="4521727" y="5531293"/>
              <a:chExt cx="1855288" cy="612648"/>
            </a:xfrm>
          </p:grpSpPr>
          <p:sp>
            <p:nvSpPr>
              <p:cNvPr id="30" name="Left Arrow 10">
                <a:extLst>
                  <a:ext uri="{FF2B5EF4-FFF2-40B4-BE49-F238E27FC236}">
                    <a16:creationId xmlns:a16="http://schemas.microsoft.com/office/drawing/2014/main" id="{B1308870-B787-441E-A387-C41A53B3151A}"/>
                  </a:ext>
                </a:extLst>
              </p:cNvPr>
              <p:cNvSpPr/>
              <p:nvPr/>
            </p:nvSpPr>
            <p:spPr>
              <a:xfrm>
                <a:off x="4521727" y="5531293"/>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31" name="TextBox 30">
                <a:extLst>
                  <a:ext uri="{FF2B5EF4-FFF2-40B4-BE49-F238E27FC236}">
                    <a16:creationId xmlns:a16="http://schemas.microsoft.com/office/drawing/2014/main" id="{C227956E-F8DF-4539-B962-C0E6201AE452}"/>
                  </a:ext>
                </a:extLst>
              </p:cNvPr>
              <p:cNvSpPr txBox="1"/>
              <p:nvPr/>
            </p:nvSpPr>
            <p:spPr>
              <a:xfrm>
                <a:off x="4548215" y="5681884"/>
                <a:ext cx="1828800" cy="302174"/>
              </a:xfrm>
              <a:prstGeom prst="rect">
                <a:avLst/>
              </a:prstGeom>
              <a:noFill/>
            </p:spPr>
            <p:txBody>
              <a:bodyPr wrap="square">
                <a:spAutoFit/>
              </a:bodyPr>
              <a:lstStyle/>
              <a:p>
                <a:pPr eaLnBrk="1" hangingPunct="1">
                  <a:defRPr/>
                </a:pPr>
                <a:r>
                  <a:rPr lang="ja-JP" altLang="en-US" sz="1200" b="1" dirty="0">
                    <a:latin typeface="Calibri" panose="020F0502020204030204" pitchFamily="34" charset="0"/>
                    <a:ea typeface="ＭＳ Ｐゴシック" panose="020B0600070205080204" pitchFamily="50" charset="-128"/>
                    <a:cs typeface="Calibri" panose="020F0502020204030204" pitchFamily="34" charset="0"/>
                  </a:rPr>
                  <a:t>　　</a:t>
                </a:r>
                <a:r>
                  <a:rPr lang="ja-JP" sz="1200" b="1" dirty="0">
                    <a:latin typeface="Calibri" panose="020F0502020204030204" pitchFamily="34" charset="0"/>
                    <a:ea typeface="ＭＳ Ｐゴシック" panose="020B0600070205080204" pitchFamily="50" charset="-128"/>
                    <a:cs typeface="Calibri" panose="020F0502020204030204" pitchFamily="34" charset="0"/>
                  </a:rPr>
                  <a:t>報告履歴</a:t>
                </a:r>
              </a:p>
            </p:txBody>
          </p:sp>
        </p:grpSp>
        <p:grpSp>
          <p:nvGrpSpPr>
            <p:cNvPr id="18" name="Group 17">
              <a:extLst>
                <a:ext uri="{FF2B5EF4-FFF2-40B4-BE49-F238E27FC236}">
                  <a16:creationId xmlns:a16="http://schemas.microsoft.com/office/drawing/2014/main" id="{06B44D34-3BF9-4203-A7E3-D4ACA87E63B4}"/>
                </a:ext>
              </a:extLst>
            </p:cNvPr>
            <p:cNvGrpSpPr>
              <a:grpSpLocks/>
            </p:cNvGrpSpPr>
            <p:nvPr/>
          </p:nvGrpSpPr>
          <p:grpSpPr bwMode="auto">
            <a:xfrm>
              <a:off x="8142051" y="3284403"/>
              <a:ext cx="2122244" cy="547688"/>
              <a:chOff x="5288279" y="3361031"/>
              <a:chExt cx="2122244" cy="548640"/>
            </a:xfrm>
          </p:grpSpPr>
          <p:sp>
            <p:nvSpPr>
              <p:cNvPr id="28" name="Left Arrow 6">
                <a:extLst>
                  <a:ext uri="{FF2B5EF4-FFF2-40B4-BE49-F238E27FC236}">
                    <a16:creationId xmlns:a16="http://schemas.microsoft.com/office/drawing/2014/main" id="{1B8B70F9-FD90-4EC5-9CDA-2CEDE85F1442}"/>
                  </a:ext>
                </a:extLst>
              </p:cNvPr>
              <p:cNvSpPr/>
              <p:nvPr/>
            </p:nvSpPr>
            <p:spPr>
              <a:xfrm>
                <a:off x="5288279" y="3361031"/>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9" name="TextBox 15">
                <a:extLst>
                  <a:ext uri="{FF2B5EF4-FFF2-40B4-BE49-F238E27FC236}">
                    <a16:creationId xmlns:a16="http://schemas.microsoft.com/office/drawing/2014/main" id="{D836703C-1E20-45C4-BA77-7CA134D4E384}"/>
                  </a:ext>
                </a:extLst>
              </p:cNvPr>
              <p:cNvSpPr txBox="1">
                <a:spLocks noChangeArrowheads="1"/>
              </p:cNvSpPr>
              <p:nvPr/>
            </p:nvSpPr>
            <p:spPr bwMode="auto">
              <a:xfrm>
                <a:off x="5410094" y="3468543"/>
                <a:ext cx="2000429" cy="30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ja-JP" sz="1200" b="1">
                    <a:latin typeface="Calibri" panose="020F0502020204030204" pitchFamily="34" charset="0"/>
                    <a:ea typeface="ＭＳ Ｐゴシック" panose="020B0600070205080204" pitchFamily="50" charset="-128"/>
                    <a:cs typeface="Calibri" panose="020F0502020204030204" pitchFamily="34" charset="0"/>
                  </a:rPr>
                  <a:t>役員の交代</a:t>
                </a:r>
              </a:p>
            </p:txBody>
          </p:sp>
        </p:grpSp>
        <p:grpSp>
          <p:nvGrpSpPr>
            <p:cNvPr id="19" name="Group 18">
              <a:extLst>
                <a:ext uri="{FF2B5EF4-FFF2-40B4-BE49-F238E27FC236}">
                  <a16:creationId xmlns:a16="http://schemas.microsoft.com/office/drawing/2014/main" id="{84AE5356-4484-4232-8D61-38B0DF790726}"/>
                </a:ext>
              </a:extLst>
            </p:cNvPr>
            <p:cNvGrpSpPr>
              <a:grpSpLocks/>
            </p:cNvGrpSpPr>
            <p:nvPr/>
          </p:nvGrpSpPr>
          <p:grpSpPr bwMode="auto">
            <a:xfrm>
              <a:off x="9312925" y="4670131"/>
              <a:ext cx="1828800" cy="642937"/>
              <a:chOff x="6254404" y="2790281"/>
              <a:chExt cx="2154745" cy="643105"/>
            </a:xfrm>
          </p:grpSpPr>
          <p:sp>
            <p:nvSpPr>
              <p:cNvPr id="26" name="Left Arrow 8">
                <a:extLst>
                  <a:ext uri="{FF2B5EF4-FFF2-40B4-BE49-F238E27FC236}">
                    <a16:creationId xmlns:a16="http://schemas.microsoft.com/office/drawing/2014/main" id="{20638C04-2B82-4F9E-875F-CFE97002BFE6}"/>
                  </a:ext>
                </a:extLst>
              </p:cNvPr>
              <p:cNvSpPr/>
              <p:nvPr/>
            </p:nvSpPr>
            <p:spPr>
              <a:xfrm>
                <a:off x="6316716" y="2790281"/>
                <a:ext cx="2092433"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7" name="TextBox 17">
                <a:extLst>
                  <a:ext uri="{FF2B5EF4-FFF2-40B4-BE49-F238E27FC236}">
                    <a16:creationId xmlns:a16="http://schemas.microsoft.com/office/drawing/2014/main" id="{EFC2B8C1-4722-45C3-84A3-44DD37C5DC01}"/>
                  </a:ext>
                </a:extLst>
              </p:cNvPr>
              <p:cNvSpPr txBox="1">
                <a:spLocks noChangeArrowheads="1"/>
              </p:cNvSpPr>
              <p:nvPr/>
            </p:nvSpPr>
            <p:spPr bwMode="auto">
              <a:xfrm>
                <a:off x="6254404" y="2945273"/>
                <a:ext cx="2154745" cy="30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ja-JP" altLang="en-US" sz="1200" b="1" dirty="0">
                    <a:latin typeface="Calibri" panose="020F0502020204030204" pitchFamily="34" charset="0"/>
                    <a:ea typeface="ＭＳ Ｐゴシック" panose="020B0600070205080204" pitchFamily="50" charset="-128"/>
                    <a:cs typeface="Calibri" panose="020F0502020204030204" pitchFamily="34" charset="0"/>
                  </a:rPr>
                  <a:t>　　</a:t>
                </a:r>
                <a:r>
                  <a:rPr lang="ja-JP" sz="1200" b="1" dirty="0">
                    <a:latin typeface="Calibri" panose="020F0502020204030204" pitchFamily="34" charset="0"/>
                    <a:ea typeface="ＭＳ Ｐゴシック" panose="020B0600070205080204" pitchFamily="50" charset="-128"/>
                    <a:cs typeface="Calibri" panose="020F0502020204030204" pitchFamily="34" charset="0"/>
                  </a:rPr>
                  <a:t>奉仕報告</a:t>
                </a:r>
              </a:p>
            </p:txBody>
          </p:sp>
        </p:grpSp>
        <p:grpSp>
          <p:nvGrpSpPr>
            <p:cNvPr id="20" name="Group 19">
              <a:extLst>
                <a:ext uri="{FF2B5EF4-FFF2-40B4-BE49-F238E27FC236}">
                  <a16:creationId xmlns:a16="http://schemas.microsoft.com/office/drawing/2014/main" id="{8C635DDA-3EBD-4EC2-B267-2B70DBFCBF5E}"/>
                </a:ext>
              </a:extLst>
            </p:cNvPr>
            <p:cNvGrpSpPr>
              <a:grpSpLocks/>
            </p:cNvGrpSpPr>
            <p:nvPr/>
          </p:nvGrpSpPr>
          <p:grpSpPr bwMode="auto">
            <a:xfrm>
              <a:off x="6222765" y="2506985"/>
              <a:ext cx="1971441" cy="612775"/>
              <a:chOff x="3429000" y="1613165"/>
              <a:chExt cx="1971903" cy="612648"/>
            </a:xfrm>
          </p:grpSpPr>
          <p:sp>
            <p:nvSpPr>
              <p:cNvPr id="24" name="Left Arrow 7">
                <a:extLst>
                  <a:ext uri="{FF2B5EF4-FFF2-40B4-BE49-F238E27FC236}">
                    <a16:creationId xmlns:a16="http://schemas.microsoft.com/office/drawing/2014/main" id="{DBE075DC-9E9D-4A43-B662-5F455DCC25D0}"/>
                  </a:ext>
                </a:extLst>
              </p:cNvPr>
              <p:cNvSpPr/>
              <p:nvPr/>
            </p:nvSpPr>
            <p:spPr>
              <a:xfrm>
                <a:off x="3429000" y="1613165"/>
                <a:ext cx="1829229" cy="612648"/>
              </a:xfrm>
              <a:prstGeom prst="leftArrow">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5" name="TextBox 24">
                <a:extLst>
                  <a:ext uri="{FF2B5EF4-FFF2-40B4-BE49-F238E27FC236}">
                    <a16:creationId xmlns:a16="http://schemas.microsoft.com/office/drawing/2014/main" id="{42A4AE76-A4E6-46F9-9DCB-FE504BD9B87F}"/>
                  </a:ext>
                </a:extLst>
              </p:cNvPr>
              <p:cNvSpPr txBox="1"/>
              <p:nvPr/>
            </p:nvSpPr>
            <p:spPr>
              <a:xfrm>
                <a:off x="3579876" y="1794676"/>
                <a:ext cx="1821027" cy="302174"/>
              </a:xfrm>
              <a:prstGeom prst="rect">
                <a:avLst/>
              </a:prstGeom>
              <a:noFill/>
            </p:spPr>
            <p:txBody>
              <a:bodyPr wrap="square">
                <a:spAutoFit/>
              </a:bodyPr>
              <a:lstStyle/>
              <a:p>
                <a:pPr eaLnBrk="1" hangingPunct="1">
                  <a:defRPr/>
                </a:pPr>
                <a:r>
                  <a:rPr lang="ja-JP" sz="1200" b="1">
                    <a:latin typeface="Calibri" panose="020F0502020204030204" pitchFamily="34" charset="0"/>
                    <a:ea typeface="ＭＳ Ｐゴシック" panose="020B0600070205080204" pitchFamily="50" charset="-128"/>
                    <a:cs typeface="Calibri" panose="020F0502020204030204" pitchFamily="34" charset="0"/>
                  </a:rPr>
                  <a:t>会員の増減</a:t>
                </a:r>
              </a:p>
            </p:txBody>
          </p:sp>
        </p:grpSp>
        <p:grpSp>
          <p:nvGrpSpPr>
            <p:cNvPr id="21" name="Group 20">
              <a:extLst>
                <a:ext uri="{FF2B5EF4-FFF2-40B4-BE49-F238E27FC236}">
                  <a16:creationId xmlns:a16="http://schemas.microsoft.com/office/drawing/2014/main" id="{162DED18-3B2D-4C87-8071-B90615F182EA}"/>
                </a:ext>
              </a:extLst>
            </p:cNvPr>
            <p:cNvGrpSpPr>
              <a:grpSpLocks/>
            </p:cNvGrpSpPr>
            <p:nvPr/>
          </p:nvGrpSpPr>
          <p:grpSpPr bwMode="auto">
            <a:xfrm>
              <a:off x="10408919" y="2423165"/>
              <a:ext cx="1828799" cy="642937"/>
              <a:chOff x="6316716" y="2790281"/>
              <a:chExt cx="2154743" cy="643105"/>
            </a:xfrm>
          </p:grpSpPr>
          <p:sp>
            <p:nvSpPr>
              <p:cNvPr id="22" name="Left Arrow 8">
                <a:extLst>
                  <a:ext uri="{FF2B5EF4-FFF2-40B4-BE49-F238E27FC236}">
                    <a16:creationId xmlns:a16="http://schemas.microsoft.com/office/drawing/2014/main" id="{D51637D4-C9D9-465D-9FC5-E835063D2DA7}"/>
                  </a:ext>
                </a:extLst>
              </p:cNvPr>
              <p:cNvSpPr/>
              <p:nvPr/>
            </p:nvSpPr>
            <p:spPr>
              <a:xfrm>
                <a:off x="6316716" y="2790281"/>
                <a:ext cx="1752601"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3" name="TextBox 17">
                <a:extLst>
                  <a:ext uri="{FF2B5EF4-FFF2-40B4-BE49-F238E27FC236}">
                    <a16:creationId xmlns:a16="http://schemas.microsoft.com/office/drawing/2014/main" id="{78D89779-DA99-43F2-A839-84E61E229081}"/>
                  </a:ext>
                </a:extLst>
              </p:cNvPr>
              <p:cNvSpPr txBox="1">
                <a:spLocks noChangeArrowheads="1"/>
              </p:cNvSpPr>
              <p:nvPr/>
            </p:nvSpPr>
            <p:spPr bwMode="auto">
              <a:xfrm>
                <a:off x="6316716" y="2958106"/>
                <a:ext cx="2154743" cy="30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ja-JP" altLang="en-US" sz="1200" b="1" dirty="0">
                    <a:latin typeface="Calibri" panose="020F0502020204030204" pitchFamily="34" charset="0"/>
                    <a:ea typeface="ＭＳ Ｐゴシック" panose="020B0600070205080204" pitchFamily="50" charset="-128"/>
                    <a:cs typeface="Calibri" panose="020F0502020204030204" pitchFamily="34" charset="0"/>
                  </a:rPr>
                  <a:t>　　</a:t>
                </a:r>
                <a:r>
                  <a:rPr lang="ja-JP" sz="1200" b="1" dirty="0">
                    <a:latin typeface="Calibri" panose="020F0502020204030204" pitchFamily="34" charset="0"/>
                    <a:ea typeface="ＭＳ Ｐゴシック" panose="020B0600070205080204" pitchFamily="50" charset="-128"/>
                    <a:cs typeface="Calibri" panose="020F0502020204030204" pitchFamily="34" charset="0"/>
                  </a:rPr>
                  <a:t>LCIFへの寄付</a:t>
                </a:r>
              </a:p>
            </p:txBody>
          </p:sp>
        </p:grpSp>
      </p:grpSp>
    </p:spTree>
    <p:extLst>
      <p:ext uri="{BB962C8B-B14F-4D97-AF65-F5344CB8AC3E}">
        <p14:creationId xmlns:p14="http://schemas.microsoft.com/office/powerpoint/2010/main" val="210709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リソース</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21</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3" name="Picture 2">
            <a:extLst>
              <a:ext uri="{FF2B5EF4-FFF2-40B4-BE49-F238E27FC236}">
                <a16:creationId xmlns:a16="http://schemas.microsoft.com/office/drawing/2014/main" id="{0E7340F8-CF55-0826-5998-13F4193A577E}"/>
              </a:ext>
            </a:extLst>
          </p:cNvPr>
          <p:cNvPicPr>
            <a:picLocks noChangeAspect="1"/>
          </p:cNvPicPr>
          <p:nvPr/>
        </p:nvPicPr>
        <p:blipFill>
          <a:blip r:embed="rId3"/>
          <a:stretch>
            <a:fillRect/>
          </a:stretch>
        </p:blipFill>
        <p:spPr>
          <a:xfrm>
            <a:off x="150171" y="1516813"/>
            <a:ext cx="5629588" cy="4243516"/>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207AD2A2-E246-F702-89CB-BBE36086C684}"/>
              </a:ext>
            </a:extLst>
          </p:cNvPr>
          <p:cNvPicPr>
            <a:picLocks noChangeAspect="1"/>
          </p:cNvPicPr>
          <p:nvPr/>
        </p:nvPicPr>
        <p:blipFill>
          <a:blip r:embed="rId4"/>
          <a:stretch>
            <a:fillRect/>
          </a:stretch>
        </p:blipFill>
        <p:spPr>
          <a:xfrm>
            <a:off x="5946986" y="1516813"/>
            <a:ext cx="6115887" cy="418944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atin typeface="Calibri" panose="020F0502020204030204" pitchFamily="34" charset="0"/>
                <a:ea typeface="ＭＳ Ｐゴシック" panose="020B0600070205080204" pitchFamily="50" charset="-128"/>
                <a:cs typeface="Calibri" panose="020F0502020204030204" pitchFamily="34" charset="0"/>
              </a:rPr>
              <a:t>目標を設定</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22</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2"/>
          <a:srcRect/>
          <a:stretch/>
        </p:blipFill>
        <p:spPr>
          <a:xfrm>
            <a:off x="273388" y="6114917"/>
            <a:ext cx="2755897" cy="463609"/>
          </a:xfrm>
          <a:prstGeom prst="rect">
            <a:avLst/>
          </a:prstGeom>
        </p:spPr>
      </p:pic>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23</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68911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Calibri" panose="020F0502020204030204" pitchFamily="34" charset="0"/>
                <a:ea typeface="ＭＳ Ｐゴシック" panose="020B0600070205080204" pitchFamily="50" charset="-128"/>
                <a:cs typeface="Calibri" panose="020F0502020204030204" pitchFamily="34"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36095" y="99567"/>
            <a:ext cx="3810000" cy="589547"/>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「目標設定」コース</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646890" y="966733"/>
            <a:ext cx="10439400" cy="1569660"/>
          </a:xfrm>
          <a:prstGeom prst="rect">
            <a:avLst/>
          </a:prstGeom>
          <a:noFill/>
        </p:spPr>
        <p:txBody>
          <a:bodyPr wrap="square" rtlCol="0">
            <a:spAutoFit/>
          </a:bodyPr>
          <a:lstStyle/>
          <a:p>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多くの人々が目標を達成しないのは、効果的な目標を設定しないからです。  このコースでは目標設定の方法を学びます。  自分の目標を明確にし、行動計画を作成した上で、最大の成果を目指して目標を管理していくというプロセスを経ることにより、  コースを終えた時には目標達成への道を歩み始めているはずです。   </a:t>
            </a:r>
          </a:p>
        </p:txBody>
      </p:sp>
      <p:pic>
        <p:nvPicPr>
          <p:cNvPr id="4" name="Picture 3">
            <a:extLst>
              <a:ext uri="{FF2B5EF4-FFF2-40B4-BE49-F238E27FC236}">
                <a16:creationId xmlns:a16="http://schemas.microsoft.com/office/drawing/2014/main" id="{14D17D98-551B-4BD0-97A7-1BB5379AEDC6}"/>
              </a:ext>
            </a:extLst>
          </p:cNvPr>
          <p:cNvPicPr>
            <a:picLocks noChangeAspect="1"/>
          </p:cNvPicPr>
          <p:nvPr/>
        </p:nvPicPr>
        <p:blipFill>
          <a:blip r:embed="rId3"/>
          <a:stretch>
            <a:fillRect/>
          </a:stretch>
        </p:blipFill>
        <p:spPr>
          <a:xfrm>
            <a:off x="3422052" y="2838075"/>
            <a:ext cx="5780290" cy="3470618"/>
          </a:xfrm>
          <a:prstGeom prst="rect">
            <a:avLst/>
          </a:prstGeom>
        </p:spPr>
      </p:pic>
    </p:spTree>
    <p:extLst>
      <p:ext uri="{BB962C8B-B14F-4D97-AF65-F5344CB8AC3E}">
        <p14:creationId xmlns:p14="http://schemas.microsoft.com/office/powerpoint/2010/main" val="236169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33400" y="1458067"/>
            <a:ext cx="1778517" cy="4437730"/>
            <a:chOff x="533400" y="1458067"/>
            <a:chExt cx="1778517" cy="4437730"/>
          </a:xfrm>
        </p:grpSpPr>
        <p:sp>
          <p:nvSpPr>
            <p:cNvPr id="27" name="Rectangle 14"/>
            <p:cNvSpPr>
              <a:spLocks noChangeArrowheads="1"/>
            </p:cNvSpPr>
            <p:nvPr/>
          </p:nvSpPr>
          <p:spPr bwMode="auto">
            <a:xfrm>
              <a:off x="875519" y="3505200"/>
              <a:ext cx="1436398" cy="738664"/>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F0C300"/>
                  </a:solidFill>
                  <a:uLnTx/>
                  <a:uFillTx/>
                  <a:latin typeface="Calibri" panose="020F0502020204030204" pitchFamily="34" charset="0"/>
                  <a:ea typeface="ＭＳ Ｐゴシック" panose="020B0600070205080204" pitchFamily="50" charset="-128"/>
                  <a:cs typeface="Calibri" panose="020F0502020204030204" pitchFamily="34" charset="0"/>
                </a:rPr>
                <a:t>pecific</a:t>
              </a:r>
              <a:endParaRPr kumimoji="0" lang="en-US" altLang="ja-JP" sz="2400" b="1" i="0" u="none" strike="noStrike" cap="none" normalizeH="0" baseline="0" noProof="0" dirty="0">
                <a:ln>
                  <a:noFill/>
                </a:ln>
                <a:solidFill>
                  <a:srgbClr val="F0C300"/>
                </a:solidFill>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F0C300"/>
                  </a:solidFill>
                  <a:uLnTx/>
                  <a:uFillTx/>
                  <a:latin typeface="Calibri" panose="020F0502020204030204" pitchFamily="34" charset="0"/>
                  <a:ea typeface="ＭＳ Ｐゴシック" panose="020B0600070205080204" pitchFamily="50" charset="-128"/>
                  <a:cs typeface="Calibri" panose="020F0502020204030204" pitchFamily="34" charset="0"/>
                </a:rPr>
                <a:t>（具体的）</a:t>
              </a:r>
            </a:p>
          </p:txBody>
        </p:sp>
        <p:sp>
          <p:nvSpPr>
            <p:cNvPr id="49" name="Rectangle 21"/>
            <p:cNvSpPr>
              <a:spLocks noChangeArrowheads="1"/>
            </p:cNvSpPr>
            <p:nvPr/>
          </p:nvSpPr>
          <p:spPr bwMode="auto">
            <a:xfrm>
              <a:off x="533400" y="3207603"/>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0" i="0" u="none" strike="noStrike" cap="none" normalizeH="0" baseline="0" noProof="0" dirty="0">
                  <a:ln>
                    <a:noFill/>
                  </a:ln>
                  <a:solidFill>
                    <a:srgbClr val="F0C300"/>
                  </a:solidFill>
                  <a:uLnTx/>
                  <a:uFillTx/>
                  <a:latin typeface="Calibri" panose="020F0502020204030204" pitchFamily="34" charset="0"/>
                  <a:ea typeface="ＭＳ Ｐゴシック" panose="020B0600070205080204" pitchFamily="50" charset="-128"/>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目標は可能な限り具体的であるべき。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S</a:t>
              </a:r>
            </a:p>
          </p:txBody>
        </p:sp>
      </p:grpSp>
      <p:grpSp>
        <p:nvGrpSpPr>
          <p:cNvPr id="16" name="Group 15"/>
          <p:cNvGrpSpPr/>
          <p:nvPr/>
        </p:nvGrpSpPr>
        <p:grpSpPr>
          <a:xfrm>
            <a:off x="2589874" y="1479112"/>
            <a:ext cx="2110314" cy="4329315"/>
            <a:chOff x="2589874" y="1479112"/>
            <a:chExt cx="2110314" cy="4329315"/>
          </a:xfrm>
        </p:grpSpPr>
        <p:sp>
          <p:nvSpPr>
            <p:cNvPr id="28" name="Rectangle 15"/>
            <p:cNvSpPr>
              <a:spLocks noChangeArrowheads="1"/>
            </p:cNvSpPr>
            <p:nvPr/>
          </p:nvSpPr>
          <p:spPr bwMode="auto">
            <a:xfrm>
              <a:off x="3151687" y="3505200"/>
              <a:ext cx="15485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F76639"/>
                  </a:solidFill>
                  <a:uLnTx/>
                  <a:uFillTx/>
                  <a:latin typeface="Calibri" panose="020F0502020204030204" pitchFamily="34" charset="0"/>
                  <a:ea typeface="ＭＳ Ｐゴシック" panose="020B0600070205080204" pitchFamily="50" charset="-128"/>
                  <a:cs typeface="Calibri" panose="020F0502020204030204" pitchFamily="34" charset="0"/>
                </a:rPr>
                <a:t>easurable</a:t>
              </a:r>
              <a:endParaRPr kumimoji="0" lang="en-US" altLang="ja-JP" sz="2400" b="1" i="0" u="none" strike="noStrike" cap="none" normalizeH="0" baseline="0" noProof="0" dirty="0">
                <a:ln>
                  <a:noFill/>
                </a:ln>
                <a:solidFill>
                  <a:srgbClr val="F76639"/>
                </a:solidFill>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F76639"/>
                  </a:solidFill>
                  <a:uLnTx/>
                  <a:uFillTx/>
                  <a:latin typeface="Calibri" panose="020F0502020204030204" pitchFamily="34" charset="0"/>
                  <a:ea typeface="ＭＳ Ｐゴシック" panose="020B0600070205080204" pitchFamily="50" charset="-128"/>
                  <a:cs typeface="Calibri" panose="020F0502020204030204" pitchFamily="34" charset="0"/>
                </a:rPr>
                <a:t>（測定可能）</a:t>
              </a:r>
            </a:p>
          </p:txBody>
        </p:sp>
        <p:sp>
          <p:nvSpPr>
            <p:cNvPr id="31" name="Rectangle 21"/>
            <p:cNvSpPr>
              <a:spLocks noChangeArrowheads="1"/>
            </p:cNvSpPr>
            <p:nvPr/>
          </p:nvSpPr>
          <p:spPr bwMode="auto">
            <a:xfrm>
              <a:off x="2589874" y="3200400"/>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0" i="0" u="none" strike="noStrike" cap="none" normalizeH="0" baseline="0" noProof="0" dirty="0">
                  <a:ln>
                    <a:noFill/>
                  </a:ln>
                  <a:solidFill>
                    <a:srgbClr val="F76639"/>
                  </a:solidFill>
                  <a:uLnTx/>
                  <a:uFillTx/>
                  <a:latin typeface="Calibri" panose="020F0502020204030204" pitchFamily="34" charset="0"/>
                  <a:ea typeface="ＭＳ Ｐゴシック" panose="020B0600070205080204" pitchFamily="50" charset="-128"/>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目標は指標と進捗度を測定できるものであるべき。</a:t>
              </a:r>
            </a:p>
          </p:txBody>
        </p:sp>
      </p:grpSp>
      <p:grpSp>
        <p:nvGrpSpPr>
          <p:cNvPr id="17" name="Group 16"/>
          <p:cNvGrpSpPr/>
          <p:nvPr/>
        </p:nvGrpSpPr>
        <p:grpSpPr>
          <a:xfrm>
            <a:off x="5204374" y="1442025"/>
            <a:ext cx="2004002" cy="4448542"/>
            <a:chOff x="5204374" y="1442025"/>
            <a:chExt cx="2004002" cy="4448542"/>
          </a:xfrm>
        </p:grpSpPr>
        <p:sp>
          <p:nvSpPr>
            <p:cNvPr id="29" name="Rectangle 16"/>
            <p:cNvSpPr>
              <a:spLocks noChangeArrowheads="1"/>
            </p:cNvSpPr>
            <p:nvPr/>
          </p:nvSpPr>
          <p:spPr bwMode="auto">
            <a:xfrm>
              <a:off x="5595366" y="3429000"/>
              <a:ext cx="15485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732E81"/>
                  </a:solidFill>
                  <a:uLnTx/>
                  <a:uFillTx/>
                  <a:latin typeface="Calibri" panose="020F0502020204030204" pitchFamily="34" charset="0"/>
                  <a:ea typeface="ＭＳ Ｐゴシック" panose="020B0600070205080204" pitchFamily="50" charset="-128"/>
                  <a:cs typeface="Calibri" panose="020F0502020204030204" pitchFamily="34" charset="0"/>
                </a:rPr>
                <a:t>ctionable</a:t>
              </a:r>
              <a:endParaRPr kumimoji="0" lang="en-US" altLang="ja-JP" sz="2400" b="1" i="0" u="none" strike="noStrike" cap="none" normalizeH="0" baseline="0" noProof="0" dirty="0">
                <a:ln>
                  <a:noFill/>
                </a:ln>
                <a:solidFill>
                  <a:srgbClr val="732E81"/>
                </a:solidFill>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732E81"/>
                  </a:solidFill>
                  <a:uLnTx/>
                  <a:uFillTx/>
                  <a:latin typeface="Calibri" panose="020F0502020204030204" pitchFamily="34" charset="0"/>
                  <a:ea typeface="ＭＳ Ｐゴシック" panose="020B0600070205080204" pitchFamily="50" charset="-128"/>
                  <a:cs typeface="Calibri" panose="020F0502020204030204" pitchFamily="34" charset="0"/>
                </a:rPr>
                <a:t>（実行可能）</a:t>
              </a:r>
            </a:p>
          </p:txBody>
        </p:sp>
        <p:sp>
          <p:nvSpPr>
            <p:cNvPr id="32" name="Rectangle 22"/>
            <p:cNvSpPr>
              <a:spLocks noChangeArrowheads="1"/>
            </p:cNvSpPr>
            <p:nvPr/>
          </p:nvSpPr>
          <p:spPr bwMode="auto">
            <a:xfrm>
              <a:off x="5204374" y="3200400"/>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1" i="0" u="none" strike="noStrike" cap="none" normalizeH="0" baseline="0" noProof="0" dirty="0">
                  <a:ln>
                    <a:noFill/>
                  </a:ln>
                  <a:solidFill>
                    <a:srgbClr val="732E81"/>
                  </a:solidFill>
                  <a:uLnTx/>
                  <a:uFillTx/>
                  <a:latin typeface="Calibri" panose="020F0502020204030204" pitchFamily="34" charset="0"/>
                  <a:ea typeface="ＭＳ Ｐゴシック" panose="020B0600070205080204" pitchFamily="50" charset="-128"/>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A</a:t>
              </a:r>
            </a:p>
          </p:txBody>
        </p:sp>
        <p:sp>
          <p:nvSpPr>
            <p:cNvPr id="55" name="TextBox 93"/>
            <p:cNvSpPr txBox="1">
              <a:spLocks noChangeArrowheads="1"/>
            </p:cNvSpPr>
            <p:nvPr/>
          </p:nvSpPr>
          <p:spPr bwMode="auto">
            <a:xfrm>
              <a:off x="5256379" y="4320907"/>
              <a:ext cx="19519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目標はそれぞれ達成可能でなければならない。</a:t>
              </a:r>
            </a:p>
          </p:txBody>
        </p:sp>
      </p:grpSp>
      <p:grpSp>
        <p:nvGrpSpPr>
          <p:cNvPr id="18" name="Group 17"/>
          <p:cNvGrpSpPr/>
          <p:nvPr/>
        </p:nvGrpSpPr>
        <p:grpSpPr>
          <a:xfrm>
            <a:off x="7655714" y="1458067"/>
            <a:ext cx="2021686" cy="4948109"/>
            <a:chOff x="7655714" y="1458067"/>
            <a:chExt cx="2021686" cy="4948109"/>
          </a:xfrm>
        </p:grpSpPr>
        <p:sp>
          <p:nvSpPr>
            <p:cNvPr id="36" name="Rectangle 17"/>
            <p:cNvSpPr>
              <a:spLocks noChangeArrowheads="1"/>
            </p:cNvSpPr>
            <p:nvPr/>
          </p:nvSpPr>
          <p:spPr bwMode="auto">
            <a:xfrm>
              <a:off x="8149054" y="3505200"/>
              <a:ext cx="12391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407CCA"/>
                  </a:solidFill>
                  <a:uLnTx/>
                  <a:uFillTx/>
                  <a:latin typeface="Calibri" panose="020F0502020204030204" pitchFamily="34" charset="0"/>
                  <a:ea typeface="ＭＳ Ｐゴシック" panose="020B0600070205080204" pitchFamily="50" charset="-128"/>
                  <a:cs typeface="Calibri" panose="020F0502020204030204" pitchFamily="34" charset="0"/>
                </a:rPr>
                <a:t>ealistic</a:t>
              </a:r>
              <a:endParaRPr kumimoji="0" lang="en-US" altLang="ja-JP" sz="2400" b="1" i="0" u="none" strike="noStrike" cap="none" normalizeH="0" baseline="0" noProof="0" dirty="0">
                <a:ln>
                  <a:noFill/>
                </a:ln>
                <a:solidFill>
                  <a:srgbClr val="407CCA"/>
                </a:solidFill>
                <a:uLnTx/>
                <a:uFillTx/>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1" i="0" u="none" strike="noStrike" cap="none" normalizeH="0" baseline="0" noProof="0" dirty="0">
                  <a:ln>
                    <a:noFill/>
                  </a:ln>
                  <a:solidFill>
                    <a:srgbClr val="407CCA"/>
                  </a:solidFill>
                  <a:uLnTx/>
                  <a:uFillTx/>
                  <a:latin typeface="Calibri" panose="020F0502020204030204" pitchFamily="34" charset="0"/>
                  <a:ea typeface="ＭＳ Ｐゴシック" panose="020B0600070205080204" pitchFamily="50" charset="-128"/>
                  <a:cs typeface="Calibri" panose="020F0502020204030204" pitchFamily="34" charset="0"/>
                </a:rPr>
                <a:t>（現実的）</a:t>
              </a:r>
            </a:p>
          </p:txBody>
        </p:sp>
        <p:sp>
          <p:nvSpPr>
            <p:cNvPr id="39" name="Rectangle 23"/>
            <p:cNvSpPr>
              <a:spLocks noChangeArrowheads="1"/>
            </p:cNvSpPr>
            <p:nvPr/>
          </p:nvSpPr>
          <p:spPr bwMode="auto">
            <a:xfrm>
              <a:off x="7759524" y="3200400"/>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1" i="0" u="none" strike="noStrike" cap="none" normalizeH="0" baseline="0" noProof="0" dirty="0">
                  <a:ln>
                    <a:noFill/>
                  </a:ln>
                  <a:solidFill>
                    <a:srgbClr val="407CCA"/>
                  </a:solidFill>
                  <a:uLnTx/>
                  <a:uFillTx/>
                  <a:latin typeface="Calibri" panose="020F0502020204030204" pitchFamily="34" charset="0"/>
                  <a:ea typeface="ＭＳ Ｐゴシック" panose="020B0600070205080204" pitchFamily="50" charset="-128"/>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R</a:t>
              </a:r>
            </a:p>
          </p:txBody>
        </p:sp>
        <p:sp>
          <p:nvSpPr>
            <p:cNvPr id="56" name="TextBox 93"/>
            <p:cNvSpPr txBox="1">
              <a:spLocks noChangeArrowheads="1"/>
            </p:cNvSpPr>
            <p:nvPr/>
          </p:nvSpPr>
          <p:spPr bwMode="auto">
            <a:xfrm>
              <a:off x="7669849" y="4467184"/>
              <a:ext cx="20075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取り組みがいのある難しいものであっても、非現実的ではない。</a:t>
              </a:r>
            </a:p>
          </p:txBody>
        </p:sp>
      </p:grpSp>
      <p:grpSp>
        <p:nvGrpSpPr>
          <p:cNvPr id="19" name="Group 18"/>
          <p:cNvGrpSpPr/>
          <p:nvPr/>
        </p:nvGrpSpPr>
        <p:grpSpPr>
          <a:xfrm>
            <a:off x="9928192" y="1479112"/>
            <a:ext cx="1982764" cy="4786017"/>
            <a:chOff x="9928192" y="1479112"/>
            <a:chExt cx="1982764" cy="4786017"/>
          </a:xfrm>
        </p:grpSpPr>
        <p:sp>
          <p:nvSpPr>
            <p:cNvPr id="37" name="Rectangle 18"/>
            <p:cNvSpPr>
              <a:spLocks noChangeArrowheads="1"/>
            </p:cNvSpPr>
            <p:nvPr/>
          </p:nvSpPr>
          <p:spPr bwMode="auto">
            <a:xfrm>
              <a:off x="10202512" y="3505200"/>
              <a:ext cx="1521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300" b="1" i="0" u="none" strike="noStrike" cap="none" normalizeH="0" baseline="0" noProof="0" dirty="0">
                  <a:ln>
                    <a:noFill/>
                  </a:ln>
                  <a:solidFill>
                    <a:srgbClr val="00A869"/>
                  </a:solidFill>
                  <a:uLnTx/>
                  <a:uFillTx/>
                  <a:latin typeface="Calibri" panose="020F0502020204030204" pitchFamily="34" charset="0"/>
                  <a:ea typeface="ＭＳ Ｐゴシック" panose="020B0600070205080204" pitchFamily="50" charset="-128"/>
                  <a:cs typeface="Calibri" panose="020F0502020204030204" pitchFamily="34" charset="0"/>
                </a:rPr>
                <a:t>ime bound（期限付き）</a:t>
              </a:r>
            </a:p>
          </p:txBody>
        </p:sp>
        <p:sp>
          <p:nvSpPr>
            <p:cNvPr id="40" name="Rectangle 24"/>
            <p:cNvSpPr>
              <a:spLocks noChangeArrowheads="1"/>
            </p:cNvSpPr>
            <p:nvPr/>
          </p:nvSpPr>
          <p:spPr bwMode="auto">
            <a:xfrm>
              <a:off x="9928192" y="3200400"/>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5400" b="0" i="0" u="none" strike="noStrike" cap="none" normalizeH="0" baseline="0" noProof="0" dirty="0">
                  <a:ln>
                    <a:noFill/>
                  </a:ln>
                  <a:solidFill>
                    <a:srgbClr val="00A869"/>
                  </a:solidFill>
                  <a:uLnTx/>
                  <a:uFillTx/>
                  <a:latin typeface="Calibri" panose="020F0502020204030204" pitchFamily="34" charset="0"/>
                  <a:ea typeface="ＭＳ Ｐゴシック" panose="020B0600070205080204" pitchFamily="50" charset="-128"/>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sz="4800" b="1" i="0" u="none" strike="noStrike" cap="none" normalizeH="0" baseline="0" noProof="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T</a:t>
              </a:r>
            </a:p>
          </p:txBody>
        </p:sp>
        <p:sp>
          <p:nvSpPr>
            <p:cNvPr id="57" name="TextBox 93"/>
            <p:cNvSpPr txBox="1">
              <a:spLocks noChangeArrowheads="1"/>
            </p:cNvSpPr>
            <p:nvPr/>
          </p:nvSpPr>
          <p:spPr bwMode="auto">
            <a:xfrm>
              <a:off x="10015319" y="4326137"/>
              <a:ext cx="18956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いつまでにどこまで進めるかをまとめたスケジュールを持つべき。</a:t>
              </a:r>
            </a:p>
          </p:txBody>
        </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400">
                <a:solidFill>
                  <a:srgbClr val="EBB700"/>
                </a:solidFill>
                <a:latin typeface="Calibri" panose="020F0502020204030204" pitchFamily="34" charset="0"/>
                <a:ea typeface="ＭＳ Ｐゴシック" panose="020B0600070205080204" pitchFamily="50" charset="-128"/>
                <a:cs typeface="Calibri" panose="020F0502020204030204" pitchFamily="34" charset="0"/>
              </a:rPr>
              <a:t>目標記述用紙 </a:t>
            </a:r>
          </a:p>
          <a:p>
            <a:endParaRPr lang="ja-JP" sz="2400">
              <a:solidFill>
                <a:srgbClr val="EBB700"/>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25</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3" name="Picture 2">
            <a:extLst>
              <a:ext uri="{FF2B5EF4-FFF2-40B4-BE49-F238E27FC236}">
                <a16:creationId xmlns:a16="http://schemas.microsoft.com/office/drawing/2014/main" id="{9A68595D-538B-0B34-E89A-9BB0938689E6}"/>
              </a:ext>
            </a:extLst>
          </p:cNvPr>
          <p:cNvPicPr>
            <a:picLocks noChangeAspect="1"/>
          </p:cNvPicPr>
          <p:nvPr/>
        </p:nvPicPr>
        <p:blipFill>
          <a:blip r:embed="rId4"/>
          <a:stretch>
            <a:fillRect/>
          </a:stretch>
        </p:blipFill>
        <p:spPr>
          <a:xfrm>
            <a:off x="4669755" y="186489"/>
            <a:ext cx="4961106" cy="64770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695572"/>
            <a:ext cx="5280463"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39993" y="16042"/>
            <a:ext cx="5445270" cy="70239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目標設定に関するリソース</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26</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6" name="Picture 15">
            <a:extLst>
              <a:ext uri="{FF2B5EF4-FFF2-40B4-BE49-F238E27FC236}">
                <a16:creationId xmlns:a16="http://schemas.microsoft.com/office/drawing/2014/main" id="{AEF558DF-0FA8-455F-A9F0-7E2FE838CB98}"/>
              </a:ext>
            </a:extLst>
          </p:cNvPr>
          <p:cNvPicPr>
            <a:picLocks noChangeAspect="1"/>
          </p:cNvPicPr>
          <p:nvPr/>
        </p:nvPicPr>
        <p:blipFill>
          <a:blip r:embed="rId3"/>
          <a:stretch>
            <a:fillRect/>
          </a:stretch>
        </p:blipFill>
        <p:spPr>
          <a:xfrm>
            <a:off x="7848600" y="4114800"/>
            <a:ext cx="3807194" cy="2285926"/>
          </a:xfrm>
          <a:prstGeom prst="rect">
            <a:avLst/>
          </a:prstGeom>
          <a:effectLst>
            <a:outerShdw blurRad="63500" sx="102000" sy="102000" algn="ctr" rotWithShape="0">
              <a:schemeClr val="accent1">
                <a:alpha val="40000"/>
              </a:schemeClr>
            </a:outerShdw>
          </a:effectLst>
        </p:spPr>
      </p:pic>
      <p:sp>
        <p:nvSpPr>
          <p:cNvPr id="18" name="TextBox 93">
            <a:extLst>
              <a:ext uri="{FF2B5EF4-FFF2-40B4-BE49-F238E27FC236}">
                <a16:creationId xmlns:a16="http://schemas.microsoft.com/office/drawing/2014/main" id="{8F290289-C6C9-4DE5-983D-EB3EFBA4F227}"/>
              </a:ext>
            </a:extLst>
          </p:cNvPr>
          <p:cNvSpPr txBox="1">
            <a:spLocks noChangeArrowheads="1"/>
          </p:cNvSpPr>
          <p:nvPr/>
        </p:nvSpPr>
        <p:spPr bwMode="auto">
          <a:xfrm>
            <a:off x="8229600" y="3131403"/>
            <a:ext cx="3581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ライオンズ学習センターの「目標設定」コース</a:t>
            </a:r>
          </a:p>
        </p:txBody>
      </p:sp>
      <p:sp>
        <p:nvSpPr>
          <p:cNvPr id="21" name="TextBox 93">
            <a:extLst>
              <a:ext uri="{FF2B5EF4-FFF2-40B4-BE49-F238E27FC236}">
                <a16:creationId xmlns:a16="http://schemas.microsoft.com/office/drawing/2014/main" id="{9EA5E671-CC24-458F-8A72-697533532958}"/>
              </a:ext>
            </a:extLst>
          </p:cNvPr>
          <p:cNvSpPr txBox="1">
            <a:spLocks noChangeArrowheads="1"/>
          </p:cNvSpPr>
          <p:nvPr/>
        </p:nvSpPr>
        <p:spPr bwMode="auto">
          <a:xfrm>
            <a:off x="3505199" y="4791531"/>
            <a:ext cx="38071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None/>
              <a:defRPr/>
            </a:pPr>
            <a:r>
              <a:rPr lang="ja-JP" sz="1800" kern="100" dirty="0">
                <a:solidFill>
                  <a:schemeClr val="bg1"/>
                </a:solidFill>
                <a:effectLst/>
                <a:latin typeface="Calibri" panose="020F0502020204030204" pitchFamily="34" charset="0"/>
                <a:ea typeface="Yu Mincho" panose="02020400000000000000" pitchFamily="18" charset="-128"/>
                <a:cs typeface="Times New Roman" panose="02020603050405020304" pitchFamily="18" charset="0"/>
              </a:rPr>
              <a:t>ライオンズ・インターナショナル</a:t>
            </a:r>
            <a:endParaRPr lang="en-US" sz="1800" kern="100" dirty="0">
              <a:solidFill>
                <a:schemeClr val="bg1"/>
              </a:solidFill>
              <a:effectLst/>
              <a:latin typeface="Calibri" panose="020F0502020204030204" pitchFamily="34" charset="0"/>
              <a:ea typeface="Yu Mincho" panose="02020400000000000000" pitchFamily="18"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400" b="0" i="0" u="sng" strike="noStrike" cap="none" normalizeH="0" noProof="0" dirty="0">
                <a:ln>
                  <a:noFill/>
                </a:ln>
                <a:solidFill>
                  <a:srgbClr val="0070C0"/>
                </a:solidFill>
                <a:uLnTx/>
                <a:uFillTx/>
                <a:latin typeface="Calibri" panose="020F0502020204030204" pitchFamily="34" charset="0"/>
                <a:ea typeface="ＭＳ Ｐゴシック" panose="020B0600070205080204" pitchFamily="50" charset="-128"/>
                <a:cs typeface="Calibri" panose="020F0502020204030204" pitchFamily="34" charset="0"/>
                <a:hlinkClick r:id="rId4">
                  <a:extLst>
                    <a:ext uri="{A12FA001-AC4F-418D-AE19-62706E023703}">
                      <ahyp:hlinkClr xmlns:ahyp="http://schemas.microsoft.com/office/drawing/2018/hyperlinkcolor" val="tx"/>
                    </a:ext>
                  </a:extLst>
                </a:hlinkClick>
              </a:rPr>
              <a:t>ウェブサイト</a:t>
            </a:r>
            <a:endParaRPr kumimoji="0" lang="ja-JP" sz="2400" b="0" i="0" u="sng" strike="noStrike" cap="none" normalizeH="0" noProof="0" dirty="0">
              <a:ln>
                <a:noFill/>
              </a:ln>
              <a:solidFill>
                <a:srgbClr val="0070C0"/>
              </a:solidFill>
              <a:uLnTx/>
              <a:uFillTx/>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24" name="Picture 23">
            <a:extLst>
              <a:ext uri="{FF2B5EF4-FFF2-40B4-BE49-F238E27FC236}">
                <a16:creationId xmlns:a16="http://schemas.microsoft.com/office/drawing/2014/main" id="{2C5E7713-9A3B-4938-93A6-09FF3F1DD688}"/>
              </a:ext>
            </a:extLst>
          </p:cNvPr>
          <p:cNvPicPr>
            <a:picLocks noChangeAspect="1"/>
          </p:cNvPicPr>
          <p:nvPr/>
        </p:nvPicPr>
        <p:blipFill>
          <a:blip r:embed="rId5"/>
          <a:stretch>
            <a:fillRect/>
          </a:stretch>
        </p:blipFill>
        <p:spPr>
          <a:xfrm>
            <a:off x="358442" y="3955310"/>
            <a:ext cx="3114675" cy="2847975"/>
          </a:xfrm>
          <a:prstGeom prst="rect">
            <a:avLst/>
          </a:prstGeom>
        </p:spPr>
      </p:pic>
      <p:pic>
        <p:nvPicPr>
          <p:cNvPr id="3" name="Picture 2">
            <a:extLst>
              <a:ext uri="{FF2B5EF4-FFF2-40B4-BE49-F238E27FC236}">
                <a16:creationId xmlns:a16="http://schemas.microsoft.com/office/drawing/2014/main" id="{5D49D68F-37B0-4294-A3F6-0661D6FABE12}"/>
              </a:ext>
            </a:extLst>
          </p:cNvPr>
          <p:cNvPicPr>
            <a:picLocks noChangeAspect="1"/>
          </p:cNvPicPr>
          <p:nvPr/>
        </p:nvPicPr>
        <p:blipFill>
          <a:blip r:embed="rId6"/>
          <a:stretch>
            <a:fillRect/>
          </a:stretch>
        </p:blipFill>
        <p:spPr>
          <a:xfrm>
            <a:off x="466725" y="1152817"/>
            <a:ext cx="7399695" cy="250470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01699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209800" y="2746238"/>
            <a:ext cx="8172115" cy="144476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Calibri" panose="020F0502020204030204" pitchFamily="34" charset="0"/>
                <a:ea typeface="ＭＳ Ｐゴシック" panose="020B0600070205080204" pitchFamily="50" charset="-128"/>
                <a:cs typeface="Calibri" panose="020F0502020204030204" pitchFamily="34" charset="0"/>
              </a:rPr>
              <a:t>目標の達成に向けた計画を立てる</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27</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28</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項目ごとに</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a:t>
            </a:r>
            <a:r>
              <a:rPr lang="ja-JP" alt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何を</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？」(目標文)</a:t>
            </a:r>
          </a:p>
          <a:p>
            <a:pPr marL="0" indent="0">
              <a:buClr>
                <a:schemeClr val="accent1"/>
              </a:buClr>
              <a:buNone/>
            </a:pPr>
            <a:endParaRPr lang="en-US" sz="24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どうやって？（行動手順）</a:t>
            </a:r>
          </a:p>
          <a:p>
            <a:pPr marL="0" indent="0">
              <a:buClr>
                <a:schemeClr val="accent1"/>
              </a:buClr>
              <a:buNone/>
            </a:pPr>
            <a:endParaRPr lang="en-US" sz="24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いつ？（完了期限）</a:t>
            </a:r>
          </a:p>
          <a:p>
            <a:pPr marL="0" indent="0">
              <a:buClr>
                <a:schemeClr val="accent1"/>
              </a:buClr>
              <a:buNone/>
            </a:pPr>
            <a:endParaRPr lang="en-US" sz="24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誰が？（責任者）</a:t>
            </a:r>
          </a:p>
          <a:p>
            <a:pPr marL="0" indent="0">
              <a:buClr>
                <a:schemeClr val="accent1"/>
              </a:buClr>
              <a:buNone/>
            </a:pPr>
            <a:endParaRPr lang="en-US" sz="24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457200" indent="-457200">
              <a:buClr>
                <a:schemeClr val="accent1"/>
              </a:buClr>
              <a:buFont typeface="Wingdings" panose="05000000000000000000" pitchFamily="2" charset="2"/>
              <a:buChar char="v"/>
            </a:pP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確認方法は？（どうやって完了を知るか）：_______________________ </a:t>
            </a:r>
          </a:p>
          <a:p>
            <a:pPr marL="0" indent="0">
              <a:buFont typeface="Arial" pitchFamily="34" charset="0"/>
              <a:buNone/>
            </a:pPr>
            <a:endParaRPr lang="en-US" kern="0"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154984"/>
          </a:xfrm>
          <a:prstGeom prst="rect">
            <a:avLst/>
          </a:prstGeom>
        </p:spPr>
        <p:txBody>
          <a:bodyPr wrap="square">
            <a:spAutoFit/>
          </a:bodyPr>
          <a:lstStyle/>
          <a:p>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目標の達成に向けて踏むべき手順をまとめることで</a:t>
            </a:r>
            <a:r>
              <a:rPr lang="ja-JP" sz="2400" b="1" i="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行動計画</a:t>
            </a:r>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を立てます</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a:t>
            </a:r>
            <a:r>
              <a:rPr lang="ja-JP" sz="2400" strike="sngStrike"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endParaRPr 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この計画には、目標が達成される方法（行動手順）、各手順の完了期限、責任者、完了を確認できる方法がまとめられます。「行動計画ワークシート」は、各目標の達成に向けた計画を立案する際に利用できるツールです。個々の目標に関する計画を合わせたものが、クラブの</a:t>
            </a:r>
            <a:r>
              <a:rPr lang="ja-JP" altLang="en-US" sz="2400" i="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成功</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を構成します。</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目標の達成に向けた計画を立てる</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Tree>
    <p:extLst>
      <p:ext uri="{BB962C8B-B14F-4D97-AF65-F5344CB8AC3E}">
        <p14:creationId xmlns:p14="http://schemas.microsoft.com/office/powerpoint/2010/main" val="455387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400"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rPr>
              <a:t>行動計画</a:t>
            </a:r>
            <a:endParaRPr lang="en-US" altLang="ja-JP" sz="2400"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endParaRPr>
          </a:p>
          <a:p>
            <a:r>
              <a:rPr lang="ja-JP" sz="2400"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rPr>
              <a:t>ワークシート</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29</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62943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sz="2000" b="0" i="1"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このフォームをコピーし、目標ごとに1部ずつ完成させ</a:t>
            </a:r>
            <a:r>
              <a:rPr kumimoji="0" lang="ja-JP" altLang="en-US" sz="2000" b="0" i="1"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rPr>
              <a:t>る</a:t>
            </a:r>
            <a:endParaRPr kumimoji="0" lang="ja-JP" sz="2000" b="0" i="1" u="none" strike="noStrike" cap="none" normalizeH="0" baseline="0" noProof="0" dirty="0">
              <a:ln>
                <a:noFill/>
              </a:ln>
              <a:solidFill>
                <a:prstClr val="white"/>
              </a:solidFill>
              <a:uLnTx/>
              <a:uFillTx/>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3" name="Picture 2">
            <a:extLst>
              <a:ext uri="{FF2B5EF4-FFF2-40B4-BE49-F238E27FC236}">
                <a16:creationId xmlns:a16="http://schemas.microsoft.com/office/drawing/2014/main" id="{1DB66DAB-C400-4F61-907A-54010E193295}"/>
              </a:ext>
            </a:extLst>
          </p:cNvPr>
          <p:cNvPicPr>
            <a:picLocks noChangeAspect="1"/>
          </p:cNvPicPr>
          <p:nvPr/>
        </p:nvPicPr>
        <p:blipFill>
          <a:blip r:embed="rId4"/>
          <a:stretch>
            <a:fillRect/>
          </a:stretch>
        </p:blipFill>
        <p:spPr>
          <a:xfrm>
            <a:off x="5110752" y="164016"/>
            <a:ext cx="4648200" cy="6072767"/>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0" y="301885"/>
            <a:ext cx="11203529" cy="77406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クラブのグローバル・メンバーシップ・アプローチ</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3</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3001403"/>
            <a:ext cx="6978826" cy="2771777"/>
            <a:chOff x="1784174" y="3001403"/>
            <a:chExt cx="6978826" cy="2771777"/>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849278" y="530957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ja-JP" sz="24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成功を収める</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46326" y="3001403"/>
              <a:ext cx="6459474" cy="45110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クラブのリーダーで構成されるチームを作る</a:t>
              </a:r>
            </a:p>
            <a:p>
              <a:pPr marL="107950" indent="0">
                <a:buClr>
                  <a:schemeClr val="tx2"/>
                </a:buClr>
                <a:buFont typeface="Arial" pitchFamily="34" charset="0"/>
                <a:buNone/>
              </a:pPr>
              <a:endParaRPr lang="en-US" kern="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6951822" cy="535919"/>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ビジョンを構築し、ニーズを調査し、目標を設定する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2"/>
              <a:ext cx="5150026" cy="4773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ja-JP" sz="24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目標の達成に向けた計画を立てる</a:t>
              </a:r>
            </a:p>
            <a:p>
              <a:pPr marL="107950" indent="0">
                <a:buClr>
                  <a:schemeClr val="tx2"/>
                </a:buClr>
                <a:buFont typeface="Arial" pitchFamily="34" charset="0"/>
                <a:buNone/>
              </a:pPr>
              <a:endParaRPr lang="en-US" sz="800" kern="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2000" b="1" i="0" u="none" strike="noStrike" cap="none" normalizeH="0">
                <a:ln>
                  <a:noFill/>
                </a:ln>
                <a:solidFill>
                  <a:schemeClr val="tx2"/>
                </a:solidFill>
                <a:latin typeface="Calibri" panose="020F0502020204030204" pitchFamily="34" charset="0"/>
                <a:ea typeface="ＭＳ Ｐゴシック" panose="020B0600070205080204" pitchFamily="50" charset="-128"/>
                <a:cs typeface="Calibri" panose="020F0502020204030204" pitchFamily="34" charset="0"/>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32092"/>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2000" b="1" i="0" u="none" strike="noStrike" cap="none" normalizeH="0">
                <a:ln>
                  <a:noFill/>
                </a:ln>
                <a:solidFill>
                  <a:schemeClr val="tx2"/>
                </a:solidFill>
                <a:latin typeface="Calibri" panose="020F0502020204030204" pitchFamily="34" charset="0"/>
                <a:ea typeface="ＭＳ Ｐゴシック" panose="020B0600070205080204" pitchFamily="50" charset="-128"/>
                <a:cs typeface="Calibri" panose="020F0502020204030204" pitchFamily="34" charset="0"/>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2000" b="1" i="0" u="none" strike="noStrike" cap="none" normalizeH="0">
                <a:ln>
                  <a:noFill/>
                </a:ln>
                <a:solidFill>
                  <a:schemeClr val="tx2"/>
                </a:solidFill>
                <a:latin typeface="Calibri" panose="020F0502020204030204" pitchFamily="34" charset="0"/>
                <a:ea typeface="ＭＳ Ｐゴシック" panose="020B0600070205080204" pitchFamily="50" charset="-128"/>
                <a:cs typeface="Calibri" panose="020F0502020204030204" pitchFamily="34" charset="0"/>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98315"/>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2000" b="1" i="0" u="none" strike="noStrike" cap="none" normalizeH="0">
                <a:ln>
                  <a:noFill/>
                </a:ln>
                <a:solidFill>
                  <a:schemeClr val="tx2"/>
                </a:solidFill>
                <a:latin typeface="Calibri" panose="020F0502020204030204" pitchFamily="34" charset="0"/>
                <a:ea typeface="ＭＳ Ｐゴシック" panose="020B0600070205080204" pitchFamily="50" charset="-128"/>
                <a:cs typeface="Calibri" panose="020F0502020204030204" pitchFamily="34" charset="0"/>
              </a:rPr>
              <a:t>4</a:t>
            </a:r>
          </a:p>
        </p:txBody>
      </p:sp>
      <p:graphicFrame>
        <p:nvGraphicFramePr>
          <p:cNvPr id="18" name="Diagram 17">
            <a:extLst>
              <a:ext uri="{FF2B5EF4-FFF2-40B4-BE49-F238E27FC236}">
                <a16:creationId xmlns:a16="http://schemas.microsoft.com/office/drawing/2014/main" id="{A765F0F2-2D0C-4E4C-B35D-7439CCFE6791}"/>
              </a:ext>
            </a:extLst>
          </p:cNvPr>
          <p:cNvGraphicFramePr/>
          <p:nvPr>
            <p:extLst>
              <p:ext uri="{D42A27DB-BD31-4B8C-83A1-F6EECF244321}">
                <p14:modId xmlns:p14="http://schemas.microsoft.com/office/powerpoint/2010/main" val="370963075"/>
              </p:ext>
            </p:extLst>
          </p:nvPr>
        </p:nvGraphicFramePr>
        <p:xfrm>
          <a:off x="1784174" y="1533207"/>
          <a:ext cx="7878555" cy="1014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7"/>
          <a:stretch>
            <a:fillRect/>
          </a:stretch>
        </p:blipFill>
        <p:spPr>
          <a:xfrm>
            <a:off x="9162691" y="5328620"/>
            <a:ext cx="2033270" cy="2033270"/>
          </a:xfrm>
          <a:prstGeom prst="rect">
            <a:avLst/>
          </a:prstGeom>
        </p:spPr>
      </p:pic>
    </p:spTree>
    <p:extLst>
      <p:ext uri="{BB962C8B-B14F-4D97-AF65-F5344CB8AC3E}">
        <p14:creationId xmlns:p14="http://schemas.microsoft.com/office/powerpoint/2010/main" val="4220185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atin typeface="Calibri" panose="020F0502020204030204" pitchFamily="34" charset="0"/>
                <a:ea typeface="ＭＳ Ｐゴシック" panose="020B0600070205080204" pitchFamily="50" charset="-128"/>
                <a:cs typeface="Calibri" panose="020F0502020204030204" pitchFamily="34" charset="0"/>
              </a:rPr>
              <a:t>成功を収める</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30</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2"/>
          <a:srcRect/>
          <a:stretch/>
        </p:blipFill>
        <p:spPr>
          <a:xfrm>
            <a:off x="273388" y="6114917"/>
            <a:ext cx="2755897" cy="463609"/>
          </a:xfrm>
          <a:prstGeom prst="rect">
            <a:avLst/>
          </a:prstGeom>
        </p:spPr>
      </p:pic>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593959"/>
            <a:ext cx="3124200" cy="13710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28600" y="124878"/>
            <a:ext cx="2973929" cy="44501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成功を収める</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31</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566700" y="1023908"/>
            <a:ext cx="11058600" cy="462095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計画を遂行し、成果を測定します。そして、祝うことを忘れてはなりません！</a:t>
            </a:r>
          </a:p>
          <a:p>
            <a:pPr marL="0" indent="0">
              <a:buClr>
                <a:schemeClr val="accent1"/>
              </a:buClr>
              <a:buFont typeface="Arial" pitchFamily="34" charset="0"/>
              <a:buNone/>
            </a:pPr>
            <a:endParaRPr lang="en-US" sz="24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0" indent="0">
              <a:buClr>
                <a:schemeClr val="accent1"/>
              </a:buClr>
              <a:buFont typeface="Arial" pitchFamily="34" charset="0"/>
              <a:buNone/>
            </a:pP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立てた計画が遂行される限り、明確なビジョンの構築に注いだ努力が無駄になることはありません！</a:t>
            </a:r>
          </a:p>
          <a:p>
            <a:pPr marL="0" indent="0">
              <a:buFont typeface="Arial" pitchFamily="34" charset="0"/>
              <a:buNone/>
            </a:pPr>
            <a:endParaRPr lang="en-US" kern="0" dirty="0">
              <a:latin typeface="Calibri" panose="020F0502020204030204" pitchFamily="34" charset="0"/>
              <a:ea typeface="ＭＳ Ｐゴシック" panose="020B0600070205080204" pitchFamily="50" charset="-128"/>
              <a:cs typeface="Calibri" panose="020F0502020204030204" pitchFamily="34" charset="0"/>
            </a:endParaRPr>
          </a:p>
        </p:txBody>
      </p:sp>
      <p:graphicFrame>
        <p:nvGraphicFramePr>
          <p:cNvPr id="13" name="Diagram 12">
            <a:extLst>
              <a:ext uri="{FF2B5EF4-FFF2-40B4-BE49-F238E27FC236}">
                <a16:creationId xmlns:a16="http://schemas.microsoft.com/office/drawing/2014/main" id="{B9545A6F-B751-46B8-9147-D66D48703E57}"/>
              </a:ext>
            </a:extLst>
          </p:cNvPr>
          <p:cNvGraphicFramePr/>
          <p:nvPr>
            <p:extLst>
              <p:ext uri="{D42A27DB-BD31-4B8C-83A1-F6EECF244321}">
                <p14:modId xmlns:p14="http://schemas.microsoft.com/office/powerpoint/2010/main" val="4264726231"/>
              </p:ext>
            </p:extLst>
          </p:nvPr>
        </p:nvGraphicFramePr>
        <p:xfrm>
          <a:off x="3429000" y="2925731"/>
          <a:ext cx="6172200" cy="3609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81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32</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0" y="1510239"/>
            <a:ext cx="6768584" cy="313775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16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成功するには</a:t>
            </a:r>
            <a:r>
              <a:rPr lang="ja-JP" altLang="en-US" sz="16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a:t>
            </a:r>
            <a:endParaRPr lang="ja-JP" sz="16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0" indent="0">
              <a:buNone/>
            </a:pPr>
            <a:endParaRPr lang="en-US" sz="16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0" indent="0">
              <a:buFont typeface="Arial" pitchFamily="34" charset="0"/>
              <a:buNone/>
            </a:pPr>
            <a:r>
              <a:rPr lang="ja-JP" sz="16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分かち合う</a:t>
            </a:r>
            <a:r>
              <a:rPr lang="ja-JP" sz="16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クラブのビジョンをすべてのクラブ会員と分かち合うことで、クラブが達成したい目標とその達成に向けて各自が果たすべき役割を、全員が認識できるようにしてください。会員がクラブの成功への当事者意識を持つことは、あらゆるクラブの健康と活力にとって不可欠です。 </a:t>
            </a:r>
          </a:p>
          <a:p>
            <a:pPr marL="0" indent="0">
              <a:buFont typeface="Arial" pitchFamily="34" charset="0"/>
              <a:buNone/>
            </a:pPr>
            <a:endParaRPr lang="en-US" sz="16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0" indent="0">
              <a:buFont typeface="Arial" pitchFamily="34" charset="0"/>
              <a:buNone/>
            </a:pPr>
            <a:r>
              <a:rPr lang="ja-JP" sz="16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支援する</a:t>
            </a:r>
            <a:r>
              <a:rPr lang="ja-JP" sz="16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会員が成功するために必要なリソースを確保できるようにすることで、彼らが計画に責任を持てるよう支援します。会員が支援されていると感じ、必要としている助言を受けることができるよう、リーダーは常に彼らの状況を把握しておくべきです。 </a:t>
            </a:r>
          </a:p>
          <a:p>
            <a:pPr marL="0" indent="0">
              <a:buFont typeface="Arial" pitchFamily="34" charset="0"/>
              <a:buNone/>
            </a:pPr>
            <a:endParaRPr lang="en-US" sz="16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0" indent="0">
              <a:buFont typeface="Arial" pitchFamily="34" charset="0"/>
              <a:buNone/>
            </a:pPr>
            <a:r>
              <a:rPr lang="ja-JP" sz="16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表彰する</a:t>
            </a:r>
            <a:r>
              <a:rPr lang="ja-JP" sz="16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会員が自分は評価されていると感じ、正しい方向に進んでいると認識できるよう、節目が達成される度に彼らを表彰するようにしてください。千里の道も一歩から始まります。頻繁に自信を与えれば、会員は意欲と熱意を持ち続けるようになるはずです。自分たちの成功を秘密にしておくことはありません！地域の人々に成果を伝えることで、同じ志を持つ人々を参加させ、会員候補を呼び込みましょう！</a:t>
            </a:r>
          </a:p>
          <a:p>
            <a:pPr marL="0" indent="0">
              <a:buFont typeface="Arial" pitchFamily="34" charset="0"/>
              <a:buNone/>
            </a:pPr>
            <a:endParaRPr lang="en-US" sz="16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endParaRPr lang="en-US" kern="0"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2973929"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成功を収める</a:t>
            </a:r>
          </a:p>
        </p:txBody>
      </p:sp>
      <p:graphicFrame>
        <p:nvGraphicFramePr>
          <p:cNvPr id="8" name="Diagram 7">
            <a:extLst>
              <a:ext uri="{FF2B5EF4-FFF2-40B4-BE49-F238E27FC236}">
                <a16:creationId xmlns:a16="http://schemas.microsoft.com/office/drawing/2014/main" id="{007018E2-EA5D-4E70-AD42-DCDC6CDCC248}"/>
              </a:ext>
            </a:extLst>
          </p:cNvPr>
          <p:cNvGraphicFramePr/>
          <p:nvPr>
            <p:extLst>
              <p:ext uri="{D42A27DB-BD31-4B8C-83A1-F6EECF244321}">
                <p14:modId xmlns:p14="http://schemas.microsoft.com/office/powerpoint/2010/main" val="2883747982"/>
              </p:ext>
            </p:extLst>
          </p:nvPr>
        </p:nvGraphicFramePr>
        <p:xfrm>
          <a:off x="7947422" y="2362200"/>
          <a:ext cx="3917157" cy="2770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391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33</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1" y="1447800"/>
            <a:ext cx="7162800" cy="4343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16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成功するには：</a:t>
            </a:r>
          </a:p>
          <a:p>
            <a:pPr marL="0" indent="0">
              <a:buNone/>
            </a:pPr>
            <a:endParaRPr lang="en-US" sz="16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0" indent="0">
              <a:buFont typeface="Arial" pitchFamily="34" charset="0"/>
              <a:buNone/>
            </a:pPr>
            <a:endParaRPr lang="en-US" sz="16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0" indent="0">
              <a:buFont typeface="Arial" pitchFamily="34" charset="0"/>
              <a:buNone/>
            </a:pPr>
            <a:r>
              <a:rPr lang="ja-JP" sz="16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評価する</a:t>
            </a:r>
            <a:r>
              <a:rPr lang="ja-JP" altLang="en-US" sz="16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a:t>
            </a:r>
            <a:r>
              <a:rPr lang="ja-JP" sz="16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計画を定期的に評価することも重要です。状況が変われば、計画の見直しが必要になるかもしれません。最初のビジョンを構築することは、ほんの始まりに過ぎません。定期的に進捗度を測定し、クラブ会員にフィードバックを求めることで、ビジョンの有効性と適切性を維持してください。そうすれば、皆さんの望む成果が実現されることになるでしょう。</a:t>
            </a:r>
          </a:p>
          <a:p>
            <a:pPr marL="0" indent="0">
              <a:buFont typeface="Arial" pitchFamily="34" charset="0"/>
              <a:buNone/>
            </a:pPr>
            <a:endParaRPr lang="en-US" sz="1600"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pPr marL="0" indent="0">
              <a:buFont typeface="Arial" pitchFamily="34" charset="0"/>
              <a:buNone/>
            </a:pPr>
            <a:r>
              <a:rPr lang="ja-JP" sz="16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変更する</a:t>
            </a:r>
            <a:r>
              <a:rPr lang="ja-JP" altLang="en-US" sz="16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a:t>
            </a:r>
            <a:r>
              <a:rPr lang="ja-JP" sz="16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計画を変更することを恐れてはなりません。変更は計画の適切性を維持する機会になるからです。定期的に計画を見直し、ニーズを調査し、行動手順を改善すべきです。決定には常に会員を参加させ、彼らが責任を持って取り組み続けるようにしてください。 </a:t>
            </a:r>
          </a:p>
          <a:p>
            <a:endParaRPr lang="en-US" kern="0"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2973929"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成功を収める</a:t>
            </a:r>
          </a:p>
        </p:txBody>
      </p:sp>
      <p:graphicFrame>
        <p:nvGraphicFramePr>
          <p:cNvPr id="8" name="Diagram 7">
            <a:extLst>
              <a:ext uri="{FF2B5EF4-FFF2-40B4-BE49-F238E27FC236}">
                <a16:creationId xmlns:a16="http://schemas.microsoft.com/office/drawing/2014/main" id="{D825AA4B-1767-40F8-8FA5-133A37475788}"/>
              </a:ext>
            </a:extLst>
          </p:cNvPr>
          <p:cNvGraphicFramePr/>
          <p:nvPr>
            <p:extLst>
              <p:ext uri="{D42A27DB-BD31-4B8C-83A1-F6EECF244321}">
                <p14:modId xmlns:p14="http://schemas.microsoft.com/office/powerpoint/2010/main" val="336365642"/>
              </p:ext>
            </p:extLst>
          </p:nvPr>
        </p:nvGraphicFramePr>
        <p:xfrm>
          <a:off x="7315200" y="1937324"/>
          <a:ext cx="5105400" cy="2983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39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atin typeface="Calibri" panose="020F0502020204030204" pitchFamily="34" charset="0"/>
                <a:ea typeface="ＭＳ Ｐゴシック" panose="020B0600070205080204" pitchFamily="50" charset="-128"/>
                <a:cs typeface="Calibri" panose="020F0502020204030204" pitchFamily="34" charset="0"/>
              </a:rPr>
              <a:t>忘れずに表彰を</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34</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2"/>
          <a:srcRect/>
          <a:stretch/>
        </p:blipFill>
        <p:spPr>
          <a:xfrm>
            <a:off x="273388" y="6114917"/>
            <a:ext cx="2755897" cy="463609"/>
          </a:xfrm>
          <a:prstGeom prst="rect">
            <a:avLst/>
          </a:prstGeom>
        </p:spPr>
      </p:pic>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忘れずに表彰を</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35</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660003"/>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sz="2400" u="sng" dirty="0">
                <a:solidFill>
                  <a:schemeClr val="bg1"/>
                </a:solidFill>
                <a:latin typeface="Calibri" panose="020F0502020204030204" pitchFamily="34" charset="0"/>
                <a:ea typeface="ＭＳ Ｐゴシック" panose="020B0600070205080204" pitchFamily="50" charset="-128"/>
                <a:cs typeface="Calibri" panose="020F0502020204030204" pitchFamily="34" charset="0"/>
                <a:hlinkClick r:id="rId3">
                  <a:extLst>
                    <a:ext uri="{A12FA001-AC4F-418D-AE19-62706E023703}">
                      <ahyp:hlinkClr xmlns:ahyp="http://schemas.microsoft.com/office/drawing/2018/hyperlinkcolor" val="tx"/>
                    </a:ext>
                  </a:extLst>
                </a:hlinkClick>
              </a:rPr>
              <a:t>ライオンズ</a:t>
            </a:r>
            <a:r>
              <a:rPr lang="en-US" altLang="ja-JP" sz="2400" u="sng" dirty="0">
                <a:solidFill>
                  <a:schemeClr val="bg1"/>
                </a:solidFill>
                <a:latin typeface="Calibri" panose="020F0502020204030204" pitchFamily="34" charset="0"/>
                <a:ea typeface="ＭＳ Ｐゴシック" panose="020B0600070205080204" pitchFamily="50" charset="-128"/>
                <a:cs typeface="Calibri" panose="020F0502020204030204" pitchFamily="34" charset="0"/>
                <a:hlinkClick r:id="rId3">
                  <a:extLst>
                    <a:ext uri="{A12FA001-AC4F-418D-AE19-62706E023703}">
                      <ahyp:hlinkClr xmlns:ahyp="http://schemas.microsoft.com/office/drawing/2018/hyperlinkcolor" val="tx"/>
                    </a:ext>
                  </a:extLst>
                </a:hlinkClick>
              </a:rPr>
              <a:t>SHOP</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では、賞状、楯、その他の表彰用品を簡単に注文できます。クラブ用品についてご質問がある場合には、OSEAL調整事務局</a:t>
            </a:r>
            <a:r>
              <a:rPr lang="ja-JP" sz="2400" u="sng" dirty="0">
                <a:solidFill>
                  <a:schemeClr val="bg1"/>
                </a:solidFill>
                <a:latin typeface="Calibri" panose="020F0502020204030204" pitchFamily="34" charset="0"/>
                <a:ea typeface="ＭＳ Ｐゴシック" panose="020B0600070205080204" pitchFamily="50" charset="-128"/>
                <a:cs typeface="Calibri" panose="020F0502020204030204" pitchFamily="34" charset="0"/>
                <a:hlinkClick r:id="rId4">
                  <a:extLst>
                    <a:ext uri="{A12FA001-AC4F-418D-AE19-62706E023703}">
                      <ahyp:hlinkClr xmlns:ahyp="http://schemas.microsoft.com/office/drawing/2018/hyperlinkcolor" val="tx"/>
                    </a:ext>
                  </a:extLst>
                </a:hlinkClick>
              </a:rPr>
              <a:t>OSEAL@lionsclubs.org</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までご連絡ください。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表彰の方法は？</a:t>
            </a:r>
          </a:p>
          <a:p>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a:p>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 </a:t>
            </a:r>
          </a:p>
        </p:txBody>
      </p:sp>
    </p:spTree>
    <p:extLst>
      <p:ext uri="{BB962C8B-B14F-4D97-AF65-F5344CB8AC3E}">
        <p14:creationId xmlns:p14="http://schemas.microsoft.com/office/powerpoint/2010/main" val="581885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atin typeface="ＭＳ Ｐゴシック" panose="020B0600070205080204" pitchFamily="50" charset="-128"/>
                <a:ea typeface="ＭＳ Ｐゴシック" panose="020B0600070205080204" pitchFamily="50" charset="-128"/>
                <a:cs typeface="Calibri" panose="020F0502020204030204" pitchFamily="34" charset="0"/>
              </a:rPr>
              <a:t>ありがとうございました！</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36</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2"/>
          <a:srcRect/>
          <a:stretch/>
        </p:blipFill>
        <p:spPr>
          <a:xfrm>
            <a:off x="273388" y="6114917"/>
            <a:ext cx="2755897" cy="463609"/>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10289129"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クラブのリーダーで構成されるチームを作る</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4</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3785652"/>
          </a:xfrm>
          <a:prstGeom prst="rect">
            <a:avLst/>
          </a:prstGeom>
        </p:spPr>
        <p:txBody>
          <a:bodyPr wrap="square">
            <a:spAutoFit/>
          </a:bodyPr>
          <a:lstStyle/>
          <a:p>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現在のリーダー：</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戦略の策定を遂行および主導できるライオンを特定します。 </a:t>
            </a:r>
          </a:p>
          <a:p>
            <a:endParaRPr 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将来のリーダー：</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将来リーダーに就任できるライオンを含めます。  リーダー職に就いたことがあり、見識の豊かなライオンも、クラブ</a:t>
            </a: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の将来</a:t>
            </a:r>
            <a:r>
              <a:rPr lang="ja-JP" altLang="en-US"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を支援し</a:t>
            </a: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a:t>
            </a:r>
            <a:r>
              <a:rPr lang="ja-JP" altLang="en-US"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関心を持って</a:t>
            </a: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くれる</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ではずです。 </a:t>
            </a:r>
          </a:p>
          <a:p>
            <a:endParaRPr lang="en-US"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a:p>
            <a:r>
              <a:rPr lang="ja-JP" sz="2400" b="1"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会員の意見を聞く：</a:t>
            </a:r>
            <a:r>
              <a:rPr lang="ja-JP" sz="24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クラブのニーズの全体像を把握します。クラブを構成するすべての会員層、小規模なクラブではできる限り多くの会員（既存の会員、新会員、若手ライオン、専門家など）の意見を吸い上げることで、彼らのニーズを把握するとともに、一人ひとりの才能を活かしてください。 </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152400" y="5313024"/>
            <a:ext cx="2033270" cy="2033270"/>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769137"/>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11546666" cy="69725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ビジョンを構築し、ニーズを調査し、目標を設定する</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5</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280407159"/>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ja-JP" sz="2000" b="0" i="0" u="none" strike="noStrike" cap="none" normalizeH="0">
                  <a:ln>
                    <a:noFill/>
                  </a:ln>
                  <a:solidFill>
                    <a:schemeClr val="bg1"/>
                  </a:solidFill>
                  <a:latin typeface="Calibri" panose="020F0502020204030204" pitchFamily="34" charset="0"/>
                  <a:ea typeface="ＭＳ Ｐゴシック" panose="020B0600070205080204" pitchFamily="50" charset="-128"/>
                  <a:cs typeface="Calibri" panose="020F0502020204030204" pitchFamily="34" charset="0"/>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ja-JP" sz="20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ja-JP" sz="2000" b="0" i="0" u="none" strike="noStrike" cap="none" normalizeH="0">
                  <a:ln>
                    <a:noFill/>
                  </a:ln>
                  <a:solidFill>
                    <a:schemeClr val="bg1"/>
                  </a:solidFill>
                  <a:latin typeface="Calibri" panose="020F0502020204030204" pitchFamily="34" charset="0"/>
                  <a:ea typeface="ＭＳ Ｐゴシック" panose="020B0600070205080204" pitchFamily="50" charset="-128"/>
                  <a:cs typeface="Calibri" panose="020F0502020204030204" pitchFamily="34" charset="0"/>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ja-JP" sz="2000" b="0" i="0" u="none" strike="noStrike" cap="none" normalizeH="0">
                  <a:ln>
                    <a:noFill/>
                  </a:ln>
                  <a:solidFill>
                    <a:schemeClr val="bg1"/>
                  </a:solidFill>
                  <a:latin typeface="Calibri" panose="020F0502020204030204" pitchFamily="34" charset="0"/>
                  <a:ea typeface="ＭＳ Ｐゴシック" panose="020B0600070205080204" pitchFamily="50" charset="-128"/>
                  <a:cs typeface="Calibri" panose="020F0502020204030204" pitchFamily="34" charset="0"/>
                </a:rPr>
                <a:t>4</a:t>
              </a:r>
            </a:p>
          </p:txBody>
        </p:sp>
      </p:gr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8"/>
          <a:stretch>
            <a:fillRect/>
          </a:stretch>
        </p:blipFill>
        <p:spPr>
          <a:xfrm>
            <a:off x="99080" y="5377769"/>
            <a:ext cx="2033270" cy="2033270"/>
          </a:xfrm>
          <a:prstGeom prst="rect">
            <a:avLst/>
          </a:prstGeom>
        </p:spPr>
      </p:pic>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6</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Calibri" panose="020F0502020204030204" pitchFamily="34" charset="0"/>
                <a:ea typeface="ＭＳ Ｐゴシック" panose="020B0600070205080204" pitchFamily="50" charset="-128"/>
                <a:cs typeface="Calibri" panose="020F0502020204030204" pitchFamily="34"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SWOT分析</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888070"/>
            <a:chOff x="444259" y="1879385"/>
            <a:chExt cx="5377898" cy="2762092"/>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強みを活かす</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弱みを克服する</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機会を利用する</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41527"/>
            </a:xfrm>
            <a:prstGeom prst="rect">
              <a:avLst/>
            </a:prstGeom>
            <a:noFill/>
          </p:spPr>
          <p:txBody>
            <a:bodyPr wrap="square" rtlCol="0">
              <a:spAutoFit/>
            </a:bodyPr>
            <a:lstStyle/>
            <a:p>
              <a:pPr marL="457200" indent="-457200">
                <a:buFont typeface="Wingdings" panose="05000000000000000000" pitchFamily="2" charset="2"/>
                <a:buChar char="Ø"/>
              </a:pPr>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脅威の影響を最小限に抑える</a:t>
              </a:r>
            </a:p>
          </p:txBody>
        </p:sp>
      </p:grpSp>
      <p:pic>
        <p:nvPicPr>
          <p:cNvPr id="6" name="Picture 5">
            <a:extLst>
              <a:ext uri="{FF2B5EF4-FFF2-40B4-BE49-F238E27FC236}">
                <a16:creationId xmlns:a16="http://schemas.microsoft.com/office/drawing/2014/main" id="{72EE94A2-157E-40A3-803B-8770B1B75956}"/>
              </a:ext>
            </a:extLst>
          </p:cNvPr>
          <p:cNvPicPr>
            <a:picLocks noChangeAspect="1"/>
          </p:cNvPicPr>
          <p:nvPr/>
        </p:nvPicPr>
        <p:blipFill>
          <a:blip r:embed="rId4"/>
          <a:stretch>
            <a:fillRect/>
          </a:stretch>
        </p:blipFill>
        <p:spPr>
          <a:xfrm>
            <a:off x="314325" y="2267414"/>
            <a:ext cx="6518769" cy="2029732"/>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7</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2" name="Yellow Bar">
            <a:extLst>
              <a:ext uri="{FF2B5EF4-FFF2-40B4-BE49-F238E27FC236}">
                <a16:creationId xmlns:a16="http://schemas.microsoft.com/office/drawing/2014/main" id="{AF9F7C8F-5725-4A49-B3AF-B006117735B9}"/>
              </a:ext>
            </a:extLst>
          </p:cNvPr>
          <p:cNvSpPr/>
          <p:nvPr/>
        </p:nvSpPr>
        <p:spPr>
          <a:xfrm flipV="1">
            <a:off x="258385" y="869429"/>
            <a:ext cx="5837615" cy="8512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Calibri" panose="020F0502020204030204" pitchFamily="34" charset="0"/>
                <a:ea typeface="ＭＳ Ｐゴシック" panose="020B0600070205080204" pitchFamily="50" charset="-128"/>
                <a:cs typeface="Calibri" panose="020F0502020204030204" pitchFamily="34"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SWOT分析入門</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876300" y="1397960"/>
            <a:ext cx="10439400" cy="830997"/>
          </a:xfrm>
          <a:prstGeom prst="rect">
            <a:avLst/>
          </a:prstGeom>
          <a:noFill/>
        </p:spPr>
        <p:txBody>
          <a:bodyPr wrap="square" rtlCol="0">
            <a:spAutoFit/>
          </a:bodyPr>
          <a:lstStyle/>
          <a:p>
            <a:r>
              <a:rPr lang="ja-JP" sz="240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この短いコースは、SWOT分析とは何か、それがビジョン、目標、行動計画の策定に役立つのはなぜかについて、全般的に理解するために役立ちます。  </a:t>
            </a:r>
          </a:p>
        </p:txBody>
      </p:sp>
      <p:pic>
        <p:nvPicPr>
          <p:cNvPr id="6" name="Picture 5">
            <a:extLst>
              <a:ext uri="{FF2B5EF4-FFF2-40B4-BE49-F238E27FC236}">
                <a16:creationId xmlns:a16="http://schemas.microsoft.com/office/drawing/2014/main" id="{AB6A6C59-DFD8-4AAF-854E-C04420728538}"/>
              </a:ext>
            </a:extLst>
          </p:cNvPr>
          <p:cNvPicPr>
            <a:picLocks noChangeAspect="1"/>
          </p:cNvPicPr>
          <p:nvPr/>
        </p:nvPicPr>
        <p:blipFill>
          <a:blip r:embed="rId3"/>
          <a:stretch>
            <a:fillRect/>
          </a:stretch>
        </p:blipFill>
        <p:spPr>
          <a:xfrm>
            <a:off x="3348004" y="2709603"/>
            <a:ext cx="5495992" cy="3572395"/>
          </a:xfrm>
          <a:prstGeom prst="rect">
            <a:avLst/>
          </a:prstGeom>
        </p:spPr>
      </p:pic>
    </p:spTree>
    <p:extLst>
      <p:ext uri="{BB962C8B-B14F-4D97-AF65-F5344CB8AC3E}">
        <p14:creationId xmlns:p14="http://schemas.microsoft.com/office/powerpoint/2010/main" val="214068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4991100" y="3352800"/>
            <a:ext cx="2209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8</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Headline">
            <a:extLst>
              <a:ext uri="{FF2B5EF4-FFF2-40B4-BE49-F238E27FC236}">
                <a16:creationId xmlns:a16="http://schemas.microsoft.com/office/drawing/2014/main" id="{4C11C1F9-CE7F-4C2B-978F-8E2E753105F9}"/>
              </a:ext>
            </a:extLst>
          </p:cNvPr>
          <p:cNvSpPr txBox="1">
            <a:spLocks/>
          </p:cNvSpPr>
          <p:nvPr/>
        </p:nvSpPr>
        <p:spPr>
          <a:xfrm>
            <a:off x="2953085" y="27492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atin typeface="Calibri" panose="020F0502020204030204" pitchFamily="34" charset="0"/>
                <a:ea typeface="ＭＳ Ｐゴシック" panose="020B0600070205080204" pitchFamily="50" charset="-128"/>
                <a:cs typeface="Calibri" panose="020F0502020204030204" pitchFamily="34" charset="0"/>
              </a:rPr>
              <a:t>重点項目</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224155" y="5384091"/>
            <a:ext cx="2033270" cy="2033270"/>
          </a:xfrm>
          <a:prstGeom prst="rect">
            <a:avLst/>
          </a:prstGeom>
        </p:spPr>
      </p:pic>
    </p:spTree>
    <p:extLst>
      <p:ext uri="{BB962C8B-B14F-4D97-AF65-F5344CB8AC3E}">
        <p14:creationId xmlns:p14="http://schemas.microsoft.com/office/powerpoint/2010/main" val="119958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重点項目1</a:t>
            </a:r>
          </a:p>
          <a:p>
            <a:r>
              <a:rPr lang="ja-JP"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新会員を加えてクラブ</a:t>
            </a:r>
            <a:r>
              <a:rPr lang="ja-JP" altLang="en-US" dirty="0">
                <a:solidFill>
                  <a:schemeClr val="bg1"/>
                </a:solidFill>
                <a:latin typeface="Calibri" panose="020F0502020204030204" pitchFamily="34" charset="0"/>
                <a:ea typeface="ＭＳ Ｐゴシック" panose="020B0600070205080204" pitchFamily="50" charset="-128"/>
                <a:cs typeface="Calibri" panose="020F0502020204030204" pitchFamily="34" charset="0"/>
              </a:rPr>
              <a:t>を若返らせる</a:t>
            </a:r>
            <a:endParaRPr lang="ja-JP"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ja-JP" sz="2400" b="1">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検討すべき質問</a:t>
            </a:r>
          </a:p>
          <a:p>
            <a:pPr>
              <a:lnSpc>
                <a:spcPct val="110000"/>
              </a:lnSpc>
              <a:spcBef>
                <a:spcPts val="1200"/>
              </a:spcBef>
            </a:pPr>
            <a:endParaRPr lang="en-US" sz="1000" b="1"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spcBef>
                <a:spcPts val="1200"/>
              </a:spcBef>
              <a:buFont typeface="+mj-lt"/>
              <a:buAutoNum type="arabicPeriod"/>
            </a:pPr>
            <a:r>
              <a:rPr lang="ja-JP" sz="24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会員増強につながるどのような機会が存在するか？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spcBef>
                <a:spcPts val="1200"/>
              </a:spcBef>
              <a:buFont typeface="+mj-lt"/>
              <a:buAutoNum type="arabicPeriod"/>
            </a:pPr>
            <a:r>
              <a:rPr lang="ja-JP" sz="24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もっとうまく会員を勧誘するには何が必要か？</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spcBef>
                <a:spcPts val="1200"/>
              </a:spcBef>
              <a:buFont typeface="+mj-lt"/>
              <a:buAutoNum type="arabicPeriod"/>
            </a:pPr>
            <a:r>
              <a:rPr lang="ja-JP" sz="24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私たちのクラブに人々が入会しないのはなぜか？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ea typeface="ＭＳ Ｐゴシック" panose="020B0600070205080204" pitchFamily="50" charset="-128"/>
              <a:cs typeface="Calibri" panose="020F0502020204030204" pitchFamily="34" charset="0"/>
            </a:endParaRPr>
          </a:p>
          <a:p>
            <a:pPr marL="514350" indent="-514350">
              <a:lnSpc>
                <a:spcPct val="110000"/>
              </a:lnSpc>
              <a:spcBef>
                <a:spcPts val="1200"/>
              </a:spcBef>
              <a:buFont typeface="+mj-lt"/>
              <a:buAutoNum type="arabicPeriod"/>
            </a:pPr>
            <a:r>
              <a:rPr lang="ja-JP" sz="2400">
                <a:solidFill>
                  <a:schemeClr val="accent1"/>
                </a:solidFill>
                <a:latin typeface="Calibri" panose="020F0502020204030204" pitchFamily="34" charset="0"/>
                <a:ea typeface="ＭＳ Ｐゴシック" panose="020B0600070205080204" pitchFamily="50" charset="-128"/>
                <a:cs typeface="Calibri" panose="020F0502020204030204" pitchFamily="34" charset="0"/>
              </a:rPr>
              <a:t>私たちのクラブに人々が入会するのはなぜか？ </a:t>
            </a:r>
          </a:p>
          <a:p>
            <a:endParaRPr lang="en-US" kern="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Calibri" panose="020F0502020204030204" pitchFamily="34" charset="0"/>
                <a:ea typeface="ＭＳ Ｐゴシック" panose="020B0600070205080204" pitchFamily="50" charset="-128"/>
                <a:cs typeface="Calibri" panose="020F0502020204030204" pitchFamily="34" charset="0"/>
              </a:rPr>
              <a:pPr eaLnBrk="0" hangingPunct="0">
                <a:spcBef>
                  <a:spcPct val="50000"/>
                </a:spcBef>
                <a:defRPr/>
              </a:pPr>
              <a:t>9</a:t>
            </a:fld>
            <a:endParaRPr lang="en-US" sz="1000" dirty="0">
              <a:solidFill>
                <a:schemeClr val="bg1"/>
              </a:solidFill>
              <a:latin typeface="Calibri" panose="020F0502020204030204" pitchFamily="34" charset="0"/>
              <a:ea typeface="ＭＳ Ｐゴシック" panose="020B0600070205080204" pitchFamily="50" charset="-128"/>
              <a:cs typeface="Calibri" panose="020F0502020204030204" pitchFamily="34" charset="0"/>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3"/>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64226</TotalTime>
  <Words>3600</Words>
  <Application>Microsoft Office PowerPoint</Application>
  <PresentationFormat>Widescreen</PresentationFormat>
  <Paragraphs>350</Paragraphs>
  <Slides>36</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ＭＳ Ｐゴシック</vt:lpstr>
      <vt:lpstr>Arial</vt:lpstr>
      <vt:lpstr>Calibri</vt:lpstr>
      <vt:lpstr>Helvetica</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2091</cp:revision>
  <cp:lastPrinted>2018-07-23T15:21:46Z</cp:lastPrinted>
  <dcterms:created xsi:type="dcterms:W3CDTF">2016-11-15T15:12:50Z</dcterms:created>
  <dcterms:modified xsi:type="dcterms:W3CDTF">2023-10-26T13:42:20Z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