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605E7-ACB6-50E7-17FA-998AA3D95897}" name="Otsuka, Nao" initials="ON" userId="S::notsuka@lionsclubs.org::fb7dce60-4a94-4b4b-a666-e296398530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6510" autoAdjust="0"/>
  </p:normalViewPr>
  <p:slideViewPr>
    <p:cSldViewPr snapToGrid="0">
      <p:cViewPr varScale="1">
        <p:scale>
          <a:sx n="98" d="100"/>
          <a:sy n="98" d="100"/>
        </p:scale>
        <p:origin x="9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ja-JP" b="1" dirty="0">
              <a:latin typeface="MS PGothic" panose="020B0600070205080204" pitchFamily="34" charset="-128"/>
              <a:ea typeface="MS PGothic" panose="020B0600070205080204" pitchFamily="34" charset="-128"/>
              <a:cs typeface="Arial" panose="020B0604020202020204" pitchFamily="34" charset="0"/>
            </a:rPr>
            <a:t>奉仕</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ja-JP" b="1" dirty="0">
              <a:latin typeface="MS PGothic" panose="020B0600070205080204" pitchFamily="34" charset="-128"/>
              <a:ea typeface="MS PGothic" panose="020B0600070205080204" pitchFamily="34" charset="-128"/>
              <a:cs typeface="Arial" panose="020B0604020202020204" pitchFamily="34" charset="0"/>
            </a:rPr>
            <a:t>会員増強</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ja-JP" b="1" dirty="0">
              <a:latin typeface="MS PGothic" panose="020B0600070205080204" pitchFamily="34" charset="-128"/>
              <a:ea typeface="MS PGothic" panose="020B0600070205080204" pitchFamily="34" charset="-128"/>
              <a:cs typeface="Arial" panose="020B0604020202020204" pitchFamily="34" charset="0"/>
            </a:rPr>
            <a:t>指導力</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ja-JP" b="1" dirty="0">
              <a:latin typeface="MS PGothic" panose="020B0600070205080204" pitchFamily="34" charset="-128"/>
              <a:ea typeface="MS PGothic" panose="020B0600070205080204" pitchFamily="34" charset="-128"/>
              <a:cs typeface="Arial" panose="020B0604020202020204" pitchFamily="34" charset="0"/>
            </a:rPr>
            <a:t>マーケティング</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ja-JP" altLang="en-US" sz="2600" b="1" kern="1200" dirty="0">
              <a:latin typeface="MS PGothic" panose="020B0600070205080204" pitchFamily="34" charset="-128"/>
              <a:ea typeface="MS PGothic" panose="020B0600070205080204" pitchFamily="34" charset="-128"/>
              <a:cs typeface="Arial" panose="020B0604020202020204" pitchFamily="34" charset="0"/>
            </a:rPr>
            <a:t>奉仕</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ja-JP" altLang="en-US" sz="2600" b="1" kern="1200" dirty="0">
              <a:latin typeface="MS PGothic" panose="020B0600070205080204" pitchFamily="34" charset="-128"/>
              <a:ea typeface="MS PGothic" panose="020B0600070205080204" pitchFamily="34" charset="-128"/>
              <a:cs typeface="Arial" panose="020B0604020202020204" pitchFamily="34" charset="0"/>
            </a:rPr>
            <a:t>会員増強</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ja-JP" altLang="en-US" sz="2600" b="1" kern="1200" dirty="0">
              <a:latin typeface="MS PGothic" panose="020B0600070205080204" pitchFamily="34" charset="-128"/>
              <a:ea typeface="MS PGothic" panose="020B0600070205080204" pitchFamily="34" charset="-128"/>
              <a:cs typeface="Arial" panose="020B0604020202020204" pitchFamily="34" charset="0"/>
            </a:rPr>
            <a:t>指導力</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ja-JP" altLang="en-US" sz="2600" b="1" kern="1200" dirty="0">
              <a:latin typeface="MS PGothic" panose="020B0600070205080204" pitchFamily="34" charset="-128"/>
              <a:ea typeface="MS PGothic" panose="020B0600070205080204" pitchFamily="34" charset="-128"/>
              <a:cs typeface="Arial" panose="020B0604020202020204" pitchFamily="34" charset="0"/>
            </a:rPr>
            <a:t>マーケティング</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2/17/2023</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E8888-5631-4020-9791-1B354AAB2774}" type="slidenum">
              <a:rPr lang="en-US" smtClean="0"/>
              <a:t>3</a:t>
            </a:fld>
            <a:endParaRPr lang="en-US"/>
          </a:p>
        </p:txBody>
      </p:sp>
    </p:spTree>
    <p:extLst>
      <p:ext uri="{BB962C8B-B14F-4D97-AF65-F5344CB8AC3E}">
        <p14:creationId xmlns:p14="http://schemas.microsoft.com/office/powerpoint/2010/main" val="391328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5924"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721066" y="4053144"/>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8" y="187670"/>
            <a:ext cx="4848814" cy="2340575"/>
          </a:xfrm>
          <a:prstGeom prst="rect">
            <a:avLst/>
          </a:prstGeom>
        </p:spPr>
      </p:pic>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1946093" y="3009003"/>
            <a:ext cx="8513064" cy="8399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4000" b="1" i="1" u="none" strike="noStrike" cap="none" normalizeH="0" baseline="0" noProof="0" dirty="0">
                <a:ln>
                  <a:noFill/>
                </a:ln>
                <a:solidFill>
                  <a:sysClr val="window" lastClr="FFFFFF"/>
                </a:solidFill>
                <a:effectLst/>
                <a:uLnTx/>
                <a:uFillTx/>
                <a:latin typeface="MS PGothic" panose="020B0600070205080204" pitchFamily="34" charset="-128"/>
                <a:ea typeface="MS PGothic" panose="020B0600070205080204" pitchFamily="34" charset="-128"/>
              </a:rPr>
              <a:t>すべてのライオンとレオの声を聞く</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649480" y="2942165"/>
            <a:ext cx="11263357" cy="2726900"/>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pPr>
            <a:r>
              <a:rPr lang="ja-JP" sz="2400" dirty="0">
                <a:latin typeface="MS PGothic" panose="020B0600070205080204" pitchFamily="34" charset="-128"/>
                <a:ea typeface="MS PGothic" panose="020B0600070205080204" pitchFamily="34" charset="-128"/>
                <a:cs typeface="Arial" panose="020B0604020202020204" pitchFamily="34" charset="0"/>
              </a:rPr>
              <a:t>ストーリーを共有し、メッセージを広く伝える方法を見つけ出す</a:t>
            </a:r>
          </a:p>
          <a:p>
            <a:pPr marL="285750" indent="-285750">
              <a:lnSpc>
                <a:spcPct val="105000"/>
              </a:lnSpc>
              <a:spcAft>
                <a:spcPts val="600"/>
              </a:spcAft>
              <a:buClr>
                <a:srgbClr val="EBB700"/>
              </a:buClr>
              <a:buSzPct val="80000"/>
              <a:buFont typeface="Lucida Grande" panose="020B0600040502020204" pitchFamily="34" charset="0"/>
              <a:buChar char="▶"/>
              <a:defRPr/>
            </a:pPr>
            <a:r>
              <a:rPr lang="ja-JP" sz="2400" dirty="0">
                <a:latin typeface="MS PGothic" panose="020B0600070205080204" pitchFamily="34" charset="-128"/>
                <a:ea typeface="MS PGothic" panose="020B0600070205080204" pitchFamily="34" charset="-128"/>
                <a:cs typeface="Arial" panose="020B0604020202020204" pitchFamily="34" charset="0"/>
              </a:rPr>
              <a:t>スピーカー任務を受け入れ、ロールモデルとして活動する </a:t>
            </a: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MS PGothic" panose="020B0600070205080204" pitchFamily="34" charset="-128"/>
              <a:ea typeface="MS PGothic" panose="020B0600070205080204" pitchFamily="34" charset="-128"/>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4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クラブ及び地区と協力し、より着実で受容力のある会員増強を推進する </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4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他の人たちを励まし、リーダーとしての役割を引き受けるよう導く</a:t>
            </a:r>
          </a:p>
          <a:p>
            <a:pPr marR="0" lvl="0" algn="l" defTabSz="914400" rtl="0" eaLnBrk="1" fontAlgn="auto" latinLnBrk="0" hangingPunct="1">
              <a:lnSpc>
                <a:spcPct val="105000"/>
              </a:lnSpc>
              <a:spcBef>
                <a:spcPts val="0"/>
              </a:spcBef>
              <a:spcAft>
                <a:spcPts val="600"/>
              </a:spcAft>
              <a:buClr>
                <a:srgbClr val="EBB700"/>
              </a:buClr>
              <a:buSzPct val="80000"/>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600" dirty="0">
                <a:latin typeface="MS PGothic" panose="020B0600070205080204" pitchFamily="34" charset="-128"/>
                <a:ea typeface="MS PGothic" panose="020B0600070205080204" pitchFamily="34" charset="-128"/>
                <a:cs typeface="Arial" charset="0"/>
              </a:rPr>
              <a:t>ニューヴォイスの役割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800" dirty="0">
                <a:solidFill>
                  <a:schemeClr val="tx2"/>
                </a:solidFill>
                <a:latin typeface="MS PGothic" panose="020B0600070205080204" pitchFamily="34" charset="-128"/>
                <a:ea typeface="MS PGothic" panose="020B0600070205080204" pitchFamily="34" charset="-128"/>
              </a:rPr>
              <a:t>ニューヴォイス候補者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tabLst/>
              <a:defRPr/>
            </a:pPr>
            <a:r>
              <a:rPr kumimoji="0" lang="ja-JP" b="1" i="0" u="none" strike="noStrike" cap="none" normalizeH="0" baseline="0" noProof="0" dirty="0">
                <a:ln>
                  <a:noFill/>
                </a:ln>
                <a:solidFill>
                  <a:srgbClr val="0A5496"/>
                </a:solidFill>
                <a:effectLst/>
                <a:uLnTx/>
                <a:uFillTx/>
                <a:latin typeface="MS PGothic" panose="020B0600070205080204" pitchFamily="34" charset="-128"/>
                <a:ea typeface="MS PGothic" panose="020B0600070205080204" pitchFamily="34" charset="-128"/>
              </a:rPr>
              <a:t>LCIからニューヴォイスのストーリー共有の呼びかけ</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147686" y="2944586"/>
            <a:ext cx="6183445"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200" i="0" u="none" strike="noStrike" cap="none" normalizeH="0" noProof="0" dirty="0">
                <a:ln>
                  <a:noFill/>
                </a:ln>
                <a:solidFill>
                  <a:schemeClr val="accent2"/>
                </a:solidFill>
                <a:effectLst/>
                <a:uLnTx/>
                <a:uFillTx/>
                <a:latin typeface="MS PGothic" panose="020B0600070205080204" pitchFamily="34" charset="-128"/>
                <a:ea typeface="MS PGothic" panose="020B0600070205080204" pitchFamily="34" charset="-128"/>
              </a:rPr>
              <a:t>LCIでは、各地区ガバナ－の皆様にニューヴォイスのストーリーを11月1日までにご提出いただくようお願いしておりますが、収集プロセスは引き続き年間を通じて開設されています。</a:t>
            </a:r>
            <a:endParaRPr kumimoji="0" lang="en-US" altLang="ja-JP" sz="2200" i="0" u="none" strike="noStrike" cap="none" normalizeH="0" noProof="0" dirty="0">
              <a:ln>
                <a:noFill/>
              </a:ln>
              <a:solidFill>
                <a:schemeClr val="accent2"/>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200" i="0" u="none" strike="noStrike" cap="none"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rPr>
              <a:t>四半期ごとにストーリーの投稿を促すリマインダーがあります。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ja-JP" sz="1600" b="1" dirty="0">
                <a:solidFill>
                  <a:schemeClr val="tx2"/>
                </a:solidFill>
                <a:latin typeface="MS PGothic" panose="020B0600070205080204" pitchFamily="34" charset="-128"/>
                <a:ea typeface="MS PGothic" panose="020B0600070205080204" pitchFamily="34" charset="-128"/>
                <a:cs typeface="Arial" charset="0"/>
              </a:rPr>
              <a:t>ソーシャル</a:t>
            </a:r>
          </a:p>
        </p:txBody>
      </p:sp>
      <p:sp>
        <p:nvSpPr>
          <p:cNvPr id="146" name="TextBox 145"/>
          <p:cNvSpPr txBox="1"/>
          <p:nvPr/>
        </p:nvSpPr>
        <p:spPr>
          <a:xfrm>
            <a:off x="1087338" y="2160383"/>
            <a:ext cx="5702334" cy="738664"/>
          </a:xfrm>
          <a:prstGeom prst="rect">
            <a:avLst/>
          </a:prstGeom>
          <a:noFill/>
        </p:spPr>
        <p:txBody>
          <a:bodyPr wrap="square" rtlCol="0">
            <a:spAutoFit/>
          </a:bodyPr>
          <a:lstStyle/>
          <a:p>
            <a:pPr marL="182880" indent="-182880">
              <a:buFont typeface="Arial" panose="020B0604020202020204" pitchFamily="34" charset="0"/>
              <a:buChar char="•"/>
            </a:pPr>
            <a:r>
              <a:rPr lang="ja-JP" sz="1400" b="1" dirty="0">
                <a:solidFill>
                  <a:schemeClr val="accent6">
                    <a:lumMod val="50000"/>
                    <a:lumOff val="50000"/>
                  </a:schemeClr>
                </a:solidFill>
                <a:latin typeface="MS PGothic" panose="020B0600070205080204" pitchFamily="34" charset="-128"/>
                <a:ea typeface="MS PGothic" panose="020B0600070205080204" pitchFamily="34" charset="-128"/>
                <a:cs typeface="Arial" charset="0"/>
              </a:rPr>
              <a:t>ソーシャルメディアを管理して、あらゆるレベルのメンバーの参加を促し、選出されたニューヴォイスを表彰し、アイデアを共有するために活用します。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ja-JP" sz="1200" b="1">
                <a:solidFill>
                  <a:schemeClr val="bg1"/>
                </a:solidFill>
                <a:ea typeface="ヒラギノ角ゴ Pro W3" pitchFamily="84" charset="-128"/>
              </a:rPr>
              <a:t>2</a:t>
            </a: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ja-JP" sz="1600" b="1" dirty="0">
                <a:solidFill>
                  <a:schemeClr val="tx2"/>
                </a:solidFill>
                <a:latin typeface="MS PGothic" panose="020B0600070205080204" pitchFamily="34" charset="-128"/>
                <a:ea typeface="MS PGothic" panose="020B0600070205080204" pitchFamily="34" charset="-128"/>
                <a:cs typeface="Arial" charset="0"/>
              </a:rPr>
              <a:t>ウェブサイト</a:t>
            </a:r>
          </a:p>
        </p:txBody>
      </p:sp>
      <p:sp>
        <p:nvSpPr>
          <p:cNvPr id="147" name="TextBox 146"/>
          <p:cNvSpPr txBox="1"/>
          <p:nvPr/>
        </p:nvSpPr>
        <p:spPr>
          <a:xfrm>
            <a:off x="1131410" y="3435716"/>
            <a:ext cx="5702333" cy="523220"/>
          </a:xfrm>
          <a:prstGeom prst="rect">
            <a:avLst/>
          </a:prstGeom>
          <a:noFill/>
        </p:spPr>
        <p:txBody>
          <a:bodyPr wrap="square" rtlCol="0">
            <a:spAutoFit/>
          </a:bodyPr>
          <a:lstStyle/>
          <a:p>
            <a:pPr marL="182880" indent="-182880">
              <a:buFont typeface="Arial" panose="020B0604020202020204" pitchFamily="34" charset="0"/>
              <a:buChar char="•"/>
            </a:pPr>
            <a:r>
              <a:rPr lang="ja-JP" sz="1400" b="1" dirty="0">
                <a:solidFill>
                  <a:schemeClr val="accent6">
                    <a:lumMod val="50000"/>
                    <a:lumOff val="50000"/>
                  </a:schemeClr>
                </a:solidFill>
                <a:latin typeface="MS PGothic" panose="020B0600070205080204" pitchFamily="34" charset="-128"/>
                <a:ea typeface="MS PGothic" panose="020B0600070205080204" pitchFamily="34" charset="-128"/>
                <a:cs typeface="Arial" charset="0"/>
              </a:rPr>
              <a:t>ウェブサイトでキャンペーンのプロモーションが行われ、リソースが掲載されます。</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ja-JP" sz="1200" b="1">
                <a:solidFill>
                  <a:schemeClr val="bg1"/>
                </a:solidFill>
                <a:ea typeface="ヒラギノ角ゴ Pro W3" pitchFamily="84" charset="-128"/>
              </a:rPr>
              <a:t>3</a:t>
            </a:r>
          </a:p>
        </p:txBody>
      </p:sp>
      <p:sp>
        <p:nvSpPr>
          <p:cNvPr id="16" name="TextBox 15"/>
          <p:cNvSpPr txBox="1"/>
          <p:nvPr/>
        </p:nvSpPr>
        <p:spPr>
          <a:xfrm>
            <a:off x="7163187" y="4073751"/>
            <a:ext cx="2496696" cy="1815882"/>
          </a:xfrm>
          <a:prstGeom prst="rect">
            <a:avLst/>
          </a:prstGeom>
          <a:noFill/>
        </p:spPr>
        <p:txBody>
          <a:bodyPr wrap="square" rtlCol="0">
            <a:spAutoFit/>
          </a:bodyPr>
          <a:lstStyle/>
          <a:p>
            <a:pPr lvl="0" fontAlgn="auto">
              <a:spcBef>
                <a:spcPts val="1300"/>
              </a:spcBef>
              <a:spcAft>
                <a:spcPts val="0"/>
              </a:spcAft>
            </a:pPr>
            <a:r>
              <a:rPr lang="ja-JP" sz="1400" b="1" i="1" dirty="0">
                <a:solidFill>
                  <a:schemeClr val="accent6">
                    <a:lumMod val="50000"/>
                    <a:lumOff val="50000"/>
                  </a:schemeClr>
                </a:solidFill>
                <a:latin typeface="MS PGothic" panose="020B0600070205080204" pitchFamily="34" charset="-128"/>
                <a:ea typeface="MS PGothic" panose="020B0600070205080204" pitchFamily="34" charset="-128"/>
                <a:cs typeface="Arial" panose="020B0604020202020204" pitchFamily="34" charset="0"/>
              </a:rPr>
              <a:t>私は会員増強のニューヴォイスです。私は指導力育成のニューヴォイスです。私は奉仕のニューヴォイスです。私はマーケティングのニューヴォイスです。私はニューヴォイスです。あなたはどのニューヴォイスですか？</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ja-JP" sz="1200" b="1" i="0" u="none" strike="noStrike" cap="none" normalizeH="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176541" cy="445043"/>
          </a:xfrm>
        </p:spPr>
        <p:txBody>
          <a:bodyPr/>
          <a:lstStyle/>
          <a:p>
            <a:r>
              <a:rPr lang="ja-JP" sz="3200" dirty="0">
                <a:solidFill>
                  <a:srgbClr val="00338D"/>
                </a:solidFill>
                <a:latin typeface="MS PGothic" panose="020B0600070205080204" pitchFamily="34" charset="-128"/>
                <a:ea typeface="MS PGothic" panose="020B0600070205080204" pitchFamily="34" charset="-128"/>
              </a:rPr>
              <a:t>LCIからのプログラム支援</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5400">
                <a:solidFill>
                  <a:schemeClr val="tx1">
                    <a:lumMod val="20000"/>
                    <a:lumOff val="80000"/>
                  </a:schemeClr>
                </a:solidFill>
                <a:latin typeface="Georgia" panose="02040502050405020303" pitchFamily="18" charset="0"/>
                <a:ea typeface="MS Mincho"/>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ja-JP" sz="1600" b="1" dirty="0">
                <a:solidFill>
                  <a:schemeClr val="tx2"/>
                </a:solidFill>
                <a:latin typeface="MS PGothic" panose="020B0600070205080204" pitchFamily="34" charset="-128"/>
                <a:ea typeface="MS PGothic" panose="020B0600070205080204" pitchFamily="34" charset="-128"/>
                <a:cs typeface="Arial" charset="0"/>
              </a:rPr>
              <a:t>ウェビナー</a:t>
            </a:r>
          </a:p>
        </p:txBody>
      </p:sp>
      <p:sp>
        <p:nvSpPr>
          <p:cNvPr id="28" name="TextBox 27"/>
          <p:cNvSpPr txBox="1"/>
          <p:nvPr/>
        </p:nvSpPr>
        <p:spPr>
          <a:xfrm>
            <a:off x="1131410" y="4386419"/>
            <a:ext cx="5702333" cy="523220"/>
          </a:xfrm>
          <a:prstGeom prst="rect">
            <a:avLst/>
          </a:prstGeom>
          <a:noFill/>
        </p:spPr>
        <p:txBody>
          <a:bodyPr wrap="square" rtlCol="0">
            <a:spAutoFit/>
          </a:bodyPr>
          <a:lstStyle/>
          <a:p>
            <a:pPr marL="182880" indent="-182880">
              <a:buFont typeface="Arial" panose="020B0604020202020204" pitchFamily="34" charset="0"/>
              <a:buChar char="•"/>
            </a:pPr>
            <a:r>
              <a:rPr lang="ja-JP" sz="1400" b="1" dirty="0">
                <a:solidFill>
                  <a:schemeClr val="accent6">
                    <a:lumMod val="50000"/>
                    <a:lumOff val="50000"/>
                  </a:schemeClr>
                </a:solidFill>
                <a:latin typeface="MS PGothic" panose="020B0600070205080204" pitchFamily="34" charset="-128"/>
                <a:ea typeface="MS PGothic" panose="020B0600070205080204" pitchFamily="34" charset="-128"/>
                <a:cs typeface="Arial" charset="0"/>
              </a:rPr>
              <a:t>アイデアの共有や指導力育成に役立つことが証明されている、ボランティアによるウェビナーを継続します。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ja-JP" sz="1200" b="1">
                <a:solidFill>
                  <a:schemeClr val="bg1"/>
                </a:solidFill>
                <a:ea typeface="ヒラギノ角ゴ Pro W3" pitchFamily="84" charset="-128"/>
              </a:rPr>
              <a:t>4</a:t>
            </a: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ja-JP" sz="1600" b="1" dirty="0">
                <a:solidFill>
                  <a:schemeClr val="tx2"/>
                </a:solidFill>
                <a:latin typeface="MS PGothic" panose="020B0600070205080204" pitchFamily="34" charset="-128"/>
                <a:ea typeface="MS PGothic" panose="020B0600070205080204" pitchFamily="34" charset="-128"/>
                <a:cs typeface="Arial" charset="0"/>
              </a:rPr>
              <a:t>資料</a:t>
            </a:r>
          </a:p>
        </p:txBody>
      </p:sp>
      <p:sp>
        <p:nvSpPr>
          <p:cNvPr id="31" name="TextBox 30"/>
          <p:cNvSpPr txBox="1"/>
          <p:nvPr/>
        </p:nvSpPr>
        <p:spPr>
          <a:xfrm>
            <a:off x="1160006" y="5649131"/>
            <a:ext cx="5702335" cy="738664"/>
          </a:xfrm>
          <a:prstGeom prst="rect">
            <a:avLst/>
          </a:prstGeom>
          <a:noFill/>
        </p:spPr>
        <p:txBody>
          <a:bodyPr wrap="square" rtlCol="0">
            <a:spAutoFit/>
          </a:bodyPr>
          <a:lstStyle/>
          <a:p>
            <a:pPr marL="182880" indent="-182880">
              <a:buFont typeface="Arial" panose="020B0604020202020204" pitchFamily="34" charset="0"/>
              <a:buChar char="•"/>
            </a:pPr>
            <a:r>
              <a:rPr lang="ja-JP" sz="1400" b="1" dirty="0">
                <a:solidFill>
                  <a:schemeClr val="accent6">
                    <a:lumMod val="50000"/>
                    <a:lumOff val="50000"/>
                  </a:schemeClr>
                </a:solidFill>
                <a:latin typeface="MS PGothic" panose="020B0600070205080204" pitchFamily="34" charset="-128"/>
                <a:ea typeface="MS PGothic" panose="020B0600070205080204" pitchFamily="34" charset="-128"/>
                <a:cs typeface="Arial" panose="020B0604020202020204" pitchFamily="34" charset="0"/>
              </a:rPr>
              <a:t>各地のイベントでニューヴォイスを紹介するために必要なマーケティング資料を提供します</a:t>
            </a:r>
            <a:r>
              <a:rPr lang="ja-JP" sz="1400" dirty="0">
                <a:solidFill>
                  <a:schemeClr val="accent6">
                    <a:lumMod val="50000"/>
                    <a:lumOff val="50000"/>
                  </a:schemeClr>
                </a:solidFill>
                <a:latin typeface="MS PGothic" panose="020B0600070205080204" pitchFamily="34" charset="-128"/>
                <a:ea typeface="MS PGothic" panose="020B0600070205080204" pitchFamily="34" charset="-128"/>
                <a:cs typeface="Arial" panose="020B0604020202020204" pitchFamily="34" charset="0"/>
              </a:rPr>
              <a:t>。 </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9839153" y="3832127"/>
            <a:ext cx="2048434" cy="1847248"/>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ja-JP" sz="3200" dirty="0">
                <a:solidFill>
                  <a:srgbClr val="00338D"/>
                </a:solidFill>
                <a:latin typeface="MS PGothic" panose="020B0600070205080204" pitchFamily="34" charset="-128"/>
                <a:ea typeface="MS PGothic" panose="020B0600070205080204" pitchFamily="34" charset="-128"/>
              </a:rPr>
              <a:t>その他のリソース</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ja-JP" sz="2400" b="1" dirty="0">
                  <a:latin typeface="MS PGothic" panose="020B0600070205080204" pitchFamily="34" charset="-128"/>
                  <a:ea typeface="MS PGothic" panose="020B0600070205080204" pitchFamily="34" charset="-128"/>
                  <a:cs typeface="Arial" panose="020B0604020202020204" pitchFamily="34" charset="0"/>
                </a:rPr>
                <a:t>ニューヴォイス・ワークショップ補助金</a:t>
              </a: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ja-JP" sz="1200" b="1" dirty="0">
                  <a:solidFill>
                    <a:schemeClr val="tx1"/>
                  </a:solidFill>
                  <a:latin typeface="MS PGothic" panose="020B0600070205080204" pitchFamily="34" charset="-128"/>
                  <a:ea typeface="MS PGothic" panose="020B0600070205080204" pitchFamily="34" charset="-128"/>
                  <a:cs typeface="Arial" panose="020B0604020202020204" pitchFamily="34" charset="0"/>
                </a:rPr>
                <a:t>各会則地域でのニューヴォイス・シンポジウムまたはワークショップ開催費用を補助するため、各年度につき8,000ドルが用意されます。</a:t>
              </a:r>
            </a:p>
            <a:p>
              <a:pPr lvl="0" algn="ctr" defTabSz="511175">
                <a:lnSpc>
                  <a:spcPct val="90000"/>
                </a:lnSpc>
                <a:spcBef>
                  <a:spcPct val="0"/>
                </a:spcBef>
                <a:spcAft>
                  <a:spcPct val="35000"/>
                </a:spcAft>
              </a:pPr>
              <a:endParaRPr lang="en-US" sz="800" b="1" kern="1200" dirty="0">
                <a:solidFill>
                  <a:schemeClr val="tx1"/>
                </a:solidFill>
                <a:latin typeface="MS PGothic" panose="020B0600070205080204" pitchFamily="34" charset="-128"/>
                <a:ea typeface="MS PGothic" panose="020B0600070205080204" pitchFamily="34" charset="-128"/>
                <a:cs typeface="Arial" panose="020B0604020202020204" pitchFamily="34" charset="0"/>
              </a:endParaRPr>
            </a:p>
            <a:p>
              <a:pPr lvl="0" algn="ctr" defTabSz="511175">
                <a:lnSpc>
                  <a:spcPct val="90000"/>
                </a:lnSpc>
                <a:spcBef>
                  <a:spcPct val="0"/>
                </a:spcBef>
                <a:spcAft>
                  <a:spcPct val="35000"/>
                </a:spcAft>
              </a:pPr>
              <a:r>
                <a:rPr lang="ja-JP" sz="1200" b="1" dirty="0">
                  <a:latin typeface="MS PGothic" panose="020B0600070205080204" pitchFamily="34" charset="-128"/>
                  <a:ea typeface="MS PGothic" panose="020B0600070205080204" pitchFamily="34" charset="-128"/>
                  <a:cs typeface="Arial" panose="020B0604020202020204" pitchFamily="34" charset="0"/>
                </a:rPr>
                <a:t>行事ごとに最高2,000ドルが使用可能です。</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ja-JP" sz="2400" b="1" dirty="0">
                  <a:latin typeface="MS PGothic" panose="020B0600070205080204" pitchFamily="34" charset="-128"/>
                  <a:ea typeface="MS PGothic" panose="020B0600070205080204" pitchFamily="34" charset="-128"/>
                  <a:cs typeface="Arial" panose="020B0604020202020204" pitchFamily="34" charset="0"/>
                </a:rPr>
                <a:t>ニューヴォイス・シンポジウム補助金</a:t>
              </a: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727576"/>
            <a:ext cx="3334709" cy="2123658"/>
          </a:xfrm>
          <a:prstGeom prst="rect">
            <a:avLst/>
          </a:prstGeom>
          <a:noFill/>
        </p:spPr>
        <p:txBody>
          <a:bodyPr wrap="square" rtlCol="0">
            <a:spAutoFit/>
          </a:bodyPr>
          <a:lstStyle/>
          <a:p>
            <a:pPr lvl="0"/>
            <a:r>
              <a:rPr lang="ja-JP" sz="2000" b="1" dirty="0">
                <a:latin typeface="MS PGothic" panose="020B0600070205080204" pitchFamily="34" charset="-128"/>
                <a:ea typeface="MS PGothic" panose="020B0600070205080204" pitchFamily="34" charset="-128"/>
                <a:cs typeface="Arial" panose="020B0604020202020204" pitchFamily="34" charset="0"/>
              </a:rPr>
              <a:t>• </a:t>
            </a:r>
            <a:r>
              <a:rPr lang="ja-JP" sz="1400" b="1" dirty="0">
                <a:latin typeface="MS PGothic" panose="020B0600070205080204" pitchFamily="34" charset="-128"/>
                <a:ea typeface="MS PGothic" panose="020B0600070205080204" pitchFamily="34" charset="-128"/>
                <a:cs typeface="Arial" panose="020B0604020202020204" pitchFamily="34" charset="0"/>
              </a:rPr>
              <a:t> 女性、若手ライオン及びレオをはじめ、様々な人々の勧誘と維持をめぐる地域特有の要因を検討する</a:t>
            </a:r>
          </a:p>
          <a:p>
            <a:pPr lvl="0"/>
            <a:endParaRPr lang="en-US" sz="800" b="1" dirty="0">
              <a:solidFill>
                <a:srgbClr val="C00000"/>
              </a:solidFill>
              <a:latin typeface="MS PGothic" panose="020B0600070205080204" pitchFamily="34" charset="-128"/>
              <a:ea typeface="MS PGothic" panose="020B0600070205080204" pitchFamily="34" charset="-128"/>
              <a:cs typeface="Arial" panose="020B0604020202020204" pitchFamily="34" charset="0"/>
            </a:endParaRPr>
          </a:p>
          <a:p>
            <a:pPr lvl="0"/>
            <a:r>
              <a:rPr lang="ja-JP" sz="2000" b="1" dirty="0">
                <a:latin typeface="MS PGothic" panose="020B0600070205080204" pitchFamily="34" charset="-128"/>
                <a:ea typeface="MS PGothic" panose="020B0600070205080204" pitchFamily="34" charset="-128"/>
                <a:cs typeface="Arial" panose="020B0604020202020204" pitchFamily="34" charset="0"/>
              </a:rPr>
              <a:t>•</a:t>
            </a:r>
            <a:r>
              <a:rPr lang="ja-JP" sz="1400" b="1" dirty="0">
                <a:latin typeface="MS PGothic" panose="020B0600070205080204" pitchFamily="34" charset="-128"/>
                <a:ea typeface="MS PGothic" panose="020B0600070205080204" pitchFamily="34" charset="-128"/>
                <a:cs typeface="Arial" panose="020B0604020202020204" pitchFamily="34" charset="0"/>
              </a:rPr>
              <a:t>  ライオンズクラブの会員数を増やし、ライオンズ会員および指導的地位における多様性を向上させるための戦略を練る</a:t>
            </a:r>
          </a:p>
          <a:p>
            <a:pPr lvl="0"/>
            <a:endParaRPr lang="en-US" sz="800" b="1" dirty="0">
              <a:latin typeface="MS PGothic" panose="020B0600070205080204" pitchFamily="34" charset="-128"/>
              <a:ea typeface="MS PGothic" panose="020B0600070205080204" pitchFamily="34" charset="-128"/>
              <a:cs typeface="Arial" panose="020B0604020202020204" pitchFamily="34" charset="0"/>
            </a:endParaRPr>
          </a:p>
          <a:p>
            <a:pPr lvl="0"/>
            <a:r>
              <a:rPr lang="ja-JP" sz="2000" b="1" dirty="0">
                <a:latin typeface="MS PGothic" panose="020B0600070205080204" pitchFamily="34" charset="-128"/>
                <a:ea typeface="MS PGothic" panose="020B0600070205080204" pitchFamily="34" charset="-128"/>
                <a:cs typeface="Arial" panose="020B0604020202020204" pitchFamily="34" charset="0"/>
              </a:rPr>
              <a:t>•  </a:t>
            </a:r>
            <a:r>
              <a:rPr lang="ja-JP" sz="1400" b="1" dirty="0">
                <a:latin typeface="MS PGothic" panose="020B0600070205080204" pitchFamily="34" charset="-128"/>
                <a:ea typeface="MS PGothic" panose="020B0600070205080204" pitchFamily="34" charset="-128"/>
                <a:cs typeface="Arial" panose="020B0604020202020204" pitchFamily="34" charset="0"/>
              </a:rPr>
              <a:t>実行に向けた行動計画を作成する</a:t>
            </a:r>
          </a:p>
        </p:txBody>
      </p:sp>
      <p:sp>
        <p:nvSpPr>
          <p:cNvPr id="27" name="TextBox 26"/>
          <p:cNvSpPr txBox="1"/>
          <p:nvPr/>
        </p:nvSpPr>
        <p:spPr>
          <a:xfrm>
            <a:off x="5880961" y="2651493"/>
            <a:ext cx="3395183" cy="2769989"/>
          </a:xfrm>
          <a:prstGeom prst="rect">
            <a:avLst/>
          </a:prstGeom>
          <a:noFill/>
        </p:spPr>
        <p:txBody>
          <a:bodyPr wrap="square" rtlCol="0">
            <a:spAutoFit/>
          </a:bodyPr>
          <a:lstStyle/>
          <a:p>
            <a:pPr lvl="0" defTabSz="600075">
              <a:spcBef>
                <a:spcPct val="0"/>
              </a:spcBef>
            </a:pPr>
            <a:r>
              <a:rPr lang="ja-JP" sz="2000" b="1" dirty="0">
                <a:latin typeface="MS PGothic" panose="020B0600070205080204" pitchFamily="34" charset="-128"/>
                <a:ea typeface="MS PGothic" panose="020B0600070205080204" pitchFamily="34" charset="-128"/>
                <a:cs typeface="Arial" panose="020B0604020202020204" pitchFamily="34" charset="0"/>
              </a:rPr>
              <a:t>•</a:t>
            </a:r>
            <a:r>
              <a:rPr lang="ja-JP" sz="1400" b="1" dirty="0">
                <a:latin typeface="MS PGothic" panose="020B0600070205080204" pitchFamily="34" charset="-128"/>
                <a:ea typeface="MS PGothic" panose="020B0600070205080204" pitchFamily="34" charset="-128"/>
                <a:cs typeface="Arial" panose="020B0604020202020204" pitchFamily="34" charset="0"/>
              </a:rPr>
              <a:t>   女性、若手ライオン及びレオをはじめ、様々な人々の関心が高い新たな地域事業を選定する</a:t>
            </a:r>
          </a:p>
          <a:p>
            <a:pPr lvl="0" defTabSz="600075">
              <a:spcBef>
                <a:spcPct val="0"/>
              </a:spcBef>
            </a:pPr>
            <a:endParaRPr lang="en-US" sz="800" b="1" dirty="0">
              <a:latin typeface="MS PGothic" panose="020B0600070205080204" pitchFamily="34" charset="-128"/>
              <a:ea typeface="MS PGothic" panose="020B0600070205080204" pitchFamily="34" charset="-128"/>
              <a:cs typeface="Arial" panose="020B0604020202020204" pitchFamily="34" charset="0"/>
            </a:endParaRPr>
          </a:p>
          <a:p>
            <a:pPr lvl="0" defTabSz="600075">
              <a:spcBef>
                <a:spcPct val="0"/>
              </a:spcBef>
            </a:pPr>
            <a:r>
              <a:rPr lang="ja-JP" sz="2000" b="1" dirty="0">
                <a:latin typeface="MS PGothic" panose="020B0600070205080204" pitchFamily="34" charset="-128"/>
                <a:ea typeface="MS PGothic" panose="020B0600070205080204" pitchFamily="34" charset="-128"/>
                <a:cs typeface="Arial" panose="020B0604020202020204" pitchFamily="34" charset="0"/>
              </a:rPr>
              <a:t>•</a:t>
            </a:r>
            <a:r>
              <a:rPr lang="ja-JP" sz="1400" b="1" dirty="0">
                <a:latin typeface="MS PGothic" panose="020B0600070205080204" pitchFamily="34" charset="-128"/>
                <a:ea typeface="MS PGothic" panose="020B0600070205080204" pitchFamily="34" charset="-128"/>
                <a:cs typeface="Arial" panose="020B0604020202020204" pitchFamily="34" charset="0"/>
              </a:rPr>
              <a:t>  新クラブに対する地域社会の認識を高める</a:t>
            </a:r>
          </a:p>
          <a:p>
            <a:pPr lvl="0" defTabSz="600075">
              <a:spcBef>
                <a:spcPct val="0"/>
              </a:spcBef>
            </a:pPr>
            <a:endParaRPr lang="en-US" sz="800" b="1" dirty="0">
              <a:latin typeface="MS PGothic" panose="020B0600070205080204" pitchFamily="34" charset="-128"/>
              <a:ea typeface="MS PGothic" panose="020B0600070205080204" pitchFamily="34" charset="-128"/>
              <a:cs typeface="Arial" panose="020B0604020202020204" pitchFamily="34" charset="0"/>
            </a:endParaRPr>
          </a:p>
          <a:p>
            <a:pPr lvl="0" defTabSz="600075">
              <a:spcBef>
                <a:spcPct val="0"/>
              </a:spcBef>
            </a:pPr>
            <a:r>
              <a:rPr lang="ja-JP" sz="2000" b="1" dirty="0">
                <a:latin typeface="MS PGothic" panose="020B0600070205080204" pitchFamily="34" charset="-128"/>
                <a:ea typeface="MS PGothic" panose="020B0600070205080204" pitchFamily="34" charset="-128"/>
                <a:cs typeface="Arial" panose="020B0604020202020204" pitchFamily="34" charset="0"/>
              </a:rPr>
              <a:t>• </a:t>
            </a:r>
            <a:r>
              <a:rPr lang="ja-JP" sz="1400" b="1" dirty="0">
                <a:latin typeface="MS PGothic" panose="020B0600070205080204" pitchFamily="34" charset="-128"/>
                <a:ea typeface="MS PGothic" panose="020B0600070205080204" pitchFamily="34" charset="-128"/>
                <a:cs typeface="Arial" panose="020B0604020202020204" pitchFamily="34" charset="0"/>
              </a:rPr>
              <a:t> 会員候補を見つける</a:t>
            </a:r>
          </a:p>
          <a:p>
            <a:pPr lvl="0" defTabSz="600075">
              <a:spcBef>
                <a:spcPct val="0"/>
              </a:spcBef>
            </a:pPr>
            <a:endParaRPr lang="en-US" sz="800" b="1" dirty="0">
              <a:latin typeface="MS PGothic" panose="020B0600070205080204" pitchFamily="34" charset="-128"/>
              <a:ea typeface="MS PGothic" panose="020B0600070205080204" pitchFamily="34" charset="-128"/>
              <a:cs typeface="Arial" panose="020B0604020202020204" pitchFamily="34" charset="0"/>
            </a:endParaRPr>
          </a:p>
          <a:p>
            <a:pPr lvl="0" defTabSz="600075">
              <a:spcBef>
                <a:spcPct val="0"/>
              </a:spcBef>
            </a:pPr>
            <a:r>
              <a:rPr lang="ja-JP" sz="2000" b="1" dirty="0">
                <a:latin typeface="MS PGothic" panose="020B0600070205080204" pitchFamily="34" charset="-128"/>
                <a:ea typeface="MS PGothic" panose="020B0600070205080204" pitchFamily="34" charset="-128"/>
                <a:cs typeface="Arial" panose="020B0604020202020204" pitchFamily="34" charset="0"/>
              </a:rPr>
              <a:t>•</a:t>
            </a:r>
            <a:r>
              <a:rPr lang="ja-JP" sz="1400" b="1" dirty="0">
                <a:latin typeface="MS PGothic" panose="020B0600070205080204" pitchFamily="34" charset="-128"/>
                <a:ea typeface="MS PGothic" panose="020B0600070205080204" pitchFamily="34" charset="-128"/>
                <a:cs typeface="Arial" panose="020B0604020202020204" pitchFamily="34" charset="0"/>
              </a:rPr>
              <a:t> 新規地域事業を実施するために新クラブ/クラブ支部を結成する</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739211"/>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ja-JP" sz="2000" dirty="0">
                <a:latin typeface="MS PGothic" panose="020B0600070205080204" pitchFamily="34" charset="-128"/>
                <a:ea typeface="MS PGothic" panose="020B0600070205080204" pitchFamily="34" charset="-128"/>
                <a:cs typeface="Arial" panose="020B0604020202020204" pitchFamily="34" charset="0"/>
              </a:rPr>
              <a:t>補助金の交付は先着順に行われます。</a:t>
            </a:r>
          </a:p>
          <a:p>
            <a:pPr marL="285750" indent="-285750">
              <a:lnSpc>
                <a:spcPct val="105000"/>
              </a:lnSpc>
              <a:spcAft>
                <a:spcPts val="600"/>
              </a:spcAft>
              <a:buClr>
                <a:srgbClr val="EBB700"/>
              </a:buClr>
              <a:buSzPct val="80000"/>
              <a:buFont typeface="Lucida Grande" panose="020B06000405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複合地区または地区は各会計年度ごとに申請できます。前年度に補助金の交付を受けた複合地区/地区は、11月1日まで申請はできません。</a:t>
            </a:r>
            <a:endParaRPr lang="en-US" altLang="ja-JP" sz="2000" dirty="0">
              <a:latin typeface="MS PGothic" panose="020B0600070205080204" pitchFamily="34" charset="-128"/>
              <a:ea typeface="MS PGothic" panose="020B0600070205080204" pitchFamily="34" charset="-128"/>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MS PGothic" panose="020B0600070205080204" pitchFamily="34" charset="-128"/>
              <a:ea typeface="MS PGothic" panose="020B0600070205080204" pitchFamily="34" charset="-128"/>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MS PGothic" panose="020B0600070205080204" pitchFamily="34" charset="-128"/>
              <a:ea typeface="MS PGothic" panose="020B0600070205080204" pitchFamily="34" charset="-128"/>
              <a:cs typeface="Arial" panose="020B0604020202020204" pitchFamily="34" charset="0"/>
            </a:endParaRPr>
          </a:p>
          <a:p>
            <a:pPr>
              <a:lnSpc>
                <a:spcPct val="105000"/>
              </a:lnSpc>
              <a:spcAft>
                <a:spcPts val="600"/>
              </a:spcAft>
              <a:buClr>
                <a:srgbClr val="EBB700"/>
              </a:buClr>
              <a:buSzPct val="80000"/>
            </a:pPr>
            <a:endParaRPr lang="en-US" altLang="en-US" sz="2000" kern="0" dirty="0">
              <a:solidFill>
                <a:schemeClr val="accent6"/>
              </a:solidFill>
              <a:latin typeface="MS PGothic" panose="020B0600070205080204" pitchFamily="34" charset="-128"/>
              <a:ea typeface="MS PGothic" panose="020B0600070205080204" pitchFamily="34" charset="-128"/>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少なくとも行事の30日前までに補助金申請書を提出する必要があります。払戻しには、事前に国際本部の承認が必要です。 </a:t>
            </a:r>
          </a:p>
          <a:p>
            <a:pPr marL="285750" indent="-285750">
              <a:lnSpc>
                <a:spcPct val="105000"/>
              </a:lnSpc>
              <a:spcAft>
                <a:spcPts val="600"/>
              </a:spcAft>
              <a:buClr>
                <a:srgbClr val="EBB700"/>
              </a:buClr>
              <a:buSzPct val="80000"/>
              <a:buFont typeface="Lucida Grande" panose="020B06000405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補助金を受けるには、経費払戻し請求書類及び報告書を行事終了後30日以内にご提出ください。</a:t>
            </a:r>
          </a:p>
          <a:p>
            <a:pPr marR="0" lvl="0" algn="l" defTabSz="914400" rtl="0" eaLnBrk="1" fontAlgn="auto" latinLnBrk="0" hangingPunct="1">
              <a:lnSpc>
                <a:spcPct val="105000"/>
              </a:lnSpc>
              <a:spcBef>
                <a:spcPts val="0"/>
              </a:spcBef>
              <a:spcAft>
                <a:spcPts val="600"/>
              </a:spcAft>
              <a:buClr>
                <a:srgbClr val="EBB700"/>
              </a:buClr>
              <a:buSzPct val="80000"/>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7257502"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3000" b="0" i="1" u="none" strike="noStrike" cap="none" normalizeH="0" baseline="0" noProof="0" dirty="0">
                <a:ln>
                  <a:noFill/>
                </a:ln>
                <a:solidFill>
                  <a:schemeClr val="tx2"/>
                </a:solidFill>
                <a:effectLst/>
                <a:uLnTx/>
                <a:uFillTx/>
                <a:latin typeface="MS PGothic" panose="020B0600070205080204" pitchFamily="34" charset="-128"/>
                <a:ea typeface="MS PGothic" panose="020B0600070205080204" pitchFamily="34" charset="-128"/>
              </a:rPr>
              <a:t>ワークショップ及びシンポジウム・プログラム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2800" dirty="0">
                <a:solidFill>
                  <a:schemeClr val="accent6"/>
                </a:solidFill>
                <a:latin typeface="MS PGothic" panose="020B0600070205080204" pitchFamily="34" charset="-128"/>
                <a:ea typeface="MS PGothic" panose="020B0600070205080204" pitchFamily="34" charset="-128"/>
              </a:rPr>
              <a:t>焦点は女性から青少年と多様性を含むものへと拡大されました。</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2723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800" b="0" i="0" u="none" strike="noStrike" cap="none" normalizeH="0" baseline="0" noProof="0" dirty="0">
                <a:ln>
                  <a:noFill/>
                </a:ln>
                <a:solidFill>
                  <a:srgbClr val="002F87"/>
                </a:solidFill>
                <a:effectLst/>
                <a:uLnTx/>
                <a:uFillTx/>
                <a:latin typeface="MS PGothic" panose="020B0600070205080204" pitchFamily="34" charset="-128"/>
                <a:ea typeface="MS PGothic" panose="020B0600070205080204" pitchFamily="34" charset="-128"/>
              </a:rPr>
              <a:t>イノベーション、インスピレーション、意欲喚起、そして「楽しむ」ことです！</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4400" b="1" i="1" u="none" strike="noStrike" cap="none" normalizeH="0" baseline="0" noProof="0" dirty="0">
                <a:ln>
                  <a:noFill/>
                </a:ln>
                <a:solidFill>
                  <a:prstClr val="white"/>
                </a:solidFill>
                <a:effectLst/>
                <a:uLnTx/>
                <a:uFillTx/>
                <a:latin typeface="Arial" panose="020B0604020202020204" pitchFamily="34" charset="0"/>
                <a:ea typeface="MS Mincho" charset="0"/>
                <a:cs typeface="Arial" panose="020B0604020202020204" pitchFamily="34" charset="0"/>
              </a:rPr>
              <a:t>				</a:t>
            </a:r>
            <a:r>
              <a:rPr kumimoji="0" lang="ja-JP" sz="4400" b="1" i="1" u="none" strike="noStrike" cap="none"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rPr>
              <a:t>ディスカッション</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197420" y="4710121"/>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968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800" b="1" i="0" u="none" strike="noStrike" cap="none" normalizeH="0" baseline="0" noProof="0" dirty="0">
                <a:ln>
                  <a:noFill/>
                </a:ln>
                <a:solidFill>
                  <a:prstClr val="white"/>
                </a:solidFill>
                <a:effectLst/>
                <a:uLnTx/>
                <a:uFillTx/>
                <a:latin typeface="MS PGothic" panose="020B0600070205080204" pitchFamily="34" charset="-128"/>
                <a:ea typeface="MS PGothic" panose="020B0600070205080204" pitchFamily="34" charset="-128"/>
              </a:rPr>
              <a:t>詳細の問い合わせ先： </a:t>
            </a:r>
          </a:p>
        </p:txBody>
      </p:sp>
      <p:sp>
        <p:nvSpPr>
          <p:cNvPr id="5" name="Yellow Bar">
            <a:extLst>
              <a:ext uri="{FF2B5EF4-FFF2-40B4-BE49-F238E27FC236}">
                <a16:creationId xmlns:a16="http://schemas.microsoft.com/office/drawing/2014/main" id="{989F213B-463F-FA4C-B578-28326F3CC3B7}"/>
              </a:ext>
            </a:extLst>
          </p:cNvPr>
          <p:cNvSpPr/>
          <p:nvPr/>
        </p:nvSpPr>
        <p:spPr>
          <a:xfrm>
            <a:off x="5257241" y="268476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u="none" strike="noStrike" cap="none"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地区及びクラブ行政部スタッフ：</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i="0" u="none" strike="noStrike" cap="none"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latin typeface="MS PGothic" panose="020B0600070205080204" pitchFamily="34" charset="-128"/>
              <a:ea typeface="MS PGothic" panose="020B0600070205080204" pitchFamily="34" charset="-128"/>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i="0" u="none" strike="noStrike" cap="none"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ご覧ください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i="0" u="none" strike="noStrike" cap="none"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https://www.lionsclubs.org/ja/resources-for-members/resource-center/new-voices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i="0" u="none" strike="noStrike" cap="none"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Facebook: ライオンズのニューヴォイス</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390199" y="5885571"/>
            <a:ext cx="5411602" cy="523220"/>
          </a:xfrm>
          <a:prstGeom prst="rect">
            <a:avLst/>
          </a:prstGeom>
          <a:noFill/>
        </p:spPr>
        <p:txBody>
          <a:bodyPr wrap="square" rtlCol="0">
            <a:spAutoFit/>
          </a:bodyPr>
          <a:lstStyle/>
          <a:p>
            <a:pPr algn="ctr"/>
            <a:r>
              <a:rPr lang="ja-JP" sz="2800" b="1" dirty="0">
                <a:solidFill>
                  <a:srgbClr val="FFCC00"/>
                </a:solidFill>
                <a:latin typeface="MS PGothic" panose="020B0600070205080204" pitchFamily="34" charset="-128"/>
                <a:ea typeface="MS PGothic" panose="020B0600070205080204" pitchFamily="34" charset="-128"/>
                <a:cs typeface="Arial" panose="020B0604020202020204" pitchFamily="34" charset="0"/>
              </a:rPr>
              <a:t>会話に参加しましょう</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6" y="-32291"/>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374469" y="3075174"/>
            <a:ext cx="6435634"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ja-JP" sz="2400" b="1" i="0" u="none" strike="noStrike" cap="none" normalizeH="0" baseline="0" noProof="0" dirty="0">
                <a:ln>
                  <a:noFill/>
                </a:ln>
                <a:solidFill>
                  <a:srgbClr val="33373B"/>
                </a:solidFill>
                <a:effectLst/>
                <a:uLnTx/>
                <a:uFillTx/>
                <a:latin typeface="MS PGothic" panose="020B0600070205080204" pitchFamily="34" charset="-128"/>
                <a:ea typeface="MS PGothic" panose="020B0600070205080204" pitchFamily="34" charset="-128"/>
              </a:rPr>
              <a:t>ニューヴォイス イニシアチブ</a:t>
            </a:r>
            <a:r>
              <a:rPr kumimoji="0" lang="ja-JP" sz="2400" i="0" u="none" strike="noStrike" cap="none" normalizeH="0" baseline="0" noProof="0" dirty="0">
                <a:ln>
                  <a:noFill/>
                </a:ln>
                <a:solidFill>
                  <a:srgbClr val="33373B"/>
                </a:solidFill>
                <a:effectLst/>
                <a:uLnTx/>
                <a:uFillTx/>
                <a:latin typeface="MS PGothic" panose="020B0600070205080204" pitchFamily="34" charset="-128"/>
                <a:ea typeface="MS PGothic" panose="020B0600070205080204" pitchFamily="34" charset="-128"/>
              </a:rPr>
              <a:t>は、ライオンズにおける女性、若手、少数派グループの会員数の増加を目指す一方で、男女比均衡と多様性を推進します</a:t>
            </a:r>
            <a:r>
              <a:rPr kumimoji="0" lang="ja-JP" sz="2400" i="0" u="none" strike="noStrike" cap="none" normalizeH="0" baseline="0" noProof="0" dirty="0">
                <a:ln>
                  <a:noFill/>
                </a:ln>
                <a:solidFill>
                  <a:srgbClr val="33373B"/>
                </a:solidFill>
                <a:effectLst/>
                <a:uLnTx/>
                <a:uFillTx/>
                <a:ea typeface="+mn-ea"/>
              </a:rPr>
              <a:t>。</a:t>
            </a:r>
            <a:r>
              <a:rPr kumimoji="0" lang="ja-JP" sz="2400" b="0" i="0" u="none" strike="noStrike" cap="none" normalizeH="0" baseline="0" noProof="0" dirty="0">
                <a:ln>
                  <a:noFill/>
                </a:ln>
                <a:solidFill>
                  <a:srgbClr val="33373B"/>
                </a:solidFill>
                <a:effectLst/>
                <a:uLnTx/>
                <a:uFillTx/>
                <a:ea typeface="+mn-ea"/>
              </a:rPr>
              <a:t>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5902991"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ja-JP" sz="4000" b="1" i="1" u="none" strike="noStrike" cap="none" normalizeH="0" baseline="0" noProof="0" dirty="0">
                <a:ln>
                  <a:noFill/>
                </a:ln>
                <a:solidFill>
                  <a:schemeClr val="tx2"/>
                </a:solidFill>
                <a:effectLst/>
                <a:uLnTx/>
                <a:uFillTx/>
                <a:latin typeface="MS PGothic" panose="020B0600070205080204" pitchFamily="34" charset="-128"/>
                <a:ea typeface="MS PGothic" panose="020B0600070205080204" pitchFamily="34" charset="-128"/>
              </a:rPr>
              <a:t>ライオンであることの力</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2"/>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4"/>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1048" y="728966"/>
            <a:ext cx="6206266" cy="445047"/>
          </a:xfrm>
          <a:prstGeom prst="rect">
            <a:avLst/>
          </a:prstGeom>
        </p:spPr>
      </p:pic>
      <p:sp>
        <p:nvSpPr>
          <p:cNvPr id="8" name="Text Placeholder 1"/>
          <p:cNvSpPr txBox="1">
            <a:spLocks/>
          </p:cNvSpPr>
          <p:nvPr/>
        </p:nvSpPr>
        <p:spPr>
          <a:xfrm>
            <a:off x="771814" y="2645343"/>
            <a:ext cx="10255117"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ja-JP" sz="4000" b="1" i="1" dirty="0">
                <a:solidFill>
                  <a:schemeClr val="tx2"/>
                </a:solidFill>
                <a:latin typeface="MS PGothic" panose="020B0600070205080204" pitchFamily="34" charset="-128"/>
                <a:ea typeface="MS PGothic" panose="020B0600070205080204" pitchFamily="34" charset="-128"/>
              </a:rPr>
              <a:t>ニューヴォイス </a:t>
            </a:r>
          </a:p>
          <a:p>
            <a:pPr marL="0" indent="0">
              <a:buFont typeface="Arial" pitchFamily="34" charset="0"/>
              <a:buNone/>
            </a:pPr>
            <a:r>
              <a:rPr lang="ja-JP" sz="4000" b="1" i="1" dirty="0">
                <a:solidFill>
                  <a:schemeClr val="tx2"/>
                </a:solidFill>
                <a:latin typeface="MS PGothic" panose="020B0600070205080204" pitchFamily="34" charset="-128"/>
                <a:ea typeface="MS PGothic" panose="020B0600070205080204" pitchFamily="34" charset="-128"/>
              </a:rPr>
              <a:t>成長への貢献</a:t>
            </a:r>
          </a:p>
          <a:p>
            <a:pPr marL="0" indent="0">
              <a:buNone/>
            </a:pPr>
            <a:endParaRPr lang="en-US" sz="2800" dirty="0">
              <a:latin typeface="MS PGothic" panose="020B0600070205080204" pitchFamily="34" charset="-128"/>
              <a:ea typeface="MS PGothic" panose="020B0600070205080204" pitchFamily="34" charset="-128"/>
            </a:endParaRPr>
          </a:p>
          <a:p>
            <a:pPr marL="0" indent="0">
              <a:buNone/>
            </a:pPr>
            <a:r>
              <a:rPr lang="ja-JP" sz="2000" dirty="0">
                <a:latin typeface="MS PGothic" panose="020B0600070205080204" pitchFamily="34" charset="-128"/>
                <a:ea typeface="MS PGothic" panose="020B0600070205080204" pitchFamily="34" charset="-128"/>
              </a:rPr>
              <a:t>ニューヴォイスは草の根の取り組みです。地域でストーリーを共有することによって、他の人々の意欲をかき立て、組織とその取り組みをライオンズ以外の地域住民にPRすることを目指しています。</a:t>
            </a:r>
          </a:p>
          <a:p>
            <a:pPr marL="0" indent="0">
              <a:buNone/>
            </a:pPr>
            <a:endParaRPr lang="en-US" sz="2000" dirty="0">
              <a:latin typeface="MS PGothic" panose="020B0600070205080204" pitchFamily="34" charset="-128"/>
              <a:ea typeface="MS PGothic" panose="020B0600070205080204" pitchFamily="34" charset="-128"/>
            </a:endParaRPr>
          </a:p>
          <a:p>
            <a:pPr marL="0" indent="0">
              <a:buNone/>
            </a:pPr>
            <a:r>
              <a:rPr lang="ja-JP" sz="2000" i="1" dirty="0">
                <a:latin typeface="MS PGothic" panose="020B0600070205080204" pitchFamily="34" charset="-128"/>
                <a:ea typeface="MS PGothic" panose="020B0600070205080204" pitchFamily="34" charset="-128"/>
              </a:rPr>
              <a:t>刺激を受けたライオンはいっそう奉仕をし、より多くの勧誘を行い、より優れたリーダーとなって、ライオンズクラブ国際協会のメッセージをいたるところに広げる可能性が</a:t>
            </a:r>
            <a:r>
              <a:rPr lang="ja-JP" altLang="en-US" sz="2000" i="1" dirty="0">
                <a:latin typeface="MS PGothic" panose="020B0600070205080204" pitchFamily="34" charset="-128"/>
                <a:ea typeface="MS PGothic" panose="020B0600070205080204" pitchFamily="34" charset="-128"/>
              </a:rPr>
              <a:t>高まり</a:t>
            </a:r>
            <a:r>
              <a:rPr lang="ja-JP" sz="2000" i="1" dirty="0">
                <a:latin typeface="MS PGothic" panose="020B0600070205080204" pitchFamily="34" charset="-128"/>
                <a:ea typeface="MS PGothic" panose="020B0600070205080204" pitchFamily="34" charset="-128"/>
              </a:rPr>
              <a:t>ます。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5"/>
          <a:stretch>
            <a:fillRect/>
          </a:stretch>
        </p:blipFill>
        <p:spPr>
          <a:xfrm>
            <a:off x="5801721" y="728965"/>
            <a:ext cx="4608975" cy="3481118"/>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8172792" cy="4462760"/>
          </a:xfrm>
          <a:prstGeom prst="rect">
            <a:avLst/>
          </a:prstGeom>
          <a:noFill/>
        </p:spPr>
        <p:txBody>
          <a:bodyPr wrap="square" rtlCol="0">
            <a:spAutoFit/>
          </a:bodyPr>
          <a:lstStyle/>
          <a:p>
            <a:endParaRPr lang="en-US" sz="2000" kern="0" dirty="0">
              <a:latin typeface="MS PGothic" panose="020B0600070205080204" pitchFamily="34" charset="-128"/>
              <a:ea typeface="MS PGothic" panose="020B0600070205080204" pitchFamily="34" charset="-128"/>
              <a:cs typeface="Arial" panose="020B0604020202020204" pitchFamily="34" charset="0"/>
            </a:endParaRPr>
          </a:p>
          <a:p>
            <a:pPr marL="342900" indent="-342900">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新しいアイデアを共有したり、相互に学習したりするため。新しいことに挑戦することによってクラブが活気に満ち、革新的になることや、私たち全員が個人としても職業においても成長する機会が得られるようになることを目指しています。   </a:t>
            </a:r>
          </a:p>
          <a:p>
            <a:endParaRPr lang="en-US" sz="2000" kern="0" dirty="0">
              <a:latin typeface="MS PGothic" panose="020B0600070205080204" pitchFamily="34" charset="-128"/>
              <a:ea typeface="MS PGothic" panose="020B0600070205080204" pitchFamily="34" charset="-128"/>
              <a:cs typeface="Arial" panose="020B0604020202020204" pitchFamily="34" charset="0"/>
            </a:endParaRPr>
          </a:p>
          <a:p>
            <a:pPr marL="342900" indent="-342900">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マーケティング、会員増強、指導力育成、奉仕の4つの分野のいずれかで卓越性を示したライオンとレオの尽力を称えるため</a:t>
            </a:r>
          </a:p>
          <a:p>
            <a:endParaRPr lang="en-US" sz="2000" kern="0" dirty="0">
              <a:latin typeface="MS PGothic" panose="020B0600070205080204" pitchFamily="34" charset="-128"/>
              <a:ea typeface="MS PGothic" panose="020B0600070205080204" pitchFamily="34" charset="-128"/>
              <a:cs typeface="Arial" panose="020B0604020202020204" pitchFamily="34" charset="0"/>
            </a:endParaRPr>
          </a:p>
          <a:p>
            <a:pPr marL="342900" indent="-342900">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受容性を高め、少数しか存在しないグループの声に耳を傾けるため </a:t>
            </a:r>
          </a:p>
          <a:p>
            <a:endParaRPr lang="en-US" sz="2000" kern="0" dirty="0">
              <a:latin typeface="MS PGothic" panose="020B0600070205080204" pitchFamily="34" charset="-128"/>
              <a:ea typeface="MS PGothic" panose="020B0600070205080204" pitchFamily="34" charset="-128"/>
              <a:cs typeface="Arial" panose="020B0604020202020204" pitchFamily="34" charset="0"/>
            </a:endParaRPr>
          </a:p>
          <a:p>
            <a:pPr marL="342900" indent="-342900">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壁を取り払い、リーダーとしての役割を引き受けるようライオンとレオに促すため</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90296" cy="928279"/>
          </a:xfrm>
        </p:spPr>
        <p:txBody>
          <a:bodyPr/>
          <a:lstStyle/>
          <a:p>
            <a:r>
              <a:rPr lang="ja-JP" sz="2800" dirty="0">
                <a:latin typeface="MS PGothic" panose="020B0600070205080204" pitchFamily="34" charset="-128"/>
                <a:ea typeface="MS PGothic" panose="020B0600070205080204" pitchFamily="34" charset="-128"/>
              </a:rPr>
              <a:t>ニューヴォイスは以下のためのプラットフォームです。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704366"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ja-JP" sz="2800" dirty="0">
                <a:solidFill>
                  <a:srgbClr val="00338D"/>
                </a:solidFill>
                <a:latin typeface="MS PGothic" panose="020B0600070205080204" pitchFamily="34" charset="-128"/>
                <a:ea typeface="MS PGothic" panose="020B0600070205080204" pitchFamily="34" charset="-128"/>
              </a:rPr>
              <a:t>誰が</a:t>
            </a:r>
          </a:p>
          <a:p>
            <a:r>
              <a:rPr lang="ja-JP" sz="2800" dirty="0">
                <a:solidFill>
                  <a:srgbClr val="00338D"/>
                </a:solidFill>
                <a:latin typeface="MS PGothic" panose="020B0600070205080204" pitchFamily="34" charset="-128"/>
                <a:ea typeface="MS PGothic" panose="020B0600070205080204" pitchFamily="34" charset="-128"/>
              </a:rPr>
              <a:t>ニューヴォイス？</a:t>
            </a:r>
          </a:p>
        </p:txBody>
      </p:sp>
      <p:graphicFrame>
        <p:nvGraphicFramePr>
          <p:cNvPr id="4" name="Diagram 3"/>
          <p:cNvGraphicFramePr/>
          <p:nvPr>
            <p:extLst>
              <p:ext uri="{D42A27DB-BD31-4B8C-83A1-F6EECF244321}">
                <p14:modId xmlns:p14="http://schemas.microsoft.com/office/powerpoint/2010/main" val="1408745153"/>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892552"/>
          </a:xfrm>
          <a:prstGeom prst="rect">
            <a:avLst/>
          </a:prstGeom>
          <a:noFill/>
        </p:spPr>
        <p:txBody>
          <a:bodyPr wrap="square" rtlCol="0">
            <a:spAutoFit/>
          </a:bodyPr>
          <a:lstStyle/>
          <a:p>
            <a:r>
              <a:rPr lang="ja-JP" sz="2600" dirty="0">
                <a:latin typeface="MS PGothic" panose="020B0600070205080204" pitchFamily="34" charset="-128"/>
                <a:ea typeface="MS PGothic" panose="020B0600070205080204" pitchFamily="34" charset="-128"/>
                <a:cs typeface="Arial" panose="020B0604020202020204" pitchFamily="34" charset="0"/>
              </a:rPr>
              <a:t>ニューヴォイスとは、次の4つの分野のいずれかで卓越した影響力を発揮するライオンとレオです。</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3764557"/>
          </a:xfrm>
          <a:prstGeom prst="rect">
            <a:avLst/>
          </a:prstGeom>
          <a:noFill/>
        </p:spPr>
        <p:txBody>
          <a:bodyPr wrap="square" rtlCol="0">
            <a:spAutoFit/>
          </a:bodyPr>
          <a:lstStyle/>
          <a:p>
            <a:pPr lvl="1">
              <a:lnSpc>
                <a:spcPct val="150000"/>
              </a:lnSpc>
              <a:spcAft>
                <a:spcPts val="1000"/>
              </a:spcAft>
            </a:pPr>
            <a:r>
              <a:rPr lang="ja-JP" sz="2800" b="1" dirty="0">
                <a:solidFill>
                  <a:schemeClr val="tx2"/>
                </a:solidFill>
                <a:latin typeface="MS PGothic" panose="020B0600070205080204" pitchFamily="34" charset="-128"/>
                <a:ea typeface="MS PGothic" panose="020B0600070205080204" pitchFamily="34" charset="-128"/>
                <a:cs typeface="Arial" panose="020B0604020202020204" pitchFamily="34" charset="0"/>
              </a:rPr>
              <a:t>ライオンズが力を与えてくれると感じている世界中の地区の多様性に富む革新的なライオンとレオ！</a:t>
            </a:r>
          </a:p>
          <a:p>
            <a:pPr marL="1257300" lvl="2" indent="-342900">
              <a:lnSpc>
                <a:spcPct val="150000"/>
              </a:lnSpc>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心を動かすストーリーや経験を共有したい人</a:t>
            </a:r>
          </a:p>
          <a:p>
            <a:pPr marL="1257300" lvl="2" indent="-342900">
              <a:lnSpc>
                <a:spcPct val="150000"/>
              </a:lnSpc>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共有する新しい革新的なアイデアがある人</a:t>
            </a:r>
          </a:p>
          <a:p>
            <a:pPr marL="1257300" lvl="2" indent="-342900">
              <a:lnSpc>
                <a:spcPct val="150000"/>
              </a:lnSpc>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これまで指導的役割を果たす機会がなかった人  </a:t>
            </a:r>
          </a:p>
          <a:p>
            <a:pPr marL="1257300" lvl="2" indent="-342900">
              <a:lnSpc>
                <a:spcPct val="150000"/>
              </a:lnSpc>
              <a:buFont typeface="Arial" panose="020B0604020202020204" pitchFamily="34" charset="0"/>
              <a:buChar char="•"/>
            </a:pPr>
            <a:r>
              <a:rPr lang="ja-JP" sz="2000" dirty="0">
                <a:latin typeface="MS PGothic" panose="020B0600070205080204" pitchFamily="34" charset="-128"/>
                <a:ea typeface="MS PGothic" panose="020B0600070205080204" pitchFamily="34" charset="-128"/>
                <a:cs typeface="Arial" panose="020B0604020202020204" pitchFamily="34" charset="0"/>
              </a:rPr>
              <a:t>ライオンズの使命を誇りに思い、他の人にも参加してほしいと思っている人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6" y="752474"/>
            <a:ext cx="8238143" cy="928279"/>
          </a:xfrm>
        </p:spPr>
        <p:txBody>
          <a:bodyPr/>
          <a:lstStyle/>
          <a:p>
            <a:r>
              <a:rPr lang="ja-JP" sz="2800" dirty="0">
                <a:latin typeface="MS PGothic" panose="020B0600070205080204" pitchFamily="34" charset="-128"/>
                <a:ea typeface="MS PGothic" panose="020B0600070205080204" pitchFamily="34" charset="-128"/>
                <a:cs typeface="Arial" charset="0"/>
              </a:rPr>
              <a:t>ニューヴォイスになる資格があるのは誰ですか？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0" y="2832320"/>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029285" y="32262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4400" b="1" i="1" u="none" strike="noStrike" cap="none" normalizeH="0" baseline="0" noProof="0" dirty="0">
                <a:ln>
                  <a:noFill/>
                </a:ln>
                <a:solidFill>
                  <a:prstClr val="white"/>
                </a:solidFill>
                <a:effectLst/>
                <a:uLnTx/>
                <a:uFillTx/>
                <a:latin typeface="MS PGothic" panose="020B0600070205080204" pitchFamily="34" charset="-128"/>
                <a:ea typeface="MS PGothic" panose="020B0600070205080204" pitchFamily="34" charset="-128"/>
              </a:rPr>
              <a:t>組織構成と支援体制</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635726" y="2893006"/>
            <a:ext cx="10901430"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地域のニューヴォイスを見出す – 多様性と、4つの分野のいずれかで卓越性を示したライオン/レオを考慮する</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ニューヴォイスを称える証書の贈呈</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br>
            <a:endPar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地区の行事で、またコミュニケーションを通してニューヴォイスを宣伝する</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MS PGothic" panose="020B0600070205080204" pitchFamily="34" charset="-128"/>
              <a:ea typeface="MS PGothic" panose="020B0600070205080204" pitchFamily="34" charset="-128"/>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ja-JP" sz="2000" b="0" i="0" u="none" strike="noStrike" cap="none" normalizeH="0" baseline="0" noProof="0" dirty="0">
                <a:ln>
                  <a:noFill/>
                </a:ln>
                <a:effectLst/>
                <a:uLnTx/>
                <a:uFillTx/>
                <a:latin typeface="MS PGothic" panose="020B0600070205080204" pitchFamily="34" charset="-128"/>
                <a:ea typeface="MS PGothic" panose="020B0600070205080204" pitchFamily="34" charset="-128"/>
                <a:cs typeface="Arial" charset="0"/>
              </a:rPr>
              <a:t>ニューヴォイス・ストーリー収集フォームによってLCIにニューヴォイスのストーリーを提供する</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600" dirty="0">
                <a:latin typeface="MS PGothic" panose="020B0600070205080204" pitchFamily="34" charset="-128"/>
                <a:ea typeface="MS PGothic" panose="020B0600070205080204" pitchFamily="34" charset="-128"/>
                <a:cs typeface="Arial" charset="0"/>
              </a:rPr>
              <a:t>地区の役割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219199" y="5455952"/>
            <a:ext cx="10067109"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2000" i="1" dirty="0">
                <a:solidFill>
                  <a:schemeClr val="tx2"/>
                </a:solidFill>
                <a:latin typeface="MS PGothic" panose="020B0600070205080204" pitchFamily="34" charset="-128"/>
                <a:ea typeface="MS PGothic" panose="020B0600070205080204" pitchFamily="34" charset="-128"/>
              </a:rPr>
              <a:t>地区のウェブサイト、ソーシャルメディア、クラブ及び地区のニュースレターを通してニューヴォイスを宣伝してください。ゾーン、リジョン、地区、クラブ例会、奉仕事業、資金獲得イベントでニューヴォイスのストーリーを共有しましょう。</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4654738" y="1854154"/>
            <a:ext cx="2276585" cy="523220"/>
          </a:xfrm>
          <a:prstGeom prst="rect">
            <a:avLst/>
          </a:prstGeom>
          <a:noFill/>
        </p:spPr>
        <p:txBody>
          <a:bodyPr wrap="none" rtlCol="0">
            <a:spAutoFit/>
          </a:bodyPr>
          <a:lstStyle/>
          <a:p>
            <a:r>
              <a:rPr lang="ja-JP" sz="2800" dirty="0">
                <a:solidFill>
                  <a:schemeClr val="tx2"/>
                </a:solidFill>
                <a:latin typeface="MS PGothic" panose="020B0600070205080204" pitchFamily="34" charset="-128"/>
                <a:ea typeface="MS PGothic" panose="020B0600070205080204" pitchFamily="34" charset="-128"/>
                <a:cs typeface="Arial" panose="020B0604020202020204" pitchFamily="34" charset="0"/>
              </a:rPr>
              <a:t>地区ガバナー</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3051003" y="153142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600" dirty="0">
                <a:latin typeface="MS PGothic" panose="020B0600070205080204" pitchFamily="34" charset="-128"/>
                <a:ea typeface="MS PGothic" panose="020B0600070205080204" pitchFamily="34" charset="-128"/>
              </a:rPr>
              <a:t>ニューヴォイス プロセス</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7"/>
            <a:ext cx="11212082" cy="2560607"/>
            <a:chOff x="1071642" y="3467100"/>
            <a:chExt cx="9945507" cy="2398894"/>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Arial" panose="020B0604020202020204" pitchFamily="34" charset="0"/>
                </a:rPr>
                <a:t>各地区ガバナーは、国際レベルでストーリーを共有できるよう、LCIにニューヴォイス・ストーリー収集フォームを提出する</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043522" y="3467100"/>
              <a:ext cx="2398894" cy="23988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Arial" panose="020B0604020202020204" pitchFamily="34" charset="0"/>
                </a:rPr>
                <a:t>ニューヴォイスは他のライオンやレオに声をかけ、指導力を発揮して革新的になるよう促す</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Arial" panose="020B0604020202020204" pitchFamily="34" charset="0"/>
                </a:rPr>
                <a:t>地区はニューヴォイスをPRし、ストーリーを共有する機会を彼らに提供する</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Arial" panose="020B0604020202020204" pitchFamily="34" charset="0"/>
                </a:rPr>
                <a:t>各地区ガバナーは担当地区のニューヴォイスに証書を贈呈する</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8036174" cy="369332"/>
          </a:xfrm>
          <a:prstGeom prst="rect">
            <a:avLst/>
          </a:prstGeom>
          <a:noFill/>
        </p:spPr>
        <p:txBody>
          <a:bodyPr wrap="none" rtlCol="0">
            <a:spAutoFit/>
          </a:bodyPr>
          <a:lstStyle/>
          <a:p>
            <a:r>
              <a:rPr lang="ja-JP" dirty="0">
                <a:latin typeface="MS PGothic" panose="020B0600070205080204" pitchFamily="34" charset="-128"/>
                <a:ea typeface="MS PGothic" panose="020B0600070205080204" pitchFamily="34" charset="-128"/>
              </a:rPr>
              <a:t>各地区ガバナーは、任期中にライオン/レオを4名推薦するよう奨励されています。</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2669</Words>
  <Application>Microsoft Office PowerPoint</Application>
  <PresentationFormat>Widescreen</PresentationFormat>
  <Paragraphs>126</Paragraphs>
  <Slides>17</Slides>
  <Notes>5</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17</vt:i4>
      </vt:variant>
    </vt:vector>
  </HeadingPairs>
  <TitlesOfParts>
    <vt:vector size="37" baseType="lpstr">
      <vt:lpstr>MS PGothic</vt: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Segoe UI Semibold</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151</cp:revision>
  <cp:lastPrinted>2019-08-06T19:01:25Z</cp:lastPrinted>
  <dcterms:created xsi:type="dcterms:W3CDTF">2018-04-25T18:52:53Z</dcterms:created>
  <dcterms:modified xsi:type="dcterms:W3CDTF">2023-02-17T17:29:09Z</dcterms:modified>
</cp:coreProperties>
</file>