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872" r:id="rId2"/>
    <p:sldId id="984" r:id="rId3"/>
    <p:sldId id="1109" r:id="rId4"/>
    <p:sldId id="1129" r:id="rId5"/>
    <p:sldId id="1131" r:id="rId6"/>
    <p:sldId id="1087" r:id="rId7"/>
    <p:sldId id="1110" r:id="rId8"/>
    <p:sldId id="1117" r:id="rId9"/>
    <p:sldId id="1118" r:id="rId10"/>
    <p:sldId id="1119" r:id="rId11"/>
    <p:sldId id="1124" r:id="rId12"/>
    <p:sldId id="1116" r:id="rId13"/>
    <p:sldId id="1126" r:id="rId14"/>
    <p:sldId id="1127" r:id="rId15"/>
    <p:sldId id="1128" r:id="rId16"/>
    <p:sldId id="1132" r:id="rId17"/>
    <p:sldId id="95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10"/>
    <p:restoredTop sz="94674"/>
  </p:normalViewPr>
  <p:slideViewPr>
    <p:cSldViewPr snapToGrid="0" snapToObjects="1">
      <p:cViewPr varScale="1">
        <p:scale>
          <a:sx n="114" d="100"/>
          <a:sy n="114" d="100"/>
        </p:scale>
        <p:origin x="1026" y="102"/>
      </p:cViewPr>
      <p:guideLst>
        <p:guide orient="horz" pos="2184"/>
        <p:guide pos="3840"/>
      </p:guideLst>
    </p:cSldViewPr>
  </p:slideViewPr>
  <p:notesTextViewPr>
    <p:cViewPr>
      <p:scale>
        <a:sx n="1" d="1"/>
        <a:sy n="1" d="1"/>
      </p:scale>
      <p:origin x="0" y="0"/>
    </p:cViewPr>
  </p:notesTextViewPr>
  <p:notesViewPr>
    <p:cSldViewPr snapToGrid="0" snapToObjects="1">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54997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78841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422142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408531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kern="0" dirty="0"/>
              <a:t>ライオンズクラブ国際協会</a:t>
            </a:r>
            <a:endParaRPr lang="en-US" kern="0" dirty="0"/>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A global force for good</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88702" y="179324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sz="4800" kern="0" dirty="0">
                <a:solidFill>
                  <a:schemeClr val="bg1"/>
                </a:solidFill>
              </a:rPr>
              <a:t>私たちの財団</a:t>
            </a:r>
            <a:endParaRPr lang="en-US" sz="4800" kern="0" dirty="0">
              <a:solidFill>
                <a:schemeClr val="bg1"/>
              </a:solidFill>
            </a:endParaRPr>
          </a:p>
        </p:txBody>
      </p:sp>
      <p:sp>
        <p:nvSpPr>
          <p:cNvPr id="4" name="Yellow Bar">
            <a:extLst>
              <a:ext uri="{FF2B5EF4-FFF2-40B4-BE49-F238E27FC236}">
                <a16:creationId xmlns:a16="http://schemas.microsoft.com/office/drawing/2014/main" id="{BB1323C2-86E0-EE4D-A8AE-3DDAADA40940}"/>
              </a:ext>
            </a:extLst>
          </p:cNvPr>
          <p:cNvSpPr/>
          <p:nvPr/>
        </p:nvSpPr>
        <p:spPr>
          <a:xfrm>
            <a:off x="5368386" y="250042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4" y="3057260"/>
            <a:ext cx="8585022" cy="1938992"/>
          </a:xfrm>
          <a:prstGeom prst="rect">
            <a:avLst/>
          </a:prstGeom>
          <a:noFill/>
        </p:spPr>
        <p:txBody>
          <a:bodyPr wrap="square" rtlCol="0">
            <a:spAutoFit/>
          </a:bodyPr>
          <a:lstStyle/>
          <a:p>
            <a:pPr algn="ctr"/>
            <a:r>
              <a:rPr lang="ja-JP" altLang="en-US" sz="2400" kern="0" dirty="0">
                <a:solidFill>
                  <a:schemeClr val="bg1"/>
                </a:solidFill>
                <a:latin typeface="Arial" charset="0"/>
                <a:ea typeface="Arial Hebrew Scholar" charset="-79"/>
                <a:cs typeface="Arial" charset="0"/>
              </a:rPr>
              <a:t>ライオンズクラブ国際財団</a:t>
            </a:r>
            <a:r>
              <a:rPr lang="en-US" sz="2400" kern="0" dirty="0">
                <a:solidFill>
                  <a:schemeClr val="bg1"/>
                </a:solidFill>
                <a:latin typeface="Arial" charset="0"/>
                <a:ea typeface="Arial Hebrew Scholar" charset="-79"/>
                <a:cs typeface="Arial" charset="0"/>
              </a:rPr>
              <a:t>(LCIF)</a:t>
            </a:r>
            <a:r>
              <a:rPr lang="ja-JP" altLang="en-US" sz="2400" kern="0" dirty="0">
                <a:solidFill>
                  <a:schemeClr val="bg1"/>
                </a:solidFill>
                <a:latin typeface="Arial" charset="0"/>
                <a:ea typeface="Arial Hebrew Scholar" charset="-79"/>
                <a:cs typeface="Arial" charset="0"/>
              </a:rPr>
              <a:t>は、ライオンズクラブ国際協会の公式なチャリティ組織です。</a:t>
            </a:r>
            <a:r>
              <a:rPr lang="en-US" altLang="ja-JP" sz="2400" kern="0" dirty="0">
                <a:solidFill>
                  <a:schemeClr val="bg1"/>
                </a:solidFill>
                <a:latin typeface="Arial" charset="0"/>
                <a:ea typeface="Arial Hebrew Scholar" charset="-79"/>
                <a:cs typeface="Arial" charset="0"/>
              </a:rPr>
              <a:t>LCIF</a:t>
            </a:r>
            <a:r>
              <a:rPr lang="ja-JP" altLang="en-US" sz="2400" kern="0" dirty="0">
                <a:solidFill>
                  <a:schemeClr val="bg1"/>
                </a:solidFill>
                <a:latin typeface="Arial" charset="0"/>
                <a:ea typeface="Arial Hebrew Scholar" charset="-79"/>
                <a:cs typeface="Arial" charset="0"/>
              </a:rPr>
              <a:t>はライオンズが行うローカル、グローバル両方の人道奉仕活動を交付金の提供を通じて支援しています。</a:t>
            </a:r>
            <a:endParaRPr lang="en-US" sz="2400" kern="0" dirty="0">
              <a:solidFill>
                <a:schemeClr val="bg1"/>
              </a:solidFill>
              <a:latin typeface="Arial" charset="0"/>
              <a:ea typeface="Arial Hebrew Scholar" charset="-79"/>
              <a:cs typeface="Arial" charset="0"/>
            </a:endParaRPr>
          </a:p>
          <a:p>
            <a:pPr algn="ctr"/>
            <a:endParaRPr lang="en-US" sz="2400"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7696201"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kern="0" dirty="0"/>
              <a:t>サンプルクラブ</a:t>
            </a:r>
            <a:r>
              <a:rPr lang="en-US" kern="0" dirty="0"/>
              <a:t>/</a:t>
            </a:r>
            <a:r>
              <a:rPr lang="ja-JP" altLang="en-US" kern="0" dirty="0"/>
              <a:t>スポンサークラブ</a:t>
            </a:r>
            <a:endParaRPr lang="en-US" kern="0" dirty="0"/>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a:t>
            </a:r>
            <a:r>
              <a:rPr lang="ja-JP" altLang="en-US" kern="0" dirty="0"/>
              <a:t>クラブ名を挿入</a:t>
            </a:r>
            <a:r>
              <a:rPr lang="en-US" kern="0" dirty="0"/>
              <a: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924455"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club</a:t>
            </a:r>
          </a:p>
          <a:p>
            <a:r>
              <a:rPr lang="ja-JP" altLang="en-US" sz="1600" kern="0" dirty="0">
                <a:solidFill>
                  <a:srgbClr val="EBB700"/>
                </a:solidFill>
              </a:rPr>
              <a:t>私たちのクラブ</a:t>
            </a:r>
            <a:endParaRPr lang="en-US" sz="1600" kern="0" dirty="0">
              <a:solidFill>
                <a:srgbClr val="EBB700"/>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a:t>
            </a:r>
            <a:r>
              <a:rPr lang="ja-JP" altLang="en-US" sz="1800" kern="0" dirty="0">
                <a:solidFill>
                  <a:srgbClr val="55565A"/>
                </a:solidFill>
              </a:rPr>
              <a:t>クラブの創設された年月日、現在の会員数、役員その他、クラブについての情報をこの部分に記入する。</a:t>
            </a:r>
            <a:r>
              <a:rPr lang="en-US" sz="1800" kern="0" dirty="0">
                <a:solidFill>
                  <a:srgbClr val="55565A"/>
                </a:solidFill>
              </a:rPr>
              <a:t>]</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07733" y="988400"/>
            <a:ext cx="8373905" cy="69674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a:t>
            </a:r>
            <a:r>
              <a:rPr lang="ja-JP" altLang="en-US" sz="3200" b="0" kern="0" dirty="0">
                <a:solidFill>
                  <a:srgbClr val="00338D"/>
                </a:solidFill>
              </a:rPr>
              <a:t>ここにクラブ名を入れる</a:t>
            </a:r>
            <a:r>
              <a:rPr lang="en-US" sz="3200" kern="0" dirty="0">
                <a:solidFill>
                  <a:srgbClr val="00338D"/>
                </a:solidFill>
              </a:rPr>
              <a:t>]</a:t>
            </a:r>
            <a:r>
              <a:rPr lang="ja-JP" altLang="en-US" sz="3200" kern="0" dirty="0">
                <a:solidFill>
                  <a:srgbClr val="00338D"/>
                </a:solidFill>
              </a:rPr>
              <a:t>について</a:t>
            </a:r>
            <a:endParaRPr lang="en-US" sz="3200" kern="0" dirty="0">
              <a:solidFill>
                <a:srgbClr val="00338D"/>
              </a:solidFill>
            </a:endParaRPr>
          </a:p>
          <a:p>
            <a:endParaRPr lang="en-US" sz="2800" kern="0" dirty="0">
              <a:solidFill>
                <a:srgbClr val="00338D"/>
              </a:solidFill>
            </a:endParaRPr>
          </a:p>
        </p:txBody>
      </p:sp>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06878" y="366727"/>
            <a:ext cx="2327563"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community</a:t>
            </a:r>
          </a:p>
          <a:p>
            <a:r>
              <a:rPr lang="ja-JP" altLang="en-US" sz="1600" kern="0" dirty="0">
                <a:solidFill>
                  <a:srgbClr val="EBB700"/>
                </a:solidFill>
              </a:rPr>
              <a:t>私たちのコミュニティ</a:t>
            </a:r>
            <a:endParaRPr lang="en-US" sz="1600" kern="0" dirty="0">
              <a:solidFill>
                <a:srgbClr val="EBB700"/>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a:t>
            </a:r>
            <a:r>
              <a:rPr lang="ja-JP" altLang="en-US" sz="1800" kern="0" dirty="0">
                <a:solidFill>
                  <a:srgbClr val="55565A"/>
                </a:solidFill>
              </a:rPr>
              <a:t>奉仕を行うコミュニティの名前、歴史、人口、地勢、特徴などを記入する</a:t>
            </a:r>
            <a:r>
              <a:rPr lang="en-US" sz="1800" kern="0" dirty="0">
                <a:solidFill>
                  <a:srgbClr val="55565A"/>
                </a:solidFill>
              </a:rPr>
              <a:t>]</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3200" b="0" kern="0" dirty="0">
                <a:solidFill>
                  <a:srgbClr val="00338D"/>
                </a:solidFill>
              </a:rPr>
              <a:t>コミュニティの名前をここに入れる</a:t>
            </a:r>
            <a:endParaRPr lang="en-US" sz="3200" kern="0" dirty="0">
              <a:solidFill>
                <a:srgbClr val="00338D"/>
              </a:solidFill>
            </a:endParaRPr>
          </a:p>
        </p:txBody>
      </p:sp>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249383" y="366727"/>
            <a:ext cx="1677892"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service</a:t>
            </a:r>
          </a:p>
          <a:p>
            <a:r>
              <a:rPr lang="ja-JP" altLang="en-US" sz="1600" kern="0" dirty="0">
                <a:solidFill>
                  <a:srgbClr val="EBB700"/>
                </a:solidFill>
              </a:rPr>
              <a:t>私たちの奉仕</a:t>
            </a:r>
            <a:endParaRPr lang="en-US" sz="1600" kern="0" dirty="0">
              <a:solidFill>
                <a:srgbClr val="EBB700"/>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a:t>
            </a:r>
            <a:r>
              <a:rPr lang="ja-JP" altLang="en-US" sz="1800" kern="0" dirty="0">
                <a:solidFill>
                  <a:srgbClr val="55565A"/>
                </a:solidFill>
              </a:rPr>
              <a:t>クラブが力を入れている活動や奉仕事業、プログラムやイベント、パートナーシップなどの情報を入れてください。</a:t>
            </a:r>
            <a:r>
              <a:rPr lang="en-US" sz="1800" kern="0" dirty="0">
                <a:solidFill>
                  <a:srgbClr val="55565A"/>
                </a:solidFill>
              </a:rPr>
              <a:t>]</a:t>
            </a:r>
          </a:p>
          <a:p>
            <a:endParaRPr lang="en-US" sz="1800" kern="0" dirty="0">
              <a:solidFill>
                <a:srgbClr val="55565A"/>
              </a:solidFill>
            </a:endParaRPr>
          </a:p>
          <a:p>
            <a:r>
              <a:rPr lang="en-US" sz="1800" kern="0" dirty="0">
                <a:solidFill>
                  <a:srgbClr val="55565A"/>
                </a:solidFill>
              </a:rPr>
              <a:t>[</a:t>
            </a:r>
            <a:r>
              <a:rPr lang="ja-JP" altLang="en-US" sz="1800" kern="0" dirty="0">
                <a:solidFill>
                  <a:srgbClr val="55565A"/>
                </a:solidFill>
              </a:rPr>
              <a:t>クラブが、コミュニティのどのようなニーズに応えているのかを含めることを忘れずに！</a:t>
            </a:r>
            <a:r>
              <a:rPr lang="en-US" sz="1800" kern="0" dirty="0">
                <a:solidFill>
                  <a:srgbClr val="55565A"/>
                </a:solidFill>
              </a:rPr>
              <a:t>]</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3200" kern="0" dirty="0">
                <a:solidFill>
                  <a:srgbClr val="00338D"/>
                </a:solidFill>
              </a:rPr>
              <a:t>私たちの活動　</a:t>
            </a:r>
            <a:endParaRPr lang="en-US" sz="3200" kern="0" dirty="0">
              <a:solidFill>
                <a:srgbClr val="00338D"/>
              </a:solidFill>
            </a:endParaRPr>
          </a:p>
        </p:txBody>
      </p:sp>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Next steps</a:t>
            </a:r>
          </a:p>
          <a:p>
            <a:r>
              <a:rPr lang="ja-JP" altLang="en-US" sz="1600" kern="0" dirty="0">
                <a:solidFill>
                  <a:srgbClr val="EBB700"/>
                </a:solidFill>
              </a:rPr>
              <a:t>次のステップ</a:t>
            </a:r>
            <a:endParaRPr lang="en-US" sz="1600" kern="0" dirty="0">
              <a:solidFill>
                <a:srgbClr val="EBB700"/>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669352"/>
            <a:ext cx="8509684"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ja-JP" altLang="en-US" sz="2400" b="1" kern="0" dirty="0">
                <a:solidFill>
                  <a:srgbClr val="55565A"/>
                </a:solidFill>
              </a:rPr>
              <a:t>チャーター会員申込書に記入をする</a:t>
            </a:r>
            <a:endParaRPr lang="en-US" altLang="ja-JP" sz="2400" b="1" kern="0" dirty="0">
              <a:solidFill>
                <a:srgbClr val="55565A"/>
              </a:solidFill>
            </a:endParaRPr>
          </a:p>
          <a:p>
            <a:pPr marL="285750" indent="-285750">
              <a:buFont typeface="Arial" panose="020B0604020202020204" pitchFamily="34" charset="0"/>
              <a:buChar char="•"/>
            </a:pPr>
            <a:endParaRPr lang="en-US" sz="1200" b="1" kern="0" dirty="0">
              <a:solidFill>
                <a:srgbClr val="55565A"/>
              </a:solidFill>
            </a:endParaRPr>
          </a:p>
          <a:p>
            <a:pPr marL="285750" indent="-285750">
              <a:buFont typeface="Arial" panose="020B0604020202020204" pitchFamily="34" charset="0"/>
              <a:buChar char="•"/>
            </a:pPr>
            <a:r>
              <a:rPr lang="en-US" altLang="ja-JP" sz="2400" b="1" kern="0" dirty="0">
                <a:solidFill>
                  <a:srgbClr val="55565A"/>
                </a:solidFill>
              </a:rPr>
              <a:t>1</a:t>
            </a:r>
            <a:r>
              <a:rPr lang="ja-JP" altLang="en-US" sz="2400" b="1" kern="0" dirty="0">
                <a:solidFill>
                  <a:srgbClr val="55565A"/>
                </a:solidFill>
              </a:rPr>
              <a:t>回限りの入会費</a:t>
            </a:r>
            <a:r>
              <a:rPr lang="en-US" sz="2400" b="1" kern="0" dirty="0">
                <a:solidFill>
                  <a:srgbClr val="55565A"/>
                </a:solidFill>
              </a:rPr>
              <a:t> </a:t>
            </a:r>
            <a:r>
              <a:rPr lang="ja-JP" altLang="en-US" sz="2400" b="1" kern="0" dirty="0">
                <a:solidFill>
                  <a:srgbClr val="55565A"/>
                </a:solidFill>
              </a:rPr>
              <a:t>として</a:t>
            </a:r>
            <a:r>
              <a:rPr lang="en-US" altLang="ja-JP" sz="2400" b="1" kern="0" dirty="0">
                <a:solidFill>
                  <a:srgbClr val="55565A"/>
                </a:solidFill>
              </a:rPr>
              <a:t>35</a:t>
            </a:r>
            <a:r>
              <a:rPr lang="ja-JP" altLang="en-US" sz="2400" b="1" kern="0" dirty="0">
                <a:solidFill>
                  <a:srgbClr val="55565A"/>
                </a:solidFill>
              </a:rPr>
              <a:t>ドルを支払う（支払いの際には、国際協会が毎月指定する為替レートを使用する）</a:t>
            </a:r>
            <a:endParaRPr lang="en-US" altLang="ja-JP" sz="2400" b="1" kern="0" dirty="0">
              <a:solidFill>
                <a:srgbClr val="55565A"/>
              </a:solidFill>
            </a:endParaRPr>
          </a:p>
          <a:p>
            <a:endParaRPr lang="en-US" sz="1200" b="1" kern="0" dirty="0">
              <a:solidFill>
                <a:srgbClr val="55565A"/>
              </a:solidFill>
            </a:endParaRPr>
          </a:p>
          <a:p>
            <a:pPr marL="285750" indent="-285750">
              <a:buFont typeface="Arial" panose="020B0604020202020204" pitchFamily="34" charset="0"/>
              <a:buChar char="•"/>
            </a:pPr>
            <a:r>
              <a:rPr lang="ja-JP" altLang="en-US" sz="2400" b="1" kern="0" dirty="0">
                <a:solidFill>
                  <a:srgbClr val="55565A"/>
                </a:solidFill>
              </a:rPr>
              <a:t>新クラブ結成のための企画会議に参加する</a:t>
            </a:r>
            <a:endParaRPr lang="en-US" sz="2400" b="1" kern="0" dirty="0">
              <a:solidFill>
                <a:srgbClr val="55565A"/>
              </a:solidFill>
            </a:endParaRPr>
          </a:p>
          <a:p>
            <a:endParaRPr lang="en-US" sz="1200" b="1" kern="0" dirty="0">
              <a:solidFill>
                <a:srgbClr val="55565A"/>
              </a:solidFill>
            </a:endParaRPr>
          </a:p>
          <a:p>
            <a:pPr marL="285750" indent="-285750">
              <a:buFont typeface="Arial" panose="020B0604020202020204" pitchFamily="34" charset="0"/>
              <a:buChar char="•"/>
            </a:pPr>
            <a:r>
              <a:rPr lang="ja-JP" altLang="en-US" sz="2400" b="1" kern="0" dirty="0">
                <a:solidFill>
                  <a:srgbClr val="55565A"/>
                </a:solidFill>
              </a:rPr>
              <a:t>コミュニティでどんな分野の奉仕活動を行うか、アイディアを出す</a:t>
            </a:r>
            <a:endParaRPr lang="en-US" altLang="ja-JP" sz="2400" b="1" kern="0" dirty="0">
              <a:solidFill>
                <a:srgbClr val="55565A"/>
              </a:solidFill>
            </a:endParaRPr>
          </a:p>
          <a:p>
            <a:pPr marL="285750" indent="-285750">
              <a:buFont typeface="Arial" panose="020B0604020202020204" pitchFamily="34" charset="0"/>
              <a:buChar char="•"/>
            </a:pPr>
            <a:endParaRPr lang="en-US" sz="1200" b="1" kern="0" dirty="0">
              <a:solidFill>
                <a:srgbClr val="55565A"/>
              </a:solidFill>
            </a:endParaRPr>
          </a:p>
          <a:p>
            <a:pPr marL="285750" indent="-285750">
              <a:buFont typeface="Arial" panose="020B0604020202020204" pitchFamily="34" charset="0"/>
              <a:buChar char="•"/>
            </a:pPr>
            <a:r>
              <a:rPr lang="ja-JP" altLang="en-US" sz="2400" b="1" kern="0" dirty="0">
                <a:solidFill>
                  <a:srgbClr val="55565A"/>
                </a:solidFill>
              </a:rPr>
              <a:t>新クラブのリーダー役となることを考えてみる</a:t>
            </a:r>
            <a:endParaRPr lang="en-US" altLang="ja-JP" sz="2400" b="1" kern="0" dirty="0">
              <a:solidFill>
                <a:srgbClr val="55565A"/>
              </a:solidFill>
            </a:endParaRPr>
          </a:p>
          <a:p>
            <a:pPr marL="285750" indent="-285750">
              <a:buFont typeface="Arial" panose="020B0604020202020204" pitchFamily="34" charset="0"/>
              <a:buChar char="•"/>
            </a:pPr>
            <a:endParaRPr lang="en-US" sz="1200" b="1" kern="0" dirty="0">
              <a:solidFill>
                <a:srgbClr val="55565A"/>
              </a:solidFill>
            </a:endParaRPr>
          </a:p>
          <a:p>
            <a:pPr marL="285750" indent="-285750">
              <a:buFont typeface="Arial" panose="020B0604020202020204" pitchFamily="34" charset="0"/>
              <a:buChar char="•"/>
            </a:pPr>
            <a:r>
              <a:rPr lang="ja-JP" altLang="en-US" sz="2400" b="1" kern="0" dirty="0">
                <a:solidFill>
                  <a:srgbClr val="55565A"/>
                </a:solidFill>
              </a:rPr>
              <a:t>毎年の国際会費</a:t>
            </a:r>
            <a:r>
              <a:rPr lang="en-US" sz="2400" b="1" kern="0" dirty="0">
                <a:solidFill>
                  <a:srgbClr val="55565A"/>
                </a:solidFill>
              </a:rPr>
              <a:t>(43</a:t>
            </a:r>
            <a:r>
              <a:rPr lang="ja-JP" altLang="en-US" sz="2400" b="1" kern="0" dirty="0">
                <a:solidFill>
                  <a:srgbClr val="55565A"/>
                </a:solidFill>
              </a:rPr>
              <a:t>ドル</a:t>
            </a:r>
            <a:r>
              <a:rPr lang="en-US" sz="2400" b="1" kern="0" dirty="0">
                <a:solidFill>
                  <a:srgbClr val="55565A"/>
                </a:solidFill>
              </a:rPr>
              <a:t>) </a:t>
            </a:r>
            <a:r>
              <a:rPr lang="ja-JP" altLang="en-US" sz="2400" b="1" kern="0" dirty="0">
                <a:solidFill>
                  <a:srgbClr val="55565A"/>
                </a:solidFill>
              </a:rPr>
              <a:t>とクラブ費を支払う</a:t>
            </a:r>
            <a:endParaRPr lang="en-US" sz="2400" b="1"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28687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07733" y="432223"/>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4800" kern="0" dirty="0">
                <a:solidFill>
                  <a:srgbClr val="00338D"/>
                </a:solidFill>
              </a:rPr>
              <a:t>参加するには</a:t>
            </a:r>
            <a:endParaRPr lang="en-US" sz="4800" kern="0" dirty="0">
              <a:solidFill>
                <a:srgbClr val="00338D"/>
              </a:solidFill>
            </a:endParaRPr>
          </a:p>
        </p:txBody>
      </p:sp>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Q &amp; A </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en-US"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spTree>
    <p:extLst>
      <p:ext uri="{BB962C8B-B14F-4D97-AF65-F5344CB8AC3E}">
        <p14:creationId xmlns:p14="http://schemas.microsoft.com/office/powerpoint/2010/main" val="21982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ja-JP" altLang="en-US" sz="4800" b="1" dirty="0">
                <a:solidFill>
                  <a:schemeClr val="bg1"/>
                </a:solidFill>
                <a:latin typeface="Helvetica Neue" charset="0"/>
                <a:ea typeface="Helvetica Neue" charset="0"/>
                <a:cs typeface="Helvetica Neue" charset="0"/>
              </a:rPr>
              <a:t>ありがとうございました</a:t>
            </a:r>
            <a:endParaRPr lang="en-US" sz="4800" b="1" dirty="0">
              <a:solidFill>
                <a:schemeClr val="bg1"/>
              </a:solidFill>
              <a:latin typeface="Helvetica Neue" charset="0"/>
              <a:ea typeface="Helvetica Neue" charset="0"/>
              <a:cs typeface="Helvetica Neue" charset="0"/>
            </a:endParaRP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996282" y="6231449"/>
            <a:ext cx="3399810" cy="338554"/>
          </a:xfrm>
          <a:prstGeom prst="rect">
            <a:avLst/>
          </a:prstGeom>
          <a:noFill/>
        </p:spPr>
        <p:txBody>
          <a:bodyPr wrap="square" rtlCol="0">
            <a:spAutoFit/>
          </a:bodyPr>
          <a:lstStyle/>
          <a:p>
            <a:pPr algn="ctr"/>
            <a:r>
              <a:rPr lang="en-US"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9" name="Copyright">
            <a:extLst>
              <a:ext uri="{FF2B5EF4-FFF2-40B4-BE49-F238E27FC236}">
                <a16:creationId xmlns:a16="http://schemas.microsoft.com/office/drawing/2014/main" id="{10C982C3-42C3-473B-9A10-43127D4B6FE1}"/>
              </a:ext>
            </a:extLst>
          </p:cNvPr>
          <p:cNvSpPr txBox="1"/>
          <p:nvPr/>
        </p:nvSpPr>
        <p:spPr>
          <a:xfrm>
            <a:off x="7795910" y="6231449"/>
            <a:ext cx="3399810" cy="338554"/>
          </a:xfrm>
          <a:prstGeom prst="rect">
            <a:avLst/>
          </a:prstGeom>
          <a:noFill/>
        </p:spPr>
        <p:txBody>
          <a:bodyPr wrap="square" rtlCol="0">
            <a:spAutoFit/>
          </a:bodyPr>
          <a:lstStyle/>
          <a:p>
            <a:pPr algn="ctr"/>
            <a:r>
              <a:rPr lang="en-US" sz="1600" b="1" dirty="0">
                <a:solidFill>
                  <a:schemeClr val="bg1"/>
                </a:solidFill>
              </a:rPr>
              <a:t>Updated 10/2021 JA</a:t>
            </a: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id="{2A17D969-E35D-9E48-B8CB-6F7B2BFD799E}"/>
              </a:ext>
            </a:extLst>
          </p:cNvPr>
          <p:cNvPicPr>
            <a:picLocks noChangeAspect="1"/>
          </p:cNvPicPr>
          <p:nvPr/>
        </p:nvPicPr>
        <p:blipFill rotWithShape="1">
          <a:blip r:embed="rId3">
            <a:alphaModFix amt="1000"/>
          </a:blip>
          <a:srcRect r="22250" b="12347"/>
          <a:stretch/>
        </p:blipFill>
        <p:spPr>
          <a:xfrm>
            <a:off x="6999111" y="1311075"/>
            <a:ext cx="5192890" cy="5546926"/>
          </a:xfrm>
          <a:prstGeom prst="rect">
            <a:avLst/>
          </a:prstGeom>
        </p:spPr>
      </p:pic>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motto</a:t>
            </a:r>
          </a:p>
          <a:p>
            <a:r>
              <a:rPr lang="ja-JP" altLang="en-US" sz="1600" kern="0" dirty="0">
                <a:solidFill>
                  <a:srgbClr val="EBB700"/>
                </a:solidFill>
              </a:rPr>
              <a:t>私たちの使命</a:t>
            </a:r>
            <a:endParaRPr lang="en-US" sz="1600" kern="0" dirty="0">
              <a:solidFill>
                <a:srgbClr val="EBB700"/>
              </a:solidFill>
            </a:endParaRP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2003006"/>
            <a:ext cx="5959733" cy="2868503"/>
            <a:chOff x="6010473" y="2031142"/>
            <a:chExt cx="5959733"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altLang="en-US" sz="2400" kern="0" dirty="0">
                  <a:solidFill>
                    <a:srgbClr val="55565A"/>
                  </a:solidFill>
                  <a:latin typeface="MS PMincho" panose="02020600040205080304" pitchFamily="18" charset="-128"/>
                  <a:ea typeface="MS PMincho" panose="02020600040205080304" pitchFamily="18" charset="-128"/>
                  <a:cs typeface="Arial" charset="0"/>
                </a:rPr>
                <a:t>全世界</a:t>
              </a:r>
              <a:r>
                <a:rPr lang="en-US" altLang="ja-JP" sz="2400" kern="0" dirty="0">
                  <a:solidFill>
                    <a:srgbClr val="55565A"/>
                  </a:solidFill>
                  <a:latin typeface="MS PMincho" panose="02020600040205080304" pitchFamily="18" charset="-128"/>
                  <a:ea typeface="MS PMincho" panose="02020600040205080304" pitchFamily="18" charset="-128"/>
                  <a:cs typeface="Arial" charset="0"/>
                </a:rPr>
                <a:t>200</a:t>
              </a:r>
              <a:r>
                <a:rPr lang="ja-JP" altLang="en-US" sz="2400" kern="0" dirty="0">
                  <a:solidFill>
                    <a:srgbClr val="55565A"/>
                  </a:solidFill>
                  <a:latin typeface="MS PMincho" panose="02020600040205080304" pitchFamily="18" charset="-128"/>
                  <a:ea typeface="MS PMincho" panose="02020600040205080304" pitchFamily="18" charset="-128"/>
                  <a:cs typeface="Arial" charset="0"/>
                </a:rPr>
                <a:t>を超える国と地域で、</a:t>
              </a:r>
              <a:r>
                <a:rPr lang="en-US" altLang="ja-JP" sz="2400" kern="0" dirty="0">
                  <a:solidFill>
                    <a:srgbClr val="55565A"/>
                  </a:solidFill>
                  <a:latin typeface="MS PMincho" panose="02020600040205080304" pitchFamily="18" charset="-128"/>
                  <a:ea typeface="MS PMincho" panose="02020600040205080304" pitchFamily="18" charset="-128"/>
                  <a:cs typeface="Arial" charset="0"/>
                </a:rPr>
                <a:t>140</a:t>
              </a:r>
              <a:r>
                <a:rPr lang="ja-JP" altLang="en-US" sz="2400" kern="0" dirty="0">
                  <a:solidFill>
                    <a:srgbClr val="55565A"/>
                  </a:solidFill>
                  <a:latin typeface="MS PMincho" panose="02020600040205080304" pitchFamily="18" charset="-128"/>
                  <a:ea typeface="MS PMincho" panose="02020600040205080304" pitchFamily="18" charset="-128"/>
                  <a:cs typeface="Arial" charset="0"/>
                </a:rPr>
                <a:t>万人のライオンズクラブ会員が活動し、地域の隅々まで私たちの思いやりと奉仕を届けています。</a:t>
              </a:r>
              <a:endParaRPr lang="en-US" sz="2400" kern="0" dirty="0">
                <a:solidFill>
                  <a:srgbClr val="55565A"/>
                </a:solidFill>
                <a:latin typeface="MS PMincho" panose="02020600040205080304" pitchFamily="18" charset="-128"/>
                <a:ea typeface="MS PMincho" panose="02020600040205080304" pitchFamily="18" charset="-128"/>
                <a:cs typeface="Arial" charset="0"/>
              </a:endParaRP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959733"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rgbClr val="00338D"/>
                  </a:solidFill>
                  <a:latin typeface="Arial" charset="0"/>
                  <a:ea typeface="Arial" charset="0"/>
                  <a:cs typeface="Arial" charset="0"/>
                </a:rPr>
                <a:t>We Serve</a:t>
              </a:r>
              <a:r>
                <a:rPr lang="ja-JP" altLang="en-US" sz="4800" b="1" kern="0" dirty="0">
                  <a:solidFill>
                    <a:srgbClr val="00338D"/>
                  </a:solidFill>
                  <a:latin typeface="Arial" charset="0"/>
                  <a:ea typeface="Arial" charset="0"/>
                  <a:cs typeface="Arial" charset="0"/>
                </a:rPr>
                <a:t>　</a:t>
              </a:r>
              <a:r>
                <a:rPr lang="ja-JP" altLang="en-US" sz="2400" b="1" kern="0" dirty="0">
                  <a:solidFill>
                    <a:srgbClr val="00338D"/>
                  </a:solidFill>
                  <a:latin typeface="Arial" charset="0"/>
                  <a:ea typeface="Arial" charset="0"/>
                  <a:cs typeface="Arial" charset="0"/>
                </a:rPr>
                <a:t>我々は奉仕する</a:t>
              </a:r>
              <a:endParaRPr lang="en-US" sz="2400" b="1" kern="0" dirty="0">
                <a:solidFill>
                  <a:srgbClr val="00338D"/>
                </a:solidFill>
                <a:latin typeface="Arial" charset="0"/>
                <a:ea typeface="Arial" charset="0"/>
                <a:cs typeface="Arial" charset="0"/>
              </a:endParaRP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4"/>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5"/>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2" y="3169602"/>
            <a:ext cx="6322889"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sz="2400" b="1" kern="0" dirty="0">
                <a:solidFill>
                  <a:schemeClr val="bg1"/>
                </a:solidFill>
                <a:latin typeface="MS PMincho" panose="02020600040205080304" pitchFamily="18" charset="-128"/>
                <a:ea typeface="MS PMincho" panose="02020600040205080304" pitchFamily="18" charset="-128"/>
              </a:rPr>
              <a:t>ライオンズはコミュニティのひとつひとつで、地域のニーズ、世界のニーズに応えることで、この世界を変えていきます。</a:t>
            </a:r>
            <a:endParaRPr lang="en-US" altLang="ja-JP" sz="2400" b="1" kern="0" dirty="0">
              <a:solidFill>
                <a:schemeClr val="bg1"/>
              </a:solidFill>
              <a:latin typeface="MS PMincho" panose="02020600040205080304" pitchFamily="18" charset="-128"/>
              <a:ea typeface="MS PMincho" panose="02020600040205080304" pitchFamily="18" charset="-128"/>
            </a:endParaRPr>
          </a:p>
          <a:p>
            <a:r>
              <a:rPr lang="ja-JP" altLang="en-US" sz="2400" b="1" kern="0" dirty="0">
                <a:solidFill>
                  <a:schemeClr val="bg1"/>
                </a:solidFill>
                <a:latin typeface="MS PMincho" panose="02020600040205080304" pitchFamily="18" charset="-128"/>
                <a:ea typeface="MS PMincho" panose="02020600040205080304" pitchFamily="18" charset="-128"/>
              </a:rPr>
              <a:t>私たちは、思いやりの大切さを信じている、</a:t>
            </a:r>
            <a:r>
              <a:rPr lang="en-US" altLang="ja-JP" sz="2400" b="1" kern="0" dirty="0">
                <a:solidFill>
                  <a:schemeClr val="bg1"/>
                </a:solidFill>
                <a:latin typeface="MS PMincho" panose="02020600040205080304" pitchFamily="18" charset="-128"/>
                <a:ea typeface="MS PMincho" panose="02020600040205080304" pitchFamily="18" charset="-128"/>
              </a:rPr>
              <a:t>140</a:t>
            </a:r>
            <a:r>
              <a:rPr lang="ja-JP" altLang="en-US" sz="2400" b="1" kern="0" dirty="0">
                <a:solidFill>
                  <a:schemeClr val="bg1"/>
                </a:solidFill>
                <a:latin typeface="MS PMincho" panose="02020600040205080304" pitchFamily="18" charset="-128"/>
                <a:ea typeface="MS PMincho" panose="02020600040205080304" pitchFamily="18" charset="-128"/>
              </a:rPr>
              <a:t>万人の男女です。私たちが一緒に取り組むとき、より大きな目標を達成できるのです。</a:t>
            </a:r>
            <a:endParaRPr lang="en-US" sz="2400" b="1" kern="0" dirty="0">
              <a:solidFill>
                <a:schemeClr val="bg1"/>
              </a:solidFill>
              <a:latin typeface="MS PMincho" panose="02020600040205080304" pitchFamily="18" charset="-128"/>
              <a:ea typeface="MS PMincho" panose="02020600040205080304" pitchFamily="18"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016062" y="229629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826696" y="1311075"/>
            <a:ext cx="10538608"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4200" kern="0" dirty="0">
                <a:solidFill>
                  <a:schemeClr val="bg1"/>
                </a:solidFill>
              </a:rPr>
              <a:t>私たちは世界を変える活動をしています。　</a:t>
            </a:r>
            <a:endParaRPr lang="en-US" sz="4200" kern="0" dirty="0">
              <a:solidFill>
                <a:schemeClr val="bg1"/>
              </a:solidFill>
            </a:endParaRPr>
          </a:p>
        </p:txBody>
      </p:sp>
    </p:spTree>
    <p:extLst>
      <p:ext uri="{BB962C8B-B14F-4D97-AF65-F5344CB8AC3E}">
        <p14:creationId xmlns:p14="http://schemas.microsoft.com/office/powerpoint/2010/main" val="381415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37330" y="235482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849885"/>
            <a:ext cx="6756565"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4800" kern="0" dirty="0">
                <a:solidFill>
                  <a:schemeClr val="bg1"/>
                </a:solidFill>
              </a:rPr>
              <a:t>私たちの使命</a:t>
            </a:r>
            <a:r>
              <a:rPr lang="en-US" sz="4800" kern="0" dirty="0">
                <a:solidFill>
                  <a:schemeClr val="bg1"/>
                </a:solidFill>
              </a:rPr>
              <a:t>  </a:t>
            </a:r>
          </a:p>
          <a:p>
            <a:r>
              <a:rPr lang="ja-JP" altLang="en-US" sz="4800" kern="0" dirty="0">
                <a:solidFill>
                  <a:schemeClr val="bg1"/>
                </a:solidFill>
              </a:rPr>
              <a:t>私たちのビジョン</a:t>
            </a:r>
            <a:endParaRPr lang="en-US" sz="4800" kern="0" dirty="0">
              <a:solidFill>
                <a:schemeClr val="bg1"/>
              </a:solidFill>
            </a:endParaRPr>
          </a:p>
        </p:txBody>
      </p:sp>
      <p:sp>
        <p:nvSpPr>
          <p:cNvPr id="3" name="TextBox 2"/>
          <p:cNvSpPr txBox="1"/>
          <p:nvPr/>
        </p:nvSpPr>
        <p:spPr>
          <a:xfrm>
            <a:off x="1137329" y="2642012"/>
            <a:ext cx="6186259" cy="5170646"/>
          </a:xfrm>
          <a:prstGeom prst="rect">
            <a:avLst/>
          </a:prstGeom>
          <a:noFill/>
        </p:spPr>
        <p:txBody>
          <a:bodyPr wrap="square" rtlCol="0">
            <a:spAutoFit/>
          </a:bodyPr>
          <a:lstStyle/>
          <a:p>
            <a:r>
              <a:rPr lang="ja-JP" altLang="en-US" sz="2400" b="1" u="sng" dirty="0">
                <a:solidFill>
                  <a:schemeClr val="bg1"/>
                </a:solidFill>
                <a:latin typeface="MS PMincho" panose="02020600040205080304" pitchFamily="18" charset="-128"/>
                <a:ea typeface="MS PMincho" panose="02020600040205080304" pitchFamily="18" charset="-128"/>
              </a:rPr>
              <a:t>使命</a:t>
            </a:r>
            <a:endParaRPr lang="en-US" altLang="ja-JP" sz="2400" b="1" u="sng" dirty="0">
              <a:solidFill>
                <a:schemeClr val="bg1"/>
              </a:solidFill>
              <a:latin typeface="MS PMincho" panose="02020600040205080304" pitchFamily="18" charset="-128"/>
              <a:ea typeface="MS PMincho" panose="02020600040205080304" pitchFamily="18" charset="-128"/>
            </a:endParaRPr>
          </a:p>
          <a:p>
            <a:endParaRPr lang="en-US" altLang="ja-JP" sz="2400" b="1" dirty="0">
              <a:solidFill>
                <a:schemeClr val="bg1"/>
              </a:solidFill>
              <a:latin typeface="MS PMincho" panose="02020600040205080304" pitchFamily="18" charset="-128"/>
              <a:ea typeface="MS PMincho" panose="02020600040205080304" pitchFamily="18" charset="-128"/>
            </a:endParaRPr>
          </a:p>
          <a:p>
            <a:r>
              <a:rPr lang="ja-JP" altLang="en-US" sz="2400" b="1" dirty="0">
                <a:solidFill>
                  <a:schemeClr val="bg1"/>
                </a:solidFill>
                <a:latin typeface="MS PMincho" panose="02020600040205080304" pitchFamily="18" charset="-128"/>
                <a:ea typeface="MS PMincho" panose="02020600040205080304" pitchFamily="18" charset="-128"/>
              </a:rPr>
              <a:t>ライオンズクラブを通じて、ボランティアに社会奉仕の手段を与え、人道的ニーズを満たし、平和と国際理解を育む。</a:t>
            </a:r>
            <a:endParaRPr lang="en-US" altLang="ja-JP" sz="2400" b="1" dirty="0">
              <a:solidFill>
                <a:schemeClr val="bg1"/>
              </a:solidFill>
              <a:latin typeface="MS PMincho" panose="02020600040205080304" pitchFamily="18" charset="-128"/>
              <a:ea typeface="MS PMincho" panose="02020600040205080304" pitchFamily="18" charset="-128"/>
            </a:endParaRPr>
          </a:p>
          <a:p>
            <a:endParaRPr lang="en-US" sz="2400" b="1" dirty="0">
              <a:solidFill>
                <a:schemeClr val="bg1"/>
              </a:solidFill>
              <a:latin typeface="MS PMincho" panose="02020600040205080304" pitchFamily="18" charset="-128"/>
              <a:ea typeface="MS PMincho" panose="02020600040205080304" pitchFamily="18" charset="-128"/>
            </a:endParaRPr>
          </a:p>
          <a:p>
            <a:r>
              <a:rPr lang="ja-JP" altLang="en-US" sz="2400" b="1" u="sng" dirty="0">
                <a:solidFill>
                  <a:schemeClr val="bg1"/>
                </a:solidFill>
                <a:latin typeface="MS PMincho" panose="02020600040205080304" pitchFamily="18" charset="-128"/>
                <a:ea typeface="MS PMincho" panose="02020600040205080304" pitchFamily="18" charset="-128"/>
              </a:rPr>
              <a:t>ビジョン</a:t>
            </a:r>
            <a:endParaRPr lang="en-US" altLang="ja-JP" sz="2400" b="1" u="sng" dirty="0">
              <a:solidFill>
                <a:schemeClr val="bg1"/>
              </a:solidFill>
              <a:latin typeface="MS PMincho" panose="02020600040205080304" pitchFamily="18" charset="-128"/>
              <a:ea typeface="MS PMincho" panose="02020600040205080304" pitchFamily="18" charset="-128"/>
            </a:endParaRPr>
          </a:p>
          <a:p>
            <a:endParaRPr lang="ja-JP" altLang="en-US" sz="2400" b="1" u="sng" dirty="0">
              <a:solidFill>
                <a:schemeClr val="bg1"/>
              </a:solidFill>
              <a:latin typeface="MS PMincho" panose="02020600040205080304" pitchFamily="18" charset="-128"/>
              <a:ea typeface="MS PMincho" panose="02020600040205080304" pitchFamily="18" charset="-128"/>
            </a:endParaRPr>
          </a:p>
          <a:p>
            <a:r>
              <a:rPr lang="ja-JP" altLang="en-US" sz="2400" b="1" dirty="0">
                <a:solidFill>
                  <a:schemeClr val="bg1"/>
                </a:solidFill>
                <a:latin typeface="MS PMincho" panose="02020600040205080304" pitchFamily="18" charset="-128"/>
                <a:ea typeface="MS PMincho" panose="02020600040205080304" pitchFamily="18" charset="-128"/>
              </a:rPr>
              <a:t>地域社会と人道奉仕におけるグローバル・リーダーを目指す。</a:t>
            </a:r>
          </a:p>
          <a:p>
            <a:endParaRPr lang="en-US" dirty="0">
              <a:solidFill>
                <a:schemeClr val="bg1"/>
              </a:solidFill>
              <a:latin typeface="HelveticaNeue-Light"/>
            </a:endParaRPr>
          </a:p>
          <a:p>
            <a:endParaRPr lang="en-US" dirty="0">
              <a:solidFill>
                <a:schemeClr val="bg1"/>
              </a:solidFill>
              <a:latin typeface="HelveticaNeue-Light"/>
            </a:endParaRPr>
          </a:p>
          <a:p>
            <a:endParaRPr lang="en-US" dirty="0">
              <a:solidFill>
                <a:schemeClr val="bg1"/>
              </a:solidFill>
              <a:latin typeface="HelveticaNeue-Light"/>
            </a:endParaRPr>
          </a:p>
          <a:p>
            <a:endParaRPr lang="en-US" dirty="0">
              <a:solidFill>
                <a:schemeClr val="bg1"/>
              </a:solidFill>
              <a:latin typeface="HelveticaNeue-Light"/>
            </a:endParaRPr>
          </a:p>
          <a:p>
            <a:endParaRPr lang="en-US" dirty="0">
              <a:solidFill>
                <a:schemeClr val="bg1"/>
              </a:solidFill>
            </a:endParaRPr>
          </a:p>
        </p:txBody>
      </p:sp>
    </p:spTree>
    <p:extLst>
      <p:ext uri="{BB962C8B-B14F-4D97-AF65-F5344CB8AC3E}">
        <p14:creationId xmlns:p14="http://schemas.microsoft.com/office/powerpoint/2010/main" val="232669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3309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087107" y="152953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880183" y="667696"/>
            <a:ext cx="10084227"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4800" kern="0" dirty="0">
                <a:solidFill>
                  <a:schemeClr val="bg1"/>
                </a:solidFill>
              </a:rPr>
              <a:t>ライオンズクラブ国際協会のあゆみ</a:t>
            </a:r>
            <a:endParaRPr lang="en-US" sz="4800" kern="0" dirty="0">
              <a:solidFill>
                <a:schemeClr val="bg1"/>
              </a:solidFill>
            </a:endParaRPr>
          </a:p>
        </p:txBody>
      </p:sp>
      <p:sp>
        <p:nvSpPr>
          <p:cNvPr id="2" name="TextBox 1"/>
          <p:cNvSpPr txBox="1"/>
          <p:nvPr/>
        </p:nvSpPr>
        <p:spPr>
          <a:xfrm>
            <a:off x="662730" y="1812816"/>
            <a:ext cx="10874426" cy="5078313"/>
          </a:xfrm>
          <a:prstGeom prst="rect">
            <a:avLst/>
          </a:prstGeom>
          <a:noFill/>
        </p:spPr>
        <p:txBody>
          <a:bodyPr wrap="square" rtlCol="0">
            <a:spAutoFit/>
          </a:bodyPr>
          <a:lstStyle/>
          <a:p>
            <a:r>
              <a:rPr lang="en-US" sz="2000" dirty="0">
                <a:solidFill>
                  <a:schemeClr val="bg1"/>
                </a:solidFill>
              </a:rPr>
              <a:t>1917:  	</a:t>
            </a:r>
            <a:r>
              <a:rPr lang="ja-JP" altLang="en-US" sz="2000" dirty="0">
                <a:solidFill>
                  <a:schemeClr val="bg1"/>
                </a:solidFill>
                <a:latin typeface="MS PMincho" panose="02020600040205080304" pitchFamily="18" charset="-128"/>
                <a:ea typeface="MS PMincho" panose="02020600040205080304" pitchFamily="18" charset="-128"/>
              </a:rPr>
              <a:t>メルビン・ジョーンズによりライオンズクラブが創設される</a:t>
            </a:r>
            <a:endParaRPr lang="en-US" altLang="ja-JP" sz="2000" dirty="0">
              <a:solidFill>
                <a:schemeClr val="bg1"/>
              </a:solidFill>
              <a:latin typeface="MS PMincho" panose="02020600040205080304" pitchFamily="18" charset="-128"/>
              <a:ea typeface="MS PMincho" panose="02020600040205080304" pitchFamily="18" charset="-128"/>
            </a:endParaRPr>
          </a:p>
          <a:p>
            <a:endParaRPr lang="en-US" sz="2000" dirty="0">
              <a:solidFill>
                <a:schemeClr val="bg1"/>
              </a:solidFill>
              <a:latin typeface="MS PMincho" panose="02020600040205080304" pitchFamily="18" charset="-128"/>
              <a:ea typeface="MS PMincho" panose="02020600040205080304" pitchFamily="18" charset="-128"/>
            </a:endParaRPr>
          </a:p>
          <a:p>
            <a:r>
              <a:rPr lang="en-US" sz="2000" dirty="0">
                <a:solidFill>
                  <a:schemeClr val="bg1"/>
                </a:solidFill>
              </a:rPr>
              <a:t>1920:  	</a:t>
            </a:r>
            <a:r>
              <a:rPr lang="ja-JP" altLang="en-US" sz="2000" dirty="0">
                <a:solidFill>
                  <a:schemeClr val="bg1"/>
                </a:solidFill>
                <a:latin typeface="MS PMincho" panose="02020600040205080304" pitchFamily="18" charset="-128"/>
                <a:ea typeface="MS PMincho" panose="02020600040205080304" pitchFamily="18" charset="-128"/>
              </a:rPr>
              <a:t>カナダで、最初の「国際クラブ」が結成される</a:t>
            </a:r>
            <a:endParaRPr lang="en-US" altLang="ja-JP" sz="2000" dirty="0">
              <a:solidFill>
                <a:schemeClr val="bg1"/>
              </a:solidFill>
              <a:latin typeface="MS PMincho" panose="02020600040205080304" pitchFamily="18" charset="-128"/>
              <a:ea typeface="MS PMincho" panose="02020600040205080304" pitchFamily="18" charset="-128"/>
            </a:endParaRPr>
          </a:p>
          <a:p>
            <a:endParaRPr lang="en-US" sz="2000" dirty="0">
              <a:solidFill>
                <a:schemeClr val="bg1"/>
              </a:solidFill>
              <a:latin typeface="MS PMincho" panose="02020600040205080304" pitchFamily="18" charset="-128"/>
              <a:ea typeface="MS PMincho" panose="02020600040205080304" pitchFamily="18" charset="-128"/>
            </a:endParaRPr>
          </a:p>
          <a:p>
            <a:r>
              <a:rPr lang="en-US" sz="2000" dirty="0">
                <a:solidFill>
                  <a:schemeClr val="bg1"/>
                </a:solidFill>
              </a:rPr>
              <a:t>1925:  	</a:t>
            </a:r>
            <a:r>
              <a:rPr lang="ja-JP" altLang="en-US" sz="2000" dirty="0">
                <a:solidFill>
                  <a:schemeClr val="bg1"/>
                </a:solidFill>
                <a:latin typeface="MS PMincho" panose="02020600040205080304" pitchFamily="18" charset="-128"/>
                <a:ea typeface="MS PMincho" panose="02020600040205080304" pitchFamily="18" charset="-128"/>
              </a:rPr>
              <a:t>ヘレン・ケラーが「盲目の騎士」となり視力への支援のリーダーとなる</a:t>
            </a:r>
            <a:r>
              <a:rPr lang="en-US" altLang="ja-JP" sz="2000" dirty="0">
                <a:solidFill>
                  <a:schemeClr val="bg1"/>
                </a:solidFill>
                <a:latin typeface="MS PMincho" panose="02020600040205080304" pitchFamily="18" charset="-128"/>
                <a:ea typeface="MS PMincho" panose="02020600040205080304" pitchFamily="18" charset="-128"/>
              </a:rPr>
              <a:t> </a:t>
            </a:r>
            <a:r>
              <a:rPr lang="ja-JP" altLang="en-US" sz="2000" dirty="0">
                <a:solidFill>
                  <a:schemeClr val="bg1"/>
                </a:solidFill>
                <a:latin typeface="MS PMincho" panose="02020600040205080304" pitchFamily="18" charset="-128"/>
                <a:ea typeface="MS PMincho" panose="02020600040205080304" pitchFamily="18" charset="-128"/>
              </a:rPr>
              <a:t>ことをライオンズに訴える</a:t>
            </a:r>
            <a:endParaRPr lang="en-US" altLang="ja-JP" sz="2000" dirty="0">
              <a:solidFill>
                <a:schemeClr val="bg1"/>
              </a:solidFill>
              <a:latin typeface="MS PMincho" panose="02020600040205080304" pitchFamily="18" charset="-128"/>
              <a:ea typeface="MS PMincho" panose="02020600040205080304" pitchFamily="18" charset="-128"/>
            </a:endParaRPr>
          </a:p>
          <a:p>
            <a:endParaRPr lang="en-US" sz="2000" dirty="0">
              <a:solidFill>
                <a:schemeClr val="bg1"/>
              </a:solidFill>
              <a:latin typeface="MS PMincho" panose="02020600040205080304" pitchFamily="18" charset="-128"/>
              <a:ea typeface="MS PMincho" panose="02020600040205080304" pitchFamily="18" charset="-128"/>
            </a:endParaRPr>
          </a:p>
          <a:p>
            <a:r>
              <a:rPr lang="en-US" sz="2000" dirty="0">
                <a:solidFill>
                  <a:schemeClr val="bg1"/>
                </a:solidFill>
              </a:rPr>
              <a:t>1945: 	</a:t>
            </a:r>
            <a:r>
              <a:rPr lang="ja-JP" altLang="en-US" sz="2000" dirty="0">
                <a:solidFill>
                  <a:schemeClr val="bg1"/>
                </a:solidFill>
                <a:latin typeface="MS PMincho" panose="02020600040205080304" pitchFamily="18" charset="-128"/>
                <a:ea typeface="MS PMincho" panose="02020600040205080304" pitchFamily="18" charset="-128"/>
              </a:rPr>
              <a:t>国連憲章における</a:t>
            </a:r>
            <a:r>
              <a:rPr lang="en-US" altLang="ja-JP" sz="2000" dirty="0">
                <a:solidFill>
                  <a:schemeClr val="bg1"/>
                </a:solidFill>
                <a:latin typeface="MS PMincho" panose="02020600040205080304" pitchFamily="18" charset="-128"/>
                <a:ea typeface="MS PMincho" panose="02020600040205080304" pitchFamily="18" charset="-128"/>
              </a:rPr>
              <a:t>NGO</a:t>
            </a:r>
            <a:r>
              <a:rPr lang="ja-JP" altLang="en-US" sz="2000" dirty="0">
                <a:solidFill>
                  <a:schemeClr val="bg1"/>
                </a:solidFill>
                <a:latin typeface="MS PMincho" panose="02020600040205080304" pitchFamily="18" charset="-128"/>
                <a:ea typeface="MS PMincho" panose="02020600040205080304" pitchFamily="18" charset="-128"/>
              </a:rPr>
              <a:t>条項の策定に協力</a:t>
            </a:r>
            <a:endParaRPr lang="en-US" altLang="ja-JP" sz="2000" dirty="0">
              <a:solidFill>
                <a:schemeClr val="bg1"/>
              </a:solidFill>
              <a:latin typeface="MS PMincho" panose="02020600040205080304" pitchFamily="18" charset="-128"/>
              <a:ea typeface="MS PMincho" panose="02020600040205080304" pitchFamily="18" charset="-128"/>
            </a:endParaRPr>
          </a:p>
          <a:p>
            <a:endParaRPr lang="en-US" sz="2000" dirty="0">
              <a:solidFill>
                <a:schemeClr val="bg1"/>
              </a:solidFill>
              <a:latin typeface="MS PMincho" panose="02020600040205080304" pitchFamily="18" charset="-128"/>
              <a:ea typeface="MS PMincho" panose="02020600040205080304" pitchFamily="18" charset="-128"/>
            </a:endParaRPr>
          </a:p>
          <a:p>
            <a:r>
              <a:rPr lang="en-US" sz="2000" dirty="0">
                <a:solidFill>
                  <a:schemeClr val="bg1"/>
                </a:solidFill>
              </a:rPr>
              <a:t>1957:  	</a:t>
            </a:r>
            <a:r>
              <a:rPr lang="ja-JP" altLang="en-US" sz="2000" dirty="0">
                <a:solidFill>
                  <a:schemeClr val="bg1"/>
                </a:solidFill>
                <a:latin typeface="MS PMincho" panose="02020600040205080304" pitchFamily="18" charset="-128"/>
                <a:ea typeface="MS PMincho" panose="02020600040205080304" pitchFamily="18" charset="-128"/>
              </a:rPr>
              <a:t>レオクラブが創設される</a:t>
            </a:r>
            <a:endParaRPr lang="en-US" altLang="ja-JP" sz="2000" dirty="0">
              <a:solidFill>
                <a:schemeClr val="bg1"/>
              </a:solidFill>
              <a:latin typeface="MS PMincho" panose="02020600040205080304" pitchFamily="18" charset="-128"/>
              <a:ea typeface="MS PMincho" panose="02020600040205080304" pitchFamily="18" charset="-128"/>
            </a:endParaRPr>
          </a:p>
          <a:p>
            <a:endParaRPr lang="en-US" sz="2000" dirty="0">
              <a:solidFill>
                <a:schemeClr val="bg1"/>
              </a:solidFill>
              <a:latin typeface="MS PMincho" panose="02020600040205080304" pitchFamily="18" charset="-128"/>
              <a:ea typeface="MS PMincho" panose="02020600040205080304" pitchFamily="18" charset="-128"/>
            </a:endParaRPr>
          </a:p>
          <a:p>
            <a:r>
              <a:rPr lang="en-US" sz="2000" dirty="0">
                <a:solidFill>
                  <a:schemeClr val="bg1"/>
                </a:solidFill>
              </a:rPr>
              <a:t>1968:  	</a:t>
            </a:r>
            <a:r>
              <a:rPr lang="ja-JP" altLang="en-US" sz="2000" dirty="0">
                <a:solidFill>
                  <a:schemeClr val="bg1"/>
                </a:solidFill>
                <a:latin typeface="MS PMincho" panose="02020600040205080304" pitchFamily="18" charset="-128"/>
                <a:ea typeface="MS PMincho" panose="02020600040205080304" pitchFamily="18" charset="-128"/>
              </a:rPr>
              <a:t>ライオンズクラブ国際財団（</a:t>
            </a:r>
            <a:r>
              <a:rPr lang="en-US" altLang="ja-JP" sz="2000" dirty="0">
                <a:solidFill>
                  <a:schemeClr val="bg1"/>
                </a:solidFill>
                <a:latin typeface="MS PMincho" panose="02020600040205080304" pitchFamily="18" charset="-128"/>
                <a:ea typeface="MS PMincho" panose="02020600040205080304" pitchFamily="18" charset="-128"/>
              </a:rPr>
              <a:t>LCIF)</a:t>
            </a:r>
            <a:r>
              <a:rPr lang="ja-JP" altLang="en-US" sz="2000" dirty="0">
                <a:solidFill>
                  <a:schemeClr val="bg1"/>
                </a:solidFill>
                <a:latin typeface="MS PMincho" panose="02020600040205080304" pitchFamily="18" charset="-128"/>
                <a:ea typeface="MS PMincho" panose="02020600040205080304" pitchFamily="18" charset="-128"/>
              </a:rPr>
              <a:t>が創設される</a:t>
            </a:r>
            <a:endParaRPr lang="en-US" altLang="ja-JP" sz="2000" dirty="0">
              <a:solidFill>
                <a:schemeClr val="bg1"/>
              </a:solidFill>
              <a:latin typeface="MS PMincho" panose="02020600040205080304" pitchFamily="18" charset="-128"/>
              <a:ea typeface="MS PMincho" panose="02020600040205080304" pitchFamily="18" charset="-128"/>
            </a:endParaRPr>
          </a:p>
          <a:p>
            <a:endParaRPr lang="en-US" sz="2000" dirty="0">
              <a:solidFill>
                <a:schemeClr val="bg1"/>
              </a:solidFill>
              <a:latin typeface="MS PMincho" panose="02020600040205080304" pitchFamily="18" charset="-128"/>
              <a:ea typeface="MS PMincho" panose="02020600040205080304" pitchFamily="18" charset="-128"/>
            </a:endParaRPr>
          </a:p>
          <a:p>
            <a:r>
              <a:rPr lang="en-US" sz="2000" dirty="0">
                <a:solidFill>
                  <a:schemeClr val="bg1"/>
                </a:solidFill>
              </a:rPr>
              <a:t>1990: 	</a:t>
            </a:r>
            <a:r>
              <a:rPr lang="ja-JP" altLang="en-US" sz="2000" dirty="0">
                <a:solidFill>
                  <a:schemeClr val="bg1"/>
                </a:solidFill>
                <a:latin typeface="MS PMincho" panose="02020600040205080304" pitchFamily="18" charset="-128"/>
                <a:ea typeface="MS PMincho" panose="02020600040205080304" pitchFamily="18" charset="-128"/>
              </a:rPr>
              <a:t>グローバルに視力の回復と保護に取り組むための「視力ファースト」</a:t>
            </a:r>
            <a:r>
              <a:rPr lang="en-US" altLang="ja-JP" sz="2000" dirty="0">
                <a:solidFill>
                  <a:schemeClr val="bg1"/>
                </a:solidFill>
                <a:latin typeface="MS PMincho" panose="02020600040205080304" pitchFamily="18" charset="-128"/>
                <a:ea typeface="MS PMincho" panose="02020600040205080304" pitchFamily="18" charset="-128"/>
              </a:rPr>
              <a:t>	</a:t>
            </a:r>
            <a:r>
              <a:rPr lang="ja-JP" altLang="en-US" sz="2000" dirty="0">
                <a:solidFill>
                  <a:schemeClr val="bg1"/>
                </a:solidFill>
                <a:latin typeface="MS PMincho" panose="02020600040205080304" pitchFamily="18" charset="-128"/>
                <a:ea typeface="MS PMincho" panose="02020600040205080304" pitchFamily="18" charset="-128"/>
              </a:rPr>
              <a:t>キャンペーンを開始</a:t>
            </a:r>
            <a:endParaRPr lang="en-US" altLang="ja-JP" sz="2000" dirty="0">
              <a:solidFill>
                <a:schemeClr val="bg1"/>
              </a:solidFill>
              <a:latin typeface="MS PMincho" panose="02020600040205080304" pitchFamily="18" charset="-128"/>
              <a:ea typeface="MS PMincho" panose="02020600040205080304" pitchFamily="18" charset="-128"/>
            </a:endParaRPr>
          </a:p>
          <a:p>
            <a:endParaRPr lang="en-US" altLang="ja-JP" sz="2000" dirty="0">
              <a:solidFill>
                <a:schemeClr val="bg1"/>
              </a:solidFill>
              <a:latin typeface="MS PMincho" panose="02020600040205080304" pitchFamily="18" charset="-128"/>
              <a:ea typeface="MS PMincho" panose="02020600040205080304" pitchFamily="18" charset="-128"/>
            </a:endParaRPr>
          </a:p>
          <a:p>
            <a:r>
              <a:rPr lang="en-US" sz="2000" dirty="0">
                <a:solidFill>
                  <a:schemeClr val="bg1"/>
                </a:solidFill>
              </a:rPr>
              <a:t>2017:  	</a:t>
            </a:r>
            <a:r>
              <a:rPr lang="ja-JP" altLang="en-US" sz="2000" dirty="0">
                <a:solidFill>
                  <a:schemeClr val="bg1"/>
                </a:solidFill>
                <a:latin typeface="MS PMincho" panose="02020600040205080304" pitchFamily="18" charset="-128"/>
                <a:ea typeface="MS PMincho" panose="02020600040205080304" pitchFamily="18" charset="-128"/>
              </a:rPr>
              <a:t>ライオンズクラブ国際協会創設</a:t>
            </a:r>
            <a:r>
              <a:rPr lang="en-US" altLang="ja-JP" sz="2000" dirty="0">
                <a:solidFill>
                  <a:schemeClr val="bg1"/>
                </a:solidFill>
                <a:latin typeface="MS PMincho" panose="02020600040205080304" pitchFamily="18" charset="-128"/>
                <a:ea typeface="MS PMincho" panose="02020600040205080304" pitchFamily="18" charset="-128"/>
              </a:rPr>
              <a:t>100</a:t>
            </a:r>
            <a:r>
              <a:rPr lang="ja-JP" altLang="en-US" sz="2000" dirty="0">
                <a:solidFill>
                  <a:schemeClr val="bg1"/>
                </a:solidFill>
                <a:latin typeface="MS PMincho" panose="02020600040205080304" pitchFamily="18" charset="-128"/>
                <a:ea typeface="MS PMincho" panose="02020600040205080304" pitchFamily="18" charset="-128"/>
              </a:rPr>
              <a:t>周年。</a:t>
            </a:r>
            <a:r>
              <a:rPr lang="en-US" altLang="ja-JP" sz="2000" dirty="0">
                <a:solidFill>
                  <a:schemeClr val="bg1"/>
                </a:solidFill>
                <a:latin typeface="MS PMincho" panose="02020600040205080304" pitchFamily="18" charset="-128"/>
                <a:ea typeface="MS PMincho" panose="02020600040205080304" pitchFamily="18" charset="-128"/>
              </a:rPr>
              <a:t>100</a:t>
            </a:r>
            <a:r>
              <a:rPr lang="ja-JP" altLang="en-US" sz="2000" dirty="0">
                <a:solidFill>
                  <a:schemeClr val="bg1"/>
                </a:solidFill>
                <a:latin typeface="MS PMincho" panose="02020600040205080304" pitchFamily="18" charset="-128"/>
                <a:ea typeface="MS PMincho" panose="02020600040205080304" pitchFamily="18" charset="-128"/>
              </a:rPr>
              <a:t>年に渡る人道奉仕の</a:t>
            </a:r>
            <a:r>
              <a:rPr lang="en-US" altLang="ja-JP" sz="2000" dirty="0">
                <a:solidFill>
                  <a:schemeClr val="bg1"/>
                </a:solidFill>
                <a:latin typeface="MS PMincho" panose="02020600040205080304" pitchFamily="18" charset="-128"/>
                <a:ea typeface="MS PMincho" panose="02020600040205080304" pitchFamily="18" charset="-128"/>
              </a:rPr>
              <a:t>	</a:t>
            </a:r>
            <a:r>
              <a:rPr lang="ja-JP" altLang="en-US" sz="2000" dirty="0">
                <a:solidFill>
                  <a:schemeClr val="bg1"/>
                </a:solidFill>
                <a:latin typeface="MS PMincho" panose="02020600040205080304" pitchFamily="18" charset="-128"/>
                <a:ea typeface="MS PMincho" panose="02020600040205080304" pitchFamily="18" charset="-128"/>
              </a:rPr>
              <a:t>歴史を祝う。</a:t>
            </a:r>
            <a:endParaRPr lang="en-US" sz="2000" dirty="0">
              <a:solidFill>
                <a:schemeClr val="bg1"/>
              </a:solidFill>
              <a:latin typeface="MS PMincho" panose="02020600040205080304" pitchFamily="18" charset="-128"/>
              <a:ea typeface="MS PMincho" panose="02020600040205080304" pitchFamily="18" charset="-128"/>
            </a:endParaRPr>
          </a:p>
          <a:p>
            <a:endParaRPr lang="en-US" sz="2400" dirty="0">
              <a:solidFill>
                <a:schemeClr val="bg1"/>
              </a:solidFill>
            </a:endParaRPr>
          </a:p>
        </p:txBody>
      </p:sp>
    </p:spTree>
    <p:extLst>
      <p:ext uri="{BB962C8B-B14F-4D97-AF65-F5344CB8AC3E}">
        <p14:creationId xmlns:p14="http://schemas.microsoft.com/office/powerpoint/2010/main" val="108534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40072" y="366727"/>
            <a:ext cx="2043058" cy="965362"/>
          </a:xfrm>
          <a:prstGeom prst="rect">
            <a:avLst/>
          </a:prstGeom>
        </p:spPr>
        <p:txBody>
          <a:bodyPr>
            <a:normAutofit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global</a:t>
            </a:r>
          </a:p>
          <a:p>
            <a:r>
              <a:rPr lang="en-US" sz="1600" kern="0" dirty="0">
                <a:solidFill>
                  <a:srgbClr val="EBB700"/>
                </a:solidFill>
              </a:rPr>
              <a:t>causes</a:t>
            </a:r>
          </a:p>
          <a:p>
            <a:r>
              <a:rPr lang="ja-JP" altLang="en-US" sz="1600" kern="0" dirty="0">
                <a:solidFill>
                  <a:srgbClr val="EBB700"/>
                </a:solidFill>
              </a:rPr>
              <a:t>私たちのグローバル奉仕重点分野</a:t>
            </a:r>
            <a:endParaRPr lang="en-US" sz="1600" kern="0" dirty="0">
              <a:solidFill>
                <a:srgbClr val="EBB700"/>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7"/>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kern="0" dirty="0">
                <a:solidFill>
                  <a:srgbClr val="55565A"/>
                </a:solidFill>
                <a:latin typeface="MS PMincho" panose="02020600040205080304" pitchFamily="18" charset="-128"/>
                <a:ea typeface="MS PMincho" panose="02020600040205080304" pitchFamily="18" charset="-128"/>
              </a:rPr>
              <a:t>地域での奉仕活動に加えて、ライオンズは</a:t>
            </a:r>
            <a:r>
              <a:rPr lang="en-US" altLang="ja-JP" kern="0" dirty="0">
                <a:solidFill>
                  <a:srgbClr val="55565A"/>
                </a:solidFill>
                <a:latin typeface="MS PMincho" panose="02020600040205080304" pitchFamily="18" charset="-128"/>
                <a:ea typeface="MS PMincho" panose="02020600040205080304" pitchFamily="18" charset="-128"/>
              </a:rPr>
              <a:t>5</a:t>
            </a:r>
            <a:r>
              <a:rPr lang="ja-JP" altLang="en-US" kern="0" dirty="0" err="1">
                <a:solidFill>
                  <a:srgbClr val="55565A"/>
                </a:solidFill>
                <a:latin typeface="MS PMincho" panose="02020600040205080304" pitchFamily="18" charset="-128"/>
                <a:ea typeface="MS PMincho" panose="02020600040205080304" pitchFamily="18" charset="-128"/>
              </a:rPr>
              <a:t>つの</a:t>
            </a:r>
            <a:r>
              <a:rPr lang="ja-JP" altLang="en-US" kern="0" dirty="0">
                <a:solidFill>
                  <a:srgbClr val="55565A"/>
                </a:solidFill>
                <a:latin typeface="MS PMincho" panose="02020600040205080304" pitchFamily="18" charset="-128"/>
                <a:ea typeface="MS PMincho" panose="02020600040205080304" pitchFamily="18" charset="-128"/>
              </a:rPr>
              <a:t>グローバルな奉仕重点分野を支援します。</a:t>
            </a:r>
            <a:endParaRPr lang="en-US" kern="0" dirty="0">
              <a:solidFill>
                <a:srgbClr val="55565A"/>
              </a:solidFill>
              <a:latin typeface="MS PMincho" panose="02020600040205080304" pitchFamily="18" charset="-128"/>
              <a:ea typeface="MS PMincho" panose="02020600040205080304" pitchFamily="18" charset="-128"/>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53732" y="237751"/>
            <a:ext cx="8373905" cy="79232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4800" kern="0" dirty="0">
                <a:solidFill>
                  <a:srgbClr val="00338D"/>
                </a:solidFill>
              </a:rPr>
              <a:t>私たちはともにグローバルな課題に取り組みます。</a:t>
            </a:r>
            <a:endParaRPr lang="en-US" sz="4800" kern="0" dirty="0">
              <a:solidFill>
                <a:srgbClr val="00338D"/>
              </a:solidFill>
            </a:endParaRPr>
          </a:p>
          <a:p>
            <a:endParaRPr lang="en-US" sz="4800" kern="0" dirty="0">
              <a:solidFill>
                <a:srgbClr val="00338D"/>
              </a:solidFill>
            </a:endParaRPr>
          </a:p>
        </p:txBody>
      </p:sp>
      <p:sp>
        <p:nvSpPr>
          <p:cNvPr id="13" name="TextBox 12">
            <a:extLst>
              <a:ext uri="{FF2B5EF4-FFF2-40B4-BE49-F238E27FC236}">
                <a16:creationId xmlns:a16="http://schemas.microsoft.com/office/drawing/2014/main" id="{A07C1F0D-41C1-A944-9CF3-DA34ABC3DCF0}"/>
              </a:ext>
            </a:extLst>
          </p:cNvPr>
          <p:cNvSpPr txBox="1"/>
          <p:nvPr/>
        </p:nvSpPr>
        <p:spPr>
          <a:xfrm>
            <a:off x="2619850" y="4187548"/>
            <a:ext cx="1673352" cy="230832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774AF"/>
                </a:solidFill>
                <a:effectLst/>
                <a:uLnTx/>
                <a:uFillTx/>
                <a:latin typeface="Arial" panose="020B0604020202020204" pitchFamily="34" charset="0"/>
                <a:ea typeface="Open Sans" charset="0"/>
                <a:cs typeface="Arial" panose="020B0604020202020204" pitchFamily="34" charset="0"/>
              </a:rPr>
              <a:t>糖尿病</a:t>
            </a:r>
            <a:endParaRPr kumimoji="0" lang="en-US" altLang="ja-JP" sz="1600" b="1" i="0" u="none" strike="noStrike" kern="1200" cap="none" spc="0" normalizeH="0" baseline="0" noProof="0" dirty="0">
              <a:ln>
                <a:noFill/>
              </a:ln>
              <a:solidFill>
                <a:srgbClr val="0774AF"/>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lvl="0" fontAlgn="base">
              <a:spcBef>
                <a:spcPct val="0"/>
              </a:spcBef>
              <a:spcAft>
                <a:spcPct val="0"/>
              </a:spcAft>
              <a:defRPr/>
            </a:pPr>
            <a:r>
              <a:rPr lang="ja-JP" altLang="en-US" sz="1600" dirty="0">
                <a:solidFill>
                  <a:srgbClr val="000000"/>
                </a:solidFill>
                <a:latin typeface="HelveticaNeue-Light"/>
              </a:rPr>
              <a:t>糖尿病の流行を抑えるとともに、糖尿病と診断された人々の暮らしの質を高めます。</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p:txBody>
      </p:sp>
      <p:sp>
        <p:nvSpPr>
          <p:cNvPr id="18" name="TextBox 17">
            <a:extLst>
              <a:ext uri="{FF2B5EF4-FFF2-40B4-BE49-F238E27FC236}">
                <a16:creationId xmlns:a16="http://schemas.microsoft.com/office/drawing/2014/main" id="{0E6068FD-C315-304D-AB55-4416AC0583FC}"/>
              </a:ext>
            </a:extLst>
          </p:cNvPr>
          <p:cNvSpPr txBox="1"/>
          <p:nvPr/>
        </p:nvSpPr>
        <p:spPr>
          <a:xfrm>
            <a:off x="9982127" y="4185517"/>
            <a:ext cx="167335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F0C217"/>
                </a:solidFill>
                <a:effectLst/>
                <a:uLnTx/>
                <a:uFillTx/>
                <a:latin typeface="Arial" panose="020B0604020202020204" pitchFamily="34" charset="0"/>
                <a:ea typeface="Open Sans" charset="0"/>
                <a:cs typeface="Arial" panose="020B0604020202020204" pitchFamily="34" charset="0"/>
              </a:rPr>
              <a:t>小児がん</a:t>
            </a:r>
            <a:endParaRPr kumimoji="0" lang="en-US" altLang="ja-JP" sz="1600" b="1" i="0" u="none" strike="noStrike" kern="1200" cap="none" spc="0" normalizeH="0" baseline="0" noProof="0" dirty="0">
              <a:ln>
                <a:noFill/>
              </a:ln>
              <a:solidFill>
                <a:srgbClr val="F0C21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lvl="0" fontAlgn="base">
              <a:spcBef>
                <a:spcPct val="0"/>
              </a:spcBef>
              <a:spcAft>
                <a:spcPct val="0"/>
              </a:spcAft>
              <a:defRPr/>
            </a:pPr>
            <a:r>
              <a:rPr lang="ja-JP" altLang="en-US" sz="1600" dirty="0">
                <a:solidFill>
                  <a:srgbClr val="000000"/>
                </a:solidFill>
                <a:latin typeface="HelveticaNeue-Light"/>
              </a:rPr>
              <a:t>小児がん患者が病気を克服し健康に暮らせるよう手助けします。</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3"/>
          <a:stretch>
            <a:fillRect/>
          </a:stretch>
        </p:blipFill>
        <p:spPr>
          <a:xfrm>
            <a:off x="10281212" y="2960728"/>
            <a:ext cx="1075183"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434748" y="4187548"/>
            <a:ext cx="1673352" cy="230832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8CC63F"/>
                </a:solidFill>
                <a:effectLst/>
                <a:uLnTx/>
                <a:uFillTx/>
                <a:latin typeface="Arial" panose="020B0604020202020204" pitchFamily="34" charset="0"/>
                <a:ea typeface="Open Sans" charset="0"/>
                <a:cs typeface="Arial" panose="020B0604020202020204" pitchFamily="34" charset="0"/>
              </a:rPr>
              <a:t>環境保全</a:t>
            </a:r>
            <a:endParaRPr kumimoji="0" lang="en-US" sz="1600" b="1" i="0" u="none" strike="noStrike" kern="1200" cap="none" spc="0" normalizeH="0" baseline="0" noProof="0" dirty="0">
              <a:ln>
                <a:noFill/>
              </a:ln>
              <a:solidFill>
                <a:srgbClr val="8CC63F"/>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r>
              <a:rPr lang="ja-JP" altLang="en-US" sz="1600" dirty="0">
                <a:solidFill>
                  <a:srgbClr val="000000"/>
                </a:solidFill>
                <a:latin typeface="HelveticaNeue-Light"/>
              </a:rPr>
              <a:t>環境を持続的に保護・復元し、あらゆるコミュニティの暮らしを改善します。</a:t>
            </a:r>
          </a:p>
          <a:p>
            <a:br>
              <a:rPr lang="ja-JP" altLang="en-US" sz="1600" dirty="0">
                <a:solidFill>
                  <a:srgbClr val="000000"/>
                </a:solidFill>
                <a:latin typeface="HelveticaNeue-Light"/>
              </a:rPr>
            </a:br>
            <a:endParaRPr kumimoji="0" lang="en-US" sz="16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4"/>
          <a:stretch>
            <a:fillRect/>
          </a:stretch>
        </p:blipFill>
        <p:spPr>
          <a:xfrm>
            <a:off x="4733833" y="2960728"/>
            <a:ext cx="1075183" cy="1123506"/>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304142" y="4185517"/>
            <a:ext cx="1673083" cy="206210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F26A2C"/>
                </a:solidFill>
                <a:effectLst/>
                <a:uLnTx/>
                <a:uFillTx/>
                <a:latin typeface="Arial" panose="020B0604020202020204" pitchFamily="34" charset="0"/>
                <a:ea typeface="Open Sans" charset="0"/>
                <a:cs typeface="Arial" panose="020B0604020202020204" pitchFamily="34" charset="0"/>
              </a:rPr>
              <a:t>食糧支援</a:t>
            </a:r>
            <a:endParaRPr kumimoji="0" lang="en-US" sz="1600" b="1" i="0" u="none" strike="noStrike" kern="1200" cap="none" spc="0" normalizeH="0" baseline="0" noProof="0" dirty="0">
              <a:ln>
                <a:noFill/>
              </a:ln>
              <a:solidFill>
                <a:srgbClr val="F26A2C"/>
              </a:solidFill>
              <a:effectLst/>
              <a:uLnTx/>
              <a:uFillTx/>
              <a:latin typeface="Arial" panose="020B0604020202020204" pitchFamily="34" charset="0"/>
              <a:ea typeface="Open Sans" charset="0"/>
              <a:cs typeface="Arial" panose="020B0604020202020204" pitchFamily="34" charset="0"/>
            </a:endParaRPr>
          </a:p>
          <a:p>
            <a:pPr lvl="0" algn="ctr" fontAlgn="base">
              <a:spcBef>
                <a:spcPct val="0"/>
              </a:spcBef>
              <a:spcAft>
                <a:spcPct val="0"/>
              </a:spcAft>
              <a:defRPr/>
            </a:pPr>
            <a:endParaRPr lang="en-US" altLang="ja-JP" sz="1600" dirty="0">
              <a:solidFill>
                <a:srgbClr val="000000"/>
              </a:solidFill>
              <a:latin typeface="HelveticaNeue-Light"/>
            </a:endParaRPr>
          </a:p>
          <a:p>
            <a:pPr lvl="0" fontAlgn="base">
              <a:spcBef>
                <a:spcPct val="0"/>
              </a:spcBef>
              <a:spcAft>
                <a:spcPct val="0"/>
              </a:spcAft>
              <a:defRPr/>
            </a:pPr>
            <a:r>
              <a:rPr lang="ja-JP" altLang="en-US" sz="1600" dirty="0">
                <a:solidFill>
                  <a:srgbClr val="000000"/>
                </a:solidFill>
                <a:latin typeface="HelveticaNeue-Light"/>
              </a:rPr>
              <a:t>すべてのコミュニティメンバーが栄養のある食べ物を手に入れられるようにします。</a:t>
            </a:r>
            <a:endParaRPr kumimoji="0" lang="en-US" sz="1600"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5"/>
          <a:stretch>
            <a:fillRect/>
          </a:stretch>
        </p:blipFill>
        <p:spPr>
          <a:xfrm>
            <a:off x="6548731" y="2960728"/>
            <a:ext cx="1183909" cy="1075183"/>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6"/>
          <a:stretch>
            <a:fillRect/>
          </a:stretch>
        </p:blipFill>
        <p:spPr>
          <a:xfrm>
            <a:off x="2918935" y="2960728"/>
            <a:ext cx="1075183" cy="1111425"/>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8173267" y="4185517"/>
            <a:ext cx="1671650"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6A205F"/>
                </a:solidFill>
                <a:effectLst/>
                <a:uLnTx/>
                <a:uFillTx/>
                <a:latin typeface="Arial" panose="020B0604020202020204" pitchFamily="34" charset="0"/>
                <a:ea typeface="Open Sans" charset="0"/>
                <a:cs typeface="Arial" panose="020B0604020202020204" pitchFamily="34" charset="0"/>
              </a:rPr>
              <a:t>視力</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lvl="0" algn="ctr" fontAlgn="base">
              <a:spcBef>
                <a:spcPct val="0"/>
              </a:spcBef>
              <a:spcAft>
                <a:spcPct val="0"/>
              </a:spcAft>
              <a:defRPr/>
            </a:pPr>
            <a:endParaRPr lang="en-US" altLang="ja-JP" sz="1600" dirty="0">
              <a:solidFill>
                <a:srgbClr val="000000"/>
              </a:solidFill>
              <a:latin typeface="HelveticaNeue-Light"/>
            </a:endParaRPr>
          </a:p>
          <a:p>
            <a:pPr lvl="0" fontAlgn="base">
              <a:spcBef>
                <a:spcPct val="0"/>
              </a:spcBef>
              <a:spcAft>
                <a:spcPct val="0"/>
              </a:spcAft>
              <a:defRPr/>
            </a:pPr>
            <a:r>
              <a:rPr lang="ja-JP" altLang="en-US" sz="1600" dirty="0">
                <a:solidFill>
                  <a:srgbClr val="000000"/>
                </a:solidFill>
                <a:latin typeface="HelveticaNeue-Light"/>
              </a:rPr>
              <a:t>回避可能な失明を予防するとともに、目の不自由な人々の暮らしを改善します。</a:t>
            </a:r>
            <a:endParaRPr kumimoji="0" lang="en-US" sz="16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7"/>
          <a:stretch>
            <a:fillRect/>
          </a:stretch>
        </p:blipFill>
        <p:spPr>
          <a:xfrm>
            <a:off x="8472355" y="2960728"/>
            <a:ext cx="1069142" cy="1075183"/>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2" y="3169602"/>
            <a:ext cx="6634697"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sz="2400" b="1" kern="0" dirty="0">
                <a:solidFill>
                  <a:srgbClr val="55565A"/>
                </a:solidFill>
                <a:latin typeface="MS PMincho" panose="02020600040205080304" pitchFamily="18" charset="-128"/>
                <a:ea typeface="MS PMincho" panose="02020600040205080304" pitchFamily="18" charset="-128"/>
              </a:rPr>
              <a:t>若者は奉仕の未来です。そして今こそが未来です。</a:t>
            </a:r>
            <a:endParaRPr lang="en-US" altLang="ja-JP" sz="2400" b="1" kern="0" dirty="0">
              <a:solidFill>
                <a:srgbClr val="55565A"/>
              </a:solidFill>
              <a:latin typeface="MS PMincho" panose="02020600040205080304" pitchFamily="18" charset="-128"/>
              <a:ea typeface="MS PMincho" panose="02020600040205080304" pitchFamily="18" charset="-128"/>
            </a:endParaRPr>
          </a:p>
          <a:p>
            <a:endParaRPr lang="en-US" b="1" kern="0" dirty="0">
              <a:solidFill>
                <a:srgbClr val="55565A"/>
              </a:solidFill>
              <a:latin typeface="MS PMincho" panose="02020600040205080304" pitchFamily="18" charset="-128"/>
              <a:ea typeface="MS PMincho" panose="02020600040205080304" pitchFamily="18" charset="-128"/>
            </a:endParaRPr>
          </a:p>
          <a:p>
            <a:pPr marL="285750" indent="-285750">
              <a:buFont typeface="Arial" panose="020B0604020202020204" pitchFamily="34" charset="0"/>
              <a:buChar char="•"/>
            </a:pPr>
            <a:r>
              <a:rPr lang="ja-JP" altLang="en-US" b="1" kern="0" dirty="0">
                <a:solidFill>
                  <a:srgbClr val="55565A"/>
                </a:solidFill>
                <a:latin typeface="MS PMincho" panose="02020600040205080304" pitchFamily="18" charset="-128"/>
                <a:ea typeface="MS PMincho" panose="02020600040205080304" pitchFamily="18" charset="-128"/>
              </a:rPr>
              <a:t>レオは</a:t>
            </a:r>
            <a:r>
              <a:rPr lang="en-US" altLang="ja-JP" b="1" kern="0" dirty="0">
                <a:solidFill>
                  <a:srgbClr val="55565A"/>
                </a:solidFill>
                <a:latin typeface="MS PMincho" panose="02020600040205080304" pitchFamily="18" charset="-128"/>
                <a:ea typeface="MS PMincho" panose="02020600040205080304" pitchFamily="18" charset="-128"/>
              </a:rPr>
              <a:t>12</a:t>
            </a:r>
            <a:r>
              <a:rPr lang="ja-JP" altLang="en-US" b="1" kern="0" dirty="0">
                <a:solidFill>
                  <a:srgbClr val="55565A"/>
                </a:solidFill>
                <a:latin typeface="MS PMincho" panose="02020600040205080304" pitchFamily="18" charset="-128"/>
                <a:ea typeface="MS PMincho" panose="02020600040205080304" pitchFamily="18" charset="-128"/>
              </a:rPr>
              <a:t>歳から</a:t>
            </a:r>
            <a:r>
              <a:rPr lang="en-US" altLang="ja-JP" b="1" kern="0" dirty="0">
                <a:solidFill>
                  <a:srgbClr val="55565A"/>
                </a:solidFill>
                <a:latin typeface="MS PMincho" panose="02020600040205080304" pitchFamily="18" charset="-128"/>
                <a:ea typeface="MS PMincho" panose="02020600040205080304" pitchFamily="18" charset="-128"/>
              </a:rPr>
              <a:t>30</a:t>
            </a:r>
            <a:r>
              <a:rPr lang="ja-JP" altLang="en-US" b="1" kern="0" dirty="0">
                <a:solidFill>
                  <a:srgbClr val="55565A"/>
                </a:solidFill>
                <a:latin typeface="MS PMincho" panose="02020600040205080304" pitchFamily="18" charset="-128"/>
                <a:ea typeface="MS PMincho" panose="02020600040205080304" pitchFamily="18" charset="-128"/>
              </a:rPr>
              <a:t>歳までの若いボランティア達です。</a:t>
            </a:r>
            <a:endParaRPr lang="en-US" altLang="ja-JP" b="1" kern="0" dirty="0">
              <a:solidFill>
                <a:srgbClr val="55565A"/>
              </a:solidFill>
              <a:latin typeface="MS PMincho" panose="02020600040205080304" pitchFamily="18" charset="-128"/>
              <a:ea typeface="MS PMincho" panose="02020600040205080304" pitchFamily="18" charset="-128"/>
            </a:endParaRPr>
          </a:p>
          <a:p>
            <a:pPr marL="285750" indent="-285750">
              <a:buFont typeface="Arial" panose="020B0604020202020204" pitchFamily="34" charset="0"/>
              <a:buChar char="•"/>
            </a:pPr>
            <a:r>
              <a:rPr lang="en-US" b="1" kern="0" dirty="0">
                <a:solidFill>
                  <a:srgbClr val="55565A"/>
                </a:solidFill>
                <a:latin typeface="MS PMincho" panose="02020600040205080304" pitchFamily="18" charset="-128"/>
                <a:ea typeface="MS PMincho" panose="02020600040205080304" pitchFamily="18" charset="-128"/>
              </a:rPr>
              <a:t>175,000</a:t>
            </a:r>
            <a:r>
              <a:rPr lang="ja-JP" altLang="en-US" b="1" kern="0" dirty="0">
                <a:solidFill>
                  <a:srgbClr val="55565A"/>
                </a:solidFill>
                <a:latin typeface="MS PMincho" panose="02020600040205080304" pitchFamily="18" charset="-128"/>
                <a:ea typeface="MS PMincho" panose="02020600040205080304" pitchFamily="18" charset="-128"/>
              </a:rPr>
              <a:t>人のレオが</a:t>
            </a:r>
            <a:r>
              <a:rPr lang="en-US" b="1" kern="0" dirty="0">
                <a:solidFill>
                  <a:srgbClr val="55565A"/>
                </a:solidFill>
                <a:latin typeface="MS PMincho" panose="02020600040205080304" pitchFamily="18" charset="-128"/>
                <a:ea typeface="MS PMincho" panose="02020600040205080304" pitchFamily="18" charset="-128"/>
              </a:rPr>
              <a:t>7,000</a:t>
            </a:r>
            <a:r>
              <a:rPr lang="ja-JP" altLang="en-US" b="1" kern="0" dirty="0">
                <a:solidFill>
                  <a:srgbClr val="55565A"/>
                </a:solidFill>
                <a:latin typeface="MS PMincho" panose="02020600040205080304" pitchFamily="18" charset="-128"/>
                <a:ea typeface="MS PMincho" panose="02020600040205080304" pitchFamily="18" charset="-128"/>
              </a:rPr>
              <a:t>を超えるクラブでそれぞれにとって</a:t>
            </a:r>
            <a:r>
              <a:rPr lang="en-US" b="1" kern="0" dirty="0">
                <a:solidFill>
                  <a:srgbClr val="55565A"/>
                </a:solidFill>
                <a:latin typeface="MS PMincho" panose="02020600040205080304" pitchFamily="18" charset="-128"/>
                <a:ea typeface="MS PMincho" panose="02020600040205080304" pitchFamily="18" charset="-128"/>
              </a:rPr>
              <a:t> </a:t>
            </a:r>
            <a:r>
              <a:rPr lang="ja-JP" altLang="en-US" b="1" kern="0" dirty="0">
                <a:solidFill>
                  <a:srgbClr val="55565A"/>
                </a:solidFill>
                <a:latin typeface="MS PMincho" panose="02020600040205080304" pitchFamily="18" charset="-128"/>
                <a:ea typeface="MS PMincho" panose="02020600040205080304" pitchFamily="18" charset="-128"/>
              </a:rPr>
              <a:t>大切な社会の課題に取り組んでいます。</a:t>
            </a:r>
            <a:endParaRPr lang="en-US" altLang="ja-JP" b="1" kern="0" dirty="0">
              <a:solidFill>
                <a:srgbClr val="55565A"/>
              </a:solidFill>
              <a:latin typeface="MS PMincho" panose="02020600040205080304" pitchFamily="18" charset="-128"/>
              <a:ea typeface="MS PMincho" panose="02020600040205080304" pitchFamily="18" charset="-128"/>
            </a:endParaRPr>
          </a:p>
          <a:p>
            <a:pPr marL="285750" indent="-285750">
              <a:buFont typeface="Arial" panose="020B0604020202020204" pitchFamily="34" charset="0"/>
              <a:buChar char="•"/>
            </a:pPr>
            <a:r>
              <a:rPr lang="ja-JP" altLang="en-US" b="1" kern="0" dirty="0">
                <a:solidFill>
                  <a:srgbClr val="55565A"/>
                </a:solidFill>
                <a:latin typeface="MS PMincho" panose="02020600040205080304" pitchFamily="18" charset="-128"/>
                <a:ea typeface="MS PMincho" panose="02020600040205080304" pitchFamily="18" charset="-128"/>
              </a:rPr>
              <a:t>レオクラブは</a:t>
            </a:r>
            <a:r>
              <a:rPr lang="en-US" b="1" kern="0" dirty="0">
                <a:solidFill>
                  <a:srgbClr val="55565A"/>
                </a:solidFill>
                <a:latin typeface="MS PMincho" panose="02020600040205080304" pitchFamily="18" charset="-128"/>
                <a:ea typeface="MS PMincho" panose="02020600040205080304" pitchFamily="18" charset="-128"/>
              </a:rPr>
              <a:t> 60 </a:t>
            </a:r>
            <a:r>
              <a:rPr lang="ja-JP" altLang="en-US" b="1" kern="0" dirty="0">
                <a:solidFill>
                  <a:srgbClr val="55565A"/>
                </a:solidFill>
                <a:latin typeface="MS PMincho" panose="02020600040205080304" pitchFamily="18" charset="-128"/>
                <a:ea typeface="MS PMincho" panose="02020600040205080304" pitchFamily="18" charset="-128"/>
              </a:rPr>
              <a:t>年に渡り活動しています。</a:t>
            </a:r>
            <a:endParaRPr lang="en-US" b="1" kern="0" dirty="0">
              <a:solidFill>
                <a:srgbClr val="55565A"/>
              </a:solidFill>
              <a:latin typeface="MS PMincho" panose="02020600040205080304" pitchFamily="18" charset="-128"/>
              <a:ea typeface="MS PMincho" panose="02020600040205080304" pitchFamily="18"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37330" y="251149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16063" y="891953"/>
            <a:ext cx="669345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4800" kern="0" dirty="0">
                <a:solidFill>
                  <a:srgbClr val="00338D"/>
                </a:solidFill>
              </a:rPr>
              <a:t>次世代のボランティア達を育てています。</a:t>
            </a:r>
            <a:endParaRPr lang="en-US" sz="4800" kern="0" dirty="0">
              <a:solidFill>
                <a:srgbClr val="00338D"/>
              </a:solidFill>
            </a:endParaRP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3"/>
          <a:srcRect l="7370" r="7409"/>
          <a:stretch/>
        </p:blipFill>
        <p:spPr>
          <a:xfrm>
            <a:off x="7964424" y="1646692"/>
            <a:ext cx="3572732" cy="3572732"/>
          </a:xfrm>
          <a:prstGeom prst="ellipse">
            <a:avLst/>
          </a:prstGeom>
        </p:spPr>
      </p:pic>
    </p:spTree>
    <p:extLst>
      <p:ext uri="{BB962C8B-B14F-4D97-AF65-F5344CB8AC3E}">
        <p14:creationId xmlns:p14="http://schemas.microsoft.com/office/powerpoint/2010/main" val="317936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1538311"/>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sz="4800" kern="0" dirty="0">
                <a:solidFill>
                  <a:schemeClr val="bg1"/>
                </a:solidFill>
              </a:rPr>
              <a:t>私たちの国際本部</a:t>
            </a:r>
            <a:endParaRPr lang="en-US" sz="4800" kern="0" dirty="0">
              <a:solidFill>
                <a:schemeClr val="bg1"/>
              </a:solidFill>
            </a:endParaRPr>
          </a:p>
        </p:txBody>
      </p:sp>
      <p:sp>
        <p:nvSpPr>
          <p:cNvPr id="4" name="Yellow Bar">
            <a:extLst>
              <a:ext uri="{FF2B5EF4-FFF2-40B4-BE49-F238E27FC236}">
                <a16:creationId xmlns:a16="http://schemas.microsoft.com/office/drawing/2014/main" id="{BB1323C2-86E0-EE4D-A8AE-3DDAADA40940}"/>
              </a:ext>
            </a:extLst>
          </p:cNvPr>
          <p:cNvSpPr/>
          <p:nvPr/>
        </p:nvSpPr>
        <p:spPr>
          <a:xfrm>
            <a:off x="5370871" y="226553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2620470"/>
            <a:ext cx="8585022" cy="2308324"/>
          </a:xfrm>
          <a:prstGeom prst="rect">
            <a:avLst/>
          </a:prstGeom>
          <a:noFill/>
        </p:spPr>
        <p:txBody>
          <a:bodyPr wrap="square" rtlCol="0">
            <a:spAutoFit/>
          </a:bodyPr>
          <a:lstStyle/>
          <a:p>
            <a:pPr algn="ctr"/>
            <a:r>
              <a:rPr lang="ja-JP" altLang="en-US" sz="2400" b="1" kern="0" dirty="0">
                <a:solidFill>
                  <a:schemeClr val="bg1"/>
                </a:solidFill>
                <a:latin typeface="Arial" charset="0"/>
                <a:ea typeface="Arial Hebrew Scholar" charset="-79"/>
                <a:cs typeface="Arial" charset="0"/>
              </a:rPr>
              <a:t>ライオンズクラブ国際協会の本部は米国イリノイ州のオークブルックにあります。およそ</a:t>
            </a:r>
            <a:r>
              <a:rPr lang="en-US" sz="2400" b="1" kern="0" dirty="0">
                <a:solidFill>
                  <a:schemeClr val="bg1"/>
                </a:solidFill>
                <a:latin typeface="Arial" charset="0"/>
                <a:ea typeface="Arial Hebrew Scholar" charset="-79"/>
                <a:cs typeface="Arial" charset="0"/>
              </a:rPr>
              <a:t> 300 </a:t>
            </a:r>
            <a:r>
              <a:rPr lang="ja-JP" altLang="en-US" sz="2400" b="1" kern="0" dirty="0">
                <a:solidFill>
                  <a:schemeClr val="bg1"/>
                </a:solidFill>
                <a:latin typeface="Arial" charset="0"/>
                <a:ea typeface="Arial Hebrew Scholar" charset="-79"/>
                <a:cs typeface="Arial" charset="0"/>
              </a:rPr>
              <a:t>名のスタッフが、世界中の会員やクラブ、そして執行役員と国際理事会を支援しています。私たちはライオンズクラブ国際協会の認知度を高め、奉仕のインパクトを高めることを目指したイニシアチブを開発し、実施しています。</a:t>
            </a:r>
            <a:endParaRPr lang="en-US" sz="2400" b="1" dirty="0">
              <a:solidFill>
                <a:schemeClr val="bg1"/>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755635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58055" y="157513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sz="4800" kern="0" dirty="0">
                <a:solidFill>
                  <a:schemeClr val="bg1"/>
                </a:solidFill>
              </a:rPr>
              <a:t>私たちの協会</a:t>
            </a:r>
            <a:endParaRPr lang="en-US" sz="4800" kern="0" dirty="0">
              <a:solidFill>
                <a:schemeClr val="bg1"/>
              </a:solidFill>
            </a:endParaRPr>
          </a:p>
        </p:txBody>
      </p:sp>
      <p:sp>
        <p:nvSpPr>
          <p:cNvPr id="4" name="Yellow Bar">
            <a:extLst>
              <a:ext uri="{FF2B5EF4-FFF2-40B4-BE49-F238E27FC236}">
                <a16:creationId xmlns:a16="http://schemas.microsoft.com/office/drawing/2014/main" id="{BB1323C2-86E0-EE4D-A8AE-3DDAADA40940}"/>
              </a:ext>
            </a:extLst>
          </p:cNvPr>
          <p:cNvSpPr/>
          <p:nvPr/>
        </p:nvSpPr>
        <p:spPr>
          <a:xfrm>
            <a:off x="5370871" y="231897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0" y="2690539"/>
            <a:ext cx="8706678" cy="2677656"/>
          </a:xfrm>
          <a:prstGeom prst="rect">
            <a:avLst/>
          </a:prstGeom>
          <a:noFill/>
        </p:spPr>
        <p:txBody>
          <a:bodyPr wrap="square" rtlCol="0">
            <a:spAutoFit/>
          </a:bodyPr>
          <a:lstStyle/>
          <a:p>
            <a:pPr algn="ctr"/>
            <a:r>
              <a:rPr lang="ja-JP" altLang="en-US" sz="2400" kern="0" dirty="0">
                <a:solidFill>
                  <a:schemeClr val="bg1"/>
                </a:solidFill>
                <a:latin typeface="Arial" charset="0"/>
                <a:ea typeface="Arial Hebrew Scholar" charset="-79"/>
                <a:cs typeface="Arial" charset="0"/>
              </a:rPr>
              <a:t>国際協会は自治権を有するクラブによって構成されています。国際協会の目的は、地域コミュニティのために奉仕活動を行う会員で構成されたクラブを結成することです。クラブの運営、財政、奉仕事業その他クラブ会員とクラブに関することは、クラブにその責任があります。ライオンズクラブ国際協会の役割は、クラブと会員をサポートすることであり、管理することではありません。</a:t>
            </a:r>
            <a:endParaRPr lang="en-US" sz="2400"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4012</TotalTime>
  <Words>1922</Words>
  <Application>Microsoft Office PowerPoint</Application>
  <PresentationFormat>Widescreen</PresentationFormat>
  <Paragraphs>140</Paragraphs>
  <Slides>17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MS PMincho</vt:lpstr>
      <vt:lpstr>Arial</vt:lpstr>
      <vt:lpstr>Arial Hebrew Scholar</vt:lpstr>
      <vt:lpstr>Calibri</vt:lpstr>
      <vt:lpstr>Helvetica Neue</vt:lpstr>
      <vt:lpstr>HelveticaNeue-Light</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193</cp:revision>
  <dcterms:created xsi:type="dcterms:W3CDTF">2018-11-12T16:45:52Z</dcterms:created>
  <dcterms:modified xsi:type="dcterms:W3CDTF">2021-10-19T20:12:51Z</dcterms:modified>
</cp:coreProperties>
</file>