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140" r:id="rId2"/>
    <p:sldId id="874" r:id="rId3"/>
    <p:sldId id="873" r:id="rId4"/>
    <p:sldId id="953" r:id="rId5"/>
    <p:sldId id="1123" r:id="rId6"/>
    <p:sldId id="1114" r:id="rId7"/>
    <p:sldId id="1087" r:id="rId8"/>
    <p:sldId id="889" r:id="rId9"/>
    <p:sldId id="1106" r:id="rId10"/>
    <p:sldId id="1075" r:id="rId11"/>
    <p:sldId id="974" r:id="rId12"/>
    <p:sldId id="1121" r:id="rId13"/>
    <p:sldId id="952" r:id="rId14"/>
  </p:sldIdLst>
  <p:sldSz cx="12192000" cy="6858000"/>
  <p:notesSz cx="6858000" cy="1323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65A"/>
    <a:srgbClr val="0D2240"/>
    <a:srgbClr val="00338D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43"/>
    <p:restoredTop sz="71106" autoAdjust="0"/>
  </p:normalViewPr>
  <p:slideViewPr>
    <p:cSldViewPr snapToGrid="0" snapToObjects="1">
      <p:cViewPr varScale="1">
        <p:scale>
          <a:sx n="70" d="100"/>
          <a:sy n="70" d="100"/>
        </p:scale>
        <p:origin x="96" y="49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7" d="100"/>
          <a:sy n="107" d="100"/>
        </p:scale>
        <p:origin x="72" y="-10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6/4/2020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i="1" dirty="0">
                <a:solidFill>
                  <a:srgbClr val="55565A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新型コロナウィルス（COVID-19）は、私たちの暮らし、仕事、奉仕のあり方を変えつつあります。私たちがライオンズとして直面している最大の課題は、</a:t>
            </a:r>
            <a:r>
              <a:rPr lang="ja-JP" i="1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[問題を挿入 – ソーシャル・ディスタンディング</a:t>
            </a:r>
            <a:r>
              <a:rPr lang="ja-JP" altLang="en-US" i="1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（人と人の距離を保つ）</a:t>
            </a:r>
            <a:r>
              <a:rPr lang="ja-JP" i="1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の時代に例会を開くことなど]</a:t>
            </a:r>
            <a:r>
              <a:rPr lang="ja-JP" i="1" dirty="0">
                <a:solidFill>
                  <a:srgbClr val="55565A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です。今日取り上げるのは、</a:t>
            </a:r>
            <a:r>
              <a:rPr lang="ja-JP" i="1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[解決策を挿入 – クラブに合ったバーチャル会議プラットフォームの見つけ方など]</a:t>
            </a:r>
            <a:r>
              <a:rPr lang="ja-JP" i="1" dirty="0">
                <a:solidFill>
                  <a:srgbClr val="55565A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です。</a:t>
            </a:r>
          </a:p>
          <a:p>
            <a:endParaRPr lang="en-US" i="1" dirty="0">
              <a:solidFill>
                <a:srgbClr val="55565A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ja-JP" i="1" dirty="0">
                <a:solidFill>
                  <a:srgbClr val="55565A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私は</a:t>
            </a:r>
            <a:r>
              <a:rPr lang="ja-JP" i="1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[名前を挿入]</a:t>
            </a:r>
            <a:r>
              <a:rPr lang="ja-JP" altLang="en-US" i="1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です</a:t>
            </a:r>
            <a:r>
              <a:rPr lang="ja-JP" i="1" dirty="0">
                <a:solidFill>
                  <a:srgbClr val="55565A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。ライオンズ</a:t>
            </a:r>
            <a:r>
              <a:rPr lang="ja-JP" altLang="en-US" i="1" dirty="0">
                <a:solidFill>
                  <a:srgbClr val="55565A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専用の</a:t>
            </a:r>
            <a:r>
              <a:rPr lang="ja-JP" i="1" dirty="0">
                <a:solidFill>
                  <a:srgbClr val="55565A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この特別</a:t>
            </a:r>
            <a:r>
              <a:rPr lang="ja-JP" altLang="en-US" i="1" dirty="0">
                <a:solidFill>
                  <a:srgbClr val="55565A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な</a:t>
            </a:r>
            <a:r>
              <a:rPr lang="ja-JP" i="1" dirty="0">
                <a:solidFill>
                  <a:srgbClr val="55565A"/>
                </a:solidFill>
                <a:latin typeface="ＭＳ 明朝" panose="02020609040205080304" pitchFamily="17" charset="-128"/>
                <a:ea typeface="ＭＳ 明朝" panose="02020609040205080304" pitchFamily="17" charset="-128"/>
                <a:cs typeface="Arial" panose="020B0604020202020204" pitchFamily="34" charset="0"/>
              </a:rPr>
              <a:t>ウェビナーを担当させていただきます。それでは始めましょう！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70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048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568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dn2.webdamdb.com/md_waKhcTuv1wD9.jpg.pdf?v=1" TargetMode="External"/><Relationship Id="rId2" Type="http://schemas.openxmlformats.org/officeDocument/2006/relationships/hyperlink" Target="https://cdn2.webdamdb.com/md_NNXITtShI89.jpg.pdf?v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100645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ja-JP">
                <a:solidFill>
                  <a:srgbClr val="EBB7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バーチャルクラブ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新しいつながりの形</a:t>
            </a:r>
            <a:endParaRPr 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243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ja-JP">
                <a:solidFill>
                  <a:schemeClr val="bg1">
                    <a:alpha val="44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r="11414"/>
          <a:stretch/>
        </p:blipFill>
        <p:spPr>
          <a:xfrm>
            <a:off x="3074937" y="0"/>
            <a:ext cx="9117064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158056" y="105114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24539" y="133378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従来型のクラブ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の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結成に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使用する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同じ書類に必要事項を記入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する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。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唯一の違いは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、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結成時の書類でクラブを「バーチャルクラブ」に指定すること。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24539" y="635632"/>
            <a:ext cx="592081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ja-JP" sz="24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バーチャルクラブの結成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74443" y="-99021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12662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ja-JP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見込まれる使用者数に適したバーチャル・プラットフォームを選択</a:t>
            </a:r>
            <a:r>
              <a:rPr lang="ja-JP" altLang="en-US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する。</a:t>
            </a:r>
            <a:br>
              <a:rPr lang="ja-JP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endParaRPr lang="ja-JP" dirty="0">
              <a:solidFill>
                <a:srgbClr val="0D224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ja-JP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多くのバーチャル・プラットフォームには無料の試用期間があり、どのプラットフォームがクラブに最も適しているかを</a:t>
            </a:r>
            <a:r>
              <a:rPr lang="ja-JP" altLang="en-US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確認</a:t>
            </a:r>
            <a:r>
              <a:rPr lang="ja-JP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で</a:t>
            </a:r>
            <a:r>
              <a:rPr lang="ja-JP" altLang="en-US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きる</a:t>
            </a:r>
            <a:r>
              <a:rPr lang="ja-JP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。</a:t>
            </a:r>
            <a:br>
              <a:rPr lang="ja-JP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</a:br>
            <a:endParaRPr lang="ja-JP" dirty="0">
              <a:solidFill>
                <a:srgbClr val="0D224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ja-JP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Youtubeにはチュートリアルが数多く存在し、ほとんどのバーチャル・プラットフォームの使い方を学ぶことができ</a:t>
            </a:r>
            <a:r>
              <a:rPr lang="ja-JP" altLang="en-US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る</a:t>
            </a:r>
            <a:r>
              <a:rPr lang="ja-JP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。</a:t>
            </a: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ja-JP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無料で利用できるバーチャル・プラットフォーム</a:t>
            </a:r>
            <a:r>
              <a:rPr lang="ja-JP" altLang="en-US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も存在する</a:t>
            </a:r>
            <a:r>
              <a:rPr lang="ja-JP" dirty="0">
                <a:solidFill>
                  <a:srgbClr val="0D224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。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1221998"/>
            <a:ext cx="5044111" cy="301749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どのバーチャル・プラットフォームを使うか？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986165" y="1113852"/>
            <a:ext cx="10159874" cy="400652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新会員にバーチャル・プラットフォームの使い方を確実に理解させ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必要であれば彼らと直接会ってプラットフォームの使い方を教え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技術顧問やテクノロジー委員会を設けてバーチャル・プラットフォームに関連した技術的問題の解決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を支援して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もらうことを考え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ja-JP" altLang="en-US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lang="ja-JP" sz="1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クラブが使用しているソーシャルメディア・プラットフォームに新会員を招待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地域社会奉仕の日付を記載したクラブの予定表を新会員に送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新会員がlionsclubs.org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に掲載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の新会員オリエンテーション研修を確実に受けるように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ガイド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はこちら。 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次回のオンライン例会でその会員を紹介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する。</a:t>
            </a:r>
            <a:endParaRPr lang="ja-JP" sz="1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新会員と連れ立って次回の地域社会奉仕事業に参加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そうすれば、その会員に自分は歓迎されていると感じさせるとともに、参加しているクラブ会員に紹介</a:t>
            </a:r>
            <a:r>
              <a:rPr lang="ja-JP" altLang="en-US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することが</a:t>
            </a:r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できる。</a:t>
            </a:r>
          </a:p>
          <a:p>
            <a:endParaRPr lang="en-US" sz="1800" kern="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sz="1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</a:p>
          <a:p>
            <a:endParaRPr lang="en-US" sz="1800" kern="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50560" y="8882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ja-JP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35483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バーチャルクラブ</a:t>
            </a:r>
            <a:r>
              <a:rPr lang="ja-JP" altLang="en-US" sz="32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を始める際の</a:t>
            </a:r>
            <a:r>
              <a:rPr 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ヒント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8" y="3034905"/>
            <a:ext cx="8027969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Helvetica Neue" charset="0"/>
              </a:rPr>
              <a:t>ありがとうございました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ja-JP" sz="1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Helvetica Neue" charset="0"/>
              </a:rPr>
              <a:t>何かご質問がありましたら、membership@lionsclubs.orgまでお問い合わせください。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Copyright"/>
          <p:cNvSpPr txBox="1"/>
          <p:nvPr/>
        </p:nvSpPr>
        <p:spPr>
          <a:xfrm>
            <a:off x="4510239" y="6062172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sz="16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© 2020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5" b="-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バーチャルクラブとは？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62001" y="99263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591556" y="429923"/>
            <a:ext cx="7333244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バーチャルクラブとは？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591003" y="1075332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9419B-F64A-47FE-8B6F-5B469CCA632C}"/>
              </a:ext>
            </a:extLst>
          </p:cNvPr>
          <p:cNvSpPr txBox="1"/>
          <p:nvPr/>
        </p:nvSpPr>
        <p:spPr>
          <a:xfrm>
            <a:off x="591556" y="1232452"/>
            <a:ext cx="108185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バーチャル・ライオンズクラブとは、多機能プラットフォームのソフトウェア・アプリケーションを利用して特定の仮想空間に存在を確立するクラブの総称。</a:t>
            </a:r>
            <a:r>
              <a:rPr lang="ja-JP" altLang="en-US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サイバークラブ、</a:t>
            </a:r>
            <a:r>
              <a:rPr lang="en-US" sz="2800" dirty="0">
                <a:solidFill>
                  <a:schemeClr val="bg1"/>
                </a:solidFill>
              </a:rPr>
              <a:t> What App</a:t>
            </a:r>
            <a:r>
              <a:rPr lang="ja-JP" altLang="en-US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クラブ、電話クラブなど、利用するプラットフォームはさまざまである。</a:t>
            </a:r>
            <a:endParaRPr lang="ja-JP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サンディエゴ・ゴールデントライアングル・ライオンズクラブは、結成プロセス</a:t>
            </a:r>
            <a:r>
              <a:rPr lang="ja-JP" altLang="en-US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において</a:t>
            </a:r>
            <a:r>
              <a:rPr lang="ja-JP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「バーチャルで」例会を行うことを指定した最初のクラブ</a:t>
            </a:r>
            <a:r>
              <a:rPr lang="ja-JP" altLang="en-US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r>
              <a:rPr lang="ja-JP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1990年</a:t>
            </a:r>
            <a:r>
              <a:rPr lang="ja-JP" altLang="en-US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に結成された</a:t>
            </a:r>
            <a:r>
              <a:rPr lang="ja-JP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 </a:t>
            </a:r>
          </a:p>
        </p:txBody>
      </p:sp>
    </p:spTree>
    <p:extLst>
      <p:ext uri="{BB962C8B-B14F-4D97-AF65-F5344CB8AC3E}">
        <p14:creationId xmlns:p14="http://schemas.microsoft.com/office/powerpoint/2010/main" val="36797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" r="-159" b="12852"/>
          <a:stretch/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9" y="-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561688" y="3206478"/>
            <a:ext cx="7358160" cy="75592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なぜバーチャルクラブなのか？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-4970" y="-1"/>
            <a:ext cx="12192000" cy="6858000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96571" y="145733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696072" y="86252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ja-JP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バーチャルで例会を開く理由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0" y="1679850"/>
            <a:ext cx="9656618" cy="477601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ライオンズが互いに遠く離れて暮らしてい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るため</a:t>
            </a:r>
            <a:r>
              <a:rPr 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従来型</a:t>
            </a:r>
            <a:r>
              <a:rPr 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の例会を開けない。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クラブ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あらゆる年齢層の人々を参加させたいと考えている。</a:t>
            </a:r>
          </a:p>
          <a:p>
            <a:pPr marL="804849" lvl="1" indent="-285750">
              <a:buFont typeface="Arial" panose="020B0604020202020204" pitchFamily="34" charset="0"/>
              <a:buChar char="•"/>
            </a:pPr>
            <a:r>
              <a:rPr lang="ja-JP" sz="28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40歳未満の人々を参加させたいと考えている。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バーチャルクラブの形式を用いれば、会員の体験を高めることができる。</a:t>
            </a:r>
          </a:p>
          <a:p>
            <a:endParaRPr lang="en-US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B7AB6-6AFC-4043-891D-1AEF2DA82C4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6DA1F-1D41-4943-85B5-EF1BF059A3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1886884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1999" y="1197939"/>
            <a:ext cx="10592938" cy="6889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ライオンズが互いに遠く離れて暮らしてい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るため</a:t>
            </a:r>
            <a:r>
              <a:rPr 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従来型</a:t>
            </a:r>
            <a:r>
              <a:rPr 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の例会を開けない場合</a:t>
            </a:r>
          </a:p>
          <a:p>
            <a:endParaRPr lang="en-US" sz="20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ハワイ・サイバークラブがバーチャルで例会を開くのは、会員が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地域の</a:t>
            </a:r>
            <a:r>
              <a:rPr 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島中に散らばっている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ため</a:t>
            </a:r>
            <a:r>
              <a:rPr lang="ja-JP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endParaRPr lang="en-US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2181343"/>
            <a:ext cx="9998764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そ</a:t>
            </a:r>
            <a:r>
              <a:rPr lang="ja-JP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の運営方法：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このクラブ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では、可能</a:t>
            </a:r>
            <a:r>
              <a:rPr 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な奉仕事業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その他の</a:t>
            </a:r>
            <a:r>
              <a:rPr 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クラブの事項について話し合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うために例会を開く。</a:t>
            </a:r>
            <a:endParaRPr 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会員は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E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メールで意見を交換することにしており、クラブは決定を下す前に一週間の期間を設けている。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ja-JP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クラブ</a:t>
            </a:r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で</a:t>
            </a:r>
            <a:r>
              <a:rPr lang="ja-JP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は最近ウォルマートと提携して奉仕事業を</a:t>
            </a:r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行ったが、会員</a:t>
            </a:r>
            <a:r>
              <a:rPr lang="ja-JP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はそれぞれ最寄りのウォルマートに出向いて事業に取り組</a:t>
            </a:r>
            <a:r>
              <a:rPr lang="ja-JP" altLang="en-US" sz="2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んだ。</a:t>
            </a:r>
            <a:endParaRPr lang="ja-JP" sz="2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  <a:p>
            <a:endParaRPr lang="en-US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ja-JP">
                <a:solidFill>
                  <a:schemeClr val="lt1">
                    <a:alpha val="44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ニューヨーク・グローバルリーダーズ・ライオンズ/レオクラブは、そのバーチャルクラブ・プラットフォームを使ってあらゆる年齢層の人々を参加させてい</a:t>
            </a: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ja-JP" altLang="en-US" sz="1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そ</a:t>
            </a:r>
            <a:r>
              <a:rPr lang="ja-JP" sz="18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の運営方法：</a:t>
            </a:r>
            <a:r>
              <a:rPr lang="ja-JP" sz="1800" b="1" dirty="0">
                <a:solidFill>
                  <a:srgbClr val="00338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 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彼らは従来型の例会</a:t>
            </a: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を</a:t>
            </a:r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続けてい</a:t>
            </a: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る</a:t>
            </a:r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。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従来型の例会に、Eメール、文書、電話で人々を参加させてい</a:t>
            </a: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る</a:t>
            </a:r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。</a:t>
            </a:r>
          </a:p>
          <a:p>
            <a:pPr marL="742950" lvl="2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この選択肢があることで、例会に出席できるレオが増えて</a:t>
            </a: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いる</a:t>
            </a:r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。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クラブはJ. ルース財団と提携し、青少年がグローバルリーダーとしてのスキルを養えるよう支援して</a:t>
            </a:r>
            <a:r>
              <a:rPr lang="ja-JP" altLang="en-US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いる</a:t>
            </a:r>
            <a:r>
              <a:rPr lang="ja-JP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。</a:t>
            </a:r>
          </a:p>
          <a:p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sz="1800" dirty="0">
              <a:solidFill>
                <a:schemeClr val="accent6">
                  <a:lumMod val="50000"/>
                  <a:lumOff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en-US" sz="1800" kern="0" dirty="0">
              <a:solidFill>
                <a:srgbClr val="55565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ja-JP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ja-JP" sz="3200">
                <a:solidFill>
                  <a:srgbClr val="00338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クラブがあらゆる年齢層の人々を参加させたい場合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ja-JP">
                <a:solidFill>
                  <a:schemeClr val="lt1">
                    <a:alpha val="44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90461" y="1643089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人々をバーチャルで結び付けるバーチャル例会は、通常は出席できない例会に出席する機会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となる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従来型の例会は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今後も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、ライオンズが人間関係を築くために不可欠なものであり続け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る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バーチャル例会は、出張が多かったり、家庭生活が忙しかったり、学業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が忙しい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人々を参加させ続けるために役立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つ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従来型の例会は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今後も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、クラブの重要な事項について話し合うために必要とされ</a:t>
            </a:r>
            <a:r>
              <a:rPr lang="ja-JP" altLang="en-US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続ける</a:t>
            </a:r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90461" y="142884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ja-JP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99" y="901560"/>
            <a:ext cx="8875357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ja-JP" sz="32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バーチャル例会 vs 従来型の例会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828799" y="3206478"/>
            <a:ext cx="8963891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ja-JP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バーチャルクラブを結成するには？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38763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100C3-D959-D840-87B6-3F6E18C75B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7686" y="5899282"/>
            <a:ext cx="836923" cy="7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537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2038</Words>
  <Application>Microsoft Office PowerPoint</Application>
  <PresentationFormat>Widescreen</PresentationFormat>
  <Paragraphs>87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Lucida Grande</vt:lpstr>
      <vt:lpstr>ＭＳ 明朝</vt:lpstr>
      <vt:lpstr>ＭＳ Ｐゴシック</vt:lpstr>
      <vt:lpstr>Arial</vt:lpstr>
      <vt:lpstr>Calibri</vt:lpstr>
      <vt:lpstr>Segoe UI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Castillo, Tomoko</cp:lastModifiedBy>
  <cp:revision>231</cp:revision>
  <cp:lastPrinted>2019-06-19T16:24:35Z</cp:lastPrinted>
  <dcterms:created xsi:type="dcterms:W3CDTF">2018-11-12T16:45:52Z</dcterms:created>
  <dcterms:modified xsi:type="dcterms:W3CDTF">2020-06-04T18:58:39Z</dcterms:modified>
</cp:coreProperties>
</file>