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50177" autoAdjust="0"/>
  </p:normalViewPr>
  <p:slideViewPr>
    <p:cSldViewPr showGuides="1">
      <p:cViewPr varScale="1">
        <p:scale>
          <a:sx n="54" d="100"/>
          <a:sy n="54" d="100"/>
        </p:scale>
        <p:origin x="324" y="-61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5382"/>
    </p:cViewPr>
  </p:sorterViewPr>
  <p:notesViewPr>
    <p:cSldViewPr showGuides="1">
      <p:cViewPr varScale="1">
        <p:scale>
          <a:sx n="82" d="100"/>
          <a:sy n="82" d="100"/>
        </p:scale>
        <p:origin x="95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it-IT">
              <a:latin typeface="Arial" panose="020B0604020202020204" pitchFamily="34" charset="0"/>
              <a:cs typeface="Arial" panose="020B0604020202020204" pitchFamily="34" charset="0"/>
            </a:rPr>
            <a:t>Lions Club Sponsor</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it-IT" dirty="0">
              <a:latin typeface="Arial" panose="020B0604020202020204" pitchFamily="34" charset="0"/>
              <a:cs typeface="Arial" panose="020B0604020202020204" pitchFamily="34" charset="0"/>
            </a:rPr>
            <a:t>Advisor di Leo club</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it-IT" dirty="0">
              <a:latin typeface="Arial" panose="020B0604020202020204" pitchFamily="34" charset="0"/>
              <a:cs typeface="Arial" panose="020B0604020202020204" pitchFamily="34" charset="0"/>
            </a:rPr>
            <a:t>Consiglio direttivo del Leo club</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it-IT">
              <a:latin typeface="Arial" panose="020B0604020202020204" pitchFamily="34" charset="0"/>
              <a:cs typeface="Arial" panose="020B0604020202020204" pitchFamily="34" charset="0"/>
            </a:rPr>
            <a:t>Comitati del Consiglio direttivo</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it-IT" dirty="0">
              <a:latin typeface="Arial" panose="020B0604020202020204" pitchFamily="34" charset="0"/>
              <a:cs typeface="Arial" panose="020B0604020202020204" pitchFamily="34" charset="0"/>
            </a:rPr>
            <a:t>Soci del Leo club</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it-IT" sz="1800" b="1">
              <a:latin typeface="Arial" panose="020B0604020202020204" pitchFamily="34" charset="0"/>
              <a:cs typeface="Arial" panose="020B0604020202020204" pitchFamily="34" charset="0"/>
            </a:rPr>
            <a:t>Alfa</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it-IT" sz="1800" b="1">
              <a:latin typeface="Arial" panose="020B0604020202020204" pitchFamily="34" charset="0"/>
              <a:cs typeface="Arial" panose="020B0604020202020204" pitchFamily="34" charset="0"/>
            </a:rPr>
            <a:t>Omega</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it-IT" sz="1800" b="1">
              <a:latin typeface="Arial" panose="020B0604020202020204" pitchFamily="34" charset="0"/>
              <a:cs typeface="Arial" panose="020B0604020202020204" pitchFamily="34" charset="0"/>
            </a:rPr>
            <a:t>Affiliati alle scuole</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it-IT" sz="1600" b="1">
              <a:latin typeface="Arial" panose="020B0604020202020204" pitchFamily="34" charset="0"/>
              <a:cs typeface="Arial" panose="020B0604020202020204" pitchFamily="34" charset="0"/>
            </a:rPr>
            <a:t>Inseriti nella comunità</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it-IT"/>
            <a:t>Socio</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it-IT"/>
            <a:t>Club</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it-IT"/>
            <a:t>Zona</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it-IT"/>
            <a:t>Circoscrizione</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it-IT"/>
            <a:t>Distretto</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it-IT"/>
            <a:t>Multidistretto</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it-IT"/>
            <a:t>Board Internazionale</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it-IT"/>
            <a:t>Sede Centrale Internazionale</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it-IT"/>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it-IT"/>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it-IT"/>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it-IT"/>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it-IT"/>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it-IT"/>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it-IT"/>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it-IT"/>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it-IT"/>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it-IT"/>
            <a:t>Circoscrizione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it-IT"/>
            <a:t>Socio</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it-IT"/>
            <a:t>Club</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it-IT"/>
            <a:t>Zona</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it-IT"/>
            <a:t>Distretto</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it-IT"/>
            <a:t>Circoscrizione</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it-IT" dirty="0">
              <a:latin typeface="Arial" panose="020B0604020202020204" pitchFamily="34" charset="0"/>
              <a:cs typeface="Arial" panose="020B0604020202020204" pitchFamily="34" charset="0"/>
            </a:rPr>
            <a:t>Fondazione Lions Clubs International</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it-IT" dirty="0">
              <a:latin typeface="Arial" panose="020B0604020202020204" pitchFamily="34" charset="0"/>
              <a:cs typeface="Arial" panose="020B0604020202020204" pitchFamily="34" charset="0"/>
            </a:rPr>
            <a:t>Convention</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it-IT">
              <a:latin typeface="Arial" panose="020B0604020202020204" pitchFamily="34" charset="0"/>
              <a:cs typeface="Arial" panose="020B0604020202020204" pitchFamily="34" charset="0"/>
            </a:rPr>
            <a:t>Soci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it-IT">
              <a:latin typeface="Arial" panose="020B0604020202020204" pitchFamily="34" charset="0"/>
              <a:cs typeface="Arial" panose="020B0604020202020204" pitchFamily="34" charset="0"/>
            </a:rPr>
            <a:t>Attività di Service</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it-IT">
              <a:latin typeface="Arial" panose="020B0604020202020204" pitchFamily="34" charset="0"/>
              <a:cs typeface="Arial" panose="020B0604020202020204" pitchFamily="34" charset="0"/>
            </a:rPr>
            <a:t>Sviluppo della Leadership</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it-IT">
              <a:latin typeface="Arial" panose="020B0604020202020204" pitchFamily="34" charset="0"/>
              <a:cs typeface="Arial" panose="020B0604020202020204" pitchFamily="34" charset="0"/>
            </a:rPr>
            <a:t>Operazioni e Supporto soci</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it-IT">
              <a:latin typeface="Arial" panose="020B0604020202020204" pitchFamily="34" charset="0"/>
              <a:cs typeface="Arial" panose="020B0604020202020204" pitchFamily="34" charset="0"/>
            </a:rPr>
            <a:t>Amministrazione di Distretti e Club</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it-IT">
              <a:latin typeface="Arial" panose="020B0604020202020204" pitchFamily="34" charset="0"/>
              <a:cs typeface="Arial" panose="020B0604020202020204" pitchFamily="34" charset="0"/>
            </a:rPr>
            <a:t>Marketing</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it-IT" dirty="0">
              <a:latin typeface="Arial" panose="020B0604020202020204" pitchFamily="34" charset="0"/>
              <a:cs typeface="Arial" panose="020B0604020202020204" pitchFamily="34" charset="0"/>
            </a:rPr>
            <a:t>Legale</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it-IT" dirty="0">
              <a:latin typeface="Arial" panose="020B0604020202020204" pitchFamily="34" charset="0"/>
              <a:cs typeface="Arial" panose="020B0604020202020204" pitchFamily="34" charset="0"/>
            </a:rPr>
            <a:t>Tecnologie Informatiche</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it-IT">
              <a:latin typeface="Arial" panose="020B0604020202020204" pitchFamily="34" charset="0"/>
              <a:cs typeface="Arial" panose="020B0604020202020204" pitchFamily="34" charset="0"/>
            </a:rPr>
            <a:t>Finanze</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a:latin typeface="Arial" panose="020B0604020202020204" pitchFamily="34" charset="0"/>
              <a:cs typeface="Arial" panose="020B0604020202020204" pitchFamily="34" charset="0"/>
            </a:rPr>
            <a:t>Lions Club Sponsor</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latin typeface="Arial" panose="020B0604020202020204" pitchFamily="34" charset="0"/>
              <a:cs typeface="Arial" panose="020B0604020202020204" pitchFamily="34" charset="0"/>
            </a:rPr>
            <a:t>Consiglio direttivo del Leo club</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a:latin typeface="Arial" panose="020B0604020202020204" pitchFamily="34" charset="0"/>
              <a:cs typeface="Arial" panose="020B0604020202020204" pitchFamily="34" charset="0"/>
            </a:rPr>
            <a:t>Comitati del Consiglio direttivo</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latin typeface="Arial" panose="020B0604020202020204" pitchFamily="34" charset="0"/>
              <a:cs typeface="Arial" panose="020B0604020202020204" pitchFamily="34" charset="0"/>
            </a:rPr>
            <a:t>Soci del Leo club</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latin typeface="Arial" panose="020B0604020202020204" pitchFamily="34" charset="0"/>
              <a:cs typeface="Arial" panose="020B0604020202020204" pitchFamily="34" charset="0"/>
            </a:rPr>
            <a:t>Advisor di Leo club</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a:latin typeface="Arial" panose="020B0604020202020204" pitchFamily="34" charset="0"/>
              <a:cs typeface="Arial" panose="020B0604020202020204" pitchFamily="34" charset="0"/>
            </a:rPr>
            <a:t>Alfa</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a:latin typeface="Arial" panose="020B0604020202020204" pitchFamily="34" charset="0"/>
              <a:cs typeface="Arial" panose="020B0604020202020204" pitchFamily="34" charset="0"/>
            </a:rPr>
            <a:t>Omega</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a:latin typeface="Arial" panose="020B0604020202020204" pitchFamily="34" charset="0"/>
              <a:cs typeface="Arial" panose="020B0604020202020204" pitchFamily="34" charset="0"/>
            </a:rPr>
            <a:t>Affiliati alle scuole</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a:latin typeface="Arial" panose="020B0604020202020204" pitchFamily="34" charset="0"/>
              <a:cs typeface="Arial" panose="020B0604020202020204" pitchFamily="34" charset="0"/>
            </a:rPr>
            <a:t>Inseriti nella comunità</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Socio</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Club</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Zona</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Circoscrizione</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Distretto</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Multidistretto</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Board Internazionale</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a:t>Sede Centrale Internazionale</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r>
            <a:rPr lang="it-IT" sz="40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50800" rIns="50800" bIns="508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Circoscrizione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Socio</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Club</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Zona</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Circoscrizione</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it-IT" sz="2300" kern="1200"/>
            <a:t>Distretto</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dirty="0">
              <a:latin typeface="Arial" panose="020B0604020202020204" pitchFamily="34" charset="0"/>
              <a:cs typeface="Arial" panose="020B0604020202020204" pitchFamily="34" charset="0"/>
            </a:rPr>
            <a:t>Fondazione Lions Clubs International</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dirty="0">
              <a:latin typeface="Arial" panose="020B0604020202020204" pitchFamily="34" charset="0"/>
              <a:cs typeface="Arial" panose="020B0604020202020204" pitchFamily="34" charset="0"/>
            </a:rPr>
            <a:t>Convention</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Soci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Attività di Service</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Sviluppo della Leadership</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Operazioni e Supporto soci</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Amministrazione di Distretti e Club</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Marketing</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dirty="0">
              <a:latin typeface="Arial" panose="020B0604020202020204" pitchFamily="34" charset="0"/>
              <a:cs typeface="Arial" panose="020B0604020202020204" pitchFamily="34" charset="0"/>
            </a:rPr>
            <a:t>Legale</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dirty="0">
              <a:latin typeface="Arial" panose="020B0604020202020204" pitchFamily="34" charset="0"/>
              <a:cs typeface="Arial" panose="020B0604020202020204" pitchFamily="34" charset="0"/>
            </a:rPr>
            <a:t>Tecnologie Informatiche</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a:latin typeface="Arial" panose="020B0604020202020204" pitchFamily="34" charset="0"/>
              <a:cs typeface="Arial" panose="020B0604020202020204" pitchFamily="34" charset="0"/>
            </a:rPr>
            <a:t>Finanze</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5/25/2023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I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400" dirty="0">
                <a:latin typeface="Arial" panose="020B0604020202020204" pitchFamily="34" charset="0"/>
                <a:cs typeface="Arial" panose="020B0604020202020204" pitchFamily="34" charset="0"/>
              </a:rPr>
              <a:t>Comprendere la storia, l'organizzazione, il servizio e l'affiliazione al Lions Clubs International è importante per tutti i Lion. La comprensione dei principi fondamentali della nostra organizzazione è ciò che garantirà il nostro futuro in qualità di maggiore organizzazione di servizi umanitari al mondo per molti anni a venire. </a:t>
            </a: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solidFill>
                  <a:srgbClr val="000000"/>
                </a:solidFill>
                <a:latin typeface="Arial" panose="020B0604020202020204" pitchFamily="34" charset="0"/>
                <a:cs typeface="Arial" panose="020B0604020202020204" pitchFamily="34" charset="0"/>
              </a:rPr>
              <a:t>Nel </a:t>
            </a:r>
            <a:r>
              <a:rPr lang="it-IT" b="1" dirty="0">
                <a:solidFill>
                  <a:srgbClr val="000000"/>
                </a:solidFill>
                <a:latin typeface="Arial" panose="020B0604020202020204" pitchFamily="34" charset="0"/>
                <a:cs typeface="Arial" panose="020B0604020202020204" pitchFamily="34" charset="0"/>
              </a:rPr>
              <a:t>1973</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LCI</a:t>
            </a:r>
            <a:r>
              <a:rPr lang="it-IT" dirty="0">
                <a:solidFill>
                  <a:srgbClr val="000000"/>
                </a:solidFill>
                <a:latin typeface="Arial" panose="020B0604020202020204" pitchFamily="34" charset="0"/>
                <a:cs typeface="Arial" panose="020B0604020202020204" pitchFamily="34" charset="0"/>
              </a:rPr>
              <a:t> creò il programma Amici di </a:t>
            </a:r>
            <a:r>
              <a:rPr lang="it-IT" dirty="0" err="1">
                <a:solidFill>
                  <a:srgbClr val="000000"/>
                </a:solidFill>
                <a:latin typeface="Arial" panose="020B0604020202020204" pitchFamily="34" charset="0"/>
                <a:cs typeface="Arial" panose="020B0604020202020204" pitchFamily="34" charset="0"/>
              </a:rPr>
              <a:t>Melvin</a:t>
            </a:r>
            <a:r>
              <a:rPr lang="it-IT" dirty="0">
                <a:solidFill>
                  <a:srgbClr val="000000"/>
                </a:solidFill>
                <a:latin typeface="Arial" panose="020B0604020202020204" pitchFamily="34" charset="0"/>
                <a:cs typeface="Arial" panose="020B0604020202020204" pitchFamily="34" charset="0"/>
              </a:rPr>
              <a:t> Jones. Questo riconoscimento assegnato ai donatori rappresenta la massima onorificenza conferita dalla Fondazione. </a:t>
            </a:r>
          </a:p>
          <a:p>
            <a:r>
              <a:rPr lang="it-IT" dirty="0">
                <a:solidFill>
                  <a:srgbClr val="000000"/>
                </a:solidFill>
                <a:latin typeface="Arial" panose="020B0604020202020204" pitchFamily="34" charset="0"/>
                <a:cs typeface="Arial" panose="020B0604020202020204" pitchFamily="34" charset="0"/>
              </a:rPr>
              <a:t> </a:t>
            </a:r>
          </a:p>
          <a:p>
            <a:r>
              <a:rPr lang="it-IT" dirty="0">
                <a:solidFill>
                  <a:srgbClr val="000000"/>
                </a:solidFill>
                <a:latin typeface="Arial" panose="020B0604020202020204" pitchFamily="34" charset="0"/>
                <a:cs typeface="Arial" panose="020B0604020202020204" pitchFamily="34" charset="0"/>
              </a:rPr>
              <a:t>Il programma Amici di </a:t>
            </a:r>
            <a:r>
              <a:rPr lang="it-IT" dirty="0" err="1">
                <a:solidFill>
                  <a:srgbClr val="000000"/>
                </a:solidFill>
                <a:latin typeface="Arial" panose="020B0604020202020204" pitchFamily="34" charset="0"/>
                <a:cs typeface="Arial" panose="020B0604020202020204" pitchFamily="34" charset="0"/>
              </a:rPr>
              <a:t>Melvin</a:t>
            </a:r>
            <a:r>
              <a:rPr lang="it-IT" dirty="0">
                <a:solidFill>
                  <a:srgbClr val="000000"/>
                </a:solidFill>
                <a:latin typeface="Arial" panose="020B0604020202020204" pitchFamily="34" charset="0"/>
                <a:cs typeface="Arial" panose="020B0604020202020204" pitchFamily="34" charset="0"/>
              </a:rPr>
              <a:t> Jones costituisce il 70% delle entrate di LCIF e ne rappresenta quindi la colonna portante. L'onorificenza Amici di </a:t>
            </a:r>
            <a:r>
              <a:rPr lang="it-IT" dirty="0" err="1">
                <a:solidFill>
                  <a:srgbClr val="000000"/>
                </a:solidFill>
                <a:latin typeface="Arial" panose="020B0604020202020204" pitchFamily="34" charset="0"/>
                <a:cs typeface="Arial" panose="020B0604020202020204" pitchFamily="34" charset="0"/>
              </a:rPr>
              <a:t>Melvin</a:t>
            </a:r>
            <a:r>
              <a:rPr lang="it-IT" dirty="0">
                <a:solidFill>
                  <a:srgbClr val="000000"/>
                </a:solidFill>
                <a:latin typeface="Arial" panose="020B0604020202020204" pitchFamily="34" charset="0"/>
                <a:cs typeface="Arial" panose="020B0604020202020204" pitchFamily="34" charset="0"/>
              </a:rPr>
              <a:t> Jones viene conferita come riconoscimento per l’impegno umanitario a coloro che hanno effettuato una donazione alla LCIF del valore di 1.000 </a:t>
            </a:r>
            <a:r>
              <a:rPr lang="it-IT" dirty="0" err="1">
                <a:solidFill>
                  <a:srgbClr val="000000"/>
                </a:solidFill>
                <a:latin typeface="Arial" panose="020B0604020202020204" pitchFamily="34" charset="0"/>
                <a:cs typeface="Arial" panose="020B0604020202020204" pitchFamily="34" charset="0"/>
              </a:rPr>
              <a:t>USD</a:t>
            </a:r>
            <a:r>
              <a:rPr lang="it-IT" dirty="0">
                <a:solidFill>
                  <a:srgbClr val="000000"/>
                </a:solidFill>
                <a:latin typeface="Arial" panose="020B0604020202020204" pitchFamily="34" charset="0"/>
                <a:cs typeface="Arial" panose="020B0604020202020204" pitchFamily="34" charset="0"/>
              </a:rPr>
              <a:t> oppure alla persona a nome della quale è stata effettuata la donazione.</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400" dirty="0">
                <a:latin typeface="Arial" panose="020B0604020202020204" pitchFamily="34" charset="0"/>
                <a:cs typeface="Arial" panose="020B0604020202020204" pitchFamily="34" charset="0"/>
              </a:rPr>
              <a:t>Sempre nel 1973, Lions International dà il benvenuto al suo milionesimo socio.</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Un altro evento storico nelle vicende di Lions Clubs International fu l'inclusione delle donne come socie nel </a:t>
            </a:r>
            <a:r>
              <a:rPr lang="it-IT" b="1" dirty="0">
                <a:latin typeface="Arial" panose="020B0604020202020204" pitchFamily="34" charset="0"/>
                <a:cs typeface="Arial" panose="020B0604020202020204" pitchFamily="34" charset="0"/>
              </a:rPr>
              <a:t>1987.</a:t>
            </a:r>
            <a:r>
              <a:rPr lang="it-IT"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Oggi, le donne rappresentano il segmento dell’associazione in più rapida crescita, e arricchiscono l’organizzazione con idee, energia e capacità.</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Nel 2018 i Lions hanno eletto il primo Presidente Internazionale donna, </a:t>
            </a:r>
            <a:r>
              <a:rPr lang="it-IT" dirty="0" err="1">
                <a:latin typeface="Arial" panose="020B0604020202020204" pitchFamily="34" charset="0"/>
                <a:cs typeface="Arial" panose="020B0604020202020204" pitchFamily="34" charset="0"/>
              </a:rPr>
              <a:t>Gudrun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Yngvadottir</a:t>
            </a:r>
            <a:r>
              <a:rPr lang="it-IT"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Nel </a:t>
            </a:r>
            <a:r>
              <a:rPr lang="it-IT" b="1" dirty="0">
                <a:latin typeface="Arial" panose="020B0604020202020204" pitchFamily="34" charset="0"/>
                <a:cs typeface="Arial" panose="020B0604020202020204" pitchFamily="34" charset="0"/>
              </a:rPr>
              <a:t>1988</a:t>
            </a:r>
            <a:r>
              <a:rPr lang="it-IT" dirty="0">
                <a:latin typeface="Arial" panose="020B0604020202020204" pitchFamily="34" charset="0"/>
                <a:cs typeface="Arial" panose="020B0604020202020204" pitchFamily="34" charset="0"/>
              </a:rPr>
              <a:t>, fu indetto il Concorso Internazionale Un Poster per la Pace affinché i giovani di tutto il mondo potessero esprimere in forma artistica il proprio ideale di pace. Ogni anno, i Lions club di tutto il mondo sponsorizzano il concorso nelle proprie comunità. </a:t>
            </a:r>
          </a:p>
          <a:p>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collaborazione fra il Centro Carter e la Fondazione Lions Clubs International, denominata Iniziativa SightFirst Lions-Carter Center, è stata stabilita nel 1999. Nel 2014, l’ex presidente degli Stati Uniti Jimmy Carter ha parlato ad una cerimonia per annunciare un’espansione dell’iniziativa:</a:t>
            </a:r>
          </a:p>
          <a:p>
            <a:r>
              <a:rPr lang="it-IT" dirty="0"/>
              <a:t>“Per venti anni, la collaborazione con la Fondazione Lions Clubs International è stata determinante nel sostenere la leadership del Centro Carter nella lotta contro le malattie trascurate”, ha riferito il Presidente Carter. “Il continuo sostegno finanziario dei Lions aiuterà il Centro Carter, i Lions club locali e gli altri partner nazionali a sconfiggere la cecità evitabile in alcune delle aree più colpite al mondo”.</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Nel </a:t>
            </a:r>
            <a:r>
              <a:rPr lang="it-IT" b="1" dirty="0">
                <a:latin typeface="Arial" panose="020B0604020202020204" pitchFamily="34" charset="0"/>
                <a:cs typeface="Arial" panose="020B0604020202020204" pitchFamily="34" charset="0"/>
              </a:rPr>
              <a:t>2005</a:t>
            </a:r>
            <a:r>
              <a:rPr lang="it-IT" dirty="0">
                <a:latin typeface="Arial" panose="020B0604020202020204" pitchFamily="34" charset="0"/>
                <a:cs typeface="Arial" panose="020B0604020202020204" pitchFamily="34" charset="0"/>
              </a:rPr>
              <a:t>, la Fondazione Lions Clubs International ha lanciato la campagna SightFirst II, la sua seconda principale iniziativa di raccolta di fondi per offrire servizi oculistici alle persone di tutto il mondo. In occasione della Convention internazionale del 2008, è stato annunciato che la campagna aveva raccolto 205 milioni di dollari. </a:t>
            </a:r>
          </a:p>
          <a:p>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Nel </a:t>
            </a:r>
            <a:r>
              <a:rPr lang="it-IT" b="1" dirty="0">
                <a:latin typeface="Arial" panose="020B0604020202020204" pitchFamily="34" charset="0"/>
                <a:cs typeface="Arial" panose="020B0604020202020204" pitchFamily="34" charset="0"/>
              </a:rPr>
              <a:t>2008</a:t>
            </a:r>
            <a:r>
              <a:rPr lang="it-IT" dirty="0">
                <a:latin typeface="Arial" panose="020B0604020202020204" pitchFamily="34" charset="0"/>
                <a:cs typeface="Arial" panose="020B0604020202020204" pitchFamily="34" charset="0"/>
              </a:rPr>
              <a:t>, un devastante terremoto ha causato ingenti danni nella provincia cinese del Sichuan. I Lions in Cina hanno reagito prontamente mobilitando i soccorsi e fornendo assistenza immediata e a lungo termine alle migliaia di vittime colpite dalla calamità naturale.    </a:t>
            </a:r>
          </a:p>
          <a:p>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atin typeface="Arial" panose="020B0604020202020204" pitchFamily="34" charset="0"/>
                <a:cs typeface="Arial" panose="020B0604020202020204" pitchFamily="34" charset="0"/>
              </a:rPr>
              <a:t>Il 12 gennaio 2010, un terremoto di magnitudo 7.0 ha devastato il paese di Haiti. I Lion di tutto il mondo hanno reagito prontamente offrendo generose donazioni, servizi e assistenza. Nel giro di tre mesi, l'operazione “Una Speranza per Haiti” ha generato 4,2 milioni di dollari in donazioni monetarie; ancora oggi, i Lion continuano a supportare gli interventi di ricostruzione a lungo termine e a prestare soccorsi nell'area.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it-IT">
                <a:latin typeface="Arial" panose="020B0604020202020204" pitchFamily="34" charset="0"/>
                <a:cs typeface="Arial" panose="020B0604020202020204" pitchFamily="34" charset="0"/>
              </a:rPr>
              <a:t>Da quasi 100 anni i Lions sono al servizio delle loro comunità e offrono il loro contributo a milioni di persone in tutto il mondo. Per celebrare il nostro 100</a:t>
            </a:r>
            <a:r>
              <a:rPr lang="it-IT" baseline="30000">
                <a:latin typeface="Arial" panose="020B0604020202020204" pitchFamily="34" charset="0"/>
                <a:cs typeface="Arial" panose="020B0604020202020204" pitchFamily="34" charset="0"/>
              </a:rPr>
              <a:t>o</a:t>
            </a:r>
            <a:r>
              <a:rPr lang="it-IT">
                <a:latin typeface="Arial" panose="020B0604020202020204" pitchFamily="34" charset="0"/>
                <a:cs typeface="Arial" panose="020B0604020202020204" pitchFamily="34" charset="0"/>
              </a:rPr>
              <a:t> anniversario, abbiamo chiesto ai Lions di tutto il mondo di aiutarci a raggiungere l'obiettivo della Sfida di service del Centenario, ovvero di servire 100 milioni di persone entro il 30 giugno 2018. Non solo abbiamo raggiunto il nostro obiettivo, ma lo abbiamo più che raddoppiato servendo oltre 246 milioni di persone! </a:t>
            </a:r>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atin typeface="Arial" panose="020B0604020202020204" pitchFamily="34" charset="0"/>
                <a:cs typeface="Arial" panose="020B0604020202020204" pitchFamily="34" charset="0"/>
              </a:rPr>
              <a:t>Nel 2017-2018 Lions International ha scelto di intraprendere un viaggio incentrato su cinque Cause umanitarie globali: diabete, ambiente, fame, cancro pediatrico e vista. I Lions continueranno a concentrare le loro attività di service su ciò di cui ha bisogno la propria comunità: tuttavia, Lions International fornirà un supporto più sostanziale a queste cinque Cause umanitarie globali.</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400">
                <a:latin typeface="Arial" panose="020B0604020202020204" pitchFamily="34" charset="0"/>
                <a:cs typeface="Arial" panose="020B0604020202020204" pitchFamily="34" charset="0"/>
              </a:rPr>
              <a:t>Iniziamo compiendo un viaggio indietro nel tempo per rivivere alcuni degli eventi storici del Lions Clubs International.</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Nel giugno 2017, Lions International ha celebrato 100 anni di service a Chicago, Illinois, USA, il luogo in cui è stata fondata l’associazione. Lions sono venuti da tutto il mondo per celebrare questa occasione straordinaria.</a:t>
            </a: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I cenni storici finora illustrati rappresentano solo una piccola parte dei precedenti illustri di Lions Clubs International. Anche voi, grazie alla vostra affiliazione, siete entrati a far parte della storia del club.</a:t>
            </a:r>
          </a:p>
          <a:p>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atin typeface="Arial" panose="020B0604020202020204" pitchFamily="34" charset="0"/>
                <a:cs typeface="Arial" panose="020B0604020202020204" pitchFamily="34" charset="0"/>
              </a:rPr>
              <a:t>Un altro degli aspetti importanti di essere un Lion è comprendere la struttura organizzativa di Lions Clubs International. </a:t>
            </a:r>
          </a:p>
          <a:p>
            <a:endParaRPr lang="en-US" altLang="en-US" dirty="0">
              <a:latin typeface="Arial" panose="020B0604020202020204" pitchFamily="34" charset="0"/>
              <a:cs typeface="Arial" panose="020B0604020202020204" pitchFamily="34" charset="0"/>
            </a:endParaRPr>
          </a:p>
          <a:p>
            <a:r>
              <a:rPr lang="it-IT">
                <a:latin typeface="Arial" panose="020B0604020202020204" pitchFamily="34" charset="0"/>
                <a:cs typeface="Arial" panose="020B0604020202020204" pitchFamily="34" charset="0"/>
              </a:rPr>
              <a:t>L'organizzazione di Lions Clubs International inizia con voi, i soci, e con il vostro club. Tuttavia, come per tutte le grandi organizzazioni, esiste una serie di posizioni al suo interno, ciascuna delle quali è di sostegno alle altre.</a:t>
            </a:r>
          </a:p>
          <a:p>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Questi cerchi concentrici rappresentano la struttura di Lions Clubs International. </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Al centro dell'organizzazione vi è il socio del Lions club. I soci del Lions club sono l'anello iniziale della catena di servizio che pervade tutta la struttura dell'organizzazione. Attualmente si contano oltre 1,45 milioni di Lions. </a:t>
            </a:r>
          </a:p>
          <a:p>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Insieme i soci Lions formano l'intero Lions club.  Attualmente, esistono oltre 46.000 club all'interno dell'associazione. I soci del club eleggono gli officer affinché guidino il club nel servire i bisogni delle comunità. </a:t>
            </a:r>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I dirigenti del club includono il presidente, l'immediato ex presidente, i vicepresidenti, il segretario e il tesoriere. Anche i presidenti del Global Action Team, i presidenti di marketing e i membri del comitato fanno parte della struttura del club. Altri ruoli sono quelli di maestri di cerimonie e censori. 
I cerimonieri sono responsabili dei beni e dell'equipaggiamento del club, come bandiere, labari e martelletti. </a:t>
            </a:r>
          </a:p>
          <a:p>
            <a:r>
              <a:rPr lang="it-IT" dirty="0">
                <a:latin typeface="Arial" panose="020B0604020202020204" pitchFamily="34" charset="0"/>
                <a:cs typeface="Arial" panose="020B0604020202020204" pitchFamily="34" charset="0"/>
              </a:rPr>
              <a:t>Alcuni club eleggono un censore, che è responsabile della promozione dell'armonia, dell'amicizia e dell'entusiasmo in occasione delle riunioni. </a:t>
            </a:r>
          </a:p>
          <a:p>
            <a:endParaRPr lang="en-US"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Il presidente del club svolge un ruolo fondamentale nel successo e nel benessere del club. Il presidente è il "direttore generale" del club, presiede le riunioni del consiglio e del club, presiede il Club Global Action Team, conduce le riunioni in modo efficace, nomina commissioni permanenti e speciali ed è un membro attivo del comitato consultivo del governatore distrettuale nell'area di appartenenza del club.</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È importante ricordare che l'autorità del presidente di club dipende dalle direttive del consiglio di amministrazione del club. </a:t>
            </a:r>
          </a:p>
          <a:p>
            <a:endParaRPr lang="en-US" dirty="0"/>
          </a:p>
          <a:p>
            <a:r>
              <a:rPr lang="it-IT" dirty="0">
                <a:latin typeface="Arial" panose="020B0604020202020204" pitchFamily="34" charset="0"/>
                <a:cs typeface="Arial" panose="020B0604020202020204" pitchFamily="34" charset="0"/>
              </a:rPr>
              <a:t>Al presidente di club si presenta la sfida di svolgere riunioni efficienti e gradevoli.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Il presidente di club deve inoltre affrontare la sfida di mantenere attivo il coinvolgimento dei soci nelle attività e negli eventi del club. La nomina dei soci nei comitati o in altre posizioni all'interno del club è un modo efficace per accrescerne il coinvolgimento. Un bravo presidente sarà d'ispirazione ai soci nella realizzazione del proprio potenziale.  </a:t>
            </a: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L'anello successivo della struttura Lions è rappresentato dalla zona. Le zone consistono in 4-8 club Lions appartenenti a una stessa area geografica. I delegati dei club all'interno di tale zona possono eleggere un delegato di zona, ma è pratica più comune che sia il governatore distrettuale a nominare i Lions a tale posizione.  </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I delegati di zona fungono da consulenti, aiutano nella risoluzione dei problemi e identificano le opportunità per i propri club. Essi svolgono inoltre un ruolo attivo nell'organizzazione di nuovi club.</a:t>
            </a: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Le attività del presidente di zona sono coordinate a livello di circoscrizione. Il presidente di circoscrizione è responsabile della leadership nella circoscrizione e funge da guida per i presidenti di zona nello svolgimento dei propri incarichi. La posizione di presidente di circoscrizione è facoltativa nell'ambito della struttura organizzativa.</a:t>
            </a:r>
          </a:p>
          <a:p>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latin typeface="Arial" panose="020B0604020202020204" pitchFamily="34" charset="0"/>
                <a:cs typeface="Arial" panose="020B0604020202020204" pitchFamily="34" charset="0"/>
              </a:rPr>
              <a:t>L'anello successivo dell'associazione è rappresentato dal distretto. La nostra associazione si divide approssimativamente in 750 distretti, ciascuno diretto da un team del governatore distrettuale. </a:t>
            </a:r>
          </a:p>
          <a:p>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it-IT" dirty="0">
                <a:latin typeface="Arial" panose="020B0604020202020204" pitchFamily="34" charset="0"/>
                <a:ea typeface="Helvetica" panose="020B0604020202020204" pitchFamily="34" charset="0"/>
                <a:cs typeface="Arial" panose="020B0604020202020204" pitchFamily="34" charset="0"/>
              </a:rPr>
              <a:t>Lions Clubs International nacque da un sogno di </a:t>
            </a:r>
            <a:r>
              <a:rPr lang="it-IT" dirty="0" err="1">
                <a:latin typeface="Arial" panose="020B0604020202020204" pitchFamily="34" charset="0"/>
                <a:ea typeface="Helvetica" panose="020B0604020202020204" pitchFamily="34" charset="0"/>
                <a:cs typeface="Arial" panose="020B0604020202020204" pitchFamily="34" charset="0"/>
              </a:rPr>
              <a:t>Melvin</a:t>
            </a:r>
            <a:r>
              <a:rPr lang="it-IT" dirty="0">
                <a:latin typeface="Arial" panose="020B0604020202020204" pitchFamily="34" charset="0"/>
                <a:ea typeface="Helvetica" panose="020B0604020202020204" pitchFamily="34" charset="0"/>
                <a:cs typeface="Arial" panose="020B0604020202020204" pitchFamily="34" charset="0"/>
              </a:rPr>
              <a:t> Jones, un uomo d'affari americano che faceva parte di un club dal nome "Business Circle of Chicago".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it-IT" dirty="0" err="1">
                <a:latin typeface="Arial" panose="020B0604020202020204" pitchFamily="34" charset="0"/>
                <a:ea typeface="Helvetica" panose="020B0604020202020204" pitchFamily="34" charset="0"/>
                <a:cs typeface="Arial" panose="020B0604020202020204" pitchFamily="34" charset="0"/>
              </a:rPr>
              <a:t>Melvin</a:t>
            </a:r>
            <a:r>
              <a:rPr lang="it-IT" dirty="0">
                <a:latin typeface="Arial" panose="020B0604020202020204" pitchFamily="34" charset="0"/>
                <a:ea typeface="Helvetica" panose="020B0604020202020204" pitchFamily="34" charset="0"/>
                <a:cs typeface="Arial" panose="020B0604020202020204" pitchFamily="34" charset="0"/>
              </a:rPr>
              <a:t> Jones riteneva che i club d’affari locali avessero il dovere di ampliare la loro sfera d’interessi, inserendo tra quelli puramente professionali anche quelli umanitari, con l’intento di promuovere il miglioramento delle loro comunità.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it-IT" dirty="0">
                <a:latin typeface="Arial" panose="020B0604020202020204" pitchFamily="34" charset="0"/>
                <a:ea typeface="Helvetica" panose="020B0604020202020204" pitchFamily="34" charset="0"/>
                <a:cs typeface="Arial" panose="020B0604020202020204" pitchFamily="34" charset="0"/>
              </a:rPr>
              <a:t>Nel </a:t>
            </a:r>
            <a:r>
              <a:rPr lang="it-IT" b="1" dirty="0">
                <a:latin typeface="Arial" panose="020B0604020202020204" pitchFamily="34" charset="0"/>
                <a:ea typeface="Helvetica" panose="020B0604020202020204" pitchFamily="34" charset="0"/>
                <a:cs typeface="Arial" panose="020B0604020202020204" pitchFamily="34" charset="0"/>
              </a:rPr>
              <a:t>1917</a:t>
            </a:r>
            <a:r>
              <a:rPr lang="it-IT" dirty="0">
                <a:latin typeface="Arial" panose="020B0604020202020204" pitchFamily="34" charset="0"/>
                <a:ea typeface="Helvetica" panose="020B0604020202020204" pitchFamily="34" charset="0"/>
                <a:cs typeface="Arial" panose="020B0604020202020204" pitchFamily="34" charset="0"/>
              </a:rPr>
              <a:t>, contattò i soci di organizzazioni indipendenti simili di tutto il paese e li invitò a partecipare a una riunione.  La maggioranza si accordò per fondere i club in un'unica associazione, adottando il nome del gruppo più grande, l’Associazione dei Lions Clubs dell’Indiana.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it-IT" dirty="0">
                <a:latin typeface="Arial" panose="020B0604020202020204" pitchFamily="34" charset="0"/>
                <a:ea typeface="Helvetica" panose="020B0604020202020204" pitchFamily="34" charset="0"/>
                <a:cs typeface="Arial" panose="020B0604020202020204" pitchFamily="34" charset="0"/>
              </a:rPr>
              <a:t>La prima convention si tenne nel mese di ottobre di quello stesso anno, a Dallas, Texas, negli Stati Uniti, nel corso della quale fu adottato lo statuto e venne eletto il primo presidente, il dottor </a:t>
            </a:r>
            <a:r>
              <a:rPr lang="it-IT" dirty="0" err="1">
                <a:latin typeface="Arial" panose="020B0604020202020204" pitchFamily="34" charset="0"/>
                <a:ea typeface="Helvetica" panose="020B0604020202020204" pitchFamily="34" charset="0"/>
                <a:cs typeface="Arial" panose="020B0604020202020204" pitchFamily="34" charset="0"/>
              </a:rPr>
              <a:t>W.P</a:t>
            </a:r>
            <a:r>
              <a:rPr lang="it-IT" dirty="0">
                <a:latin typeface="Arial" panose="020B0604020202020204" pitchFamily="34" charset="0"/>
                <a:ea typeface="Helvetica" panose="020B0604020202020204" pitchFamily="34" charset="0"/>
                <a:cs typeface="Arial" panose="020B0604020202020204" pitchFamily="34" charset="0"/>
              </a:rPr>
              <a:t>. Woods. Jones fu eletto segretario, iniziando così una carriera durata 44 anni nell’organizzazione.</a:t>
            </a:r>
          </a:p>
          <a:p>
            <a:endParaRPr lang="en-US" dirty="0"/>
          </a:p>
          <a:p>
            <a:r>
              <a:rPr lang="it-IT" dirty="0" err="1">
                <a:latin typeface="Arial" panose="020B0604020202020204" pitchFamily="34" charset="0"/>
                <a:cs typeface="Arial" panose="020B0604020202020204" pitchFamily="34" charset="0"/>
              </a:rPr>
              <a:t>Melvin</a:t>
            </a:r>
            <a:r>
              <a:rPr lang="it-IT" dirty="0">
                <a:latin typeface="Arial" panose="020B0604020202020204" pitchFamily="34" charset="0"/>
                <a:cs typeface="Arial" panose="020B0604020202020204" pitchFamily="34" charset="0"/>
              </a:rPr>
              <a:t> Jones spiegò il concetto di attività di service a favore della comunità con la seguente massima: “Non si può andare lontano finché non si fa qualcosa per qualcun altro”.</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Da oltre 100 anni, i Lions di tutto il mondo dimostrano quanto fosse veritiera la massima di Jones, servendo le comunità a livello locale, nazionale e globale.</a:t>
            </a: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atin typeface="Arial" panose="020B0604020202020204" pitchFamily="34" charset="0"/>
                <a:cs typeface="Arial" panose="020B0604020202020204" pitchFamily="34" charset="0"/>
              </a:rPr>
              <a:t>Il governatore dirige il gabinetto distrettuale, che include l'immediato past governatore distrettuale, il primo e il secondo vice governatore distrettuale, il segretario/tesoriere di gabinetto (o segretario di gabinetto e tesoriere di gabinetto), i coordinatori distrettuali del Global Action Team e i presidenti di zona e di circoscrizione. Alcuni distretti hanno dei membri aggiuntivi, a seconda dello statuto e del regolamento del singolo distretto. </a:t>
            </a:r>
          </a:p>
          <a:p>
            <a:endParaRPr lang="en-US" altLang="en-US" dirty="0">
              <a:latin typeface="Arial" panose="020B0604020202020204" pitchFamily="34" charset="0"/>
              <a:cs typeface="Arial" panose="020B0604020202020204" pitchFamily="34" charset="0"/>
            </a:endParaRPr>
          </a:p>
          <a:p>
            <a:r>
              <a:rPr lang="it-IT">
                <a:latin typeface="Arial" panose="020B0604020202020204" pitchFamily="34" charset="0"/>
                <a:cs typeface="Arial" panose="020B0604020202020204" pitchFamily="34" charset="0"/>
              </a:rPr>
              <a:t>I distretti sono di solito composti da almeno 35 club e 1.250 soci Lions in regola. </a:t>
            </a: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In qualità di officer responsabile dell’amministrazione distrettuale, il governatore distrettuale ha molte responsabilità. Funge da Presidente distrettuale del Global Action Team per amministrare e promuovere ai club del distretto la crescita associativa, lo sviluppo di nuovi club, </a:t>
            </a:r>
            <a:r>
              <a:rPr lang="it-IT" sz="1200" dirty="0"/>
              <a:t>lo sviluppo della leadership e il service umanitario.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Altre responsabilità comprendono, a titolo esclusivamente esemplificativo promuovere la Fondazione Lions Clubs International e le </a:t>
            </a:r>
            <a:r>
              <a:rPr lang="it-IT" sz="1200" dirty="0"/>
              <a:t>attività di service, presiedere il Gabinetto</a:t>
            </a:r>
            <a:r>
              <a:rPr lang="it-IT" dirty="0"/>
              <a:t>,</a:t>
            </a:r>
            <a:r>
              <a:rPr lang="it-IT" sz="1200" dirty="0"/>
              <a:t> il congresso e altre riunioni distrettuali,</a:t>
            </a:r>
            <a:r>
              <a:rPr lang="it-IT" dirty="0"/>
              <a:t> sostenere il benessere dei club nel distretto e gestire la responsabilità finanziaria del distretto. </a:t>
            </a: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primo vice governatore distrettuale, sotto la supervisione e alla direzione del governatore distrettuale, sarà l'assistente del responsabile amministrativo e rappresentante del governatore distrettuale. Il primo vice governatore distrettuale dedicherà molto tempo a prepararsi a diventare il governatore distrettuale applicando le conoscenze acquisite fino a quel momento. Sarà anche più coinvolto nei compiti che riguardano il governatore distrettuale, come le visite ai club, se richiesto dal governatore distrettuale, e cercherà di conoscere meglio e di utilizzare gli strumenti di gestione del distretto e del club.</a:t>
            </a:r>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primo vice governatore distrettuale, sotto la supervisione e alla direzione del governatore distrettuale, sarà l'assistente del responsabile amministrativo e rappresentante del governatore distrettuale. Dedicherà molto tempo a comprendere le normative, le procedure e i programmi a disposizione del club e del distretto. </a:t>
            </a:r>
          </a:p>
          <a:p>
            <a:r>
              <a:rPr lang="it-IT" dirty="0"/>
              <a:t>Inoltre potrebbe venirgli richiesto dal governatore distrettuale di dirigere le riunioni o le visite ai club.</a:t>
            </a:r>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Il successivo anello di supporto dei soci Lions è rappresentato dal multidistretto. I distretti multipli sono formati da due o più distretti all'interno di un territorio definito dal Consiglio d'Amministrazione Internazionale. I distretti all'interno dei multidistretti prendono il nome di sub-distretti. </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Alcuni distretti non fanno parte di un multidistretto. Tali distretti autonomi sono chiamati distretti singoli.</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In occasione degli annuali congressi distrettuali e multidistrettuali si eleggono gli officer, si condividono le migliori pratiche, si stimolano le capacità di leadership, si instaurano amicizie e ci si diverte. </a:t>
            </a:r>
          </a:p>
          <a:p>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it-IT" dirty="0">
                <a:latin typeface="Arial" panose="020B0604020202020204" pitchFamily="34" charset="0"/>
                <a:cs typeface="Arial" panose="020B0604020202020204" pitchFamily="34" charset="0"/>
              </a:rPr>
              <a:t>L’organizzazione internazionale comprende il presidente internazionale, l’immediato </a:t>
            </a:r>
            <a:r>
              <a:rPr lang="it-IT" dirty="0" err="1">
                <a:latin typeface="Arial" panose="020B0604020202020204" pitchFamily="34" charset="0"/>
                <a:cs typeface="Arial" panose="020B0604020202020204" pitchFamily="34" charset="0"/>
              </a:rPr>
              <a:t>past</a:t>
            </a:r>
            <a:r>
              <a:rPr lang="it-IT" dirty="0">
                <a:latin typeface="Arial" panose="020B0604020202020204" pitchFamily="34" charset="0"/>
                <a:cs typeface="Arial" panose="020B0604020202020204" pitchFamily="34" charset="0"/>
              </a:rPr>
              <a:t> presidente internazionale, il primo vice presidente internazionale, il secondo vice presidente internazionale, il terzo vice presidente internazionale, i direttori internazionali, gli incaricati del consiglio di amministrazione internazionale, e gli officer amministrativi, che includono l’amministratore esecutivo, il segretario e il tesoriere.</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L’organizzazione internazionale approva la normativa e le procedure che l’associazione deve rispettare nonché i programmi e le iniziative che lo staff di Lions International mette a punto e supporta.</a:t>
            </a:r>
          </a:p>
          <a:p>
            <a:endParaRPr 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Il consiglio direttivo internazionale è eletto da otto aree costituzionali: 
</a:t>
            </a:r>
          </a:p>
          <a:p>
            <a:pPr marL="228600" indent="-228600">
              <a:buAutoNum type="arabicPeriod"/>
            </a:pPr>
            <a:r>
              <a:rPr lang="it-IT" dirty="0">
                <a:latin typeface="Arial" panose="020B0604020202020204" pitchFamily="34" charset="0"/>
                <a:cs typeface="Arial" panose="020B0604020202020204" pitchFamily="34" charset="0"/>
              </a:rPr>
              <a:t>Stati Uniti e affiliate, Bermuda e Bahamas</a:t>
            </a:r>
          </a:p>
          <a:p>
            <a:pPr marL="228600" indent="-228600">
              <a:buAutoNum type="arabicPeriod"/>
            </a:pPr>
            <a:r>
              <a:rPr lang="it-IT" dirty="0">
                <a:latin typeface="Arial" panose="020B0604020202020204" pitchFamily="34" charset="0"/>
                <a:cs typeface="Arial" panose="020B0604020202020204" pitchFamily="34" charset="0"/>
              </a:rPr>
              <a:t>Canada</a:t>
            </a:r>
          </a:p>
          <a:p>
            <a:pPr marL="228600" indent="-228600">
              <a:buAutoNum type="arabicPeriod"/>
            </a:pPr>
            <a:r>
              <a:rPr lang="it-IT" dirty="0">
                <a:latin typeface="Arial" panose="020B0604020202020204" pitchFamily="34" charset="0"/>
                <a:cs typeface="Arial" panose="020B0604020202020204" pitchFamily="34" charset="0"/>
              </a:rPr>
              <a:t>America Latina, America Centrale, Caraibi e Messico</a:t>
            </a:r>
          </a:p>
          <a:p>
            <a:pPr marL="228600" indent="-228600">
              <a:buAutoNum type="arabicPeriod"/>
            </a:pPr>
            <a:r>
              <a:rPr lang="it-IT" dirty="0">
                <a:latin typeface="Arial" panose="020B0604020202020204" pitchFamily="34" charset="0"/>
                <a:cs typeface="Arial" panose="020B0604020202020204" pitchFamily="34" charset="0"/>
              </a:rPr>
              <a:t>Europa</a:t>
            </a:r>
          </a:p>
          <a:p>
            <a:pPr marL="228600" indent="-228600">
              <a:buAutoNum type="arabicPeriod"/>
            </a:pPr>
            <a:r>
              <a:rPr lang="it-IT" dirty="0">
                <a:latin typeface="Arial" panose="020B0604020202020204" pitchFamily="34" charset="0"/>
                <a:cs typeface="Arial" panose="020B0604020202020204" pitchFamily="34" charset="0"/>
              </a:rPr>
              <a:t>Oriente e Sud-Est asiatico (</a:t>
            </a:r>
            <a:r>
              <a:rPr lang="it-IT" dirty="0" err="1">
                <a:latin typeface="Arial" panose="020B0604020202020204" pitchFamily="34" charset="0"/>
                <a:cs typeface="Arial" panose="020B0604020202020204" pitchFamily="34" charset="0"/>
              </a:rPr>
              <a:t>OSEAL</a:t>
            </a:r>
            <a:r>
              <a:rPr lang="it-IT" dirty="0">
                <a:latin typeface="Arial" panose="020B0604020202020204" pitchFamily="34" charset="0"/>
                <a:cs typeface="Arial" panose="020B0604020202020204" pitchFamily="34" charset="0"/>
              </a:rPr>
              <a:t>)</a:t>
            </a:r>
          </a:p>
          <a:p>
            <a:pPr marL="228600" indent="-228600">
              <a:buAutoNum type="arabicPeriod"/>
            </a:pPr>
            <a:r>
              <a:rPr lang="it-IT" dirty="0">
                <a:latin typeface="Arial" panose="020B0604020202020204" pitchFamily="34" charset="0"/>
                <a:cs typeface="Arial" panose="020B0604020202020204" pitchFamily="34" charset="0"/>
              </a:rPr>
              <a:t>India, Asia Meridionale, e Medio Oriente (ISAAME)</a:t>
            </a:r>
          </a:p>
          <a:p>
            <a:pPr marL="228600" indent="-228600">
              <a:buAutoNum type="arabicPeriod"/>
            </a:pPr>
            <a:r>
              <a:rPr lang="it-IT" dirty="0">
                <a:latin typeface="Arial" panose="020B0604020202020204" pitchFamily="34" charset="0"/>
                <a:cs typeface="Arial" panose="020B0604020202020204" pitchFamily="34" charset="0"/>
              </a:rPr>
              <a:t>Australia, Nuova Zelanda, Papua Nuova Guinea, Indonesia e Isole dell'Oceano Sud Pacifico</a:t>
            </a:r>
          </a:p>
          <a:p>
            <a:pPr marL="228600" indent="-228600">
              <a:buAutoNum type="arabicPeriod"/>
            </a:pPr>
            <a:r>
              <a:rPr lang="it-IT" dirty="0">
                <a:latin typeface="Arial" panose="020B0604020202020204" pitchFamily="34" charset="0"/>
                <a:cs typeface="Arial" panose="020B0604020202020204" pitchFamily="34" charset="0"/>
              </a:rPr>
              <a:t>Africa</a:t>
            </a: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atin typeface="Arial" panose="020B0604020202020204" pitchFamily="34" charset="0"/>
                <a:cs typeface="Arial" panose="020B0604020202020204" pitchFamily="34" charset="0"/>
              </a:rPr>
              <a:t>Il componente finale della struttura è la Sede Centrale Internazionale di Lions Clubs, situata a Oak Brook, Illinois, Stati Uniti, dove circa 300 dipendenti offrono risorse e supporto a 1,45 milioni di soci dei Lions club. Vi sono anche due uffici regionali che operano per i Lions nelle aree OSEAL e ISAAME.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it-IT" b="1" dirty="0">
                <a:latin typeface="Arial" panose="020B0604020202020204" pitchFamily="34" charset="0"/>
                <a:cs typeface="Arial" panose="020B0604020202020204" pitchFamily="34" charset="0"/>
              </a:rPr>
              <a:t>Fondazione Lions Clubs International (LCIF): </a:t>
            </a:r>
            <a:r>
              <a:rPr lang="it-IT" dirty="0">
                <a:latin typeface="Arial" panose="020B0604020202020204" pitchFamily="34" charset="0"/>
                <a:cs typeface="Arial" panose="020B0604020202020204" pitchFamily="34" charset="0"/>
              </a:rPr>
              <a:t>LCIF sostiene le iniziative umanitarie Lions in tutto il mondo attraverso contributi. Lo staff della Fondazione lavora in diversi dipartimenti, tra cui Iniziative Umanitarie, Iniziative di Salute Globale, Iniziative Nuove ed Emergenti, Lions </a:t>
            </a:r>
            <a:r>
              <a:rPr lang="it-IT" dirty="0" err="1">
                <a:latin typeface="Arial" panose="020B0604020202020204" pitchFamily="34" charset="0"/>
                <a:cs typeface="Arial" panose="020B0604020202020204" pitchFamily="34" charset="0"/>
              </a:rPr>
              <a:t>Quest</a:t>
            </a:r>
            <a:r>
              <a:rPr lang="it-IT" dirty="0">
                <a:latin typeface="Arial" panose="020B0604020202020204" pitchFamily="34" charset="0"/>
                <a:cs typeface="Arial" panose="020B0604020202020204" pitchFamily="34" charset="0"/>
              </a:rPr>
              <a:t> ed altro. </a:t>
            </a:r>
          </a:p>
          <a:p>
            <a:endParaRPr 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Lions Clubs International è organizzato in divisioni che sostengono i bisogni dei Lions di tutto il mondo. </a:t>
            </a:r>
          </a:p>
          <a:p>
            <a:r>
              <a:rPr lang="it-IT" b="1" dirty="0">
                <a:latin typeface="Arial" panose="020B0604020202020204" pitchFamily="34" charset="0"/>
                <a:cs typeface="Arial" panose="020B0604020202020204" pitchFamily="34" charset="0"/>
              </a:rPr>
              <a:t>Divisione Convention: </a:t>
            </a:r>
            <a:r>
              <a:rPr lang="it-IT" dirty="0">
                <a:latin typeface="Arial" panose="020B0604020202020204" pitchFamily="34" charset="0"/>
                <a:cs typeface="Arial" panose="020B0604020202020204" pitchFamily="34" charset="0"/>
              </a:rPr>
              <a:t>lavora direttamente con i Lions per le convention annuali, e si occupa di tutti gli aspetti logistici relativi alle convention, tra cui quelli del Seminario per </a:t>
            </a:r>
            <a:r>
              <a:rPr lang="it-IT" dirty="0" err="1">
                <a:latin typeface="Arial" panose="020B0604020202020204" pitchFamily="34" charset="0"/>
                <a:cs typeface="Arial" panose="020B0604020202020204" pitchFamily="34" charset="0"/>
              </a:rPr>
              <a:t>DGE</a:t>
            </a:r>
            <a:r>
              <a:rPr lang="it-IT" dirty="0">
                <a:latin typeface="Arial" panose="020B0604020202020204" pitchFamily="34" charset="0"/>
                <a:cs typeface="Arial" panose="020B0604020202020204" pitchFamily="34" charset="0"/>
              </a:rPr>
              <a:t>. Lo staff fornisce assistenza per l’organizzazione del viaggio alla convention, la registrazione e l’alloggio. </a:t>
            </a:r>
          </a:p>
          <a:p>
            <a:r>
              <a:rPr lang="it-IT" b="1" dirty="0">
                <a:latin typeface="Arial" panose="020B0604020202020204" pitchFamily="34" charset="0"/>
                <a:cs typeface="Arial" panose="020B0604020202020204" pitchFamily="34" charset="0"/>
              </a:rPr>
              <a:t>Divisione Soci: </a:t>
            </a:r>
            <a:r>
              <a:rPr lang="it-IT" dirty="0">
                <a:latin typeface="Arial" panose="020B0604020202020204" pitchFamily="34" charset="0"/>
                <a:cs typeface="Arial" panose="020B0604020202020204" pitchFamily="34" charset="0"/>
              </a:rPr>
              <a:t>lavora per offrire a tutti i soci un’esperienza associativa positiva e gestisce i programmi Leo.</a:t>
            </a:r>
          </a:p>
          <a:p>
            <a:r>
              <a:rPr lang="it-IT" b="1" dirty="0">
                <a:latin typeface="Arial" panose="020B0604020202020204" pitchFamily="34" charset="0"/>
                <a:cs typeface="Arial" panose="020B0604020202020204" pitchFamily="34" charset="0"/>
              </a:rPr>
              <a:t>Divisione Attività di Service: </a:t>
            </a:r>
            <a:r>
              <a:rPr lang="it-IT" dirty="0">
                <a:latin typeface="Arial" panose="020B0604020202020204" pitchFamily="34" charset="0"/>
                <a:cs typeface="Arial" panose="020B0604020202020204" pitchFamily="34" charset="0"/>
              </a:rPr>
              <a:t>gestisce i programmi e le iniziative di service, e gli eventi finalizzati al coinvolgimento dei volontari, come i progetti di service alla convention.</a:t>
            </a:r>
          </a:p>
          <a:p>
            <a:r>
              <a:rPr lang="it-IT" b="1" dirty="0">
                <a:latin typeface="Arial" panose="020B0604020202020204" pitchFamily="34" charset="0"/>
                <a:cs typeface="Arial" panose="020B0604020202020204" pitchFamily="34" charset="0"/>
              </a:rPr>
              <a:t>Divisione Sviluppo Leadership: </a:t>
            </a:r>
            <a:r>
              <a:rPr lang="it-IT" dirty="0">
                <a:latin typeface="Arial" panose="020B0604020202020204" pitchFamily="34" charset="0"/>
                <a:cs typeface="Arial" panose="020B0604020202020204" pitchFamily="34" charset="0"/>
              </a:rPr>
              <a:t>comprende la gestione dei corsi e seminari internazionali Lions, in cui i Lions sono formati nelle competenze di leadership. È anche responsabile della redazione e della valutazione dei programmi che si trovano nella formazione per </a:t>
            </a:r>
            <a:r>
              <a:rPr lang="it-IT" dirty="0" err="1">
                <a:latin typeface="Arial" panose="020B0604020202020204" pitchFamily="34" charset="0"/>
                <a:cs typeface="Arial" panose="020B0604020202020204" pitchFamily="34" charset="0"/>
              </a:rPr>
              <a:t>DGE</a:t>
            </a:r>
            <a:r>
              <a:rPr lang="it-IT" dirty="0">
                <a:latin typeface="Arial" panose="020B0604020202020204" pitchFamily="34" charset="0"/>
                <a:cs typeface="Arial" panose="020B0604020202020204" pitchFamily="34" charset="0"/>
              </a:rPr>
              <a:t>, nei corsi, nei seminari e online. </a:t>
            </a:r>
          </a:p>
          <a:p>
            <a:r>
              <a:rPr lang="it-IT" b="1" dirty="0">
                <a:latin typeface="Arial" panose="020B0604020202020204" pitchFamily="34" charset="0"/>
                <a:cs typeface="Arial" panose="020B0604020202020204" pitchFamily="34" charset="0"/>
              </a:rPr>
              <a:t>Divisione Operazioni e Supporto Soci: </a:t>
            </a:r>
            <a:r>
              <a:rPr lang="it-IT" dirty="0">
                <a:latin typeface="Arial" panose="020B0604020202020204" pitchFamily="34" charset="0"/>
                <a:cs typeface="Arial" panose="020B0604020202020204" pitchFamily="34" charset="0"/>
              </a:rPr>
              <a:t>questa divisione sostiene i Lions nel Global Action Team (</a:t>
            </a:r>
            <a:r>
              <a:rPr lang="it-IT" dirty="0" err="1">
                <a:latin typeface="Arial" panose="020B0604020202020204" pitchFamily="34" charset="0"/>
                <a:cs typeface="Arial" panose="020B0604020202020204" pitchFamily="34" charset="0"/>
              </a:rPr>
              <a:t>GLT</a:t>
            </a:r>
            <a:r>
              <a:rPr lang="it-IT" dirty="0">
                <a:latin typeface="Arial" panose="020B0604020202020204" pitchFamily="34" charset="0"/>
                <a:cs typeface="Arial" panose="020B0604020202020204" pitchFamily="34" charset="0"/>
              </a:rPr>
              <a:t>, GMT, </a:t>
            </a:r>
            <a:r>
              <a:rPr lang="it-IT" dirty="0" err="1">
                <a:latin typeface="Arial" panose="020B0604020202020204" pitchFamily="34" charset="0"/>
                <a:cs typeface="Arial" panose="020B0604020202020204" pitchFamily="34" charset="0"/>
              </a:rPr>
              <a:t>GST</a:t>
            </a:r>
            <a:r>
              <a:rPr lang="it-IT" dirty="0">
                <a:latin typeface="Arial" panose="020B0604020202020204" pitchFamily="34" charset="0"/>
                <a:cs typeface="Arial" panose="020B0604020202020204" pitchFamily="34" charset="0"/>
              </a:rPr>
              <a:t>). Fornisce supporto ai soci attraverso il Centro Servizi per i Soci e il dipartimento Servizi logistici.</a:t>
            </a:r>
          </a:p>
          <a:p>
            <a:r>
              <a:rPr lang="it-IT" b="1" dirty="0">
                <a:latin typeface="Arial" panose="020B0604020202020204" pitchFamily="34" charset="0"/>
                <a:cs typeface="Arial" panose="020B0604020202020204" pitchFamily="34" charset="0"/>
              </a:rPr>
              <a:t>Amministrazione di Distretti e Club: </a:t>
            </a:r>
            <a:r>
              <a:rPr lang="it-IT" dirty="0">
                <a:latin typeface="Arial" panose="020B0604020202020204" pitchFamily="34" charset="0"/>
                <a:cs typeface="Arial" panose="020B0604020202020204" pitchFamily="34" charset="0"/>
              </a:rPr>
              <a:t>è responsabile delle operazioni dei distretti e dei club, dell’assistenza a distretti e club in tutto il mondo riguardo a vari bisogni amministrativi e procedurali (in tutte le lingue ufficiali). </a:t>
            </a:r>
          </a:p>
          <a:p>
            <a:r>
              <a:rPr lang="it-IT" b="1" dirty="0">
                <a:latin typeface="Arial" panose="020B0604020202020204" pitchFamily="34" charset="0"/>
                <a:cs typeface="Arial" panose="020B0604020202020204" pitchFamily="34" charset="0"/>
              </a:rPr>
              <a:t>Divisione Marketing: </a:t>
            </a:r>
            <a:r>
              <a:rPr lang="it-IT" dirty="0">
                <a:latin typeface="Arial" panose="020B0604020202020204" pitchFamily="34" charset="0"/>
                <a:cs typeface="Arial" panose="020B0604020202020204" pitchFamily="34" charset="0"/>
              </a:rPr>
              <a:t>gestisce il marchio Lions International e la strategia di mercato, le comunicazioni strategiche, gli affari pubblici e il supporto, nonché l’e-commerce e i prodotti ai consumatori (ad es. le forniture per club).</a:t>
            </a:r>
          </a:p>
          <a:p>
            <a:r>
              <a:rPr lang="it-IT" b="1" dirty="0">
                <a:latin typeface="Arial" panose="020B0604020202020204" pitchFamily="34" charset="0"/>
                <a:cs typeface="Arial" panose="020B0604020202020204" pitchFamily="34" charset="0"/>
              </a:rPr>
              <a:t>Divisione Legale:</a:t>
            </a:r>
            <a:r>
              <a:rPr lang="it-IT" dirty="0">
                <a:latin typeface="Arial" panose="020B0604020202020204" pitchFamily="34" charset="0"/>
                <a:cs typeface="Arial" panose="020B0604020202020204" pitchFamily="34" charset="0"/>
              </a:rPr>
              <a:t> è responsabile delle operazioni legali di Lions Clubs International.</a:t>
            </a:r>
          </a:p>
          <a:p>
            <a:r>
              <a:rPr lang="it-IT" b="1" dirty="0">
                <a:latin typeface="Arial" panose="020B0604020202020204" pitchFamily="34" charset="0"/>
                <a:cs typeface="Arial" panose="020B0604020202020204" pitchFamily="34" charset="0"/>
              </a:rPr>
              <a:t>Divisione Tecnologie informatiche: </a:t>
            </a:r>
            <a:r>
              <a:rPr lang="it-IT" dirty="0">
                <a:latin typeface="Arial" panose="020B0604020202020204" pitchFamily="34" charset="0"/>
                <a:cs typeface="Arial" panose="020B0604020202020204" pitchFamily="34" charset="0"/>
              </a:rPr>
              <a:t>gestisce e amministra i servizi di rete ed è responsabile dell’ideazione, dello sviluppo e della gestione dei prodotti.</a:t>
            </a:r>
          </a:p>
          <a:p>
            <a:r>
              <a:rPr lang="it-IT" b="1" dirty="0">
                <a:latin typeface="Arial" panose="020B0604020202020204" pitchFamily="34" charset="0"/>
                <a:cs typeface="Arial" panose="020B0604020202020204" pitchFamily="34" charset="0"/>
              </a:rPr>
              <a:t>Divisione Finanze: </a:t>
            </a:r>
            <a:r>
              <a:rPr lang="it-IT" dirty="0">
                <a:latin typeface="Arial" panose="020B0604020202020204" pitchFamily="34" charset="0"/>
                <a:cs typeface="Arial" panose="020B0604020202020204" pitchFamily="34" charset="0"/>
              </a:rPr>
              <a:t>cura la correttezza dei sistemi contabili e finanziari dell’associazione e fornisce servizi finanziari ai Lions in tutto il mondo.</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Ora che avete appreso di più sulla storia e sull’organizzazione di Lions Clubs International, è giunto il momento di imparare di più su ciò che i Lions fanno meglio... il service! </a:t>
            </a:r>
          </a:p>
          <a:p>
            <a:endParaRPr lang="en-US" dirty="0"/>
          </a:p>
          <a:p>
            <a:r>
              <a:rPr lang="it-IT" dirty="0"/>
              <a:t>Le cinque cause umanitarie globali, ovvero diabete, ambiente, fame, cancro infantile e vista, sono sostenute in molti diversi modi da Lions International; tuttavia, i Lions non sono limitati ai progetti di service in quei cinque settori. I club possono completare la Valutazione dei bisogni della comunità e del club (disponibile su </a:t>
            </a:r>
            <a:r>
              <a:rPr lang="it-IT" dirty="0">
                <a:hlinkClick r:id="rId3"/>
              </a:rPr>
              <a:t>www.lionsclubs.org/</a:t>
            </a:r>
            <a:r>
              <a:rPr lang="it-IT" dirty="0" err="1">
                <a:hlinkClick r:id="rId3"/>
              </a:rPr>
              <a:t>IT</a:t>
            </a:r>
            <a:r>
              <a:rPr lang="it-IT" dirty="0"/>
              <a:t>) per determinare quali progetti di service sostenere nella propria comunità. I progetti di service incentrati sui bisogni della comunità consentono ai Lions club di avere un vero impatto sulla vita dei bisognosi.</a:t>
            </a:r>
          </a:p>
          <a:p>
            <a:endParaRPr lang="en-US" dirty="0"/>
          </a:p>
          <a:p>
            <a:r>
              <a:rPr lang="it-IT" dirty="0"/>
              <a:t>Il motto “</a:t>
            </a:r>
            <a:r>
              <a:rPr lang="it-IT" dirty="0" err="1"/>
              <a:t>We</a:t>
            </a:r>
            <a:r>
              <a:rPr lang="it-IT" dirty="0"/>
              <a:t> Serve” è stato adottato ufficialmente nel 1954; tuttavia, i Lions club servono le comunità sin dal 1917. Dalla creazione della prima banca degli occhi, al lancio di programmi per i giovani, alle iniziative di soccorso in caso di disastri, i Lions sono sempre pronti ad aiutare: “dove c'è bisogno, lì c'è un Lion”.</a:t>
            </a:r>
          </a:p>
          <a:p>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400" dirty="0">
                <a:solidFill>
                  <a:srgbClr val="000000"/>
                </a:solidFill>
                <a:latin typeface="Arial" panose="020B0604020202020204" pitchFamily="34" charset="0"/>
                <a:ea typeface="Helvetica" panose="020B0604020202020204" pitchFamily="34" charset="0"/>
                <a:cs typeface="Arial" panose="020B0604020202020204" pitchFamily="34" charset="0"/>
              </a:rPr>
              <a:t>Nel 1920, l'Associazione dei Lions Clubs si affermò a livello internazionale quando venne costituito il primo club in Canada, a Windsor, nell'Ontario.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it-IT" sz="1400" dirty="0">
                <a:solidFill>
                  <a:srgbClr val="000000"/>
                </a:solidFill>
                <a:latin typeface="Arial" panose="020B0604020202020204" pitchFamily="34" charset="0"/>
                <a:ea typeface="Helvetica" panose="020B0604020202020204" pitchFamily="34" charset="0"/>
                <a:cs typeface="Arial" panose="020B0604020202020204" pitchFamily="34" charset="0"/>
              </a:rPr>
              <a:t>Oggi, Lions Clubs International conta più di 1,4 milioni di soci distribuiti in oltre 200 paesi e aree geografiche in tutto il mondo.</a:t>
            </a: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latin typeface="Arial" panose="020B0604020202020204" pitchFamily="34" charset="0"/>
                <a:cs typeface="Arial" panose="020B0604020202020204" pitchFamily="34" charset="0"/>
              </a:rPr>
              <a:t>Comprendere la storia, l'organizzazione, e il service di Lions Clubs International è importante per tutti i Lion. Vi aiuterà non soltanto nella vostra crescita personale come Lions, ma vi consentirà di insegnare agli altri quale sia l’importanza dei Lions club nella comunità e garantisce che i Lions possano continuare a servire chi ne ha bisogno. </a:t>
            </a:r>
          </a:p>
          <a:p>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solidFill>
                  <a:srgbClr val="000000"/>
                </a:solidFill>
                <a:latin typeface="Arial" panose="020B0604020202020204" pitchFamily="34" charset="0"/>
                <a:ea typeface="MS Reference Sans Serif" panose="020B0604030504040204" pitchFamily="34" charset="0"/>
                <a:cs typeface="Arial" panose="020B0604020202020204" pitchFamily="34" charset="0"/>
              </a:rPr>
              <a:t>Helen Keller era una scrittrice e insegnante americana, che superò considerevoli menomazioni fisiche e rappresentò un modello per altri disabili. </a:t>
            </a:r>
            <a:r>
              <a:rPr lang="it-IT" dirty="0">
                <a:solidFill>
                  <a:srgbClr val="000000"/>
                </a:solidFill>
                <a:latin typeface="Arial" panose="020B0604020202020204" pitchFamily="34" charset="0"/>
                <a:ea typeface="MS Reference Sans Serif" panose="020B0604030504040204" pitchFamily="34" charset="0"/>
                <a:cs typeface="MS Reference Sans Serif" panose="020B0604030504040204" pitchFamily="34" charset="0"/>
              </a:rPr>
              <a:t>All'età di 19 mesi, fu colpita da una grave malattia che la lasciò sorda e cieca.</a:t>
            </a:r>
            <a:r>
              <a:rPr lang="it-IT" dirty="0">
                <a:solidFill>
                  <a:srgbClr val="000000"/>
                </a:solidFill>
                <a:latin typeface="Arial" panose="020B0604020202020204" pitchFamily="34" charset="0"/>
                <a:cs typeface="Arial" panose="020B0604020202020204" pitchFamily="34" charset="0"/>
              </a:rPr>
              <a:t> Helen vinse questi ostacoli, conseguendo una laurea con la lode.</a:t>
            </a:r>
          </a:p>
          <a:p>
            <a:endParaRPr lang="en-US" altLang="en-US" dirty="0">
              <a:solidFill>
                <a:srgbClr val="000000"/>
              </a:solidFill>
              <a:latin typeface="Arial" panose="020B0604020202020204" pitchFamily="34" charset="0"/>
              <a:cs typeface="Arial" panose="020B0604020202020204" pitchFamily="34" charset="0"/>
            </a:endParaRPr>
          </a:p>
          <a:p>
            <a:r>
              <a:rPr lang="it-IT" dirty="0">
                <a:solidFill>
                  <a:srgbClr val="000000"/>
                </a:solidFill>
                <a:latin typeface="Arial" panose="020B0604020202020204" pitchFamily="34" charset="0"/>
                <a:ea typeface="Helvetica" panose="020B0604020202020204" pitchFamily="34" charset="0"/>
                <a:cs typeface="Helvetica" panose="020B0604020202020204" pitchFamily="34" charset="0"/>
              </a:rPr>
              <a:t>Il </a:t>
            </a:r>
            <a:r>
              <a:rPr lang="it-IT" b="1"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it-IT" dirty="0">
                <a:solidFill>
                  <a:srgbClr val="000000"/>
                </a:solidFill>
                <a:latin typeface="Arial" panose="020B0604020202020204" pitchFamily="34" charset="0"/>
                <a:ea typeface="Helvetica" panose="020B0604020202020204" pitchFamily="34" charset="0"/>
                <a:cs typeface="Helvetica" panose="020B0604020202020204" pitchFamily="34" charset="0"/>
              </a:rPr>
              <a:t> rappresenta una pietra miliare nella storia dei Lions, quando Helen Keller si rivolse all'organizzazione durante la Convention Internazionale nell’Ohio, Stati Uniti,  in occasione della quale spronò i Lions a diventare i "cavalieri dei non vendenti nella crociata contro le tenebre".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it-IT" dirty="0">
                <a:solidFill>
                  <a:srgbClr val="000000"/>
                </a:solidFill>
                <a:latin typeface="Arial" panose="020B0604020202020204" pitchFamily="34" charset="0"/>
                <a:ea typeface="Helvetica" panose="020B0604020202020204" pitchFamily="34" charset="0"/>
                <a:cs typeface="Helvetica" panose="020B0604020202020204" pitchFamily="34" charset="0"/>
              </a:rPr>
              <a:t>Sin da questo evento storico avvenuto nel 1925, Lions Clubs International si è sempre impegnato a eliminare la cecità prevenibile e reversibile dal mondo e a offrire servizi per gli individui non vedenti o ipovedenti.</a:t>
            </a: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latin typeface="Arial" panose="020B0604020202020204" pitchFamily="34" charset="0"/>
                <a:cs typeface="Arial" panose="020B0604020202020204" pitchFamily="34" charset="0"/>
              </a:rPr>
              <a:t>Come sapete, il motto dell'organizzazione è “</a:t>
            </a:r>
            <a:r>
              <a:rPr lang="it-IT" dirty="0" err="1">
                <a:latin typeface="Arial" panose="020B0604020202020204" pitchFamily="34" charset="0"/>
                <a:cs typeface="Arial" panose="020B0604020202020204" pitchFamily="34" charset="0"/>
              </a:rPr>
              <a:t>We</a:t>
            </a:r>
            <a:r>
              <a:rPr lang="it-IT" dirty="0">
                <a:latin typeface="Arial" panose="020B0604020202020204" pitchFamily="34" charset="0"/>
                <a:cs typeface="Arial" panose="020B0604020202020204" pitchFamily="34" charset="0"/>
              </a:rPr>
              <a:t> serve”.  Alla convention internazionale del </a:t>
            </a:r>
            <a:r>
              <a:rPr lang="it-IT" b="1" dirty="0">
                <a:latin typeface="Arial" panose="020B0604020202020204" pitchFamily="34" charset="0"/>
                <a:cs typeface="Arial" panose="020B0604020202020204" pitchFamily="34" charset="0"/>
              </a:rPr>
              <a:t>1954</a:t>
            </a:r>
            <a:r>
              <a:rPr lang="it-IT" dirty="0">
                <a:latin typeface="Arial" panose="020B0604020202020204" pitchFamily="34" charset="0"/>
                <a:cs typeface="Arial" panose="020B0604020202020204" pitchFamily="34" charset="0"/>
              </a:rPr>
              <a:t>, questa semplice frase, introdotta dal Lion </a:t>
            </a:r>
            <a:r>
              <a:rPr lang="it-IT" dirty="0" err="1">
                <a:latin typeface="Arial" panose="020B0604020202020204" pitchFamily="34" charset="0"/>
                <a:cs typeface="Arial" panose="020B0604020202020204" pitchFamily="34" charset="0"/>
              </a:rPr>
              <a:t>D.A</a:t>
            </a:r>
            <a:r>
              <a:rPr lang="it-IT" dirty="0">
                <a:latin typeface="Arial" panose="020B0604020202020204" pitchFamily="34" charset="0"/>
                <a:cs typeface="Arial" panose="020B0604020202020204" pitchFamily="34" charset="0"/>
              </a:rPr>
              <a:t>. Stevenson, venne scelta tra più di 6.000 motti proposti.</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Esso simboleggia lo spirito dei Lions: assistere il prossimo e strappare il velo di ignoranza e diffidenza che separa un essere umano dall'altro.</a:t>
            </a:r>
          </a:p>
          <a:p>
            <a:endParaRPr lang="en-US" altLang="en-US"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Un tema dominante del Lionismo per oltre sessant’anni, “</a:t>
            </a:r>
            <a:r>
              <a:rPr lang="it-IT" dirty="0" err="1">
                <a:latin typeface="Arial" panose="020B0604020202020204" pitchFamily="34" charset="0"/>
                <a:cs typeface="Arial" panose="020B0604020202020204" pitchFamily="34" charset="0"/>
              </a:rPr>
              <a:t>We</a:t>
            </a:r>
            <a:r>
              <a:rPr lang="it-IT" dirty="0">
                <a:latin typeface="Arial" panose="020B0604020202020204" pitchFamily="34" charset="0"/>
                <a:cs typeface="Arial" panose="020B0604020202020204" pitchFamily="34" charset="0"/>
              </a:rPr>
              <a:t> serve” si traduce quotidianamente dalle parole in realtà in tutti i continenti.</a:t>
            </a: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it-IT" dirty="0">
                <a:latin typeface="Arial" pitchFamily="34" charset="0"/>
                <a:cs typeface="Arial" pitchFamily="34" charset="0"/>
              </a:rPr>
              <a:t>Il 5 dicembre 1957, il </a:t>
            </a:r>
            <a:r>
              <a:rPr lang="it-IT" dirty="0" err="1">
                <a:latin typeface="Arial" pitchFamily="34" charset="0"/>
                <a:cs typeface="Arial" pitchFamily="34" charset="0"/>
              </a:rPr>
              <a:t>Glenside</a:t>
            </a:r>
            <a:r>
              <a:rPr lang="it-IT" dirty="0">
                <a:latin typeface="Arial" pitchFamily="34" charset="0"/>
                <a:cs typeface="Arial" pitchFamily="34" charset="0"/>
              </a:rPr>
              <a:t> Lions Club in Pennsylvania, Stati Uniti, costituì il primo Leo club. Il concetto di club di service per i giovani divenne popolare e, nell'ottobre del 1967, il Consiglio d'Amministrazione di Lions Clubs International adottò il Programma Leo Club come un programma ufficiale dell'associazione. Aperto ai giovani di età compresa tra i 12 e i 30 anni, l’obiettivo del Programma Leo Club è il seguente:</a:t>
            </a:r>
          </a:p>
          <a:p>
            <a:pPr>
              <a:defRPr/>
            </a:pPr>
            <a:endParaRPr lang="en-US" altLang="en-US" dirty="0">
              <a:latin typeface="Arial" pitchFamily="34" charset="0"/>
              <a:cs typeface="Arial" pitchFamily="34" charset="0"/>
            </a:endParaRPr>
          </a:p>
          <a:p>
            <a:pPr>
              <a:defRPr/>
            </a:pPr>
            <a:r>
              <a:rPr lang="it-IT" dirty="0">
                <a:latin typeface="Arial" pitchFamily="34" charset="0"/>
                <a:cs typeface="Arial" pitchFamily="34" charset="0"/>
              </a:rPr>
              <a:t>"...fornire ai giovani nel mondo un'opportunità di sviluppo e partecipazione, a livello individuale e collettivo, come membri responsabili della comunità locale, nazionale e internazionale."</a:t>
            </a:r>
          </a:p>
          <a:p>
            <a:pPr>
              <a:defRPr/>
            </a:pPr>
            <a:endParaRPr lang="en-US" altLang="en-US" dirty="0">
              <a:latin typeface="Arial" pitchFamily="34" charset="0"/>
              <a:cs typeface="Arial" pitchFamily="34" charset="0"/>
            </a:endParaRPr>
          </a:p>
          <a:p>
            <a:pPr>
              <a:spcBef>
                <a:spcPts val="600"/>
              </a:spcBef>
              <a:spcAft>
                <a:spcPts val="600"/>
              </a:spcAft>
              <a:defRPr/>
            </a:pPr>
            <a:r>
              <a:rPr lang="it-IT" dirty="0">
                <a:latin typeface="Arial" panose="020B0604020202020204" pitchFamily="34" charset="0"/>
                <a:ea typeface="ＭＳ Ｐゴシック" pitchFamily="-48" charset="-128"/>
                <a:cs typeface="Arial" panose="020B0604020202020204" pitchFamily="34" charset="0"/>
              </a:rPr>
              <a:t>Il termine Leo significa Leadership, Eguaglianza, Opportunità. Leadership perché i soci Leo acquisiscono delle competenze su come organizzare progetti e su come motivare gli altri. Eguaglianza perché scoprono come il lavoro di gruppo e la cooperazione possano generare cambiamenti nelle loro comunità e nel mondo. Opportunità perché i Leo sviluppano tratti caratteriali positivi e il loro contributo viene riconosciuto.</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solidFill>
                  <a:srgbClr val="000000"/>
                </a:solidFill>
                <a:latin typeface="Arial" panose="020B0604020202020204" pitchFamily="34" charset="0"/>
                <a:cs typeface="Arial" panose="020B0604020202020204" pitchFamily="34" charset="0"/>
              </a:rPr>
              <a:t>Oggi, il Programma Leo Club è più attivo che mai e il servizio alla comunità resta la pietra miliare del programma. Ci sono circa 7.000 Leo club in oltre 140 paesi e aree geografiche. </a:t>
            </a:r>
          </a:p>
          <a:p>
            <a:endParaRPr lang="en-US" altLang="en-US" dirty="0">
              <a:solidFill>
                <a:srgbClr val="000000"/>
              </a:solidFill>
              <a:latin typeface="Arial" panose="020B0604020202020204" pitchFamily="34" charset="0"/>
              <a:cs typeface="Arial" panose="020B0604020202020204" pitchFamily="34" charset="0"/>
            </a:endParaRPr>
          </a:p>
          <a:p>
            <a:r>
              <a:rPr lang="it-IT" dirty="0">
                <a:solidFill>
                  <a:srgbClr val="000000"/>
                </a:solidFill>
                <a:latin typeface="Arial" panose="020B0604020202020204" pitchFamily="34" charset="0"/>
                <a:cs typeface="Arial" panose="020B0604020202020204" pitchFamily="34" charset="0"/>
              </a:rPr>
              <a:t>Ogni Leo club è sponsorizzato da un Lions club. Questi Lions sponsor aiutano fungendo da guida, da mentori e formando giovani leader attraverso il service. Il programma è suddiviso in due percorsi. I Leo Club Alpha sono pensati per giovani di età compresa fra i 12 e i 18 anni e si concentrano sullo sviluppo individuale e sociale degli adolescenti. I Leo Club Omega sono studiati per giovani di età compresa tra i 18 e i 30 anni e si concentrano sullo sviluppo personale e professionale di giovani adulti. I Leo club possono o essere affiliati alle scuole o essere incentrati nelle comunità. </a:t>
            </a:r>
          </a:p>
          <a:p>
            <a:endParaRPr lang="en-US" altLang="en-US" dirty="0">
              <a:solidFill>
                <a:srgbClr val="000000"/>
              </a:solidFill>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Sponsorizzare un Leo club è un modo per fungere da mentori per i futuri leader della comunità e per incoraggiare l'impegno a servire la comunità. Attraverso i Leo club, i Lions possono fornire energia e ispirazione ai soci, oltre che aumentare la visibilità nella comunità del club sponsor, attirando così potenziali soci quali giovani professionisti, studenti, genitori e parenti. Attraverso i Leo club, i Lions hanno un'influenza positiva sui ragazzi e sui giovani adulti di oggi, aiutandoli a diventare cittadini globali e leader per tutta la vita.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310" baseline="0" dirty="0">
                <a:latin typeface="Arial" panose="020B0604020202020204" pitchFamily="34" charset="0"/>
                <a:cs typeface="Arial" panose="020B0604020202020204" pitchFamily="34" charset="0"/>
              </a:rPr>
              <a:t>La fondazione Lions Clubs International fu costituita nel </a:t>
            </a:r>
            <a:r>
              <a:rPr lang="it-IT" sz="1310" b="1" baseline="0" dirty="0">
                <a:latin typeface="Arial" panose="020B0604020202020204" pitchFamily="34" charset="0"/>
                <a:cs typeface="Arial" panose="020B0604020202020204" pitchFamily="34" charset="0"/>
              </a:rPr>
              <a:t>1968</a:t>
            </a:r>
            <a:r>
              <a:rPr lang="it-IT" sz="1310" baseline="0" dirty="0">
                <a:latin typeface="Arial" panose="020B0604020202020204" pitchFamily="34" charset="0"/>
                <a:cs typeface="Arial" panose="020B0604020202020204" pitchFamily="34" charset="0"/>
              </a:rPr>
              <a:t> con lo scopo di finanziare progetti umanitari Lions su vasta scala per la protezione della vista, i giovani, le disabilità, la difesa della salute e i soccorsi in caso di calamità. </a:t>
            </a:r>
          </a:p>
          <a:p>
            <a:endParaRPr lang="en-US" altLang="en-US" sz="1310" baseline="0" dirty="0">
              <a:latin typeface="Arial" panose="020B0604020202020204" pitchFamily="34" charset="0"/>
              <a:cs typeface="Arial" panose="020B0604020202020204" pitchFamily="34" charset="0"/>
            </a:endParaRPr>
          </a:p>
          <a:p>
            <a:r>
              <a:rPr lang="it-IT" sz="1310" baseline="0" dirty="0">
                <a:solidFill>
                  <a:srgbClr val="000000"/>
                </a:solidFill>
                <a:latin typeface="Arial" panose="020B0604020202020204" pitchFamily="34" charset="0"/>
                <a:cs typeface="Arial" panose="020B0604020202020204" pitchFamily="34" charset="0"/>
              </a:rPr>
              <a:t>Dalla sua nascita nel 1968, la LCIF ha assegnato oltre 1 miliardo di dollari sotto forma di contributi per migliorare la vita delle persone in tutto il mondo. Tutto il denaro donato alla LCIF è destinato a sovvenzionare un sussidio. </a:t>
            </a:r>
          </a:p>
          <a:p>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it-IT" sz="7200" dirty="0">
                <a:effectLst>
                  <a:outerShdw blurRad="38100" dist="38100" dir="2700000" algn="tl">
                    <a:schemeClr val="tx1">
                      <a:alpha val="43000"/>
                    </a:schemeClr>
                  </a:outerShdw>
                </a:effectLst>
              </a:rPr>
              <a:t>TUTTO SUI LIONS</a:t>
            </a:r>
          </a:p>
        </p:txBody>
      </p:sp>
      <p:sp>
        <p:nvSpPr>
          <p:cNvPr id="3" name="Text Placeholder 2"/>
          <p:cNvSpPr>
            <a:spLocks noGrp="1"/>
          </p:cNvSpPr>
          <p:nvPr>
            <p:ph type="body" sz="quarter" idx="13"/>
          </p:nvPr>
        </p:nvSpPr>
        <p:spPr>
          <a:xfrm>
            <a:off x="761999" y="4416160"/>
            <a:ext cx="3581400" cy="2137040"/>
          </a:xfrm>
        </p:spPr>
        <p:txBody>
          <a:bodyPr/>
          <a:lstStyle/>
          <a:p>
            <a:r>
              <a:rPr lang="it-IT" sz="3600" dirty="0"/>
              <a:t>Storia</a:t>
            </a:r>
          </a:p>
          <a:p>
            <a:r>
              <a:rPr lang="it-IT" sz="3600" dirty="0"/>
              <a:t>Organizzazione</a:t>
            </a:r>
          </a:p>
          <a:p>
            <a:r>
              <a:rPr lang="it-IT" sz="3600" dirty="0"/>
              <a:t>Service</a:t>
            </a:r>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5472769" y="1957507"/>
            <a:ext cx="6719231" cy="3323987"/>
          </a:xfrm>
          <a:prstGeom prst="rect">
            <a:avLst/>
          </a:prstGeom>
          <a:noFill/>
        </p:spPr>
        <p:txBody>
          <a:bodyPr wrap="square" rtlCol="0">
            <a:spAutoFit/>
          </a:bodyPr>
          <a:lstStyle/>
          <a:p>
            <a:pPr algn="ctr"/>
            <a:r>
              <a:rPr lang="it-IT" sz="6000" b="1" dirty="0">
                <a:solidFill>
                  <a:srgbClr val="0A5496"/>
                </a:solidFill>
                <a:latin typeface="Arial" charset="0"/>
                <a:ea typeface="Arial" charset="0"/>
                <a:cs typeface="Arial" charset="0"/>
              </a:rPr>
              <a:t>Creato il programma Amici di Melvin Jones</a:t>
            </a:r>
          </a:p>
          <a:p>
            <a:endParaRPr lang="en-US" sz="3000" dirty="0" err="1">
              <a:solidFill>
                <a:schemeClr val="accent6">
                  <a:lumMod val="50000"/>
                  <a:lumOff val="50000"/>
                </a:schemeClr>
              </a:solidFill>
            </a:endParaRPr>
          </a:p>
        </p:txBody>
      </p:sp>
      <p:cxnSp>
        <p:nvCxnSpPr>
          <p:cNvPr id="8" name="Straight Connector 7"/>
          <p:cNvCxnSpPr/>
          <p:nvPr/>
        </p:nvCxnSpPr>
        <p:spPr bwMode="auto">
          <a:xfrm>
            <a:off x="5212884"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288367"/>
            <a:ext cx="4953000" cy="2662267"/>
          </a:xfrm>
          <a:prstGeom prst="rect">
            <a:avLst/>
          </a:prstGeom>
          <a:noFill/>
        </p:spPr>
        <p:txBody>
          <a:bodyPr wrap="square" rtlCol="0">
            <a:spAutoFit/>
          </a:bodyPr>
          <a:lstStyle/>
          <a:p>
            <a:pPr algn="ctr"/>
            <a:r>
              <a:rPr lang="it-IT" sz="16700" b="1" dirty="0">
                <a:solidFill>
                  <a:srgbClr val="F0C300"/>
                </a:solidFill>
                <a:effectLst>
                  <a:outerShdw blurRad="38100" dist="38100" dir="2700000" algn="tl">
                    <a:srgbClr val="000000">
                      <a:alpha val="43137"/>
                    </a:srgbClr>
                  </a:outerShdw>
                </a:effectLst>
                <a:latin typeface="Arial" charset="0"/>
                <a:ea typeface="Arial"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778723"/>
            <a:ext cx="12174807" cy="1447801"/>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4800" b="1" dirty="0">
                <a:solidFill>
                  <a:schemeClr val="tx2"/>
                </a:solidFill>
                <a:latin typeface="Arial" charset="0"/>
                <a:ea typeface="Arial" charset="0"/>
                <a:cs typeface="Arial" charset="0"/>
              </a:rPr>
              <a:t>Lions Clubs International dà il benvenuto al nostro</a:t>
            </a:r>
          </a:p>
        </p:txBody>
      </p:sp>
      <p:sp>
        <p:nvSpPr>
          <p:cNvPr id="5" name="Rectangle 4"/>
          <p:cNvSpPr/>
          <p:nvPr/>
        </p:nvSpPr>
        <p:spPr>
          <a:xfrm>
            <a:off x="5370871" y="327140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1324678" y="3705761"/>
            <a:ext cx="9542645" cy="1323439"/>
          </a:xfrm>
          <a:prstGeom prst="rect">
            <a:avLst/>
          </a:prstGeom>
          <a:noFill/>
        </p:spPr>
        <p:txBody>
          <a:bodyPr wrap="square" rtlCol="0">
            <a:spAutoFit/>
          </a:bodyPr>
          <a:lstStyle/>
          <a:p>
            <a:pPr algn="ctr"/>
            <a:r>
              <a:rPr lang="it-IT" sz="8000" b="1" dirty="0">
                <a:solidFill>
                  <a:srgbClr val="F0C300"/>
                </a:solidFill>
                <a:latin typeface="Arial" charset="0"/>
                <a:ea typeface="Arial" charset="0"/>
                <a:cs typeface="Arial" charset="0"/>
              </a:rPr>
              <a:t>milionesimo socio</a:t>
            </a:r>
          </a:p>
        </p:txBody>
      </p:sp>
      <p:sp>
        <p:nvSpPr>
          <p:cNvPr id="8" name="Text Placeholder 5"/>
          <p:cNvSpPr txBox="1">
            <a:spLocks/>
          </p:cNvSpPr>
          <p:nvPr/>
        </p:nvSpPr>
        <p:spPr>
          <a:xfrm>
            <a:off x="4648201" y="21996"/>
            <a:ext cx="28955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chemeClr val="tx2"/>
                </a:solidFill>
                <a:effectLst>
                  <a:outerShdw blurRad="38100" dist="38100" dir="2700000" algn="tl">
                    <a:srgbClr val="000000">
                      <a:alpha val="43137"/>
                    </a:srgbClr>
                  </a:outerShdw>
                </a:effectLst>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13800" b="1">
                <a:solidFill>
                  <a:schemeClr val="bg2"/>
                </a:solidFill>
                <a:latin typeface="Arial" charset="0"/>
                <a:ea typeface="Arial" charset="0"/>
                <a:cs typeface="Arial" charset="0"/>
              </a:rPr>
              <a:t>Le donne</a:t>
            </a:r>
            <a:r>
              <a:rPr lang="it-IT" sz="8800" b="1">
                <a:solidFill>
                  <a:schemeClr val="bg1"/>
                </a:solidFill>
                <a:latin typeface="Arial" charset="0"/>
                <a:ea typeface="Arial" charset="0"/>
                <a:cs typeface="Arial" charset="0"/>
              </a:rPr>
              <a:t> </a:t>
            </a:r>
          </a:p>
          <a:p>
            <a:pPr algn="l"/>
            <a:r>
              <a:rPr lang="it-IT" sz="6600" b="1">
                <a:solidFill>
                  <a:schemeClr val="bg1"/>
                </a:solidFill>
                <a:latin typeface="Arial" charset="0"/>
                <a:ea typeface="Arial" charset="0"/>
                <a:cs typeface="Arial" charset="0"/>
              </a:rPr>
              <a:t>		diventano Lions!</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11500" b="1" dirty="0">
                <a:solidFill>
                  <a:schemeClr val="bg1"/>
                </a:solidFill>
                <a:effectLst>
                  <a:outerShdw blurRad="38100" dist="38100" dir="2700000" algn="tl">
                    <a:srgbClr val="000000">
                      <a:alpha val="43137"/>
                    </a:srgbClr>
                  </a:outerShdw>
                </a:effectLst>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09600" y="1866900"/>
            <a:ext cx="6324600" cy="2699811"/>
          </a:xfrm>
        </p:spPr>
        <p:txBody>
          <a:bodyPr anchor="t"/>
          <a:lstStyle/>
          <a:p>
            <a:r>
              <a:rPr lang="it-IT" sz="5400" dirty="0">
                <a:solidFill>
                  <a:schemeClr val="tx2"/>
                </a:solidFill>
              </a:rPr>
              <a:t>Primo concorso internazionale Un Poster per la Pace</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it-IT" dirty="0">
                <a:solidFill>
                  <a:schemeClr val="tx1"/>
                </a:solidFill>
              </a:rPr>
              <a:t>“La Pace ci aiuterà a crescere”</a:t>
            </a:r>
          </a:p>
          <a:p>
            <a:pPr algn="ctr"/>
            <a:r>
              <a:rPr lang="it-IT" dirty="0">
                <a:solidFill>
                  <a:schemeClr val="tx1"/>
                </a:solidFill>
              </a:rPr>
              <a:t>Mustapha El Tawokji</a:t>
            </a:r>
          </a:p>
          <a:p>
            <a:pPr algn="ctr"/>
            <a:r>
              <a:rPr lang="it-IT" dirty="0">
                <a:solidFill>
                  <a:schemeClr val="tx1"/>
                </a:solidFill>
              </a:rPr>
              <a:t>Libano</a:t>
            </a:r>
          </a:p>
          <a:p>
            <a:pPr algn="ctr"/>
            <a:r>
              <a:rPr lang="it-IT" dirty="0">
                <a:solidFill>
                  <a:schemeClr val="tx1"/>
                </a:solidFill>
              </a:rPr>
              <a:t>Vincitore 1988-89</a:t>
            </a:r>
          </a:p>
        </p:txBody>
      </p:sp>
      <p:sp>
        <p:nvSpPr>
          <p:cNvPr id="6" name="TextBox 5"/>
          <p:cNvSpPr txBox="1"/>
          <p:nvPr/>
        </p:nvSpPr>
        <p:spPr>
          <a:xfrm>
            <a:off x="0" y="1"/>
            <a:ext cx="3048000" cy="1585049"/>
          </a:xfrm>
          <a:prstGeom prst="rect">
            <a:avLst/>
          </a:prstGeom>
          <a:noFill/>
        </p:spPr>
        <p:txBody>
          <a:bodyPr wrap="square" rtlCol="0">
            <a:spAutoFit/>
          </a:bodyPr>
          <a:lstStyle/>
          <a:p>
            <a:pPr>
              <a:spcBef>
                <a:spcPct val="20000"/>
              </a:spcBef>
            </a:pPr>
            <a:r>
              <a:rPr lang="it-IT" sz="9600" b="1" dirty="0">
                <a:solidFill>
                  <a:schemeClr val="tx2"/>
                </a:solidFill>
                <a:effectLst>
                  <a:outerShdw blurRad="38100" dist="38100" dir="2700000" algn="tl">
                    <a:srgbClr val="000000">
                      <a:alpha val="43137"/>
                    </a:srgbClr>
                  </a:outerShdw>
                </a:effectLst>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1451729" y="1633656"/>
            <a:ext cx="5711071" cy="2063437"/>
          </a:xfrm>
        </p:spPr>
        <p:txBody>
          <a:bodyPr/>
          <a:lstStyle/>
          <a:p>
            <a:pPr algn="l"/>
            <a:r>
              <a:rPr lang="it-IT" sz="4400" dirty="0">
                <a:solidFill>
                  <a:schemeClr val="tx2"/>
                </a:solidFill>
              </a:rPr>
              <a:t>LCIF entra in collaborazione con il Carter Center</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667000" y="3900100"/>
            <a:ext cx="6240544" cy="2743200"/>
          </a:xfrm>
        </p:spPr>
        <p:txBody>
          <a:bodyPr/>
          <a:lstStyle/>
          <a:p>
            <a:pPr marL="0" indent="0">
              <a:buNone/>
            </a:pPr>
            <a:r>
              <a:rPr lang="it-IT" sz="3600" dirty="0"/>
              <a:t>per combattere la 	</a:t>
            </a:r>
          </a:p>
          <a:p>
            <a:pPr marL="0" indent="0">
              <a:buNone/>
            </a:pPr>
            <a:r>
              <a:rPr lang="it-IT" sz="3600" dirty="0"/>
              <a:t>    cecità dei fiumi </a:t>
            </a:r>
          </a:p>
          <a:p>
            <a:pPr marL="0" indent="0">
              <a:buNone/>
            </a:pPr>
            <a:r>
              <a:rPr lang="it-IT" sz="3600" dirty="0"/>
              <a:t>        in Africa e </a:t>
            </a:r>
          </a:p>
          <a:p>
            <a:pPr marL="0" indent="0">
              <a:buNone/>
            </a:pPr>
            <a:r>
              <a:rPr lang="it-IT" sz="3600" dirty="0"/>
              <a:t>             in America Latina</a:t>
            </a:r>
          </a:p>
        </p:txBody>
      </p:sp>
      <p:sp>
        <p:nvSpPr>
          <p:cNvPr id="11" name="TextBox 10"/>
          <p:cNvSpPr txBox="1"/>
          <p:nvPr/>
        </p:nvSpPr>
        <p:spPr>
          <a:xfrm>
            <a:off x="8153400" y="5133201"/>
            <a:ext cx="2644635" cy="276999"/>
          </a:xfrm>
          <a:prstGeom prst="rect">
            <a:avLst/>
          </a:prstGeom>
          <a:noFill/>
        </p:spPr>
        <p:txBody>
          <a:bodyPr wrap="none" rtlCol="0">
            <a:spAutoFit/>
          </a:bodyPr>
          <a:lstStyle/>
          <a:p>
            <a:r>
              <a:rPr lang="it-IT" sz="1200">
                <a:solidFill>
                  <a:schemeClr val="bg1"/>
                </a:solidFill>
                <a:latin typeface="Lato" panose="020F0502020204030203" pitchFamily="34" charset="0"/>
              </a:rPr>
              <a:t>Foto: Carter Center/L. Gubb.</a:t>
            </a:r>
          </a:p>
        </p:txBody>
      </p:sp>
      <p:sp>
        <p:nvSpPr>
          <p:cNvPr id="12" name="Text Placeholder 5"/>
          <p:cNvSpPr txBox="1">
            <a:spLocks/>
          </p:cNvSpPr>
          <p:nvPr/>
        </p:nvSpPr>
        <p:spPr>
          <a:xfrm>
            <a:off x="-7620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rgbClr val="F0C300"/>
                </a:solidFill>
                <a:effectLst>
                  <a:outerShdw blurRad="38100" dist="38100" dir="2700000" algn="tl">
                    <a:srgbClr val="000000">
                      <a:alpha val="43137"/>
                    </a:srgbClr>
                  </a:outerShdw>
                </a:effectLst>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rgbClr val="F0C300"/>
                </a:solidFill>
                <a:effectLst>
                  <a:outerShdw blurRad="38100" dist="38100" dir="2700000" algn="tl">
                    <a:srgbClr val="000000">
                      <a:alpha val="43137"/>
                    </a:srgbClr>
                  </a:outerShdw>
                </a:effectLst>
              </a:rPr>
              <a:t>2005</a:t>
            </a:r>
          </a:p>
        </p:txBody>
      </p:sp>
      <p:sp>
        <p:nvSpPr>
          <p:cNvPr id="3" name="Text Placeholder 2"/>
          <p:cNvSpPr>
            <a:spLocks noGrp="1"/>
          </p:cNvSpPr>
          <p:nvPr>
            <p:ph type="body" sz="quarter" idx="12"/>
          </p:nvPr>
        </p:nvSpPr>
        <p:spPr>
          <a:xfrm>
            <a:off x="609600" y="1889108"/>
            <a:ext cx="6209629" cy="3140092"/>
          </a:xfrm>
        </p:spPr>
        <p:txBody>
          <a:bodyPr anchor="t"/>
          <a:lstStyle/>
          <a:p>
            <a:pPr lvl="0" algn="ctr">
              <a:spcBef>
                <a:spcPct val="0"/>
              </a:spcBef>
            </a:pPr>
            <a:r>
              <a:rPr lang="it-IT" sz="6600" dirty="0">
                <a:solidFill>
                  <a:srgbClr val="002F87"/>
                </a:solidFill>
                <a:latin typeface="Arial" charset="0"/>
                <a:ea typeface="Arial" charset="0"/>
                <a:cs typeface="Arial" charset="0"/>
              </a:rPr>
              <a:t>Lanciata la Campagna SightFirst II</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075971" y="54887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410200" y="2514600"/>
            <a:ext cx="6781800" cy="2743200"/>
          </a:xfrm>
          <a:prstGeom prst="rect">
            <a:avLst/>
          </a:prstGeom>
        </p:spPr>
        <p:txBody>
          <a:bodyPr vert="horz" lIns="81539" tIns="40769" rIns="81539" bIns="40769" rtlCol="0" anchor="t">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it-IT" sz="6000" dirty="0">
                <a:solidFill>
                  <a:schemeClr val="tx2"/>
                </a:solidFill>
                <a:latin typeface="Arial" charset="0"/>
                <a:ea typeface="Arial" charset="0"/>
                <a:cs typeface="Arial" charset="0"/>
              </a:rPr>
              <a:t>I Lions forniscono soccorsi per il terremoto in Cina</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37616" y="0"/>
            <a:ext cx="3029192" cy="1409399"/>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rgbClr val="F0C300"/>
                </a:solidFill>
                <a:effectLst>
                  <a:outerShdw blurRad="38100" dist="38100" dir="2700000" algn="tl">
                    <a:srgbClr val="000000">
                      <a:alpha val="43137"/>
                    </a:srgbClr>
                  </a:outerShdw>
                </a:effectLst>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228600"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1676400"/>
            <a:ext cx="5943600" cy="2473842"/>
          </a:xfrm>
        </p:spPr>
        <p:txBody>
          <a:bodyPr/>
          <a:lstStyle/>
          <a:p>
            <a:r>
              <a:rPr lang="it-IT" sz="5400" dirty="0">
                <a:solidFill>
                  <a:schemeClr val="tx2"/>
                </a:solidFill>
              </a:rPr>
              <a:t>I Lions prestano soccorso dopo il terremoto di Haiti</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chemeClr val="tx2"/>
                </a:solidFill>
                <a:effectLst>
                  <a:outerShdw blurRad="38100" dist="38100" dir="2700000" algn="tl">
                    <a:srgbClr val="000000">
                      <a:alpha val="43137"/>
                    </a:srgbClr>
                  </a:outerShdw>
                </a:effectLst>
              </a:rPr>
              <a:t>2010</a:t>
            </a:r>
          </a:p>
        </p:txBody>
      </p:sp>
      <p:sp>
        <p:nvSpPr>
          <p:cNvPr id="7" name="TextBox 6"/>
          <p:cNvSpPr txBox="1"/>
          <p:nvPr/>
        </p:nvSpPr>
        <p:spPr>
          <a:xfrm>
            <a:off x="1752600" y="4572000"/>
            <a:ext cx="8758132" cy="2123658"/>
          </a:xfrm>
          <a:prstGeom prst="rect">
            <a:avLst/>
          </a:prstGeom>
          <a:noFill/>
        </p:spPr>
        <p:txBody>
          <a:bodyPr wrap="square" rtlCol="0">
            <a:spAutoFit/>
          </a:bodyPr>
          <a:lstStyle/>
          <a:p>
            <a:pPr algn="ctr"/>
            <a:r>
              <a:rPr lang="it-IT" sz="4400" dirty="0">
                <a:solidFill>
                  <a:srgbClr val="56565A"/>
                </a:solidFill>
                <a:cs typeface="Arial" panose="020B0604020202020204" pitchFamily="34" charset="0"/>
              </a:rPr>
              <a:t>L’operazione</a:t>
            </a:r>
            <a:r>
              <a:rPr lang="it-IT" sz="4400" dirty="0">
                <a:cs typeface="Arial" panose="020B0604020202020204" pitchFamily="34" charset="0"/>
              </a:rPr>
              <a:t> </a:t>
            </a:r>
            <a:r>
              <a:rPr lang="it-IT" sz="4400" dirty="0">
                <a:solidFill>
                  <a:srgbClr val="56565A"/>
                </a:solidFill>
                <a:cs typeface="Arial" panose="020B0604020202020204" pitchFamily="34" charset="0"/>
              </a:rPr>
              <a:t>Lions </a:t>
            </a:r>
            <a:br>
              <a:rPr lang="it-IT" sz="4400" dirty="0">
                <a:solidFill>
                  <a:srgbClr val="56565A"/>
                </a:solidFill>
                <a:cs typeface="Arial" panose="020B0604020202020204" pitchFamily="34" charset="0"/>
              </a:rPr>
            </a:br>
            <a:r>
              <a:rPr lang="it-IT" sz="4400" dirty="0">
                <a:solidFill>
                  <a:srgbClr val="56565A"/>
                </a:solidFill>
                <a:cs typeface="Arial" panose="020B0604020202020204" pitchFamily="34" charset="0"/>
              </a:rPr>
              <a:t>“Una speranza per Haiti” ha raccolto </a:t>
            </a:r>
            <a:r>
              <a:rPr lang="it-IT" sz="4400" dirty="0">
                <a:solidFill>
                  <a:schemeClr val="tx2"/>
                </a:solidFill>
                <a:cs typeface="Arial" panose="020B0604020202020204" pitchFamily="34" charset="0"/>
              </a:rPr>
              <a:t>USD 4,2 milioni</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905000"/>
            <a:ext cx="5486400" cy="1711842"/>
          </a:xfrm>
        </p:spPr>
        <p:txBody>
          <a:bodyPr/>
          <a:lstStyle/>
          <a:p>
            <a:r>
              <a:rPr lang="it-IT" sz="4800" dirty="0">
                <a:solidFill>
                  <a:schemeClr val="tx2"/>
                </a:solidFill>
              </a:rPr>
              <a:t>Sfida di service del Centenario</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543800" y="1219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chemeClr val="tx2"/>
                </a:solidFill>
                <a:effectLst>
                  <a:outerShdw blurRad="38100" dist="38100" dir="2700000" algn="tl">
                    <a:srgbClr val="000000">
                      <a:alpha val="43137"/>
                    </a:srgbClr>
                  </a:outerShdw>
                </a:effectLst>
              </a:rPr>
              <a:t>2014 - 2018</a:t>
            </a:r>
          </a:p>
        </p:txBody>
      </p:sp>
      <p:sp>
        <p:nvSpPr>
          <p:cNvPr id="7" name="TextBox 6"/>
          <p:cNvSpPr txBox="1"/>
          <p:nvPr/>
        </p:nvSpPr>
        <p:spPr>
          <a:xfrm>
            <a:off x="76201" y="5105400"/>
            <a:ext cx="7924800" cy="1323439"/>
          </a:xfrm>
          <a:prstGeom prst="rect">
            <a:avLst/>
          </a:prstGeom>
          <a:noFill/>
        </p:spPr>
        <p:txBody>
          <a:bodyPr wrap="square" rtlCol="0">
            <a:spAutoFit/>
          </a:bodyPr>
          <a:lstStyle/>
          <a:p>
            <a:pPr algn="ctr"/>
            <a:r>
              <a:rPr lang="it-IT" sz="4000" dirty="0">
                <a:solidFill>
                  <a:srgbClr val="56565A"/>
                </a:solidFill>
                <a:cs typeface="Arial" panose="020B0604020202020204" pitchFamily="34" charset="0"/>
              </a:rPr>
              <a:t>246.000.000 persone servite </a:t>
            </a:r>
          </a:p>
          <a:p>
            <a:pPr algn="ctr"/>
            <a:r>
              <a:rPr lang="it-IT" sz="4000" dirty="0">
                <a:solidFill>
                  <a:schemeClr val="tx2"/>
                </a:solidFill>
                <a:cs typeface="Arial" panose="020B0604020202020204" pitchFamily="34" charset="0"/>
              </a:rPr>
              <a:t>più del doppio del nostro obiettivo!</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571956" y="2590800"/>
            <a:ext cx="3276600" cy="1143000"/>
          </a:xfrm>
        </p:spPr>
        <p:txBody>
          <a:bodyPr/>
          <a:lstStyle/>
          <a:p>
            <a:r>
              <a:rPr lang="it-IT" sz="9600" dirty="0">
                <a:solidFill>
                  <a:schemeClr val="tx2"/>
                </a:solidFill>
                <a:effectLst>
                  <a:outerShdw blurRad="38100" dist="38100" dir="2700000" algn="tl">
                    <a:srgbClr val="000000">
                      <a:alpha val="43137"/>
                    </a:srgbClr>
                  </a:outerShdw>
                </a:effectLst>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it-IT" sz="2800" dirty="0"/>
              <a:t>Lions International annuncia le nostre </a:t>
            </a:r>
          </a:p>
          <a:p>
            <a:pPr algn="ctr"/>
            <a:r>
              <a:rPr lang="it-IT" sz="4800" dirty="0"/>
              <a:t>Cause umanitarie globali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8" y="2314170"/>
            <a:ext cx="2162311" cy="21623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8429" y="2366934"/>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7" y="2434629"/>
            <a:ext cx="2124123" cy="192139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2819400"/>
            <a:ext cx="8534399" cy="832121"/>
          </a:xfrm>
        </p:spPr>
        <p:txBody>
          <a:bodyPr/>
          <a:lstStyle/>
          <a:p>
            <a:r>
              <a:rPr lang="it-IT" sz="6000" dirty="0">
                <a:effectLst>
                  <a:outerShdw blurRad="38100" dist="38100" dir="2700000" algn="tl">
                    <a:srgbClr val="000000">
                      <a:alpha val="43137"/>
                    </a:srgbClr>
                  </a:outerShdw>
                </a:effectLst>
              </a:rPr>
              <a:t>Cenni storici</a:t>
            </a:r>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11500" b="1" dirty="0">
                <a:solidFill>
                  <a:srgbClr val="F0C300"/>
                </a:solidFill>
                <a:effectLst>
                  <a:outerShdw blurRad="38100" dist="38100" dir="2700000" algn="tl">
                    <a:srgbClr val="000000">
                      <a:alpha val="43137"/>
                    </a:srgbClr>
                  </a:outerShdw>
                </a:effectLst>
              </a:rPr>
              <a:t>2017</a:t>
            </a:r>
          </a:p>
        </p:txBody>
      </p:sp>
      <p:sp>
        <p:nvSpPr>
          <p:cNvPr id="5" name="Text Placeholder 4"/>
          <p:cNvSpPr>
            <a:spLocks noGrp="1"/>
          </p:cNvSpPr>
          <p:nvPr>
            <p:ph type="body" sz="quarter" idx="12"/>
          </p:nvPr>
        </p:nvSpPr>
        <p:spPr>
          <a:xfrm>
            <a:off x="58132" y="1752600"/>
            <a:ext cx="9144000" cy="3962400"/>
          </a:xfrm>
        </p:spPr>
        <p:txBody>
          <a:bodyPr/>
          <a:lstStyle/>
          <a:p>
            <a:r>
              <a:rPr lang="it-IT" sz="9600" dirty="0"/>
              <a:t>Celebrazione del Centenario!</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2667000"/>
            <a:ext cx="8534399" cy="984521"/>
          </a:xfrm>
        </p:spPr>
        <p:txBody>
          <a:bodyPr/>
          <a:lstStyle/>
          <a:p>
            <a:r>
              <a:rPr lang="it-IT" sz="6000" dirty="0">
                <a:effectLst>
                  <a:outerShdw blurRad="38100" dist="38100" dir="2700000" algn="tl">
                    <a:srgbClr val="000000">
                      <a:alpha val="43137"/>
                    </a:srgbClr>
                  </a:outerShdw>
                </a:effectLst>
              </a:rPr>
              <a:t>Organizzazione</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800">
                <a:solidFill>
                  <a:srgbClr val="082E87"/>
                </a:solidFill>
              </a:rPr>
              <a:t>Struttura organizzativa dei Lions</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000" dirty="0">
                <a:solidFill>
                  <a:srgbClr val="082E87"/>
                </a:solidFill>
              </a:rPr>
              <a:t>Organizzazione locale</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000" dirty="0">
                <a:solidFill>
                  <a:srgbClr val="082E87"/>
                </a:solidFill>
              </a:rPr>
              <a:t>Organizzazione locale</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520424-967F-891A-48C6-62C9031A208B}"/>
              </a:ext>
            </a:extLst>
          </p:cNvPr>
          <p:cNvPicPr>
            <a:picLocks noChangeAspect="1"/>
          </p:cNvPicPr>
          <p:nvPr/>
        </p:nvPicPr>
        <p:blipFill>
          <a:blip r:embed="rId4"/>
          <a:stretch>
            <a:fillRect/>
          </a:stretch>
        </p:blipFill>
        <p:spPr>
          <a:xfrm>
            <a:off x="1553143" y="9952"/>
            <a:ext cx="9085714" cy="6838095"/>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4800">
                <a:solidFill>
                  <a:schemeClr val="tx2"/>
                </a:solidFill>
              </a:rPr>
              <a:t>Presidente di Club</a:t>
            </a:r>
          </a:p>
        </p:txBody>
      </p:sp>
      <p:sp>
        <p:nvSpPr>
          <p:cNvPr id="7" name="TextBox 6"/>
          <p:cNvSpPr txBox="1"/>
          <p:nvPr/>
        </p:nvSpPr>
        <p:spPr>
          <a:xfrm>
            <a:off x="304800" y="1905000"/>
            <a:ext cx="5029200" cy="4616648"/>
          </a:xfrm>
          <a:prstGeom prst="rect">
            <a:avLst/>
          </a:prstGeom>
          <a:noFill/>
        </p:spPr>
        <p:txBody>
          <a:bodyPr wrap="square" rtlCol="0">
            <a:spAutoFit/>
          </a:bodyPr>
          <a:lstStyle/>
          <a:p>
            <a:r>
              <a:rPr lang="it-IT" sz="3200" dirty="0">
                <a:solidFill>
                  <a:schemeClr val="tx2"/>
                </a:solidFill>
              </a:rPr>
              <a:t>Responsabilità</a:t>
            </a:r>
          </a:p>
          <a:p>
            <a:endParaRPr lang="en-US" sz="2800" dirty="0"/>
          </a:p>
          <a:p>
            <a:pPr marL="457200" indent="-457200">
              <a:buFont typeface="Wingdings" panose="05000000000000000000" pitchFamily="2" charset="2"/>
              <a:buChar char="§"/>
            </a:pPr>
            <a:r>
              <a:rPr lang="it-IT" sz="2600" dirty="0"/>
              <a:t>Direttore generale del club</a:t>
            </a:r>
          </a:p>
          <a:p>
            <a:pPr marL="457200" indent="-457200">
              <a:buFont typeface="Wingdings" panose="05000000000000000000" pitchFamily="2" charset="2"/>
              <a:buChar char="§"/>
            </a:pPr>
            <a:r>
              <a:rPr lang="it-IT" sz="2600" dirty="0"/>
              <a:t>Presiede le riunioni del club</a:t>
            </a:r>
          </a:p>
          <a:p>
            <a:pPr marL="457200" indent="-457200">
              <a:buFont typeface="Wingdings" panose="05000000000000000000" pitchFamily="2" charset="2"/>
              <a:buChar char="§"/>
            </a:pPr>
            <a:r>
              <a:rPr lang="en-US" sz="2600" dirty="0"/>
              <a:t>Presiede il Club Global Action Team</a:t>
            </a:r>
            <a:endParaRPr lang="it-IT" sz="2600" dirty="0"/>
          </a:p>
          <a:p>
            <a:pPr marL="457200" indent="-457200">
              <a:buFont typeface="Wingdings" panose="05000000000000000000" pitchFamily="2" charset="2"/>
              <a:buChar char="§"/>
            </a:pPr>
            <a:r>
              <a:rPr lang="it-IT" sz="2600" dirty="0"/>
              <a:t>Nomina i comitati permanenti/speciali</a:t>
            </a:r>
          </a:p>
          <a:p>
            <a:pPr marL="457200" indent="-457200">
              <a:buFont typeface="Wingdings" panose="05000000000000000000" pitchFamily="2" charset="2"/>
              <a:buChar char="§"/>
            </a:pPr>
            <a:r>
              <a:rPr lang="it-IT" sz="2600" dirty="0"/>
              <a:t>Membro attivo del comitato consulente del governatore distrettuale</a:t>
            </a:r>
          </a:p>
        </p:txBody>
      </p:sp>
      <p:sp>
        <p:nvSpPr>
          <p:cNvPr id="8" name="TextBox 7"/>
          <p:cNvSpPr txBox="1"/>
          <p:nvPr/>
        </p:nvSpPr>
        <p:spPr>
          <a:xfrm>
            <a:off x="6705599" y="1905000"/>
            <a:ext cx="5181601" cy="3416320"/>
          </a:xfrm>
          <a:prstGeom prst="rect">
            <a:avLst/>
          </a:prstGeom>
          <a:noFill/>
        </p:spPr>
        <p:txBody>
          <a:bodyPr wrap="square" rtlCol="0">
            <a:spAutoFit/>
          </a:bodyPr>
          <a:lstStyle/>
          <a:p>
            <a:r>
              <a:rPr lang="it-IT" sz="3200" dirty="0">
                <a:solidFill>
                  <a:schemeClr val="tx2"/>
                </a:solidFill>
              </a:rPr>
              <a:t>Sfide</a:t>
            </a:r>
          </a:p>
          <a:p>
            <a:endParaRPr lang="en-US" sz="2800" dirty="0"/>
          </a:p>
          <a:p>
            <a:pPr marL="457200" indent="-457200">
              <a:buFont typeface="Wingdings" panose="05000000000000000000" pitchFamily="2" charset="2"/>
              <a:buChar char="§"/>
            </a:pPr>
            <a:r>
              <a:rPr lang="it-IT" sz="2600" dirty="0"/>
              <a:t>Motivare i soci a conseguire l’eccellenza</a:t>
            </a:r>
          </a:p>
          <a:p>
            <a:pPr marL="457200" indent="-457200">
              <a:buFont typeface="Wingdings" panose="05000000000000000000" pitchFamily="2" charset="2"/>
              <a:buChar char="§"/>
            </a:pPr>
            <a:r>
              <a:rPr lang="it-IT" sz="2600" dirty="0"/>
              <a:t>Mantenere i soci coinvolti e soddisfatti</a:t>
            </a:r>
          </a:p>
          <a:p>
            <a:pPr marL="457200" indent="-457200">
              <a:buFont typeface="Wingdings" panose="05000000000000000000" pitchFamily="2" charset="2"/>
              <a:buChar char="§"/>
            </a:pPr>
            <a:r>
              <a:rPr lang="it-IT" sz="2600" dirty="0"/>
              <a:t>Svolgere le riunioni in maniera efficiente e gradevole</a:t>
            </a:r>
          </a:p>
        </p:txBody>
      </p:sp>
      <p:cxnSp>
        <p:nvCxnSpPr>
          <p:cNvPr id="10" name="Straight Connector 9"/>
          <p:cNvCxnSpPr/>
          <p:nvPr/>
        </p:nvCxnSpPr>
        <p:spPr bwMode="auto">
          <a:xfrm>
            <a:off x="6019799"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000" dirty="0">
                <a:solidFill>
                  <a:srgbClr val="082E87"/>
                </a:solidFill>
              </a:rPr>
              <a:t>Organizzazione locale</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000" dirty="0">
                <a:solidFill>
                  <a:srgbClr val="082E87"/>
                </a:solidFill>
              </a:rPr>
              <a:t>Organizzazione locale</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it-IT" sz="4000" dirty="0">
                <a:solidFill>
                  <a:srgbClr val="082E87"/>
                </a:solidFill>
              </a:rPr>
              <a:t>Organizzazione locale</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it-IT" sz="9600" dirty="0">
                <a:solidFill>
                  <a:schemeClr val="tx2"/>
                </a:solidFill>
                <a:effectLst>
                  <a:outerShdw blurRad="38100" dist="38100" dir="2700000" algn="tl">
                    <a:srgbClr val="000000">
                      <a:alpha val="43137"/>
                    </a:srgbClr>
                  </a:outerShdw>
                </a:effectLst>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algn="l" rotWithShape="0">
              <a:prstClr val="black">
                <a:alpha val="40000"/>
              </a:prstClr>
            </a:outerShdw>
          </a:effectLst>
        </p:spPr>
      </p:pic>
      <p:sp>
        <p:nvSpPr>
          <p:cNvPr id="8" name="Text Placeholder 7"/>
          <p:cNvSpPr>
            <a:spLocks noGrp="1"/>
          </p:cNvSpPr>
          <p:nvPr>
            <p:ph type="body" sz="quarter" idx="14"/>
          </p:nvPr>
        </p:nvSpPr>
        <p:spPr>
          <a:xfrm>
            <a:off x="3124200" y="855921"/>
            <a:ext cx="4343400" cy="972879"/>
          </a:xfrm>
        </p:spPr>
        <p:txBody>
          <a:bodyPr/>
          <a:lstStyle/>
          <a:p>
            <a:r>
              <a:rPr lang="it-IT" sz="2400" dirty="0">
                <a:solidFill>
                  <a:schemeClr val="tx1"/>
                </a:solidFill>
              </a:rPr>
              <a:t>Melvin Jones fonda l'Associazione dei Lions Clubs</a:t>
            </a:r>
          </a:p>
        </p:txBody>
      </p:sp>
      <p:sp>
        <p:nvSpPr>
          <p:cNvPr id="10" name="Text Placeholder 7"/>
          <p:cNvSpPr txBox="1">
            <a:spLocks/>
          </p:cNvSpPr>
          <p:nvPr/>
        </p:nvSpPr>
        <p:spPr>
          <a:xfrm>
            <a:off x="914400" y="2667000"/>
            <a:ext cx="6096000" cy="2667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4000" i="1" dirty="0">
                <a:solidFill>
                  <a:srgbClr val="082E87"/>
                </a:solidFill>
                <a:latin typeface="Times New Roman" panose="02020603050405020304" pitchFamily="18" charset="0"/>
                <a:cs typeface="Times New Roman" panose="02020603050405020304" pitchFamily="18" charset="0"/>
              </a:rPr>
              <a:t>“Non si può andare lontano finché non si fa qualcosa per qualcun altro.”</a:t>
            </a:r>
          </a:p>
          <a:p>
            <a:pPr algn="r"/>
            <a:r>
              <a:rPr lang="it-IT" sz="2800" dirty="0">
                <a:solidFill>
                  <a:srgbClr val="082E87"/>
                </a:solidFill>
              </a:rPr>
              <a:t>			        - Melvin Jones</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a:extLst>
              <a:ext uri="{FF2B5EF4-FFF2-40B4-BE49-F238E27FC236}">
                <a16:creationId xmlns:a16="http://schemas.microsoft.com/office/drawing/2014/main" id="{9F2BDAFB-33D0-1EFF-02BA-C867C8537F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30"/>
          <a:stretch/>
        </p:blipFill>
        <p:spPr bwMode="auto">
          <a:xfrm>
            <a:off x="1107281" y="3175"/>
            <a:ext cx="99774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4"/>
            <a:ext cx="9829786" cy="1030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4800" dirty="0">
                <a:solidFill>
                  <a:schemeClr val="tx2"/>
                </a:solidFill>
              </a:rPr>
              <a:t>Governatore Distrettuale</a:t>
            </a:r>
          </a:p>
        </p:txBody>
      </p:sp>
      <p:sp>
        <p:nvSpPr>
          <p:cNvPr id="7" name="TextBox 6"/>
          <p:cNvSpPr txBox="1"/>
          <p:nvPr/>
        </p:nvSpPr>
        <p:spPr>
          <a:xfrm>
            <a:off x="215513" y="1262777"/>
            <a:ext cx="5029200" cy="5078313"/>
          </a:xfrm>
          <a:prstGeom prst="rect">
            <a:avLst/>
          </a:prstGeom>
          <a:noFill/>
        </p:spPr>
        <p:txBody>
          <a:bodyPr wrap="square" rtlCol="0">
            <a:spAutoFit/>
          </a:bodyPr>
          <a:lstStyle/>
          <a:p>
            <a:r>
              <a:rPr lang="it-IT" sz="3200" dirty="0">
                <a:solidFill>
                  <a:schemeClr val="tx2"/>
                </a:solidFill>
              </a:rPr>
              <a:t>Responsabilità</a:t>
            </a:r>
          </a:p>
          <a:p>
            <a:endParaRPr lang="it-IT" sz="3200" dirty="0">
              <a:solidFill>
                <a:schemeClr val="tx2"/>
              </a:solidFill>
            </a:endParaRPr>
          </a:p>
          <a:p>
            <a:pPr marL="457200" indent="-457200">
              <a:buFont typeface="Wingdings" panose="05000000000000000000" pitchFamily="2" charset="2"/>
              <a:buChar char="§"/>
            </a:pPr>
            <a:r>
              <a:rPr lang="en-US" sz="2600" dirty="0"/>
              <a:t>Funge da </a:t>
            </a:r>
            <a:r>
              <a:rPr lang="en-US" sz="2600" dirty="0" err="1"/>
              <a:t>Presidente</a:t>
            </a:r>
            <a:r>
              <a:rPr lang="en-US" sz="2600" dirty="0"/>
              <a:t> </a:t>
            </a:r>
            <a:r>
              <a:rPr lang="en-US" sz="2600" dirty="0" err="1"/>
              <a:t>distrettuale</a:t>
            </a:r>
            <a:r>
              <a:rPr lang="en-US" sz="2600" dirty="0"/>
              <a:t> del Global Action Team</a:t>
            </a:r>
            <a:endParaRPr lang="it-IT" sz="2600" dirty="0"/>
          </a:p>
          <a:p>
            <a:pPr marL="457200" indent="-457200">
              <a:buFont typeface="Wingdings" panose="05000000000000000000" pitchFamily="2" charset="2"/>
              <a:buChar char="§"/>
            </a:pPr>
            <a:r>
              <a:rPr lang="it-IT" sz="2600" dirty="0"/>
              <a:t>Amministra e promuove la crescita associativa, lo sviluppo di nuovi club, lo sviluppo della leadership e il service umanitario. </a:t>
            </a:r>
          </a:p>
          <a:p>
            <a:pPr marL="457200" indent="-457200">
              <a:buFont typeface="Wingdings" panose="05000000000000000000" pitchFamily="2" charset="2"/>
              <a:buChar char="§"/>
            </a:pPr>
            <a:r>
              <a:rPr lang="it-IT" sz="2600" dirty="0"/>
              <a:t>Promuove la LCIF e le attività di service</a:t>
            </a:r>
          </a:p>
        </p:txBody>
      </p:sp>
      <p:sp>
        <p:nvSpPr>
          <p:cNvPr id="8" name="TextBox 7"/>
          <p:cNvSpPr txBox="1"/>
          <p:nvPr/>
        </p:nvSpPr>
        <p:spPr>
          <a:xfrm>
            <a:off x="6858000" y="1905000"/>
            <a:ext cx="5029200" cy="4093428"/>
          </a:xfrm>
          <a:prstGeom prst="rect">
            <a:avLst/>
          </a:prstGeom>
          <a:noFill/>
        </p:spPr>
        <p:txBody>
          <a:bodyPr wrap="square" rtlCol="0">
            <a:spAutoFit/>
          </a:bodyPr>
          <a:lstStyle/>
          <a:p>
            <a:pPr marL="457200" indent="-457200">
              <a:buFont typeface="Wingdings" panose="05000000000000000000" pitchFamily="2" charset="2"/>
              <a:buChar char="§"/>
            </a:pPr>
            <a:r>
              <a:rPr lang="it-IT" sz="2600" dirty="0"/>
              <a:t>Presiede il Gabinetto, il congresso e altre riunioni distrettuali</a:t>
            </a:r>
          </a:p>
          <a:p>
            <a:pPr marL="457200" indent="-457200">
              <a:buFont typeface="Wingdings" panose="05000000000000000000" pitchFamily="2" charset="2"/>
              <a:buChar char="§"/>
            </a:pPr>
            <a:r>
              <a:rPr lang="it-IT" sz="2600" dirty="0"/>
              <a:t>Promuove un rapporto armonico tra i Lions club costituiti</a:t>
            </a:r>
          </a:p>
          <a:p>
            <a:pPr marL="457200" indent="-457200">
              <a:buFont typeface="Wingdings" panose="05000000000000000000" pitchFamily="2" charset="2"/>
              <a:buChar char="§"/>
            </a:pPr>
            <a:r>
              <a:rPr lang="it-IT" sz="2600" dirty="0"/>
              <a:t>Altre funzioni e azioni richieste dal Consiglio d'Amministrazione Internazionale</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799" y="188705"/>
            <a:ext cx="10210801"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4800" dirty="0">
                <a:solidFill>
                  <a:schemeClr val="tx2"/>
                </a:solidFill>
              </a:rPr>
              <a:t>Primo Vice Governatore Distrettuale</a:t>
            </a:r>
          </a:p>
        </p:txBody>
      </p:sp>
      <p:sp>
        <p:nvSpPr>
          <p:cNvPr id="7" name="TextBox 6"/>
          <p:cNvSpPr txBox="1"/>
          <p:nvPr/>
        </p:nvSpPr>
        <p:spPr>
          <a:xfrm>
            <a:off x="685800" y="1905000"/>
            <a:ext cx="8839200" cy="3816429"/>
          </a:xfrm>
          <a:prstGeom prst="rect">
            <a:avLst/>
          </a:prstGeom>
          <a:noFill/>
        </p:spPr>
        <p:txBody>
          <a:bodyPr wrap="square" rtlCol="0">
            <a:spAutoFit/>
          </a:bodyPr>
          <a:lstStyle/>
          <a:p>
            <a:r>
              <a:rPr lang="it-IT" sz="3200" dirty="0">
                <a:solidFill>
                  <a:schemeClr val="tx2"/>
                </a:solidFill>
              </a:rPr>
              <a:t>Responsabilità</a:t>
            </a:r>
          </a:p>
          <a:p>
            <a:endParaRPr lang="en-US" sz="2800" dirty="0">
              <a:solidFill>
                <a:schemeClr val="tx2"/>
              </a:solidFill>
            </a:endParaRPr>
          </a:p>
          <a:p>
            <a:pPr marL="457200" indent="-457200">
              <a:buFont typeface="Wingdings" panose="05000000000000000000" pitchFamily="2" charset="2"/>
              <a:buChar char="§"/>
            </a:pPr>
            <a:r>
              <a:rPr lang="it-IT" sz="2600" dirty="0"/>
              <a:t>Si prepara per diventare il governatore distrettuale</a:t>
            </a:r>
          </a:p>
          <a:p>
            <a:pPr marL="457200" indent="-457200">
              <a:buFont typeface="Wingdings" panose="05000000000000000000" pitchFamily="2" charset="2"/>
              <a:buChar char="§"/>
            </a:pPr>
            <a:r>
              <a:rPr lang="it-IT" sz="2600" dirty="0"/>
              <a:t>Promuove l’obiettivo di questa associazione</a:t>
            </a:r>
          </a:p>
          <a:p>
            <a:pPr marL="457200" indent="-457200">
              <a:buFont typeface="Wingdings" panose="05000000000000000000" pitchFamily="2" charset="2"/>
              <a:buChar char="§"/>
            </a:pPr>
            <a:r>
              <a:rPr lang="it-IT" sz="2600" dirty="0"/>
              <a:t>Partecipa agli incontri di Gabinetto</a:t>
            </a:r>
          </a:p>
          <a:p>
            <a:pPr marL="457200" indent="-457200">
              <a:buFont typeface="Wingdings" panose="05000000000000000000" pitchFamily="2" charset="2"/>
              <a:buChar char="§"/>
            </a:pPr>
            <a:r>
              <a:rPr lang="it-IT" sz="2600" dirty="0"/>
              <a:t>Aiuta a esaminare i punti di forza e di debolezza dei club nel distretto</a:t>
            </a:r>
            <a:endParaRPr lang="en-US" sz="2600" dirty="0"/>
          </a:p>
          <a:p>
            <a:pPr marL="457200" indent="-457200">
              <a:buFont typeface="Wingdings" panose="05000000000000000000" pitchFamily="2" charset="2"/>
              <a:buChar char="§"/>
            </a:pPr>
            <a:r>
              <a:rPr lang="it-IT" sz="2600" dirty="0"/>
              <a:t>Partecipa alla preparazione del budget distrettuale</a:t>
            </a:r>
            <a:endParaRPr lang="en-US" sz="2600" dirty="0"/>
          </a:p>
          <a:p>
            <a:pPr marL="457200" indent="-457200">
              <a:buFont typeface="Wingdings" panose="05000000000000000000" pitchFamily="2" charset="2"/>
              <a:buChar char="§"/>
            </a:pPr>
            <a:r>
              <a:rPr lang="it-IT" sz="2600" dirty="0"/>
              <a:t>Assiste nella pianificazione del congresso distrettuale</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112776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4800" dirty="0">
                <a:solidFill>
                  <a:schemeClr val="tx2"/>
                </a:solidFill>
              </a:rPr>
              <a:t>Secondo Vice Governatore Distrettuale</a:t>
            </a:r>
          </a:p>
        </p:txBody>
      </p:sp>
      <p:sp>
        <p:nvSpPr>
          <p:cNvPr id="7" name="TextBox 6"/>
          <p:cNvSpPr txBox="1"/>
          <p:nvPr/>
        </p:nvSpPr>
        <p:spPr>
          <a:xfrm>
            <a:off x="685800" y="1905000"/>
            <a:ext cx="7848600" cy="4616648"/>
          </a:xfrm>
          <a:prstGeom prst="rect">
            <a:avLst/>
          </a:prstGeom>
          <a:noFill/>
        </p:spPr>
        <p:txBody>
          <a:bodyPr wrap="square" rtlCol="0">
            <a:spAutoFit/>
          </a:bodyPr>
          <a:lstStyle/>
          <a:p>
            <a:r>
              <a:rPr lang="it-IT" sz="3200" dirty="0">
                <a:solidFill>
                  <a:schemeClr val="tx2"/>
                </a:solidFill>
              </a:rPr>
              <a:t>Responsabilità</a:t>
            </a:r>
          </a:p>
          <a:p>
            <a:endParaRPr lang="en-US" sz="2800" dirty="0">
              <a:solidFill>
                <a:schemeClr val="tx2"/>
              </a:solidFill>
            </a:endParaRPr>
          </a:p>
          <a:p>
            <a:pPr marL="457200" indent="-457200">
              <a:buFont typeface="Wingdings" panose="05000000000000000000" pitchFamily="2" charset="2"/>
              <a:buChar char="§"/>
            </a:pPr>
            <a:r>
              <a:rPr lang="it-IT" sz="2600" dirty="0"/>
              <a:t>Assiste nell’amministrazione del distretto</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it-IT" sz="2600" dirty="0"/>
              <a:t>Sviluppa una comprensione delle normative, delle procedure e dei programmi a disposizione di club e distretto</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it-IT" sz="2600" dirty="0"/>
              <a:t>Agisce da rappresentante di Lions International e, se opportuno, del governatore distrettuale</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it-IT" sz="4800" b="1">
                <a:solidFill>
                  <a:srgbClr val="FFFFFF"/>
                </a:solidFill>
                <a:latin typeface="Arial" charset="0"/>
                <a:ea typeface="Arial" charset="0"/>
                <a:cs typeface="Arial" charset="0"/>
              </a:rPr>
              <a:t>Organizzazione locale</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it-IT" sz="3200">
                <a:solidFill>
                  <a:srgbClr val="0A5496"/>
                </a:solidFill>
                <a:latin typeface="Arial" charset="0"/>
                <a:ea typeface="Arial" charset="0"/>
                <a:cs typeface="Arial" charset="0"/>
              </a:rPr>
              <a:t>Multidistretto</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it-IT" sz="2600"/>
              <a:t>Due o più distretti</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it-IT" sz="2600"/>
              <a:t>Officer eletti ai congressi distrettuali e multidistrettuali</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381000"/>
            <a:ext cx="12189518" cy="830997"/>
          </a:xfrm>
          <a:prstGeom prst="rect">
            <a:avLst/>
          </a:prstGeom>
          <a:noFill/>
        </p:spPr>
        <p:txBody>
          <a:bodyPr wrap="square" rtlCol="0">
            <a:spAutoFit/>
          </a:bodyPr>
          <a:lstStyle/>
          <a:p>
            <a:pPr algn="ctr"/>
            <a:r>
              <a:rPr lang="it-IT" sz="4800" b="1" dirty="0">
                <a:solidFill>
                  <a:srgbClr val="FFFFFF"/>
                </a:solidFill>
                <a:latin typeface="Arial" charset="0"/>
                <a:ea typeface="Arial" charset="0"/>
                <a:cs typeface="Arial" charset="0"/>
              </a:rPr>
              <a:t>Organizzazione di Lions International</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9677401"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it-IT" sz="3200" dirty="0">
                <a:solidFill>
                  <a:srgbClr val="0A5496"/>
                </a:solidFill>
                <a:latin typeface="Arial" charset="0"/>
                <a:ea typeface="Arial" charset="0"/>
                <a:cs typeface="Arial" charset="0"/>
              </a:rPr>
              <a:t>Consiglio di Amministrazione Internazionale</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it-IT" sz="2600"/>
              <a:t>Presidente Internazionale</a:t>
            </a:r>
          </a:p>
          <a:p>
            <a:pPr marL="457200" indent="-457200">
              <a:buFont typeface="Wingdings" panose="05000000000000000000" pitchFamily="2" charset="2"/>
              <a:buChar char="§"/>
            </a:pPr>
            <a:r>
              <a:rPr lang="it-IT" sz="2600"/>
              <a:t>Immediato Past Presidente Internazionale</a:t>
            </a:r>
          </a:p>
          <a:p>
            <a:pPr marL="457200" indent="-457200">
              <a:buFont typeface="Wingdings" panose="05000000000000000000" pitchFamily="2" charset="2"/>
              <a:buChar char="§"/>
            </a:pPr>
            <a:r>
              <a:rPr lang="it-IT" sz="2600"/>
              <a:t>Primo Vice Presidente Internazionale</a:t>
            </a:r>
          </a:p>
          <a:p>
            <a:pPr marL="457200" indent="-457200">
              <a:buFont typeface="Wingdings" panose="05000000000000000000" pitchFamily="2" charset="2"/>
              <a:buChar char="§"/>
            </a:pPr>
            <a:r>
              <a:rPr lang="it-IT" sz="2600"/>
              <a:t>Secondo Vice Presidente Internazionale</a:t>
            </a:r>
          </a:p>
        </p:txBody>
      </p:sp>
      <p:sp>
        <p:nvSpPr>
          <p:cNvPr id="3" name="TextBox 2"/>
          <p:cNvSpPr txBox="1"/>
          <p:nvPr/>
        </p:nvSpPr>
        <p:spPr>
          <a:xfrm>
            <a:off x="6400800" y="3124200"/>
            <a:ext cx="5410200" cy="3293209"/>
          </a:xfrm>
          <a:prstGeom prst="rect">
            <a:avLst/>
          </a:prstGeom>
          <a:noFill/>
        </p:spPr>
        <p:txBody>
          <a:bodyPr wrap="square" rtlCol="0">
            <a:spAutoFit/>
          </a:bodyPr>
          <a:lstStyle/>
          <a:p>
            <a:pPr marL="457200" indent="-457200">
              <a:buFont typeface="Wingdings" panose="05000000000000000000" pitchFamily="2" charset="2"/>
              <a:buChar char="§"/>
            </a:pPr>
            <a:r>
              <a:rPr lang="it-IT" sz="2600" dirty="0"/>
              <a:t>Terzo Vice Presidente Internazionale</a:t>
            </a:r>
          </a:p>
          <a:p>
            <a:pPr marL="457200" indent="-457200">
              <a:buFont typeface="Wingdings" panose="05000000000000000000" pitchFamily="2" charset="2"/>
              <a:buChar char="§"/>
            </a:pPr>
            <a:r>
              <a:rPr lang="it-IT" sz="2600" dirty="0"/>
              <a:t>Direttori Internazionali</a:t>
            </a:r>
          </a:p>
          <a:p>
            <a:pPr marL="457200" indent="-457200">
              <a:buFont typeface="Wingdings" panose="05000000000000000000" pitchFamily="2" charset="2"/>
              <a:buChar char="§"/>
            </a:pPr>
            <a:r>
              <a:rPr lang="it-IT" sz="2600" dirty="0"/>
              <a:t>Incaricati del Consiglio di Amministrazione Internazionale</a:t>
            </a:r>
          </a:p>
          <a:p>
            <a:pPr marL="457200" indent="-457200">
              <a:buFont typeface="Wingdings" panose="05000000000000000000" pitchFamily="2" charset="2"/>
              <a:buChar char="§"/>
            </a:pPr>
            <a:r>
              <a:rPr lang="it-IT" sz="2600" dirty="0"/>
              <a:t>Officer Amministrativi di Lions International</a:t>
            </a:r>
          </a:p>
          <a:p>
            <a:endParaRPr lang="en-US" sz="2600" dirty="0" err="1"/>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it-IT"/>
              <a:t>Staff della sede centrale internazionale</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1" y="2057400"/>
            <a:ext cx="6172200" cy="3505200"/>
          </a:xfrm>
        </p:spPr>
        <p:txBody>
          <a:bodyPr/>
          <a:lstStyle/>
          <a:p>
            <a:pPr marL="285750" indent="-285750">
              <a:spcAft>
                <a:spcPts val="1200"/>
              </a:spcAft>
              <a:buFont typeface="Wingdings" panose="05000000000000000000" pitchFamily="2" charset="2"/>
              <a:buChar char="§"/>
            </a:pPr>
            <a:r>
              <a:rPr lang="it-IT" sz="2800" dirty="0">
                <a:solidFill>
                  <a:schemeClr val="tx1"/>
                </a:solidFill>
              </a:rPr>
              <a:t>Uffici Regionali</a:t>
            </a:r>
          </a:p>
          <a:p>
            <a:pPr marL="804849" lvl="1" indent="-285750">
              <a:spcAft>
                <a:spcPts val="1200"/>
              </a:spcAft>
              <a:buFont typeface="Wingdings" panose="05000000000000000000" pitchFamily="2" charset="2"/>
              <a:buChar char="§"/>
            </a:pPr>
            <a:r>
              <a:rPr lang="it-IT" sz="2800" dirty="0">
                <a:solidFill>
                  <a:schemeClr val="tx1"/>
                </a:solidFill>
              </a:rPr>
              <a:t>OSEAL (Area Costituzionale 5)</a:t>
            </a:r>
          </a:p>
          <a:p>
            <a:pPr marL="804849" lvl="1" indent="-285750">
              <a:spcAft>
                <a:spcPts val="1800"/>
              </a:spcAft>
              <a:buFont typeface="Wingdings" panose="05000000000000000000" pitchFamily="2" charset="2"/>
              <a:buChar char="§"/>
            </a:pPr>
            <a:r>
              <a:rPr lang="it-IT" sz="2800" dirty="0">
                <a:solidFill>
                  <a:schemeClr val="tx1"/>
                </a:solidFill>
              </a:rPr>
              <a:t>ISAAME (Area Costituzionale 6)</a:t>
            </a:r>
          </a:p>
          <a:p>
            <a:pPr marL="285750" indent="-285750">
              <a:buFont typeface="Wingdings" panose="05000000000000000000" pitchFamily="2" charset="2"/>
              <a:buChar char="§"/>
            </a:pPr>
            <a:r>
              <a:rPr lang="it-IT" sz="2800" dirty="0">
                <a:solidFill>
                  <a:schemeClr val="tx1"/>
                </a:solidFill>
              </a:rPr>
              <a:t>Tutto lo staff sostiene i Lions in tutto il mondo</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it-IT" sz="4400" dirty="0">
                <a:solidFill>
                  <a:srgbClr val="082E87"/>
                </a:solidFill>
              </a:rPr>
              <a:t>Sede Centrale Internazionale</a:t>
            </a:r>
          </a:p>
        </p:txBody>
      </p:sp>
      <p:graphicFrame>
        <p:nvGraphicFramePr>
          <p:cNvPr id="4" name="Diagram 3"/>
          <p:cNvGraphicFramePr/>
          <p:nvPr>
            <p:extLst>
              <p:ext uri="{D42A27DB-BD31-4B8C-83A1-F6EECF244321}">
                <p14:modId xmlns:p14="http://schemas.microsoft.com/office/powerpoint/2010/main" val="2708094397"/>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991185" y="2667000"/>
            <a:ext cx="6209629" cy="984521"/>
          </a:xfrm>
        </p:spPr>
        <p:txBody>
          <a:bodyPr/>
          <a:lstStyle/>
          <a:p>
            <a:r>
              <a:rPr lang="it-IT" sz="6000" dirty="0">
                <a:effectLst>
                  <a:outerShdw blurRad="38100" dist="38100" dir="2700000" algn="tl">
                    <a:srgbClr val="000000">
                      <a:alpha val="43137"/>
                    </a:srgbClr>
                  </a:outerShdw>
                </a:effectLst>
              </a:rPr>
              <a:t>Service</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it-IT" sz="6000" b="1">
                <a:solidFill>
                  <a:schemeClr val="tx2"/>
                </a:solidFill>
                <a:latin typeface="Arial" charset="0"/>
                <a:ea typeface="Arial" charset="0"/>
                <a:cs typeface="Arial" charset="0"/>
              </a:rPr>
              <a:t>“We Serve”</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it-IT" sz="3200">
                <a:latin typeface="Arial" pitchFamily="34" charset="0"/>
                <a:ea typeface="ヒラギノ角ゴ Pro W3" pitchFamily="125" charset="-128"/>
              </a:rPr>
              <a:t>Cinque cause umanitarie globali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it-IT" sz="1000">
                <a:latin typeface="Arial" pitchFamily="34" charset="0"/>
                <a:ea typeface="ヒラギノ角ゴ Pro W3" pitchFamily="125" charset="-128"/>
              </a:rPr>
            </a:br>
            <a:endParaRPr lang="it-IT" sz="10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it-IT" sz="3200">
                <a:latin typeface="Arial" pitchFamily="34" charset="0"/>
                <a:ea typeface="ヒラギノ角ゴ Pro W3" pitchFamily="125" charset="-128"/>
              </a:rPr>
              <a:t>Valutazione dei bisogni della comunità e del club</a:t>
            </a:r>
            <a:br>
              <a:rPr lang="it-IT" sz="3200">
                <a:latin typeface="Arial" pitchFamily="34" charset="0"/>
                <a:ea typeface="ヒラギノ角ゴ Pro W3" pitchFamily="125" charset="-128"/>
              </a:rPr>
            </a:br>
            <a:endParaRPr lang="it-IT" sz="3200">
              <a:latin typeface="Arial" pitchFamily="34" charset="0"/>
              <a:ea typeface="ヒラギノ角ゴ Pro W3" pitchFamily="125" charset="-128"/>
            </a:endParaRPr>
          </a:p>
          <a:p>
            <a:pPr marL="457200" indent="-457200">
              <a:spcBef>
                <a:spcPct val="0"/>
              </a:spcBef>
              <a:buFont typeface="Wingdings" panose="05000000000000000000" pitchFamily="2" charset="2"/>
              <a:buChar char="§"/>
            </a:pPr>
            <a:r>
              <a:rPr lang="it-IT" sz="3200">
                <a:latin typeface="Arial" pitchFamily="34" charset="0"/>
                <a:ea typeface="ヒラギノ角ゴ Pro W3" pitchFamily="125" charset="-128"/>
              </a:rPr>
              <a:t>“Dove c'è bisogno, lì c'è un Lion”</a:t>
            </a:r>
            <a:br>
              <a:rPr lang="it-IT" sz="2800">
                <a:latin typeface="Arial" charset="0"/>
                <a:ea typeface="Arial" charset="0"/>
                <a:cs typeface="Arial" charset="0"/>
              </a:rPr>
            </a:br>
            <a:r>
              <a:rPr lang="it-IT" sz="2800">
                <a:latin typeface="Arial" charset="0"/>
                <a:ea typeface="Arial"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it-IT" sz="2800" b="0">
                          <a:latin typeface="Arial" panose="020B0604020202020204" pitchFamily="34" charset="0"/>
                          <a:cs typeface="Arial" panose="020B0604020202020204" pitchFamily="34" charset="0"/>
                        </a:rPr>
                        <a:t>Diabete</a:t>
                      </a:r>
                    </a:p>
                  </a:txBody>
                  <a:tcPr/>
                </a:tc>
                <a:tc>
                  <a:txBody>
                    <a:bodyPr/>
                    <a:lstStyle/>
                    <a:p>
                      <a:pPr marL="457200" indent="-457200">
                        <a:buFont typeface="Wingdings" panose="05000000000000000000" pitchFamily="2" charset="2"/>
                        <a:buChar char="§"/>
                      </a:pPr>
                      <a:r>
                        <a:rPr lang="it-IT" sz="2800" b="0">
                          <a:latin typeface="Arial" panose="020B0604020202020204" pitchFamily="34" charset="0"/>
                          <a:cs typeface="Arial" panose="020B0604020202020204" pitchFamily="34" charset="0"/>
                        </a:rPr>
                        <a:t>Cancro infantile</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it-IT" sz="2800" b="0">
                          <a:latin typeface="Arial" panose="020B0604020202020204" pitchFamily="34" charset="0"/>
                          <a:cs typeface="Arial" panose="020B0604020202020204" pitchFamily="34" charset="0"/>
                        </a:rPr>
                        <a:t>Ambiente</a:t>
                      </a:r>
                    </a:p>
                  </a:txBody>
                  <a:tcPr/>
                </a:tc>
                <a:tc>
                  <a:txBody>
                    <a:bodyPr/>
                    <a:lstStyle/>
                    <a:p>
                      <a:pPr marL="457200" indent="-457200">
                        <a:buFont typeface="Wingdings" panose="05000000000000000000" pitchFamily="2" charset="2"/>
                        <a:buChar char="§"/>
                      </a:pPr>
                      <a:r>
                        <a:rPr lang="it-IT" sz="2800" b="0">
                          <a:latin typeface="Arial" panose="020B0604020202020204" pitchFamily="34" charset="0"/>
                          <a:cs typeface="Arial" panose="020B0604020202020204" pitchFamily="34" charset="0"/>
                        </a:rPr>
                        <a:t>Vista</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it-IT" sz="2800" b="0">
                          <a:latin typeface="Arial" panose="020B0604020202020204" pitchFamily="34" charset="0"/>
                          <a:cs typeface="Arial" panose="020B0604020202020204" pitchFamily="34" charset="0"/>
                        </a:rPr>
                        <a:t>Alleviare la fame</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3352800" cy="1711842"/>
          </a:xfrm>
        </p:spPr>
        <p:txBody>
          <a:bodyPr/>
          <a:lstStyle/>
          <a:p>
            <a:r>
              <a:rPr lang="it-IT" sz="9600" dirty="0">
                <a:solidFill>
                  <a:schemeClr val="tx2"/>
                </a:solidFill>
                <a:effectLst>
                  <a:outerShdw blurRad="38100" dist="38100" dir="2700000" algn="tl">
                    <a:srgbClr val="000000">
                      <a:alpha val="43137"/>
                    </a:srgbClr>
                  </a:outerShdw>
                </a:effectLst>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it-IT" sz="3600">
                <a:solidFill>
                  <a:schemeClr val="tx2"/>
                </a:solidFill>
              </a:rPr>
              <a:t>Primo club costituito in</a:t>
            </a:r>
            <a:r>
              <a:rPr lang="it-IT">
                <a:solidFill>
                  <a:schemeClr val="tx2"/>
                </a:solidFill>
              </a:rPr>
              <a:t> </a:t>
            </a:r>
            <a:r>
              <a:rPr lang="it-IT" sz="6600">
                <a:solidFill>
                  <a:schemeClr val="tx2"/>
                </a:solidFill>
              </a:rPr>
              <a:t>Canada</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it-IT" sz="6000"/>
              <a:t>Tutto sui Lions</a:t>
            </a:r>
          </a:p>
        </p:txBody>
      </p:sp>
      <p:sp>
        <p:nvSpPr>
          <p:cNvPr id="3" name="Text Placeholder 2"/>
          <p:cNvSpPr>
            <a:spLocks noGrp="1"/>
          </p:cNvSpPr>
          <p:nvPr>
            <p:ph type="body" sz="quarter" idx="13"/>
          </p:nvPr>
        </p:nvSpPr>
        <p:spPr/>
        <p:txBody>
          <a:bodyPr/>
          <a:lstStyle/>
          <a:p>
            <a:r>
              <a:rPr lang="it-IT" sz="3600"/>
              <a:t>Storia</a:t>
            </a:r>
          </a:p>
          <a:p>
            <a:r>
              <a:rPr lang="it-IT" sz="3600"/>
              <a:t>Organizzazione</a:t>
            </a:r>
          </a:p>
          <a:p>
            <a:r>
              <a:rPr lang="it-IT" sz="3600"/>
              <a:t>Service</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it-IT" sz="9600" dirty="0">
                <a:solidFill>
                  <a:schemeClr val="tx2"/>
                </a:solidFill>
                <a:effectLst>
                  <a:outerShdw blurRad="38100" dist="38100" dir="2700000" algn="tl">
                    <a:srgbClr val="000000">
                      <a:alpha val="43137"/>
                    </a:srgbClr>
                  </a:outerShdw>
                </a:effectLst>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algn="l" rotWithShape="0">
              <a:prstClr val="black">
                <a:alpha val="40000"/>
              </a:prstClr>
            </a:outerShdw>
          </a:effectLst>
        </p:spPr>
      </p:pic>
      <p:sp>
        <p:nvSpPr>
          <p:cNvPr id="8" name="Text Placeholder 7"/>
          <p:cNvSpPr>
            <a:spLocks noGrp="1"/>
          </p:cNvSpPr>
          <p:nvPr>
            <p:ph type="body" sz="quarter" idx="14"/>
          </p:nvPr>
        </p:nvSpPr>
        <p:spPr>
          <a:xfrm>
            <a:off x="3124200" y="838200"/>
            <a:ext cx="3505200" cy="1295400"/>
          </a:xfrm>
        </p:spPr>
        <p:txBody>
          <a:bodyPr/>
          <a:lstStyle/>
          <a:p>
            <a:r>
              <a:rPr lang="it-IT" sz="2800" dirty="0">
                <a:solidFill>
                  <a:schemeClr val="tx1"/>
                </a:solidFill>
              </a:rPr>
              <a:t>Helen Keller ha sfidato i Lions</a:t>
            </a:r>
          </a:p>
        </p:txBody>
      </p:sp>
      <p:sp>
        <p:nvSpPr>
          <p:cNvPr id="10" name="Text Placeholder 7"/>
          <p:cNvSpPr txBox="1">
            <a:spLocks/>
          </p:cNvSpPr>
          <p:nvPr/>
        </p:nvSpPr>
        <p:spPr>
          <a:xfrm>
            <a:off x="823218" y="2898648"/>
            <a:ext cx="6553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600" b="1" dirty="0">
                <a:solidFill>
                  <a:schemeClr val="tx2"/>
                </a:solidFill>
              </a:rPr>
              <a:t>I Lion sono diventati</a:t>
            </a:r>
            <a:r>
              <a:rPr lang="it-IT" dirty="0">
                <a:solidFill>
                  <a:schemeClr val="tx2"/>
                </a:solidFill>
              </a:rPr>
              <a:t> </a:t>
            </a:r>
            <a:r>
              <a:rPr lang="it-IT" sz="4800" i="1" dirty="0">
                <a:solidFill>
                  <a:schemeClr val="tx2"/>
                </a:solidFill>
                <a:latin typeface="Times New Roman" panose="02020603050405020304" pitchFamily="18" charset="0"/>
                <a:cs typeface="Times New Roman" panose="02020603050405020304" pitchFamily="18" charset="0"/>
              </a:rPr>
              <a:t>“i cavalieri dei non vedenti nella crociata contro le tenebre”</a:t>
            </a: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362200" y="3124200"/>
            <a:ext cx="7239000" cy="1752600"/>
          </a:xfrm>
        </p:spPr>
        <p:txBody>
          <a:bodyPr/>
          <a:lstStyle/>
          <a:p>
            <a:r>
              <a:rPr lang="it-IT" sz="11500">
                <a:latin typeface="+mn-lt"/>
              </a:rPr>
              <a:t>We Serve</a:t>
            </a: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chemeClr val="bg1"/>
                </a:solidFill>
                <a:effectLst>
                  <a:outerShdw blurRad="38100" dist="38100" dir="2700000" algn="tl">
                    <a:srgbClr val="000000">
                      <a:alpha val="43137"/>
                    </a:srgbClr>
                  </a:outerShdw>
                </a:effectLst>
              </a:rPr>
              <a:t>1954</a:t>
            </a:r>
          </a:p>
        </p:txBody>
      </p:sp>
      <p:sp>
        <p:nvSpPr>
          <p:cNvPr id="4" name="Text Placeholder 7"/>
          <p:cNvSpPr txBox="1">
            <a:spLocks/>
          </p:cNvSpPr>
          <p:nvPr/>
        </p:nvSpPr>
        <p:spPr>
          <a:xfrm>
            <a:off x="7086601" y="5257800"/>
            <a:ext cx="4876799"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800">
                <a:solidFill>
                  <a:schemeClr val="bg1"/>
                </a:solidFill>
              </a:rPr>
              <a:t>Stabilito come motto ufficiale di Lions Clubs International</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648878" y="2343913"/>
            <a:ext cx="68580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6600" b="1" dirty="0">
                <a:solidFill>
                  <a:schemeClr val="tx2"/>
                </a:solidFill>
                <a:latin typeface="Arial" charset="0"/>
                <a:ea typeface="Arial" charset="0"/>
                <a:cs typeface="Arial" charset="0"/>
              </a:rPr>
              <a:t>Omologazione del primo LEO club</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a:effectLst>
            <a:glow rad="63500">
              <a:schemeClr val="accent6">
                <a:satMod val="175000"/>
                <a:alpha val="40000"/>
              </a:schemeClr>
            </a:glow>
          </a:effectLst>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it-IT" sz="2400">
                <a:solidFill>
                  <a:schemeClr val="accent6">
                    <a:lumMod val="50000"/>
                    <a:lumOff val="50000"/>
                  </a:schemeClr>
                </a:solidFill>
                <a:latin typeface="Arial" charset="0"/>
                <a:ea typeface="Arial" charset="0"/>
                <a:cs typeface="Arial" charset="0"/>
              </a:rPr>
              <a:t>Pennsylvania, USA</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9600" b="1" dirty="0">
                <a:solidFill>
                  <a:schemeClr val="tx2"/>
                </a:solidFill>
                <a:effectLst>
                  <a:outerShdw blurRad="38100" dist="38100" dir="2700000" algn="tl">
                    <a:srgbClr val="000000">
                      <a:alpha val="43137"/>
                    </a:srgbClr>
                  </a:outerShdw>
                </a:effectLst>
              </a:rPr>
              <a:t>1957</a:t>
            </a:r>
          </a:p>
        </p:txBody>
      </p:sp>
      <p:sp>
        <p:nvSpPr>
          <p:cNvPr id="9" name="Title 1"/>
          <p:cNvSpPr txBox="1">
            <a:spLocks/>
          </p:cNvSpPr>
          <p:nvPr/>
        </p:nvSpPr>
        <p:spPr>
          <a:xfrm>
            <a:off x="3048000" y="5729343"/>
            <a:ext cx="8917757" cy="8243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4400" b="1" dirty="0">
                <a:solidFill>
                  <a:srgbClr val="10233F"/>
                </a:solidFill>
                <a:latin typeface="Arial" charset="0"/>
                <a:ea typeface="Arial" charset="0"/>
                <a:cs typeface="Arial" charset="0"/>
              </a:rPr>
              <a:t>L</a:t>
            </a:r>
            <a:r>
              <a:rPr lang="it-IT" sz="3600" b="1" dirty="0">
                <a:solidFill>
                  <a:srgbClr val="10233F"/>
                </a:solidFill>
                <a:latin typeface="Arial" charset="0"/>
                <a:ea typeface="Arial" charset="0"/>
                <a:cs typeface="Arial" charset="0"/>
              </a:rPr>
              <a:t>eadership, Eguaglianza, Opportunità</a:t>
            </a: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it-IT" sz="4800" b="1" dirty="0">
                <a:solidFill>
                  <a:srgbClr val="FFFFFF"/>
                </a:solidFill>
                <a:latin typeface="Arial" charset="0"/>
                <a:ea typeface="Arial" charset="0"/>
                <a:cs typeface="Arial" charset="0"/>
              </a:rPr>
              <a:t>Struttura di un Leo club</a:t>
            </a:r>
          </a:p>
        </p:txBody>
      </p:sp>
      <p:graphicFrame>
        <p:nvGraphicFramePr>
          <p:cNvPr id="6" name="Diagram 5"/>
          <p:cNvGraphicFramePr/>
          <p:nvPr>
            <p:extLst>
              <p:ext uri="{D42A27DB-BD31-4B8C-83A1-F6EECF244321}">
                <p14:modId xmlns:p14="http://schemas.microsoft.com/office/powerpoint/2010/main" val="3404478765"/>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3660216409"/>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191000" y="4343400"/>
            <a:ext cx="7086600" cy="1711842"/>
          </a:xfrm>
        </p:spPr>
        <p:txBody>
          <a:bodyPr/>
          <a:lstStyle/>
          <a:p>
            <a:r>
              <a:rPr lang="it-IT" sz="4800" dirty="0">
                <a:solidFill>
                  <a:schemeClr val="tx2"/>
                </a:solidFill>
              </a:rPr>
              <a:t>Costituita nel </a:t>
            </a:r>
            <a:r>
              <a:rPr lang="it-IT" sz="9600" dirty="0">
                <a:solidFill>
                  <a:schemeClr val="tx2"/>
                </a:solidFill>
              </a:rPr>
              <a:t>1968</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6827435" y="61722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a7495015-d16d-4dd1-a72f-488cd8119f34"/>
    <ds:schemaRef ds:uri="http://purl.org/dc/dcmitype/"/>
    <ds:schemaRef ds:uri="http://purl.org/dc/te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35810</TotalTime>
  <Words>4527</Words>
  <Application>Microsoft Office PowerPoint</Application>
  <PresentationFormat>Widescreen</PresentationFormat>
  <Paragraphs>345</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1325</cp:revision>
  <cp:lastPrinted>2017-06-29T03:55:04Z</cp:lastPrinted>
  <dcterms:created xsi:type="dcterms:W3CDTF">2016-11-15T15:12:50Z</dcterms:created>
  <dcterms:modified xsi:type="dcterms:W3CDTF">2023-05-25T15:41:07Z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