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1086" r:id="rId3"/>
    <p:sldId id="1126" r:id="rId4"/>
    <p:sldId id="1120" r:id="rId5"/>
    <p:sldId id="989" r:id="rId6"/>
    <p:sldId id="1121" r:id="rId7"/>
    <p:sldId id="1122" r:id="rId8"/>
    <p:sldId id="1123" r:id="rId9"/>
    <p:sldId id="1088" r:id="rId10"/>
    <p:sldId id="974" r:id="rId11"/>
    <p:sldId id="1111" r:id="rId12"/>
    <p:sldId id="1134" r:id="rId13"/>
    <p:sldId id="1135" r:id="rId14"/>
    <p:sldId id="1112" r:id="rId15"/>
    <p:sldId id="1139" r:id="rId16"/>
    <p:sldId id="1138" r:id="rId17"/>
    <p:sldId id="1140" r:id="rId18"/>
    <p:sldId id="1136" r:id="rId19"/>
    <p:sldId id="31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neisel, Christine" initials="KC" lastIdx="19" clrIdx="0">
    <p:extLst>
      <p:ext uri="{19B8F6BF-5375-455C-9EA6-DF929625EA0E}">
        <p15:presenceInfo xmlns:p15="http://schemas.microsoft.com/office/powerpoint/2012/main" userId="S::ckneisel@lionsclubs.org::b37915e7-4ac2-4ed2-b0ec-56fb73cc3d65" providerId="AD"/>
      </p:ext>
    </p:extLst>
  </p:cmAuthor>
  <p:cmAuthor id="2" name="Sartori, Lucia" initials="SL" lastIdx="1" clrIdx="1">
    <p:extLst>
      <p:ext uri="{19B8F6BF-5375-455C-9EA6-DF929625EA0E}">
        <p15:presenceInfo xmlns:p15="http://schemas.microsoft.com/office/powerpoint/2012/main" userId="S::lsartori@lionsclubs.org::9bc236b9-8360-41fa-b6a8-c7dbc73a76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2240"/>
    <a:srgbClr val="DAAB00"/>
    <a:srgbClr val="00338D"/>
    <a:srgbClr val="AF1E2D"/>
    <a:srgbClr val="B3B2B1"/>
    <a:srgbClr val="55565A"/>
    <a:srgbClr val="DB2D3E"/>
    <a:srgbClr val="407CCA"/>
    <a:srgbClr val="BC9200"/>
    <a:srgbClr val="8D6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229" autoAdjust="0"/>
  </p:normalViewPr>
  <p:slideViewPr>
    <p:cSldViewPr snapToGrid="0">
      <p:cViewPr varScale="1">
        <p:scale>
          <a:sx n="86" d="100"/>
          <a:sy n="86" d="100"/>
        </p:scale>
        <p:origin x="14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E1943-131E-465E-8879-9B7DBEA28C36}" type="datetimeFigureOut">
              <a:rPr lang="en-US" smtClean="0"/>
              <a:t>7/28/2022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6398B-C721-4CDB-AC1C-C9833B97EBBF}" type="slidenum">
              <a:rPr lang="en-US" smtClean="0"/>
              <a:t>‹#›</a:t>
            </a:fld>
            <a:endParaRPr lang="en-US" dirty="0"/>
          </a:p>
        </p:txBody>
      </p:sp>
    </p:spTree>
    <p:extLst>
      <p:ext uri="{BB962C8B-B14F-4D97-AF65-F5344CB8AC3E}">
        <p14:creationId xmlns:p14="http://schemas.microsoft.com/office/powerpoint/2010/main" val="375194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B4A65-DB7F-4D75-A0EB-BE9751615F34}" type="slidenum">
              <a:rPr lang="en-US" smtClean="0"/>
              <a:t>1</a:t>
            </a:fld>
            <a:endParaRPr lang="en-US" dirty="0"/>
          </a:p>
        </p:txBody>
      </p:sp>
    </p:spTree>
    <p:extLst>
      <p:ext uri="{BB962C8B-B14F-4D97-AF65-F5344CB8AC3E}">
        <p14:creationId xmlns:p14="http://schemas.microsoft.com/office/powerpoint/2010/main" val="2030364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Coinvolgendo l'intero team sia nella definizione degli obiettivi che nel processo di raggiungimento degli obiettivi, il GAT è in grado di avere un approccio coerente in tutti gli aspetti del Lionismo che rafforza i club e i distretti.</a:t>
            </a:r>
          </a:p>
        </p:txBody>
      </p:sp>
      <p:sp>
        <p:nvSpPr>
          <p:cNvPr id="4" name="Slide Number Placeholder 3"/>
          <p:cNvSpPr>
            <a:spLocks noGrp="1"/>
          </p:cNvSpPr>
          <p:nvPr>
            <p:ph type="sldNum" sz="quarter" idx="5"/>
          </p:nvPr>
        </p:nvSpPr>
        <p:spPr/>
        <p:txBody>
          <a:bodyPr/>
          <a:lstStyle/>
          <a:p>
            <a:fld id="{1ED6398B-C721-4CDB-AC1C-C9833B97EBBF}" type="slidenum">
              <a:rPr lang="en-US" smtClean="0"/>
              <a:t>10</a:t>
            </a:fld>
            <a:endParaRPr lang="en-US" dirty="0"/>
          </a:p>
        </p:txBody>
      </p:sp>
    </p:spTree>
    <p:extLst>
      <p:ext uri="{BB962C8B-B14F-4D97-AF65-F5344CB8AC3E}">
        <p14:creationId xmlns:p14="http://schemas.microsoft.com/office/powerpoint/2010/main" val="2562456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it-IT" dirty="0"/>
              <a:t>Lo staff GAT di Lions Clubs International comunica con i Lions sul campo in diversi modi.  </a:t>
            </a:r>
          </a:p>
          <a:p>
            <a:endParaRPr lang="en-US" dirty="0"/>
          </a:p>
          <a:p>
            <a:r>
              <a:rPr lang="it-IT" dirty="0"/>
              <a:t>Messaggi e aggiornamenti importanti sono inclusi nel Digest mensile di LCI per gli officer di club e distretti e pubblicati sul gruppo del GAT su Facebook.  Gli specialisti regionali lavorano anche a stretto contatto con i membri del GAT nella rispettiva area costituzionale per fornire supporto quando necessario.  Potete contattare il vostro specialista inviando un'email a GAT.CA_@lionsclubs.org.</a:t>
            </a:r>
          </a:p>
          <a:p>
            <a:endParaRPr lang="en-US" dirty="0"/>
          </a:p>
          <a:p>
            <a:r>
              <a:rPr lang="it-IT" dirty="0"/>
              <a:t>Se non lo avete già fatto, unitevi al gruppo del GAT su Facebook per entrare in contatto con altri Lions di tutto il mondo.</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11</a:t>
            </a:fld>
            <a:endParaRPr lang="en-US" dirty="0"/>
          </a:p>
        </p:txBody>
      </p:sp>
    </p:spTree>
    <p:extLst>
      <p:ext uri="{BB962C8B-B14F-4D97-AF65-F5344CB8AC3E}">
        <p14:creationId xmlns:p14="http://schemas.microsoft.com/office/powerpoint/2010/main" val="2262532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it-IT" dirty="0"/>
              <a:t>Ci sono molte risorse disponibili per il GAT che riguardano innumerevoli argomenti sui Lions.  I ruoli e le responsabilità del GAT, la guida operativa del GAT e il Manuale della Normativa del Consiglio di Amministrazione sono un ottimo punto di partenza per imparare di più su queste risorse e su ciò che fa il Global Action Team.</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12</a:t>
            </a:fld>
            <a:endParaRPr lang="en-US" dirty="0"/>
          </a:p>
        </p:txBody>
      </p:sp>
    </p:spTree>
    <p:extLst>
      <p:ext uri="{BB962C8B-B14F-4D97-AF65-F5344CB8AC3E}">
        <p14:creationId xmlns:p14="http://schemas.microsoft.com/office/powerpoint/2010/main" val="140592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it-IT" dirty="0"/>
              <a:t>Il GAT ha 3 pagine web principali e diverse pagine supplementari contenenti anch’esse risorse preziose.</a:t>
            </a:r>
          </a:p>
          <a:p>
            <a:endParaRPr lang="en-US" dirty="0"/>
          </a:p>
          <a:p>
            <a:r>
              <a:rPr lang="it-IT" dirty="0"/>
              <a:t>La pagina principale contiene informazioni generali e storie di successo dal GAT.</a:t>
            </a:r>
          </a:p>
          <a:p>
            <a:r>
              <a:rPr lang="it-IT" dirty="0"/>
              <a:t>La pagina sulla Leadership GAT contiene i ruoli e le responsabilità per ogni posizione all'interno del GAT.</a:t>
            </a:r>
          </a:p>
          <a:p>
            <a:r>
              <a:rPr lang="it-IT" dirty="0"/>
              <a:t>La pagina delle risorse GAT ha altri strumenti e risorse utili per il GAT, nonché collegamenti alla casella strumenti GLT, GMT e GST contenenti ancora più risorse.</a:t>
            </a:r>
          </a:p>
          <a:p>
            <a:endParaRPr lang="en-US" dirty="0"/>
          </a:p>
          <a:p>
            <a:r>
              <a:rPr lang="it-IT" dirty="0"/>
              <a:t>Anche gli obiettivi distrettuali, i contributi distrettuali e gli ambasciatori GAT hanno ciascuno la propria pagina web con risorse che possono essere trovate utilizzando la funzione di ricerca su lionsclubs.org</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13</a:t>
            </a:fld>
            <a:endParaRPr lang="en-US" dirty="0"/>
          </a:p>
        </p:txBody>
      </p:sp>
    </p:spTree>
    <p:extLst>
      <p:ext uri="{BB962C8B-B14F-4D97-AF65-F5344CB8AC3E}">
        <p14:creationId xmlns:p14="http://schemas.microsoft.com/office/powerpoint/2010/main" val="1256954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it-IT" dirty="0"/>
              <a:t>I membri del GAT possono utilizzare Insights, MyLCI e MyLion nel proprio Lion Account per visualizzare le metriche per il proprio multidistretto/distretto/club.  Le metriche sono una parte fondamentale della definizione degli obiettivi e del monitoraggio dei progressi verso tali obiettivi.</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14</a:t>
            </a:fld>
            <a:endParaRPr lang="en-US" dirty="0"/>
          </a:p>
        </p:txBody>
      </p:sp>
    </p:spTree>
    <p:extLst>
      <p:ext uri="{BB962C8B-B14F-4D97-AF65-F5344CB8AC3E}">
        <p14:creationId xmlns:p14="http://schemas.microsoft.com/office/powerpoint/2010/main" val="440308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en-US"/>
              <a:t>Rappresentate </a:t>
            </a:r>
            <a:r>
              <a:rPr lang="en-US" dirty="0"/>
              <a:t>il Global Action Team </a:t>
            </a:r>
            <a:r>
              <a:rPr lang="en-US" dirty="0" err="1"/>
              <a:t>tramite</a:t>
            </a:r>
            <a:r>
              <a:rPr lang="en-US" dirty="0"/>
              <a:t> </a:t>
            </a:r>
            <a:r>
              <a:rPr lang="en-US" dirty="0" err="1"/>
              <a:t>articoli</a:t>
            </a:r>
            <a:r>
              <a:rPr lang="en-US" dirty="0"/>
              <a:t> a </a:t>
            </a:r>
            <a:r>
              <a:rPr lang="en-US" dirty="0" err="1"/>
              <a:t>marchio</a:t>
            </a:r>
            <a:r>
              <a:rPr lang="en-US" dirty="0"/>
              <a:t> GAT del Lions Shop o </a:t>
            </a:r>
            <a:r>
              <a:rPr lang="en-US" dirty="0" err="1"/>
              <a:t>chiedete</a:t>
            </a:r>
            <a:r>
              <a:rPr lang="en-US" dirty="0"/>
              <a:t> il logo GAT </a:t>
            </a:r>
            <a:r>
              <a:rPr lang="en-US" dirty="0" err="1"/>
              <a:t>quando</a:t>
            </a:r>
            <a:r>
              <a:rPr lang="en-US" dirty="0"/>
              <a:t> </a:t>
            </a:r>
            <a:r>
              <a:rPr lang="en-US" dirty="0" err="1"/>
              <a:t>acquistate</a:t>
            </a:r>
            <a:r>
              <a:rPr lang="en-US" dirty="0"/>
              <a:t> </a:t>
            </a:r>
            <a:r>
              <a:rPr lang="en-US" dirty="0" err="1"/>
              <a:t>articoli</a:t>
            </a:r>
            <a:r>
              <a:rPr lang="en-US" dirty="0"/>
              <a:t> Lions </a:t>
            </a:r>
            <a:r>
              <a:rPr lang="en-US" dirty="0" err="1"/>
              <a:t>personalizzabili</a:t>
            </a:r>
            <a:r>
              <a:rPr lang="en-US" dirty="0"/>
              <a:t>.</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15</a:t>
            </a:fld>
            <a:endParaRPr lang="en-US" dirty="0"/>
          </a:p>
        </p:txBody>
      </p:sp>
    </p:spTree>
    <p:extLst>
      <p:ext uri="{BB962C8B-B14F-4D97-AF65-F5344CB8AC3E}">
        <p14:creationId xmlns:p14="http://schemas.microsoft.com/office/powerpoint/2010/main" val="2300790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kern="0" dirty="0" err="1">
                <a:solidFill>
                  <a:srgbClr val="00338D"/>
                </a:solidFill>
                <a:highlight>
                  <a:srgbClr val="FFFF00"/>
                </a:highlight>
              </a:rPr>
              <a:t>L’approccio</a:t>
            </a:r>
            <a:r>
              <a:rPr lang="en-US" kern="0" dirty="0">
                <a:solidFill>
                  <a:srgbClr val="00338D"/>
                </a:solidFill>
                <a:highlight>
                  <a:srgbClr val="FFFF00"/>
                </a:highlight>
              </a:rPr>
              <a:t> per la membership </a:t>
            </a:r>
            <a:r>
              <a:rPr lang="en-US" kern="0" dirty="0" err="1">
                <a:solidFill>
                  <a:srgbClr val="00338D"/>
                </a:solidFill>
                <a:highlight>
                  <a:srgbClr val="FFFF00"/>
                </a:highlight>
              </a:rPr>
              <a:t>globale</a:t>
            </a:r>
            <a:r>
              <a:rPr lang="en-US" kern="0" dirty="0">
                <a:solidFill>
                  <a:srgbClr val="00338D"/>
                </a:solidFill>
                <a:highlight>
                  <a:srgbClr val="FFFF00"/>
                </a:highlight>
              </a:rPr>
              <a:t> </a:t>
            </a:r>
            <a:r>
              <a:rPr lang="en-US" kern="0" dirty="0" err="1">
                <a:solidFill>
                  <a:srgbClr val="00338D"/>
                </a:solidFill>
                <a:highlight>
                  <a:srgbClr val="FFFF00"/>
                </a:highlight>
              </a:rPr>
              <a:t>combina</a:t>
            </a:r>
            <a:r>
              <a:rPr lang="en-US" kern="0" dirty="0">
                <a:solidFill>
                  <a:srgbClr val="00338D"/>
                </a:solidFill>
                <a:highlight>
                  <a:srgbClr val="FFFF00"/>
                </a:highlight>
              </a:rPr>
              <a:t> un </a:t>
            </a:r>
            <a:r>
              <a:rPr lang="en-US" kern="0" dirty="0" err="1">
                <a:solidFill>
                  <a:srgbClr val="00338D"/>
                </a:solidFill>
                <a:highlight>
                  <a:srgbClr val="FFFF00"/>
                </a:highlight>
              </a:rPr>
              <a:t>approccio</a:t>
            </a:r>
            <a:r>
              <a:rPr lang="en-US" kern="0" dirty="0">
                <a:solidFill>
                  <a:srgbClr val="00338D"/>
                </a:solidFill>
                <a:highlight>
                  <a:srgbClr val="FFFF00"/>
                </a:highlight>
              </a:rPr>
              <a:t> </a:t>
            </a:r>
            <a:r>
              <a:rPr lang="en-US" kern="0" dirty="0" err="1">
                <a:solidFill>
                  <a:srgbClr val="00338D"/>
                </a:solidFill>
                <a:highlight>
                  <a:srgbClr val="FFFF00"/>
                </a:highlight>
              </a:rPr>
              <a:t>strategico</a:t>
            </a:r>
            <a:r>
              <a:rPr lang="en-US" kern="0" dirty="0">
                <a:solidFill>
                  <a:srgbClr val="00338D"/>
                </a:solidFill>
                <a:highlight>
                  <a:srgbClr val="FFFF00"/>
                </a:highlight>
              </a:rPr>
              <a:t> e una </a:t>
            </a:r>
            <a:r>
              <a:rPr lang="en-US" kern="0" dirty="0" err="1">
                <a:solidFill>
                  <a:srgbClr val="00338D"/>
                </a:solidFill>
                <a:highlight>
                  <a:srgbClr val="FFFF00"/>
                </a:highlight>
              </a:rPr>
              <a:t>serie</a:t>
            </a:r>
            <a:r>
              <a:rPr lang="en-US" kern="0" dirty="0">
                <a:solidFill>
                  <a:srgbClr val="00338D"/>
                </a:solidFill>
                <a:highlight>
                  <a:srgbClr val="FFFF00"/>
                </a:highlight>
              </a:rPr>
              <a:t> di </a:t>
            </a:r>
            <a:r>
              <a:rPr lang="en-US" kern="0" dirty="0" err="1">
                <a:solidFill>
                  <a:srgbClr val="00338D"/>
                </a:solidFill>
                <a:highlight>
                  <a:srgbClr val="FFFF00"/>
                </a:highlight>
              </a:rPr>
              <a:t>risorse</a:t>
            </a:r>
            <a:r>
              <a:rPr lang="en-US" kern="0" dirty="0">
                <a:solidFill>
                  <a:srgbClr val="00338D"/>
                </a:solidFill>
                <a:highlight>
                  <a:srgbClr val="FFFF00"/>
                </a:highlight>
              </a:rPr>
              <a:t> </a:t>
            </a:r>
            <a:r>
              <a:rPr lang="en-US" kern="0" dirty="0" err="1">
                <a:solidFill>
                  <a:srgbClr val="00338D"/>
                </a:solidFill>
                <a:highlight>
                  <a:srgbClr val="FFFF00"/>
                </a:highlight>
              </a:rPr>
              <a:t>che</a:t>
            </a:r>
            <a:r>
              <a:rPr lang="en-US" kern="0" dirty="0">
                <a:solidFill>
                  <a:srgbClr val="00338D"/>
                </a:solidFill>
                <a:highlight>
                  <a:srgbClr val="FFFF00"/>
                </a:highlight>
              </a:rPr>
              <a:t> i team </a:t>
            </a:r>
            <a:r>
              <a:rPr lang="en-US" kern="0" dirty="0" err="1">
                <a:solidFill>
                  <a:srgbClr val="00338D"/>
                </a:solidFill>
                <a:highlight>
                  <a:srgbClr val="FFFF00"/>
                </a:highlight>
              </a:rPr>
              <a:t>distrettuali</a:t>
            </a:r>
            <a:r>
              <a:rPr lang="en-US" kern="0" dirty="0">
                <a:solidFill>
                  <a:srgbClr val="00338D"/>
                </a:solidFill>
                <a:highlight>
                  <a:srgbClr val="FFFF00"/>
                </a:highlight>
              </a:rPr>
              <a:t> </a:t>
            </a:r>
            <a:r>
              <a:rPr lang="en-US" kern="0" dirty="0" err="1">
                <a:solidFill>
                  <a:srgbClr val="00338D"/>
                </a:solidFill>
                <a:highlight>
                  <a:srgbClr val="FFFF00"/>
                </a:highlight>
              </a:rPr>
              <a:t>potranno</a:t>
            </a:r>
            <a:r>
              <a:rPr lang="en-US" kern="0" dirty="0">
                <a:solidFill>
                  <a:srgbClr val="00338D"/>
                </a:solidFill>
                <a:highlight>
                  <a:srgbClr val="FFFF00"/>
                </a:highlight>
              </a:rPr>
              <a:t> </a:t>
            </a:r>
            <a:r>
              <a:rPr lang="en-US" kern="0" dirty="0" err="1">
                <a:solidFill>
                  <a:srgbClr val="00338D"/>
                </a:solidFill>
                <a:highlight>
                  <a:srgbClr val="FFFF00"/>
                </a:highlight>
              </a:rPr>
              <a:t>utilizzare</a:t>
            </a:r>
            <a:r>
              <a:rPr lang="en-US" kern="0" dirty="0">
                <a:solidFill>
                  <a:srgbClr val="00338D"/>
                </a:solidFill>
                <a:highlight>
                  <a:srgbClr val="FFFF00"/>
                </a:highlight>
              </a:rPr>
              <a:t> per fare </a:t>
            </a:r>
            <a:r>
              <a:rPr lang="en-US" kern="0" dirty="0" err="1">
                <a:solidFill>
                  <a:srgbClr val="00338D"/>
                </a:solidFill>
                <a:highlight>
                  <a:srgbClr val="FFFF00"/>
                </a:highlight>
              </a:rPr>
              <a:t>crescere</a:t>
            </a:r>
            <a:r>
              <a:rPr lang="en-US" kern="0" dirty="0">
                <a:solidFill>
                  <a:srgbClr val="00338D"/>
                </a:solidFill>
                <a:highlight>
                  <a:srgbClr val="FFFF00"/>
                </a:highlight>
              </a:rPr>
              <a:t> </a:t>
            </a:r>
            <a:r>
              <a:rPr lang="en-US" kern="0" dirty="0" err="1">
                <a:solidFill>
                  <a:srgbClr val="00338D"/>
                </a:solidFill>
                <a:highlight>
                  <a:srgbClr val="FFFF00"/>
                </a:highlight>
              </a:rPr>
              <a:t>l’associazione</a:t>
            </a:r>
            <a:r>
              <a:rPr lang="en-US" kern="0" dirty="0">
                <a:solidFill>
                  <a:srgbClr val="00338D"/>
                </a:solidFill>
                <a:highlight>
                  <a:srgbClr val="FFFF00"/>
                </a:highlight>
              </a:rPr>
              <a:t>:</a:t>
            </a:r>
            <a:endParaRPr lang="en-US" dirty="0"/>
          </a:p>
          <a:p>
            <a:r>
              <a:rPr lang="en-US" dirty="0"/>
              <a:t>• </a:t>
            </a:r>
            <a:r>
              <a:rPr lang="en-US" dirty="0" err="1"/>
              <a:t>Rivitalizzando</a:t>
            </a:r>
            <a:r>
              <a:rPr lang="en-US" dirty="0"/>
              <a:t> il </a:t>
            </a:r>
            <a:r>
              <a:rPr lang="en-US" dirty="0" err="1"/>
              <a:t>distretto</a:t>
            </a:r>
            <a:r>
              <a:rPr lang="en-US" dirty="0"/>
              <a:t> con </a:t>
            </a:r>
            <a:r>
              <a:rPr lang="en-US" dirty="0" err="1"/>
              <a:t>nuovi</a:t>
            </a:r>
            <a:r>
              <a:rPr lang="en-US" dirty="0"/>
              <a:t> club</a:t>
            </a:r>
          </a:p>
          <a:p>
            <a:r>
              <a:rPr lang="en-US" dirty="0"/>
              <a:t>• </a:t>
            </a:r>
            <a:r>
              <a:rPr lang="en-US" dirty="0" err="1"/>
              <a:t>Rivitalizzando</a:t>
            </a:r>
            <a:r>
              <a:rPr lang="en-US" dirty="0"/>
              <a:t> i club con </a:t>
            </a:r>
            <a:r>
              <a:rPr lang="en-US" dirty="0" err="1"/>
              <a:t>nuovi</a:t>
            </a:r>
            <a:r>
              <a:rPr lang="en-US" dirty="0"/>
              <a:t> </a:t>
            </a:r>
            <a:r>
              <a:rPr lang="en-US" dirty="0" err="1"/>
              <a:t>soci</a:t>
            </a:r>
            <a:endParaRPr lang="en-US" dirty="0"/>
          </a:p>
          <a:p>
            <a:r>
              <a:rPr lang="en-US" dirty="0"/>
              <a:t>• </a:t>
            </a:r>
            <a:r>
              <a:rPr lang="en-US" dirty="0" err="1"/>
              <a:t>Riaccendendo</a:t>
            </a:r>
            <a:r>
              <a:rPr lang="en-US" dirty="0"/>
              <a:t> la </a:t>
            </a:r>
            <a:r>
              <a:rPr lang="en-US" dirty="0" err="1"/>
              <a:t>motivazione</a:t>
            </a:r>
            <a:r>
              <a:rPr lang="en-US" dirty="0"/>
              <a:t> </a:t>
            </a:r>
            <a:r>
              <a:rPr lang="en-US" dirty="0" err="1"/>
              <a:t>nei</a:t>
            </a:r>
            <a:r>
              <a:rPr lang="en-US" dirty="0"/>
              <a:t> </a:t>
            </a:r>
            <a:r>
              <a:rPr lang="en-US" dirty="0" err="1"/>
              <a:t>soci</a:t>
            </a:r>
            <a:r>
              <a:rPr lang="en-US" dirty="0"/>
              <a:t> </a:t>
            </a:r>
            <a:r>
              <a:rPr lang="en-US" dirty="0" err="1"/>
              <a:t>esistenti</a:t>
            </a:r>
            <a:r>
              <a:rPr lang="en-US" dirty="0"/>
              <a:t> </a:t>
            </a:r>
            <a:r>
              <a:rPr lang="en-US" dirty="0" err="1"/>
              <a:t>grazie</a:t>
            </a:r>
            <a:r>
              <a:rPr lang="en-US" dirty="0"/>
              <a:t> </a:t>
            </a:r>
            <a:r>
              <a:rPr lang="en-US" dirty="0" err="1"/>
              <a:t>allo</a:t>
            </a:r>
            <a:r>
              <a:rPr lang="en-US" dirty="0"/>
              <a:t> spirito </a:t>
            </a:r>
            <a:r>
              <a:rPr lang="en-US" dirty="0" err="1"/>
              <a:t>associativo</a:t>
            </a:r>
            <a:r>
              <a:rPr lang="en-US" dirty="0"/>
              <a:t> e a service </a:t>
            </a:r>
            <a:r>
              <a:rPr lang="en-US" dirty="0" err="1"/>
              <a:t>entusiasmanti</a:t>
            </a:r>
            <a:r>
              <a:rPr lang="en-US" dirty="0"/>
              <a:t>. </a:t>
            </a:r>
          </a:p>
          <a:p>
            <a:endParaRPr lang="en-US" dirty="0"/>
          </a:p>
          <a:p>
            <a:r>
              <a:rPr lang="en-US" dirty="0" err="1"/>
              <a:t>Questo</a:t>
            </a:r>
            <a:r>
              <a:rPr lang="en-US" dirty="0"/>
              <a:t> </a:t>
            </a:r>
            <a:r>
              <a:rPr lang="en-US" dirty="0" err="1"/>
              <a:t>approccio</a:t>
            </a:r>
            <a:r>
              <a:rPr lang="en-US" dirty="0"/>
              <a:t> ha </a:t>
            </a:r>
            <a:r>
              <a:rPr lang="en-US" dirty="0" err="1"/>
              <a:t>un’applicabilità</a:t>
            </a:r>
            <a:r>
              <a:rPr lang="en-US" dirty="0"/>
              <a:t> </a:t>
            </a:r>
            <a:r>
              <a:rPr lang="en-US" dirty="0" err="1"/>
              <a:t>universale</a:t>
            </a:r>
            <a:r>
              <a:rPr lang="en-US" dirty="0"/>
              <a:t> in </a:t>
            </a:r>
            <a:r>
              <a:rPr lang="en-US" dirty="0" err="1"/>
              <a:t>quanto</a:t>
            </a:r>
            <a:r>
              <a:rPr lang="en-US" dirty="0"/>
              <a:t> </a:t>
            </a:r>
            <a:r>
              <a:rPr lang="en-US" dirty="0" err="1"/>
              <a:t>personalizzabile</a:t>
            </a:r>
            <a:r>
              <a:rPr lang="en-US" dirty="0"/>
              <a:t> in base ai </a:t>
            </a:r>
            <a:r>
              <a:rPr lang="en-US" dirty="0" err="1"/>
              <a:t>bisogni</a:t>
            </a:r>
            <a:r>
              <a:rPr lang="en-US" dirty="0"/>
              <a:t> e ai </a:t>
            </a:r>
            <a:r>
              <a:rPr lang="en-US" dirty="0" err="1"/>
              <a:t>contesti</a:t>
            </a:r>
            <a:r>
              <a:rPr lang="en-US" dirty="0"/>
              <a:t> </a:t>
            </a:r>
            <a:r>
              <a:rPr lang="en-US" dirty="0" err="1"/>
              <a:t>locali</a:t>
            </a:r>
            <a:r>
              <a:rPr lang="en-US" dirty="0"/>
              <a:t>.</a:t>
            </a:r>
          </a:p>
          <a:p>
            <a:endParaRPr lang="en-US" dirty="0"/>
          </a:p>
          <a:p>
            <a:r>
              <a:rPr lang="en-US" dirty="0"/>
              <a:t>Tutte le </a:t>
            </a:r>
            <a:r>
              <a:rPr lang="en-US" dirty="0" err="1"/>
              <a:t>aree</a:t>
            </a:r>
            <a:r>
              <a:rPr lang="en-US" dirty="0"/>
              <a:t> </a:t>
            </a:r>
            <a:r>
              <a:rPr lang="en-US" dirty="0" err="1"/>
              <a:t>costituzionali</a:t>
            </a:r>
            <a:r>
              <a:rPr lang="en-US" dirty="0"/>
              <a:t> </a:t>
            </a:r>
            <a:r>
              <a:rPr lang="en-US" dirty="0" err="1"/>
              <a:t>hanno</a:t>
            </a:r>
            <a:r>
              <a:rPr lang="en-US" dirty="0"/>
              <a:t> </a:t>
            </a:r>
            <a:r>
              <a:rPr lang="en-US" dirty="0" err="1"/>
              <a:t>già</a:t>
            </a:r>
            <a:r>
              <a:rPr lang="en-US" dirty="0"/>
              <a:t> </a:t>
            </a:r>
            <a:r>
              <a:rPr lang="en-US" dirty="0" err="1"/>
              <a:t>implementato</a:t>
            </a:r>
            <a:r>
              <a:rPr lang="en-US" dirty="0"/>
              <a:t> in </a:t>
            </a:r>
            <a:r>
              <a:rPr lang="en-US" dirty="0" err="1"/>
              <a:t>alcuni</a:t>
            </a:r>
            <a:r>
              <a:rPr lang="en-US" dirty="0"/>
              <a:t> </a:t>
            </a:r>
            <a:r>
              <a:rPr lang="en-US" dirty="0" err="1"/>
              <a:t>distretti</a:t>
            </a:r>
            <a:r>
              <a:rPr lang="en-US" dirty="0"/>
              <a:t> </a:t>
            </a:r>
            <a:r>
              <a:rPr lang="en-US" dirty="0" err="1"/>
              <a:t>pilota</a:t>
            </a:r>
            <a:r>
              <a:rPr lang="en-US" dirty="0"/>
              <a:t> con </a:t>
            </a:r>
            <a:r>
              <a:rPr lang="en-US" dirty="0" err="1"/>
              <a:t>alcune</a:t>
            </a:r>
            <a:r>
              <a:rPr lang="en-US" dirty="0"/>
              <a:t> </a:t>
            </a:r>
            <a:r>
              <a:rPr lang="en-US" dirty="0" err="1"/>
              <a:t>variazioni</a:t>
            </a:r>
            <a:r>
              <a:rPr lang="en-US" dirty="0"/>
              <a:t> </a:t>
            </a:r>
            <a:r>
              <a:rPr lang="en-US" dirty="0" err="1"/>
              <a:t>regionali</a:t>
            </a:r>
            <a:r>
              <a:rPr lang="en-US" dirty="0"/>
              <a:t> </a:t>
            </a:r>
            <a:r>
              <a:rPr lang="en-US" dirty="0" err="1"/>
              <a:t>nell’anno</a:t>
            </a:r>
            <a:r>
              <a:rPr lang="en-US" dirty="0"/>
              <a:t> 2021-2022. Il Global Action Team (GAT) ha </a:t>
            </a:r>
            <a:r>
              <a:rPr lang="en-US" dirty="0" err="1"/>
              <a:t>guidato</a:t>
            </a:r>
            <a:r>
              <a:rPr lang="en-US" dirty="0"/>
              <a:t> il </a:t>
            </a:r>
            <a:r>
              <a:rPr lang="en-US" dirty="0" err="1"/>
              <a:t>programma</a:t>
            </a:r>
            <a:r>
              <a:rPr lang="en-US" dirty="0"/>
              <a:t> </a:t>
            </a:r>
            <a:r>
              <a:rPr lang="en-US" dirty="0" err="1"/>
              <a:t>pilota</a:t>
            </a:r>
            <a:r>
              <a:rPr lang="en-US" dirty="0"/>
              <a:t> e ne è </a:t>
            </a:r>
            <a:r>
              <a:rPr lang="en-US" dirty="0" err="1"/>
              <a:t>stato</a:t>
            </a:r>
            <a:r>
              <a:rPr lang="en-US" dirty="0"/>
              <a:t> </a:t>
            </a:r>
            <a:r>
              <a:rPr lang="en-US" dirty="0" err="1"/>
              <a:t>responsabile</a:t>
            </a:r>
            <a:r>
              <a:rPr lang="en-US" dirty="0"/>
              <a:t> in </a:t>
            </a:r>
            <a:r>
              <a:rPr lang="en-US" dirty="0" err="1"/>
              <a:t>tutte</a:t>
            </a:r>
            <a:r>
              <a:rPr lang="en-US" dirty="0"/>
              <a:t> le </a:t>
            </a:r>
            <a:r>
              <a:rPr lang="en-US" dirty="0" err="1"/>
              <a:t>aree</a:t>
            </a:r>
            <a:r>
              <a:rPr lang="en-US" dirty="0"/>
              <a:t> </a:t>
            </a:r>
            <a:r>
              <a:rPr lang="en-US" dirty="0" err="1"/>
              <a:t>costituzionali</a:t>
            </a:r>
            <a:r>
              <a:rPr lang="en-US" dirty="0"/>
              <a:t>. Le </a:t>
            </a:r>
            <a:r>
              <a:rPr lang="en-US" dirty="0" err="1"/>
              <a:t>migliori</a:t>
            </a:r>
            <a:r>
              <a:rPr lang="en-US" dirty="0"/>
              <a:t> idee </a:t>
            </a:r>
            <a:r>
              <a:rPr lang="en-US" dirty="0" err="1"/>
              <a:t>sono</a:t>
            </a:r>
            <a:r>
              <a:rPr lang="en-US" dirty="0"/>
              <a:t> state integrate </a:t>
            </a:r>
            <a:r>
              <a:rPr lang="en-US" dirty="0" err="1"/>
              <a:t>nel</a:t>
            </a:r>
            <a:r>
              <a:rPr lang="en-US" dirty="0"/>
              <a:t> </a:t>
            </a:r>
            <a:r>
              <a:rPr lang="en-US" dirty="0" err="1"/>
              <a:t>processo</a:t>
            </a:r>
            <a:r>
              <a:rPr lang="en-US" dirty="0"/>
              <a:t> per </a:t>
            </a:r>
            <a:r>
              <a:rPr lang="en-US" dirty="0" err="1"/>
              <a:t>tutto</a:t>
            </a:r>
            <a:r>
              <a:rPr lang="en-US" dirty="0"/>
              <a:t> il mondo </a:t>
            </a:r>
            <a:r>
              <a:rPr lang="en-US" dirty="0" err="1"/>
              <a:t>nell’anno</a:t>
            </a:r>
            <a:r>
              <a:rPr lang="en-US" dirty="0"/>
              <a:t> 2022-2023.</a:t>
            </a:r>
          </a:p>
          <a:p>
            <a:endParaRPr lang="en-US" dirty="0"/>
          </a:p>
          <a:p>
            <a:r>
              <a:rPr lang="en-US" dirty="0" err="1"/>
              <a:t>Maggiori</a:t>
            </a:r>
            <a:r>
              <a:rPr lang="en-US" dirty="0"/>
              <a:t> </a:t>
            </a:r>
            <a:r>
              <a:rPr lang="en-US" dirty="0" err="1"/>
              <a:t>informazioni</a:t>
            </a:r>
            <a:r>
              <a:rPr lang="en-US" dirty="0"/>
              <a:t> e </a:t>
            </a:r>
            <a:r>
              <a:rPr lang="en-US" dirty="0" err="1"/>
              <a:t>risorse</a:t>
            </a:r>
            <a:r>
              <a:rPr lang="en-US" dirty="0"/>
              <a:t> </a:t>
            </a:r>
            <a:r>
              <a:rPr lang="en-US" dirty="0" err="1"/>
              <a:t>sono</a:t>
            </a:r>
            <a:r>
              <a:rPr lang="en-US" dirty="0"/>
              <a:t> </a:t>
            </a:r>
            <a:r>
              <a:rPr lang="en-US" dirty="0" err="1"/>
              <a:t>disponibili</a:t>
            </a:r>
            <a:r>
              <a:rPr lang="en-US" dirty="0"/>
              <a:t> </a:t>
            </a:r>
            <a:r>
              <a:rPr lang="en-US" dirty="0" err="1"/>
              <a:t>alla</a:t>
            </a:r>
            <a:r>
              <a:rPr lang="en-US" dirty="0"/>
              <a:t> </a:t>
            </a:r>
            <a:r>
              <a:rPr lang="en-US" dirty="0" err="1"/>
              <a:t>pagina</a:t>
            </a:r>
            <a:r>
              <a:rPr lang="en-US" dirty="0"/>
              <a:t> lionsclubs.org/it/global.</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16</a:t>
            </a:fld>
            <a:endParaRPr lang="en-US"/>
          </a:p>
        </p:txBody>
      </p:sp>
    </p:spTree>
    <p:extLst>
      <p:ext uri="{BB962C8B-B14F-4D97-AF65-F5344CB8AC3E}">
        <p14:creationId xmlns:p14="http://schemas.microsoft.com/office/powerpoint/2010/main" val="3556158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0" dirty="0">
                <a:solidFill>
                  <a:schemeClr val="bg1"/>
                </a:solidFill>
                <a:ea typeface="+mn-lt"/>
                <a:cs typeface="+mn-lt"/>
              </a:rPr>
              <a:t>Unica Fondazione a </a:t>
            </a:r>
            <a:r>
              <a:rPr lang="en-US" sz="1200" kern="0" dirty="0" err="1">
                <a:solidFill>
                  <a:schemeClr val="bg1"/>
                </a:solidFill>
                <a:ea typeface="+mn-lt"/>
                <a:cs typeface="+mn-lt"/>
              </a:rPr>
              <a:t>rendere</a:t>
            </a:r>
            <a:r>
              <a:rPr lang="en-US" sz="1200" kern="0" dirty="0">
                <a:solidFill>
                  <a:schemeClr val="bg1"/>
                </a:solidFill>
                <a:ea typeface="+mn-lt"/>
                <a:cs typeface="+mn-lt"/>
              </a:rPr>
              <a:t> possible il </a:t>
            </a:r>
            <a:r>
              <a:rPr lang="en-US" sz="1200" kern="0" dirty="0" err="1">
                <a:solidFill>
                  <a:schemeClr val="bg1"/>
                </a:solidFill>
                <a:ea typeface="+mn-lt"/>
                <a:cs typeface="+mn-lt"/>
              </a:rPr>
              <a:t>servizio</a:t>
            </a:r>
            <a:r>
              <a:rPr lang="en-US" sz="1200" kern="0" dirty="0">
                <a:solidFill>
                  <a:schemeClr val="bg1"/>
                </a:solidFill>
                <a:ea typeface="+mn-lt"/>
                <a:cs typeface="+mn-lt"/>
              </a:rPr>
              <a:t> </a:t>
            </a:r>
            <a:r>
              <a:rPr lang="en-US" sz="1200" kern="0" dirty="0" err="1">
                <a:solidFill>
                  <a:schemeClr val="bg1"/>
                </a:solidFill>
                <a:ea typeface="+mn-lt"/>
                <a:cs typeface="+mn-lt"/>
              </a:rPr>
              <a:t>dei</a:t>
            </a:r>
            <a:r>
              <a:rPr lang="en-US" sz="1200" kern="0" dirty="0">
                <a:solidFill>
                  <a:schemeClr val="bg1"/>
                </a:solidFill>
                <a:ea typeface="+mn-lt"/>
                <a:cs typeface="+mn-lt"/>
              </a:rPr>
              <a:t> Lions del mondo, i </a:t>
            </a:r>
            <a:r>
              <a:rPr lang="en-US" sz="1200" kern="0" dirty="0" err="1">
                <a:solidFill>
                  <a:schemeClr val="bg1"/>
                </a:solidFill>
                <a:ea typeface="+mn-lt"/>
                <a:cs typeface="+mn-lt"/>
              </a:rPr>
              <a:t>contributi</a:t>
            </a:r>
            <a:r>
              <a:rPr lang="en-US" sz="1200" kern="0" dirty="0">
                <a:solidFill>
                  <a:schemeClr val="bg1"/>
                </a:solidFill>
                <a:ea typeface="+mn-lt"/>
                <a:cs typeface="+mn-lt"/>
              </a:rPr>
              <a:t> </a:t>
            </a:r>
            <a:r>
              <a:rPr lang="en-US" sz="1200" kern="0" dirty="0" err="1">
                <a:solidFill>
                  <a:schemeClr val="bg1"/>
                </a:solidFill>
                <a:ea typeface="+mn-lt"/>
                <a:cs typeface="+mn-lt"/>
              </a:rPr>
              <a:t>della</a:t>
            </a:r>
            <a:r>
              <a:rPr lang="en-US" sz="1200" kern="0" dirty="0">
                <a:solidFill>
                  <a:schemeClr val="bg1"/>
                </a:solidFill>
                <a:ea typeface="+mn-lt"/>
                <a:cs typeface="+mn-lt"/>
              </a:rPr>
              <a:t> LCIF </a:t>
            </a:r>
            <a:r>
              <a:rPr lang="en-US" sz="1200" kern="0" dirty="0" err="1">
                <a:solidFill>
                  <a:schemeClr val="bg1"/>
                </a:solidFill>
                <a:ea typeface="+mn-lt"/>
                <a:cs typeface="+mn-lt"/>
              </a:rPr>
              <a:t>amplificano</a:t>
            </a:r>
            <a:r>
              <a:rPr lang="en-US" sz="1200" kern="0" dirty="0">
                <a:solidFill>
                  <a:schemeClr val="bg1"/>
                </a:solidFill>
                <a:ea typeface="+mn-lt"/>
                <a:cs typeface="+mn-lt"/>
              </a:rPr>
              <a:t> il </a:t>
            </a:r>
            <a:r>
              <a:rPr lang="en-US" sz="1200" kern="0" dirty="0" err="1">
                <a:solidFill>
                  <a:schemeClr val="bg1"/>
                </a:solidFill>
                <a:ea typeface="+mn-lt"/>
                <a:cs typeface="+mn-lt"/>
              </a:rPr>
              <a:t>servizio</a:t>
            </a:r>
            <a:r>
              <a:rPr lang="en-US" sz="1200" kern="0" dirty="0">
                <a:solidFill>
                  <a:schemeClr val="bg1"/>
                </a:solidFill>
                <a:ea typeface="+mn-lt"/>
                <a:cs typeface="+mn-lt"/>
              </a:rPr>
              <a:t> </a:t>
            </a:r>
            <a:r>
              <a:rPr lang="en-US" sz="1200" kern="0" dirty="0" err="1">
                <a:solidFill>
                  <a:schemeClr val="bg1"/>
                </a:solidFill>
                <a:ea typeface="+mn-lt"/>
                <a:cs typeface="+mn-lt"/>
              </a:rPr>
              <a:t>dei</a:t>
            </a:r>
            <a:r>
              <a:rPr lang="en-US" sz="1200" kern="0" dirty="0">
                <a:solidFill>
                  <a:schemeClr val="bg1"/>
                </a:solidFill>
                <a:ea typeface="+mn-lt"/>
                <a:cs typeface="+mn-lt"/>
              </a:rPr>
              <a:t> Lions in </a:t>
            </a:r>
            <a:r>
              <a:rPr lang="en-US" sz="1200" kern="0" dirty="0" err="1">
                <a:solidFill>
                  <a:schemeClr val="bg1"/>
                </a:solidFill>
                <a:ea typeface="+mn-lt"/>
                <a:cs typeface="+mn-lt"/>
              </a:rPr>
              <a:t>tutto</a:t>
            </a:r>
            <a:r>
              <a:rPr lang="en-US" sz="1200" kern="0" dirty="0">
                <a:solidFill>
                  <a:schemeClr val="bg1"/>
                </a:solidFill>
                <a:ea typeface="+mn-lt"/>
                <a:cs typeface="+mn-lt"/>
              </a:rPr>
              <a:t> il mondo per </a:t>
            </a:r>
            <a:r>
              <a:rPr lang="en-US" sz="1200" kern="0" dirty="0" err="1">
                <a:solidFill>
                  <a:schemeClr val="bg1"/>
                </a:solidFill>
                <a:ea typeface="+mn-lt"/>
                <a:cs typeface="+mn-lt"/>
              </a:rPr>
              <a:t>aiutare</a:t>
            </a:r>
            <a:r>
              <a:rPr lang="en-US" sz="1200" kern="0" dirty="0">
                <a:solidFill>
                  <a:schemeClr val="bg1"/>
                </a:solidFill>
                <a:ea typeface="+mn-lt"/>
                <a:cs typeface="+mn-lt"/>
              </a:rPr>
              <a:t> un </a:t>
            </a:r>
            <a:r>
              <a:rPr lang="en-US" sz="1200" kern="0" dirty="0" err="1">
                <a:solidFill>
                  <a:schemeClr val="bg1"/>
                </a:solidFill>
                <a:ea typeface="+mn-lt"/>
                <a:cs typeface="+mn-lt"/>
              </a:rPr>
              <a:t>numero</a:t>
            </a:r>
            <a:r>
              <a:rPr lang="en-US" sz="1200" kern="0" dirty="0">
                <a:solidFill>
                  <a:schemeClr val="bg1"/>
                </a:solidFill>
                <a:ea typeface="+mn-lt"/>
                <a:cs typeface="+mn-lt"/>
              </a:rPr>
              <a:t> sempre </a:t>
            </a:r>
            <a:r>
              <a:rPr lang="en-US" sz="1200" kern="0" dirty="0" err="1">
                <a:solidFill>
                  <a:schemeClr val="bg1"/>
                </a:solidFill>
                <a:ea typeface="+mn-lt"/>
                <a:cs typeface="+mn-lt"/>
              </a:rPr>
              <a:t>maggiore</a:t>
            </a:r>
            <a:r>
              <a:rPr lang="en-US" sz="1200" kern="0" dirty="0">
                <a:solidFill>
                  <a:schemeClr val="bg1"/>
                </a:solidFill>
                <a:ea typeface="+mn-lt"/>
                <a:cs typeface="+mn-lt"/>
              </a:rPr>
              <a:t> di </a:t>
            </a:r>
            <a:r>
              <a:rPr lang="en-US" sz="1200" kern="0" dirty="0" err="1">
                <a:solidFill>
                  <a:schemeClr val="bg1"/>
                </a:solidFill>
                <a:ea typeface="+mn-lt"/>
                <a:cs typeface="+mn-lt"/>
              </a:rPr>
              <a:t>bisognosi</a:t>
            </a:r>
            <a:r>
              <a:rPr lang="en-US" sz="1200" kern="0" dirty="0">
                <a:solidFill>
                  <a:schemeClr val="bg1"/>
                </a:solidFill>
                <a:ea typeface="+mn-lt"/>
                <a:cs typeface="+mn-lt"/>
              </a:rPr>
              <a:t>.  </a:t>
            </a:r>
          </a:p>
          <a:p>
            <a:endParaRPr lang="en-US" sz="1200" kern="0" dirty="0">
              <a:solidFill>
                <a:schemeClr val="bg1"/>
              </a:solidFill>
              <a:ea typeface="+mn-lt"/>
              <a:cs typeface="+mn-lt"/>
            </a:endParaRPr>
          </a:p>
          <a:p>
            <a:r>
              <a:rPr lang="en-US" sz="1200" kern="0" dirty="0">
                <a:solidFill>
                  <a:schemeClr val="bg1"/>
                </a:solidFill>
                <a:ea typeface="+mn-lt"/>
                <a:cs typeface="+mn-lt"/>
              </a:rPr>
              <a:t>I Leader GAT </a:t>
            </a:r>
            <a:r>
              <a:rPr lang="en-US" sz="1200" kern="0" dirty="0" err="1">
                <a:solidFill>
                  <a:schemeClr val="bg1"/>
                </a:solidFill>
                <a:ea typeface="+mn-lt"/>
                <a:cs typeface="+mn-lt"/>
              </a:rPr>
              <a:t>sono</a:t>
            </a:r>
            <a:r>
              <a:rPr lang="en-US" sz="1200" kern="0" dirty="0">
                <a:solidFill>
                  <a:schemeClr val="bg1"/>
                </a:solidFill>
                <a:ea typeface="+mn-lt"/>
                <a:cs typeface="+mn-lt"/>
              </a:rPr>
              <a:t> </a:t>
            </a:r>
            <a:r>
              <a:rPr lang="en-US" sz="1200" kern="0" dirty="0" err="1">
                <a:solidFill>
                  <a:schemeClr val="bg1"/>
                </a:solidFill>
                <a:ea typeface="+mn-lt"/>
                <a:cs typeface="+mn-lt"/>
              </a:rPr>
              <a:t>una</a:t>
            </a:r>
            <a:r>
              <a:rPr lang="en-US" sz="1200" kern="0" dirty="0">
                <a:solidFill>
                  <a:schemeClr val="bg1"/>
                </a:solidFill>
                <a:ea typeface="+mn-lt"/>
                <a:cs typeface="+mn-lt"/>
              </a:rPr>
              <a:t> </a:t>
            </a:r>
            <a:r>
              <a:rPr lang="en-US" sz="1200" kern="0" dirty="0" err="1">
                <a:solidFill>
                  <a:schemeClr val="bg1"/>
                </a:solidFill>
                <a:ea typeface="+mn-lt"/>
                <a:cs typeface="+mn-lt"/>
              </a:rPr>
              <a:t>delle</a:t>
            </a:r>
            <a:r>
              <a:rPr lang="en-US" sz="1200" kern="0" dirty="0">
                <a:solidFill>
                  <a:schemeClr val="bg1"/>
                </a:solidFill>
                <a:ea typeface="+mn-lt"/>
                <a:cs typeface="+mn-lt"/>
              </a:rPr>
              <a:t> </a:t>
            </a:r>
            <a:r>
              <a:rPr lang="en-US" sz="1200" kern="0" dirty="0" err="1">
                <a:solidFill>
                  <a:schemeClr val="bg1"/>
                </a:solidFill>
                <a:ea typeface="+mn-lt"/>
                <a:cs typeface="+mn-lt"/>
              </a:rPr>
              <a:t>principali</a:t>
            </a:r>
            <a:r>
              <a:rPr lang="en-US" sz="1200" kern="0" dirty="0">
                <a:solidFill>
                  <a:schemeClr val="bg1"/>
                </a:solidFill>
                <a:ea typeface="+mn-lt"/>
                <a:cs typeface="+mn-lt"/>
              </a:rPr>
              <a:t> </a:t>
            </a:r>
            <a:r>
              <a:rPr lang="en-US" sz="1200" kern="0" dirty="0" err="1">
                <a:solidFill>
                  <a:schemeClr val="bg1"/>
                </a:solidFill>
                <a:ea typeface="+mn-lt"/>
                <a:cs typeface="+mn-lt"/>
              </a:rPr>
              <a:t>risorse</a:t>
            </a:r>
            <a:r>
              <a:rPr lang="en-US" sz="1200" kern="0" dirty="0">
                <a:solidFill>
                  <a:schemeClr val="bg1"/>
                </a:solidFill>
                <a:ea typeface="+mn-lt"/>
                <a:cs typeface="+mn-lt"/>
              </a:rPr>
              <a:t> </a:t>
            </a:r>
            <a:r>
              <a:rPr lang="en-US" sz="1200" kern="0" dirty="0" err="1">
                <a:solidFill>
                  <a:schemeClr val="bg1"/>
                </a:solidFill>
                <a:ea typeface="+mn-lt"/>
                <a:cs typeface="+mn-lt"/>
              </a:rPr>
              <a:t>della</a:t>
            </a:r>
            <a:r>
              <a:rPr lang="en-US" sz="1200" kern="0" dirty="0">
                <a:solidFill>
                  <a:schemeClr val="bg1"/>
                </a:solidFill>
                <a:ea typeface="+mn-lt"/>
                <a:cs typeface="+mn-lt"/>
              </a:rPr>
              <a:t> LCIF non solo per le </a:t>
            </a:r>
            <a:r>
              <a:rPr lang="en-US" sz="1200" kern="0" dirty="0" err="1">
                <a:solidFill>
                  <a:schemeClr val="bg1"/>
                </a:solidFill>
                <a:ea typeface="+mn-lt"/>
                <a:cs typeface="+mn-lt"/>
              </a:rPr>
              <a:t>loro</a:t>
            </a:r>
            <a:r>
              <a:rPr lang="en-US" sz="1200" kern="0" dirty="0">
                <a:solidFill>
                  <a:schemeClr val="bg1"/>
                </a:solidFill>
                <a:ea typeface="+mn-lt"/>
                <a:cs typeface="+mn-lt"/>
              </a:rPr>
              <a:t> </a:t>
            </a:r>
            <a:r>
              <a:rPr lang="en-US" sz="1200" kern="0" dirty="0" err="1">
                <a:solidFill>
                  <a:schemeClr val="bg1"/>
                </a:solidFill>
                <a:ea typeface="+mn-lt"/>
                <a:cs typeface="+mn-lt"/>
              </a:rPr>
              <a:t>donazioni</a:t>
            </a:r>
            <a:r>
              <a:rPr lang="en-US" sz="1200" kern="0" dirty="0">
                <a:solidFill>
                  <a:schemeClr val="bg1"/>
                </a:solidFill>
                <a:ea typeface="+mn-lt"/>
                <a:cs typeface="+mn-lt"/>
              </a:rPr>
              <a:t> </a:t>
            </a:r>
            <a:r>
              <a:rPr lang="en-US" sz="1200" kern="0" dirty="0" err="1">
                <a:solidFill>
                  <a:schemeClr val="bg1"/>
                </a:solidFill>
                <a:ea typeface="+mn-lt"/>
                <a:cs typeface="+mn-lt"/>
              </a:rPr>
              <a:t>personali</a:t>
            </a:r>
            <a:r>
              <a:rPr lang="en-US" sz="1200" kern="0" dirty="0">
                <a:solidFill>
                  <a:schemeClr val="bg1"/>
                </a:solidFill>
                <a:ea typeface="+mn-lt"/>
                <a:cs typeface="+mn-lt"/>
              </a:rPr>
              <a:t> ma </a:t>
            </a:r>
            <a:r>
              <a:rPr lang="en-US" sz="1200" kern="0" dirty="0" err="1">
                <a:solidFill>
                  <a:schemeClr val="bg1"/>
                </a:solidFill>
                <a:ea typeface="+mn-lt"/>
                <a:cs typeface="+mn-lt"/>
              </a:rPr>
              <a:t>perché</a:t>
            </a:r>
            <a:r>
              <a:rPr lang="en-US" sz="1200" kern="0" dirty="0">
                <a:solidFill>
                  <a:schemeClr val="bg1"/>
                </a:solidFill>
                <a:ea typeface="+mn-lt"/>
                <a:cs typeface="+mn-lt"/>
              </a:rPr>
              <a:t> </a:t>
            </a:r>
            <a:r>
              <a:rPr lang="en-US" sz="1200" kern="0" dirty="0" err="1">
                <a:solidFill>
                  <a:schemeClr val="bg1"/>
                </a:solidFill>
                <a:ea typeface="+mn-lt"/>
                <a:cs typeface="+mn-lt"/>
              </a:rPr>
              <a:t>sono</a:t>
            </a:r>
            <a:r>
              <a:rPr lang="en-US" sz="1200" kern="0" dirty="0">
                <a:solidFill>
                  <a:schemeClr val="bg1"/>
                </a:solidFill>
                <a:ea typeface="+mn-lt"/>
                <a:cs typeface="+mn-lt"/>
              </a:rPr>
              <a:t> </a:t>
            </a:r>
            <a:r>
              <a:rPr lang="en-US" sz="1200" kern="0" dirty="0" err="1">
                <a:solidFill>
                  <a:schemeClr val="bg1"/>
                </a:solidFill>
                <a:ea typeface="+mn-lt"/>
                <a:cs typeface="+mn-lt"/>
              </a:rPr>
              <a:t>ambasciatori</a:t>
            </a:r>
            <a:r>
              <a:rPr lang="en-US" sz="1200" kern="0" dirty="0">
                <a:solidFill>
                  <a:schemeClr val="bg1"/>
                </a:solidFill>
                <a:ea typeface="+mn-lt"/>
                <a:cs typeface="+mn-lt"/>
              </a:rPr>
              <a:t> </a:t>
            </a:r>
            <a:r>
              <a:rPr lang="en-US" sz="1200" kern="0" dirty="0" err="1">
                <a:solidFill>
                  <a:schemeClr val="bg1"/>
                </a:solidFill>
                <a:ea typeface="+mn-lt"/>
                <a:cs typeface="+mn-lt"/>
              </a:rPr>
              <a:t>della</a:t>
            </a:r>
            <a:r>
              <a:rPr lang="en-US" sz="1200" kern="0" dirty="0">
                <a:solidFill>
                  <a:schemeClr val="bg1"/>
                </a:solidFill>
                <a:ea typeface="+mn-lt"/>
                <a:cs typeface="+mn-lt"/>
              </a:rPr>
              <a:t> Fondazione </a:t>
            </a:r>
            <a:r>
              <a:rPr lang="en-US" sz="1200" kern="0" dirty="0" err="1">
                <a:solidFill>
                  <a:schemeClr val="bg1"/>
                </a:solidFill>
                <a:ea typeface="+mn-lt"/>
                <a:cs typeface="+mn-lt"/>
              </a:rPr>
              <a:t>che</a:t>
            </a:r>
            <a:r>
              <a:rPr lang="en-US" sz="1200" kern="0" dirty="0">
                <a:solidFill>
                  <a:schemeClr val="bg1"/>
                </a:solidFill>
                <a:ea typeface="+mn-lt"/>
                <a:cs typeface="+mn-lt"/>
              </a:rPr>
              <a:t> </a:t>
            </a:r>
            <a:r>
              <a:rPr lang="en-US" sz="1200" kern="0" dirty="0" err="1">
                <a:solidFill>
                  <a:schemeClr val="bg1"/>
                </a:solidFill>
                <a:ea typeface="+mn-lt"/>
                <a:cs typeface="+mn-lt"/>
              </a:rPr>
              <a:t>incoraggiano</a:t>
            </a:r>
            <a:r>
              <a:rPr lang="en-US" sz="1200" kern="0" dirty="0">
                <a:solidFill>
                  <a:schemeClr val="bg1"/>
                </a:solidFill>
                <a:ea typeface="+mn-lt"/>
                <a:cs typeface="+mn-lt"/>
              </a:rPr>
              <a:t> </a:t>
            </a:r>
            <a:r>
              <a:rPr lang="en-US" sz="1200" kern="0" dirty="0" err="1">
                <a:solidFill>
                  <a:schemeClr val="bg1"/>
                </a:solidFill>
                <a:ea typeface="+mn-lt"/>
                <a:cs typeface="+mn-lt"/>
              </a:rPr>
              <a:t>gli</a:t>
            </a:r>
            <a:r>
              <a:rPr lang="en-US" sz="1200" kern="0" dirty="0">
                <a:solidFill>
                  <a:schemeClr val="bg1"/>
                </a:solidFill>
                <a:ea typeface="+mn-lt"/>
                <a:cs typeface="+mn-lt"/>
              </a:rPr>
              <a:t> </a:t>
            </a:r>
            <a:r>
              <a:rPr lang="en-US" sz="1200" kern="0" dirty="0" err="1">
                <a:solidFill>
                  <a:schemeClr val="bg1"/>
                </a:solidFill>
                <a:ea typeface="+mn-lt"/>
                <a:cs typeface="+mn-lt"/>
              </a:rPr>
              <a:t>altri</a:t>
            </a:r>
            <a:r>
              <a:rPr lang="en-US" sz="1200" kern="0" dirty="0">
                <a:solidFill>
                  <a:schemeClr val="bg1"/>
                </a:solidFill>
                <a:ea typeface="+mn-lt"/>
                <a:cs typeface="+mn-lt"/>
              </a:rPr>
              <a:t> a </a:t>
            </a:r>
            <a:r>
              <a:rPr lang="en-US" sz="1200" kern="0" dirty="0" err="1">
                <a:solidFill>
                  <a:schemeClr val="bg1"/>
                </a:solidFill>
                <a:ea typeface="+mn-lt"/>
                <a:cs typeface="+mn-lt"/>
              </a:rPr>
              <a:t>supportare</a:t>
            </a:r>
            <a:r>
              <a:rPr lang="en-US" sz="1200" kern="0" dirty="0">
                <a:solidFill>
                  <a:schemeClr val="bg1"/>
                </a:solidFill>
                <a:ea typeface="+mn-lt"/>
                <a:cs typeface="+mn-lt"/>
              </a:rPr>
              <a:t> la LCIF. </a:t>
            </a:r>
          </a:p>
          <a:p>
            <a:endParaRPr lang="en-US" sz="1200" kern="0" dirty="0">
              <a:solidFill>
                <a:schemeClr val="bg1"/>
              </a:solidFill>
              <a:cs typeface="Calibri"/>
            </a:endParaRPr>
          </a:p>
          <a:p>
            <a:r>
              <a:rPr lang="en-US" sz="1200" kern="0" dirty="0">
                <a:solidFill>
                  <a:schemeClr val="bg1"/>
                </a:solidFill>
                <a:cs typeface="Calibri"/>
              </a:rPr>
              <a:t>La </a:t>
            </a:r>
            <a:r>
              <a:rPr lang="en-US" sz="1200" kern="0" dirty="0" err="1">
                <a:solidFill>
                  <a:schemeClr val="bg1"/>
                </a:solidFill>
                <a:cs typeface="Calibri"/>
              </a:rPr>
              <a:t>chiamata</a:t>
            </a:r>
            <a:r>
              <a:rPr lang="en-US" sz="1200" kern="0" dirty="0">
                <a:solidFill>
                  <a:schemeClr val="bg1"/>
                </a:solidFill>
                <a:cs typeface="Calibri"/>
              </a:rPr>
              <a:t> al </a:t>
            </a:r>
            <a:r>
              <a:rPr lang="en-US" sz="1200" kern="0" dirty="0" err="1">
                <a:solidFill>
                  <a:schemeClr val="bg1"/>
                </a:solidFill>
                <a:cs typeface="Calibri"/>
              </a:rPr>
              <a:t>servizio</a:t>
            </a:r>
            <a:r>
              <a:rPr lang="en-US" sz="1200" kern="0" dirty="0">
                <a:solidFill>
                  <a:schemeClr val="bg1"/>
                </a:solidFill>
                <a:cs typeface="Calibri"/>
              </a:rPr>
              <a:t> in un mondo </a:t>
            </a:r>
            <a:r>
              <a:rPr lang="en-US" sz="1200" kern="0" dirty="0" err="1">
                <a:solidFill>
                  <a:schemeClr val="bg1"/>
                </a:solidFill>
                <a:cs typeface="Calibri"/>
              </a:rPr>
              <a:t>pieno</a:t>
            </a:r>
            <a:r>
              <a:rPr lang="en-US" sz="1200" kern="0" dirty="0">
                <a:solidFill>
                  <a:schemeClr val="bg1"/>
                </a:solidFill>
                <a:cs typeface="Calibri"/>
              </a:rPr>
              <a:t> di </a:t>
            </a:r>
            <a:r>
              <a:rPr lang="en-US" sz="1200" kern="0" dirty="0" err="1">
                <a:solidFill>
                  <a:schemeClr val="bg1"/>
                </a:solidFill>
                <a:cs typeface="Calibri"/>
              </a:rPr>
              <a:t>bisogni</a:t>
            </a:r>
            <a:r>
              <a:rPr lang="en-US" sz="1200" kern="0" dirty="0">
                <a:solidFill>
                  <a:schemeClr val="bg1"/>
                </a:solidFill>
                <a:cs typeface="Calibri"/>
              </a:rPr>
              <a:t> è in continua </a:t>
            </a:r>
            <a:r>
              <a:rPr lang="en-US" sz="1200" kern="0" dirty="0" err="1">
                <a:solidFill>
                  <a:schemeClr val="bg1"/>
                </a:solidFill>
                <a:cs typeface="Calibri"/>
              </a:rPr>
              <a:t>crescita</a:t>
            </a:r>
            <a:r>
              <a:rPr lang="en-US" sz="1200" kern="0" dirty="0">
                <a:solidFill>
                  <a:schemeClr val="bg1"/>
                </a:solidFill>
                <a:cs typeface="Calibri"/>
              </a:rPr>
              <a:t>. Con il </a:t>
            </a:r>
            <a:r>
              <a:rPr lang="en-US" sz="1200" kern="0" dirty="0" err="1">
                <a:solidFill>
                  <a:schemeClr val="bg1"/>
                </a:solidFill>
                <a:cs typeface="Calibri"/>
              </a:rPr>
              <a:t>suo</a:t>
            </a:r>
            <a:r>
              <a:rPr lang="en-US" sz="1200" kern="0" dirty="0">
                <a:solidFill>
                  <a:schemeClr val="bg1"/>
                </a:solidFill>
                <a:cs typeface="Calibri"/>
              </a:rPr>
              <a:t> </a:t>
            </a:r>
            <a:r>
              <a:rPr lang="en-US" sz="1200" kern="0" dirty="0" err="1">
                <a:solidFill>
                  <a:schemeClr val="bg1"/>
                </a:solidFill>
                <a:cs typeface="Calibri"/>
              </a:rPr>
              <a:t>costante</a:t>
            </a:r>
            <a:r>
              <a:rPr lang="en-US" sz="1200" kern="0" dirty="0">
                <a:solidFill>
                  <a:schemeClr val="bg1"/>
                </a:solidFill>
                <a:cs typeface="Calibri"/>
              </a:rPr>
              <a:t> </a:t>
            </a:r>
            <a:r>
              <a:rPr lang="en-US" sz="1200" kern="0" dirty="0" err="1">
                <a:solidFill>
                  <a:schemeClr val="bg1"/>
                </a:solidFill>
                <a:cs typeface="Calibri"/>
              </a:rPr>
              <a:t>supporto</a:t>
            </a:r>
            <a:r>
              <a:rPr lang="en-US" sz="1200" kern="0" dirty="0">
                <a:solidFill>
                  <a:schemeClr val="bg1"/>
                </a:solidFill>
                <a:cs typeface="Calibri"/>
              </a:rPr>
              <a:t>, la LCIF </a:t>
            </a:r>
            <a:r>
              <a:rPr lang="en-US" sz="1200" kern="0" dirty="0" err="1">
                <a:solidFill>
                  <a:schemeClr val="bg1"/>
                </a:solidFill>
                <a:cs typeface="Calibri"/>
              </a:rPr>
              <a:t>consente</a:t>
            </a:r>
            <a:r>
              <a:rPr lang="en-US" sz="1200" kern="0" dirty="0">
                <a:solidFill>
                  <a:schemeClr val="bg1"/>
                </a:solidFill>
                <a:cs typeface="Calibri"/>
              </a:rPr>
              <a:t> ai Lions di </a:t>
            </a:r>
            <a:r>
              <a:rPr lang="en-US" sz="1200" kern="0" dirty="0" err="1">
                <a:solidFill>
                  <a:schemeClr val="bg1"/>
                </a:solidFill>
                <a:cs typeface="Calibri"/>
              </a:rPr>
              <a:t>rispondere</a:t>
            </a:r>
            <a:r>
              <a:rPr lang="en-US" sz="1200" kern="0" dirty="0">
                <a:solidFill>
                  <a:schemeClr val="bg1"/>
                </a:solidFill>
                <a:cs typeface="Calibri"/>
              </a:rPr>
              <a:t> sempre ai </a:t>
            </a:r>
            <a:r>
              <a:rPr lang="en-US" sz="1200" kern="0" dirty="0" err="1">
                <a:solidFill>
                  <a:schemeClr val="bg1"/>
                </a:solidFill>
                <a:cs typeface="Calibri"/>
              </a:rPr>
              <a:t>nuovi</a:t>
            </a:r>
            <a:r>
              <a:rPr lang="en-US" sz="1200" kern="0" dirty="0">
                <a:solidFill>
                  <a:schemeClr val="bg1"/>
                </a:solidFill>
                <a:cs typeface="Calibri"/>
              </a:rPr>
              <a:t> </a:t>
            </a:r>
            <a:r>
              <a:rPr lang="en-US" sz="1200" kern="0" dirty="0" err="1">
                <a:solidFill>
                  <a:schemeClr val="bg1"/>
                </a:solidFill>
                <a:cs typeface="Calibri"/>
              </a:rPr>
              <a:t>bisogni</a:t>
            </a:r>
            <a:r>
              <a:rPr lang="en-US" sz="1200" kern="0" dirty="0">
                <a:solidFill>
                  <a:schemeClr val="bg1"/>
                </a:solidFill>
                <a:cs typeface="Calibri"/>
              </a:rPr>
              <a:t> </a:t>
            </a:r>
            <a:r>
              <a:rPr lang="en-US" sz="1200" kern="0" dirty="0" err="1">
                <a:solidFill>
                  <a:schemeClr val="bg1"/>
                </a:solidFill>
                <a:cs typeface="Calibri"/>
              </a:rPr>
              <a:t>che</a:t>
            </a:r>
            <a:r>
              <a:rPr lang="en-US" sz="1200" kern="0" dirty="0">
                <a:solidFill>
                  <a:schemeClr val="bg1"/>
                </a:solidFill>
                <a:cs typeface="Calibri"/>
              </a:rPr>
              <a:t> </a:t>
            </a:r>
            <a:r>
              <a:rPr lang="en-US" sz="1200" kern="0" dirty="0" err="1">
                <a:solidFill>
                  <a:schemeClr val="bg1"/>
                </a:solidFill>
                <a:cs typeface="Calibri"/>
              </a:rPr>
              <a:t>si</a:t>
            </a:r>
            <a:r>
              <a:rPr lang="en-US" sz="1200" kern="0" dirty="0">
                <a:solidFill>
                  <a:schemeClr val="bg1"/>
                </a:solidFill>
                <a:cs typeface="Calibri"/>
              </a:rPr>
              <a:t> </a:t>
            </a:r>
            <a:r>
              <a:rPr lang="en-US" sz="1200" kern="0" dirty="0" err="1">
                <a:solidFill>
                  <a:schemeClr val="bg1"/>
                </a:solidFill>
                <a:cs typeface="Calibri"/>
              </a:rPr>
              <a:t>presentano</a:t>
            </a:r>
            <a:r>
              <a:rPr lang="en-US" sz="1200" kern="0" dirty="0">
                <a:solidFill>
                  <a:schemeClr val="bg1"/>
                </a:solidFill>
                <a:cs typeface="Calibri"/>
              </a:rPr>
              <a:t>. </a:t>
            </a:r>
            <a:endParaRPr lang="en-US" sz="1200" kern="0" dirty="0">
              <a:solidFill>
                <a:schemeClr val="bg1"/>
              </a:solidFill>
              <a:ea typeface="+mn-lt"/>
              <a:cs typeface="+mn-lt"/>
            </a:endParaRPr>
          </a:p>
          <a:p>
            <a:endParaRPr lang="en-US" sz="1200" kern="0" dirty="0">
              <a:solidFill>
                <a:schemeClr val="bg1"/>
              </a:solidFill>
              <a:ea typeface="+mn-lt"/>
              <a:cs typeface="+mn-lt"/>
            </a:endParaRPr>
          </a:p>
          <a:p>
            <a:endParaRPr lang="en-US" sz="1200" kern="0" dirty="0">
              <a:solidFill>
                <a:schemeClr val="bg1"/>
              </a:solidFill>
              <a:ea typeface="+mn-lt"/>
              <a:cs typeface="+mn-lt"/>
            </a:endParaRPr>
          </a:p>
          <a:p>
            <a:endParaRPr lang="en-US" sz="1200" kern="0" dirty="0">
              <a:solidFill>
                <a:schemeClr val="bg1"/>
              </a:solidFill>
              <a:cs typeface="Calibri"/>
            </a:endParaRPr>
          </a:p>
        </p:txBody>
      </p:sp>
    </p:spTree>
    <p:extLst>
      <p:ext uri="{BB962C8B-B14F-4D97-AF65-F5344CB8AC3E}">
        <p14:creationId xmlns:p14="http://schemas.microsoft.com/office/powerpoint/2010/main" val="99476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olidFill>
                  <a:srgbClr val="FF0000"/>
                </a:solidFill>
                <a:highlight>
                  <a:srgbClr val="FFFF00"/>
                </a:highlight>
              </a:rPr>
              <a:t>Potete</a:t>
            </a:r>
            <a:r>
              <a:rPr lang="en-US" dirty="0">
                <a:solidFill>
                  <a:srgbClr val="FF0000"/>
                </a:solidFill>
                <a:highlight>
                  <a:srgbClr val="FFFF00"/>
                </a:highlight>
              </a:rPr>
              <a:t> </a:t>
            </a:r>
            <a:r>
              <a:rPr lang="en-US" dirty="0" err="1">
                <a:solidFill>
                  <a:srgbClr val="FF0000"/>
                </a:solidFill>
                <a:highlight>
                  <a:srgbClr val="FFFF00"/>
                </a:highlight>
              </a:rPr>
              <a:t>contattare</a:t>
            </a:r>
            <a:r>
              <a:rPr lang="en-US" dirty="0">
                <a:solidFill>
                  <a:srgbClr val="FF0000"/>
                </a:solidFill>
                <a:highlight>
                  <a:srgbClr val="FFFF00"/>
                </a:highlight>
              </a:rPr>
              <a:t> lo </a:t>
            </a:r>
            <a:r>
              <a:rPr lang="en-US">
                <a:solidFill>
                  <a:srgbClr val="FF0000"/>
                </a:solidFill>
                <a:highlight>
                  <a:srgbClr val="FFFF00"/>
                </a:highlight>
              </a:rPr>
              <a:t>specialista</a:t>
            </a:r>
            <a:r>
              <a:rPr lang="en-US" dirty="0">
                <a:solidFill>
                  <a:srgbClr val="FF0000"/>
                </a:solidFill>
                <a:highlight>
                  <a:srgbClr val="FFFF00"/>
                </a:highlight>
              </a:rPr>
              <a:t> </a:t>
            </a:r>
            <a:r>
              <a:rPr lang="en-US" dirty="0" err="1">
                <a:solidFill>
                  <a:srgbClr val="FF0000"/>
                </a:solidFill>
                <a:highlight>
                  <a:srgbClr val="FFFF00"/>
                </a:highlight>
              </a:rPr>
              <a:t>regionale</a:t>
            </a:r>
            <a:r>
              <a:rPr lang="en-US" dirty="0">
                <a:solidFill>
                  <a:srgbClr val="FF0000"/>
                </a:solidFill>
                <a:highlight>
                  <a:srgbClr val="FFFF00"/>
                </a:highlight>
              </a:rPr>
              <a:t> </a:t>
            </a:r>
            <a:r>
              <a:rPr lang="en-US" dirty="0" err="1">
                <a:solidFill>
                  <a:srgbClr val="FF0000"/>
                </a:solidFill>
                <a:highlight>
                  <a:srgbClr val="FFFF00"/>
                </a:highlight>
              </a:rPr>
              <a:t>scrivendo</a:t>
            </a:r>
            <a:r>
              <a:rPr lang="en-US" dirty="0">
                <a:solidFill>
                  <a:srgbClr val="FF0000"/>
                </a:solidFill>
                <a:highlight>
                  <a:srgbClr val="FFFF00"/>
                </a:highlight>
              </a:rPr>
              <a:t> </a:t>
            </a:r>
            <a:r>
              <a:rPr lang="en-US" dirty="0" err="1">
                <a:solidFill>
                  <a:srgbClr val="FF0000"/>
                </a:solidFill>
                <a:highlight>
                  <a:srgbClr val="FFFF00"/>
                </a:highlight>
              </a:rPr>
              <a:t>all’indirizzo</a:t>
            </a:r>
            <a:r>
              <a:rPr lang="en-US" dirty="0">
                <a:solidFill>
                  <a:srgbClr val="FF0000"/>
                </a:solidFill>
                <a:highlight>
                  <a:srgbClr val="FFFF00"/>
                </a:highlight>
              </a:rPr>
              <a:t>: </a:t>
            </a:r>
            <a:br>
              <a:rPr lang="en-US" dirty="0">
                <a:solidFill>
                  <a:srgbClr val="FF0000"/>
                </a:solidFill>
                <a:highlight>
                  <a:srgbClr val="FFFF00"/>
                </a:highlight>
              </a:rPr>
            </a:br>
            <a:endParaRPr lang="en-US" dirty="0">
              <a:solidFill>
                <a:srgbClr val="FF0000"/>
              </a:solidFill>
              <a:highlight>
                <a:srgbClr val="FFFF00"/>
              </a:highlight>
            </a:endParaRPr>
          </a:p>
          <a:p>
            <a:r>
              <a:rPr lang="en-US" dirty="0">
                <a:solidFill>
                  <a:srgbClr val="FF0000"/>
                </a:solidFill>
                <a:highlight>
                  <a:srgbClr val="FFFF00"/>
                </a:highlight>
              </a:rPr>
              <a:t>GAT.CA4@lionsclubs.org</a:t>
            </a:r>
          </a:p>
        </p:txBody>
      </p:sp>
      <p:sp>
        <p:nvSpPr>
          <p:cNvPr id="4" name="Slide Number Placeholder 3"/>
          <p:cNvSpPr>
            <a:spLocks noGrp="1"/>
          </p:cNvSpPr>
          <p:nvPr>
            <p:ph type="sldNum" sz="quarter" idx="5"/>
          </p:nvPr>
        </p:nvSpPr>
        <p:spPr/>
        <p:txBody>
          <a:bodyPr/>
          <a:lstStyle/>
          <a:p>
            <a:fld id="{1ED6398B-C721-4CDB-AC1C-C9833B97EBBF}" type="slidenum">
              <a:rPr lang="en-US" smtClean="0"/>
              <a:t>18</a:t>
            </a:fld>
            <a:endParaRPr lang="en-US" dirty="0"/>
          </a:p>
        </p:txBody>
      </p:sp>
    </p:spTree>
    <p:extLst>
      <p:ext uri="{BB962C8B-B14F-4D97-AF65-F5344CB8AC3E}">
        <p14:creationId xmlns:p14="http://schemas.microsoft.com/office/powerpoint/2010/main" val="4051897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B4A65-DB7F-4D75-A0EB-BE9751615F34}"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077376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it-IT" sz="1200" dirty="0">
                <a:solidFill>
                  <a:schemeClr val="tx1"/>
                </a:solidFill>
                <a:latin typeface="+mn-lt"/>
                <a:ea typeface="+mn-ea"/>
                <a:cs typeface="+mn-cs"/>
              </a:rPr>
              <a:t>Tutti noi vogliamo che i Lions e la LCIF siano il leader globale nel servizio comunitario e umanitario.</a:t>
            </a:r>
          </a:p>
          <a:p>
            <a:pPr lvl="0"/>
            <a:endParaRPr lang="en-US" sz="1200" kern="1200" dirty="0">
              <a:solidFill>
                <a:schemeClr val="tx1"/>
              </a:solidFill>
              <a:effectLst/>
              <a:latin typeface="+mn-lt"/>
              <a:ea typeface="+mn-ea"/>
              <a:cs typeface="+mn-cs"/>
            </a:endParaRPr>
          </a:p>
          <a:p>
            <a:pPr lvl="0"/>
            <a:r>
              <a:rPr lang="it-IT" sz="1200" dirty="0">
                <a:solidFill>
                  <a:schemeClr val="tx1"/>
                </a:solidFill>
                <a:latin typeface="+mn-lt"/>
                <a:ea typeface="+mn-ea"/>
                <a:cs typeface="+mn-cs"/>
              </a:rPr>
              <a:t>Vogliamo essere riconosciuti dal pubblico e che la comunità sappia chi sono i Lions e quello che facciamo.</a:t>
            </a:r>
          </a:p>
          <a:p>
            <a:pPr lvl="0"/>
            <a:endParaRPr lang="en-US" sz="1200" kern="1200" dirty="0">
              <a:solidFill>
                <a:schemeClr val="tx1"/>
              </a:solidFill>
              <a:effectLst/>
              <a:latin typeface="+mn-lt"/>
              <a:ea typeface="+mn-ea"/>
              <a:cs typeface="+mn-cs"/>
            </a:endParaRPr>
          </a:p>
          <a:p>
            <a:pPr lvl="0"/>
            <a:r>
              <a:rPr lang="it-IT" sz="1200" dirty="0">
                <a:solidFill>
                  <a:schemeClr val="tx1"/>
                </a:solidFill>
                <a:latin typeface="+mn-lt"/>
                <a:ea typeface="+mn-ea"/>
                <a:cs typeface="+mn-cs"/>
              </a:rPr>
              <a:t>Vogliamo che i nostri Lions siano entusiasti e orgogliosi di far parte della nostra grande organizzazione. </a:t>
            </a:r>
          </a:p>
          <a:p>
            <a:pPr lvl="0"/>
            <a:endParaRPr lang="en-US" sz="1200" kern="1200" dirty="0">
              <a:solidFill>
                <a:schemeClr val="tx1"/>
              </a:solidFill>
              <a:effectLst/>
              <a:latin typeface="+mn-lt"/>
              <a:ea typeface="+mn-ea"/>
              <a:cs typeface="+mn-cs"/>
            </a:endParaRPr>
          </a:p>
          <a:p>
            <a:pPr lvl="0"/>
            <a:r>
              <a:rPr lang="it-IT" sz="1200" dirty="0">
                <a:solidFill>
                  <a:schemeClr val="tx1"/>
                </a:solidFill>
                <a:latin typeface="+mn-lt"/>
                <a:ea typeface="+mn-ea"/>
                <a:cs typeface="+mn-cs"/>
              </a:rPr>
              <a:t>L'entusiasmo è contagioso. Quando i Lions sono entusiasti e appassionati del servizio che forniscono, attirano familiari, amici, colleghi, vicini e altri leader della comunità. Fanno desiderare alle persone di appartenere a una grande organizzazione che fa così tanto per la comunità.</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2</a:t>
            </a:fld>
            <a:endParaRPr lang="en-US" dirty="0"/>
          </a:p>
        </p:txBody>
      </p:sp>
    </p:spTree>
    <p:extLst>
      <p:ext uri="{BB962C8B-B14F-4D97-AF65-F5344CB8AC3E}">
        <p14:creationId xmlns:p14="http://schemas.microsoft.com/office/powerpoint/2010/main" val="3216223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it-IT" sz="1200" dirty="0">
                <a:solidFill>
                  <a:schemeClr val="tx1"/>
                </a:solidFill>
                <a:latin typeface="+mn-lt"/>
                <a:ea typeface="+mn-ea"/>
                <a:cs typeface="+mn-cs"/>
              </a:rPr>
              <a:t>Avete mai desiderato di fare di più nella vostra comunità/nel vostro distretto ma non siete riusciti a farlo perché non avevate il supporto di un numero sufficiente di Lions?</a:t>
            </a:r>
          </a:p>
          <a:p>
            <a:pPr lvl="0"/>
            <a:endParaRPr lang="en-US" sz="1200" kern="1200" dirty="0">
              <a:solidFill>
                <a:schemeClr val="tx1"/>
              </a:solidFill>
              <a:effectLst/>
              <a:latin typeface="+mn-lt"/>
              <a:ea typeface="+mn-ea"/>
              <a:cs typeface="+mn-cs"/>
            </a:endParaRPr>
          </a:p>
          <a:p>
            <a:pPr lvl="0"/>
            <a:r>
              <a:rPr lang="it-IT" sz="1200" dirty="0">
                <a:solidFill>
                  <a:schemeClr val="tx1"/>
                </a:solidFill>
                <a:latin typeface="+mn-lt"/>
                <a:ea typeface="+mn-ea"/>
                <a:cs typeface="+mn-cs"/>
              </a:rPr>
              <a:t>Il vostro distretto o club ha mai avuto difficoltà a convincere i Lions ad assumere ruoli di leadership?</a:t>
            </a:r>
          </a:p>
          <a:p>
            <a:pPr lvl="0"/>
            <a:endParaRPr lang="en-US" sz="1200" kern="1200" dirty="0">
              <a:solidFill>
                <a:schemeClr val="tx1"/>
              </a:solidFill>
              <a:effectLst/>
              <a:latin typeface="+mn-lt"/>
              <a:ea typeface="+mn-ea"/>
              <a:cs typeface="+mn-cs"/>
            </a:endParaRPr>
          </a:p>
          <a:p>
            <a:pPr lvl="0"/>
            <a:r>
              <a:rPr lang="it-IT" sz="1200" dirty="0">
                <a:solidFill>
                  <a:schemeClr val="tx1"/>
                </a:solidFill>
                <a:latin typeface="+mn-lt"/>
                <a:ea typeface="+mn-ea"/>
                <a:cs typeface="+mn-cs"/>
              </a:rPr>
              <a:t>Il vostro club ha mai perso soci a causa di conflitti di club o mancanza di impegno e service significativi?</a:t>
            </a:r>
          </a:p>
          <a:p>
            <a:endParaRPr lang="en-US" sz="1200" kern="1200" dirty="0">
              <a:solidFill>
                <a:schemeClr val="tx1"/>
              </a:solidFill>
              <a:effectLst/>
              <a:latin typeface="+mn-lt"/>
              <a:ea typeface="+mn-ea"/>
              <a:cs typeface="+mn-cs"/>
            </a:endParaRPr>
          </a:p>
          <a:p>
            <a:r>
              <a:rPr lang="it-IT" sz="1200" dirty="0">
                <a:solidFill>
                  <a:schemeClr val="tx1"/>
                </a:solidFill>
                <a:latin typeface="+mn-lt"/>
                <a:ea typeface="+mn-ea"/>
                <a:cs typeface="+mn-cs"/>
              </a:rPr>
              <a:t>In qualità di leader dei Lions, alla fine del nostro mandato ci assumiamo la responsabilità di lasciare il nostro distretto o club in una situazione migliore rispetto a quella in cui lo avevamo trovato all’inizio del nostro incarico. Apportare miglioramenti, cambiamenti strategici ed essere responsabili di garantire che stiamo migliorando in tutte le aree, inclusi leadership, soci, service, operazioni di club e marketing. </a:t>
            </a:r>
          </a:p>
          <a:p>
            <a:endParaRPr lang="en-US" dirty="0"/>
          </a:p>
        </p:txBody>
      </p:sp>
    </p:spTree>
    <p:extLst>
      <p:ext uri="{BB962C8B-B14F-4D97-AF65-F5344CB8AC3E}">
        <p14:creationId xmlns:p14="http://schemas.microsoft.com/office/powerpoint/2010/main" val="99476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Il GAT riguarda ogni club, distretto, zona e circoscrizione.  Per aiutarvi a capire chi è coinvolto nel Global Action Team, andiamo a vedere quali sono i vari componenti livello per livello.</a:t>
            </a:r>
          </a:p>
        </p:txBody>
      </p:sp>
      <p:sp>
        <p:nvSpPr>
          <p:cNvPr id="4" name="Slide Number Placeholder 3"/>
          <p:cNvSpPr>
            <a:spLocks noGrp="1"/>
          </p:cNvSpPr>
          <p:nvPr>
            <p:ph type="sldNum" sz="quarter" idx="5"/>
          </p:nvPr>
        </p:nvSpPr>
        <p:spPr/>
        <p:txBody>
          <a:bodyPr/>
          <a:lstStyle/>
          <a:p>
            <a:fld id="{1ED6398B-C721-4CDB-AC1C-C9833B97EBBF}" type="slidenum">
              <a:rPr lang="en-US" smtClean="0"/>
              <a:t>4</a:t>
            </a:fld>
            <a:endParaRPr lang="en-US" dirty="0"/>
          </a:p>
        </p:txBody>
      </p:sp>
    </p:spTree>
    <p:extLst>
      <p:ext uri="{BB962C8B-B14F-4D97-AF65-F5344CB8AC3E}">
        <p14:creationId xmlns:p14="http://schemas.microsoft.com/office/powerpoint/2010/main" val="2704784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it-IT" sz="1200" dirty="0">
                <a:solidFill>
                  <a:schemeClr val="tx1"/>
                </a:solidFill>
                <a:latin typeface="+mn-lt"/>
                <a:ea typeface="+mn-ea"/>
                <a:cs typeface="+mn-cs"/>
              </a:rPr>
              <a:t>Cominciamo dal livello di club poiché è proprio qui che avviene tutta l’</a:t>
            </a:r>
            <a:r>
              <a:rPr lang="it-IT" sz="1200" i="1" dirty="0">
                <a:solidFill>
                  <a:schemeClr val="tx1"/>
                </a:solidFill>
                <a:latin typeface="+mn-lt"/>
                <a:ea typeface="+mn-ea"/>
                <a:cs typeface="+mn-cs"/>
              </a:rPr>
              <a:t>azione</a:t>
            </a:r>
            <a:r>
              <a:rPr lang="it-IT" sz="1200" dirty="0">
                <a:solidFill>
                  <a:schemeClr val="tx1"/>
                </a:solidFill>
                <a:latin typeface="+mn-lt"/>
                <a:ea typeface="+mn-ea"/>
                <a:cs typeface="+mn-cs"/>
              </a:rPr>
              <a:t>.  </a:t>
            </a:r>
          </a:p>
          <a:p>
            <a:pPr marL="171450" lvl="0" indent="-171450" fontAlgn="base">
              <a:buFont typeface="Arial" panose="020B0604020202020204" pitchFamily="34" charset="0"/>
              <a:buChar char="•"/>
            </a:pPr>
            <a:r>
              <a:rPr lang="it-IT" sz="1200" dirty="0">
                <a:solidFill>
                  <a:schemeClr val="tx1"/>
                </a:solidFill>
                <a:latin typeface="+mn-lt"/>
                <a:ea typeface="+mn-ea"/>
                <a:cs typeface="+mn-cs"/>
              </a:rPr>
              <a:t>Il presidente di club è il presidente del Global Action Team</a:t>
            </a:r>
          </a:p>
          <a:p>
            <a:pPr marL="171450" lvl="0" indent="-171450" fontAlgn="base">
              <a:buFont typeface="Arial" panose="020B0604020202020204" pitchFamily="34" charset="0"/>
              <a:buChar char="•"/>
            </a:pPr>
            <a:r>
              <a:rPr lang="it-IT" sz="1200" dirty="0">
                <a:solidFill>
                  <a:schemeClr val="tx1"/>
                </a:solidFill>
                <a:latin typeface="+mn-lt"/>
                <a:ea typeface="+mn-ea"/>
                <a:cs typeface="+mn-cs"/>
              </a:rPr>
              <a:t>Il primo vice presidente di club è il presidente GLT che organizza la formazione per i leader e aiuta i soci a trovare i corsi di formazione a livello distrettuale e multidistrettuale e a parteciparvi.</a:t>
            </a:r>
          </a:p>
          <a:p>
            <a:pPr marL="171450" lvl="0" indent="-171450" fontAlgn="base">
              <a:buFont typeface="Arial" panose="020B0604020202020204" pitchFamily="34" charset="0"/>
              <a:buChar char="•"/>
            </a:pPr>
            <a:r>
              <a:rPr lang="it-IT" sz="1200" dirty="0">
                <a:solidFill>
                  <a:schemeClr val="tx1"/>
                </a:solidFill>
                <a:latin typeface="+mn-lt"/>
                <a:ea typeface="+mn-ea"/>
                <a:cs typeface="+mn-cs"/>
              </a:rPr>
              <a:t>Poi c'è il presidente del comitato soci di club GMT il cui obiettivo principale non è solo portare nuovi soci nel club, ma anche mantenere attivi e coinvolti i soci esistenti.</a:t>
            </a:r>
          </a:p>
          <a:p>
            <a:pPr marL="171450" lvl="0" indent="-171450" fontAlgn="base">
              <a:buFont typeface="Arial" panose="020B0604020202020204" pitchFamily="34" charset="0"/>
              <a:buChar char="•"/>
            </a:pPr>
            <a:r>
              <a:rPr lang="it-IT" sz="1200" dirty="0">
                <a:solidFill>
                  <a:schemeClr val="tx1"/>
                </a:solidFill>
                <a:latin typeface="+mn-lt"/>
                <a:ea typeface="+mn-ea"/>
                <a:cs typeface="+mn-cs"/>
              </a:rPr>
              <a:t>Il presidente di comitato service di club GST è responsabile dell'organizzazione e della creazione di attività di servizio coinvolgenti per il club.</a:t>
            </a:r>
          </a:p>
        </p:txBody>
      </p:sp>
      <p:sp>
        <p:nvSpPr>
          <p:cNvPr id="4" name="Slide Number Placeholder 3"/>
          <p:cNvSpPr>
            <a:spLocks noGrp="1"/>
          </p:cNvSpPr>
          <p:nvPr>
            <p:ph type="sldNum" sz="quarter" idx="5"/>
          </p:nvPr>
        </p:nvSpPr>
        <p:spPr/>
        <p:txBody>
          <a:bodyPr/>
          <a:lstStyle/>
          <a:p>
            <a:fld id="{1ED6398B-C721-4CDB-AC1C-C9833B97EBBF}" type="slidenum">
              <a:rPr lang="en-US" smtClean="0"/>
              <a:t>5</a:t>
            </a:fld>
            <a:endParaRPr lang="en-US" dirty="0"/>
          </a:p>
        </p:txBody>
      </p:sp>
    </p:spTree>
    <p:extLst>
      <p:ext uri="{BB962C8B-B14F-4D97-AF65-F5344CB8AC3E}">
        <p14:creationId xmlns:p14="http://schemas.microsoft.com/office/powerpoint/2010/main" val="1636452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it-IT" sz="1200" dirty="0">
                <a:solidFill>
                  <a:schemeClr val="tx1"/>
                </a:solidFill>
                <a:latin typeface="+mn-lt"/>
                <a:ea typeface="+mn-ea"/>
                <a:cs typeface="+mn-cs"/>
              </a:rPr>
              <a:t>Il livello distrettuale è assolutamente fondamentale.  </a:t>
            </a:r>
          </a:p>
          <a:p>
            <a:pPr marL="171450" lvl="0" indent="-171450" fontAlgn="base">
              <a:buFont typeface="Arial" panose="020B0604020202020204" pitchFamily="34" charset="0"/>
              <a:buChar char="•"/>
            </a:pPr>
            <a:r>
              <a:rPr lang="it-IT" sz="1200" dirty="0">
                <a:solidFill>
                  <a:schemeClr val="tx1"/>
                </a:solidFill>
                <a:latin typeface="+mn-lt"/>
                <a:ea typeface="+mn-ea"/>
                <a:cs typeface="+mn-cs"/>
              </a:rPr>
              <a:t>Il governatore distrettuale è il presidente del Global Action Team. Collabora con il suo team per sviluppare gli obiettivi che desiderano raggiungere durante il loro anno sociale. Il team collabora quindi a stretto contatto a sostegno di quegli obiettivi.</a:t>
            </a:r>
          </a:p>
          <a:p>
            <a:pPr marL="171450" lvl="0" indent="-171450" fontAlgn="base">
              <a:buFont typeface="Arial" panose="020B0604020202020204" pitchFamily="34" charset="0"/>
              <a:buChar char="•"/>
            </a:pPr>
            <a:r>
              <a:rPr lang="it-IT" sz="1200" dirty="0">
                <a:solidFill>
                  <a:schemeClr val="tx1"/>
                </a:solidFill>
                <a:latin typeface="+mn-lt"/>
                <a:ea typeface="+mn-ea"/>
                <a:cs typeface="+mn-cs"/>
              </a:rPr>
              <a:t>Il coordinatore GLT organizza corsi di formazione per i club e i singoli soci del distretto.  È anche responsabile della segnalazione dei corsi di formazione locali nella piattaforma LEARN accessibile con il «single sign on» (autentificazione unica).</a:t>
            </a:r>
          </a:p>
          <a:p>
            <a:pPr marL="171450" lvl="0" indent="-171450" fontAlgn="base">
              <a:buFont typeface="Arial" panose="020B0604020202020204" pitchFamily="34" charset="0"/>
              <a:buChar char="•"/>
            </a:pPr>
            <a:r>
              <a:rPr lang="it-IT" sz="1200" dirty="0">
                <a:solidFill>
                  <a:schemeClr val="tx1"/>
                </a:solidFill>
                <a:latin typeface="+mn-lt"/>
                <a:ea typeface="+mn-ea"/>
                <a:cs typeface="+mn-cs"/>
              </a:rPr>
              <a:t>L'obiettivo principale del coordinatore GMT è mettere in atto delle strategie per la crescita associativa e mantenimento dei soci affiliati per raggiungere gli obiettivi del distretto.</a:t>
            </a:r>
          </a:p>
          <a:p>
            <a:pPr marL="171450" lvl="0" indent="-171450" fontAlgn="base">
              <a:buFont typeface="Arial" panose="020B0604020202020204" pitchFamily="34" charset="0"/>
              <a:buChar char="•"/>
            </a:pPr>
            <a:r>
              <a:rPr lang="it-IT" sz="1200" dirty="0">
                <a:solidFill>
                  <a:schemeClr val="tx1"/>
                </a:solidFill>
                <a:latin typeface="+mn-lt"/>
                <a:ea typeface="+mn-ea"/>
                <a:cs typeface="+mn-cs"/>
              </a:rPr>
              <a:t>Il coordinatore GET si focalizza direttamente sull’omologazione di nuovi club. Inaugurata nel luglio 2022, questa carica è considerata facoltativa.</a:t>
            </a:r>
          </a:p>
          <a:p>
            <a:pPr marL="171450" lvl="0" indent="-171450" fontAlgn="base">
              <a:buFont typeface="Arial" panose="020B0604020202020204" pitchFamily="34" charset="0"/>
              <a:buChar char="•"/>
            </a:pPr>
            <a:r>
              <a:rPr lang="it-IT" sz="1200" dirty="0">
                <a:solidFill>
                  <a:schemeClr val="tx1"/>
                </a:solidFill>
                <a:latin typeface="+mn-lt"/>
                <a:ea typeface="+mn-ea"/>
                <a:cs typeface="+mn-cs"/>
              </a:rPr>
              <a:t>Il coordinatore GST è colui che organizza gli eventi di servizio a livello distrettuale e informa i club sulle risorse dei programmi di servizio che potrebbero essere loro utili.  Segnala anche le attività di servizio a livello distrettuale su MyLion.</a:t>
            </a:r>
          </a:p>
          <a:p>
            <a:pPr marL="171450" lvl="0" indent="-171450" fontAlgn="base">
              <a:buFont typeface="Arial" panose="020B0604020202020204" pitchFamily="34" charset="0"/>
              <a:buChar char="•"/>
            </a:pPr>
            <a:r>
              <a:rPr lang="it-IT" sz="1200" dirty="0">
                <a:solidFill>
                  <a:schemeClr val="tx1"/>
                </a:solidFill>
                <a:latin typeface="+mn-lt"/>
                <a:ea typeface="+mn-ea"/>
                <a:cs typeface="+mn-cs"/>
              </a:rPr>
              <a:t>I presidenti di circoscrizione e di zona aiutano i coordinatori a comunicare con i club e riferiscono ai distretti il feedback ricevuto dai club e dai soci.</a:t>
            </a:r>
          </a:p>
        </p:txBody>
      </p:sp>
      <p:sp>
        <p:nvSpPr>
          <p:cNvPr id="4" name="Slide Number Placeholder 3"/>
          <p:cNvSpPr>
            <a:spLocks noGrp="1"/>
          </p:cNvSpPr>
          <p:nvPr>
            <p:ph type="sldNum" sz="quarter" idx="5"/>
          </p:nvPr>
        </p:nvSpPr>
        <p:spPr/>
        <p:txBody>
          <a:bodyPr/>
          <a:lstStyle/>
          <a:p>
            <a:fld id="{1ED6398B-C721-4CDB-AC1C-C9833B97EBBF}" type="slidenum">
              <a:rPr lang="en-US" smtClean="0"/>
              <a:t>6</a:t>
            </a:fld>
            <a:endParaRPr lang="en-US" dirty="0"/>
          </a:p>
        </p:txBody>
      </p:sp>
    </p:spTree>
    <p:extLst>
      <p:ext uri="{BB962C8B-B14F-4D97-AF65-F5344CB8AC3E}">
        <p14:creationId xmlns:p14="http://schemas.microsoft.com/office/powerpoint/2010/main" val="1538837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it-IT" sz="1200" dirty="0">
                <a:solidFill>
                  <a:schemeClr val="tx1"/>
                </a:solidFill>
                <a:latin typeface="+mn-lt"/>
                <a:ea typeface="+mn-ea"/>
                <a:cs typeface="+mn-cs"/>
              </a:rPr>
              <a:t>Il livello Multidistrettuale……… </a:t>
            </a:r>
          </a:p>
          <a:p>
            <a:pPr marL="171450" lvl="0" indent="-171450" fontAlgn="base">
              <a:buFont typeface="Arial" panose="020B0604020202020204" pitchFamily="34" charset="0"/>
              <a:buChar char="•"/>
            </a:pPr>
            <a:r>
              <a:rPr lang="it-IT" sz="1200" dirty="0">
                <a:solidFill>
                  <a:schemeClr val="tx1"/>
                </a:solidFill>
                <a:latin typeface="+mn-lt"/>
                <a:ea typeface="+mn-ea"/>
                <a:cs typeface="+mn-cs"/>
              </a:rPr>
              <a:t>Il Presidente di Consiglio è il presidente del Global Action Team. Collabora con il suo team per supportare i distretti nel raggiungimento dei loro obiettivi e definisce gli obiettivi del multidistretto che vorrebbero vedere raggiunti.  </a:t>
            </a:r>
          </a:p>
          <a:p>
            <a:pPr marL="171450" lvl="0" indent="-171450" fontAlgn="base">
              <a:buFont typeface="Arial" panose="020B0604020202020204" pitchFamily="34" charset="0"/>
              <a:buChar char="•"/>
            </a:pPr>
            <a:r>
              <a:rPr lang="it-IT" sz="1200" dirty="0">
                <a:solidFill>
                  <a:schemeClr val="tx1"/>
                </a:solidFill>
                <a:latin typeface="+mn-lt"/>
                <a:ea typeface="+mn-ea"/>
                <a:cs typeface="+mn-cs"/>
              </a:rPr>
              <a:t>I coordinatori GAT svolgono le stesse funzioni delle rispettive parti a livello distrettuale, ma collaborano con ogni distretto all'interno del multidistretto, in modo simile a come i coordinatori distrettuali collaborano con ogni club all'interno del distretto.</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7</a:t>
            </a:fld>
            <a:endParaRPr lang="en-US" dirty="0"/>
          </a:p>
        </p:txBody>
      </p:sp>
    </p:spTree>
    <p:extLst>
      <p:ext uri="{BB962C8B-B14F-4D97-AF65-F5344CB8AC3E}">
        <p14:creationId xmlns:p14="http://schemas.microsoft.com/office/powerpoint/2010/main" val="3873888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it-IT" sz="1200" dirty="0">
                <a:solidFill>
                  <a:schemeClr val="tx1"/>
                </a:solidFill>
                <a:latin typeface="+mn-lt"/>
                <a:ea typeface="+mn-ea"/>
                <a:cs typeface="+mn-cs"/>
              </a:rPr>
              <a:t>Il livello internazionale supporta e guida tutti gli altri livelli sviluppando al contempo le strategie regionalizzate mirate a Leadership, Membership, Service e LCIF. </a:t>
            </a:r>
          </a:p>
          <a:p>
            <a:pPr marL="171450" lvl="0" indent="-171450">
              <a:buFont typeface="Arial" panose="020B0604020202020204" pitchFamily="34" charset="0"/>
              <a:buChar char="•"/>
            </a:pPr>
            <a:r>
              <a:rPr lang="it-IT" sz="1200" dirty="0">
                <a:solidFill>
                  <a:schemeClr val="tx1"/>
                </a:solidFill>
                <a:latin typeface="+mn-lt"/>
                <a:ea typeface="+mn-ea"/>
                <a:cs typeface="+mn-cs"/>
              </a:rPr>
              <a:t>Gli ambasciatori diffondono il messaggio e l'entusiasmo del Global Action Team ad altri Lions.</a:t>
            </a:r>
          </a:p>
          <a:p>
            <a:pPr marL="171450" lvl="0" indent="-171450">
              <a:buFont typeface="Arial" panose="020B0604020202020204" pitchFamily="34" charset="0"/>
              <a:buChar char="•"/>
            </a:pPr>
            <a:r>
              <a:rPr lang="it-IT" sz="1200" dirty="0">
                <a:solidFill>
                  <a:schemeClr val="tx1"/>
                </a:solidFill>
                <a:latin typeface="+mn-lt"/>
                <a:ea typeface="+mn-ea"/>
                <a:cs typeface="+mn-cs"/>
              </a:rPr>
              <a:t>Il presidente del GAT collabora a stretto contatto con i leader di Area Costituzionale e Regionale e con Lions Clubs International per garantire che i leader abbiano a disposizione delle strategie solide e il supporto dello staff per implementarle.</a:t>
            </a:r>
          </a:p>
          <a:p>
            <a:pPr marL="171450" lvl="0" indent="-171450">
              <a:buFont typeface="Arial" panose="020B0604020202020204" pitchFamily="34" charset="0"/>
              <a:buChar char="•"/>
            </a:pPr>
            <a:r>
              <a:rPr lang="it-IT" sz="1200" dirty="0">
                <a:solidFill>
                  <a:schemeClr val="tx1"/>
                </a:solidFill>
                <a:latin typeface="+mn-lt"/>
                <a:ea typeface="+mn-ea"/>
                <a:cs typeface="+mn-cs"/>
              </a:rPr>
              <a:t>I Leader di Area Costituzionale e Regionale collaborano con i Leader di Area per sostenere gli obiettivi di Lions Clubs International e fornire il feedback alla sede centrale da incorporare nei programmi e nelle risorse.</a:t>
            </a:r>
          </a:p>
          <a:p>
            <a:pPr marL="171450" lvl="0" indent="-171450">
              <a:buFont typeface="Arial" panose="020B0604020202020204" pitchFamily="34" charset="0"/>
              <a:buChar char="•"/>
            </a:pPr>
            <a:r>
              <a:rPr lang="it-IT" sz="1200" dirty="0">
                <a:solidFill>
                  <a:schemeClr val="tx1"/>
                </a:solidFill>
                <a:latin typeface="+mn-lt"/>
                <a:ea typeface="+mn-ea"/>
                <a:cs typeface="+mn-cs"/>
              </a:rPr>
              <a:t>I Leader di Area collaborano con i coordinatori multidistrettuali e distrettuali per supportarli nel raggiungimento dei loro obiettivi.</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8</a:t>
            </a:fld>
            <a:endParaRPr lang="en-US" dirty="0"/>
          </a:p>
        </p:txBody>
      </p:sp>
    </p:spTree>
    <p:extLst>
      <p:ext uri="{BB962C8B-B14F-4D97-AF65-F5344CB8AC3E}">
        <p14:creationId xmlns:p14="http://schemas.microsoft.com/office/powerpoint/2010/main" val="2725646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1" dirty="0">
                <a:solidFill>
                  <a:schemeClr val="tx1"/>
                </a:solidFill>
                <a:latin typeface="+mn-lt"/>
                <a:ea typeface="+mn-ea"/>
                <a:cs typeface="+mn-cs"/>
              </a:rPr>
              <a:t>Un approccio di squadra per raggiungere gli obiettivi.</a:t>
            </a:r>
            <a:r>
              <a:rPr lang="it-IT" sz="1200" dirty="0">
                <a:solidFill>
                  <a:schemeClr val="tx1"/>
                </a:solidFill>
                <a:latin typeface="+mn-lt"/>
                <a:ea typeface="+mn-ea"/>
                <a:cs typeface="+mn-cs"/>
              </a:rPr>
              <a:t> Il Global Action Team mette l’intera rete dei Lions a disposizione dei distretti e dei club. Riunisce il GLT, il GMT e il GST per supportare i distretti e i club nel raggiungimento dei loro obiettivi. Quando lavoriamo in squadra, possiamo avere il massimo impatto. </a:t>
            </a:r>
          </a:p>
          <a:p>
            <a:r>
              <a:rPr lang="it-IT" sz="1200" b="1" dirty="0">
                <a:solidFill>
                  <a:schemeClr val="tx1"/>
                </a:solidFill>
                <a:latin typeface="+mn-lt"/>
                <a:ea typeface="+mn-ea"/>
                <a:cs typeface="+mn-cs"/>
              </a:rPr>
              <a:t>Sviluppo della leadership.</a:t>
            </a:r>
            <a:r>
              <a:rPr lang="it-IT" sz="1200" dirty="0">
                <a:solidFill>
                  <a:schemeClr val="tx1"/>
                </a:solidFill>
                <a:latin typeface="+mn-lt"/>
                <a:ea typeface="+mn-ea"/>
                <a:cs typeface="+mn-cs"/>
              </a:rPr>
              <a:t> Fornisce opportunità di sviluppo della leadership che possono consentire ai Lions di guidare e servire le loro comunità e i loro distretti.  Leader forti possono aiutare a promuovere l'affiliazione, sostenere nuovi progetti di servizio e garantire che i distretti e i club siano nella posizione giusta per raccogliere buoni risultati dalle loro attività.</a:t>
            </a:r>
          </a:p>
          <a:p>
            <a:r>
              <a:rPr lang="it-IT" sz="1200" b="1" dirty="0">
                <a:solidFill>
                  <a:schemeClr val="tx1"/>
                </a:solidFill>
                <a:latin typeface="+mn-lt"/>
                <a:ea typeface="+mn-ea"/>
                <a:cs typeface="+mn-cs"/>
              </a:rPr>
              <a:t>Crescita associativa.</a:t>
            </a:r>
            <a:r>
              <a:rPr lang="it-IT" sz="1200" dirty="0">
                <a:solidFill>
                  <a:schemeClr val="tx1"/>
                </a:solidFill>
                <a:latin typeface="+mn-lt"/>
                <a:ea typeface="+mn-ea"/>
                <a:cs typeface="+mn-cs"/>
              </a:rPr>
              <a:t> Il GAT può anche aiutare i distretti e i club a sviluppare programmi di affiliazione efficaci per avviare nuovi club e attirare nuovi soci, e può aiutare i club a creare una fantastica esperienza associativa che farà in modo che i soci nuovi e di lunga data continuino la loro affiliazione. Più soci consentono ai club di offrire più servizi alle loro comunità. </a:t>
            </a:r>
          </a:p>
          <a:p>
            <a:r>
              <a:rPr lang="it-IT" sz="1200" b="1" dirty="0">
                <a:solidFill>
                  <a:schemeClr val="tx1"/>
                </a:solidFill>
                <a:latin typeface="+mn-lt"/>
                <a:ea typeface="+mn-ea"/>
                <a:cs typeface="+mn-cs"/>
              </a:rPr>
              <a:t>Innovazione nel servizio.</a:t>
            </a:r>
            <a:r>
              <a:rPr lang="it-IT" sz="1200" dirty="0">
                <a:solidFill>
                  <a:schemeClr val="tx1"/>
                </a:solidFill>
                <a:latin typeface="+mn-lt"/>
                <a:ea typeface="+mn-ea"/>
                <a:cs typeface="+mn-cs"/>
              </a:rPr>
              <a:t> Assistono anche i distretti e i club a individuare le risorse e le migliori pratiche per perfezionare i loro progetti di servizio e, di conseguenza, il loro impatto. I progetti di servizio di qualità fanno aumentare la soddisfazione dei soci e aiutano ad attirare nuovi soci che desiderano servire. </a:t>
            </a:r>
          </a:p>
          <a:p>
            <a:r>
              <a:rPr lang="it-IT" sz="1200" b="1" dirty="0">
                <a:solidFill>
                  <a:schemeClr val="tx1"/>
                </a:solidFill>
                <a:latin typeface="+mn-lt"/>
                <a:ea typeface="+mn-ea"/>
                <a:cs typeface="+mn-cs"/>
              </a:rPr>
              <a:t>Supporto alla Fondazione.</a:t>
            </a:r>
            <a:r>
              <a:rPr lang="it-IT" sz="1200" dirty="0">
                <a:solidFill>
                  <a:schemeClr val="tx1"/>
                </a:solidFill>
                <a:latin typeface="+mn-lt"/>
                <a:ea typeface="+mn-ea"/>
                <a:cs typeface="+mn-cs"/>
              </a:rPr>
              <a:t> Il GAT sostiene e promuove le donazioni dei Lions alla LCIF e alla Campagna 100.  Sostenendo la nostra Fondazione, sosteniamo i Lions di tutto il mondo che hanno bisogno di vari contributi e altro sostegno finanziario.</a:t>
            </a:r>
          </a:p>
          <a:p>
            <a:r>
              <a:rPr lang="it-IT" sz="1200" b="1" dirty="0">
                <a:solidFill>
                  <a:schemeClr val="tx1"/>
                </a:solidFill>
                <a:latin typeface="+mn-lt"/>
                <a:ea typeface="+mn-ea"/>
                <a:cs typeface="+mn-cs"/>
              </a:rPr>
              <a:t>Condivide e utilizza le risorse. </a:t>
            </a:r>
            <a:r>
              <a:rPr lang="it-IT" sz="1200" dirty="0">
                <a:solidFill>
                  <a:schemeClr val="tx1"/>
                </a:solidFill>
                <a:latin typeface="+mn-lt"/>
                <a:ea typeface="+mn-ea"/>
                <a:cs typeface="+mn-cs"/>
              </a:rPr>
              <a:t>Lions Clubs International fornisce ai membri del GAT l'accesso alle numerose risorse che possono essere utilizzate per supportare i distretti e i club in merito a leadership, membership, service, operazioni e marketing. </a:t>
            </a:r>
          </a:p>
          <a:p>
            <a:r>
              <a:rPr lang="it-IT" sz="1200" b="1" dirty="0">
                <a:solidFill>
                  <a:schemeClr val="tx1"/>
                </a:solidFill>
                <a:latin typeface="+mn-lt"/>
                <a:ea typeface="+mn-ea"/>
                <a:cs typeface="+mn-cs"/>
              </a:rPr>
              <a:t>Fornisce input e feedback.  </a:t>
            </a:r>
            <a:r>
              <a:rPr lang="it-IT" sz="1200" dirty="0">
                <a:solidFill>
                  <a:schemeClr val="tx1"/>
                </a:solidFill>
                <a:latin typeface="+mn-lt"/>
                <a:ea typeface="+mn-ea"/>
                <a:cs typeface="+mn-cs"/>
              </a:rPr>
              <a:t>I membri del GAT hanno l'opportunità di condividere il loro pensiero sulle risorse in fase di sviluppo e/o di comunicare il feedback su come vengono utilizzate e regionalizzate per la loro area.  </a:t>
            </a:r>
          </a:p>
          <a:p>
            <a:r>
              <a:rPr lang="it-IT" sz="1200" b="1" dirty="0">
                <a:solidFill>
                  <a:schemeClr val="tx1"/>
                </a:solidFill>
                <a:latin typeface="+mn-lt"/>
                <a:ea typeface="+mn-ea"/>
                <a:cs typeface="+mn-cs"/>
              </a:rPr>
              <a:t>Invia i rapporti.</a:t>
            </a:r>
            <a:r>
              <a:rPr lang="it-IT" sz="1200" dirty="0">
                <a:solidFill>
                  <a:schemeClr val="tx1"/>
                </a:solidFill>
                <a:latin typeface="+mn-lt"/>
                <a:ea typeface="+mn-ea"/>
                <a:cs typeface="+mn-cs"/>
              </a:rPr>
              <a:t>  I club dovrebbero inviare il loro rapporto mensile soci e comunicare i progetti di servizio che sono stati condotti.  I multidistretti e i distretti inviano i rapporti sui corsi di formazione che sono stati condotti.  </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9</a:t>
            </a:fld>
            <a:endParaRPr lang="en-US" dirty="0"/>
          </a:p>
        </p:txBody>
      </p:sp>
    </p:spTree>
    <p:extLst>
      <p:ext uri="{BB962C8B-B14F-4D97-AF65-F5344CB8AC3E}">
        <p14:creationId xmlns:p14="http://schemas.microsoft.com/office/powerpoint/2010/main" val="2283221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686-B8AF-4E81-807C-A6EA20EE01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F315EF-5B7B-4C9D-8A6C-85FBB9E4DC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5DEE50-0CA6-4483-BD63-5907AF5E8AC1}"/>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5" name="Footer Placeholder 4">
            <a:extLst>
              <a:ext uri="{FF2B5EF4-FFF2-40B4-BE49-F238E27FC236}">
                <a16:creationId xmlns:a16="http://schemas.microsoft.com/office/drawing/2014/main" id="{4DFADA5A-F54B-4707-9B74-72ACCAF2DB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D762EDD-F82E-4AA3-AA60-B607A57472EA}"/>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369144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61BAF-A469-4253-8FD7-46698AAE82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EAA4FC-035D-4797-BE90-FB196405DC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E7199D-A23F-4356-8FA1-4069FF584044}"/>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5" name="Footer Placeholder 4">
            <a:extLst>
              <a:ext uri="{FF2B5EF4-FFF2-40B4-BE49-F238E27FC236}">
                <a16:creationId xmlns:a16="http://schemas.microsoft.com/office/drawing/2014/main" id="{A807CA74-820C-4CEE-B95B-40552FB81B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0B749CF-28A9-4C4F-99F7-FBDE0732EF44}"/>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4157136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3AF26-C8B2-4475-AB41-3CFE7A7820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69B90E-99C2-4079-9A48-434817DBD2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9579E5-BE96-4881-86CC-0ED3F5F7431C}"/>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5" name="Footer Placeholder 4">
            <a:extLst>
              <a:ext uri="{FF2B5EF4-FFF2-40B4-BE49-F238E27FC236}">
                <a16:creationId xmlns:a16="http://schemas.microsoft.com/office/drawing/2014/main" id="{31F6C9E7-1F41-4EA3-A4C7-6F6986801F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ED7BE1-BE3D-43D0-AC91-AE2E4193773B}"/>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2759884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02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D9593-47D8-4230-A825-0A7F36B224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0928D1-3079-49A9-99C0-A60C7BE421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D12E7-E16C-464B-A3FE-AC64367366EF}"/>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5" name="Footer Placeholder 4">
            <a:extLst>
              <a:ext uri="{FF2B5EF4-FFF2-40B4-BE49-F238E27FC236}">
                <a16:creationId xmlns:a16="http://schemas.microsoft.com/office/drawing/2014/main" id="{CD5BEDD0-22C3-49A6-B7FD-04307B210B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C19E68-88DB-4498-BA5C-5FDA0C2B0C67}"/>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1823884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2C30E-0FB6-4810-953F-069E742506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6603F2-70EC-4A30-BB97-1BD003DB44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F85953-EC05-4401-A1A6-6B73320DC570}"/>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5" name="Footer Placeholder 4">
            <a:extLst>
              <a:ext uri="{FF2B5EF4-FFF2-40B4-BE49-F238E27FC236}">
                <a16:creationId xmlns:a16="http://schemas.microsoft.com/office/drawing/2014/main" id="{BB0C0BF8-5511-4B27-8C0F-37A3C31A1B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A177E7-08E8-42C8-8AEF-5C847C16E79E}"/>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2244739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FA5D-4FAF-4E11-980E-288627D0EE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CE6B3A-7336-483C-BE6C-64AE6878B7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A57B23-8F57-459B-AFD4-080971F5A5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D28EF4-209E-4859-B58A-62D11C3FA30D}"/>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6" name="Footer Placeholder 5">
            <a:extLst>
              <a:ext uri="{FF2B5EF4-FFF2-40B4-BE49-F238E27FC236}">
                <a16:creationId xmlns:a16="http://schemas.microsoft.com/office/drawing/2014/main" id="{D9A8A71A-0765-470D-8844-D3733512E7E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529DF8-2376-4AE0-B55E-95EA0B6CADAA}"/>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3703211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FC0E2-EC03-4865-83CB-3200139750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78CC0E-2D6F-430C-8F71-2139323670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DF730C-7E1C-44A7-AE17-B817199046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80E10D-9174-4DBF-B205-CF888A85CC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2D5404-7842-40BC-B3ED-EAB557F957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752B4C-BAA9-4F1C-A96A-5032DF8FAF3C}"/>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8" name="Footer Placeholder 7">
            <a:extLst>
              <a:ext uri="{FF2B5EF4-FFF2-40B4-BE49-F238E27FC236}">
                <a16:creationId xmlns:a16="http://schemas.microsoft.com/office/drawing/2014/main" id="{A2B14AD5-4267-467A-A166-EB582B47C74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F207A08-4D7C-4D99-92CF-CEB605061A4A}"/>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3086702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58D5B-EA8B-4650-8476-999E3F99C6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77E524-A8FE-44A0-8A23-6D88EDFF4EAF}"/>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4" name="Footer Placeholder 3">
            <a:extLst>
              <a:ext uri="{FF2B5EF4-FFF2-40B4-BE49-F238E27FC236}">
                <a16:creationId xmlns:a16="http://schemas.microsoft.com/office/drawing/2014/main" id="{023FCECA-214C-46C2-A38F-F4FFBE162AC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1AECE22-01F1-405B-9AE4-A5E4BFF13E16}"/>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3220665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005EFF-1B5C-43CC-92C7-6724D5D9D09D}"/>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3" name="Footer Placeholder 2">
            <a:extLst>
              <a:ext uri="{FF2B5EF4-FFF2-40B4-BE49-F238E27FC236}">
                <a16:creationId xmlns:a16="http://schemas.microsoft.com/office/drawing/2014/main" id="{1E1B908E-8357-49C6-82A1-EEA48793460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21FDAFC-E9A0-4C6A-ACAB-F3586381C709}"/>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1655885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B88BE-7B5A-41F9-B889-3B5017E7EA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19ADE5-5376-42AE-89A9-2BA337CF0E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E5CC25-9C68-44DE-9AD5-B55D377E01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073E51-3E81-45DD-B712-84C98D28EF38}"/>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6" name="Footer Placeholder 5">
            <a:extLst>
              <a:ext uri="{FF2B5EF4-FFF2-40B4-BE49-F238E27FC236}">
                <a16:creationId xmlns:a16="http://schemas.microsoft.com/office/drawing/2014/main" id="{B74B5C40-DE18-4E5B-887B-A3563A487C9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A39E5A9-4646-49C2-9F5C-F24A89BA0133}"/>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44938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C1E77-E3BD-4158-A214-1A38F8579C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EAB68E-0546-45E8-882B-9DE60A2C81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5554CC3-C3CF-4ECD-B263-FF36A4CD4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3F9B7C-12EB-40CA-9203-7540B137262D}"/>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6" name="Footer Placeholder 5">
            <a:extLst>
              <a:ext uri="{FF2B5EF4-FFF2-40B4-BE49-F238E27FC236}">
                <a16:creationId xmlns:a16="http://schemas.microsoft.com/office/drawing/2014/main" id="{1C442B1E-4B5E-4862-B3F1-F96098D291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556DE16-4900-4356-89D8-FDBB58DE5D2A}"/>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2013501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0E4E0E-133B-4AAA-B0C1-20267D0E52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16484D-495E-4C0B-BBDF-A72D4D0E3B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FC82BB-0267-4727-896B-2CF226EFA3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06D7-6F2F-4D0A-9CB4-E70F5D138E3E}" type="datetimeFigureOut">
              <a:rPr lang="en-US" smtClean="0"/>
              <a:t>7/28/2022</a:t>
            </a:fld>
            <a:endParaRPr lang="en-US" dirty="0"/>
          </a:p>
        </p:txBody>
      </p:sp>
      <p:sp>
        <p:nvSpPr>
          <p:cNvPr id="5" name="Footer Placeholder 4">
            <a:extLst>
              <a:ext uri="{FF2B5EF4-FFF2-40B4-BE49-F238E27FC236}">
                <a16:creationId xmlns:a16="http://schemas.microsoft.com/office/drawing/2014/main" id="{AC71A0E1-EDD0-4785-A962-2C02CB2C6E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102CF08-015E-4E93-BC60-CDCE4AFBB2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38B06-BA37-4F6E-A53D-9053CB1326FC}" type="slidenum">
              <a:rPr lang="en-US" smtClean="0"/>
              <a:t>‹#›</a:t>
            </a:fld>
            <a:endParaRPr lang="en-US" dirty="0"/>
          </a:p>
        </p:txBody>
      </p:sp>
    </p:spTree>
    <p:extLst>
      <p:ext uri="{BB962C8B-B14F-4D97-AF65-F5344CB8AC3E}">
        <p14:creationId xmlns:p14="http://schemas.microsoft.com/office/powerpoint/2010/main" val="2076484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6.tmp"/><Relationship Id="rId5" Type="http://schemas.openxmlformats.org/officeDocument/2006/relationships/image" Target="../media/image25.tmp"/><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9.tmp"/><Relationship Id="rId4" Type="http://schemas.openxmlformats.org/officeDocument/2006/relationships/image" Target="../media/image28.tmp"/></Relationships>
</file>

<file path=ppt/slides/_rels/slide13.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2.tmp"/><Relationship Id="rId4" Type="http://schemas.openxmlformats.org/officeDocument/2006/relationships/image" Target="../media/image31.tmp"/></Relationships>
</file>

<file path=ppt/slides/_rels/slide14.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png"/><Relationship Id="rId7" Type="http://schemas.microsoft.com/office/2007/relationships/hdphoto" Target="../media/hdphoto3.wdp"/><Relationship Id="rId12" Type="http://schemas.microsoft.com/office/2007/relationships/hdphoto" Target="../media/hdphoto5.wdp"/><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8.png"/><Relationship Id="rId11" Type="http://schemas.openxmlformats.org/officeDocument/2006/relationships/image" Target="../media/image41.png"/><Relationship Id="rId5" Type="http://schemas.microsoft.com/office/2007/relationships/hdphoto" Target="../media/hdphoto2.wdp"/><Relationship Id="rId10" Type="http://schemas.openxmlformats.org/officeDocument/2006/relationships/image" Target="../media/image40.png"/><Relationship Id="rId4" Type="http://schemas.openxmlformats.org/officeDocument/2006/relationships/image" Target="../media/image37.png"/><Relationship Id="rId9" Type="http://schemas.microsoft.com/office/2007/relationships/hdphoto" Target="../media/hdphoto4.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notesSlide" Target="../notesSlides/notesSlide9.xml"/><Relationship Id="rId16" Type="http://schemas.openxmlformats.org/officeDocument/2006/relationships/image" Target="../media/image20.svg"/><Relationship Id="rId1" Type="http://schemas.openxmlformats.org/officeDocument/2006/relationships/slideLayout" Target="../slideLayouts/slideLayout12.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p:cNvSpPr/>
          <p:nvPr/>
        </p:nvSpPr>
        <p:spPr>
          <a:xfrm>
            <a:off x="-2483" y="0"/>
            <a:ext cx="12192000" cy="6858000"/>
          </a:xfrm>
          <a:prstGeom prst="rect">
            <a:avLst/>
          </a:prstGeom>
          <a:solidFill>
            <a:srgbClr val="0A2A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8" name="Title 1"/>
          <p:cNvSpPr txBox="1">
            <a:spLocks/>
          </p:cNvSpPr>
          <p:nvPr/>
        </p:nvSpPr>
        <p:spPr>
          <a:xfrm>
            <a:off x="0" y="4888607"/>
            <a:ext cx="12189517" cy="1030220"/>
          </a:xfrm>
          <a:prstGeom prst="rect">
            <a:avLst/>
          </a:prstGeom>
          <a:effectLst>
            <a:outerShdw blurRad="50800" dist="38100" dir="2700000" algn="tl" rotWithShape="0">
              <a:prstClr val="black">
                <a:alpha val="40000"/>
              </a:prstClr>
            </a:outerShdw>
          </a:effectLst>
        </p:spPr>
        <p:txBody>
          <a:bodyPr vert="horz" lIns="81539" tIns="40769" rIns="81539" bIns="40769" rtlCol="0" anchor="ctr">
            <a:noAutofit/>
          </a:bodyPr>
          <a:lstStyle>
            <a:lvl1pPr algn="l" defTabSz="407690" rtl="0" eaLnBrk="1" latinLnBrk="0" hangingPunct="1">
              <a:spcBef>
                <a:spcPct val="0"/>
              </a:spcBef>
              <a:buNone/>
              <a:defRPr sz="3600" b="1" i="0" kern="1200">
                <a:solidFill>
                  <a:srgbClr val="095495"/>
                </a:solidFill>
                <a:latin typeface="Helvetica Neue" charset="0"/>
                <a:ea typeface="Helvetica Neue" charset="0"/>
                <a:cs typeface="Helvetica Neue" charset="0"/>
              </a:defRPr>
            </a:lvl1pPr>
          </a:lstStyle>
          <a:p>
            <a:pPr algn="ctr"/>
            <a:r>
              <a:rPr lang="it-IT" sz="3200" dirty="0">
                <a:solidFill>
                  <a:schemeClr val="bg1"/>
                </a:solidFill>
                <a:latin typeface="Helvetica" charset="0"/>
                <a:ea typeface="Helvetica" charset="0"/>
                <a:cs typeface="Helvetica" charset="0"/>
              </a:rPr>
              <a:t>Il Global Action Team </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8206" y="337849"/>
            <a:ext cx="4953104" cy="4918826"/>
          </a:xfrm>
          <a:prstGeom prst="rect">
            <a:avLst/>
          </a:prstGeom>
        </p:spPr>
      </p:pic>
    </p:spTree>
    <p:custDataLst>
      <p:tags r:id="rId1"/>
    </p:custDataLst>
    <p:extLst>
      <p:ext uri="{BB962C8B-B14F-4D97-AF65-F5344CB8AC3E}">
        <p14:creationId xmlns:p14="http://schemas.microsoft.com/office/powerpoint/2010/main" val="3744070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ackground - Solid">
            <a:extLst>
              <a:ext uri="{FF2B5EF4-FFF2-40B4-BE49-F238E27FC236}">
                <a16:creationId xmlns:a16="http://schemas.microsoft.com/office/drawing/2014/main" id="{26686E2C-7ED9-1544-816E-ED77CB499B76}"/>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24" name="Freeform 23">
            <a:extLst>
              <a:ext uri="{FF2B5EF4-FFF2-40B4-BE49-F238E27FC236}">
                <a16:creationId xmlns:a16="http://schemas.microsoft.com/office/drawing/2014/main" id="{E39E4B24-8DD0-8746-989F-ADE4C1B100E8}"/>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nvGrpSpPr>
          <p:cNvPr id="2" name="Group 1">
            <a:extLst>
              <a:ext uri="{FF2B5EF4-FFF2-40B4-BE49-F238E27FC236}">
                <a16:creationId xmlns:a16="http://schemas.microsoft.com/office/drawing/2014/main" id="{04565E04-6750-604C-B216-14F6DB223BE5}"/>
              </a:ext>
            </a:extLst>
          </p:cNvPr>
          <p:cNvGrpSpPr/>
          <p:nvPr/>
        </p:nvGrpSpPr>
        <p:grpSpPr>
          <a:xfrm>
            <a:off x="4955038" y="0"/>
            <a:ext cx="1677492" cy="6858000"/>
            <a:chOff x="3697870" y="0"/>
            <a:chExt cx="1677492" cy="6858000"/>
          </a:xfrm>
        </p:grpSpPr>
        <p:sp>
          <p:nvSpPr>
            <p:cNvPr id="17" name="Freeform 16">
              <a:extLst>
                <a:ext uri="{FF2B5EF4-FFF2-40B4-BE49-F238E27FC236}">
                  <a16:creationId xmlns:a16="http://schemas.microsoft.com/office/drawing/2014/main" id="{0ABA8735-21A0-D941-BAFF-2C6DFDE50D15}"/>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9" name="Freeform 18">
              <a:extLst>
                <a:ext uri="{FF2B5EF4-FFF2-40B4-BE49-F238E27FC236}">
                  <a16:creationId xmlns:a16="http://schemas.microsoft.com/office/drawing/2014/main" id="{1AABB41B-29AE-AA4C-A273-97195EE7BD4E}"/>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26" name="Body Copy">
            <a:extLst>
              <a:ext uri="{FF2B5EF4-FFF2-40B4-BE49-F238E27FC236}">
                <a16:creationId xmlns:a16="http://schemas.microsoft.com/office/drawing/2014/main" id="{2E50E5EB-D1FE-7D49-B16E-C5870ABEC04F}"/>
              </a:ext>
            </a:extLst>
          </p:cNvPr>
          <p:cNvSpPr txBox="1">
            <a:spLocks/>
          </p:cNvSpPr>
          <p:nvPr/>
        </p:nvSpPr>
        <p:spPr>
          <a:xfrm>
            <a:off x="6796598" y="1955001"/>
            <a:ext cx="4914756" cy="3517332"/>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buClr>
                <a:srgbClr val="55565A"/>
              </a:buClr>
              <a:buSzPct val="100000"/>
              <a:buFont typeface="Arial" panose="020B0604020202020204" pitchFamily="34" charset="0"/>
              <a:buChar char="•"/>
            </a:pPr>
            <a:r>
              <a:rPr lang="it-IT" sz="2400" dirty="0">
                <a:solidFill>
                  <a:srgbClr val="0D2240"/>
                </a:solidFill>
                <a:latin typeface="Arial" charset="0"/>
                <a:ea typeface="Arial" charset="0"/>
                <a:cs typeface="Arial" charset="0"/>
              </a:rPr>
              <a:t>Comunicazione costante</a:t>
            </a:r>
            <a:br>
              <a:rPr lang="it-IT" sz="2400" dirty="0">
                <a:solidFill>
                  <a:srgbClr val="0D2240"/>
                </a:solidFill>
                <a:latin typeface="Arial" charset="0"/>
                <a:ea typeface="Arial" charset="0"/>
                <a:cs typeface="Arial" charset="0"/>
              </a:rPr>
            </a:br>
            <a:endParaRPr lang="it-IT" sz="2400" dirty="0">
              <a:solidFill>
                <a:srgbClr val="0D2240"/>
              </a:solidFill>
              <a:latin typeface="Arial" charset="0"/>
              <a:ea typeface="Arial" charset="0"/>
              <a:cs typeface="Arial" charset="0"/>
            </a:endParaRPr>
          </a:p>
          <a:p>
            <a:pPr marL="342900" indent="-342900">
              <a:buClr>
                <a:srgbClr val="55565A"/>
              </a:buClr>
              <a:buSzPct val="100000"/>
              <a:buFont typeface="Arial" panose="020B0604020202020204" pitchFamily="34" charset="0"/>
              <a:buChar char="•"/>
            </a:pPr>
            <a:r>
              <a:rPr lang="it-IT" sz="2400" dirty="0">
                <a:solidFill>
                  <a:srgbClr val="0D2240"/>
                </a:solidFill>
                <a:latin typeface="Arial" charset="0"/>
                <a:ea typeface="Arial" charset="0"/>
                <a:cs typeface="Arial" charset="0"/>
              </a:rPr>
              <a:t>Collaborazione e lavoro di squadra</a:t>
            </a:r>
            <a:br>
              <a:rPr lang="it-IT" sz="2400" dirty="0">
                <a:solidFill>
                  <a:srgbClr val="0D2240"/>
                </a:solidFill>
                <a:latin typeface="Arial" charset="0"/>
                <a:ea typeface="Arial" charset="0"/>
                <a:cs typeface="Arial" charset="0"/>
              </a:rPr>
            </a:br>
            <a:endParaRPr lang="it-IT" sz="2400" dirty="0">
              <a:solidFill>
                <a:srgbClr val="0D2240"/>
              </a:solidFill>
              <a:latin typeface="Arial" charset="0"/>
              <a:ea typeface="Arial" charset="0"/>
              <a:cs typeface="Arial" charset="0"/>
            </a:endParaRPr>
          </a:p>
          <a:p>
            <a:pPr marL="342900" indent="-342900">
              <a:buClr>
                <a:srgbClr val="55565A"/>
              </a:buClr>
              <a:buSzPct val="100000"/>
              <a:buFont typeface="Arial" panose="020B0604020202020204" pitchFamily="34" charset="0"/>
              <a:buChar char="•"/>
            </a:pPr>
            <a:r>
              <a:rPr lang="it-IT" sz="2400" dirty="0">
                <a:solidFill>
                  <a:srgbClr val="0D2240"/>
                </a:solidFill>
                <a:latin typeface="Arial" charset="0"/>
                <a:ea typeface="Arial" charset="0"/>
                <a:cs typeface="Arial" charset="0"/>
              </a:rPr>
              <a:t>Sviluppo di obiettivi e piani d'azione</a:t>
            </a:r>
            <a:br>
              <a:rPr lang="it-IT" sz="2400" dirty="0">
                <a:solidFill>
                  <a:srgbClr val="0D2240"/>
                </a:solidFill>
                <a:latin typeface="Arial" charset="0"/>
                <a:ea typeface="Arial" charset="0"/>
                <a:cs typeface="Arial" charset="0"/>
              </a:rPr>
            </a:br>
            <a:endParaRPr lang="it-IT" sz="2400" dirty="0">
              <a:solidFill>
                <a:srgbClr val="0D2240"/>
              </a:solidFill>
              <a:latin typeface="Arial" charset="0"/>
              <a:ea typeface="Arial" charset="0"/>
              <a:cs typeface="Arial" charset="0"/>
            </a:endParaRPr>
          </a:p>
          <a:p>
            <a:pPr marL="342900" indent="-342900">
              <a:buClr>
                <a:srgbClr val="55565A"/>
              </a:buClr>
              <a:buSzPct val="100000"/>
              <a:buFont typeface="Arial" panose="020B0604020202020204" pitchFamily="34" charset="0"/>
              <a:buChar char="•"/>
            </a:pPr>
            <a:r>
              <a:rPr lang="it-IT" sz="2400" dirty="0">
                <a:solidFill>
                  <a:srgbClr val="0D2240"/>
                </a:solidFill>
                <a:latin typeface="Arial" charset="0"/>
                <a:ea typeface="Arial" charset="0"/>
                <a:cs typeface="Arial" charset="0"/>
              </a:rPr>
              <a:t>Monitoraggio dei progressi durante tutto l'anno</a:t>
            </a:r>
          </a:p>
        </p:txBody>
      </p:sp>
      <p:sp>
        <p:nvSpPr>
          <p:cNvPr id="25" name="Large #">
            <a:extLst>
              <a:ext uri="{FF2B5EF4-FFF2-40B4-BE49-F238E27FC236}">
                <a16:creationId xmlns:a16="http://schemas.microsoft.com/office/drawing/2014/main" id="{2E20D425-63F8-344E-9EAF-9DA816EF30EC}"/>
              </a:ext>
            </a:extLst>
          </p:cNvPr>
          <p:cNvSpPr txBox="1"/>
          <p:nvPr/>
        </p:nvSpPr>
        <p:spPr>
          <a:xfrm>
            <a:off x="179053" y="2263439"/>
            <a:ext cx="5092507" cy="2045368"/>
          </a:xfrm>
          <a:prstGeom prst="rect">
            <a:avLst/>
          </a:prstGeom>
          <a:noFill/>
        </p:spPr>
        <p:txBody>
          <a:bodyPr wrap="square" rtlCol="0" anchor="b">
            <a:spAutoFit/>
          </a:bodyPr>
          <a:lstStyle/>
          <a:p>
            <a:pPr algn="ctr">
              <a:lnSpc>
                <a:spcPts val="8000"/>
              </a:lnSpc>
            </a:pPr>
            <a:r>
              <a:rPr lang="it-IT" sz="4800" b="1" dirty="0">
                <a:solidFill>
                  <a:schemeClr val="bg1"/>
                </a:solidFill>
                <a:latin typeface="Arial" panose="020B0604020202020204" pitchFamily="34" charset="0"/>
                <a:ea typeface="Arial" charset="0"/>
                <a:cs typeface="Arial" panose="020B0604020202020204" pitchFamily="34" charset="0"/>
              </a:rPr>
              <a:t>Come fa il GAT a fare tutto?</a:t>
            </a:r>
          </a:p>
        </p:txBody>
      </p:sp>
      <p:sp>
        <p:nvSpPr>
          <p:cNvPr id="28" name="Rectangle 27">
            <a:extLst>
              <a:ext uri="{FF2B5EF4-FFF2-40B4-BE49-F238E27FC236}">
                <a16:creationId xmlns:a16="http://schemas.microsoft.com/office/drawing/2014/main" id="{1F2A9514-7C35-AB43-B22D-AC06B53DD328}"/>
              </a:ext>
            </a:extLst>
          </p:cNvPr>
          <p:cNvSpPr/>
          <p:nvPr/>
        </p:nvSpPr>
        <p:spPr>
          <a:xfrm rot="5400000">
            <a:off x="2607323" y="2431482"/>
            <a:ext cx="185822" cy="406708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12" name="Page Number - Blue">
            <a:extLst>
              <a:ext uri="{FF2B5EF4-FFF2-40B4-BE49-F238E27FC236}">
                <a16:creationId xmlns:a16="http://schemas.microsoft.com/office/drawing/2014/main" id="{9EF8C11C-B97D-B04F-8EC2-671F9B1B84D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10</a:t>
            </a:fld>
            <a:endParaRPr lang="en-US" sz="1000" dirty="0">
              <a:solidFill>
                <a:srgbClr val="00338D"/>
              </a:solidFill>
            </a:endParaRPr>
          </a:p>
        </p:txBody>
      </p:sp>
      <p:pic>
        <p:nvPicPr>
          <p:cNvPr id="11" name="Picture 10">
            <a:extLst>
              <a:ext uri="{FF2B5EF4-FFF2-40B4-BE49-F238E27FC236}">
                <a16:creationId xmlns:a16="http://schemas.microsoft.com/office/drawing/2014/main" id="{E71325D6-7824-F444-951E-D53971D53FB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960101" y="202119"/>
            <a:ext cx="1047656" cy="1047656"/>
          </a:xfrm>
          <a:prstGeom prst="rect">
            <a:avLst/>
          </a:prstGeom>
        </p:spPr>
      </p:pic>
    </p:spTree>
    <p:extLst>
      <p:ext uri="{BB962C8B-B14F-4D97-AF65-F5344CB8AC3E}">
        <p14:creationId xmlns:p14="http://schemas.microsoft.com/office/powerpoint/2010/main" val="1358897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0" y="-8022"/>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it-IT" dirty="0">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rgbClr val="00338D">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50000"/>
                </a:schemeClr>
              </a:solidFill>
            </a:endParaRPr>
          </a:p>
        </p:txBody>
      </p:sp>
      <p:sp>
        <p:nvSpPr>
          <p:cNvPr id="2" name="Rectangle 1"/>
          <p:cNvSpPr/>
          <p:nvPr/>
        </p:nvSpPr>
        <p:spPr>
          <a:xfrm>
            <a:off x="770408" y="5470024"/>
            <a:ext cx="3145536" cy="913070"/>
          </a:xfrm>
          <a:prstGeom prst="rect">
            <a:avLst/>
          </a:prstGeom>
          <a:noFill/>
        </p:spPr>
        <p:txBody>
          <a:bodyPr wrap="square" numCol="1" spcCol="381000" anchor="t">
            <a:spAutoFit/>
          </a:bodyPr>
          <a:lstStyle/>
          <a:p>
            <a:pPr algn="ctr">
              <a:lnSpc>
                <a:spcPts val="3200"/>
              </a:lnSpc>
              <a:spcAft>
                <a:spcPts val="1200"/>
              </a:spcAft>
            </a:pPr>
            <a:r>
              <a:rPr lang="it-IT" sz="3200" b="1" dirty="0">
                <a:solidFill>
                  <a:srgbClr val="00338D"/>
                </a:solidFill>
                <a:latin typeface="Arial" charset="0"/>
                <a:ea typeface="Arial" charset="0"/>
                <a:cs typeface="Arial" charset="0"/>
              </a:rPr>
              <a:t>Digest mensile dei Lions</a:t>
            </a: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11</a:t>
            </a:fld>
            <a:endParaRPr lang="en-US" sz="1000" dirty="0">
              <a:solidFill>
                <a:srgbClr val="00338D"/>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5410200" cy="66085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it-IT" dirty="0">
                <a:solidFill>
                  <a:srgbClr val="00338D"/>
                </a:solidFill>
              </a:rPr>
              <a:t>Comunicazioni del GAT</a:t>
            </a:r>
          </a:p>
        </p:txBody>
      </p:sp>
      <p:sp>
        <p:nvSpPr>
          <p:cNvPr id="40" name="Rectangle 39">
            <a:extLst>
              <a:ext uri="{FF2B5EF4-FFF2-40B4-BE49-F238E27FC236}">
                <a16:creationId xmlns:a16="http://schemas.microsoft.com/office/drawing/2014/main" id="{84289C3D-A190-6A45-9219-40FAD55A27F5}"/>
              </a:ext>
            </a:extLst>
          </p:cNvPr>
          <p:cNvSpPr/>
          <p:nvPr/>
        </p:nvSpPr>
        <p:spPr>
          <a:xfrm>
            <a:off x="4422426" y="5473370"/>
            <a:ext cx="3338300" cy="1477328"/>
          </a:xfrm>
          <a:prstGeom prst="rect">
            <a:avLst/>
          </a:prstGeom>
          <a:noFill/>
        </p:spPr>
        <p:txBody>
          <a:bodyPr wrap="square" numCol="1" spcCol="381000" anchor="t">
            <a:spAutoFit/>
          </a:bodyPr>
          <a:lstStyle/>
          <a:p>
            <a:pPr algn="ctr">
              <a:lnSpc>
                <a:spcPts val="3200"/>
              </a:lnSpc>
              <a:spcAft>
                <a:spcPts val="1200"/>
              </a:spcAft>
            </a:pPr>
            <a:r>
              <a:rPr lang="it-IT" sz="3200" b="1" dirty="0">
                <a:solidFill>
                  <a:srgbClr val="00338D"/>
                </a:solidFill>
                <a:latin typeface="Arial" charset="0"/>
                <a:ea typeface="Arial" charset="0"/>
                <a:cs typeface="Arial" charset="0"/>
              </a:rPr>
              <a:t>Gruppo del GAT su Facebook</a:t>
            </a:r>
          </a:p>
          <a:p>
            <a:pPr algn="ctr">
              <a:lnSpc>
                <a:spcPts val="3200"/>
              </a:lnSpc>
              <a:spcAft>
                <a:spcPts val="1200"/>
              </a:spcAft>
            </a:pPr>
            <a:r>
              <a:rPr lang="it-IT" sz="3200" b="1" dirty="0">
                <a:solidFill>
                  <a:srgbClr val="00338D"/>
                </a:solidFill>
                <a:latin typeface="Arial" charset="0"/>
                <a:ea typeface="Arial" charset="0"/>
                <a:cs typeface="Arial" charset="0"/>
              </a:rPr>
              <a:t> </a:t>
            </a:r>
          </a:p>
        </p:txBody>
      </p:sp>
      <p:sp>
        <p:nvSpPr>
          <p:cNvPr id="41" name="Rectangle 40">
            <a:extLst>
              <a:ext uri="{FF2B5EF4-FFF2-40B4-BE49-F238E27FC236}">
                <a16:creationId xmlns:a16="http://schemas.microsoft.com/office/drawing/2014/main" id="{9E52E426-9202-494F-8A5F-075D8BBF744D}"/>
              </a:ext>
            </a:extLst>
          </p:cNvPr>
          <p:cNvSpPr/>
          <p:nvPr/>
        </p:nvSpPr>
        <p:spPr>
          <a:xfrm>
            <a:off x="8276055" y="5473370"/>
            <a:ext cx="3145536" cy="1477328"/>
          </a:xfrm>
          <a:prstGeom prst="rect">
            <a:avLst/>
          </a:prstGeom>
          <a:noFill/>
        </p:spPr>
        <p:txBody>
          <a:bodyPr wrap="square" numCol="1" spcCol="381000" anchor="t">
            <a:spAutoFit/>
          </a:bodyPr>
          <a:lstStyle/>
          <a:p>
            <a:pPr algn="ctr">
              <a:lnSpc>
                <a:spcPts val="3200"/>
              </a:lnSpc>
              <a:spcAft>
                <a:spcPts val="1200"/>
              </a:spcAft>
            </a:pPr>
            <a:r>
              <a:rPr lang="it-IT" sz="3200" b="1" dirty="0">
                <a:solidFill>
                  <a:srgbClr val="00338D"/>
                </a:solidFill>
                <a:latin typeface="Arial" charset="0"/>
                <a:ea typeface="Arial" charset="0"/>
                <a:cs typeface="Arial" charset="0"/>
              </a:rPr>
              <a:t>Specialisti regionali GAT</a:t>
            </a:r>
          </a:p>
          <a:p>
            <a:pPr algn="ctr">
              <a:lnSpc>
                <a:spcPts val="3200"/>
              </a:lnSpc>
              <a:spcAft>
                <a:spcPts val="1200"/>
              </a:spcAft>
            </a:pPr>
            <a:r>
              <a:rPr lang="it-IT" sz="3200" b="1" dirty="0">
                <a:solidFill>
                  <a:srgbClr val="00338D"/>
                </a:solidFill>
                <a:latin typeface="Arial" charset="0"/>
                <a:ea typeface="Arial" charset="0"/>
                <a:cs typeface="Arial" charset="0"/>
              </a:rPr>
              <a:t> </a:t>
            </a:r>
          </a:p>
        </p:txBody>
      </p:sp>
      <p:grpSp>
        <p:nvGrpSpPr>
          <p:cNvPr id="24" name="Group 23">
            <a:extLst>
              <a:ext uri="{FF2B5EF4-FFF2-40B4-BE49-F238E27FC236}">
                <a16:creationId xmlns:a16="http://schemas.microsoft.com/office/drawing/2014/main" id="{62C81936-8D26-4D09-9D80-E26ABD037CA7}"/>
              </a:ext>
            </a:extLst>
          </p:cNvPr>
          <p:cNvGrpSpPr/>
          <p:nvPr/>
        </p:nvGrpSpPr>
        <p:grpSpPr>
          <a:xfrm>
            <a:off x="7861532" y="2050869"/>
            <a:ext cx="3974583" cy="3043646"/>
            <a:chOff x="7861532" y="2050869"/>
            <a:chExt cx="3974583" cy="3043646"/>
          </a:xfrm>
        </p:grpSpPr>
        <p:grpSp>
          <p:nvGrpSpPr>
            <p:cNvPr id="8" name="Group 7">
              <a:extLst>
                <a:ext uri="{FF2B5EF4-FFF2-40B4-BE49-F238E27FC236}">
                  <a16:creationId xmlns:a16="http://schemas.microsoft.com/office/drawing/2014/main" id="{12B390A7-B606-4CF9-B761-63131493E909}"/>
                </a:ext>
              </a:extLst>
            </p:cNvPr>
            <p:cNvGrpSpPr/>
            <p:nvPr/>
          </p:nvGrpSpPr>
          <p:grpSpPr>
            <a:xfrm>
              <a:off x="7861532" y="2050869"/>
              <a:ext cx="3974583" cy="3043646"/>
              <a:chOff x="8000351" y="2122506"/>
              <a:chExt cx="3505849" cy="2684700"/>
            </a:xfrm>
            <a:effectLst>
              <a:outerShdw blurRad="50800" dist="38100" dir="8100000" algn="tr" rotWithShape="0">
                <a:prstClr val="black">
                  <a:alpha val="40000"/>
                </a:prstClr>
              </a:outerShdw>
            </a:effectLst>
          </p:grpSpPr>
          <p:pic>
            <p:nvPicPr>
              <p:cNvPr id="6" name="Picture 5" descr="A screenshot of a cell phone&#10;&#10;Description automatically generated">
                <a:extLst>
                  <a:ext uri="{FF2B5EF4-FFF2-40B4-BE49-F238E27FC236}">
                    <a16:creationId xmlns:a16="http://schemas.microsoft.com/office/drawing/2014/main" id="{67316AF7-3EBA-4EBC-A479-87CFA702415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000351" y="2122506"/>
                <a:ext cx="3505849" cy="2684700"/>
              </a:xfrm>
              <a:prstGeom prst="rect">
                <a:avLst/>
              </a:prstGeom>
              <a:ln>
                <a:solidFill>
                  <a:schemeClr val="tx1"/>
                </a:solidFill>
              </a:ln>
            </p:spPr>
          </p:pic>
          <p:sp>
            <p:nvSpPr>
              <p:cNvPr id="7" name="Rectangle 6">
                <a:extLst>
                  <a:ext uri="{FF2B5EF4-FFF2-40B4-BE49-F238E27FC236}">
                    <a16:creationId xmlns:a16="http://schemas.microsoft.com/office/drawing/2014/main" id="{FE5DD6B4-F6A1-42D7-B1B1-C76C73C1723A}"/>
                  </a:ext>
                </a:extLst>
              </p:cNvPr>
              <p:cNvSpPr/>
              <p:nvPr/>
            </p:nvSpPr>
            <p:spPr>
              <a:xfrm>
                <a:off x="9856907" y="2286001"/>
                <a:ext cx="1649293" cy="248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Box 2">
              <a:extLst>
                <a:ext uri="{FF2B5EF4-FFF2-40B4-BE49-F238E27FC236}">
                  <a16:creationId xmlns:a16="http://schemas.microsoft.com/office/drawing/2014/main" id="{E7F94562-3F72-47B0-B349-54CB22CFE9B4}"/>
                </a:ext>
              </a:extLst>
            </p:cNvPr>
            <p:cNvSpPr txBox="1"/>
            <p:nvPr/>
          </p:nvSpPr>
          <p:spPr>
            <a:xfrm>
              <a:off x="9969415" y="2763322"/>
              <a:ext cx="1866700" cy="276999"/>
            </a:xfrm>
            <a:prstGeom prst="rect">
              <a:avLst/>
            </a:prstGeom>
            <a:solidFill>
              <a:schemeClr val="bg1"/>
            </a:solidFill>
          </p:spPr>
          <p:txBody>
            <a:bodyPr wrap="square" rtlCol="0">
              <a:spAutoFit/>
            </a:bodyPr>
            <a:lstStyle/>
            <a:p>
              <a:r>
                <a:rPr lang="en-US" sz="1200" spc="50" dirty="0">
                  <a:solidFill>
                    <a:srgbClr val="4B4A45"/>
                  </a:solidFill>
                  <a:cs typeface="Cordia New" panose="020B0304020202020204" pitchFamily="34" charset="-34"/>
                </a:rPr>
                <a:t>GAT.CA4@lionsclubs.org</a:t>
              </a:r>
            </a:p>
          </p:txBody>
        </p:sp>
        <p:sp>
          <p:nvSpPr>
            <p:cNvPr id="5" name="TextBox 4">
              <a:extLst>
                <a:ext uri="{FF2B5EF4-FFF2-40B4-BE49-F238E27FC236}">
                  <a16:creationId xmlns:a16="http://schemas.microsoft.com/office/drawing/2014/main" id="{4AEBDD0A-7416-4BE5-9A26-1E18A3DE4FA5}"/>
                </a:ext>
              </a:extLst>
            </p:cNvPr>
            <p:cNvSpPr txBox="1"/>
            <p:nvPr/>
          </p:nvSpPr>
          <p:spPr>
            <a:xfrm>
              <a:off x="8989202" y="2766455"/>
              <a:ext cx="865998" cy="276999"/>
            </a:xfrm>
            <a:prstGeom prst="rect">
              <a:avLst/>
            </a:prstGeom>
            <a:solidFill>
              <a:schemeClr val="bg1"/>
            </a:solidFill>
          </p:spPr>
          <p:txBody>
            <a:bodyPr wrap="square" rtlCol="0">
              <a:spAutoFit/>
            </a:bodyPr>
            <a:lstStyle/>
            <a:p>
              <a:pPr algn="ctr"/>
              <a:r>
                <a:rPr lang="en-US" sz="1200" spc="50" dirty="0" err="1">
                  <a:solidFill>
                    <a:srgbClr val="4B4A45"/>
                  </a:solidFill>
                  <a:cs typeface="Cordia New" panose="020B0304020202020204" pitchFamily="34" charset="-34"/>
                </a:rPr>
                <a:t>Alla</a:t>
              </a:r>
              <a:r>
                <a:rPr lang="en-US" sz="1200" spc="50" dirty="0">
                  <a:solidFill>
                    <a:srgbClr val="4B4A45"/>
                  </a:solidFill>
                  <a:cs typeface="Cordia New" panose="020B0304020202020204" pitchFamily="34" charset="-34"/>
                </a:rPr>
                <a:t> c.a.</a:t>
              </a:r>
            </a:p>
          </p:txBody>
        </p:sp>
        <p:sp>
          <p:nvSpPr>
            <p:cNvPr id="9" name="TextBox 8">
              <a:extLst>
                <a:ext uri="{FF2B5EF4-FFF2-40B4-BE49-F238E27FC236}">
                  <a16:creationId xmlns:a16="http://schemas.microsoft.com/office/drawing/2014/main" id="{BE689B84-52B7-4867-BDC7-4F2E8A6C4036}"/>
                </a:ext>
              </a:extLst>
            </p:cNvPr>
            <p:cNvSpPr txBox="1"/>
            <p:nvPr/>
          </p:nvSpPr>
          <p:spPr>
            <a:xfrm>
              <a:off x="8982825" y="4238928"/>
              <a:ext cx="865998" cy="276999"/>
            </a:xfrm>
            <a:prstGeom prst="rect">
              <a:avLst/>
            </a:prstGeom>
            <a:solidFill>
              <a:schemeClr val="bg1"/>
            </a:solidFill>
          </p:spPr>
          <p:txBody>
            <a:bodyPr wrap="square" rtlCol="0">
              <a:spAutoFit/>
            </a:bodyPr>
            <a:lstStyle/>
            <a:p>
              <a:pPr algn="ctr"/>
              <a:r>
                <a:rPr lang="en-US" sz="1200" spc="50" dirty="0" err="1">
                  <a:solidFill>
                    <a:srgbClr val="898B96"/>
                  </a:solidFill>
                  <a:cs typeface="Cordia New" panose="020B0304020202020204" pitchFamily="34" charset="-34"/>
                </a:rPr>
                <a:t>Oggetto</a:t>
              </a:r>
              <a:endParaRPr lang="en-US" sz="1200" spc="50" dirty="0">
                <a:solidFill>
                  <a:srgbClr val="898B96"/>
                </a:solidFill>
                <a:cs typeface="Cordia New" panose="020B0304020202020204" pitchFamily="34" charset="-34"/>
              </a:endParaRPr>
            </a:p>
          </p:txBody>
        </p:sp>
        <p:sp>
          <p:nvSpPr>
            <p:cNvPr id="12" name="TextBox 11">
              <a:extLst>
                <a:ext uri="{FF2B5EF4-FFF2-40B4-BE49-F238E27FC236}">
                  <a16:creationId xmlns:a16="http://schemas.microsoft.com/office/drawing/2014/main" id="{AD2011B2-5C54-4347-8420-C98B8F6B7B54}"/>
                </a:ext>
              </a:extLst>
            </p:cNvPr>
            <p:cNvSpPr txBox="1"/>
            <p:nvPr/>
          </p:nvSpPr>
          <p:spPr>
            <a:xfrm>
              <a:off x="8040564" y="2766455"/>
              <a:ext cx="641442" cy="276999"/>
            </a:xfrm>
            <a:prstGeom prst="rect">
              <a:avLst/>
            </a:prstGeom>
            <a:solidFill>
              <a:schemeClr val="bg1"/>
            </a:solidFill>
          </p:spPr>
          <p:txBody>
            <a:bodyPr wrap="square" rtlCol="0">
              <a:spAutoFit/>
            </a:bodyPr>
            <a:lstStyle/>
            <a:p>
              <a:pPr algn="ctr"/>
              <a:r>
                <a:rPr lang="en-US" sz="1200" spc="50" dirty="0" err="1">
                  <a:solidFill>
                    <a:srgbClr val="4B4A45"/>
                  </a:solidFill>
                  <a:cs typeface="Cordia New" panose="020B0304020202020204" pitchFamily="34" charset="-34"/>
                </a:rPr>
                <a:t>Invia</a:t>
              </a:r>
              <a:endParaRPr lang="en-US" sz="1200" spc="50" dirty="0">
                <a:solidFill>
                  <a:srgbClr val="4B4A45"/>
                </a:solidFill>
                <a:cs typeface="Cordia New" panose="020B0304020202020204" pitchFamily="34" charset="-34"/>
              </a:endParaRPr>
            </a:p>
          </p:txBody>
        </p:sp>
        <p:sp>
          <p:nvSpPr>
            <p:cNvPr id="13" name="TextBox 12">
              <a:extLst>
                <a:ext uri="{FF2B5EF4-FFF2-40B4-BE49-F238E27FC236}">
                  <a16:creationId xmlns:a16="http://schemas.microsoft.com/office/drawing/2014/main" id="{0205D8E4-998A-4281-AF22-7DD17DCD1F78}"/>
                </a:ext>
              </a:extLst>
            </p:cNvPr>
            <p:cNvSpPr txBox="1"/>
            <p:nvPr/>
          </p:nvSpPr>
          <p:spPr>
            <a:xfrm>
              <a:off x="8976559" y="2270532"/>
              <a:ext cx="865998" cy="276999"/>
            </a:xfrm>
            <a:prstGeom prst="rect">
              <a:avLst/>
            </a:prstGeom>
            <a:solidFill>
              <a:schemeClr val="bg1"/>
            </a:solidFill>
          </p:spPr>
          <p:txBody>
            <a:bodyPr wrap="square" rtlCol="0">
              <a:spAutoFit/>
            </a:bodyPr>
            <a:lstStyle/>
            <a:p>
              <a:pPr algn="ctr"/>
              <a:r>
                <a:rPr lang="en-US" sz="1200" spc="50" dirty="0">
                  <a:solidFill>
                    <a:srgbClr val="4B4A45"/>
                  </a:solidFill>
                  <a:cs typeface="Cordia New" panose="020B0304020202020204" pitchFamily="34" charset="-34"/>
                </a:rPr>
                <a:t>Da</a:t>
              </a:r>
            </a:p>
          </p:txBody>
        </p:sp>
      </p:grpSp>
      <p:grpSp>
        <p:nvGrpSpPr>
          <p:cNvPr id="20" name="Group 19">
            <a:extLst>
              <a:ext uri="{FF2B5EF4-FFF2-40B4-BE49-F238E27FC236}">
                <a16:creationId xmlns:a16="http://schemas.microsoft.com/office/drawing/2014/main" id="{14F9861A-CBC2-4923-8239-744FA86060EC}"/>
              </a:ext>
            </a:extLst>
          </p:cNvPr>
          <p:cNvGrpSpPr/>
          <p:nvPr/>
        </p:nvGrpSpPr>
        <p:grpSpPr>
          <a:xfrm>
            <a:off x="4586605" y="1539971"/>
            <a:ext cx="3027419" cy="3554544"/>
            <a:chOff x="4586605" y="1539971"/>
            <a:chExt cx="3027419" cy="3554544"/>
          </a:xfrm>
        </p:grpSpPr>
        <p:pic>
          <p:nvPicPr>
            <p:cNvPr id="11" name="Picture 10">
              <a:extLst>
                <a:ext uri="{FF2B5EF4-FFF2-40B4-BE49-F238E27FC236}">
                  <a16:creationId xmlns:a16="http://schemas.microsoft.com/office/drawing/2014/main" id="{6D8AB02A-F7BC-4883-948A-58F9E265CF29}"/>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586605" y="1539971"/>
              <a:ext cx="3027419" cy="3554544"/>
            </a:xfrm>
            <a:prstGeom prst="rect">
              <a:avLst/>
            </a:prstGeom>
            <a:ln>
              <a:solidFill>
                <a:schemeClr val="tx1"/>
              </a:solidFill>
            </a:ln>
            <a:effectLst>
              <a:outerShdw blurRad="50800" dist="38100" dir="8100000" algn="tr" rotWithShape="0">
                <a:prstClr val="black">
                  <a:alpha val="40000"/>
                </a:prstClr>
              </a:outerShdw>
            </a:effectLst>
          </p:spPr>
        </p:pic>
        <p:pic>
          <p:nvPicPr>
            <p:cNvPr id="18" name="Picture 17" descr="A screenshot of a social media post&#10;&#10;Description automatically generated">
              <a:extLst>
                <a:ext uri="{FF2B5EF4-FFF2-40B4-BE49-F238E27FC236}">
                  <a16:creationId xmlns:a16="http://schemas.microsoft.com/office/drawing/2014/main" id="{27BBD296-2ABE-4DDD-99F4-007FB704C41E}"/>
                </a:ext>
              </a:extLst>
            </p:cNvPr>
            <p:cNvPicPr>
              <a:picLocks noChangeAspect="1"/>
            </p:cNvPicPr>
            <p:nvPr/>
          </p:nvPicPr>
          <p:blipFill rotWithShape="1">
            <a:blip r:embed="rId5">
              <a:extLst>
                <a:ext uri="{28A0092B-C50C-407E-A947-70E740481C1C}">
                  <a14:useLocalDpi xmlns:a14="http://schemas.microsoft.com/office/drawing/2010/main" val="0"/>
                </a:ext>
              </a:extLst>
            </a:blip>
            <a:srcRect r="47810" b="55403"/>
            <a:stretch/>
          </p:blipFill>
          <p:spPr>
            <a:xfrm>
              <a:off x="4592724" y="3502896"/>
              <a:ext cx="3012671" cy="1591619"/>
            </a:xfrm>
            <a:prstGeom prst="rect">
              <a:avLst/>
            </a:prstGeom>
          </p:spPr>
        </p:pic>
      </p:grpSp>
      <p:pic>
        <p:nvPicPr>
          <p:cNvPr id="27" name="Picture 26" descr="A screenshot of a cell phone&#10;&#10;Description automatically generated">
            <a:extLst>
              <a:ext uri="{FF2B5EF4-FFF2-40B4-BE49-F238E27FC236}">
                <a16:creationId xmlns:a16="http://schemas.microsoft.com/office/drawing/2014/main" id="{78B6772A-C8EE-4631-BBA8-D8705281A7ED}"/>
              </a:ext>
            </a:extLst>
          </p:cNvPr>
          <p:cNvPicPr>
            <a:picLocks noChangeAspect="1"/>
          </p:cNvPicPr>
          <p:nvPr/>
        </p:nvPicPr>
        <p:blipFill rotWithShape="1">
          <a:blip r:embed="rId6">
            <a:extLst>
              <a:ext uri="{28A0092B-C50C-407E-A947-70E740481C1C}">
                <a14:useLocalDpi xmlns:a14="http://schemas.microsoft.com/office/drawing/2010/main" val="0"/>
              </a:ext>
            </a:extLst>
          </a:blip>
          <a:srcRect b="17015"/>
          <a:stretch/>
        </p:blipFill>
        <p:spPr>
          <a:xfrm>
            <a:off x="347256" y="2038209"/>
            <a:ext cx="3974583" cy="3052218"/>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838934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it-IT" dirty="0">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12</a:t>
            </a:fld>
            <a:endParaRPr lang="en-US" sz="1000" dirty="0">
              <a:solidFill>
                <a:schemeClr val="bg1"/>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5190067" cy="81325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it-IT" dirty="0">
                <a:solidFill>
                  <a:schemeClr val="bg1"/>
                </a:solidFill>
              </a:rPr>
              <a:t>Risorse sul GAT</a:t>
            </a:r>
          </a:p>
        </p:txBody>
      </p:sp>
      <p:sp>
        <p:nvSpPr>
          <p:cNvPr id="11" name="Rectangle 10">
            <a:extLst>
              <a:ext uri="{FF2B5EF4-FFF2-40B4-BE49-F238E27FC236}">
                <a16:creationId xmlns:a16="http://schemas.microsoft.com/office/drawing/2014/main" id="{C03B051D-59AC-2542-87E2-B4DFEC29F89C}"/>
              </a:ext>
            </a:extLst>
          </p:cNvPr>
          <p:cNvSpPr/>
          <p:nvPr/>
        </p:nvSpPr>
        <p:spPr>
          <a:xfrm>
            <a:off x="4510192" y="5305923"/>
            <a:ext cx="3145536" cy="913070"/>
          </a:xfrm>
          <a:prstGeom prst="rect">
            <a:avLst/>
          </a:prstGeom>
          <a:noFill/>
        </p:spPr>
        <p:txBody>
          <a:bodyPr wrap="square" numCol="1" spcCol="381000" anchor="t">
            <a:spAutoFit/>
          </a:bodyPr>
          <a:lstStyle/>
          <a:p>
            <a:pPr algn="ctr">
              <a:lnSpc>
                <a:spcPts val="3200"/>
              </a:lnSpc>
              <a:spcAft>
                <a:spcPts val="1200"/>
              </a:spcAft>
            </a:pPr>
            <a:r>
              <a:rPr lang="it-IT" sz="3200" b="1" dirty="0">
                <a:solidFill>
                  <a:schemeClr val="bg1"/>
                </a:solidFill>
                <a:latin typeface="Arial" charset="0"/>
                <a:ea typeface="Arial" charset="0"/>
                <a:cs typeface="Arial" charset="0"/>
              </a:rPr>
              <a:t>Guida operativa del GAT</a:t>
            </a:r>
          </a:p>
        </p:txBody>
      </p:sp>
      <p:sp>
        <p:nvSpPr>
          <p:cNvPr id="12" name="Rectangle 11">
            <a:extLst>
              <a:ext uri="{FF2B5EF4-FFF2-40B4-BE49-F238E27FC236}">
                <a16:creationId xmlns:a16="http://schemas.microsoft.com/office/drawing/2014/main" id="{049F5E8E-1C46-E84E-95EF-FA1576C7A306}"/>
              </a:ext>
            </a:extLst>
          </p:cNvPr>
          <p:cNvSpPr/>
          <p:nvPr/>
        </p:nvSpPr>
        <p:spPr>
          <a:xfrm>
            <a:off x="565014" y="5449994"/>
            <a:ext cx="3327545" cy="913070"/>
          </a:xfrm>
          <a:prstGeom prst="rect">
            <a:avLst/>
          </a:prstGeom>
          <a:noFill/>
        </p:spPr>
        <p:txBody>
          <a:bodyPr wrap="square" numCol="1" spcCol="381000" anchor="t">
            <a:spAutoFit/>
          </a:bodyPr>
          <a:lstStyle/>
          <a:p>
            <a:pPr algn="ctr">
              <a:lnSpc>
                <a:spcPts val="3200"/>
              </a:lnSpc>
              <a:spcAft>
                <a:spcPts val="1200"/>
              </a:spcAft>
            </a:pPr>
            <a:r>
              <a:rPr lang="it-IT" sz="3200" b="1" dirty="0">
                <a:solidFill>
                  <a:schemeClr val="bg1"/>
                </a:solidFill>
                <a:latin typeface="Arial" charset="0"/>
                <a:ea typeface="Arial" charset="0"/>
                <a:cs typeface="Arial" charset="0"/>
              </a:rPr>
              <a:t>Ruoli e responsabilità</a:t>
            </a:r>
          </a:p>
        </p:txBody>
      </p:sp>
      <p:sp>
        <p:nvSpPr>
          <p:cNvPr id="13" name="Rectangle 12">
            <a:extLst>
              <a:ext uri="{FF2B5EF4-FFF2-40B4-BE49-F238E27FC236}">
                <a16:creationId xmlns:a16="http://schemas.microsoft.com/office/drawing/2014/main" id="{7604A206-3EEA-A64F-A7D5-276AE120BEE2}"/>
              </a:ext>
            </a:extLst>
          </p:cNvPr>
          <p:cNvSpPr/>
          <p:nvPr/>
        </p:nvSpPr>
        <p:spPr>
          <a:xfrm>
            <a:off x="7897412" y="5305923"/>
            <a:ext cx="4249783" cy="1323439"/>
          </a:xfrm>
          <a:prstGeom prst="rect">
            <a:avLst/>
          </a:prstGeom>
          <a:noFill/>
        </p:spPr>
        <p:txBody>
          <a:bodyPr wrap="square" numCol="1" spcCol="381000" anchor="t">
            <a:spAutoFit/>
          </a:bodyPr>
          <a:lstStyle/>
          <a:p>
            <a:pPr algn="ctr">
              <a:lnSpc>
                <a:spcPts val="3200"/>
              </a:lnSpc>
              <a:spcAft>
                <a:spcPts val="1200"/>
              </a:spcAft>
            </a:pPr>
            <a:r>
              <a:rPr lang="it-IT" sz="3200" b="1" dirty="0">
                <a:solidFill>
                  <a:schemeClr val="bg1"/>
                </a:solidFill>
                <a:latin typeface="Arial" charset="0"/>
                <a:ea typeface="Arial" charset="0"/>
                <a:cs typeface="Arial" charset="0"/>
              </a:rPr>
              <a:t>Manuale della Normativa del Board Capitolo XXIV</a:t>
            </a:r>
          </a:p>
        </p:txBody>
      </p:sp>
      <p:pic>
        <p:nvPicPr>
          <p:cNvPr id="4" name="Picture 3" descr="A screenshot of a cell phone&#10;&#10;Description automatically generated">
            <a:extLst>
              <a:ext uri="{FF2B5EF4-FFF2-40B4-BE49-F238E27FC236}">
                <a16:creationId xmlns:a16="http://schemas.microsoft.com/office/drawing/2014/main" id="{D0EF11D7-D1C0-4D97-9326-8E956D79824C}"/>
              </a:ext>
            </a:extLst>
          </p:cNvPr>
          <p:cNvPicPr>
            <a:picLocks noChangeAspect="1"/>
          </p:cNvPicPr>
          <p:nvPr/>
        </p:nvPicPr>
        <p:blipFill rotWithShape="1">
          <a:blip r:embed="rId3">
            <a:extLst>
              <a:ext uri="{28A0092B-C50C-407E-A947-70E740481C1C}">
                <a14:useLocalDpi xmlns:a14="http://schemas.microsoft.com/office/drawing/2010/main" val="0"/>
              </a:ext>
            </a:extLst>
          </a:blip>
          <a:srcRect b="1993"/>
          <a:stretch/>
        </p:blipFill>
        <p:spPr>
          <a:xfrm>
            <a:off x="4223704" y="1372235"/>
            <a:ext cx="3718513" cy="3857674"/>
          </a:xfrm>
          <a:prstGeom prst="rect">
            <a:avLst/>
          </a:prstGeom>
          <a:ln>
            <a:solidFill>
              <a:schemeClr val="tx1"/>
            </a:solidFill>
          </a:ln>
          <a:effectLst>
            <a:outerShdw blurRad="50800" dist="38100" dir="8100000" algn="tr" rotWithShape="0">
              <a:prstClr val="black">
                <a:alpha val="40000"/>
              </a:prstClr>
            </a:outerShdw>
          </a:effectLst>
        </p:spPr>
      </p:pic>
      <p:pic>
        <p:nvPicPr>
          <p:cNvPr id="8" name="Picture 7" descr="A screenshot of a social media post&#10;&#10;Description automatically generated">
            <a:extLst>
              <a:ext uri="{FF2B5EF4-FFF2-40B4-BE49-F238E27FC236}">
                <a16:creationId xmlns:a16="http://schemas.microsoft.com/office/drawing/2014/main" id="{7CEA7FDE-02D3-43BC-B530-8E3538664A5B}"/>
              </a:ext>
            </a:extLst>
          </p:cNvPr>
          <p:cNvPicPr>
            <a:picLocks noChangeAspect="1"/>
          </p:cNvPicPr>
          <p:nvPr/>
        </p:nvPicPr>
        <p:blipFill rotWithShape="1">
          <a:blip r:embed="rId4">
            <a:extLst>
              <a:ext uri="{28A0092B-C50C-407E-A947-70E740481C1C}">
                <a14:useLocalDpi xmlns:a14="http://schemas.microsoft.com/office/drawing/2010/main" val="0"/>
              </a:ext>
            </a:extLst>
          </a:blip>
          <a:srcRect b="7973"/>
          <a:stretch/>
        </p:blipFill>
        <p:spPr>
          <a:xfrm>
            <a:off x="540699" y="1779221"/>
            <a:ext cx="3327544" cy="3450688"/>
          </a:xfrm>
          <a:prstGeom prst="rect">
            <a:avLst/>
          </a:prstGeom>
          <a:ln>
            <a:solidFill>
              <a:schemeClr val="tx1"/>
            </a:solidFill>
          </a:ln>
          <a:effectLst>
            <a:outerShdw blurRad="50800" dist="38100" dir="8100000" algn="tr" rotWithShape="0">
              <a:prstClr val="black">
                <a:alpha val="40000"/>
              </a:prstClr>
            </a:outerShdw>
          </a:effectLst>
        </p:spPr>
      </p:pic>
      <p:pic>
        <p:nvPicPr>
          <p:cNvPr id="14" name="Picture 13" descr="A screenshot of a social media post&#10;&#10;Description automatically generated">
            <a:extLst>
              <a:ext uri="{FF2B5EF4-FFF2-40B4-BE49-F238E27FC236}">
                <a16:creationId xmlns:a16="http://schemas.microsoft.com/office/drawing/2014/main" id="{23D21C65-C52C-4B9E-BAEB-5604091DA190}"/>
              </a:ext>
            </a:extLst>
          </p:cNvPr>
          <p:cNvPicPr>
            <a:picLocks noChangeAspect="1"/>
          </p:cNvPicPr>
          <p:nvPr/>
        </p:nvPicPr>
        <p:blipFill rotWithShape="1">
          <a:blip r:embed="rId5">
            <a:extLst>
              <a:ext uri="{28A0092B-C50C-407E-A947-70E740481C1C}">
                <a14:useLocalDpi xmlns:a14="http://schemas.microsoft.com/office/drawing/2010/main" val="0"/>
              </a:ext>
            </a:extLst>
          </a:blip>
          <a:srcRect r="2924"/>
          <a:stretch/>
        </p:blipFill>
        <p:spPr>
          <a:xfrm>
            <a:off x="8303687" y="1779221"/>
            <a:ext cx="3437234" cy="3450688"/>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074592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it-IT" dirty="0">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rgbClr val="00338D">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50000"/>
                </a:schemeClr>
              </a:solidFill>
            </a:endParaRPr>
          </a:p>
        </p:txBody>
      </p:sp>
      <p:sp>
        <p:nvSpPr>
          <p:cNvPr id="2" name="Rectangle 1"/>
          <p:cNvSpPr/>
          <p:nvPr/>
        </p:nvSpPr>
        <p:spPr>
          <a:xfrm>
            <a:off x="424390" y="5077286"/>
            <a:ext cx="3145536" cy="1323439"/>
          </a:xfrm>
          <a:prstGeom prst="rect">
            <a:avLst/>
          </a:prstGeom>
          <a:noFill/>
        </p:spPr>
        <p:txBody>
          <a:bodyPr wrap="square" numCol="1" spcCol="381000" anchor="t">
            <a:spAutoFit/>
          </a:bodyPr>
          <a:lstStyle/>
          <a:p>
            <a:pPr algn="ctr">
              <a:lnSpc>
                <a:spcPts val="3200"/>
              </a:lnSpc>
              <a:spcAft>
                <a:spcPts val="1200"/>
              </a:spcAft>
            </a:pPr>
            <a:r>
              <a:rPr lang="it-IT" sz="3200" b="1" dirty="0">
                <a:solidFill>
                  <a:srgbClr val="00338D"/>
                </a:solidFill>
                <a:latin typeface="Arial" charset="0"/>
                <a:ea typeface="Arial" charset="0"/>
                <a:cs typeface="Arial" charset="0"/>
              </a:rPr>
              <a:t>Pagina web principale del GAT</a:t>
            </a: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13</a:t>
            </a:fld>
            <a:endParaRPr lang="en-US" sz="1000" dirty="0">
              <a:solidFill>
                <a:srgbClr val="00338D"/>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4732867" cy="370297"/>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it-IT" dirty="0">
                <a:solidFill>
                  <a:srgbClr val="00338D"/>
                </a:solidFill>
              </a:rPr>
              <a:t>Pagine web del GAT</a:t>
            </a:r>
          </a:p>
        </p:txBody>
      </p:sp>
      <p:sp>
        <p:nvSpPr>
          <p:cNvPr id="40" name="Rectangle 39">
            <a:extLst>
              <a:ext uri="{FF2B5EF4-FFF2-40B4-BE49-F238E27FC236}">
                <a16:creationId xmlns:a16="http://schemas.microsoft.com/office/drawing/2014/main" id="{84289C3D-A190-6A45-9219-40FAD55A27F5}"/>
              </a:ext>
            </a:extLst>
          </p:cNvPr>
          <p:cNvSpPr/>
          <p:nvPr/>
        </p:nvSpPr>
        <p:spPr>
          <a:xfrm>
            <a:off x="4359328" y="5081297"/>
            <a:ext cx="3145536" cy="1323439"/>
          </a:xfrm>
          <a:prstGeom prst="rect">
            <a:avLst/>
          </a:prstGeom>
          <a:noFill/>
        </p:spPr>
        <p:txBody>
          <a:bodyPr wrap="square" numCol="1" spcCol="381000" anchor="t">
            <a:spAutoFit/>
          </a:bodyPr>
          <a:lstStyle/>
          <a:p>
            <a:pPr algn="ctr">
              <a:lnSpc>
                <a:spcPts val="3200"/>
              </a:lnSpc>
              <a:spcAft>
                <a:spcPts val="1200"/>
              </a:spcAft>
            </a:pPr>
            <a:r>
              <a:rPr lang="it-IT" sz="3200" b="1" dirty="0">
                <a:solidFill>
                  <a:srgbClr val="00338D"/>
                </a:solidFill>
                <a:latin typeface="Arial" charset="0"/>
                <a:ea typeface="Arial" charset="0"/>
                <a:cs typeface="Arial" charset="0"/>
              </a:rPr>
              <a:t>Pagina della Leadership GAT</a:t>
            </a:r>
          </a:p>
        </p:txBody>
      </p:sp>
      <p:sp>
        <p:nvSpPr>
          <p:cNvPr id="41" name="Rectangle 40">
            <a:extLst>
              <a:ext uri="{FF2B5EF4-FFF2-40B4-BE49-F238E27FC236}">
                <a16:creationId xmlns:a16="http://schemas.microsoft.com/office/drawing/2014/main" id="{9E52E426-9202-494F-8A5F-075D8BBF744D}"/>
              </a:ext>
            </a:extLst>
          </p:cNvPr>
          <p:cNvSpPr/>
          <p:nvPr/>
        </p:nvSpPr>
        <p:spPr>
          <a:xfrm>
            <a:off x="8294267" y="5081297"/>
            <a:ext cx="3145536" cy="1323439"/>
          </a:xfrm>
          <a:prstGeom prst="rect">
            <a:avLst/>
          </a:prstGeom>
          <a:noFill/>
        </p:spPr>
        <p:txBody>
          <a:bodyPr wrap="square" numCol="1" spcCol="381000" anchor="t">
            <a:spAutoFit/>
          </a:bodyPr>
          <a:lstStyle/>
          <a:p>
            <a:pPr algn="ctr">
              <a:lnSpc>
                <a:spcPts val="3200"/>
              </a:lnSpc>
              <a:spcAft>
                <a:spcPts val="1200"/>
              </a:spcAft>
            </a:pPr>
            <a:r>
              <a:rPr lang="it-IT" sz="3200" b="1" dirty="0">
                <a:solidFill>
                  <a:srgbClr val="00338D"/>
                </a:solidFill>
                <a:latin typeface="Arial" charset="0"/>
                <a:ea typeface="Arial" charset="0"/>
                <a:cs typeface="Arial" charset="0"/>
              </a:rPr>
              <a:t>Pagina delle risorse sul GAT</a:t>
            </a:r>
          </a:p>
        </p:txBody>
      </p:sp>
      <p:pic>
        <p:nvPicPr>
          <p:cNvPr id="4" name="Picture 3" descr="A screenshot of a computer&#10;&#10;Description automatically generated">
            <a:extLst>
              <a:ext uri="{FF2B5EF4-FFF2-40B4-BE49-F238E27FC236}">
                <a16:creationId xmlns:a16="http://schemas.microsoft.com/office/drawing/2014/main" id="{05CA01C7-CE32-4491-8FCD-AD8D2399EB78}"/>
              </a:ext>
            </a:extLst>
          </p:cNvPr>
          <p:cNvPicPr>
            <a:picLocks noChangeAspect="1"/>
          </p:cNvPicPr>
          <p:nvPr/>
        </p:nvPicPr>
        <p:blipFill rotWithShape="1">
          <a:blip r:embed="rId3">
            <a:extLst>
              <a:ext uri="{28A0092B-C50C-407E-A947-70E740481C1C}">
                <a14:useLocalDpi xmlns:a14="http://schemas.microsoft.com/office/drawing/2010/main" val="0"/>
              </a:ext>
            </a:extLst>
          </a:blip>
          <a:srcRect r="49318"/>
          <a:stretch/>
        </p:blipFill>
        <p:spPr>
          <a:xfrm>
            <a:off x="586057" y="1571612"/>
            <a:ext cx="2822202" cy="3145720"/>
          </a:xfrm>
          <a:prstGeom prst="rect">
            <a:avLst/>
          </a:prstGeom>
          <a:ln>
            <a:solidFill>
              <a:schemeClr val="tx1"/>
            </a:solidFill>
          </a:ln>
          <a:effectLst>
            <a:outerShdw blurRad="50800" dist="38100" dir="8100000" algn="tr" rotWithShape="0">
              <a:prstClr val="black">
                <a:alpha val="40000"/>
              </a:prstClr>
            </a:outerShdw>
          </a:effectLst>
        </p:spPr>
      </p:pic>
      <p:pic>
        <p:nvPicPr>
          <p:cNvPr id="11" name="Picture 10" descr="A screenshot of a cell phone&#10;&#10;Description automatically generated">
            <a:extLst>
              <a:ext uri="{FF2B5EF4-FFF2-40B4-BE49-F238E27FC236}">
                <a16:creationId xmlns:a16="http://schemas.microsoft.com/office/drawing/2014/main" id="{9FF94180-D29B-488B-9BC3-804E1FABF04A}"/>
              </a:ext>
            </a:extLst>
          </p:cNvPr>
          <p:cNvPicPr>
            <a:picLocks noChangeAspect="1"/>
          </p:cNvPicPr>
          <p:nvPr/>
        </p:nvPicPr>
        <p:blipFill rotWithShape="1">
          <a:blip r:embed="rId4">
            <a:extLst>
              <a:ext uri="{28A0092B-C50C-407E-A947-70E740481C1C}">
                <a14:useLocalDpi xmlns:a14="http://schemas.microsoft.com/office/drawing/2010/main" val="0"/>
              </a:ext>
            </a:extLst>
          </a:blip>
          <a:srcRect b="15319"/>
          <a:stretch/>
        </p:blipFill>
        <p:spPr>
          <a:xfrm>
            <a:off x="4535722" y="1574822"/>
            <a:ext cx="2757100" cy="3145719"/>
          </a:xfrm>
          <a:prstGeom prst="rect">
            <a:avLst/>
          </a:prstGeom>
          <a:ln>
            <a:solidFill>
              <a:schemeClr val="tx1"/>
            </a:solidFill>
          </a:ln>
          <a:effectLst>
            <a:outerShdw blurRad="50800" dist="38100" dir="8100000" algn="tr" rotWithShape="0">
              <a:prstClr val="black">
                <a:alpha val="40000"/>
              </a:prstClr>
            </a:outerShdw>
          </a:effectLst>
        </p:spPr>
      </p:pic>
      <p:pic>
        <p:nvPicPr>
          <p:cNvPr id="14" name="Picture 13" descr="A screenshot of a cell phone&#10;&#10;Description automatically generated">
            <a:extLst>
              <a:ext uri="{FF2B5EF4-FFF2-40B4-BE49-F238E27FC236}">
                <a16:creationId xmlns:a16="http://schemas.microsoft.com/office/drawing/2014/main" id="{0422CCFE-17D2-465A-869D-7615BBA75580}"/>
              </a:ext>
            </a:extLst>
          </p:cNvPr>
          <p:cNvPicPr>
            <a:picLocks noChangeAspect="1"/>
          </p:cNvPicPr>
          <p:nvPr/>
        </p:nvPicPr>
        <p:blipFill rotWithShape="1">
          <a:blip r:embed="rId5">
            <a:extLst>
              <a:ext uri="{28A0092B-C50C-407E-A947-70E740481C1C}">
                <a14:useLocalDpi xmlns:a14="http://schemas.microsoft.com/office/drawing/2010/main" val="0"/>
              </a:ext>
            </a:extLst>
          </a:blip>
          <a:srcRect r="22931"/>
          <a:stretch/>
        </p:blipFill>
        <p:spPr>
          <a:xfrm>
            <a:off x="8455934" y="1571612"/>
            <a:ext cx="2822202" cy="3145719"/>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907926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it-IT" dirty="0">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14</a:t>
            </a:fld>
            <a:endParaRPr lang="en-US" sz="1000" dirty="0">
              <a:solidFill>
                <a:schemeClr val="bg1"/>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5190067" cy="81325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it-IT" dirty="0">
                <a:solidFill>
                  <a:schemeClr val="bg1"/>
                </a:solidFill>
              </a:rPr>
              <a:t>Rapporti GAT</a:t>
            </a:r>
          </a:p>
        </p:txBody>
      </p:sp>
      <p:sp>
        <p:nvSpPr>
          <p:cNvPr id="11" name="Rectangle 10">
            <a:extLst>
              <a:ext uri="{FF2B5EF4-FFF2-40B4-BE49-F238E27FC236}">
                <a16:creationId xmlns:a16="http://schemas.microsoft.com/office/drawing/2014/main" id="{C03B051D-59AC-2542-87E2-B4DFEC29F89C}"/>
              </a:ext>
            </a:extLst>
          </p:cNvPr>
          <p:cNvSpPr/>
          <p:nvPr/>
        </p:nvSpPr>
        <p:spPr>
          <a:xfrm>
            <a:off x="407595" y="5749690"/>
            <a:ext cx="3145536" cy="502702"/>
          </a:xfrm>
          <a:prstGeom prst="rect">
            <a:avLst/>
          </a:prstGeom>
          <a:noFill/>
        </p:spPr>
        <p:txBody>
          <a:bodyPr wrap="square" numCol="1" spcCol="381000" anchor="t">
            <a:spAutoFit/>
          </a:bodyPr>
          <a:lstStyle/>
          <a:p>
            <a:pPr algn="ctr">
              <a:lnSpc>
                <a:spcPts val="3200"/>
              </a:lnSpc>
              <a:spcAft>
                <a:spcPts val="1200"/>
              </a:spcAft>
            </a:pPr>
            <a:r>
              <a:rPr lang="it-IT" sz="3200" b="1" dirty="0">
                <a:solidFill>
                  <a:schemeClr val="bg1"/>
                </a:solidFill>
                <a:latin typeface="Arial" charset="0"/>
                <a:ea typeface="Arial" charset="0"/>
                <a:cs typeface="Arial" charset="0"/>
              </a:rPr>
              <a:t>Insights</a:t>
            </a:r>
          </a:p>
        </p:txBody>
      </p:sp>
      <p:sp>
        <p:nvSpPr>
          <p:cNvPr id="12" name="Rectangle 11">
            <a:extLst>
              <a:ext uri="{FF2B5EF4-FFF2-40B4-BE49-F238E27FC236}">
                <a16:creationId xmlns:a16="http://schemas.microsoft.com/office/drawing/2014/main" id="{049F5E8E-1C46-E84E-95EF-FA1576C7A306}"/>
              </a:ext>
            </a:extLst>
          </p:cNvPr>
          <p:cNvSpPr/>
          <p:nvPr/>
        </p:nvSpPr>
        <p:spPr>
          <a:xfrm>
            <a:off x="4323857" y="5749690"/>
            <a:ext cx="3145536" cy="502702"/>
          </a:xfrm>
          <a:prstGeom prst="rect">
            <a:avLst/>
          </a:prstGeom>
          <a:noFill/>
        </p:spPr>
        <p:txBody>
          <a:bodyPr wrap="square" numCol="1" spcCol="381000" anchor="t">
            <a:spAutoFit/>
          </a:bodyPr>
          <a:lstStyle/>
          <a:p>
            <a:pPr algn="ctr">
              <a:lnSpc>
                <a:spcPts val="3200"/>
              </a:lnSpc>
              <a:spcAft>
                <a:spcPts val="1200"/>
              </a:spcAft>
            </a:pPr>
            <a:r>
              <a:rPr lang="it-IT" sz="3200" b="1" dirty="0">
                <a:solidFill>
                  <a:schemeClr val="bg1"/>
                </a:solidFill>
                <a:latin typeface="Arial" charset="0"/>
                <a:ea typeface="Arial" charset="0"/>
                <a:cs typeface="Arial" charset="0"/>
              </a:rPr>
              <a:t>MyLCI</a:t>
            </a:r>
          </a:p>
        </p:txBody>
      </p:sp>
      <p:sp>
        <p:nvSpPr>
          <p:cNvPr id="13" name="Rectangle 12">
            <a:extLst>
              <a:ext uri="{FF2B5EF4-FFF2-40B4-BE49-F238E27FC236}">
                <a16:creationId xmlns:a16="http://schemas.microsoft.com/office/drawing/2014/main" id="{7604A206-3EEA-A64F-A7D5-276AE120BEE2}"/>
              </a:ext>
            </a:extLst>
          </p:cNvPr>
          <p:cNvSpPr/>
          <p:nvPr/>
        </p:nvSpPr>
        <p:spPr>
          <a:xfrm>
            <a:off x="8240119" y="5749690"/>
            <a:ext cx="3145536" cy="502702"/>
          </a:xfrm>
          <a:prstGeom prst="rect">
            <a:avLst/>
          </a:prstGeom>
          <a:noFill/>
        </p:spPr>
        <p:txBody>
          <a:bodyPr wrap="square" numCol="1" spcCol="381000" anchor="t">
            <a:spAutoFit/>
          </a:bodyPr>
          <a:lstStyle/>
          <a:p>
            <a:pPr algn="ctr">
              <a:lnSpc>
                <a:spcPts val="3200"/>
              </a:lnSpc>
              <a:spcAft>
                <a:spcPts val="1200"/>
              </a:spcAft>
            </a:pPr>
            <a:r>
              <a:rPr lang="it-IT" sz="3200" b="1" dirty="0">
                <a:solidFill>
                  <a:schemeClr val="bg1"/>
                </a:solidFill>
                <a:latin typeface="Arial" charset="0"/>
                <a:ea typeface="Arial" charset="0"/>
                <a:cs typeface="Arial" charset="0"/>
              </a:rPr>
              <a:t>MyLion</a:t>
            </a:r>
          </a:p>
        </p:txBody>
      </p:sp>
      <p:pic>
        <p:nvPicPr>
          <p:cNvPr id="3" name="Picture 2" descr="A screenshot of a cell phone&#10;&#10;Description automatically generated">
            <a:extLst>
              <a:ext uri="{FF2B5EF4-FFF2-40B4-BE49-F238E27FC236}">
                <a16:creationId xmlns:a16="http://schemas.microsoft.com/office/drawing/2014/main" id="{507A3D1C-B0FD-4937-8532-4EAE99CBE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3099" y="2268606"/>
            <a:ext cx="3145535" cy="3248513"/>
          </a:xfrm>
          <a:prstGeom prst="rect">
            <a:avLst/>
          </a:prstGeom>
          <a:ln>
            <a:solidFill>
              <a:schemeClr val="tx1"/>
            </a:solidFill>
          </a:ln>
          <a:effectLst>
            <a:outerShdw blurRad="50800" dist="38100" dir="8100000" algn="tr" rotWithShape="0">
              <a:prstClr val="black">
                <a:alpha val="40000"/>
              </a:prstClr>
            </a:outerShdw>
          </a:effectLst>
        </p:spPr>
      </p:pic>
      <p:pic>
        <p:nvPicPr>
          <p:cNvPr id="7" name="Picture 6" descr="A screenshot of a social media post&#10;&#10;Description automatically generated">
            <a:extLst>
              <a:ext uri="{FF2B5EF4-FFF2-40B4-BE49-F238E27FC236}">
                <a16:creationId xmlns:a16="http://schemas.microsoft.com/office/drawing/2014/main" id="{D0818526-CA46-4AEA-8D2D-6F8F4C383EB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240120" y="2268605"/>
            <a:ext cx="3145535" cy="3248514"/>
          </a:xfrm>
          <a:prstGeom prst="rect">
            <a:avLst/>
          </a:prstGeom>
          <a:ln>
            <a:solidFill>
              <a:schemeClr val="tx1"/>
            </a:solidFill>
          </a:ln>
          <a:effectLst>
            <a:outerShdw blurRad="50800" dist="38100" dir="8100000" algn="tr" rotWithShape="0">
              <a:prstClr val="black">
                <a:alpha val="40000"/>
              </a:prstClr>
            </a:outerShdw>
          </a:effectLst>
        </p:spPr>
      </p:pic>
      <p:pic>
        <p:nvPicPr>
          <p:cNvPr id="4" name="Picture 3" descr="A close up of a map&#10;&#10;Description automatically generated">
            <a:extLst>
              <a:ext uri="{FF2B5EF4-FFF2-40B4-BE49-F238E27FC236}">
                <a16:creationId xmlns:a16="http://schemas.microsoft.com/office/drawing/2014/main" id="{D670404E-6C8C-492B-8828-080F463FEF7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66078" y="2268605"/>
            <a:ext cx="3145535" cy="3248514"/>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45986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ce - Solid">
            <a:extLst>
              <a:ext uri="{FF2B5EF4-FFF2-40B4-BE49-F238E27FC236}">
                <a16:creationId xmlns:a16="http://schemas.microsoft.com/office/drawing/2014/main" id="{16C345EA-FA94-47C9-8882-F1A9C802DF13}"/>
              </a:ext>
            </a:extLst>
          </p:cNvPr>
          <p:cNvSpPr/>
          <p:nvPr/>
        </p:nvSpPr>
        <p:spPr>
          <a:xfrm rot="10800000">
            <a:off x="0" y="-8023"/>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rgbClr val="00338D">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50000"/>
                </a:schemeClr>
              </a:solidFill>
            </a:endParaRP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15</a:t>
            </a:fld>
            <a:endParaRPr lang="en-US" sz="1000" dirty="0">
              <a:solidFill>
                <a:srgbClr val="00338D"/>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6433457" cy="503350"/>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kern="0" dirty="0">
                <a:solidFill>
                  <a:schemeClr val="bg1"/>
                </a:solidFill>
              </a:rPr>
              <a:t>Il GAT </a:t>
            </a:r>
            <a:r>
              <a:rPr lang="en-US" kern="0" dirty="0" err="1">
                <a:solidFill>
                  <a:schemeClr val="bg1"/>
                </a:solidFill>
              </a:rPr>
              <a:t>nel</a:t>
            </a:r>
            <a:r>
              <a:rPr lang="en-US" kern="0" dirty="0">
                <a:solidFill>
                  <a:schemeClr val="bg1"/>
                </a:solidFill>
              </a:rPr>
              <a:t> Lions Shop</a:t>
            </a:r>
          </a:p>
        </p:txBody>
      </p:sp>
      <p:sp>
        <p:nvSpPr>
          <p:cNvPr id="3" name="Rectangle 2">
            <a:extLst>
              <a:ext uri="{FF2B5EF4-FFF2-40B4-BE49-F238E27FC236}">
                <a16:creationId xmlns:a16="http://schemas.microsoft.com/office/drawing/2014/main" id="{3D835FBD-FD01-4248-940E-A795E8ADB159}"/>
              </a:ext>
            </a:extLst>
          </p:cNvPr>
          <p:cNvSpPr/>
          <p:nvPr/>
        </p:nvSpPr>
        <p:spPr>
          <a:xfrm>
            <a:off x="1505671" y="1623543"/>
            <a:ext cx="9180658" cy="3977157"/>
          </a:xfrm>
          <a:prstGeom prst="rect">
            <a:avLst/>
          </a:prstGeom>
          <a:solidFill>
            <a:schemeClr val="bg1"/>
          </a:solid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E8A7608-7FDA-4EC8-B7DB-12F0AB280B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05671" y="1623543"/>
            <a:ext cx="9180658" cy="670309"/>
          </a:xfrm>
          <a:prstGeom prst="rect">
            <a:avLst/>
          </a:prstGeom>
        </p:spPr>
      </p:pic>
      <p:pic>
        <p:nvPicPr>
          <p:cNvPr id="14" name="Picture 6">
            <a:extLst>
              <a:ext uri="{FF2B5EF4-FFF2-40B4-BE49-F238E27FC236}">
                <a16:creationId xmlns:a16="http://schemas.microsoft.com/office/drawing/2014/main" id="{ABFA3197-EAF4-4A0A-B184-424D8666BB5B}"/>
              </a:ext>
            </a:extLst>
          </p:cNvPr>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rot="591589">
            <a:off x="5650515" y="3716039"/>
            <a:ext cx="1801205" cy="18012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Chart&#10;&#10;Description automatically generated">
            <a:extLst>
              <a:ext uri="{FF2B5EF4-FFF2-40B4-BE49-F238E27FC236}">
                <a16:creationId xmlns:a16="http://schemas.microsoft.com/office/drawing/2014/main" id="{3DD760B9-C878-47A1-8D6E-2CCFABAA30F0}"/>
              </a:ext>
            </a:extLst>
          </p:cNvPr>
          <p:cNvPicPr>
            <a:picLocks noChangeAspect="1"/>
          </p:cNvPicPr>
          <p:nvPr/>
        </p:nvPicPr>
        <p:blipFill>
          <a:blip r:embed="rId6" cstate="screen">
            <a:extLst>
              <a:ext uri="{BEBA8EAE-BF5A-486C-A8C5-ECC9F3942E4B}">
                <a14:imgProps xmlns:a14="http://schemas.microsoft.com/office/drawing/2010/main">
                  <a14:imgLayer r:embed="rId7">
                    <a14:imgEffect>
                      <a14:backgroundRemoval t="8966" b="97471" l="7781" r="94524">
                        <a14:foregroundMark x1="8069" y1="63448" x2="9366" y2="49655"/>
                        <a14:foregroundMark x1="24928" y1="91954" x2="29539" y2="92644"/>
                        <a14:foregroundMark x1="27522" y1="97931" x2="28386" y2="97931"/>
                        <a14:foregroundMark x1="32997" y1="90575" x2="31844" y2="87586"/>
                        <a14:foregroundMark x1="92075" y1="62069" x2="89337" y2="45287"/>
                        <a14:foregroundMark x1="89337" y1="45287" x2="90058" y2="27356"/>
                        <a14:foregroundMark x1="90058" y1="27356" x2="90346" y2="25977"/>
                        <a14:foregroundMark x1="94524" y1="63678" x2="92939" y2="54023"/>
                      </a14:backgroundRemoval>
                    </a14:imgEffect>
                  </a14:imgLayer>
                </a14:imgProps>
              </a:ext>
              <a:ext uri="{28A0092B-C50C-407E-A947-70E740481C1C}">
                <a14:useLocalDpi xmlns:a14="http://schemas.microsoft.com/office/drawing/2010/main"/>
              </a:ext>
            </a:extLst>
          </a:blip>
          <a:stretch>
            <a:fillRect/>
          </a:stretch>
        </p:blipFill>
        <p:spPr>
          <a:xfrm>
            <a:off x="1683581" y="2452748"/>
            <a:ext cx="3732510" cy="2339542"/>
          </a:xfrm>
          <a:prstGeom prst="rect">
            <a:avLst/>
          </a:prstGeom>
        </p:spPr>
      </p:pic>
      <p:pic>
        <p:nvPicPr>
          <p:cNvPr id="17" name="Picture 2">
            <a:extLst>
              <a:ext uri="{FF2B5EF4-FFF2-40B4-BE49-F238E27FC236}">
                <a16:creationId xmlns:a16="http://schemas.microsoft.com/office/drawing/2014/main" id="{654F830F-83E0-4987-B932-B4492BD07B83}"/>
              </a:ext>
            </a:extLst>
          </p:cNvPr>
          <p:cNvPicPr>
            <a:picLocks noChangeAspect="1" noChangeArrowheads="1"/>
          </p:cNvPicPr>
          <p:nvPr/>
        </p:nvPicPr>
        <p:blipFill>
          <a:blip r:embed="rId8" cstate="screen">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rot="699620">
            <a:off x="5284283" y="2585082"/>
            <a:ext cx="194310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Logo&#10;&#10;Description automatically generated">
            <a:extLst>
              <a:ext uri="{FF2B5EF4-FFF2-40B4-BE49-F238E27FC236}">
                <a16:creationId xmlns:a16="http://schemas.microsoft.com/office/drawing/2014/main" id="{DD656D74-00C6-4354-ABC5-20B3FCF0BCF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396126" y="2461847"/>
            <a:ext cx="1130641" cy="2701746"/>
          </a:xfrm>
          <a:prstGeom prst="rect">
            <a:avLst/>
          </a:prstGeom>
          <a:ln>
            <a:solidFill>
              <a:srgbClr val="004D95"/>
            </a:solidFill>
          </a:ln>
        </p:spPr>
      </p:pic>
      <p:pic>
        <p:nvPicPr>
          <p:cNvPr id="15" name="Picture 4">
            <a:extLst>
              <a:ext uri="{FF2B5EF4-FFF2-40B4-BE49-F238E27FC236}">
                <a16:creationId xmlns:a16="http://schemas.microsoft.com/office/drawing/2014/main" id="{A97C9186-6F93-472C-AAF8-FC70E21B0CA1}"/>
              </a:ext>
            </a:extLst>
          </p:cNvPr>
          <p:cNvPicPr>
            <a:picLocks noChangeAspect="1" noChangeArrowheads="1"/>
          </p:cNvPicPr>
          <p:nvPr/>
        </p:nvPicPr>
        <p:blipFill rotWithShape="1">
          <a:blip r:embed="rId11" cstate="screen">
            <a:extLst>
              <a:ext uri="{BEBA8EAE-BF5A-486C-A8C5-ECC9F3942E4B}">
                <a14:imgProps xmlns:a14="http://schemas.microsoft.com/office/drawing/2010/main">
                  <a14:imgLayer r:embed="rId12">
                    <a14:imgEffect>
                      <a14:backgroundRemoval t="28200" b="70400" l="20800" r="79000">
                        <a14:foregroundMark x1="21600" y1="31400" x2="60200" y2="50400"/>
                        <a14:foregroundMark x1="60200" y1="50400" x2="79000" y2="67800"/>
                        <a14:foregroundMark x1="79000" y1="67800" x2="78600" y2="67600"/>
                        <a14:foregroundMark x1="20800" y1="36200" x2="21200" y2="61600"/>
                        <a14:foregroundMark x1="21200" y1="61600" x2="20800" y2="63000"/>
                        <a14:foregroundMark x1="38200" y1="30800" x2="38200" y2="30800"/>
                        <a14:foregroundMark x1="38200" y1="30800" x2="38200" y2="30800"/>
                        <a14:foregroundMark x1="40200" y1="30400" x2="40200" y2="30400"/>
                        <a14:foregroundMark x1="40200" y1="30400" x2="40200" y2="30400"/>
                        <a14:foregroundMark x1="47000" y1="30600" x2="47000" y2="30600"/>
                        <a14:foregroundMark x1="47000" y1="30600" x2="47000" y2="30600"/>
                        <a14:foregroundMark x1="62200" y1="30800" x2="62200" y2="30800"/>
                        <a14:foregroundMark x1="62200" y1="30800" x2="62200" y2="30800"/>
                        <a14:foregroundMark x1="52200" y1="30200" x2="52200" y2="30200"/>
                        <a14:foregroundMark x1="52200" y1="30200" x2="52200" y2="30200"/>
                        <a14:foregroundMark x1="57000" y1="30000" x2="57000" y2="30000"/>
                        <a14:foregroundMark x1="57000" y1="30000" x2="57000" y2="30000"/>
                        <a14:foregroundMark x1="70000" y1="30200" x2="70000" y2="30200"/>
                        <a14:foregroundMark x1="70000" y1="30200" x2="70000" y2="30200"/>
                        <a14:foregroundMark x1="76800" y1="30200" x2="76800" y2="30200"/>
                        <a14:foregroundMark x1="76800" y1="30200" x2="76800" y2="30200"/>
                        <a14:foregroundMark x1="71400" y1="69200" x2="71400" y2="69200"/>
                        <a14:foregroundMark x1="71400" y1="69200" x2="71400" y2="69200"/>
                        <a14:foregroundMark x1="51400" y1="69400" x2="51400" y2="69400"/>
                        <a14:foregroundMark x1="51400" y1="69400" x2="51400" y2="69400"/>
                        <a14:foregroundMark x1="50800" y1="69000" x2="50800" y2="69000"/>
                        <a14:foregroundMark x1="50800" y1="68800" x2="50800" y2="68800"/>
                        <a14:foregroundMark x1="30200" y1="69200" x2="30200" y2="69200"/>
                        <a14:foregroundMark x1="30200" y1="69200" x2="30200" y2="69200"/>
                        <a14:backgroundMark x1="81000" y1="41400" x2="81000" y2="41400"/>
                        <a14:backgroundMark x1="81000" y1="41400" x2="81000" y2="41400"/>
                      </a14:backgroundRemoval>
                    </a14:imgEffect>
                  </a14:imgLayer>
                </a14:imgProps>
              </a:ext>
              <a:ext uri="{28A0092B-C50C-407E-A947-70E740481C1C}">
                <a14:useLocalDpi xmlns:a14="http://schemas.microsoft.com/office/drawing/2010/main"/>
              </a:ext>
            </a:extLst>
          </a:blip>
          <a:srcRect l="16387" t="23119" r="16387" b="24215"/>
          <a:stretch/>
        </p:blipFill>
        <p:spPr bwMode="auto">
          <a:xfrm rot="635393">
            <a:off x="8350816" y="3788236"/>
            <a:ext cx="2066643" cy="1619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811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C86F852A-6CE1-3047-8475-8496114515EE}"/>
              </a:ext>
            </a:extLst>
          </p:cNvPr>
          <p:cNvSpPr/>
          <p:nvPr/>
        </p:nvSpPr>
        <p:spPr>
          <a:xfrm>
            <a:off x="0" y="3657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4" name="Rectangle 3">
            <a:extLst>
              <a:ext uri="{FF2B5EF4-FFF2-40B4-BE49-F238E27FC236}">
                <a16:creationId xmlns:a16="http://schemas.microsoft.com/office/drawing/2014/main" id="{9BD5697A-5111-024C-806E-93C4941AB98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5" name="Text Placeholder 18">
            <a:extLst>
              <a:ext uri="{FF2B5EF4-FFF2-40B4-BE49-F238E27FC236}">
                <a16:creationId xmlns:a16="http://schemas.microsoft.com/office/drawing/2014/main" id="{8541EB86-9526-D34E-999D-4BE3BCCA49ED}"/>
              </a:ext>
            </a:extLst>
          </p:cNvPr>
          <p:cNvSpPr txBox="1">
            <a:spLocks/>
          </p:cNvSpPr>
          <p:nvPr/>
        </p:nvSpPr>
        <p:spPr>
          <a:xfrm>
            <a:off x="685800" y="727674"/>
            <a:ext cx="9738360"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kern="0" dirty="0" err="1">
                <a:solidFill>
                  <a:srgbClr val="00338D"/>
                </a:solidFill>
              </a:rPr>
              <a:t>L’Approccio</a:t>
            </a:r>
            <a:r>
              <a:rPr lang="en-US" kern="0" dirty="0">
                <a:solidFill>
                  <a:srgbClr val="00338D"/>
                </a:solidFill>
              </a:rPr>
              <a:t> per la membership </a:t>
            </a:r>
            <a:r>
              <a:rPr lang="en-US" kern="0" dirty="0" err="1">
                <a:solidFill>
                  <a:srgbClr val="00338D"/>
                </a:solidFill>
              </a:rPr>
              <a:t>globale</a:t>
            </a:r>
            <a:endParaRPr lang="en-US" kern="0" dirty="0">
              <a:solidFill>
                <a:srgbClr val="00338D"/>
              </a:solidFill>
            </a:endParaRPr>
          </a:p>
        </p:txBody>
      </p:sp>
      <p:sp>
        <p:nvSpPr>
          <p:cNvPr id="11" name="Page Number - Blue">
            <a:extLst>
              <a:ext uri="{FF2B5EF4-FFF2-40B4-BE49-F238E27FC236}">
                <a16:creationId xmlns:a16="http://schemas.microsoft.com/office/drawing/2014/main" id="{628102FD-8B5C-B048-8691-4BA6E521D7A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16</a:t>
            </a:fld>
            <a:endParaRPr lang="en-US" sz="1000" dirty="0">
              <a:solidFill>
                <a:srgbClr val="00338D"/>
              </a:solidFill>
            </a:endParaRPr>
          </a:p>
        </p:txBody>
      </p:sp>
      <p:sp>
        <p:nvSpPr>
          <p:cNvPr id="9" name="Slice - Solid">
            <a:extLst>
              <a:ext uri="{FF2B5EF4-FFF2-40B4-BE49-F238E27FC236}">
                <a16:creationId xmlns:a16="http://schemas.microsoft.com/office/drawing/2014/main" id="{309201D6-9119-4D92-A49F-C27A03A89ECC}"/>
              </a:ext>
            </a:extLst>
          </p:cNvPr>
          <p:cNvSpPr/>
          <p:nvPr/>
        </p:nvSpPr>
        <p:spPr>
          <a:xfrm>
            <a:off x="10778066" y="0"/>
            <a:ext cx="1413933"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3552092 w 11187128"/>
              <a:gd name="connsiteY5" fmla="*/ 6866021 h 6866021"/>
              <a:gd name="connsiteX6" fmla="*/ 0 w 11187128"/>
              <a:gd name="connsiteY6" fmla="*/ 6866021 h 6866021"/>
              <a:gd name="connsiteX7" fmla="*/ 1588447 w 11187128"/>
              <a:gd name="connsiteY7" fmla="*/ 0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0 w 11187128"/>
              <a:gd name="connsiteY5" fmla="*/ 6866021 h 6866021"/>
              <a:gd name="connsiteX6" fmla="*/ 1588447 w 11187128"/>
              <a:gd name="connsiteY6" fmla="*/ 0 h 6866021"/>
              <a:gd name="connsiteX0" fmla="*/ 24998540 w 34597221"/>
              <a:gd name="connsiteY0" fmla="*/ 0 h 6866021"/>
              <a:gd name="connsiteX1" fmla="*/ 28549543 w 34597221"/>
              <a:gd name="connsiteY1" fmla="*/ 4711 h 6866021"/>
              <a:gd name="connsiteX2" fmla="*/ 28550632 w 34597221"/>
              <a:gd name="connsiteY2" fmla="*/ 0 h 6866021"/>
              <a:gd name="connsiteX3" fmla="*/ 34597221 w 34597221"/>
              <a:gd name="connsiteY3" fmla="*/ 8021 h 6866021"/>
              <a:gd name="connsiteX4" fmla="*/ 34597221 w 34597221"/>
              <a:gd name="connsiteY4" fmla="*/ 6866021 h 6866021"/>
              <a:gd name="connsiteX5" fmla="*/ 0 w 34597221"/>
              <a:gd name="connsiteY5" fmla="*/ 6866021 h 6866021"/>
              <a:gd name="connsiteX6" fmla="*/ 24998540 w 34597221"/>
              <a:gd name="connsiteY6" fmla="*/ 0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97221" h="6866021">
                <a:moveTo>
                  <a:pt x="24998540" y="0"/>
                </a:moveTo>
                <a:lnTo>
                  <a:pt x="28549543" y="4711"/>
                </a:lnTo>
                <a:lnTo>
                  <a:pt x="28550632" y="0"/>
                </a:lnTo>
                <a:lnTo>
                  <a:pt x="34597221" y="8021"/>
                </a:lnTo>
                <a:lnTo>
                  <a:pt x="34597221" y="6866021"/>
                </a:lnTo>
                <a:lnTo>
                  <a:pt x="0" y="6866021"/>
                </a:lnTo>
                <a:lnTo>
                  <a:pt x="2499854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nvGrpSpPr>
          <p:cNvPr id="13" name="Group 12">
            <a:extLst>
              <a:ext uri="{FF2B5EF4-FFF2-40B4-BE49-F238E27FC236}">
                <a16:creationId xmlns:a16="http://schemas.microsoft.com/office/drawing/2014/main" id="{AF80C64C-47A6-4B6E-BB40-ADF20E9B3017}"/>
              </a:ext>
            </a:extLst>
          </p:cNvPr>
          <p:cNvGrpSpPr/>
          <p:nvPr/>
        </p:nvGrpSpPr>
        <p:grpSpPr>
          <a:xfrm>
            <a:off x="556372" y="1634576"/>
            <a:ext cx="2437192" cy="1627814"/>
            <a:chOff x="514951" y="1605898"/>
            <a:chExt cx="2437192" cy="1627814"/>
          </a:xfrm>
        </p:grpSpPr>
        <p:sp>
          <p:nvSpPr>
            <p:cNvPr id="2" name="TextBox 1">
              <a:extLst>
                <a:ext uri="{FF2B5EF4-FFF2-40B4-BE49-F238E27FC236}">
                  <a16:creationId xmlns:a16="http://schemas.microsoft.com/office/drawing/2014/main" id="{7D536850-14D9-4A4A-B81D-0EBDAE5F8D19}"/>
                </a:ext>
              </a:extLst>
            </p:cNvPr>
            <p:cNvSpPr txBox="1"/>
            <p:nvPr/>
          </p:nvSpPr>
          <p:spPr>
            <a:xfrm>
              <a:off x="514951" y="1605898"/>
              <a:ext cx="2437192" cy="1384995"/>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1</a:t>
              </a:r>
            </a:p>
            <a:p>
              <a:r>
                <a:rPr lang="en-US" sz="3200" b="1" dirty="0">
                  <a:latin typeface="Arial" panose="020B0604020202020204" pitchFamily="34" charset="0"/>
                  <a:cs typeface="Arial" panose="020B0604020202020204" pitchFamily="34" charset="0"/>
                </a:rPr>
                <a:t>CREA UN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TEAM</a:t>
              </a:r>
            </a:p>
          </p:txBody>
        </p:sp>
        <p:cxnSp>
          <p:nvCxnSpPr>
            <p:cNvPr id="8" name="Straight Connector 7">
              <a:extLst>
                <a:ext uri="{FF2B5EF4-FFF2-40B4-BE49-F238E27FC236}">
                  <a16:creationId xmlns:a16="http://schemas.microsoft.com/office/drawing/2014/main" id="{246A4431-3ABC-4B0B-9952-8EBA427AF796}"/>
                </a:ext>
              </a:extLst>
            </p:cNvPr>
            <p:cNvCxnSpPr>
              <a:cxnSpLocks/>
            </p:cNvCxnSpPr>
            <p:nvPr/>
          </p:nvCxnSpPr>
          <p:spPr>
            <a:xfrm>
              <a:off x="615956" y="3233712"/>
              <a:ext cx="2286000" cy="0"/>
            </a:xfrm>
            <a:prstGeom prst="line">
              <a:avLst/>
            </a:prstGeom>
            <a:ln w="57150">
              <a:solidFill>
                <a:srgbClr val="F9C91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85D600F5-DC7C-4EBC-AF9A-4DD0CD3CDF23}"/>
              </a:ext>
            </a:extLst>
          </p:cNvPr>
          <p:cNvGrpSpPr/>
          <p:nvPr/>
        </p:nvGrpSpPr>
        <p:grpSpPr>
          <a:xfrm>
            <a:off x="3201847" y="1659558"/>
            <a:ext cx="2437192" cy="1591109"/>
            <a:chOff x="3163745" y="1692183"/>
            <a:chExt cx="2437192" cy="1620335"/>
          </a:xfrm>
        </p:grpSpPr>
        <p:sp>
          <p:nvSpPr>
            <p:cNvPr id="27" name="TextBox 26">
              <a:extLst>
                <a:ext uri="{FF2B5EF4-FFF2-40B4-BE49-F238E27FC236}">
                  <a16:creationId xmlns:a16="http://schemas.microsoft.com/office/drawing/2014/main" id="{5C08E168-7683-4C43-BB16-13E3FA247A9A}"/>
                </a:ext>
              </a:extLst>
            </p:cNvPr>
            <p:cNvSpPr txBox="1"/>
            <p:nvPr/>
          </p:nvSpPr>
          <p:spPr>
            <a:xfrm>
              <a:off x="3163745" y="1692183"/>
              <a:ext cx="2437192" cy="1384995"/>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2</a:t>
              </a:r>
            </a:p>
            <a:p>
              <a:r>
                <a:rPr lang="en-US" sz="3200" b="1" dirty="0">
                  <a:latin typeface="Arial" panose="020B0604020202020204" pitchFamily="34" charset="0"/>
                  <a:cs typeface="Arial" panose="020B0604020202020204" pitchFamily="34" charset="0"/>
                </a:rPr>
                <a:t>CREA UNA VISIONE</a:t>
              </a:r>
            </a:p>
          </p:txBody>
        </p:sp>
        <p:cxnSp>
          <p:nvCxnSpPr>
            <p:cNvPr id="32" name="Straight Connector 31">
              <a:extLst>
                <a:ext uri="{FF2B5EF4-FFF2-40B4-BE49-F238E27FC236}">
                  <a16:creationId xmlns:a16="http://schemas.microsoft.com/office/drawing/2014/main" id="{79A4F8FE-E920-4868-B9EA-1EF272F68F2F}"/>
                </a:ext>
              </a:extLst>
            </p:cNvPr>
            <p:cNvCxnSpPr>
              <a:cxnSpLocks/>
            </p:cNvCxnSpPr>
            <p:nvPr/>
          </p:nvCxnSpPr>
          <p:spPr>
            <a:xfrm>
              <a:off x="3230878" y="3312518"/>
              <a:ext cx="2286000" cy="0"/>
            </a:xfrm>
            <a:prstGeom prst="line">
              <a:avLst/>
            </a:prstGeom>
            <a:ln w="57150">
              <a:solidFill>
                <a:srgbClr val="4687DB"/>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723C8F6F-43BF-461D-BDC4-5495D7970B03}"/>
              </a:ext>
            </a:extLst>
          </p:cNvPr>
          <p:cNvGrpSpPr/>
          <p:nvPr/>
        </p:nvGrpSpPr>
        <p:grpSpPr>
          <a:xfrm>
            <a:off x="5815992" y="1637815"/>
            <a:ext cx="2437192" cy="1601129"/>
            <a:chOff x="5783334" y="1942615"/>
            <a:chExt cx="2437192" cy="1601129"/>
          </a:xfrm>
        </p:grpSpPr>
        <p:sp>
          <p:nvSpPr>
            <p:cNvPr id="28" name="TextBox 27">
              <a:extLst>
                <a:ext uri="{FF2B5EF4-FFF2-40B4-BE49-F238E27FC236}">
                  <a16:creationId xmlns:a16="http://schemas.microsoft.com/office/drawing/2014/main" id="{8DE8B294-0C80-4A02-820F-2A8935038594}"/>
                </a:ext>
              </a:extLst>
            </p:cNvPr>
            <p:cNvSpPr txBox="1"/>
            <p:nvPr/>
          </p:nvSpPr>
          <p:spPr>
            <a:xfrm>
              <a:off x="5783334" y="1942615"/>
              <a:ext cx="2437192" cy="1384995"/>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3</a:t>
              </a:r>
            </a:p>
            <a:p>
              <a:r>
                <a:rPr lang="en-US" sz="3200" b="1" dirty="0">
                  <a:latin typeface="Arial" panose="020B0604020202020204" pitchFamily="34" charset="0"/>
                  <a:cs typeface="Arial" panose="020B0604020202020204" pitchFamily="34" charset="0"/>
                </a:rPr>
                <a:t>CREA UN PIANO</a:t>
              </a:r>
            </a:p>
          </p:txBody>
        </p:sp>
        <p:cxnSp>
          <p:nvCxnSpPr>
            <p:cNvPr id="34" name="Straight Connector 33">
              <a:extLst>
                <a:ext uri="{FF2B5EF4-FFF2-40B4-BE49-F238E27FC236}">
                  <a16:creationId xmlns:a16="http://schemas.microsoft.com/office/drawing/2014/main" id="{176D2CD5-2E69-4145-B4DD-BCE18EB8E781}"/>
                </a:ext>
              </a:extLst>
            </p:cNvPr>
            <p:cNvCxnSpPr>
              <a:cxnSpLocks/>
            </p:cNvCxnSpPr>
            <p:nvPr/>
          </p:nvCxnSpPr>
          <p:spPr>
            <a:xfrm>
              <a:off x="5881308" y="3543744"/>
              <a:ext cx="2286000" cy="0"/>
            </a:xfrm>
            <a:prstGeom prst="line">
              <a:avLst/>
            </a:prstGeom>
            <a:ln w="57150">
              <a:solidFill>
                <a:srgbClr val="FF6B4A"/>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64A8A84C-8409-44F2-B541-D6CEA734B97A}"/>
              </a:ext>
            </a:extLst>
          </p:cNvPr>
          <p:cNvGrpSpPr/>
          <p:nvPr/>
        </p:nvGrpSpPr>
        <p:grpSpPr>
          <a:xfrm>
            <a:off x="8487223" y="1637413"/>
            <a:ext cx="2629809" cy="1624979"/>
            <a:chOff x="8438237" y="1637413"/>
            <a:chExt cx="2629809" cy="1624979"/>
          </a:xfrm>
        </p:grpSpPr>
        <p:sp>
          <p:nvSpPr>
            <p:cNvPr id="30" name="TextBox 29">
              <a:extLst>
                <a:ext uri="{FF2B5EF4-FFF2-40B4-BE49-F238E27FC236}">
                  <a16:creationId xmlns:a16="http://schemas.microsoft.com/office/drawing/2014/main" id="{CF1FCC9D-99C7-46FB-BD5E-ED7A52BDD8D3}"/>
                </a:ext>
              </a:extLst>
            </p:cNvPr>
            <p:cNvSpPr txBox="1"/>
            <p:nvPr/>
          </p:nvSpPr>
          <p:spPr>
            <a:xfrm>
              <a:off x="8438237" y="1637413"/>
              <a:ext cx="2629809" cy="1384995"/>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4</a:t>
              </a:r>
            </a:p>
            <a:p>
              <a:r>
                <a:rPr lang="en-US" sz="3200" b="1" dirty="0">
                  <a:latin typeface="Arial" panose="020B0604020202020204" pitchFamily="34" charset="0"/>
                  <a:cs typeface="Arial" panose="020B0604020202020204" pitchFamily="34" charset="0"/>
                </a:rPr>
                <a:t>CREA IL SUCCESSO</a:t>
              </a:r>
            </a:p>
          </p:txBody>
        </p:sp>
        <p:cxnSp>
          <p:nvCxnSpPr>
            <p:cNvPr id="36" name="Straight Connector 35">
              <a:extLst>
                <a:ext uri="{FF2B5EF4-FFF2-40B4-BE49-F238E27FC236}">
                  <a16:creationId xmlns:a16="http://schemas.microsoft.com/office/drawing/2014/main" id="{66E9AB55-BD27-49C7-BDD3-E3FB12756694}"/>
                </a:ext>
              </a:extLst>
            </p:cNvPr>
            <p:cNvCxnSpPr>
              <a:cxnSpLocks/>
            </p:cNvCxnSpPr>
            <p:nvPr/>
          </p:nvCxnSpPr>
          <p:spPr>
            <a:xfrm>
              <a:off x="8536212" y="3262392"/>
              <a:ext cx="2286000" cy="0"/>
            </a:xfrm>
            <a:prstGeom prst="line">
              <a:avLst/>
            </a:prstGeom>
            <a:ln w="57150">
              <a:solidFill>
                <a:srgbClr val="BAB9B8"/>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FDB13EE4-445F-4DC5-BE1E-98761B42318F}"/>
              </a:ext>
            </a:extLst>
          </p:cNvPr>
          <p:cNvSpPr txBox="1"/>
          <p:nvPr/>
        </p:nvSpPr>
        <p:spPr>
          <a:xfrm>
            <a:off x="506184" y="3722914"/>
            <a:ext cx="2437193" cy="1200329"/>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Crea</a:t>
            </a:r>
            <a:r>
              <a:rPr lang="en-US" dirty="0">
                <a:latin typeface="Arial" panose="020B0604020202020204" pitchFamily="34" charset="0"/>
                <a:cs typeface="Arial" panose="020B0604020202020204" pitchFamily="34" charset="0"/>
              </a:rPr>
              <a:t> un team per </a:t>
            </a:r>
            <a:r>
              <a:rPr lang="en-US" dirty="0" err="1">
                <a:latin typeface="Arial" panose="020B0604020202020204" pitchFamily="34" charset="0"/>
                <a:cs typeface="Arial" panose="020B0604020202020204" pitchFamily="34" charset="0"/>
              </a:rPr>
              <a:t>supportare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l’approccio</a:t>
            </a:r>
            <a:r>
              <a:rPr lang="en-US" dirty="0">
                <a:latin typeface="Arial" panose="020B0604020202020204" pitchFamily="34" charset="0"/>
                <a:cs typeface="Arial" panose="020B0604020202020204" pitchFamily="34" charset="0"/>
              </a:rPr>
              <a:t> per la membership </a:t>
            </a:r>
            <a:r>
              <a:rPr lang="en-US" dirty="0" err="1">
                <a:latin typeface="Arial" panose="020B0604020202020204" pitchFamily="34" charset="0"/>
                <a:cs typeface="Arial" panose="020B0604020202020204" pitchFamily="34" charset="0"/>
              </a:rPr>
              <a:t>globale</a:t>
            </a:r>
            <a:r>
              <a:rPr lang="en-US" dirty="0">
                <a:latin typeface="Arial" panose="020B0604020202020204" pitchFamily="34" charset="0"/>
                <a:cs typeface="Arial" panose="020B0604020202020204" pitchFamily="34" charset="0"/>
              </a:rPr>
              <a:t>.</a:t>
            </a:r>
          </a:p>
        </p:txBody>
      </p:sp>
      <p:sp>
        <p:nvSpPr>
          <p:cNvPr id="40" name="TextBox 39">
            <a:extLst>
              <a:ext uri="{FF2B5EF4-FFF2-40B4-BE49-F238E27FC236}">
                <a16:creationId xmlns:a16="http://schemas.microsoft.com/office/drawing/2014/main" id="{23597E46-690B-407E-B9F1-8C1917CB177F}"/>
              </a:ext>
            </a:extLst>
          </p:cNvPr>
          <p:cNvSpPr txBox="1"/>
          <p:nvPr/>
        </p:nvSpPr>
        <p:spPr>
          <a:xfrm>
            <a:off x="3166531" y="3722914"/>
            <a:ext cx="2437193" cy="1477328"/>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Conduci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un’analisi</a:t>
            </a:r>
            <a:r>
              <a:rPr lang="en-US" dirty="0">
                <a:latin typeface="Arial" panose="020B0604020202020204" pitchFamily="34" charset="0"/>
                <a:cs typeface="Arial" panose="020B0604020202020204" pitchFamily="34" charset="0"/>
              </a:rPr>
              <a:t> del </a:t>
            </a:r>
            <a:r>
              <a:rPr lang="en-US" dirty="0" err="1">
                <a:latin typeface="Arial" panose="020B0604020202020204" pitchFamily="34" charset="0"/>
                <a:cs typeface="Arial" panose="020B0604020202020204" pitchFamily="34" charset="0"/>
              </a:rPr>
              <a:t>tuo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distretto</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sviluppa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degli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obiettivi</a:t>
            </a:r>
            <a:r>
              <a:rPr lang="en-US" dirty="0">
                <a:latin typeface="Arial" panose="020B0604020202020204" pitchFamily="34" charset="0"/>
                <a:cs typeface="Arial" panose="020B0604020202020204" pitchFamily="34" charset="0"/>
              </a:rPr>
              <a:t> per </a:t>
            </a:r>
            <a:r>
              <a:rPr lang="en-US" dirty="0" err="1">
                <a:latin typeface="Arial" panose="020B0604020202020204" pitchFamily="34" charset="0"/>
                <a:cs typeface="Arial" panose="020B0604020202020204" pitchFamily="34" charset="0"/>
              </a:rPr>
              <a:t>meglio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rispondere</a:t>
            </a:r>
            <a:r>
              <a:rPr lang="en-US" dirty="0">
                <a:latin typeface="Arial" panose="020B0604020202020204" pitchFamily="34" charset="0"/>
                <a:cs typeface="Arial" panose="020B0604020202020204" pitchFamily="34" charset="0"/>
              </a:rPr>
              <a:t> alle sue </a:t>
            </a:r>
            <a:r>
              <a:rPr lang="en-US" dirty="0" err="1">
                <a:latin typeface="Arial" panose="020B0604020202020204" pitchFamily="34" charset="0"/>
                <a:cs typeface="Arial" panose="020B0604020202020204" pitchFamily="34" charset="0"/>
              </a:rPr>
              <a:t>esigenze</a:t>
            </a:r>
            <a:r>
              <a:rPr lang="en-US" dirty="0">
                <a:latin typeface="Arial" panose="020B0604020202020204" pitchFamily="34" charset="0"/>
                <a:cs typeface="Arial" panose="020B0604020202020204" pitchFamily="34" charset="0"/>
              </a:rPr>
              <a:t>. </a:t>
            </a:r>
          </a:p>
        </p:txBody>
      </p:sp>
      <p:sp>
        <p:nvSpPr>
          <p:cNvPr id="41" name="TextBox 40">
            <a:extLst>
              <a:ext uri="{FF2B5EF4-FFF2-40B4-BE49-F238E27FC236}">
                <a16:creationId xmlns:a16="http://schemas.microsoft.com/office/drawing/2014/main" id="{3DB841C0-184C-4741-AFC1-047D58EA1448}"/>
              </a:ext>
            </a:extLst>
          </p:cNvPr>
          <p:cNvSpPr txBox="1"/>
          <p:nvPr/>
        </p:nvSpPr>
        <p:spPr>
          <a:xfrm>
            <a:off x="5826878" y="3722914"/>
            <a:ext cx="2437193" cy="1200329"/>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Crea</a:t>
            </a:r>
            <a:r>
              <a:rPr lang="en-US" dirty="0">
                <a:latin typeface="Arial" panose="020B0604020202020204" pitchFamily="34" charset="0"/>
                <a:cs typeface="Arial" panose="020B0604020202020204" pitchFamily="34" charset="0"/>
              </a:rPr>
              <a:t> un piano come </a:t>
            </a:r>
            <a:r>
              <a:rPr lang="en-US" dirty="0" err="1">
                <a:latin typeface="Arial" panose="020B0604020202020204" pitchFamily="34" charset="0"/>
                <a:cs typeface="Arial" panose="020B0604020202020204" pitchFamily="34" charset="0"/>
              </a:rPr>
              <a:t>squadra</a:t>
            </a:r>
            <a:r>
              <a:rPr lang="en-US" dirty="0">
                <a:latin typeface="Arial" panose="020B0604020202020204" pitchFamily="34" charset="0"/>
                <a:cs typeface="Arial" panose="020B0604020202020204" pitchFamily="34" charset="0"/>
              </a:rPr>
              <a:t> per </a:t>
            </a:r>
            <a:r>
              <a:rPr lang="en-US" dirty="0" err="1">
                <a:latin typeface="Arial" panose="020B0604020202020204" pitchFamily="34" charset="0"/>
                <a:cs typeface="Arial" panose="020B0604020202020204" pitchFamily="34" charset="0"/>
              </a:rPr>
              <a:t>realizzare</a:t>
            </a:r>
            <a:r>
              <a:rPr lang="en-US" dirty="0">
                <a:latin typeface="Arial" panose="020B0604020202020204" pitchFamily="34" charset="0"/>
                <a:cs typeface="Arial" panose="020B0604020202020204" pitchFamily="34" charset="0"/>
              </a:rPr>
              <a:t> la </a:t>
            </a:r>
            <a:r>
              <a:rPr lang="en-US" dirty="0" err="1">
                <a:latin typeface="Arial" panose="020B0604020202020204" pitchFamily="34" charset="0"/>
                <a:cs typeface="Arial" panose="020B0604020202020204" pitchFamily="34" charset="0"/>
              </a:rPr>
              <a:t>visione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che</a:t>
            </a:r>
            <a:r>
              <a:rPr lang="en-US" dirty="0">
                <a:latin typeface="Arial" panose="020B0604020202020204" pitchFamily="34" charset="0"/>
                <a:cs typeface="Arial" panose="020B0604020202020204" pitchFamily="34" charset="0"/>
              </a:rPr>
              <a:t> è </a:t>
            </a:r>
            <a:r>
              <a:rPr lang="en-US" dirty="0" err="1">
                <a:latin typeface="Arial" panose="020B0604020202020204" pitchFamily="34" charset="0"/>
                <a:cs typeface="Arial" panose="020B0604020202020204" pitchFamily="34" charset="0"/>
              </a:rPr>
              <a:t>stata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definita</a:t>
            </a:r>
            <a:r>
              <a:rPr lang="en-US" dirty="0">
                <a:latin typeface="Arial" panose="020B0604020202020204" pitchFamily="34" charset="0"/>
                <a:cs typeface="Arial" panose="020B0604020202020204" pitchFamily="34" charset="0"/>
              </a:rPr>
              <a:t>. </a:t>
            </a:r>
          </a:p>
        </p:txBody>
      </p:sp>
      <p:sp>
        <p:nvSpPr>
          <p:cNvPr id="42" name="TextBox 41">
            <a:extLst>
              <a:ext uri="{FF2B5EF4-FFF2-40B4-BE49-F238E27FC236}">
                <a16:creationId xmlns:a16="http://schemas.microsoft.com/office/drawing/2014/main" id="{B7667284-1C8A-4DDE-ABE8-24DD04AF23E5}"/>
              </a:ext>
            </a:extLst>
          </p:cNvPr>
          <p:cNvSpPr txBox="1"/>
          <p:nvPr/>
        </p:nvSpPr>
        <p:spPr>
          <a:xfrm>
            <a:off x="8487224" y="3676022"/>
            <a:ext cx="2437193" cy="1754326"/>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Esegui</a:t>
            </a:r>
            <a:r>
              <a:rPr lang="en-US" dirty="0">
                <a:latin typeface="Arial" panose="020B0604020202020204" pitchFamily="34" charset="0"/>
                <a:cs typeface="Arial" panose="020B0604020202020204" pitchFamily="34" charset="0"/>
              </a:rPr>
              <a:t> il </a:t>
            </a:r>
            <a:r>
              <a:rPr lang="en-US" dirty="0" err="1">
                <a:latin typeface="Arial" panose="020B0604020202020204" pitchFamily="34" charset="0"/>
                <a:cs typeface="Arial" panose="020B0604020202020204" pitchFamily="34" charset="0"/>
              </a:rPr>
              <a:t>tuo</a:t>
            </a:r>
            <a:r>
              <a:rPr lang="en-US" dirty="0">
                <a:latin typeface="Arial" panose="020B0604020202020204" pitchFamily="34" charset="0"/>
                <a:cs typeface="Arial" panose="020B0604020202020204" pitchFamily="34" charset="0"/>
              </a:rPr>
              <a:t> piano, </a:t>
            </a:r>
            <a:r>
              <a:rPr lang="en-US" dirty="0" err="1">
                <a:latin typeface="Arial" panose="020B0604020202020204" pitchFamily="34" charset="0"/>
                <a:cs typeface="Arial" panose="020B0604020202020204" pitchFamily="34" charset="0"/>
              </a:rPr>
              <a:t>mantieni</a:t>
            </a:r>
            <a:r>
              <a:rPr lang="en-US" dirty="0">
                <a:latin typeface="Arial" panose="020B0604020202020204" pitchFamily="34" charset="0"/>
                <a:cs typeface="Arial" panose="020B0604020202020204" pitchFamily="34" charset="0"/>
              </a:rPr>
              <a:t> la </a:t>
            </a:r>
            <a:r>
              <a:rPr lang="en-US" dirty="0" err="1">
                <a:latin typeface="Arial" panose="020B0604020202020204" pitchFamily="34" charset="0"/>
                <a:cs typeface="Arial" panose="020B0604020202020204" pitchFamily="34" charset="0"/>
              </a:rPr>
              <a:t>tua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responsabilità</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apporta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delle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modifiche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quando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necessario</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19287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outdoor&#10;&#10;Description automatically generated">
            <a:extLst>
              <a:ext uri="{FF2B5EF4-FFF2-40B4-BE49-F238E27FC236}">
                <a16:creationId xmlns:a16="http://schemas.microsoft.com/office/drawing/2014/main" id="{7454DA30-7B1D-DA9E-DB26-638A5D726D9D}"/>
              </a:ext>
            </a:extLst>
          </p:cNvPr>
          <p:cNvPicPr>
            <a:picLocks noChangeAspect="1"/>
          </p:cNvPicPr>
          <p:nvPr/>
        </p:nvPicPr>
        <p:blipFill rotWithShape="1">
          <a:blip r:embed="rId3">
            <a:extLst>
              <a:ext uri="{28A0092B-C50C-407E-A947-70E740481C1C}">
                <a14:useLocalDpi xmlns:a14="http://schemas.microsoft.com/office/drawing/2010/main" val="0"/>
              </a:ext>
            </a:extLst>
          </a:blip>
          <a:srcRect r="3750"/>
          <a:stretch/>
        </p:blipFill>
        <p:spPr>
          <a:xfrm>
            <a:off x="457200" y="0"/>
            <a:ext cx="11734800" cy="6858000"/>
          </a:xfrm>
          <a:prstGeom prst="rect">
            <a:avLst/>
          </a:prstGeom>
        </p:spPr>
      </p:pic>
      <p:sp>
        <p:nvSpPr>
          <p:cNvPr id="52" name="Slice - Solid">
            <a:extLst>
              <a:ext uri="{FF2B5EF4-FFF2-40B4-BE49-F238E27FC236}">
                <a16:creationId xmlns:a16="http://schemas.microsoft.com/office/drawing/2014/main" id="{1F451C84-4E3E-B148-B349-C401C5F07101}"/>
              </a:ext>
            </a:extLst>
          </p:cNvPr>
          <p:cNvSpPr/>
          <p:nvPr/>
        </p:nvSpPr>
        <p:spPr>
          <a:xfrm rot="10800000">
            <a:off x="-1" y="-8024"/>
            <a:ext cx="8229600"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46" name="TextBox 145"/>
          <p:cNvSpPr txBox="1"/>
          <p:nvPr/>
        </p:nvSpPr>
        <p:spPr>
          <a:xfrm>
            <a:off x="685800" y="1920381"/>
            <a:ext cx="6547757" cy="4708981"/>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3000" kern="0" dirty="0">
                <a:solidFill>
                  <a:schemeClr val="bg1"/>
                </a:solidFill>
                <a:latin typeface="Arial" panose="020B0604020202020204" pitchFamily="34" charset="0"/>
                <a:ea typeface="+mn-lt"/>
                <a:cs typeface="Arial" panose="020B0604020202020204" pitchFamily="34" charset="0"/>
              </a:rPr>
              <a:t>I </a:t>
            </a:r>
            <a:r>
              <a:rPr lang="en-US" sz="3000" kern="0" dirty="0" err="1">
                <a:solidFill>
                  <a:schemeClr val="bg1"/>
                </a:solidFill>
                <a:latin typeface="Arial" panose="020B0604020202020204" pitchFamily="34" charset="0"/>
                <a:ea typeface="+mn-lt"/>
                <a:cs typeface="Arial" panose="020B0604020202020204" pitchFamily="34" charset="0"/>
              </a:rPr>
              <a:t>contributi</a:t>
            </a:r>
            <a:r>
              <a:rPr lang="en-US" sz="3000" kern="0" dirty="0">
                <a:solidFill>
                  <a:schemeClr val="bg1"/>
                </a:solidFill>
                <a:latin typeface="Arial" panose="020B0604020202020204" pitchFamily="34" charset="0"/>
                <a:ea typeface="+mn-lt"/>
                <a:cs typeface="Arial" panose="020B0604020202020204" pitchFamily="34" charset="0"/>
              </a:rPr>
              <a:t> </a:t>
            </a:r>
            <a:r>
              <a:rPr lang="en-US" sz="3000" kern="0" dirty="0" err="1">
                <a:solidFill>
                  <a:schemeClr val="bg1"/>
                </a:solidFill>
                <a:latin typeface="Arial" panose="020B0604020202020204" pitchFamily="34" charset="0"/>
                <a:ea typeface="+mn-lt"/>
                <a:cs typeface="Arial" panose="020B0604020202020204" pitchFamily="34" charset="0"/>
              </a:rPr>
              <a:t>della</a:t>
            </a:r>
            <a:r>
              <a:rPr lang="en-US" sz="3000" kern="0" dirty="0">
                <a:solidFill>
                  <a:schemeClr val="bg1"/>
                </a:solidFill>
                <a:latin typeface="Arial" panose="020B0604020202020204" pitchFamily="34" charset="0"/>
                <a:ea typeface="+mn-lt"/>
                <a:cs typeface="Arial" panose="020B0604020202020204" pitchFamily="34" charset="0"/>
              </a:rPr>
              <a:t> LCIF</a:t>
            </a:r>
            <a:br>
              <a:rPr lang="en-US" sz="3000" kern="0" dirty="0">
                <a:solidFill>
                  <a:schemeClr val="bg1"/>
                </a:solidFill>
                <a:latin typeface="Arial" panose="020B0604020202020204" pitchFamily="34" charset="0"/>
                <a:ea typeface="+mn-lt"/>
                <a:cs typeface="Arial" panose="020B0604020202020204" pitchFamily="34" charset="0"/>
              </a:rPr>
            </a:br>
            <a:r>
              <a:rPr lang="en-US" sz="3000" b="1" kern="0" dirty="0">
                <a:solidFill>
                  <a:srgbClr val="FCC607"/>
                </a:solidFill>
                <a:latin typeface="Arial" panose="020B0604020202020204" pitchFamily="34" charset="0"/>
                <a:ea typeface="+mn-lt"/>
                <a:cs typeface="Arial" panose="020B0604020202020204" pitchFamily="34" charset="0"/>
              </a:rPr>
              <a:t>AMPLIFICANO  </a:t>
            </a:r>
            <a:r>
              <a:rPr lang="en-US" sz="3000" b="1" kern="0" dirty="0">
                <a:solidFill>
                  <a:schemeClr val="bg1"/>
                </a:solidFill>
                <a:latin typeface="Arial" panose="020B0604020202020204" pitchFamily="34" charset="0"/>
                <a:ea typeface="+mn-lt"/>
                <a:cs typeface="Arial" panose="020B0604020202020204" pitchFamily="34" charset="0"/>
              </a:rPr>
              <a:t>il </a:t>
            </a:r>
            <a:r>
              <a:rPr lang="en-US" sz="3000" b="1" kern="0" dirty="0" err="1">
                <a:solidFill>
                  <a:schemeClr val="bg1"/>
                </a:solidFill>
                <a:latin typeface="Arial" panose="020B0604020202020204" pitchFamily="34" charset="0"/>
                <a:ea typeface="+mn-lt"/>
                <a:cs typeface="Arial" panose="020B0604020202020204" pitchFamily="34" charset="0"/>
              </a:rPr>
              <a:t>servizio</a:t>
            </a:r>
            <a:r>
              <a:rPr lang="en-US" sz="3000" b="1" kern="0" dirty="0">
                <a:solidFill>
                  <a:schemeClr val="bg1"/>
                </a:solidFill>
                <a:latin typeface="Arial" panose="020B0604020202020204" pitchFamily="34" charset="0"/>
                <a:ea typeface="+mn-lt"/>
                <a:cs typeface="Arial" panose="020B0604020202020204" pitchFamily="34" charset="0"/>
              </a:rPr>
              <a:t> </a:t>
            </a:r>
            <a:r>
              <a:rPr lang="en-US" sz="3000" b="1" kern="0" dirty="0" err="1">
                <a:solidFill>
                  <a:schemeClr val="bg1"/>
                </a:solidFill>
                <a:latin typeface="Arial" panose="020B0604020202020204" pitchFamily="34" charset="0"/>
                <a:ea typeface="+mn-lt"/>
                <a:cs typeface="Arial" panose="020B0604020202020204" pitchFamily="34" charset="0"/>
              </a:rPr>
              <a:t>dei</a:t>
            </a:r>
            <a:r>
              <a:rPr lang="en-US" sz="3000" b="1" kern="0" dirty="0">
                <a:solidFill>
                  <a:schemeClr val="bg1"/>
                </a:solidFill>
                <a:latin typeface="Arial" panose="020B0604020202020204" pitchFamily="34" charset="0"/>
                <a:ea typeface="+mn-lt"/>
                <a:cs typeface="Arial" panose="020B0604020202020204" pitchFamily="34" charset="0"/>
              </a:rPr>
              <a:t> Lions</a:t>
            </a:r>
            <a:endParaRPr lang="en-US" sz="3000" kern="0" dirty="0">
              <a:solidFill>
                <a:schemeClr val="bg1"/>
              </a:solidFill>
              <a:latin typeface="Arial" panose="020B0604020202020204" pitchFamily="34" charset="0"/>
              <a:ea typeface="+mn-lt"/>
              <a:cs typeface="Arial" panose="020B0604020202020204" pitchFamily="34" charset="0"/>
            </a:endParaRPr>
          </a:p>
          <a:p>
            <a:pPr marL="457200" indent="-457200">
              <a:buFont typeface="Arial" panose="020B0604020202020204" pitchFamily="34" charset="0"/>
              <a:buChar char="•"/>
            </a:pPr>
            <a:endParaRPr lang="en-US" sz="3000" kern="0" dirty="0">
              <a:solidFill>
                <a:schemeClr val="bg1"/>
              </a:solidFill>
              <a:latin typeface="Arial" panose="020B0604020202020204" pitchFamily="34" charset="0"/>
              <a:ea typeface="+mn-lt"/>
              <a:cs typeface="Arial" panose="020B0604020202020204" pitchFamily="34" charset="0"/>
            </a:endParaRPr>
          </a:p>
          <a:p>
            <a:pPr marL="457200" indent="-457200">
              <a:buFont typeface="Arial" panose="020B0604020202020204" pitchFamily="34" charset="0"/>
              <a:buChar char="•"/>
            </a:pPr>
            <a:r>
              <a:rPr lang="en-US" sz="3000" kern="0" dirty="0">
                <a:solidFill>
                  <a:schemeClr val="bg1"/>
                </a:solidFill>
                <a:latin typeface="Arial" panose="020B0604020202020204" pitchFamily="34" charset="0"/>
                <a:ea typeface="+mn-lt"/>
                <a:cs typeface="Arial" panose="020B0604020202020204" pitchFamily="34" charset="0"/>
              </a:rPr>
              <a:t>I Leader GAT </a:t>
            </a:r>
            <a:r>
              <a:rPr lang="en-US" sz="3000" kern="0" dirty="0" err="1">
                <a:solidFill>
                  <a:schemeClr val="bg1"/>
                </a:solidFill>
                <a:latin typeface="Arial" panose="020B0604020202020204" pitchFamily="34" charset="0"/>
                <a:ea typeface="+mn-lt"/>
                <a:cs typeface="Arial" panose="020B0604020202020204" pitchFamily="34" charset="0"/>
              </a:rPr>
              <a:t>sono</a:t>
            </a:r>
            <a:r>
              <a:rPr lang="en-US" sz="3000" kern="0" dirty="0">
                <a:solidFill>
                  <a:schemeClr val="bg1"/>
                </a:solidFill>
                <a:latin typeface="Arial" panose="020B0604020202020204" pitchFamily="34" charset="0"/>
                <a:ea typeface="+mn-lt"/>
                <a:cs typeface="Arial" panose="020B0604020202020204" pitchFamily="34" charset="0"/>
              </a:rPr>
              <a:t> </a:t>
            </a:r>
            <a:r>
              <a:rPr lang="en-US" sz="3000" kern="0" dirty="0" err="1">
                <a:solidFill>
                  <a:schemeClr val="bg1"/>
                </a:solidFill>
                <a:latin typeface="Arial" panose="020B0604020202020204" pitchFamily="34" charset="0"/>
                <a:ea typeface="+mn-lt"/>
                <a:cs typeface="Arial" panose="020B0604020202020204" pitchFamily="34" charset="0"/>
              </a:rPr>
              <a:t>una</a:t>
            </a:r>
            <a:r>
              <a:rPr lang="en-US" sz="3000" kern="0" dirty="0">
                <a:solidFill>
                  <a:schemeClr val="bg1"/>
                </a:solidFill>
                <a:latin typeface="Arial" panose="020B0604020202020204" pitchFamily="34" charset="0"/>
                <a:ea typeface="+mn-lt"/>
                <a:cs typeface="Arial" panose="020B0604020202020204" pitchFamily="34" charset="0"/>
              </a:rPr>
              <a:t> </a:t>
            </a:r>
            <a:r>
              <a:rPr lang="en-US" sz="3000" kern="0" dirty="0" err="1">
                <a:solidFill>
                  <a:schemeClr val="bg1"/>
                </a:solidFill>
                <a:latin typeface="Arial" panose="020B0604020202020204" pitchFamily="34" charset="0"/>
                <a:ea typeface="+mn-lt"/>
                <a:cs typeface="Arial" panose="020B0604020202020204" pitchFamily="34" charset="0"/>
              </a:rPr>
              <a:t>delle</a:t>
            </a:r>
            <a:r>
              <a:rPr lang="en-US" sz="3000" kern="0" dirty="0">
                <a:solidFill>
                  <a:schemeClr val="bg1"/>
                </a:solidFill>
                <a:latin typeface="Arial" panose="020B0604020202020204" pitchFamily="34" charset="0"/>
                <a:ea typeface="+mn-lt"/>
                <a:cs typeface="Arial" panose="020B0604020202020204" pitchFamily="34" charset="0"/>
              </a:rPr>
              <a:t> </a:t>
            </a:r>
            <a:r>
              <a:rPr lang="en-US" sz="3000" kern="0" dirty="0" err="1">
                <a:solidFill>
                  <a:schemeClr val="bg1"/>
                </a:solidFill>
                <a:latin typeface="Arial" panose="020B0604020202020204" pitchFamily="34" charset="0"/>
                <a:ea typeface="+mn-lt"/>
                <a:cs typeface="Arial" panose="020B0604020202020204" pitchFamily="34" charset="0"/>
              </a:rPr>
              <a:t>principali</a:t>
            </a:r>
            <a:r>
              <a:rPr lang="en-US" sz="3000" kern="0" dirty="0">
                <a:solidFill>
                  <a:schemeClr val="bg1"/>
                </a:solidFill>
                <a:latin typeface="Arial" panose="020B0604020202020204" pitchFamily="34" charset="0"/>
                <a:ea typeface="+mn-lt"/>
                <a:cs typeface="Arial" panose="020B0604020202020204" pitchFamily="34" charset="0"/>
              </a:rPr>
              <a:t> </a:t>
            </a:r>
            <a:r>
              <a:rPr lang="en-US" sz="3000" kern="0" dirty="0" err="1">
                <a:solidFill>
                  <a:schemeClr val="bg1"/>
                </a:solidFill>
                <a:latin typeface="Arial" panose="020B0604020202020204" pitchFamily="34" charset="0"/>
                <a:ea typeface="+mn-lt"/>
                <a:cs typeface="Arial" panose="020B0604020202020204" pitchFamily="34" charset="0"/>
              </a:rPr>
              <a:t>risorse</a:t>
            </a:r>
            <a:r>
              <a:rPr lang="en-US" sz="3000" kern="0" dirty="0">
                <a:solidFill>
                  <a:schemeClr val="bg1"/>
                </a:solidFill>
                <a:latin typeface="Arial" panose="020B0604020202020204" pitchFamily="34" charset="0"/>
                <a:ea typeface="+mn-lt"/>
                <a:cs typeface="Arial" panose="020B0604020202020204" pitchFamily="34" charset="0"/>
              </a:rPr>
              <a:t> </a:t>
            </a:r>
            <a:r>
              <a:rPr lang="en-US" sz="3000" kern="0" dirty="0" err="1">
                <a:solidFill>
                  <a:schemeClr val="bg1"/>
                </a:solidFill>
                <a:latin typeface="Arial" panose="020B0604020202020204" pitchFamily="34" charset="0"/>
                <a:ea typeface="+mn-lt"/>
                <a:cs typeface="Arial" panose="020B0604020202020204" pitchFamily="34" charset="0"/>
              </a:rPr>
              <a:t>della</a:t>
            </a:r>
            <a:r>
              <a:rPr lang="en-US" sz="3000" kern="0" dirty="0">
                <a:solidFill>
                  <a:schemeClr val="bg1"/>
                </a:solidFill>
                <a:latin typeface="Arial" panose="020B0604020202020204" pitchFamily="34" charset="0"/>
                <a:ea typeface="+mn-lt"/>
                <a:cs typeface="Arial" panose="020B0604020202020204" pitchFamily="34" charset="0"/>
              </a:rPr>
              <a:t> LCIF</a:t>
            </a:r>
          </a:p>
          <a:p>
            <a:pPr marL="457200" indent="-457200">
              <a:buFont typeface="Arial" panose="020B0604020202020204" pitchFamily="34" charset="0"/>
              <a:buChar char="•"/>
            </a:pPr>
            <a:endParaRPr lang="en-US" sz="3000" kern="0" dirty="0">
              <a:solidFill>
                <a:schemeClr val="bg1"/>
              </a:solidFill>
              <a:latin typeface="Arial" panose="020B0604020202020204" pitchFamily="34" charset="0"/>
              <a:ea typeface="+mn-lt"/>
              <a:cs typeface="Arial" panose="020B0604020202020204" pitchFamily="34" charset="0"/>
            </a:endParaRPr>
          </a:p>
          <a:p>
            <a:pPr marL="457200" indent="-457200">
              <a:buFont typeface="Arial" panose="020B0604020202020204" pitchFamily="34" charset="0"/>
              <a:buChar char="•"/>
            </a:pPr>
            <a:r>
              <a:rPr lang="en-US" sz="3000" kern="0" dirty="0">
                <a:solidFill>
                  <a:schemeClr val="bg1"/>
                </a:solidFill>
                <a:latin typeface="Arial" panose="020B0604020202020204" pitchFamily="34" charset="0"/>
                <a:ea typeface="+mn-lt"/>
                <a:cs typeface="Arial" panose="020B0604020202020204" pitchFamily="34" charset="0"/>
              </a:rPr>
              <a:t>La LCIF </a:t>
            </a:r>
            <a:r>
              <a:rPr lang="en-US" sz="3000" kern="0" dirty="0" err="1">
                <a:solidFill>
                  <a:schemeClr val="bg1"/>
                </a:solidFill>
                <a:latin typeface="Arial" panose="020B0604020202020204" pitchFamily="34" charset="0"/>
                <a:ea typeface="+mn-lt"/>
                <a:cs typeface="Arial" panose="020B0604020202020204" pitchFamily="34" charset="0"/>
              </a:rPr>
              <a:t>consente</a:t>
            </a:r>
            <a:r>
              <a:rPr lang="en-US" sz="3000" kern="0" dirty="0">
                <a:solidFill>
                  <a:schemeClr val="bg1"/>
                </a:solidFill>
                <a:latin typeface="Arial" panose="020B0604020202020204" pitchFamily="34" charset="0"/>
                <a:ea typeface="+mn-lt"/>
                <a:cs typeface="Arial" panose="020B0604020202020204" pitchFamily="34" charset="0"/>
              </a:rPr>
              <a:t> ai Lions di </a:t>
            </a:r>
            <a:r>
              <a:rPr lang="en-US" sz="3000" kern="0" dirty="0" err="1">
                <a:solidFill>
                  <a:schemeClr val="bg1"/>
                </a:solidFill>
                <a:latin typeface="Arial" panose="020B0604020202020204" pitchFamily="34" charset="0"/>
                <a:ea typeface="+mn-lt"/>
                <a:cs typeface="Arial" panose="020B0604020202020204" pitchFamily="34" charset="0"/>
              </a:rPr>
              <a:t>rispondere</a:t>
            </a:r>
            <a:r>
              <a:rPr lang="en-US" sz="3000" kern="0" dirty="0">
                <a:solidFill>
                  <a:schemeClr val="bg1"/>
                </a:solidFill>
                <a:latin typeface="Arial" panose="020B0604020202020204" pitchFamily="34" charset="0"/>
                <a:ea typeface="+mn-lt"/>
                <a:cs typeface="Arial" panose="020B0604020202020204" pitchFamily="34" charset="0"/>
              </a:rPr>
              <a:t> sempre </a:t>
            </a:r>
            <a:r>
              <a:rPr lang="en-US" sz="3000" kern="0" dirty="0" err="1">
                <a:solidFill>
                  <a:schemeClr val="bg1"/>
                </a:solidFill>
                <a:latin typeface="Arial" panose="020B0604020202020204" pitchFamily="34" charset="0"/>
                <a:ea typeface="+mn-lt"/>
                <a:cs typeface="Arial" panose="020B0604020202020204" pitchFamily="34" charset="0"/>
              </a:rPr>
              <a:t>alla</a:t>
            </a:r>
            <a:r>
              <a:rPr lang="en-US" sz="3000" kern="0" dirty="0">
                <a:solidFill>
                  <a:schemeClr val="bg1"/>
                </a:solidFill>
                <a:latin typeface="Arial" panose="020B0604020202020204" pitchFamily="34" charset="0"/>
                <a:ea typeface="+mn-lt"/>
                <a:cs typeface="Arial" panose="020B0604020202020204" pitchFamily="34" charset="0"/>
              </a:rPr>
              <a:t> </a:t>
            </a:r>
            <a:r>
              <a:rPr lang="en-US" sz="3000" kern="0" dirty="0" err="1">
                <a:solidFill>
                  <a:schemeClr val="bg1"/>
                </a:solidFill>
                <a:latin typeface="Arial" panose="020B0604020202020204" pitchFamily="34" charset="0"/>
                <a:ea typeface="+mn-lt"/>
                <a:cs typeface="Arial" panose="020B0604020202020204" pitchFamily="34" charset="0"/>
              </a:rPr>
              <a:t>chiamata</a:t>
            </a:r>
            <a:r>
              <a:rPr lang="en-US" sz="3000" kern="0" dirty="0">
                <a:solidFill>
                  <a:schemeClr val="bg1"/>
                </a:solidFill>
                <a:latin typeface="Arial" panose="020B0604020202020204" pitchFamily="34" charset="0"/>
                <a:ea typeface="+mn-lt"/>
                <a:cs typeface="Arial" panose="020B0604020202020204" pitchFamily="34" charset="0"/>
              </a:rPr>
              <a:t> del </a:t>
            </a:r>
            <a:r>
              <a:rPr lang="en-US" sz="3000" kern="0" dirty="0" err="1">
                <a:solidFill>
                  <a:schemeClr val="bg1"/>
                </a:solidFill>
                <a:latin typeface="Arial" panose="020B0604020202020204" pitchFamily="34" charset="0"/>
                <a:ea typeface="+mn-lt"/>
                <a:cs typeface="Arial" panose="020B0604020202020204" pitchFamily="34" charset="0"/>
              </a:rPr>
              <a:t>servizio</a:t>
            </a:r>
            <a:r>
              <a:rPr lang="en-US" sz="3000" kern="0" dirty="0">
                <a:solidFill>
                  <a:schemeClr val="bg1"/>
                </a:solidFill>
                <a:latin typeface="Arial" panose="020B0604020202020204" pitchFamily="34" charset="0"/>
                <a:ea typeface="+mn-lt"/>
                <a:cs typeface="Arial" panose="020B0604020202020204" pitchFamily="34" charset="0"/>
              </a:rPr>
              <a:t>.</a:t>
            </a:r>
            <a:endParaRPr lang="en-US" sz="3000" kern="0" dirty="0">
              <a:solidFill>
                <a:schemeClr val="bg1"/>
              </a:solidFill>
              <a:latin typeface="Arial" panose="020B0604020202020204" pitchFamily="34" charset="0"/>
              <a:cs typeface="Arial" panose="020B0604020202020204" pitchFamily="34" charset="0"/>
            </a:endParaRPr>
          </a:p>
        </p:txBody>
      </p:sp>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17</a:t>
            </a:fld>
            <a:endParaRPr lang="en-US" sz="1000" dirty="0">
              <a:solidFill>
                <a:srgbClr val="00338D"/>
              </a:solidFill>
            </a:endParaRPr>
          </a:p>
        </p:txBody>
      </p:sp>
      <p:sp>
        <p:nvSpPr>
          <p:cNvPr id="32" name="Rectangle 31">
            <a:extLst>
              <a:ext uri="{FF2B5EF4-FFF2-40B4-BE49-F238E27FC236}">
                <a16:creationId xmlns:a16="http://schemas.microsoft.com/office/drawing/2014/main" id="{4796FF7E-BD4A-524F-B602-27D1923168A2}"/>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685800" y="970990"/>
            <a:ext cx="9310816" cy="426872"/>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4000" kern="0" dirty="0">
                <a:solidFill>
                  <a:schemeClr val="bg1"/>
                </a:solidFill>
              </a:rPr>
              <a:t>La Fondazione Lions Clubs </a:t>
            </a:r>
            <a:br>
              <a:rPr lang="en-US" sz="4000" kern="0" dirty="0">
                <a:solidFill>
                  <a:schemeClr val="bg1"/>
                </a:solidFill>
              </a:rPr>
            </a:br>
            <a:r>
              <a:rPr lang="en-US" sz="4000" kern="0" dirty="0">
                <a:solidFill>
                  <a:schemeClr val="bg1"/>
                </a:solidFill>
              </a:rPr>
              <a:t>International </a:t>
            </a:r>
          </a:p>
        </p:txBody>
      </p:sp>
      <p:sp>
        <p:nvSpPr>
          <p:cNvPr id="12" name="TextBox 11">
            <a:extLst>
              <a:ext uri="{FF2B5EF4-FFF2-40B4-BE49-F238E27FC236}">
                <a16:creationId xmlns:a16="http://schemas.microsoft.com/office/drawing/2014/main" id="{6A9D7B8A-A231-45B5-81C8-031BEF6F9B4E}"/>
              </a:ext>
            </a:extLst>
          </p:cNvPr>
          <p:cNvSpPr txBox="1"/>
          <p:nvPr/>
        </p:nvSpPr>
        <p:spPr>
          <a:xfrm>
            <a:off x="11007138" y="4967303"/>
            <a:ext cx="179990" cy="125313"/>
          </a:xfrm>
          <a:prstGeom prst="rect">
            <a:avLst/>
          </a:prstGeom>
          <a:noFill/>
        </p:spPr>
        <p:txBody>
          <a:bodyPr wrap="square" lIns="0" tIns="0" rIns="0" bIns="0" rtlCol="0">
            <a:spAutoFit/>
          </a:bodyPr>
          <a:lstStyle/>
          <a:p>
            <a:r>
              <a:rPr lang="en-US" sz="500" b="1" dirty="0">
                <a:solidFill>
                  <a:schemeClr val="bg1"/>
                </a:solidFill>
                <a:latin typeface="Arial" panose="020B0604020202020204" pitchFamily="34" charset="0"/>
                <a:cs typeface="Arial" panose="020B0604020202020204" pitchFamily="34" charset="0"/>
              </a:rPr>
              <a:t>SM</a:t>
            </a:r>
          </a:p>
        </p:txBody>
      </p:sp>
    </p:spTree>
    <p:extLst>
      <p:ext uri="{BB962C8B-B14F-4D97-AF65-F5344CB8AC3E}">
        <p14:creationId xmlns:p14="http://schemas.microsoft.com/office/powerpoint/2010/main" val="3495928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it-IT" dirty="0">
                <a:solidFill>
                  <a:schemeClr val="bg1">
                    <a:alpha val="44000"/>
                  </a:schemeClr>
                </a:solidFill>
              </a:rPr>
              <a:t>aa</a:t>
            </a:r>
          </a:p>
        </p:txBody>
      </p:sp>
      <p:pic>
        <p:nvPicPr>
          <p:cNvPr id="21" name="Background - Image">
            <a:extLst>
              <a:ext uri="{FF2B5EF4-FFF2-40B4-BE49-F238E27FC236}">
                <a16:creationId xmlns:a16="http://schemas.microsoft.com/office/drawing/2014/main" id="{724387C4-EDA2-C547-8F28-B6C9906A09BD}"/>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a:stretch/>
        </p:blipFill>
        <p:spPr>
          <a:xfrm>
            <a:off x="4653280" y="0"/>
            <a:ext cx="7538719" cy="6858000"/>
          </a:xfrm>
          <a:prstGeom prst="rect">
            <a:avLst/>
          </a:prstGeom>
          <a:solidFill>
            <a:srgbClr val="0D2240"/>
          </a:solidFill>
        </p:spPr>
      </p:pic>
      <p:sp>
        <p:nvSpPr>
          <p:cNvPr id="24" name="Freeform 23">
            <a:extLst>
              <a:ext uri="{FF2B5EF4-FFF2-40B4-BE49-F238E27FC236}">
                <a16:creationId xmlns:a16="http://schemas.microsoft.com/office/drawing/2014/main" id="{DDC8AA71-55A8-3649-9696-D505B3711E6E}"/>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9" name="Body Copy">
            <a:extLst>
              <a:ext uri="{FF2B5EF4-FFF2-40B4-BE49-F238E27FC236}">
                <a16:creationId xmlns:a16="http://schemas.microsoft.com/office/drawing/2014/main" id="{4F9D6FC7-2D9D-0C42-93C1-8D451E9E3DCB}"/>
              </a:ext>
            </a:extLst>
          </p:cNvPr>
          <p:cNvSpPr txBox="1">
            <a:spLocks/>
          </p:cNvSpPr>
          <p:nvPr/>
        </p:nvSpPr>
        <p:spPr>
          <a:xfrm>
            <a:off x="831160" y="2820692"/>
            <a:ext cx="4681365" cy="2608000"/>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spcAft>
                <a:spcPts val="1800"/>
              </a:spcAft>
              <a:buSzPct val="120000"/>
            </a:pPr>
            <a:r>
              <a:rPr lang="it-IT" sz="2400" dirty="0">
                <a:solidFill>
                  <a:schemeClr val="bg1"/>
                </a:solidFill>
                <a:latin typeface="Arial" charset="0"/>
                <a:ea typeface="Arial" charset="0"/>
                <a:cs typeface="Arial" charset="0"/>
              </a:rPr>
              <a:t>Email: GAT@lionsclubs.org</a:t>
            </a:r>
            <a:br>
              <a:rPr lang="it-IT" sz="2400" dirty="0">
                <a:solidFill>
                  <a:schemeClr val="bg1"/>
                </a:solidFill>
                <a:latin typeface="Arial" charset="0"/>
                <a:ea typeface="Arial" charset="0"/>
                <a:cs typeface="Arial" charset="0"/>
              </a:rPr>
            </a:br>
            <a:br>
              <a:rPr lang="it-IT" sz="2400" dirty="0">
                <a:solidFill>
                  <a:schemeClr val="bg1"/>
                </a:solidFill>
                <a:latin typeface="Arial" charset="0"/>
                <a:ea typeface="Arial" charset="0"/>
                <a:cs typeface="Arial" charset="0"/>
              </a:rPr>
            </a:br>
            <a:r>
              <a:rPr lang="it-IT" sz="2400" dirty="0">
                <a:solidFill>
                  <a:schemeClr val="bg1"/>
                </a:solidFill>
                <a:latin typeface="Arial" charset="0"/>
                <a:ea typeface="Arial" charset="0"/>
                <a:cs typeface="Arial" charset="0"/>
              </a:rPr>
              <a:t>Telefono: +1-630-468-3815</a:t>
            </a:r>
          </a:p>
          <a:p>
            <a:pPr marL="274320" indent="-274320">
              <a:spcBef>
                <a:spcPts val="0"/>
              </a:spcBef>
              <a:spcAft>
                <a:spcPts val="1800"/>
              </a:spcAft>
              <a:buSzPct val="120000"/>
            </a:pPr>
            <a:endParaRPr lang="en-US" kern="0" dirty="0">
              <a:solidFill>
                <a:schemeClr val="bg1"/>
              </a:solidFill>
              <a:latin typeface="Arial" charset="0"/>
              <a:ea typeface="Arial" charset="0"/>
              <a:cs typeface="Arial" charset="0"/>
            </a:endParaRPr>
          </a:p>
        </p:txBody>
      </p:sp>
      <p:sp>
        <p:nvSpPr>
          <p:cNvPr id="11" name="Body Copy">
            <a:extLst>
              <a:ext uri="{FF2B5EF4-FFF2-40B4-BE49-F238E27FC236}">
                <a16:creationId xmlns:a16="http://schemas.microsoft.com/office/drawing/2014/main" id="{53D039E2-1404-564C-9861-E013CD08AEA8}"/>
              </a:ext>
            </a:extLst>
          </p:cNvPr>
          <p:cNvSpPr txBox="1">
            <a:spLocks/>
          </p:cNvSpPr>
          <p:nvPr/>
        </p:nvSpPr>
        <p:spPr>
          <a:xfrm>
            <a:off x="831160" y="1176045"/>
            <a:ext cx="6133520" cy="1013207"/>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it-IT" sz="6000" b="1" dirty="0">
                <a:solidFill>
                  <a:schemeClr val="bg1"/>
                </a:solidFill>
                <a:latin typeface="Arial" charset="0"/>
                <a:ea typeface="Arial" charset="0"/>
                <a:cs typeface="Arial" charset="0"/>
              </a:rPr>
              <a:t>Contatta il GAT</a:t>
            </a:r>
          </a:p>
        </p:txBody>
      </p:sp>
      <p:sp>
        <p:nvSpPr>
          <p:cNvPr id="12" name="Rectangle 11">
            <a:extLst>
              <a:ext uri="{FF2B5EF4-FFF2-40B4-BE49-F238E27FC236}">
                <a16:creationId xmlns:a16="http://schemas.microsoft.com/office/drawing/2014/main" id="{9666CF88-24DB-A642-BA4B-2D0C90D4E9A6}"/>
              </a:ext>
            </a:extLst>
          </p:cNvPr>
          <p:cNvSpPr/>
          <p:nvPr/>
        </p:nvSpPr>
        <p:spPr>
          <a:xfrm rot="5400000" flipH="1">
            <a:off x="3039510" y="276571"/>
            <a:ext cx="70852" cy="422728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13" name="Page Number - White">
            <a:extLst>
              <a:ext uri="{FF2B5EF4-FFF2-40B4-BE49-F238E27FC236}">
                <a16:creationId xmlns:a16="http://schemas.microsoft.com/office/drawing/2014/main" id="{7CAAAE34-12FE-E746-A90B-1EE720FC66A7}"/>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18</a:t>
            </a:fld>
            <a:endParaRPr lang="en-US" sz="1000" dirty="0">
              <a:solidFill>
                <a:schemeClr val="bg1"/>
              </a:solidFill>
            </a:endParaRPr>
          </a:p>
        </p:txBody>
      </p:sp>
      <p:pic>
        <p:nvPicPr>
          <p:cNvPr id="10" name="Picture 9">
            <a:extLst>
              <a:ext uri="{FF2B5EF4-FFF2-40B4-BE49-F238E27FC236}">
                <a16:creationId xmlns:a16="http://schemas.microsoft.com/office/drawing/2014/main" id="{CAA5A05A-B830-9F4B-AF70-ADEF243B953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73388" y="6114917"/>
            <a:ext cx="2755897" cy="463609"/>
          </a:xfrm>
          <a:prstGeom prst="rect">
            <a:avLst/>
          </a:prstGeom>
        </p:spPr>
      </p:pic>
    </p:spTree>
    <p:extLst>
      <p:ext uri="{BB962C8B-B14F-4D97-AF65-F5344CB8AC3E}">
        <p14:creationId xmlns:p14="http://schemas.microsoft.com/office/powerpoint/2010/main" val="2227389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p:cNvSpPr/>
          <p:nvPr/>
        </p:nvSpPr>
        <p:spPr>
          <a:xfrm>
            <a:off x="0" y="0"/>
            <a:ext cx="12192000" cy="6858000"/>
          </a:xfrm>
          <a:prstGeom prst="rect">
            <a:avLst/>
          </a:prstGeom>
          <a:solidFill>
            <a:srgbClr val="0A2A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prstClr val="white">
                  <a:alpha val="44000"/>
                </a:prstClr>
              </a:solidFill>
            </a:endParaRPr>
          </a:p>
        </p:txBody>
      </p:sp>
      <p:sp>
        <p:nvSpPr>
          <p:cNvPr id="18" name="Title 1"/>
          <p:cNvSpPr txBox="1">
            <a:spLocks/>
          </p:cNvSpPr>
          <p:nvPr/>
        </p:nvSpPr>
        <p:spPr>
          <a:xfrm>
            <a:off x="0" y="4888607"/>
            <a:ext cx="12189517" cy="1030220"/>
          </a:xfrm>
          <a:prstGeom prst="rect">
            <a:avLst/>
          </a:prstGeom>
          <a:effectLst>
            <a:outerShdw blurRad="50800" dist="38100" dir="2700000" algn="tl" rotWithShape="0">
              <a:prstClr val="black">
                <a:alpha val="40000"/>
              </a:prstClr>
            </a:outerShdw>
          </a:effectLst>
        </p:spPr>
        <p:txBody>
          <a:bodyPr vert="horz" lIns="81539" tIns="40769" rIns="81539" bIns="40769" rtlCol="0" anchor="ctr">
            <a:noAutofit/>
          </a:bodyPr>
          <a:lstStyle>
            <a:lvl1pPr algn="l" defTabSz="407690" rtl="0" eaLnBrk="1" latinLnBrk="0" hangingPunct="1">
              <a:spcBef>
                <a:spcPct val="0"/>
              </a:spcBef>
              <a:buNone/>
              <a:defRPr sz="3600" b="1" i="0" kern="1200">
                <a:solidFill>
                  <a:srgbClr val="095495"/>
                </a:solidFill>
                <a:latin typeface="Helvetica Neue" charset="0"/>
                <a:ea typeface="Helvetica Neue" charset="0"/>
                <a:cs typeface="Helvetica Neue" charset="0"/>
              </a:defRPr>
            </a:lvl1pPr>
          </a:lstStyle>
          <a:p>
            <a:pPr algn="ctr"/>
            <a:r>
              <a:rPr lang="it-IT" sz="3200" dirty="0">
                <a:solidFill>
                  <a:prstClr val="white"/>
                </a:solidFill>
                <a:latin typeface="Helvetica" charset="0"/>
                <a:ea typeface="Helvetica" charset="0"/>
                <a:cs typeface="Helvetica" charset="0"/>
              </a:rPr>
              <a:t>Grazie</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8206" y="337849"/>
            <a:ext cx="4953104" cy="4918826"/>
          </a:xfrm>
          <a:prstGeom prst="rect">
            <a:avLst/>
          </a:prstGeom>
        </p:spPr>
      </p:pic>
    </p:spTree>
    <p:custDataLst>
      <p:tags r:id="rId1"/>
    </p:custDataLst>
    <p:extLst>
      <p:ext uri="{BB962C8B-B14F-4D97-AF65-F5344CB8AC3E}">
        <p14:creationId xmlns:p14="http://schemas.microsoft.com/office/powerpoint/2010/main" val="1662285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ackground - Solid">
            <a:extLst>
              <a:ext uri="{FF2B5EF4-FFF2-40B4-BE49-F238E27FC236}">
                <a16:creationId xmlns:a16="http://schemas.microsoft.com/office/drawing/2014/main" id="{26686E2C-7ED9-1544-816E-ED77CB499B76}"/>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3" name="Picture 2" descr="A group of people posing for the camera&#10;&#10;Description automatically generated">
            <a:extLst>
              <a:ext uri="{FF2B5EF4-FFF2-40B4-BE49-F238E27FC236}">
                <a16:creationId xmlns:a16="http://schemas.microsoft.com/office/drawing/2014/main" id="{3B2812A9-797E-4C64-8EE5-916382EC486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97077" y="872"/>
            <a:ext cx="4519650" cy="6857128"/>
          </a:xfrm>
          <a:prstGeom prst="rect">
            <a:avLst/>
          </a:prstGeom>
        </p:spPr>
      </p:pic>
      <p:sp>
        <p:nvSpPr>
          <p:cNvPr id="14" name="Rectangle 13">
            <a:extLst>
              <a:ext uri="{FF2B5EF4-FFF2-40B4-BE49-F238E27FC236}">
                <a16:creationId xmlns:a16="http://schemas.microsoft.com/office/drawing/2014/main" id="{03543A4B-334C-4C1E-9510-F70D86A567E6}"/>
              </a:ext>
            </a:extLst>
          </p:cNvPr>
          <p:cNvSpPr/>
          <p:nvPr/>
        </p:nvSpPr>
        <p:spPr>
          <a:xfrm>
            <a:off x="397075" y="-1"/>
            <a:ext cx="4519651" cy="6857127"/>
          </a:xfrm>
          <a:prstGeom prst="rect">
            <a:avLst/>
          </a:prstGeom>
          <a:solidFill>
            <a:srgbClr val="0D224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3" name="Freeform 32">
            <a:extLst>
              <a:ext uri="{FF2B5EF4-FFF2-40B4-BE49-F238E27FC236}">
                <a16:creationId xmlns:a16="http://schemas.microsoft.com/office/drawing/2014/main" id="{0F146836-48DC-3C4E-B023-51949A426C75}"/>
              </a:ext>
            </a:extLst>
          </p:cNvPr>
          <p:cNvSpPr/>
          <p:nvPr/>
        </p:nvSpPr>
        <p:spPr>
          <a:xfrm rot="5400000" flipV="1">
            <a:off x="4559428" y="-782192"/>
            <a:ext cx="6858000" cy="8422384"/>
          </a:xfrm>
          <a:custGeom>
            <a:avLst/>
            <a:gdLst>
              <a:gd name="connsiteX0" fmla="*/ 0 w 6858000"/>
              <a:gd name="connsiteY0" fmla="*/ 922089 h 8422384"/>
              <a:gd name="connsiteX1" fmla="*/ 0 w 6858000"/>
              <a:gd name="connsiteY1" fmla="*/ 1511369 h 8422384"/>
              <a:gd name="connsiteX2" fmla="*/ 0 w 6858000"/>
              <a:gd name="connsiteY2" fmla="*/ 2107423 h 8422384"/>
              <a:gd name="connsiteX3" fmla="*/ 0 w 6858000"/>
              <a:gd name="connsiteY3" fmla="*/ 2696703 h 8422384"/>
              <a:gd name="connsiteX4" fmla="*/ 0 w 6858000"/>
              <a:gd name="connsiteY4" fmla="*/ 2959412 h 8422384"/>
              <a:gd name="connsiteX5" fmla="*/ 0 w 6858000"/>
              <a:gd name="connsiteY5" fmla="*/ 3548692 h 8422384"/>
              <a:gd name="connsiteX6" fmla="*/ 0 w 6858000"/>
              <a:gd name="connsiteY6" fmla="*/ 4144746 h 8422384"/>
              <a:gd name="connsiteX7" fmla="*/ 0 w 6858000"/>
              <a:gd name="connsiteY7" fmla="*/ 4610448 h 8422384"/>
              <a:gd name="connsiteX8" fmla="*/ 0 w 6858000"/>
              <a:gd name="connsiteY8" fmla="*/ 4734026 h 8422384"/>
              <a:gd name="connsiteX9" fmla="*/ 0 w 6858000"/>
              <a:gd name="connsiteY9" fmla="*/ 5199728 h 8422384"/>
              <a:gd name="connsiteX10" fmla="*/ 0 w 6858000"/>
              <a:gd name="connsiteY10" fmla="*/ 5795782 h 8422384"/>
              <a:gd name="connsiteX11" fmla="*/ 0 w 6858000"/>
              <a:gd name="connsiteY11" fmla="*/ 6385062 h 8422384"/>
              <a:gd name="connsiteX12" fmla="*/ 0 w 6858000"/>
              <a:gd name="connsiteY12" fmla="*/ 6647770 h 8422384"/>
              <a:gd name="connsiteX13" fmla="*/ 0 w 6858000"/>
              <a:gd name="connsiteY13" fmla="*/ 7237050 h 8422384"/>
              <a:gd name="connsiteX14" fmla="*/ 0 w 6858000"/>
              <a:gd name="connsiteY14" fmla="*/ 7833104 h 8422384"/>
              <a:gd name="connsiteX15" fmla="*/ 0 w 6858000"/>
              <a:gd name="connsiteY15" fmla="*/ 8422384 h 8422384"/>
              <a:gd name="connsiteX16" fmla="*/ 6858000 w 6858000"/>
              <a:gd name="connsiteY16" fmla="*/ 8422384 h 8422384"/>
              <a:gd name="connsiteX17" fmla="*/ 6858000 w 6858000"/>
              <a:gd name="connsiteY17" fmla="*/ 7833104 h 8422384"/>
              <a:gd name="connsiteX18" fmla="*/ 6858000 w 6858000"/>
              <a:gd name="connsiteY18" fmla="*/ 7237050 h 8422384"/>
              <a:gd name="connsiteX19" fmla="*/ 6858000 w 6858000"/>
              <a:gd name="connsiteY19" fmla="*/ 6647770 h 8422384"/>
              <a:gd name="connsiteX20" fmla="*/ 6858000 w 6858000"/>
              <a:gd name="connsiteY20" fmla="*/ 6385062 h 8422384"/>
              <a:gd name="connsiteX21" fmla="*/ 6858000 w 6858000"/>
              <a:gd name="connsiteY21" fmla="*/ 5795782 h 8422384"/>
              <a:gd name="connsiteX22" fmla="*/ 6858000 w 6858000"/>
              <a:gd name="connsiteY22" fmla="*/ 5199728 h 8422384"/>
              <a:gd name="connsiteX23" fmla="*/ 6858000 w 6858000"/>
              <a:gd name="connsiteY23" fmla="*/ 4610448 h 8422384"/>
              <a:gd name="connsiteX24" fmla="*/ 6858000 w 6858000"/>
              <a:gd name="connsiteY24" fmla="*/ 3811936 h 8422384"/>
              <a:gd name="connsiteX25" fmla="*/ 6858000 w 6858000"/>
              <a:gd name="connsiteY25" fmla="*/ 3222656 h 8422384"/>
              <a:gd name="connsiteX26" fmla="*/ 6858000 w 6858000"/>
              <a:gd name="connsiteY26" fmla="*/ 2626602 h 8422384"/>
              <a:gd name="connsiteX27" fmla="*/ 6858000 w 6858000"/>
              <a:gd name="connsiteY27" fmla="*/ 2037322 h 8422384"/>
              <a:gd name="connsiteX28" fmla="*/ 6858000 w 6858000"/>
              <a:gd name="connsiteY28" fmla="*/ 1774614 h 8422384"/>
              <a:gd name="connsiteX29" fmla="*/ 6858000 w 6858000"/>
              <a:gd name="connsiteY29" fmla="*/ 1185334 h 8422384"/>
              <a:gd name="connsiteX30" fmla="*/ 6858000 w 6858000"/>
              <a:gd name="connsiteY30" fmla="*/ 589280 h 8422384"/>
              <a:gd name="connsiteX31" fmla="*/ 6858000 w 6858000"/>
              <a:gd name="connsiteY31" fmla="*/ 0 h 842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58000" h="8422384">
                <a:moveTo>
                  <a:pt x="0" y="922089"/>
                </a:moveTo>
                <a:lnTo>
                  <a:pt x="0" y="1511369"/>
                </a:lnTo>
                <a:lnTo>
                  <a:pt x="0" y="2107423"/>
                </a:lnTo>
                <a:lnTo>
                  <a:pt x="0" y="2696703"/>
                </a:lnTo>
                <a:lnTo>
                  <a:pt x="0" y="2959412"/>
                </a:lnTo>
                <a:lnTo>
                  <a:pt x="0" y="3548692"/>
                </a:lnTo>
                <a:lnTo>
                  <a:pt x="0" y="4144746"/>
                </a:lnTo>
                <a:lnTo>
                  <a:pt x="0" y="4610448"/>
                </a:lnTo>
                <a:lnTo>
                  <a:pt x="0" y="4734026"/>
                </a:lnTo>
                <a:lnTo>
                  <a:pt x="0" y="5199728"/>
                </a:lnTo>
                <a:lnTo>
                  <a:pt x="0" y="5795782"/>
                </a:lnTo>
                <a:lnTo>
                  <a:pt x="0" y="6385062"/>
                </a:lnTo>
                <a:lnTo>
                  <a:pt x="0" y="6647770"/>
                </a:lnTo>
                <a:lnTo>
                  <a:pt x="0" y="7237050"/>
                </a:lnTo>
                <a:lnTo>
                  <a:pt x="0" y="7833104"/>
                </a:lnTo>
                <a:lnTo>
                  <a:pt x="0" y="8422384"/>
                </a:lnTo>
                <a:lnTo>
                  <a:pt x="6858000" y="8422384"/>
                </a:lnTo>
                <a:lnTo>
                  <a:pt x="6858000" y="7833104"/>
                </a:lnTo>
                <a:lnTo>
                  <a:pt x="6858000" y="7237050"/>
                </a:lnTo>
                <a:lnTo>
                  <a:pt x="6858000" y="6647770"/>
                </a:lnTo>
                <a:lnTo>
                  <a:pt x="6858000" y="6385062"/>
                </a:lnTo>
                <a:lnTo>
                  <a:pt x="6858000" y="5795782"/>
                </a:lnTo>
                <a:lnTo>
                  <a:pt x="6858000" y="5199728"/>
                </a:lnTo>
                <a:lnTo>
                  <a:pt x="6858000" y="4610448"/>
                </a:lnTo>
                <a:lnTo>
                  <a:pt x="6858000" y="3811936"/>
                </a:lnTo>
                <a:lnTo>
                  <a:pt x="6858000" y="3222656"/>
                </a:lnTo>
                <a:lnTo>
                  <a:pt x="6858000" y="2626602"/>
                </a:lnTo>
                <a:lnTo>
                  <a:pt x="6858000" y="2037322"/>
                </a:lnTo>
                <a:lnTo>
                  <a:pt x="6858000" y="1774614"/>
                </a:lnTo>
                <a:lnTo>
                  <a:pt x="6858000" y="1185334"/>
                </a:lnTo>
                <a:lnTo>
                  <a:pt x="6858000" y="589280"/>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8" name="Freeform 17">
            <a:extLst>
              <a:ext uri="{FF2B5EF4-FFF2-40B4-BE49-F238E27FC236}">
                <a16:creationId xmlns:a16="http://schemas.microsoft.com/office/drawing/2014/main" id="{9396387D-C10D-004E-BD50-722F50542E4B}"/>
              </a:ext>
            </a:extLst>
          </p:cNvPr>
          <p:cNvSpPr/>
          <p:nvPr/>
        </p:nvSpPr>
        <p:spPr>
          <a:xfrm>
            <a:off x="-2736" y="1"/>
            <a:ext cx="1391326" cy="6858000"/>
          </a:xfrm>
          <a:custGeom>
            <a:avLst/>
            <a:gdLst>
              <a:gd name="connsiteX0" fmla="*/ 0 w 1391326"/>
              <a:gd name="connsiteY0" fmla="*/ 0 h 6858000"/>
              <a:gd name="connsiteX1" fmla="*/ 1391326 w 1391326"/>
              <a:gd name="connsiteY1" fmla="*/ 0 h 6858000"/>
              <a:gd name="connsiteX2" fmla="*/ 469237 w 1391326"/>
              <a:gd name="connsiteY2" fmla="*/ 6858000 h 6858000"/>
              <a:gd name="connsiteX3" fmla="*/ 0 w 1391326"/>
              <a:gd name="connsiteY3" fmla="*/ 6858000 h 6858000"/>
              <a:gd name="connsiteX4" fmla="*/ 0 w 139132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326" h="6858000">
                <a:moveTo>
                  <a:pt x="0" y="0"/>
                </a:moveTo>
                <a:lnTo>
                  <a:pt x="1391326" y="0"/>
                </a:lnTo>
                <a:lnTo>
                  <a:pt x="469237"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5" name="Large #">
            <a:extLst>
              <a:ext uri="{FF2B5EF4-FFF2-40B4-BE49-F238E27FC236}">
                <a16:creationId xmlns:a16="http://schemas.microsoft.com/office/drawing/2014/main" id="{2E20D425-63F8-344E-9EAF-9DA816EF30EC}"/>
              </a:ext>
            </a:extLst>
          </p:cNvPr>
          <p:cNvSpPr txBox="1"/>
          <p:nvPr/>
        </p:nvSpPr>
        <p:spPr>
          <a:xfrm>
            <a:off x="4668786" y="1521075"/>
            <a:ext cx="9047214" cy="1246752"/>
          </a:xfrm>
          <a:prstGeom prst="rect">
            <a:avLst/>
          </a:prstGeom>
          <a:noFill/>
        </p:spPr>
        <p:txBody>
          <a:bodyPr wrap="square" rtlCol="0" anchor="t">
            <a:spAutoFit/>
          </a:bodyPr>
          <a:lstStyle/>
          <a:p>
            <a:pPr>
              <a:lnSpc>
                <a:spcPts val="10000"/>
              </a:lnSpc>
            </a:pPr>
            <a:r>
              <a:rPr lang="it-IT" sz="6600" b="1" dirty="0">
                <a:solidFill>
                  <a:schemeClr val="bg1"/>
                </a:solidFill>
                <a:latin typeface="Arial" panose="020B0604020202020204" pitchFamily="34" charset="0"/>
                <a:ea typeface="Arial" charset="0"/>
                <a:cs typeface="Arial" panose="020B0604020202020204" pitchFamily="34" charset="0"/>
              </a:rPr>
              <a:t>La nostra visione</a:t>
            </a:r>
          </a:p>
        </p:txBody>
      </p:sp>
      <p:sp>
        <p:nvSpPr>
          <p:cNvPr id="12" name="Page Number - Blue">
            <a:extLst>
              <a:ext uri="{FF2B5EF4-FFF2-40B4-BE49-F238E27FC236}">
                <a16:creationId xmlns:a16="http://schemas.microsoft.com/office/drawing/2014/main" id="{9EF8C11C-B97D-B04F-8EC2-671F9B1B84D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a:t>
            </a:fld>
            <a:endParaRPr lang="en-US" sz="1000" dirty="0">
              <a:solidFill>
                <a:schemeClr val="bg1"/>
              </a:solidFill>
            </a:endParaRPr>
          </a:p>
        </p:txBody>
      </p:sp>
      <p:sp>
        <p:nvSpPr>
          <p:cNvPr id="29" name="Body Copy">
            <a:extLst>
              <a:ext uri="{FF2B5EF4-FFF2-40B4-BE49-F238E27FC236}">
                <a16:creationId xmlns:a16="http://schemas.microsoft.com/office/drawing/2014/main" id="{7442076A-4437-A641-8277-1BD75B15D6FA}"/>
              </a:ext>
            </a:extLst>
          </p:cNvPr>
          <p:cNvSpPr txBox="1">
            <a:spLocks/>
          </p:cNvSpPr>
          <p:nvPr/>
        </p:nvSpPr>
        <p:spPr>
          <a:xfrm>
            <a:off x="5213812" y="3429000"/>
            <a:ext cx="6581111" cy="2971725"/>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it-IT" sz="2400" dirty="0">
                <a:solidFill>
                  <a:schemeClr val="bg1"/>
                </a:solidFill>
                <a:latin typeface="Arial" charset="0"/>
                <a:ea typeface="Arial" charset="0"/>
                <a:cs typeface="Arial" charset="0"/>
              </a:rPr>
              <a:t>Sostenere la visione di LCI e della LCIF:</a:t>
            </a:r>
          </a:p>
          <a:p>
            <a:pPr>
              <a:buSzPct val="120000"/>
            </a:pPr>
            <a:r>
              <a:rPr lang="it-IT" sz="2400" i="1" dirty="0">
                <a:solidFill>
                  <a:schemeClr val="bg1"/>
                </a:solidFill>
                <a:latin typeface="Arial" charset="0"/>
                <a:ea typeface="Arial" charset="0"/>
                <a:cs typeface="Arial" charset="0"/>
              </a:rPr>
              <a:t>	Essere il leader globale nel servizio 	comunitario e umanitario e riaccendere 	la passione per il service nei nostri Lions 	e Leo.</a:t>
            </a:r>
          </a:p>
        </p:txBody>
      </p:sp>
      <p:sp>
        <p:nvSpPr>
          <p:cNvPr id="10" name="Yellow Bar">
            <a:extLst>
              <a:ext uri="{FF2B5EF4-FFF2-40B4-BE49-F238E27FC236}">
                <a16:creationId xmlns:a16="http://schemas.microsoft.com/office/drawing/2014/main" id="{E9653AA1-0BF4-3147-99B0-55DB59ED599A}"/>
              </a:ext>
            </a:extLst>
          </p:cNvPr>
          <p:cNvSpPr/>
          <p:nvPr/>
        </p:nvSpPr>
        <p:spPr>
          <a:xfrm>
            <a:off x="5319828" y="2934898"/>
            <a:ext cx="3454918" cy="125079"/>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it-IT" dirty="0">
                <a:latin typeface="Arial" charset="0"/>
                <a:ea typeface="Arial" charset="0"/>
                <a:cs typeface="Arial" charset="0"/>
              </a:rPr>
              <a:t> </a:t>
            </a:r>
          </a:p>
        </p:txBody>
      </p:sp>
      <p:sp>
        <p:nvSpPr>
          <p:cNvPr id="11" name="Freeform 32">
            <a:extLst>
              <a:ext uri="{FF2B5EF4-FFF2-40B4-BE49-F238E27FC236}">
                <a16:creationId xmlns:a16="http://schemas.microsoft.com/office/drawing/2014/main" id="{A39C0AC9-D47E-43F3-B72E-FD6AC9F7DC11}"/>
              </a:ext>
            </a:extLst>
          </p:cNvPr>
          <p:cNvSpPr/>
          <p:nvPr/>
        </p:nvSpPr>
        <p:spPr>
          <a:xfrm rot="5400000" flipV="1">
            <a:off x="-2634599" y="2754115"/>
            <a:ext cx="6873498" cy="1365266"/>
          </a:xfrm>
          <a:custGeom>
            <a:avLst/>
            <a:gdLst>
              <a:gd name="connsiteX0" fmla="*/ 0 w 6858000"/>
              <a:gd name="connsiteY0" fmla="*/ 922089 h 8422384"/>
              <a:gd name="connsiteX1" fmla="*/ 0 w 6858000"/>
              <a:gd name="connsiteY1" fmla="*/ 1511369 h 8422384"/>
              <a:gd name="connsiteX2" fmla="*/ 0 w 6858000"/>
              <a:gd name="connsiteY2" fmla="*/ 2107423 h 8422384"/>
              <a:gd name="connsiteX3" fmla="*/ 0 w 6858000"/>
              <a:gd name="connsiteY3" fmla="*/ 2696703 h 8422384"/>
              <a:gd name="connsiteX4" fmla="*/ 0 w 6858000"/>
              <a:gd name="connsiteY4" fmla="*/ 2959412 h 8422384"/>
              <a:gd name="connsiteX5" fmla="*/ 0 w 6858000"/>
              <a:gd name="connsiteY5" fmla="*/ 3548692 h 8422384"/>
              <a:gd name="connsiteX6" fmla="*/ 0 w 6858000"/>
              <a:gd name="connsiteY6" fmla="*/ 4144746 h 8422384"/>
              <a:gd name="connsiteX7" fmla="*/ 0 w 6858000"/>
              <a:gd name="connsiteY7" fmla="*/ 4610448 h 8422384"/>
              <a:gd name="connsiteX8" fmla="*/ 0 w 6858000"/>
              <a:gd name="connsiteY8" fmla="*/ 4734026 h 8422384"/>
              <a:gd name="connsiteX9" fmla="*/ 0 w 6858000"/>
              <a:gd name="connsiteY9" fmla="*/ 5199728 h 8422384"/>
              <a:gd name="connsiteX10" fmla="*/ 0 w 6858000"/>
              <a:gd name="connsiteY10" fmla="*/ 5795782 h 8422384"/>
              <a:gd name="connsiteX11" fmla="*/ 0 w 6858000"/>
              <a:gd name="connsiteY11" fmla="*/ 6385062 h 8422384"/>
              <a:gd name="connsiteX12" fmla="*/ 0 w 6858000"/>
              <a:gd name="connsiteY12" fmla="*/ 6647770 h 8422384"/>
              <a:gd name="connsiteX13" fmla="*/ 0 w 6858000"/>
              <a:gd name="connsiteY13" fmla="*/ 7237050 h 8422384"/>
              <a:gd name="connsiteX14" fmla="*/ 0 w 6858000"/>
              <a:gd name="connsiteY14" fmla="*/ 7833104 h 8422384"/>
              <a:gd name="connsiteX15" fmla="*/ 0 w 6858000"/>
              <a:gd name="connsiteY15" fmla="*/ 8422384 h 8422384"/>
              <a:gd name="connsiteX16" fmla="*/ 6858000 w 6858000"/>
              <a:gd name="connsiteY16" fmla="*/ 8422384 h 8422384"/>
              <a:gd name="connsiteX17" fmla="*/ 6858000 w 6858000"/>
              <a:gd name="connsiteY17" fmla="*/ 7833104 h 8422384"/>
              <a:gd name="connsiteX18" fmla="*/ 6858000 w 6858000"/>
              <a:gd name="connsiteY18" fmla="*/ 7237050 h 8422384"/>
              <a:gd name="connsiteX19" fmla="*/ 6858000 w 6858000"/>
              <a:gd name="connsiteY19" fmla="*/ 6647770 h 8422384"/>
              <a:gd name="connsiteX20" fmla="*/ 6858000 w 6858000"/>
              <a:gd name="connsiteY20" fmla="*/ 6385062 h 8422384"/>
              <a:gd name="connsiteX21" fmla="*/ 6858000 w 6858000"/>
              <a:gd name="connsiteY21" fmla="*/ 5795782 h 8422384"/>
              <a:gd name="connsiteX22" fmla="*/ 6858000 w 6858000"/>
              <a:gd name="connsiteY22" fmla="*/ 5199728 h 8422384"/>
              <a:gd name="connsiteX23" fmla="*/ 6858000 w 6858000"/>
              <a:gd name="connsiteY23" fmla="*/ 4610448 h 8422384"/>
              <a:gd name="connsiteX24" fmla="*/ 6858000 w 6858000"/>
              <a:gd name="connsiteY24" fmla="*/ 3811936 h 8422384"/>
              <a:gd name="connsiteX25" fmla="*/ 6858000 w 6858000"/>
              <a:gd name="connsiteY25" fmla="*/ 3222656 h 8422384"/>
              <a:gd name="connsiteX26" fmla="*/ 6858000 w 6858000"/>
              <a:gd name="connsiteY26" fmla="*/ 2626602 h 8422384"/>
              <a:gd name="connsiteX27" fmla="*/ 6858000 w 6858000"/>
              <a:gd name="connsiteY27" fmla="*/ 2037322 h 8422384"/>
              <a:gd name="connsiteX28" fmla="*/ 6858000 w 6858000"/>
              <a:gd name="connsiteY28" fmla="*/ 1774614 h 8422384"/>
              <a:gd name="connsiteX29" fmla="*/ 6858000 w 6858000"/>
              <a:gd name="connsiteY29" fmla="*/ 1185334 h 8422384"/>
              <a:gd name="connsiteX30" fmla="*/ 6858000 w 6858000"/>
              <a:gd name="connsiteY30" fmla="*/ 589280 h 8422384"/>
              <a:gd name="connsiteX31" fmla="*/ 6858000 w 6858000"/>
              <a:gd name="connsiteY31" fmla="*/ 0 h 8422384"/>
              <a:gd name="connsiteX0" fmla="*/ 0 w 6858000"/>
              <a:gd name="connsiteY0" fmla="*/ 922089 h 8422384"/>
              <a:gd name="connsiteX1" fmla="*/ 0 w 6858000"/>
              <a:gd name="connsiteY1" fmla="*/ 2107423 h 8422384"/>
              <a:gd name="connsiteX2" fmla="*/ 0 w 6858000"/>
              <a:gd name="connsiteY2" fmla="*/ 2696703 h 8422384"/>
              <a:gd name="connsiteX3" fmla="*/ 0 w 6858000"/>
              <a:gd name="connsiteY3" fmla="*/ 2959412 h 8422384"/>
              <a:gd name="connsiteX4" fmla="*/ 0 w 6858000"/>
              <a:gd name="connsiteY4" fmla="*/ 3548692 h 8422384"/>
              <a:gd name="connsiteX5" fmla="*/ 0 w 6858000"/>
              <a:gd name="connsiteY5" fmla="*/ 4144746 h 8422384"/>
              <a:gd name="connsiteX6" fmla="*/ 0 w 6858000"/>
              <a:gd name="connsiteY6" fmla="*/ 4610448 h 8422384"/>
              <a:gd name="connsiteX7" fmla="*/ 0 w 6858000"/>
              <a:gd name="connsiteY7" fmla="*/ 4734026 h 8422384"/>
              <a:gd name="connsiteX8" fmla="*/ 0 w 6858000"/>
              <a:gd name="connsiteY8" fmla="*/ 5199728 h 8422384"/>
              <a:gd name="connsiteX9" fmla="*/ 0 w 6858000"/>
              <a:gd name="connsiteY9" fmla="*/ 5795782 h 8422384"/>
              <a:gd name="connsiteX10" fmla="*/ 0 w 6858000"/>
              <a:gd name="connsiteY10" fmla="*/ 6385062 h 8422384"/>
              <a:gd name="connsiteX11" fmla="*/ 0 w 6858000"/>
              <a:gd name="connsiteY11" fmla="*/ 6647770 h 8422384"/>
              <a:gd name="connsiteX12" fmla="*/ 0 w 6858000"/>
              <a:gd name="connsiteY12" fmla="*/ 7237050 h 8422384"/>
              <a:gd name="connsiteX13" fmla="*/ 0 w 6858000"/>
              <a:gd name="connsiteY13" fmla="*/ 7833104 h 8422384"/>
              <a:gd name="connsiteX14" fmla="*/ 0 w 6858000"/>
              <a:gd name="connsiteY14" fmla="*/ 8422384 h 8422384"/>
              <a:gd name="connsiteX15" fmla="*/ 6858000 w 6858000"/>
              <a:gd name="connsiteY15" fmla="*/ 8422384 h 8422384"/>
              <a:gd name="connsiteX16" fmla="*/ 6858000 w 6858000"/>
              <a:gd name="connsiteY16" fmla="*/ 7833104 h 8422384"/>
              <a:gd name="connsiteX17" fmla="*/ 6858000 w 6858000"/>
              <a:gd name="connsiteY17" fmla="*/ 7237050 h 8422384"/>
              <a:gd name="connsiteX18" fmla="*/ 6858000 w 6858000"/>
              <a:gd name="connsiteY18" fmla="*/ 6647770 h 8422384"/>
              <a:gd name="connsiteX19" fmla="*/ 6858000 w 6858000"/>
              <a:gd name="connsiteY19" fmla="*/ 6385062 h 8422384"/>
              <a:gd name="connsiteX20" fmla="*/ 6858000 w 6858000"/>
              <a:gd name="connsiteY20" fmla="*/ 5795782 h 8422384"/>
              <a:gd name="connsiteX21" fmla="*/ 6858000 w 6858000"/>
              <a:gd name="connsiteY21" fmla="*/ 5199728 h 8422384"/>
              <a:gd name="connsiteX22" fmla="*/ 6858000 w 6858000"/>
              <a:gd name="connsiteY22" fmla="*/ 4610448 h 8422384"/>
              <a:gd name="connsiteX23" fmla="*/ 6858000 w 6858000"/>
              <a:gd name="connsiteY23" fmla="*/ 3811936 h 8422384"/>
              <a:gd name="connsiteX24" fmla="*/ 6858000 w 6858000"/>
              <a:gd name="connsiteY24" fmla="*/ 3222656 h 8422384"/>
              <a:gd name="connsiteX25" fmla="*/ 6858000 w 6858000"/>
              <a:gd name="connsiteY25" fmla="*/ 2626602 h 8422384"/>
              <a:gd name="connsiteX26" fmla="*/ 6858000 w 6858000"/>
              <a:gd name="connsiteY26" fmla="*/ 2037322 h 8422384"/>
              <a:gd name="connsiteX27" fmla="*/ 6858000 w 6858000"/>
              <a:gd name="connsiteY27" fmla="*/ 1774614 h 8422384"/>
              <a:gd name="connsiteX28" fmla="*/ 6858000 w 6858000"/>
              <a:gd name="connsiteY28" fmla="*/ 1185334 h 8422384"/>
              <a:gd name="connsiteX29" fmla="*/ 6858000 w 6858000"/>
              <a:gd name="connsiteY29" fmla="*/ 589280 h 8422384"/>
              <a:gd name="connsiteX30" fmla="*/ 6858000 w 6858000"/>
              <a:gd name="connsiteY30" fmla="*/ 0 h 8422384"/>
              <a:gd name="connsiteX31" fmla="*/ 0 w 6858000"/>
              <a:gd name="connsiteY31" fmla="*/ 922089 h 8422384"/>
              <a:gd name="connsiteX0" fmla="*/ 0 w 6858000"/>
              <a:gd name="connsiteY0" fmla="*/ 922089 h 8422384"/>
              <a:gd name="connsiteX1" fmla="*/ 0 w 6858000"/>
              <a:gd name="connsiteY1" fmla="*/ 2696703 h 8422384"/>
              <a:gd name="connsiteX2" fmla="*/ 0 w 6858000"/>
              <a:gd name="connsiteY2" fmla="*/ 2959412 h 8422384"/>
              <a:gd name="connsiteX3" fmla="*/ 0 w 6858000"/>
              <a:gd name="connsiteY3" fmla="*/ 3548692 h 8422384"/>
              <a:gd name="connsiteX4" fmla="*/ 0 w 6858000"/>
              <a:gd name="connsiteY4" fmla="*/ 4144746 h 8422384"/>
              <a:gd name="connsiteX5" fmla="*/ 0 w 6858000"/>
              <a:gd name="connsiteY5" fmla="*/ 4610448 h 8422384"/>
              <a:gd name="connsiteX6" fmla="*/ 0 w 6858000"/>
              <a:gd name="connsiteY6" fmla="*/ 4734026 h 8422384"/>
              <a:gd name="connsiteX7" fmla="*/ 0 w 6858000"/>
              <a:gd name="connsiteY7" fmla="*/ 5199728 h 8422384"/>
              <a:gd name="connsiteX8" fmla="*/ 0 w 6858000"/>
              <a:gd name="connsiteY8" fmla="*/ 5795782 h 8422384"/>
              <a:gd name="connsiteX9" fmla="*/ 0 w 6858000"/>
              <a:gd name="connsiteY9" fmla="*/ 6385062 h 8422384"/>
              <a:gd name="connsiteX10" fmla="*/ 0 w 6858000"/>
              <a:gd name="connsiteY10" fmla="*/ 6647770 h 8422384"/>
              <a:gd name="connsiteX11" fmla="*/ 0 w 6858000"/>
              <a:gd name="connsiteY11" fmla="*/ 7237050 h 8422384"/>
              <a:gd name="connsiteX12" fmla="*/ 0 w 6858000"/>
              <a:gd name="connsiteY12" fmla="*/ 7833104 h 8422384"/>
              <a:gd name="connsiteX13" fmla="*/ 0 w 6858000"/>
              <a:gd name="connsiteY13" fmla="*/ 8422384 h 8422384"/>
              <a:gd name="connsiteX14" fmla="*/ 6858000 w 6858000"/>
              <a:gd name="connsiteY14" fmla="*/ 8422384 h 8422384"/>
              <a:gd name="connsiteX15" fmla="*/ 6858000 w 6858000"/>
              <a:gd name="connsiteY15" fmla="*/ 7833104 h 8422384"/>
              <a:gd name="connsiteX16" fmla="*/ 6858000 w 6858000"/>
              <a:gd name="connsiteY16" fmla="*/ 7237050 h 8422384"/>
              <a:gd name="connsiteX17" fmla="*/ 6858000 w 6858000"/>
              <a:gd name="connsiteY17" fmla="*/ 6647770 h 8422384"/>
              <a:gd name="connsiteX18" fmla="*/ 6858000 w 6858000"/>
              <a:gd name="connsiteY18" fmla="*/ 6385062 h 8422384"/>
              <a:gd name="connsiteX19" fmla="*/ 6858000 w 6858000"/>
              <a:gd name="connsiteY19" fmla="*/ 5795782 h 8422384"/>
              <a:gd name="connsiteX20" fmla="*/ 6858000 w 6858000"/>
              <a:gd name="connsiteY20" fmla="*/ 5199728 h 8422384"/>
              <a:gd name="connsiteX21" fmla="*/ 6858000 w 6858000"/>
              <a:gd name="connsiteY21" fmla="*/ 4610448 h 8422384"/>
              <a:gd name="connsiteX22" fmla="*/ 6858000 w 6858000"/>
              <a:gd name="connsiteY22" fmla="*/ 3811936 h 8422384"/>
              <a:gd name="connsiteX23" fmla="*/ 6858000 w 6858000"/>
              <a:gd name="connsiteY23" fmla="*/ 3222656 h 8422384"/>
              <a:gd name="connsiteX24" fmla="*/ 6858000 w 6858000"/>
              <a:gd name="connsiteY24" fmla="*/ 2626602 h 8422384"/>
              <a:gd name="connsiteX25" fmla="*/ 6858000 w 6858000"/>
              <a:gd name="connsiteY25" fmla="*/ 2037322 h 8422384"/>
              <a:gd name="connsiteX26" fmla="*/ 6858000 w 6858000"/>
              <a:gd name="connsiteY26" fmla="*/ 1774614 h 8422384"/>
              <a:gd name="connsiteX27" fmla="*/ 6858000 w 6858000"/>
              <a:gd name="connsiteY27" fmla="*/ 1185334 h 8422384"/>
              <a:gd name="connsiteX28" fmla="*/ 6858000 w 6858000"/>
              <a:gd name="connsiteY28" fmla="*/ 589280 h 8422384"/>
              <a:gd name="connsiteX29" fmla="*/ 6858000 w 6858000"/>
              <a:gd name="connsiteY29" fmla="*/ 0 h 8422384"/>
              <a:gd name="connsiteX30" fmla="*/ 0 w 6858000"/>
              <a:gd name="connsiteY30" fmla="*/ 922089 h 8422384"/>
              <a:gd name="connsiteX0" fmla="*/ 0 w 6858000"/>
              <a:gd name="connsiteY0" fmla="*/ 922089 h 8422384"/>
              <a:gd name="connsiteX1" fmla="*/ 0 w 6858000"/>
              <a:gd name="connsiteY1" fmla="*/ 2959412 h 8422384"/>
              <a:gd name="connsiteX2" fmla="*/ 0 w 6858000"/>
              <a:gd name="connsiteY2" fmla="*/ 3548692 h 8422384"/>
              <a:gd name="connsiteX3" fmla="*/ 0 w 6858000"/>
              <a:gd name="connsiteY3" fmla="*/ 4144746 h 8422384"/>
              <a:gd name="connsiteX4" fmla="*/ 0 w 6858000"/>
              <a:gd name="connsiteY4" fmla="*/ 4610448 h 8422384"/>
              <a:gd name="connsiteX5" fmla="*/ 0 w 6858000"/>
              <a:gd name="connsiteY5" fmla="*/ 4734026 h 8422384"/>
              <a:gd name="connsiteX6" fmla="*/ 0 w 6858000"/>
              <a:gd name="connsiteY6" fmla="*/ 5199728 h 8422384"/>
              <a:gd name="connsiteX7" fmla="*/ 0 w 6858000"/>
              <a:gd name="connsiteY7" fmla="*/ 5795782 h 8422384"/>
              <a:gd name="connsiteX8" fmla="*/ 0 w 6858000"/>
              <a:gd name="connsiteY8" fmla="*/ 6385062 h 8422384"/>
              <a:gd name="connsiteX9" fmla="*/ 0 w 6858000"/>
              <a:gd name="connsiteY9" fmla="*/ 6647770 h 8422384"/>
              <a:gd name="connsiteX10" fmla="*/ 0 w 6858000"/>
              <a:gd name="connsiteY10" fmla="*/ 7237050 h 8422384"/>
              <a:gd name="connsiteX11" fmla="*/ 0 w 6858000"/>
              <a:gd name="connsiteY11" fmla="*/ 7833104 h 8422384"/>
              <a:gd name="connsiteX12" fmla="*/ 0 w 6858000"/>
              <a:gd name="connsiteY12" fmla="*/ 8422384 h 8422384"/>
              <a:gd name="connsiteX13" fmla="*/ 6858000 w 6858000"/>
              <a:gd name="connsiteY13" fmla="*/ 8422384 h 8422384"/>
              <a:gd name="connsiteX14" fmla="*/ 6858000 w 6858000"/>
              <a:gd name="connsiteY14" fmla="*/ 7833104 h 8422384"/>
              <a:gd name="connsiteX15" fmla="*/ 6858000 w 6858000"/>
              <a:gd name="connsiteY15" fmla="*/ 7237050 h 8422384"/>
              <a:gd name="connsiteX16" fmla="*/ 6858000 w 6858000"/>
              <a:gd name="connsiteY16" fmla="*/ 6647770 h 8422384"/>
              <a:gd name="connsiteX17" fmla="*/ 6858000 w 6858000"/>
              <a:gd name="connsiteY17" fmla="*/ 6385062 h 8422384"/>
              <a:gd name="connsiteX18" fmla="*/ 6858000 w 6858000"/>
              <a:gd name="connsiteY18" fmla="*/ 5795782 h 8422384"/>
              <a:gd name="connsiteX19" fmla="*/ 6858000 w 6858000"/>
              <a:gd name="connsiteY19" fmla="*/ 5199728 h 8422384"/>
              <a:gd name="connsiteX20" fmla="*/ 6858000 w 6858000"/>
              <a:gd name="connsiteY20" fmla="*/ 4610448 h 8422384"/>
              <a:gd name="connsiteX21" fmla="*/ 6858000 w 6858000"/>
              <a:gd name="connsiteY21" fmla="*/ 3811936 h 8422384"/>
              <a:gd name="connsiteX22" fmla="*/ 6858000 w 6858000"/>
              <a:gd name="connsiteY22" fmla="*/ 3222656 h 8422384"/>
              <a:gd name="connsiteX23" fmla="*/ 6858000 w 6858000"/>
              <a:gd name="connsiteY23" fmla="*/ 2626602 h 8422384"/>
              <a:gd name="connsiteX24" fmla="*/ 6858000 w 6858000"/>
              <a:gd name="connsiteY24" fmla="*/ 2037322 h 8422384"/>
              <a:gd name="connsiteX25" fmla="*/ 6858000 w 6858000"/>
              <a:gd name="connsiteY25" fmla="*/ 1774614 h 8422384"/>
              <a:gd name="connsiteX26" fmla="*/ 6858000 w 6858000"/>
              <a:gd name="connsiteY26" fmla="*/ 1185334 h 8422384"/>
              <a:gd name="connsiteX27" fmla="*/ 6858000 w 6858000"/>
              <a:gd name="connsiteY27" fmla="*/ 589280 h 8422384"/>
              <a:gd name="connsiteX28" fmla="*/ 6858000 w 6858000"/>
              <a:gd name="connsiteY28" fmla="*/ 0 h 8422384"/>
              <a:gd name="connsiteX29" fmla="*/ 0 w 6858000"/>
              <a:gd name="connsiteY29" fmla="*/ 922089 h 8422384"/>
              <a:gd name="connsiteX0" fmla="*/ 0 w 6858000"/>
              <a:gd name="connsiteY0" fmla="*/ 922089 h 8422384"/>
              <a:gd name="connsiteX1" fmla="*/ 0 w 6858000"/>
              <a:gd name="connsiteY1" fmla="*/ 3548692 h 8422384"/>
              <a:gd name="connsiteX2" fmla="*/ 0 w 6858000"/>
              <a:gd name="connsiteY2" fmla="*/ 4144746 h 8422384"/>
              <a:gd name="connsiteX3" fmla="*/ 0 w 6858000"/>
              <a:gd name="connsiteY3" fmla="*/ 4610448 h 8422384"/>
              <a:gd name="connsiteX4" fmla="*/ 0 w 6858000"/>
              <a:gd name="connsiteY4" fmla="*/ 4734026 h 8422384"/>
              <a:gd name="connsiteX5" fmla="*/ 0 w 6858000"/>
              <a:gd name="connsiteY5" fmla="*/ 5199728 h 8422384"/>
              <a:gd name="connsiteX6" fmla="*/ 0 w 6858000"/>
              <a:gd name="connsiteY6" fmla="*/ 5795782 h 8422384"/>
              <a:gd name="connsiteX7" fmla="*/ 0 w 6858000"/>
              <a:gd name="connsiteY7" fmla="*/ 6385062 h 8422384"/>
              <a:gd name="connsiteX8" fmla="*/ 0 w 6858000"/>
              <a:gd name="connsiteY8" fmla="*/ 6647770 h 8422384"/>
              <a:gd name="connsiteX9" fmla="*/ 0 w 6858000"/>
              <a:gd name="connsiteY9" fmla="*/ 7237050 h 8422384"/>
              <a:gd name="connsiteX10" fmla="*/ 0 w 6858000"/>
              <a:gd name="connsiteY10" fmla="*/ 7833104 h 8422384"/>
              <a:gd name="connsiteX11" fmla="*/ 0 w 6858000"/>
              <a:gd name="connsiteY11" fmla="*/ 8422384 h 8422384"/>
              <a:gd name="connsiteX12" fmla="*/ 6858000 w 6858000"/>
              <a:gd name="connsiteY12" fmla="*/ 8422384 h 8422384"/>
              <a:gd name="connsiteX13" fmla="*/ 6858000 w 6858000"/>
              <a:gd name="connsiteY13" fmla="*/ 7833104 h 8422384"/>
              <a:gd name="connsiteX14" fmla="*/ 6858000 w 6858000"/>
              <a:gd name="connsiteY14" fmla="*/ 7237050 h 8422384"/>
              <a:gd name="connsiteX15" fmla="*/ 6858000 w 6858000"/>
              <a:gd name="connsiteY15" fmla="*/ 6647770 h 8422384"/>
              <a:gd name="connsiteX16" fmla="*/ 6858000 w 6858000"/>
              <a:gd name="connsiteY16" fmla="*/ 6385062 h 8422384"/>
              <a:gd name="connsiteX17" fmla="*/ 6858000 w 6858000"/>
              <a:gd name="connsiteY17" fmla="*/ 5795782 h 8422384"/>
              <a:gd name="connsiteX18" fmla="*/ 6858000 w 6858000"/>
              <a:gd name="connsiteY18" fmla="*/ 5199728 h 8422384"/>
              <a:gd name="connsiteX19" fmla="*/ 6858000 w 6858000"/>
              <a:gd name="connsiteY19" fmla="*/ 4610448 h 8422384"/>
              <a:gd name="connsiteX20" fmla="*/ 6858000 w 6858000"/>
              <a:gd name="connsiteY20" fmla="*/ 3811936 h 8422384"/>
              <a:gd name="connsiteX21" fmla="*/ 6858000 w 6858000"/>
              <a:gd name="connsiteY21" fmla="*/ 3222656 h 8422384"/>
              <a:gd name="connsiteX22" fmla="*/ 6858000 w 6858000"/>
              <a:gd name="connsiteY22" fmla="*/ 2626602 h 8422384"/>
              <a:gd name="connsiteX23" fmla="*/ 6858000 w 6858000"/>
              <a:gd name="connsiteY23" fmla="*/ 2037322 h 8422384"/>
              <a:gd name="connsiteX24" fmla="*/ 6858000 w 6858000"/>
              <a:gd name="connsiteY24" fmla="*/ 1774614 h 8422384"/>
              <a:gd name="connsiteX25" fmla="*/ 6858000 w 6858000"/>
              <a:gd name="connsiteY25" fmla="*/ 1185334 h 8422384"/>
              <a:gd name="connsiteX26" fmla="*/ 6858000 w 6858000"/>
              <a:gd name="connsiteY26" fmla="*/ 589280 h 8422384"/>
              <a:gd name="connsiteX27" fmla="*/ 6858000 w 6858000"/>
              <a:gd name="connsiteY27" fmla="*/ 0 h 8422384"/>
              <a:gd name="connsiteX28" fmla="*/ 0 w 6858000"/>
              <a:gd name="connsiteY28" fmla="*/ 922089 h 8422384"/>
              <a:gd name="connsiteX0" fmla="*/ 0 w 6858000"/>
              <a:gd name="connsiteY0" fmla="*/ 922089 h 8422384"/>
              <a:gd name="connsiteX1" fmla="*/ 0 w 6858000"/>
              <a:gd name="connsiteY1" fmla="*/ 4144746 h 8422384"/>
              <a:gd name="connsiteX2" fmla="*/ 0 w 6858000"/>
              <a:gd name="connsiteY2" fmla="*/ 4610448 h 8422384"/>
              <a:gd name="connsiteX3" fmla="*/ 0 w 6858000"/>
              <a:gd name="connsiteY3" fmla="*/ 4734026 h 8422384"/>
              <a:gd name="connsiteX4" fmla="*/ 0 w 6858000"/>
              <a:gd name="connsiteY4" fmla="*/ 5199728 h 8422384"/>
              <a:gd name="connsiteX5" fmla="*/ 0 w 6858000"/>
              <a:gd name="connsiteY5" fmla="*/ 5795782 h 8422384"/>
              <a:gd name="connsiteX6" fmla="*/ 0 w 6858000"/>
              <a:gd name="connsiteY6" fmla="*/ 6385062 h 8422384"/>
              <a:gd name="connsiteX7" fmla="*/ 0 w 6858000"/>
              <a:gd name="connsiteY7" fmla="*/ 6647770 h 8422384"/>
              <a:gd name="connsiteX8" fmla="*/ 0 w 6858000"/>
              <a:gd name="connsiteY8" fmla="*/ 7237050 h 8422384"/>
              <a:gd name="connsiteX9" fmla="*/ 0 w 6858000"/>
              <a:gd name="connsiteY9" fmla="*/ 7833104 h 8422384"/>
              <a:gd name="connsiteX10" fmla="*/ 0 w 6858000"/>
              <a:gd name="connsiteY10" fmla="*/ 8422384 h 8422384"/>
              <a:gd name="connsiteX11" fmla="*/ 6858000 w 6858000"/>
              <a:gd name="connsiteY11" fmla="*/ 8422384 h 8422384"/>
              <a:gd name="connsiteX12" fmla="*/ 6858000 w 6858000"/>
              <a:gd name="connsiteY12" fmla="*/ 7833104 h 8422384"/>
              <a:gd name="connsiteX13" fmla="*/ 6858000 w 6858000"/>
              <a:gd name="connsiteY13" fmla="*/ 7237050 h 8422384"/>
              <a:gd name="connsiteX14" fmla="*/ 6858000 w 6858000"/>
              <a:gd name="connsiteY14" fmla="*/ 6647770 h 8422384"/>
              <a:gd name="connsiteX15" fmla="*/ 6858000 w 6858000"/>
              <a:gd name="connsiteY15" fmla="*/ 6385062 h 8422384"/>
              <a:gd name="connsiteX16" fmla="*/ 6858000 w 6858000"/>
              <a:gd name="connsiteY16" fmla="*/ 5795782 h 8422384"/>
              <a:gd name="connsiteX17" fmla="*/ 6858000 w 6858000"/>
              <a:gd name="connsiteY17" fmla="*/ 5199728 h 8422384"/>
              <a:gd name="connsiteX18" fmla="*/ 6858000 w 6858000"/>
              <a:gd name="connsiteY18" fmla="*/ 4610448 h 8422384"/>
              <a:gd name="connsiteX19" fmla="*/ 6858000 w 6858000"/>
              <a:gd name="connsiteY19" fmla="*/ 3811936 h 8422384"/>
              <a:gd name="connsiteX20" fmla="*/ 6858000 w 6858000"/>
              <a:gd name="connsiteY20" fmla="*/ 3222656 h 8422384"/>
              <a:gd name="connsiteX21" fmla="*/ 6858000 w 6858000"/>
              <a:gd name="connsiteY21" fmla="*/ 2626602 h 8422384"/>
              <a:gd name="connsiteX22" fmla="*/ 6858000 w 6858000"/>
              <a:gd name="connsiteY22" fmla="*/ 2037322 h 8422384"/>
              <a:gd name="connsiteX23" fmla="*/ 6858000 w 6858000"/>
              <a:gd name="connsiteY23" fmla="*/ 1774614 h 8422384"/>
              <a:gd name="connsiteX24" fmla="*/ 6858000 w 6858000"/>
              <a:gd name="connsiteY24" fmla="*/ 1185334 h 8422384"/>
              <a:gd name="connsiteX25" fmla="*/ 6858000 w 6858000"/>
              <a:gd name="connsiteY25" fmla="*/ 589280 h 8422384"/>
              <a:gd name="connsiteX26" fmla="*/ 6858000 w 6858000"/>
              <a:gd name="connsiteY26" fmla="*/ 0 h 8422384"/>
              <a:gd name="connsiteX27" fmla="*/ 0 w 6858000"/>
              <a:gd name="connsiteY27" fmla="*/ 922089 h 8422384"/>
              <a:gd name="connsiteX0" fmla="*/ 0 w 6858000"/>
              <a:gd name="connsiteY0" fmla="*/ 922089 h 8422384"/>
              <a:gd name="connsiteX1" fmla="*/ 0 w 6858000"/>
              <a:gd name="connsiteY1" fmla="*/ 4610448 h 8422384"/>
              <a:gd name="connsiteX2" fmla="*/ 0 w 6858000"/>
              <a:gd name="connsiteY2" fmla="*/ 4734026 h 8422384"/>
              <a:gd name="connsiteX3" fmla="*/ 0 w 6858000"/>
              <a:gd name="connsiteY3" fmla="*/ 5199728 h 8422384"/>
              <a:gd name="connsiteX4" fmla="*/ 0 w 6858000"/>
              <a:gd name="connsiteY4" fmla="*/ 5795782 h 8422384"/>
              <a:gd name="connsiteX5" fmla="*/ 0 w 6858000"/>
              <a:gd name="connsiteY5" fmla="*/ 6385062 h 8422384"/>
              <a:gd name="connsiteX6" fmla="*/ 0 w 6858000"/>
              <a:gd name="connsiteY6" fmla="*/ 6647770 h 8422384"/>
              <a:gd name="connsiteX7" fmla="*/ 0 w 6858000"/>
              <a:gd name="connsiteY7" fmla="*/ 7237050 h 8422384"/>
              <a:gd name="connsiteX8" fmla="*/ 0 w 6858000"/>
              <a:gd name="connsiteY8" fmla="*/ 7833104 h 8422384"/>
              <a:gd name="connsiteX9" fmla="*/ 0 w 6858000"/>
              <a:gd name="connsiteY9" fmla="*/ 8422384 h 8422384"/>
              <a:gd name="connsiteX10" fmla="*/ 6858000 w 6858000"/>
              <a:gd name="connsiteY10" fmla="*/ 8422384 h 8422384"/>
              <a:gd name="connsiteX11" fmla="*/ 6858000 w 6858000"/>
              <a:gd name="connsiteY11" fmla="*/ 7833104 h 8422384"/>
              <a:gd name="connsiteX12" fmla="*/ 6858000 w 6858000"/>
              <a:gd name="connsiteY12" fmla="*/ 7237050 h 8422384"/>
              <a:gd name="connsiteX13" fmla="*/ 6858000 w 6858000"/>
              <a:gd name="connsiteY13" fmla="*/ 6647770 h 8422384"/>
              <a:gd name="connsiteX14" fmla="*/ 6858000 w 6858000"/>
              <a:gd name="connsiteY14" fmla="*/ 6385062 h 8422384"/>
              <a:gd name="connsiteX15" fmla="*/ 6858000 w 6858000"/>
              <a:gd name="connsiteY15" fmla="*/ 5795782 h 8422384"/>
              <a:gd name="connsiteX16" fmla="*/ 6858000 w 6858000"/>
              <a:gd name="connsiteY16" fmla="*/ 5199728 h 8422384"/>
              <a:gd name="connsiteX17" fmla="*/ 6858000 w 6858000"/>
              <a:gd name="connsiteY17" fmla="*/ 4610448 h 8422384"/>
              <a:gd name="connsiteX18" fmla="*/ 6858000 w 6858000"/>
              <a:gd name="connsiteY18" fmla="*/ 3811936 h 8422384"/>
              <a:gd name="connsiteX19" fmla="*/ 6858000 w 6858000"/>
              <a:gd name="connsiteY19" fmla="*/ 3222656 h 8422384"/>
              <a:gd name="connsiteX20" fmla="*/ 6858000 w 6858000"/>
              <a:gd name="connsiteY20" fmla="*/ 2626602 h 8422384"/>
              <a:gd name="connsiteX21" fmla="*/ 6858000 w 6858000"/>
              <a:gd name="connsiteY21" fmla="*/ 2037322 h 8422384"/>
              <a:gd name="connsiteX22" fmla="*/ 6858000 w 6858000"/>
              <a:gd name="connsiteY22" fmla="*/ 1774614 h 8422384"/>
              <a:gd name="connsiteX23" fmla="*/ 6858000 w 6858000"/>
              <a:gd name="connsiteY23" fmla="*/ 1185334 h 8422384"/>
              <a:gd name="connsiteX24" fmla="*/ 6858000 w 6858000"/>
              <a:gd name="connsiteY24" fmla="*/ 589280 h 8422384"/>
              <a:gd name="connsiteX25" fmla="*/ 6858000 w 6858000"/>
              <a:gd name="connsiteY25" fmla="*/ 0 h 8422384"/>
              <a:gd name="connsiteX26" fmla="*/ 0 w 6858000"/>
              <a:gd name="connsiteY26" fmla="*/ 922089 h 8422384"/>
              <a:gd name="connsiteX0" fmla="*/ 0 w 6858000"/>
              <a:gd name="connsiteY0" fmla="*/ 922089 h 8422384"/>
              <a:gd name="connsiteX1" fmla="*/ 0 w 6858000"/>
              <a:gd name="connsiteY1" fmla="*/ 4734026 h 8422384"/>
              <a:gd name="connsiteX2" fmla="*/ 0 w 6858000"/>
              <a:gd name="connsiteY2" fmla="*/ 5199728 h 8422384"/>
              <a:gd name="connsiteX3" fmla="*/ 0 w 6858000"/>
              <a:gd name="connsiteY3" fmla="*/ 5795782 h 8422384"/>
              <a:gd name="connsiteX4" fmla="*/ 0 w 6858000"/>
              <a:gd name="connsiteY4" fmla="*/ 6385062 h 8422384"/>
              <a:gd name="connsiteX5" fmla="*/ 0 w 6858000"/>
              <a:gd name="connsiteY5" fmla="*/ 6647770 h 8422384"/>
              <a:gd name="connsiteX6" fmla="*/ 0 w 6858000"/>
              <a:gd name="connsiteY6" fmla="*/ 7237050 h 8422384"/>
              <a:gd name="connsiteX7" fmla="*/ 0 w 6858000"/>
              <a:gd name="connsiteY7" fmla="*/ 7833104 h 8422384"/>
              <a:gd name="connsiteX8" fmla="*/ 0 w 6858000"/>
              <a:gd name="connsiteY8" fmla="*/ 8422384 h 8422384"/>
              <a:gd name="connsiteX9" fmla="*/ 6858000 w 6858000"/>
              <a:gd name="connsiteY9" fmla="*/ 8422384 h 8422384"/>
              <a:gd name="connsiteX10" fmla="*/ 6858000 w 6858000"/>
              <a:gd name="connsiteY10" fmla="*/ 7833104 h 8422384"/>
              <a:gd name="connsiteX11" fmla="*/ 6858000 w 6858000"/>
              <a:gd name="connsiteY11" fmla="*/ 7237050 h 8422384"/>
              <a:gd name="connsiteX12" fmla="*/ 6858000 w 6858000"/>
              <a:gd name="connsiteY12" fmla="*/ 6647770 h 8422384"/>
              <a:gd name="connsiteX13" fmla="*/ 6858000 w 6858000"/>
              <a:gd name="connsiteY13" fmla="*/ 6385062 h 8422384"/>
              <a:gd name="connsiteX14" fmla="*/ 6858000 w 6858000"/>
              <a:gd name="connsiteY14" fmla="*/ 5795782 h 8422384"/>
              <a:gd name="connsiteX15" fmla="*/ 6858000 w 6858000"/>
              <a:gd name="connsiteY15" fmla="*/ 5199728 h 8422384"/>
              <a:gd name="connsiteX16" fmla="*/ 6858000 w 6858000"/>
              <a:gd name="connsiteY16" fmla="*/ 4610448 h 8422384"/>
              <a:gd name="connsiteX17" fmla="*/ 6858000 w 6858000"/>
              <a:gd name="connsiteY17" fmla="*/ 3811936 h 8422384"/>
              <a:gd name="connsiteX18" fmla="*/ 6858000 w 6858000"/>
              <a:gd name="connsiteY18" fmla="*/ 3222656 h 8422384"/>
              <a:gd name="connsiteX19" fmla="*/ 6858000 w 6858000"/>
              <a:gd name="connsiteY19" fmla="*/ 2626602 h 8422384"/>
              <a:gd name="connsiteX20" fmla="*/ 6858000 w 6858000"/>
              <a:gd name="connsiteY20" fmla="*/ 2037322 h 8422384"/>
              <a:gd name="connsiteX21" fmla="*/ 6858000 w 6858000"/>
              <a:gd name="connsiteY21" fmla="*/ 1774614 h 8422384"/>
              <a:gd name="connsiteX22" fmla="*/ 6858000 w 6858000"/>
              <a:gd name="connsiteY22" fmla="*/ 1185334 h 8422384"/>
              <a:gd name="connsiteX23" fmla="*/ 6858000 w 6858000"/>
              <a:gd name="connsiteY23" fmla="*/ 589280 h 8422384"/>
              <a:gd name="connsiteX24" fmla="*/ 6858000 w 6858000"/>
              <a:gd name="connsiteY24" fmla="*/ 0 h 8422384"/>
              <a:gd name="connsiteX25" fmla="*/ 0 w 6858000"/>
              <a:gd name="connsiteY25" fmla="*/ 922089 h 8422384"/>
              <a:gd name="connsiteX0" fmla="*/ 0 w 6858000"/>
              <a:gd name="connsiteY0" fmla="*/ 922089 h 8422384"/>
              <a:gd name="connsiteX1" fmla="*/ 0 w 6858000"/>
              <a:gd name="connsiteY1" fmla="*/ 5199728 h 8422384"/>
              <a:gd name="connsiteX2" fmla="*/ 0 w 6858000"/>
              <a:gd name="connsiteY2" fmla="*/ 5795782 h 8422384"/>
              <a:gd name="connsiteX3" fmla="*/ 0 w 6858000"/>
              <a:gd name="connsiteY3" fmla="*/ 6385062 h 8422384"/>
              <a:gd name="connsiteX4" fmla="*/ 0 w 6858000"/>
              <a:gd name="connsiteY4" fmla="*/ 6647770 h 8422384"/>
              <a:gd name="connsiteX5" fmla="*/ 0 w 6858000"/>
              <a:gd name="connsiteY5" fmla="*/ 7237050 h 8422384"/>
              <a:gd name="connsiteX6" fmla="*/ 0 w 6858000"/>
              <a:gd name="connsiteY6" fmla="*/ 7833104 h 8422384"/>
              <a:gd name="connsiteX7" fmla="*/ 0 w 6858000"/>
              <a:gd name="connsiteY7" fmla="*/ 8422384 h 8422384"/>
              <a:gd name="connsiteX8" fmla="*/ 6858000 w 6858000"/>
              <a:gd name="connsiteY8" fmla="*/ 8422384 h 8422384"/>
              <a:gd name="connsiteX9" fmla="*/ 6858000 w 6858000"/>
              <a:gd name="connsiteY9" fmla="*/ 7833104 h 8422384"/>
              <a:gd name="connsiteX10" fmla="*/ 6858000 w 6858000"/>
              <a:gd name="connsiteY10" fmla="*/ 7237050 h 8422384"/>
              <a:gd name="connsiteX11" fmla="*/ 6858000 w 6858000"/>
              <a:gd name="connsiteY11" fmla="*/ 6647770 h 8422384"/>
              <a:gd name="connsiteX12" fmla="*/ 6858000 w 6858000"/>
              <a:gd name="connsiteY12" fmla="*/ 6385062 h 8422384"/>
              <a:gd name="connsiteX13" fmla="*/ 6858000 w 6858000"/>
              <a:gd name="connsiteY13" fmla="*/ 5795782 h 8422384"/>
              <a:gd name="connsiteX14" fmla="*/ 6858000 w 6858000"/>
              <a:gd name="connsiteY14" fmla="*/ 5199728 h 8422384"/>
              <a:gd name="connsiteX15" fmla="*/ 6858000 w 6858000"/>
              <a:gd name="connsiteY15" fmla="*/ 4610448 h 8422384"/>
              <a:gd name="connsiteX16" fmla="*/ 6858000 w 6858000"/>
              <a:gd name="connsiteY16" fmla="*/ 3811936 h 8422384"/>
              <a:gd name="connsiteX17" fmla="*/ 6858000 w 6858000"/>
              <a:gd name="connsiteY17" fmla="*/ 3222656 h 8422384"/>
              <a:gd name="connsiteX18" fmla="*/ 6858000 w 6858000"/>
              <a:gd name="connsiteY18" fmla="*/ 2626602 h 8422384"/>
              <a:gd name="connsiteX19" fmla="*/ 6858000 w 6858000"/>
              <a:gd name="connsiteY19" fmla="*/ 2037322 h 8422384"/>
              <a:gd name="connsiteX20" fmla="*/ 6858000 w 6858000"/>
              <a:gd name="connsiteY20" fmla="*/ 1774614 h 8422384"/>
              <a:gd name="connsiteX21" fmla="*/ 6858000 w 6858000"/>
              <a:gd name="connsiteY21" fmla="*/ 1185334 h 8422384"/>
              <a:gd name="connsiteX22" fmla="*/ 6858000 w 6858000"/>
              <a:gd name="connsiteY22" fmla="*/ 589280 h 8422384"/>
              <a:gd name="connsiteX23" fmla="*/ 6858000 w 6858000"/>
              <a:gd name="connsiteY23" fmla="*/ 0 h 8422384"/>
              <a:gd name="connsiteX24" fmla="*/ 0 w 6858000"/>
              <a:gd name="connsiteY24" fmla="*/ 922089 h 8422384"/>
              <a:gd name="connsiteX0" fmla="*/ 0 w 6858000"/>
              <a:gd name="connsiteY0" fmla="*/ 922089 h 8422384"/>
              <a:gd name="connsiteX1" fmla="*/ 0 w 6858000"/>
              <a:gd name="connsiteY1" fmla="*/ 5795782 h 8422384"/>
              <a:gd name="connsiteX2" fmla="*/ 0 w 6858000"/>
              <a:gd name="connsiteY2" fmla="*/ 6385062 h 8422384"/>
              <a:gd name="connsiteX3" fmla="*/ 0 w 6858000"/>
              <a:gd name="connsiteY3" fmla="*/ 6647770 h 8422384"/>
              <a:gd name="connsiteX4" fmla="*/ 0 w 6858000"/>
              <a:gd name="connsiteY4" fmla="*/ 7237050 h 8422384"/>
              <a:gd name="connsiteX5" fmla="*/ 0 w 6858000"/>
              <a:gd name="connsiteY5" fmla="*/ 7833104 h 8422384"/>
              <a:gd name="connsiteX6" fmla="*/ 0 w 6858000"/>
              <a:gd name="connsiteY6" fmla="*/ 8422384 h 8422384"/>
              <a:gd name="connsiteX7" fmla="*/ 6858000 w 6858000"/>
              <a:gd name="connsiteY7" fmla="*/ 8422384 h 8422384"/>
              <a:gd name="connsiteX8" fmla="*/ 6858000 w 6858000"/>
              <a:gd name="connsiteY8" fmla="*/ 7833104 h 8422384"/>
              <a:gd name="connsiteX9" fmla="*/ 6858000 w 6858000"/>
              <a:gd name="connsiteY9" fmla="*/ 7237050 h 8422384"/>
              <a:gd name="connsiteX10" fmla="*/ 6858000 w 6858000"/>
              <a:gd name="connsiteY10" fmla="*/ 6647770 h 8422384"/>
              <a:gd name="connsiteX11" fmla="*/ 6858000 w 6858000"/>
              <a:gd name="connsiteY11" fmla="*/ 6385062 h 8422384"/>
              <a:gd name="connsiteX12" fmla="*/ 6858000 w 6858000"/>
              <a:gd name="connsiteY12" fmla="*/ 5795782 h 8422384"/>
              <a:gd name="connsiteX13" fmla="*/ 6858000 w 6858000"/>
              <a:gd name="connsiteY13" fmla="*/ 5199728 h 8422384"/>
              <a:gd name="connsiteX14" fmla="*/ 6858000 w 6858000"/>
              <a:gd name="connsiteY14" fmla="*/ 4610448 h 8422384"/>
              <a:gd name="connsiteX15" fmla="*/ 6858000 w 6858000"/>
              <a:gd name="connsiteY15" fmla="*/ 3811936 h 8422384"/>
              <a:gd name="connsiteX16" fmla="*/ 6858000 w 6858000"/>
              <a:gd name="connsiteY16" fmla="*/ 3222656 h 8422384"/>
              <a:gd name="connsiteX17" fmla="*/ 6858000 w 6858000"/>
              <a:gd name="connsiteY17" fmla="*/ 2626602 h 8422384"/>
              <a:gd name="connsiteX18" fmla="*/ 6858000 w 6858000"/>
              <a:gd name="connsiteY18" fmla="*/ 2037322 h 8422384"/>
              <a:gd name="connsiteX19" fmla="*/ 6858000 w 6858000"/>
              <a:gd name="connsiteY19" fmla="*/ 1774614 h 8422384"/>
              <a:gd name="connsiteX20" fmla="*/ 6858000 w 6858000"/>
              <a:gd name="connsiteY20" fmla="*/ 1185334 h 8422384"/>
              <a:gd name="connsiteX21" fmla="*/ 6858000 w 6858000"/>
              <a:gd name="connsiteY21" fmla="*/ 589280 h 8422384"/>
              <a:gd name="connsiteX22" fmla="*/ 6858000 w 6858000"/>
              <a:gd name="connsiteY22" fmla="*/ 0 h 8422384"/>
              <a:gd name="connsiteX23" fmla="*/ 0 w 6858000"/>
              <a:gd name="connsiteY23" fmla="*/ 922089 h 8422384"/>
              <a:gd name="connsiteX0" fmla="*/ 0 w 6858000"/>
              <a:gd name="connsiteY0" fmla="*/ 922089 h 8422384"/>
              <a:gd name="connsiteX1" fmla="*/ 0 w 6858000"/>
              <a:gd name="connsiteY1" fmla="*/ 6385062 h 8422384"/>
              <a:gd name="connsiteX2" fmla="*/ 0 w 6858000"/>
              <a:gd name="connsiteY2" fmla="*/ 6647770 h 8422384"/>
              <a:gd name="connsiteX3" fmla="*/ 0 w 6858000"/>
              <a:gd name="connsiteY3" fmla="*/ 7237050 h 8422384"/>
              <a:gd name="connsiteX4" fmla="*/ 0 w 6858000"/>
              <a:gd name="connsiteY4" fmla="*/ 7833104 h 8422384"/>
              <a:gd name="connsiteX5" fmla="*/ 0 w 6858000"/>
              <a:gd name="connsiteY5" fmla="*/ 8422384 h 8422384"/>
              <a:gd name="connsiteX6" fmla="*/ 6858000 w 6858000"/>
              <a:gd name="connsiteY6" fmla="*/ 8422384 h 8422384"/>
              <a:gd name="connsiteX7" fmla="*/ 6858000 w 6858000"/>
              <a:gd name="connsiteY7" fmla="*/ 7833104 h 8422384"/>
              <a:gd name="connsiteX8" fmla="*/ 6858000 w 6858000"/>
              <a:gd name="connsiteY8" fmla="*/ 7237050 h 8422384"/>
              <a:gd name="connsiteX9" fmla="*/ 6858000 w 6858000"/>
              <a:gd name="connsiteY9" fmla="*/ 6647770 h 8422384"/>
              <a:gd name="connsiteX10" fmla="*/ 6858000 w 6858000"/>
              <a:gd name="connsiteY10" fmla="*/ 6385062 h 8422384"/>
              <a:gd name="connsiteX11" fmla="*/ 6858000 w 6858000"/>
              <a:gd name="connsiteY11" fmla="*/ 5795782 h 8422384"/>
              <a:gd name="connsiteX12" fmla="*/ 6858000 w 6858000"/>
              <a:gd name="connsiteY12" fmla="*/ 5199728 h 8422384"/>
              <a:gd name="connsiteX13" fmla="*/ 6858000 w 6858000"/>
              <a:gd name="connsiteY13" fmla="*/ 4610448 h 8422384"/>
              <a:gd name="connsiteX14" fmla="*/ 6858000 w 6858000"/>
              <a:gd name="connsiteY14" fmla="*/ 3811936 h 8422384"/>
              <a:gd name="connsiteX15" fmla="*/ 6858000 w 6858000"/>
              <a:gd name="connsiteY15" fmla="*/ 3222656 h 8422384"/>
              <a:gd name="connsiteX16" fmla="*/ 6858000 w 6858000"/>
              <a:gd name="connsiteY16" fmla="*/ 2626602 h 8422384"/>
              <a:gd name="connsiteX17" fmla="*/ 6858000 w 6858000"/>
              <a:gd name="connsiteY17" fmla="*/ 2037322 h 8422384"/>
              <a:gd name="connsiteX18" fmla="*/ 6858000 w 6858000"/>
              <a:gd name="connsiteY18" fmla="*/ 1774614 h 8422384"/>
              <a:gd name="connsiteX19" fmla="*/ 6858000 w 6858000"/>
              <a:gd name="connsiteY19" fmla="*/ 1185334 h 8422384"/>
              <a:gd name="connsiteX20" fmla="*/ 6858000 w 6858000"/>
              <a:gd name="connsiteY20" fmla="*/ 589280 h 8422384"/>
              <a:gd name="connsiteX21" fmla="*/ 6858000 w 6858000"/>
              <a:gd name="connsiteY21" fmla="*/ 0 h 8422384"/>
              <a:gd name="connsiteX22" fmla="*/ 0 w 6858000"/>
              <a:gd name="connsiteY22" fmla="*/ 922089 h 8422384"/>
              <a:gd name="connsiteX0" fmla="*/ 0 w 6858000"/>
              <a:gd name="connsiteY0" fmla="*/ 922089 h 8422384"/>
              <a:gd name="connsiteX1" fmla="*/ 0 w 6858000"/>
              <a:gd name="connsiteY1" fmla="*/ 6647770 h 8422384"/>
              <a:gd name="connsiteX2" fmla="*/ 0 w 6858000"/>
              <a:gd name="connsiteY2" fmla="*/ 7237050 h 8422384"/>
              <a:gd name="connsiteX3" fmla="*/ 0 w 6858000"/>
              <a:gd name="connsiteY3" fmla="*/ 7833104 h 8422384"/>
              <a:gd name="connsiteX4" fmla="*/ 0 w 6858000"/>
              <a:gd name="connsiteY4" fmla="*/ 8422384 h 8422384"/>
              <a:gd name="connsiteX5" fmla="*/ 6858000 w 6858000"/>
              <a:gd name="connsiteY5" fmla="*/ 8422384 h 8422384"/>
              <a:gd name="connsiteX6" fmla="*/ 6858000 w 6858000"/>
              <a:gd name="connsiteY6" fmla="*/ 7833104 h 8422384"/>
              <a:gd name="connsiteX7" fmla="*/ 6858000 w 6858000"/>
              <a:gd name="connsiteY7" fmla="*/ 7237050 h 8422384"/>
              <a:gd name="connsiteX8" fmla="*/ 6858000 w 6858000"/>
              <a:gd name="connsiteY8" fmla="*/ 6647770 h 8422384"/>
              <a:gd name="connsiteX9" fmla="*/ 6858000 w 6858000"/>
              <a:gd name="connsiteY9" fmla="*/ 6385062 h 8422384"/>
              <a:gd name="connsiteX10" fmla="*/ 6858000 w 6858000"/>
              <a:gd name="connsiteY10" fmla="*/ 5795782 h 8422384"/>
              <a:gd name="connsiteX11" fmla="*/ 6858000 w 6858000"/>
              <a:gd name="connsiteY11" fmla="*/ 5199728 h 8422384"/>
              <a:gd name="connsiteX12" fmla="*/ 6858000 w 6858000"/>
              <a:gd name="connsiteY12" fmla="*/ 4610448 h 8422384"/>
              <a:gd name="connsiteX13" fmla="*/ 6858000 w 6858000"/>
              <a:gd name="connsiteY13" fmla="*/ 3811936 h 8422384"/>
              <a:gd name="connsiteX14" fmla="*/ 6858000 w 6858000"/>
              <a:gd name="connsiteY14" fmla="*/ 3222656 h 8422384"/>
              <a:gd name="connsiteX15" fmla="*/ 6858000 w 6858000"/>
              <a:gd name="connsiteY15" fmla="*/ 2626602 h 8422384"/>
              <a:gd name="connsiteX16" fmla="*/ 6858000 w 6858000"/>
              <a:gd name="connsiteY16" fmla="*/ 2037322 h 8422384"/>
              <a:gd name="connsiteX17" fmla="*/ 6858000 w 6858000"/>
              <a:gd name="connsiteY17" fmla="*/ 1774614 h 8422384"/>
              <a:gd name="connsiteX18" fmla="*/ 6858000 w 6858000"/>
              <a:gd name="connsiteY18" fmla="*/ 1185334 h 8422384"/>
              <a:gd name="connsiteX19" fmla="*/ 6858000 w 6858000"/>
              <a:gd name="connsiteY19" fmla="*/ 589280 h 8422384"/>
              <a:gd name="connsiteX20" fmla="*/ 6858000 w 6858000"/>
              <a:gd name="connsiteY20" fmla="*/ 0 h 8422384"/>
              <a:gd name="connsiteX21" fmla="*/ 0 w 6858000"/>
              <a:gd name="connsiteY21" fmla="*/ 922089 h 8422384"/>
              <a:gd name="connsiteX0" fmla="*/ 0 w 6858000"/>
              <a:gd name="connsiteY0" fmla="*/ 922089 h 8422384"/>
              <a:gd name="connsiteX1" fmla="*/ 0 w 6858000"/>
              <a:gd name="connsiteY1" fmla="*/ 7237050 h 8422384"/>
              <a:gd name="connsiteX2" fmla="*/ 0 w 6858000"/>
              <a:gd name="connsiteY2" fmla="*/ 7833104 h 8422384"/>
              <a:gd name="connsiteX3" fmla="*/ 0 w 6858000"/>
              <a:gd name="connsiteY3" fmla="*/ 8422384 h 8422384"/>
              <a:gd name="connsiteX4" fmla="*/ 6858000 w 6858000"/>
              <a:gd name="connsiteY4" fmla="*/ 8422384 h 8422384"/>
              <a:gd name="connsiteX5" fmla="*/ 6858000 w 6858000"/>
              <a:gd name="connsiteY5" fmla="*/ 7833104 h 8422384"/>
              <a:gd name="connsiteX6" fmla="*/ 6858000 w 6858000"/>
              <a:gd name="connsiteY6" fmla="*/ 7237050 h 8422384"/>
              <a:gd name="connsiteX7" fmla="*/ 6858000 w 6858000"/>
              <a:gd name="connsiteY7" fmla="*/ 6647770 h 8422384"/>
              <a:gd name="connsiteX8" fmla="*/ 6858000 w 6858000"/>
              <a:gd name="connsiteY8" fmla="*/ 6385062 h 8422384"/>
              <a:gd name="connsiteX9" fmla="*/ 6858000 w 6858000"/>
              <a:gd name="connsiteY9" fmla="*/ 5795782 h 8422384"/>
              <a:gd name="connsiteX10" fmla="*/ 6858000 w 6858000"/>
              <a:gd name="connsiteY10" fmla="*/ 5199728 h 8422384"/>
              <a:gd name="connsiteX11" fmla="*/ 6858000 w 6858000"/>
              <a:gd name="connsiteY11" fmla="*/ 4610448 h 8422384"/>
              <a:gd name="connsiteX12" fmla="*/ 6858000 w 6858000"/>
              <a:gd name="connsiteY12" fmla="*/ 3811936 h 8422384"/>
              <a:gd name="connsiteX13" fmla="*/ 6858000 w 6858000"/>
              <a:gd name="connsiteY13" fmla="*/ 3222656 h 8422384"/>
              <a:gd name="connsiteX14" fmla="*/ 6858000 w 6858000"/>
              <a:gd name="connsiteY14" fmla="*/ 2626602 h 8422384"/>
              <a:gd name="connsiteX15" fmla="*/ 6858000 w 6858000"/>
              <a:gd name="connsiteY15" fmla="*/ 2037322 h 8422384"/>
              <a:gd name="connsiteX16" fmla="*/ 6858000 w 6858000"/>
              <a:gd name="connsiteY16" fmla="*/ 1774614 h 8422384"/>
              <a:gd name="connsiteX17" fmla="*/ 6858000 w 6858000"/>
              <a:gd name="connsiteY17" fmla="*/ 1185334 h 8422384"/>
              <a:gd name="connsiteX18" fmla="*/ 6858000 w 6858000"/>
              <a:gd name="connsiteY18" fmla="*/ 589280 h 8422384"/>
              <a:gd name="connsiteX19" fmla="*/ 6858000 w 6858000"/>
              <a:gd name="connsiteY19" fmla="*/ 0 h 8422384"/>
              <a:gd name="connsiteX20" fmla="*/ 0 w 6858000"/>
              <a:gd name="connsiteY20" fmla="*/ 922089 h 8422384"/>
              <a:gd name="connsiteX0" fmla="*/ 0 w 6858000"/>
              <a:gd name="connsiteY0" fmla="*/ 922089 h 8422384"/>
              <a:gd name="connsiteX1" fmla="*/ 0 w 6858000"/>
              <a:gd name="connsiteY1" fmla="*/ 7833104 h 8422384"/>
              <a:gd name="connsiteX2" fmla="*/ 0 w 6858000"/>
              <a:gd name="connsiteY2" fmla="*/ 8422384 h 8422384"/>
              <a:gd name="connsiteX3" fmla="*/ 6858000 w 6858000"/>
              <a:gd name="connsiteY3" fmla="*/ 8422384 h 8422384"/>
              <a:gd name="connsiteX4" fmla="*/ 6858000 w 6858000"/>
              <a:gd name="connsiteY4" fmla="*/ 7833104 h 8422384"/>
              <a:gd name="connsiteX5" fmla="*/ 6858000 w 6858000"/>
              <a:gd name="connsiteY5" fmla="*/ 7237050 h 8422384"/>
              <a:gd name="connsiteX6" fmla="*/ 6858000 w 6858000"/>
              <a:gd name="connsiteY6" fmla="*/ 6647770 h 8422384"/>
              <a:gd name="connsiteX7" fmla="*/ 6858000 w 6858000"/>
              <a:gd name="connsiteY7" fmla="*/ 6385062 h 8422384"/>
              <a:gd name="connsiteX8" fmla="*/ 6858000 w 6858000"/>
              <a:gd name="connsiteY8" fmla="*/ 5795782 h 8422384"/>
              <a:gd name="connsiteX9" fmla="*/ 6858000 w 6858000"/>
              <a:gd name="connsiteY9" fmla="*/ 5199728 h 8422384"/>
              <a:gd name="connsiteX10" fmla="*/ 6858000 w 6858000"/>
              <a:gd name="connsiteY10" fmla="*/ 4610448 h 8422384"/>
              <a:gd name="connsiteX11" fmla="*/ 6858000 w 6858000"/>
              <a:gd name="connsiteY11" fmla="*/ 3811936 h 8422384"/>
              <a:gd name="connsiteX12" fmla="*/ 6858000 w 6858000"/>
              <a:gd name="connsiteY12" fmla="*/ 3222656 h 8422384"/>
              <a:gd name="connsiteX13" fmla="*/ 6858000 w 6858000"/>
              <a:gd name="connsiteY13" fmla="*/ 2626602 h 8422384"/>
              <a:gd name="connsiteX14" fmla="*/ 6858000 w 6858000"/>
              <a:gd name="connsiteY14" fmla="*/ 2037322 h 8422384"/>
              <a:gd name="connsiteX15" fmla="*/ 6858000 w 6858000"/>
              <a:gd name="connsiteY15" fmla="*/ 1774614 h 8422384"/>
              <a:gd name="connsiteX16" fmla="*/ 6858000 w 6858000"/>
              <a:gd name="connsiteY16" fmla="*/ 1185334 h 8422384"/>
              <a:gd name="connsiteX17" fmla="*/ 6858000 w 6858000"/>
              <a:gd name="connsiteY17" fmla="*/ 589280 h 8422384"/>
              <a:gd name="connsiteX18" fmla="*/ 6858000 w 6858000"/>
              <a:gd name="connsiteY18" fmla="*/ 0 h 8422384"/>
              <a:gd name="connsiteX19" fmla="*/ 0 w 6858000"/>
              <a:gd name="connsiteY19"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1774614 h 8422384"/>
              <a:gd name="connsiteX15" fmla="*/ 6858000 w 6858000"/>
              <a:gd name="connsiteY15" fmla="*/ 1185334 h 8422384"/>
              <a:gd name="connsiteX16" fmla="*/ 6858000 w 6858000"/>
              <a:gd name="connsiteY16" fmla="*/ 589280 h 8422384"/>
              <a:gd name="connsiteX17" fmla="*/ 6858000 w 6858000"/>
              <a:gd name="connsiteY17" fmla="*/ 0 h 8422384"/>
              <a:gd name="connsiteX18" fmla="*/ 0 w 6858000"/>
              <a:gd name="connsiteY18"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1774614 h 8422384"/>
              <a:gd name="connsiteX15" fmla="*/ 6858000 w 6858000"/>
              <a:gd name="connsiteY15" fmla="*/ 1185334 h 8422384"/>
              <a:gd name="connsiteX16" fmla="*/ 6858000 w 6858000"/>
              <a:gd name="connsiteY16" fmla="*/ 0 h 8422384"/>
              <a:gd name="connsiteX17" fmla="*/ 0 w 6858000"/>
              <a:gd name="connsiteY17"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1774614 h 8422384"/>
              <a:gd name="connsiteX15" fmla="*/ 6858000 w 6858000"/>
              <a:gd name="connsiteY15" fmla="*/ 0 h 8422384"/>
              <a:gd name="connsiteX16" fmla="*/ 0 w 6858000"/>
              <a:gd name="connsiteY16"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0 h 8422384"/>
              <a:gd name="connsiteX15" fmla="*/ 0 w 6858000"/>
              <a:gd name="connsiteY15"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0 h 8422384"/>
              <a:gd name="connsiteX14" fmla="*/ 0 w 6858000"/>
              <a:gd name="connsiteY14"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0 h 8422384"/>
              <a:gd name="connsiteX13" fmla="*/ 0 w 6858000"/>
              <a:gd name="connsiteY13"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0 h 8422384"/>
              <a:gd name="connsiteX12" fmla="*/ 0 w 6858000"/>
              <a:gd name="connsiteY12"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0 h 8422384"/>
              <a:gd name="connsiteX11" fmla="*/ 0 w 6858000"/>
              <a:gd name="connsiteY11" fmla="*/ 922089 h 8422384"/>
              <a:gd name="connsiteX0" fmla="*/ 0 w 6871064"/>
              <a:gd name="connsiteY0" fmla="*/ 922089 h 8422384"/>
              <a:gd name="connsiteX1" fmla="*/ 0 w 6871064"/>
              <a:gd name="connsiteY1" fmla="*/ 8422384 h 8422384"/>
              <a:gd name="connsiteX2" fmla="*/ 6858000 w 6871064"/>
              <a:gd name="connsiteY2" fmla="*/ 8422384 h 8422384"/>
              <a:gd name="connsiteX3" fmla="*/ 6858000 w 6871064"/>
              <a:gd name="connsiteY3" fmla="*/ 7833104 h 8422384"/>
              <a:gd name="connsiteX4" fmla="*/ 6858000 w 6871064"/>
              <a:gd name="connsiteY4" fmla="*/ 7237050 h 8422384"/>
              <a:gd name="connsiteX5" fmla="*/ 6858000 w 6871064"/>
              <a:gd name="connsiteY5" fmla="*/ 6647770 h 8422384"/>
              <a:gd name="connsiteX6" fmla="*/ 6858000 w 6871064"/>
              <a:gd name="connsiteY6" fmla="*/ 6385062 h 8422384"/>
              <a:gd name="connsiteX7" fmla="*/ 6858000 w 6871064"/>
              <a:gd name="connsiteY7" fmla="*/ 5795782 h 8422384"/>
              <a:gd name="connsiteX8" fmla="*/ 6858000 w 6871064"/>
              <a:gd name="connsiteY8" fmla="*/ 5199728 h 8422384"/>
              <a:gd name="connsiteX9" fmla="*/ 6858000 w 6871064"/>
              <a:gd name="connsiteY9" fmla="*/ 4610448 h 8422384"/>
              <a:gd name="connsiteX10" fmla="*/ 6871064 w 6871064"/>
              <a:gd name="connsiteY10" fmla="*/ 4491672 h 8422384"/>
              <a:gd name="connsiteX11" fmla="*/ 6858000 w 6871064"/>
              <a:gd name="connsiteY11" fmla="*/ 0 h 8422384"/>
              <a:gd name="connsiteX12" fmla="*/ 0 w 6871064"/>
              <a:gd name="connsiteY12"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0 h 8422384"/>
              <a:gd name="connsiteX11" fmla="*/ 0 w 6858000"/>
              <a:gd name="connsiteY11"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0 h 8422384"/>
              <a:gd name="connsiteX10" fmla="*/ 0 w 6858000"/>
              <a:gd name="connsiteY10"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0 h 8422384"/>
              <a:gd name="connsiteX9" fmla="*/ 0 w 6858000"/>
              <a:gd name="connsiteY9"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0 h 8422384"/>
              <a:gd name="connsiteX8" fmla="*/ 0 w 6858000"/>
              <a:gd name="connsiteY8"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0 h 8422384"/>
              <a:gd name="connsiteX7" fmla="*/ 0 w 6858000"/>
              <a:gd name="connsiteY7"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0 h 8422384"/>
              <a:gd name="connsiteX6" fmla="*/ 0 w 6858000"/>
              <a:gd name="connsiteY6"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0 h 8422384"/>
              <a:gd name="connsiteX5" fmla="*/ 0 w 6858000"/>
              <a:gd name="connsiteY5"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0 h 8422384"/>
              <a:gd name="connsiteX4" fmla="*/ 0 w 6858000"/>
              <a:gd name="connsiteY4" fmla="*/ 922089 h 8422384"/>
              <a:gd name="connsiteX0" fmla="*/ 0 w 6858000"/>
              <a:gd name="connsiteY0" fmla="*/ 922089 h 8422384"/>
              <a:gd name="connsiteX1" fmla="*/ 0 w 6858000"/>
              <a:gd name="connsiteY1" fmla="*/ 8422384 h 8422384"/>
              <a:gd name="connsiteX2" fmla="*/ 6844937 w 6858000"/>
              <a:gd name="connsiteY2" fmla="*/ 898178 h 8422384"/>
              <a:gd name="connsiteX3" fmla="*/ 6858000 w 6858000"/>
              <a:gd name="connsiteY3" fmla="*/ 0 h 8422384"/>
              <a:gd name="connsiteX4" fmla="*/ 0 w 6858000"/>
              <a:gd name="connsiteY4" fmla="*/ 922089 h 8422384"/>
              <a:gd name="connsiteX0" fmla="*/ 0 w 6884126"/>
              <a:gd name="connsiteY0" fmla="*/ 922089 h 8422384"/>
              <a:gd name="connsiteX1" fmla="*/ 0 w 6884126"/>
              <a:gd name="connsiteY1" fmla="*/ 8422384 h 8422384"/>
              <a:gd name="connsiteX2" fmla="*/ 6884126 w 6884126"/>
              <a:gd name="connsiteY2" fmla="*/ 519355 h 8422384"/>
              <a:gd name="connsiteX3" fmla="*/ 6858000 w 6884126"/>
              <a:gd name="connsiteY3" fmla="*/ 0 h 8422384"/>
              <a:gd name="connsiteX4" fmla="*/ 0 w 6884126"/>
              <a:gd name="connsiteY4" fmla="*/ 922089 h 8422384"/>
              <a:gd name="connsiteX0" fmla="*/ 0 w 6858000"/>
              <a:gd name="connsiteY0" fmla="*/ 922089 h 8422384"/>
              <a:gd name="connsiteX1" fmla="*/ 0 w 6858000"/>
              <a:gd name="connsiteY1" fmla="*/ 8422384 h 8422384"/>
              <a:gd name="connsiteX2" fmla="*/ 6831874 w 6858000"/>
              <a:gd name="connsiteY2" fmla="*/ 388726 h 8422384"/>
              <a:gd name="connsiteX3" fmla="*/ 6858000 w 6858000"/>
              <a:gd name="connsiteY3" fmla="*/ 0 h 8422384"/>
              <a:gd name="connsiteX4" fmla="*/ 0 w 6858000"/>
              <a:gd name="connsiteY4" fmla="*/ 922089 h 8422384"/>
              <a:gd name="connsiteX0" fmla="*/ 0 w 6858000"/>
              <a:gd name="connsiteY0" fmla="*/ 922089 h 8422384"/>
              <a:gd name="connsiteX1" fmla="*/ 0 w 6858000"/>
              <a:gd name="connsiteY1" fmla="*/ 8422384 h 8422384"/>
              <a:gd name="connsiteX2" fmla="*/ 6858000 w 6858000"/>
              <a:gd name="connsiteY2" fmla="*/ 414852 h 8422384"/>
              <a:gd name="connsiteX3" fmla="*/ 6858000 w 6858000"/>
              <a:gd name="connsiteY3" fmla="*/ 0 h 8422384"/>
              <a:gd name="connsiteX4" fmla="*/ 0 w 6858000"/>
              <a:gd name="connsiteY4" fmla="*/ 922089 h 8422384"/>
              <a:gd name="connsiteX0" fmla="*/ 0 w 6858000"/>
              <a:gd name="connsiteY0" fmla="*/ 922089 h 1355378"/>
              <a:gd name="connsiteX1" fmla="*/ 39189 w 6858000"/>
              <a:gd name="connsiteY1" fmla="*/ 1355378 h 1355378"/>
              <a:gd name="connsiteX2" fmla="*/ 6858000 w 6858000"/>
              <a:gd name="connsiteY2" fmla="*/ 414852 h 1355378"/>
              <a:gd name="connsiteX3" fmla="*/ 6858000 w 6858000"/>
              <a:gd name="connsiteY3" fmla="*/ 0 h 1355378"/>
              <a:gd name="connsiteX4" fmla="*/ 0 w 6858000"/>
              <a:gd name="connsiteY4" fmla="*/ 922089 h 1355378"/>
              <a:gd name="connsiteX0" fmla="*/ 26126 w 6884126"/>
              <a:gd name="connsiteY0" fmla="*/ 922089 h 1368441"/>
              <a:gd name="connsiteX1" fmla="*/ 0 w 6884126"/>
              <a:gd name="connsiteY1" fmla="*/ 1368441 h 1368441"/>
              <a:gd name="connsiteX2" fmla="*/ 6884126 w 6884126"/>
              <a:gd name="connsiteY2" fmla="*/ 414852 h 1368441"/>
              <a:gd name="connsiteX3" fmla="*/ 6884126 w 6884126"/>
              <a:gd name="connsiteY3" fmla="*/ 0 h 1368441"/>
              <a:gd name="connsiteX4" fmla="*/ 26126 w 6884126"/>
              <a:gd name="connsiteY4" fmla="*/ 922089 h 1368441"/>
              <a:gd name="connsiteX0" fmla="*/ 26126 w 6884126"/>
              <a:gd name="connsiteY0" fmla="*/ 922089 h 1368441"/>
              <a:gd name="connsiteX1" fmla="*/ 0 w 6884126"/>
              <a:gd name="connsiteY1" fmla="*/ 1368441 h 1368441"/>
              <a:gd name="connsiteX2" fmla="*/ 6877779 w 6884126"/>
              <a:gd name="connsiteY2" fmla="*/ 411679 h 1368441"/>
              <a:gd name="connsiteX3" fmla="*/ 6884126 w 6884126"/>
              <a:gd name="connsiteY3" fmla="*/ 0 h 1368441"/>
              <a:gd name="connsiteX4" fmla="*/ 26126 w 6884126"/>
              <a:gd name="connsiteY4" fmla="*/ 922089 h 1368441"/>
              <a:gd name="connsiteX0" fmla="*/ 26126 w 6884126"/>
              <a:gd name="connsiteY0" fmla="*/ 922089 h 1368441"/>
              <a:gd name="connsiteX1" fmla="*/ 0 w 6884126"/>
              <a:gd name="connsiteY1" fmla="*/ 1368441 h 1368441"/>
              <a:gd name="connsiteX2" fmla="*/ 6882544 w 6884126"/>
              <a:gd name="connsiteY2" fmla="*/ 411681 h 1368441"/>
              <a:gd name="connsiteX3" fmla="*/ 6884126 w 6884126"/>
              <a:gd name="connsiteY3" fmla="*/ 0 h 1368441"/>
              <a:gd name="connsiteX4" fmla="*/ 26126 w 6884126"/>
              <a:gd name="connsiteY4" fmla="*/ 922089 h 1368441"/>
              <a:gd name="connsiteX0" fmla="*/ 0 w 6858000"/>
              <a:gd name="connsiteY0" fmla="*/ 922089 h 1368441"/>
              <a:gd name="connsiteX1" fmla="*/ 859 w 6858000"/>
              <a:gd name="connsiteY1" fmla="*/ 1368441 h 1368441"/>
              <a:gd name="connsiteX2" fmla="*/ 6856418 w 6858000"/>
              <a:gd name="connsiteY2" fmla="*/ 411681 h 1368441"/>
              <a:gd name="connsiteX3" fmla="*/ 6858000 w 6858000"/>
              <a:gd name="connsiteY3" fmla="*/ 0 h 1368441"/>
              <a:gd name="connsiteX4" fmla="*/ 0 w 6858000"/>
              <a:gd name="connsiteY4" fmla="*/ 922089 h 1368441"/>
              <a:gd name="connsiteX0" fmla="*/ 0 w 6858000"/>
              <a:gd name="connsiteY0" fmla="*/ 922089 h 1366854"/>
              <a:gd name="connsiteX1" fmla="*/ 18319 w 6858000"/>
              <a:gd name="connsiteY1" fmla="*/ 1366854 h 1366854"/>
              <a:gd name="connsiteX2" fmla="*/ 6856418 w 6858000"/>
              <a:gd name="connsiteY2" fmla="*/ 411681 h 1366854"/>
              <a:gd name="connsiteX3" fmla="*/ 6858000 w 6858000"/>
              <a:gd name="connsiteY3" fmla="*/ 0 h 1366854"/>
              <a:gd name="connsiteX4" fmla="*/ 0 w 6858000"/>
              <a:gd name="connsiteY4" fmla="*/ 922089 h 1366854"/>
              <a:gd name="connsiteX0" fmla="*/ 0 w 6858000"/>
              <a:gd name="connsiteY0" fmla="*/ 922089 h 1365266"/>
              <a:gd name="connsiteX1" fmla="*/ 856 w 6858000"/>
              <a:gd name="connsiteY1" fmla="*/ 1365266 h 1365266"/>
              <a:gd name="connsiteX2" fmla="*/ 6856418 w 6858000"/>
              <a:gd name="connsiteY2" fmla="*/ 411681 h 1365266"/>
              <a:gd name="connsiteX3" fmla="*/ 6858000 w 6858000"/>
              <a:gd name="connsiteY3" fmla="*/ 0 h 1365266"/>
              <a:gd name="connsiteX4" fmla="*/ 0 w 6858000"/>
              <a:gd name="connsiteY4" fmla="*/ 922089 h 1365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365266">
                <a:moveTo>
                  <a:pt x="0" y="922089"/>
                </a:moveTo>
                <a:cubicBezTo>
                  <a:pt x="286" y="1070873"/>
                  <a:pt x="570" y="1216482"/>
                  <a:pt x="856" y="1365266"/>
                </a:cubicBezTo>
                <a:lnTo>
                  <a:pt x="6856418" y="411681"/>
                </a:lnTo>
                <a:cubicBezTo>
                  <a:pt x="6858534" y="274455"/>
                  <a:pt x="6855884" y="137226"/>
                  <a:pt x="6858000" y="0"/>
                </a:cubicBezTo>
                <a:lnTo>
                  <a:pt x="0" y="922089"/>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5" name="Picture 4">
            <a:extLst>
              <a:ext uri="{FF2B5EF4-FFF2-40B4-BE49-F238E27FC236}">
                <a16:creationId xmlns:a16="http://schemas.microsoft.com/office/drawing/2014/main" id="{0F4169C2-2CDA-CC40-8BA7-E6406F98B1B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218" y="5634923"/>
            <a:ext cx="1079313" cy="1079313"/>
          </a:xfrm>
          <a:prstGeom prst="rect">
            <a:avLst/>
          </a:prstGeom>
        </p:spPr>
      </p:pic>
    </p:spTree>
    <p:extLst>
      <p:ext uri="{BB962C8B-B14F-4D97-AF65-F5344CB8AC3E}">
        <p14:creationId xmlns:p14="http://schemas.microsoft.com/office/powerpoint/2010/main" val="2860475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Background - Solid">
            <a:extLst>
              <a:ext uri="{FF2B5EF4-FFF2-40B4-BE49-F238E27FC236}">
                <a16:creationId xmlns:a16="http://schemas.microsoft.com/office/drawing/2014/main" id="{E7049466-AE18-5040-B92A-6AF0E9CABD73}"/>
              </a:ext>
            </a:extLst>
          </p:cNvPr>
          <p:cNvSpPr/>
          <p:nvPr/>
        </p:nvSpPr>
        <p:spPr>
          <a:xfrm rot="10800000">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it-IT" dirty="0">
                <a:solidFill>
                  <a:schemeClr val="lt1">
                    <a:alpha val="44000"/>
                  </a:schemeClr>
                </a:solidFill>
              </a:rPr>
              <a:t>aa</a:t>
            </a:r>
          </a:p>
        </p:txBody>
      </p:sp>
      <p:sp>
        <p:nvSpPr>
          <p:cNvPr id="52" name="Slice - Solid">
            <a:extLst>
              <a:ext uri="{FF2B5EF4-FFF2-40B4-BE49-F238E27FC236}">
                <a16:creationId xmlns:a16="http://schemas.microsoft.com/office/drawing/2014/main" id="{1F451C84-4E3E-B148-B349-C401C5F07101}"/>
              </a:ext>
            </a:extLst>
          </p:cNvPr>
          <p:cNvSpPr/>
          <p:nvPr/>
        </p:nvSpPr>
        <p:spPr>
          <a:xfrm rot="10800000">
            <a:off x="0"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39" name="TextBox 138"/>
          <p:cNvSpPr txBox="1"/>
          <p:nvPr/>
        </p:nvSpPr>
        <p:spPr>
          <a:xfrm>
            <a:off x="961610" y="1900392"/>
            <a:ext cx="5709896" cy="400110"/>
          </a:xfrm>
          <a:prstGeom prst="rect">
            <a:avLst/>
          </a:prstGeom>
          <a:noFill/>
        </p:spPr>
        <p:txBody>
          <a:bodyPr wrap="square" rtlCol="0">
            <a:spAutoFit/>
          </a:bodyPr>
          <a:lstStyle/>
          <a:p>
            <a:r>
              <a:rPr lang="it-IT" sz="2000" b="1" dirty="0">
                <a:solidFill>
                  <a:srgbClr val="EBB700"/>
                </a:solidFill>
                <a:latin typeface="Arial" charset="0"/>
                <a:ea typeface="Arial" charset="0"/>
                <a:cs typeface="Arial" charset="0"/>
              </a:rPr>
              <a:t>Un approccio unificato</a:t>
            </a:r>
          </a:p>
        </p:txBody>
      </p:sp>
      <p:sp>
        <p:nvSpPr>
          <p:cNvPr id="146" name="TextBox 145"/>
          <p:cNvSpPr txBox="1"/>
          <p:nvPr/>
        </p:nvSpPr>
        <p:spPr>
          <a:xfrm>
            <a:off x="930287" y="2426458"/>
            <a:ext cx="5709896" cy="2585323"/>
          </a:xfrm>
          <a:prstGeom prst="rect">
            <a:avLst/>
          </a:prstGeom>
          <a:noFill/>
        </p:spPr>
        <p:txBody>
          <a:bodyPr wrap="square" rtlCol="0">
            <a:spAutoFit/>
          </a:bodyPr>
          <a:lstStyle/>
          <a:p>
            <a:r>
              <a:rPr lang="it-IT" dirty="0">
                <a:solidFill>
                  <a:schemeClr val="bg1"/>
                </a:solidFill>
                <a:latin typeface="Arial" charset="0"/>
                <a:ea typeface="Arial" charset="0"/>
                <a:cs typeface="Arial" charset="0"/>
              </a:rPr>
              <a:t>Il Global Action Team (GAT) aiuta i distretti e i club a raggiungere i propri obiettivi creando un approccio unificato per tutte le aree chiave dei Lions. </a:t>
            </a:r>
          </a:p>
          <a:p>
            <a:endParaRPr lang="en-US" dirty="0">
              <a:solidFill>
                <a:schemeClr val="bg1"/>
              </a:solidFill>
              <a:latin typeface="Arial" charset="0"/>
              <a:ea typeface="Arial" charset="0"/>
              <a:cs typeface="Arial" charset="0"/>
            </a:endParaRPr>
          </a:p>
          <a:p>
            <a:r>
              <a:rPr lang="it-IT" dirty="0">
                <a:solidFill>
                  <a:schemeClr val="bg1"/>
                </a:solidFill>
                <a:latin typeface="Arial" charset="0"/>
                <a:ea typeface="Arial" charset="0"/>
                <a:cs typeface="Arial" charset="0"/>
              </a:rPr>
              <a:t>Con gli obiettivi in prima linea, il GAT è posizionato in modo unico dall'area costituzionale fino ad arrivare al livello di club, per contribuire a promuovere una crescita associativa positiva nei club e aumentare la visibilità dei Lions nella comunità.</a:t>
            </a:r>
          </a:p>
        </p:txBody>
      </p:sp>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3</a:t>
            </a:fld>
            <a:endParaRPr lang="en-US" sz="1000" dirty="0">
              <a:solidFill>
                <a:srgbClr val="00338D"/>
              </a:solidFill>
            </a:endParaRPr>
          </a:p>
        </p:txBody>
      </p:sp>
      <p:sp>
        <p:nvSpPr>
          <p:cNvPr id="32" name="Rectangle 31">
            <a:extLst>
              <a:ext uri="{FF2B5EF4-FFF2-40B4-BE49-F238E27FC236}">
                <a16:creationId xmlns:a16="http://schemas.microsoft.com/office/drawing/2014/main" id="{4796FF7E-BD4A-524F-B602-27D1923168A2}"/>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685800" y="727675"/>
            <a:ext cx="10027920" cy="426872"/>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it-IT" dirty="0">
                <a:solidFill>
                  <a:schemeClr val="bg1"/>
                </a:solidFill>
              </a:rPr>
              <a:t>Perché c’è bisogno del Global Action Team?</a:t>
            </a:r>
          </a:p>
        </p:txBody>
      </p:sp>
      <p:pic>
        <p:nvPicPr>
          <p:cNvPr id="5" name="Picture 4" descr="A picture containing device&#10;&#10;Description automatically generated">
            <a:extLst>
              <a:ext uri="{FF2B5EF4-FFF2-40B4-BE49-F238E27FC236}">
                <a16:creationId xmlns:a16="http://schemas.microsoft.com/office/drawing/2014/main" id="{610A17D8-20EC-4126-B6F3-1D25D5EC18A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431" b="95692" l="6546" r="90971">
                        <a14:foregroundMark x1="36795" y1="19501" x2="36795" y2="19501"/>
                        <a14:foregroundMark x1="8352" y1="49433" x2="8352" y2="49433"/>
                        <a14:foregroundMark x1="44921" y1="14286" x2="44921" y2="14286"/>
                        <a14:foregroundMark x1="62528" y1="19274" x2="62528" y2="19274"/>
                        <a14:foregroundMark x1="46501" y1="10431" x2="46501" y2="10431"/>
                        <a14:foregroundMark x1="91196" y1="53061" x2="91196" y2="53061"/>
                        <a14:foregroundMark x1="25282" y1="39683" x2="25282" y2="39683"/>
                        <a14:foregroundMark x1="31828" y1="29705" x2="31828" y2="29705"/>
                        <a14:foregroundMark x1="27991" y1="28345" x2="27991" y2="28345"/>
                        <a14:foregroundMark x1="34989" y1="28345" x2="34989" y2="28345"/>
                        <a14:foregroundMark x1="44470" y1="29252" x2="44470" y2="29252"/>
                        <a14:foregroundMark x1="26185" y1="74376" x2="26185" y2="74376"/>
                        <a14:foregroundMark x1="34086" y1="73469" x2="34086" y2="73469"/>
                        <a14:foregroundMark x1="20090" y1="68254" x2="48533" y2="79138"/>
                        <a14:foregroundMark x1="48533" y1="79138" x2="73589" y2="84580"/>
                        <a14:foregroundMark x1="73589" y1="84580" x2="72912" y2="84580"/>
                        <a14:foregroundMark x1="40181" y1="13152" x2="25282" y2="21088"/>
                        <a14:foregroundMark x1="25282" y1="21088" x2="13995" y2="32653"/>
                        <a14:foregroundMark x1="13995" y1="32653" x2="11061" y2="43764"/>
                        <a14:foregroundMark x1="11061" y1="43764" x2="12415" y2="52381"/>
                        <a14:foregroundMark x1="22348" y1="54649" x2="28217" y2="27211"/>
                        <a14:foregroundMark x1="28217" y1="27211" x2="39955" y2="14966"/>
                        <a14:foregroundMark x1="31331" y1="41581" x2="44244" y2="28345"/>
                        <a14:foregroundMark x1="27653" y1="45351" x2="28831" y2="44144"/>
                        <a14:foregroundMark x1="27210" y1="45805" x2="27653" y2="45351"/>
                        <a14:foregroundMark x1="26989" y1="46032" x2="27210" y2="45805"/>
                        <a14:foregroundMark x1="11061" y1="62358" x2="26989" y2="46032"/>
                        <a14:foregroundMark x1="44244" y1="28345" x2="44470" y2="16327"/>
                        <a14:foregroundMark x1="44470" y1="16327" x2="31603" y2="17234"/>
                        <a14:foregroundMark x1="31603" y1="17234" x2="13093" y2="47846"/>
                        <a14:foregroundMark x1="13093" y1="47846" x2="11287" y2="61451"/>
                        <a14:foregroundMark x1="78104" y1="82313" x2="29345" y2="78685"/>
                        <a14:foregroundMark x1="29345" y1="78685" x2="36795" y2="90476"/>
                        <a14:foregroundMark x1="36795" y1="90476" x2="48758" y2="91156"/>
                        <a14:foregroundMark x1="48758" y1="91156" x2="73363" y2="85714"/>
                        <a14:foregroundMark x1="73363" y1="85714" x2="76298" y2="83447"/>
                        <a14:foregroundMark x1="18510" y1="65533" x2="16479" y2="77098"/>
                        <a14:foregroundMark x1="16479" y1="77098" x2="35666" y2="92744"/>
                        <a14:foregroundMark x1="35666" y1="92744" x2="48307" y2="95692"/>
                        <a14:foregroundMark x1="48307" y1="95692" x2="59368" y2="90249"/>
                        <a14:foregroundMark x1="59368" y1="90249" x2="53273" y2="78685"/>
                        <a14:foregroundMark x1="53273" y1="78685" x2="41986" y2="75737"/>
                        <a14:foregroundMark x1="41986" y1="75737" x2="32054" y2="69841"/>
                        <a14:foregroundMark x1="32054" y1="69841" x2="20542" y2="67574"/>
                        <a14:foregroundMark x1="20542" y1="67574" x2="18284" y2="65760"/>
                        <a14:foregroundMark x1="61400" y1="17460" x2="82619" y2="64399"/>
                        <a14:foregroundMark x1="82619" y1="64399" x2="88262" y2="53515"/>
                        <a14:foregroundMark x1="88262" y1="53515" x2="61400" y2="18141"/>
                        <a14:foregroundMark x1="57336" y1="17234" x2="74041" y2="50113"/>
                        <a14:foregroundMark x1="74041" y1="50113" x2="72912" y2="62358"/>
                        <a14:foregroundMark x1="72912" y1="62358" x2="85327" y2="60998"/>
                        <a14:foregroundMark x1="85327" y1="60998" x2="83521" y2="46259"/>
                        <a14:foregroundMark x1="83521" y1="46259" x2="71783" y2="23810"/>
                        <a14:foregroundMark x1="71783" y1="23810" x2="62980" y2="14512"/>
                        <a14:foregroundMark x1="62980" y1="14512" x2="57336" y2="17234"/>
                        <a14:foregroundMark x1="7675" y1="45805" x2="9932" y2="57370"/>
                        <a14:foregroundMark x1="30209" y1="45805" x2="31007" y2="45350"/>
                        <a14:foregroundMark x1="29811" y1="46032" x2="30209" y2="45805"/>
                        <a14:foregroundMark x1="9932" y1="57370" x2="29811" y2="46032"/>
                        <a14:foregroundMark x1="39761" y1="35017" x2="46275" y2="20408"/>
                        <a14:foregroundMark x1="46275" y1="20408" x2="30474" y2="14966"/>
                        <a14:foregroundMark x1="30474" y1="14966" x2="13318" y2="32426"/>
                        <a14:foregroundMark x1="13318" y1="32426" x2="6546" y2="50113"/>
                        <a14:foregroundMark x1="83296" y1="40136" x2="71783" y2="41043"/>
                        <a14:foregroundMark x1="71783" y1="41043" x2="81716" y2="56009"/>
                        <a14:foregroundMark x1="81716" y1="56009" x2="89616" y2="47846"/>
                        <a14:foregroundMark x1="89616" y1="47846" x2="85102" y2="40590"/>
                        <a14:foregroundMark x1="52370" y1="80045" x2="39503" y2="78231"/>
                        <a14:foregroundMark x1="39503" y1="78231" x2="28668" y2="82313"/>
                        <a14:foregroundMark x1="28668" y1="82313" x2="35214" y2="92290"/>
                        <a14:foregroundMark x1="35214" y1="92290" x2="48081" y2="89116"/>
                        <a14:foregroundMark x1="48081" y1="89116" x2="52370" y2="80952"/>
                        <a14:foregroundMark x1="46050" y1="78458" x2="34312" y2="80045"/>
                        <a14:foregroundMark x1="34312" y1="80045" x2="34989" y2="93424"/>
                        <a14:foregroundMark x1="34989" y1="93424" x2="48081" y2="94331"/>
                        <a14:foregroundMark x1="48081" y1="94331" x2="51016" y2="83220"/>
                        <a14:foregroundMark x1="51016" y1="83220" x2="46050" y2="78005"/>
                        <a14:foregroundMark x1="46953" y1="82086" x2="35892" y2="84127"/>
                        <a14:foregroundMark x1="35892" y1="84127" x2="44018" y2="81406"/>
                        <a14:backgroundMark x1="34312" y1="42177" x2="36117" y2="39909"/>
                        <a14:backgroundMark x1="33183" y1="44444" x2="37698" y2="40136"/>
                        <a14:backgroundMark x1="31603" y1="46032" x2="32054" y2="45125"/>
                        <a14:backgroundMark x1="33634" y1="42857" x2="31828" y2="45805"/>
                        <a14:backgroundMark x1="32054" y1="46032" x2="32054" y2="46032"/>
                        <a14:backgroundMark x1="31603" y1="45805" x2="31603" y2="45805"/>
                        <a14:backgroundMark x1="30926" y1="45805" x2="30926" y2="45805"/>
                        <a14:backgroundMark x1="31151" y1="45351" x2="31151" y2="45351"/>
                      </a14:backgroundRemoval>
                    </a14:imgEffect>
                  </a14:imgLayer>
                </a14:imgProps>
              </a:ext>
              <a:ext uri="{28A0092B-C50C-407E-A947-70E740481C1C}">
                <a14:useLocalDpi xmlns:a14="http://schemas.microsoft.com/office/drawing/2010/main" val="0"/>
              </a:ext>
            </a:extLst>
          </a:blip>
          <a:srcRect l="3344" t="7227" r="1663"/>
          <a:stretch/>
        </p:blipFill>
        <p:spPr>
          <a:xfrm>
            <a:off x="7570470" y="2060084"/>
            <a:ext cx="4003590" cy="3892378"/>
          </a:xfrm>
          <a:prstGeom prst="rect">
            <a:avLst/>
          </a:prstGeom>
        </p:spPr>
      </p:pic>
    </p:spTree>
    <p:extLst>
      <p:ext uri="{BB962C8B-B14F-4D97-AF65-F5344CB8AC3E}">
        <p14:creationId xmlns:p14="http://schemas.microsoft.com/office/powerpoint/2010/main" val="1175720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ood, game&#10;&#10;Description automatically generated">
            <a:extLst>
              <a:ext uri="{FF2B5EF4-FFF2-40B4-BE49-F238E27FC236}">
                <a16:creationId xmlns:a16="http://schemas.microsoft.com/office/drawing/2014/main" id="{A92E1A84-48F3-4A8A-8F07-49BA0A50F099}"/>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a:stretch/>
        </p:blipFill>
        <p:spPr>
          <a:xfrm>
            <a:off x="0" y="0"/>
            <a:ext cx="12192000" cy="4992834"/>
          </a:xfrm>
          <a:prstGeom prst="rect">
            <a:avLst/>
          </a:prstGeom>
        </p:spPr>
      </p:pic>
      <p:sp>
        <p:nvSpPr>
          <p:cNvPr id="7" name="Freeform 6">
            <a:extLst>
              <a:ext uri="{FF2B5EF4-FFF2-40B4-BE49-F238E27FC236}">
                <a16:creationId xmlns:a16="http://schemas.microsoft.com/office/drawing/2014/main" id="{FAEFF4F8-2A17-924E-A326-087DE9802B28}"/>
              </a:ext>
            </a:extLst>
          </p:cNvPr>
          <p:cNvSpPr/>
          <p:nvPr/>
        </p:nvSpPr>
        <p:spPr>
          <a:xfrm rot="10800000" flipV="1">
            <a:off x="0" y="3429000"/>
            <a:ext cx="12192000" cy="3428999"/>
          </a:xfrm>
          <a:custGeom>
            <a:avLst/>
            <a:gdLst>
              <a:gd name="connsiteX0" fmla="*/ 6858000 w 6858000"/>
              <a:gd name="connsiteY0" fmla="*/ 1978237 h 1978237"/>
              <a:gd name="connsiteX1" fmla="*/ 6858000 w 6858000"/>
              <a:gd name="connsiteY1" fmla="*/ 0 h 1978237"/>
              <a:gd name="connsiteX2" fmla="*/ 0 w 6858000"/>
              <a:gd name="connsiteY2" fmla="*/ 922089 h 1978237"/>
              <a:gd name="connsiteX3" fmla="*/ 0 w 6858000"/>
              <a:gd name="connsiteY3" fmla="*/ 1978237 h 1978237"/>
            </a:gdLst>
            <a:ahLst/>
            <a:cxnLst>
              <a:cxn ang="0">
                <a:pos x="connsiteX0" y="connsiteY0"/>
              </a:cxn>
              <a:cxn ang="0">
                <a:pos x="connsiteX1" y="connsiteY1"/>
              </a:cxn>
              <a:cxn ang="0">
                <a:pos x="connsiteX2" y="connsiteY2"/>
              </a:cxn>
              <a:cxn ang="0">
                <a:pos x="connsiteX3" y="connsiteY3"/>
              </a:cxn>
            </a:cxnLst>
            <a:rect l="l" t="t" r="r" b="b"/>
            <a:pathLst>
              <a:path w="6858000" h="1978237">
                <a:moveTo>
                  <a:pt x="6858000" y="1978237"/>
                </a:moveTo>
                <a:lnTo>
                  <a:pt x="6858000" y="0"/>
                </a:lnTo>
                <a:lnTo>
                  <a:pt x="0" y="922089"/>
                </a:lnTo>
                <a:lnTo>
                  <a:pt x="0" y="1978237"/>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2" name="Large #">
            <a:extLst>
              <a:ext uri="{FF2B5EF4-FFF2-40B4-BE49-F238E27FC236}">
                <a16:creationId xmlns:a16="http://schemas.microsoft.com/office/drawing/2014/main" id="{D5C17C08-696E-5D47-A66B-B4D6203DC3C2}"/>
              </a:ext>
            </a:extLst>
          </p:cNvPr>
          <p:cNvSpPr txBox="1"/>
          <p:nvPr/>
        </p:nvSpPr>
        <p:spPr>
          <a:xfrm>
            <a:off x="433449" y="4760781"/>
            <a:ext cx="11325102" cy="1208023"/>
          </a:xfrm>
          <a:prstGeom prst="rect">
            <a:avLst/>
          </a:prstGeom>
          <a:noFill/>
        </p:spPr>
        <p:txBody>
          <a:bodyPr wrap="square" rtlCol="0" anchor="t">
            <a:spAutoFit/>
          </a:bodyPr>
          <a:lstStyle/>
          <a:p>
            <a:pPr>
              <a:lnSpc>
                <a:spcPts val="6500"/>
              </a:lnSpc>
            </a:pPr>
            <a:r>
              <a:rPr lang="it-IT" sz="6600" b="1" dirty="0">
                <a:solidFill>
                  <a:srgbClr val="EBB700"/>
                </a:solidFill>
                <a:latin typeface="Arial" panose="020B0604020202020204" pitchFamily="34" charset="0"/>
                <a:ea typeface="Arial" charset="0"/>
                <a:cs typeface="Arial" panose="020B0604020202020204" pitchFamily="34" charset="0"/>
              </a:rPr>
              <a:t>Chi è veramente il GAT?</a:t>
            </a:r>
          </a:p>
          <a:p>
            <a:pPr>
              <a:lnSpc>
                <a:spcPts val="2200"/>
              </a:lnSpc>
            </a:pPr>
            <a:r>
              <a:rPr lang="it-IT" sz="2400" dirty="0">
                <a:solidFill>
                  <a:schemeClr val="bg1"/>
                </a:solidFill>
                <a:latin typeface="Arial" panose="020B0604020202020204" pitchFamily="34" charset="0"/>
                <a:ea typeface="Arial" charset="0"/>
                <a:cs typeface="Arial" panose="020B0604020202020204" pitchFamily="34" charset="0"/>
              </a:rPr>
              <a:t>Il GAT è posizionato in maniera unica a tutti i livelli della nostra organizzazione</a:t>
            </a:r>
          </a:p>
        </p:txBody>
      </p:sp>
      <p:sp>
        <p:nvSpPr>
          <p:cNvPr id="13" name="Page Number - White">
            <a:extLst>
              <a:ext uri="{FF2B5EF4-FFF2-40B4-BE49-F238E27FC236}">
                <a16:creationId xmlns:a16="http://schemas.microsoft.com/office/drawing/2014/main" id="{25A0A221-1FC0-9644-A714-EAB25ADAD410}"/>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4</a:t>
            </a:fld>
            <a:endParaRPr lang="en-US" sz="1000" dirty="0">
              <a:solidFill>
                <a:schemeClr val="bg1"/>
              </a:solidFill>
            </a:endParaRPr>
          </a:p>
        </p:txBody>
      </p:sp>
      <p:grpSp>
        <p:nvGrpSpPr>
          <p:cNvPr id="3" name="Group 2">
            <a:extLst>
              <a:ext uri="{FF2B5EF4-FFF2-40B4-BE49-F238E27FC236}">
                <a16:creationId xmlns:a16="http://schemas.microsoft.com/office/drawing/2014/main" id="{20A65070-B5E0-F543-85BB-58A429735C96}"/>
              </a:ext>
            </a:extLst>
          </p:cNvPr>
          <p:cNvGrpSpPr/>
          <p:nvPr/>
        </p:nvGrpSpPr>
        <p:grpSpPr>
          <a:xfrm>
            <a:off x="541950" y="6006345"/>
            <a:ext cx="1527718" cy="178419"/>
            <a:chOff x="713679" y="5508702"/>
            <a:chExt cx="1527718" cy="178419"/>
          </a:xfrm>
        </p:grpSpPr>
        <p:sp>
          <p:nvSpPr>
            <p:cNvPr id="2" name="Oval 1">
              <a:extLst>
                <a:ext uri="{FF2B5EF4-FFF2-40B4-BE49-F238E27FC236}">
                  <a16:creationId xmlns:a16="http://schemas.microsoft.com/office/drawing/2014/main" id="{DE9E712C-4FD4-F249-AF5F-639CC72B99D9}"/>
                </a:ext>
              </a:extLst>
            </p:cNvPr>
            <p:cNvSpPr/>
            <p:nvPr/>
          </p:nvSpPr>
          <p:spPr>
            <a:xfrm>
              <a:off x="713679" y="5508702"/>
              <a:ext cx="178419" cy="178419"/>
            </a:xfrm>
            <a:prstGeom prst="ellipse">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66D43BC6-0089-9048-96E5-6369E6D231D4}"/>
                </a:ext>
              </a:extLst>
            </p:cNvPr>
            <p:cNvSpPr/>
            <p:nvPr/>
          </p:nvSpPr>
          <p:spPr>
            <a:xfrm>
              <a:off x="983539" y="5508702"/>
              <a:ext cx="178419" cy="178419"/>
            </a:xfrm>
            <a:prstGeom prst="ellipse">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24DE0899-DEE1-FB4F-A1B2-21B0DD87F4FD}"/>
                </a:ext>
              </a:extLst>
            </p:cNvPr>
            <p:cNvSpPr/>
            <p:nvPr/>
          </p:nvSpPr>
          <p:spPr>
            <a:xfrm>
              <a:off x="1253399" y="5508702"/>
              <a:ext cx="178419" cy="178419"/>
            </a:xfrm>
            <a:prstGeom prst="ellips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9CC31EA-3D4B-A849-B910-58A7D68F61E6}"/>
                </a:ext>
              </a:extLst>
            </p:cNvPr>
            <p:cNvSpPr/>
            <p:nvPr/>
          </p:nvSpPr>
          <p:spPr>
            <a:xfrm>
              <a:off x="1523259" y="5508702"/>
              <a:ext cx="178419" cy="178419"/>
            </a:xfrm>
            <a:prstGeom prst="ellipse">
              <a:avLst/>
            </a:pr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75793459-DAC2-AA40-A3C7-27AC0AA01A09}"/>
                </a:ext>
              </a:extLst>
            </p:cNvPr>
            <p:cNvSpPr/>
            <p:nvPr/>
          </p:nvSpPr>
          <p:spPr>
            <a:xfrm>
              <a:off x="1793119" y="5508702"/>
              <a:ext cx="178419" cy="178419"/>
            </a:xfrm>
            <a:prstGeom prst="ellipse">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60C8076-143C-2948-8658-273403346CF1}"/>
                </a:ext>
              </a:extLst>
            </p:cNvPr>
            <p:cNvSpPr/>
            <p:nvPr/>
          </p:nvSpPr>
          <p:spPr>
            <a:xfrm>
              <a:off x="2062978" y="5508702"/>
              <a:ext cx="178419" cy="178419"/>
            </a:xfrm>
            <a:prstGeom prst="ellipse">
              <a:avLst/>
            </a:prstGeom>
            <a:solidFill>
              <a:srgbClr val="AF1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03570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it-IT" dirty="0">
                <a:solidFill>
                  <a:schemeClr val="lt1">
                    <a:alpha val="44000"/>
                  </a:schemeClr>
                </a:solidFill>
              </a:rPr>
              <a:t>aa</a:t>
            </a:r>
          </a:p>
        </p:txBody>
      </p:sp>
      <p:sp>
        <p:nvSpPr>
          <p:cNvPr id="22" name="Slice - Solid">
            <a:extLst>
              <a:ext uri="{FF2B5EF4-FFF2-40B4-BE49-F238E27FC236}">
                <a16:creationId xmlns:a16="http://schemas.microsoft.com/office/drawing/2014/main" id="{651EA998-A806-F147-8EF5-A7B5976ED31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it-IT" sz="2000" dirty="0">
                <a:solidFill>
                  <a:srgbClr val="EBB700"/>
                </a:solidFill>
              </a:rPr>
              <a:t>Chi è veramente il GAT?</a:t>
            </a: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it-IT" sz="4800" b="1" dirty="0">
                <a:solidFill>
                  <a:schemeClr val="bg1"/>
                </a:solidFill>
                <a:latin typeface="Arial" charset="0"/>
                <a:ea typeface="Arial" charset="0"/>
                <a:cs typeface="Arial" charset="0"/>
              </a:rPr>
              <a:t>A livello di club</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5</a:t>
            </a:fld>
            <a:endParaRPr lang="en-US" sz="1000" dirty="0">
              <a:solidFill>
                <a:schemeClr val="bg1"/>
              </a:solidFill>
            </a:endParaRPr>
          </a:p>
        </p:txBody>
      </p:sp>
      <p:grpSp>
        <p:nvGrpSpPr>
          <p:cNvPr id="12" name="Group 11">
            <a:extLst>
              <a:ext uri="{FF2B5EF4-FFF2-40B4-BE49-F238E27FC236}">
                <a16:creationId xmlns:a16="http://schemas.microsoft.com/office/drawing/2014/main" id="{610511C2-3A00-404B-9D27-FFD037CC2873}"/>
              </a:ext>
            </a:extLst>
          </p:cNvPr>
          <p:cNvGrpSpPr/>
          <p:nvPr/>
        </p:nvGrpSpPr>
        <p:grpSpPr>
          <a:xfrm>
            <a:off x="263253" y="2901952"/>
            <a:ext cx="11665493" cy="1640643"/>
            <a:chOff x="1521174" y="2303046"/>
            <a:chExt cx="7147848" cy="1005279"/>
          </a:xfrm>
        </p:grpSpPr>
        <p:sp>
          <p:nvSpPr>
            <p:cNvPr id="27" name="Rounded Rectangle 156">
              <a:extLst>
                <a:ext uri="{FF2B5EF4-FFF2-40B4-BE49-F238E27FC236}">
                  <a16:creationId xmlns:a16="http://schemas.microsoft.com/office/drawing/2014/main" id="{E18C7794-7AC5-49D5-A748-BBCABF5FA154}"/>
                </a:ext>
              </a:extLst>
            </p:cNvPr>
            <p:cNvSpPr/>
            <p:nvPr/>
          </p:nvSpPr>
          <p:spPr>
            <a:xfrm>
              <a:off x="1521174" y="2303046"/>
              <a:ext cx="7119413" cy="363669"/>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cap="none" normalizeH="0" baseline="0" noProof="0" dirty="0">
                  <a:ln>
                    <a:noFill/>
                  </a:ln>
                  <a:solidFill>
                    <a:prstClr val="white"/>
                  </a:solidFill>
                  <a:uLnTx/>
                  <a:uFillTx/>
                  <a:latin typeface="Helvetica Neue Bold Condensed"/>
                  <a:ea typeface="+mn-ea"/>
                  <a:cs typeface="Helvetica Neue Bold Condensed"/>
                </a:rPr>
                <a:t>Presidente del Global Action Team di Club</a:t>
              </a:r>
              <a:r>
                <a:rPr kumimoji="0" lang="it-IT" sz="2000" i="0" u="none" strike="noStrike" cap="none" normalizeH="0" baseline="0" noProof="0" dirty="0">
                  <a:ln>
                    <a:noFill/>
                  </a:ln>
                  <a:solidFill>
                    <a:prstClr val="white"/>
                  </a:solidFill>
                  <a:uLnTx/>
                  <a:uFillTx/>
                  <a:latin typeface="Helvetica Neue Bold Condensed"/>
                  <a:ea typeface="+mn-ea"/>
                  <a:cs typeface="Helvetica Neue Bold Condensed"/>
                </a:rPr>
                <a:t> (Presidente di Club)</a:t>
              </a:r>
            </a:p>
          </p:txBody>
        </p:sp>
        <p:sp>
          <p:nvSpPr>
            <p:cNvPr id="28" name="Rounded Rectangle 158">
              <a:extLst>
                <a:ext uri="{FF2B5EF4-FFF2-40B4-BE49-F238E27FC236}">
                  <a16:creationId xmlns:a16="http://schemas.microsoft.com/office/drawing/2014/main" id="{4C32FE62-7F78-4699-81EC-979A550CFA84}"/>
                </a:ext>
              </a:extLst>
            </p:cNvPr>
            <p:cNvSpPr/>
            <p:nvPr/>
          </p:nvSpPr>
          <p:spPr>
            <a:xfrm>
              <a:off x="1523224" y="2775780"/>
              <a:ext cx="2142949" cy="530536"/>
            </a:xfrm>
            <a:prstGeom prst="roundRect">
              <a:avLst/>
            </a:prstGeom>
            <a:solidFill>
              <a:srgbClr val="00338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it-IT" b="1" dirty="0">
                  <a:solidFill>
                    <a:schemeClr val="bg1"/>
                  </a:solidFill>
                  <a:latin typeface="Helvetica Neue Bold Condensed"/>
                  <a:ea typeface="ヒラギノ角ゴ Pro W3" pitchFamily="84" charset="-128"/>
                  <a:cs typeface="Helvetica Neue Bold Condensed"/>
                </a:rPr>
                <a:t>GLT</a:t>
              </a:r>
            </a:p>
            <a:p>
              <a:pPr lvl="0" algn="ctr">
                <a:defRPr/>
              </a:pPr>
              <a:r>
                <a:rPr lang="it-IT" sz="1600" dirty="0">
                  <a:solidFill>
                    <a:schemeClr val="bg1"/>
                  </a:solidFill>
                  <a:latin typeface="Helvetica Neue"/>
                </a:rPr>
                <a:t>Primo Vice Presidente/Presidente di Comitato Leadership</a:t>
              </a:r>
            </a:p>
          </p:txBody>
        </p:sp>
        <p:sp>
          <p:nvSpPr>
            <p:cNvPr id="29" name="Rounded Rectangle 161">
              <a:extLst>
                <a:ext uri="{FF2B5EF4-FFF2-40B4-BE49-F238E27FC236}">
                  <a16:creationId xmlns:a16="http://schemas.microsoft.com/office/drawing/2014/main" id="{6231140D-101A-4112-9D6D-99BD08F876C3}"/>
                </a:ext>
              </a:extLst>
            </p:cNvPr>
            <p:cNvSpPr/>
            <p:nvPr/>
          </p:nvSpPr>
          <p:spPr>
            <a:xfrm>
              <a:off x="3901612" y="2777789"/>
              <a:ext cx="2194388" cy="530536"/>
            </a:xfrm>
            <a:prstGeom prst="roundRect">
              <a:avLst/>
            </a:prstGeom>
            <a:solidFill>
              <a:srgbClr val="DAAB00"/>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it-IT" b="1" dirty="0">
                  <a:solidFill>
                    <a:schemeClr val="bg1"/>
                  </a:solidFill>
                  <a:latin typeface="Helvetica Neue Bold Condensed"/>
                  <a:ea typeface="ヒラギノ角ゴ Pro W3" pitchFamily="84" charset="-128"/>
                  <a:cs typeface="Helvetica Neue Bold Condensed"/>
                </a:rPr>
                <a:t>GMT</a:t>
              </a:r>
            </a:p>
            <a:p>
              <a:pPr marL="609585" lvl="0" indent="-609585" algn="ctr" fontAlgn="base">
                <a:spcAft>
                  <a:spcPct val="0"/>
                </a:spcAft>
                <a:defRPr/>
              </a:pPr>
              <a:r>
                <a:rPr lang="it-IT" sz="1600" dirty="0">
                  <a:solidFill>
                    <a:schemeClr val="bg1"/>
                  </a:solidFill>
                  <a:latin typeface="Helvetica Neue"/>
                  <a:ea typeface="ヒラギノ角ゴ Pro W3" pitchFamily="84" charset="-128"/>
                  <a:cs typeface="Helvetica Neue"/>
                </a:rPr>
                <a:t>Presidente di Comitato Soci</a:t>
              </a:r>
            </a:p>
          </p:txBody>
        </p:sp>
        <p:sp>
          <p:nvSpPr>
            <p:cNvPr id="30" name="Rounded Rectangle 100">
              <a:extLst>
                <a:ext uri="{FF2B5EF4-FFF2-40B4-BE49-F238E27FC236}">
                  <a16:creationId xmlns:a16="http://schemas.microsoft.com/office/drawing/2014/main" id="{172ABE6C-AB8E-4E20-B837-AA7C12A0E14E}"/>
                </a:ext>
              </a:extLst>
            </p:cNvPr>
            <p:cNvSpPr/>
            <p:nvPr/>
          </p:nvSpPr>
          <p:spPr>
            <a:xfrm>
              <a:off x="6331438" y="2777787"/>
              <a:ext cx="2337584" cy="530536"/>
            </a:xfrm>
            <a:prstGeom prst="roundRect">
              <a:avLst/>
            </a:prstGeom>
            <a:solidFill>
              <a:srgbClr val="AF1E2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it-IT" b="1" dirty="0">
                  <a:solidFill>
                    <a:schemeClr val="bg1"/>
                  </a:solidFill>
                  <a:latin typeface="Helvetica Neue Bold Condensed"/>
                  <a:ea typeface="ヒラギノ角ゴ Pro W3" pitchFamily="84" charset="-128"/>
                  <a:cs typeface="Helvetica Neue Bold Condensed"/>
                </a:rPr>
                <a:t>GST</a:t>
              </a:r>
            </a:p>
            <a:p>
              <a:pPr marL="609585" lvl="0" indent="-609585" algn="ctr" fontAlgn="base">
                <a:spcAft>
                  <a:spcPct val="0"/>
                </a:spcAft>
                <a:defRPr/>
              </a:pPr>
              <a:r>
                <a:rPr lang="it-IT" sz="1600" dirty="0">
                  <a:solidFill>
                    <a:schemeClr val="bg1"/>
                  </a:solidFill>
                  <a:latin typeface="Helvetica Neue"/>
                  <a:ea typeface="ヒラギノ角ゴ Pro W3" pitchFamily="84" charset="-128"/>
                  <a:cs typeface="Helvetica Neue"/>
                </a:rPr>
                <a:t>Presidente di Comitato Service</a:t>
              </a:r>
            </a:p>
          </p:txBody>
        </p:sp>
      </p:grpSp>
    </p:spTree>
    <p:extLst>
      <p:ext uri="{BB962C8B-B14F-4D97-AF65-F5344CB8AC3E}">
        <p14:creationId xmlns:p14="http://schemas.microsoft.com/office/powerpoint/2010/main" val="1527468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it-IT" dirty="0">
                <a:solidFill>
                  <a:schemeClr val="lt1">
                    <a:alpha val="44000"/>
                  </a:schemeClr>
                </a:solidFill>
              </a:rPr>
              <a:t>aa</a:t>
            </a:r>
          </a:p>
        </p:txBody>
      </p:sp>
      <p:sp>
        <p:nvSpPr>
          <p:cNvPr id="22" name="Slice - Solid">
            <a:extLst>
              <a:ext uri="{FF2B5EF4-FFF2-40B4-BE49-F238E27FC236}">
                <a16:creationId xmlns:a16="http://schemas.microsoft.com/office/drawing/2014/main" id="{651EA998-A806-F147-8EF5-A7B5976ED31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it-IT" sz="2000" dirty="0">
                <a:solidFill>
                  <a:srgbClr val="EBB700"/>
                </a:solidFill>
              </a:rPr>
              <a:t>Chi è veramente il GAT?</a:t>
            </a: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it-IT" sz="4800" b="1" dirty="0">
                <a:solidFill>
                  <a:schemeClr val="bg1"/>
                </a:solidFill>
                <a:latin typeface="Arial" charset="0"/>
                <a:ea typeface="Arial" charset="0"/>
                <a:cs typeface="Arial" charset="0"/>
              </a:rPr>
              <a:t>A livello di distretto</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6</a:t>
            </a:fld>
            <a:endParaRPr lang="en-US" sz="1000" dirty="0">
              <a:solidFill>
                <a:schemeClr val="bg1"/>
              </a:solidFill>
            </a:endParaRPr>
          </a:p>
        </p:txBody>
      </p:sp>
      <p:grpSp>
        <p:nvGrpSpPr>
          <p:cNvPr id="2" name="Group 1">
            <a:extLst>
              <a:ext uri="{FF2B5EF4-FFF2-40B4-BE49-F238E27FC236}">
                <a16:creationId xmlns:a16="http://schemas.microsoft.com/office/drawing/2014/main" id="{B4B2E1A5-29EB-4E47-905E-DB7F4566DEC3}"/>
              </a:ext>
            </a:extLst>
          </p:cNvPr>
          <p:cNvGrpSpPr/>
          <p:nvPr/>
        </p:nvGrpSpPr>
        <p:grpSpPr>
          <a:xfrm>
            <a:off x="695209" y="2901952"/>
            <a:ext cx="11187129" cy="2403641"/>
            <a:chOff x="263253" y="2901952"/>
            <a:chExt cx="11619086" cy="2403641"/>
          </a:xfrm>
        </p:grpSpPr>
        <p:grpSp>
          <p:nvGrpSpPr>
            <p:cNvPr id="12" name="Group 11">
              <a:extLst>
                <a:ext uri="{FF2B5EF4-FFF2-40B4-BE49-F238E27FC236}">
                  <a16:creationId xmlns:a16="http://schemas.microsoft.com/office/drawing/2014/main" id="{610511C2-3A00-404B-9D27-FFD037CC2873}"/>
                </a:ext>
              </a:extLst>
            </p:cNvPr>
            <p:cNvGrpSpPr/>
            <p:nvPr/>
          </p:nvGrpSpPr>
          <p:grpSpPr>
            <a:xfrm>
              <a:off x="263253" y="2901952"/>
              <a:ext cx="11619086" cy="1637237"/>
              <a:chOff x="1521174" y="2303046"/>
              <a:chExt cx="7119413" cy="1003192"/>
            </a:xfrm>
          </p:grpSpPr>
          <p:sp>
            <p:nvSpPr>
              <p:cNvPr id="27" name="Rounded Rectangle 156">
                <a:extLst>
                  <a:ext uri="{FF2B5EF4-FFF2-40B4-BE49-F238E27FC236}">
                    <a16:creationId xmlns:a16="http://schemas.microsoft.com/office/drawing/2014/main" id="{E18C7794-7AC5-49D5-A748-BBCABF5FA154}"/>
                  </a:ext>
                </a:extLst>
              </p:cNvPr>
              <p:cNvSpPr/>
              <p:nvPr/>
            </p:nvSpPr>
            <p:spPr>
              <a:xfrm>
                <a:off x="1521174" y="2303046"/>
                <a:ext cx="7119413" cy="363669"/>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lvl="0" algn="ctr">
                  <a:defRPr/>
                </a:pPr>
                <a:r>
                  <a:rPr kumimoji="0" lang="it-IT" sz="2000" b="1" i="0" u="none" strike="noStrike" cap="none" normalizeH="0" baseline="0" noProof="0" dirty="0">
                    <a:ln>
                      <a:noFill/>
                    </a:ln>
                    <a:solidFill>
                      <a:prstClr val="white"/>
                    </a:solidFill>
                    <a:uLnTx/>
                    <a:uFillTx/>
                    <a:latin typeface="Helvetica Neue Bold Condensed"/>
                    <a:ea typeface="+mn-ea"/>
                    <a:cs typeface="Helvetica Neue Bold Condensed"/>
                  </a:rPr>
                  <a:t>Presidente del Global Action Team</a:t>
                </a:r>
                <a:r>
                  <a:rPr kumimoji="0" lang="it-IT" sz="2000" i="0" u="none" strike="noStrike" cap="none" normalizeH="0" baseline="0" noProof="0" dirty="0">
                    <a:ln>
                      <a:noFill/>
                    </a:ln>
                    <a:solidFill>
                      <a:prstClr val="white"/>
                    </a:solidFill>
                    <a:uLnTx/>
                    <a:uFillTx/>
                    <a:latin typeface="Helvetica Neue Bold Condensed"/>
                    <a:ea typeface="+mn-ea"/>
                    <a:cs typeface="Helvetica Neue Bold Condensed"/>
                  </a:rPr>
                  <a:t> </a:t>
                </a:r>
                <a:r>
                  <a:rPr lang="it-IT" sz="2000" b="1" dirty="0">
                    <a:solidFill>
                      <a:prstClr val="white"/>
                    </a:solidFill>
                    <a:latin typeface="Helvetica Neue Bold Condensed"/>
                    <a:cs typeface="Helvetica Neue Bold Condensed"/>
                  </a:rPr>
                  <a:t>Distrettuale </a:t>
                </a:r>
                <a:r>
                  <a:rPr kumimoji="0" lang="it-IT" sz="2000" i="0" u="none" strike="noStrike" cap="none" normalizeH="0" baseline="0" noProof="0" dirty="0">
                    <a:ln>
                      <a:noFill/>
                    </a:ln>
                    <a:solidFill>
                      <a:prstClr val="white"/>
                    </a:solidFill>
                    <a:uLnTx/>
                    <a:uFillTx/>
                    <a:latin typeface="Helvetica Neue Bold Condensed"/>
                    <a:ea typeface="+mn-ea"/>
                    <a:cs typeface="Helvetica Neue Bold Condensed"/>
                  </a:rPr>
                  <a:t>(Governatore Distrettuale)</a:t>
                </a:r>
              </a:p>
            </p:txBody>
          </p:sp>
          <p:sp>
            <p:nvSpPr>
              <p:cNvPr id="28" name="Rounded Rectangle 158">
                <a:extLst>
                  <a:ext uri="{FF2B5EF4-FFF2-40B4-BE49-F238E27FC236}">
                    <a16:creationId xmlns:a16="http://schemas.microsoft.com/office/drawing/2014/main" id="{4C32FE62-7F78-4699-81EC-979A550CFA84}"/>
                  </a:ext>
                </a:extLst>
              </p:cNvPr>
              <p:cNvSpPr/>
              <p:nvPr/>
            </p:nvSpPr>
            <p:spPr>
              <a:xfrm>
                <a:off x="1617199" y="2775702"/>
                <a:ext cx="1442502" cy="530536"/>
              </a:xfrm>
              <a:prstGeom prst="roundRect">
                <a:avLst/>
              </a:prstGeom>
              <a:solidFill>
                <a:srgbClr val="00338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it-IT" b="1" dirty="0">
                    <a:solidFill>
                      <a:schemeClr val="bg1"/>
                    </a:solidFill>
                    <a:latin typeface="Helvetica Neue Bold Condensed"/>
                    <a:ea typeface="ヒラギノ角ゴ Pro W3" pitchFamily="84" charset="-128"/>
                    <a:cs typeface="Helvetica Neue Bold Condensed"/>
                  </a:rPr>
                  <a:t>GLT</a:t>
                </a:r>
              </a:p>
              <a:p>
                <a:pPr lvl="0" algn="ctr">
                  <a:defRPr/>
                </a:pPr>
                <a:r>
                  <a:rPr lang="it-IT" sz="1600" dirty="0">
                    <a:solidFill>
                      <a:schemeClr val="bg1"/>
                    </a:solidFill>
                    <a:latin typeface="Helvetica Neue"/>
                  </a:rPr>
                  <a:t>Coordinatore Distrettuale</a:t>
                </a:r>
              </a:p>
            </p:txBody>
          </p:sp>
          <p:sp>
            <p:nvSpPr>
              <p:cNvPr id="29" name="Rounded Rectangle 161">
                <a:extLst>
                  <a:ext uri="{FF2B5EF4-FFF2-40B4-BE49-F238E27FC236}">
                    <a16:creationId xmlns:a16="http://schemas.microsoft.com/office/drawing/2014/main" id="{6231140D-101A-4112-9D6D-99BD08F876C3}"/>
                  </a:ext>
                </a:extLst>
              </p:cNvPr>
              <p:cNvSpPr/>
              <p:nvPr/>
            </p:nvSpPr>
            <p:spPr>
              <a:xfrm>
                <a:off x="3160742" y="2762949"/>
                <a:ext cx="1442502" cy="530536"/>
              </a:xfrm>
              <a:prstGeom prst="roundRect">
                <a:avLst/>
              </a:prstGeom>
              <a:solidFill>
                <a:srgbClr val="DAAB00"/>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it-IT" b="1" dirty="0">
                    <a:solidFill>
                      <a:schemeClr val="bg1"/>
                    </a:solidFill>
                    <a:latin typeface="Helvetica Neue Bold Condensed"/>
                    <a:ea typeface="ヒラギノ角ゴ Pro W3" pitchFamily="84" charset="-128"/>
                    <a:cs typeface="Helvetica Neue Bold Condensed"/>
                  </a:rPr>
                  <a:t>GMT</a:t>
                </a:r>
              </a:p>
              <a:p>
                <a:pPr lvl="0" algn="ctr">
                  <a:defRPr/>
                </a:pPr>
                <a:r>
                  <a:rPr lang="it-IT" sz="1600" dirty="0">
                    <a:solidFill>
                      <a:schemeClr val="bg1"/>
                    </a:solidFill>
                    <a:latin typeface="Helvetica Neue"/>
                  </a:rPr>
                  <a:t>Coordinatore Distrettuale</a:t>
                </a:r>
              </a:p>
            </p:txBody>
          </p:sp>
          <p:sp>
            <p:nvSpPr>
              <p:cNvPr id="30" name="Rounded Rectangle 100">
                <a:extLst>
                  <a:ext uri="{FF2B5EF4-FFF2-40B4-BE49-F238E27FC236}">
                    <a16:creationId xmlns:a16="http://schemas.microsoft.com/office/drawing/2014/main" id="{172ABE6C-AB8E-4E20-B837-AA7C12A0E14E}"/>
                  </a:ext>
                </a:extLst>
              </p:cNvPr>
              <p:cNvSpPr/>
              <p:nvPr/>
            </p:nvSpPr>
            <p:spPr>
              <a:xfrm>
                <a:off x="6353292" y="2755749"/>
                <a:ext cx="1442502" cy="530536"/>
              </a:xfrm>
              <a:prstGeom prst="roundRect">
                <a:avLst/>
              </a:prstGeom>
              <a:solidFill>
                <a:srgbClr val="AF1E2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it-IT" b="1" dirty="0">
                    <a:solidFill>
                      <a:schemeClr val="bg1"/>
                    </a:solidFill>
                    <a:latin typeface="Helvetica Neue Bold Condensed"/>
                    <a:ea typeface="ヒラギノ角ゴ Pro W3" pitchFamily="84" charset="-128"/>
                    <a:cs typeface="Helvetica Neue Bold Condensed"/>
                  </a:rPr>
                  <a:t>GST</a:t>
                </a:r>
              </a:p>
              <a:p>
                <a:pPr lvl="0" algn="ctr">
                  <a:defRPr/>
                </a:pPr>
                <a:r>
                  <a:rPr lang="it-IT" sz="1600" dirty="0">
                    <a:solidFill>
                      <a:schemeClr val="bg1"/>
                    </a:solidFill>
                    <a:latin typeface="Helvetica Neue"/>
                  </a:rPr>
                  <a:t>Coordinatore Distrettuale</a:t>
                </a:r>
              </a:p>
            </p:txBody>
          </p:sp>
        </p:grpSp>
        <p:sp>
          <p:nvSpPr>
            <p:cNvPr id="13" name="Rounded Rectangle 156">
              <a:extLst>
                <a:ext uri="{FF2B5EF4-FFF2-40B4-BE49-F238E27FC236}">
                  <a16:creationId xmlns:a16="http://schemas.microsoft.com/office/drawing/2014/main" id="{F8DF5733-9586-494E-B326-30167EA4FFCB}"/>
                </a:ext>
              </a:extLst>
            </p:cNvPr>
            <p:cNvSpPr/>
            <p:nvPr/>
          </p:nvSpPr>
          <p:spPr>
            <a:xfrm>
              <a:off x="1927274" y="4712075"/>
              <a:ext cx="8091938" cy="593518"/>
            </a:xfrm>
            <a:prstGeom prst="roundRect">
              <a:avLst/>
            </a:prstGeom>
            <a:solidFill>
              <a:schemeClr val="bg1">
                <a:lumMod val="65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cap="none" normalizeH="0" baseline="0" noProof="0" dirty="0">
                  <a:ln>
                    <a:noFill/>
                  </a:ln>
                  <a:solidFill>
                    <a:prstClr val="white"/>
                  </a:solidFill>
                  <a:uLnTx/>
                  <a:uFillTx/>
                  <a:latin typeface="Helvetica Neue Bold Condensed"/>
                  <a:ea typeface="+mn-ea"/>
                  <a:cs typeface="Helvetica Neue Bold Condensed"/>
                </a:rPr>
                <a:t>Presidenti di Circoscrizione e di Zona</a:t>
              </a:r>
            </a:p>
          </p:txBody>
        </p:sp>
      </p:grpSp>
      <p:sp>
        <p:nvSpPr>
          <p:cNvPr id="15" name="Rounded Rectangle 161">
            <a:extLst>
              <a:ext uri="{FF2B5EF4-FFF2-40B4-BE49-F238E27FC236}">
                <a16:creationId xmlns:a16="http://schemas.microsoft.com/office/drawing/2014/main" id="{A3E59F1A-B3F4-8468-6348-80B4186CE6DA}"/>
              </a:ext>
            </a:extLst>
          </p:cNvPr>
          <p:cNvSpPr/>
          <p:nvPr/>
        </p:nvSpPr>
        <p:spPr>
          <a:xfrm>
            <a:off x="5789186" y="3642721"/>
            <a:ext cx="2354205" cy="865849"/>
          </a:xfrm>
          <a:prstGeom prst="roundRect">
            <a:avLst/>
          </a:prstGeom>
          <a:solidFill>
            <a:schemeClr val="accent4">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it-IT" b="1" dirty="0">
                <a:solidFill>
                  <a:schemeClr val="bg1"/>
                </a:solidFill>
                <a:latin typeface="Helvetica Neue Bold Condensed"/>
                <a:ea typeface="ヒラギノ角ゴ Pro W3" pitchFamily="84" charset="-128"/>
                <a:cs typeface="Helvetica Neue Bold Condensed"/>
              </a:rPr>
              <a:t>GET</a:t>
            </a:r>
          </a:p>
          <a:p>
            <a:pPr lvl="0" algn="ctr">
              <a:defRPr/>
            </a:pPr>
            <a:r>
              <a:rPr lang="it-IT" sz="1600" dirty="0">
                <a:solidFill>
                  <a:schemeClr val="bg1"/>
                </a:solidFill>
                <a:latin typeface="Helvetica Neue"/>
              </a:rPr>
              <a:t>Coordinatore Distrettuale</a:t>
            </a:r>
          </a:p>
        </p:txBody>
      </p:sp>
    </p:spTree>
    <p:extLst>
      <p:ext uri="{BB962C8B-B14F-4D97-AF65-F5344CB8AC3E}">
        <p14:creationId xmlns:p14="http://schemas.microsoft.com/office/powerpoint/2010/main" val="576261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it-IT" dirty="0">
                <a:solidFill>
                  <a:schemeClr val="lt1">
                    <a:alpha val="44000"/>
                  </a:schemeClr>
                </a:solidFill>
              </a:rPr>
              <a:t>aa</a:t>
            </a:r>
          </a:p>
        </p:txBody>
      </p:sp>
      <p:sp>
        <p:nvSpPr>
          <p:cNvPr id="22" name="Slice - Solid">
            <a:extLst>
              <a:ext uri="{FF2B5EF4-FFF2-40B4-BE49-F238E27FC236}">
                <a16:creationId xmlns:a16="http://schemas.microsoft.com/office/drawing/2014/main" id="{651EA998-A806-F147-8EF5-A7B5976ED31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it-IT" sz="2000" dirty="0">
                <a:solidFill>
                  <a:srgbClr val="EBB700"/>
                </a:solidFill>
              </a:rPr>
              <a:t>Chi è veramente il GAT?</a:t>
            </a: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it-IT" sz="4800" b="1" dirty="0">
                <a:solidFill>
                  <a:schemeClr val="bg1"/>
                </a:solidFill>
                <a:latin typeface="Arial" charset="0"/>
                <a:ea typeface="Arial" charset="0"/>
                <a:cs typeface="Arial" charset="0"/>
              </a:rPr>
              <a:t>A livello di multidistretto</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7</a:t>
            </a:fld>
            <a:endParaRPr lang="en-US" sz="1000" dirty="0">
              <a:solidFill>
                <a:schemeClr val="bg1"/>
              </a:solidFill>
            </a:endParaRPr>
          </a:p>
        </p:txBody>
      </p:sp>
      <p:grpSp>
        <p:nvGrpSpPr>
          <p:cNvPr id="12" name="Group 11">
            <a:extLst>
              <a:ext uri="{FF2B5EF4-FFF2-40B4-BE49-F238E27FC236}">
                <a16:creationId xmlns:a16="http://schemas.microsoft.com/office/drawing/2014/main" id="{610511C2-3A00-404B-9D27-FFD037CC2873}"/>
              </a:ext>
            </a:extLst>
          </p:cNvPr>
          <p:cNvGrpSpPr/>
          <p:nvPr/>
        </p:nvGrpSpPr>
        <p:grpSpPr>
          <a:xfrm>
            <a:off x="263253" y="2901954"/>
            <a:ext cx="11665493" cy="1640642"/>
            <a:chOff x="1521174" y="2303046"/>
            <a:chExt cx="7147848" cy="1005278"/>
          </a:xfrm>
        </p:grpSpPr>
        <p:sp>
          <p:nvSpPr>
            <p:cNvPr id="27" name="Rounded Rectangle 156">
              <a:extLst>
                <a:ext uri="{FF2B5EF4-FFF2-40B4-BE49-F238E27FC236}">
                  <a16:creationId xmlns:a16="http://schemas.microsoft.com/office/drawing/2014/main" id="{E18C7794-7AC5-49D5-A748-BBCABF5FA154}"/>
                </a:ext>
              </a:extLst>
            </p:cNvPr>
            <p:cNvSpPr/>
            <p:nvPr/>
          </p:nvSpPr>
          <p:spPr>
            <a:xfrm>
              <a:off x="1521174" y="2303046"/>
              <a:ext cx="7119413" cy="363669"/>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lvl="0" algn="ctr">
                <a:defRPr/>
              </a:pPr>
              <a:r>
                <a:rPr kumimoji="0" lang="it-IT" sz="2000" b="1" i="0" u="none" strike="noStrike" cap="none" normalizeH="0" baseline="0" noProof="0" dirty="0">
                  <a:ln>
                    <a:noFill/>
                  </a:ln>
                  <a:solidFill>
                    <a:prstClr val="white"/>
                  </a:solidFill>
                  <a:uLnTx/>
                  <a:uFillTx/>
                  <a:latin typeface="Helvetica Neue Bold Condensed"/>
                  <a:ea typeface="+mn-ea"/>
                  <a:cs typeface="Helvetica Neue Bold Condensed"/>
                </a:rPr>
                <a:t>Presidente del Global Action Team</a:t>
              </a:r>
              <a:r>
                <a:rPr kumimoji="0" lang="it-IT" sz="2000" i="0" u="none" strike="noStrike" cap="none" normalizeH="0" baseline="0" noProof="0" dirty="0">
                  <a:ln>
                    <a:noFill/>
                  </a:ln>
                  <a:solidFill>
                    <a:prstClr val="white"/>
                  </a:solidFill>
                  <a:uLnTx/>
                  <a:uFillTx/>
                  <a:latin typeface="Helvetica Neue Bold Condensed"/>
                  <a:ea typeface="+mn-ea"/>
                  <a:cs typeface="Helvetica Neue Bold Condensed"/>
                </a:rPr>
                <a:t> </a:t>
              </a:r>
              <a:r>
                <a:rPr lang="it-IT" sz="2000" b="1" dirty="0">
                  <a:solidFill>
                    <a:prstClr val="white"/>
                  </a:solidFill>
                  <a:latin typeface="Helvetica Neue Bold Condensed"/>
                  <a:cs typeface="Helvetica Neue Bold Condensed"/>
                </a:rPr>
                <a:t>Multidistrettuale </a:t>
              </a:r>
              <a:r>
                <a:rPr kumimoji="0" lang="it-IT" sz="2000" i="0" u="none" strike="noStrike" cap="none" normalizeH="0" baseline="0" noProof="0" dirty="0">
                  <a:ln>
                    <a:noFill/>
                  </a:ln>
                  <a:solidFill>
                    <a:prstClr val="white"/>
                  </a:solidFill>
                  <a:uLnTx/>
                  <a:uFillTx/>
                  <a:latin typeface="Helvetica Neue Bold Condensed"/>
                  <a:ea typeface="+mn-ea"/>
                  <a:cs typeface="Helvetica Neue Bold Condensed"/>
                </a:rPr>
                <a:t>(Presidente di Consiglio)</a:t>
              </a:r>
            </a:p>
          </p:txBody>
        </p:sp>
        <p:sp>
          <p:nvSpPr>
            <p:cNvPr id="28" name="Rounded Rectangle 158">
              <a:extLst>
                <a:ext uri="{FF2B5EF4-FFF2-40B4-BE49-F238E27FC236}">
                  <a16:creationId xmlns:a16="http://schemas.microsoft.com/office/drawing/2014/main" id="{4C32FE62-7F78-4699-81EC-979A550CFA84}"/>
                </a:ext>
              </a:extLst>
            </p:cNvPr>
            <p:cNvSpPr/>
            <p:nvPr/>
          </p:nvSpPr>
          <p:spPr>
            <a:xfrm>
              <a:off x="1523224" y="2775780"/>
              <a:ext cx="2142949" cy="530536"/>
            </a:xfrm>
            <a:prstGeom prst="roundRect">
              <a:avLst/>
            </a:prstGeom>
            <a:solidFill>
              <a:srgbClr val="00338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it-IT" b="1" dirty="0">
                  <a:solidFill>
                    <a:schemeClr val="bg1"/>
                  </a:solidFill>
                  <a:latin typeface="Helvetica Neue Bold Condensed"/>
                  <a:ea typeface="ヒラギノ角ゴ Pro W3" pitchFamily="84" charset="-128"/>
                  <a:cs typeface="Helvetica Neue Bold Condensed"/>
                </a:rPr>
                <a:t>GLT</a:t>
              </a:r>
            </a:p>
            <a:p>
              <a:pPr lvl="0" algn="ctr">
                <a:defRPr/>
              </a:pPr>
              <a:r>
                <a:rPr lang="it-IT" sz="1600" dirty="0">
                  <a:solidFill>
                    <a:schemeClr val="bg1"/>
                  </a:solidFill>
                  <a:latin typeface="Helvetica Neue"/>
                </a:rPr>
                <a:t>Coordinatore Multidistrettuale</a:t>
              </a:r>
            </a:p>
          </p:txBody>
        </p:sp>
        <p:sp>
          <p:nvSpPr>
            <p:cNvPr id="29" name="Rounded Rectangle 161">
              <a:extLst>
                <a:ext uri="{FF2B5EF4-FFF2-40B4-BE49-F238E27FC236}">
                  <a16:creationId xmlns:a16="http://schemas.microsoft.com/office/drawing/2014/main" id="{6231140D-101A-4112-9D6D-99BD08F876C3}"/>
                </a:ext>
              </a:extLst>
            </p:cNvPr>
            <p:cNvSpPr/>
            <p:nvPr/>
          </p:nvSpPr>
          <p:spPr>
            <a:xfrm>
              <a:off x="3901612" y="2777788"/>
              <a:ext cx="2194388" cy="530536"/>
            </a:xfrm>
            <a:prstGeom prst="roundRect">
              <a:avLst/>
            </a:prstGeom>
            <a:solidFill>
              <a:srgbClr val="DAAB00"/>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it-IT" b="1" dirty="0">
                  <a:solidFill>
                    <a:schemeClr val="bg1"/>
                  </a:solidFill>
                  <a:latin typeface="Helvetica Neue Bold Condensed"/>
                  <a:ea typeface="ヒラギノ角ゴ Pro W3" pitchFamily="84" charset="-128"/>
                  <a:cs typeface="Helvetica Neue Bold Condensed"/>
                </a:rPr>
                <a:t>GMT</a:t>
              </a:r>
            </a:p>
            <a:p>
              <a:pPr marL="609585" lvl="0" indent="-609585" algn="ctr" fontAlgn="base">
                <a:spcAft>
                  <a:spcPct val="0"/>
                </a:spcAft>
                <a:defRPr/>
              </a:pPr>
              <a:r>
                <a:rPr lang="it-IT" sz="1600" dirty="0">
                  <a:solidFill>
                    <a:schemeClr val="bg1"/>
                  </a:solidFill>
                  <a:latin typeface="Helvetica Neue"/>
                  <a:ea typeface="ヒラギノ角ゴ Pro W3" pitchFamily="84" charset="-128"/>
                  <a:cs typeface="Helvetica Neue"/>
                </a:rPr>
                <a:t>Coordinatore Multidistrettuale</a:t>
              </a:r>
            </a:p>
          </p:txBody>
        </p:sp>
        <p:sp>
          <p:nvSpPr>
            <p:cNvPr id="30" name="Rounded Rectangle 100">
              <a:extLst>
                <a:ext uri="{FF2B5EF4-FFF2-40B4-BE49-F238E27FC236}">
                  <a16:creationId xmlns:a16="http://schemas.microsoft.com/office/drawing/2014/main" id="{172ABE6C-AB8E-4E20-B837-AA7C12A0E14E}"/>
                </a:ext>
              </a:extLst>
            </p:cNvPr>
            <p:cNvSpPr/>
            <p:nvPr/>
          </p:nvSpPr>
          <p:spPr>
            <a:xfrm>
              <a:off x="6331438" y="2777787"/>
              <a:ext cx="2337584" cy="530536"/>
            </a:xfrm>
            <a:prstGeom prst="roundRect">
              <a:avLst/>
            </a:prstGeom>
            <a:solidFill>
              <a:srgbClr val="AF1E2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it-IT" b="1" dirty="0">
                  <a:solidFill>
                    <a:schemeClr val="bg1"/>
                  </a:solidFill>
                  <a:latin typeface="Helvetica Neue Bold Condensed"/>
                  <a:ea typeface="ヒラギノ角ゴ Pro W3" pitchFamily="84" charset="-128"/>
                  <a:cs typeface="Helvetica Neue Bold Condensed"/>
                </a:rPr>
                <a:t>GST</a:t>
              </a:r>
            </a:p>
            <a:p>
              <a:pPr marL="609585" lvl="0" indent="-609585" algn="ctr" fontAlgn="base">
                <a:spcAft>
                  <a:spcPct val="0"/>
                </a:spcAft>
                <a:defRPr/>
              </a:pPr>
              <a:r>
                <a:rPr lang="it-IT" sz="1600" dirty="0">
                  <a:solidFill>
                    <a:schemeClr val="bg1"/>
                  </a:solidFill>
                  <a:latin typeface="Helvetica Neue"/>
                  <a:ea typeface="ヒラギノ角ゴ Pro W3" pitchFamily="84" charset="-128"/>
                  <a:cs typeface="Helvetica Neue"/>
                </a:rPr>
                <a:t>Coordinatore Multidistrettuale</a:t>
              </a:r>
            </a:p>
          </p:txBody>
        </p:sp>
      </p:grpSp>
    </p:spTree>
    <p:extLst>
      <p:ext uri="{BB962C8B-B14F-4D97-AF65-F5344CB8AC3E}">
        <p14:creationId xmlns:p14="http://schemas.microsoft.com/office/powerpoint/2010/main" val="2245946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it-IT" dirty="0">
                <a:solidFill>
                  <a:schemeClr val="lt1">
                    <a:alpha val="44000"/>
                  </a:schemeClr>
                </a:solidFill>
              </a:rPr>
              <a:t>aa</a:t>
            </a:r>
          </a:p>
        </p:txBody>
      </p:sp>
      <p:sp>
        <p:nvSpPr>
          <p:cNvPr id="22" name="Slice - Solid">
            <a:extLst>
              <a:ext uri="{FF2B5EF4-FFF2-40B4-BE49-F238E27FC236}">
                <a16:creationId xmlns:a16="http://schemas.microsoft.com/office/drawing/2014/main" id="{651EA998-A806-F147-8EF5-A7B5976ED313}"/>
              </a:ext>
            </a:extLst>
          </p:cNvPr>
          <p:cNvSpPr/>
          <p:nvPr/>
        </p:nvSpPr>
        <p:spPr>
          <a:xfrm>
            <a:off x="1004871" y="-8021"/>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it-IT" sz="2000" dirty="0">
                <a:solidFill>
                  <a:srgbClr val="EBB700"/>
                </a:solidFill>
              </a:rPr>
              <a:t>Chi è veramente il GAT?</a:t>
            </a: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it-IT" sz="4800" b="1" dirty="0">
                <a:solidFill>
                  <a:schemeClr val="bg1"/>
                </a:solidFill>
                <a:latin typeface="Arial" charset="0"/>
                <a:ea typeface="Arial" charset="0"/>
                <a:cs typeface="Arial" charset="0"/>
              </a:rPr>
              <a:t>Livello internazionale</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8</a:t>
            </a:fld>
            <a:endParaRPr lang="en-US" sz="1000" dirty="0">
              <a:solidFill>
                <a:schemeClr val="bg1"/>
              </a:solidFill>
            </a:endParaRPr>
          </a:p>
        </p:txBody>
      </p:sp>
      <p:grpSp>
        <p:nvGrpSpPr>
          <p:cNvPr id="2" name="Group 1">
            <a:extLst>
              <a:ext uri="{FF2B5EF4-FFF2-40B4-BE49-F238E27FC236}">
                <a16:creationId xmlns:a16="http://schemas.microsoft.com/office/drawing/2014/main" id="{5B0F3BAB-5242-47D6-872C-D1007672700D}"/>
              </a:ext>
            </a:extLst>
          </p:cNvPr>
          <p:cNvGrpSpPr/>
          <p:nvPr/>
        </p:nvGrpSpPr>
        <p:grpSpPr>
          <a:xfrm>
            <a:off x="263253" y="4124030"/>
            <a:ext cx="11619086" cy="2230755"/>
            <a:chOff x="263253" y="2549252"/>
            <a:chExt cx="11619086" cy="2230755"/>
          </a:xfrm>
        </p:grpSpPr>
        <p:sp>
          <p:nvSpPr>
            <p:cNvPr id="27" name="Rounded Rectangle 156">
              <a:extLst>
                <a:ext uri="{FF2B5EF4-FFF2-40B4-BE49-F238E27FC236}">
                  <a16:creationId xmlns:a16="http://schemas.microsoft.com/office/drawing/2014/main" id="{E18C7794-7AC5-49D5-A748-BBCABF5FA154}"/>
                </a:ext>
              </a:extLst>
            </p:cNvPr>
            <p:cNvSpPr/>
            <p:nvPr/>
          </p:nvSpPr>
          <p:spPr>
            <a:xfrm>
              <a:off x="263253" y="2549252"/>
              <a:ext cx="11619086" cy="593518"/>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cap="none" normalizeH="0" baseline="0" noProof="0" dirty="0">
                  <a:ln>
                    <a:noFill/>
                  </a:ln>
                  <a:solidFill>
                    <a:prstClr val="white"/>
                  </a:solidFill>
                  <a:uLnTx/>
                  <a:uFillTx/>
                  <a:latin typeface="Helvetica Neue Bold Condensed"/>
                  <a:ea typeface="+mn-ea"/>
                  <a:cs typeface="Helvetica Neue Bold Condensed"/>
                </a:rPr>
                <a:t>Presidente del Global Action Team</a:t>
              </a:r>
            </a:p>
          </p:txBody>
        </p:sp>
        <p:sp>
          <p:nvSpPr>
            <p:cNvPr id="14" name="Rounded Rectangle 156">
              <a:extLst>
                <a:ext uri="{FF2B5EF4-FFF2-40B4-BE49-F238E27FC236}">
                  <a16:creationId xmlns:a16="http://schemas.microsoft.com/office/drawing/2014/main" id="{F923DD28-DFDE-4443-BAAF-DBC79981C680}"/>
                </a:ext>
              </a:extLst>
            </p:cNvPr>
            <p:cNvSpPr/>
            <p:nvPr/>
          </p:nvSpPr>
          <p:spPr>
            <a:xfrm>
              <a:off x="2050031" y="3368541"/>
              <a:ext cx="8091938" cy="593518"/>
            </a:xfrm>
            <a:prstGeom prst="roundRect">
              <a:avLst/>
            </a:prstGeom>
            <a:solidFill>
              <a:schemeClr val="bg1">
                <a:lumMod val="65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cap="none" normalizeH="0" baseline="0" noProof="0" dirty="0">
                  <a:ln>
                    <a:noFill/>
                  </a:ln>
                  <a:solidFill>
                    <a:prstClr val="white"/>
                  </a:solidFill>
                  <a:uLnTx/>
                  <a:uFillTx/>
                  <a:latin typeface="Helvetica Neue Bold Condensed"/>
                  <a:ea typeface="+mn-ea"/>
                  <a:cs typeface="Helvetica Neue Bold Condensed"/>
                </a:rPr>
                <a:t>Leadership di Area Costituzionale GAT e di Area Regionale GAT</a:t>
              </a:r>
            </a:p>
          </p:txBody>
        </p:sp>
        <p:sp>
          <p:nvSpPr>
            <p:cNvPr id="15" name="Rounded Rectangle 156">
              <a:extLst>
                <a:ext uri="{FF2B5EF4-FFF2-40B4-BE49-F238E27FC236}">
                  <a16:creationId xmlns:a16="http://schemas.microsoft.com/office/drawing/2014/main" id="{2992AD81-2D49-4F89-AEC2-3E1FDA5AC8C6}"/>
                </a:ext>
              </a:extLst>
            </p:cNvPr>
            <p:cNvSpPr/>
            <p:nvPr/>
          </p:nvSpPr>
          <p:spPr>
            <a:xfrm>
              <a:off x="2050031" y="4186489"/>
              <a:ext cx="8091938" cy="593518"/>
            </a:xfrm>
            <a:prstGeom prst="roundRect">
              <a:avLst/>
            </a:prstGeom>
            <a:solidFill>
              <a:schemeClr val="bg1">
                <a:lumMod val="65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cap="none" normalizeH="0" baseline="0" noProof="0" dirty="0">
                  <a:ln>
                    <a:noFill/>
                  </a:ln>
                  <a:solidFill>
                    <a:prstClr val="white"/>
                  </a:solidFill>
                  <a:uLnTx/>
                  <a:uFillTx/>
                  <a:latin typeface="Helvetica Neue Bold Condensed"/>
                  <a:ea typeface="+mn-ea"/>
                  <a:cs typeface="Helvetica Neue Bold Condensed"/>
                </a:rPr>
                <a:t>Leadership di Area GAT</a:t>
              </a:r>
            </a:p>
          </p:txBody>
        </p:sp>
      </p:grpSp>
      <p:sp>
        <p:nvSpPr>
          <p:cNvPr id="19" name="Rounded Rectangle 156">
            <a:extLst>
              <a:ext uri="{FF2B5EF4-FFF2-40B4-BE49-F238E27FC236}">
                <a16:creationId xmlns:a16="http://schemas.microsoft.com/office/drawing/2014/main" id="{1FC4A4F3-C52C-4635-9AE8-50ACB5690F1F}"/>
              </a:ext>
            </a:extLst>
          </p:cNvPr>
          <p:cNvSpPr/>
          <p:nvPr/>
        </p:nvSpPr>
        <p:spPr>
          <a:xfrm>
            <a:off x="1478280" y="2774799"/>
            <a:ext cx="9235440" cy="1152759"/>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2"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cap="none" normalizeH="0" baseline="0" noProof="0" dirty="0">
                <a:ln>
                  <a:noFill/>
                </a:ln>
                <a:solidFill>
                  <a:prstClr val="white"/>
                </a:solidFill>
                <a:uLnTx/>
                <a:uFillTx/>
                <a:latin typeface="Helvetica Neue Bold Condensed"/>
                <a:ea typeface="+mn-ea"/>
                <a:cs typeface="Helvetica Neue Bold Condensed"/>
              </a:rPr>
              <a:t>Past Presidenti Internazionali</a:t>
            </a:r>
          </a:p>
          <a:p>
            <a:pPr marL="0" marR="0" lvl="0" indent="0" algn="ctr" defTabSz="914400" rtl="0" eaLnBrk="1" fontAlgn="auto" latinLnBrk="0" hangingPunct="1">
              <a:lnSpc>
                <a:spcPct val="100000"/>
              </a:lnSpc>
              <a:spcBef>
                <a:spcPts val="0"/>
              </a:spcBef>
              <a:spcAft>
                <a:spcPts val="0"/>
              </a:spcAft>
              <a:buClrTx/>
              <a:buSzTx/>
              <a:buFontTx/>
              <a:buNone/>
              <a:defRPr/>
            </a:pPr>
            <a:r>
              <a:rPr kumimoji="0" lang="it-IT" sz="2000" b="0" i="0" u="none" strike="noStrike" cap="none" normalizeH="0" baseline="0" noProof="0" dirty="0">
                <a:ln>
                  <a:noFill/>
                </a:ln>
                <a:solidFill>
                  <a:prstClr val="white"/>
                </a:solidFill>
                <a:uLnTx/>
                <a:uFillTx/>
                <a:latin typeface="Helvetica Neue Bold Condensed"/>
                <a:ea typeface="+mn-ea"/>
                <a:cs typeface="Helvetica Neue Bold Condensed"/>
              </a:rPr>
              <a:t>Consiglio di Amministrazione Int.le  </a:t>
            </a:r>
          </a:p>
          <a:p>
            <a:pPr marL="0" marR="0" lvl="0" indent="0" algn="ctr" defTabSz="914400" rtl="0" eaLnBrk="1" fontAlgn="auto" latinLnBrk="0" hangingPunct="1">
              <a:lnSpc>
                <a:spcPct val="100000"/>
              </a:lnSpc>
              <a:spcBef>
                <a:spcPts val="0"/>
              </a:spcBef>
              <a:spcAft>
                <a:spcPts val="0"/>
              </a:spcAft>
              <a:buClrTx/>
              <a:buSzTx/>
              <a:buFontTx/>
              <a:buNone/>
              <a:defRPr/>
            </a:pPr>
            <a:r>
              <a:rPr lang="it-IT" sz="2000" dirty="0">
                <a:solidFill>
                  <a:prstClr val="white"/>
                </a:solidFill>
                <a:latin typeface="Helvetica Neue Bold Condensed"/>
                <a:cs typeface="Helvetica Neue Bold Condensed"/>
              </a:rPr>
              <a:t>                    </a:t>
            </a:r>
            <a:r>
              <a:rPr kumimoji="0" lang="it-IT" sz="2000" b="0" i="0" u="none" strike="noStrike" cap="none" normalizeH="0" baseline="0" noProof="0" dirty="0">
                <a:ln>
                  <a:noFill/>
                </a:ln>
                <a:solidFill>
                  <a:prstClr val="white"/>
                </a:solidFill>
                <a:uLnTx/>
                <a:uFillTx/>
                <a:latin typeface="Helvetica Neue Bold Condensed"/>
                <a:ea typeface="+mn-ea"/>
                <a:cs typeface="Helvetica Neue Bold Condensed"/>
              </a:rPr>
              <a:t>                      	</a:t>
            </a:r>
            <a:r>
              <a:rPr lang="it-IT" sz="2000" dirty="0">
                <a:solidFill>
                  <a:prstClr val="white"/>
                </a:solidFill>
                <a:latin typeface="Helvetica Neue Bold Condensed"/>
                <a:cs typeface="Helvetica Neue Bold Condensed"/>
              </a:rPr>
              <a:t>Consiglio Fiduciario della LCIF</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dirty="0">
                <a:solidFill>
                  <a:prstClr val="white"/>
                </a:solidFill>
                <a:latin typeface="Helvetica Neue Bold Condensed"/>
                <a:cs typeface="Helvetica Neue Bold Condensed"/>
              </a:rPr>
              <a:t>	Past Direttori Internazionali</a:t>
            </a:r>
          </a:p>
        </p:txBody>
      </p:sp>
      <p:sp>
        <p:nvSpPr>
          <p:cNvPr id="20" name="Rounded Rectangle 156">
            <a:extLst>
              <a:ext uri="{FF2B5EF4-FFF2-40B4-BE49-F238E27FC236}">
                <a16:creationId xmlns:a16="http://schemas.microsoft.com/office/drawing/2014/main" id="{3123D7B1-1D97-4A25-B7D1-2AFA5EDFA038}"/>
              </a:ext>
            </a:extLst>
          </p:cNvPr>
          <p:cNvSpPr/>
          <p:nvPr/>
        </p:nvSpPr>
        <p:spPr>
          <a:xfrm>
            <a:off x="1478280" y="2263895"/>
            <a:ext cx="9235440" cy="659752"/>
          </a:xfrm>
          <a:prstGeom prst="round2Same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cap="none" normalizeH="0" baseline="0" noProof="0" dirty="0">
                <a:ln>
                  <a:noFill/>
                </a:ln>
                <a:solidFill>
                  <a:prstClr val="white"/>
                </a:solidFill>
                <a:uLnTx/>
                <a:uFillTx/>
                <a:latin typeface="Helvetica Neue Bold Condensed"/>
                <a:ea typeface="+mn-ea"/>
                <a:cs typeface="Helvetica Neue Bold Condensed"/>
              </a:rPr>
              <a:t>Ambasciatori GAT</a:t>
            </a:r>
          </a:p>
        </p:txBody>
      </p:sp>
      <p:sp>
        <p:nvSpPr>
          <p:cNvPr id="6" name="TextBox 5">
            <a:extLst>
              <a:ext uri="{FF2B5EF4-FFF2-40B4-BE49-F238E27FC236}">
                <a16:creationId xmlns:a16="http://schemas.microsoft.com/office/drawing/2014/main" id="{2392267B-B120-4578-9647-295DF9664EF1}"/>
              </a:ext>
            </a:extLst>
          </p:cNvPr>
          <p:cNvSpPr txBox="1"/>
          <p:nvPr/>
        </p:nvSpPr>
        <p:spPr>
          <a:xfrm>
            <a:off x="1478280" y="3424989"/>
            <a:ext cx="9235440" cy="400110"/>
          </a:xfrm>
          <a:prstGeom prst="rect">
            <a:avLst/>
          </a:prstGeom>
          <a:noFill/>
        </p:spPr>
        <p:txBody>
          <a:bodyPr wrap="square" rtlCol="0">
            <a:spAutoFit/>
          </a:bodyPr>
          <a:lstStyle/>
          <a:p>
            <a:pPr algn="ctr"/>
            <a:r>
              <a:rPr lang="en-US" sz="2000" dirty="0">
                <a:solidFill>
                  <a:prstClr val="white"/>
                </a:solidFill>
                <a:latin typeface="Helvetica Neue Bold Condensed"/>
              </a:rPr>
              <a:t>Past Governatori Distrettuali</a:t>
            </a:r>
          </a:p>
        </p:txBody>
      </p:sp>
    </p:spTree>
    <p:extLst>
      <p:ext uri="{BB962C8B-B14F-4D97-AF65-F5344CB8AC3E}">
        <p14:creationId xmlns:p14="http://schemas.microsoft.com/office/powerpoint/2010/main" val="2872534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C86F852A-6CE1-3047-8475-8496114515EE}"/>
              </a:ext>
            </a:extLst>
          </p:cNvPr>
          <p:cNvSpPr/>
          <p:nvPr/>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it-IT" dirty="0">
                <a:solidFill>
                  <a:schemeClr val="lt1">
                    <a:alpha val="44000"/>
                  </a:schemeClr>
                </a:solidFill>
              </a:rPr>
              <a:t>aa</a:t>
            </a:r>
          </a:p>
        </p:txBody>
      </p:sp>
      <p:sp>
        <p:nvSpPr>
          <p:cNvPr id="4" name="Rectangle 3">
            <a:extLst>
              <a:ext uri="{FF2B5EF4-FFF2-40B4-BE49-F238E27FC236}">
                <a16:creationId xmlns:a16="http://schemas.microsoft.com/office/drawing/2014/main" id="{9BD5697A-5111-024C-806E-93C4941AB98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5" name="Text Placeholder 18">
            <a:extLst>
              <a:ext uri="{FF2B5EF4-FFF2-40B4-BE49-F238E27FC236}">
                <a16:creationId xmlns:a16="http://schemas.microsoft.com/office/drawing/2014/main" id="{8541EB86-9526-D34E-999D-4BE3BCCA49ED}"/>
              </a:ext>
            </a:extLst>
          </p:cNvPr>
          <p:cNvSpPr txBox="1">
            <a:spLocks/>
          </p:cNvSpPr>
          <p:nvPr/>
        </p:nvSpPr>
        <p:spPr>
          <a:xfrm>
            <a:off x="685800" y="727674"/>
            <a:ext cx="6209629"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it-IT" dirty="0">
                <a:solidFill>
                  <a:srgbClr val="00338D"/>
                </a:solidFill>
              </a:rPr>
              <a:t>Che cosa fa il GAT?</a:t>
            </a:r>
          </a:p>
        </p:txBody>
      </p:sp>
      <p:sp>
        <p:nvSpPr>
          <p:cNvPr id="11" name="Page Number - Blue">
            <a:extLst>
              <a:ext uri="{FF2B5EF4-FFF2-40B4-BE49-F238E27FC236}">
                <a16:creationId xmlns:a16="http://schemas.microsoft.com/office/drawing/2014/main" id="{628102FD-8B5C-B048-8691-4BA6E521D7A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9</a:t>
            </a:fld>
            <a:endParaRPr lang="en-US" sz="1000" dirty="0">
              <a:solidFill>
                <a:srgbClr val="00338D"/>
              </a:solidFill>
            </a:endParaRPr>
          </a:p>
        </p:txBody>
      </p:sp>
      <p:sp>
        <p:nvSpPr>
          <p:cNvPr id="7" name="Text Placeholder 8">
            <a:extLst>
              <a:ext uri="{FF2B5EF4-FFF2-40B4-BE49-F238E27FC236}">
                <a16:creationId xmlns:a16="http://schemas.microsoft.com/office/drawing/2014/main" id="{3FEB5A9C-0FC8-4D43-B6FD-73CD55AD0C28}"/>
              </a:ext>
            </a:extLst>
          </p:cNvPr>
          <p:cNvSpPr txBox="1">
            <a:spLocks/>
          </p:cNvSpPr>
          <p:nvPr/>
        </p:nvSpPr>
        <p:spPr>
          <a:xfrm>
            <a:off x="0" y="2005594"/>
            <a:ext cx="12070080" cy="4485043"/>
          </a:xfrm>
          <a:prstGeom prst="rect">
            <a:avLst/>
          </a:prstGeom>
        </p:spPr>
        <p:txBody>
          <a:bodyPr numCol="2"/>
          <a:lstStyle>
            <a:lvl1pPr marL="0" indent="0" algn="l" rtl="0" eaLnBrk="1" fontAlgn="base" hangingPunct="1">
              <a:spcBef>
                <a:spcPct val="20000"/>
              </a:spcBef>
              <a:spcAft>
                <a:spcPct val="0"/>
              </a:spcAft>
              <a:buFont typeface="Arial" pitchFamily="34" charset="0"/>
              <a:buNone/>
              <a:defRPr sz="1800">
                <a:solidFill>
                  <a:schemeClr val="tx1"/>
                </a:solidFill>
                <a:latin typeface="Arial" panose="020B0604020202020204" pitchFamily="34" charset="0"/>
                <a:ea typeface="ヒラギノ角ゴ Pro W3" charset="0"/>
                <a:cs typeface="Arial" panose="020B0604020202020204" pitchFamily="34" charset="0"/>
              </a:defRPr>
            </a:lvl1pPr>
            <a:lvl2pPr marL="687392" indent="0" algn="l" rtl="0" eaLnBrk="1" fontAlgn="base" hangingPunct="1">
              <a:spcBef>
                <a:spcPct val="20000"/>
              </a:spcBef>
              <a:spcAft>
                <a:spcPct val="0"/>
              </a:spcAft>
              <a:buFont typeface="Segoe UI" panose="020B0502040204020203" pitchFamily="34" charset="0"/>
              <a:buNone/>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1371600" lvl="1">
              <a:spcAft>
                <a:spcPts val="3000"/>
              </a:spcAft>
              <a:buClr>
                <a:srgbClr val="EBB700"/>
              </a:buClr>
              <a:buSzPct val="50000"/>
            </a:pPr>
            <a:r>
              <a:rPr lang="it-IT" sz="2400" dirty="0">
                <a:solidFill>
                  <a:srgbClr val="55565A"/>
                </a:solidFill>
                <a:latin typeface="Arial" charset="0"/>
                <a:ea typeface="Arial" charset="0"/>
                <a:cs typeface="Arial" charset="0"/>
              </a:rPr>
              <a:t>Un approccio di squadra per raggiungere gli obiettivi</a:t>
            </a:r>
          </a:p>
          <a:p>
            <a:pPr marL="1371600" lvl="1">
              <a:spcAft>
                <a:spcPts val="3000"/>
              </a:spcAft>
              <a:buClr>
                <a:srgbClr val="EBB700"/>
              </a:buClr>
              <a:buSzPct val="50000"/>
            </a:pPr>
            <a:r>
              <a:rPr lang="it-IT" sz="2400" dirty="0">
                <a:solidFill>
                  <a:srgbClr val="55565A"/>
                </a:solidFill>
                <a:latin typeface="Arial" charset="0"/>
                <a:ea typeface="Arial" charset="0"/>
                <a:cs typeface="Arial" charset="0"/>
              </a:rPr>
              <a:t>Sviluppo della leadership</a:t>
            </a:r>
            <a:br>
              <a:rPr lang="it-IT" sz="2400" dirty="0">
                <a:solidFill>
                  <a:srgbClr val="55565A"/>
                </a:solidFill>
                <a:latin typeface="Arial" charset="0"/>
                <a:ea typeface="Arial" charset="0"/>
                <a:cs typeface="Arial" charset="0"/>
              </a:rPr>
            </a:br>
            <a:endParaRPr lang="it-IT" sz="2400" dirty="0">
              <a:solidFill>
                <a:srgbClr val="55565A"/>
              </a:solidFill>
              <a:latin typeface="Arial" charset="0"/>
              <a:ea typeface="Arial" charset="0"/>
              <a:cs typeface="Arial" charset="0"/>
            </a:endParaRPr>
          </a:p>
          <a:p>
            <a:pPr marL="1371600" lvl="1">
              <a:spcAft>
                <a:spcPts val="3000"/>
              </a:spcAft>
              <a:buClr>
                <a:srgbClr val="EBB700"/>
              </a:buClr>
              <a:buSzPct val="50000"/>
            </a:pPr>
            <a:r>
              <a:rPr lang="it-IT" sz="2400" dirty="0">
                <a:solidFill>
                  <a:srgbClr val="55565A"/>
                </a:solidFill>
                <a:latin typeface="Arial" charset="0"/>
                <a:ea typeface="Arial" charset="0"/>
                <a:cs typeface="Arial" charset="0"/>
              </a:rPr>
              <a:t>Crescita associativa</a:t>
            </a:r>
            <a:br>
              <a:rPr lang="it-IT" sz="2400" dirty="0">
                <a:solidFill>
                  <a:srgbClr val="55565A"/>
                </a:solidFill>
                <a:latin typeface="Arial" charset="0"/>
                <a:ea typeface="Arial" charset="0"/>
                <a:cs typeface="Arial" charset="0"/>
              </a:rPr>
            </a:br>
            <a:endParaRPr lang="it-IT" sz="2400" dirty="0">
              <a:solidFill>
                <a:srgbClr val="55565A"/>
              </a:solidFill>
              <a:latin typeface="Arial" charset="0"/>
              <a:ea typeface="Arial" charset="0"/>
              <a:cs typeface="Arial" charset="0"/>
            </a:endParaRPr>
          </a:p>
          <a:p>
            <a:pPr marL="1371600" lvl="1">
              <a:spcAft>
                <a:spcPts val="3000"/>
              </a:spcAft>
              <a:buClr>
                <a:srgbClr val="EBB700"/>
              </a:buClr>
              <a:buSzPct val="50000"/>
            </a:pPr>
            <a:r>
              <a:rPr lang="it-IT" sz="2400" dirty="0">
                <a:solidFill>
                  <a:srgbClr val="55565A"/>
                </a:solidFill>
                <a:latin typeface="Arial" charset="0"/>
                <a:ea typeface="Arial" charset="0"/>
                <a:cs typeface="Arial" charset="0"/>
              </a:rPr>
              <a:t>Innovazione nel servizio</a:t>
            </a:r>
          </a:p>
          <a:p>
            <a:pPr marL="1143000" lvl="1">
              <a:spcAft>
                <a:spcPts val="3000"/>
              </a:spcAft>
              <a:buClr>
                <a:srgbClr val="EBB700"/>
              </a:buClr>
              <a:buSzPct val="50000"/>
            </a:pPr>
            <a:r>
              <a:rPr lang="it-IT" sz="2400" dirty="0">
                <a:solidFill>
                  <a:srgbClr val="55565A"/>
                </a:solidFill>
                <a:latin typeface="Arial" charset="0"/>
                <a:ea typeface="Arial" charset="0"/>
                <a:cs typeface="Arial" charset="0"/>
              </a:rPr>
              <a:t>Supporto alla Fondazione</a:t>
            </a:r>
          </a:p>
          <a:p>
            <a:pPr marL="1143000" lvl="1">
              <a:spcAft>
                <a:spcPts val="3000"/>
              </a:spcAft>
              <a:buClr>
                <a:srgbClr val="EBB700"/>
              </a:buClr>
              <a:buSzPct val="50000"/>
            </a:pPr>
            <a:br>
              <a:rPr lang="it-IT" sz="2400" dirty="0">
                <a:solidFill>
                  <a:srgbClr val="55565A"/>
                </a:solidFill>
                <a:latin typeface="Arial" charset="0"/>
                <a:ea typeface="Arial" charset="0"/>
                <a:cs typeface="Arial" charset="0"/>
              </a:rPr>
            </a:br>
            <a:r>
              <a:rPr lang="it-IT" sz="2400" dirty="0">
                <a:solidFill>
                  <a:srgbClr val="55565A"/>
                </a:solidFill>
                <a:latin typeface="Arial" charset="0"/>
                <a:ea typeface="Arial" charset="0"/>
                <a:cs typeface="Arial" charset="0"/>
              </a:rPr>
              <a:t>Condivide e utilizza le risorse</a:t>
            </a:r>
          </a:p>
          <a:p>
            <a:pPr marL="1143000" lvl="1">
              <a:spcAft>
                <a:spcPts val="3000"/>
              </a:spcAft>
              <a:buClr>
                <a:srgbClr val="EBB700"/>
              </a:buClr>
              <a:buSzPct val="50000"/>
            </a:pPr>
            <a:endParaRPr lang="it-IT" sz="100" dirty="0">
              <a:solidFill>
                <a:srgbClr val="55565A"/>
              </a:solidFill>
              <a:latin typeface="Arial" charset="0"/>
              <a:ea typeface="Arial" charset="0"/>
              <a:cs typeface="Arial" charset="0"/>
            </a:endParaRPr>
          </a:p>
          <a:p>
            <a:pPr marL="1143000" lvl="1">
              <a:spcAft>
                <a:spcPts val="3000"/>
              </a:spcAft>
              <a:buClr>
                <a:srgbClr val="EBB700"/>
              </a:buClr>
              <a:buSzPct val="50000"/>
            </a:pPr>
            <a:r>
              <a:rPr lang="it-IT" sz="2400" dirty="0">
                <a:solidFill>
                  <a:srgbClr val="55565A"/>
                </a:solidFill>
                <a:latin typeface="Arial" charset="0"/>
                <a:ea typeface="Arial" charset="0"/>
                <a:cs typeface="Arial" charset="0"/>
              </a:rPr>
              <a:t>Fornisce input e                   feedback</a:t>
            </a:r>
          </a:p>
          <a:p>
            <a:pPr marL="1143000" lvl="1">
              <a:spcAft>
                <a:spcPts val="3000"/>
              </a:spcAft>
              <a:buClr>
                <a:srgbClr val="EBB700"/>
              </a:buClr>
              <a:buSzPct val="50000"/>
            </a:pPr>
            <a:r>
              <a:rPr lang="it-IT" sz="2400" dirty="0">
                <a:solidFill>
                  <a:srgbClr val="55565A"/>
                </a:solidFill>
                <a:latin typeface="Arial" charset="0"/>
                <a:ea typeface="Arial" charset="0"/>
                <a:cs typeface="Arial" charset="0"/>
              </a:rPr>
              <a:t>Invia i rapporti</a:t>
            </a:r>
          </a:p>
        </p:txBody>
      </p:sp>
      <p:sp>
        <p:nvSpPr>
          <p:cNvPr id="9" name="Slice - Solid">
            <a:extLst>
              <a:ext uri="{FF2B5EF4-FFF2-40B4-BE49-F238E27FC236}">
                <a16:creationId xmlns:a16="http://schemas.microsoft.com/office/drawing/2014/main" id="{309201D6-9119-4D92-A49F-C27A03A89ECC}"/>
              </a:ext>
            </a:extLst>
          </p:cNvPr>
          <p:cNvSpPr/>
          <p:nvPr/>
        </p:nvSpPr>
        <p:spPr>
          <a:xfrm>
            <a:off x="10778066" y="0"/>
            <a:ext cx="1413933"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3552092 w 11187128"/>
              <a:gd name="connsiteY5" fmla="*/ 6866021 h 6866021"/>
              <a:gd name="connsiteX6" fmla="*/ 0 w 11187128"/>
              <a:gd name="connsiteY6" fmla="*/ 6866021 h 6866021"/>
              <a:gd name="connsiteX7" fmla="*/ 1588447 w 11187128"/>
              <a:gd name="connsiteY7" fmla="*/ 0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0 w 11187128"/>
              <a:gd name="connsiteY5" fmla="*/ 6866021 h 6866021"/>
              <a:gd name="connsiteX6" fmla="*/ 1588447 w 11187128"/>
              <a:gd name="connsiteY6" fmla="*/ 0 h 6866021"/>
              <a:gd name="connsiteX0" fmla="*/ 24998540 w 34597221"/>
              <a:gd name="connsiteY0" fmla="*/ 0 h 6866021"/>
              <a:gd name="connsiteX1" fmla="*/ 28549543 w 34597221"/>
              <a:gd name="connsiteY1" fmla="*/ 4711 h 6866021"/>
              <a:gd name="connsiteX2" fmla="*/ 28550632 w 34597221"/>
              <a:gd name="connsiteY2" fmla="*/ 0 h 6866021"/>
              <a:gd name="connsiteX3" fmla="*/ 34597221 w 34597221"/>
              <a:gd name="connsiteY3" fmla="*/ 8021 h 6866021"/>
              <a:gd name="connsiteX4" fmla="*/ 34597221 w 34597221"/>
              <a:gd name="connsiteY4" fmla="*/ 6866021 h 6866021"/>
              <a:gd name="connsiteX5" fmla="*/ 0 w 34597221"/>
              <a:gd name="connsiteY5" fmla="*/ 6866021 h 6866021"/>
              <a:gd name="connsiteX6" fmla="*/ 24998540 w 34597221"/>
              <a:gd name="connsiteY6" fmla="*/ 0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97221" h="6866021">
                <a:moveTo>
                  <a:pt x="24998540" y="0"/>
                </a:moveTo>
                <a:lnTo>
                  <a:pt x="28549543" y="4711"/>
                </a:lnTo>
                <a:lnTo>
                  <a:pt x="28550632" y="0"/>
                </a:lnTo>
                <a:lnTo>
                  <a:pt x="34597221" y="8021"/>
                </a:lnTo>
                <a:lnTo>
                  <a:pt x="34597221" y="6866021"/>
                </a:lnTo>
                <a:lnTo>
                  <a:pt x="0" y="6866021"/>
                </a:lnTo>
                <a:lnTo>
                  <a:pt x="2499854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15" name="Graphic 14" descr="Venn diagram">
            <a:extLst>
              <a:ext uri="{FF2B5EF4-FFF2-40B4-BE49-F238E27FC236}">
                <a16:creationId xmlns:a16="http://schemas.microsoft.com/office/drawing/2014/main" id="{3EECAE25-29DA-4735-BBC2-CBAC7EC710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6621" y="1981034"/>
            <a:ext cx="914400" cy="914400"/>
          </a:xfrm>
          <a:prstGeom prst="rect">
            <a:avLst/>
          </a:prstGeom>
          <a:effectLst>
            <a:outerShdw blurRad="50800" dist="38100" dir="8100000" algn="tr" rotWithShape="0">
              <a:prstClr val="black">
                <a:alpha val="40000"/>
              </a:prstClr>
            </a:outerShdw>
          </a:effectLst>
        </p:spPr>
      </p:pic>
      <p:pic>
        <p:nvPicPr>
          <p:cNvPr id="21" name="Graphic 20" descr="Document">
            <a:extLst>
              <a:ext uri="{FF2B5EF4-FFF2-40B4-BE49-F238E27FC236}">
                <a16:creationId xmlns:a16="http://schemas.microsoft.com/office/drawing/2014/main" id="{8F4791BC-EAFD-4036-B9D3-8E7D2B3FC9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81029" y="3059655"/>
            <a:ext cx="914400" cy="914400"/>
          </a:xfrm>
          <a:prstGeom prst="rect">
            <a:avLst/>
          </a:prstGeom>
          <a:effectLst>
            <a:outerShdw blurRad="50800" dist="38100" dir="8100000" algn="tr" rotWithShape="0">
              <a:prstClr val="black">
                <a:alpha val="40000"/>
              </a:prstClr>
            </a:outerShdw>
          </a:effectLst>
        </p:spPr>
      </p:pic>
      <p:pic>
        <p:nvPicPr>
          <p:cNvPr id="23" name="Graphic 22" descr="Business Growth">
            <a:extLst>
              <a:ext uri="{FF2B5EF4-FFF2-40B4-BE49-F238E27FC236}">
                <a16:creationId xmlns:a16="http://schemas.microsoft.com/office/drawing/2014/main" id="{D95584E8-7A40-4930-88C7-61923278BE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3107" y="4244835"/>
            <a:ext cx="914400" cy="914400"/>
          </a:xfrm>
          <a:prstGeom prst="rect">
            <a:avLst/>
          </a:prstGeom>
          <a:effectLst>
            <a:outerShdw blurRad="50800" dist="38100" dir="8100000" algn="tr" rotWithShape="0">
              <a:prstClr val="black">
                <a:alpha val="40000"/>
              </a:prstClr>
            </a:outerShdw>
          </a:effectLst>
        </p:spPr>
      </p:pic>
      <p:pic>
        <p:nvPicPr>
          <p:cNvPr id="25" name="Graphic 24" descr="Target Audience">
            <a:extLst>
              <a:ext uri="{FF2B5EF4-FFF2-40B4-BE49-F238E27FC236}">
                <a16:creationId xmlns:a16="http://schemas.microsoft.com/office/drawing/2014/main" id="{6B97F7A4-7EC2-4DE0-B058-5022B4D9497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8194" y="3112934"/>
            <a:ext cx="914400" cy="914400"/>
          </a:xfrm>
          <a:prstGeom prst="rect">
            <a:avLst/>
          </a:prstGeom>
          <a:effectLst>
            <a:outerShdw blurRad="50800" dist="38100" dir="8100000" algn="tr" rotWithShape="0">
              <a:prstClr val="black">
                <a:alpha val="40000"/>
              </a:prstClr>
            </a:outerShdw>
          </a:effectLst>
        </p:spPr>
      </p:pic>
      <p:pic>
        <p:nvPicPr>
          <p:cNvPr id="29" name="Graphic 28" descr="Lightbulb and gear">
            <a:extLst>
              <a:ext uri="{FF2B5EF4-FFF2-40B4-BE49-F238E27FC236}">
                <a16:creationId xmlns:a16="http://schemas.microsoft.com/office/drawing/2014/main" id="{B620A38D-5379-4E65-8051-32DF03FC466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81029" y="4248115"/>
            <a:ext cx="914400" cy="914400"/>
          </a:xfrm>
          <a:prstGeom prst="rect">
            <a:avLst/>
          </a:prstGeom>
          <a:effectLst>
            <a:outerShdw blurRad="50800" dist="38100" dir="8100000" algn="tr" rotWithShape="0">
              <a:prstClr val="black">
                <a:alpha val="40000"/>
              </a:prstClr>
            </a:outerShdw>
          </a:effectLst>
        </p:spPr>
      </p:pic>
      <p:pic>
        <p:nvPicPr>
          <p:cNvPr id="31" name="Graphic 30" descr="Earth globe Americas">
            <a:extLst>
              <a:ext uri="{FF2B5EF4-FFF2-40B4-BE49-F238E27FC236}">
                <a16:creationId xmlns:a16="http://schemas.microsoft.com/office/drawing/2014/main" id="{EBB55A7D-0400-4D9A-B636-CC5FC638273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981029" y="1855268"/>
            <a:ext cx="914400" cy="914400"/>
          </a:xfrm>
          <a:prstGeom prst="rect">
            <a:avLst/>
          </a:prstGeom>
          <a:effectLst>
            <a:outerShdw blurRad="50800" dist="38100" dir="8100000" algn="tr" rotWithShape="0">
              <a:prstClr val="black">
                <a:alpha val="40000"/>
              </a:prstClr>
            </a:outerShdw>
          </a:effectLst>
        </p:spPr>
      </p:pic>
      <p:pic>
        <p:nvPicPr>
          <p:cNvPr id="33" name="Graphic 32" descr="Pencil">
            <a:extLst>
              <a:ext uri="{FF2B5EF4-FFF2-40B4-BE49-F238E27FC236}">
                <a16:creationId xmlns:a16="http://schemas.microsoft.com/office/drawing/2014/main" id="{98170147-17EE-479B-B1D8-8D0363F5CF3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981029" y="5451522"/>
            <a:ext cx="914400" cy="914400"/>
          </a:xfrm>
          <a:prstGeom prst="rect">
            <a:avLst/>
          </a:prstGeom>
          <a:effectLst>
            <a:outerShdw blurRad="50800" dist="38100" dir="8100000" algn="tr" rotWithShape="0">
              <a:prstClr val="black">
                <a:alpha val="40000"/>
              </a:prstClr>
            </a:outerShdw>
          </a:effectLst>
        </p:spPr>
      </p:pic>
      <p:pic>
        <p:nvPicPr>
          <p:cNvPr id="35" name="Graphic 34" descr="Cheers">
            <a:extLst>
              <a:ext uri="{FF2B5EF4-FFF2-40B4-BE49-F238E27FC236}">
                <a16:creationId xmlns:a16="http://schemas.microsoft.com/office/drawing/2014/main" id="{6258388D-E5AB-4E2B-B8A2-1D44EF9CD53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53107" y="5455898"/>
            <a:ext cx="914400" cy="9144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5536418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635</TotalTime>
  <Words>2524</Words>
  <Application>Microsoft Office PowerPoint</Application>
  <PresentationFormat>Widescreen</PresentationFormat>
  <Paragraphs>238</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Helvetica Neue</vt:lpstr>
      <vt:lpstr>Helvetica Neue Bold Condensed</vt:lpstr>
      <vt:lpstr>Arial</vt:lpstr>
      <vt:lpstr>Calibri</vt:lpstr>
      <vt:lpstr>Calibri Light</vt:lpstr>
      <vt:lpstr>Helvetica</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Kneisel, Christine</dc:creator>
  <cp:lastModifiedBy>Boyer, Christian</cp:lastModifiedBy>
  <cp:revision>67</cp:revision>
  <dcterms:created xsi:type="dcterms:W3CDTF">2020-06-10T19:24:12Z</dcterms:created>
  <dcterms:modified xsi:type="dcterms:W3CDTF">2022-07-28T13:20:41Z</dcterms:modified>
</cp:coreProperties>
</file>