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6690" autoAdjust="0"/>
  </p:normalViewPr>
  <p:slideViewPr>
    <p:cSldViewPr snapToGrid="0">
      <p:cViewPr varScale="1">
        <p:scale>
          <a:sx n="52" d="100"/>
          <a:sy n="52" d="100"/>
        </p:scale>
        <p:origin x="-12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it-IT" sz="2000">
              <a:solidFill>
                <a:schemeClr val="tx1"/>
              </a:solidFill>
            </a:rPr>
            <a:t>Raccontare la tua storia</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it-IT" sz="2000">
              <a:solidFill>
                <a:schemeClr val="tx1"/>
              </a:solidFill>
            </a:rPr>
            <a:t>Definire un programma</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it-IT" sz="2000">
              <a:solidFill>
                <a:schemeClr val="tx1"/>
              </a:solidFill>
            </a:rPr>
            <a:t>Creare un team</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it-IT" sz="2000">
              <a:solidFill>
                <a:schemeClr val="tx1"/>
              </a:solidFill>
            </a:rPr>
            <a:t>Raccogliere fondi</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it-IT" sz="1800" b="0">
              <a:solidFill>
                <a:schemeClr val="tx1"/>
              </a:solidFill>
              <a:latin typeface="+mn-lt"/>
              <a:ea typeface="+mn-ea"/>
              <a:cs typeface="+mn-cs"/>
            </a:rPr>
            <a:t>Soci attivi e coinvolti</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it-IT" sz="1800" b="0">
              <a:solidFill>
                <a:schemeClr val="tx1"/>
              </a:solidFill>
              <a:latin typeface="+mn-lt"/>
              <a:ea typeface="+mn-ea"/>
              <a:cs typeface="+mn-cs"/>
            </a:rPr>
            <a:t>Impegnati nelle cause umanitarie della Campagna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it-IT" sz="1800" b="0">
              <a:solidFill>
                <a:schemeClr val="tx1"/>
              </a:solidFill>
              <a:latin typeface="+mn-lt"/>
              <a:ea typeface="+mn-ea"/>
              <a:cs typeface="+mn-cs"/>
            </a:rPr>
            <a:t>Disponibili a fare una donazione personale o una promessa per la Campagna 100</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it-IT" sz="1800" b="0">
              <a:solidFill>
                <a:schemeClr val="tx1"/>
              </a:solidFill>
              <a:latin typeface="+mn-lt"/>
              <a:ea typeface="+mn-ea"/>
              <a:cs typeface="+mn-cs"/>
            </a:rPr>
            <a:t>In grado di dedicare da due a tre ore settimanali per la Campagna</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it-IT" sz="1800">
              <a:solidFill>
                <a:schemeClr val="tx1"/>
              </a:solidFill>
            </a:rPr>
            <a:t>Disponibili a conoscere meglio e sostenere la LCIF</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it-IT">
              <a:solidFill>
                <a:schemeClr val="tx1"/>
              </a:solidFill>
            </a:rPr>
            <a:t>Fissa appuntamenti telefonici regolari</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it-IT">
              <a:solidFill>
                <a:schemeClr val="tx1"/>
              </a:solidFill>
            </a:rPr>
            <a:t>Rispondi prontamente alle sue richieste d’informazione</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it-IT">
              <a:solidFill>
                <a:schemeClr val="tx1"/>
              </a:solidFill>
            </a:rPr>
            <a:t>Partecipa agli incontri di persona quando possibile</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it-IT">
              <a:solidFill>
                <a:schemeClr val="tx1"/>
              </a:solidFill>
            </a:rPr>
            <a:t>Invia aggiornamenti frequenti</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it-IT">
              <a:solidFill>
                <a:schemeClr val="tx1"/>
              </a:solidFill>
            </a:rPr>
            <a:t>Invita il tuo coordinatore distrettuale a partecipare e fare una presentazione con te ad una riunione di club</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it-IT">
              <a:solidFill>
                <a:schemeClr val="tx1"/>
              </a:solidFill>
            </a:rPr>
            <a:t>Donazioni dai singoli soci</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it-IT">
              <a:solidFill>
                <a:schemeClr val="tx1"/>
              </a:solidFill>
            </a:rPr>
            <a:t>Eventi di raccolta fondi</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it-IT">
              <a:solidFill>
                <a:schemeClr val="tx1"/>
              </a:solidFill>
            </a:rPr>
            <a:t>Donazioni del tesoriere di club</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it-IT">
              <a:solidFill>
                <a:schemeClr val="tx1"/>
              </a:solidFill>
            </a:rPr>
            <a:t>Aziende locali e non Lions</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it-IT"/>
            <a:t>Inizia facendo la tua donazione</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it-IT"/>
            <a:t>Rendila una cosa facile</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it-IT"/>
            <a:t>Rendila una cosa gestibile</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it-IT"/>
            <a:t>Rendila una cosa personale</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it-IT"/>
            <a:t>Sii incisivo</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it-IT"/>
            <a:t>Rendila una cosa ufficiale</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it-IT" sz="2000">
              <a:solidFill>
                <a:schemeClr val="tx1"/>
              </a:solidFill>
            </a:rPr>
            <a:t>Se dice SÌ</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it-IT" sz="1800">
              <a:solidFill>
                <a:schemeClr val="tx1"/>
              </a:solidFill>
            </a:rPr>
            <a:t>Grazie! Compiliamo questo modulo di promessa ed inviamolo immediatamente.</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it-IT" sz="2000">
              <a:solidFill>
                <a:schemeClr val="tx1"/>
              </a:solidFill>
            </a:rPr>
            <a:t>Se chiede del tempo per PENSARCI</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it-IT" sz="1800">
              <a:solidFill>
                <a:schemeClr val="tx1"/>
              </a:solidFill>
            </a:rPr>
            <a:t>Certamente. Posso ricontattarti la settimana prossima?</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it-IT" sz="2000">
              <a:solidFill>
                <a:schemeClr val="tx1"/>
              </a:solidFill>
            </a:rPr>
            <a:t>Se offre una cifra PIÙ BASSA</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it-IT" sz="1800">
              <a:solidFill>
                <a:schemeClr val="tx1"/>
              </a:solidFill>
            </a:rPr>
            <a:t>Grazie! Tutte le donazioni alla Campagna 100 sono importanti.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it-IT" sz="2000">
              <a:solidFill>
                <a:schemeClr val="tx1"/>
              </a:solidFill>
            </a:rPr>
            <a:t>Se dice NO</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it-IT" sz="1800">
              <a:solidFill>
                <a:schemeClr val="tx1"/>
              </a:solidFill>
            </a:rPr>
            <a:t>Capisco. Ci sono domande che posso essere in grado di rispondere? Colgo l'occasione per ringraziarti per l'attenzione.</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it-IT" sz="2000" dirty="0"/>
            <a:t>Sii creativo</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it-IT" sz="2000"/>
            <a:t>Crea un collegamento con le cause umanitarie globali</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it-IT" sz="2000" dirty="0"/>
            <a:t>Fornisci materiale da portare a casa</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it-IT" sz="2000" dirty="0"/>
            <a:t>Invita altri soci ad aiutare</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custScaleY="157643"/>
      <dgm:spPr/>
    </dgm:pt>
    <dgm:pt modelId="{8AF2D390-1C3D-4B25-A45C-6023418529A4}" type="pres">
      <dgm:prSet presAssocID="{D3E952F4-1918-422E-BFB7-717E50F86BA7}" presName="txNode" presStyleLbl="fgAcc1" presStyleIdx="0" presStyleCnt="4" custScaleY="159017">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custScaleY="149041"/>
      <dgm:spPr/>
    </dgm:pt>
    <dgm:pt modelId="{4521CBCE-C096-42A5-81E2-461EA167A667}" type="pres">
      <dgm:prSet presAssocID="{96769574-F1B4-406F-872D-9ACBE52F516D}" presName="txNode" presStyleLbl="fgAcc1" presStyleIdx="1" presStyleCnt="4" custScaleY="166813">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custScaleY="149516"/>
      <dgm:spPr/>
    </dgm:pt>
    <dgm:pt modelId="{6B8F5A94-B81D-498D-9E12-6E27190E2349}" type="pres">
      <dgm:prSet presAssocID="{4BBE850B-DD08-4A55-9340-B1820E04F41F}" presName="txNode" presStyleLbl="fgAcc1" presStyleIdx="2" presStyleCnt="4" custScaleY="150169">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custScaleY="147111"/>
      <dgm:spPr/>
    </dgm:pt>
    <dgm:pt modelId="{244AD1C5-8576-4997-A05A-6D59AB7AD9D6}" type="pres">
      <dgm:prSet presAssocID="{351BF776-B5AE-4091-8D4E-AAEE7705951E}" presName="txNode" presStyleLbl="fgAcc1" presStyleIdx="3" presStyleCnt="4" custScaleY="145308">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it-IT">
              <a:solidFill>
                <a:schemeClr val="tx1"/>
              </a:solidFill>
            </a:rPr>
            <a:t>Inizia da chi ha già donato in passato</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it-IT">
              <a:solidFill>
                <a:schemeClr val="tx1"/>
              </a:solidFill>
            </a:rPr>
            <a:t>Contatta le aziende che hanno un interesse nelle nostre cause umanitarie locali</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it-IT">
              <a:solidFill>
                <a:schemeClr val="tx1"/>
              </a:solidFill>
            </a:rPr>
            <a:t>Mostra l’impatto della LCIF nella comunità locale</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it-IT">
              <a:solidFill>
                <a:schemeClr val="tx1"/>
              </a:solidFill>
            </a:rPr>
            <a:t>Chiedi agli altri soci o ad amici non soci se i loro datori di lavoro possono offrire una donazione integrativa alla loro donazione</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it-IT">
              <a:solidFill>
                <a:schemeClr val="tx1"/>
              </a:solidFill>
            </a:rPr>
            <a:t>Sapere perché servi</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it-IT" dirty="0">
              <a:solidFill>
                <a:schemeClr val="tx1"/>
              </a:solidFill>
            </a:rPr>
            <a:t>Identificare quali sono le cause umanitarie globali </a:t>
          </a:r>
          <a:r>
            <a:rPr lang="it-IT" dirty="0" smtClean="0">
              <a:solidFill>
                <a:schemeClr val="tx1"/>
              </a:solidFill>
            </a:rPr>
            <a:t> che </a:t>
          </a:r>
          <a:r>
            <a:rPr lang="it-IT" dirty="0">
              <a:solidFill>
                <a:schemeClr val="tx1"/>
              </a:solidFill>
            </a:rPr>
            <a:t>ti stanno più a cuore</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it-IT">
              <a:solidFill>
                <a:schemeClr val="tx1"/>
              </a:solidFill>
            </a:rPr>
            <a:t>Comprendere l’importanza dell’impatto della LCIF nella tua comunità </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it-IT">
              <a:solidFill>
                <a:schemeClr val="tx1"/>
              </a:solidFill>
            </a:rPr>
            <a:t>Esercitarsi e prepararsi</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it-IT" sz="1800" b="1">
              <a:solidFill>
                <a:schemeClr val="tx1"/>
              </a:solidFill>
              <a:latin typeface="Calibri" panose="020F0502020204030204" pitchFamily="34" charset="0"/>
              <a:ea typeface="+mn-ea"/>
              <a:cs typeface="+mn-cs"/>
            </a:rPr>
            <a:t>Video</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it-IT" sz="1700" b="1" dirty="0">
              <a:solidFill>
                <a:schemeClr val="tx1"/>
              </a:solidFill>
              <a:latin typeface="Calibri" panose="020F0502020204030204" pitchFamily="34" charset="0"/>
              <a:ea typeface="+mn-ea"/>
              <a:cs typeface="+mn-cs"/>
            </a:rPr>
            <a:t>Presentazioni in formato PowerPoint</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it-IT" sz="1800" b="1" dirty="0">
              <a:solidFill>
                <a:schemeClr val="tx1"/>
              </a:solidFill>
              <a:latin typeface="Calibri" panose="020F0502020204030204" pitchFamily="34" charset="0"/>
              <a:ea typeface="+mn-ea"/>
              <a:cs typeface="+mn-cs"/>
            </a:rPr>
            <a:t>Brochure</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it-IT" sz="1800" b="1">
              <a:solidFill>
                <a:schemeClr val="tx1"/>
              </a:solidFill>
              <a:latin typeface="Calibri" panose="020F0502020204030204" pitchFamily="34" charset="0"/>
              <a:ea typeface="+mn-ea"/>
              <a:cs typeface="+mn-cs"/>
            </a:rPr>
            <a:t>Guide tascabili</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it-IT" sz="1800" b="1">
              <a:solidFill>
                <a:schemeClr val="tx1"/>
              </a:solidFill>
              <a:latin typeface="Calibri" panose="020F0502020204030204" pitchFamily="34" charset="0"/>
              <a:ea typeface="+mn-ea"/>
              <a:cs typeface="+mn-cs"/>
            </a:rPr>
            <a:t>Moduli di promessa</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it-IT" sz="1800" b="1">
              <a:solidFill>
                <a:schemeClr val="tx1"/>
              </a:solidFill>
            </a:rPr>
            <a:t>Storie sui contributi</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it-IT" sz="1800" b="1">
              <a:solidFill>
                <a:schemeClr val="tx1"/>
              </a:solidFill>
            </a:rPr>
            <a:t>Blog della LCIF</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it-IT">
              <a:solidFill>
                <a:schemeClr val="tx1"/>
              </a:solidFill>
            </a:rPr>
            <a:t>Donazioni dai singoli soci</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it-IT">
              <a:solidFill>
                <a:schemeClr val="tx1"/>
              </a:solidFill>
            </a:rPr>
            <a:t>Evento/i di raccolta fondi</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it-IT">
              <a:solidFill>
                <a:schemeClr val="tx1"/>
              </a:solidFill>
            </a:rPr>
            <a:t>Donazioni del tesoriere di club</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it-IT">
              <a:solidFill>
                <a:schemeClr val="tx1"/>
              </a:solidFill>
            </a:rPr>
            <a:t>Aziende locali e non Lions</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it-IT">
              <a:solidFill>
                <a:schemeClr val="tx1"/>
              </a:solidFill>
            </a:rPr>
            <a:t>2 USD a settimana</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it-IT">
              <a:solidFill>
                <a:schemeClr val="tx1"/>
              </a:solidFill>
            </a:rPr>
            <a:t>100 USD all’anno</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it-IT">
              <a:solidFill>
                <a:schemeClr val="tx1"/>
              </a:solidFill>
            </a:rPr>
            <a:t>300 USD di donazione totale</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it-IT" dirty="0" smtClean="0">
              <a:solidFill>
                <a:schemeClr val="tx1"/>
              </a:solidFill>
            </a:rPr>
            <a:t>Partecipazione del 100% dei soci</a:t>
          </a:r>
          <a:endParaRPr lang="it-IT" dirty="0">
            <a:solidFill>
              <a:schemeClr val="tx1"/>
            </a:solidFill>
          </a:endParaRP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it-IT" dirty="0" smtClean="0">
              <a:solidFill>
                <a:schemeClr val="tx1"/>
              </a:solidFill>
            </a:rPr>
            <a:t>Partecipazione del 100% dei soci con </a:t>
          </a:r>
          <a:r>
            <a:rPr lang="it-IT" dirty="0">
              <a:solidFill>
                <a:schemeClr val="tx1"/>
              </a:solidFill>
            </a:rPr>
            <a:t>almeno 100 USD per socio</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it-IT">
              <a:solidFill>
                <a:schemeClr val="tx1"/>
              </a:solidFill>
            </a:rPr>
            <a:t>Donazione del tesoriere di club o organizzazione di un evento di raccolta fondi</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it-IT">
              <a:solidFill>
                <a:schemeClr val="tx1"/>
              </a:solidFill>
            </a:rPr>
            <a:t>Diventare un Club modello</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it-IT">
              <a:solidFill>
                <a:schemeClr val="tx1"/>
              </a:solidFill>
            </a:rPr>
            <a:t>Tutti i fondi raccolti dal 1 luglio 2017 sono conteggiati!</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it-IT">
              <a:solidFill>
                <a:schemeClr val="tx1"/>
              </a:solidFill>
            </a:rPr>
            <a:t>Tutti i fondi raccolti da tutte le fonti sono conteggiati</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it-IT">
              <a:solidFill>
                <a:schemeClr val="tx1"/>
              </a:solidFill>
            </a:rPr>
            <a:t>Il tuo club ha fino al 30 giugno 2022 per raggiungere il suo obiettivo</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it-IT" sz="1800" b="1">
              <a:solidFill>
                <a:schemeClr val="tx1"/>
              </a:solidFill>
              <a:latin typeface="+mn-lt"/>
              <a:ea typeface="+mn-ea"/>
              <a:cs typeface="+mn-cs"/>
            </a:rPr>
            <a:t>Impegno a partecipare: </a:t>
          </a:r>
          <a:r>
            <a:rPr lang="it-IT" sz="1800">
              <a:solidFill>
                <a:schemeClr val="tx1"/>
              </a:solidFill>
              <a:latin typeface="+mn-lt"/>
              <a:ea typeface="+mn-ea"/>
              <a:cs typeface="+mn-cs"/>
            </a:rPr>
            <a:t>riconoscimento scritto e pubblico</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it-IT" sz="1800" b="1">
              <a:solidFill>
                <a:schemeClr val="tx1"/>
              </a:solidFill>
              <a:latin typeface="+mn-lt"/>
              <a:ea typeface="+mn-ea"/>
              <a:cs typeface="+mn-cs"/>
            </a:rPr>
            <a:t>Raggiungimento dell’obiettivo: </a:t>
          </a:r>
          <a:r>
            <a:rPr lang="it-IT" sz="1800">
              <a:solidFill>
                <a:schemeClr val="tx1"/>
              </a:solidFill>
              <a:latin typeface="+mn-lt"/>
              <a:ea typeface="+mn-ea"/>
              <a:cs typeface="+mn-cs"/>
            </a:rPr>
            <a:t>riconoscimento materiale</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it-IT" sz="1800" b="1">
              <a:solidFill>
                <a:schemeClr val="tx1"/>
              </a:solidFill>
              <a:latin typeface="+mn-lt"/>
              <a:ea typeface="+mn-ea"/>
              <a:cs typeface="+mn-cs"/>
            </a:rPr>
            <a:t>Mantenimento delle promesse e degli impegni: </a:t>
          </a:r>
          <a:r>
            <a:rPr lang="it-IT" sz="1800">
              <a:solidFill>
                <a:schemeClr val="tx1"/>
              </a:solidFill>
              <a:latin typeface="+mn-lt"/>
              <a:ea typeface="+mn-ea"/>
              <a:cs typeface="+mn-cs"/>
            </a:rPr>
            <a:t>riconoscimento pubblico aggiuntivo e speciale</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it-IT"/>
            <a:t>Presidente/i della Campagna</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it-IT"/>
            <a:t>Segretario o Tesoriere della Campagna</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it-IT"/>
            <a:t>Guida della raccolta fondi dei soci</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it-IT"/>
            <a:t>Guida della raccolta fondi dei non soci</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it-IT"/>
            <a:t>Eventi per la raccolta di fondi</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Raccontare la tua storia</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Definire un programma</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Creare un team</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Raccogliere fondi</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it-IT" sz="1800" b="0" kern="1200">
              <a:solidFill>
                <a:schemeClr val="tx1"/>
              </a:solidFill>
              <a:latin typeface="+mn-lt"/>
              <a:ea typeface="+mn-ea"/>
              <a:cs typeface="+mn-cs"/>
            </a:rPr>
            <a:t>Soci attivi e coinvolti</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it-IT" sz="1800" kern="1200">
              <a:solidFill>
                <a:schemeClr val="tx1"/>
              </a:solidFill>
            </a:rPr>
            <a:t>Disponibili a conoscere meglio e sostenere la LCIF</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it-IT" sz="1800" b="0" kern="1200">
              <a:solidFill>
                <a:schemeClr val="tx1"/>
              </a:solidFill>
              <a:latin typeface="+mn-lt"/>
              <a:ea typeface="+mn-ea"/>
              <a:cs typeface="+mn-cs"/>
            </a:rPr>
            <a:t>Impegnati nelle cause umanitarie della Campagna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it-IT" sz="1800" b="0" kern="1200">
              <a:solidFill>
                <a:schemeClr val="tx1"/>
              </a:solidFill>
              <a:latin typeface="+mn-lt"/>
              <a:ea typeface="+mn-ea"/>
              <a:cs typeface="+mn-cs"/>
            </a:rPr>
            <a:t>Disponibili a fare una donazione personale o una promessa per la Campagna 100</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it-IT" sz="1800" b="0" kern="1200">
              <a:solidFill>
                <a:schemeClr val="tx1"/>
              </a:solidFill>
              <a:latin typeface="+mn-lt"/>
              <a:ea typeface="+mn-ea"/>
              <a:cs typeface="+mn-cs"/>
            </a:rPr>
            <a:t>In grado di dedicare da due a tre ore settimanali per la Campagna</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chemeClr val="tx1"/>
              </a:solidFill>
            </a:rPr>
            <a:t>Fissa appuntamenti telefonici regolari</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chemeClr val="tx1"/>
              </a:solidFill>
            </a:rPr>
            <a:t>Rispondi prontamente alle sue richieste d’informazione</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chemeClr val="tx1"/>
              </a:solidFill>
            </a:rPr>
            <a:t>Partecipa agli incontri di persona quando possibile</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chemeClr val="tx1"/>
              </a:solidFill>
            </a:rPr>
            <a:t>Invia aggiornamenti frequenti</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chemeClr val="tx1"/>
              </a:solidFill>
            </a:rPr>
            <a:t>Invita il tuo coordinatore distrettuale a partecipare e fare una presentazione con te ad una riunione di club</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a:solidFill>
                <a:schemeClr val="tx1"/>
              </a:solidFill>
            </a:rPr>
            <a:t>Donazioni dai singoli soci</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a:solidFill>
                <a:schemeClr val="tx1"/>
              </a:solidFill>
            </a:rPr>
            <a:t>Eventi di raccolta fondi</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a:solidFill>
                <a:schemeClr val="tx1"/>
              </a:solidFill>
            </a:rPr>
            <a:t>Donazioni del tesoriere di club</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a:solidFill>
                <a:schemeClr val="tx1"/>
              </a:solidFill>
            </a:rPr>
            <a:t>Aziende locali e non Lions</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Inizia facendo la tua donazione</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Rendila una cosa facile</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Rendila una cosa gestibile</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Rendila una cosa personale</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Rendila una cosa ufficiale</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9210" rIns="117177" bIns="29210" numCol="1" spcCol="1270" anchor="ctr" anchorCtr="0">
          <a:noAutofit/>
        </a:bodyPr>
        <a:lstStyle/>
        <a:p>
          <a:pPr lvl="0" algn="ctr" defTabSz="1022350">
            <a:lnSpc>
              <a:spcPct val="90000"/>
            </a:lnSpc>
            <a:spcBef>
              <a:spcPct val="0"/>
            </a:spcBef>
            <a:spcAft>
              <a:spcPct val="35000"/>
            </a:spcAft>
          </a:pPr>
          <a:r>
            <a:rPr lang="it-IT" sz="2300" kern="1200"/>
            <a:t>Sii incisivo</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a:solidFill>
                <a:schemeClr val="tx1"/>
              </a:solidFill>
            </a:rPr>
            <a:t>Grazie! Compiliamo questo modulo di promessa ed inviamolo immediatamente.</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Se dice SÌ</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a:solidFill>
                <a:schemeClr val="tx1"/>
              </a:solidFill>
            </a:rPr>
            <a:t>Certamente. Posso ricontattarti la settimana prossima?</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Se chiede del tempo per PENSARCI</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a:solidFill>
                <a:schemeClr val="tx1"/>
              </a:solidFill>
            </a:rPr>
            <a:t>Grazie! Tutte le donazioni alla Campagna 100 sono importanti.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Se offre una cifra PIÙ BASSA</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a:solidFill>
                <a:schemeClr val="tx1"/>
              </a:solidFill>
            </a:rPr>
            <a:t>Capisco. Ci sono domande che posso essere in grado di rispondere? Colgo l'occasione per ringraziarti per l'attenzione.</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a:solidFill>
                <a:schemeClr val="tx1"/>
              </a:solidFill>
            </a:rPr>
            <a:t>Se dice NO</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843664"/>
          <a:ext cx="2203140" cy="1340615"/>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050424"/>
          <a:ext cx="1860429" cy="13523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a:t>Sii creativo</a:t>
          </a:r>
        </a:p>
      </dsp:txBody>
      <dsp:txXfrm>
        <a:off x="631793" y="1090032"/>
        <a:ext cx="1781213" cy="1273084"/>
      </dsp:txXfrm>
    </dsp:sp>
    <dsp:sp modelId="{DEE0209C-1E91-46C8-92C7-6E7EAE81EBCD}">
      <dsp:nvSpPr>
        <dsp:cNvPr id="0" name=""/>
        <dsp:cNvSpPr/>
      </dsp:nvSpPr>
      <dsp:spPr>
        <a:xfrm>
          <a:off x="2521157" y="845377"/>
          <a:ext cx="2203140" cy="1267463"/>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982413"/>
          <a:ext cx="1860429" cy="141859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a:t>Crea un collegamento con le cause umanitarie globali</a:t>
          </a:r>
        </a:p>
      </dsp:txBody>
      <dsp:txXfrm>
        <a:off x="3150210" y="1023962"/>
        <a:ext cx="1777331" cy="1335500"/>
      </dsp:txXfrm>
    </dsp:sp>
    <dsp:sp modelId="{9257B2F9-BEEF-42D6-81F8-571F5428B123}">
      <dsp:nvSpPr>
        <dsp:cNvPr id="0" name=""/>
        <dsp:cNvSpPr/>
      </dsp:nvSpPr>
      <dsp:spPr>
        <a:xfrm>
          <a:off x="5037633" y="879753"/>
          <a:ext cx="2203140" cy="127150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089579"/>
          <a:ext cx="1860429" cy="12770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a:t>Fornisci materiale da portare a casa</a:t>
          </a:r>
        </a:p>
      </dsp:txBody>
      <dsp:txXfrm>
        <a:off x="5662541" y="1126983"/>
        <a:ext cx="1785621" cy="1202247"/>
      </dsp:txXfrm>
    </dsp:sp>
    <dsp:sp modelId="{FC8762D8-EE2A-43D7-9FFA-5A9397109BE9}">
      <dsp:nvSpPr>
        <dsp:cNvPr id="0" name=""/>
        <dsp:cNvSpPr/>
      </dsp:nvSpPr>
      <dsp:spPr>
        <a:xfrm>
          <a:off x="7554109" y="895201"/>
          <a:ext cx="2203140" cy="1251050"/>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115470"/>
          <a:ext cx="1860429" cy="123571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a:t>Invita altri soci ad aiutare</a:t>
          </a:r>
        </a:p>
      </dsp:txBody>
      <dsp:txXfrm>
        <a:off x="8177807" y="1151663"/>
        <a:ext cx="1788043" cy="11633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Inizia da chi ha già donato in passato</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Contatta le aziende che hanno un interesse nelle nostre cause umanitarie locali</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Mostra l’impatto della LCIF nella comunità locale</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a:solidFill>
                <a:schemeClr val="tx1"/>
              </a:solidFill>
            </a:rPr>
            <a:t>Chiedi agli altri soci o ad amici non soci se i loro datori di lavoro possono offrire una donazione integrativa alla loro donazione</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0800" rIns="50800" bIns="50800" numCol="1" spcCol="1270" anchor="ctr" anchorCtr="0">
          <a:noAutofit/>
        </a:bodyPr>
        <a:lstStyle/>
        <a:p>
          <a:pPr lvl="0" algn="l" defTabSz="889000">
            <a:lnSpc>
              <a:spcPct val="90000"/>
            </a:lnSpc>
            <a:spcBef>
              <a:spcPct val="0"/>
            </a:spcBef>
            <a:spcAft>
              <a:spcPct val="35000"/>
            </a:spcAft>
          </a:pPr>
          <a:r>
            <a:rPr lang="it-IT" sz="2000" kern="1200">
              <a:solidFill>
                <a:schemeClr val="tx1"/>
              </a:solidFill>
            </a:rPr>
            <a:t>Sapere perché servi</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0800" rIns="50800" bIns="50800" numCol="1" spcCol="1270" anchor="ctr" anchorCtr="0">
          <a:noAutofit/>
        </a:bodyPr>
        <a:lstStyle/>
        <a:p>
          <a:pPr lvl="0" algn="l" defTabSz="889000">
            <a:lnSpc>
              <a:spcPct val="90000"/>
            </a:lnSpc>
            <a:spcBef>
              <a:spcPct val="0"/>
            </a:spcBef>
            <a:spcAft>
              <a:spcPct val="35000"/>
            </a:spcAft>
          </a:pPr>
          <a:r>
            <a:rPr lang="it-IT" sz="2000" kern="1200" dirty="0">
              <a:solidFill>
                <a:schemeClr val="tx1"/>
              </a:solidFill>
            </a:rPr>
            <a:t>Identificare quali sono le cause umanitarie globali </a:t>
          </a:r>
          <a:r>
            <a:rPr lang="it-IT" sz="2000" kern="1200" dirty="0" smtClean="0">
              <a:solidFill>
                <a:schemeClr val="tx1"/>
              </a:solidFill>
            </a:rPr>
            <a:t> che </a:t>
          </a:r>
          <a:r>
            <a:rPr lang="it-IT" sz="2000" kern="1200" dirty="0">
              <a:solidFill>
                <a:schemeClr val="tx1"/>
              </a:solidFill>
            </a:rPr>
            <a:t>ti stanno più a cuore</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0800" rIns="50800" bIns="50800" numCol="1" spcCol="1270" anchor="ctr" anchorCtr="0">
          <a:noAutofit/>
        </a:bodyPr>
        <a:lstStyle/>
        <a:p>
          <a:pPr lvl="0" algn="l" defTabSz="889000">
            <a:lnSpc>
              <a:spcPct val="90000"/>
            </a:lnSpc>
            <a:spcBef>
              <a:spcPct val="0"/>
            </a:spcBef>
            <a:spcAft>
              <a:spcPct val="35000"/>
            </a:spcAft>
          </a:pPr>
          <a:r>
            <a:rPr lang="it-IT" sz="2000" kern="1200">
              <a:solidFill>
                <a:schemeClr val="tx1"/>
              </a:solidFill>
            </a:rPr>
            <a:t>Comprendere l’importanza dell’impatto della LCIF nella tua comunità </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50800" rIns="50800" bIns="50800" numCol="1" spcCol="1270" anchor="ctr" anchorCtr="0">
          <a:noAutofit/>
        </a:bodyPr>
        <a:lstStyle/>
        <a:p>
          <a:pPr lvl="0" algn="l" defTabSz="889000">
            <a:lnSpc>
              <a:spcPct val="90000"/>
            </a:lnSpc>
            <a:spcBef>
              <a:spcPct val="0"/>
            </a:spcBef>
            <a:spcAft>
              <a:spcPct val="35000"/>
            </a:spcAft>
          </a:pPr>
          <a:r>
            <a:rPr lang="it-IT" sz="2000" kern="1200">
              <a:solidFill>
                <a:schemeClr val="tx1"/>
              </a:solidFill>
            </a:rPr>
            <a:t>Esercitarsi e prepararsi</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it-IT" sz="1800" b="1" kern="1200">
              <a:solidFill>
                <a:schemeClr val="tx1"/>
              </a:solidFill>
              <a:latin typeface="Calibri" panose="020F0502020204030204" pitchFamily="34" charset="0"/>
              <a:ea typeface="+mn-ea"/>
              <a:cs typeface="+mn-cs"/>
            </a:rPr>
            <a:t>Video</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None/>
          </a:pPr>
          <a:r>
            <a:rPr lang="it-IT" sz="1700" b="1" kern="1200" dirty="0">
              <a:solidFill>
                <a:schemeClr val="tx1"/>
              </a:solidFill>
              <a:latin typeface="Calibri" panose="020F0502020204030204" pitchFamily="34" charset="0"/>
              <a:ea typeface="+mn-ea"/>
              <a:cs typeface="+mn-cs"/>
            </a:rPr>
            <a:t>Presentazioni in formato PowerPoint</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it-IT" sz="1800" b="1" kern="1200" dirty="0">
              <a:solidFill>
                <a:schemeClr val="tx1"/>
              </a:solidFill>
              <a:latin typeface="Calibri" panose="020F0502020204030204" pitchFamily="34" charset="0"/>
              <a:ea typeface="+mn-ea"/>
              <a:cs typeface="+mn-cs"/>
            </a:rPr>
            <a:t>Brochure</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it-IT" sz="1800" b="1" kern="1200">
              <a:solidFill>
                <a:schemeClr val="tx1"/>
              </a:solidFill>
              <a:latin typeface="Calibri" panose="020F0502020204030204" pitchFamily="34" charset="0"/>
              <a:ea typeface="+mn-ea"/>
              <a:cs typeface="+mn-cs"/>
            </a:rPr>
            <a:t>Guide tascabili</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it-IT" sz="1800" b="1" kern="1200">
              <a:solidFill>
                <a:schemeClr val="tx1"/>
              </a:solidFill>
              <a:latin typeface="Calibri" panose="020F0502020204030204" pitchFamily="34" charset="0"/>
              <a:ea typeface="+mn-ea"/>
              <a:cs typeface="+mn-cs"/>
            </a:rPr>
            <a:t>Moduli di promessa</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a:solidFill>
                <a:schemeClr val="tx1"/>
              </a:solidFill>
            </a:rPr>
            <a:t>Storie sui contributi</a:t>
          </a: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a:solidFill>
                <a:schemeClr val="tx1"/>
              </a:solidFill>
            </a:rPr>
            <a:t>Blog della LCIF</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solidFill>
                <a:schemeClr val="tx1"/>
              </a:solidFill>
            </a:rPr>
            <a:t>Donazioni dai singoli soci</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solidFill>
                <a:schemeClr val="tx1"/>
              </a:solidFill>
            </a:rPr>
            <a:t>Evento/i di raccolta fondi</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solidFill>
                <a:schemeClr val="tx1"/>
              </a:solidFill>
            </a:rPr>
            <a:t>Donazioni del tesoriere di club</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a:solidFill>
                <a:schemeClr val="tx1"/>
              </a:solidFill>
            </a:rPr>
            <a:t>Aziende locali e non Lions</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10403" y="1202972"/>
          <a:ext cx="3117143"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a:solidFill>
                <a:schemeClr val="tx1"/>
              </a:solidFill>
            </a:rPr>
            <a:t>2 USD a settimana</a:t>
          </a:r>
        </a:p>
      </dsp:txBody>
      <dsp:txXfrm>
        <a:off x="88702" y="1281271"/>
        <a:ext cx="2960545" cy="1447366"/>
      </dsp:txXfrm>
    </dsp:sp>
    <dsp:sp modelId="{B498E256-D15F-4508-9AAA-A5365027AFD5}">
      <dsp:nvSpPr>
        <dsp:cNvPr id="0" name=""/>
        <dsp:cNvSpPr/>
      </dsp:nvSpPr>
      <dsp:spPr>
        <a:xfrm>
          <a:off x="3283592" y="1202972"/>
          <a:ext cx="3117143"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a:solidFill>
                <a:schemeClr val="tx1"/>
              </a:solidFill>
            </a:rPr>
            <a:t>100 USD all’anno</a:t>
          </a:r>
        </a:p>
      </dsp:txBody>
      <dsp:txXfrm>
        <a:off x="3361891" y="1281271"/>
        <a:ext cx="2960545" cy="1447366"/>
      </dsp:txXfrm>
    </dsp:sp>
    <dsp:sp modelId="{93E00E2A-B49C-47F8-A8AA-595BB2586A8C}">
      <dsp:nvSpPr>
        <dsp:cNvPr id="0" name=""/>
        <dsp:cNvSpPr/>
      </dsp:nvSpPr>
      <dsp:spPr>
        <a:xfrm>
          <a:off x="6556781" y="1202972"/>
          <a:ext cx="3117143"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it-IT" sz="3100" kern="1200">
              <a:solidFill>
                <a:schemeClr val="tx1"/>
              </a:solidFill>
            </a:rPr>
            <a:t>300 USD di donazione totale</a:t>
          </a:r>
        </a:p>
      </dsp:txBody>
      <dsp:txXfrm>
        <a:off x="6635080" y="1281271"/>
        <a:ext cx="2960545"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it-IT" sz="1900" kern="1200" dirty="0" smtClean="0">
              <a:solidFill>
                <a:schemeClr val="tx1"/>
              </a:solidFill>
            </a:rPr>
            <a:t>Partecipazione del 100% dei soci</a:t>
          </a:r>
          <a:endParaRPr lang="it-IT" sz="1900" kern="1200" dirty="0">
            <a:solidFill>
              <a:schemeClr val="tx1"/>
            </a:solidFill>
          </a:endParaRP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it-IT" sz="1900" kern="1200" dirty="0" smtClean="0">
              <a:solidFill>
                <a:schemeClr val="tx1"/>
              </a:solidFill>
            </a:rPr>
            <a:t>Partecipazione del 100% dei soci con </a:t>
          </a:r>
          <a:r>
            <a:rPr lang="it-IT" sz="1900" kern="1200" dirty="0">
              <a:solidFill>
                <a:schemeClr val="tx1"/>
              </a:solidFill>
            </a:rPr>
            <a:t>almeno 100 USD per socio</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it-IT" sz="1900" kern="1200">
              <a:solidFill>
                <a:schemeClr val="tx1"/>
              </a:solidFill>
            </a:rPr>
            <a:t>Donazione del tesoriere di club o organizzazione di un evento di raccolta fondi</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it-IT" sz="1900" kern="1200">
              <a:solidFill>
                <a:schemeClr val="tx1"/>
              </a:solidFill>
            </a:rPr>
            <a:t>Diventare un Club modello</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a:solidFill>
                <a:schemeClr val="tx1"/>
              </a:solidFill>
            </a:rPr>
            <a:t>Tutti i fondi raccolti dal 1 luglio 2017 sono conteggiati!</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a:solidFill>
                <a:schemeClr val="tx1"/>
              </a:solidFill>
            </a:rPr>
            <a:t>Tutti i fondi raccolti da tutte le fonti sono conteggiati</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a:solidFill>
                <a:schemeClr val="tx1"/>
              </a:solidFill>
            </a:rPr>
            <a:t>Il tuo club ha fino al 30 giugno 2022 per raggiungere il suo obiettivo</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098" y="252259"/>
          <a:ext cx="3775047" cy="151001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1" kern="1200">
              <a:solidFill>
                <a:schemeClr val="tx1"/>
              </a:solidFill>
              <a:latin typeface="+mn-lt"/>
              <a:ea typeface="+mn-ea"/>
              <a:cs typeface="+mn-cs"/>
            </a:rPr>
            <a:t>Impegno a partecipare: </a:t>
          </a:r>
          <a:r>
            <a:rPr lang="it-IT" sz="1800" kern="1200">
              <a:solidFill>
                <a:schemeClr val="tx1"/>
              </a:solidFill>
              <a:latin typeface="+mn-lt"/>
              <a:ea typeface="+mn-ea"/>
              <a:cs typeface="+mn-cs"/>
            </a:rPr>
            <a:t>riconoscimento scritto e pubblico</a:t>
          </a:r>
        </a:p>
      </dsp:txBody>
      <dsp:txXfrm>
        <a:off x="758107" y="252259"/>
        <a:ext cx="2265029" cy="1510018"/>
      </dsp:txXfrm>
    </dsp:sp>
    <dsp:sp modelId="{2EDF0122-C124-4837-8DB4-109670B93DAE}">
      <dsp:nvSpPr>
        <dsp:cNvPr id="0" name=""/>
        <dsp:cNvSpPr/>
      </dsp:nvSpPr>
      <dsp:spPr>
        <a:xfrm>
          <a:off x="3400640" y="252259"/>
          <a:ext cx="3775047" cy="151001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1" kern="1200">
              <a:solidFill>
                <a:schemeClr val="tx1"/>
              </a:solidFill>
              <a:latin typeface="+mn-lt"/>
              <a:ea typeface="+mn-ea"/>
              <a:cs typeface="+mn-cs"/>
            </a:rPr>
            <a:t>Raggiungimento dell’obiettivo: </a:t>
          </a:r>
          <a:r>
            <a:rPr lang="it-IT" sz="1800" kern="1200">
              <a:solidFill>
                <a:schemeClr val="tx1"/>
              </a:solidFill>
              <a:latin typeface="+mn-lt"/>
              <a:ea typeface="+mn-ea"/>
              <a:cs typeface="+mn-cs"/>
            </a:rPr>
            <a:t>riconoscimento materiale</a:t>
          </a:r>
        </a:p>
      </dsp:txBody>
      <dsp:txXfrm>
        <a:off x="4155649" y="252259"/>
        <a:ext cx="2265029" cy="1510018"/>
      </dsp:txXfrm>
    </dsp:sp>
    <dsp:sp modelId="{3DCC3077-66E2-4173-82F7-6DEB7FFB0974}">
      <dsp:nvSpPr>
        <dsp:cNvPr id="0" name=""/>
        <dsp:cNvSpPr/>
      </dsp:nvSpPr>
      <dsp:spPr>
        <a:xfrm>
          <a:off x="6798183" y="252259"/>
          <a:ext cx="3775047" cy="151001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it-IT" sz="1800" b="1" kern="1200">
              <a:solidFill>
                <a:schemeClr val="tx1"/>
              </a:solidFill>
              <a:latin typeface="+mn-lt"/>
              <a:ea typeface="+mn-ea"/>
              <a:cs typeface="+mn-cs"/>
            </a:rPr>
            <a:t>Mantenimento delle promesse e degli impegni: </a:t>
          </a:r>
          <a:r>
            <a:rPr lang="it-IT" sz="1800" kern="1200">
              <a:solidFill>
                <a:schemeClr val="tx1"/>
              </a:solidFill>
              <a:latin typeface="+mn-lt"/>
              <a:ea typeface="+mn-ea"/>
              <a:cs typeface="+mn-cs"/>
            </a:rPr>
            <a:t>riconoscimento pubblico aggiuntivo e speciale</a:t>
          </a:r>
        </a:p>
      </dsp:txBody>
      <dsp:txXfrm>
        <a:off x="7553192" y="252259"/>
        <a:ext cx="2265029" cy="15100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it-IT" sz="2000" kern="1200"/>
            <a:t>Presidente/i della Campagna</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it-IT" sz="2000" kern="1200"/>
            <a:t>Segretario o Tesoriere della Campagna</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it-IT" sz="2000" kern="1200"/>
            <a:t>Guida della raccolta fondi dei soci</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it-IT" sz="2000" kern="1200"/>
            <a:t>Guida della raccolta fondi dei non soci</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25400" rIns="116738" bIns="25400" numCol="1" spcCol="1270" anchor="ctr" anchorCtr="0">
          <a:noAutofit/>
        </a:bodyPr>
        <a:lstStyle/>
        <a:p>
          <a:pPr lvl="0" algn="ctr" defTabSz="889000">
            <a:lnSpc>
              <a:spcPct val="90000"/>
            </a:lnSpc>
            <a:spcBef>
              <a:spcPct val="0"/>
            </a:spcBef>
            <a:spcAft>
              <a:spcPct val="35000"/>
            </a:spcAft>
          </a:pPr>
          <a:r>
            <a:rPr lang="it-IT" sz="2000" kern="1200"/>
            <a:t>Eventi per la raccolta di fondi</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a:solidFill>
                  <a:schemeClr val="tx1"/>
                </a:solidFill>
                <a:latin typeface="+mn-lt"/>
                <a:ea typeface="+mn-ea"/>
                <a:cs typeface="+mn-cs"/>
              </a:rPr>
              <a:t>Bentornato! In questo webinar, ripasseremo i suggerimenti e le stragegie per avere successo nel tuo ruolo.</a:t>
            </a:r>
          </a:p>
          <a:p>
            <a:endParaRPr lang="en-US" dirty="0" smtClean="0"/>
          </a:p>
          <a:p>
            <a:r>
              <a:rPr lang="it-IT" i="1"/>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smtClean="0"/>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Raccogliere fondi è una parte importante del tuo ruolo di coordinatore LCIF di club.</a:t>
            </a:r>
            <a:r>
              <a:rPr lang="it-IT" baseline="0" dirty="0"/>
              <a:t> Sappiamo che alcune persone si sentono </a:t>
            </a:r>
            <a:r>
              <a:rPr lang="it-IT" baseline="0" dirty="0" smtClean="0"/>
              <a:t>intimidite </a:t>
            </a:r>
            <a:r>
              <a:rPr lang="it-IT" baseline="0" dirty="0"/>
              <a:t>dall’idea di raccogliere fondi, ma può essere semplice e persino divertente! Sai meglio di noi cosa funzionerà meglio per il tuo club, ma in caso tu abbia appena cominciato a ricoprire questo ruolo, ecco alcuni utili suggerimenti:</a:t>
            </a:r>
          </a:p>
          <a:p>
            <a:pPr marL="171450" indent="-171450">
              <a:buFont typeface="Arial" panose="020B0604020202020204" pitchFamily="34" charset="0"/>
              <a:buChar char="•"/>
            </a:pPr>
            <a:r>
              <a:rPr lang="it-IT" baseline="0" dirty="0"/>
              <a:t>Inizia chiedendo una donazione ai soci singoli, e continua a chiedere il loro supporto lungo l’arco dell’anno. In molti casi, sarà il modo più facile e veloce per raccogliere fondi. Chiediamo a tutti i Lions di considerare una donazione di 100 USD all’anno, che sono solo 2 USD a settimana, ma al di là della </a:t>
            </a:r>
            <a:r>
              <a:rPr lang="it-IT" baseline="0" dirty="0" smtClean="0"/>
              <a:t>somma </a:t>
            </a:r>
            <a:r>
              <a:rPr lang="it-IT" baseline="0" dirty="0"/>
              <a:t>che possono dare, la partecipazione di ogni Lion è fondamentale per il successo!</a:t>
            </a:r>
          </a:p>
          <a:p>
            <a:pPr marL="171450" indent="-171450">
              <a:buFont typeface="Arial" panose="020B0604020202020204" pitchFamily="34" charset="0"/>
              <a:buChar char="•"/>
            </a:pPr>
            <a:r>
              <a:rPr lang="it-IT" baseline="0" dirty="0"/>
              <a:t>Una volta che hai ottenuto dei risultati con le donazioni individuali,</a:t>
            </a:r>
            <a:r>
              <a:rPr lang="it-IT" b="1" baseline="0" dirty="0"/>
              <a:t> </a:t>
            </a:r>
            <a:r>
              <a:rPr lang="it-IT" baseline="0" dirty="0"/>
              <a:t>lancia un evento di raccolta fondi. Questo è un ottimo modo per coinvolgere la comunità e il tuo club può magari già avere in programma una serie di eventi per quest’anno! </a:t>
            </a:r>
          </a:p>
          <a:p>
            <a:pPr marL="171450" indent="-171450">
              <a:buFont typeface="Arial" panose="020B0604020202020204" pitchFamily="34" charset="0"/>
              <a:buChar char="•"/>
            </a:pPr>
            <a:r>
              <a:rPr lang="it-IT" baseline="0" dirty="0"/>
              <a:t>Poi, lavora con gli officer del tuo club per determinare quando può essere appropriato utilizzare una donazione del tesoriere di club. Forse il tuo club può utilizzare le riserve del tesoriere per integrare le donazioni personali dei soci alla Campagna 100.</a:t>
            </a:r>
          </a:p>
          <a:p>
            <a:pPr marL="171450" indent="-171450">
              <a:buFont typeface="Arial" panose="020B0604020202020204" pitchFamily="34" charset="0"/>
              <a:buChar char="•"/>
            </a:pPr>
            <a:r>
              <a:rPr lang="it-IT" baseline="0" dirty="0"/>
              <a:t>Una volta ricevuto il sostegno dei soci e della leadership del club, valuta di contattare le aziende locali e i non Lions e chiedere il loro supporto. Puoi cominciare dalle aziende che vi hanno già sostenuto in passato. Sarà più probabile che le aziende locali e i non Lions partecipino se vedono che il club e i soci sono i primi a donare!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it-IT" baseline="0" dirty="0"/>
              <a:t>Probabilmente avrai più domande su come esattamente lavorare sulle donazioni private dei soci o programmare un evento di raccolta fondi. Forniremo maggiori dettagli in un secondo momento. Li puoi trovare inoltre nella tua guida per il coordinatore.</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smtClean="0"/>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Tutti i livelli della nostra associazione, dai club fino alle aree costituzionali, stabiliranno il loro obiettivo per la campagna. Questo ci aiuterà ad assicurarci che ci sarà abbastanza attività in ogni anno lionistico per raggiungere l’obiettivo totale della campagna di 300 milioni di USD. Stabilire degli obiettivi a tutti i livelli premette ai leader di avere delle aspettative specifiche e gestibili di partecipazione della loro circoscrizione ed il suo supporto alla LCIF e alla Campagna 100. Ancora più importante, sappiamo che i Lions rispondono bene alla chiamata quando ci sono degli obiettivi da raggiungere, e anzi cercano di superarli!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smtClean="0">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Per raggiungere il nostro obiettivo globale di 300 milioni di USD, chiediamo ad ogni singolo Lion di considerare una donazione di 2 USD a settimana, che equivale a 100 USD all'anno o 300 USD per tutta la durata della campagna.</a:t>
            </a:r>
          </a:p>
          <a:p>
            <a:endParaRPr lang="en-US" baseline="0" dirty="0"/>
          </a:p>
          <a:p>
            <a:r>
              <a:rPr lang="it-IT" baseline="0"/>
              <a:t>Tutti i Lions useranno l’impegno minimo richiesto di 300 USD come base per stabilire l’obiettivo della Campagna 100.</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smtClean="0"/>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molti Lions, 100 USD all’anno </a:t>
            </a:r>
            <a:r>
              <a:rPr lang="it-IT" dirty="0" smtClean="0"/>
              <a:t>possono </a:t>
            </a:r>
            <a:r>
              <a:rPr lang="it-IT" dirty="0"/>
              <a:t>sembrare una grande richiesta.</a:t>
            </a:r>
            <a:r>
              <a:rPr lang="it-IT" baseline="0" dirty="0"/>
              <a:t> Spesso aiuta suddividere la cifra come abbiamo fatto nella diapositiva </a:t>
            </a:r>
            <a:r>
              <a:rPr lang="it-IT" baseline="0" dirty="0" smtClean="0"/>
              <a:t>precedente: 100 </a:t>
            </a:r>
            <a:r>
              <a:rPr lang="it-IT" baseline="0" dirty="0"/>
              <a:t>USD equivalgono solo a 2 USD alla settimana. Può anche essere utile parlare delle molte grandi cose che la LCIF può compiere grazie ad una donazione di 100 USD. Puoi ricordare questa diapositiva dal primo webinar. La riproponiamo. Guardandola attentamente, pensa a quali di questi impatti possano essere più significativi o interessanti per il tuo club.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smtClean="0"/>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Forse il tuo club effettua donazioni alla LCIF da molto tempo.</a:t>
            </a:r>
            <a:r>
              <a:rPr lang="it-IT" baseline="0" dirty="0"/>
              <a:t> Forse molti dei soci del club non hanno mai donato alla LCIF prima. </a:t>
            </a:r>
            <a:r>
              <a:rPr lang="it-IT" dirty="0"/>
              <a:t>Indipendentemente dalla situazione del tuo club, ti incoraggiamo a lavorare per raggiungere almeno uno di questi quattro risultati e far iniziare bene il tuo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baseline="0" dirty="0"/>
              <a:t>Puoi cercare di ottenere il 100% di partecipazione dei soci</a:t>
            </a:r>
          </a:p>
          <a:p>
            <a:pPr marL="628650" lvl="1" indent="-171450">
              <a:buFont typeface="Arial" panose="020B0604020202020204" pitchFamily="34" charset="0"/>
              <a:buChar char="•"/>
            </a:pPr>
            <a:r>
              <a:rPr lang="it-IT" sz="1200" dirty="0"/>
              <a:t>La partecipazione è la chiave per il successo!</a:t>
            </a:r>
          </a:p>
          <a:p>
            <a:pPr marL="628650" lvl="1" indent="-171450">
              <a:buFont typeface="Arial" panose="020B0604020202020204" pitchFamily="34" charset="0"/>
              <a:buChar char="•"/>
            </a:pPr>
            <a:r>
              <a:rPr lang="it-IT" sz="1200" dirty="0"/>
              <a:t>Più Lions partecipano, più impatto possiamo avere sui nostri obiettivi comuni di service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baseline="0" dirty="0"/>
              <a:t>Puoi anche cercare di raggiungere la partecipazione del 100% dei soci con almeno 100 USD donati per socio. Tutti i soci donano almeno 100 USD alla LCIF, raggiungendo l’obiettivo totale di 100 USD per anno per socio.</a:t>
            </a:r>
          </a:p>
          <a:p>
            <a:pPr marL="628650" lvl="1" indent="-171450">
              <a:buFont typeface="Arial" panose="020B0604020202020204" pitchFamily="34" charset="0"/>
              <a:buChar char="•"/>
            </a:pPr>
            <a:r>
              <a:rPr lang="it-IT" sz="1200" dirty="0"/>
              <a:t>100 USD sono solamente 2 USD a settimana, ma possono fare molto</a:t>
            </a:r>
          </a:p>
          <a:p>
            <a:pPr marL="628650" lvl="1" indent="-171450">
              <a:buFont typeface="Arial" panose="020B0604020202020204" pitchFamily="34" charset="0"/>
              <a:buChar char="•"/>
            </a:pPr>
            <a:r>
              <a:rPr lang="it-IT" sz="1200" dirty="0"/>
              <a:t>I club che raggiungono questo obiettivo riceveranno il riconoscimento Club 100/100!</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baseline="0" dirty="0"/>
              <a:t>Il tuo club può fare una donazione del tesoriere di club o organizzare un evento di raccolta fondi. Puoi pensare di utilizzare i fondi del club come donazione integrativa alle donazioni dei soci, o cercare di coinvolgere la comunità con un evento.</a:t>
            </a:r>
          </a:p>
          <a:p>
            <a:pPr marL="628650" lvl="1" indent="-171450">
              <a:buFont typeface="Arial" panose="020B0604020202020204" pitchFamily="34" charset="0"/>
              <a:buChar char="•"/>
            </a:pPr>
            <a:r>
              <a:rPr lang="it-IT" sz="1200" dirty="0"/>
              <a:t>Le donazioni del tesoriere di club sono un modo in cui il club può, tutto insieme, mostrare il suo supporto alla LCIF e alla Campagna 100</a:t>
            </a:r>
          </a:p>
          <a:p>
            <a:pPr marL="628650" lvl="1" indent="-171450">
              <a:buFont typeface="Arial" panose="020B0604020202020204" pitchFamily="34" charset="0"/>
              <a:buChar char="•"/>
            </a:pPr>
            <a:r>
              <a:rPr lang="it-IT" sz="1200" dirty="0"/>
              <a:t>Gli eventi di raccolta fondi sono un ottimo modo per invitare la comunità e far conoscere il nostro messaggio di service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baseline="0" dirty="0"/>
              <a:t>Il tuo club potrebbe diventare un Club </a:t>
            </a:r>
            <a:r>
              <a:rPr lang="it-IT" baseline="0" dirty="0" smtClean="0"/>
              <a:t>modello. </a:t>
            </a:r>
            <a:r>
              <a:rPr lang="it-IT" dirty="0"/>
              <a:t>I Club modello stabiliscono obiettivi ambiziosi e rappresentano un esempio per gli altri club di come si possono raggiungere grazie a una serie di strategie.</a:t>
            </a:r>
            <a:r>
              <a:rPr lang="it-IT" sz="1200" dirty="0"/>
              <a:t> In cambio, ricevono grandi riconoscimenti.</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Ecco come diventare un Club modello!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smtClean="0"/>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Forse il tuo club ha già obiettivi molto alti. Considerereste di diventare un Club modello?</a:t>
            </a:r>
          </a:p>
          <a:p>
            <a:endParaRPr lang="en-US" baseline="0" dirty="0"/>
          </a:p>
          <a:p>
            <a:r>
              <a:rPr lang="it-IT" dirty="0"/>
              <a:t>I Club modello sono fondamentali per il successo della nostra campagna.</a:t>
            </a:r>
            <a:r>
              <a:rPr lang="it-IT" baseline="0" dirty="0"/>
              <a:t> Stabiliscono un ambizioso obiettivo di almeno 750 USD in media per socio e lo raggiungono attraverso una serie di strategie di raccolta fondi. </a:t>
            </a:r>
          </a:p>
          <a:p>
            <a:r>
              <a:rPr lang="it-IT" baseline="0" dirty="0"/>
              <a:t> </a:t>
            </a:r>
          </a:p>
          <a:p>
            <a:r>
              <a:rPr lang="it-IT" baseline="0" dirty="0"/>
              <a:t>La media per socio dei Club modello può intimorire, ma ricorda:</a:t>
            </a:r>
          </a:p>
          <a:p>
            <a:pPr marL="171450" indent="-171450">
              <a:buFont typeface="Arial" panose="020B0604020202020204" pitchFamily="34" charset="0"/>
              <a:buChar char="•"/>
            </a:pPr>
            <a:r>
              <a:rPr lang="it-IT" baseline="0" dirty="0"/>
              <a:t>Tutti i fondi raccolti dal 1 luglio 2017 sono conteggiati, quindi il tuo club probabilmente ha già raccolto qualcosa!</a:t>
            </a:r>
          </a:p>
          <a:p>
            <a:pPr marL="171450" indent="-171450">
              <a:buFont typeface="Arial" panose="020B0604020202020204" pitchFamily="34" charset="0"/>
              <a:buChar char="•"/>
            </a:pPr>
            <a:r>
              <a:rPr lang="it-IT" baseline="0" dirty="0"/>
              <a:t>Per calcolare se il club ha raggiunto il suo obiettivo saranno considerati i fondi raccolti da tutte le fonti, non soltanto le donazioni dei soci!</a:t>
            </a:r>
          </a:p>
          <a:p>
            <a:pPr marL="171450" indent="-171450">
              <a:buFont typeface="Arial" panose="020B0604020202020204" pitchFamily="34" charset="0"/>
              <a:buChar char="•"/>
            </a:pPr>
            <a:r>
              <a:rPr lang="it-IT" baseline="0" dirty="0"/>
              <a:t>Il tuo club ha fino al 30 giugno 2022 per raccogliere fondi e raggiungere il </a:t>
            </a:r>
            <a:r>
              <a:rPr lang="it-IT" baseline="0" dirty="0" smtClean="0"/>
              <a:t>suo </a:t>
            </a:r>
            <a:r>
              <a:rPr lang="it-IT" baseline="0" dirty="0"/>
              <a:t>obiettivo. Non </a:t>
            </a:r>
            <a:r>
              <a:rPr lang="it-IT" baseline="0" dirty="0" smtClean="0"/>
              <a:t>si deve </a:t>
            </a:r>
            <a:r>
              <a:rPr lang="it-IT" baseline="0" dirty="0"/>
              <a:t>fare tutto in un anno.</a:t>
            </a:r>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smtClean="0"/>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Ai Club modello vengono presentati incredibili riconoscimenti per il loro impegno.</a:t>
            </a:r>
            <a:r>
              <a:rPr lang="it-IT" baseline="0"/>
              <a:t> Vengono presentati in tre fasi: quando viene manifestato l’impegno a partecipare, al raggiungimento dell’obiettivo, e quando tutte le promesse e gli impegni vengono mantenuti.</a:t>
            </a:r>
          </a:p>
          <a:p>
            <a:endParaRPr lang="en-US" baseline="0" dirty="0"/>
          </a:p>
          <a:p>
            <a:r>
              <a:rPr lang="it-IT" baseline="0"/>
              <a:t>Il riconoscimento dipende dalla media per socio totale raggiunta in incrementi di 750 USD. Il manuale contiene una descrizione completa per ogni livello.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smtClean="0"/>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Hai cominciato a pensare al tuo piano e quali obiettivi avrai per quest’anno.</a:t>
            </a:r>
            <a:r>
              <a:rPr lang="it-IT" baseline="0"/>
              <a:t> Parliamo ora di come costruire un team per sostenerti!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smtClean="0"/>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raggiungere il successo quest’anno, ci sarà bisogno dell’aiuto di tutti i soci del tuo club.</a:t>
            </a:r>
            <a:r>
              <a:rPr lang="it-IT" baseline="0" dirty="0"/>
              <a:t> Alcuni soci potrebbero desiderare nuove opportunità di leadership e modi per partecipare. Sostenere la tua leadership è un ottimo modo per farlo!</a:t>
            </a:r>
          </a:p>
          <a:p>
            <a:endParaRPr lang="en-US" baseline="0" dirty="0"/>
          </a:p>
          <a:p>
            <a:r>
              <a:rPr lang="it-IT" baseline="0" dirty="0"/>
              <a:t>Può essere utile creare un comitato di club per la Campagna 100. Puoi reclutare soci del tuo club per aiutarti a supervisionare l’intera campagna, dirigere le differenti strategie o attività di raccolta fondi, incluse le visite personali ai soci, ed aiutare con le questioni amministrative come l’organizzazione dei materiali, l’invio delle </a:t>
            </a:r>
            <a:r>
              <a:rPr lang="it-IT" baseline="0" dirty="0" smtClean="0"/>
              <a:t>donazioni e </a:t>
            </a:r>
            <a:r>
              <a:rPr lang="it-IT" baseline="0" dirty="0"/>
              <a:t>la verifica dell’andamento della raccolta fondi.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smtClean="0"/>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Se stai cercando altri soci per posizioni di leadership, cerca soci attivi e impegnati nel tuo club, che abbiano dimostrato impegno e passione per la LCIF e la Campagna 100, siano disposti a fare una donazione o una promessa, e possano dedicare qualche ora alla settimana per questo impegno.</a:t>
            </a:r>
            <a:r>
              <a:rPr lang="it-IT" baseline="0"/>
              <a:t> È importante avere soci che possano ricoprire un ruolo attivo e condividano alcune delle tue responsabilità.</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smtClean="0"/>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In questo webinar, ci concentreremo sui quattro principali compiti o responsabilità del coordinatore LCIF di club. Potremmo anche chiamarle i quattro stadi per avere successo!</a:t>
            </a:r>
          </a:p>
          <a:p>
            <a:endParaRPr lang="en-US" baseline="0" dirty="0" smtClean="0"/>
          </a:p>
          <a:p>
            <a:r>
              <a:rPr lang="it-IT" i="1" baseline="0"/>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smtClean="0"/>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Come coordinatore LCIF di club, sei parte di un team di migliaia di leader </a:t>
            </a:r>
            <a:r>
              <a:rPr lang="it-IT" dirty="0" smtClean="0"/>
              <a:t>Lions </a:t>
            </a:r>
            <a:r>
              <a:rPr lang="it-IT" dirty="0"/>
              <a:t>che rappresentano il collegamento fra i Lions e la LCIF!</a:t>
            </a:r>
            <a:r>
              <a:rPr lang="it-IT" baseline="0" dirty="0"/>
              <a:t> Il tuo coordinatore distrettuale LCIF conta su di te per guidare il tuo club e contribuire al raggiungimento degli obiettivi del distretto. Da parte </a:t>
            </a:r>
            <a:r>
              <a:rPr lang="it-IT" baseline="0" dirty="0" smtClean="0"/>
              <a:t>sua, </a:t>
            </a:r>
            <a:r>
              <a:rPr lang="it-IT" baseline="0" dirty="0"/>
              <a:t>è lì per sostenerti, guidarti e promuovere il tuo eccezionale lavoro presso la LCIF!</a:t>
            </a:r>
          </a:p>
          <a:p>
            <a:endParaRPr lang="en-US" baseline="0" dirty="0"/>
          </a:p>
          <a:p>
            <a:r>
              <a:rPr lang="it-IT" baseline="0" dirty="0"/>
              <a:t>Se non hai ancora contattato il tuo coordinatore distrettuale, ci sono alcune cose che puoi fare per iniziare a costruire un buon rapporto di collaborazione:</a:t>
            </a:r>
          </a:p>
          <a:p>
            <a:pPr marL="171450" lvl="0" indent="-171450">
              <a:buFont typeface="Arial" panose="020B0604020202020204" pitchFamily="34" charset="0"/>
              <a:buChar char="•"/>
            </a:pPr>
            <a:r>
              <a:rPr lang="it-IT" sz="1200" dirty="0">
                <a:solidFill>
                  <a:schemeClr val="tx1"/>
                </a:solidFill>
              </a:rPr>
              <a:t>Fissa appuntamenti telefonici regolari per parlare con il tuo coordinatore distrettuale LCIF: mantenere contatti regolari ti aiuterà a </a:t>
            </a:r>
            <a:r>
              <a:rPr lang="it-IT" sz="1200" dirty="0" smtClean="0">
                <a:solidFill>
                  <a:schemeClr val="tx1"/>
                </a:solidFill>
              </a:rPr>
              <a:t>mantenere alta </a:t>
            </a:r>
            <a:r>
              <a:rPr lang="it-IT" sz="1200" dirty="0">
                <a:solidFill>
                  <a:schemeClr val="tx1"/>
                </a:solidFill>
              </a:rPr>
              <a:t>l’attività</a:t>
            </a:r>
          </a:p>
          <a:p>
            <a:pPr marL="171450" lvl="0" indent="-171450">
              <a:buFont typeface="Arial" panose="020B0604020202020204" pitchFamily="34" charset="0"/>
              <a:buChar char="•"/>
            </a:pPr>
            <a:r>
              <a:rPr lang="it-IT" sz="1200" dirty="0"/>
              <a:t>Rispondi prontamente alle sue richieste d’informazione: il tuo coordinatore distrettuale invierà regolari rapporti sull’attività locale e apprezzerà una tua pronta risposta</a:t>
            </a:r>
          </a:p>
          <a:p>
            <a:pPr marL="171450" lvl="0" indent="-171450">
              <a:buFont typeface="Arial" panose="020B0604020202020204" pitchFamily="34" charset="0"/>
              <a:buChar char="•"/>
            </a:pPr>
            <a:r>
              <a:rPr lang="it-IT" sz="1200" dirty="0"/>
              <a:t>Partecipa di persona alle riunioni con gli altri coordinatori, quando possibile: questo è un modo importante per riunirsi, conoscersi, discutere possibili soluzioni e celebrare i successi</a:t>
            </a:r>
          </a:p>
          <a:p>
            <a:pPr marL="171450" lvl="0" indent="-171450">
              <a:buFont typeface="Arial" panose="020B0604020202020204" pitchFamily="34" charset="0"/>
              <a:buChar char="•"/>
            </a:pPr>
            <a:r>
              <a:rPr lang="it-IT" sz="1200" dirty="0"/>
              <a:t>Invia aggiornamenti frequenti al coordinatore distrettuale LCIF: mantenere aggiornato il tuo coordinatore gli/le offre maggiori possibilità di promuovere i tuo risultati presso gli altri leader e club nel tuo distretto! </a:t>
            </a:r>
          </a:p>
          <a:p>
            <a:pPr marL="171450" lvl="0" indent="-171450">
              <a:buFont typeface="Arial" panose="020B0604020202020204" pitchFamily="34" charset="0"/>
              <a:buChar char="•"/>
            </a:pPr>
            <a:r>
              <a:rPr lang="it-IT" dirty="0"/>
              <a:t>Invita il tuo coordinatore distrettuale LCIF a partecipare ad una riunione di club e fare una presentazione insieme a te: anche il coordinatore ha una storia da raccontare, e più storie ci sono, meglio è!</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smtClean="0"/>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Bene, abbiamo parlato dell’importanza di raccontare la tua storia, definire un programma e costruire il tuo team.</a:t>
            </a:r>
            <a:r>
              <a:rPr lang="it-IT" baseline="0"/>
              <a:t> Ora, parliamo del modo migliore di raccogliere fondi per aumentare il service dei Lions!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smtClean="0"/>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dirty="0">
                <a:solidFill>
                  <a:schemeClr val="tx1"/>
                </a:solidFill>
                <a:latin typeface="+mn-lt"/>
                <a:ea typeface="+mn-ea"/>
                <a:cs typeface="+mn-cs"/>
              </a:rPr>
              <a:t>I Lions sono generosi per natura. Sono i principali sostenitori della LCIF e sostengono anche i progetti del club e molte altre cause nelle nostre comunità. Tuttavia, sappiamo che abbiamo bisogno di più </a:t>
            </a:r>
            <a:r>
              <a:rPr lang="it-IT" sz="1200" b="1" dirty="0">
                <a:solidFill>
                  <a:schemeClr val="tx1"/>
                </a:solidFill>
                <a:latin typeface="+mn-lt"/>
                <a:ea typeface="+mn-ea"/>
                <a:cs typeface="+mn-cs"/>
              </a:rPr>
              <a:t>partecipazione</a:t>
            </a:r>
            <a:r>
              <a:rPr lang="it-IT" sz="1200" dirty="0">
                <a:solidFill>
                  <a:schemeClr val="tx1"/>
                </a:solidFill>
                <a:latin typeface="+mn-lt"/>
                <a:ea typeface="+mn-ea"/>
                <a:cs typeface="+mn-cs"/>
              </a:rPr>
              <a:t> da parte dei Lions di quanto sia mai stato fatto prima per raggiungere gli obiettivi della Campagna 100.</a:t>
            </a:r>
          </a:p>
          <a:p>
            <a:endParaRPr lang="en-US" sz="1200" kern="1200" dirty="0">
              <a:solidFill>
                <a:schemeClr val="tx1"/>
              </a:solidFill>
              <a:effectLst/>
              <a:latin typeface="+mn-lt"/>
              <a:ea typeface="+mn-ea"/>
              <a:cs typeface="+mn-cs"/>
            </a:endParaRPr>
          </a:p>
          <a:p>
            <a:r>
              <a:rPr lang="it-IT" sz="1200" dirty="0">
                <a:solidFill>
                  <a:schemeClr val="tx1"/>
                </a:solidFill>
                <a:latin typeface="+mn-lt"/>
                <a:ea typeface="+mn-ea"/>
                <a:cs typeface="+mn-cs"/>
              </a:rPr>
              <a:t>Come coordinatore LCIF di club, puoi aiutare a raccogliere fondi concentrandoti su quattro attività chiave:</a:t>
            </a:r>
          </a:p>
          <a:p>
            <a:pPr marL="171450" lvl="0" indent="-171450">
              <a:buFont typeface="Arial" panose="020B0604020202020204" pitchFamily="34" charset="0"/>
              <a:buChar char="•"/>
            </a:pPr>
            <a:r>
              <a:rPr lang="it-IT" sz="1200" dirty="0">
                <a:solidFill>
                  <a:schemeClr val="tx1"/>
                </a:solidFill>
                <a:latin typeface="+mn-lt"/>
                <a:ea typeface="+mn-ea"/>
                <a:cs typeface="+mn-cs"/>
              </a:rPr>
              <a:t>Chiedere ai singoli soci di fare una </a:t>
            </a:r>
            <a:r>
              <a:rPr lang="it-IT" sz="1200" b="1" dirty="0">
                <a:solidFill>
                  <a:schemeClr val="tx1"/>
                </a:solidFill>
                <a:latin typeface="+mn-lt"/>
                <a:ea typeface="+mn-ea"/>
                <a:cs typeface="+mn-cs"/>
              </a:rPr>
              <a:t>donazione o una promessa personale</a:t>
            </a:r>
          </a:p>
          <a:p>
            <a:pPr marL="171450" lvl="0" indent="-171450">
              <a:buFont typeface="Arial" panose="020B0604020202020204" pitchFamily="34" charset="0"/>
              <a:buChar char="•"/>
            </a:pPr>
            <a:r>
              <a:rPr lang="it-IT" sz="1200" dirty="0">
                <a:solidFill>
                  <a:schemeClr val="tx1"/>
                </a:solidFill>
                <a:latin typeface="+mn-lt"/>
                <a:ea typeface="+mn-ea"/>
                <a:cs typeface="+mn-cs"/>
              </a:rPr>
              <a:t>Programmare eventi di </a:t>
            </a:r>
            <a:r>
              <a:rPr lang="it-IT" sz="1200" b="1" dirty="0">
                <a:solidFill>
                  <a:schemeClr val="tx1"/>
                </a:solidFill>
                <a:latin typeface="+mn-lt"/>
                <a:ea typeface="+mn-ea"/>
                <a:cs typeface="+mn-cs"/>
              </a:rPr>
              <a:t>raccolta fondi</a:t>
            </a:r>
            <a:r>
              <a:rPr lang="it-IT" sz="1200" dirty="0">
                <a:solidFill>
                  <a:schemeClr val="tx1"/>
                </a:solidFill>
                <a:latin typeface="+mn-lt"/>
                <a:ea typeface="+mn-ea"/>
                <a:cs typeface="+mn-cs"/>
              </a:rPr>
              <a:t> i cui proventi vanno direttamente alla LCIF</a:t>
            </a:r>
          </a:p>
          <a:p>
            <a:pPr marL="171450" lvl="0" indent="-171450">
              <a:buFont typeface="Arial" panose="020B0604020202020204" pitchFamily="34" charset="0"/>
              <a:buChar char="•"/>
            </a:pPr>
            <a:r>
              <a:rPr lang="it-IT" sz="1200" dirty="0">
                <a:solidFill>
                  <a:schemeClr val="tx1"/>
                </a:solidFill>
                <a:latin typeface="+mn-lt"/>
                <a:ea typeface="+mn-ea"/>
                <a:cs typeface="+mn-cs"/>
              </a:rPr>
              <a:t>Considerare di fare una </a:t>
            </a:r>
            <a:r>
              <a:rPr lang="it-IT" sz="1200" b="1" dirty="0">
                <a:solidFill>
                  <a:schemeClr val="tx1"/>
                </a:solidFill>
                <a:latin typeface="+mn-lt"/>
                <a:ea typeface="+mn-ea"/>
                <a:cs typeface="+mn-cs"/>
              </a:rPr>
              <a:t>donazione</a:t>
            </a:r>
            <a:r>
              <a:rPr lang="it-IT" sz="1200" dirty="0">
                <a:solidFill>
                  <a:schemeClr val="tx1"/>
                </a:solidFill>
                <a:latin typeface="+mn-lt"/>
                <a:ea typeface="+mn-ea"/>
                <a:cs typeface="+mn-cs"/>
              </a:rPr>
              <a:t> direttamente dal </a:t>
            </a:r>
            <a:r>
              <a:rPr lang="it-IT" sz="1200" b="1" dirty="0">
                <a:solidFill>
                  <a:schemeClr val="tx1"/>
                </a:solidFill>
                <a:latin typeface="+mn-lt"/>
                <a:ea typeface="+mn-ea"/>
                <a:cs typeface="+mn-cs"/>
              </a:rPr>
              <a:t>tesoriere di </a:t>
            </a:r>
            <a:r>
              <a:rPr lang="it-IT" sz="1200" b="1" dirty="0" smtClean="0">
                <a:solidFill>
                  <a:schemeClr val="tx1"/>
                </a:solidFill>
                <a:latin typeface="+mn-lt"/>
                <a:ea typeface="+mn-ea"/>
                <a:cs typeface="+mn-cs"/>
              </a:rPr>
              <a:t>club</a:t>
            </a:r>
            <a:endParaRPr lang="it-IT" sz="1200" dirty="0">
              <a:solidFill>
                <a:schemeClr val="tx1"/>
              </a:solidFill>
              <a:latin typeface="+mn-lt"/>
              <a:ea typeface="+mn-ea"/>
              <a:cs typeface="+mn-cs"/>
            </a:endParaRPr>
          </a:p>
          <a:p>
            <a:pPr marL="171450" lvl="0" indent="-171450">
              <a:buFont typeface="Arial" panose="020B0604020202020204" pitchFamily="34" charset="0"/>
              <a:buChar char="•"/>
            </a:pPr>
            <a:r>
              <a:rPr lang="it-IT" sz="1200" dirty="0">
                <a:solidFill>
                  <a:schemeClr val="tx1"/>
                </a:solidFill>
                <a:latin typeface="+mn-lt"/>
                <a:ea typeface="+mn-ea"/>
                <a:cs typeface="+mn-cs"/>
              </a:rPr>
              <a:t>Contattare le </a:t>
            </a:r>
            <a:r>
              <a:rPr lang="it-IT" sz="1200" b="1" dirty="0">
                <a:solidFill>
                  <a:schemeClr val="tx1"/>
                </a:solidFill>
                <a:latin typeface="+mn-lt"/>
                <a:ea typeface="+mn-ea"/>
                <a:cs typeface="+mn-cs"/>
              </a:rPr>
              <a:t>aziende e i non Lions locali</a:t>
            </a:r>
            <a:r>
              <a:rPr lang="it-IT" sz="1200" dirty="0">
                <a:solidFill>
                  <a:schemeClr val="tx1"/>
                </a:solidFill>
                <a:latin typeface="+mn-lt"/>
                <a:ea typeface="+mn-ea"/>
                <a:cs typeface="+mn-cs"/>
              </a:rPr>
              <a:t> ed invitarli a sostenere la LCIF insieme al tuo club</a:t>
            </a:r>
          </a:p>
          <a:p>
            <a:pPr marL="0" indent="0">
              <a:buFont typeface="Arial" panose="020B0604020202020204" pitchFamily="34" charset="0"/>
              <a:buNone/>
            </a:pPr>
            <a:endParaRPr lang="en-US" dirty="0" smtClean="0"/>
          </a:p>
          <a:p>
            <a:pPr marL="0" indent="0">
              <a:buFont typeface="Arial" panose="020B0604020202020204" pitchFamily="34" charset="0"/>
              <a:buNone/>
            </a:pPr>
            <a:r>
              <a:rPr lang="it-IT" dirty="0"/>
              <a:t>Il resto del webinar sarà dedicato a rivedere come essere efficaci in ciascuna di queste strategie!</a:t>
            </a:r>
            <a:r>
              <a:rPr lang="it-IT" baseline="0" dirty="0"/>
              <a:t/>
            </a:r>
            <a:br>
              <a:rPr lang="it-IT" baseline="0" dirty="0"/>
            </a:br>
            <a:endParaRPr lang="it-IT"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smtClean="0"/>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Aumentare la partecipazione dei soci sarà uno degli elementi chiave.</a:t>
            </a:r>
            <a:r>
              <a:rPr lang="it-IT" baseline="0"/>
              <a:t> Parliamo brevemente di come possiamo meglio assicurarci il supporto personale.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smtClean="0"/>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Sappiamo che alcuni coordinatori possono non avere esperienza di richiesta donazioni ai soci, o magari non lo fanno da un po’.</a:t>
            </a:r>
            <a:r>
              <a:rPr lang="it-IT" baseline="0" dirty="0"/>
              <a:t> Ecco alcuni elementi per essere efficaci: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Innanzitutto, fai la tua donazione o promessa prima di iniziare ad invitare gli altri a donare: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Questo ti darà fiducia in te stesso. Essere in grado di dire che hai fatto una donazione e invitare gli altri soci ad unirsi a te mostrerà chiaramente agli altri che questa causa è meritevole, che ti fidi della LCIF e che anche loro dovrebbero partecipare.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Rendi l'atto di donare semplice per i soci: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Consegna </a:t>
            </a:r>
            <a:r>
              <a:rPr lang="it-IT" baseline="0" dirty="0" smtClean="0"/>
              <a:t>le lettere di promessa </a:t>
            </a:r>
            <a:r>
              <a:rPr lang="it-IT" baseline="0" dirty="0"/>
              <a:t>o mostra loro come effettuare una donazione o una promessa online a www.lcif.org/donate o sull’app MyLion. Se disponibile nella tua circoscrizione, incoraggiali ad effettuare una donazione automatica. È un modo eccellente per inviare una piccola donazione in modo ripetitivo.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Rendila una cosa gestibile: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aseline="0" dirty="0"/>
              <a:t>Chiedi loro di considerare una specifica donazione, e parti dal valore più piccolo. Per esempio: una donazione di 300 USD nel corso della campagna significa 100 USD all’anno, 8 USD al mese o 2 USD alla settimana! Quando i Lions </a:t>
            </a:r>
            <a:r>
              <a:rPr lang="it-IT" baseline="0" dirty="0" smtClean="0"/>
              <a:t>capiranno </a:t>
            </a:r>
            <a:r>
              <a:rPr lang="it-IT" baseline="0" dirty="0"/>
              <a:t>che un piccolo sacrificio può avere un grande impatto, potrebbero considerare di donare di più.</a:t>
            </a:r>
          </a:p>
          <a:p>
            <a:pPr marL="171450" indent="-171450">
              <a:buFont typeface="Arial" panose="020B0604020202020204" pitchFamily="34" charset="0"/>
              <a:buChar char="•"/>
            </a:pPr>
            <a:r>
              <a:rPr lang="it-IT" baseline="0" dirty="0"/>
              <a:t>Rendila una cosa personale:</a:t>
            </a:r>
          </a:p>
          <a:p>
            <a:pPr marL="628650" lvl="1" indent="-171450">
              <a:buFont typeface="Arial" panose="020B0604020202020204" pitchFamily="34" charset="0"/>
              <a:buChar char="•"/>
            </a:pPr>
            <a:r>
              <a:rPr lang="it-IT" baseline="0" dirty="0"/>
              <a:t>Incontrati con gli altri soci singolarmente o in piccoli gruppi quando possibile. Lasciare tempo per porre domande e condividere storie personali incoraggia i Lions a fare la donazione più alta che possono. È anche utile per conoscere meglio gli altri soci Lions e comprendere quali cause umanitarie globali li interessano o appassionano di più. </a:t>
            </a:r>
          </a:p>
          <a:p>
            <a:pPr marL="171450" lvl="0" indent="-171450">
              <a:buFont typeface="Arial" panose="020B0604020202020204" pitchFamily="34" charset="0"/>
              <a:buChar char="•"/>
            </a:pPr>
            <a:r>
              <a:rPr lang="it-IT" baseline="0" dirty="0"/>
              <a:t>Rendila una cosa ufficiale:</a:t>
            </a:r>
          </a:p>
          <a:p>
            <a:pPr marL="628650" lvl="1" indent="-171450">
              <a:buFont typeface="Arial" panose="020B0604020202020204" pitchFamily="34" charset="0"/>
              <a:buChar char="•"/>
            </a:pPr>
            <a:r>
              <a:rPr lang="it-IT" baseline="0" dirty="0"/>
              <a:t>Assicurati che ogni Lion compili un modulo di promessa e lo invii alla LCIF affinché venga appropriatamente registrato. Non possiamo inviare riconoscimenti se non abbiamo le informazioni necessarie dal donatore.</a:t>
            </a:r>
          </a:p>
          <a:p>
            <a:pPr marL="171450" indent="-171450">
              <a:buFont typeface="Arial" panose="020B0604020202020204" pitchFamily="34" charset="0"/>
              <a:buChar char="•"/>
            </a:pPr>
            <a:r>
              <a:rPr lang="it-IT" baseline="0" dirty="0"/>
              <a:t>Sii incisivo:</a:t>
            </a:r>
          </a:p>
          <a:p>
            <a:pPr marL="628650" lvl="1" indent="-171450">
              <a:buFont typeface="Arial" panose="020B0604020202020204" pitchFamily="34" charset="0"/>
              <a:buChar char="•"/>
            </a:pPr>
            <a:r>
              <a:rPr lang="it-IT" sz="1200" dirty="0"/>
              <a:t>Ringrazia i soci per il loro tempo e disponibilità all’incontro, per considerare una donazione, e quando </a:t>
            </a:r>
            <a:r>
              <a:rPr lang="it-IT" sz="1200" dirty="0" smtClean="0"/>
              <a:t>effettuano </a:t>
            </a:r>
            <a:r>
              <a:rPr lang="it-IT" sz="1200" dirty="0"/>
              <a:t>la donazione.</a:t>
            </a:r>
            <a:r>
              <a:rPr lang="it-IT" sz="1200" baseline="0" dirty="0"/>
              <a:t> Condividi con loro l’impatto che la loro donazione avrà attraverso l’operato della LCIF. </a:t>
            </a:r>
            <a:r>
              <a:rPr lang="it-IT" sz="1200" dirty="0"/>
              <a:t>Inoltre, la LCIF offre una serie di possibilità di riconoscimento per le donazioni di tutti i livelli, che riguarderemo fra poco.</a:t>
            </a:r>
          </a:p>
          <a:p>
            <a:pPr marL="628650" lvl="1" indent="-171450">
              <a:buFont typeface="Arial" panose="020B0604020202020204"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baseline="0" dirty="0"/>
              <a:t>Ricorda: la cosa più importante da ricordare sulla raccolta fondi è che stai </a:t>
            </a:r>
            <a:r>
              <a:rPr lang="it-IT" i="1" baseline="0" dirty="0"/>
              <a:t>invitando</a:t>
            </a:r>
            <a:r>
              <a:rPr lang="it-IT" baseline="0" dirty="0"/>
              <a:t> gli altri soci Lions e i vicini ad </a:t>
            </a:r>
            <a:r>
              <a:rPr lang="it-IT" i="1" baseline="0" dirty="0"/>
              <a:t>unirsi a te</a:t>
            </a:r>
            <a:r>
              <a:rPr lang="it-IT" baseline="0" dirty="0"/>
              <a:t> per sostenere il lavoro della LCIF. Non stai chiedendo soldi per te stesso. Stai chiedendo una donazione di cui la LCIF ha bisogno per aiutare i Lions a cambiare il mondo.</a:t>
            </a:r>
          </a:p>
          <a:p>
            <a:pPr marL="0" lvl="0" indent="0">
              <a:buFont typeface="Arial" panose="020B0604020202020204" pitchFamily="34" charset="0"/>
              <a:buNone/>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smtClean="0"/>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Richieste dirette e specifiche sono spesso le più efficaci ad ottenere una donazione. Può essere utile esercitarsi a fare una richiesta, prima di incontrarti con gli altri soci.</a:t>
            </a:r>
            <a:r>
              <a:rPr lang="it-IT" baseline="0"/>
              <a:t> Prova ad utilizzare, personalizzandole, queste parole:</a:t>
            </a:r>
          </a:p>
          <a:p>
            <a:endParaRPr lang="en-US" baseline="0" dirty="0"/>
          </a:p>
          <a:p>
            <a:r>
              <a:rPr lang="it-IT" i="1"/>
              <a:t>“Vorrei chiederti di unirti a me per sostenere la Campagna 100. Non conosco la tua situazione finanziaria o quali altri impegni di beneficenza ti sei preso, ma conosco la tua passione e il tuo impegno al servizio lionistico. Potresti considerare di donare soltanto 8 USD al mese per una donazione totale di 300 USD in tre anni?”</a:t>
            </a:r>
          </a:p>
          <a:p>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smtClean="0"/>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Quando ti prepari a fare una richiesta, puoi anche prepararti a come risponderai alle diverse possibili risposte che riceverai.</a:t>
            </a:r>
            <a:r>
              <a:rPr lang="it-IT" baseline="0" dirty="0"/>
              <a:t> Qui sopra ci sono alcuni esempi.</a:t>
            </a:r>
          </a:p>
          <a:p>
            <a:endParaRPr lang="en-US" baseline="0" dirty="0" smtClean="0"/>
          </a:p>
          <a:p>
            <a:r>
              <a:rPr lang="it-IT" baseline="0" dirty="0"/>
              <a:t>È importante ricordare che non ci sono problemi se dei soci hanno bisogno di tempo per pensare alla loro donazione. Significa che prendono sul serio la richiesta! Continua a ricontattarli finché hanno preso una decisione.</a:t>
            </a:r>
          </a:p>
          <a:p>
            <a:endParaRPr lang="en-US" baseline="0" dirty="0" smtClean="0"/>
          </a:p>
          <a:p>
            <a:r>
              <a:rPr lang="it-IT" baseline="0" dirty="0"/>
              <a:t>Inoltre, se un socio dice no, magari può avere delle domande che lo </a:t>
            </a:r>
            <a:r>
              <a:rPr lang="it-IT" baseline="0" dirty="0" smtClean="0"/>
              <a:t>trattengono </a:t>
            </a:r>
            <a:r>
              <a:rPr lang="it-IT" baseline="0" dirty="0"/>
              <a:t>dal dire di sì. O può pensare che se non può impegnarsi per la cifra richiesta, non dovrebbe dare niente del tutto. </a:t>
            </a:r>
            <a:r>
              <a:rPr lang="it-IT" baseline="0" dirty="0" smtClean="0"/>
              <a:t>Assicurati </a:t>
            </a:r>
            <a:r>
              <a:rPr lang="it-IT" baseline="0" dirty="0"/>
              <a:t>sempre di avere risposto </a:t>
            </a:r>
            <a:r>
              <a:rPr lang="it-IT" baseline="0" dirty="0" smtClean="0"/>
              <a:t>alle </a:t>
            </a:r>
            <a:r>
              <a:rPr lang="it-IT" baseline="0" dirty="0"/>
              <a:t>domande e tieni la porta aperta per un dono significativo, anche se è inferiore alla cifra che hai richiesto.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smtClean="0"/>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 riconoscimento speciale e limitato nel tempo è stato creato per i donatori della LCIF durante la Campagna 100!</a:t>
            </a:r>
            <a:r>
              <a:rPr lang="it-IT" baseline="0" dirty="0"/>
              <a:t> </a:t>
            </a:r>
            <a:r>
              <a:rPr lang="it-IT" dirty="0"/>
              <a:t>Tutti i donatori che contribuiscono con almeno 100 USD alla Campagna 100 riceveranno un distintivo commemorativo d’argento (mostrato sopra). I donatori che donano 300 USD o più in totale riceveranno riconoscimenti aggiuntivi, come indicato sopra. I donatori riceveranno i riconoscimenti direttamente al loro indirizzo se non diversamente specificato, a partire dall’inizio del 2019.</a:t>
            </a:r>
          </a:p>
          <a:p>
            <a:endParaRPr lang="en-US" baseline="0" dirty="0" smtClean="0"/>
          </a:p>
          <a:p>
            <a:r>
              <a:rPr lang="it-IT" dirty="0"/>
              <a:t>Ricorda: tutti i contributi alla Campagna 100 sono conteggiati per </a:t>
            </a:r>
            <a:r>
              <a:rPr lang="it-IT" dirty="0" smtClean="0"/>
              <a:t>i premi Amico </a:t>
            </a:r>
            <a:r>
              <a:rPr lang="it-IT" dirty="0"/>
              <a:t>di Melvin Jones o </a:t>
            </a:r>
            <a:r>
              <a:rPr lang="it-IT" dirty="0" smtClean="0"/>
              <a:t>Amico Progressivo</a:t>
            </a:r>
            <a:r>
              <a:rPr lang="it-IT" baseline="0" dirty="0" smtClean="0"/>
              <a:t> </a:t>
            </a:r>
            <a:r>
              <a:rPr lang="it-IT" dirty="0" smtClean="0"/>
              <a:t>di </a:t>
            </a:r>
            <a:r>
              <a:rPr lang="it-IT" dirty="0"/>
              <a:t>Melvin Jones.</a:t>
            </a:r>
            <a:r>
              <a:rPr lang="it-IT" baseline="0" dirty="0"/>
              <a:t> Tutti i riconoscimenti descritti sono in aggiunta agli altri riconoscimenti attualmente offerti dalla LCIF.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smtClean="0"/>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 donatori che si impegnano a donazioni ripetute nel tempo, tramite promesse annuali o donazioni automatiche mensili, possono ricevere doni interessanti in aggiunta ai riconoscimenti per l’ammontare totale donato alla campagna.</a:t>
            </a:r>
            <a:r>
              <a:rPr lang="it-IT" baseline="0"/>
              <a:t> Presto riceverai informazioni su questi doni!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smtClean="0"/>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In aggiunta ai riconoscimenti per la Campagna 100, le donazioni alla Campagna 100 saranno anche conteggiate per i programmi di riconoscimento in corso:</a:t>
            </a:r>
          </a:p>
          <a:p>
            <a:pPr marL="171450" indent="-171450">
              <a:buFont typeface="Arial" panose="020B0604020202020204" pitchFamily="34" charset="0"/>
              <a:buChar char="•"/>
            </a:pPr>
            <a:r>
              <a:rPr lang="it-IT" dirty="0"/>
              <a:t>Il Premio Amico di Melvin Jones riconosce i donatori che effettuano contributi totali di 1.000 USD in tranche di almeno 100 USD nel corso di cinque anni. Come riconoscimento per questi contributi, i donatori riceveranno il distintivo Amico di Melvin Jones ed una targa personalizzata.</a:t>
            </a:r>
          </a:p>
          <a:p>
            <a:pPr marL="171450" indent="-171450">
              <a:buFont typeface="Arial" panose="020B0604020202020204" pitchFamily="34" charset="0"/>
              <a:buChar char="•"/>
            </a:pPr>
            <a:r>
              <a:rPr lang="it-IT" dirty="0"/>
              <a:t>Il Premio Amico Progressivo di Melvin Jones riconosce i donatori che continuano ad effettuare contributi sopra i 1.000 USD. Questo programma di riconoscimento offre distintivi per vari livelli fra 2.000 e 100.000 USD</a:t>
            </a:r>
          </a:p>
          <a:p>
            <a:pPr marL="171450" indent="-171450">
              <a:buFont typeface="Arial" panose="020B0604020202020204" pitchFamily="34" charset="0"/>
              <a:buChar char="•"/>
            </a:pPr>
            <a:r>
              <a:rPr lang="it-IT" dirty="0"/>
              <a:t>Partner umanitari: questo programma riconosce i donatori che effettuano un contributo totale pari o superiore a 100.000 USD nel corso della loro vita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it-IT" dirty="0"/>
              <a:t>Quando un donatore ha accumulato abbastanza crediti Amico di Melvin Jones, dovrebbe inviare un modulo di richiesta MJF. Il modulo si può trovare sul sito LCIF.org.</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smtClean="0"/>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dirty="0">
                <a:solidFill>
                  <a:schemeClr val="tx1"/>
                </a:solidFill>
                <a:latin typeface="+mn-lt"/>
                <a:ea typeface="+mn-ea"/>
                <a:cs typeface="+mn-cs"/>
              </a:rPr>
              <a:t>Il tuo ruolo consiste in quattro compiti principali, che ruotano attorno ad un obiettivo comune: promuovere la partecipazione di tutti i Lions.</a:t>
            </a:r>
          </a:p>
          <a:p>
            <a:pPr marL="171450" indent="-171450">
              <a:buFont typeface="Arial" panose="020B0604020202020204" pitchFamily="34" charset="0"/>
              <a:buChar char="•"/>
            </a:pPr>
            <a:r>
              <a:rPr lang="it-IT" dirty="0"/>
              <a:t>Racconta la tua storia: </a:t>
            </a:r>
            <a:r>
              <a:rPr lang="it-IT" dirty="0" smtClean="0"/>
              <a:t>aiuta </a:t>
            </a:r>
            <a:r>
              <a:rPr lang="it-IT" dirty="0"/>
              <a:t>i soci a comprendere l’importanza dell’impatto della LCIF nella vostra comunità e nel mondo.</a:t>
            </a:r>
          </a:p>
          <a:p>
            <a:pPr marL="171450" indent="-171450">
              <a:buFont typeface="Arial" panose="020B0604020202020204" pitchFamily="34" charset="0"/>
              <a:buChar char="•"/>
            </a:pPr>
            <a:r>
              <a:rPr lang="it-IT" dirty="0"/>
              <a:t>Definisci un programma: </a:t>
            </a:r>
            <a:r>
              <a:rPr lang="it-IT" dirty="0" smtClean="0"/>
              <a:t>scopri </a:t>
            </a:r>
            <a:r>
              <a:rPr lang="it-IT" dirty="0"/>
              <a:t>i molti modi in cui tu e il tuo club potete sostenere la Campagna 100. Poi, stabilisci il tuo obiettivo.</a:t>
            </a:r>
          </a:p>
          <a:p>
            <a:pPr marL="171450" indent="-171450">
              <a:buFont typeface="Arial" panose="020B0604020202020204" pitchFamily="34" charset="0"/>
              <a:buChar char="•"/>
            </a:pPr>
            <a:r>
              <a:rPr lang="it-IT" dirty="0"/>
              <a:t>Crea una squadra: </a:t>
            </a:r>
            <a:r>
              <a:rPr lang="it-IT" dirty="0" smtClean="0"/>
              <a:t>crea </a:t>
            </a:r>
            <a:r>
              <a:rPr lang="it-IT" dirty="0"/>
              <a:t>un comitato che ti aiuti a raccogliere fondi e a contattare la tua comunità.</a:t>
            </a:r>
          </a:p>
          <a:p>
            <a:pPr marL="171450" indent="-171450">
              <a:buFont typeface="Arial" panose="020B0604020202020204" pitchFamily="34" charset="0"/>
              <a:buChar char="•"/>
            </a:pPr>
            <a:r>
              <a:rPr lang="it-IT" dirty="0"/>
              <a:t>Raccogli fondi: </a:t>
            </a:r>
            <a:r>
              <a:rPr lang="it-IT" dirty="0" smtClean="0"/>
              <a:t>inizia </a:t>
            </a:r>
            <a:r>
              <a:rPr lang="it-IT" dirty="0"/>
              <a:t>facendo la tua donazione. Poi, chiedi ad altri di unirsi a te nel sostegno alla Campagna 100 e spiega i vari modi di partecipare.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it-IT" dirty="0"/>
              <a:t>Tutti questi compiti insieme sono il modo migliore per aiutarti ad incoraggiare e ad assicurare la partecipazione del tuo club e anche di altri membri della comunità!</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smtClean="0"/>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La LCIF offre anche un riconoscimento per donazioni annuali di 50, 100 e 200 USD. Viene chiamato programma Lions Share. Lions Share è creato per i donatori che magari non pensano di poter effettuare una donazione unica a livello di MJF, ma riconosce la loro generosità ed offre loro un percorso per raggiungere l’MJF nel tempo. </a:t>
            </a:r>
          </a:p>
          <a:p>
            <a:r>
              <a:rPr lang="it-IT" dirty="0"/>
              <a:t>Il programma Lions Share offre riconoscimenti ai seguenti livelli:</a:t>
            </a:r>
          </a:p>
          <a:p>
            <a:pPr marL="178328" indent="-178328">
              <a:buFont typeface="Arial" panose="020B0604020202020204" pitchFamily="34" charset="0"/>
              <a:buChar char="•"/>
            </a:pPr>
            <a:r>
              <a:rPr lang="it-IT" dirty="0"/>
              <a:t>Per una donazione di 50 USD, il donatore riceve un distintivo Lions Share con una stella</a:t>
            </a:r>
          </a:p>
          <a:p>
            <a:pPr marL="178328" indent="-178328">
              <a:buFont typeface="Arial" panose="020B0604020202020204" pitchFamily="34" charset="0"/>
              <a:buChar char="•"/>
            </a:pPr>
            <a:r>
              <a:rPr lang="it-IT" dirty="0"/>
              <a:t>Per una donazione di 100 USD, il donatore riceve un distintivo con due stelle</a:t>
            </a:r>
          </a:p>
          <a:p>
            <a:pPr marL="178328" indent="-178328">
              <a:buFont typeface="Arial" panose="020B0604020202020204" pitchFamily="34" charset="0"/>
              <a:buChar char="•"/>
            </a:pPr>
            <a:r>
              <a:rPr lang="it-IT" dirty="0"/>
              <a:t>Per una donazione di 200 USD, il donatore riceve un distintivo con tre stelle</a:t>
            </a:r>
          </a:p>
          <a:p>
            <a:pPr marL="0" indent="0">
              <a:buFont typeface="Arial" panose="020B0604020202020204" pitchFamily="34" charset="0"/>
              <a:buNone/>
            </a:pPr>
            <a:endParaRPr lang="en-US" dirty="0" smtClean="0"/>
          </a:p>
          <a:p>
            <a:pPr marL="0" indent="0">
              <a:buFont typeface="Arial" panose="020B0604020202020204" pitchFamily="34" charset="0"/>
              <a:buNone/>
            </a:pPr>
            <a:r>
              <a:rPr lang="it-IT" dirty="0"/>
              <a:t>Il riconoscimento Lions Share viene offerto in aggiunta a tutti i riconoscimenti della Campagna 100 descritti nelle diapositive precedenti.</a:t>
            </a:r>
          </a:p>
          <a:p>
            <a:endParaRPr lang="en-US" dirty="0"/>
          </a:p>
          <a:p>
            <a:r>
              <a:rPr lang="it-IT" dirty="0"/>
              <a:t>Le donazioni possono essere assegnate al Fondo Empowering Service, per sostenere il service, o al Fondo per il soccorso in caso di disastri. Il tuo coordinatore distrettuale LCIF riceverà una quantità di distintivi Lions Share ed un libretto per tenere monitorati questi contributi. Se tu o gli altri soci del tuo club effettuate donazioni online che danno diritto a questo riconoscimento, assicurati di richiedere alla LCIF di inviarti il distintivo.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it-IT">
                <a:solidFill>
                  <a:prstClr val="black"/>
                </a:solidFill>
              </a:rPr>
              <a:t>Comitato Sviluppo LCIF - 10 agosto 2018</a:t>
            </a:r>
          </a:p>
        </p:txBody>
      </p:sp>
      <p:sp>
        <p:nvSpPr>
          <p:cNvPr id="6" name="Header Placeholder 5"/>
          <p:cNvSpPr>
            <a:spLocks noGrp="1"/>
          </p:cNvSpPr>
          <p:nvPr>
            <p:ph type="hdr" sz="quarter" idx="12"/>
          </p:nvPr>
        </p:nvSpPr>
        <p:spPr/>
        <p:txBody>
          <a:bodyPr/>
          <a:lstStyle/>
          <a:p>
            <a:r>
              <a:rPr lang="it-IT">
                <a:solidFill>
                  <a:prstClr val="black"/>
                </a:solidFill>
              </a:rPr>
              <a:t>A4- Programma Lions Share</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it-IT" dirty="0"/>
              <a:t>In aggiunta al riconoscimento per i Club modello della Campagna 100, la LCIF offre anche un riconoscimento per vari risultati del club, come l’emblema per la donazione di club e gli emblemi e galloni MJF per il gonfalone.</a:t>
            </a:r>
          </a:p>
          <a:p>
            <a:pPr marL="170049" indent="-170049">
              <a:buFont typeface="Arial" panose="020B0604020202020204" pitchFamily="34" charset="0"/>
              <a:buChar char="•"/>
            </a:pPr>
            <a:r>
              <a:rPr lang="it-IT" dirty="0"/>
              <a:t>Ci sono cinque livelli di </a:t>
            </a:r>
            <a:r>
              <a:rPr lang="it-IT" b="1" dirty="0"/>
              <a:t>Emblema per la donazione di club</a:t>
            </a:r>
            <a:r>
              <a:rPr lang="it-IT" dirty="0"/>
              <a:t>:</a:t>
            </a:r>
            <a:r>
              <a:rPr lang="it-IT" b="0" baseline="0" dirty="0"/>
              <a:t> </a:t>
            </a:r>
            <a:r>
              <a:rPr lang="it-IT" dirty="0"/>
              <a:t>50, 100, 250, 500 e 1.000 </a:t>
            </a:r>
            <a:r>
              <a:rPr lang="it-IT" dirty="0" smtClean="0"/>
              <a:t>USD. </a:t>
            </a:r>
            <a:r>
              <a:rPr lang="it-IT" dirty="0"/>
              <a:t>Il riconoscimento è calcolato prendendo le donazioni totali del club e dividendole per il numero di soci del club. Se il club raggiunge una certa media per socio che corrisponde ai livelli qui sopra, il club riceve un emblema per il gonfalone. Per i Club modello, vengono inviati questi riconoscimenti in aggiunta a quelli per essere diventato un Club modello.</a:t>
            </a:r>
          </a:p>
          <a:p>
            <a:pPr marL="170049" indent="-170049" defTabSz="924155">
              <a:buFont typeface="Arial" panose="020B0604020202020204" pitchFamily="34" charset="0"/>
              <a:buChar char="•"/>
              <a:defRPr/>
            </a:pPr>
            <a:r>
              <a:rPr lang="it-IT" dirty="0"/>
              <a:t>I club ricevono un </a:t>
            </a:r>
            <a:r>
              <a:rPr lang="it-IT" dirty="0" smtClean="0"/>
              <a:t>emblema/gallone </a:t>
            </a:r>
            <a:r>
              <a:rPr lang="it-IT" dirty="0"/>
              <a:t>per gonfalone Amico di Melvin Jones la prima volta che un socio viene onorato con un premio Amico di </a:t>
            </a:r>
            <a:r>
              <a:rPr lang="it-IT" dirty="0" smtClean="0"/>
              <a:t>Melvin </a:t>
            </a:r>
            <a:r>
              <a:rPr lang="it-IT" dirty="0"/>
              <a:t>Jones. Il club riceve un gallone negli anni successivi alla prima assegnazione di un MJF a un socio. Il club riceve inoltre un emblema per gonfalone quanto tutti i soci del club si sono qualificati per un premio Amico di Melvin Jones.</a:t>
            </a:r>
          </a:p>
          <a:p>
            <a:pPr marL="0" indent="0" defTabSz="924155">
              <a:buFont typeface="Arial" panose="020B0604020202020204" pitchFamily="34" charset="0"/>
              <a:buNone/>
              <a:defRPr/>
            </a:pPr>
            <a:endParaRPr lang="en-US"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smtClean="0"/>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Anche gli eventi di raccolta fondi sono una parte importante dell’impegno e sostegno alla Campagna 100 da parte dei club!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smtClean="0"/>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Gli eventi di raccolta fondi sono un eccellente modo per il tuo club di passare del tempo insieme, invitare altri membri della comunità se si vuole, e anche raccogliere fondi per sostenere l’operato della LCIF!</a:t>
            </a:r>
          </a:p>
          <a:p>
            <a:endParaRPr lang="en-US" baseline="0" dirty="0"/>
          </a:p>
          <a:p>
            <a:r>
              <a:rPr lang="it-IT" baseline="0" dirty="0"/>
              <a:t>Magari hai già esperienza in questo tipo di eventi, ma in caso per te sia un novità o abbia bisogno di rinfrescarti la memoria, ecco alcuni consigli:</a:t>
            </a:r>
          </a:p>
          <a:p>
            <a:pPr marL="174708" indent="-174708">
              <a:buFont typeface="Arial" panose="020B0604020202020204" pitchFamily="34" charset="0"/>
              <a:buChar char="•"/>
            </a:pPr>
            <a:r>
              <a:rPr lang="it-IT" baseline="0" dirty="0"/>
              <a:t>Sii creativo! La campagna è un’occasione perfetta per provare qualcosa di nuovo! Chiedi agli altri Lions di suggerirti le loro idee o trova utili consigli sul blog della LCIF</a:t>
            </a:r>
          </a:p>
          <a:p>
            <a:pPr marL="174708" indent="-174708">
              <a:buFont typeface="Arial" panose="020B0604020202020204" pitchFamily="34" charset="0"/>
              <a:buChar char="•"/>
            </a:pPr>
            <a:r>
              <a:rPr lang="it-IT" baseline="0" dirty="0"/>
              <a:t>Considera come si può educare i partecipanti sulla LCIF, le nostre cause umanitarie globali e come i Lions servono il mondo. Questo è un modo eccellente di evidenziare il lavoro della LCIF nella tua comunità.</a:t>
            </a:r>
          </a:p>
          <a:p>
            <a:pPr marL="174708" indent="-174708">
              <a:buFont typeface="Arial" panose="020B0604020202020204" pitchFamily="34" charset="0"/>
              <a:buChar char="•"/>
            </a:pPr>
            <a:r>
              <a:rPr lang="it-IT" baseline="0" dirty="0"/>
              <a:t>Porta materiali che i partecipanti possono portare a casa: brochure e guide tascabili sono ottime opzioni!</a:t>
            </a:r>
          </a:p>
          <a:p>
            <a:pPr marL="174708" indent="-174708">
              <a:buFont typeface="Arial" panose="020B0604020202020204" pitchFamily="34" charset="0"/>
              <a:buChar char="•"/>
            </a:pPr>
            <a:r>
              <a:rPr lang="it-IT" baseline="0" dirty="0"/>
              <a:t>Invita altri soci ad aiutarti: gli eventi di raccolta fondi possono richiedere tempo e forza lionistica per realizzarli. I Lions amano essere dei leader e servire, per cui trova altri soci che possono aiutarti!</a:t>
            </a:r>
          </a:p>
          <a:p>
            <a:pPr marL="174708" indent="-174708">
              <a:buFont typeface="Arial" panose="020B0604020202020204" pitchFamily="34" charset="0"/>
              <a:buChar char="•"/>
            </a:pPr>
            <a:endParaRPr lang="en-US" baseline="0" dirty="0"/>
          </a:p>
          <a:p>
            <a:r>
              <a:rPr lang="it-IT" baseline="0" dirty="0"/>
              <a:t>Ricorda: organizzare un evento significa incoraggiare la comunità ad unirsi a te per cambiare il mondo!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smtClean="0"/>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Una donazione del tesoriere di club è un altro modo in cui il tuo club può sostenere la LCIF.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smtClean="0"/>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Sappiamo che molti club hanno una riserva di fondi che accantonano per devolverli in beneficenza.</a:t>
            </a:r>
            <a:r>
              <a:rPr lang="it-IT" baseline="0" dirty="0"/>
              <a:t> Alcuni club già li utilizzano per sostenere la LCIF. Il tuo club probabilmente ha le sue proprie norme e procedure per determinare come effettuare queste donazioni. Oltre ad effettuare una donazione a nome dei suoi soci, le donazioni del tesoriere di club possono anche essere usate come donazioni integrative equivalenti per le donazioni individuali, e incoraggiare così maggiore partecipazione dei soci. Per esempio, forse il tuo club può offrirsi di fare una donazione del tesoriere di club quando una certa percentuale di soci ha donato o quando si è raggiunto un certo livello di donazioni. È un modo per </a:t>
            </a:r>
            <a:r>
              <a:rPr lang="it-IT" baseline="0" dirty="0" smtClean="0"/>
              <a:t>la leadership </a:t>
            </a:r>
            <a:r>
              <a:rPr lang="it-IT" baseline="0" dirty="0"/>
              <a:t>di club di promuovere le donazioni individuali.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smtClean="0"/>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Infine, la LCIF è felice di ricevere supporto da individui non Lions e gruppi.</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smtClean="0"/>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Se il tuo club ha già organizzato raccolte fondi, forse già hai richiesto o ricevuto donazioni da aziende locali o amici non Lions per altri eventi o cause.</a:t>
            </a:r>
            <a:r>
              <a:rPr lang="it-IT" baseline="0" dirty="0"/>
              <a:t> Coinvolgere questi tipi di donatori non è solo un buon modo di promuovere il sostegno alla LCIF, ma anche di diffondere informazioni sui Lions e l’ottimo lavoro che facciamo!</a:t>
            </a:r>
          </a:p>
          <a:p>
            <a:endParaRPr lang="en-US" baseline="0" dirty="0"/>
          </a:p>
          <a:p>
            <a:pPr marL="171450" indent="-171450">
              <a:buFont typeface="Arial" panose="020B0604020202020204" pitchFamily="34" charset="0"/>
              <a:buChar char="•"/>
            </a:pPr>
            <a:r>
              <a:rPr lang="it-IT" baseline="0" dirty="0"/>
              <a:t>Inizia dalle aziende e non soci che hanno già donato in passato. Conoscono già il vostro lavoro e se vi hanno sostenuto in passato, è probabile che lo facciano ancora. </a:t>
            </a:r>
          </a:p>
          <a:p>
            <a:pPr marL="171450" indent="-171450">
              <a:buFont typeface="Arial" panose="020B0604020202020204" pitchFamily="34" charset="0"/>
              <a:buChar char="•"/>
            </a:pPr>
            <a:r>
              <a:rPr lang="it-IT" baseline="0" dirty="0"/>
              <a:t>Pensa alle aziende che già operano nell’ambito delle cause umanitarie globali, come sanità, gestione dei rifiuti, produzione alimentare, ecc. È probabile che sosterranno la LCIF poiché lavoriamo su cause collegate con questi settori.</a:t>
            </a:r>
          </a:p>
          <a:p>
            <a:pPr marL="171450" indent="-171450">
              <a:buFont typeface="Arial" panose="020B0604020202020204" pitchFamily="34" charset="0"/>
              <a:buChar char="•"/>
            </a:pPr>
            <a:r>
              <a:rPr lang="it-IT" baseline="0" dirty="0"/>
              <a:t>Alcune aziende magari preferiscono concentrarsi sulle organizzazioni locali. Mostra loro che la LCIF ha sostenuto la comunità locale parlando dei contributi erogati.</a:t>
            </a:r>
          </a:p>
          <a:p>
            <a:pPr marL="171450" indent="-171450">
              <a:buFont typeface="Arial" panose="020B0604020202020204" pitchFamily="34" charset="0"/>
              <a:buChar char="•"/>
            </a:pPr>
            <a:r>
              <a:rPr lang="it-IT" baseline="0" dirty="0"/>
              <a:t>Molti datori di lavoro effettueranno una donazione integrativa equivalente a tutti o una parte dei fondi per la beneficenza raccolti dai loro dipendenti. Quando i soci o gli amici non soci fanno una donazione, chiedi se il loro datore di lavoro può fare una donazione integrativa e se sì, aiutali a completare ed inviare un modulo di donazione integrativa.</a:t>
            </a:r>
          </a:p>
          <a:p>
            <a:endParaRPr lang="en-US" baseline="0" dirty="0"/>
          </a:p>
          <a:p>
            <a:r>
              <a:rPr lang="it-IT" baseline="0" dirty="0" smtClean="0"/>
              <a:t>Ricorda che, </a:t>
            </a:r>
            <a:r>
              <a:rPr lang="it-IT" baseline="0" dirty="0"/>
              <a:t>come </a:t>
            </a:r>
            <a:r>
              <a:rPr lang="it-IT" baseline="0" dirty="0" smtClean="0"/>
              <a:t>per gli </a:t>
            </a:r>
            <a:r>
              <a:rPr lang="it-IT" baseline="0" dirty="0"/>
              <a:t>eventi, richiedere il sostegno delle aziende locali e dei non Lions significa incoraggiare la tua comunità ad unirsi a te per cambiare il mondo!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smtClean="0"/>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Ora è il momento di mettere insieme quanto appreso e fare i primi passi verso il successo del tuo club!</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smtClean="0"/>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t-IT" dirty="0"/>
              <a:t>Non dimenticare di completare il quiz per questo webinar per verificare la tua conoscenza.</a:t>
            </a:r>
          </a:p>
          <a:p>
            <a:pPr marL="171450" indent="-171450">
              <a:buFont typeface="Arial" panose="020B0604020202020204" pitchFamily="34" charset="0"/>
              <a:buChar char="•"/>
            </a:pPr>
            <a:r>
              <a:rPr lang="it-IT" baseline="0" dirty="0"/>
              <a:t>Contatta il tuo coordinatore distrettuale per eventuali domande.</a:t>
            </a:r>
          </a:p>
          <a:p>
            <a:pPr marL="171450" indent="-171450">
              <a:buFont typeface="Arial" panose="020B0604020202020204" pitchFamily="34" charset="0"/>
              <a:buChar char="•"/>
            </a:pPr>
            <a:r>
              <a:rPr lang="it-IT" baseline="0" dirty="0"/>
              <a:t>Se non l’hai già fatto, fai la tua donazione o promessa alla LCIF! Valuta di impegnarti per 100 USD all’anno per i prossimi tre anni e se puoi, predisponi una donazione automatica.</a:t>
            </a:r>
          </a:p>
          <a:p>
            <a:pPr marL="171450" indent="-171450">
              <a:buFont typeface="Arial" panose="020B0604020202020204" pitchFamily="34" charset="0"/>
              <a:buChar char="•"/>
            </a:pPr>
            <a:r>
              <a:rPr lang="it-IT" baseline="0" dirty="0"/>
              <a:t>Una volta che hai donato, scrivi i motivi per cui l’hai fatto ed includili nelle note per le tue presentazioni e le riunioni di club.</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smtClean="0"/>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Il primo passo che puoi compiere per avere successo è raccontare la tua storia sulla LCIF e la Campagna 100.</a:t>
            </a:r>
          </a:p>
          <a:p>
            <a:endParaRPr lang="en-US" baseline="0" dirty="0" smtClean="0"/>
          </a:p>
          <a:p>
            <a:r>
              <a:rPr lang="it-IT" i="1" baseline="0"/>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smtClean="0"/>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t-IT" dirty="0"/>
              <a:t>Per continuare a creare le note per il tuo discorso, completa la guida per raccontare </a:t>
            </a:r>
            <a:r>
              <a:rPr lang="it-IT" dirty="0" smtClean="0"/>
              <a:t>una storia </a:t>
            </a:r>
            <a:r>
              <a:rPr lang="it-IT" dirty="0"/>
              <a:t>alla fine del tuo manuale.</a:t>
            </a:r>
          </a:p>
          <a:p>
            <a:pPr marL="171450" indent="-171450">
              <a:buFont typeface="Arial" panose="020B0604020202020204" pitchFamily="34" charset="0"/>
              <a:buChar char="•"/>
            </a:pPr>
            <a:r>
              <a:rPr lang="it-IT" baseline="0" dirty="0"/>
              <a:t>Riguarda i materiali e le risorse disponibili sul </a:t>
            </a:r>
            <a:r>
              <a:rPr lang="it-IT" baseline="0" dirty="0" smtClean="0"/>
              <a:t>sito, </a:t>
            </a:r>
            <a:r>
              <a:rPr lang="it-IT" baseline="0" dirty="0"/>
              <a:t>come i materiali da stampare e le storie sull’impatto della LCIF.</a:t>
            </a:r>
          </a:p>
          <a:p>
            <a:pPr marL="171450" indent="-171450">
              <a:buFont typeface="Arial" panose="020B0604020202020204" pitchFamily="34" charset="0"/>
              <a:buChar char="•"/>
            </a:pPr>
            <a:r>
              <a:rPr lang="it-IT" baseline="0" dirty="0"/>
              <a:t>Esercitati a raccontare la tua storia: prenditi un po’ di tempo per esercitarti sulle tue note con il coordinatore distrettuale o un socio fidato.</a:t>
            </a:r>
          </a:p>
          <a:p>
            <a:pPr marL="171450" indent="-171450">
              <a:buFont typeface="Arial" panose="020B0604020202020204" pitchFamily="34" charset="0"/>
              <a:buChar char="•"/>
            </a:pPr>
            <a:r>
              <a:rPr lang="it-IT" baseline="0" dirty="0"/>
              <a:t>Pensa al modo migliore in cui il tuo club può cominciare a raggiungere l’obiettivo condiviso di 100 USD per socio per anno. Scegli l’obiettivo che è più consono al tuo club per quest’anno!</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smtClean="0"/>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t-IT" dirty="0"/>
              <a:t>Una volta selezionati gli obiettivi, incontrati con gli officer di club per parlarne.</a:t>
            </a:r>
            <a:r>
              <a:rPr lang="it-IT" baseline="0" dirty="0"/>
              <a:t> </a:t>
            </a:r>
          </a:p>
          <a:p>
            <a:pPr marL="171450" indent="-171450">
              <a:buFont typeface="Arial" panose="020B0604020202020204" pitchFamily="34" charset="0"/>
              <a:buChar char="•"/>
            </a:pPr>
            <a:r>
              <a:rPr lang="it-IT" baseline="0" dirty="0"/>
              <a:t>Pensa al </a:t>
            </a:r>
            <a:r>
              <a:rPr lang="it-IT" baseline="0" dirty="0" smtClean="0"/>
              <a:t>team </a:t>
            </a:r>
            <a:r>
              <a:rPr lang="it-IT" baseline="0" dirty="0"/>
              <a:t>che vuoi attorno a te per quest'anno ed inizia ad identificare dei soci adatti a fare parte del comitato di club.</a:t>
            </a:r>
          </a:p>
          <a:p>
            <a:pPr marL="171450" indent="-171450">
              <a:buFont typeface="Arial" panose="020B0604020202020204" pitchFamily="34" charset="0"/>
              <a:buChar char="•"/>
            </a:pPr>
            <a:r>
              <a:rPr lang="it-IT" baseline="0" dirty="0"/>
              <a:t>Determina quali strategie di raccolta di fondi saranno più efficaci per il tuo club e decidi quale promuoverai per prima. Ricorda: la partecipazione individuale è la chiave per il successo, quindi considera di partire da qui!</a:t>
            </a:r>
          </a:p>
          <a:p>
            <a:pPr marL="0" indent="0">
              <a:buFont typeface="Arial" panose="020B0604020202020204" pitchFamily="34"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i="1" baseline="0" dirty="0"/>
              <a:t>(Passare alla diapositiva successiva)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smtClean="0"/>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Grazie ancora per aver partecipato a questa sessione di formazione.</a:t>
            </a:r>
            <a:r>
              <a:rPr lang="it-IT" baseline="0"/>
              <a:t> Non vediamo l’ora di celebrare il nostro successo e cambiare il mondo insieme!</a:t>
            </a:r>
          </a:p>
          <a:p>
            <a:endParaRPr lang="en-US" baseline="0" dirty="0" smtClean="0"/>
          </a:p>
          <a:p>
            <a:r>
              <a:rPr lang="it-IT" i="1" baseline="0"/>
              <a:t>(Fine presentazione)</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smtClean="0"/>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Ascoltare una bella storia è spesso parte del motivo per cui le persone decidono di fare una donazione. Può anche essere parte del motivo per cui sostieni la LCIF o sei diventato un Lion.</a:t>
            </a:r>
            <a:r>
              <a:rPr lang="it-IT" baseline="0" dirty="0"/>
              <a:t> Che tu ci creda o no, hai una storia incredibile da raccontare, e farlo aiuterà gli altri soci a comprendere l’importanza della Campagna 100 e della LCIF.</a:t>
            </a:r>
          </a:p>
          <a:p>
            <a:endParaRPr lang="en-US" baseline="0" dirty="0"/>
          </a:p>
          <a:p>
            <a:r>
              <a:rPr lang="it-IT" baseline="0" dirty="0"/>
              <a:t>Creare la tua storia sulla LCIF richiede solo </a:t>
            </a:r>
            <a:r>
              <a:rPr lang="it-IT" baseline="0" dirty="0" smtClean="0"/>
              <a:t>alcuni </a:t>
            </a:r>
            <a:r>
              <a:rPr lang="it-IT" baseline="0" dirty="0"/>
              <a:t>semplici </a:t>
            </a:r>
            <a:r>
              <a:rPr lang="it-IT" baseline="0" dirty="0" smtClean="0"/>
              <a:t>passaggi</a:t>
            </a:r>
            <a:r>
              <a:rPr lang="it-IT" baseline="0" dirty="0"/>
              <a:t>:</a:t>
            </a:r>
          </a:p>
          <a:p>
            <a:pPr marL="171450" indent="-171450">
              <a:buFont typeface="Arial" panose="020B0604020202020204" pitchFamily="34" charset="0"/>
              <a:buChar char="•"/>
            </a:pPr>
            <a:r>
              <a:rPr lang="it-IT" baseline="0" dirty="0"/>
              <a:t>Inizia chiedendoti i motivi per cui servi. Chiediti: perché sono diventato un Lion? Perché sono ancora un Lion?</a:t>
            </a:r>
          </a:p>
          <a:p>
            <a:pPr marL="171450" lvl="0" indent="-171450">
              <a:buFont typeface="Arial" panose="020B0604020202020204" pitchFamily="34" charset="0"/>
              <a:buChar char="•"/>
            </a:pPr>
            <a:r>
              <a:rPr lang="it-IT" sz="1100" dirty="0"/>
              <a:t>Identifica quali sono le cause umanitarie globali che ti stanno più a cuore:</a:t>
            </a:r>
            <a:r>
              <a:rPr lang="it-IT" sz="1100" baseline="0" dirty="0"/>
              <a:t> </a:t>
            </a:r>
            <a:r>
              <a:rPr lang="it-IT" sz="1100" dirty="0" smtClean="0"/>
              <a:t>rivedi </a:t>
            </a:r>
            <a:r>
              <a:rPr lang="it-IT" sz="1100" dirty="0"/>
              <a:t>le motivazioni per supportare la Campagna 100. Quali cause sono più importanti per te?</a:t>
            </a:r>
            <a:r>
              <a:rPr lang="it-IT" sz="1100" baseline="0" dirty="0"/>
              <a:t> </a:t>
            </a:r>
            <a:r>
              <a:rPr lang="it-IT" sz="1100" dirty="0"/>
              <a:t>Quali cause potrebbero essere più importanti per gli altri soci e la tua comunità?</a:t>
            </a:r>
          </a:p>
          <a:p>
            <a:pPr marL="171450" lvl="0" indent="-171450">
              <a:buFont typeface="Arial" panose="020B0604020202020204" pitchFamily="34" charset="0"/>
              <a:buChar char="•"/>
            </a:pPr>
            <a:r>
              <a:rPr lang="it-IT" sz="1100" dirty="0"/>
              <a:t>Comprendi l’importanza dell’impatto della LCIF nella tua comunità:</a:t>
            </a:r>
            <a:r>
              <a:rPr lang="it-IT" sz="1100" baseline="0" dirty="0"/>
              <a:t> </a:t>
            </a:r>
            <a:r>
              <a:rPr lang="it-IT" sz="1100" dirty="0" smtClean="0"/>
              <a:t>richiedi </a:t>
            </a:r>
            <a:r>
              <a:rPr lang="it-IT" sz="1100" dirty="0"/>
              <a:t>informazioni sui contributi ricevuti ed utilizzati nel tuo distretto o multidistretto. Tu e gli altri soci sarete forse sorpresi di vedere quanto la LCIF ha reso possibile nella tua area! Visita http://www.lcif.org/IT/our-work/index.php.</a:t>
            </a:r>
          </a:p>
          <a:p>
            <a:pPr marL="171450" lvl="0" indent="-171450">
              <a:buFont typeface="Arial" panose="020B0604020202020204" pitchFamily="34" charset="0"/>
              <a:buChar char="•"/>
            </a:pPr>
            <a:r>
              <a:rPr lang="it-IT" sz="1100" dirty="0"/>
              <a:t>Esercitati e preparati: </a:t>
            </a:r>
            <a:r>
              <a:rPr lang="it-IT" sz="1100" dirty="0" smtClean="0"/>
              <a:t>utilizza </a:t>
            </a:r>
            <a:r>
              <a:rPr lang="it-IT" sz="1100" dirty="0"/>
              <a:t>la guida per raccontare </a:t>
            </a:r>
            <a:r>
              <a:rPr lang="it-IT" sz="1100" dirty="0" smtClean="0"/>
              <a:t>una storia </a:t>
            </a:r>
            <a:r>
              <a:rPr lang="it-IT" sz="1100" dirty="0"/>
              <a:t>in fondo a questo manuale per prendere appunti ed organizzare i tuoi pensieri.</a:t>
            </a:r>
            <a:r>
              <a:rPr lang="it-IT" sz="1100" baseline="0" dirty="0"/>
              <a:t> </a:t>
            </a:r>
            <a:r>
              <a:rPr lang="it-IT" sz="1100" dirty="0"/>
              <a:t>Esercitati a raccontare la tua storia al coordinatore distrettuale LCIF, ad un familiare o un amico fidato.</a:t>
            </a:r>
            <a:r>
              <a:rPr lang="it-IT" sz="1100" baseline="0" dirty="0"/>
              <a:t> </a:t>
            </a:r>
            <a:r>
              <a:rPr lang="it-IT" sz="1100" dirty="0"/>
              <a:t>Prima di incontrarti con la leadership per tuo club, chiedi loro cosa altro vorrebbero sapere sulla Campagna 100 in modo da poterti preparare a riguardo.</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it-IT" sz="1100" dirty="0"/>
              <a:t>Una volta che tutte queste fasi sono completate, avrai una bellissima storia da raccontare!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it-IT" i="1" baseline="0" dirty="0"/>
              <a:t>(Passare alla diapositiva successiva)</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smtClean="0"/>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Esistono molti strumenti a tua disposizione per aiutarti a raccontare la tua storia e parlare della Campagna 100 e della LCIF ai soci del tuo club.</a:t>
            </a:r>
            <a:r>
              <a:rPr lang="it-IT" baseline="0" dirty="0"/>
              <a:t> Fra questi, ci sono video, presentazioni PowerPoint, guide tascabili, moduli di promessa, storie prese dal blog della </a:t>
            </a:r>
            <a:r>
              <a:rPr lang="it-IT" baseline="0" dirty="0" smtClean="0"/>
              <a:t>LCIF, </a:t>
            </a:r>
            <a:r>
              <a:rPr lang="it-IT" baseline="0" dirty="0"/>
              <a:t>e molto altro. Visita il sito per trovarli: sotto Risorse per i Soci, clicca su Centro Risorse e poi Campagna 100. Ti incoraggiamo inoltre a parlare con il tuo coordinatore distrettuale per chiedergli cosa è risultato più efficace quanto ha visitato club e partecipato ad altre riunioni nel tuo distretto.</a:t>
            </a:r>
          </a:p>
          <a:p>
            <a:endParaRPr lang="en-US" baseline="0" dirty="0" smtClean="0"/>
          </a:p>
          <a:p>
            <a:r>
              <a:rPr lang="it-IT" i="1" baseline="0" dirty="0"/>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smtClean="0"/>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Puoi scaricare queste risorse dal sito della LCIF e stamparle da solo.</a:t>
            </a:r>
            <a:r>
              <a:rPr lang="it-IT" baseline="0"/>
              <a:t> Puoi anche compilare un modulo per la richiesta di materiali per farti spedire un set di materiale dalla LCIF. Tieni in considerazione che abbiamo a disposizione solo quantità limitate e ci vogliono almeno due settimane per stampare e spedire il materiale, quindi pianifica di conseguenza.</a:t>
            </a:r>
          </a:p>
          <a:p>
            <a:endParaRPr lang="en-US" baseline="0" dirty="0" smtClean="0"/>
          </a:p>
          <a:p>
            <a:r>
              <a:rPr lang="it-IT" i="1" baseline="0"/>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smtClean="0"/>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Ora che hai cominciato a creare la tua storia e predisporre gli strumenti che userai per raccontarla, cominciamo a pensare al programma per il resto dell’anno. </a:t>
            </a:r>
          </a:p>
          <a:p>
            <a:endParaRPr lang="en-US" baseline="0" dirty="0" smtClean="0"/>
          </a:p>
          <a:p>
            <a:r>
              <a:rPr lang="it-IT" i="1" baseline="0"/>
              <a:t>(Passare alla diapositiva successiva)</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smtClean="0"/>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Avere un piano d’azione aiuterà a tenere l’attività del club sulla giusta strada e ti fornirà la direzione da seguire durante tutto l’anno.</a:t>
            </a:r>
            <a:r>
              <a:rPr lang="it-IT" baseline="0" dirty="0"/>
              <a:t> La definizione del programma inizia con due facili fasi: prima, considera le potenziali strategie di raccolta fondi e determina quale può essere più efficace per il tuo club. Poi, stabilisci un obiettivo annuale che raggiungerai grazie a queste strategie.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i="1" baseline="0" dirty="0"/>
              <a:t>(Passare alla diapositiva successiva)</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smtClean="0"/>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90" y="2337724"/>
            <a:ext cx="7225991" cy="1777076"/>
          </a:xfrm>
        </p:spPr>
        <p:txBody>
          <a:bodyPr>
            <a:normAutofit fontScale="90000"/>
          </a:bodyPr>
          <a:lstStyle/>
          <a:p>
            <a:r>
              <a:rPr lang="it-IT" dirty="0"/>
              <a:t>Formazione per i Coordinatori LCIF di Club</a:t>
            </a:r>
          </a:p>
        </p:txBody>
      </p:sp>
      <p:sp>
        <p:nvSpPr>
          <p:cNvPr id="3" name="Subtitle 2"/>
          <p:cNvSpPr>
            <a:spLocks noGrp="1"/>
          </p:cNvSpPr>
          <p:nvPr>
            <p:ph type="subTitle" idx="1"/>
          </p:nvPr>
        </p:nvSpPr>
        <p:spPr/>
        <p:txBody>
          <a:bodyPr>
            <a:noAutofit/>
          </a:bodyPr>
          <a:lstStyle/>
          <a:p>
            <a:r>
              <a:rPr lang="it-IT" sz="3200" b="1" dirty="0"/>
              <a:t>WEBINAR 2: Cosa puoi fare</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Definisci un programma</a:t>
            </a:r>
          </a:p>
        </p:txBody>
      </p:sp>
      <p:sp>
        <p:nvSpPr>
          <p:cNvPr id="3" name="Content Placeholder 2"/>
          <p:cNvSpPr>
            <a:spLocks noGrp="1"/>
          </p:cNvSpPr>
          <p:nvPr>
            <p:ph idx="1"/>
          </p:nvPr>
        </p:nvSpPr>
        <p:spPr>
          <a:xfrm>
            <a:off x="1147156" y="1672683"/>
            <a:ext cx="9684328" cy="4289130"/>
          </a:xfrm>
        </p:spPr>
        <p:txBody>
          <a:bodyPr/>
          <a:lstStyle/>
          <a:p>
            <a:r>
              <a:rPr lang="it-IT" dirty="0"/>
              <a:t>Definire il programma è importante per avere successo!</a:t>
            </a:r>
          </a:p>
          <a:p>
            <a:r>
              <a:rPr lang="it-IT" dirty="0"/>
              <a:t>La costruzione del tuo programma inizia con due fasi fondamentali:</a:t>
            </a:r>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80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400">
                <a:solidFill>
                  <a:schemeClr val="tx1"/>
                </a:solidFill>
              </a:rPr>
              <a:t>Rivedere le strategie di raccolta fondi raccomandate</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a:solidFill>
                  <a:schemeClr val="tx1"/>
                </a:solidFill>
              </a:rPr>
              <a:t>Stabilire l’obiettivo annuale</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80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Strategie per la raccolta fondi</a:t>
            </a:r>
          </a:p>
        </p:txBody>
      </p:sp>
      <p:sp>
        <p:nvSpPr>
          <p:cNvPr id="3" name="Content Placeholder 2"/>
          <p:cNvSpPr>
            <a:spLocks noGrp="1"/>
          </p:cNvSpPr>
          <p:nvPr>
            <p:ph idx="1"/>
          </p:nvPr>
        </p:nvSpPr>
        <p:spPr>
          <a:xfrm>
            <a:off x="1147156" y="1717288"/>
            <a:ext cx="9684328" cy="4244525"/>
          </a:xfrm>
        </p:spPr>
        <p:txBody>
          <a:bodyPr/>
          <a:lstStyle/>
          <a:p>
            <a:r>
              <a:rPr lang="it-IT" dirty="0"/>
              <a:t>Raccogliere fondi per la Campagna 100 e la LCIF è una parte fondamentale del tuo ruolo, ma non deve necessariamente essere difficile</a:t>
            </a:r>
          </a:p>
          <a:p>
            <a:r>
              <a:rPr lang="it-IT" dirty="0"/>
              <a:t>Ecco alcuni suggerimenti che ti potranno essere utili all’inizio:</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Stabilisci </a:t>
            </a:r>
            <a:r>
              <a:rPr lang="it-IT" dirty="0"/>
              <a:t>un obiettivo</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it-IT" sz="2400"/>
              <a:t>Tutti i livelli della leadership LCIF stabiliranno degli obiettivi</a:t>
            </a:r>
          </a:p>
          <a:p>
            <a:pPr>
              <a:spcBef>
                <a:spcPts val="0"/>
              </a:spcBef>
              <a:spcAft>
                <a:spcPts val="1800"/>
              </a:spcAft>
            </a:pPr>
            <a:r>
              <a:rPr lang="it-IT" sz="2400"/>
              <a:t>Quando si stabiliscono degli obiettivi, sappiamo che i Lions rispondono alla chiamata, e li superano!</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solidFill>
                  <a:prstClr val="white"/>
                </a:solidFill>
              </a:rPr>
              <a:t>Coordinatore LCIF di Club</a:t>
            </a: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solidFill>
                  <a:schemeClr val="tx1"/>
                </a:solidFill>
              </a:rPr>
              <a:t>Coordinatore Distrettuale</a:t>
            </a:r>
          </a:p>
        </p:txBody>
      </p:sp>
      <p:sp>
        <p:nvSpPr>
          <p:cNvPr id="6" name="Rectangle 5"/>
          <p:cNvSpPr/>
          <p:nvPr/>
        </p:nvSpPr>
        <p:spPr>
          <a:xfrm>
            <a:off x="5219877" y="3905240"/>
            <a:ext cx="1945501"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Coordinatore Multidistrettuale</a:t>
            </a: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solidFill>
                  <a:prstClr val="black"/>
                </a:solidFill>
              </a:rPr>
              <a:t>Leader di Area</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solidFill>
                  <a:schemeClr val="tx1"/>
                </a:solidFill>
              </a:rPr>
              <a:t>Leader di Area Costituzionale</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282081"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La richiesta della Campagna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it-IT" sz="2900"/>
              <a:t>Cosa possono fare </a:t>
            </a:r>
            <a:r>
              <a:rPr lang="it-IT" sz="2900" b="1"/>
              <a:t>100 USD</a:t>
            </a:r>
            <a:r>
              <a:rPr lang="it-IT" sz="2900"/>
              <a: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Fame</a:t>
            </a:r>
            <a:r>
              <a:rPr lang="it-IT" sz="1200"/>
              <a:t/>
            </a:r>
            <a:br>
              <a:rPr lang="it-IT" sz="1200"/>
            </a:br>
            <a:r>
              <a:rPr lang="it-IT" sz="1200"/>
              <a:t>Cibo accessibile regolarmente per 14 persone bisognose</a:t>
            </a:r>
          </a:p>
        </p:txBody>
      </p:sp>
      <p:sp>
        <p:nvSpPr>
          <p:cNvPr id="29" name="Title 1">
            <a:extLst>
              <a:ext uri="{FF2B5EF4-FFF2-40B4-BE49-F238E27FC236}">
                <a16:creationId xmlns="" xmlns:a16="http://schemas.microsoft.com/office/drawing/2014/main"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Cancro infantile</a:t>
            </a:r>
            <a:r>
              <a:rPr lang="it-IT" sz="1200"/>
              <a:t/>
            </a:r>
            <a:br>
              <a:rPr lang="it-IT" sz="1200"/>
            </a:br>
            <a:r>
              <a:rPr lang="it-IT" sz="1200"/>
              <a:t>Contributo per l'acquisto di apparecchiatura diagnostica o terapeutica per 8 bambini</a:t>
            </a:r>
          </a:p>
        </p:txBody>
      </p:sp>
      <p:sp>
        <p:nvSpPr>
          <p:cNvPr id="30" name="Title 1">
            <a:extLst>
              <a:ext uri="{FF2B5EF4-FFF2-40B4-BE49-F238E27FC236}">
                <a16:creationId xmlns=""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Ambiente</a:t>
            </a:r>
            <a:r>
              <a:rPr lang="it-IT" sz="1200"/>
              <a:t/>
            </a:r>
            <a:br>
              <a:rPr lang="it-IT" sz="1200"/>
            </a:br>
            <a:r>
              <a:rPr lang="it-IT" sz="1200"/>
              <a:t>Accesso ad acqua potabile per 14 persone</a:t>
            </a:r>
          </a:p>
        </p:txBody>
      </p:sp>
      <p:sp>
        <p:nvSpPr>
          <p:cNvPr id="31" name="Title 1">
            <a:extLst>
              <a:ext uri="{FF2B5EF4-FFF2-40B4-BE49-F238E27FC236}">
                <a16:creationId xmlns="" xmlns:a16="http://schemas.microsoft.com/office/drawing/2014/main"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Soccorso in caso di disastri</a:t>
            </a:r>
            <a:r>
              <a:rPr lang="it-IT" sz="1200"/>
              <a:t/>
            </a:r>
            <a:br>
              <a:rPr lang="it-IT" sz="1200"/>
            </a:br>
            <a:r>
              <a:rPr lang="it-IT" sz="1200"/>
              <a:t>Soccorso immediato per 4 vittime di una calamità naturale</a:t>
            </a:r>
          </a:p>
        </p:txBody>
      </p:sp>
      <p:sp>
        <p:nvSpPr>
          <p:cNvPr id="32" name="Title 1">
            <a:extLst>
              <a:ext uri="{FF2B5EF4-FFF2-40B4-BE49-F238E27FC236}">
                <a16:creationId xmlns="" xmlns:a16="http://schemas.microsoft.com/office/drawing/2014/main"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Aiuti umanitari </a:t>
            </a:r>
            <a:r>
              <a:rPr lang="it-IT" sz="1200"/>
              <a:t/>
            </a:r>
            <a:br>
              <a:rPr lang="it-IT" sz="1200"/>
            </a:br>
            <a:r>
              <a:rPr lang="it-IT" sz="1200"/>
              <a:t>Vaccino contro il morbillo </a:t>
            </a:r>
            <a:br>
              <a:rPr lang="it-IT" sz="1200"/>
            </a:br>
            <a:r>
              <a:rPr lang="it-IT" sz="1200"/>
              <a:t>per 100 bambini</a:t>
            </a:r>
          </a:p>
        </p:txBody>
      </p:sp>
      <p:sp>
        <p:nvSpPr>
          <p:cNvPr id="33" name="Title 1">
            <a:extLst>
              <a:ext uri="{FF2B5EF4-FFF2-40B4-BE49-F238E27FC236}">
                <a16:creationId xmlns=""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Diabete</a:t>
            </a:r>
            <a:r>
              <a:rPr lang="it-IT" sz="1200"/>
              <a:t/>
            </a:r>
            <a:br>
              <a:rPr lang="it-IT" sz="1200"/>
            </a:br>
            <a:r>
              <a:rPr lang="it-IT" sz="1200"/>
              <a:t>Screening per</a:t>
            </a:r>
            <a:br>
              <a:rPr lang="it-IT" sz="1200"/>
            </a:br>
            <a:r>
              <a:rPr lang="it-IT" sz="1200"/>
              <a:t>18 soggetti a rischio</a:t>
            </a:r>
          </a:p>
        </p:txBody>
      </p:sp>
      <p:sp>
        <p:nvSpPr>
          <p:cNvPr id="34" name="Title 1">
            <a:extLst>
              <a:ext uri="{FF2B5EF4-FFF2-40B4-BE49-F238E27FC236}">
                <a16:creationId xmlns=""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Giovani</a:t>
            </a:r>
            <a:r>
              <a:rPr lang="it-IT" sz="1200"/>
              <a:t/>
            </a:r>
            <a:br>
              <a:rPr lang="it-IT" sz="1200"/>
            </a:br>
            <a:r>
              <a:rPr lang="it-IT" sz="1200"/>
              <a:t>Programma Lions Quest per una classe intera per 1 anno</a:t>
            </a:r>
          </a:p>
        </p:txBody>
      </p:sp>
      <p:sp>
        <p:nvSpPr>
          <p:cNvPr id="35" name="Title 1">
            <a:extLst>
              <a:ext uri="{FF2B5EF4-FFF2-40B4-BE49-F238E27FC236}">
                <a16:creationId xmlns=""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it-IT" sz="1200" b="1">
                <a:solidFill>
                  <a:srgbClr val="EBB700"/>
                </a:solidFill>
              </a:rPr>
              <a:t>Vista</a:t>
            </a:r>
            <a:r>
              <a:rPr lang="it-IT" sz="1200"/>
              <a:t/>
            </a:r>
            <a:br>
              <a:rPr lang="it-IT" sz="1200"/>
            </a:br>
            <a:r>
              <a:rPr lang="it-IT" sz="1200"/>
              <a:t>2 interventi di cataratta</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Stabilisci </a:t>
            </a:r>
            <a:r>
              <a:rPr lang="it-IT" dirty="0"/>
              <a:t>un obiettivo</a:t>
            </a:r>
          </a:p>
        </p:txBody>
      </p:sp>
      <p:sp>
        <p:nvSpPr>
          <p:cNvPr id="3" name="Content Placeholder 2"/>
          <p:cNvSpPr>
            <a:spLocks noGrp="1"/>
          </p:cNvSpPr>
          <p:nvPr>
            <p:ph idx="1"/>
          </p:nvPr>
        </p:nvSpPr>
        <p:spPr>
          <a:xfrm>
            <a:off x="1147156" y="1562100"/>
            <a:ext cx="9684328" cy="4399713"/>
          </a:xfrm>
        </p:spPr>
        <p:txBody>
          <a:bodyPr>
            <a:normAutofit/>
          </a:bodyPr>
          <a:lstStyle/>
          <a:p>
            <a:r>
              <a:rPr lang="it-IT" sz="2400" dirty="0"/>
              <a:t>Seleziona almeno uno </a:t>
            </a:r>
            <a:r>
              <a:rPr lang="it-IT" sz="2400" dirty="0" smtClean="0"/>
              <a:t>di questi quattro risultati per </a:t>
            </a:r>
            <a:r>
              <a:rPr lang="it-IT" sz="2400" dirty="0"/>
              <a:t>far cominciare il tuo club a dirigersi verso </a:t>
            </a:r>
            <a:r>
              <a:rPr lang="it-IT" sz="2400" dirty="0" smtClean="0"/>
              <a:t>il vostr</a:t>
            </a:r>
            <a:r>
              <a:rPr lang="it-IT" sz="2400" dirty="0" smtClean="0"/>
              <a:t>o obiettivo:</a:t>
            </a:r>
            <a:endParaRPr lang="it-IT" sz="2400" dirty="0"/>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4088716717"/>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I Club modello</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it-IT" sz="2400"/>
              <a:t>I Club modello stabiliscono un ambizioso obiettivo medio per socio. Si propongono di raccogliere almeno 750 USD per socio utilizzando diverse strategie di raccolta fondi</a:t>
            </a:r>
          </a:p>
          <a:p>
            <a:pPr>
              <a:spcBef>
                <a:spcPts val="0"/>
              </a:spcBef>
              <a:spcAft>
                <a:spcPts val="1200"/>
              </a:spcAft>
            </a:pPr>
            <a:r>
              <a:rPr lang="it-IT" sz="2400"/>
              <a:t>Ci sono tre aspetti chiave da sapere sui Club modello:</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I Club modello</a:t>
            </a:r>
          </a:p>
        </p:txBody>
      </p:sp>
      <p:sp>
        <p:nvSpPr>
          <p:cNvPr id="3" name="Content Placeholder 2"/>
          <p:cNvSpPr>
            <a:spLocks noGrp="1"/>
          </p:cNvSpPr>
          <p:nvPr>
            <p:ph idx="1"/>
          </p:nvPr>
        </p:nvSpPr>
        <p:spPr/>
        <p:txBody>
          <a:bodyPr/>
          <a:lstStyle/>
          <a:p>
            <a:r>
              <a:rPr lang="it-IT"/>
              <a:t>Per ringraziarli dei loro sforzi, i Club modello possono ricevere grandi riconoscimenti, in tre fasi:</a:t>
            </a:r>
          </a:p>
          <a:p>
            <a:endParaRPr lang="en-US" dirty="0"/>
          </a:p>
          <a:p>
            <a:endParaRPr lang="en-US" dirty="0"/>
          </a:p>
          <a:p>
            <a:endParaRPr lang="en-US" dirty="0"/>
          </a:p>
          <a:p>
            <a:endParaRPr lang="en-US" dirty="0"/>
          </a:p>
          <a:p>
            <a:r>
              <a:rPr lang="it-IT"/>
              <a:t>Il riconoscimento si basa sul PMA raggiunto (guardare nel manuale per maggiori informazioni)</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3523559638"/>
              </p:ext>
            </p:extLst>
          </p:nvPr>
        </p:nvGraphicFramePr>
        <p:xfrm>
          <a:off x="1147156" y="2949589"/>
          <a:ext cx="10576329" cy="201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it-IT" sz="3600" b="1">
                <a:solidFill>
                  <a:schemeClr val="bg1"/>
                </a:solidFill>
              </a:rPr>
              <a:t>Costruisci il tuo team</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Crea </a:t>
            </a:r>
            <a:r>
              <a:rPr lang="it-IT" dirty="0"/>
              <a:t>un team</a:t>
            </a:r>
          </a:p>
        </p:txBody>
      </p:sp>
      <p:sp>
        <p:nvSpPr>
          <p:cNvPr id="3" name="Content Placeholder 2"/>
          <p:cNvSpPr>
            <a:spLocks noGrp="1"/>
          </p:cNvSpPr>
          <p:nvPr>
            <p:ph idx="1"/>
          </p:nvPr>
        </p:nvSpPr>
        <p:spPr/>
        <p:txBody>
          <a:bodyPr/>
          <a:lstStyle/>
          <a:p>
            <a:r>
              <a:rPr lang="it-IT"/>
              <a:t>C’è un ruolo nella Campagna 100 per ogni socio del tuo club!</a:t>
            </a:r>
          </a:p>
          <a:p>
            <a:r>
              <a:rPr lang="it-IT"/>
              <a:t>Come coordinatore LCIF di club, puoi considerare di organizzare un Comitato di Club per la Campagna 100.</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Crea </a:t>
            </a:r>
            <a:r>
              <a:rPr lang="it-IT" dirty="0"/>
              <a:t>un team</a:t>
            </a:r>
          </a:p>
        </p:txBody>
      </p:sp>
      <p:sp>
        <p:nvSpPr>
          <p:cNvPr id="3" name="Content Placeholder 2"/>
          <p:cNvSpPr>
            <a:spLocks noGrp="1"/>
          </p:cNvSpPr>
          <p:nvPr>
            <p:ph idx="1"/>
          </p:nvPr>
        </p:nvSpPr>
        <p:spPr/>
        <p:txBody>
          <a:bodyPr/>
          <a:lstStyle/>
          <a:p>
            <a:r>
              <a:rPr lang="it-IT"/>
              <a:t>Quando valuti chi potrà rivestire al meglio questi ruoli, tieni presente le seguenti qualifiche:</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Crea un team</a:t>
            </a:r>
          </a:p>
        </p:txBody>
      </p:sp>
      <p:sp>
        <p:nvSpPr>
          <p:cNvPr id="3" name="Content Placeholder 2"/>
          <p:cNvSpPr>
            <a:spLocks noGrp="1"/>
          </p:cNvSpPr>
          <p:nvPr>
            <p:ph idx="1"/>
          </p:nvPr>
        </p:nvSpPr>
        <p:spPr>
          <a:xfrm>
            <a:off x="1147156" y="1600200"/>
            <a:ext cx="9684328" cy="4361613"/>
          </a:xfrm>
        </p:spPr>
        <p:txBody>
          <a:bodyPr>
            <a:normAutofit/>
          </a:bodyPr>
          <a:lstStyle/>
          <a:p>
            <a:r>
              <a:rPr lang="it-IT" sz="2400"/>
              <a:t>Ricorda: sei parte di un team globale di leader Lions che mette in contatto i Lions e la LCIF</a:t>
            </a:r>
          </a:p>
          <a:p>
            <a:r>
              <a:rPr lang="it-IT" sz="2400"/>
              <a:t>Il tuo coordinatore distrettuale LCIF conta su di te per coinvolgere il tuo club</a:t>
            </a:r>
          </a:p>
          <a:p>
            <a:r>
              <a:rPr lang="it-IT" sz="2400"/>
              <a:t>Inizia a costruire un buon rapporto con il tuo coordinatore distrettuale:</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3913162822"/>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it-IT" sz="3600" b="1" dirty="0" smtClean="0">
                <a:solidFill>
                  <a:schemeClr val="bg1"/>
                </a:solidFill>
              </a:rPr>
              <a:t>Raccogli </a:t>
            </a:r>
            <a:r>
              <a:rPr lang="it-IT" sz="3600" b="1" dirty="0">
                <a:solidFill>
                  <a:schemeClr val="bg1"/>
                </a:solidFill>
              </a:rPr>
              <a:t>fondi</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Raccogli fondi</a:t>
            </a:r>
          </a:p>
        </p:txBody>
      </p:sp>
      <p:sp>
        <p:nvSpPr>
          <p:cNvPr id="3" name="Content Placeholder 2"/>
          <p:cNvSpPr>
            <a:spLocks noGrp="1"/>
          </p:cNvSpPr>
          <p:nvPr>
            <p:ph idx="1"/>
          </p:nvPr>
        </p:nvSpPr>
        <p:spPr/>
        <p:txBody>
          <a:bodyPr/>
          <a:lstStyle/>
          <a:p>
            <a:r>
              <a:rPr lang="it-IT"/>
              <a:t>Ci sono quattro attività chiave su cui concentrarsi per raccogliere fondi nel tuo club:</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it-IT" sz="3600" b="1">
                <a:solidFill>
                  <a:schemeClr val="bg1"/>
                </a:solidFill>
              </a:rPr>
              <a:t>Coinvolgere i singoli soci</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Coinvolgere i singoli soci</a:t>
            </a:r>
          </a:p>
        </p:txBody>
      </p:sp>
      <p:sp>
        <p:nvSpPr>
          <p:cNvPr id="3" name="Content Placeholder 2"/>
          <p:cNvSpPr>
            <a:spLocks noGrp="1"/>
          </p:cNvSpPr>
          <p:nvPr>
            <p:ph idx="1"/>
          </p:nvPr>
        </p:nvSpPr>
        <p:spPr/>
        <p:txBody>
          <a:bodyPr/>
          <a:lstStyle/>
          <a:p>
            <a:r>
              <a:rPr lang="it-IT"/>
              <a:t>Tieni a mente i seguenti consigli quanto inviti gli altri soci a fare una donazione o una promessa:</a:t>
            </a:r>
          </a:p>
          <a:p>
            <a:pPr marL="0" indent="0">
              <a:buNone/>
            </a:pPr>
            <a:endParaRPr lang="en-US"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Coinvolgere i singoli soci</a:t>
            </a:r>
          </a:p>
        </p:txBody>
      </p:sp>
      <p:sp>
        <p:nvSpPr>
          <p:cNvPr id="3" name="Content Placeholder 2"/>
          <p:cNvSpPr>
            <a:spLocks noGrp="1"/>
          </p:cNvSpPr>
          <p:nvPr>
            <p:ph idx="1"/>
          </p:nvPr>
        </p:nvSpPr>
        <p:spPr/>
        <p:txBody>
          <a:bodyPr/>
          <a:lstStyle/>
          <a:p>
            <a:pPr>
              <a:spcAft>
                <a:spcPts val="1800"/>
              </a:spcAft>
            </a:pPr>
            <a:r>
              <a:rPr lang="it-IT"/>
              <a:t>Può essere utile esercitarsi a fare una richiesta. Prova a utilizzare, personalizzandole, le seguenti parole:</a:t>
            </a:r>
          </a:p>
          <a:p>
            <a:pPr>
              <a:spcAft>
                <a:spcPts val="1800"/>
              </a:spcAft>
            </a:pPr>
            <a:r>
              <a:rPr lang="it-IT" i="1"/>
              <a:t>“Vorrei chiederti di unirti a me per sostenere la Campagna 100. Non conosco la tua situazione finanziaria o quali altri impegni di beneficenza ti sei preso, ma conosco la tua passione e il tuo impegno al servizio lionistico. Potresti considerare di donare soltanto 8 USD al mese per una donazione totale di 300 USD in tre anni?”</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Coinvolgere i singoli soci</a:t>
            </a:r>
          </a:p>
        </p:txBody>
      </p:sp>
      <p:sp>
        <p:nvSpPr>
          <p:cNvPr id="3" name="Content Placeholder 2"/>
          <p:cNvSpPr>
            <a:spLocks noGrp="1"/>
          </p:cNvSpPr>
          <p:nvPr>
            <p:ph idx="1"/>
          </p:nvPr>
        </p:nvSpPr>
        <p:spPr>
          <a:xfrm>
            <a:off x="1147156" y="1729946"/>
            <a:ext cx="9684328" cy="4231867"/>
          </a:xfrm>
        </p:spPr>
        <p:txBody>
          <a:bodyPr/>
          <a:lstStyle/>
          <a:p>
            <a:r>
              <a:rPr lang="it-IT"/>
              <a:t>Può anche essere utile prepararsi a possibili risposte alla tua richiesta:</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Coinvolgere i singoli soci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968863"/>
              </p:ext>
            </p:extLst>
          </p:nvPr>
        </p:nvGraphicFramePr>
        <p:xfrm>
          <a:off x="9526" y="1289539"/>
          <a:ext cx="12182474" cy="6585328"/>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xmlns="" val="20000"/>
                    </a:ext>
                  </a:extLst>
                </a:gridCol>
                <a:gridCol w="2659582">
                  <a:extLst>
                    <a:ext uri="{9D8B030D-6E8A-4147-A177-3AD203B41FA5}">
                      <a16:colId xmlns:a16="http://schemas.microsoft.com/office/drawing/2014/main" xmlns="" val="20001"/>
                    </a:ext>
                  </a:extLst>
                </a:gridCol>
                <a:gridCol w="3124644">
                  <a:extLst>
                    <a:ext uri="{9D8B030D-6E8A-4147-A177-3AD203B41FA5}">
                      <a16:colId xmlns:a16="http://schemas.microsoft.com/office/drawing/2014/main" xmlns="" val="20002"/>
                    </a:ext>
                  </a:extLst>
                </a:gridCol>
                <a:gridCol w="2850778">
                  <a:extLst>
                    <a:ext uri="{9D8B030D-6E8A-4147-A177-3AD203B41FA5}">
                      <a16:colId xmlns:a16="http://schemas.microsoft.com/office/drawing/2014/main" xmlns="" val="20003"/>
                    </a:ext>
                  </a:extLst>
                </a:gridCol>
              </a:tblGrid>
              <a:tr h="807817">
                <a:tc>
                  <a:txBody>
                    <a:bodyPr/>
                    <a:lstStyle/>
                    <a:p>
                      <a:pPr algn="ctr"/>
                      <a:r>
                        <a:rPr lang="it-IT" sz="1800" b="1" dirty="0"/>
                        <a:t>Donazioni individuali totali per la CAMPAGNA 100</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1800" b="1"/>
                        <a:t>Riconoscimento immediato</a:t>
                      </a:r>
                    </a:p>
                    <a:p>
                      <a:pPr algn="ctr"/>
                      <a:r>
                        <a:rPr lang="it-IT" sz="1800" b="1"/>
                        <a:t>(al momento del pagamento o della promessa)</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it-IT" sz="1800" b="1" dirty="0"/>
                        <a:t>Riconoscimento al completamento</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xmlns="" val="10000"/>
                  </a:ext>
                </a:extLst>
              </a:tr>
              <a:tr h="548271">
                <a:tc>
                  <a:txBody>
                    <a:bodyPr/>
                    <a:lstStyle/>
                    <a:p>
                      <a:pPr marL="0" marR="0" algn="ctr">
                        <a:lnSpc>
                          <a:spcPct val="106000"/>
                        </a:lnSpc>
                        <a:spcBef>
                          <a:spcPts val="0"/>
                        </a:spcBef>
                        <a:spcAft>
                          <a:spcPts val="0"/>
                        </a:spcAft>
                      </a:pPr>
                      <a:r>
                        <a:rPr lang="it-IT" sz="1400" b="1"/>
                        <a:t>Da 15.000 a 24.999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it-IT" sz="1200" dirty="0"/>
                        <a:t>Distintivo Lion of Empowerment </a:t>
                      </a:r>
                      <a:endParaRPr lang="it-IT" sz="1200" dirty="0" smtClean="0"/>
                    </a:p>
                    <a:p>
                      <a:pPr marL="57150" marR="0" algn="l">
                        <a:lnSpc>
                          <a:spcPct val="106000"/>
                        </a:lnSpc>
                        <a:spcBef>
                          <a:spcPts val="0"/>
                        </a:spcBef>
                        <a:spcAft>
                          <a:spcPts val="0"/>
                        </a:spcAft>
                      </a:pPr>
                      <a:r>
                        <a:rPr lang="it-IT" sz="1200" dirty="0" smtClean="0"/>
                        <a:t>PIÙ </a:t>
                      </a:r>
                      <a:r>
                        <a:rPr lang="it-IT" sz="1200" dirty="0"/>
                        <a:t>certificato e targa </a:t>
                      </a:r>
                      <a:r>
                        <a:rPr lang="it-IT" sz="1200" dirty="0" smtClean="0"/>
                        <a:t>con </a:t>
                      </a:r>
                      <a:r>
                        <a:rPr lang="it-IT" sz="1200" dirty="0"/>
                        <a:t>presentazione pubblica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48271">
                <a:tc>
                  <a:txBody>
                    <a:bodyPr/>
                    <a:lstStyle/>
                    <a:p>
                      <a:pPr marL="0" marR="0" algn="ctr">
                        <a:lnSpc>
                          <a:spcPct val="106000"/>
                        </a:lnSpc>
                        <a:spcBef>
                          <a:spcPts val="0"/>
                        </a:spcBef>
                        <a:spcAft>
                          <a:spcPts val="0"/>
                        </a:spcAft>
                      </a:pPr>
                      <a:r>
                        <a:rPr lang="it-IT" sz="1400" b="1"/>
                        <a:t>Da 3.000 USD a 14.999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it-IT" sz="1200" dirty="0"/>
                        <a:t>Distintivo Lion of Commitment</a:t>
                      </a:r>
                    </a:p>
                    <a:p>
                      <a:pPr marL="57150" marR="0" algn="l">
                        <a:lnSpc>
                          <a:spcPct val="106000"/>
                        </a:lnSpc>
                        <a:spcBef>
                          <a:spcPts val="0"/>
                        </a:spcBef>
                        <a:spcAft>
                          <a:spcPts val="0"/>
                        </a:spcAft>
                      </a:pPr>
                      <a:r>
                        <a:rPr lang="it-IT" sz="1200" dirty="0"/>
                        <a:t>PIÙ certificato e targa </a:t>
                      </a:r>
                      <a:r>
                        <a:rPr lang="it-IT" sz="1200" dirty="0" smtClean="0"/>
                        <a:t>con </a:t>
                      </a:r>
                      <a:r>
                        <a:rPr lang="it-IT" sz="1200" dirty="0"/>
                        <a:t>presentazione pubblica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63500">
                <a:tc>
                  <a:txBody>
                    <a:bodyPr/>
                    <a:lstStyle/>
                    <a:p>
                      <a:pPr marL="0" marR="0" algn="ctr">
                        <a:lnSpc>
                          <a:spcPct val="106000"/>
                        </a:lnSpc>
                        <a:spcBef>
                          <a:spcPts val="0"/>
                        </a:spcBef>
                        <a:spcAft>
                          <a:spcPts val="0"/>
                        </a:spcAft>
                      </a:pPr>
                      <a:r>
                        <a:rPr lang="it-IT" sz="1400" b="1"/>
                        <a:t>Da 1.500 USD a 2.999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it-IT" sz="1200"/>
                        <a:t>Distintivo Lion of Dedication</a:t>
                      </a:r>
                    </a:p>
                    <a:p>
                      <a:pPr marL="57150" marR="0" algn="l">
                        <a:lnSpc>
                          <a:spcPct val="106000"/>
                        </a:lnSpc>
                        <a:spcBef>
                          <a:spcPts val="0"/>
                        </a:spcBef>
                        <a:spcAft>
                          <a:spcPts val="0"/>
                        </a:spcAft>
                      </a:pPr>
                      <a:r>
                        <a:rPr lang="it-IT" sz="1200"/>
                        <a:t>PIÙ certificato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95265">
                <a:tc>
                  <a:txBody>
                    <a:bodyPr/>
                    <a:lstStyle/>
                    <a:p>
                      <a:pPr marL="0" marR="0" algn="ctr">
                        <a:lnSpc>
                          <a:spcPct val="106000"/>
                        </a:lnSpc>
                        <a:spcBef>
                          <a:spcPts val="0"/>
                        </a:spcBef>
                        <a:spcAft>
                          <a:spcPts val="0"/>
                        </a:spcAft>
                      </a:pPr>
                      <a:r>
                        <a:rPr lang="it-IT" sz="1400" b="1"/>
                        <a:t>Da 900 USD a 1.499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it-IT" sz="1200"/>
                        <a:t>Distintivo Lion of Action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95265">
                <a:tc>
                  <a:txBody>
                    <a:bodyPr/>
                    <a:lstStyle/>
                    <a:p>
                      <a:pPr marL="0" marR="0" algn="ctr">
                        <a:lnSpc>
                          <a:spcPct val="106000"/>
                        </a:lnSpc>
                        <a:spcBef>
                          <a:spcPts val="0"/>
                        </a:spcBef>
                        <a:spcAft>
                          <a:spcPts val="0"/>
                        </a:spcAft>
                      </a:pPr>
                      <a:r>
                        <a:rPr lang="it-IT" sz="1400" b="1"/>
                        <a:t>Da 600 USD a 899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it-IT" sz="1200"/>
                        <a:t>Distintivo Lion of Kindness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95265">
                <a:tc>
                  <a:txBody>
                    <a:bodyPr/>
                    <a:lstStyle/>
                    <a:p>
                      <a:pPr marL="0" marR="0" algn="ctr">
                        <a:lnSpc>
                          <a:spcPct val="106000"/>
                        </a:lnSpc>
                        <a:spcBef>
                          <a:spcPts val="0"/>
                        </a:spcBef>
                        <a:spcAft>
                          <a:spcPts val="0"/>
                        </a:spcAft>
                      </a:pPr>
                      <a:r>
                        <a:rPr lang="it-IT" sz="1400" b="1"/>
                        <a:t>Da 300 USD a 599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it-IT" sz="1200"/>
                        <a:t>Distintivo Lion of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651255">
                <a:tc>
                  <a:txBody>
                    <a:bodyPr/>
                    <a:lstStyle/>
                    <a:p>
                      <a:pPr marL="0" marR="0" algn="ctr">
                        <a:lnSpc>
                          <a:spcPct val="106000"/>
                        </a:lnSpc>
                        <a:spcBef>
                          <a:spcPts val="0"/>
                        </a:spcBef>
                        <a:spcAft>
                          <a:spcPts val="0"/>
                        </a:spcAft>
                      </a:pPr>
                      <a:r>
                        <a:rPr lang="it-IT" sz="1400" b="1"/>
                        <a:t>Tutte le altre donazioni</a:t>
                      </a:r>
                    </a:p>
                    <a:p>
                      <a:pPr marL="0" marR="0" algn="ctr">
                        <a:lnSpc>
                          <a:spcPct val="106000"/>
                        </a:lnSpc>
                        <a:spcBef>
                          <a:spcPts val="0"/>
                        </a:spcBef>
                        <a:spcAft>
                          <a:spcPts val="0"/>
                        </a:spcAft>
                      </a:pPr>
                      <a:r>
                        <a:rPr lang="it-IT" sz="1200" b="0" i="1"/>
                        <a:t>(Donazioni cumulative di 100 USD o più dal</a:t>
                      </a:r>
                    </a:p>
                    <a:p>
                      <a:pPr marL="0" marR="0" algn="ctr">
                        <a:lnSpc>
                          <a:spcPct val="106000"/>
                        </a:lnSpc>
                        <a:spcBef>
                          <a:spcPts val="0"/>
                        </a:spcBef>
                        <a:spcAft>
                          <a:spcPts val="0"/>
                        </a:spcAft>
                      </a:pPr>
                      <a:r>
                        <a:rPr lang="it-IT" sz="1200" b="0" i="1"/>
                        <a:t>1 luglio 2017 al 30 giugno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it-IT" sz="1200"/>
                        <a:t>Tutti coloro che effettuano una donazione alla Campagna 100 sono riconosciuti sul sito internet della LCIF </a:t>
                      </a:r>
                      <a:r>
                        <a:rPr lang="it-IT" sz="1200" i="1"/>
                        <a:t>(aggiornato trimestralmente)</a:t>
                      </a:r>
                      <a:r>
                        <a:rPr lang="it-IT" sz="1200"/>
                        <a:t> e nella stanza dei donatori</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10007"/>
                  </a:ext>
                </a:extLst>
              </a:tr>
              <a:tr h="698517">
                <a:tc gridSpan="4">
                  <a:txBody>
                    <a:bodyPr/>
                    <a:lstStyle/>
                    <a:p>
                      <a:r>
                        <a:rPr lang="it-IT" sz="2000"/>
                        <a:t>Il riconoscimento di cui sopra è disponibile per le donazioni una tantum e le promesse. Include la pubblicazione sul sito web della LCIF. Pubblicazione nella sala dei donatori presso la sede centrale internazionale riservata ai donatori di importi uguali o superiori a 300 USD.</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657404" y="2941099"/>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629485" y="3381101"/>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638633" y="4021313"/>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601481" y="4443502"/>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670533" y="5129772"/>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547653" y="5781347"/>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Coinvolgere i singoli soci</a:t>
            </a:r>
          </a:p>
        </p:txBody>
      </p:sp>
      <p:sp>
        <p:nvSpPr>
          <p:cNvPr id="6" name="Content Placeholder 2"/>
          <p:cNvSpPr>
            <a:spLocks noGrp="1"/>
          </p:cNvSpPr>
          <p:nvPr>
            <p:ph idx="1"/>
          </p:nvPr>
        </p:nvSpPr>
        <p:spPr>
          <a:xfrm>
            <a:off x="1147156" y="1552575"/>
            <a:ext cx="9684328" cy="4409238"/>
          </a:xfrm>
        </p:spPr>
        <p:txBody>
          <a:bodyPr/>
          <a:lstStyle/>
          <a:p>
            <a:r>
              <a:rPr lang="it-IT" sz="2400"/>
              <a:t>Riconoscimenti aggiuntivi sono disponibili per coloro che si impegnano a donazioni annuali e mensili. Questi donatori sostenitori riceveranno il riconoscimento descritto nella diapositiva precedente.</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xmlns="" val="20000"/>
                    </a:ext>
                  </a:extLst>
                </a:gridCol>
                <a:gridCol w="7880758">
                  <a:extLst>
                    <a:ext uri="{9D8B030D-6E8A-4147-A177-3AD203B41FA5}">
                      <a16:colId xmlns:a16="http://schemas.microsoft.com/office/drawing/2014/main" xmlns="" val="20001"/>
                    </a:ext>
                  </a:extLst>
                </a:gridCol>
              </a:tblGrid>
              <a:tr h="464163">
                <a:tc gridSpan="2">
                  <a:txBody>
                    <a:bodyPr/>
                    <a:lstStyle/>
                    <a:p>
                      <a:pPr marL="0" marR="0" algn="ctr">
                        <a:spcBef>
                          <a:spcPts val="0"/>
                        </a:spcBef>
                        <a:spcAft>
                          <a:spcPts val="0"/>
                        </a:spcAft>
                      </a:pPr>
                      <a:r>
                        <a:rPr lang="it-IT" sz="1600">
                          <a:solidFill>
                            <a:schemeClr val="tx1"/>
                          </a:solidFill>
                        </a:rPr>
                        <a:t>RICONOSCIMENTO DEI DONATORI SOSTENITORI</a:t>
                      </a:r>
                    </a:p>
                  </a:txBody>
                  <a:tcPr marL="68580" marR="68580" marT="0" marB="0" anchor="ctr"/>
                </a:tc>
                <a:tc hMerge="1">
                  <a:txBody>
                    <a:bodyPr/>
                    <a:lstStyle/>
                    <a:p>
                      <a:endParaRPr lang="en-US"/>
                    </a:p>
                  </a:txBody>
                  <a:tcPr/>
                </a:tc>
                <a:extLst>
                  <a:ext uri="{0D108BD9-81ED-4DB2-BD59-A6C34878D82A}">
                    <a16:rowId xmlns:a16="http://schemas.microsoft.com/office/drawing/2014/main" xmlns="" val="10000"/>
                  </a:ext>
                </a:extLst>
              </a:tr>
              <a:tr h="1611467">
                <a:tc>
                  <a:txBody>
                    <a:bodyPr/>
                    <a:lstStyle/>
                    <a:p>
                      <a:pPr marL="0" marR="0">
                        <a:spcBef>
                          <a:spcPts val="0"/>
                        </a:spcBef>
                        <a:spcAft>
                          <a:spcPts val="0"/>
                        </a:spcAft>
                      </a:pPr>
                      <a:r>
                        <a:rPr lang="it-IT" sz="1600" u="sng">
                          <a:solidFill>
                            <a:schemeClr val="tx1"/>
                          </a:solidFill>
                        </a:rPr>
                        <a:t>Fai una promessa</a:t>
                      </a:r>
                      <a:r>
                        <a:rPr lang="it-IT" sz="1600">
                          <a:solidFill>
                            <a:schemeClr val="tx1"/>
                          </a:solidFill>
                        </a:rPr>
                        <a:t>: Impegnati ad effettuare una donazione ogni anno della campagna e ricevi un bel dono.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it-IT" sz="1600"/>
                        <a:t>Le donazioni automatiche mensili sono disponibili in alcuni paesi e possono essere effettuate tramite carta di credito o addebito automatico in conto corrente.</a:t>
                      </a:r>
                    </a:p>
                    <a:p>
                      <a:pPr marL="342900" marR="0" lvl="0" indent="-342900">
                        <a:spcBef>
                          <a:spcPts val="0"/>
                        </a:spcBef>
                        <a:spcAft>
                          <a:spcPts val="0"/>
                        </a:spcAft>
                        <a:buFont typeface="Symbol" panose="05050102010706020507" pitchFamily="18" charset="2"/>
                        <a:buChar char=""/>
                      </a:pPr>
                      <a:r>
                        <a:rPr lang="it-IT" sz="1600"/>
                        <a:t>I donatori di altre aree possono donare annualmente utilizzando tutti i metodi approvati.</a:t>
                      </a:r>
                    </a:p>
                    <a:p>
                      <a:pPr marL="342900" marR="0" lvl="0" indent="-342900">
                        <a:spcBef>
                          <a:spcPts val="0"/>
                        </a:spcBef>
                        <a:spcAft>
                          <a:spcPts val="0"/>
                        </a:spcAft>
                        <a:buFont typeface="Symbol" panose="05050102010706020507" pitchFamily="18" charset="2"/>
                        <a:buChar char=""/>
                      </a:pPr>
                      <a:r>
                        <a:rPr lang="it-IT" sz="1600"/>
                        <a:t>I promemoria saranno inviati ogni anno.</a:t>
                      </a:r>
                    </a:p>
                  </a:txBody>
                  <a:tcPr marL="68580" marR="68580" marT="0" marB="0" anchor="ctr"/>
                </a:tc>
                <a:extLst>
                  <a:ext uri="{0D108BD9-81ED-4DB2-BD59-A6C34878D82A}">
                    <a16:rowId xmlns:a16="http://schemas.microsoft.com/office/drawing/2014/main" xmlns="" val="10001"/>
                  </a:ext>
                </a:extLst>
              </a:tr>
              <a:tr h="1595782">
                <a:tc>
                  <a:txBody>
                    <a:bodyPr/>
                    <a:lstStyle/>
                    <a:p>
                      <a:pPr marL="0" marR="0">
                        <a:spcBef>
                          <a:spcPts val="0"/>
                        </a:spcBef>
                        <a:spcAft>
                          <a:spcPts val="0"/>
                        </a:spcAft>
                      </a:pPr>
                      <a:r>
                        <a:rPr lang="it-IT" sz="1600" u="sng">
                          <a:solidFill>
                            <a:schemeClr val="tx1"/>
                          </a:solidFill>
                        </a:rPr>
                        <a:t>Fai una donazione mensile</a:t>
                      </a:r>
                      <a:r>
                        <a:rPr lang="it-IT" sz="1600">
                          <a:solidFill>
                            <a:schemeClr val="tx1"/>
                          </a:solidFill>
                        </a:rPr>
                        <a:t>: Invia una donazione automatica mensile e ricevi un dono aggiuntivo.</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it-IT" sz="1600"/>
                        <a:t>Le donazioni automatiche mensili sono disponibili in alcuni paesi e possono essere effettuate tramite carta di credito o addebito automatico in conto corrente.</a:t>
                      </a:r>
                    </a:p>
                    <a:p>
                      <a:pPr marL="342900" marR="0" lvl="0" indent="-342900">
                        <a:spcBef>
                          <a:spcPts val="0"/>
                        </a:spcBef>
                        <a:spcAft>
                          <a:spcPts val="0"/>
                        </a:spcAft>
                        <a:buFont typeface="Symbol" panose="05050102010706020507" pitchFamily="18" charset="2"/>
                        <a:buChar char=""/>
                      </a:pPr>
                      <a:r>
                        <a:rPr lang="it-IT" sz="1600"/>
                        <a:t>Vengono fatte online o tramite modulo di promessa.</a:t>
                      </a:r>
                    </a:p>
                    <a:p>
                      <a:pPr marL="342900" marR="0" lvl="0" indent="-342900">
                        <a:spcBef>
                          <a:spcPts val="0"/>
                        </a:spcBef>
                        <a:spcAft>
                          <a:spcPts val="0"/>
                        </a:spcAft>
                        <a:buFont typeface="Symbol" panose="05050102010706020507" pitchFamily="18" charset="2"/>
                        <a:buChar char=""/>
                      </a:pPr>
                      <a:r>
                        <a:rPr lang="it-IT" sz="1600"/>
                        <a:t>Gli importi totali indicati sui moduli di promessa saranno suddivisi in 12 pagamenti uguali e addebitati con cadenza mensile.</a:t>
                      </a: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249" y="3057171"/>
            <a:ext cx="6378497" cy="584775"/>
          </a:xfrm>
          <a:prstGeom prst="rect">
            <a:avLst/>
          </a:prstGeom>
          <a:noFill/>
        </p:spPr>
        <p:txBody>
          <a:bodyPr wrap="square" rtlCol="0">
            <a:spAutoFit/>
          </a:bodyPr>
          <a:lstStyle/>
          <a:p>
            <a:pPr algn="ctr"/>
            <a:r>
              <a:rPr lang="it-IT" sz="3200" b="1" dirty="0">
                <a:solidFill>
                  <a:schemeClr val="bg1"/>
                </a:solidFill>
              </a:rPr>
              <a:t>I quattro stadi per avere successo</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Riconoscimenti LCIF </a:t>
            </a:r>
            <a:r>
              <a:rPr lang="it-IT" dirty="0" smtClean="0"/>
              <a:t>in corso</a:t>
            </a:r>
            <a:endParaRPr lang="it-IT" dirty="0"/>
          </a:p>
        </p:txBody>
      </p:sp>
      <p:sp>
        <p:nvSpPr>
          <p:cNvPr id="3" name="Content Placeholder 2"/>
          <p:cNvSpPr>
            <a:spLocks noGrp="1"/>
          </p:cNvSpPr>
          <p:nvPr>
            <p:ph idx="1"/>
          </p:nvPr>
        </p:nvSpPr>
        <p:spPr>
          <a:xfrm>
            <a:off x="1147156" y="1773141"/>
            <a:ext cx="6853844" cy="4188672"/>
          </a:xfrm>
        </p:spPr>
        <p:txBody>
          <a:bodyPr>
            <a:normAutofit/>
          </a:bodyPr>
          <a:lstStyle/>
          <a:p>
            <a:r>
              <a:rPr lang="it-IT" sz="2000" dirty="0"/>
              <a:t>I contributi alla Campagna 100 saranno anche conteggiati per i programmi di riconoscimento in corso, come: </a:t>
            </a:r>
          </a:p>
          <a:p>
            <a:pPr lvl="1"/>
            <a:r>
              <a:rPr lang="it-IT" b="1" dirty="0"/>
              <a:t>Amico di Melvin Jones: </a:t>
            </a:r>
            <a:r>
              <a:rPr lang="it-IT" dirty="0"/>
              <a:t>Contributi di almeno 1.000 USD</a:t>
            </a:r>
          </a:p>
          <a:p>
            <a:pPr lvl="1"/>
            <a:r>
              <a:rPr lang="it-IT" b="1" dirty="0"/>
              <a:t>Amico Progressivo di Melvin Jones: </a:t>
            </a:r>
            <a:r>
              <a:rPr lang="it-IT" dirty="0"/>
              <a:t>Livelli che riconoscono contributi dai 2.000 ai 100.000 USD</a:t>
            </a:r>
          </a:p>
          <a:p>
            <a:pPr lvl="1"/>
            <a:r>
              <a:rPr lang="it-IT" b="1" dirty="0"/>
              <a:t>Partner umanitari: </a:t>
            </a:r>
            <a:r>
              <a:rPr lang="it-IT" dirty="0"/>
              <a:t>Livelli che riconoscono contributi di 100.000 USD e oltre durante il corso della vita </a:t>
            </a:r>
          </a:p>
          <a:p>
            <a:r>
              <a:rPr lang="it-IT" sz="2000" dirty="0"/>
              <a:t>Puoi accedere </a:t>
            </a:r>
            <a:r>
              <a:rPr lang="it-IT" sz="2000" dirty="0" smtClean="0"/>
              <a:t>al </a:t>
            </a:r>
            <a:r>
              <a:rPr lang="it-IT" sz="2000" dirty="0"/>
              <a:t>modulo di richiesta MJF online su lcif.org</a:t>
            </a:r>
          </a:p>
          <a:p>
            <a:pPr marL="0" indent="0">
              <a:buNone/>
            </a:pPr>
            <a:endParaRPr lang="en-US" sz="2000" dirty="0"/>
          </a:p>
        </p:txBody>
      </p:sp>
      <p:pic>
        <p:nvPicPr>
          <p:cNvPr id="7" name="Picture 6"/>
          <p:cNvPicPr>
            <a:picLocks noChangeAspect="1"/>
          </p:cNvPicPr>
          <p:nvPr/>
        </p:nvPicPr>
        <p:blipFill>
          <a:blip r:embed="rId3"/>
          <a:stretch>
            <a:fillRect/>
          </a:stretch>
        </p:blipFill>
        <p:spPr>
          <a:xfrm>
            <a:off x="7926568" y="3867476"/>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ln w="3175">
                  <a:noFill/>
                </a:ln>
              </a:rPr>
              <a:t>Lions Share</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it-IT" sz="2400" b="1">
                <a:solidFill>
                  <a:prstClr val="black"/>
                </a:solidFill>
                <a:latin typeface="Arial" panose="020B0604020202020204" pitchFamily="34" charset="0"/>
                <a:cs typeface="Arial" panose="020B0604020202020204" pitchFamily="34" charset="0"/>
              </a:rPr>
              <a:t>50 USD</a:t>
            </a:r>
          </a:p>
          <a:p>
            <a:pPr algn="ctr"/>
            <a:r>
              <a:rPr lang="it-IT" sz="2000" b="1">
                <a:solidFill>
                  <a:prstClr val="black"/>
                </a:solidFill>
                <a:latin typeface="Arial" panose="020B0604020202020204" pitchFamily="34" charset="0"/>
                <a:cs typeface="Arial" panose="020B0604020202020204" pitchFamily="34" charset="0"/>
              </a:rPr>
              <a:t>1 stella</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it-IT" sz="2400" b="1">
                <a:solidFill>
                  <a:prstClr val="black"/>
                </a:solidFill>
                <a:latin typeface="Arial" panose="020B0604020202020204" pitchFamily="34" charset="0"/>
                <a:cs typeface="Arial" panose="020B0604020202020204" pitchFamily="34" charset="0"/>
              </a:rPr>
              <a:t>100 USD</a:t>
            </a:r>
          </a:p>
          <a:p>
            <a:pPr algn="ctr"/>
            <a:r>
              <a:rPr lang="it-IT" sz="2000" b="1">
                <a:solidFill>
                  <a:prstClr val="black"/>
                </a:solidFill>
                <a:latin typeface="Arial" panose="020B0604020202020204" pitchFamily="34" charset="0"/>
                <a:cs typeface="Arial" panose="020B0604020202020204" pitchFamily="34" charset="0"/>
              </a:rPr>
              <a:t>2 stelle</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it-IT" sz="2400" b="1">
                <a:solidFill>
                  <a:prstClr val="black"/>
                </a:solidFill>
                <a:latin typeface="Arial" panose="020B0604020202020204" pitchFamily="34" charset="0"/>
                <a:cs typeface="Arial" panose="020B0604020202020204" pitchFamily="34" charset="0"/>
              </a:rPr>
              <a:t>200 USD</a:t>
            </a:r>
          </a:p>
          <a:p>
            <a:pPr algn="ctr"/>
            <a:r>
              <a:rPr lang="it-IT" sz="2000" b="1">
                <a:solidFill>
                  <a:prstClr val="black"/>
                </a:solidFill>
                <a:latin typeface="Arial" panose="020B0604020202020204" pitchFamily="34" charset="0"/>
                <a:cs typeface="Arial" panose="020B0604020202020204" pitchFamily="34" charset="0"/>
              </a:rPr>
              <a:t>3 stelle</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t>Riconoscimento per club</a:t>
            </a:r>
          </a:p>
        </p:txBody>
      </p:sp>
      <p:sp>
        <p:nvSpPr>
          <p:cNvPr id="7" name="Rectangle 6"/>
          <p:cNvSpPr/>
          <p:nvPr/>
        </p:nvSpPr>
        <p:spPr>
          <a:xfrm>
            <a:off x="1094740" y="1951827"/>
            <a:ext cx="5186790"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it-IT" sz="2400" b="1" dirty="0">
                <a:latin typeface="Arial" panose="020B0604020202020204" pitchFamily="34" charset="0"/>
                <a:cs typeface="Arial" panose="020B0604020202020204" pitchFamily="34" charset="0"/>
              </a:rPr>
              <a:t>Emblema per la Donazione di Club:</a:t>
            </a:r>
          </a:p>
          <a:p>
            <a:pPr marL="742950" lvl="1" indent="-285750">
              <a:spcAft>
                <a:spcPts val="1200"/>
              </a:spcAft>
              <a:buFont typeface="Arial" panose="020B0604020202020204" pitchFamily="34" charset="0"/>
              <a:buChar char="•"/>
            </a:pPr>
            <a:r>
              <a:rPr lang="it-IT" sz="2400" dirty="0">
                <a:latin typeface="Arial" panose="020B0604020202020204" pitchFamily="34" charset="0"/>
                <a:cs typeface="Arial" panose="020B0604020202020204" pitchFamily="34" charset="0"/>
              </a:rPr>
              <a:t>Il riconoscimento si basa sulla media di donazione per socio</a:t>
            </a:r>
          </a:p>
          <a:p>
            <a:pPr marL="285750" indent="-285750">
              <a:spcAft>
                <a:spcPts val="1200"/>
              </a:spcAft>
              <a:buFont typeface="Arial" panose="020B0604020202020204" pitchFamily="34" charset="0"/>
              <a:buChar char="•"/>
            </a:pPr>
            <a:r>
              <a:rPr lang="it-IT" sz="2400" b="1" dirty="0">
                <a:latin typeface="Arial" panose="020B0604020202020204" pitchFamily="34" charset="0"/>
                <a:cs typeface="Arial" panose="020B0604020202020204" pitchFamily="34" charset="0"/>
              </a:rPr>
              <a:t>Emblema/Gallone per Gonfalone Amico di Melvin Jones</a:t>
            </a:r>
          </a:p>
          <a:p>
            <a:pPr marL="742950" lvl="1" indent="-285750">
              <a:spcAft>
                <a:spcPts val="1200"/>
              </a:spcAft>
              <a:buFont typeface="Arial" panose="020B0604020202020204" pitchFamily="34" charset="0"/>
              <a:buChar char="•"/>
            </a:pPr>
            <a:r>
              <a:rPr lang="it-IT" sz="2400" dirty="0" smtClean="0">
                <a:latin typeface="Arial" panose="020B0604020202020204" pitchFamily="34" charset="0"/>
                <a:cs typeface="Arial" panose="020B0604020202020204" pitchFamily="34" charset="0"/>
              </a:rPr>
              <a:t>Emblema </a:t>
            </a:r>
            <a:r>
              <a:rPr lang="it-IT" sz="2400" dirty="0">
                <a:latin typeface="Arial" panose="020B0604020202020204" pitchFamily="34" charset="0"/>
                <a:cs typeface="Arial" panose="020B0604020202020204" pitchFamily="34" charset="0"/>
              </a:rPr>
              <a:t>ricevuto la prima volta che un socio riceve un premio MJF. Il gallone viene inviato per gli MJF successivi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it-IT" sz="3600" b="1">
                <a:solidFill>
                  <a:schemeClr val="bg1"/>
                </a:solidFill>
              </a:rPr>
              <a:t>Eventi di raccolta fondi</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Pianificare eventi di raccolta fondi</a:t>
            </a:r>
          </a:p>
        </p:txBody>
      </p:sp>
      <p:sp>
        <p:nvSpPr>
          <p:cNvPr id="5" name="Content Placeholder 4"/>
          <p:cNvSpPr>
            <a:spLocks noGrp="1"/>
          </p:cNvSpPr>
          <p:nvPr>
            <p:ph idx="1"/>
          </p:nvPr>
        </p:nvSpPr>
        <p:spPr/>
        <p:txBody>
          <a:bodyPr/>
          <a:lstStyle/>
          <a:p>
            <a:r>
              <a:rPr lang="it-IT"/>
              <a:t>Gli eventi di raccolta fondi riuniscono i soci del club e vi permettono anche di divertirvi!</a:t>
            </a:r>
          </a:p>
          <a:p>
            <a:r>
              <a:rPr lang="it-IT"/>
              <a:t>Molti Lions club sono degli esperti pianificatori e organizzatori di vari tipi di eventi di raccolta fondi</a:t>
            </a:r>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391797057"/>
              </p:ext>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it-IT" sz="3600" b="1">
                <a:solidFill>
                  <a:schemeClr val="bg1"/>
                </a:solidFill>
              </a:rPr>
              <a:t>Donazioni inviate dal tesoriere di club</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Effettuare una donazione dal tesoriere di club</a:t>
            </a:r>
          </a:p>
        </p:txBody>
      </p:sp>
      <p:sp>
        <p:nvSpPr>
          <p:cNvPr id="3" name="Content Placeholder 2"/>
          <p:cNvSpPr>
            <a:spLocks noGrp="1"/>
          </p:cNvSpPr>
          <p:nvPr>
            <p:ph idx="1"/>
          </p:nvPr>
        </p:nvSpPr>
        <p:spPr/>
        <p:txBody>
          <a:bodyPr>
            <a:normAutofit fontScale="92500"/>
          </a:bodyPr>
          <a:lstStyle/>
          <a:p>
            <a:pPr>
              <a:spcAft>
                <a:spcPts val="2400"/>
              </a:spcAft>
            </a:pPr>
            <a:r>
              <a:rPr lang="it-IT"/>
              <a:t>Questi contributi sono un eccellente modo per la leadership di club di sostenere la LCIF a nome dei loro soci</a:t>
            </a:r>
          </a:p>
          <a:p>
            <a:pPr>
              <a:spcAft>
                <a:spcPts val="2400"/>
              </a:spcAft>
            </a:pPr>
            <a:r>
              <a:rPr lang="it-IT"/>
              <a:t>I leader possono incoraggiare le donazioni individuali offrendo di integrare i fondi con un’equivalente donazione del tesoriere di club e raddoppiare l’impatto del donatore!</a:t>
            </a:r>
          </a:p>
          <a:p>
            <a:pPr>
              <a:spcAft>
                <a:spcPts val="2400"/>
              </a:spcAft>
            </a:pPr>
            <a:r>
              <a:rPr lang="it-IT"/>
              <a:t>I club devono seguire le loro norme e procedure standard per determinare che tipo di donazione possono effettuare dal loro tesoriere alla LCIF</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it-IT" sz="2800" b="1">
                <a:solidFill>
                  <a:schemeClr val="bg1"/>
                </a:solidFill>
              </a:rPr>
              <a:t>Invitare le aziende locali e i non Lions a sostenere la campagna</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a:t>Invitare le aziende locali e i non Lions a sostenere la campagna</a:t>
            </a:r>
          </a:p>
        </p:txBody>
      </p:sp>
      <p:sp>
        <p:nvSpPr>
          <p:cNvPr id="3" name="Content Placeholder 2"/>
          <p:cNvSpPr>
            <a:spLocks noGrp="1"/>
          </p:cNvSpPr>
          <p:nvPr>
            <p:ph idx="1"/>
          </p:nvPr>
        </p:nvSpPr>
        <p:spPr/>
        <p:txBody>
          <a:bodyPr/>
          <a:lstStyle/>
          <a:p>
            <a:r>
              <a:rPr lang="it-IT"/>
              <a:t>Molti club già hanno un buon rapporto con le aziende locali e i non Lions grazie a progetti di service ed eventi di raccolta fondi già realizzati</a:t>
            </a:r>
          </a:p>
          <a:p>
            <a:r>
              <a:rPr lang="it-IT"/>
              <a:t>Quando progetti di coinvolgere questi donatori, considera i seguenti consigli:</a:t>
            </a:r>
          </a:p>
          <a:p>
            <a:pPr marL="0" indent="0">
              <a:buNone/>
            </a:pPr>
            <a:endParaRPr lang="en-US"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it-IT" sz="2800" b="1">
                <a:solidFill>
                  <a:schemeClr val="bg1"/>
                </a:solidFill>
              </a:rPr>
              <a:t>Come iniziare</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I quattro stadi  per avere successo</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Come iniziare</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it-IT">
                <a:solidFill>
                  <a:schemeClr val="bg1"/>
                </a:solidFill>
              </a:rPr>
              <a:t> Completa il quiz per questo webinar</a:t>
            </a:r>
          </a:p>
          <a:p>
            <a:pPr>
              <a:spcBef>
                <a:spcPts val="0"/>
              </a:spcBef>
              <a:spcAft>
                <a:spcPts val="1200"/>
              </a:spcAft>
              <a:buClr>
                <a:srgbClr val="F8F8F8"/>
              </a:buClr>
              <a:buFont typeface="Wingdings" panose="05000000000000000000" pitchFamily="2" charset="2"/>
              <a:buChar char="q"/>
            </a:pPr>
            <a:r>
              <a:rPr lang="it-IT">
                <a:solidFill>
                  <a:schemeClr val="bg1"/>
                </a:solidFill>
              </a:rPr>
              <a:t> Contatta il tuo coordinatore distrettuale LCIF per eventuali domande</a:t>
            </a:r>
          </a:p>
          <a:p>
            <a:pPr>
              <a:spcBef>
                <a:spcPts val="0"/>
              </a:spcBef>
              <a:spcAft>
                <a:spcPts val="1200"/>
              </a:spcAft>
              <a:buClr>
                <a:srgbClr val="F8F8F8"/>
              </a:buClr>
              <a:buFont typeface="Wingdings" panose="05000000000000000000" pitchFamily="2" charset="2"/>
              <a:buChar char="q"/>
            </a:pPr>
            <a:r>
              <a:rPr lang="it-IT">
                <a:solidFill>
                  <a:schemeClr val="bg1"/>
                </a:solidFill>
              </a:rPr>
              <a:t> Fai la tua donazione o promessa alla LCIF</a:t>
            </a:r>
          </a:p>
          <a:p>
            <a:pPr>
              <a:spcBef>
                <a:spcPts val="0"/>
              </a:spcBef>
              <a:spcAft>
                <a:spcPts val="1200"/>
              </a:spcAft>
              <a:buClr>
                <a:srgbClr val="F8F8F8"/>
              </a:buClr>
              <a:buFont typeface="Wingdings" panose="05000000000000000000" pitchFamily="2" charset="2"/>
              <a:buChar char="q"/>
            </a:pPr>
            <a:r>
              <a:rPr lang="it-IT">
                <a:solidFill>
                  <a:schemeClr val="bg1"/>
                </a:solidFill>
              </a:rPr>
              <a:t> Scrivi i tuoi motivi per donare</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Come iniziare</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it-IT" dirty="0"/>
              <a:t> </a:t>
            </a:r>
            <a:r>
              <a:rPr lang="it-IT" dirty="0">
                <a:solidFill>
                  <a:schemeClr val="bg1"/>
                </a:solidFill>
              </a:rPr>
              <a:t>Completa la guida per raccontare </a:t>
            </a:r>
            <a:r>
              <a:rPr lang="it-IT" dirty="0" smtClean="0">
                <a:solidFill>
                  <a:schemeClr val="bg1"/>
                </a:solidFill>
              </a:rPr>
              <a:t>una storia</a:t>
            </a:r>
            <a:endParaRPr lang="it-IT" dirty="0">
              <a:solidFill>
                <a:schemeClr val="bg1"/>
              </a:solidFill>
            </a:endParaRPr>
          </a:p>
          <a:p>
            <a:pPr>
              <a:spcBef>
                <a:spcPts val="0"/>
              </a:spcBef>
              <a:spcAft>
                <a:spcPts val="1200"/>
              </a:spcAft>
              <a:buClr>
                <a:srgbClr val="F8F8F8"/>
              </a:buClr>
              <a:buFont typeface="Wingdings" panose="05000000000000000000" pitchFamily="2" charset="2"/>
              <a:buChar char="q"/>
            </a:pPr>
            <a:r>
              <a:rPr lang="it-IT" dirty="0">
                <a:solidFill>
                  <a:schemeClr val="bg1"/>
                </a:solidFill>
              </a:rPr>
              <a:t> Riguarda le risorse disponibili sul sito della LCIF</a:t>
            </a:r>
          </a:p>
          <a:p>
            <a:pPr>
              <a:spcBef>
                <a:spcPts val="0"/>
              </a:spcBef>
              <a:spcAft>
                <a:spcPts val="1200"/>
              </a:spcAft>
              <a:buClr>
                <a:srgbClr val="F8F8F8"/>
              </a:buClr>
              <a:buFont typeface="Wingdings" panose="05000000000000000000" pitchFamily="2" charset="2"/>
              <a:buChar char="q"/>
            </a:pPr>
            <a:r>
              <a:rPr lang="it-IT" dirty="0">
                <a:solidFill>
                  <a:schemeClr val="bg1"/>
                </a:solidFill>
              </a:rPr>
              <a:t> Esercitati a raccontare la tua storia</a:t>
            </a:r>
          </a:p>
          <a:p>
            <a:pPr>
              <a:spcBef>
                <a:spcPts val="0"/>
              </a:spcBef>
              <a:spcAft>
                <a:spcPts val="1200"/>
              </a:spcAft>
              <a:buClr>
                <a:schemeClr val="bg1"/>
              </a:buClr>
              <a:buFont typeface="Wingdings" panose="05000000000000000000" pitchFamily="2" charset="2"/>
              <a:buChar char="q"/>
            </a:pPr>
            <a:r>
              <a:rPr lang="it-IT" dirty="0"/>
              <a:t> Stabilisci l’obiettivo che vuoi raggiungere quest’anno</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Come iniziare</a:t>
            </a:r>
          </a:p>
        </p:txBody>
      </p:sp>
      <p:sp>
        <p:nvSpPr>
          <p:cNvPr id="3" name="Content Placeholder 2"/>
          <p:cNvSpPr>
            <a:spLocks noGrp="1"/>
          </p:cNvSpPr>
          <p:nvPr>
            <p:ph idx="1"/>
          </p:nvPr>
        </p:nvSpPr>
        <p:spPr/>
        <p:txBody>
          <a:bodyPr>
            <a:normAutofit fontScale="92500"/>
          </a:bodyPr>
          <a:lstStyle/>
          <a:p>
            <a:pPr>
              <a:spcBef>
                <a:spcPts val="0"/>
              </a:spcBef>
              <a:spcAft>
                <a:spcPts val="1200"/>
              </a:spcAft>
              <a:buClr>
                <a:schemeClr val="bg1"/>
              </a:buClr>
              <a:buFont typeface="Wingdings" panose="05000000000000000000" pitchFamily="2" charset="2"/>
              <a:buChar char="q"/>
            </a:pPr>
            <a:r>
              <a:rPr lang="it-IT"/>
              <a:t> Organizza un incontro con gli officer di club per discutere il tuo obiettivo</a:t>
            </a:r>
          </a:p>
          <a:p>
            <a:pPr>
              <a:spcBef>
                <a:spcPts val="0"/>
              </a:spcBef>
              <a:spcAft>
                <a:spcPts val="1200"/>
              </a:spcAft>
              <a:buClr>
                <a:schemeClr val="bg1"/>
              </a:buClr>
              <a:buFont typeface="Wingdings" panose="05000000000000000000" pitchFamily="2" charset="2"/>
              <a:buChar char="q"/>
            </a:pPr>
            <a:r>
              <a:rPr lang="it-IT"/>
              <a:t> Inizia identificando dei membri adatti per il comitato di club</a:t>
            </a:r>
          </a:p>
          <a:p>
            <a:pPr>
              <a:spcBef>
                <a:spcPts val="0"/>
              </a:spcBef>
              <a:spcAft>
                <a:spcPts val="1200"/>
              </a:spcAft>
              <a:buClr>
                <a:schemeClr val="bg1"/>
              </a:buClr>
              <a:buFont typeface="Wingdings" panose="05000000000000000000" pitchFamily="2" charset="2"/>
              <a:buChar char="q"/>
            </a:pPr>
            <a:r>
              <a:rPr lang="it-IT"/>
              <a:t> Riguarda il potenziale di ogni strategia di raccolta fondi e programma quali proverai per prime</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it-IT" sz="3200" b="1">
                <a:solidFill>
                  <a:schemeClr val="bg1"/>
                </a:solidFill>
              </a:rPr>
              <a:t>Racconta la tua storia</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Racconta la tua storia</a:t>
            </a:r>
          </a:p>
        </p:txBody>
      </p:sp>
      <p:sp>
        <p:nvSpPr>
          <p:cNvPr id="3" name="Content Placeholder 2"/>
          <p:cNvSpPr>
            <a:spLocks noGrp="1"/>
          </p:cNvSpPr>
          <p:nvPr>
            <p:ph idx="1"/>
          </p:nvPr>
        </p:nvSpPr>
        <p:spPr>
          <a:xfrm>
            <a:off x="1147156" y="1587500"/>
            <a:ext cx="9684328" cy="4374313"/>
          </a:xfrm>
        </p:spPr>
        <p:txBody>
          <a:bodyPr>
            <a:normAutofit/>
          </a:bodyPr>
          <a:lstStyle/>
          <a:p>
            <a:r>
              <a:rPr lang="it-IT" sz="2400"/>
              <a:t>Raccontare una storia è importante per incoraggiare la partecipazione a favore della nostra Fondazione</a:t>
            </a:r>
          </a:p>
          <a:p>
            <a:r>
              <a:rPr lang="it-IT" sz="2400"/>
              <a:t>Ci sono alcune semplici cose che puoi fare per creare la tua storia sulla LCIF e la Campagna 100:</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309708622"/>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Strumenti e materiali</a:t>
            </a:r>
          </a:p>
        </p:txBody>
      </p:sp>
      <p:sp>
        <p:nvSpPr>
          <p:cNvPr id="3" name="Content Placeholder 2"/>
          <p:cNvSpPr>
            <a:spLocks noGrp="1"/>
          </p:cNvSpPr>
          <p:nvPr>
            <p:ph idx="1"/>
          </p:nvPr>
        </p:nvSpPr>
        <p:spPr/>
        <p:txBody>
          <a:bodyPr>
            <a:normAutofit/>
          </a:bodyPr>
          <a:lstStyle/>
          <a:p>
            <a:r>
              <a:rPr lang="it-IT" sz="2400" dirty="0"/>
              <a:t>La LCIF offre diversi strumenti e materiali per aiutarti a raccontare la tua storia e diffondere il messaggio della campagna!</a:t>
            </a:r>
          </a:p>
          <a:p>
            <a:endParaRPr lang="en-US" sz="2400" dirty="0"/>
          </a:p>
          <a:p>
            <a:endParaRPr lang="en-US" sz="2400" dirty="0"/>
          </a:p>
          <a:p>
            <a:endParaRPr lang="en-US" sz="2400" dirty="0"/>
          </a:p>
          <a:p>
            <a:pPr marL="0" indent="0">
              <a:buNone/>
            </a:pPr>
            <a:endParaRPr lang="en-US" sz="2400" dirty="0" smtClean="0"/>
          </a:p>
          <a:p>
            <a:r>
              <a:rPr lang="it-IT" sz="2400" dirty="0"/>
              <a:t>Contatta il tuo coordinatore distrettuale per sapere quale ha funzionato meglio nel tuo distretto</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87234810"/>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t>Strumenti e materiali</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it-IT"/>
              <a:t>Visita il sito della LCIF per scaricare queste risorse e stamparle</a:t>
            </a:r>
          </a:p>
          <a:p>
            <a:pPr>
              <a:spcBef>
                <a:spcPts val="0"/>
              </a:spcBef>
              <a:spcAft>
                <a:spcPts val="1200"/>
              </a:spcAft>
            </a:pPr>
            <a:r>
              <a:rPr lang="it-IT"/>
              <a:t>Puoi anche ordinare un set di questi materiali utilizzando il modulo di richiesta materiali</a:t>
            </a:r>
          </a:p>
          <a:p>
            <a:pPr>
              <a:spcBef>
                <a:spcPts val="0"/>
              </a:spcBef>
              <a:spcAft>
                <a:spcPts val="1200"/>
              </a:spcAft>
            </a:pPr>
            <a:r>
              <a:rPr lang="it-IT" i="1"/>
              <a:t>NB: ci vogliono almeno tue settimane per evadere l’ordine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5"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it-IT" sz="3200" b="1">
                <a:solidFill>
                  <a:schemeClr val="bg1"/>
                </a:solidFill>
              </a:rPr>
              <a:t>Definisci un programma</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2109</TotalTime>
  <Words>7089</Words>
  <Application>Microsoft Office PowerPoint</Application>
  <PresentationFormat>Custom</PresentationFormat>
  <Paragraphs>526</Paragraphs>
  <Slides>43</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Lions_Campaign100_Template_3-15-18</vt:lpstr>
      <vt:lpstr>1_Lions_Campaign100_Template_3-15-18</vt:lpstr>
      <vt:lpstr>Acrobat Document</vt:lpstr>
      <vt:lpstr>Formazione per i Coordinatori LCIF di Club</vt:lpstr>
      <vt:lpstr>PowerPoint Presentation</vt:lpstr>
      <vt:lpstr>PowerPoint Presentation</vt:lpstr>
      <vt:lpstr>I quattro stadi  per avere successo</vt:lpstr>
      <vt:lpstr>PowerPoint Presentation</vt:lpstr>
      <vt:lpstr>Racconta la tua storia</vt:lpstr>
      <vt:lpstr>Strumenti e materiali</vt:lpstr>
      <vt:lpstr>Strumenti e materiali</vt:lpstr>
      <vt:lpstr>PowerPoint Presentation</vt:lpstr>
      <vt:lpstr>Definisci un programma</vt:lpstr>
      <vt:lpstr>Strategie per la raccolta fondi</vt:lpstr>
      <vt:lpstr>Stabilisci un obiettivo</vt:lpstr>
      <vt:lpstr>La richiesta della Campagna 100</vt:lpstr>
      <vt:lpstr>Cosa possono fare 100 USD?</vt:lpstr>
      <vt:lpstr>Stabilisci un obiettivo</vt:lpstr>
      <vt:lpstr>I Club modello</vt:lpstr>
      <vt:lpstr>I Club modello</vt:lpstr>
      <vt:lpstr>PowerPoint Presentation</vt:lpstr>
      <vt:lpstr>Crea un team</vt:lpstr>
      <vt:lpstr>Crea un team</vt:lpstr>
      <vt:lpstr>Crea un team</vt:lpstr>
      <vt:lpstr>PowerPoint Presentation</vt:lpstr>
      <vt:lpstr>Raccogli fondi</vt:lpstr>
      <vt:lpstr>PowerPoint Presentation</vt:lpstr>
      <vt:lpstr>Coinvolgere i singoli soci</vt:lpstr>
      <vt:lpstr>Coinvolgere i singoli soci</vt:lpstr>
      <vt:lpstr>Coinvolgere i singoli soci</vt:lpstr>
      <vt:lpstr>Coinvolgere i singoli soci</vt:lpstr>
      <vt:lpstr>Coinvolgere i singoli soci</vt:lpstr>
      <vt:lpstr>Riconoscimenti LCIF in corso</vt:lpstr>
      <vt:lpstr>Lions Share</vt:lpstr>
      <vt:lpstr>Riconoscimento per club</vt:lpstr>
      <vt:lpstr>PowerPoint Presentation</vt:lpstr>
      <vt:lpstr>Pianificare eventi di raccolta fondi</vt:lpstr>
      <vt:lpstr>PowerPoint Presentation</vt:lpstr>
      <vt:lpstr>Effettuare una donazione dal tesoriere di club</vt:lpstr>
      <vt:lpstr>PowerPoint Presentation</vt:lpstr>
      <vt:lpstr>Invitare le aziende locali e i non Lions a sostenere la campagna</vt:lpstr>
      <vt:lpstr>PowerPoint Presentation</vt:lpstr>
      <vt:lpstr>Come iniziare</vt:lpstr>
      <vt:lpstr>Come iniziare</vt:lpstr>
      <vt:lpstr>Come iniziare</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Cristina Piccolo</cp:lastModifiedBy>
  <cp:revision>158</cp:revision>
  <dcterms:created xsi:type="dcterms:W3CDTF">2018-10-22T16:07:51Z</dcterms:created>
  <dcterms:modified xsi:type="dcterms:W3CDTF">2018-12-01T21:33:50Z</dcterms:modified>
</cp:coreProperties>
</file>