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Lst>
  <p:notesMasterIdLst>
    <p:notesMasterId r:id="rId26"/>
  </p:notesMasterIdLst>
  <p:handoutMasterIdLst>
    <p:handoutMasterId r:id="rId27"/>
  </p:handoutMasterIdLst>
  <p:sldIdLst>
    <p:sldId id="1025" r:id="rId7"/>
    <p:sldId id="1006" r:id="rId8"/>
    <p:sldId id="1012" r:id="rId9"/>
    <p:sldId id="1011" r:id="rId10"/>
    <p:sldId id="1013" r:id="rId11"/>
    <p:sldId id="1016" r:id="rId12"/>
    <p:sldId id="1017" r:id="rId13"/>
    <p:sldId id="1018" r:id="rId14"/>
    <p:sldId id="1019" r:id="rId15"/>
    <p:sldId id="1015" r:id="rId16"/>
    <p:sldId id="1027" r:id="rId17"/>
    <p:sldId id="1014" r:id="rId18"/>
    <p:sldId id="1020" r:id="rId19"/>
    <p:sldId id="1021" r:id="rId20"/>
    <p:sldId id="1022" r:id="rId21"/>
    <p:sldId id="1023" r:id="rId22"/>
    <p:sldId id="1024" r:id="rId23"/>
    <p:sldId id="1000" r:id="rId24"/>
    <p:sldId id="1028"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A5496"/>
    <a:srgbClr val="10233F"/>
    <a:srgbClr val="457DC8"/>
    <a:srgbClr val="082E87"/>
    <a:srgbClr val="732E81"/>
    <a:srgbClr val="F0C300"/>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6" autoAdjust="0"/>
    <p:restoredTop sz="71763" autoAdjust="0"/>
  </p:normalViewPr>
  <p:slideViewPr>
    <p:cSldViewPr showGuides="1">
      <p:cViewPr varScale="1">
        <p:scale>
          <a:sx n="65" d="100"/>
          <a:sy n="65" d="100"/>
        </p:scale>
        <p:origin x="797" y="53"/>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5"/>
    </p:cViewPr>
  </p:sorterViewPr>
  <p:notesViewPr>
    <p:cSldViewPr showGuides="1">
      <p:cViewPr varScale="1">
        <p:scale>
          <a:sx n="50" d="100"/>
          <a:sy n="50" d="100"/>
        </p:scale>
        <p:origin x="264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7/30/2018</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Sono onorato di condividere con voi le informazioni sulla </a:t>
            </a:r>
            <a:r>
              <a:rPr lang="it-IT" dirty="0" smtClean="0"/>
              <a:t>celebrazione </a:t>
            </a:r>
            <a:r>
              <a:rPr lang="it-IT" dirty="0"/>
              <a:t>del Centenario di Lions Clubs International. </a:t>
            </a:r>
          </a:p>
        </p:txBody>
      </p:sp>
    </p:spTree>
    <p:extLst>
      <p:ext uri="{BB962C8B-B14F-4D97-AF65-F5344CB8AC3E}">
        <p14:creationId xmlns:p14="http://schemas.microsoft.com/office/powerpoint/2010/main" val="36243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dirty="0" smtClean="0">
                <a:solidFill>
                  <a:schemeClr val="tx1"/>
                </a:solidFill>
                <a:latin typeface="+mn-lt"/>
                <a:ea typeface="ヒラギノ角ゴ Pro W3" charset="0"/>
                <a:cs typeface="ヒラギノ角ゴ Pro W3" charset="0"/>
              </a:rPr>
              <a:t>Il divertimento ha fatto da complemento</a:t>
            </a:r>
            <a:r>
              <a:rPr lang="it-IT" sz="1200" baseline="0" dirty="0" smtClean="0">
                <a:solidFill>
                  <a:schemeClr val="tx1"/>
                </a:solidFill>
                <a:latin typeface="+mn-lt"/>
                <a:ea typeface="ヒラギノ角ゴ Pro W3" charset="0"/>
                <a:cs typeface="ヒラギノ角ゴ Pro W3" charset="0"/>
              </a:rPr>
              <a:t> alla celebrazione </a:t>
            </a:r>
            <a:r>
              <a:rPr lang="it-IT" sz="1200" dirty="0" smtClean="0">
                <a:solidFill>
                  <a:schemeClr val="tx1"/>
                </a:solidFill>
                <a:latin typeface="+mn-lt"/>
                <a:ea typeface="ヒラギノ角ゴ Pro W3" charset="0"/>
                <a:cs typeface="ヒラギノ角ゴ Pro W3" charset="0"/>
              </a:rPr>
              <a:t>perché </a:t>
            </a:r>
            <a:r>
              <a:rPr lang="it-IT" sz="1200" dirty="0">
                <a:solidFill>
                  <a:schemeClr val="tx1"/>
                </a:solidFill>
                <a:latin typeface="+mn-lt"/>
                <a:ea typeface="ヒラギノ角ゴ Pro W3" charset="0"/>
                <a:cs typeface="ヒラギノ角ゴ Pro W3" charset="0"/>
              </a:rPr>
              <a:t>i Lions e i Leo hanno celebrato dalle profondità del mare fino alla vetta del Monte Everest e in qualsiasi altra parte che si trova nel mezzo di quelle due estremità.  </a:t>
            </a:r>
          </a:p>
          <a:p>
            <a:endParaRPr lang="en-US" sz="1200" kern="1200" dirty="0" smtClean="0">
              <a:solidFill>
                <a:schemeClr val="tx1"/>
              </a:solidFill>
              <a:effectLst/>
              <a:latin typeface="+mn-lt"/>
            </a:endParaRPr>
          </a:p>
          <a:p>
            <a:r>
              <a:rPr lang="it-IT" sz="1200" dirty="0">
                <a:solidFill>
                  <a:schemeClr val="tx1"/>
                </a:solidFill>
                <a:latin typeface="+mn-lt"/>
              </a:rPr>
              <a:t>Abbiamo partecipato alle parate, abbiamo creato un </a:t>
            </a:r>
            <a:r>
              <a:rPr lang="it-IT" sz="1200" dirty="0" err="1">
                <a:solidFill>
                  <a:schemeClr val="tx1"/>
                </a:solidFill>
                <a:latin typeface="+mn-lt"/>
              </a:rPr>
              <a:t>quilt</a:t>
            </a:r>
            <a:r>
              <a:rPr lang="it-IT" sz="1200" dirty="0">
                <a:solidFill>
                  <a:schemeClr val="tx1"/>
                </a:solidFill>
                <a:latin typeface="+mn-lt"/>
              </a:rPr>
              <a:t> del Centenario, abbiamo preparato le torte di compleanno, abbiamo indossato il nostro abbigliamento Lions e fatto sventolare le bandiere Lions con orgoglio.</a:t>
            </a:r>
            <a:r>
              <a:rPr lang="it-IT" sz="1200" baseline="0" dirty="0">
                <a:solidFill>
                  <a:schemeClr val="tx1"/>
                </a:solidFill>
                <a:latin typeface="+mn-lt"/>
              </a:rPr>
              <a:t> </a:t>
            </a:r>
          </a:p>
          <a:p>
            <a:endParaRPr lang="en-US" sz="1200" kern="1200" baseline="0" dirty="0" smtClean="0">
              <a:solidFill>
                <a:schemeClr val="tx1"/>
              </a:solidFill>
              <a:effectLst/>
              <a:latin typeface="+mn-lt"/>
            </a:endParaRPr>
          </a:p>
          <a:p>
            <a:r>
              <a:rPr lang="it-IT" sz="1200" baseline="0" dirty="0">
                <a:solidFill>
                  <a:schemeClr val="tx1"/>
                </a:solidFill>
                <a:latin typeface="+mn-lt"/>
              </a:rPr>
              <a:t>Anche gli edifici sono stati illuminati con i colori di Lions Clubs in suo onore. </a:t>
            </a:r>
          </a:p>
        </p:txBody>
      </p:sp>
    </p:spTree>
    <p:extLst>
      <p:ext uri="{BB962C8B-B14F-4D97-AF65-F5344CB8AC3E}">
        <p14:creationId xmlns:p14="http://schemas.microsoft.com/office/powerpoint/2010/main" val="393066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Lions e i Leo sono arrivati a Chicago in Illinois da tutto il mondo per essere nel luogo di nascita di Lions Clubs in occasione della 100</a:t>
            </a:r>
            <a:r>
              <a:rPr lang="it-IT" baseline="30000" dirty="0"/>
              <a:t>esima</a:t>
            </a:r>
            <a:r>
              <a:rPr lang="it-IT" dirty="0"/>
              <a:t> Convention Internazionale di Lions Clubs.</a:t>
            </a:r>
            <a:r>
              <a:rPr lang="it-IT" baseline="0" dirty="0"/>
              <a:t> </a:t>
            </a:r>
          </a:p>
          <a:p>
            <a:endParaRPr lang="en-US" baseline="0" dirty="0" smtClean="0"/>
          </a:p>
          <a:p>
            <a:r>
              <a:rPr lang="it-IT" baseline="0" dirty="0"/>
              <a:t>Alla convention è stato presentato un espositore interattivo sul Centenario per far </a:t>
            </a:r>
            <a:r>
              <a:rPr lang="it-IT" baseline="0" dirty="0" smtClean="0"/>
              <a:t>vivere </a:t>
            </a:r>
            <a:r>
              <a:rPr lang="it-IT" baseline="0" dirty="0"/>
              <a:t>ai partecipanti il passato, il presente e il futuro di Lions Clubs. </a:t>
            </a:r>
          </a:p>
          <a:p>
            <a:endParaRPr lang="en-US" baseline="0" dirty="0" smtClean="0"/>
          </a:p>
          <a:p>
            <a:r>
              <a:rPr lang="it-IT" baseline="0" dirty="0"/>
              <a:t>Molti espositori sono stati portati presso la nostra sede centrale internazionale per essere riutilizzati per gli anni a venire. </a:t>
            </a:r>
          </a:p>
        </p:txBody>
      </p:sp>
    </p:spTree>
    <p:extLst>
      <p:ext uri="{BB962C8B-B14F-4D97-AF65-F5344CB8AC3E}">
        <p14:creationId xmlns:p14="http://schemas.microsoft.com/office/powerpoint/2010/main" val="55686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nostro gonfalone del Centenario è stato realizzato con 48 sezioni firmate singolarmente dai Lions e dai Leo di tutta la nostra comunità globale.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Chi ha firmato il gonfalone del Centenario?</a:t>
            </a:r>
            <a:r>
              <a:rPr lang="it-IT" baseline="0" dirty="0"/>
              <a:t> </a:t>
            </a:r>
            <a:r>
              <a:rPr lang="it-IT" dirty="0" smtClean="0"/>
              <a:t>{gesto con</a:t>
            </a:r>
            <a:r>
              <a:rPr lang="it-IT" baseline="0" dirty="0" smtClean="0"/>
              <a:t> la mano</a:t>
            </a:r>
            <a:r>
              <a:rPr lang="it-IT" dirty="0" smtClean="0"/>
              <a:t>}</a:t>
            </a:r>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Era imponente </a:t>
            </a:r>
            <a:r>
              <a:rPr lang="it-IT" dirty="0" smtClean="0"/>
              <a:t>mentre era esposto </a:t>
            </a:r>
            <a:r>
              <a:rPr lang="it-IT" dirty="0"/>
              <a:t>nell’entrata principale della Convention del </a:t>
            </a:r>
            <a:r>
              <a:rPr lang="it-IT" dirty="0" smtClean="0"/>
              <a:t>Centenario </a:t>
            </a:r>
            <a:r>
              <a:rPr lang="it-IT" dirty="0"/>
              <a:t>con i suoi 14,6 metri di larghezza e 8,5 metri di altezza. </a:t>
            </a:r>
          </a:p>
          <a:p>
            <a:endParaRPr lang="en-US" dirty="0"/>
          </a:p>
        </p:txBody>
      </p:sp>
    </p:spTree>
    <p:extLst>
      <p:ext uri="{BB962C8B-B14F-4D97-AF65-F5344CB8AC3E}">
        <p14:creationId xmlns:p14="http://schemas.microsoft.com/office/powerpoint/2010/main" val="18668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È stata coniata una moneta in argento del Centenario da 1 oncia dalla Zecca degli Stati Uniti. Tre dei nostri </a:t>
            </a:r>
            <a:r>
              <a:rPr lang="it-IT" dirty="0" err="1"/>
              <a:t>Past</a:t>
            </a:r>
            <a:r>
              <a:rPr lang="it-IT" dirty="0"/>
              <a:t> Presidenti Internazionali hanno partecipato alla cerimonia alla Zecca per il conio delle prime monete.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Chi ha acquistato uno di questi preziosi ricordi del Centenario?</a:t>
            </a:r>
            <a:r>
              <a:rPr lang="it-IT" baseline="0" dirty="0"/>
              <a:t> </a:t>
            </a:r>
            <a:r>
              <a:rPr lang="it-IT" dirty="0" smtClean="0"/>
              <a:t>{gesto con la mano}</a:t>
            </a:r>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it-IT" dirty="0"/>
              <a:t>Sappiate che il vostro acquisto ha contributo </a:t>
            </a:r>
            <a:r>
              <a:rPr lang="it-IT" dirty="0" smtClean="0"/>
              <a:t>alla </a:t>
            </a:r>
            <a:r>
              <a:rPr lang="it-IT" dirty="0"/>
              <a:t>donazione di 855.000 </a:t>
            </a:r>
            <a:r>
              <a:rPr lang="it-IT" dirty="0" smtClean="0"/>
              <a:t>$ che saranno usati </a:t>
            </a:r>
            <a:r>
              <a:rPr lang="it-IT" dirty="0"/>
              <a:t>per finanziare il nostro futuro servizio umanitario. </a:t>
            </a:r>
          </a:p>
        </p:txBody>
      </p:sp>
    </p:spTree>
    <p:extLst>
      <p:ext uri="{BB962C8B-B14F-4D97-AF65-F5344CB8AC3E}">
        <p14:creationId xmlns:p14="http://schemas.microsoft.com/office/powerpoint/2010/main" val="37645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solidFill>
                <a:latin typeface="+mn-lt"/>
                <a:ea typeface="ヒラギノ角ゴ Pro W3" charset="0"/>
                <a:cs typeface="ヒラギノ角ゴ Pro W3" charset="0"/>
              </a:rPr>
              <a:t>I Lions entusiasti di tutto il mondo hanno richiesto ai rispettivi funzionari addetti all'emissione di nuovi francobolli di creare un francobollo del Centenario Lions per condividere la nostra celebrazione in ogni spedizione.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solidFill>
                <a:latin typeface="+mn-lt"/>
                <a:ea typeface="ヒラギノ角ゴ Pro W3" charset="0"/>
                <a:cs typeface="ヒラギノ角ゴ Pro W3" charset="0"/>
              </a:rPr>
              <a:t>Non pensate che questi siano </a:t>
            </a:r>
            <a:r>
              <a:rPr lang="it-IT" sz="1200" dirty="0" smtClean="0">
                <a:solidFill>
                  <a:schemeClr val="tx1"/>
                </a:solidFill>
                <a:latin typeface="+mn-lt"/>
                <a:ea typeface="ヒラギノ角ゴ Pro W3" charset="0"/>
                <a:cs typeface="ヒラギノ角ゴ Pro W3" charset="0"/>
              </a:rPr>
              <a:t>stati un </a:t>
            </a:r>
            <a:r>
              <a:rPr lang="it-IT" sz="1200" dirty="0">
                <a:solidFill>
                  <a:schemeClr val="tx1"/>
                </a:solidFill>
                <a:latin typeface="+mn-lt"/>
                <a:ea typeface="ヒラギノ角ゴ Pro W3" charset="0"/>
                <a:cs typeface="ヒラギノ角ゴ Pro W3" charset="0"/>
              </a:rPr>
              <a:t>tributo </a:t>
            </a:r>
            <a:r>
              <a:rPr lang="it-IT" sz="1200" dirty="0" smtClean="0">
                <a:solidFill>
                  <a:schemeClr val="tx1"/>
                </a:solidFill>
                <a:latin typeface="+mn-lt"/>
                <a:ea typeface="ヒラギノ角ゴ Pro W3" charset="0"/>
                <a:cs typeface="ヒラギノ角ゴ Pro W3" charset="0"/>
              </a:rPr>
              <a:t>meraviglioso,</a:t>
            </a:r>
            <a:r>
              <a:rPr lang="it-IT" sz="1200" baseline="0" dirty="0" smtClean="0">
                <a:solidFill>
                  <a:schemeClr val="tx1"/>
                </a:solidFill>
                <a:latin typeface="+mn-lt"/>
                <a:ea typeface="ヒラギノ角ゴ Pro W3" charset="0"/>
                <a:cs typeface="ヒラギノ角ゴ Pro W3" charset="0"/>
              </a:rPr>
              <a:t> oltre che </a:t>
            </a:r>
            <a:r>
              <a:rPr lang="it-IT" sz="1200" dirty="0" smtClean="0">
                <a:solidFill>
                  <a:schemeClr val="tx1"/>
                </a:solidFill>
                <a:latin typeface="+mn-lt"/>
                <a:ea typeface="ヒラギノ角ゴ Pro W3" charset="0"/>
                <a:cs typeface="ヒラギノ角ゴ Pro W3" charset="0"/>
              </a:rPr>
              <a:t>un’ottima pubblicità?</a:t>
            </a:r>
            <a:endParaRPr lang="it-IT" sz="1200" dirty="0">
              <a:solidFill>
                <a:schemeClr val="tx1"/>
              </a:solidFill>
              <a:latin typeface="+mn-lt"/>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392271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solidFill>
                <a:latin typeface="+mn-lt"/>
                <a:ea typeface="ヒラギノ角ゴ Pro W3" charset="0"/>
                <a:cs typeface="ヒラギノ角ゴ Pro W3" charset="0"/>
              </a:rPr>
              <a:t>Molti Lions e Leo hanno contrassegnato le loro storie con l’</a:t>
            </a:r>
            <a:r>
              <a:rPr lang="it-IT" sz="1200" dirty="0" err="1">
                <a:solidFill>
                  <a:schemeClr val="tx1"/>
                </a:solidFill>
                <a:latin typeface="+mn-lt"/>
                <a:ea typeface="ヒラギノ角ゴ Pro W3" charset="0"/>
                <a:cs typeface="ヒラギノ角ゴ Pro W3" charset="0"/>
              </a:rPr>
              <a:t>hashtag</a:t>
            </a:r>
            <a:r>
              <a:rPr lang="it-IT" sz="1200" dirty="0">
                <a:solidFill>
                  <a:schemeClr val="tx1"/>
                </a:solidFill>
                <a:latin typeface="+mn-lt"/>
                <a:ea typeface="ヒラギノ角ゴ Pro W3" charset="0"/>
                <a:cs typeface="ヒラギノ角ゴ Pro W3" charset="0"/>
              </a:rPr>
              <a:t> </a:t>
            </a:r>
            <a:r>
              <a:rPr lang="it-IT" sz="1200" b="1" dirty="0">
                <a:solidFill>
                  <a:schemeClr val="tx1"/>
                </a:solidFill>
                <a:latin typeface="+mn-lt"/>
                <a:ea typeface="ヒラギノ角ゴ Pro W3" charset="0"/>
                <a:cs typeface="ヒラギノ角ゴ Pro W3" charset="0"/>
              </a:rPr>
              <a:t>#Lions100</a:t>
            </a:r>
            <a:r>
              <a:rPr lang="it-IT" sz="1200" dirty="0">
                <a:solidFill>
                  <a:schemeClr val="tx1"/>
                </a:solidFill>
                <a:latin typeface="+mn-lt"/>
                <a:ea typeface="ヒラギノ角ゴ Pro W3" charset="0"/>
                <a:cs typeface="ヒラギノ角ゴ Pro W3" charset="0"/>
              </a:rPr>
              <a:t> e hanno condiviso </a:t>
            </a:r>
            <a:r>
              <a:rPr lang="it-IT" sz="1200" dirty="0" smtClean="0">
                <a:solidFill>
                  <a:schemeClr val="tx1"/>
                </a:solidFill>
                <a:latin typeface="+mn-lt"/>
                <a:ea typeface="ヒラギノ角ゴ Pro W3" charset="0"/>
                <a:cs typeface="ヒラギノ角ゴ Pro W3" charset="0"/>
              </a:rPr>
              <a:t>i </a:t>
            </a:r>
            <a:r>
              <a:rPr lang="it-IT" sz="1200" dirty="0">
                <a:solidFill>
                  <a:schemeClr val="tx1"/>
                </a:solidFill>
                <a:latin typeface="+mn-lt"/>
                <a:ea typeface="ヒラギノ角ゴ Pro W3" charset="0"/>
                <a:cs typeface="ヒラギノ角ゴ Pro W3" charset="0"/>
              </a:rPr>
              <a:t>risultati </a:t>
            </a:r>
            <a:r>
              <a:rPr lang="it-IT" sz="1200" dirty="0" smtClean="0">
                <a:solidFill>
                  <a:schemeClr val="tx1"/>
                </a:solidFill>
                <a:latin typeface="+mn-lt"/>
                <a:ea typeface="ヒラギノ角ゴ Pro W3" charset="0"/>
                <a:cs typeface="ヒラギノ角ゴ Pro W3" charset="0"/>
              </a:rPr>
              <a:t>dei loro progetti nell’ambito </a:t>
            </a:r>
            <a:r>
              <a:rPr lang="it-IT" sz="1200" dirty="0">
                <a:solidFill>
                  <a:schemeClr val="tx1"/>
                </a:solidFill>
                <a:latin typeface="+mn-lt"/>
                <a:ea typeface="ヒラギノ角ゴ Pro W3" charset="0"/>
                <a:cs typeface="ヒラギノ角ゴ Pro W3" charset="0"/>
              </a:rPr>
              <a:t>del Centenario su </a:t>
            </a:r>
            <a:r>
              <a:rPr lang="it-IT" sz="1200" dirty="0" err="1">
                <a:solidFill>
                  <a:schemeClr val="tx1"/>
                </a:solidFill>
                <a:latin typeface="+mn-lt"/>
                <a:ea typeface="ヒラギノ角ゴ Pro W3" charset="0"/>
                <a:cs typeface="ヒラギノ角ゴ Pro W3" charset="0"/>
              </a:rPr>
              <a:t>Facebook</a:t>
            </a:r>
            <a:r>
              <a:rPr lang="it-IT" sz="1200" dirty="0">
                <a:solidFill>
                  <a:schemeClr val="tx1"/>
                </a:solidFill>
                <a:latin typeface="+mn-lt"/>
                <a:ea typeface="ヒラギノ角ゴ Pro W3" charset="0"/>
                <a:cs typeface="ヒラギノ角ゴ Pro W3" charset="0"/>
              </a:rPr>
              <a:t>, </a:t>
            </a:r>
            <a:r>
              <a:rPr lang="it-IT" sz="1200" dirty="0" err="1">
                <a:solidFill>
                  <a:schemeClr val="tx1"/>
                </a:solidFill>
                <a:latin typeface="+mn-lt"/>
                <a:ea typeface="ヒラギノ角ゴ Pro W3" charset="0"/>
                <a:cs typeface="ヒラギノ角ゴ Pro W3" charset="0"/>
              </a:rPr>
              <a:t>Twitter</a:t>
            </a:r>
            <a:r>
              <a:rPr lang="it-IT" sz="1200" dirty="0">
                <a:solidFill>
                  <a:schemeClr val="tx1"/>
                </a:solidFill>
                <a:latin typeface="+mn-lt"/>
                <a:ea typeface="ヒラギノ角ゴ Pro W3" charset="0"/>
                <a:cs typeface="ヒラギノ角ゴ Pro W3" charset="0"/>
              </a:rPr>
              <a:t> e altre piattaforme di social media.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smtClean="0">
                <a:solidFill>
                  <a:schemeClr val="tx1"/>
                </a:solidFill>
                <a:latin typeface="+mn-lt"/>
                <a:ea typeface="ヒラギノ角ゴ Pro W3" charset="0"/>
                <a:cs typeface="ヒラギノ角ゴ Pro W3" charset="0"/>
              </a:rPr>
              <a:t>Tra i presenti, ci sono dei </a:t>
            </a:r>
            <a:r>
              <a:rPr lang="it-IT" sz="1200" dirty="0">
                <a:solidFill>
                  <a:schemeClr val="tx1"/>
                </a:solidFill>
                <a:latin typeface="+mn-lt"/>
                <a:ea typeface="ヒラギノ角ゴ Pro W3" charset="0"/>
                <a:cs typeface="ヒラギノ角ゴ Pro W3" charset="0"/>
              </a:rPr>
              <a:t>Lions o </a:t>
            </a:r>
            <a:r>
              <a:rPr lang="it-IT" sz="1200" dirty="0" smtClean="0">
                <a:solidFill>
                  <a:schemeClr val="tx1"/>
                </a:solidFill>
                <a:latin typeface="+mn-lt"/>
                <a:ea typeface="ヒラギノ角ゴ Pro W3" charset="0"/>
                <a:cs typeface="ヒラギノ角ゴ Pro W3" charset="0"/>
              </a:rPr>
              <a:t>dei Leo </a:t>
            </a:r>
            <a:r>
              <a:rPr lang="it-IT" sz="1200" dirty="0">
                <a:solidFill>
                  <a:schemeClr val="tx1"/>
                </a:solidFill>
                <a:latin typeface="+mn-lt"/>
                <a:ea typeface="ヒラギノ角ゴ Pro W3" charset="0"/>
                <a:cs typeface="ヒラギノ角ゴ Pro W3" charset="0"/>
              </a:rPr>
              <a:t>che utilizzano i social media?</a:t>
            </a:r>
            <a:r>
              <a:rPr lang="it-IT" sz="1200" baseline="0" dirty="0">
                <a:solidFill>
                  <a:schemeClr val="tx1"/>
                </a:solidFill>
                <a:latin typeface="+mn-lt"/>
                <a:ea typeface="ヒラギノ角ゴ Pro W3" charset="0"/>
                <a:cs typeface="ヒラギノ角ゴ Pro W3" charset="0"/>
              </a:rPr>
              <a:t> </a:t>
            </a:r>
            <a:r>
              <a:rPr lang="it-IT" sz="1200" baseline="0" dirty="0" smtClean="0">
                <a:solidFill>
                  <a:schemeClr val="tx1"/>
                </a:solidFill>
                <a:latin typeface="+mn-lt"/>
                <a:ea typeface="ヒラギノ角ゴ Pro W3" charset="0"/>
                <a:cs typeface="ヒラギノ角ゴ Pro W3" charset="0"/>
              </a:rPr>
              <a:t>{gesto con la mano} </a:t>
            </a:r>
            <a:r>
              <a:rPr lang="it-IT" sz="1200" baseline="0" dirty="0">
                <a:solidFill>
                  <a:schemeClr val="tx1"/>
                </a:solidFill>
                <a:latin typeface="+mn-lt"/>
                <a:ea typeface="ヒラギノ角ゴ Pro W3" charset="0"/>
                <a:cs typeface="ヒラギノ角ゴ Pro W3" charset="0"/>
              </a:rPr>
              <a:t>Grazie per le vostre condivisioni!</a:t>
            </a:r>
          </a:p>
          <a:p>
            <a:endParaRPr lang="en-US" dirty="0"/>
          </a:p>
        </p:txBody>
      </p:sp>
    </p:spTree>
    <p:extLst>
      <p:ext uri="{BB962C8B-B14F-4D97-AF65-F5344CB8AC3E}">
        <p14:creationId xmlns:p14="http://schemas.microsoft.com/office/powerpoint/2010/main" val="38430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dirty="0">
                <a:solidFill>
                  <a:schemeClr val="tx1"/>
                </a:solidFill>
                <a:latin typeface="+mn-lt"/>
                <a:ea typeface="ヒラギノ角ゴ Pro W3" charset="0"/>
                <a:cs typeface="ヒラギノ角ゴ Pro W3" charset="0"/>
              </a:rPr>
              <a:t>I Lions e i Leo sono stati ispirati dalle nostre fiaccole personalizzate per il Centenario che hanno viaggiato in ogni Area Costituzionale e in Africa in occasione di molte celebrazioni locali. </a:t>
            </a:r>
          </a:p>
          <a:p>
            <a:endParaRPr lang="en-US" sz="1200" kern="1200" dirty="0" smtClean="0">
              <a:solidFill>
                <a:schemeClr val="tx1"/>
              </a:solidFill>
              <a:effectLst/>
              <a:latin typeface="+mn-lt"/>
              <a:ea typeface="ヒラギノ角ゴ Pro W3" charset="0"/>
              <a:cs typeface="ヒラギノ角ゴ Pro W3" charset="0"/>
            </a:endParaRPr>
          </a:p>
          <a:p>
            <a:r>
              <a:rPr lang="it-IT" sz="1200" dirty="0">
                <a:solidFill>
                  <a:schemeClr val="tx1"/>
                </a:solidFill>
                <a:latin typeface="+mn-lt"/>
                <a:ea typeface="ヒラギノ角ゴ Pro W3" charset="0"/>
                <a:cs typeface="ヒラギノ角ゴ Pro W3" charset="0"/>
              </a:rPr>
              <a:t>Tutte le fiaccole sono state portate alla cerimonia di accensione del braciere del Centenario durante la Convention del Centenario. </a:t>
            </a:r>
          </a:p>
          <a:p>
            <a:endParaRPr lang="en-US" sz="1200" kern="1200" dirty="0" smtClean="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solidFill>
                <a:latin typeface="+mn-lt"/>
                <a:ea typeface="ヒラギノ角ゴ Pro W3" charset="0"/>
                <a:cs typeface="ヒラギノ角ゴ Pro W3" charset="0"/>
              </a:rPr>
              <a:t>Il set di fiaccole è ora in esposizione presso la nostra sede centrale internazionale con la scritta “</a:t>
            </a:r>
            <a:r>
              <a:rPr lang="it-IT" sz="1200" dirty="0" err="1">
                <a:solidFill>
                  <a:schemeClr val="tx1"/>
                </a:solidFill>
                <a:latin typeface="+mn-lt"/>
                <a:ea typeface="ヒラギノ角ゴ Pro W3" charset="0"/>
                <a:cs typeface="ヒラギノ角ゴ Pro W3" charset="0"/>
              </a:rPr>
              <a:t>Lighting</a:t>
            </a:r>
            <a:r>
              <a:rPr lang="it-IT" sz="1200" dirty="0">
                <a:solidFill>
                  <a:schemeClr val="tx1"/>
                </a:solidFill>
                <a:latin typeface="+mn-lt"/>
                <a:ea typeface="ヒラギノ角ゴ Pro W3" charset="0"/>
                <a:cs typeface="ヒラギノ角ゴ Pro W3" charset="0"/>
              </a:rPr>
              <a:t> the way to </a:t>
            </a:r>
            <a:r>
              <a:rPr lang="it-IT" sz="1200" dirty="0" err="1">
                <a:solidFill>
                  <a:schemeClr val="tx1"/>
                </a:solidFill>
                <a:latin typeface="+mn-lt"/>
                <a:ea typeface="ヒラギノ角ゴ Pro W3" charset="0"/>
                <a:cs typeface="ヒラギノ角ゴ Pro W3" charset="0"/>
              </a:rPr>
              <a:t>our</a:t>
            </a:r>
            <a:r>
              <a:rPr lang="it-IT" sz="1200" dirty="0">
                <a:solidFill>
                  <a:schemeClr val="tx1"/>
                </a:solidFill>
                <a:latin typeface="+mn-lt"/>
                <a:ea typeface="ヒラギノ角ゴ Pro W3" charset="0"/>
                <a:cs typeface="ヒラギノ角ゴ Pro W3" charset="0"/>
              </a:rPr>
              <a:t> </a:t>
            </a:r>
            <a:r>
              <a:rPr lang="it-IT" sz="1200" dirty="0" err="1">
                <a:solidFill>
                  <a:schemeClr val="tx1"/>
                </a:solidFill>
                <a:latin typeface="+mn-lt"/>
                <a:ea typeface="ヒラギノ角ゴ Pro W3" charset="0"/>
                <a:cs typeface="ヒラギノ角ゴ Pro W3" charset="0"/>
              </a:rPr>
              <a:t>second</a:t>
            </a:r>
            <a:r>
              <a:rPr lang="it-IT" sz="1200" dirty="0">
                <a:solidFill>
                  <a:schemeClr val="tx1"/>
                </a:solidFill>
                <a:latin typeface="+mn-lt"/>
                <a:ea typeface="ヒラギノ角ゴ Pro W3" charset="0"/>
                <a:cs typeface="ヒラギノ角ゴ Pro W3" charset="0"/>
              </a:rPr>
              <a:t> </a:t>
            </a:r>
            <a:r>
              <a:rPr lang="it-IT" sz="1200" dirty="0" err="1">
                <a:solidFill>
                  <a:schemeClr val="tx1"/>
                </a:solidFill>
                <a:latin typeface="+mn-lt"/>
                <a:ea typeface="ヒラギノ角ゴ Pro W3" charset="0"/>
                <a:cs typeface="ヒラギノ角ゴ Pro W3" charset="0"/>
              </a:rPr>
              <a:t>century</a:t>
            </a:r>
            <a:r>
              <a:rPr lang="it-IT" sz="1200" dirty="0">
                <a:solidFill>
                  <a:schemeClr val="tx1"/>
                </a:solidFill>
                <a:latin typeface="+mn-lt"/>
                <a:ea typeface="ヒラギノ角ゴ Pro W3" charset="0"/>
                <a:cs typeface="ヒラギノ角ゴ Pro W3" charset="0"/>
              </a:rPr>
              <a:t> of service”</a:t>
            </a:r>
            <a:r>
              <a:rPr lang="it-IT" sz="1200" i="1" dirty="0">
                <a:solidFill>
                  <a:schemeClr val="tx1"/>
                </a:solidFill>
                <a:latin typeface="+mn-lt"/>
                <a:ea typeface="ヒラギノ角ゴ Pro W3" charset="0"/>
                <a:cs typeface="ヒラギノ角ゴ Pro W3" charset="0"/>
              </a:rPr>
              <a:t> (Illuminiamo la strada che porta al nostro secondo secolo di service).</a:t>
            </a:r>
          </a:p>
          <a:p>
            <a:endParaRPr lang="en-US" dirty="0"/>
          </a:p>
        </p:txBody>
      </p:sp>
    </p:spTree>
    <p:extLst>
      <p:ext uri="{BB962C8B-B14F-4D97-AF65-F5344CB8AC3E}">
        <p14:creationId xmlns:p14="http://schemas.microsoft.com/office/powerpoint/2010/main" val="142298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Tutte le nostre attività per il Centenario hanno generato delle ottime risorse da condividere con i soci potenziali, i nostri club e le nostre comunità.</a:t>
            </a:r>
            <a:r>
              <a:rPr lang="it-IT" baseline="0" dirty="0"/>
              <a:t> </a:t>
            </a:r>
          </a:p>
          <a:p>
            <a:endParaRPr lang="en-US" baseline="0" dirty="0" smtClean="0"/>
          </a:p>
          <a:p>
            <a:r>
              <a:rPr lang="it-IT" baseline="0" dirty="0"/>
              <a:t>Si può usare la funzione “Trova risorse” sul nostro nuovo sito web LionsClubs.org per trovare delle ottime storie sul Centenario da condividere, inclusa la dispensa “Momenti salienti del Centenario”, il video “Riassunto sul Centenario” e questa presentazione. </a:t>
            </a:r>
          </a:p>
        </p:txBody>
      </p:sp>
    </p:spTree>
    <p:extLst>
      <p:ext uri="{BB962C8B-B14F-4D97-AF65-F5344CB8AC3E}">
        <p14:creationId xmlns:p14="http://schemas.microsoft.com/office/powerpoint/2010/main" val="244199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solidFill>
                <a:latin typeface="+mn-lt"/>
                <a:ea typeface="ヒラギノ角ゴ Pro W3" charset="0"/>
                <a:cs typeface="ヒラギノ角ゴ Pro W3" charset="0"/>
              </a:rPr>
              <a:t>Non so quanti di voi </a:t>
            </a:r>
            <a:r>
              <a:rPr lang="it-IT" sz="1200" dirty="0" smtClean="0">
                <a:solidFill>
                  <a:schemeClr val="tx1"/>
                </a:solidFill>
                <a:latin typeface="+mn-lt"/>
                <a:ea typeface="ヒラギノ角ゴ Pro W3" charset="0"/>
                <a:cs typeface="ヒラギノ角ゴ Pro W3" charset="0"/>
              </a:rPr>
              <a:t>saranno presenti</a:t>
            </a:r>
            <a:r>
              <a:rPr lang="it-IT" sz="1200" baseline="0" dirty="0" smtClean="0">
                <a:solidFill>
                  <a:schemeClr val="tx1"/>
                </a:solidFill>
                <a:latin typeface="+mn-lt"/>
                <a:ea typeface="ヒラギノ角ゴ Pro W3" charset="0"/>
                <a:cs typeface="ヒラギノ角ゴ Pro W3" charset="0"/>
              </a:rPr>
              <a:t> a</a:t>
            </a:r>
            <a:r>
              <a:rPr lang="it-IT" sz="1200" dirty="0" smtClean="0">
                <a:solidFill>
                  <a:schemeClr val="tx1"/>
                </a:solidFill>
                <a:latin typeface="+mn-lt"/>
                <a:ea typeface="ヒラギノ角ゴ Pro W3" charset="0"/>
                <a:cs typeface="ヒラギノ角ゴ Pro W3" charset="0"/>
              </a:rPr>
              <a:t>l </a:t>
            </a:r>
            <a:r>
              <a:rPr lang="it-IT" sz="1200" dirty="0">
                <a:solidFill>
                  <a:schemeClr val="tx1"/>
                </a:solidFill>
                <a:latin typeface="+mn-lt"/>
                <a:ea typeface="ヒラギノ角ゴ Pro W3" charset="0"/>
                <a:cs typeface="ヒラギノ角ゴ Pro W3" charset="0"/>
              </a:rPr>
              <a:t>nostro 200</a:t>
            </a:r>
            <a:r>
              <a:rPr lang="it-IT" sz="1200" baseline="30000" dirty="0">
                <a:solidFill>
                  <a:schemeClr val="tx1"/>
                </a:solidFill>
                <a:latin typeface="+mn-lt"/>
                <a:ea typeface="ヒラギノ角ゴ Pro W3" charset="0"/>
                <a:cs typeface="ヒラギノ角ゴ Pro W3" charset="0"/>
              </a:rPr>
              <a:t>esimo</a:t>
            </a:r>
            <a:r>
              <a:rPr lang="it-IT" sz="1200" dirty="0">
                <a:solidFill>
                  <a:schemeClr val="tx1"/>
                </a:solidFill>
                <a:latin typeface="+mn-lt"/>
                <a:ea typeface="ヒラギノ角ゴ Pro W3" charset="0"/>
                <a:cs typeface="ヒラギノ角ゴ Pro W3" charset="0"/>
              </a:rPr>
              <a:t> anniversario, ma posso immaginare i Lions che apriranno la nostra capsula del tempo del Centenario e che saranno ispirati da tutto quello che abbiamo portato a termine.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Con una celebrazione di così tanto successo, attendo con fiducia il nostro prossimo secolo.</a:t>
            </a:r>
            <a:r>
              <a:rPr lang="it-IT" sz="1200" baseline="0" dirty="0">
                <a:solidFill>
                  <a:schemeClr val="tx1"/>
                </a:solidFill>
                <a:latin typeface="+mn-lt"/>
                <a:ea typeface="ヒラギノ角ゴ Pro W3" charset="0"/>
                <a:cs typeface="ヒラギノ角ゴ Pro W3" charset="0"/>
              </a:rPr>
              <a:t> </a:t>
            </a:r>
            <a:r>
              <a:rPr lang="it-IT" sz="1200" baseline="0" dirty="0" smtClean="0">
                <a:solidFill>
                  <a:schemeClr val="tx1"/>
                </a:solidFill>
                <a:latin typeface="+mn-lt"/>
                <a:ea typeface="ヒラギノ角ゴ Pro W3" charset="0"/>
                <a:cs typeface="ヒラギノ角ゴ Pro W3" charset="0"/>
              </a:rPr>
              <a:t>Una f</a:t>
            </a:r>
            <a:r>
              <a:rPr lang="it-IT" sz="1200" dirty="0" smtClean="0">
                <a:solidFill>
                  <a:schemeClr val="tx1"/>
                </a:solidFill>
                <a:latin typeface="+mn-lt"/>
                <a:ea typeface="ヒラギノ角ゴ Pro W3" charset="0"/>
                <a:cs typeface="ヒラギノ角ゴ Pro W3" charset="0"/>
              </a:rPr>
              <a:t>iducia che mi spinge a credere che </a:t>
            </a:r>
            <a:r>
              <a:rPr lang="it-IT" sz="1200" dirty="0">
                <a:solidFill>
                  <a:schemeClr val="tx1"/>
                </a:solidFill>
                <a:latin typeface="+mn-lt"/>
                <a:ea typeface="ヒラギノ角ゴ Pro W3" charset="0"/>
                <a:cs typeface="ヒラギノ角ゴ Pro W3" charset="0"/>
              </a:rPr>
              <a:t>Lions Clubs International continuerà a essere la maggiore organizzazione umanitaria nel mondo. </a:t>
            </a:r>
          </a:p>
        </p:txBody>
      </p:sp>
    </p:spTree>
    <p:extLst>
      <p:ext uri="{BB962C8B-B14F-4D97-AF65-F5344CB8AC3E}">
        <p14:creationId xmlns:p14="http://schemas.microsoft.com/office/powerpoint/2010/main" val="151037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 doveroso ringraziamento va a tutti i presidenti di comitato per il Centenario di club, i coordinatori distrettuali e </a:t>
            </a:r>
            <a:r>
              <a:rPr lang="it-IT" dirty="0" err="1"/>
              <a:t>multidistrettuali</a:t>
            </a:r>
            <a:r>
              <a:rPr lang="it-IT" dirty="0"/>
              <a:t> per il Centenario, al Comitato d’Azione per il Centenario, agli Officer Esecutivi e a tutti coloro che hanno partecipato con dedizione e che hanno permesso il buon esito della celebrazione. </a:t>
            </a:r>
          </a:p>
          <a:p>
            <a:endParaRPr lang="en-US" dirty="0" smtClean="0"/>
          </a:p>
          <a:p>
            <a:r>
              <a:rPr lang="it-IT" dirty="0" smtClean="0"/>
              <a:t>Abbiamo messo ancora più in risalto</a:t>
            </a:r>
            <a:r>
              <a:rPr lang="it-IT" baseline="0" dirty="0" smtClean="0"/>
              <a:t> a</a:t>
            </a:r>
            <a:r>
              <a:rPr lang="it-IT" dirty="0" smtClean="0"/>
              <a:t>l mondo che </a:t>
            </a:r>
            <a:r>
              <a:rPr lang="it-IT" dirty="0"/>
              <a:t>“Dove c'è bisogno, lì c'è un Lion”. </a:t>
            </a:r>
          </a:p>
          <a:p>
            <a:endParaRPr lang="en-US" dirty="0" smtClean="0"/>
          </a:p>
        </p:txBody>
      </p:sp>
    </p:spTree>
    <p:extLst>
      <p:ext uri="{BB962C8B-B14F-4D97-AF65-F5344CB8AC3E}">
        <p14:creationId xmlns:p14="http://schemas.microsoft.com/office/powerpoint/2010/main" val="31352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solidFill>
                <a:latin typeface="+mn-lt"/>
                <a:ea typeface="ヒラギノ角ゴ Pro W3" charset="0"/>
                <a:cs typeface="ヒラギノ角ゴ Pro W3" charset="0"/>
              </a:rPr>
              <a:t>I Lions e i Leo </a:t>
            </a:r>
            <a:r>
              <a:rPr lang="it-IT" sz="1200" dirty="0" smtClean="0">
                <a:solidFill>
                  <a:schemeClr val="tx1"/>
                </a:solidFill>
                <a:latin typeface="+mn-lt"/>
                <a:ea typeface="ヒラギノ角ゴ Pro W3" charset="0"/>
                <a:cs typeface="ヒラギノ角ゴ Pro W3" charset="0"/>
              </a:rPr>
              <a:t>di tutto il </a:t>
            </a:r>
            <a:r>
              <a:rPr lang="it-IT" sz="1200" dirty="0">
                <a:solidFill>
                  <a:schemeClr val="tx1"/>
                </a:solidFill>
                <a:latin typeface="+mn-lt"/>
                <a:ea typeface="ヒラギノ角ゴ Pro W3" charset="0"/>
                <a:cs typeface="ヒラギノ角ゴ Pro W3" charset="0"/>
              </a:rPr>
              <a:t>mondo hanno partecipato a questa grandiosa </a:t>
            </a:r>
            <a:r>
              <a:rPr lang="it-IT" sz="1200" dirty="0" smtClean="0">
                <a:solidFill>
                  <a:schemeClr val="tx1"/>
                </a:solidFill>
                <a:latin typeface="+mn-lt"/>
                <a:ea typeface="ヒラギノ角ゴ Pro W3" charset="0"/>
                <a:cs typeface="ヒラギノ角ゴ Pro W3" charset="0"/>
              </a:rPr>
              <a:t>celebrazione che si è svolta </a:t>
            </a:r>
            <a:r>
              <a:rPr lang="it-IT" sz="1200" dirty="0">
                <a:solidFill>
                  <a:schemeClr val="tx1"/>
                </a:solidFill>
                <a:latin typeface="+mn-lt"/>
                <a:ea typeface="ヒラギノ角ゴ Pro W3" charset="0"/>
                <a:cs typeface="ヒラギノ角ゴ Pro W3" charset="0"/>
              </a:rPr>
              <a:t>da luglio 2014 a giugno 2018 facendo onore ai 100 anni di servizio umanitario. </a:t>
            </a:r>
          </a:p>
          <a:p>
            <a:endParaRPr lang="en-US" dirty="0"/>
          </a:p>
        </p:txBody>
      </p:sp>
    </p:spTree>
    <p:extLst>
      <p:ext uri="{BB962C8B-B14F-4D97-AF65-F5344CB8AC3E}">
        <p14:creationId xmlns:p14="http://schemas.microsoft.com/office/powerpoint/2010/main" val="20952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dirty="0">
                <a:solidFill>
                  <a:schemeClr val="tx1"/>
                </a:solidFill>
                <a:latin typeface="+mn-lt"/>
                <a:ea typeface="ヒラギノ角ゴ Pro W3" charset="0"/>
                <a:cs typeface="ヒラギノ角ゴ Pro W3" charset="0"/>
              </a:rPr>
              <a:t>Per </a:t>
            </a:r>
            <a:r>
              <a:rPr lang="it-IT" sz="1200" dirty="0" smtClean="0">
                <a:solidFill>
                  <a:schemeClr val="tx1"/>
                </a:solidFill>
                <a:latin typeface="+mn-lt"/>
                <a:ea typeface="ヒラギノ角ゴ Pro W3" charset="0"/>
                <a:cs typeface="ヒラギノ角ゴ Pro W3" charset="0"/>
              </a:rPr>
              <a:t>tenere</a:t>
            </a:r>
            <a:r>
              <a:rPr lang="it-IT" sz="1200" baseline="0" dirty="0" smtClean="0">
                <a:solidFill>
                  <a:schemeClr val="tx1"/>
                </a:solidFill>
                <a:latin typeface="+mn-lt"/>
                <a:ea typeface="ヒラギノ角ゴ Pro W3" charset="0"/>
                <a:cs typeface="ヒラギノ角ゴ Pro W3" charset="0"/>
              </a:rPr>
              <a:t> viva </a:t>
            </a:r>
            <a:r>
              <a:rPr lang="it-IT" sz="1200" dirty="0" smtClean="0">
                <a:solidFill>
                  <a:schemeClr val="tx1"/>
                </a:solidFill>
                <a:latin typeface="+mn-lt"/>
                <a:ea typeface="ヒラギノ角ゴ Pro W3" charset="0"/>
                <a:cs typeface="ヒラギノ角ゴ Pro W3" charset="0"/>
              </a:rPr>
              <a:t>la </a:t>
            </a:r>
            <a:r>
              <a:rPr lang="it-IT" sz="1200" dirty="0">
                <a:solidFill>
                  <a:schemeClr val="tx1"/>
                </a:solidFill>
                <a:latin typeface="+mn-lt"/>
                <a:ea typeface="ヒラギノ角ゴ Pro W3" charset="0"/>
                <a:cs typeface="ヒラギノ角ゴ Pro W3" charset="0"/>
              </a:rPr>
              <a:t>nostra ricca storia, è stata </a:t>
            </a:r>
            <a:r>
              <a:rPr lang="it-IT" sz="1200" dirty="0" smtClean="0">
                <a:solidFill>
                  <a:schemeClr val="tx1"/>
                </a:solidFill>
                <a:latin typeface="+mn-lt"/>
                <a:ea typeface="ヒラギノ角ゴ Pro W3" charset="0"/>
                <a:cs typeface="ヒラギノ角ゴ Pro W3" charset="0"/>
              </a:rPr>
              <a:t>realizzata </a:t>
            </a:r>
            <a:r>
              <a:rPr lang="it-IT" sz="1200" dirty="0">
                <a:solidFill>
                  <a:schemeClr val="tx1"/>
                </a:solidFill>
                <a:latin typeface="+mn-lt"/>
                <a:ea typeface="ヒラギノ角ゴ Pro W3" charset="0"/>
                <a:cs typeface="ヒラギノ角ゴ Pro W3" charset="0"/>
              </a:rPr>
              <a:t>una serie di storie esemplari e di video sulla </a:t>
            </a:r>
            <a:r>
              <a:rPr lang="it-IT" sz="1200" dirty="0" smtClean="0">
                <a:solidFill>
                  <a:schemeClr val="tx1"/>
                </a:solidFill>
                <a:latin typeface="+mn-lt"/>
                <a:ea typeface="ヒラギノ角ゴ Pro W3" charset="0"/>
                <a:cs typeface="ヒラギノ角ゴ Pro W3" charset="0"/>
              </a:rPr>
              <a:t>storia dei </a:t>
            </a:r>
            <a:r>
              <a:rPr lang="it-IT" sz="1200" dirty="0">
                <a:solidFill>
                  <a:schemeClr val="tx1"/>
                </a:solidFill>
                <a:latin typeface="+mn-lt"/>
                <a:ea typeface="ヒラギノ角ゴ Pro W3" charset="0"/>
                <a:cs typeface="ヒラギノ角ゴ Pro W3" charset="0"/>
              </a:rPr>
              <a:t>Lions, completata da una presentazione online su diapositiva sul viaggio nei Lions. </a:t>
            </a:r>
          </a:p>
          <a:p>
            <a:endParaRPr lang="en-US" sz="1200" kern="1200" dirty="0" smtClean="0">
              <a:solidFill>
                <a:schemeClr val="tx1"/>
              </a:solidFill>
              <a:effectLst/>
              <a:latin typeface="+mn-lt"/>
              <a:ea typeface="ヒラギノ角ゴ Pro W3" charset="0"/>
              <a:cs typeface="ヒラギノ角ゴ Pro W3" charset="0"/>
            </a:endParaRPr>
          </a:p>
          <a:p>
            <a:r>
              <a:rPr lang="it-IT" sz="1200" dirty="0">
                <a:solidFill>
                  <a:schemeClr val="tx1"/>
                </a:solidFill>
                <a:latin typeface="+mn-lt"/>
                <a:ea typeface="ヒラギノ角ゴ Pro W3" charset="0"/>
                <a:cs typeface="ヒラギノ角ゴ Pro W3" charset="0"/>
              </a:rPr>
              <a:t>I Lions condividono le storie, dalla fondazione della nostra organizzazione fino alla nostra espansione globale, con i loro club e le loro comunità.</a:t>
            </a:r>
            <a:r>
              <a:rPr lang="it-IT" sz="1200" baseline="0" dirty="0">
                <a:solidFill>
                  <a:schemeClr val="tx1"/>
                </a:solidFill>
                <a:latin typeface="+mn-lt"/>
                <a:ea typeface="ヒラギノ角ゴ Pro W3" charset="0"/>
                <a:cs typeface="ヒラギノ角ゴ Pro W3" charset="0"/>
              </a:rPr>
              <a:t> </a:t>
            </a:r>
          </a:p>
        </p:txBody>
      </p:sp>
    </p:spTree>
    <p:extLst>
      <p:ext uri="{BB962C8B-B14F-4D97-AF65-F5344CB8AC3E}">
        <p14:creationId xmlns:p14="http://schemas.microsoft.com/office/powerpoint/2010/main" val="12926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Melvin</a:t>
            </a:r>
            <a:r>
              <a:rPr lang="it-IT" dirty="0"/>
              <a:t> Jones ha fondato Lions Clubs International nel 1917.</a:t>
            </a:r>
            <a:r>
              <a:rPr lang="it-IT" baseline="0" dirty="0"/>
              <a:t> </a:t>
            </a:r>
          </a:p>
          <a:p>
            <a:endParaRPr lang="en-US" baseline="0" dirty="0" smtClean="0"/>
          </a:p>
          <a:p>
            <a:r>
              <a:rPr lang="it-IT" dirty="0"/>
              <a:t>In suo onore è stata </a:t>
            </a:r>
            <a:r>
              <a:rPr lang="it-IT" dirty="0" smtClean="0"/>
              <a:t>realizzata </a:t>
            </a:r>
            <a:r>
              <a:rPr lang="it-IT" dirty="0"/>
              <a:t>una statua per la nostra sede centrale internazionale e come tributo alla sua memoria è stata ristrutturata la lapide commemorativa.</a:t>
            </a:r>
            <a:r>
              <a:rPr lang="it-IT" baseline="0" dirty="0"/>
              <a:t> </a:t>
            </a:r>
          </a:p>
        </p:txBody>
      </p:sp>
    </p:spTree>
    <p:extLst>
      <p:ext uri="{BB962C8B-B14F-4D97-AF65-F5344CB8AC3E}">
        <p14:creationId xmlns:p14="http://schemas.microsoft.com/office/powerpoint/2010/main" val="249206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Abbiamo intervistato ognuno dei nostri Presidenti Internazionali per registrare le loro visioni del passato e del futuro di Lions International.  </a:t>
            </a:r>
          </a:p>
          <a:p>
            <a:endParaRPr lang="en-US" dirty="0" smtClean="0"/>
          </a:p>
          <a:p>
            <a:r>
              <a:rPr lang="it-IT"/>
              <a:t>Le idee chiave di ogni sessione sono state pubblicate in una serie di video dal titolo </a:t>
            </a:r>
            <a:r>
              <a:rPr lang="it-IT" i="1"/>
              <a:t>Riflessioni dei Presidenti.</a:t>
            </a:r>
            <a:r>
              <a:rPr lang="it-IT"/>
              <a:t> </a:t>
            </a:r>
          </a:p>
        </p:txBody>
      </p:sp>
    </p:spTree>
    <p:extLst>
      <p:ext uri="{BB962C8B-B14F-4D97-AF65-F5344CB8AC3E}">
        <p14:creationId xmlns:p14="http://schemas.microsoft.com/office/powerpoint/2010/main" val="4575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service è l’essenza del Centenario.</a:t>
            </a:r>
            <a:r>
              <a:rPr lang="it-IT" baseline="0" dirty="0"/>
              <a:t> Durante la celebrazione, i Lions e i Leo: </a:t>
            </a:r>
          </a:p>
          <a:p>
            <a:endParaRPr lang="en-US" baseline="0" dirty="0" smtClean="0"/>
          </a:p>
          <a:p>
            <a:r>
              <a:rPr lang="it-IT" baseline="0" dirty="0"/>
              <a:t>- hanno fatto da guida attraverso il service con la Sfida di service del Centenario;</a:t>
            </a:r>
          </a:p>
          <a:p>
            <a:endParaRPr lang="en-US" baseline="0" dirty="0" smtClean="0"/>
          </a:p>
          <a:p>
            <a:r>
              <a:rPr lang="it-IT" baseline="0" dirty="0"/>
              <a:t>- si sono aggiudicati i premi per la crescita associativa del Centenario per aver invitato dei soci </a:t>
            </a:r>
            <a:r>
              <a:rPr lang="it-IT" baseline="0" dirty="0" smtClean="0"/>
              <a:t>e aumentato così l’impatto </a:t>
            </a:r>
            <a:r>
              <a:rPr lang="it-IT" baseline="0" dirty="0"/>
              <a:t>del nostro service;</a:t>
            </a:r>
          </a:p>
          <a:p>
            <a:endParaRPr lang="en-US" baseline="0" dirty="0" smtClean="0"/>
          </a:p>
          <a:p>
            <a:r>
              <a:rPr lang="it-IT" baseline="0" dirty="0"/>
              <a:t>- </a:t>
            </a:r>
            <a:r>
              <a:rPr lang="it-IT" baseline="0" dirty="0" smtClean="0"/>
              <a:t>sono </a:t>
            </a:r>
            <a:r>
              <a:rPr lang="it-IT" baseline="0" dirty="0"/>
              <a:t>entrati in contatto con le loro comunità attraverso i progetti per la donazione di simboli lionistici del Centenario.</a:t>
            </a:r>
          </a:p>
        </p:txBody>
      </p:sp>
    </p:spTree>
    <p:extLst>
      <p:ext uri="{BB962C8B-B14F-4D97-AF65-F5344CB8AC3E}">
        <p14:creationId xmlns:p14="http://schemas.microsoft.com/office/powerpoint/2010/main" val="306910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Sfida di Service del Centenario ha messo in atto il nostro motto </a:t>
            </a:r>
            <a:r>
              <a:rPr lang="it-IT" i="1" dirty="0" err="1"/>
              <a:t>We</a:t>
            </a:r>
            <a:r>
              <a:rPr lang="it-IT" i="1" dirty="0"/>
              <a:t> Serve </a:t>
            </a:r>
            <a:r>
              <a:rPr lang="it-IT" dirty="0" smtClean="0"/>
              <a:t>con un risultato senza </a:t>
            </a:r>
            <a:r>
              <a:rPr lang="it-IT" dirty="0"/>
              <a:t>precedenti, con l’obiettivo di servire 100 milioni di persone tramite progetti per i giovani, la vista, l’ambiente, la lotta alla fame e al diabete.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Chi ha accettato la sfida? </a:t>
            </a:r>
            <a:r>
              <a:rPr lang="it-IT" dirty="0" smtClean="0"/>
              <a:t>{gesto</a:t>
            </a:r>
            <a:r>
              <a:rPr lang="it-IT" baseline="0" dirty="0" smtClean="0"/>
              <a:t> con la mano</a:t>
            </a:r>
            <a:r>
              <a:rPr lang="it-IT" dirty="0" smtClean="0"/>
              <a:t>} </a:t>
            </a:r>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Non solo abbiamo raggiunto il nostro obiettivo, ma lo abbiamo </a:t>
            </a:r>
            <a:r>
              <a:rPr lang="it-IT" dirty="0" smtClean="0"/>
              <a:t>raddoppiato, </a:t>
            </a:r>
            <a:r>
              <a:rPr lang="it-IT" dirty="0"/>
              <a:t>servendo </a:t>
            </a:r>
            <a:r>
              <a:rPr lang="it-IT" dirty="0" smtClean="0"/>
              <a:t>più di </a:t>
            </a:r>
            <a:r>
              <a:rPr lang="it-IT" dirty="0" smtClean="0"/>
              <a:t>248 </a:t>
            </a:r>
            <a:r>
              <a:rPr lang="it-IT" dirty="0"/>
              <a:t>milioni di persone! {applauso}</a:t>
            </a:r>
          </a:p>
        </p:txBody>
      </p:sp>
    </p:spTree>
    <p:extLst>
      <p:ext uri="{BB962C8B-B14F-4D97-AF65-F5344CB8AC3E}">
        <p14:creationId xmlns:p14="http://schemas.microsoft.com/office/powerpoint/2010/main" val="19660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nostri premi per la crescita associativa del Centenario ci hanno ispirato a invitare nuovi soci e a omologare nuovi club per far crescere la nostra organizzazione ed estendere la nostra missione di service. </a:t>
            </a:r>
          </a:p>
          <a:p>
            <a:endParaRPr lang="en-US" dirty="0" smtClean="0"/>
          </a:p>
          <a:p>
            <a:r>
              <a:rPr lang="it-IT" dirty="0"/>
              <a:t>Lions Clubs International ora ha più di </a:t>
            </a:r>
            <a:r>
              <a:rPr lang="it-IT" dirty="0" smtClean="0"/>
              <a:t>700.000</a:t>
            </a:r>
            <a:r>
              <a:rPr lang="it-IT" baseline="0" dirty="0" smtClean="0"/>
              <a:t> </a:t>
            </a:r>
            <a:r>
              <a:rPr lang="it-IT" baseline="0" dirty="0"/>
              <a:t>nuovi soci del Centenario e più di </a:t>
            </a:r>
            <a:r>
              <a:rPr lang="it-IT" dirty="0" smtClean="0"/>
              <a:t>6.600 </a:t>
            </a:r>
            <a:r>
              <a:rPr lang="it-IT" dirty="0"/>
              <a:t>club del Centenario per fornire ancor più benefici all'umanità.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Chi tra voi ha vinto il premio per la crescita associativa? Grazie. {applauso}</a:t>
            </a:r>
          </a:p>
        </p:txBody>
      </p:sp>
    </p:spTree>
    <p:extLst>
      <p:ext uri="{BB962C8B-B14F-4D97-AF65-F5344CB8AC3E}">
        <p14:creationId xmlns:p14="http://schemas.microsoft.com/office/powerpoint/2010/main" val="96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nostri progetti per la donazione di simboli lionistici del Centenario ci hanno messo ancora più in contatto con le nostre comunità. Forniscono non solo un valore reale, ma anche un ricordo visibile dei contributi resi dai Lions.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Chi ha realizzato un progetto per la donazione di simboli lionistici per la propria comunità?</a:t>
            </a:r>
            <a:r>
              <a:rPr lang="it-IT" baseline="0" dirty="0"/>
              <a:t> </a:t>
            </a:r>
            <a:r>
              <a:rPr lang="it-IT" baseline="0" dirty="0" smtClean="0"/>
              <a:t>{gesto con la mano} </a:t>
            </a:r>
            <a:endParaRPr lang="it-IT"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Con più di 31.000 progetti per la donazione di simboli lionistici, i membri di tutte quelle comunità continueranno a beneficiare del progetto per gli anni a venire. </a:t>
            </a:r>
          </a:p>
        </p:txBody>
      </p:sp>
    </p:spTree>
    <p:extLst>
      <p:ext uri="{BB962C8B-B14F-4D97-AF65-F5344CB8AC3E}">
        <p14:creationId xmlns:p14="http://schemas.microsoft.com/office/powerpoint/2010/main" val="36159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3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Autofit/>
          </a:bodyPr>
          <a:lstStyle>
            <a:lvl1pPr algn="l">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pic>
        <p:nvPicPr>
          <p:cNvPr id="6" name="Picture 5"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rotWithShape="1">
          <a:blip r:embed="rId2" cstate="print">
            <a:alphaModFix amt="33000"/>
            <a:extLst>
              <a:ext uri="{28A0092B-C50C-407E-A947-70E740481C1C}">
                <a14:useLocalDpi xmlns:a14="http://schemas.microsoft.com/office/drawing/2010/main" val="0"/>
              </a:ext>
            </a:extLst>
          </a:blip>
          <a:srcRect r="22552" b="3441"/>
          <a:stretch/>
        </p:blipFill>
        <p:spPr>
          <a:xfrm>
            <a:off x="6553200" y="0"/>
            <a:ext cx="5638800" cy="6858000"/>
          </a:xfrm>
          <a:prstGeom prst="rect">
            <a:avLst/>
          </a:prstGeom>
        </p:spPr>
      </p:pic>
    </p:spTree>
    <p:extLst>
      <p:ext uri="{BB962C8B-B14F-4D97-AF65-F5344CB8AC3E}">
        <p14:creationId xmlns:p14="http://schemas.microsoft.com/office/powerpoint/2010/main" val="121025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Rectangle 1"/>
          <p:cNvSpPr/>
          <p:nvPr userDrawn="1"/>
        </p:nvSpPr>
        <p:spPr bwMode="auto">
          <a:xfrm>
            <a:off x="1" y="0"/>
            <a:ext cx="4191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6858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4191001" y="444078"/>
            <a:ext cx="8000999" cy="622722"/>
          </a:xfrm>
          <a:prstGeom prst="rect">
            <a:avLst/>
          </a:prstGeom>
        </p:spPr>
        <p:txBody>
          <a:bodyPr>
            <a:noAutofit/>
          </a:bodyPr>
          <a:lstStyle>
            <a:lvl1pPr algn="ctr">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4648200" y="1752600"/>
            <a:ext cx="6781798"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878426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a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204" t="10169" r="6474" b="13560"/>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EBE13CCD-82B0-8141-A54C-7576C8221ACF}"/>
              </a:ext>
            </a:extLst>
          </p:cNvPr>
          <p:cNvSpPr/>
          <p:nvPr userDrawn="1"/>
        </p:nvSpPr>
        <p:spPr>
          <a:xfrm>
            <a:off x="4724400" y="1600200"/>
            <a:ext cx="27432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3" name="Title 2"/>
          <p:cNvSpPr>
            <a:spLocks noGrp="1"/>
          </p:cNvSpPr>
          <p:nvPr>
            <p:ph type="title" hasCustomPrompt="1"/>
          </p:nvPr>
        </p:nvSpPr>
        <p:spPr>
          <a:xfrm>
            <a:off x="838200" y="762000"/>
            <a:ext cx="10515600" cy="776288"/>
          </a:xfrm>
          <a:prstGeom prst="rect">
            <a:avLst/>
          </a:prstGeom>
        </p:spPr>
        <p:txBody>
          <a:bodyPr anchor="ctr"/>
          <a:lstStyle>
            <a:lvl1pPr>
              <a:lnSpc>
                <a:spcPct val="100000"/>
              </a:lnSpc>
              <a:defRPr b="1" cap="none" baseline="0">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Tree>
    <p:extLst>
      <p:ext uri="{BB962C8B-B14F-4D97-AF65-F5344CB8AC3E}">
        <p14:creationId xmlns:p14="http://schemas.microsoft.com/office/powerpoint/2010/main" val="378014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Text</a:t>
            </a:r>
          </a:p>
          <a:p>
            <a:pPr lvl="1"/>
            <a:r>
              <a:rPr lang="en-US" dirty="0" smtClean="0"/>
              <a:t>Second level</a:t>
            </a:r>
          </a:p>
        </p:txBody>
      </p:sp>
    </p:spTree>
    <p:extLst>
      <p:ext uri="{BB962C8B-B14F-4D97-AF65-F5344CB8AC3E}">
        <p14:creationId xmlns:p14="http://schemas.microsoft.com/office/powerpoint/2010/main" val="3711581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85" r:id="rId3"/>
    <p:sldLayoutId id="2147483884" r:id="rId4"/>
    <p:sldLayoutId id="2147483860" r:id="rId5"/>
  </p:sldLayoutIdLst>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lionsclubs.org/IT/news-media/videos/centennial.php?id=gBe/ct"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ionsclubs.org/IT/news-media/videos/centennial.php?id=gBe7ct" TargetMode="External"/><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533400"/>
            <a:ext cx="12192000" cy="5582460"/>
          </a:xfrm>
          <a:prstGeom prst="rect">
            <a:avLst/>
          </a:prstGeom>
        </p:spPr>
      </p:pic>
    </p:spTree>
    <p:extLst>
      <p:ext uri="{BB962C8B-B14F-4D97-AF65-F5344CB8AC3E}">
        <p14:creationId xmlns:p14="http://schemas.microsoft.com/office/powerpoint/2010/main" val="220338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56" y="874932"/>
            <a:ext cx="10286089" cy="5678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76200"/>
            <a:ext cx="10515600" cy="776288"/>
          </a:xfrm>
        </p:spPr>
        <p:txBody>
          <a:bodyPr/>
          <a:lstStyle/>
          <a:p>
            <a:r>
              <a:rPr lang="it-IT"/>
              <a:t>Celebrazioni in tutto il mondo!</a:t>
            </a:r>
          </a:p>
        </p:txBody>
      </p:sp>
    </p:spTree>
    <p:extLst>
      <p:ext uri="{BB962C8B-B14F-4D97-AF65-F5344CB8AC3E}">
        <p14:creationId xmlns:p14="http://schemas.microsoft.com/office/powerpoint/2010/main" val="170420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Convention del Centenario</a:t>
            </a:r>
          </a:p>
        </p:txBody>
      </p:sp>
      <p:sp>
        <p:nvSpPr>
          <p:cNvPr id="4" name="TextBox 3"/>
          <p:cNvSpPr txBox="1"/>
          <p:nvPr/>
        </p:nvSpPr>
        <p:spPr>
          <a:xfrm>
            <a:off x="0" y="4621649"/>
            <a:ext cx="4191001" cy="1692771"/>
          </a:xfrm>
          <a:prstGeom prst="rect">
            <a:avLst/>
          </a:prstGeom>
          <a:noFill/>
        </p:spPr>
        <p:txBody>
          <a:bodyPr wrap="square" rtlCol="0">
            <a:spAutoFit/>
          </a:bodyPr>
          <a:lstStyle/>
          <a:p>
            <a:pPr algn="ctr"/>
            <a:r>
              <a:rPr lang="it-IT" sz="4400" dirty="0">
                <a:solidFill>
                  <a:schemeClr val="accent6">
                    <a:lumMod val="50000"/>
                    <a:lumOff val="50000"/>
                  </a:schemeClr>
                </a:solidFill>
                <a:latin typeface="Helvetica" panose="020B0604020202020204" pitchFamily="34" charset="0"/>
                <a:cs typeface="Helvetica" panose="020B0604020202020204" pitchFamily="34" charset="0"/>
              </a:rPr>
              <a:t> </a:t>
            </a:r>
            <a:r>
              <a:rPr lang="it-IT" sz="4000" b="1" dirty="0">
                <a:solidFill>
                  <a:schemeClr val="tx2"/>
                </a:solidFill>
                <a:latin typeface="Helvetica" panose="020B0604020202020204" pitchFamily="34" charset="0"/>
                <a:cs typeface="Helvetica" panose="020B0604020202020204" pitchFamily="34" charset="0"/>
              </a:rPr>
              <a:t>30.000</a:t>
            </a:r>
          </a:p>
          <a:p>
            <a:pPr algn="ctr"/>
            <a:r>
              <a:rPr lang="it-IT" sz="3000" dirty="0">
                <a:solidFill>
                  <a:schemeClr val="accent6">
                    <a:lumMod val="50000"/>
                    <a:lumOff val="50000"/>
                  </a:schemeClr>
                </a:solidFill>
                <a:latin typeface="Helvetica" panose="020B0604020202020204" pitchFamily="34" charset="0"/>
                <a:cs typeface="Helvetica" panose="020B0604020202020204" pitchFamily="34" charset="0"/>
              </a:rPr>
              <a:t> </a:t>
            </a:r>
            <a:r>
              <a:rPr lang="it-IT" sz="3000" dirty="0" smtClean="0">
                <a:solidFill>
                  <a:schemeClr val="accent6">
                    <a:lumMod val="50000"/>
                    <a:lumOff val="50000"/>
                  </a:schemeClr>
                </a:solidFill>
                <a:latin typeface="Helvetica" panose="020B0604020202020204" pitchFamily="34" charset="0"/>
                <a:cs typeface="Helvetica" panose="020B0604020202020204" pitchFamily="34" charset="0"/>
              </a:rPr>
              <a:t>Lions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e </a:t>
            </a:r>
            <a:r>
              <a:rPr lang="it-IT" sz="3000" dirty="0" smtClean="0">
                <a:solidFill>
                  <a:schemeClr val="accent6">
                    <a:lumMod val="50000"/>
                    <a:lumOff val="50000"/>
                  </a:schemeClr>
                </a:solidFill>
                <a:latin typeface="Helvetica" panose="020B0604020202020204" pitchFamily="34" charset="0"/>
                <a:cs typeface="Helvetica" panose="020B0604020202020204" pitchFamily="34" charset="0"/>
              </a:rPr>
              <a:t>Leo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
            </a:r>
            <a:br>
              <a:rPr lang="it-IT" sz="3000" dirty="0">
                <a:solidFill>
                  <a:schemeClr val="accent6">
                    <a:lumMod val="50000"/>
                    <a:lumOff val="50000"/>
                  </a:schemeClr>
                </a:solidFill>
                <a:latin typeface="Helvetica" panose="020B0604020202020204" pitchFamily="34" charset="0"/>
                <a:cs typeface="Helvetica" panose="020B0604020202020204" pitchFamily="34" charset="0"/>
              </a:rPr>
            </a:br>
            <a:r>
              <a:rPr lang="it-IT" sz="3000" dirty="0" smtClean="0">
                <a:solidFill>
                  <a:schemeClr val="accent6">
                    <a:lumMod val="50000"/>
                    <a:lumOff val="50000"/>
                  </a:schemeClr>
                </a:solidFill>
                <a:latin typeface="Helvetica" panose="020B0604020202020204" pitchFamily="34" charset="0"/>
                <a:cs typeface="Helvetica" panose="020B0604020202020204" pitchFamily="34" charset="0"/>
              </a:rPr>
              <a:t>tornano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a casa</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1660" t="2942" r="24243" b="35220"/>
          <a:stretch/>
        </p:blipFill>
        <p:spPr>
          <a:xfrm>
            <a:off x="323850" y="813709"/>
            <a:ext cx="3619500" cy="338375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4171762"/>
            <a:ext cx="2685179" cy="2366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1" y="1449456"/>
            <a:ext cx="2685179"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165" t="5967" r="26320" b="9121"/>
          <a:stretch/>
        </p:blipFill>
        <p:spPr>
          <a:xfrm>
            <a:off x="5287658" y="4172344"/>
            <a:ext cx="2713342" cy="238085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8" t="6500" r="35999" b="6500"/>
          <a:stretch/>
        </p:blipFill>
        <p:spPr>
          <a:xfrm>
            <a:off x="5316490" y="1449456"/>
            <a:ext cx="2678914"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2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a:t>Gonfalone del Centenario</a:t>
            </a:r>
          </a:p>
        </p:txBody>
      </p:sp>
      <p:pic>
        <p:nvPicPr>
          <p:cNvPr id="7" name="Content Placeholder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762001" y="1600200"/>
            <a:ext cx="10667998" cy="438349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6075402"/>
            <a:ext cx="12192000" cy="553998"/>
          </a:xfrm>
          <a:prstGeom prst="rect">
            <a:avLst/>
          </a:prstGeom>
          <a:noFill/>
        </p:spPr>
        <p:txBody>
          <a:bodyPr wrap="square" rtlCol="0">
            <a:spAutoFit/>
          </a:bodyPr>
          <a:lstStyle/>
          <a:p>
            <a:pPr algn="ctr"/>
            <a:r>
              <a:rPr lang="it-IT" sz="3000">
                <a:solidFill>
                  <a:schemeClr val="accent1"/>
                </a:solidFill>
                <a:latin typeface="Helvetica" panose="020B0604020202020204" pitchFamily="34" charset="0"/>
                <a:cs typeface="Helvetica" panose="020B0604020202020204" pitchFamily="34" charset="0"/>
              </a:rPr>
              <a:t>♦ </a:t>
            </a:r>
            <a:r>
              <a:rPr lang="it-IT" sz="3000">
                <a:solidFill>
                  <a:schemeClr val="accent6">
                    <a:lumMod val="50000"/>
                    <a:lumOff val="50000"/>
                  </a:schemeClr>
                </a:solidFill>
                <a:latin typeface="Helvetica" panose="020B0604020202020204" pitchFamily="34" charset="0"/>
                <a:cs typeface="Helvetica" panose="020B0604020202020204" pitchFamily="34" charset="0"/>
              </a:rPr>
              <a:t>14,6 m di larghezza x 8,5 m di altezza</a:t>
            </a:r>
          </a:p>
        </p:txBody>
      </p:sp>
    </p:spTree>
    <p:extLst>
      <p:ext uri="{BB962C8B-B14F-4D97-AF65-F5344CB8AC3E}">
        <p14:creationId xmlns:p14="http://schemas.microsoft.com/office/powerpoint/2010/main" val="23797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a:t>La moneta del Centenario</a:t>
            </a:r>
          </a:p>
        </p:txBody>
      </p:sp>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871495" y="1752600"/>
            <a:ext cx="5558504" cy="40386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831975"/>
            <a:ext cx="5481440" cy="3883025"/>
          </a:xfrm>
          <a:prstGeom prst="rect">
            <a:avLst/>
          </a:prstGeom>
        </p:spPr>
      </p:pic>
      <p:sp>
        <p:nvSpPr>
          <p:cNvPr id="8" name="TextBox 7"/>
          <p:cNvSpPr txBox="1"/>
          <p:nvPr/>
        </p:nvSpPr>
        <p:spPr>
          <a:xfrm>
            <a:off x="-76200" y="5986924"/>
            <a:ext cx="12344400" cy="553998"/>
          </a:xfrm>
          <a:prstGeom prst="rect">
            <a:avLst/>
          </a:prstGeom>
          <a:noFill/>
        </p:spPr>
        <p:txBody>
          <a:bodyPr wrap="square" rtlCol="0">
            <a:spAutoFit/>
          </a:bodyPr>
          <a:lstStyle/>
          <a:p>
            <a:pPr algn="ctr"/>
            <a:r>
              <a:rPr lang="it-IT" sz="3000" dirty="0">
                <a:solidFill>
                  <a:schemeClr val="accent1"/>
                </a:solidFill>
                <a:latin typeface="Helvetica" panose="020B0604020202020204" pitchFamily="34" charset="0"/>
                <a:cs typeface="Helvetica" panose="020B0604020202020204" pitchFamily="34" charset="0"/>
              </a:rPr>
              <a:t>♦ </a:t>
            </a:r>
            <a:r>
              <a:rPr lang="it-IT" sz="3000" dirty="0">
                <a:solidFill>
                  <a:schemeClr val="tx2"/>
                </a:solidFill>
                <a:latin typeface="Helvetica" panose="020B0604020202020204" pitchFamily="34" charset="0"/>
                <a:cs typeface="Helvetica" panose="020B0604020202020204" pitchFamily="34" charset="0"/>
              </a:rPr>
              <a:t>US$ 855.540</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 donati alla nostra Fondazione dalle vendite della moneta</a:t>
            </a:r>
          </a:p>
        </p:txBody>
      </p:sp>
    </p:spTree>
    <p:extLst>
      <p:ext uri="{BB962C8B-B14F-4D97-AF65-F5344CB8AC3E}">
        <p14:creationId xmlns:p14="http://schemas.microsoft.com/office/powerpoint/2010/main" val="3841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776288"/>
          </a:xfrm>
        </p:spPr>
        <p:txBody>
          <a:bodyPr>
            <a:normAutofit/>
          </a:bodyPr>
          <a:lstStyle/>
          <a:p>
            <a:r>
              <a:rPr lang="it-IT"/>
              <a:t>Francobolli del Centenario</a:t>
            </a: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1271191" y="1143000"/>
            <a:ext cx="9649619" cy="5449420"/>
          </a:xfrm>
          <a:prstGeom prst="rect">
            <a:avLst/>
          </a:prstGeom>
        </p:spPr>
      </p:pic>
    </p:spTree>
    <p:extLst>
      <p:ext uri="{BB962C8B-B14F-4D97-AF65-F5344CB8AC3E}">
        <p14:creationId xmlns:p14="http://schemas.microsoft.com/office/powerpoint/2010/main" val="91562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a:t>Celebrazione nei social media</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14600" y="3879272"/>
            <a:ext cx="9285488" cy="27501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Content Placeholder 6"/>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bwMode="auto">
          <a:xfrm>
            <a:off x="762001" y="1447800"/>
            <a:ext cx="6897167" cy="27468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7905650" y="2209800"/>
            <a:ext cx="3962400" cy="1015663"/>
          </a:xfrm>
          <a:prstGeom prst="rect">
            <a:avLst/>
          </a:prstGeom>
          <a:noFill/>
        </p:spPr>
        <p:txBody>
          <a:bodyPr wrap="square" rtlCol="0">
            <a:spAutoFit/>
          </a:bodyPr>
          <a:lstStyle/>
          <a:p>
            <a:pPr algn="ctr"/>
            <a:r>
              <a:rPr lang="it-IT" sz="6000" b="1">
                <a:solidFill>
                  <a:srgbClr val="FFC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#Lions100</a:t>
            </a:r>
          </a:p>
        </p:txBody>
      </p:sp>
    </p:spTree>
    <p:extLst>
      <p:ext uri="{BB962C8B-B14F-4D97-AF65-F5344CB8AC3E}">
        <p14:creationId xmlns:p14="http://schemas.microsoft.com/office/powerpoint/2010/main" val="2359123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Fiaccole del Centenario</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286001"/>
            <a:ext cx="7739507"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532628" y="2286001"/>
            <a:ext cx="3125972"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0" y="5791200"/>
            <a:ext cx="12192000" cy="553998"/>
          </a:xfrm>
          <a:prstGeom prst="rect">
            <a:avLst/>
          </a:prstGeom>
          <a:noFill/>
        </p:spPr>
        <p:txBody>
          <a:bodyPr wrap="square" rtlCol="0">
            <a:spAutoFit/>
          </a:bodyPr>
          <a:lstStyle/>
          <a:p>
            <a:pPr algn="ctr"/>
            <a:r>
              <a:rPr lang="it-IT" sz="3000">
                <a:solidFill>
                  <a:schemeClr val="accent1"/>
                </a:solidFill>
                <a:latin typeface="Helvetica" panose="020B0604020202020204" pitchFamily="34" charset="0"/>
                <a:cs typeface="Helvetica" panose="020B0604020202020204" pitchFamily="34" charset="0"/>
              </a:rPr>
              <a:t>♦ </a:t>
            </a:r>
            <a:r>
              <a:rPr lang="it-IT" sz="3000">
                <a:solidFill>
                  <a:schemeClr val="accent6">
                    <a:lumMod val="50000"/>
                    <a:lumOff val="50000"/>
                  </a:schemeClr>
                </a:solidFill>
                <a:latin typeface="Helvetica" panose="020B0604020202020204" pitchFamily="34" charset="0"/>
                <a:cs typeface="Helvetica" panose="020B0604020202020204" pitchFamily="34" charset="0"/>
              </a:rPr>
              <a:t>Illuminiamo la strada che porta al nostro secondo secolo di service </a:t>
            </a:r>
          </a:p>
        </p:txBody>
      </p:sp>
    </p:spTree>
    <p:extLst>
      <p:ext uri="{BB962C8B-B14F-4D97-AF65-F5344CB8AC3E}">
        <p14:creationId xmlns:p14="http://schemas.microsoft.com/office/powerpoint/2010/main" val="30816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a:t>Archivio LionsClubs.org</a:t>
            </a:r>
          </a:p>
        </p:txBody>
      </p:sp>
      <p:sp>
        <p:nvSpPr>
          <p:cNvPr id="3" name="Content Placeholder 2"/>
          <p:cNvSpPr>
            <a:spLocks noGrp="1"/>
          </p:cNvSpPr>
          <p:nvPr>
            <p:ph sz="quarter" idx="11"/>
          </p:nvPr>
        </p:nvSpPr>
        <p:spPr>
          <a:xfrm>
            <a:off x="381000" y="1547720"/>
            <a:ext cx="10667999" cy="5105400"/>
          </a:xfrm>
        </p:spPr>
        <p:txBody>
          <a:bodyPr/>
          <a:lstStyle/>
          <a:p>
            <a:pPr indent="-274320">
              <a:lnSpc>
                <a:spcPct val="110000"/>
              </a:lnSpc>
              <a:spcBef>
                <a:spcPts val="600"/>
              </a:spcBef>
              <a:buClr>
                <a:schemeClr val="accent1"/>
              </a:buClr>
              <a:buFont typeface="Arial" panose="020B0604020202020204" pitchFamily="34" charset="0"/>
              <a:buChar char="♦"/>
            </a:pPr>
            <a:r>
              <a:rPr lang="it-IT" sz="2000" dirty="0"/>
              <a:t>Video “Uno sguardo ai 100 anni”</a:t>
            </a:r>
          </a:p>
          <a:p>
            <a:pPr indent="-274320">
              <a:lnSpc>
                <a:spcPct val="110000"/>
              </a:lnSpc>
              <a:spcBef>
                <a:spcPts val="600"/>
              </a:spcBef>
              <a:buClr>
                <a:schemeClr val="accent1"/>
              </a:buClr>
              <a:buFont typeface="Arial" panose="020B0604020202020204" pitchFamily="34" charset="0"/>
              <a:buChar char="♦"/>
            </a:pPr>
            <a:r>
              <a:rPr lang="it-IT" sz="2000" dirty="0"/>
              <a:t>Video “Riassunto sul Centenario”</a:t>
            </a:r>
          </a:p>
          <a:p>
            <a:pPr indent="-274320">
              <a:lnSpc>
                <a:spcPct val="110000"/>
              </a:lnSpc>
              <a:spcBef>
                <a:spcPts val="600"/>
              </a:spcBef>
              <a:buClr>
                <a:schemeClr val="accent1"/>
              </a:buClr>
              <a:buFont typeface="Arial" panose="020B0604020202020204" pitchFamily="34" charset="0"/>
              <a:buChar char="♦"/>
            </a:pPr>
            <a:r>
              <a:rPr lang="it-IT" sz="2000" dirty="0"/>
              <a:t>Dispensa “Momenti salienti del Centenario” </a:t>
            </a:r>
          </a:p>
          <a:p>
            <a:pPr indent="-274320">
              <a:lnSpc>
                <a:spcPct val="110000"/>
              </a:lnSpc>
              <a:spcBef>
                <a:spcPts val="600"/>
              </a:spcBef>
              <a:buClr>
                <a:schemeClr val="accent1"/>
              </a:buClr>
              <a:buFont typeface="Arial" panose="020B0604020202020204" pitchFamily="34" charset="0"/>
              <a:buChar char="♦"/>
            </a:pPr>
            <a:r>
              <a:rPr lang="it-IT" sz="2000" dirty="0"/>
              <a:t>Serie di video “Storia dei Lions”</a:t>
            </a:r>
          </a:p>
          <a:p>
            <a:pPr indent="-274320">
              <a:lnSpc>
                <a:spcPct val="110000"/>
              </a:lnSpc>
              <a:spcBef>
                <a:spcPts val="600"/>
              </a:spcBef>
              <a:buClr>
                <a:schemeClr val="accent1"/>
              </a:buClr>
              <a:buFont typeface="Arial" panose="020B0604020202020204" pitchFamily="34" charset="0"/>
              <a:buChar char="♦"/>
            </a:pPr>
            <a:r>
              <a:rPr lang="it-IT" sz="2000" dirty="0"/>
              <a:t>Storie esemplari</a:t>
            </a:r>
          </a:p>
          <a:p>
            <a:pPr indent="-274320">
              <a:lnSpc>
                <a:spcPct val="110000"/>
              </a:lnSpc>
              <a:spcBef>
                <a:spcPts val="600"/>
              </a:spcBef>
              <a:buClr>
                <a:schemeClr val="accent1"/>
              </a:buClr>
              <a:buFont typeface="Arial" panose="020B0604020202020204" pitchFamily="34" charset="0"/>
              <a:buChar char="♦"/>
            </a:pPr>
            <a:r>
              <a:rPr lang="it-IT" sz="2000" dirty="0"/>
              <a:t>Video “Celebrare i Lions”</a:t>
            </a:r>
          </a:p>
          <a:p>
            <a:pPr indent="-274320">
              <a:lnSpc>
                <a:spcPct val="110000"/>
              </a:lnSpc>
              <a:spcBef>
                <a:spcPts val="600"/>
              </a:spcBef>
              <a:buClr>
                <a:schemeClr val="accent1"/>
              </a:buClr>
              <a:buFont typeface="Arial" panose="020B0604020202020204" pitchFamily="34" charset="0"/>
              <a:buChar char="♦"/>
            </a:pPr>
            <a:r>
              <a:rPr lang="it-IT" sz="2000" dirty="0"/>
              <a:t>Presentazione su </a:t>
            </a:r>
            <a:r>
              <a:rPr lang="it-IT" sz="2000" dirty="0" smtClean="0"/>
              <a:t>slide </a:t>
            </a:r>
            <a:r>
              <a:rPr lang="it-IT" sz="2000" dirty="0"/>
              <a:t>“Il </a:t>
            </a:r>
            <a:r>
              <a:rPr lang="it-IT" sz="2000" dirty="0" smtClean="0"/>
              <a:t>viaggio </a:t>
            </a:r>
            <a:r>
              <a:rPr lang="it-IT" sz="2000" dirty="0"/>
              <a:t>nei Lions”</a:t>
            </a:r>
          </a:p>
          <a:p>
            <a:pPr indent="-274320">
              <a:lnSpc>
                <a:spcPct val="110000"/>
              </a:lnSpc>
              <a:spcBef>
                <a:spcPts val="600"/>
              </a:spcBef>
              <a:buClr>
                <a:schemeClr val="accent1"/>
              </a:buClr>
              <a:buFont typeface="Arial" panose="020B0604020202020204" pitchFamily="34" charset="0"/>
              <a:buChar char="♦"/>
            </a:pPr>
            <a:r>
              <a:rPr lang="it-IT" sz="2000" dirty="0"/>
              <a:t>Serie di video “Riflessioni dei Presidenti”</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78854" y="1171287"/>
            <a:ext cx="2382480" cy="144323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3155" y="1175127"/>
            <a:ext cx="1735316" cy="2231121"/>
          </a:xfrm>
          <a:prstGeom prst="rect">
            <a:avLst/>
          </a:prstGeom>
          <a:ln>
            <a:solidFill>
              <a:schemeClr val="accent2"/>
            </a:solidFill>
          </a:ln>
        </p:spPr>
      </p:pic>
      <p:pic>
        <p:nvPicPr>
          <p:cNvPr id="7" name="Picture 6">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994021" y="2989253"/>
            <a:ext cx="2448725" cy="1430347"/>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33917" y="2560696"/>
            <a:ext cx="2075017" cy="1752156"/>
          </a:xfrm>
          <a:prstGeom prst="rect">
            <a:avLst/>
          </a:prstGeom>
          <a:ln>
            <a:solidFill>
              <a:schemeClr val="accent2"/>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18049" y="4323398"/>
            <a:ext cx="2643285" cy="148684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986788" y="1547720"/>
            <a:ext cx="1840859" cy="457519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11609" y="4419600"/>
            <a:ext cx="1829001" cy="172888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795867" y="3716569"/>
            <a:ext cx="2167533" cy="115011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1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t-IT"/>
              <a:t>Il nostro prossimo secolo</a:t>
            </a:r>
          </a:p>
        </p:txBody>
      </p:sp>
      <p:pic>
        <p:nvPicPr>
          <p:cNvPr id="6" name="Content Placeholder 5"/>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tretch/>
        </p:blipFill>
        <p:spPr bwMode="auto">
          <a:xfrm>
            <a:off x="747236" y="1752217"/>
            <a:ext cx="4011516"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138199" y="1752217"/>
            <a:ext cx="6215601"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1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it-IT" sz="6000">
                <a:solidFill>
                  <a:schemeClr val="tx2"/>
                </a:solidFill>
                <a:latin typeface="Helvetica" panose="020B0604020202020204" pitchFamily="34" charset="0"/>
                <a:cs typeface="Helvetica" panose="020B0604020202020204" pitchFamily="34" charset="0"/>
              </a:rPr>
              <a:t>Grazie!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789" y="1981200"/>
            <a:ext cx="5280422" cy="452356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962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1F274-A519-AB45-9B57-D105CE1BFB3B}"/>
              </a:ext>
            </a:extLst>
          </p:cNvPr>
          <p:cNvSpPr>
            <a:spLocks noGrp="1"/>
          </p:cNvSpPr>
          <p:nvPr>
            <p:ph type="title"/>
          </p:nvPr>
        </p:nvSpPr>
        <p:spPr/>
        <p:txBody>
          <a:bodyPr>
            <a:noAutofit/>
          </a:bodyPr>
          <a:lstStyle/>
          <a:p>
            <a:r>
              <a:rPr lang="it-IT"/>
              <a:t>Un tributo su misura Lions</a:t>
            </a:r>
          </a:p>
        </p:txBody>
      </p:sp>
      <p:sp>
        <p:nvSpPr>
          <p:cNvPr id="16" name="Round Diagonal Corner Rectangle 15"/>
          <p:cNvSpPr/>
          <p:nvPr/>
        </p:nvSpPr>
        <p:spPr>
          <a:xfrm>
            <a:off x="39116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it-IT" sz="2400">
                <a:solidFill>
                  <a:schemeClr val="bg1"/>
                </a:solidFill>
                <a:latin typeface="Helvetica" panose="020B0604020202020204" pitchFamily="34" charset="0"/>
                <a:ea typeface="Arial" charset="0"/>
                <a:cs typeface="Helvetica" panose="020B0604020202020204" pitchFamily="34" charset="0"/>
              </a:rPr>
              <a:t>2015-2016</a:t>
            </a:r>
          </a:p>
        </p:txBody>
      </p:sp>
      <p:sp>
        <p:nvSpPr>
          <p:cNvPr id="17" name="Round Diagonal Corner Rectangle 16"/>
          <p:cNvSpPr/>
          <p:nvPr/>
        </p:nvSpPr>
        <p:spPr>
          <a:xfrm>
            <a:off x="62484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it-IT" sz="2400">
                <a:solidFill>
                  <a:schemeClr val="bg1"/>
                </a:solidFill>
                <a:latin typeface="Helvetica" panose="020B0604020202020204" pitchFamily="34" charset="0"/>
                <a:ea typeface="Arial" charset="0"/>
                <a:cs typeface="Helvetica" panose="020B0604020202020204" pitchFamily="34" charset="0"/>
              </a:rPr>
              <a:t>2016-2017</a:t>
            </a:r>
          </a:p>
        </p:txBody>
      </p:sp>
      <p:sp>
        <p:nvSpPr>
          <p:cNvPr id="18" name="Round Diagonal Corner Rectangle 17"/>
          <p:cNvSpPr/>
          <p:nvPr/>
        </p:nvSpPr>
        <p:spPr>
          <a:xfrm>
            <a:off x="85852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it-IT" sz="2400">
                <a:solidFill>
                  <a:schemeClr val="bg1"/>
                </a:solidFill>
                <a:latin typeface="Helvetica" panose="020B0604020202020204" pitchFamily="34" charset="0"/>
                <a:ea typeface="Arial" charset="0"/>
                <a:cs typeface="Helvetica" panose="020B0604020202020204" pitchFamily="34" charset="0"/>
              </a:rPr>
              <a:t>2017-2018</a:t>
            </a:r>
          </a:p>
        </p:txBody>
      </p:sp>
      <p:sp>
        <p:nvSpPr>
          <p:cNvPr id="19" name="Round Diagonal Corner Rectangle 18"/>
          <p:cNvSpPr/>
          <p:nvPr/>
        </p:nvSpPr>
        <p:spPr>
          <a:xfrm>
            <a:off x="15748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it-IT" sz="2400">
                <a:solidFill>
                  <a:schemeClr val="bg1"/>
                </a:solidFill>
                <a:latin typeface="Helvetica" panose="020B0604020202020204" pitchFamily="34" charset="0"/>
                <a:ea typeface="Arial" charset="0"/>
                <a:cs typeface="Helvetica" panose="020B0604020202020204" pitchFamily="34" charset="0"/>
              </a:rPr>
              <a:t>2014-2015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4800" y="1981200"/>
            <a:ext cx="9112250" cy="31103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69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a:t>Condividere la nostra storia</a:t>
            </a:r>
          </a:p>
        </p:txBody>
      </p:sp>
      <p:pic>
        <p:nvPicPr>
          <p:cNvPr id="5" name="Content Placeholder 4"/>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l="14127" r="13513"/>
          <a:stretch/>
        </p:blipFill>
        <p:spPr bwMode="auto">
          <a:xfrm>
            <a:off x="228600" y="2051462"/>
            <a:ext cx="5791200" cy="320399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0" y="5638800"/>
            <a:ext cx="12192000" cy="1015663"/>
          </a:xfrm>
          <a:prstGeom prst="rect">
            <a:avLst/>
          </a:prstGeom>
          <a:noFill/>
        </p:spPr>
        <p:txBody>
          <a:bodyPr wrap="square" rtlCol="0">
            <a:spAutoFit/>
          </a:bodyPr>
          <a:lstStyle/>
          <a:p>
            <a:pPr algn="ctr"/>
            <a:r>
              <a:rPr lang="it-IT" sz="3000" dirty="0">
                <a:solidFill>
                  <a:schemeClr val="accent1"/>
                </a:solidFill>
                <a:latin typeface="Helvetica" panose="020B0604020202020204" pitchFamily="34" charset="0"/>
                <a:cs typeface="Helvetica" panose="020B0604020202020204" pitchFamily="34" charset="0"/>
              </a:rPr>
              <a:t>♦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Storie esemplari </a:t>
            </a:r>
            <a:r>
              <a:rPr lang="it-IT" sz="3000" dirty="0">
                <a:solidFill>
                  <a:schemeClr val="accent1"/>
                </a:solidFill>
                <a:latin typeface="Helvetica" panose="020B0604020202020204" pitchFamily="34" charset="0"/>
                <a:cs typeface="Helvetica" panose="020B0604020202020204" pitchFamily="34" charset="0"/>
              </a:rPr>
              <a:t>♦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Video sulla storia </a:t>
            </a:r>
            <a:r>
              <a:rPr lang="it-IT" sz="3000" dirty="0" smtClean="0">
                <a:solidFill>
                  <a:schemeClr val="accent6">
                    <a:lumMod val="50000"/>
                    <a:lumOff val="50000"/>
                  </a:schemeClr>
                </a:solidFill>
                <a:latin typeface="Helvetica" panose="020B0604020202020204" pitchFamily="34" charset="0"/>
                <a:cs typeface="Helvetica" panose="020B0604020202020204" pitchFamily="34" charset="0"/>
              </a:rPr>
              <a:t/>
            </a:r>
            <a:br>
              <a:rPr lang="it-IT" sz="3000" dirty="0" smtClean="0">
                <a:solidFill>
                  <a:schemeClr val="accent6">
                    <a:lumMod val="50000"/>
                    <a:lumOff val="50000"/>
                  </a:schemeClr>
                </a:solidFill>
                <a:latin typeface="Helvetica" panose="020B0604020202020204" pitchFamily="34" charset="0"/>
                <a:cs typeface="Helvetica" panose="020B0604020202020204" pitchFamily="34" charset="0"/>
              </a:rPr>
            </a:br>
            <a:r>
              <a:rPr lang="it-IT" sz="3000" dirty="0" smtClean="0">
                <a:solidFill>
                  <a:schemeClr val="accent1"/>
                </a:solidFill>
                <a:latin typeface="Helvetica" panose="020B0604020202020204" pitchFamily="34" charset="0"/>
                <a:cs typeface="Helvetica" panose="020B0604020202020204" pitchFamily="34" charset="0"/>
              </a:rPr>
              <a:t>♦ </a:t>
            </a:r>
            <a:r>
              <a:rPr lang="it-IT" sz="3000" dirty="0">
                <a:solidFill>
                  <a:schemeClr val="tx1">
                    <a:lumMod val="60000"/>
                    <a:lumOff val="40000"/>
                  </a:schemeClr>
                </a:solidFill>
                <a:latin typeface="Helvetica" panose="020B0604020202020204" pitchFamily="34" charset="0"/>
                <a:cs typeface="Helvetica" panose="020B0604020202020204" pitchFamily="34" charset="0"/>
              </a:rPr>
              <a:t>Presentazione su diapositiva sul viaggio nei</a:t>
            </a:r>
            <a:r>
              <a:rPr lang="it-IT" sz="3000" dirty="0">
                <a:latin typeface="Helvetica" panose="020B0604020202020204" pitchFamily="34" charset="0"/>
                <a:cs typeface="Helvetica" panose="020B0604020202020204" pitchFamily="34" charset="0"/>
              </a:rPr>
              <a:t>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Lions</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2200" y="2051462"/>
            <a:ext cx="5791200" cy="3208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249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a:t>Onorare il nostro passato</a:t>
            </a:r>
          </a:p>
        </p:txBody>
      </p:sp>
      <p:pic>
        <p:nvPicPr>
          <p:cNvPr id="4" name="Content Placeholder 3"/>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292555" y="1524000"/>
            <a:ext cx="8382000" cy="4343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292555" y="5943600"/>
            <a:ext cx="11670845" cy="553998"/>
          </a:xfrm>
          <a:prstGeom prst="rect">
            <a:avLst/>
          </a:prstGeom>
          <a:noFill/>
        </p:spPr>
        <p:txBody>
          <a:bodyPr wrap="square" rtlCol="0">
            <a:spAutoFit/>
          </a:bodyPr>
          <a:lstStyle/>
          <a:p>
            <a:pPr algn="ctr"/>
            <a:r>
              <a:rPr lang="it-IT" sz="3000" dirty="0">
                <a:solidFill>
                  <a:schemeClr val="accent1"/>
                </a:solidFill>
                <a:latin typeface="Helvetica" panose="020B0604020202020204" pitchFamily="34" charset="0"/>
                <a:cs typeface="Helvetica" panose="020B0604020202020204" pitchFamily="34" charset="0"/>
              </a:rPr>
              <a:t>♦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Statua di </a:t>
            </a:r>
            <a:r>
              <a:rPr lang="it-IT" sz="3000" dirty="0" err="1">
                <a:solidFill>
                  <a:schemeClr val="accent6">
                    <a:lumMod val="50000"/>
                    <a:lumOff val="50000"/>
                  </a:schemeClr>
                </a:solidFill>
                <a:latin typeface="Helvetica" panose="020B0604020202020204" pitchFamily="34" charset="0"/>
                <a:cs typeface="Helvetica" panose="020B0604020202020204" pitchFamily="34" charset="0"/>
              </a:rPr>
              <a:t>Melvin</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 Jones   </a:t>
            </a:r>
            <a:r>
              <a:rPr lang="it-IT" sz="3000" dirty="0">
                <a:solidFill>
                  <a:schemeClr val="accent1"/>
                </a:solidFill>
                <a:latin typeface="Helvetica" panose="020B0604020202020204" pitchFamily="34" charset="0"/>
                <a:cs typeface="Helvetica" panose="020B0604020202020204" pitchFamily="34" charset="0"/>
              </a:rPr>
              <a:t>♦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Lapide commemorativa di </a:t>
            </a:r>
            <a:r>
              <a:rPr lang="it-IT" sz="3000" dirty="0" err="1">
                <a:solidFill>
                  <a:schemeClr val="accent6">
                    <a:lumMod val="50000"/>
                    <a:lumOff val="50000"/>
                  </a:schemeClr>
                </a:solidFill>
                <a:latin typeface="Helvetica" panose="020B0604020202020204" pitchFamily="34" charset="0"/>
                <a:cs typeface="Helvetica" panose="020B0604020202020204" pitchFamily="34" charset="0"/>
              </a:rPr>
              <a:t>Melvin</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 Jones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5054" y="1526005"/>
            <a:ext cx="2945946" cy="43413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0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a:t>Tenere in vita la nostra tradizione</a:t>
            </a:r>
          </a:p>
        </p:txBody>
      </p:sp>
      <p:sp>
        <p:nvSpPr>
          <p:cNvPr id="7" name="TextBox 6"/>
          <p:cNvSpPr txBox="1"/>
          <p:nvPr/>
        </p:nvSpPr>
        <p:spPr>
          <a:xfrm>
            <a:off x="1447800" y="5943600"/>
            <a:ext cx="9372600" cy="553998"/>
          </a:xfrm>
          <a:prstGeom prst="rect">
            <a:avLst/>
          </a:prstGeom>
          <a:noFill/>
        </p:spPr>
        <p:txBody>
          <a:bodyPr wrap="square" rtlCol="0">
            <a:spAutoFit/>
          </a:bodyPr>
          <a:lstStyle/>
          <a:p>
            <a:pPr algn="ctr"/>
            <a:r>
              <a:rPr lang="it-IT" sz="3000">
                <a:solidFill>
                  <a:schemeClr val="accent1"/>
                </a:solidFill>
                <a:latin typeface="Helvetica" panose="020B0604020202020204" pitchFamily="34" charset="0"/>
                <a:cs typeface="Helvetica" panose="020B0604020202020204" pitchFamily="34" charset="0"/>
              </a:rPr>
              <a:t>♦ </a:t>
            </a:r>
            <a:r>
              <a:rPr lang="it-IT" sz="3000">
                <a:solidFill>
                  <a:schemeClr val="accent6">
                    <a:lumMod val="50000"/>
                    <a:lumOff val="50000"/>
                  </a:schemeClr>
                </a:solidFill>
                <a:latin typeface="Helvetica" panose="020B0604020202020204" pitchFamily="34" charset="0"/>
                <a:cs typeface="Helvetica" panose="020B0604020202020204" pitchFamily="34" charset="0"/>
              </a:rPr>
              <a:t>Interviste con ogni Presidente Internazionale</a:t>
            </a:r>
          </a:p>
        </p:txBody>
      </p:sp>
      <p:pic>
        <p:nvPicPr>
          <p:cNvPr id="4" name="Content Placeholder 3"/>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b="11667"/>
          <a:stretch/>
        </p:blipFill>
        <p:spPr>
          <a:xfrm>
            <a:off x="2032000" y="1676400"/>
            <a:ext cx="8128000" cy="4038600"/>
          </a:xfrm>
        </p:spPr>
      </p:pic>
      <p:sp>
        <p:nvSpPr>
          <p:cNvPr id="9" name="TextBox 8"/>
          <p:cNvSpPr txBox="1"/>
          <p:nvPr/>
        </p:nvSpPr>
        <p:spPr>
          <a:xfrm>
            <a:off x="2244216" y="3200400"/>
            <a:ext cx="3038984" cy="1569660"/>
          </a:xfrm>
          <a:prstGeom prst="rect">
            <a:avLst/>
          </a:prstGeom>
          <a:noFill/>
        </p:spPr>
        <p:txBody>
          <a:bodyPr wrap="square" rtlCol="0">
            <a:spAutoFit/>
          </a:bodyPr>
          <a:lstStyle/>
          <a:p>
            <a:pPr algn="ctr"/>
            <a:r>
              <a:rPr lang="it-IT"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Riflessioni</a:t>
            </a:r>
            <a:br>
              <a:rPr lang="it-IT"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br>
            <a:r>
              <a:rPr lang="it-IT"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 dei </a:t>
            </a:r>
            <a:br>
              <a:rPr lang="it-IT"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br>
            <a:r>
              <a:rPr lang="it-IT"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Presidenti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08" y="1905000"/>
            <a:ext cx="1269999" cy="1178524"/>
          </a:xfrm>
          <a:prstGeom prst="rect">
            <a:avLst/>
          </a:prstGeom>
        </p:spPr>
      </p:pic>
    </p:spTree>
    <p:extLst>
      <p:ext uri="{BB962C8B-B14F-4D97-AF65-F5344CB8AC3E}">
        <p14:creationId xmlns:p14="http://schemas.microsoft.com/office/powerpoint/2010/main" val="212388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Una celebrazione del service</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362200"/>
            <a:ext cx="2743200"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2362200"/>
            <a:ext cx="2743200" cy="2743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331308"/>
            <a:ext cx="2743200" cy="2743200"/>
          </a:xfrm>
          <a:prstGeom prst="rect">
            <a:avLst/>
          </a:prstGeom>
        </p:spPr>
      </p:pic>
    </p:spTree>
    <p:extLst>
      <p:ext uri="{BB962C8B-B14F-4D97-AF65-F5344CB8AC3E}">
        <p14:creationId xmlns:p14="http://schemas.microsoft.com/office/powerpoint/2010/main" val="33040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Sfida di service del Centenario</a:t>
            </a:r>
          </a:p>
        </p:txBody>
      </p:sp>
      <p:sp>
        <p:nvSpPr>
          <p:cNvPr id="6" name="TextBox 5"/>
          <p:cNvSpPr txBox="1"/>
          <p:nvPr/>
        </p:nvSpPr>
        <p:spPr>
          <a:xfrm>
            <a:off x="457200" y="4572000"/>
            <a:ext cx="3352801" cy="1231106"/>
          </a:xfrm>
          <a:prstGeom prst="rect">
            <a:avLst/>
          </a:prstGeom>
          <a:noFill/>
        </p:spPr>
        <p:txBody>
          <a:bodyPr wrap="square" rtlCol="0">
            <a:spAutoFit/>
          </a:bodyPr>
          <a:lstStyle/>
          <a:p>
            <a:pPr algn="ctr"/>
            <a:r>
              <a:rPr lang="it-IT" sz="4400" b="1" dirty="0" smtClean="0">
                <a:solidFill>
                  <a:schemeClr val="tx2"/>
                </a:solidFill>
                <a:latin typeface="Helvetica" panose="020B0604020202020204" pitchFamily="34" charset="0"/>
                <a:cs typeface="Helvetica" panose="020B0604020202020204" pitchFamily="34" charset="0"/>
              </a:rPr>
              <a:t>248.993.525</a:t>
            </a:r>
            <a:r>
              <a:rPr lang="it-IT" sz="3000" dirty="0" smtClean="0">
                <a:solidFill>
                  <a:schemeClr val="accent6">
                    <a:lumMod val="50000"/>
                    <a:lumOff val="50000"/>
                  </a:schemeClr>
                </a:solidFill>
                <a:latin typeface="Helvetica" panose="020B0604020202020204" pitchFamily="34" charset="0"/>
                <a:cs typeface="Helvetica" panose="020B0604020202020204" pitchFamily="34" charset="0"/>
              </a:rPr>
              <a:t>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persone servite</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1" y="1584638"/>
            <a:ext cx="2743200" cy="2743200"/>
          </a:xfrm>
          <a:prstGeom prst="rect">
            <a:avLst/>
          </a:prstGeom>
        </p:spPr>
      </p:pic>
      <p:pic>
        <p:nvPicPr>
          <p:cNvPr id="9" name="Content Placeholder 8"/>
          <p:cNvPicPr>
            <a:picLocks noGrp="1" noChangeAspect="1"/>
          </p:cNvPicPr>
          <p:nvPr>
            <p:ph sz="quarter" idx="1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29200" y="1676400"/>
            <a:ext cx="6400800" cy="39258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3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1" y="228600"/>
            <a:ext cx="8000999" cy="838200"/>
          </a:xfrm>
        </p:spPr>
        <p:txBody>
          <a:bodyPr>
            <a:normAutofit fontScale="90000"/>
          </a:bodyPr>
          <a:lstStyle/>
          <a:p>
            <a:r>
              <a:rPr lang="it-IT" dirty="0"/>
              <a:t>Premi per la crescita associativa del Centenario</a:t>
            </a:r>
          </a:p>
        </p:txBody>
      </p:sp>
      <p:pic>
        <p:nvPicPr>
          <p:cNvPr id="11" name="Content Placeholder 10"/>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4876800" y="1752600"/>
            <a:ext cx="6553199" cy="38862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2000" y="4419600"/>
            <a:ext cx="2743201" cy="1692771"/>
          </a:xfrm>
          <a:prstGeom prst="rect">
            <a:avLst/>
          </a:prstGeom>
          <a:noFill/>
        </p:spPr>
        <p:txBody>
          <a:bodyPr wrap="square" rtlCol="0">
            <a:spAutoFit/>
          </a:bodyPr>
          <a:lstStyle/>
          <a:p>
            <a:pPr algn="ctr"/>
            <a:r>
              <a:rPr lang="it-IT" sz="4400" b="1" dirty="0" smtClean="0">
                <a:solidFill>
                  <a:schemeClr val="tx2"/>
                </a:solidFill>
                <a:latin typeface="Helvetica" panose="020B0604020202020204" pitchFamily="34" charset="0"/>
                <a:cs typeface="Helvetica" panose="020B0604020202020204" pitchFamily="34" charset="0"/>
              </a:rPr>
              <a:t>746.041</a:t>
            </a:r>
            <a:r>
              <a:rPr lang="it-IT" sz="4400" b="1" dirty="0" smtClean="0">
                <a:solidFill>
                  <a:schemeClr val="accent1"/>
                </a:solidFill>
                <a:latin typeface="Helvetica" panose="020B0604020202020204" pitchFamily="34" charset="0"/>
                <a:cs typeface="Helvetica" panose="020B0604020202020204" pitchFamily="34" charset="0"/>
              </a:rPr>
              <a:t> </a:t>
            </a:r>
            <a:r>
              <a:rPr lang="it-IT" sz="4000" b="1" dirty="0" smtClean="0">
                <a:solidFill>
                  <a:schemeClr val="accent1"/>
                </a:solidFill>
                <a:latin typeface="Helvetica" panose="020B0604020202020204" pitchFamily="34" charset="0"/>
                <a:cs typeface="Helvetica" panose="020B0604020202020204" pitchFamily="34" charset="0"/>
              </a:rPr>
              <a:t>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Soci del Centenario</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600200"/>
            <a:ext cx="2743200" cy="2743200"/>
          </a:xfrm>
          <a:prstGeom prst="rect">
            <a:avLst/>
          </a:prstGeom>
        </p:spPr>
      </p:pic>
    </p:spTree>
    <p:extLst>
      <p:ext uri="{BB962C8B-B14F-4D97-AF65-F5344CB8AC3E}">
        <p14:creationId xmlns:p14="http://schemas.microsoft.com/office/powerpoint/2010/main" val="10477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1" y="228600"/>
            <a:ext cx="8000999" cy="622722"/>
          </a:xfrm>
        </p:spPr>
        <p:txBody>
          <a:bodyPr>
            <a:normAutofit fontScale="90000"/>
          </a:bodyPr>
          <a:lstStyle/>
          <a:p>
            <a:r>
              <a:rPr lang="it-IT" dirty="0"/>
              <a:t>Progetti per la donazione di simboli lionistici alla comunità</a:t>
            </a:r>
          </a:p>
        </p:txBody>
      </p:sp>
      <p:pic>
        <p:nvPicPr>
          <p:cNvPr id="10" name="Content Placeholder 9"/>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a:stretch/>
        </p:blipFill>
        <p:spPr bwMode="auto">
          <a:xfrm>
            <a:off x="5105400" y="1744362"/>
            <a:ext cx="6172200" cy="41134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609601" y="4621649"/>
            <a:ext cx="3048000" cy="1692771"/>
          </a:xfrm>
          <a:prstGeom prst="rect">
            <a:avLst/>
          </a:prstGeom>
          <a:noFill/>
        </p:spPr>
        <p:txBody>
          <a:bodyPr wrap="square" rtlCol="0">
            <a:spAutoFit/>
          </a:bodyPr>
          <a:lstStyle/>
          <a:p>
            <a:pPr algn="ctr"/>
            <a:r>
              <a:rPr lang="it-IT" sz="4400" b="1" dirty="0" smtClean="0">
                <a:solidFill>
                  <a:schemeClr val="tx2"/>
                </a:solidFill>
                <a:latin typeface="Helvetica" panose="020B0604020202020204" pitchFamily="34" charset="0"/>
                <a:cs typeface="Helvetica" panose="020B0604020202020204" pitchFamily="34" charset="0"/>
              </a:rPr>
              <a:t>31.853</a:t>
            </a:r>
            <a:r>
              <a:rPr lang="it-IT" sz="4400" dirty="0" smtClean="0">
                <a:solidFill>
                  <a:schemeClr val="accent6">
                    <a:lumMod val="50000"/>
                    <a:lumOff val="50000"/>
                  </a:schemeClr>
                </a:solidFill>
                <a:latin typeface="Helvetica" panose="020B0604020202020204" pitchFamily="34" charset="0"/>
                <a:cs typeface="Helvetica" panose="020B0604020202020204" pitchFamily="34" charset="0"/>
              </a:rPr>
              <a:t> </a:t>
            </a:r>
            <a:r>
              <a:rPr lang="it-IT" sz="3000" dirty="0">
                <a:solidFill>
                  <a:schemeClr val="accent6">
                    <a:lumMod val="50000"/>
                    <a:lumOff val="50000"/>
                  </a:schemeClr>
                </a:solidFill>
                <a:latin typeface="Helvetica" panose="020B0604020202020204" pitchFamily="34" charset="0"/>
                <a:cs typeface="Helvetica" panose="020B0604020202020204" pitchFamily="34" charset="0"/>
              </a:rPr>
              <a:t>progetti comunicati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744362"/>
            <a:ext cx="2743200" cy="2743200"/>
          </a:xfrm>
          <a:prstGeom prst="rect">
            <a:avLst/>
          </a:prstGeom>
        </p:spPr>
      </p:pic>
    </p:spTree>
    <p:extLst>
      <p:ext uri="{BB962C8B-B14F-4D97-AF65-F5344CB8AC3E}">
        <p14:creationId xmlns:p14="http://schemas.microsoft.com/office/powerpoint/2010/main" val="238634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06A8C181-E056-415E-9B59-40F04FA43837}">
  <ds:schemaRef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a7495015-d16d-4dd1-a72f-488cd8119f34"/>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2</TotalTime>
  <Words>1475</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Helvetica</vt:lpstr>
      <vt:lpstr>Helvetica Neue</vt:lpstr>
      <vt:lpstr>Segoe UI</vt:lpstr>
      <vt:lpstr>Segoe UI Semibold</vt:lpstr>
      <vt:lpstr>Wingdings 3</vt:lpstr>
      <vt:lpstr>ヒラギノ角ゴ Pro W3</vt:lpstr>
      <vt:lpstr>Light Background</vt:lpstr>
      <vt:lpstr>PowerPoint Presentation</vt:lpstr>
      <vt:lpstr>Un tributo su misura Lions</vt:lpstr>
      <vt:lpstr>Condividere la nostra storia</vt:lpstr>
      <vt:lpstr>Onorare il nostro passato</vt:lpstr>
      <vt:lpstr>Tenere in vita la nostra tradizione</vt:lpstr>
      <vt:lpstr>Una celebrazione del service</vt:lpstr>
      <vt:lpstr>Sfida di service del Centenario</vt:lpstr>
      <vt:lpstr>Premi per la crescita associativa del Centenario</vt:lpstr>
      <vt:lpstr>Progetti per la donazione di simboli lionistici alla comunità</vt:lpstr>
      <vt:lpstr>Celebrazioni in tutto il mondo!</vt:lpstr>
      <vt:lpstr>Convention del Centenario</vt:lpstr>
      <vt:lpstr>Gonfalone del Centenario</vt:lpstr>
      <vt:lpstr>La moneta del Centenario</vt:lpstr>
      <vt:lpstr>Francobolli del Centenario</vt:lpstr>
      <vt:lpstr>Celebrazione nei social media</vt:lpstr>
      <vt:lpstr>Fiaccole del Centenario</vt:lpstr>
      <vt:lpstr>Archivio LionsClubs.org</vt:lpstr>
      <vt:lpstr>Il nostro prossimo secolo</vt:lpstr>
      <vt:lpstr>Grazie!</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Jurczynski, Crystal</cp:lastModifiedBy>
  <cp:revision>1563</cp:revision>
  <cp:lastPrinted>2017-06-29T03:55:04Z</cp:lastPrinted>
  <dcterms:created xsi:type="dcterms:W3CDTF">2016-11-15T15:12:50Z</dcterms:created>
  <dcterms:modified xsi:type="dcterms:W3CDTF">2018-07-30T20:22:54Z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