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147" r:id="rId2"/>
    <p:sldId id="1100" r:id="rId3"/>
    <p:sldId id="1140" r:id="rId4"/>
    <p:sldId id="1103" r:id="rId5"/>
    <p:sldId id="1157" r:id="rId6"/>
    <p:sldId id="1158" r:id="rId7"/>
    <p:sldId id="1146" r:id="rId8"/>
    <p:sldId id="1165" r:id="rId9"/>
    <p:sldId id="1141" r:id="rId10"/>
    <p:sldId id="1164" r:id="rId11"/>
    <p:sldId id="1156" r:id="rId12"/>
    <p:sldId id="964" r:id="rId13"/>
    <p:sldId id="1152" r:id="rId14"/>
    <p:sldId id="12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2363" autoAdjust="0"/>
  </p:normalViewPr>
  <p:slideViewPr>
    <p:cSldViewPr snapToGrid="0">
      <p:cViewPr varScale="1">
        <p:scale>
          <a:sx n="53" d="100"/>
          <a:sy n="53" d="100"/>
        </p:scale>
        <p:origin x="111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dgm:spPr>
        <a:solidFill>
          <a:srgbClr val="407CCA"/>
        </a:solidFill>
        <a:ln>
          <a:noFill/>
        </a:ln>
      </dgm:spPr>
      <dgm:t>
        <a:bodyPr/>
        <a:lstStyle/>
        <a:p>
          <a:pPr>
            <a:lnSpc>
              <a:spcPct val="100000"/>
            </a:lnSpc>
          </a:pPr>
          <a:r>
            <a:rPr lang="it-IT" b="1">
              <a:solidFill>
                <a:schemeClr val="bg1"/>
              </a:solidFill>
              <a:latin typeface="Arial" panose="020B0604020202020204" pitchFamily="34" charset="0"/>
              <a:ea typeface="Arial" charset="0"/>
              <a:cs typeface="Arial" panose="020B0604020202020204" pitchFamily="34" charset="0"/>
            </a:rPr>
            <a:t>Lions Club sponsor</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dgm:spPr>
        <a:solidFill>
          <a:srgbClr val="EBB700"/>
        </a:solidFill>
        <a:ln>
          <a:noFill/>
        </a:ln>
      </dgm:spPr>
      <dgm:t>
        <a:bodyPr/>
        <a:lstStyle/>
        <a:p>
          <a:pPr>
            <a:lnSpc>
              <a:spcPct val="100000"/>
            </a:lnSpc>
          </a:pPr>
          <a:r>
            <a:rPr lang="it-IT" b="1" dirty="0">
              <a:solidFill>
                <a:schemeClr val="bg1"/>
              </a:solidFill>
              <a:latin typeface="Arial" panose="020B0604020202020204" pitchFamily="34" charset="0"/>
              <a:ea typeface="Arial" charset="0"/>
              <a:cs typeface="Arial" panose="020B0604020202020204" pitchFamily="34" charset="0"/>
            </a:rPr>
            <a:t>Advisor di club Leo</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it-IT" sz="2400" b="1" dirty="0">
              <a:solidFill>
                <a:schemeClr val="bg1"/>
              </a:solidFill>
              <a:latin typeface="Arial" panose="020B0604020202020204" pitchFamily="34" charset="0"/>
              <a:ea typeface="Arial" charset="0"/>
              <a:cs typeface="Arial" panose="020B0604020202020204" pitchFamily="34" charset="0"/>
            </a:rPr>
            <a:t>Consiglio direttivo del Leo club</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dgm:spPr>
        <a:solidFill>
          <a:schemeClr val="bg2">
            <a:lumMod val="75000"/>
          </a:schemeClr>
        </a:solidFill>
        <a:ln w="25400">
          <a:noFill/>
        </a:ln>
      </dgm:spPr>
      <dgm:t>
        <a:bodyPr/>
        <a:lstStyle/>
        <a:p>
          <a:pPr>
            <a:lnSpc>
              <a:spcPct val="100000"/>
            </a:lnSpc>
          </a:pPr>
          <a:r>
            <a:rPr lang="it-IT" b="1" dirty="0">
              <a:solidFill>
                <a:schemeClr val="bg1"/>
              </a:solidFill>
              <a:latin typeface="Arial" panose="020B0604020202020204" pitchFamily="34" charset="0"/>
              <a:ea typeface="Arial" charset="0"/>
              <a:cs typeface="Arial" panose="020B0604020202020204" pitchFamily="34" charset="0"/>
            </a:rPr>
            <a:t>Soci del Leo club</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1F2C98F4-FC0E-ED48-A5B0-9B5FBCC180DD}">
      <dgm:prSet custT="1"/>
      <dgm:spPr>
        <a:solidFill>
          <a:srgbClr val="00AC69"/>
        </a:solidFill>
        <a:ln>
          <a:noFill/>
        </a:ln>
      </dgm:spPr>
      <dgm:t>
        <a:bodyPr/>
        <a:lstStyle/>
        <a:p>
          <a:pPr>
            <a:lnSpc>
              <a:spcPct val="100000"/>
            </a:lnSpc>
          </a:pPr>
          <a:r>
            <a:rPr lang="it-IT" sz="1600" b="1">
              <a:solidFill>
                <a:schemeClr val="bg1"/>
              </a:solidFill>
              <a:latin typeface="Arial" panose="020B0604020202020204" pitchFamily="34" charset="0"/>
              <a:ea typeface="Arial" charset="0"/>
              <a:cs typeface="Arial" panose="020B0604020202020204" pitchFamily="34" charset="0"/>
            </a:rPr>
            <a:t>Presidente</a:t>
          </a:r>
        </a:p>
      </dgm:t>
    </dgm:pt>
    <dgm:pt modelId="{C1D4E534-DA3D-F240-87C0-77D6E09F7E9E}" type="parTrans" cxnId="{099C2BDC-4C63-424C-86D9-9C0A0064B21F}">
      <dgm:prSet/>
      <dgm:spPr/>
      <dgm:t>
        <a:bodyPr/>
        <a:lstStyle/>
        <a:p>
          <a:endParaRPr lang="en-US"/>
        </a:p>
      </dgm:t>
    </dgm:pt>
    <dgm:pt modelId="{430D151B-52E2-4B4B-BD6D-BDF8726B80F8}" type="sibTrans" cxnId="{099C2BDC-4C63-424C-86D9-9C0A0064B21F}">
      <dgm:prSet/>
      <dgm:spPr/>
      <dgm:t>
        <a:bodyPr/>
        <a:lstStyle/>
        <a:p>
          <a:endParaRPr lang="en-US"/>
        </a:p>
      </dgm:t>
    </dgm:pt>
    <dgm:pt modelId="{72A124DB-36AA-B14E-95BE-6ACB52A886D2}">
      <dgm:prSet custT="1"/>
      <dgm:spPr>
        <a:solidFill>
          <a:srgbClr val="00AC69"/>
        </a:solidFill>
        <a:ln>
          <a:noFill/>
        </a:ln>
      </dgm:spPr>
      <dgm:t>
        <a:bodyPr/>
        <a:lstStyle/>
        <a:p>
          <a:pPr>
            <a:lnSpc>
              <a:spcPct val="100000"/>
            </a:lnSpc>
          </a:pPr>
          <a:r>
            <a:rPr lang="it-IT" sz="1600" b="1">
              <a:solidFill>
                <a:schemeClr val="bg1"/>
              </a:solidFill>
              <a:latin typeface="Arial" panose="020B0604020202020204" pitchFamily="34" charset="0"/>
              <a:ea typeface="Arial" charset="0"/>
              <a:cs typeface="Arial" panose="020B0604020202020204" pitchFamily="34" charset="0"/>
            </a:rPr>
            <a:t>Vicepresidente</a:t>
          </a:r>
        </a:p>
      </dgm:t>
    </dgm:pt>
    <dgm:pt modelId="{A46D3808-45CB-7844-B6CA-6902081D351B}" type="parTrans" cxnId="{B97687EA-7B6E-6945-A49B-E2933624C40F}">
      <dgm:prSet/>
      <dgm:spPr/>
      <dgm:t>
        <a:bodyPr/>
        <a:lstStyle/>
        <a:p>
          <a:endParaRPr lang="en-US"/>
        </a:p>
      </dgm:t>
    </dgm:pt>
    <dgm:pt modelId="{F21259B6-DA61-D04A-9F5B-3390ABF549FF}" type="sibTrans" cxnId="{B97687EA-7B6E-6945-A49B-E2933624C40F}">
      <dgm:prSet/>
      <dgm:spPr/>
      <dgm:t>
        <a:bodyPr/>
        <a:lstStyle/>
        <a:p>
          <a:endParaRPr lang="en-US"/>
        </a:p>
      </dgm:t>
    </dgm:pt>
    <dgm:pt modelId="{8ED7400F-4963-2E46-9A84-46B80A483A5F}">
      <dgm:prSet custT="1"/>
      <dgm:spPr>
        <a:solidFill>
          <a:srgbClr val="00AC69"/>
        </a:solidFill>
        <a:ln>
          <a:noFill/>
        </a:ln>
      </dgm:spPr>
      <dgm:t>
        <a:bodyPr/>
        <a:lstStyle/>
        <a:p>
          <a:pPr>
            <a:lnSpc>
              <a:spcPct val="100000"/>
            </a:lnSpc>
          </a:pPr>
          <a:r>
            <a:rPr lang="it-IT" sz="1600" b="1">
              <a:solidFill>
                <a:schemeClr val="bg1"/>
              </a:solidFill>
              <a:latin typeface="Arial" panose="020B0604020202020204" pitchFamily="34" charset="0"/>
              <a:ea typeface="Arial" charset="0"/>
              <a:cs typeface="Arial" panose="020B0604020202020204" pitchFamily="34" charset="0"/>
            </a:rPr>
            <a:t>Segretario</a:t>
          </a:r>
        </a:p>
      </dgm:t>
    </dgm:pt>
    <dgm:pt modelId="{F91ED3E0-D839-EB44-BB73-42B74E4E3C22}" type="parTrans" cxnId="{A3C5FF1E-A050-BF49-AAC5-7C0C0DBBBAE6}">
      <dgm:prSet/>
      <dgm:spPr/>
      <dgm:t>
        <a:bodyPr/>
        <a:lstStyle/>
        <a:p>
          <a:endParaRPr lang="en-US"/>
        </a:p>
      </dgm:t>
    </dgm:pt>
    <dgm:pt modelId="{207EB303-446F-944C-BD80-BE86A473D82D}" type="sibTrans" cxnId="{A3C5FF1E-A050-BF49-AAC5-7C0C0DBBBAE6}">
      <dgm:prSet/>
      <dgm:spPr/>
      <dgm:t>
        <a:bodyPr/>
        <a:lstStyle/>
        <a:p>
          <a:endParaRPr lang="en-US"/>
        </a:p>
      </dgm:t>
    </dgm:pt>
    <dgm:pt modelId="{B875507A-2A77-624C-88FD-77A929F16109}">
      <dgm:prSet custT="1"/>
      <dgm:spPr>
        <a:solidFill>
          <a:srgbClr val="00AC69"/>
        </a:solidFill>
        <a:ln>
          <a:noFill/>
        </a:ln>
      </dgm:spPr>
      <dgm:t>
        <a:bodyPr/>
        <a:lstStyle/>
        <a:p>
          <a:pPr>
            <a:lnSpc>
              <a:spcPct val="100000"/>
            </a:lnSpc>
          </a:pPr>
          <a:r>
            <a:rPr lang="it-IT" sz="1600" b="1" dirty="0">
              <a:solidFill>
                <a:schemeClr val="bg1"/>
              </a:solidFill>
              <a:latin typeface="Arial" panose="020B0604020202020204" pitchFamily="34" charset="0"/>
              <a:ea typeface="Arial" charset="0"/>
              <a:cs typeface="Arial" panose="020B0604020202020204" pitchFamily="34" charset="0"/>
            </a:rPr>
            <a:t>Tesoriere</a:t>
          </a:r>
        </a:p>
      </dgm:t>
    </dgm:pt>
    <dgm:pt modelId="{1B592596-5688-D645-8B24-7A53AEE2DB43}" type="parTrans" cxnId="{F6EF5D44-125A-3A44-8E7E-B32D83787ED7}">
      <dgm:prSet/>
      <dgm:spPr/>
      <dgm:t>
        <a:bodyPr/>
        <a:lstStyle/>
        <a:p>
          <a:endParaRPr lang="en-US"/>
        </a:p>
      </dgm:t>
    </dgm:pt>
    <dgm:pt modelId="{06C0E6AF-D054-DD42-B38C-EB1831A26F6A}" type="sibTrans" cxnId="{F6EF5D44-125A-3A44-8E7E-B32D83787ED7}">
      <dgm:prSet/>
      <dgm:spPr/>
      <dgm:t>
        <a:bodyPr/>
        <a:lstStyle/>
        <a:p>
          <a:endParaRPr lang="en-US"/>
        </a:p>
      </dgm:t>
    </dgm:pt>
    <dgm:pt modelId="{4BAA7786-9825-7D45-802B-CFBD490BAB9F}">
      <dgm:prSet custT="1"/>
      <dgm:spPr>
        <a:solidFill>
          <a:srgbClr val="00AC69"/>
        </a:solidFill>
        <a:ln>
          <a:noFill/>
        </a:ln>
      </dgm:spPr>
      <dgm:t>
        <a:bodyPr/>
        <a:lstStyle/>
        <a:p>
          <a:pPr>
            <a:lnSpc>
              <a:spcPct val="100000"/>
            </a:lnSpc>
          </a:pPr>
          <a:r>
            <a:rPr lang="it-IT" sz="1600" b="1" dirty="0">
              <a:solidFill>
                <a:schemeClr val="bg1"/>
              </a:solidFill>
              <a:latin typeface="Arial" panose="020B0604020202020204" pitchFamily="34" charset="0"/>
              <a:ea typeface="Arial" charset="0"/>
              <a:cs typeface="Arial" panose="020B0604020202020204" pitchFamily="34" charset="0"/>
            </a:rPr>
            <a:t>3 membri del Consiglio direttivo</a:t>
          </a:r>
        </a:p>
      </dgm:t>
    </dgm:pt>
    <dgm:pt modelId="{92A35D56-9051-BB4E-8FF0-1ACBEA755346}" type="parTrans" cxnId="{8EC42904-EE5D-7C41-90E0-ADF59DEBEC0E}">
      <dgm:prSet/>
      <dgm:spPr/>
      <dgm:t>
        <a:bodyPr/>
        <a:lstStyle/>
        <a:p>
          <a:endParaRPr lang="en-US"/>
        </a:p>
      </dgm:t>
    </dgm:pt>
    <dgm:pt modelId="{9EA3DF00-AD43-6044-8A1C-638E31D8D291}" type="sibTrans" cxnId="{8EC42904-EE5D-7C41-90E0-ADF59DEBEC0E}">
      <dgm:prSet/>
      <dgm:spPr/>
      <dgm:t>
        <a:bodyPr/>
        <a:lstStyle/>
        <a:p>
          <a:endParaRPr lang="en-US"/>
        </a:p>
      </dgm:t>
    </dgm:pt>
    <dgm:pt modelId="{759E0EFE-ACC2-44FF-A864-E6E92BDF2B60}">
      <dgm:prSet custT="1"/>
      <dgm:spPr>
        <a:solidFill>
          <a:srgbClr val="00AC69"/>
        </a:solidFill>
        <a:ln>
          <a:noFill/>
        </a:ln>
      </dgm:spPr>
      <dgm:t>
        <a:bodyPr/>
        <a:lstStyle/>
        <a:p>
          <a:pPr>
            <a:lnSpc>
              <a:spcPct val="100000"/>
            </a:lnSpc>
          </a:pPr>
          <a:r>
            <a:rPr lang="it-IT" sz="1600" b="1" dirty="0">
              <a:solidFill>
                <a:schemeClr val="bg1"/>
              </a:solidFill>
              <a:latin typeface="Arial" panose="020B0604020202020204" pitchFamily="34" charset="0"/>
              <a:ea typeface="Arial" charset="0"/>
              <a:cs typeface="Arial" panose="020B0604020202020204" pitchFamily="34" charset="0"/>
            </a:rPr>
            <a:t>Presidente di comitato membership (opzionale)</a:t>
          </a:r>
        </a:p>
      </dgm:t>
    </dgm:pt>
    <dgm:pt modelId="{D514A8B4-C4A0-4822-8AC5-A1B6665A2AD8}" type="parTrans" cxnId="{1D002D83-4511-4782-A8BF-87D6BEEB25BD}">
      <dgm:prSet/>
      <dgm:spPr/>
      <dgm:t>
        <a:bodyPr/>
        <a:lstStyle/>
        <a:p>
          <a:endParaRPr lang="en-US"/>
        </a:p>
      </dgm:t>
    </dgm:pt>
    <dgm:pt modelId="{23D33313-AF98-45F5-8F08-0A89EC0A0BCC}" type="sibTrans" cxnId="{1D002D83-4511-4782-A8BF-87D6BEEB25BD}">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custScaleY="141578">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custScaleY="141578">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custScaleX="98305" custScaleY="140851" custLinFactNeighborX="14826" custLinFactNeighborY="-1412">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custScaleY="148751">
        <dgm:presLayoutVars>
          <dgm:bulletEnabled val="1"/>
        </dgm:presLayoutVars>
      </dgm:prSet>
      <dgm:spPr/>
    </dgm:pt>
  </dgm:ptLst>
  <dgm:cxnLst>
    <dgm:cxn modelId="{8EC42904-EE5D-7C41-90E0-ADF59DEBEC0E}" srcId="{52412B63-CE8A-094D-AB5F-59AA189B793D}" destId="{4BAA7786-9825-7D45-802B-CFBD490BAB9F}" srcOrd="5" destOrd="0" parTransId="{92A35D56-9051-BB4E-8FF0-1ACBEA755346}" sibTransId="{9EA3DF00-AD43-6044-8A1C-638E31D8D291}"/>
    <dgm:cxn modelId="{8A0FDD07-8212-B24D-87D8-123EF189097B}" type="presOf" srcId="{8ED7400F-4963-2E46-9A84-46B80A483A5F}" destId="{75415595-B662-CB46-9DFF-95849D113019}" srcOrd="0" destOrd="3" presId="urn:microsoft.com/office/officeart/2005/8/layout/venn3"/>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A3C5FF1E-A050-BF49-AAC5-7C0C0DBBBAE6}" srcId="{52412B63-CE8A-094D-AB5F-59AA189B793D}" destId="{8ED7400F-4963-2E46-9A84-46B80A483A5F}" srcOrd="2" destOrd="0" parTransId="{F91ED3E0-D839-EB44-BB73-42B74E4E3C22}" sibTransId="{207EB303-446F-944C-BD80-BE86A473D82D}"/>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6EF5D44-125A-3A44-8E7E-B32D83787ED7}" srcId="{52412B63-CE8A-094D-AB5F-59AA189B793D}" destId="{B875507A-2A77-624C-88FD-77A929F16109}" srcOrd="3" destOrd="0" parTransId="{1B592596-5688-D645-8B24-7A53AEE2DB43}" sibTransId="{06C0E6AF-D054-DD42-B38C-EB1831A26F6A}"/>
    <dgm:cxn modelId="{FA774874-7AE6-C54E-B568-AB75152626FE}" type="presOf" srcId="{82A60671-772C-6448-BF50-349061B3A1A9}" destId="{6AD72C81-077A-5B46-AEE3-39B5850F0EC3}" srcOrd="0" destOrd="0" presId="urn:microsoft.com/office/officeart/2005/8/layout/venn3"/>
    <dgm:cxn modelId="{297E1257-DC4B-1D45-9894-EDFF66669A7E}" type="presOf" srcId="{1F2C98F4-FC0E-ED48-A5B0-9B5FBCC180DD}" destId="{75415595-B662-CB46-9DFF-95849D113019}" srcOrd="0" destOrd="1" presId="urn:microsoft.com/office/officeart/2005/8/layout/venn3"/>
    <dgm:cxn modelId="{3398687C-A0EF-4C25-8F3D-DCB643D50124}" type="presOf" srcId="{759E0EFE-ACC2-44FF-A864-E6E92BDF2B60}" destId="{75415595-B662-CB46-9DFF-95849D113019}" srcOrd="0" destOrd="5" presId="urn:microsoft.com/office/officeart/2005/8/layout/venn3"/>
    <dgm:cxn modelId="{1D002D83-4511-4782-A8BF-87D6BEEB25BD}" srcId="{52412B63-CE8A-094D-AB5F-59AA189B793D}" destId="{759E0EFE-ACC2-44FF-A864-E6E92BDF2B60}" srcOrd="4" destOrd="0" parTransId="{D514A8B4-C4A0-4822-8AC5-A1B6665A2AD8}" sibTransId="{23D33313-AF98-45F5-8F08-0A89EC0A0BCC}"/>
    <dgm:cxn modelId="{7AD64A93-0686-6B4E-956C-29770C54C8BF}" type="presOf" srcId="{B875507A-2A77-624C-88FD-77A929F16109}" destId="{75415595-B662-CB46-9DFF-95849D113019}" srcOrd="0" destOrd="4" presId="urn:microsoft.com/office/officeart/2005/8/layout/venn3"/>
    <dgm:cxn modelId="{9E1ABBD1-ACE9-384E-941C-64204782324D}" type="presOf" srcId="{72A124DB-36AA-B14E-95BE-6ACB52A886D2}" destId="{75415595-B662-CB46-9DFF-95849D113019}" srcOrd="0" destOrd="2" presId="urn:microsoft.com/office/officeart/2005/8/layout/venn3"/>
    <dgm:cxn modelId="{099C2BDC-4C63-424C-86D9-9C0A0064B21F}" srcId="{52412B63-CE8A-094D-AB5F-59AA189B793D}" destId="{1F2C98F4-FC0E-ED48-A5B0-9B5FBCC180DD}" srcOrd="0" destOrd="0" parTransId="{C1D4E534-DA3D-F240-87C0-77D6E09F7E9E}" sibTransId="{430D151B-52E2-4B4B-BD6D-BDF8726B80F8}"/>
    <dgm:cxn modelId="{94D320E8-BB42-1D40-94CB-D91A8CAFAF5E}" type="presOf" srcId="{B7CA3C2F-F6EC-1444-BC39-2A1CB5837FEC}" destId="{43843FB9-4590-E049-A861-3A8D255C5CF2}" srcOrd="0" destOrd="0" presId="urn:microsoft.com/office/officeart/2005/8/layout/venn3"/>
    <dgm:cxn modelId="{B97687EA-7B6E-6945-A49B-E2933624C40F}" srcId="{52412B63-CE8A-094D-AB5F-59AA189B793D}" destId="{72A124DB-36AA-B14E-95BE-6ACB52A886D2}" srcOrd="1" destOrd="0" parTransId="{A46D3808-45CB-7844-B6CA-6902081D351B}" sibTransId="{F21259B6-DA61-D04A-9F5B-3390ABF549FF}"/>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EF3036FF-C283-764D-903C-7B9457164BCE}" type="presOf" srcId="{4BAA7786-9825-7D45-802B-CFBD490BAB9F}" destId="{75415595-B662-CB46-9DFF-95849D113019}" srcOrd="0" destOrd="6"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64B06-6E81-554B-9608-EB3F27BD0103}" type="doc">
      <dgm:prSet loTypeId="urn:microsoft.com/office/officeart/2009/layout/CircleArrowProcess" loCatId="relationship" qsTypeId="urn:microsoft.com/office/officeart/2005/8/quickstyle/simple1" qsCatId="simple" csTypeId="urn:microsoft.com/office/officeart/2005/8/colors/accent1_2" csCatId="accent1" phldr="1"/>
      <dgm:spPr/>
      <dgm:t>
        <a:bodyPr/>
        <a:lstStyle/>
        <a:p>
          <a:endParaRPr lang="en-US"/>
        </a:p>
      </dgm:t>
    </dgm:pt>
    <dgm:pt modelId="{FAE26536-E619-7F4D-A2B5-09771364FAF5}">
      <dgm:prSet phldrT="[Text]" custT="1"/>
      <dgm:spPr/>
      <dgm:t>
        <a:bodyPr/>
        <a:lstStyle/>
        <a:p>
          <a:pPr>
            <a:lnSpc>
              <a:spcPct val="100000"/>
            </a:lnSpc>
            <a:spcAft>
              <a:spcPts val="0"/>
            </a:spcAft>
          </a:pPr>
          <a:r>
            <a:rPr lang="it-IT" sz="2800" b="1" i="0" baseline="0" dirty="0">
              <a:solidFill>
                <a:srgbClr val="00AC69"/>
              </a:solidFill>
              <a:latin typeface="Arial" panose="020B0604020202020204" pitchFamily="34" charset="0"/>
              <a:cs typeface="Arial" panose="020B0604020202020204" pitchFamily="34" charset="0"/>
            </a:rPr>
            <a:t>+180.000 </a:t>
          </a:r>
        </a:p>
        <a:p>
          <a:pPr>
            <a:lnSpc>
              <a:spcPct val="100000"/>
            </a:lnSpc>
            <a:spcAft>
              <a:spcPts val="0"/>
            </a:spcAft>
          </a:pPr>
          <a:r>
            <a:rPr lang="it-IT" sz="2800" b="1" i="0" baseline="0" dirty="0">
              <a:solidFill>
                <a:srgbClr val="00AC69"/>
              </a:solidFill>
              <a:latin typeface="Arial" panose="020B0604020202020204" pitchFamily="34" charset="0"/>
              <a:cs typeface="Arial" panose="020B0604020202020204" pitchFamily="34" charset="0"/>
            </a:rPr>
            <a:t>soci  </a:t>
          </a:r>
        </a:p>
        <a:p>
          <a:pPr>
            <a:lnSpc>
              <a:spcPct val="100000"/>
            </a:lnSpc>
            <a:spcAft>
              <a:spcPts val="0"/>
            </a:spcAft>
          </a:pPr>
          <a:r>
            <a:rPr lang="it-IT" sz="2800" b="1" i="0" baseline="0" dirty="0">
              <a:solidFill>
                <a:srgbClr val="00AC69"/>
              </a:solidFill>
              <a:latin typeface="Arial" panose="020B0604020202020204" pitchFamily="34" charset="0"/>
              <a:cs typeface="Arial" panose="020B0604020202020204" pitchFamily="34" charset="0"/>
            </a:rPr>
            <a:t>comunicati</a:t>
          </a:r>
          <a:br>
            <a:rPr lang="it-IT" sz="2400" b="0" i="0" baseline="0" dirty="0">
              <a:solidFill>
                <a:srgbClr val="00AC69"/>
              </a:solidFill>
              <a:latin typeface="Arial" panose="020B0604020202020204" pitchFamily="34" charset="0"/>
              <a:cs typeface="Arial" panose="020B0604020202020204" pitchFamily="34" charset="0"/>
            </a:rPr>
          </a:br>
          <a:endParaRPr lang="it-IT" sz="2400" b="0" i="0" baseline="0" dirty="0">
            <a:solidFill>
              <a:srgbClr val="00AC69"/>
            </a:solidFill>
            <a:latin typeface="Arial" panose="020B0604020202020204" pitchFamily="34" charset="0"/>
            <a:cs typeface="Arial" panose="020B0604020202020204" pitchFamily="34" charset="0"/>
          </a:endParaRPr>
        </a:p>
      </dgm:t>
    </dgm:pt>
    <dgm:pt modelId="{18E043EE-7FE2-BB40-99BD-3AD1571E647E}" type="parTrans" cxnId="{CE21A7B0-2F40-CC44-8CF4-9FE2F38CBF3C}">
      <dgm:prSet/>
      <dgm:spPr/>
      <dgm:t>
        <a:bodyPr/>
        <a:lstStyle/>
        <a:p>
          <a:endParaRPr lang="en-US"/>
        </a:p>
      </dgm:t>
    </dgm:pt>
    <dgm:pt modelId="{BB72518E-F9E2-044D-AECA-534C4B07329C}" type="sibTrans" cxnId="{CE21A7B0-2F40-CC44-8CF4-9FE2F38CBF3C}">
      <dgm:prSet/>
      <dgm:spPr/>
      <dgm:t>
        <a:bodyPr/>
        <a:lstStyle/>
        <a:p>
          <a:endParaRPr lang="en-US"/>
        </a:p>
      </dgm:t>
    </dgm:pt>
    <dgm:pt modelId="{1C00E78F-A891-7241-BE2E-3C48CCFAAC21}">
      <dgm:prSet phldrT="[Text]" custT="1"/>
      <dgm:spPr/>
      <dgm:t>
        <a:bodyPr/>
        <a:lstStyle/>
        <a:p>
          <a:r>
            <a:rPr lang="it-IT" sz="2800" b="1" i="0" dirty="0">
              <a:solidFill>
                <a:srgbClr val="EBB700"/>
              </a:solidFill>
              <a:latin typeface="Arial" panose="020B0604020202020204" pitchFamily="34" charset="0"/>
              <a:cs typeface="Arial" panose="020B0604020202020204" pitchFamily="34" charset="0"/>
            </a:rPr>
            <a:t>+7.800 club</a:t>
          </a:r>
        </a:p>
      </dgm:t>
    </dgm:pt>
    <dgm:pt modelId="{B536A0DE-D02A-C844-B96F-0C02C0DE9D37}" type="parTrans" cxnId="{BFC96F2A-6A51-AD41-BEB6-F2AF8774E878}">
      <dgm:prSet/>
      <dgm:spPr/>
      <dgm:t>
        <a:bodyPr/>
        <a:lstStyle/>
        <a:p>
          <a:endParaRPr lang="en-US"/>
        </a:p>
      </dgm:t>
    </dgm:pt>
    <dgm:pt modelId="{67FCDD0D-336F-8442-8AA9-22FACFD2B52F}" type="sibTrans" cxnId="{BFC96F2A-6A51-AD41-BEB6-F2AF8774E878}">
      <dgm:prSet/>
      <dgm:spPr/>
      <dgm:t>
        <a:bodyPr/>
        <a:lstStyle/>
        <a:p>
          <a:endParaRPr lang="en-US"/>
        </a:p>
      </dgm:t>
    </dgm:pt>
    <dgm:pt modelId="{2A90E854-1EAD-FF49-91BF-BC6C8C9582DB}">
      <dgm:prSet phldrT="[Text]" custT="1"/>
      <dgm:spPr/>
      <dgm:t>
        <a:bodyPr/>
        <a:lstStyle/>
        <a:p>
          <a:r>
            <a:rPr lang="it-IT" sz="2800" b="1" i="0" dirty="0">
              <a:solidFill>
                <a:srgbClr val="407CCA"/>
              </a:solidFill>
              <a:latin typeface="Arial" panose="020B0604020202020204" pitchFamily="34" charset="0"/>
              <a:cs typeface="Arial" panose="020B0604020202020204" pitchFamily="34" charset="0"/>
            </a:rPr>
            <a:t>presenti in più di 150 paesi</a:t>
          </a:r>
        </a:p>
      </dgm:t>
    </dgm:pt>
    <dgm:pt modelId="{15940F83-4C81-8B46-BC7A-8F73AA6793F6}" type="parTrans" cxnId="{860B0AB8-6379-7E47-B4CA-B0A47F0D586C}">
      <dgm:prSet/>
      <dgm:spPr/>
      <dgm:t>
        <a:bodyPr/>
        <a:lstStyle/>
        <a:p>
          <a:endParaRPr lang="en-US"/>
        </a:p>
      </dgm:t>
    </dgm:pt>
    <dgm:pt modelId="{755D2DDD-068B-E24A-934B-A12DA6BDF476}" type="sibTrans" cxnId="{860B0AB8-6379-7E47-B4CA-B0A47F0D586C}">
      <dgm:prSet/>
      <dgm:spPr/>
      <dgm:t>
        <a:bodyPr/>
        <a:lstStyle/>
        <a:p>
          <a:endParaRPr lang="en-US"/>
        </a:p>
      </dgm:t>
    </dgm:pt>
    <dgm:pt modelId="{FAB72E7C-0CFB-C147-9CCA-1698D727464E}" type="pres">
      <dgm:prSet presAssocID="{27964B06-6E81-554B-9608-EB3F27BD0103}" presName="Name0" presStyleCnt="0">
        <dgm:presLayoutVars>
          <dgm:chMax val="7"/>
          <dgm:chPref val="7"/>
          <dgm:dir/>
          <dgm:animLvl val="lvl"/>
        </dgm:presLayoutVars>
      </dgm:prSet>
      <dgm:spPr/>
    </dgm:pt>
    <dgm:pt modelId="{B4F16479-1947-FA48-8784-EBED7211A466}" type="pres">
      <dgm:prSet presAssocID="{FAE26536-E619-7F4D-A2B5-09771364FAF5}" presName="Accent1" presStyleCnt="0"/>
      <dgm:spPr/>
    </dgm:pt>
    <dgm:pt modelId="{286A2D40-3744-5C4C-9F5D-AD52FAE6D2CB}" type="pres">
      <dgm:prSet presAssocID="{FAE26536-E619-7F4D-A2B5-09771364FAF5}" presName="Accent" presStyleLbl="node1" presStyleIdx="0" presStyleCnt="3"/>
      <dgm:spPr>
        <a:solidFill>
          <a:srgbClr val="00AC69"/>
        </a:solidFill>
      </dgm:spPr>
    </dgm:pt>
    <dgm:pt modelId="{F5ED7372-C607-144C-8DDF-444092D072B4}" type="pres">
      <dgm:prSet presAssocID="{FAE26536-E619-7F4D-A2B5-09771364FAF5}" presName="Parent1" presStyleLbl="revTx" presStyleIdx="0" presStyleCnt="3" custScaleX="177077" custScaleY="144304">
        <dgm:presLayoutVars>
          <dgm:chMax val="1"/>
          <dgm:chPref val="1"/>
          <dgm:bulletEnabled val="1"/>
        </dgm:presLayoutVars>
      </dgm:prSet>
      <dgm:spPr/>
    </dgm:pt>
    <dgm:pt modelId="{EDA972ED-50D9-4145-B876-EBF930FE261A}" type="pres">
      <dgm:prSet presAssocID="{1C00E78F-A891-7241-BE2E-3C48CCFAAC21}" presName="Accent2" presStyleCnt="0"/>
      <dgm:spPr/>
    </dgm:pt>
    <dgm:pt modelId="{F7BF5EEF-04BB-2F41-AB49-EAF86F755871}" type="pres">
      <dgm:prSet presAssocID="{1C00E78F-A891-7241-BE2E-3C48CCFAAC21}" presName="Accent" presStyleLbl="node1" presStyleIdx="1" presStyleCnt="3"/>
      <dgm:spPr>
        <a:solidFill>
          <a:srgbClr val="EBB700"/>
        </a:solidFill>
      </dgm:spPr>
    </dgm:pt>
    <dgm:pt modelId="{7A4F3BB8-DBA9-B84C-A8EB-0D6B9B8E2E1D}" type="pres">
      <dgm:prSet presAssocID="{1C00E78F-A891-7241-BE2E-3C48CCFAAC21}" presName="Parent2" presStyleLbl="revTx" presStyleIdx="1" presStyleCnt="3">
        <dgm:presLayoutVars>
          <dgm:chMax val="1"/>
          <dgm:chPref val="1"/>
          <dgm:bulletEnabled val="1"/>
        </dgm:presLayoutVars>
      </dgm:prSet>
      <dgm:spPr/>
    </dgm:pt>
    <dgm:pt modelId="{0B22725A-3E9E-494C-B8F6-F9AC558C75ED}" type="pres">
      <dgm:prSet presAssocID="{2A90E854-1EAD-FF49-91BF-BC6C8C9582DB}" presName="Accent3" presStyleCnt="0"/>
      <dgm:spPr/>
    </dgm:pt>
    <dgm:pt modelId="{6C668ADB-2F24-E049-9C0F-C564F1957C89}" type="pres">
      <dgm:prSet presAssocID="{2A90E854-1EAD-FF49-91BF-BC6C8C9582DB}" presName="Accent" presStyleLbl="node1" presStyleIdx="2" presStyleCnt="3"/>
      <dgm:spPr>
        <a:solidFill>
          <a:srgbClr val="407CCA"/>
        </a:solidFill>
      </dgm:spPr>
    </dgm:pt>
    <dgm:pt modelId="{4E419C4F-74E8-1F4A-9887-E4EBF1D6A15A}" type="pres">
      <dgm:prSet presAssocID="{2A90E854-1EAD-FF49-91BF-BC6C8C9582DB}" presName="Parent3" presStyleLbl="revTx" presStyleIdx="2" presStyleCnt="3">
        <dgm:presLayoutVars>
          <dgm:chMax val="1"/>
          <dgm:chPref val="1"/>
          <dgm:bulletEnabled val="1"/>
        </dgm:presLayoutVars>
      </dgm:prSet>
      <dgm:spPr/>
    </dgm:pt>
  </dgm:ptLst>
  <dgm:cxnLst>
    <dgm:cxn modelId="{BFC96F2A-6A51-AD41-BEB6-F2AF8774E878}" srcId="{27964B06-6E81-554B-9608-EB3F27BD0103}" destId="{1C00E78F-A891-7241-BE2E-3C48CCFAAC21}" srcOrd="1" destOrd="0" parTransId="{B536A0DE-D02A-C844-B96F-0C02C0DE9D37}" sibTransId="{67FCDD0D-336F-8442-8AA9-22FACFD2B52F}"/>
    <dgm:cxn modelId="{CE21A7B0-2F40-CC44-8CF4-9FE2F38CBF3C}" srcId="{27964B06-6E81-554B-9608-EB3F27BD0103}" destId="{FAE26536-E619-7F4D-A2B5-09771364FAF5}" srcOrd="0" destOrd="0" parTransId="{18E043EE-7FE2-BB40-99BD-3AD1571E647E}" sibTransId="{BB72518E-F9E2-044D-AECA-534C4B07329C}"/>
    <dgm:cxn modelId="{860B0AB8-6379-7E47-B4CA-B0A47F0D586C}" srcId="{27964B06-6E81-554B-9608-EB3F27BD0103}" destId="{2A90E854-1EAD-FF49-91BF-BC6C8C9582DB}" srcOrd="2" destOrd="0" parTransId="{15940F83-4C81-8B46-BC7A-8F73AA6793F6}" sibTransId="{755D2DDD-068B-E24A-934B-A12DA6BDF476}"/>
    <dgm:cxn modelId="{5ECB5BE5-1D80-F84C-BDEA-3EBD92D1B3B3}" type="presOf" srcId="{FAE26536-E619-7F4D-A2B5-09771364FAF5}" destId="{F5ED7372-C607-144C-8DDF-444092D072B4}" srcOrd="0" destOrd="0" presId="urn:microsoft.com/office/officeart/2009/layout/CircleArrowProcess"/>
    <dgm:cxn modelId="{9E9ED7E6-7FC7-EC46-90F5-765F1059D739}" type="presOf" srcId="{1C00E78F-A891-7241-BE2E-3C48CCFAAC21}" destId="{7A4F3BB8-DBA9-B84C-A8EB-0D6B9B8E2E1D}" srcOrd="0" destOrd="0" presId="urn:microsoft.com/office/officeart/2009/layout/CircleArrowProcess"/>
    <dgm:cxn modelId="{E85B70EE-742D-2844-92A3-FFF9185D68DF}" type="presOf" srcId="{2A90E854-1EAD-FF49-91BF-BC6C8C9582DB}" destId="{4E419C4F-74E8-1F4A-9887-E4EBF1D6A15A}" srcOrd="0" destOrd="0" presId="urn:microsoft.com/office/officeart/2009/layout/CircleArrowProcess"/>
    <dgm:cxn modelId="{E99025FC-07D7-3049-88B6-BE40A358BDA5}" type="presOf" srcId="{27964B06-6E81-554B-9608-EB3F27BD0103}" destId="{FAB72E7C-0CFB-C147-9CCA-1698D727464E}" srcOrd="0" destOrd="0" presId="urn:microsoft.com/office/officeart/2009/layout/CircleArrowProcess"/>
    <dgm:cxn modelId="{4B77C994-9B52-B144-84F4-6D7AAA21C53D}" type="presParOf" srcId="{FAB72E7C-0CFB-C147-9CCA-1698D727464E}" destId="{B4F16479-1947-FA48-8784-EBED7211A466}" srcOrd="0" destOrd="0" presId="urn:microsoft.com/office/officeart/2009/layout/CircleArrowProcess"/>
    <dgm:cxn modelId="{EFD47A01-CBAA-5143-95FE-951A4B7EF373}" type="presParOf" srcId="{B4F16479-1947-FA48-8784-EBED7211A466}" destId="{286A2D40-3744-5C4C-9F5D-AD52FAE6D2CB}" srcOrd="0" destOrd="0" presId="urn:microsoft.com/office/officeart/2009/layout/CircleArrowProcess"/>
    <dgm:cxn modelId="{660FE937-F7F6-024C-81A1-F5D6A0AF3174}" type="presParOf" srcId="{FAB72E7C-0CFB-C147-9CCA-1698D727464E}" destId="{F5ED7372-C607-144C-8DDF-444092D072B4}" srcOrd="1" destOrd="0" presId="urn:microsoft.com/office/officeart/2009/layout/CircleArrowProcess"/>
    <dgm:cxn modelId="{1DB10835-16AF-0A44-8BEA-3B472CA5126F}" type="presParOf" srcId="{FAB72E7C-0CFB-C147-9CCA-1698D727464E}" destId="{EDA972ED-50D9-4145-B876-EBF930FE261A}" srcOrd="2" destOrd="0" presId="urn:microsoft.com/office/officeart/2009/layout/CircleArrowProcess"/>
    <dgm:cxn modelId="{A94DB7B2-E784-794D-8E5B-F222E72AE639}" type="presParOf" srcId="{EDA972ED-50D9-4145-B876-EBF930FE261A}" destId="{F7BF5EEF-04BB-2F41-AB49-EAF86F755871}" srcOrd="0" destOrd="0" presId="urn:microsoft.com/office/officeart/2009/layout/CircleArrowProcess"/>
    <dgm:cxn modelId="{2FBAC014-2FA4-B040-B68F-59104CA373D8}" type="presParOf" srcId="{FAB72E7C-0CFB-C147-9CCA-1698D727464E}" destId="{7A4F3BB8-DBA9-B84C-A8EB-0D6B9B8E2E1D}" srcOrd="3" destOrd="0" presId="urn:microsoft.com/office/officeart/2009/layout/CircleArrowProcess"/>
    <dgm:cxn modelId="{D26ED649-2BDE-1449-B73A-86374DFA545B}" type="presParOf" srcId="{FAB72E7C-0CFB-C147-9CCA-1698D727464E}" destId="{0B22725A-3E9E-494C-B8F6-F9AC558C75ED}" srcOrd="4" destOrd="0" presId="urn:microsoft.com/office/officeart/2009/layout/CircleArrowProcess"/>
    <dgm:cxn modelId="{138F5A25-9D34-A146-B386-AE328020D1D6}" type="presParOf" srcId="{0B22725A-3E9E-494C-B8F6-F9AC558C75ED}" destId="{6C668ADB-2F24-E049-9C0F-C564F1957C89}" srcOrd="0" destOrd="0" presId="urn:microsoft.com/office/officeart/2009/layout/CircleArrowProcess"/>
    <dgm:cxn modelId="{9FA61892-1EB7-5F4B-A6AE-B0CA3C194B93}" type="presParOf" srcId="{FAB72E7C-0CFB-C147-9CCA-1698D727464E}" destId="{4E419C4F-74E8-1F4A-9887-E4EBF1D6A15A}"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296" y="1336605"/>
          <a:ext cx="3178725" cy="4500376"/>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936" tIns="46990" rIns="174936" bIns="46990" numCol="1" spcCol="1270" anchor="ctr" anchorCtr="0">
          <a:noAutofit/>
        </a:bodyPr>
        <a:lstStyle/>
        <a:p>
          <a:pPr marL="0" lvl="0" indent="0" algn="ctr" defTabSz="1644650">
            <a:lnSpc>
              <a:spcPct val="100000"/>
            </a:lnSpc>
            <a:spcBef>
              <a:spcPct val="0"/>
            </a:spcBef>
            <a:spcAft>
              <a:spcPct val="35000"/>
            </a:spcAft>
            <a:buNone/>
          </a:pPr>
          <a:r>
            <a:rPr lang="it-IT" sz="3700" b="1" kern="1200">
              <a:solidFill>
                <a:schemeClr val="bg1"/>
              </a:solidFill>
              <a:latin typeface="Arial" panose="020B0604020202020204" pitchFamily="34" charset="0"/>
              <a:ea typeface="Arial" charset="0"/>
              <a:cs typeface="Arial" panose="020B0604020202020204" pitchFamily="34" charset="0"/>
            </a:rPr>
            <a:t>Lions Club sponsor</a:t>
          </a:r>
        </a:p>
      </dsp:txBody>
      <dsp:txXfrm>
        <a:off x="468809" y="1995670"/>
        <a:ext cx="2247699" cy="3182246"/>
      </dsp:txXfrm>
    </dsp:sp>
    <dsp:sp modelId="{FF8100D5-4799-2C40-B24A-F47DE961F212}">
      <dsp:nvSpPr>
        <dsp:cNvPr id="0" name=""/>
        <dsp:cNvSpPr/>
      </dsp:nvSpPr>
      <dsp:spPr>
        <a:xfrm>
          <a:off x="2546276" y="1336605"/>
          <a:ext cx="3178725" cy="4500376"/>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936" tIns="46990" rIns="174936" bIns="46990" numCol="1" spcCol="1270" anchor="ctr" anchorCtr="0">
          <a:noAutofit/>
        </a:bodyPr>
        <a:lstStyle/>
        <a:p>
          <a:pPr marL="0" lvl="0" indent="0" algn="ctr" defTabSz="1644650">
            <a:lnSpc>
              <a:spcPct val="100000"/>
            </a:lnSpc>
            <a:spcBef>
              <a:spcPct val="0"/>
            </a:spcBef>
            <a:spcAft>
              <a:spcPct val="35000"/>
            </a:spcAft>
            <a:buNone/>
          </a:pPr>
          <a:r>
            <a:rPr lang="it-IT" sz="3700" b="1" kern="1200" dirty="0">
              <a:solidFill>
                <a:schemeClr val="bg1"/>
              </a:solidFill>
              <a:latin typeface="Arial" panose="020B0604020202020204" pitchFamily="34" charset="0"/>
              <a:ea typeface="Arial" charset="0"/>
              <a:cs typeface="Arial" panose="020B0604020202020204" pitchFamily="34" charset="0"/>
            </a:rPr>
            <a:t>Advisor di club Leo</a:t>
          </a:r>
        </a:p>
      </dsp:txBody>
      <dsp:txXfrm>
        <a:off x="3011789" y="1995670"/>
        <a:ext cx="2247699" cy="3182246"/>
      </dsp:txXfrm>
    </dsp:sp>
    <dsp:sp modelId="{75415595-B662-CB46-9DFF-95849D113019}">
      <dsp:nvSpPr>
        <dsp:cNvPr id="0" name=""/>
        <dsp:cNvSpPr/>
      </dsp:nvSpPr>
      <dsp:spPr>
        <a:xfrm>
          <a:off x="5183512" y="1303276"/>
          <a:ext cx="3124846" cy="4477266"/>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936" tIns="30480" rIns="174936" bIns="30480" numCol="1" spcCol="1270" anchor="ctr" anchorCtr="1">
          <a:noAutofit/>
        </a:bodyPr>
        <a:lstStyle/>
        <a:p>
          <a:pPr marL="0" lvl="0" indent="0" algn="l" defTabSz="1066800">
            <a:lnSpc>
              <a:spcPct val="100000"/>
            </a:lnSpc>
            <a:spcBef>
              <a:spcPct val="0"/>
            </a:spcBef>
            <a:spcAft>
              <a:spcPct val="35000"/>
            </a:spcAft>
            <a:buNone/>
          </a:pPr>
          <a:r>
            <a:rPr lang="it-IT" sz="2400" b="1" kern="1200" dirty="0">
              <a:solidFill>
                <a:schemeClr val="bg1"/>
              </a:solidFill>
              <a:latin typeface="Arial" panose="020B0604020202020204" pitchFamily="34" charset="0"/>
              <a:ea typeface="Arial" charset="0"/>
              <a:cs typeface="Arial" panose="020B0604020202020204" pitchFamily="34" charset="0"/>
            </a:rPr>
            <a:t>Consiglio direttivo del Leo club</a:t>
          </a:r>
        </a:p>
        <a:p>
          <a:pPr marL="171450" lvl="1" indent="-171450" algn="l" defTabSz="711200">
            <a:lnSpc>
              <a:spcPct val="100000"/>
            </a:lnSpc>
            <a:spcBef>
              <a:spcPct val="0"/>
            </a:spcBef>
            <a:spcAft>
              <a:spcPct val="15000"/>
            </a:spcAft>
            <a:buChar char="•"/>
          </a:pPr>
          <a:r>
            <a:rPr lang="it-IT" sz="1600" b="1" kern="1200">
              <a:solidFill>
                <a:schemeClr val="bg1"/>
              </a:solidFill>
              <a:latin typeface="Arial" panose="020B0604020202020204" pitchFamily="34" charset="0"/>
              <a:ea typeface="Arial" charset="0"/>
              <a:cs typeface="Arial" panose="020B0604020202020204" pitchFamily="34" charset="0"/>
            </a:rPr>
            <a:t>Presidente</a:t>
          </a:r>
        </a:p>
        <a:p>
          <a:pPr marL="171450" lvl="1" indent="-171450" algn="l" defTabSz="711200">
            <a:lnSpc>
              <a:spcPct val="100000"/>
            </a:lnSpc>
            <a:spcBef>
              <a:spcPct val="0"/>
            </a:spcBef>
            <a:spcAft>
              <a:spcPct val="15000"/>
            </a:spcAft>
            <a:buChar char="•"/>
          </a:pPr>
          <a:r>
            <a:rPr lang="it-IT" sz="1600" b="1" kern="1200">
              <a:solidFill>
                <a:schemeClr val="bg1"/>
              </a:solidFill>
              <a:latin typeface="Arial" panose="020B0604020202020204" pitchFamily="34" charset="0"/>
              <a:ea typeface="Arial" charset="0"/>
              <a:cs typeface="Arial" panose="020B0604020202020204" pitchFamily="34" charset="0"/>
            </a:rPr>
            <a:t>Vicepresidente</a:t>
          </a:r>
        </a:p>
        <a:p>
          <a:pPr marL="171450" lvl="1" indent="-171450" algn="l" defTabSz="711200">
            <a:lnSpc>
              <a:spcPct val="100000"/>
            </a:lnSpc>
            <a:spcBef>
              <a:spcPct val="0"/>
            </a:spcBef>
            <a:spcAft>
              <a:spcPct val="15000"/>
            </a:spcAft>
            <a:buChar char="•"/>
          </a:pPr>
          <a:r>
            <a:rPr lang="it-IT" sz="1600" b="1" kern="1200">
              <a:solidFill>
                <a:schemeClr val="bg1"/>
              </a:solidFill>
              <a:latin typeface="Arial" panose="020B0604020202020204" pitchFamily="34" charset="0"/>
              <a:ea typeface="Arial" charset="0"/>
              <a:cs typeface="Arial" panose="020B0604020202020204" pitchFamily="34" charset="0"/>
            </a:rPr>
            <a:t>Segretario</a:t>
          </a:r>
        </a:p>
        <a:p>
          <a:pPr marL="171450" lvl="1" indent="-171450" algn="l" defTabSz="711200">
            <a:lnSpc>
              <a:spcPct val="100000"/>
            </a:lnSpc>
            <a:spcBef>
              <a:spcPct val="0"/>
            </a:spcBef>
            <a:spcAft>
              <a:spcPct val="15000"/>
            </a:spcAft>
            <a:buChar char="•"/>
          </a:pPr>
          <a:r>
            <a:rPr lang="it-IT" sz="1600" b="1" kern="1200" dirty="0">
              <a:solidFill>
                <a:schemeClr val="bg1"/>
              </a:solidFill>
              <a:latin typeface="Arial" panose="020B0604020202020204" pitchFamily="34" charset="0"/>
              <a:ea typeface="Arial" charset="0"/>
              <a:cs typeface="Arial" panose="020B0604020202020204" pitchFamily="34" charset="0"/>
            </a:rPr>
            <a:t>Tesoriere</a:t>
          </a:r>
        </a:p>
        <a:p>
          <a:pPr marL="171450" lvl="1" indent="-171450" algn="l" defTabSz="711200">
            <a:lnSpc>
              <a:spcPct val="100000"/>
            </a:lnSpc>
            <a:spcBef>
              <a:spcPct val="0"/>
            </a:spcBef>
            <a:spcAft>
              <a:spcPct val="15000"/>
            </a:spcAft>
            <a:buChar char="•"/>
          </a:pPr>
          <a:r>
            <a:rPr lang="it-IT" sz="1600" b="1" kern="1200" dirty="0">
              <a:solidFill>
                <a:schemeClr val="bg1"/>
              </a:solidFill>
              <a:latin typeface="Arial" panose="020B0604020202020204" pitchFamily="34" charset="0"/>
              <a:ea typeface="Arial" charset="0"/>
              <a:cs typeface="Arial" panose="020B0604020202020204" pitchFamily="34" charset="0"/>
            </a:rPr>
            <a:t>Presidente di comitato membership (opzionale)</a:t>
          </a:r>
        </a:p>
        <a:p>
          <a:pPr marL="171450" lvl="1" indent="-171450" algn="l" defTabSz="711200">
            <a:lnSpc>
              <a:spcPct val="100000"/>
            </a:lnSpc>
            <a:spcBef>
              <a:spcPct val="0"/>
            </a:spcBef>
            <a:spcAft>
              <a:spcPct val="15000"/>
            </a:spcAft>
            <a:buChar char="•"/>
          </a:pPr>
          <a:r>
            <a:rPr lang="it-IT" sz="1600" b="1" kern="1200" dirty="0">
              <a:solidFill>
                <a:schemeClr val="bg1"/>
              </a:solidFill>
              <a:latin typeface="Arial" panose="020B0604020202020204" pitchFamily="34" charset="0"/>
              <a:ea typeface="Arial" charset="0"/>
              <a:cs typeface="Arial" panose="020B0604020202020204" pitchFamily="34" charset="0"/>
            </a:rPr>
            <a:t>3 membri del Consiglio direttivo</a:t>
          </a:r>
        </a:p>
      </dsp:txBody>
      <dsp:txXfrm>
        <a:off x="5641135" y="1958956"/>
        <a:ext cx="2209600" cy="3165906"/>
      </dsp:txXfrm>
    </dsp:sp>
    <dsp:sp modelId="{43843FB9-4590-E049-A861-3A8D255C5CF2}">
      <dsp:nvSpPr>
        <dsp:cNvPr id="0" name=""/>
        <dsp:cNvSpPr/>
      </dsp:nvSpPr>
      <dsp:spPr>
        <a:xfrm>
          <a:off x="7578358" y="1222600"/>
          <a:ext cx="3178725" cy="4728386"/>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936" tIns="46990" rIns="174936" bIns="46990" numCol="1" spcCol="1270" anchor="ctr" anchorCtr="0">
          <a:noAutofit/>
        </a:bodyPr>
        <a:lstStyle/>
        <a:p>
          <a:pPr marL="0" lvl="0" indent="0" algn="ctr" defTabSz="1644650">
            <a:lnSpc>
              <a:spcPct val="100000"/>
            </a:lnSpc>
            <a:spcBef>
              <a:spcPct val="0"/>
            </a:spcBef>
            <a:spcAft>
              <a:spcPct val="35000"/>
            </a:spcAft>
            <a:buNone/>
          </a:pPr>
          <a:r>
            <a:rPr lang="it-IT" sz="3700" b="1" kern="1200" dirty="0">
              <a:solidFill>
                <a:schemeClr val="bg1"/>
              </a:solidFill>
              <a:latin typeface="Arial" panose="020B0604020202020204" pitchFamily="34" charset="0"/>
              <a:ea typeface="Arial" charset="0"/>
              <a:cs typeface="Arial" panose="020B0604020202020204" pitchFamily="34" charset="0"/>
            </a:rPr>
            <a:t>Soci del Leo club</a:t>
          </a:r>
        </a:p>
      </dsp:txBody>
      <dsp:txXfrm>
        <a:off x="8043871" y="1915056"/>
        <a:ext cx="2247699" cy="3343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A2D40-3744-5C4C-9F5D-AD52FAE6D2CB}">
      <dsp:nvSpPr>
        <dsp:cNvPr id="0" name=""/>
        <dsp:cNvSpPr/>
      </dsp:nvSpPr>
      <dsp:spPr>
        <a:xfrm>
          <a:off x="4306777" y="0"/>
          <a:ext cx="3149280" cy="3149759"/>
        </a:xfrm>
        <a:prstGeom prst="circularArrow">
          <a:avLst>
            <a:gd name="adj1" fmla="val 10980"/>
            <a:gd name="adj2" fmla="val 1142322"/>
            <a:gd name="adj3" fmla="val 4500000"/>
            <a:gd name="adj4" fmla="val 10800000"/>
            <a:gd name="adj5" fmla="val 12500"/>
          </a:avLst>
        </a:prstGeom>
        <a:solidFill>
          <a:srgbClr val="00A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7372-C607-144C-8DDF-444092D072B4}">
      <dsp:nvSpPr>
        <dsp:cNvPr id="0" name=""/>
        <dsp:cNvSpPr/>
      </dsp:nvSpPr>
      <dsp:spPr>
        <a:xfrm>
          <a:off x="4328449" y="943375"/>
          <a:ext cx="3098837" cy="126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ts val="0"/>
            </a:spcAft>
            <a:buNone/>
          </a:pPr>
          <a:r>
            <a:rPr lang="it-IT" sz="2800" b="1" i="0" kern="1200" baseline="0" dirty="0">
              <a:solidFill>
                <a:srgbClr val="00AC69"/>
              </a:solidFill>
              <a:latin typeface="Arial" panose="020B0604020202020204" pitchFamily="34" charset="0"/>
              <a:cs typeface="Arial" panose="020B0604020202020204" pitchFamily="34" charset="0"/>
            </a:rPr>
            <a:t>+180.000 </a:t>
          </a:r>
        </a:p>
        <a:p>
          <a:pPr marL="0" lvl="0" indent="0" algn="ctr" defTabSz="1244600">
            <a:lnSpc>
              <a:spcPct val="100000"/>
            </a:lnSpc>
            <a:spcBef>
              <a:spcPct val="0"/>
            </a:spcBef>
            <a:spcAft>
              <a:spcPts val="0"/>
            </a:spcAft>
            <a:buNone/>
          </a:pPr>
          <a:r>
            <a:rPr lang="it-IT" sz="2800" b="1" i="0" kern="1200" baseline="0" dirty="0">
              <a:solidFill>
                <a:srgbClr val="00AC69"/>
              </a:solidFill>
              <a:latin typeface="Arial" panose="020B0604020202020204" pitchFamily="34" charset="0"/>
              <a:cs typeface="Arial" panose="020B0604020202020204" pitchFamily="34" charset="0"/>
            </a:rPr>
            <a:t>soci  </a:t>
          </a:r>
        </a:p>
        <a:p>
          <a:pPr marL="0" lvl="0" indent="0" algn="ctr" defTabSz="1244600">
            <a:lnSpc>
              <a:spcPct val="100000"/>
            </a:lnSpc>
            <a:spcBef>
              <a:spcPct val="0"/>
            </a:spcBef>
            <a:spcAft>
              <a:spcPts val="0"/>
            </a:spcAft>
            <a:buNone/>
          </a:pPr>
          <a:r>
            <a:rPr lang="it-IT" sz="2800" b="1" i="0" kern="1200" baseline="0" dirty="0">
              <a:solidFill>
                <a:srgbClr val="00AC69"/>
              </a:solidFill>
              <a:latin typeface="Arial" panose="020B0604020202020204" pitchFamily="34" charset="0"/>
              <a:cs typeface="Arial" panose="020B0604020202020204" pitchFamily="34" charset="0"/>
            </a:rPr>
            <a:t>comunicati</a:t>
          </a:r>
          <a:br>
            <a:rPr lang="it-IT" sz="2400" b="0" i="0" kern="1200" baseline="0" dirty="0">
              <a:solidFill>
                <a:srgbClr val="00AC69"/>
              </a:solidFill>
              <a:latin typeface="Arial" panose="020B0604020202020204" pitchFamily="34" charset="0"/>
              <a:cs typeface="Arial" panose="020B0604020202020204" pitchFamily="34" charset="0"/>
            </a:rPr>
          </a:br>
          <a:endParaRPr lang="it-IT" sz="2400" b="0" i="0" kern="1200" baseline="0" dirty="0">
            <a:solidFill>
              <a:srgbClr val="00AC69"/>
            </a:solidFill>
            <a:latin typeface="Arial" panose="020B0604020202020204" pitchFamily="34" charset="0"/>
            <a:cs typeface="Arial" panose="020B0604020202020204" pitchFamily="34" charset="0"/>
          </a:endParaRPr>
        </a:p>
      </dsp:txBody>
      <dsp:txXfrm>
        <a:off x="4328449" y="943375"/>
        <a:ext cx="3098837" cy="1262353"/>
      </dsp:txXfrm>
    </dsp:sp>
    <dsp:sp modelId="{F7BF5EEF-04BB-2F41-AB49-EAF86F755871}">
      <dsp:nvSpPr>
        <dsp:cNvPr id="0" name=""/>
        <dsp:cNvSpPr/>
      </dsp:nvSpPr>
      <dsp:spPr>
        <a:xfrm>
          <a:off x="3432075" y="1809770"/>
          <a:ext cx="3149280" cy="3149759"/>
        </a:xfrm>
        <a:prstGeom prst="leftCircularArrow">
          <a:avLst>
            <a:gd name="adj1" fmla="val 10980"/>
            <a:gd name="adj2" fmla="val 1142322"/>
            <a:gd name="adj3" fmla="val 6300000"/>
            <a:gd name="adj4" fmla="val 18900000"/>
            <a:gd name="adj5" fmla="val 12500"/>
          </a:avLst>
        </a:prstGeom>
        <a:solidFill>
          <a:srgbClr val="EBB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F3BB8-DBA9-B84C-A8EB-0D6B9B8E2E1D}">
      <dsp:nvSpPr>
        <dsp:cNvPr id="0" name=""/>
        <dsp:cNvSpPr/>
      </dsp:nvSpPr>
      <dsp:spPr>
        <a:xfrm>
          <a:off x="4131718" y="2957398"/>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i="0" kern="1200" dirty="0">
              <a:solidFill>
                <a:srgbClr val="EBB700"/>
              </a:solidFill>
              <a:latin typeface="Arial" panose="020B0604020202020204" pitchFamily="34" charset="0"/>
              <a:cs typeface="Arial" panose="020B0604020202020204" pitchFamily="34" charset="0"/>
            </a:rPr>
            <a:t>+7.800 club</a:t>
          </a:r>
        </a:p>
      </dsp:txBody>
      <dsp:txXfrm>
        <a:off x="4131718" y="2957398"/>
        <a:ext cx="1749994" cy="874787"/>
      </dsp:txXfrm>
    </dsp:sp>
    <dsp:sp modelId="{6C668ADB-2F24-E049-9C0F-C564F1957C89}">
      <dsp:nvSpPr>
        <dsp:cNvPr id="0" name=""/>
        <dsp:cNvSpPr/>
      </dsp:nvSpPr>
      <dsp:spPr>
        <a:xfrm>
          <a:off x="4530923" y="3836111"/>
          <a:ext cx="2705719" cy="2706804"/>
        </a:xfrm>
        <a:prstGeom prst="blockArc">
          <a:avLst>
            <a:gd name="adj1" fmla="val 13500000"/>
            <a:gd name="adj2" fmla="val 10800000"/>
            <a:gd name="adj3" fmla="val 12740"/>
          </a:avLst>
        </a:prstGeom>
        <a:solidFill>
          <a:srgbClr val="407C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19C4F-74E8-1F4A-9887-E4EBF1D6A15A}">
      <dsp:nvSpPr>
        <dsp:cNvPr id="0" name=""/>
        <dsp:cNvSpPr/>
      </dsp:nvSpPr>
      <dsp:spPr>
        <a:xfrm>
          <a:off x="5007011" y="4780254"/>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i="0" kern="1200" dirty="0">
              <a:solidFill>
                <a:srgbClr val="407CCA"/>
              </a:solidFill>
              <a:latin typeface="Arial" panose="020B0604020202020204" pitchFamily="34" charset="0"/>
              <a:cs typeface="Arial" panose="020B0604020202020204" pitchFamily="34" charset="0"/>
            </a:rPr>
            <a:t>presenti in più di 150 paesi</a:t>
          </a:r>
        </a:p>
      </dsp:txBody>
      <dsp:txXfrm>
        <a:off x="5007011" y="4780254"/>
        <a:ext cx="1749994" cy="8747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E7990-7F99-46CD-BEE5-FC9AF5069413}"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CB8F4-2E65-4F9D-88FE-B4FB7360F870}" type="slidenum">
              <a:rPr lang="en-US" smtClean="0"/>
              <a:t>‹#›</a:t>
            </a:fld>
            <a:endParaRPr lang="en-US"/>
          </a:p>
        </p:txBody>
      </p:sp>
    </p:spTree>
    <p:extLst>
      <p:ext uri="{BB962C8B-B14F-4D97-AF65-F5344CB8AC3E}">
        <p14:creationId xmlns:p14="http://schemas.microsoft.com/office/powerpoint/2010/main" val="221110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solidFill>
                  <a:srgbClr val="FF0000"/>
                </a:solidFill>
                <a:latin typeface="Arial" panose="020B0604020202020204" pitchFamily="34" charset="0"/>
                <a:ea typeface="ＭＳ Ｐゴシック" pitchFamily="34" charset="-128"/>
                <a:cs typeface="Arial" panose="020B0604020202020204" pitchFamily="34" charset="0"/>
              </a:rPr>
              <a:t>Nota per l’istruttore: </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La sede di Lions International ha creato questo programma di orientamento e formazione per gli Advisor di club Leo nuovi in questo ruolo o che non hanno mai formalmente ricevuto alcuna formazione relativa al loro incarico. Sebbene questa formazione non possa certamente trattare ogni argomento legato all'incarico di Advisor di club Leo, essa fornirà gli strumenti fondamentali e necessari per svolgere con successo i compiti inerenti all’incarico.</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chemeClr val="tx1"/>
                </a:solidFill>
                <a:latin typeface="Arial" panose="020B0604020202020204" pitchFamily="34" charset="0"/>
                <a:ea typeface="ＭＳ Ｐゴシック" pitchFamily="34" charset="-128"/>
                <a:cs typeface="Arial" panose="020B0604020202020204" pitchFamily="34" charset="0"/>
              </a:rPr>
              <a:t>La formazione dovrà essere condotta sotto la guida di un formatore Lions, come un Chairperson distrettuale o </a:t>
            </a:r>
            <a:r>
              <a:rPr lang="it-IT" sz="1200" dirty="0" err="1">
                <a:solidFill>
                  <a:schemeClr val="tx1"/>
                </a:solidFill>
                <a:latin typeface="Arial" panose="020B0604020202020204" pitchFamily="34" charset="0"/>
                <a:ea typeface="ＭＳ Ｐゴシック" pitchFamily="34" charset="-128"/>
                <a:cs typeface="Arial" panose="020B0604020202020204" pitchFamily="34" charset="0"/>
              </a:rPr>
              <a:t>multidistrettuale</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 Leo, un Advisor di Leo Club esperto che abbia familiarità con le risorse e la normativa di LCI, o di un Lions che abbia completato un corso di sviluppo docenti di LCI </a:t>
            </a:r>
            <a:r>
              <a:rPr lang="it-IT" sz="1200" baseline="0" dirty="0">
                <a:solidFill>
                  <a:srgbClr val="FF0000"/>
                </a:solidFill>
                <a:latin typeface="Arial" panose="020B0604020202020204" pitchFamily="34" charset="0"/>
                <a:ea typeface="ＭＳ Ｐゴシック" pitchFamily="34" charset="-128"/>
                <a:cs typeface="Arial" panose="020B0604020202020204" pitchFamily="34" charset="0"/>
              </a:rPr>
              <a:t>o un Programma Istruttore certificato Lions</a:t>
            </a:r>
            <a:r>
              <a:rPr lang="it-IT" sz="1200" dirty="0">
                <a:latin typeface="Arial" panose="020B0604020202020204" pitchFamily="34" charset="0"/>
                <a:ea typeface="ＭＳ Ｐゴシック" pitchFamily="34" charset="-128"/>
                <a:cs typeface="Arial" panose="020B0604020202020204" pitchFamily="34" charset="0"/>
              </a:rPr>
              <a:t> (LCIP) e che </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conosca bene il programma Leo Club.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a:solidFill>
                  <a:srgbClr val="55565A"/>
                </a:solidFill>
                <a:latin typeface="Arial" charset="0"/>
                <a:ea typeface="+mn-ea"/>
                <a:cs typeface="Arial" charset="0"/>
              </a:rPr>
              <a:t>La sponsorizzazione di un club Leo offre grandi vantaggi. Un club Leo può ispirare i soci Lions ad essere più audaci e innovativi nei loro progetti di servizio e informarli sui nuovi bisogni della comunità e sulle nuove tecnologie. La sponsorizzazione di un club Leo può anche aumentare la visibilità del Lions club nella comunità. Forse uno dei maggiori vantaggi è che i Leo e le loro famiglie rappresentano soci potenziali di un Lions club. Parlare con i genitori, i fratelli o i familiari degli attuali Leo e attirare i Leo che raggiungono il limite di età può essere un'ottima fonte per immettere nuovi soci nel Lions club. Gli Advisor di club dovranno parlare con i Leo del loro percorso di servizio lungo una vita, compreso il passo per entrare a entrare a far parte del Lions club. </a:t>
            </a:r>
          </a:p>
        </p:txBody>
      </p:sp>
    </p:spTree>
    <p:extLst>
      <p:ext uri="{BB962C8B-B14F-4D97-AF65-F5344CB8AC3E}">
        <p14:creationId xmlns:p14="http://schemas.microsoft.com/office/powerpoint/2010/main" val="214465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it-IT" sz="1200" dirty="0">
                <a:solidFill>
                  <a:srgbClr val="55565A"/>
                </a:solidFill>
                <a:latin typeface="Arial" charset="0"/>
                <a:ea typeface="+mn-ea"/>
                <a:cs typeface="Arial" charset="0"/>
              </a:rPr>
              <a:t>Un club Leo è strutturato in modo molto simile a un Lions club, ad eccezione del fatto che tutti i club Leo devono essere sponsorizzati da un Lions club locale e devono avere un Advisor.</a:t>
            </a:r>
          </a:p>
          <a:p>
            <a:pPr>
              <a:spcBef>
                <a:spcPts val="0"/>
              </a:spcBef>
              <a:spcAft>
                <a:spcPts val="1200"/>
              </a:spcAft>
              <a:defRPr/>
            </a:pPr>
            <a:endParaRPr lang="en-US" sz="1200" kern="0" dirty="0">
              <a:solidFill>
                <a:srgbClr val="55565A"/>
              </a:solidFill>
              <a:latin typeface="Arial" charset="0"/>
              <a:ea typeface="+mn-ea"/>
              <a:cs typeface="Arial" charset="0"/>
            </a:endParaRPr>
          </a:p>
          <a:p>
            <a:pPr>
              <a:spcBef>
                <a:spcPts val="0"/>
              </a:spcBef>
              <a:spcAft>
                <a:spcPts val="1200"/>
              </a:spcAft>
              <a:defRPr/>
            </a:pPr>
            <a:r>
              <a:rPr lang="it-IT" sz="1200" dirty="0">
                <a:solidFill>
                  <a:srgbClr val="55565A"/>
                </a:solidFill>
                <a:latin typeface="Arial" charset="0"/>
                <a:ea typeface="+mn-ea"/>
                <a:cs typeface="Arial" charset="0"/>
              </a:rPr>
              <a:t>Ogni anno sociale i Leo club eleggono cinque officer di club: il presidente, il vicepresidente, il segretario, il tesoriere e il presidente di comitato membership. I club possono anche scegliere di formare un Consiglio direttivo e dei comitati del Consiglio, per supervisionare l'operato del club con il sostegno e la guida dell'Advisor. Solo un presidente, un vicepresidente, un segretario, un tesoriere e un presidente di comitato membership di Leo club possono essere inseriti nel sistema di reportistica online di Lions International. </a:t>
            </a:r>
          </a:p>
          <a:p>
            <a:endParaRPr lang="en-US" dirty="0"/>
          </a:p>
        </p:txBody>
      </p:sp>
    </p:spTree>
    <p:extLst>
      <p:ext uri="{BB962C8B-B14F-4D97-AF65-F5344CB8AC3E}">
        <p14:creationId xmlns:p14="http://schemas.microsoft.com/office/powerpoint/2010/main" val="44684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solidFill>
                  <a:schemeClr val="tx1"/>
                </a:solidFill>
                <a:latin typeface="Arial" panose="020B0604020202020204" pitchFamily="34" charset="0"/>
                <a:ea typeface="ＭＳ Ｐゴシック" pitchFamily="34" charset="-128"/>
                <a:cs typeface="Arial" panose="020B0604020202020204" pitchFamily="34" charset="0"/>
              </a:rPr>
              <a:t>I club Leo sono divisi in due percorsi:  Alfa e Omega. Tutti i club Leo devono essere indicati come Alfa o Omega.</a:t>
            </a:r>
          </a:p>
          <a:p>
            <a:pPr marL="171450" indent="-171450" algn="l">
              <a:buFont typeface="Arial" panose="020B0604020202020204" pitchFamily="34" charset="0"/>
              <a:buChar char="•"/>
            </a:pPr>
            <a:r>
              <a:rPr lang="it-IT">
                <a:solidFill>
                  <a:schemeClr val="tx1"/>
                </a:solidFill>
                <a:latin typeface="Arial" panose="020B0604020202020204" pitchFamily="34" charset="0"/>
                <a:ea typeface="Arial" charset="0"/>
                <a:cs typeface="Arial" panose="020B0604020202020204" pitchFamily="34" charset="0"/>
              </a:rPr>
              <a:t>I Leo Alfa hanno un'età compresa tra i 12 ed i 18 anni. Questo percorso è riservato ai giovani di età compresa tra i 12 e i 18 anni e mira allo sviluppo individuale e sociale, creando una solida base di leadership e di senso di responsabilità.</a:t>
            </a:r>
          </a:p>
          <a:p>
            <a:pPr marL="171450" indent="-171450" algn="l">
              <a:buFont typeface="Arial" panose="020B0604020202020204" pitchFamily="34" charset="0"/>
              <a:buChar char="•"/>
            </a:pPr>
            <a:r>
              <a:rPr lang="it-IT">
                <a:solidFill>
                  <a:schemeClr val="tx1"/>
                </a:solidFill>
                <a:latin typeface="Arial" panose="020B0604020202020204" pitchFamily="34" charset="0"/>
                <a:ea typeface="Arial" charset="0"/>
                <a:cs typeface="Arial" panose="020B0604020202020204" pitchFamily="34" charset="0"/>
              </a:rPr>
              <a:t>I Leo Omega sono giovani di età compresa tra i 18 ed i 30 anni. Questo percorso aiuta i giovani adulti tra i 18 e i 30 anni a crescere a livello personale e professionale, dedicandosi alla creazione di una comunità, al miglioramento delle loro competenze e a ottenere un impatto diretto e positivo sulla società.</a:t>
            </a:r>
          </a:p>
          <a:p>
            <a:pPr algn="l"/>
            <a:endParaRPr lang="en-US" dirty="0">
              <a:solidFill>
                <a:schemeClr val="tx1"/>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solidFill>
                  <a:schemeClr val="tx1"/>
                </a:solidFill>
                <a:latin typeface="Arial" panose="020B0604020202020204" pitchFamily="34" charset="0"/>
                <a:ea typeface="ＭＳ Ｐゴシック" pitchFamily="34" charset="-128"/>
                <a:cs typeface="Arial" panose="020B0604020202020204" pitchFamily="34" charset="0"/>
              </a:rPr>
              <a:t>Benché i ragazzi e i giovani adulti abbiano molte cose in comune, questi due gruppi si trovano in fasi di vita molto diverse, e pertanto, hanno bisogno di attività adatte allo stadio della loro crescita che rispondano ai loro bisogni. Ad esempio, gli adolescenti probabilmente si concentrano nel completamento del ciclo di studi della scuola secondaria, mentre i giovani adulti tra i 20 e i 30 anni probabilmente si stanno preparando a laurearsi e/o ad avviare una carriera professionale. Alla luce di questo, il Consiglio d’Amministrazione di LCI ha stabilito che fosse giusto che i Leo Alfa e Omega appartenessero a club diversi. </a:t>
            </a:r>
          </a:p>
          <a:p>
            <a:pPr algn="l"/>
            <a:endParaRPr lang="en-US"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12</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it-IT" dirty="0">
                <a:solidFill>
                  <a:schemeClr val="tx1"/>
                </a:solidFill>
                <a:latin typeface="+mn-lt"/>
              </a:rPr>
              <a:t>LCI è la più grande organizzazione di servizio del mondo, con circa 1,4 milioni di soci. Indipendentemente dalla lingua che parlano, dalla religione che professano o dai partiti politici che supportano, i Lions condividono l’impegno a favore dell’aiuto ai bisognosi.</a:t>
            </a:r>
          </a:p>
          <a:p>
            <a:pPr>
              <a:spcBef>
                <a:spcPts val="0"/>
              </a:spcBef>
              <a:spcAft>
                <a:spcPts val="1200"/>
              </a:spcAft>
              <a:defRPr/>
            </a:pPr>
            <a:endParaRPr lang="en-US" kern="0" dirty="0">
              <a:solidFill>
                <a:schemeClr val="tx1"/>
              </a:solidFill>
              <a:latin typeface="+mn-lt"/>
            </a:endParaRPr>
          </a:p>
          <a:p>
            <a:pPr>
              <a:spcBef>
                <a:spcPts val="0"/>
              </a:spcBef>
              <a:spcAft>
                <a:spcPts val="1200"/>
              </a:spcAft>
              <a:defRPr/>
            </a:pPr>
            <a:r>
              <a:rPr lang="it-IT" dirty="0">
                <a:solidFill>
                  <a:schemeClr val="tx1"/>
                </a:solidFill>
                <a:latin typeface="+mn-lt"/>
              </a:rPr>
              <a:t>I Leo sono parte integrante della rete di Lions International con circa 7.800 club presenti in oltre 150 paesi e aree geografiche. La portata internazionale di LCI conferisce ai soci Leo e Lions una speciale identità globale.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476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solidFill>
                  <a:schemeClr val="tx1"/>
                </a:solidFill>
                <a:latin typeface="+mn-lt"/>
              </a:rPr>
              <a:t>Nota per l’istruttore: Per l'attività facoltativa di fine modulo relativa al Modulo 1, chiedere ai partecipanti di dedicare 5 minuti alle attività di brainstorming - Attività che un Lions club può svolgere con un Leo club per accogliere i soci Leo nella famiglia Lions.  Invitare i partecipanti a condividere le proprie idee con l'intero gruppo.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solidFill>
                  <a:schemeClr val="tx1"/>
                </a:solidFill>
                <a:latin typeface="+mn-lt"/>
              </a:rPr>
              <a:t>Esempi: I nuovi club possono organizzare un evento, collaborare a un divertente progetto di servizio o nominare un rappresentante Leo nel Consiglio direttivo del Lions club. I club esistenti possono invitare i Leo alle riunioni dei Lions club, creare obiettivi congiunti per l'anno sociale o pianificare un progetto di servizio da svolgere in collaborazione.</a:t>
            </a:r>
          </a:p>
          <a:p>
            <a:endParaRPr lang="en-US" dirty="0">
              <a:solidFill>
                <a:schemeClr val="tx1"/>
              </a:solidFill>
              <a:latin typeface="+mn-lt"/>
            </a:endParaRP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solidFill>
                  <a:schemeClr val="tx1"/>
                </a:solidFill>
                <a:latin typeface="+mn-lt"/>
              </a:rPr>
              <a:t>Durata prevista: 15 minuti</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t-IT" sz="1200" b="1" dirty="0">
                <a:solidFill>
                  <a:srgbClr val="FF0000"/>
                </a:solidFill>
                <a:latin typeface="Arial" panose="020B0604020202020204" pitchFamily="34" charset="0"/>
                <a:ea typeface="ＭＳ Ｐゴシック" pitchFamily="34" charset="-128"/>
                <a:cs typeface="Arial" panose="020B0604020202020204" pitchFamily="34" charset="0"/>
              </a:rPr>
              <a:t>Nota per l’istruttore: </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Questa formazione è progettata per completare i moduli tutti insieme o come moduli indipendenti. Si consiglia di esaminare il materiale contenuto in ogni modulo e di stabilire quali moduli siano più adatti agli Advisor di club Leo della propria area. I facilitatori della formazione possono decidere di suddividere i moduli in diverse sessioni o in programmi di formazione separati.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Ogni modulo si conclude con una riflessione o un'attività suggerita per la discussione. I suggerimenti per la riflessione/discussione possono essere utilizzati in diversi modi:</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Riflessione individuale - Incoraggiare i partecipanti a prendere appunti individualmente sulle loro risposte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dirty="0">
                <a:solidFill>
                  <a:srgbClr val="FF0000"/>
                </a:solidFill>
                <a:latin typeface="Arial" panose="020B0604020202020204" pitchFamily="34" charset="0"/>
                <a:ea typeface="ＭＳ Ｐゴシック" pitchFamily="34" charset="-128"/>
                <a:cs typeface="Arial" panose="020B0604020202020204" pitchFamily="34" charset="0"/>
              </a:rPr>
              <a:t>Discussione in grandi gruppi - Utilizzare una lavagna a fogli mobili per elencare le risposte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Discussione in piccoli gruppi - Dedicare più tempo ai gruppi più piccoli per discutere prima e poi riferire le loro idee al gruppo più grande</a:t>
            </a: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2800" dirty="0">
                <a:latin typeface="Arial" pitchFamily="34" charset="0"/>
                <a:ea typeface="ＭＳ Ｐゴシック" pitchFamily="34" charset="-128"/>
              </a:rPr>
              <a:t>Questo modulo tratterà i seguenti argomenti:</a:t>
            </a:r>
          </a:p>
          <a:p>
            <a:pPr marL="742950" lvl="1" indent="-285750">
              <a:buFont typeface="Arial" panose="020B0604020202020204" pitchFamily="34" charset="0"/>
              <a:buChar char="•"/>
              <a:defRPr/>
            </a:pPr>
            <a:r>
              <a:rPr lang="it-IT" sz="2800" dirty="0">
                <a:latin typeface="Arial" pitchFamily="34" charset="0"/>
                <a:ea typeface="ＭＳ Ｐゴシック" pitchFamily="34" charset="-128"/>
              </a:rPr>
              <a:t>La storia del programma Leo Club</a:t>
            </a:r>
          </a:p>
          <a:p>
            <a:pPr marL="742950" lvl="1" indent="-285750">
              <a:buFont typeface="Arial" panose="020B0604020202020204" pitchFamily="34" charset="0"/>
              <a:buChar char="•"/>
              <a:defRPr/>
            </a:pPr>
            <a:r>
              <a:rPr lang="it-IT" sz="2800" dirty="0">
                <a:latin typeface="Arial" pitchFamily="34" charset="0"/>
                <a:ea typeface="ＭＳ Ｐゴシック" pitchFamily="34" charset="-128"/>
              </a:rPr>
              <a:t>La struttura del programma Leo Club</a:t>
            </a:r>
          </a:p>
          <a:p>
            <a:pPr marL="742950" lvl="1" indent="-285750">
              <a:buFont typeface="Arial" panose="020B0604020202020204" pitchFamily="34" charset="0"/>
              <a:buChar char="•"/>
              <a:defRPr/>
            </a:pPr>
            <a:r>
              <a:rPr lang="it-IT" sz="2800" dirty="0">
                <a:latin typeface="Arial" pitchFamily="34" charset="0"/>
                <a:ea typeface="ＭＳ Ｐゴシック" pitchFamily="34" charset="-128"/>
              </a:rPr>
              <a:t>Gli obiettivi dei Leo club</a:t>
            </a:r>
          </a:p>
          <a:p>
            <a:pPr marL="742950" lvl="1" indent="-285750">
              <a:buFont typeface="Arial" panose="020B0604020202020204" pitchFamily="34" charset="0"/>
              <a:buChar char="•"/>
              <a:defRPr/>
            </a:pPr>
            <a:r>
              <a:rPr lang="it-IT" sz="2800" dirty="0">
                <a:latin typeface="Arial" pitchFamily="34" charset="0"/>
                <a:ea typeface="ＭＳ Ｐゴシック" pitchFamily="34" charset="-128"/>
              </a:rPr>
              <a:t>Dati attuali del programma Leo Club</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Alla fine di questo modulo i partecipanti dovranno possedere le conoscenze di base per presentare il programma Leo Club. </a:t>
            </a:r>
          </a:p>
          <a:p>
            <a:pPr marL="0" algn="l" defTabSz="914400" rtl="0" eaLnBrk="1" latinLnBrk="0" hangingPunct="1"/>
            <a:endParaRPr lang="en-US" sz="1200" kern="1200" dirty="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it-IT" sz="1200">
                <a:solidFill>
                  <a:schemeClr val="tx1"/>
                </a:solidFill>
                <a:latin typeface="Arial" panose="020B0604020202020204" pitchFamily="34" charset="0"/>
                <a:ea typeface="ＭＳ Ｐゴシック" pitchFamily="34" charset="-128"/>
                <a:cs typeface="Arial" panose="020B0604020202020204" pitchFamily="34" charset="0"/>
              </a:rPr>
              <a:t>Il programma Leo Club esiste da più di 60 anni. </a:t>
            </a:r>
          </a:p>
          <a:p>
            <a:pPr marL="342900" marR="0" lvl="0" indent="-342900">
              <a:lnSpc>
                <a:spcPct val="107000"/>
              </a:lnSpc>
              <a:spcBef>
                <a:spcPts val="0"/>
              </a:spcBef>
              <a:spcAft>
                <a:spcPts val="0"/>
              </a:spcAft>
              <a:buFont typeface="Symbol" panose="05050102010706020507" pitchFamily="18" charset="2"/>
              <a:buChar char=""/>
            </a:pPr>
            <a:r>
              <a:rPr lang="it-IT" sz="1200">
                <a:solidFill>
                  <a:schemeClr val="tx1"/>
                </a:solidFill>
                <a:latin typeface="Arial" panose="020B0604020202020204" pitchFamily="34" charset="0"/>
                <a:ea typeface="ＭＳ Ｐゴシック" pitchFamily="34" charset="-128"/>
                <a:cs typeface="Arial" panose="020B0604020202020204" pitchFamily="34" charset="0"/>
              </a:rPr>
              <a:t>1957 – Il primo Leo club viene fondato ad Abington, Pennsylvania, Stati Uniti dal Lions Club di Glenside. Jim Graver, allenatore di baseball di un liceo locale e attivo socio Lions, fondò il primo club il 5 dicembre con 35 studenti maschi della scuola. Il club ha creato l'acronimo "Leadership, Equality and Opportunity", quindi ha scelto i colori della scuola marrone e oro come colori del club Leo. La parola </a:t>
            </a:r>
            <a:r>
              <a:rPr lang="it-IT" sz="1200" i="1">
                <a:solidFill>
                  <a:schemeClr val="tx1"/>
                </a:solidFill>
                <a:latin typeface="Arial" panose="020B0604020202020204" pitchFamily="34" charset="0"/>
                <a:ea typeface="ＭＳ Ｐゴシック" pitchFamily="34" charset="-128"/>
                <a:cs typeface="Arial" panose="020B0604020202020204" pitchFamily="34" charset="0"/>
              </a:rPr>
              <a:t>equality</a:t>
            </a:r>
            <a:r>
              <a:rPr lang="it-IT" sz="1200">
                <a:solidFill>
                  <a:schemeClr val="tx1"/>
                </a:solidFill>
                <a:latin typeface="Arial" panose="020B0604020202020204" pitchFamily="34" charset="0"/>
                <a:ea typeface="ＭＳ Ｐゴシック" pitchFamily="34" charset="-128"/>
                <a:cs typeface="Arial" panose="020B0604020202020204" pitchFamily="34" charset="0"/>
              </a:rPr>
              <a:t> (uguaglianza) sarà in seguito sostituita dalla parola </a:t>
            </a:r>
            <a:r>
              <a:rPr lang="it-IT" sz="1200" i="1">
                <a:solidFill>
                  <a:schemeClr val="tx1"/>
                </a:solidFill>
                <a:latin typeface="Arial" panose="020B0604020202020204" pitchFamily="34" charset="0"/>
                <a:ea typeface="ＭＳ Ｐゴシック" pitchFamily="34" charset="-128"/>
                <a:cs typeface="Arial" panose="020B0604020202020204" pitchFamily="34" charset="0"/>
              </a:rPr>
              <a:t>experience</a:t>
            </a:r>
            <a:r>
              <a:rPr lang="it-IT" sz="1200">
                <a:solidFill>
                  <a:schemeClr val="tx1"/>
                </a:solidFill>
                <a:latin typeface="Arial" panose="020B0604020202020204" pitchFamily="34" charset="0"/>
                <a:ea typeface="ＭＳ Ｐゴシック" pitchFamily="34" charset="-128"/>
                <a:cs typeface="Arial" panose="020B0604020202020204" pitchFamily="34" charset="0"/>
              </a:rPr>
              <a:t> (esperienza). </a:t>
            </a:r>
          </a:p>
          <a:p>
            <a:pPr marL="342900" marR="0" lvl="0" indent="-342900">
              <a:lnSpc>
                <a:spcPct val="107000"/>
              </a:lnSpc>
              <a:spcBef>
                <a:spcPts val="0"/>
              </a:spcBef>
              <a:spcAft>
                <a:spcPts val="0"/>
              </a:spcAft>
              <a:buFont typeface="Symbol" panose="05050102010706020507" pitchFamily="18" charset="2"/>
              <a:buChar char=""/>
            </a:pPr>
            <a:r>
              <a:rPr lang="it-IT" sz="1200">
                <a:solidFill>
                  <a:schemeClr val="tx1"/>
                </a:solidFill>
                <a:latin typeface="Arial" panose="020B0604020202020204" pitchFamily="34" charset="0"/>
                <a:ea typeface="ＭＳ Ｐゴシック" pitchFamily="34" charset="-128"/>
                <a:cs typeface="Arial" panose="020B0604020202020204" pitchFamily="34" charset="0"/>
              </a:rPr>
              <a:t>1964 – Il programma Leo Club diventa un programma distrettuale ufficiale in Pennsylvania e comincia a crescere rapidamente.</a:t>
            </a:r>
          </a:p>
          <a:p>
            <a:pPr marL="342900" marR="0" lvl="0" indent="-342900">
              <a:lnSpc>
                <a:spcPct val="107000"/>
              </a:lnSpc>
              <a:spcBef>
                <a:spcPts val="0"/>
              </a:spcBef>
              <a:spcAft>
                <a:spcPts val="800"/>
              </a:spcAft>
              <a:buFont typeface="Symbol" panose="05050102010706020507" pitchFamily="18" charset="2"/>
              <a:buChar char=""/>
            </a:pPr>
            <a:r>
              <a:rPr lang="it-IT" sz="1200">
                <a:solidFill>
                  <a:schemeClr val="tx1"/>
                </a:solidFill>
                <a:latin typeface="Arial" panose="020B0604020202020204" pitchFamily="34" charset="0"/>
                <a:ea typeface="ＭＳ Ｐゴシック" pitchFamily="34" charset="-128"/>
                <a:cs typeface="Arial" panose="020B0604020202020204" pitchFamily="34" charset="0"/>
              </a:rPr>
              <a:t>1967 – Nell'ottobre 1967 il programma Leo Club è stato adottato come programma ufficiale di Lions Clubs International dal Board internazionale.  </a:t>
            </a:r>
          </a:p>
          <a:p>
            <a:endParaRPr lang="en-US" dirty="0"/>
          </a:p>
        </p:txBody>
      </p:sp>
    </p:spTree>
    <p:extLst>
      <p:ext uri="{BB962C8B-B14F-4D97-AF65-F5344CB8AC3E}">
        <p14:creationId xmlns:p14="http://schemas.microsoft.com/office/powerpoint/2010/main" val="130193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it-IT" sz="1200" dirty="0">
                <a:solidFill>
                  <a:schemeClr val="tx1"/>
                </a:solidFill>
                <a:latin typeface="Arial" panose="020B0604020202020204" pitchFamily="34" charset="0"/>
                <a:ea typeface="ＭＳ Ｐゴシック" pitchFamily="34" charset="-128"/>
                <a:cs typeface="Arial" panose="020B0604020202020204" pitchFamily="34" charset="0"/>
              </a:rPr>
              <a:t>Storia più recente dei Leo </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it-IT" sz="1200" dirty="0">
                <a:solidFill>
                  <a:schemeClr val="tx1"/>
                </a:solidFill>
                <a:latin typeface="Arial"/>
                <a:ea typeface="ＭＳ Ｐゴシック"/>
                <a:cs typeface="Arial"/>
              </a:rPr>
              <a:t>2008 – Sono stati creati due percorsi Leo distinti.</a:t>
            </a:r>
          </a:p>
          <a:p>
            <a:pPr marL="342900" indent="-342900">
              <a:lnSpc>
                <a:spcPct val="107000"/>
              </a:lnSpc>
              <a:buFont typeface="Symbol" panose="05050102010706020507" pitchFamily="18" charset="2"/>
              <a:buChar char=""/>
            </a:pPr>
            <a:r>
              <a:rPr lang="it-IT" sz="1200" dirty="0">
                <a:solidFill>
                  <a:schemeClr val="tx1"/>
                </a:solidFill>
                <a:latin typeface="Arial"/>
                <a:ea typeface="ＭＳ Ｐゴシック"/>
                <a:cs typeface="Arial"/>
              </a:rPr>
              <a:t>2009 – Il Comitato consultivo Leo Club è stato creato come un consiglio internazionale di consulenti, con 32 rappresentanti Leo e Lions di ciascuna delle aree costituzionali </a:t>
            </a:r>
            <a:r>
              <a:rPr lang="it-IT" dirty="0">
                <a:latin typeface="Arial"/>
                <a:ea typeface="ＭＳ Ｐゴシック"/>
                <a:cs typeface="Arial"/>
              </a:rPr>
              <a:t>e </a:t>
            </a:r>
            <a:r>
              <a:rPr lang="it-IT" dirty="0"/>
              <a:t>separando i Leo Alfa dai 12 ai 18 anni e i Leo Omega dai 18 ai 30 anni</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it-IT" sz="1200" dirty="0">
                <a:solidFill>
                  <a:schemeClr val="tx1"/>
                </a:solidFill>
                <a:latin typeface="Arial" panose="020B0604020202020204" pitchFamily="34" charset="0"/>
                <a:ea typeface="ＭＳ Ｐゴシック" pitchFamily="34" charset="-128"/>
                <a:cs typeface="Arial" panose="020B0604020202020204" pitchFamily="34" charset="0"/>
              </a:rPr>
              <a:t>2018 – Due Board Liaison Leo-Lion sono stati nominati nel Board internazionale dei Lions, come primi rappresentanti dei giovani nominati al Board.</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it-IT" sz="1200" dirty="0">
                <a:solidFill>
                  <a:schemeClr val="tx1"/>
                </a:solidFill>
                <a:latin typeface="Arial" panose="020B0604020202020204" pitchFamily="34" charset="0"/>
                <a:ea typeface="ＭＳ Ｐゴシック" pitchFamily="34" charset="-128"/>
                <a:cs typeface="Arial" panose="020B0604020202020204" pitchFamily="34" charset="0"/>
              </a:rPr>
              <a:t>2019 – Il programma Leo Club è presente in 150 paesi.</a:t>
            </a:r>
          </a:p>
          <a:p>
            <a:endParaRPr lang="en-US" dirty="0"/>
          </a:p>
        </p:txBody>
      </p:sp>
    </p:spTree>
    <p:extLst>
      <p:ext uri="{BB962C8B-B14F-4D97-AF65-F5344CB8AC3E}">
        <p14:creationId xmlns:p14="http://schemas.microsoft.com/office/powerpoint/2010/main" val="340080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solidFill>
                  <a:schemeClr val="tx1"/>
                </a:solidFill>
              </a:rPr>
              <a:t>Lo scopo dei Leo club è quello di promuovere le attività di servizio che sviluppano le qualità individuali di Leadership, Esperienza e Opportunità nei giovani della comunità. Il programma Leo incarna le seguenti parole come descritto di seguito:</a:t>
            </a:r>
          </a:p>
          <a:p>
            <a:pPr marL="171450" indent="-171450">
              <a:buFont typeface="Arial" panose="020B0604020202020204" pitchFamily="34" charset="0"/>
              <a:buChar char="•"/>
            </a:pPr>
            <a:r>
              <a:rPr lang="it-IT">
                <a:solidFill>
                  <a:schemeClr val="tx1"/>
                </a:solidFill>
              </a:rPr>
              <a:t>Leadership – Sviluppando competenze nell’organizzazione di progetti, nella gestione del tempo e nella guida di una squadra.</a:t>
            </a:r>
          </a:p>
          <a:p>
            <a:pPr marL="171450" indent="-171450">
              <a:buFont typeface="Arial" panose="020B0604020202020204" pitchFamily="34" charset="0"/>
              <a:buChar char="•"/>
            </a:pPr>
            <a:r>
              <a:rPr lang="it-IT">
                <a:solidFill>
                  <a:schemeClr val="tx1"/>
                </a:solidFill>
              </a:rPr>
              <a:t>Esperienza - Incoraggiando i Leo a scoprire come il lavoro di squadra e la collaborazione possono portare cambiamenti positivi alla propria comunità.</a:t>
            </a:r>
          </a:p>
          <a:p>
            <a:pPr marL="171450" indent="-171450">
              <a:buFont typeface="Arial" panose="020B0604020202020204" pitchFamily="34" charset="0"/>
              <a:buChar char="•"/>
            </a:pPr>
            <a:r>
              <a:rPr lang="it-IT">
                <a:solidFill>
                  <a:schemeClr val="tx1"/>
                </a:solidFill>
              </a:rPr>
              <a:t>Opportunità- Creando una rete di relazioni duratura per i Leo vedendo i risultati del servizio alla comunità.</a:t>
            </a:r>
          </a:p>
        </p:txBody>
      </p:sp>
      <p:sp>
        <p:nvSpPr>
          <p:cNvPr id="4" name="Slide Number Placeholder 3"/>
          <p:cNvSpPr>
            <a:spLocks noGrp="1"/>
          </p:cNvSpPr>
          <p:nvPr>
            <p:ph type="sldNum" sz="quarter" idx="5"/>
          </p:nvPr>
        </p:nvSpPr>
        <p:spPr/>
        <p:txBody>
          <a:bodyPr/>
          <a:lstStyle/>
          <a:p>
            <a:fld id="{65F38A34-01B5-8B47-8788-985DCB17BFD7}" type="slidenum">
              <a:rPr lang="en-US" smtClean="0"/>
              <a:t>6</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a:solidFill>
                  <a:srgbClr val="55565A"/>
                </a:solidFill>
                <a:latin typeface="Arial" charset="0"/>
                <a:cs typeface="Arial" charset="0"/>
              </a:rPr>
              <a:t>Il programma Leo Club è un programma volto allo sviluppo dei giovani. Il programma si fonda sui seguenti obiettivi al fine di far crescere la comunità dei giovani. Indicati nel Capitolo XXII del Manuale della Normativa del Consiglio d’Amministrazione, gli obiettivi del programma sono i seguenti:  </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a:solidFill>
                  <a:srgbClr val="55565A"/>
                </a:solidFill>
                <a:latin typeface="Arial" charset="0"/>
                <a:ea typeface="+mn-ea"/>
                <a:cs typeface="Arial" charset="0"/>
              </a:rPr>
              <a:t>Il Lions club sponsor è responsabile della guida e del supporto al suo Leo club.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a:solidFill>
                  <a:srgbClr val="55565A"/>
                </a:solidFill>
                <a:latin typeface="Arial" charset="0"/>
                <a:ea typeface="+mn-ea"/>
                <a:cs typeface="Arial" charset="0"/>
              </a:rPr>
              <a:t>Ai sensi della Normativa del Consiglio d’amministrazione, i Leo club sono un'attività di servizio di un Lions club, non una categoria associativa. I Leo non versano quote associative alla sede centrale di Lions International. Il Lions club sponsor invece si fa carico dei costi legati all’organizzazione e al mantenimento del club Leo.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a:solidFill>
                  <a:srgbClr val="55565A"/>
                </a:solidFill>
                <a:latin typeface="Arial" charset="0"/>
                <a:ea typeface="+mn-ea"/>
                <a:cs typeface="Arial" charset="0"/>
              </a:rPr>
              <a:t>Il Lions club sponsor deve assistere il Leo club nelle questioni amministrative e di servizio, compresa l’apertura di conti bancari, il monitoraggio della contabilità e l'avvio di partnership con la comunità. Il club sponsor fornisce anche supporto assegnando un energico Advisor di Leo club e partecipando agli eventi del Leo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8</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it-IT" sz="1200">
                <a:solidFill>
                  <a:schemeClr val="tx1"/>
                </a:solidFill>
                <a:latin typeface="Arial" panose="020B0604020202020204" pitchFamily="34" charset="0"/>
                <a:ea typeface="Arial" charset="0"/>
                <a:cs typeface="Arial" panose="020B0604020202020204" pitchFamily="34" charset="0"/>
              </a:rPr>
              <a:t>Perché sono importanti i club Leo? Attraverso il servizio, i giovani crescono a livello personale e professionale e hanno l'opportunità di migliorare le loro comunità. I Lions possono acquisire preziose capacità di tutoraggio raggiungendo un nuovo pubblico nella comunità. Insieme, i Lions e i Leo formano un'unica famiglia, unita nel servizio. </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146023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DBAF-ED6A-4A66-A589-B4DC7857A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CC730C-3F32-4D76-8F34-9AFBCDCEA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3C2622-E971-4D67-B832-411320B19C0E}"/>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0E2C9FB4-E110-4AE2-82D0-42BA6BCE5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8B28-69EC-4118-ABC8-3A25BCAC7277}"/>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192557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B3ED-D78A-48BC-8C99-55C961D3FE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D9AB88-CEE0-4213-BE89-CDD2D5578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565E7-8C46-4D19-AD40-38E940C67AA0}"/>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1205D4BE-F981-4373-B133-94F52C413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50E64-8E81-4176-A6C2-8A7F9641202E}"/>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365059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B9697-A73E-4849-B5E9-41E2921A8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2F77C8-8B97-41D8-B1A3-1FDF6BE43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CD85A-AAC3-4223-92B8-54A29BCFEB14}"/>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E66044CD-DE1A-4FF3-BA61-A66EEC609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F1149-6CDD-4513-87D1-4DDF4DC32111}"/>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309233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24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64EE-B3EC-45E3-A618-274AB38D8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C3749-A59A-4BAE-867D-C7B81CC69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41350-4CBC-44D4-BE2B-1F5464473C03}"/>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3ED56E01-CC4C-4950-B0E0-9A880DF97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34299-EDB3-43FD-B346-7F8DD83CFEA0}"/>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112874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F66-A3E7-49BB-BF7B-8CCD49BEB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804142-3E89-43A5-BC55-6337DBB7B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E9BDE5-D75D-426A-B6E0-AFC5A6EE533E}"/>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86FD91EB-464A-44A3-B6C8-CEE5CCF23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9D10B-BDCB-4ACB-A868-E365A3BF3419}"/>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385280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F033-08A2-4F3B-8879-92E1D5FA6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6B9C9-9E31-43CF-AD92-F8FC865B7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508FA-28F0-46B3-A997-B133FDEB8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99F3C-5463-42A2-B7CB-41D082272899}"/>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6" name="Footer Placeholder 5">
            <a:extLst>
              <a:ext uri="{FF2B5EF4-FFF2-40B4-BE49-F238E27FC236}">
                <a16:creationId xmlns:a16="http://schemas.microsoft.com/office/drawing/2014/main" id="{5159107D-F6BB-40D3-9937-8139B9AAF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44DB9-179C-48D6-929C-595E8EE9CDCC}"/>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355443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D40E-CC72-4CC2-95FD-35B4B16FC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8827B-BE92-4F1F-A1A4-793A2B510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C927F-B6B7-4573-98C0-47B7770FB5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A59C2-97E3-4A6B-A539-45ED0845E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EECEB3-1483-4094-8748-955A2CA78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AE417-11A0-41CC-B9A1-52708D2F9167}"/>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8" name="Footer Placeholder 7">
            <a:extLst>
              <a:ext uri="{FF2B5EF4-FFF2-40B4-BE49-F238E27FC236}">
                <a16:creationId xmlns:a16="http://schemas.microsoft.com/office/drawing/2014/main" id="{D0BC98DB-9AEE-44E6-BEA6-3063EB83A3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805D92-BA2E-4568-B0C3-17211FF31665}"/>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157156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5B57-1E44-4034-B9B6-55335CB554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9D8CD-3510-426D-A238-5DB816709100}"/>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4" name="Footer Placeholder 3">
            <a:extLst>
              <a:ext uri="{FF2B5EF4-FFF2-40B4-BE49-F238E27FC236}">
                <a16:creationId xmlns:a16="http://schemas.microsoft.com/office/drawing/2014/main" id="{34FE3198-2A2D-47C7-BE31-BE3CF0862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9A9755-7DA6-4BB9-B873-FA849740B9CE}"/>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311935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3F9D6-6655-4B76-ADBA-2F8A77AFFF19}"/>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3" name="Footer Placeholder 2">
            <a:extLst>
              <a:ext uri="{FF2B5EF4-FFF2-40B4-BE49-F238E27FC236}">
                <a16:creationId xmlns:a16="http://schemas.microsoft.com/office/drawing/2014/main" id="{B38E1817-F6C6-4DE9-A7C7-2571AC565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02F495-B8F4-4E25-9796-BA41C9EB4F17}"/>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59996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1D79-4737-48C3-A116-E74F710CF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B9410F-B039-4631-B067-8DAB23D5E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91B51-CE09-4016-A5C9-60F4EE866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7DC70-3F4C-475F-BEEA-545F81EE9CF1}"/>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6" name="Footer Placeholder 5">
            <a:extLst>
              <a:ext uri="{FF2B5EF4-FFF2-40B4-BE49-F238E27FC236}">
                <a16:creationId xmlns:a16="http://schemas.microsoft.com/office/drawing/2014/main" id="{68C0962A-38FB-4633-845F-CDC235DE3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DDC4B-E107-4564-9DAA-2D5D823E5EF4}"/>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411268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E50A-7CC6-487D-A4C5-2659674A2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1BE6D-7EE9-4595-9AEC-192E39AAE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76231-79EB-4C10-B162-A90D3A3FA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8F4D0-CBA4-45F3-B56C-981700FFC991}"/>
              </a:ext>
            </a:extLst>
          </p:cNvPr>
          <p:cNvSpPr>
            <a:spLocks noGrp="1"/>
          </p:cNvSpPr>
          <p:nvPr>
            <p:ph type="dt" sz="half" idx="10"/>
          </p:nvPr>
        </p:nvSpPr>
        <p:spPr/>
        <p:txBody>
          <a:bodyPr/>
          <a:lstStyle/>
          <a:p>
            <a:fld id="{452E7528-644E-4E34-A757-71ECE0E39985}" type="datetimeFigureOut">
              <a:rPr lang="en-US" smtClean="0"/>
              <a:t>2/21/2024</a:t>
            </a:fld>
            <a:endParaRPr lang="en-US"/>
          </a:p>
        </p:txBody>
      </p:sp>
      <p:sp>
        <p:nvSpPr>
          <p:cNvPr id="6" name="Footer Placeholder 5">
            <a:extLst>
              <a:ext uri="{FF2B5EF4-FFF2-40B4-BE49-F238E27FC236}">
                <a16:creationId xmlns:a16="http://schemas.microsoft.com/office/drawing/2014/main" id="{8A392E6B-C114-4D6D-BB31-3B2BE5961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8BE85-D04A-4741-B7E0-247ED4DE161C}"/>
              </a:ext>
            </a:extLst>
          </p:cNvPr>
          <p:cNvSpPr>
            <a:spLocks noGrp="1"/>
          </p:cNvSpPr>
          <p:nvPr>
            <p:ph type="sldNum" sz="quarter" idx="12"/>
          </p:nvPr>
        </p:nvSpPr>
        <p:spPr/>
        <p:txBody>
          <a:bodyPr/>
          <a:lstStyle/>
          <a:p>
            <a:fld id="{B8598B41-CD45-4729-A184-13E618B3C092}" type="slidenum">
              <a:rPr lang="en-US" smtClean="0"/>
              <a:t>‹#›</a:t>
            </a:fld>
            <a:endParaRPr lang="en-US"/>
          </a:p>
        </p:txBody>
      </p:sp>
    </p:spTree>
    <p:extLst>
      <p:ext uri="{BB962C8B-B14F-4D97-AF65-F5344CB8AC3E}">
        <p14:creationId xmlns:p14="http://schemas.microsoft.com/office/powerpoint/2010/main" val="257994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F22609-90C1-4E3E-AF93-CA8885E3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7ECC5-2CEC-4C7C-8CF6-89CB42DE9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06FF4-0D4C-4F85-9349-7E6621CBE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E7528-644E-4E34-A757-71ECE0E39985}" type="datetimeFigureOut">
              <a:rPr lang="en-US" smtClean="0"/>
              <a:t>2/21/2024</a:t>
            </a:fld>
            <a:endParaRPr lang="en-US"/>
          </a:p>
        </p:txBody>
      </p:sp>
      <p:sp>
        <p:nvSpPr>
          <p:cNvPr id="5" name="Footer Placeholder 4">
            <a:extLst>
              <a:ext uri="{FF2B5EF4-FFF2-40B4-BE49-F238E27FC236}">
                <a16:creationId xmlns:a16="http://schemas.microsoft.com/office/drawing/2014/main" id="{74C8EC88-E973-48DF-8946-066939CF0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4B0A25-C5BC-4871-BF9B-9FD0FEE68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98B41-CD45-4729-A184-13E618B3C092}" type="slidenum">
              <a:rPr lang="en-US" smtClean="0"/>
              <a:t>‹#›</a:t>
            </a:fld>
            <a:endParaRPr lang="en-US"/>
          </a:p>
        </p:txBody>
      </p:sp>
    </p:spTree>
    <p:extLst>
      <p:ext uri="{BB962C8B-B14F-4D97-AF65-F5344CB8AC3E}">
        <p14:creationId xmlns:p14="http://schemas.microsoft.com/office/powerpoint/2010/main" val="132828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it-IT" sz="4000" b="1">
                <a:solidFill>
                  <a:srgbClr val="55565A"/>
                </a:solidFill>
                <a:latin typeface="Arial Black" panose="020B0604020202020204" pitchFamily="34" charset="0"/>
                <a:cs typeface="Arial" panose="020B0604020202020204" pitchFamily="34" charset="0"/>
              </a:rPr>
              <a:t>Formazione e orientamento </a:t>
            </a:r>
          </a:p>
          <a:p>
            <a:r>
              <a:rPr lang="it-IT" sz="4000" b="1">
                <a:solidFill>
                  <a:srgbClr val="55565A"/>
                </a:solidFill>
                <a:latin typeface="Arial Black" panose="020B0604020202020204" pitchFamily="34" charset="0"/>
                <a:cs typeface="Arial" panose="020B0604020202020204" pitchFamily="34" charset="0"/>
              </a:rPr>
              <a:t>per Advisor di Leo Club</a:t>
            </a:r>
          </a:p>
          <a:p>
            <a:pPr>
              <a:lnSpc>
                <a:spcPct val="150000"/>
              </a:lnSpc>
            </a:pPr>
            <a:r>
              <a:rPr lang="it-IT" sz="2800">
                <a:solidFill>
                  <a:srgbClr val="00AC69"/>
                </a:solidFill>
                <a:latin typeface="Arial" panose="020B0604020202020204" pitchFamily="34" charset="0"/>
                <a:cs typeface="Arial" panose="020B0604020202020204" pitchFamily="34" charset="0"/>
              </a:rPr>
              <a:t>LIONS CLUBS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rotWithShape="1">
          <a:blip r:embed="rId3"/>
          <a:srcRect l="28541" t="162" r="25425" b="-162"/>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162261" y="502652"/>
            <a:ext cx="6374893" cy="6540252"/>
          </a:xfrm>
          <a:prstGeom prst="rect">
            <a:avLst/>
          </a:prstGeom>
          <a:noFill/>
        </p:spPr>
        <p:txBody>
          <a:bodyPr wrap="square">
            <a:spAutoFit/>
          </a:bodyPr>
          <a:lstStyle/>
          <a:p>
            <a:pPr>
              <a:spcAft>
                <a:spcPts val="600"/>
              </a:spcAft>
            </a:pPr>
            <a:r>
              <a:rPr lang="it-IT" sz="3200" b="1" dirty="0">
                <a:solidFill>
                  <a:schemeClr val="bg1"/>
                </a:solidFill>
                <a:latin typeface="Arial" panose="020B0604020202020204" pitchFamily="34" charset="0"/>
                <a:cs typeface="Arial" panose="020B0604020202020204" pitchFamily="34" charset="0"/>
              </a:rPr>
              <a:t>I vantaggi della sponsorizzazione </a:t>
            </a:r>
          </a:p>
          <a:p>
            <a:pPr>
              <a:spcAft>
                <a:spcPts val="600"/>
              </a:spcAft>
            </a:pPr>
            <a:r>
              <a:rPr lang="it-IT" sz="3200" b="1" dirty="0">
                <a:solidFill>
                  <a:schemeClr val="bg1"/>
                </a:solidFill>
                <a:latin typeface="Arial" panose="020B0604020202020204" pitchFamily="34" charset="0"/>
                <a:cs typeface="Arial" panose="020B0604020202020204" pitchFamily="34" charset="0"/>
              </a:rPr>
              <a:t>di un Leo Club</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Ispira e energizza i soci Lions.</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Consente ai Lions di restare al passo con le nuove tendenze e con i bisogni della comunità.</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Aumenta la visibilità del club nella comunità.</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Consente di immettere nuovi soci nel Lions club, provenienti sia dalle fila degli stessi Leo che raggiungono l’età massima consentita, sia dalle loro famiglie.</a:t>
            </a:r>
          </a:p>
          <a:p>
            <a:pPr>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US" sz="2400" kern="0" dirty="0">
              <a:solidFill>
                <a:srgbClr val="55565A"/>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11</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a:solidFill>
                  <a:srgbClr val="55565A"/>
                </a:solidFill>
              </a:rPr>
              <a:t>Struttura organizzativa di un club Leo </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594434708"/>
              </p:ext>
            </p:extLst>
          </p:nvPr>
        </p:nvGraphicFramePr>
        <p:xfrm>
          <a:off x="715810" y="338911"/>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3824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942667" y="4142805"/>
            <a:ext cx="4706660" cy="1908215"/>
          </a:xfrm>
          <a:prstGeom prst="rect">
            <a:avLst/>
          </a:prstGeom>
          <a:noFill/>
        </p:spPr>
        <p:txBody>
          <a:bodyPr wrap="square" lIns="91440" tIns="45720" rIns="91440" bIns="45720" rtlCol="0" anchor="t">
            <a:spAutoFit/>
          </a:bodyPr>
          <a:lstStyle/>
          <a:p>
            <a:pPr algn="ctr"/>
            <a:r>
              <a:rPr lang="it-IT" sz="2200" b="1" dirty="0">
                <a:solidFill>
                  <a:schemeClr val="bg1"/>
                </a:solidFill>
                <a:latin typeface="Arial" panose="020B0604020202020204" pitchFamily="34" charset="0"/>
                <a:ea typeface="Arial" charset="0"/>
                <a:cs typeface="Arial" panose="020B0604020202020204" pitchFamily="34" charset="0"/>
              </a:rPr>
              <a:t>Leo Omega: 18 – 30 anni</a:t>
            </a:r>
          </a:p>
          <a:p>
            <a:pPr algn="ctr"/>
            <a:r>
              <a:rPr lang="it-IT" dirty="0">
                <a:solidFill>
                  <a:schemeClr val="bg1"/>
                </a:solidFill>
                <a:latin typeface="Arial" panose="020B0604020202020204" pitchFamily="34" charset="0"/>
                <a:ea typeface="Arial" charset="0"/>
                <a:cs typeface="Arial" panose="020B0604020202020204" pitchFamily="34" charset="0"/>
              </a:rPr>
              <a:t>Focalizzati</a:t>
            </a:r>
            <a:r>
              <a:rPr lang="it-IT" dirty="0">
                <a:solidFill>
                  <a:schemeClr val="bg1"/>
                </a:solidFill>
                <a:latin typeface="Arial"/>
                <a:ea typeface="Arial" charset="0"/>
                <a:cs typeface="Arial"/>
              </a:rPr>
              <a:t> sulla promozione delle competenze personali e professionali e sulla creazione di un impatto diretto e positivo sulla comunità.</a:t>
            </a:r>
          </a:p>
          <a:p>
            <a:pPr algn="ctr"/>
            <a:endParaRPr lang="en-US" sz="2400" dirty="0">
              <a:solidFill>
                <a:schemeClr val="bg1"/>
              </a:solidFill>
              <a:latin typeface="Arial"/>
              <a:ea typeface="Arial" charset="0"/>
              <a:cs typeface="Arial"/>
            </a:endParaRP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617309" y="4188972"/>
            <a:ext cx="4534318" cy="1661993"/>
          </a:xfrm>
          <a:prstGeom prst="rect">
            <a:avLst/>
          </a:prstGeom>
          <a:noFill/>
        </p:spPr>
        <p:txBody>
          <a:bodyPr wrap="square" rtlCol="0">
            <a:spAutoFit/>
          </a:bodyPr>
          <a:lstStyle/>
          <a:p>
            <a:pPr algn="ctr"/>
            <a:r>
              <a:rPr lang="it-IT" sz="2200" b="1" dirty="0">
                <a:solidFill>
                  <a:srgbClr val="55565A"/>
                </a:solidFill>
                <a:latin typeface="Arial" panose="020B0604020202020204" pitchFamily="34" charset="0"/>
                <a:ea typeface="Arial" charset="0"/>
                <a:cs typeface="Arial" panose="020B0604020202020204" pitchFamily="34" charset="0"/>
              </a:rPr>
              <a:t>Leo Alfa: 12 – 18 anni</a:t>
            </a:r>
          </a:p>
          <a:p>
            <a:pPr algn="ctr"/>
            <a:r>
              <a:rPr lang="it-IT" dirty="0">
                <a:solidFill>
                  <a:srgbClr val="55565A"/>
                </a:solidFill>
                <a:latin typeface="Arial" panose="020B0604020202020204" pitchFamily="34" charset="0"/>
                <a:ea typeface="Arial" charset="0"/>
                <a:cs typeface="Arial" panose="020B0604020202020204" pitchFamily="34" charset="0"/>
              </a:rPr>
              <a:t>Focalizzati sul servizio alla comunità e sulla creazione di solide basi di leadership e responsabilità.</a:t>
            </a:r>
          </a:p>
          <a:p>
            <a:pPr algn="ctr"/>
            <a:endParaRPr lang="en-US" sz="2400" dirty="0">
              <a:solidFill>
                <a:srgbClr val="55565A"/>
              </a:solidFill>
              <a:latin typeface="Arial" panose="020B0604020202020204" pitchFamily="34" charset="0"/>
              <a:ea typeface="Arial"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1142135" y="936885"/>
            <a:ext cx="3205920" cy="3205920"/>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7523343" y="848307"/>
            <a:ext cx="3205921" cy="3205921"/>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645656" y="1632583"/>
            <a:ext cx="7499277" cy="5005246"/>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gradFill>
            <a:gsLst>
              <a:gs pos="3000">
                <a:schemeClr val="accent1">
                  <a:lumMod val="5000"/>
                  <a:lumOff val="95000"/>
                </a:schemeClr>
              </a:gs>
              <a:gs pos="65000">
                <a:srgbClr val="B3B2B1">
                  <a:alpha val="50000"/>
                </a:srgbClr>
              </a:gs>
              <a:gs pos="95000">
                <a:schemeClr val="accent1">
                  <a:lumMod val="5000"/>
                  <a:lumOff val="95000"/>
                </a:schemeClr>
              </a:gs>
              <a:gs pos="35000">
                <a:srgbClr val="B3B2B1">
                  <a:alpha val="50000"/>
                </a:srgbClr>
              </a:gs>
            </a:gsLst>
            <a:lin ang="5400000" scaled="1"/>
          </a:gradFill>
          <a:ln>
            <a:noFill/>
          </a:ln>
        </p:spPr>
        <p:txBody>
          <a:bodyPr/>
          <a:lstStyle/>
          <a:p>
            <a:endParaRPr lang="en-US"/>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a:srcRect l="16530" t="2053" r="10928" b="4800"/>
          <a:stretch/>
        </p:blipFill>
        <p:spPr>
          <a:xfrm>
            <a:off x="0" y="4933714"/>
            <a:ext cx="999067" cy="1924286"/>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a:srcRect l="15744" b="4901"/>
          <a:stretch/>
        </p:blipFill>
        <p:spPr>
          <a:xfrm rot="10800000">
            <a:off x="11431864" y="1"/>
            <a:ext cx="760135" cy="1286932"/>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9" name="Headline">
            <a:extLst>
              <a:ext uri="{FF2B5EF4-FFF2-40B4-BE49-F238E27FC236}">
                <a16:creationId xmlns:a16="http://schemas.microsoft.com/office/drawing/2014/main" id="{6640FF03-E64D-4C4E-ADC3-5A677FAC1D1E}"/>
              </a:ext>
            </a:extLst>
          </p:cNvPr>
          <p:cNvSpPr txBox="1">
            <a:spLocks/>
          </p:cNvSpPr>
          <p:nvPr/>
        </p:nvSpPr>
        <p:spPr>
          <a:xfrm>
            <a:off x="2393302" y="87054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a:solidFill>
                  <a:srgbClr val="55565A"/>
                </a:solidFill>
              </a:rPr>
              <a:t>Dati sui Leo</a:t>
            </a:r>
          </a:p>
        </p:txBody>
      </p:sp>
      <p:pic>
        <p:nvPicPr>
          <p:cNvPr id="10" name="Picture 9">
            <a:extLst>
              <a:ext uri="{FF2B5EF4-FFF2-40B4-BE49-F238E27FC236}">
                <a16:creationId xmlns:a16="http://schemas.microsoft.com/office/drawing/2014/main" id="{438A0116-1150-C341-B3BA-03A58BB526B1}"/>
              </a:ext>
            </a:extLst>
          </p:cNvPr>
          <p:cNvPicPr>
            <a:picLocks noChangeAspect="1"/>
          </p:cNvPicPr>
          <p:nvPr/>
        </p:nvPicPr>
        <p:blipFill>
          <a:blip r:embed="rId5"/>
          <a:stretch>
            <a:fillRect/>
          </a:stretch>
        </p:blipFill>
        <p:spPr>
          <a:xfrm>
            <a:off x="645656" y="430972"/>
            <a:ext cx="1558206" cy="1558206"/>
          </a:xfrm>
          <a:prstGeom prst="rect">
            <a:avLst/>
          </a:prstGeom>
        </p:spPr>
      </p:pic>
      <p:graphicFrame>
        <p:nvGraphicFramePr>
          <p:cNvPr id="5" name="Diagram 4">
            <a:extLst>
              <a:ext uri="{FF2B5EF4-FFF2-40B4-BE49-F238E27FC236}">
                <a16:creationId xmlns:a16="http://schemas.microsoft.com/office/drawing/2014/main" id="{40CCC617-9A77-5D48-91B0-4D081D53E525}"/>
              </a:ext>
            </a:extLst>
          </p:cNvPr>
          <p:cNvGraphicFramePr/>
          <p:nvPr>
            <p:extLst>
              <p:ext uri="{D42A27DB-BD31-4B8C-83A1-F6EECF244321}">
                <p14:modId xmlns:p14="http://schemas.microsoft.com/office/powerpoint/2010/main" val="3762440531"/>
              </p:ext>
            </p:extLst>
          </p:nvPr>
        </p:nvGraphicFramePr>
        <p:xfrm>
          <a:off x="4034940" y="67384"/>
          <a:ext cx="10888133" cy="65429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7010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14</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a:solidFill>
                  <a:schemeClr val="bg1"/>
                </a:solidFill>
                <a:effectLst>
                  <a:glow>
                    <a:schemeClr val="bg1"/>
                  </a:glow>
                </a:effectLst>
              </a:rPr>
              <a:t>Riepilogo</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5262979"/>
          </a:xfrm>
          <a:prstGeom prst="rect">
            <a:avLst/>
          </a:prstGeom>
          <a:noFill/>
        </p:spPr>
        <p:txBody>
          <a:bodyPr wrap="square" rtlCol="0">
            <a:spAutoFit/>
          </a:bodyPr>
          <a:lstStyle/>
          <a:p>
            <a:r>
              <a:rPr lang="it-IT" sz="2400" dirty="0">
                <a:solidFill>
                  <a:schemeClr val="bg1"/>
                </a:solidFill>
                <a:latin typeface="Arial" panose="020B0604020202020204" pitchFamily="34" charset="0"/>
                <a:cs typeface="Arial" panose="020B0604020202020204" pitchFamily="34" charset="0"/>
              </a:rPr>
              <a:t>Punti importanti ricavati dal modulo</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LEO = Leadership, Esperienza e Opportunità</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L'avvio di un Leo Club può essere vantaggioso per un Lions club poiché i Leo portano nuove idee, nuova energia e nuovi soci potenziali soci.</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I Leo club esistono in tutto il mondo e i loro soci hanno un’età compresa dai 12 ai 18 anni e dai 18 ai 30 anni.</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it-IT" sz="2400" dirty="0">
                <a:solidFill>
                  <a:schemeClr val="bg1"/>
                </a:solidFill>
                <a:latin typeface="Arial" panose="020B0604020202020204" pitchFamily="34" charset="0"/>
                <a:cs typeface="Arial" panose="020B0604020202020204" pitchFamily="34" charset="0"/>
              </a:rPr>
              <a:t>Attività per la conclusione del modulo</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Pensate alle attività che un Lions club può svolgere insieme a un club Leo per dare ai suoi soci il benvenuto nella famiglia Lions. Se il Leo club esiste già, quali sono alcuni modi per reintrodurre i Leo tra i soci Lions?</a:t>
            </a:r>
          </a:p>
          <a:p>
            <a:pPr marL="342900" indent="-342900">
              <a:buFont typeface="Arial" panose="020B0604020202020204" pitchFamily="34" charset="0"/>
              <a:buChar char="•"/>
            </a:pPr>
            <a:endParaRPr lang="en-US" sz="2400" dirty="0">
              <a:solidFill>
                <a:srgbClr val="61626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0" y="247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68057" cy="4011180"/>
            <a:chOff x="4739767" y="1033790"/>
            <a:chExt cx="8313376" cy="40111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1 </a:t>
              </a:r>
              <a:r>
                <a:rPr lang="it-IT" sz="2000" dirty="0">
                  <a:solidFill>
                    <a:srgbClr val="EBB700"/>
                  </a:solidFill>
                  <a:latin typeface="Arial" panose="020B0604020202020204" pitchFamily="34" charset="0"/>
                  <a:cs typeface="Arial" panose="020B0604020202020204" pitchFamily="34" charset="0"/>
                </a:rPr>
                <a:t>//</a:t>
              </a:r>
              <a:r>
                <a:rPr lang="it-IT" sz="2000" dirty="0">
                  <a:solidFill>
                    <a:srgbClr val="55565A"/>
                  </a:solidFill>
                  <a:latin typeface="Arial" panose="020B0604020202020204" pitchFamily="34" charset="0"/>
                  <a:cs typeface="Arial" panose="020B0604020202020204" pitchFamily="34" charset="0"/>
                </a:rPr>
                <a:t> Panoramica sul programma Leo Club</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2 </a:t>
              </a:r>
              <a:r>
                <a:rPr lang="it-IT" sz="2000" dirty="0">
                  <a:solidFill>
                    <a:srgbClr val="EBB700"/>
                  </a:solidFill>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Il ruolo dell'Advisor di Leo Club</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3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L’amministrazione del Leo Club</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4 </a:t>
              </a:r>
              <a:r>
                <a:rPr lang="it-IT" sz="2000" dirty="0">
                  <a:solidFill>
                    <a:srgbClr val="EBB700"/>
                  </a:solidFill>
                  <a:latin typeface="Arial" panose="020B0604020202020204" pitchFamily="34" charset="0"/>
                  <a:cs typeface="Arial" panose="020B0604020202020204" pitchFamily="34" charset="0"/>
                </a:rPr>
                <a:t>//</a:t>
              </a:r>
              <a:r>
                <a:rPr lang="it-IT" sz="2000" dirty="0">
                  <a:solidFill>
                    <a:srgbClr val="55565A"/>
                  </a:solidFill>
                  <a:latin typeface="Arial" panose="020B0604020202020204" pitchFamily="34" charset="0"/>
                  <a:cs typeface="Arial" panose="020B0604020202020204" pitchFamily="34" charset="0"/>
                </a:rPr>
                <a:t> Risorse del programma Leo Club</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850067" y="4644860"/>
              <a:ext cx="8203076"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6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Continuare il Viaggio del Service</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29736" y="4938"/>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it-IT" sz="6000" b="1">
                <a:solidFill>
                  <a:schemeClr val="bg1"/>
                </a:solidFill>
                <a:latin typeface="Arial Black" panose="020B0604020202020204" pitchFamily="34" charset="0"/>
                <a:ea typeface="Arial" charset="0"/>
                <a:cs typeface="Arial Black" panose="020B0604020202020204" pitchFamily="34" charset="0"/>
              </a:rPr>
              <a:t>Moduli</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EF41CF0D-AAC3-BADC-F1B5-D83361DA8670}"/>
              </a:ext>
            </a:extLst>
          </p:cNvPr>
          <p:cNvSpPr txBox="1"/>
          <p:nvPr/>
        </p:nvSpPr>
        <p:spPr>
          <a:xfrm>
            <a:off x="6024778" y="4568089"/>
            <a:ext cx="6098344" cy="400110"/>
          </a:xfrm>
          <a:prstGeom prst="rect">
            <a:avLst/>
          </a:prstGeom>
          <a:noFill/>
        </p:spPr>
        <p:txBody>
          <a:bodyPr wrap="square">
            <a:spAutoFit/>
          </a:bodyPr>
          <a:lstStyle/>
          <a:p>
            <a:r>
              <a:rPr lang="it-IT" sz="2000" b="1" dirty="0">
                <a:solidFill>
                  <a:srgbClr val="407CCA"/>
                </a:solidFill>
                <a:latin typeface="Arial" panose="020B0604020202020204" pitchFamily="34" charset="0"/>
                <a:cs typeface="Arial" panose="020B0604020202020204" pitchFamily="34" charset="0"/>
              </a:rPr>
              <a:t>Modulo 5 </a:t>
            </a:r>
            <a:r>
              <a:rPr lang="it-IT" sz="2000" dirty="0">
                <a:solidFill>
                  <a:srgbClr val="EBB700"/>
                </a:solidFill>
                <a:latin typeface="Arial" panose="020B0604020202020204" pitchFamily="34" charset="0"/>
                <a:cs typeface="Arial" panose="020B0604020202020204" pitchFamily="34" charset="0"/>
              </a:rPr>
              <a:t>//</a:t>
            </a:r>
            <a:r>
              <a:rPr lang="it-IT" sz="2000" dirty="0">
                <a:solidFill>
                  <a:srgbClr val="55565A"/>
                </a:solidFill>
                <a:latin typeface="Arial" panose="020B0604020202020204" pitchFamily="34" charset="0"/>
                <a:cs typeface="Arial" panose="020B0604020202020204" pitchFamily="34" charset="0"/>
              </a:rPr>
              <a:t> Lavorare con i più giovani</a:t>
            </a:r>
          </a:p>
        </p:txBody>
      </p:sp>
    </p:spTree>
    <p:extLst>
      <p:ext uri="{BB962C8B-B14F-4D97-AF65-F5344CB8AC3E}">
        <p14:creationId xmlns:p14="http://schemas.microsoft.com/office/powerpoint/2010/main" val="264789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3730692" y="2555481"/>
            <a:ext cx="8461307" cy="1679305"/>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it-IT" sz="6000" dirty="0">
                <a:latin typeface="Arial Black" panose="020B0604020202020204" pitchFamily="34" charset="0"/>
                <a:cs typeface="Arial Black" panose="020B0604020202020204" pitchFamily="34" charset="0"/>
              </a:rPr>
              <a:t>Modulo 1</a:t>
            </a:r>
          </a:p>
          <a:p>
            <a:pPr>
              <a:spcBef>
                <a:spcPts val="0"/>
              </a:spcBef>
            </a:pPr>
            <a:r>
              <a:rPr lang="it-IT" sz="3700" b="0" dirty="0"/>
              <a:t>Panoramica sul programma Leo Club</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139" name="TextBox 138"/>
          <p:cNvSpPr txBox="1"/>
          <p:nvPr/>
        </p:nvSpPr>
        <p:spPr>
          <a:xfrm>
            <a:off x="948846" y="1544784"/>
            <a:ext cx="5709896" cy="584775"/>
          </a:xfrm>
          <a:prstGeom prst="rect">
            <a:avLst/>
          </a:prstGeom>
          <a:noFill/>
        </p:spPr>
        <p:txBody>
          <a:bodyPr wrap="square" rtlCol="0">
            <a:spAutoFit/>
          </a:bodyPr>
          <a:lstStyle/>
          <a:p>
            <a:r>
              <a:rPr lang="it-IT" sz="3200" b="1" dirty="0">
                <a:solidFill>
                  <a:srgbClr val="407CCA"/>
                </a:solidFill>
                <a:latin typeface="Arial" panose="020B0604020202020204" pitchFamily="34" charset="0"/>
                <a:ea typeface="Arial" charset="0"/>
                <a:cs typeface="Arial" panose="020B0604020202020204" pitchFamily="34" charset="0"/>
              </a:rPr>
              <a:t>-1957-</a:t>
            </a:r>
          </a:p>
        </p:txBody>
      </p:sp>
      <p:sp>
        <p:nvSpPr>
          <p:cNvPr id="140" name="TextBox 139"/>
          <p:cNvSpPr txBox="1"/>
          <p:nvPr/>
        </p:nvSpPr>
        <p:spPr>
          <a:xfrm>
            <a:off x="948846" y="2897055"/>
            <a:ext cx="5709896" cy="584775"/>
          </a:xfrm>
          <a:prstGeom prst="rect">
            <a:avLst/>
          </a:prstGeom>
          <a:noFill/>
        </p:spPr>
        <p:txBody>
          <a:bodyPr wrap="square" rtlCol="0">
            <a:spAutoFit/>
          </a:bodyPr>
          <a:lstStyle/>
          <a:p>
            <a:r>
              <a:rPr lang="it-IT" sz="3200" b="1" dirty="0">
                <a:solidFill>
                  <a:srgbClr val="EBB700"/>
                </a:solidFill>
                <a:latin typeface="Arial" panose="020B0604020202020204" pitchFamily="34" charset="0"/>
                <a:ea typeface="Arial" charset="0"/>
                <a:cs typeface="Arial" panose="020B0604020202020204" pitchFamily="34" charset="0"/>
              </a:rPr>
              <a:t>-1964-</a:t>
            </a:r>
          </a:p>
        </p:txBody>
      </p:sp>
      <p:sp>
        <p:nvSpPr>
          <p:cNvPr id="141" name="TextBox 140"/>
          <p:cNvSpPr txBox="1"/>
          <p:nvPr/>
        </p:nvSpPr>
        <p:spPr>
          <a:xfrm>
            <a:off x="961610" y="4189644"/>
            <a:ext cx="5709896" cy="584775"/>
          </a:xfrm>
          <a:prstGeom prst="rect">
            <a:avLst/>
          </a:prstGeom>
          <a:noFill/>
        </p:spPr>
        <p:txBody>
          <a:bodyPr wrap="square" rtlCol="0">
            <a:spAutoFit/>
          </a:bodyPr>
          <a:lstStyle/>
          <a:p>
            <a:r>
              <a:rPr lang="it-IT" sz="3200" b="1" dirty="0">
                <a:solidFill>
                  <a:srgbClr val="00AC69"/>
                </a:solidFill>
                <a:latin typeface="Arial" panose="020B0604020202020204" pitchFamily="34" charset="0"/>
                <a:ea typeface="Arial" charset="0"/>
                <a:cs typeface="Arial" panose="020B0604020202020204" pitchFamily="34" charset="0"/>
              </a:rPr>
              <a:t>-1967-</a:t>
            </a:r>
          </a:p>
        </p:txBody>
      </p:sp>
      <p:sp>
        <p:nvSpPr>
          <p:cNvPr id="146" name="TextBox 145"/>
          <p:cNvSpPr txBox="1"/>
          <p:nvPr/>
        </p:nvSpPr>
        <p:spPr>
          <a:xfrm>
            <a:off x="913968" y="2183836"/>
            <a:ext cx="5709896" cy="707886"/>
          </a:xfrm>
          <a:prstGeom prst="rect">
            <a:avLst/>
          </a:prstGeom>
          <a:noFill/>
        </p:spPr>
        <p:txBody>
          <a:bodyPr wrap="square" rtlCol="0">
            <a:spAutoFit/>
          </a:bodyPr>
          <a:lstStyle/>
          <a:p>
            <a:r>
              <a:rPr lang="it-IT" sz="2000" dirty="0">
                <a:solidFill>
                  <a:srgbClr val="55565A"/>
                </a:solidFill>
                <a:latin typeface="Arial" panose="020B0604020202020204" pitchFamily="34" charset="0"/>
                <a:cs typeface="Arial" panose="020B0604020202020204" pitchFamily="34" charset="0"/>
              </a:rPr>
              <a:t>Il primo Leo club costituito a </a:t>
            </a:r>
            <a:r>
              <a:rPr lang="it-IT" sz="2000" dirty="0" err="1">
                <a:solidFill>
                  <a:srgbClr val="55565A"/>
                </a:solidFill>
                <a:latin typeface="Arial" panose="020B0604020202020204" pitchFamily="34" charset="0"/>
                <a:cs typeface="Arial" panose="020B0604020202020204" pitchFamily="34" charset="0"/>
              </a:rPr>
              <a:t>Abington</a:t>
            </a:r>
            <a:r>
              <a:rPr lang="it-IT" sz="2000" dirty="0">
                <a:solidFill>
                  <a:srgbClr val="55565A"/>
                </a:solidFill>
                <a:latin typeface="Arial" panose="020B0604020202020204" pitchFamily="34" charset="0"/>
                <a:cs typeface="Arial" panose="020B0604020202020204" pitchFamily="34" charset="0"/>
              </a:rPr>
              <a:t> in  Pennsylvania, Stati Uniti</a:t>
            </a:r>
          </a:p>
        </p:txBody>
      </p:sp>
      <p:sp>
        <p:nvSpPr>
          <p:cNvPr id="147" name="TextBox 146"/>
          <p:cNvSpPr txBox="1"/>
          <p:nvPr/>
        </p:nvSpPr>
        <p:spPr>
          <a:xfrm>
            <a:off x="948846" y="3345315"/>
            <a:ext cx="5709896" cy="707886"/>
          </a:xfrm>
          <a:prstGeom prst="rect">
            <a:avLst/>
          </a:prstGeom>
          <a:noFill/>
        </p:spPr>
        <p:txBody>
          <a:bodyPr wrap="square" rtlCol="0">
            <a:spAutoFit/>
          </a:bodyPr>
          <a:lstStyle/>
          <a:p>
            <a:r>
              <a:rPr lang="it-IT" sz="2000">
                <a:solidFill>
                  <a:srgbClr val="55565A"/>
                </a:solidFill>
                <a:latin typeface="Arial" panose="020B0604020202020204" pitchFamily="34" charset="0"/>
                <a:cs typeface="Arial" panose="020B0604020202020204" pitchFamily="34" charset="0"/>
              </a:rPr>
              <a:t>I club Leo diventa un progetto distrettuale ufficiale in Pennsylvania</a:t>
            </a:r>
          </a:p>
        </p:txBody>
      </p:sp>
      <p:sp>
        <p:nvSpPr>
          <p:cNvPr id="148" name="TextBox 147"/>
          <p:cNvSpPr txBox="1"/>
          <p:nvPr/>
        </p:nvSpPr>
        <p:spPr>
          <a:xfrm>
            <a:off x="953704" y="4697959"/>
            <a:ext cx="5709896" cy="707886"/>
          </a:xfrm>
          <a:prstGeom prst="rect">
            <a:avLst/>
          </a:prstGeom>
          <a:noFill/>
        </p:spPr>
        <p:txBody>
          <a:bodyPr wrap="square" rtlCol="0">
            <a:spAutoFit/>
          </a:bodyPr>
          <a:lstStyle/>
          <a:p>
            <a:r>
              <a:rPr lang="it-IT" sz="2000">
                <a:solidFill>
                  <a:srgbClr val="55565A"/>
                </a:solidFill>
                <a:latin typeface="Arial" panose="020B0604020202020204" pitchFamily="34" charset="0"/>
                <a:cs typeface="Arial" panose="020B0604020202020204" pitchFamily="34" charset="0"/>
              </a:rPr>
              <a:t>Il programma Leo club diventa un programma ufficiale di Lions Clubs International</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4</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53704" y="847466"/>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a:t>Una breve storia dei club Leo </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32" name="Picture 6" descr="H:\50year_Leos\1964.gif">
            <a:extLst>
              <a:ext uri="{FF2B5EF4-FFF2-40B4-BE49-F238E27FC236}">
                <a16:creationId xmlns:a16="http://schemas.microsoft.com/office/drawing/2014/main" id="{B27A38B9-AA07-48DB-B658-19662647A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383" y="1671027"/>
            <a:ext cx="4684773" cy="40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8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139" name="TextBox 138"/>
          <p:cNvSpPr txBox="1"/>
          <p:nvPr/>
        </p:nvSpPr>
        <p:spPr>
          <a:xfrm>
            <a:off x="948846" y="1566570"/>
            <a:ext cx="7259854" cy="584775"/>
          </a:xfrm>
          <a:prstGeom prst="rect">
            <a:avLst/>
          </a:prstGeom>
          <a:noFill/>
        </p:spPr>
        <p:txBody>
          <a:bodyPr wrap="square" rtlCol="0">
            <a:spAutoFit/>
          </a:bodyPr>
          <a:lstStyle/>
          <a:p>
            <a:r>
              <a:rPr lang="it-IT" sz="3200" b="1">
                <a:solidFill>
                  <a:srgbClr val="407CCA"/>
                </a:solidFill>
                <a:latin typeface="Arial" panose="020B0604020202020204" pitchFamily="34" charset="0"/>
                <a:ea typeface="Arial" charset="0"/>
                <a:cs typeface="Arial" panose="020B0604020202020204" pitchFamily="34" charset="0"/>
              </a:rPr>
              <a:t>-2008-</a:t>
            </a:r>
          </a:p>
        </p:txBody>
      </p:sp>
      <p:sp>
        <p:nvSpPr>
          <p:cNvPr id="140" name="TextBox 139"/>
          <p:cNvSpPr txBox="1"/>
          <p:nvPr/>
        </p:nvSpPr>
        <p:spPr>
          <a:xfrm>
            <a:off x="933305" y="3798861"/>
            <a:ext cx="7259854" cy="584775"/>
          </a:xfrm>
          <a:prstGeom prst="rect">
            <a:avLst/>
          </a:prstGeom>
          <a:noFill/>
        </p:spPr>
        <p:txBody>
          <a:bodyPr wrap="square" rtlCol="0">
            <a:spAutoFit/>
          </a:bodyPr>
          <a:lstStyle/>
          <a:p>
            <a:r>
              <a:rPr lang="it-IT" sz="3200" b="1">
                <a:solidFill>
                  <a:srgbClr val="EBB700"/>
                </a:solidFill>
                <a:latin typeface="Arial" panose="020B0604020202020204" pitchFamily="34" charset="0"/>
                <a:ea typeface="Arial" charset="0"/>
                <a:cs typeface="Arial" panose="020B0604020202020204" pitchFamily="34" charset="0"/>
              </a:rPr>
              <a:t>-2018-</a:t>
            </a:r>
          </a:p>
        </p:txBody>
      </p:sp>
      <p:sp>
        <p:nvSpPr>
          <p:cNvPr id="141" name="TextBox 140"/>
          <p:cNvSpPr txBox="1"/>
          <p:nvPr/>
        </p:nvSpPr>
        <p:spPr>
          <a:xfrm>
            <a:off x="948846" y="5222073"/>
            <a:ext cx="7259854" cy="584775"/>
          </a:xfrm>
          <a:prstGeom prst="rect">
            <a:avLst/>
          </a:prstGeom>
          <a:noFill/>
        </p:spPr>
        <p:txBody>
          <a:bodyPr wrap="square" rtlCol="0">
            <a:spAutoFit/>
          </a:bodyPr>
          <a:lstStyle/>
          <a:p>
            <a:r>
              <a:rPr lang="it-IT" sz="3200" b="1" dirty="0">
                <a:solidFill>
                  <a:srgbClr val="00AC69"/>
                </a:solidFill>
                <a:latin typeface="Arial" panose="020B0604020202020204" pitchFamily="34" charset="0"/>
                <a:ea typeface="Arial" charset="0"/>
                <a:cs typeface="Arial" panose="020B0604020202020204" pitchFamily="34" charset="0"/>
              </a:rPr>
              <a:t>-2019-</a:t>
            </a:r>
          </a:p>
        </p:txBody>
      </p:sp>
      <p:sp>
        <p:nvSpPr>
          <p:cNvPr id="146" name="TextBox 145"/>
          <p:cNvSpPr txBox="1"/>
          <p:nvPr/>
        </p:nvSpPr>
        <p:spPr>
          <a:xfrm>
            <a:off x="948846" y="2115083"/>
            <a:ext cx="7259854" cy="400110"/>
          </a:xfrm>
          <a:prstGeom prst="rect">
            <a:avLst/>
          </a:prstGeom>
          <a:noFill/>
        </p:spPr>
        <p:txBody>
          <a:bodyPr wrap="square" rtlCol="0">
            <a:spAutoFit/>
          </a:bodyPr>
          <a:lstStyle/>
          <a:p>
            <a:r>
              <a:rPr lang="it-IT" sz="2000">
                <a:solidFill>
                  <a:srgbClr val="55565A"/>
                </a:solidFill>
                <a:latin typeface="Arial" panose="020B0604020202020204" pitchFamily="34" charset="0"/>
                <a:cs typeface="Arial" panose="020B0604020202020204" pitchFamily="34" charset="0"/>
              </a:rPr>
              <a:t>Creazione di due percorsi Leo distinti, Alfa e Omega</a:t>
            </a:r>
          </a:p>
        </p:txBody>
      </p:sp>
      <p:sp>
        <p:nvSpPr>
          <p:cNvPr id="147" name="TextBox 146"/>
          <p:cNvSpPr txBox="1"/>
          <p:nvPr/>
        </p:nvSpPr>
        <p:spPr>
          <a:xfrm>
            <a:off x="933305" y="4313913"/>
            <a:ext cx="6085000" cy="707886"/>
          </a:xfrm>
          <a:prstGeom prst="rect">
            <a:avLst/>
          </a:prstGeom>
          <a:noFill/>
        </p:spPr>
        <p:txBody>
          <a:bodyPr wrap="square" rtlCol="0">
            <a:spAutoFit/>
          </a:bodyPr>
          <a:lstStyle/>
          <a:p>
            <a:r>
              <a:rPr lang="it-IT" sz="2000" dirty="0">
                <a:solidFill>
                  <a:srgbClr val="55565A"/>
                </a:solidFill>
                <a:latin typeface="Arial" panose="020B0604020202020204" pitchFamily="34" charset="0"/>
                <a:cs typeface="Arial" panose="020B0604020202020204" pitchFamily="34" charset="0"/>
              </a:rPr>
              <a:t>Nomina di Liaison Leo-Lion al Board come primi rappresentanti dei giovani nel Board internazionale di Lions International</a:t>
            </a:r>
          </a:p>
        </p:txBody>
      </p:sp>
      <p:sp>
        <p:nvSpPr>
          <p:cNvPr id="148" name="TextBox 147"/>
          <p:cNvSpPr txBox="1"/>
          <p:nvPr/>
        </p:nvSpPr>
        <p:spPr>
          <a:xfrm>
            <a:off x="933305" y="5742608"/>
            <a:ext cx="7259854" cy="400110"/>
          </a:xfrm>
          <a:prstGeom prst="rect">
            <a:avLst/>
          </a:prstGeom>
          <a:noFill/>
        </p:spPr>
        <p:txBody>
          <a:bodyPr wrap="square" rtlCol="0">
            <a:spAutoFit/>
          </a:bodyPr>
          <a:lstStyle/>
          <a:p>
            <a:r>
              <a:rPr lang="it-IT" sz="2000" dirty="0">
                <a:solidFill>
                  <a:srgbClr val="55565A"/>
                </a:solidFill>
                <a:latin typeface="Arial" panose="020B0604020202020204" pitchFamily="34" charset="0"/>
                <a:cs typeface="Arial" panose="020B0604020202020204" pitchFamily="34" charset="0"/>
              </a:rPr>
              <a:t>Il programma Leo Club è presente in 150 paesi</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a:t>La recente storia dei club Leo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5" name="Picture 4" descr="Logo&#10;&#10;Description automatically generated">
            <a:extLst>
              <a:ext uri="{FF2B5EF4-FFF2-40B4-BE49-F238E27FC236}">
                <a16:creationId xmlns:a16="http://schemas.microsoft.com/office/drawing/2014/main" id="{B2582124-1732-4A48-BD88-B7B3EB9A021D}"/>
              </a:ext>
            </a:extLst>
          </p:cNvPr>
          <p:cNvPicPr>
            <a:picLocks noChangeAspect="1"/>
          </p:cNvPicPr>
          <p:nvPr/>
        </p:nvPicPr>
        <p:blipFill>
          <a:blip r:embed="rId5"/>
          <a:stretch>
            <a:fillRect/>
          </a:stretch>
        </p:blipFill>
        <p:spPr>
          <a:xfrm>
            <a:off x="7213152" y="425053"/>
            <a:ext cx="3121263" cy="3121263"/>
          </a:xfrm>
          <a:prstGeom prst="rect">
            <a:avLst/>
          </a:prstGeom>
        </p:spPr>
      </p:pic>
      <p:pic>
        <p:nvPicPr>
          <p:cNvPr id="7" name="Picture 6" descr="Logo&#10;&#10;Description automatically generated">
            <a:extLst>
              <a:ext uri="{FF2B5EF4-FFF2-40B4-BE49-F238E27FC236}">
                <a16:creationId xmlns:a16="http://schemas.microsoft.com/office/drawing/2014/main" id="{BFCFAAE6-71A2-4F8E-8228-21327E9CC5FB}"/>
              </a:ext>
            </a:extLst>
          </p:cNvPr>
          <p:cNvPicPr>
            <a:picLocks noChangeAspect="1"/>
          </p:cNvPicPr>
          <p:nvPr/>
        </p:nvPicPr>
        <p:blipFill>
          <a:blip r:embed="rId6"/>
          <a:stretch>
            <a:fillRect/>
          </a:stretch>
        </p:blipFill>
        <p:spPr>
          <a:xfrm>
            <a:off x="7257652" y="3543323"/>
            <a:ext cx="3042216" cy="3042216"/>
          </a:xfrm>
          <a:prstGeom prst="rect">
            <a:avLst/>
          </a:prstGeom>
        </p:spPr>
      </p:pic>
      <p:sp>
        <p:nvSpPr>
          <p:cNvPr id="15" name="TextBox 14">
            <a:extLst>
              <a:ext uri="{FF2B5EF4-FFF2-40B4-BE49-F238E27FC236}">
                <a16:creationId xmlns:a16="http://schemas.microsoft.com/office/drawing/2014/main" id="{587BE6C6-B702-4322-951C-8531CF042AEB}"/>
              </a:ext>
            </a:extLst>
          </p:cNvPr>
          <p:cNvSpPr txBox="1"/>
          <p:nvPr/>
        </p:nvSpPr>
        <p:spPr>
          <a:xfrm>
            <a:off x="948846" y="2590072"/>
            <a:ext cx="7259854" cy="584775"/>
          </a:xfrm>
          <a:prstGeom prst="rect">
            <a:avLst/>
          </a:prstGeom>
          <a:noFill/>
        </p:spPr>
        <p:txBody>
          <a:bodyPr wrap="square" rtlCol="0">
            <a:spAutoFit/>
          </a:bodyPr>
          <a:lstStyle/>
          <a:p>
            <a:r>
              <a:rPr lang="it-IT" sz="3200" b="1">
                <a:solidFill>
                  <a:srgbClr val="616262"/>
                </a:solidFill>
                <a:latin typeface="Arial" panose="020B0604020202020204" pitchFamily="34" charset="0"/>
                <a:ea typeface="Arial" charset="0"/>
                <a:cs typeface="Arial" panose="020B0604020202020204" pitchFamily="34" charset="0"/>
              </a:rPr>
              <a:t>-2009-</a:t>
            </a:r>
          </a:p>
        </p:txBody>
      </p:sp>
      <p:sp>
        <p:nvSpPr>
          <p:cNvPr id="16" name="TextBox 15">
            <a:extLst>
              <a:ext uri="{FF2B5EF4-FFF2-40B4-BE49-F238E27FC236}">
                <a16:creationId xmlns:a16="http://schemas.microsoft.com/office/drawing/2014/main" id="{A0813B15-35D2-4FCD-9094-B00260345F67}"/>
              </a:ext>
            </a:extLst>
          </p:cNvPr>
          <p:cNvSpPr txBox="1"/>
          <p:nvPr/>
        </p:nvSpPr>
        <p:spPr>
          <a:xfrm>
            <a:off x="971096" y="3131682"/>
            <a:ext cx="7259854" cy="707886"/>
          </a:xfrm>
          <a:prstGeom prst="rect">
            <a:avLst/>
          </a:prstGeom>
          <a:noFill/>
        </p:spPr>
        <p:txBody>
          <a:bodyPr wrap="square" lIns="91440" tIns="45720" rIns="91440" bIns="45720" rtlCol="0" anchor="t">
            <a:spAutoFit/>
          </a:bodyPr>
          <a:lstStyle/>
          <a:p>
            <a:r>
              <a:rPr lang="it-IT" sz="2000">
                <a:solidFill>
                  <a:srgbClr val="55565A"/>
                </a:solidFill>
                <a:latin typeface="Arial" panose="020B0604020202020204" pitchFamily="34" charset="0"/>
                <a:cs typeface="Arial" panose="020B0604020202020204" pitchFamily="34" charset="0"/>
              </a:rPr>
              <a:t>Creazione di un Comitato consultivo per i Leo club</a:t>
            </a:r>
          </a:p>
          <a:p>
            <a:r>
              <a:rPr lang="it-IT" sz="2000">
                <a:solidFill>
                  <a:srgbClr val="55565A"/>
                </a:solidFill>
                <a:latin typeface="Arial"/>
                <a:cs typeface="Arial"/>
              </a:rPr>
              <a:t>Definizione dei limiti di età per i club Alfa e Omega</a:t>
            </a:r>
          </a:p>
        </p:txBody>
      </p:sp>
    </p:spTree>
    <p:extLst>
      <p:ext uri="{BB962C8B-B14F-4D97-AF65-F5344CB8AC3E}">
        <p14:creationId xmlns:p14="http://schemas.microsoft.com/office/powerpoint/2010/main" val="410500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12" name="Body Copy">
            <a:extLst>
              <a:ext uri="{FF2B5EF4-FFF2-40B4-BE49-F238E27FC236}">
                <a16:creationId xmlns:a16="http://schemas.microsoft.com/office/drawing/2014/main" id="{1C1157C8-D7B3-C345-97FB-8F582BC43D0E}"/>
              </a:ext>
            </a:extLst>
          </p:cNvPr>
          <p:cNvSpPr txBox="1">
            <a:spLocks/>
          </p:cNvSpPr>
          <p:nvPr/>
        </p:nvSpPr>
        <p:spPr>
          <a:xfrm>
            <a:off x="3477084" y="2003215"/>
            <a:ext cx="3857625" cy="3523860"/>
          </a:xfrm>
          <a:prstGeom prst="rect">
            <a:avLst/>
          </a:prstGeom>
        </p:spPr>
        <p:txBody>
          <a:bodyPr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lnSpc>
                <a:spcPct val="150000"/>
              </a:lnSpc>
            </a:pPr>
            <a:r>
              <a:rPr lang="it-IT" sz="4000" b="1">
                <a:solidFill>
                  <a:srgbClr val="00AC69"/>
                </a:solidFill>
                <a:latin typeface="Arial Black" panose="020B0604020202020204" pitchFamily="34" charset="0"/>
                <a:cs typeface="Arial Black" panose="020B0604020202020204" pitchFamily="34" charset="0"/>
              </a:rPr>
              <a:t>Leadership </a:t>
            </a:r>
          </a:p>
          <a:p>
            <a:pPr algn="ctr">
              <a:lnSpc>
                <a:spcPct val="150000"/>
              </a:lnSpc>
            </a:pPr>
            <a:r>
              <a:rPr lang="it-IT" sz="4000" b="1">
                <a:solidFill>
                  <a:srgbClr val="00AC69"/>
                </a:solidFill>
                <a:latin typeface="Arial Black" panose="020B0604020202020204" pitchFamily="34" charset="0"/>
                <a:cs typeface="Arial Black" panose="020B0604020202020204" pitchFamily="34" charset="0"/>
              </a:rPr>
              <a:t>Esperienza </a:t>
            </a:r>
          </a:p>
          <a:p>
            <a:pPr algn="ctr">
              <a:lnSpc>
                <a:spcPct val="150000"/>
              </a:lnSpc>
            </a:pPr>
            <a:r>
              <a:rPr lang="it-IT" sz="4000" b="1">
                <a:solidFill>
                  <a:srgbClr val="00AC69"/>
                </a:solidFill>
                <a:latin typeface="Arial Black" panose="020B0604020202020204" pitchFamily="34" charset="0"/>
                <a:cs typeface="Arial Black" panose="020B0604020202020204" pitchFamily="34" charset="0"/>
              </a:rPr>
              <a:t>Opportunità</a:t>
            </a: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a:solidFill>
                  <a:srgbClr val="616262"/>
                </a:solidFill>
                <a:latin typeface="Arial" panose="020B0604020202020204" pitchFamily="34" charset="0"/>
                <a:cs typeface="Arial" panose="020B0604020202020204" pitchFamily="34" charset="0"/>
              </a:rPr>
              <a:t>Lo scopo dei Leo club</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19" name="Picture 18">
            <a:extLst>
              <a:ext uri="{FF2B5EF4-FFF2-40B4-BE49-F238E27FC236}">
                <a16:creationId xmlns:a16="http://schemas.microsoft.com/office/drawing/2014/main" id="{E6568189-0227-D14B-BF49-46F5293AD796}"/>
              </a:ext>
            </a:extLst>
          </p:cNvPr>
          <p:cNvPicPr>
            <a:picLocks noChangeAspect="1"/>
          </p:cNvPicPr>
          <p:nvPr/>
        </p:nvPicPr>
        <p:blipFill>
          <a:blip r:embed="rId7"/>
          <a:stretch>
            <a:fillRect/>
          </a:stretch>
        </p:blipFill>
        <p:spPr>
          <a:xfrm>
            <a:off x="1493040" y="2599264"/>
            <a:ext cx="2113397" cy="2113397"/>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8"/>
          <a:stretch>
            <a:fillRect/>
          </a:stretch>
        </p:blipFill>
        <p:spPr>
          <a:xfrm>
            <a:off x="7670905" y="5737257"/>
            <a:ext cx="1326937" cy="663469"/>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7</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2346423" y="1550246"/>
            <a:ext cx="8875358" cy="424180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0"/>
              </a:spcBef>
              <a:spcAft>
                <a:spcPts val="1200"/>
              </a:spcAft>
              <a:buFontTx/>
              <a:buAutoNum type="alphaUcPeriod"/>
              <a:defRPr/>
            </a:pPr>
            <a:r>
              <a:rPr lang="it-IT" sz="2400">
                <a:solidFill>
                  <a:srgbClr val="55565A"/>
                </a:solidFill>
              </a:rPr>
              <a:t>Mettere a disposizione dei Lions club un’attività che consenta loro di far fronte alle esigenze dei giovani nelle rispettive aree.</a:t>
            </a:r>
          </a:p>
          <a:p>
            <a:pPr marL="514350" indent="-514350">
              <a:spcBef>
                <a:spcPts val="0"/>
              </a:spcBef>
              <a:spcAft>
                <a:spcPts val="1200"/>
              </a:spcAft>
              <a:buFontTx/>
              <a:buAutoNum type="alphaUcPeriod"/>
              <a:defRPr/>
            </a:pPr>
            <a:r>
              <a:rPr lang="it-IT" sz="2400">
                <a:solidFill>
                  <a:srgbClr val="55565A"/>
                </a:solidFill>
              </a:rPr>
              <a:t>Fornire ai giovani un'opportunità di crescita e partecipazione, a livello individuale e collettivo, come membri responsabili della comunità locale, nazionale e internazionale.</a:t>
            </a:r>
          </a:p>
          <a:p>
            <a:pPr marL="514350" indent="-514350">
              <a:spcBef>
                <a:spcPts val="0"/>
              </a:spcBef>
              <a:spcAft>
                <a:spcPts val="1200"/>
              </a:spcAft>
              <a:buFontTx/>
              <a:buAutoNum type="alphaUcPeriod"/>
              <a:defRPr/>
            </a:pPr>
            <a:r>
              <a:rPr lang="it-IT" sz="2400">
                <a:solidFill>
                  <a:srgbClr val="55565A"/>
                </a:solidFill>
              </a:rPr>
              <a:t>Promuovere le attività di servizio umanitario tra i giovani offrendo Leadership, Esperienza e Opportunità.</a:t>
            </a:r>
          </a:p>
          <a:p>
            <a:pPr>
              <a:spcBef>
                <a:spcPts val="0"/>
              </a:spcBef>
              <a:spcAft>
                <a:spcPts val="1200"/>
              </a:spcAft>
              <a:defRPr/>
            </a:pPr>
            <a:r>
              <a:rPr lang="it-IT" sz="2400">
                <a:solidFill>
                  <a:srgbClr val="55565A"/>
                </a:solidFill>
                <a:latin typeface="Arial"/>
                <a:cs typeface="Arial"/>
              </a:rPr>
              <a:t>Come indicato nel Capitolo XXII del Manuale della Normativa del Consiglio d’Amministrazione</a:t>
            </a:r>
          </a:p>
          <a:p>
            <a:pPr>
              <a:spcBef>
                <a:spcPts val="0"/>
              </a:spcBef>
              <a:spcAft>
                <a:spcPts val="1200"/>
              </a:spcAft>
              <a:defRPr/>
            </a:pPr>
            <a:endParaRPr lang="en-US" sz="2400" kern="0" dirty="0">
              <a:solidFill>
                <a:srgbClr val="81827C"/>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a:solidFill>
                  <a:srgbClr val="616262"/>
                </a:solidFill>
                <a:latin typeface="Arial" panose="020B0604020202020204" pitchFamily="34" charset="0"/>
                <a:cs typeface="Arial" panose="020B0604020202020204" pitchFamily="34" charset="0"/>
              </a:rPr>
              <a:t>Obiettivi del programma Leo Club</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93892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74584" y="816743"/>
            <a:ext cx="10326461" cy="5443379"/>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endParaRPr lang="it-IT" sz="3200" b="1"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it-IT" sz="3200" b="1" dirty="0">
                <a:solidFill>
                  <a:srgbClr val="55565A"/>
                </a:solidFill>
                <a:latin typeface="Arial" panose="020B0604020202020204" pitchFamily="34" charset="0"/>
                <a:cs typeface="Arial" panose="020B0604020202020204" pitchFamily="34" charset="0"/>
              </a:rPr>
              <a:t>Il ruolo del Lions club sponsor</a:t>
            </a:r>
          </a:p>
          <a:p>
            <a:pPr marL="342900" indent="-342900">
              <a:lnSpc>
                <a:spcPct val="150000"/>
              </a:lnSpc>
              <a:buFont typeface="Arial" panose="020B0604020202020204" pitchFamily="34" charset="0"/>
              <a:buChar char="•"/>
            </a:pPr>
            <a:r>
              <a:rPr lang="it-IT" sz="2000" dirty="0">
                <a:solidFill>
                  <a:srgbClr val="55565A"/>
                </a:solidFill>
                <a:latin typeface="Arial" panose="020B0604020202020204" pitchFamily="34" charset="0"/>
                <a:cs typeface="Arial" panose="020B0604020202020204" pitchFamily="34" charset="0"/>
              </a:rPr>
              <a:t>Farsi carico dei costi della charter del Leo club e delle quote annuali. </a:t>
            </a:r>
          </a:p>
          <a:p>
            <a:pPr marL="342900" indent="-342900">
              <a:lnSpc>
                <a:spcPct val="150000"/>
              </a:lnSpc>
              <a:buFont typeface="Arial" panose="020B0604020202020204" pitchFamily="34" charset="0"/>
              <a:buChar char="•"/>
            </a:pPr>
            <a:r>
              <a:rPr lang="it-IT" sz="2000" dirty="0">
                <a:solidFill>
                  <a:srgbClr val="55565A"/>
                </a:solidFill>
                <a:latin typeface="Arial" panose="020B0604020202020204" pitchFamily="34" charset="0"/>
                <a:cs typeface="Arial" panose="020B0604020202020204" pitchFamily="34" charset="0"/>
              </a:rPr>
              <a:t>Garantire la copertura assicurativa ai Leo nell'ambito del Programma di assicurazione per la responsabilità civile generale fornito da Lions International e qualsiasi altra assicurazione locale necessaria.</a:t>
            </a:r>
          </a:p>
          <a:p>
            <a:pPr marL="342900" indent="-342900">
              <a:lnSpc>
                <a:spcPct val="150000"/>
              </a:lnSpc>
              <a:buFont typeface="Arial" panose="020B0604020202020204" pitchFamily="34" charset="0"/>
              <a:buChar char="•"/>
            </a:pPr>
            <a:r>
              <a:rPr lang="it-IT" sz="2000" dirty="0">
                <a:solidFill>
                  <a:srgbClr val="55565A"/>
                </a:solidFill>
                <a:latin typeface="Arial" panose="020B0604020202020204" pitchFamily="34" charset="0"/>
                <a:cs typeface="Arial" panose="020B0604020202020204" pitchFamily="34" charset="0"/>
              </a:rPr>
              <a:t>Fornire assistenza ai Leo club riguardo alle questioni amministrative e di servizio. </a:t>
            </a:r>
          </a:p>
          <a:p>
            <a:pPr marL="342900" indent="-342900">
              <a:lnSpc>
                <a:spcPct val="150000"/>
              </a:lnSpc>
              <a:buFont typeface="Arial" panose="020B0604020202020204" pitchFamily="34" charset="0"/>
              <a:buChar char="•"/>
            </a:pPr>
            <a:r>
              <a:rPr lang="it-IT" sz="2000" dirty="0">
                <a:solidFill>
                  <a:srgbClr val="55565A"/>
                </a:solidFill>
                <a:latin typeface="Arial" panose="020B0604020202020204" pitchFamily="34" charset="0"/>
                <a:cs typeface="Arial" panose="020B0604020202020204" pitchFamily="34" charset="0"/>
              </a:rPr>
              <a:t>Impostare i conti bancari, la contabilità, le partnership con la comunità per il Leo club. </a:t>
            </a:r>
          </a:p>
          <a:p>
            <a:pPr marL="342900" indent="-342900">
              <a:lnSpc>
                <a:spcPct val="150000"/>
              </a:lnSpc>
              <a:spcAft>
                <a:spcPts val="600"/>
              </a:spcAft>
              <a:buFont typeface="Arial" panose="020B0604020202020204" pitchFamily="34" charset="0"/>
              <a:buChar char="•"/>
            </a:pPr>
            <a:r>
              <a:rPr lang="it-IT" sz="2000" dirty="0">
                <a:solidFill>
                  <a:srgbClr val="55565A"/>
                </a:solidFill>
                <a:latin typeface="Arial" panose="020B0604020202020204" pitchFamily="34" charset="0"/>
                <a:cs typeface="Arial" panose="020B0604020202020204" pitchFamily="34" charset="0"/>
              </a:rPr>
              <a:t>Assegnare un energico Advisor di Leo club, partecipare agli eventi programmati del Leo club.</a:t>
            </a:r>
          </a:p>
          <a:p>
            <a:pPr>
              <a:lnSpc>
                <a:spcPct val="150000"/>
              </a:lnSpc>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algn="ctr">
              <a:spcAft>
                <a:spcPts val="600"/>
              </a:spcAft>
            </a:pPr>
            <a:endParaRPr lang="en-US" sz="2400" kern="0" dirty="0">
              <a:solidFill>
                <a:srgbClr val="55565A"/>
              </a:solidFill>
              <a:latin typeface="Arial" panose="020B0604020202020204" pitchFamily="34" charset="0"/>
              <a:cs typeface="Arial" panose="020B0604020202020204" pitchFamily="34" charset="0"/>
            </a:endParaRPr>
          </a:p>
          <a:p>
            <a:endParaRPr lang="en-US" sz="16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it-IT" sz="4000" b="1" dirty="0">
                <a:solidFill>
                  <a:schemeClr val="bg1">
                    <a:alpha val="99000"/>
                  </a:schemeClr>
                </a:solidFill>
                <a:latin typeface="Arial Black" panose="020B0604020202020204" pitchFamily="34" charset="0"/>
                <a:ea typeface="Arial" charset="0"/>
                <a:cs typeface="Arial Black" panose="020B0604020202020204" pitchFamily="34" charset="0"/>
              </a:rPr>
              <a:t>Perché sono importanti </a:t>
            </a:r>
          </a:p>
          <a:p>
            <a:pPr algn="ctr">
              <a:buSzPct val="120000"/>
            </a:pPr>
            <a:r>
              <a:rPr lang="it-IT" sz="4000" b="1" dirty="0">
                <a:solidFill>
                  <a:schemeClr val="bg1">
                    <a:alpha val="99000"/>
                  </a:schemeClr>
                </a:solidFill>
                <a:latin typeface="Arial Black" panose="020B0604020202020204" pitchFamily="34" charset="0"/>
                <a:ea typeface="Arial" charset="0"/>
                <a:cs typeface="Arial Black" panose="020B0604020202020204" pitchFamily="34" charset="0"/>
              </a:rPr>
              <a:t>i club Leo?</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624632" y="930084"/>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2341</Words>
  <Application>Microsoft Office PowerPoint</Application>
  <PresentationFormat>Widescreen</PresentationFormat>
  <Paragraphs>164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3</cp:revision>
  <dcterms:created xsi:type="dcterms:W3CDTF">2021-12-10T18:12:05Z</dcterms:created>
  <dcterms:modified xsi:type="dcterms:W3CDTF">2024-02-21T20:56:24Z</dcterms:modified>
</cp:coreProperties>
</file>