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6"/>
    <p:sldMasterId id="2147483763" r:id="rId7"/>
  </p:sldMasterIdLst>
  <p:notesMasterIdLst>
    <p:notesMasterId r:id="rId31"/>
  </p:notesMasterIdLst>
  <p:handoutMasterIdLst>
    <p:handoutMasterId r:id="rId32"/>
  </p:handoutMasterIdLst>
  <p:sldIdLst>
    <p:sldId id="257" r:id="rId8"/>
    <p:sldId id="303" r:id="rId9"/>
    <p:sldId id="304" r:id="rId10"/>
    <p:sldId id="311" r:id="rId11"/>
    <p:sldId id="312" r:id="rId12"/>
    <p:sldId id="313" r:id="rId13"/>
    <p:sldId id="314" r:id="rId14"/>
    <p:sldId id="266" r:id="rId15"/>
    <p:sldId id="302" r:id="rId16"/>
    <p:sldId id="258" r:id="rId17"/>
    <p:sldId id="310" r:id="rId18"/>
    <p:sldId id="274" r:id="rId19"/>
    <p:sldId id="280" r:id="rId20"/>
    <p:sldId id="270" r:id="rId21"/>
    <p:sldId id="260" r:id="rId22"/>
    <p:sldId id="261" r:id="rId23"/>
    <p:sldId id="282" r:id="rId24"/>
    <p:sldId id="307" r:id="rId25"/>
    <p:sldId id="308" r:id="rId26"/>
    <p:sldId id="276" r:id="rId27"/>
    <p:sldId id="281" r:id="rId28"/>
    <p:sldId id="263" r:id="rId29"/>
    <p:sldId id="306"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pitchFamily="125"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pitchFamily="125"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CD08"/>
    <a:srgbClr val="00529B"/>
    <a:srgbClr val="766A63"/>
    <a:srgbClr val="004BD2"/>
    <a:srgbClr val="FBC40E"/>
    <a:srgbClr val="8343C9"/>
    <a:srgbClr val="0033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08" autoAdjust="0"/>
    <p:restoredTop sz="84966" autoAdjust="0"/>
  </p:normalViewPr>
  <p:slideViewPr>
    <p:cSldViewPr>
      <p:cViewPr varScale="1">
        <p:scale>
          <a:sx n="100" d="100"/>
          <a:sy n="100" d="100"/>
        </p:scale>
        <p:origin x="1506" y="84"/>
      </p:cViewPr>
      <p:guideLst>
        <p:guide orient="horz" pos="2160"/>
        <p:guide pos="2880"/>
      </p:guideLst>
    </p:cSldViewPr>
  </p:slideViewPr>
  <p:notesTextViewPr>
    <p:cViewPr>
      <p:scale>
        <a:sx n="150" d="100"/>
        <a:sy n="15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viewProps" Target="viewProps.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t>LCI Forward</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t>Accrescere l’impatto e il focus del service</a:t>
          </a:r>
          <a:endParaRPr lang="it-IT" dirty="0"/>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t>Struttura del service</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4BC9DE5A-81F6-4AD2-AC8C-00795A1FC0A9}">
      <dgm:prSet/>
      <dgm:spPr/>
      <dgm:t>
        <a:bodyPr/>
        <a:lstStyle/>
        <a:p>
          <a:r>
            <a:t>Obiettivo del service</a:t>
          </a:r>
          <a:endParaRPr lang="it-IT" dirty="0"/>
        </a:p>
      </dgm:t>
    </dgm:pt>
    <dgm:pt modelId="{C4D2293F-0ADF-4C03-857F-E02709D7C1E0}" type="parTrans" cxnId="{739CEB24-3B47-42F1-A989-B1203BFD8002}">
      <dgm:prSet/>
      <dgm:spPr/>
      <dgm:t>
        <a:bodyPr/>
        <a:lstStyle/>
        <a:p>
          <a:endParaRPr lang="en-US"/>
        </a:p>
      </dgm:t>
    </dgm:pt>
    <dgm:pt modelId="{F516D8D2-08C1-4A65-95D7-8DCBB92DD1FB}" type="sibTrans" cxnId="{739CEB24-3B47-42F1-A989-B1203BFD8002}">
      <dgm:prSet/>
      <dgm:spPr/>
      <dgm:t>
        <a:bodyPr/>
        <a:lstStyle/>
        <a:p>
          <a:endParaRPr lang="en-US"/>
        </a:p>
      </dgm:t>
    </dgm:pt>
    <dgm:pt modelId="{55519BAC-DBA7-457E-8A16-6FCBD58DC5F7}">
      <dgm:prSet/>
      <dgm:spPr/>
      <dgm:t>
        <a:bodyPr/>
        <a:lstStyle/>
        <a:p>
          <a:r>
            <a:t>Global Service Team</a:t>
          </a:r>
        </a:p>
      </dgm:t>
    </dgm:pt>
    <dgm:pt modelId="{4F7B7A34-F77E-497D-A0F7-9266C649E22D}" type="parTrans" cxnId="{9A543397-09B8-458E-ADBB-F4F12A9933B8}">
      <dgm:prSet/>
      <dgm:spPr/>
      <dgm:t>
        <a:bodyPr/>
        <a:lstStyle/>
        <a:p>
          <a:endParaRPr lang="en-US"/>
        </a:p>
      </dgm:t>
    </dgm:pt>
    <dgm:pt modelId="{C23D7877-6629-46CE-95B3-C5F8953D8514}" type="sibTrans" cxnId="{9A543397-09B8-458E-ADBB-F4F12A9933B8}">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38E8BC70-B795-4C9E-8A07-9E7390B1FD6F}" type="pres">
      <dgm:prSet presAssocID="{992C70EB-1921-4CF5-A771-4FDA8C787066}" presName="FiveNodes_1" presStyleLbl="node1" presStyleIdx="0" presStyleCnt="5">
        <dgm:presLayoutVars>
          <dgm:bulletEnabled val="1"/>
        </dgm:presLayoutVars>
      </dgm:prSet>
      <dgm:spPr/>
      <dgm:t>
        <a:bodyPr/>
        <a:lstStyle/>
        <a:p>
          <a:endParaRPr lang="en-US"/>
        </a:p>
      </dgm:t>
    </dgm:pt>
    <dgm:pt modelId="{93AF03E3-8FD1-4D59-A293-5E8B27D45C89}" type="pres">
      <dgm:prSet presAssocID="{992C70EB-1921-4CF5-A771-4FDA8C787066}" presName="FiveNodes_2" presStyleLbl="node1" presStyleIdx="1" presStyleCnt="5">
        <dgm:presLayoutVars>
          <dgm:bulletEnabled val="1"/>
        </dgm:presLayoutVars>
      </dgm:prSet>
      <dgm:spPr/>
      <dgm:t>
        <a:bodyPr/>
        <a:lstStyle/>
        <a:p>
          <a:endParaRPr lang="en-US"/>
        </a:p>
      </dgm:t>
    </dgm:pt>
    <dgm:pt modelId="{35A22466-684B-4A3E-9920-1E89125381BC}" type="pres">
      <dgm:prSet presAssocID="{992C70EB-1921-4CF5-A771-4FDA8C787066}" presName="FiveNodes_3" presStyleLbl="node1" presStyleIdx="2" presStyleCnt="5">
        <dgm:presLayoutVars>
          <dgm:bulletEnabled val="1"/>
        </dgm:presLayoutVars>
      </dgm:prSet>
      <dgm:spPr/>
      <dgm:t>
        <a:bodyPr/>
        <a:lstStyle/>
        <a:p>
          <a:endParaRPr lang="en-US"/>
        </a:p>
      </dgm:t>
    </dgm:pt>
    <dgm:pt modelId="{840A2273-0703-4F02-80DC-7668A2511235}" type="pres">
      <dgm:prSet presAssocID="{992C70EB-1921-4CF5-A771-4FDA8C787066}" presName="FiveNodes_4" presStyleLbl="node1" presStyleIdx="3" presStyleCnt="5">
        <dgm:presLayoutVars>
          <dgm:bulletEnabled val="1"/>
        </dgm:presLayoutVars>
      </dgm:prSet>
      <dgm:spPr/>
      <dgm:t>
        <a:bodyPr/>
        <a:lstStyle/>
        <a:p>
          <a:endParaRPr lang="en-US"/>
        </a:p>
      </dgm:t>
    </dgm:pt>
    <dgm:pt modelId="{8CE3C9B3-3BEC-447C-9F7A-FD626A5B6670}" type="pres">
      <dgm:prSet presAssocID="{992C70EB-1921-4CF5-A771-4FDA8C787066}" presName="FiveNodes_5" presStyleLbl="node1" presStyleIdx="4" presStyleCnt="5">
        <dgm:presLayoutVars>
          <dgm:bulletEnabled val="1"/>
        </dgm:presLayoutVars>
      </dgm:prSet>
      <dgm:spPr/>
      <dgm:t>
        <a:bodyPr/>
        <a:lstStyle/>
        <a:p>
          <a:endParaRPr lang="en-US"/>
        </a:p>
      </dgm:t>
    </dgm:pt>
    <dgm:pt modelId="{646F63C8-E9A3-4A76-9E85-7F45DDF00057}" type="pres">
      <dgm:prSet presAssocID="{992C70EB-1921-4CF5-A771-4FDA8C787066}" presName="FiveConn_1-2" presStyleLbl="fgAccFollowNode1" presStyleIdx="0" presStyleCnt="4">
        <dgm:presLayoutVars>
          <dgm:bulletEnabled val="1"/>
        </dgm:presLayoutVars>
      </dgm:prSet>
      <dgm:spPr/>
      <dgm:t>
        <a:bodyPr/>
        <a:lstStyle/>
        <a:p>
          <a:endParaRPr lang="en-US"/>
        </a:p>
      </dgm:t>
    </dgm:pt>
    <dgm:pt modelId="{C1C4128A-D981-4B91-8FDB-D8A689EBBABC}" type="pres">
      <dgm:prSet presAssocID="{992C70EB-1921-4CF5-A771-4FDA8C787066}" presName="FiveConn_2-3" presStyleLbl="fgAccFollowNode1" presStyleIdx="1" presStyleCnt="4">
        <dgm:presLayoutVars>
          <dgm:bulletEnabled val="1"/>
        </dgm:presLayoutVars>
      </dgm:prSet>
      <dgm:spPr/>
      <dgm:t>
        <a:bodyPr/>
        <a:lstStyle/>
        <a:p>
          <a:endParaRPr lang="en-US"/>
        </a:p>
      </dgm:t>
    </dgm:pt>
    <dgm:pt modelId="{46C89E65-1177-4D43-B62F-59DD85024AB0}" type="pres">
      <dgm:prSet presAssocID="{992C70EB-1921-4CF5-A771-4FDA8C787066}" presName="FiveConn_3-4" presStyleLbl="fgAccFollowNode1" presStyleIdx="2" presStyleCnt="4">
        <dgm:presLayoutVars>
          <dgm:bulletEnabled val="1"/>
        </dgm:presLayoutVars>
      </dgm:prSet>
      <dgm:spPr/>
      <dgm:t>
        <a:bodyPr/>
        <a:lstStyle/>
        <a:p>
          <a:endParaRPr lang="en-US"/>
        </a:p>
      </dgm:t>
    </dgm:pt>
    <dgm:pt modelId="{148A5397-E98F-46AF-A5C6-201FA7045742}" type="pres">
      <dgm:prSet presAssocID="{992C70EB-1921-4CF5-A771-4FDA8C787066}" presName="FiveConn_4-5" presStyleLbl="fgAccFollowNode1" presStyleIdx="3" presStyleCnt="4">
        <dgm:presLayoutVars>
          <dgm:bulletEnabled val="1"/>
        </dgm:presLayoutVars>
      </dgm:prSet>
      <dgm:spPr/>
      <dgm:t>
        <a:bodyPr/>
        <a:lstStyle/>
        <a:p>
          <a:endParaRPr lang="en-US"/>
        </a:p>
      </dgm:t>
    </dgm:pt>
    <dgm:pt modelId="{0E8F9224-40C8-47E1-9BEC-D2ADFE86FC4D}" type="pres">
      <dgm:prSet presAssocID="{992C70EB-1921-4CF5-A771-4FDA8C787066}" presName="FiveNodes_1_text" presStyleLbl="node1" presStyleIdx="4" presStyleCnt="5">
        <dgm:presLayoutVars>
          <dgm:bulletEnabled val="1"/>
        </dgm:presLayoutVars>
      </dgm:prSet>
      <dgm:spPr/>
      <dgm:t>
        <a:bodyPr/>
        <a:lstStyle/>
        <a:p>
          <a:endParaRPr lang="en-US"/>
        </a:p>
      </dgm:t>
    </dgm:pt>
    <dgm:pt modelId="{9F8A6B29-5339-4B24-88F1-4270A49FF327}" type="pres">
      <dgm:prSet presAssocID="{992C70EB-1921-4CF5-A771-4FDA8C787066}" presName="FiveNodes_2_text" presStyleLbl="node1" presStyleIdx="4" presStyleCnt="5">
        <dgm:presLayoutVars>
          <dgm:bulletEnabled val="1"/>
        </dgm:presLayoutVars>
      </dgm:prSet>
      <dgm:spPr/>
      <dgm:t>
        <a:bodyPr/>
        <a:lstStyle/>
        <a:p>
          <a:endParaRPr lang="en-US"/>
        </a:p>
      </dgm:t>
    </dgm:pt>
    <dgm:pt modelId="{B9CB3661-0624-40B0-B84A-07ECF63C2893}" type="pres">
      <dgm:prSet presAssocID="{992C70EB-1921-4CF5-A771-4FDA8C787066}" presName="FiveNodes_3_text" presStyleLbl="node1" presStyleIdx="4" presStyleCnt="5">
        <dgm:presLayoutVars>
          <dgm:bulletEnabled val="1"/>
        </dgm:presLayoutVars>
      </dgm:prSet>
      <dgm:spPr/>
      <dgm:t>
        <a:bodyPr/>
        <a:lstStyle/>
        <a:p>
          <a:endParaRPr lang="en-US"/>
        </a:p>
      </dgm:t>
    </dgm:pt>
    <dgm:pt modelId="{1094822B-3CF7-4F4D-BFE0-378CFF46A5C1}" type="pres">
      <dgm:prSet presAssocID="{992C70EB-1921-4CF5-A771-4FDA8C787066}" presName="FiveNodes_4_text" presStyleLbl="node1" presStyleIdx="4" presStyleCnt="5">
        <dgm:presLayoutVars>
          <dgm:bulletEnabled val="1"/>
        </dgm:presLayoutVars>
      </dgm:prSet>
      <dgm:spPr/>
      <dgm:t>
        <a:bodyPr/>
        <a:lstStyle/>
        <a:p>
          <a:endParaRPr lang="en-US"/>
        </a:p>
      </dgm:t>
    </dgm:pt>
    <dgm:pt modelId="{D3597190-8491-441F-BA78-813D4FE74443}" type="pres">
      <dgm:prSet presAssocID="{992C70EB-1921-4CF5-A771-4FDA8C787066}" presName="FiveNodes_5_text" presStyleLbl="node1" presStyleIdx="4" presStyleCnt="5">
        <dgm:presLayoutVars>
          <dgm:bulletEnabled val="1"/>
        </dgm:presLayoutVars>
      </dgm:prSet>
      <dgm:spPr/>
      <dgm:t>
        <a:bodyPr/>
        <a:lstStyle/>
        <a:p>
          <a:endParaRPr lang="en-US"/>
        </a:p>
      </dgm:t>
    </dgm:pt>
  </dgm:ptLst>
  <dgm:cxnLst>
    <dgm:cxn modelId="{739CEB24-3B47-42F1-A989-B1203BFD8002}" srcId="{992C70EB-1921-4CF5-A771-4FDA8C787066}" destId="{4BC9DE5A-81F6-4AD2-AC8C-00795A1FC0A9}" srcOrd="3" destOrd="0" parTransId="{C4D2293F-0ADF-4C03-857F-E02709D7C1E0}" sibTransId="{F516D8D2-08C1-4A65-95D7-8DCBB92DD1FB}"/>
    <dgm:cxn modelId="{15CF04A8-0200-4849-A468-712BC06D2DD4}" srcId="{992C70EB-1921-4CF5-A771-4FDA8C787066}" destId="{DF2061B7-74A5-49E4-A6F5-12ED835A2431}" srcOrd="2" destOrd="0" parTransId="{265B7743-413B-4A31-946D-00000D42CED3}" sibTransId="{4DC6A36B-702A-4EA1-8EF5-9D0E57C86705}"/>
    <dgm:cxn modelId="{0E4B9169-6FBF-46E5-BC3D-479FC4CF0C53}" type="presOf" srcId="{229106F1-F723-47FE-9352-5BA351B9CCBA}" destId="{93AF03E3-8FD1-4D59-A293-5E8B27D45C89}" srcOrd="0" destOrd="0" presId="urn:microsoft.com/office/officeart/2005/8/layout/vProcess5"/>
    <dgm:cxn modelId="{0834CE90-2E34-477B-9ECE-29D05ED4FF8E}" type="presOf" srcId="{55519BAC-DBA7-457E-8A16-6FCBD58DC5F7}" destId="{D3597190-8491-441F-BA78-813D4FE74443}" srcOrd="1" destOrd="0" presId="urn:microsoft.com/office/officeart/2005/8/layout/vProcess5"/>
    <dgm:cxn modelId="{0F1254DF-8D70-4480-87AD-FE84A72E928B}" type="presOf" srcId="{229106F1-F723-47FE-9352-5BA351B9CCBA}" destId="{9F8A6B29-5339-4B24-88F1-4270A49FF327}" srcOrd="1" destOrd="0" presId="urn:microsoft.com/office/officeart/2005/8/layout/vProcess5"/>
    <dgm:cxn modelId="{ECDEF44E-4D60-4093-8678-8EC38A851258}" type="presOf" srcId="{992C70EB-1921-4CF5-A771-4FDA8C787066}" destId="{635149BC-8F59-4F8A-B460-26388EB9F7DE}" srcOrd="0" destOrd="0" presId="urn:microsoft.com/office/officeart/2005/8/layout/vProcess5"/>
    <dgm:cxn modelId="{C4191796-03EB-4A40-B33B-194BE6A58627}" type="presOf" srcId="{4DC6A36B-702A-4EA1-8EF5-9D0E57C86705}" destId="{46C89E65-1177-4D43-B62F-59DD85024AB0}" srcOrd="0" destOrd="0" presId="urn:microsoft.com/office/officeart/2005/8/layout/vProcess5"/>
    <dgm:cxn modelId="{E8CEF116-DC8D-43A2-A3D1-371E97F51A4F}" srcId="{992C70EB-1921-4CF5-A771-4FDA8C787066}" destId="{44155543-E101-4A40-9CA1-F0B9EFF0E751}" srcOrd="0" destOrd="0" parTransId="{FCA25D7F-E6BF-4709-A211-53F638548E0F}" sibTransId="{E090C78B-6351-4986-A083-DC4CB136DA14}"/>
    <dgm:cxn modelId="{9A543397-09B8-458E-ADBB-F4F12A9933B8}" srcId="{992C70EB-1921-4CF5-A771-4FDA8C787066}" destId="{55519BAC-DBA7-457E-8A16-6FCBD58DC5F7}" srcOrd="4" destOrd="0" parTransId="{4F7B7A34-F77E-497D-A0F7-9266C649E22D}" sibTransId="{C23D7877-6629-46CE-95B3-C5F8953D8514}"/>
    <dgm:cxn modelId="{47E88A97-E603-4E83-AA04-BE19DB1D896F}" type="presOf" srcId="{4BC9DE5A-81F6-4AD2-AC8C-00795A1FC0A9}" destId="{840A2273-0703-4F02-80DC-7668A2511235}"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08642D51-A77F-49BE-9F1E-924E611886F2}" type="presOf" srcId="{55519BAC-DBA7-457E-8A16-6FCBD58DC5F7}" destId="{8CE3C9B3-3BEC-447C-9F7A-FD626A5B6670}" srcOrd="0" destOrd="0" presId="urn:microsoft.com/office/officeart/2005/8/layout/vProcess5"/>
    <dgm:cxn modelId="{53E662B8-9D1B-4357-8A71-F0725B2FCC58}" type="presOf" srcId="{44155543-E101-4A40-9CA1-F0B9EFF0E751}" destId="{0E8F9224-40C8-47E1-9BEC-D2ADFE86FC4D}" srcOrd="1" destOrd="0" presId="urn:microsoft.com/office/officeart/2005/8/layout/vProcess5"/>
    <dgm:cxn modelId="{E4739590-210A-4C65-86EC-610EC7ABE944}" type="presOf" srcId="{E090C78B-6351-4986-A083-DC4CB136DA14}" destId="{646F63C8-E9A3-4A76-9E85-7F45DDF00057}" srcOrd="0" destOrd="0" presId="urn:microsoft.com/office/officeart/2005/8/layout/vProcess5"/>
    <dgm:cxn modelId="{95839E46-74FD-48C5-9424-EB00DB14AA07}" type="presOf" srcId="{DF2061B7-74A5-49E4-A6F5-12ED835A2431}" destId="{35A22466-684B-4A3E-9920-1E89125381BC}" srcOrd="0" destOrd="0" presId="urn:microsoft.com/office/officeart/2005/8/layout/vProcess5"/>
    <dgm:cxn modelId="{76977687-05CF-4553-84F0-15EEBA47E876}" type="presOf" srcId="{4BC9DE5A-81F6-4AD2-AC8C-00795A1FC0A9}" destId="{1094822B-3CF7-4F4D-BFE0-378CFF46A5C1}" srcOrd="1" destOrd="0" presId="urn:microsoft.com/office/officeart/2005/8/layout/vProcess5"/>
    <dgm:cxn modelId="{8F04F593-BADB-4FFA-A192-2287754C81D2}" type="presOf" srcId="{F516D8D2-08C1-4A65-95D7-8DCBB92DD1FB}" destId="{148A5397-E98F-46AF-A5C6-201FA7045742}" srcOrd="0" destOrd="0" presId="urn:microsoft.com/office/officeart/2005/8/layout/vProcess5"/>
    <dgm:cxn modelId="{973B05C8-0526-4287-BC04-37444FC1C7F0}" type="presOf" srcId="{363717E9-C909-4997-BF48-F54ED57E88A3}" destId="{C1C4128A-D981-4B91-8FDB-D8A689EBBABC}" srcOrd="0" destOrd="0" presId="urn:microsoft.com/office/officeart/2005/8/layout/vProcess5"/>
    <dgm:cxn modelId="{76B550F5-CBBC-4D98-8140-F14CD41978EA}" type="presOf" srcId="{44155543-E101-4A40-9CA1-F0B9EFF0E751}" destId="{38E8BC70-B795-4C9E-8A07-9E7390B1FD6F}" srcOrd="0" destOrd="0" presId="urn:microsoft.com/office/officeart/2005/8/layout/vProcess5"/>
    <dgm:cxn modelId="{26661E7C-37CB-49DE-8EC1-571A2EA6F6F1}" type="presOf" srcId="{DF2061B7-74A5-49E4-A6F5-12ED835A2431}" destId="{B9CB3661-0624-40B0-B84A-07ECF63C2893}" srcOrd="1" destOrd="0" presId="urn:microsoft.com/office/officeart/2005/8/layout/vProcess5"/>
    <dgm:cxn modelId="{12ED5DAA-E2E1-49A8-9368-674F9FB5B1B2}" type="presParOf" srcId="{635149BC-8F59-4F8A-B460-26388EB9F7DE}" destId="{C903298F-E564-43E5-AC15-3A90035B58F5}" srcOrd="0" destOrd="0" presId="urn:microsoft.com/office/officeart/2005/8/layout/vProcess5"/>
    <dgm:cxn modelId="{7FA10BF7-870C-4F29-A74D-ACDEAF23BD7E}" type="presParOf" srcId="{635149BC-8F59-4F8A-B460-26388EB9F7DE}" destId="{38E8BC70-B795-4C9E-8A07-9E7390B1FD6F}" srcOrd="1" destOrd="0" presId="urn:microsoft.com/office/officeart/2005/8/layout/vProcess5"/>
    <dgm:cxn modelId="{FA05C87B-7BD8-4C2E-9276-33F71C74E4D9}" type="presParOf" srcId="{635149BC-8F59-4F8A-B460-26388EB9F7DE}" destId="{93AF03E3-8FD1-4D59-A293-5E8B27D45C89}" srcOrd="2" destOrd="0" presId="urn:microsoft.com/office/officeart/2005/8/layout/vProcess5"/>
    <dgm:cxn modelId="{16052BC7-B2C4-44DD-80AB-1C01C42E1C9E}" type="presParOf" srcId="{635149BC-8F59-4F8A-B460-26388EB9F7DE}" destId="{35A22466-684B-4A3E-9920-1E89125381BC}" srcOrd="3" destOrd="0" presId="urn:microsoft.com/office/officeart/2005/8/layout/vProcess5"/>
    <dgm:cxn modelId="{E751BE3C-8F33-4ACD-9A05-C7634F99FA6A}" type="presParOf" srcId="{635149BC-8F59-4F8A-B460-26388EB9F7DE}" destId="{840A2273-0703-4F02-80DC-7668A2511235}" srcOrd="4" destOrd="0" presId="urn:microsoft.com/office/officeart/2005/8/layout/vProcess5"/>
    <dgm:cxn modelId="{589463DE-18D9-4490-9131-923FFDEFD45B}" type="presParOf" srcId="{635149BC-8F59-4F8A-B460-26388EB9F7DE}" destId="{8CE3C9B3-3BEC-447C-9F7A-FD626A5B6670}" srcOrd="5" destOrd="0" presId="urn:microsoft.com/office/officeart/2005/8/layout/vProcess5"/>
    <dgm:cxn modelId="{08FECF5A-5456-4BA2-8AAB-D383F4799BAC}" type="presParOf" srcId="{635149BC-8F59-4F8A-B460-26388EB9F7DE}" destId="{646F63C8-E9A3-4A76-9E85-7F45DDF00057}" srcOrd="6" destOrd="0" presId="urn:microsoft.com/office/officeart/2005/8/layout/vProcess5"/>
    <dgm:cxn modelId="{D22F1B3B-3E0A-4D38-B3AF-786F46D1FF19}" type="presParOf" srcId="{635149BC-8F59-4F8A-B460-26388EB9F7DE}" destId="{C1C4128A-D981-4B91-8FDB-D8A689EBBABC}" srcOrd="7" destOrd="0" presId="urn:microsoft.com/office/officeart/2005/8/layout/vProcess5"/>
    <dgm:cxn modelId="{47F27B94-3F53-44D5-A801-CF6CDDB5E2B3}" type="presParOf" srcId="{635149BC-8F59-4F8A-B460-26388EB9F7DE}" destId="{46C89E65-1177-4D43-B62F-59DD85024AB0}" srcOrd="8" destOrd="0" presId="urn:microsoft.com/office/officeart/2005/8/layout/vProcess5"/>
    <dgm:cxn modelId="{26D36E6C-80D4-468D-99E2-FDF51A5E8BF2}" type="presParOf" srcId="{635149BC-8F59-4F8A-B460-26388EB9F7DE}" destId="{148A5397-E98F-46AF-A5C6-201FA7045742}" srcOrd="9" destOrd="0" presId="urn:microsoft.com/office/officeart/2005/8/layout/vProcess5"/>
    <dgm:cxn modelId="{7942D57F-7792-4B30-9212-E9C80A210018}" type="presParOf" srcId="{635149BC-8F59-4F8A-B460-26388EB9F7DE}" destId="{0E8F9224-40C8-47E1-9BEC-D2ADFE86FC4D}" srcOrd="10" destOrd="0" presId="urn:microsoft.com/office/officeart/2005/8/layout/vProcess5"/>
    <dgm:cxn modelId="{1F3AC152-720C-4B2C-A221-B5A44101B488}" type="presParOf" srcId="{635149BC-8F59-4F8A-B460-26388EB9F7DE}" destId="{9F8A6B29-5339-4B24-88F1-4270A49FF327}" srcOrd="11" destOrd="0" presId="urn:microsoft.com/office/officeart/2005/8/layout/vProcess5"/>
    <dgm:cxn modelId="{26DFAFC3-0F7C-42A9-B219-C71F832687BA}" type="presParOf" srcId="{635149BC-8F59-4F8A-B460-26388EB9F7DE}" destId="{B9CB3661-0624-40B0-B84A-07ECF63C2893}" srcOrd="12" destOrd="0" presId="urn:microsoft.com/office/officeart/2005/8/layout/vProcess5"/>
    <dgm:cxn modelId="{EAADB368-AABE-42CA-94D1-FE34977DA2F1}" type="presParOf" srcId="{635149BC-8F59-4F8A-B460-26388EB9F7DE}" destId="{1094822B-3CF7-4F4D-BFE0-378CFF46A5C1}" srcOrd="13" destOrd="0" presId="urn:microsoft.com/office/officeart/2005/8/layout/vProcess5"/>
    <dgm:cxn modelId="{6659AEDD-A374-4994-B102-69AD0FBB660F}" type="presParOf" srcId="{635149BC-8F59-4F8A-B460-26388EB9F7DE}" destId="{D3597190-8491-441F-BA78-813D4FE74443}"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2C70EB-1921-4CF5-A771-4FDA8C787066}"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44155543-E101-4A40-9CA1-F0B9EFF0E751}">
      <dgm:prSet phldrT="[Text]"/>
      <dgm:spPr/>
      <dgm:t>
        <a:bodyPr/>
        <a:lstStyle/>
        <a:p>
          <a:r>
            <a:t>Global Service Team</a:t>
          </a:r>
        </a:p>
      </dgm:t>
    </dgm:pt>
    <dgm:pt modelId="{FCA25D7F-E6BF-4709-A211-53F638548E0F}" type="parTrans" cxnId="{E8CEF116-DC8D-43A2-A3D1-371E97F51A4F}">
      <dgm:prSet/>
      <dgm:spPr/>
      <dgm:t>
        <a:bodyPr/>
        <a:lstStyle/>
        <a:p>
          <a:endParaRPr lang="en-US"/>
        </a:p>
      </dgm:t>
    </dgm:pt>
    <dgm:pt modelId="{E090C78B-6351-4986-A083-DC4CB136DA14}" type="sibTrans" cxnId="{E8CEF116-DC8D-43A2-A3D1-371E97F51A4F}">
      <dgm:prSet/>
      <dgm:spPr/>
      <dgm:t>
        <a:bodyPr/>
        <a:lstStyle/>
        <a:p>
          <a:endParaRPr lang="en-US"/>
        </a:p>
      </dgm:t>
    </dgm:pt>
    <dgm:pt modelId="{229106F1-F723-47FE-9352-5BA351B9CCBA}">
      <dgm:prSet phldrT="[Text]"/>
      <dgm:spPr/>
      <dgm:t>
        <a:bodyPr/>
        <a:lstStyle/>
        <a:p>
          <a:r>
            <a:t>Obiettivi</a:t>
          </a:r>
        </a:p>
      </dgm:t>
    </dgm:pt>
    <dgm:pt modelId="{9BB0CAE9-DAFB-4ABC-A47B-3EEEB9695FCF}" type="parTrans" cxnId="{EABD510B-16CB-43E5-9249-DD8B9CB5F199}">
      <dgm:prSet/>
      <dgm:spPr/>
      <dgm:t>
        <a:bodyPr/>
        <a:lstStyle/>
        <a:p>
          <a:endParaRPr lang="en-US"/>
        </a:p>
      </dgm:t>
    </dgm:pt>
    <dgm:pt modelId="{363717E9-C909-4997-BF48-F54ED57E88A3}" type="sibTrans" cxnId="{EABD510B-16CB-43E5-9249-DD8B9CB5F199}">
      <dgm:prSet/>
      <dgm:spPr/>
      <dgm:t>
        <a:bodyPr/>
        <a:lstStyle/>
        <a:p>
          <a:endParaRPr lang="en-US"/>
        </a:p>
      </dgm:t>
    </dgm:pt>
    <dgm:pt modelId="{DF2061B7-74A5-49E4-A6F5-12ED835A2431}">
      <dgm:prSet phldrT="[Text]"/>
      <dgm:spPr/>
      <dgm:t>
        <a:bodyPr/>
        <a:lstStyle/>
        <a:p>
          <a:r>
            <a:t>Strategia</a:t>
          </a:r>
        </a:p>
      </dgm:t>
    </dgm:pt>
    <dgm:pt modelId="{265B7743-413B-4A31-946D-00000D42CED3}" type="parTrans" cxnId="{15CF04A8-0200-4849-A468-712BC06D2DD4}">
      <dgm:prSet/>
      <dgm:spPr/>
      <dgm:t>
        <a:bodyPr/>
        <a:lstStyle/>
        <a:p>
          <a:endParaRPr lang="en-US"/>
        </a:p>
      </dgm:t>
    </dgm:pt>
    <dgm:pt modelId="{4DC6A36B-702A-4EA1-8EF5-9D0E57C86705}" type="sibTrans" cxnId="{15CF04A8-0200-4849-A468-712BC06D2DD4}">
      <dgm:prSet/>
      <dgm:spPr/>
      <dgm:t>
        <a:bodyPr/>
        <a:lstStyle/>
        <a:p>
          <a:endParaRPr lang="en-US"/>
        </a:p>
      </dgm:t>
    </dgm:pt>
    <dgm:pt modelId="{635149BC-8F59-4F8A-B460-26388EB9F7DE}" type="pres">
      <dgm:prSet presAssocID="{992C70EB-1921-4CF5-A771-4FDA8C787066}" presName="outerComposite" presStyleCnt="0">
        <dgm:presLayoutVars>
          <dgm:chMax val="5"/>
          <dgm:dir/>
          <dgm:resizeHandles val="exact"/>
        </dgm:presLayoutVars>
      </dgm:prSet>
      <dgm:spPr/>
      <dgm:t>
        <a:bodyPr/>
        <a:lstStyle/>
        <a:p>
          <a:endParaRPr lang="en-US"/>
        </a:p>
      </dgm:t>
    </dgm:pt>
    <dgm:pt modelId="{C903298F-E564-43E5-AC15-3A90035B58F5}" type="pres">
      <dgm:prSet presAssocID="{992C70EB-1921-4CF5-A771-4FDA8C787066}" presName="dummyMaxCanvas" presStyleCnt="0">
        <dgm:presLayoutVars/>
      </dgm:prSet>
      <dgm:spPr/>
    </dgm:pt>
    <dgm:pt modelId="{DA0E3309-AA06-47D0-9853-A2219A1248D1}" type="pres">
      <dgm:prSet presAssocID="{992C70EB-1921-4CF5-A771-4FDA8C787066}" presName="ThreeNodes_1" presStyleLbl="node1" presStyleIdx="0" presStyleCnt="3">
        <dgm:presLayoutVars>
          <dgm:bulletEnabled val="1"/>
        </dgm:presLayoutVars>
      </dgm:prSet>
      <dgm:spPr/>
      <dgm:t>
        <a:bodyPr/>
        <a:lstStyle/>
        <a:p>
          <a:endParaRPr lang="en-US"/>
        </a:p>
      </dgm:t>
    </dgm:pt>
    <dgm:pt modelId="{98DDFA3B-9A09-42E9-9A28-0351115F499F}" type="pres">
      <dgm:prSet presAssocID="{992C70EB-1921-4CF5-A771-4FDA8C787066}" presName="ThreeNodes_2" presStyleLbl="node1" presStyleIdx="1" presStyleCnt="3">
        <dgm:presLayoutVars>
          <dgm:bulletEnabled val="1"/>
        </dgm:presLayoutVars>
      </dgm:prSet>
      <dgm:spPr/>
      <dgm:t>
        <a:bodyPr/>
        <a:lstStyle/>
        <a:p>
          <a:endParaRPr lang="en-US"/>
        </a:p>
      </dgm:t>
    </dgm:pt>
    <dgm:pt modelId="{2E544543-787E-4CEE-BA5A-11C1063E4E15}" type="pres">
      <dgm:prSet presAssocID="{992C70EB-1921-4CF5-A771-4FDA8C787066}" presName="ThreeNodes_3" presStyleLbl="node1" presStyleIdx="2" presStyleCnt="3">
        <dgm:presLayoutVars>
          <dgm:bulletEnabled val="1"/>
        </dgm:presLayoutVars>
      </dgm:prSet>
      <dgm:spPr/>
      <dgm:t>
        <a:bodyPr/>
        <a:lstStyle/>
        <a:p>
          <a:endParaRPr lang="en-US"/>
        </a:p>
      </dgm:t>
    </dgm:pt>
    <dgm:pt modelId="{3D8A97FF-92B9-41D2-B05D-F46CCF8852CD}" type="pres">
      <dgm:prSet presAssocID="{992C70EB-1921-4CF5-A771-4FDA8C787066}" presName="ThreeConn_1-2" presStyleLbl="fgAccFollowNode1" presStyleIdx="0" presStyleCnt="2">
        <dgm:presLayoutVars>
          <dgm:bulletEnabled val="1"/>
        </dgm:presLayoutVars>
      </dgm:prSet>
      <dgm:spPr/>
      <dgm:t>
        <a:bodyPr/>
        <a:lstStyle/>
        <a:p>
          <a:endParaRPr lang="en-US"/>
        </a:p>
      </dgm:t>
    </dgm:pt>
    <dgm:pt modelId="{45851497-9E3A-4368-A341-C121617DCC9E}" type="pres">
      <dgm:prSet presAssocID="{992C70EB-1921-4CF5-A771-4FDA8C787066}" presName="ThreeConn_2-3" presStyleLbl="fgAccFollowNode1" presStyleIdx="1" presStyleCnt="2">
        <dgm:presLayoutVars>
          <dgm:bulletEnabled val="1"/>
        </dgm:presLayoutVars>
      </dgm:prSet>
      <dgm:spPr/>
      <dgm:t>
        <a:bodyPr/>
        <a:lstStyle/>
        <a:p>
          <a:endParaRPr lang="en-US"/>
        </a:p>
      </dgm:t>
    </dgm:pt>
    <dgm:pt modelId="{08792E48-8683-475D-A9A0-35146AB1655F}" type="pres">
      <dgm:prSet presAssocID="{992C70EB-1921-4CF5-A771-4FDA8C787066}" presName="ThreeNodes_1_text" presStyleLbl="node1" presStyleIdx="2" presStyleCnt="3">
        <dgm:presLayoutVars>
          <dgm:bulletEnabled val="1"/>
        </dgm:presLayoutVars>
      </dgm:prSet>
      <dgm:spPr/>
      <dgm:t>
        <a:bodyPr/>
        <a:lstStyle/>
        <a:p>
          <a:endParaRPr lang="en-US"/>
        </a:p>
      </dgm:t>
    </dgm:pt>
    <dgm:pt modelId="{548E070F-06AA-47BA-B16A-DB45A81D6A99}" type="pres">
      <dgm:prSet presAssocID="{992C70EB-1921-4CF5-A771-4FDA8C787066}" presName="ThreeNodes_2_text" presStyleLbl="node1" presStyleIdx="2" presStyleCnt="3">
        <dgm:presLayoutVars>
          <dgm:bulletEnabled val="1"/>
        </dgm:presLayoutVars>
      </dgm:prSet>
      <dgm:spPr/>
      <dgm:t>
        <a:bodyPr/>
        <a:lstStyle/>
        <a:p>
          <a:endParaRPr lang="en-US"/>
        </a:p>
      </dgm:t>
    </dgm:pt>
    <dgm:pt modelId="{12636348-BB02-4B8B-9D6B-F7AEB106D6A9}" type="pres">
      <dgm:prSet presAssocID="{992C70EB-1921-4CF5-A771-4FDA8C787066}" presName="ThreeNodes_3_text" presStyleLbl="node1" presStyleIdx="2" presStyleCnt="3">
        <dgm:presLayoutVars>
          <dgm:bulletEnabled val="1"/>
        </dgm:presLayoutVars>
      </dgm:prSet>
      <dgm:spPr/>
      <dgm:t>
        <a:bodyPr/>
        <a:lstStyle/>
        <a:p>
          <a:endParaRPr lang="en-US"/>
        </a:p>
      </dgm:t>
    </dgm:pt>
  </dgm:ptLst>
  <dgm:cxnLst>
    <dgm:cxn modelId="{15CF04A8-0200-4849-A468-712BC06D2DD4}" srcId="{992C70EB-1921-4CF5-A771-4FDA8C787066}" destId="{DF2061B7-74A5-49E4-A6F5-12ED835A2431}" srcOrd="2" destOrd="0" parTransId="{265B7743-413B-4A31-946D-00000D42CED3}" sibTransId="{4DC6A36B-702A-4EA1-8EF5-9D0E57C86705}"/>
    <dgm:cxn modelId="{065DA458-F4CD-4D1A-AED5-058C7D8E2347}" type="presOf" srcId="{44155543-E101-4A40-9CA1-F0B9EFF0E751}" destId="{08792E48-8683-475D-A9A0-35146AB1655F}" srcOrd="1" destOrd="0" presId="urn:microsoft.com/office/officeart/2005/8/layout/vProcess5"/>
    <dgm:cxn modelId="{51037C21-4391-49B8-A112-6DE5B777204B}" type="presOf" srcId="{363717E9-C909-4997-BF48-F54ED57E88A3}" destId="{45851497-9E3A-4368-A341-C121617DCC9E}" srcOrd="0" destOrd="0" presId="urn:microsoft.com/office/officeart/2005/8/layout/vProcess5"/>
    <dgm:cxn modelId="{AF3B54D4-6466-4D5E-B55D-CC38D09EDEDF}" type="presOf" srcId="{E090C78B-6351-4986-A083-DC4CB136DA14}" destId="{3D8A97FF-92B9-41D2-B05D-F46CCF8852CD}" srcOrd="0" destOrd="0" presId="urn:microsoft.com/office/officeart/2005/8/layout/vProcess5"/>
    <dgm:cxn modelId="{7B24BBE2-9F01-410A-9EF2-E3CF97B7B062}" type="presOf" srcId="{229106F1-F723-47FE-9352-5BA351B9CCBA}" destId="{548E070F-06AA-47BA-B16A-DB45A81D6A99}" srcOrd="1" destOrd="0" presId="urn:microsoft.com/office/officeart/2005/8/layout/vProcess5"/>
    <dgm:cxn modelId="{0BD119E9-CC76-4A1F-8A0D-8EEB363D1CF0}" type="presOf" srcId="{DF2061B7-74A5-49E4-A6F5-12ED835A2431}" destId="{12636348-BB02-4B8B-9D6B-F7AEB106D6A9}" srcOrd="1" destOrd="0" presId="urn:microsoft.com/office/officeart/2005/8/layout/vProcess5"/>
    <dgm:cxn modelId="{C7A66341-B72E-476C-8F77-A20C8A1EB37D}" type="presOf" srcId="{992C70EB-1921-4CF5-A771-4FDA8C787066}" destId="{635149BC-8F59-4F8A-B460-26388EB9F7DE}" srcOrd="0" destOrd="0" presId="urn:microsoft.com/office/officeart/2005/8/layout/vProcess5"/>
    <dgm:cxn modelId="{1DB096A5-3A79-40A5-9BF5-F3B9094E428E}" type="presOf" srcId="{DF2061B7-74A5-49E4-A6F5-12ED835A2431}" destId="{2E544543-787E-4CEE-BA5A-11C1063E4E15}" srcOrd="0" destOrd="0" presId="urn:microsoft.com/office/officeart/2005/8/layout/vProcess5"/>
    <dgm:cxn modelId="{7AAD177C-C1A5-413D-BBD9-665B997A2609}" type="presOf" srcId="{44155543-E101-4A40-9CA1-F0B9EFF0E751}" destId="{DA0E3309-AA06-47D0-9853-A2219A1248D1}" srcOrd="0" destOrd="0" presId="urn:microsoft.com/office/officeart/2005/8/layout/vProcess5"/>
    <dgm:cxn modelId="{EABD510B-16CB-43E5-9249-DD8B9CB5F199}" srcId="{992C70EB-1921-4CF5-A771-4FDA8C787066}" destId="{229106F1-F723-47FE-9352-5BA351B9CCBA}" srcOrd="1" destOrd="0" parTransId="{9BB0CAE9-DAFB-4ABC-A47B-3EEEB9695FCF}" sibTransId="{363717E9-C909-4997-BF48-F54ED57E88A3}"/>
    <dgm:cxn modelId="{E8CEF116-DC8D-43A2-A3D1-371E97F51A4F}" srcId="{992C70EB-1921-4CF5-A771-4FDA8C787066}" destId="{44155543-E101-4A40-9CA1-F0B9EFF0E751}" srcOrd="0" destOrd="0" parTransId="{FCA25D7F-E6BF-4709-A211-53F638548E0F}" sibTransId="{E090C78B-6351-4986-A083-DC4CB136DA14}"/>
    <dgm:cxn modelId="{86DEF561-959C-44C1-8EEF-40DF83654B44}" type="presOf" srcId="{229106F1-F723-47FE-9352-5BA351B9CCBA}" destId="{98DDFA3B-9A09-42E9-9A28-0351115F499F}" srcOrd="0" destOrd="0" presId="urn:microsoft.com/office/officeart/2005/8/layout/vProcess5"/>
    <dgm:cxn modelId="{A0321CA7-B8A2-4095-B786-FF59D50C0F4C}" type="presParOf" srcId="{635149BC-8F59-4F8A-B460-26388EB9F7DE}" destId="{C903298F-E564-43E5-AC15-3A90035B58F5}" srcOrd="0" destOrd="0" presId="urn:microsoft.com/office/officeart/2005/8/layout/vProcess5"/>
    <dgm:cxn modelId="{9C191CB7-C914-40D4-82E1-26E0E92A909A}" type="presParOf" srcId="{635149BC-8F59-4F8A-B460-26388EB9F7DE}" destId="{DA0E3309-AA06-47D0-9853-A2219A1248D1}" srcOrd="1" destOrd="0" presId="urn:microsoft.com/office/officeart/2005/8/layout/vProcess5"/>
    <dgm:cxn modelId="{44601530-C644-4EBD-8251-7CF06D675186}" type="presParOf" srcId="{635149BC-8F59-4F8A-B460-26388EB9F7DE}" destId="{98DDFA3B-9A09-42E9-9A28-0351115F499F}" srcOrd="2" destOrd="0" presId="urn:microsoft.com/office/officeart/2005/8/layout/vProcess5"/>
    <dgm:cxn modelId="{3956DA16-E473-4AC0-A1CD-83BBBCC324D2}" type="presParOf" srcId="{635149BC-8F59-4F8A-B460-26388EB9F7DE}" destId="{2E544543-787E-4CEE-BA5A-11C1063E4E15}" srcOrd="3" destOrd="0" presId="urn:microsoft.com/office/officeart/2005/8/layout/vProcess5"/>
    <dgm:cxn modelId="{F35F359A-661C-45E7-972A-244BF04E5904}" type="presParOf" srcId="{635149BC-8F59-4F8A-B460-26388EB9F7DE}" destId="{3D8A97FF-92B9-41D2-B05D-F46CCF8852CD}" srcOrd="4" destOrd="0" presId="urn:microsoft.com/office/officeart/2005/8/layout/vProcess5"/>
    <dgm:cxn modelId="{E42A8E07-4739-4766-B76C-CCAD67ED34B3}" type="presParOf" srcId="{635149BC-8F59-4F8A-B460-26388EB9F7DE}" destId="{45851497-9E3A-4368-A341-C121617DCC9E}" srcOrd="5" destOrd="0" presId="urn:microsoft.com/office/officeart/2005/8/layout/vProcess5"/>
    <dgm:cxn modelId="{418DAEB9-04AA-4BB2-BACE-03F6B801281C}" type="presParOf" srcId="{635149BC-8F59-4F8A-B460-26388EB9F7DE}" destId="{08792E48-8683-475D-A9A0-35146AB1655F}" srcOrd="6" destOrd="0" presId="urn:microsoft.com/office/officeart/2005/8/layout/vProcess5"/>
    <dgm:cxn modelId="{0E48809F-4368-4D51-A4BF-4E0EA134F500}" type="presParOf" srcId="{635149BC-8F59-4F8A-B460-26388EB9F7DE}" destId="{548E070F-06AA-47BA-B16A-DB45A81D6A99}" srcOrd="7" destOrd="0" presId="urn:microsoft.com/office/officeart/2005/8/layout/vProcess5"/>
    <dgm:cxn modelId="{7647A455-94C0-487F-BD91-612CF7057855}" type="presParOf" srcId="{635149BC-8F59-4F8A-B460-26388EB9F7DE}" destId="{12636348-BB02-4B8B-9D6B-F7AEB106D6A9}"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C1D927-49B4-41EB-BD2D-C398DB41D8EB}"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2CAB596-FE48-478E-AB10-AE8C088CA6B9}">
      <dgm:prSet phldrT="[Text]" custT="1"/>
      <dgm:spPr/>
      <dgm:t>
        <a:bodyPr/>
        <a:lstStyle/>
        <a:p>
          <a:r>
            <a:rPr lang="en-US" sz="1100" dirty="0"/>
            <a:t>Sponsorizzare un bambino in difficoltà perché possa iscriversi a un campo per bambini affetti dal diabete.</a:t>
          </a:r>
        </a:p>
        <a:p>
          <a:r>
            <a:rPr lang="en-US" sz="1100" dirty="0"/>
            <a:t>Organizzare una raccolta fondi per un campo o una fondazione locale per bambini affetti dal diabete.</a:t>
          </a:r>
        </a:p>
      </dgm:t>
    </dgm:pt>
    <dgm:pt modelId="{CF069F83-FB75-4BD7-A380-728CC749F2C7}" type="parTrans" cxnId="{73A4DD83-6160-4FCE-A734-3D0D59DB1580}">
      <dgm:prSet/>
      <dgm:spPr/>
      <dgm:t>
        <a:bodyPr/>
        <a:lstStyle/>
        <a:p>
          <a:endParaRPr lang="en-US"/>
        </a:p>
      </dgm:t>
    </dgm:pt>
    <dgm:pt modelId="{30D90861-833B-4F38-B35F-C455372481FF}" type="sibTrans" cxnId="{73A4DD83-6160-4FCE-A734-3D0D59DB1580}">
      <dgm:prSet/>
      <dgm:spPr/>
      <dgm:t>
        <a:bodyPr/>
        <a:lstStyle/>
        <a:p>
          <a:endParaRPr lang="en-US"/>
        </a:p>
      </dgm:t>
    </dgm:pt>
    <dgm:pt modelId="{53DCA660-D35B-4A08-BF7E-3D918D38C739}">
      <dgm:prSet phldrT="[Text]" custT="1"/>
      <dgm:spPr/>
      <dgm:t>
        <a:bodyPr/>
        <a:lstStyle/>
        <a:p>
          <a:r>
            <a:rPr lang="en-US" sz="1100" dirty="0"/>
            <a:t>Mettere a dimora degli alberi. Consultare le autorità locali per l'ambiente per stabilire il tipo e il numero di alberi necessari e l'area in cui eseguire la piantumazione. </a:t>
          </a:r>
        </a:p>
        <a:p>
          <a:r>
            <a:rPr lang="en-US" sz="1100" dirty="0"/>
            <a:t>Organizzare un concorso fotografico a tema naturalistico e ambientale.</a:t>
          </a:r>
        </a:p>
      </dgm:t>
    </dgm:pt>
    <dgm:pt modelId="{366D9284-4804-4358-BCAD-6D80C37B1582}" type="parTrans" cxnId="{A112B203-21AC-40C1-A6EA-6793682158AD}">
      <dgm:prSet/>
      <dgm:spPr/>
      <dgm:t>
        <a:bodyPr/>
        <a:lstStyle/>
        <a:p>
          <a:endParaRPr lang="en-US"/>
        </a:p>
      </dgm:t>
    </dgm:pt>
    <dgm:pt modelId="{88599E66-6832-4E6F-A7B0-CA34D83A7244}" type="sibTrans" cxnId="{A112B203-21AC-40C1-A6EA-6793682158AD}">
      <dgm:prSet/>
      <dgm:spPr/>
      <dgm:t>
        <a:bodyPr/>
        <a:lstStyle/>
        <a:p>
          <a:endParaRPr lang="en-US"/>
        </a:p>
      </dgm:t>
    </dgm:pt>
    <dgm:pt modelId="{4213A130-EC5C-4100-AA33-5EF99D7EDE79}">
      <dgm:prSet phldrT="[Text]" custT="1"/>
      <dgm:spPr/>
      <dgm:t>
        <a:bodyPr/>
        <a:lstStyle/>
        <a:p>
          <a:r>
            <a:rPr lang="en-US" sz="1100" dirty="0"/>
            <a:t>Preparare e distribuire dei cesti con prodotti alimentari alle famiglie in difficoltà.</a:t>
          </a:r>
        </a:p>
        <a:p>
          <a:r>
            <a:rPr lang="en-US" sz="1100" dirty="0"/>
            <a:t>Organizzare un evento sul mangiare sano. Invitare un nutrizionista a intervenire come ospite.</a:t>
          </a:r>
        </a:p>
      </dgm:t>
    </dgm:pt>
    <dgm:pt modelId="{5DB95ACA-F26F-4493-AC47-A42DBFF6B048}" type="parTrans" cxnId="{EB83F53E-D57A-43B4-ADA1-B6970A0AC71A}">
      <dgm:prSet/>
      <dgm:spPr/>
      <dgm:t>
        <a:bodyPr/>
        <a:lstStyle/>
        <a:p>
          <a:endParaRPr lang="en-US"/>
        </a:p>
      </dgm:t>
    </dgm:pt>
    <dgm:pt modelId="{89600AC6-49DB-42A9-ACD4-863E917991E5}" type="sibTrans" cxnId="{EB83F53E-D57A-43B4-ADA1-B6970A0AC71A}">
      <dgm:prSet/>
      <dgm:spPr/>
      <dgm:t>
        <a:bodyPr/>
        <a:lstStyle/>
        <a:p>
          <a:endParaRPr lang="en-US"/>
        </a:p>
      </dgm:t>
    </dgm:pt>
    <dgm:pt modelId="{83447B4D-BCE5-4D81-9739-DE10FD16432F}">
      <dgm:prSet custT="1"/>
      <dgm:spPr/>
      <dgm:t>
        <a:bodyPr/>
        <a:lstStyle/>
        <a:p>
          <a:r>
            <a:rPr lang="en-US" sz="1100" dirty="0"/>
            <a:t>Fare da tutore a un bambino malato di cancro e ai suoi fratelli e sorelle.</a:t>
          </a:r>
        </a:p>
        <a:p>
          <a:r>
            <a:rPr lang="en-US" sz="1100" dirty="0"/>
            <a:t>Portare i fratelli e le sorelle a comprare materiale scolastico o vestiti.</a:t>
          </a:r>
        </a:p>
      </dgm:t>
    </dgm:pt>
    <dgm:pt modelId="{43CCF1CA-8974-4CD7-A20C-45DE4A1712FD}" type="parTrans" cxnId="{6BFED22E-0688-46D1-B4F2-697AD1D898DE}">
      <dgm:prSet/>
      <dgm:spPr/>
      <dgm:t>
        <a:bodyPr/>
        <a:lstStyle/>
        <a:p>
          <a:endParaRPr lang="en-US"/>
        </a:p>
      </dgm:t>
    </dgm:pt>
    <dgm:pt modelId="{2948215D-D92F-4037-9A23-C2BD31A45A2D}" type="sibTrans" cxnId="{6BFED22E-0688-46D1-B4F2-697AD1D898DE}">
      <dgm:prSet/>
      <dgm:spPr/>
      <dgm:t>
        <a:bodyPr/>
        <a:lstStyle/>
        <a:p>
          <a:endParaRPr lang="en-US"/>
        </a:p>
      </dgm:t>
    </dgm:pt>
    <dgm:pt modelId="{EE10118B-0519-4020-B19A-C4673AB21BEE}">
      <dgm:prSet custT="1"/>
      <dgm:spPr/>
      <dgm:t>
        <a:bodyPr/>
        <a:lstStyle/>
        <a:p>
          <a:r>
            <a:rPr lang="en-US" sz="1100" dirty="0"/>
            <a:t>Supportare un programma cani guida attraverso le raccolte fondi o il volontariato. </a:t>
          </a:r>
        </a:p>
        <a:p>
          <a:r>
            <a:rPr lang="en-US" sz="1100" dirty="0"/>
            <a:t>Organizzare una partita o un torneo di baseball per ciechi.</a:t>
          </a:r>
        </a:p>
      </dgm:t>
    </dgm:pt>
    <dgm:pt modelId="{F1DB3322-1C1E-44E8-8EEC-CF6023142803}" type="parTrans" cxnId="{58594A20-2BFB-457B-9A70-0C39F8EA884A}">
      <dgm:prSet/>
      <dgm:spPr/>
      <dgm:t>
        <a:bodyPr/>
        <a:lstStyle/>
        <a:p>
          <a:endParaRPr lang="en-US"/>
        </a:p>
      </dgm:t>
    </dgm:pt>
    <dgm:pt modelId="{60B5069A-30E7-45FF-92D3-A64CA47DACA8}" type="sibTrans" cxnId="{58594A20-2BFB-457B-9A70-0C39F8EA884A}">
      <dgm:prSet/>
      <dgm:spPr/>
      <dgm:t>
        <a:bodyPr/>
        <a:lstStyle/>
        <a:p>
          <a:endParaRPr lang="en-US"/>
        </a:p>
      </dgm:t>
    </dgm:pt>
    <dgm:pt modelId="{8F2C590B-5C62-4AC1-BEDF-3D538B040C1F}">
      <dgm:prSet custT="1"/>
      <dgm:spPr/>
      <dgm:t>
        <a:bodyPr/>
        <a:lstStyle/>
        <a:p>
          <a:r>
            <a:rPr lang="en-US" sz="1100" dirty="0"/>
            <a:t>Collaborare con i giovani per realizzare un murale o un mosaico nella comunità.</a:t>
          </a:r>
        </a:p>
        <a:p>
          <a:r>
            <a:rPr lang="en-US" sz="1100" dirty="0"/>
            <a:t>Coinvolgere i giovani per ristrutturare un centro per bambini o un'aula scolastica: imbiancare le pareti, eseguire riparazioni o lavori di giardinaggio.</a:t>
          </a:r>
        </a:p>
      </dgm:t>
    </dgm:pt>
    <dgm:pt modelId="{E3A1DEB7-3E4B-486C-A90C-F65FF19C71BA}" type="parTrans" cxnId="{9FB55003-079C-4553-8323-25ED9C438FA5}">
      <dgm:prSet/>
      <dgm:spPr/>
      <dgm:t>
        <a:bodyPr/>
        <a:lstStyle/>
        <a:p>
          <a:endParaRPr lang="en-US"/>
        </a:p>
      </dgm:t>
    </dgm:pt>
    <dgm:pt modelId="{C64809F7-6E47-46EC-8840-4BCD98F74867}" type="sibTrans" cxnId="{9FB55003-079C-4553-8323-25ED9C438FA5}">
      <dgm:prSet/>
      <dgm:spPr/>
      <dgm:t>
        <a:bodyPr/>
        <a:lstStyle/>
        <a:p>
          <a:endParaRPr lang="en-US"/>
        </a:p>
      </dgm:t>
    </dgm:pt>
    <dgm:pt modelId="{55BE117E-3BD0-478C-9FF5-310D8318D1E6}" type="pres">
      <dgm:prSet presAssocID="{03C1D927-49B4-41EB-BD2D-C398DB41D8EB}" presName="linearFlow" presStyleCnt="0">
        <dgm:presLayoutVars>
          <dgm:dir/>
          <dgm:resizeHandles val="exact"/>
        </dgm:presLayoutVars>
      </dgm:prSet>
      <dgm:spPr/>
      <dgm:t>
        <a:bodyPr/>
        <a:lstStyle/>
        <a:p>
          <a:endParaRPr lang="en-US"/>
        </a:p>
      </dgm:t>
    </dgm:pt>
    <dgm:pt modelId="{BFAD6E3F-E7F7-4B81-AB34-E95E0C458C33}" type="pres">
      <dgm:prSet presAssocID="{22CAB596-FE48-478E-AB10-AE8C088CA6B9}" presName="composite" presStyleCnt="0"/>
      <dgm:spPr/>
    </dgm:pt>
    <dgm:pt modelId="{B6FD36DA-E7B1-4297-A899-26F25C743546}" type="pres">
      <dgm:prSet presAssocID="{22CAB596-FE48-478E-AB10-AE8C088CA6B9}" presName="imgShp" presStyleLbl="fgImgPlace1" presStyleIdx="0" presStyleCnt="6" custLinFactNeighborX="-67797"/>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5DE9FEFC-4992-43A8-8AC5-C95728E65C61}" type="pres">
      <dgm:prSet presAssocID="{22CAB596-FE48-478E-AB10-AE8C088CA6B9}" presName="txShp" presStyleLbl="node1" presStyleIdx="0" presStyleCnt="6" custScaleX="111948">
        <dgm:presLayoutVars>
          <dgm:bulletEnabled val="1"/>
        </dgm:presLayoutVars>
      </dgm:prSet>
      <dgm:spPr/>
      <dgm:t>
        <a:bodyPr/>
        <a:lstStyle/>
        <a:p>
          <a:endParaRPr lang="en-US"/>
        </a:p>
      </dgm:t>
    </dgm:pt>
    <dgm:pt modelId="{CB2F5ADC-0751-488B-8823-F82FA2FE5C8E}" type="pres">
      <dgm:prSet presAssocID="{30D90861-833B-4F38-B35F-C455372481FF}" presName="spacing" presStyleCnt="0"/>
      <dgm:spPr/>
    </dgm:pt>
    <dgm:pt modelId="{0D8F4981-9F23-49D9-A449-4F90D2BFEFE5}" type="pres">
      <dgm:prSet presAssocID="{53DCA660-D35B-4A08-BF7E-3D918D38C739}" presName="composite" presStyleCnt="0"/>
      <dgm:spPr/>
    </dgm:pt>
    <dgm:pt modelId="{06C26B90-8208-40BE-ACD5-4AA7DB9AF742}" type="pres">
      <dgm:prSet presAssocID="{53DCA660-D35B-4A08-BF7E-3D918D38C739}" presName="imgShp" presStyleLbl="fgImgPlace1" presStyleIdx="1" presStyleCnt="6" custLinFactNeighborX="-66747"/>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B7493791-9238-4417-BF9F-28E8A0ADA968}" type="pres">
      <dgm:prSet presAssocID="{53DCA660-D35B-4A08-BF7E-3D918D38C739}" presName="txShp" presStyleLbl="node1" presStyleIdx="1" presStyleCnt="6" custScaleX="112603" custLinFactNeighborX="-179">
        <dgm:presLayoutVars>
          <dgm:bulletEnabled val="1"/>
        </dgm:presLayoutVars>
      </dgm:prSet>
      <dgm:spPr/>
      <dgm:t>
        <a:bodyPr/>
        <a:lstStyle/>
        <a:p>
          <a:endParaRPr lang="en-US"/>
        </a:p>
      </dgm:t>
    </dgm:pt>
    <dgm:pt modelId="{18205FD6-A6EB-4C9D-BC20-E0E343893E41}" type="pres">
      <dgm:prSet presAssocID="{88599E66-6832-4E6F-A7B0-CA34D83A7244}" presName="spacing" presStyleCnt="0"/>
      <dgm:spPr/>
    </dgm:pt>
    <dgm:pt modelId="{5338061A-1704-4558-8E90-8EBAE23CBA58}" type="pres">
      <dgm:prSet presAssocID="{4213A130-EC5C-4100-AA33-5EF99D7EDE79}" presName="composite" presStyleCnt="0"/>
      <dgm:spPr/>
    </dgm:pt>
    <dgm:pt modelId="{C08B734E-454E-4BD6-BCEF-B6A451DE55A0}" type="pres">
      <dgm:prSet presAssocID="{4213A130-EC5C-4100-AA33-5EF99D7EDE79}" presName="imgShp" presStyleLbl="fgImgPlace1" presStyleIdx="2" presStyleCnt="6" custLinFactNeighborX="-67717"/>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1D04D00F-BB2F-4D32-A3A9-2EAA6C91FB93}" type="pres">
      <dgm:prSet presAssocID="{4213A130-EC5C-4100-AA33-5EF99D7EDE79}" presName="txShp" presStyleLbl="node1" presStyleIdx="2" presStyleCnt="6" custScaleX="111996">
        <dgm:presLayoutVars>
          <dgm:bulletEnabled val="1"/>
        </dgm:presLayoutVars>
      </dgm:prSet>
      <dgm:spPr/>
      <dgm:t>
        <a:bodyPr/>
        <a:lstStyle/>
        <a:p>
          <a:endParaRPr lang="en-US"/>
        </a:p>
      </dgm:t>
    </dgm:pt>
    <dgm:pt modelId="{E9D4E87E-ED2F-49A4-9FA9-BE1B07A48338}" type="pres">
      <dgm:prSet presAssocID="{89600AC6-49DB-42A9-ACD4-863E917991E5}" presName="spacing" presStyleCnt="0"/>
      <dgm:spPr/>
    </dgm:pt>
    <dgm:pt modelId="{C93CA6A9-D7DA-44A0-9567-20C9591342BA}" type="pres">
      <dgm:prSet presAssocID="{83447B4D-BCE5-4D81-9739-DE10FD16432F}" presName="composite" presStyleCnt="0"/>
      <dgm:spPr/>
    </dgm:pt>
    <dgm:pt modelId="{FC93223C-7E00-4D99-829D-4A3791A35B61}" type="pres">
      <dgm:prSet presAssocID="{83447B4D-BCE5-4D81-9739-DE10FD16432F}" presName="imgShp" presStyleLbl="fgImgPlace1" presStyleIdx="3" presStyleCnt="6" custLinFactNeighborX="-67717"/>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62EF3A7E-439F-4BEC-B81C-6F993B614E6A}" type="pres">
      <dgm:prSet presAssocID="{83447B4D-BCE5-4D81-9739-DE10FD16432F}" presName="txShp" presStyleLbl="node1" presStyleIdx="3" presStyleCnt="6" custScaleX="111996">
        <dgm:presLayoutVars>
          <dgm:bulletEnabled val="1"/>
        </dgm:presLayoutVars>
      </dgm:prSet>
      <dgm:spPr/>
      <dgm:t>
        <a:bodyPr/>
        <a:lstStyle/>
        <a:p>
          <a:endParaRPr lang="en-US"/>
        </a:p>
      </dgm:t>
    </dgm:pt>
    <dgm:pt modelId="{1AB99C80-5E1B-4986-858E-861B6A3BEDA5}" type="pres">
      <dgm:prSet presAssocID="{2948215D-D92F-4037-9A23-C2BD31A45A2D}" presName="spacing" presStyleCnt="0"/>
      <dgm:spPr/>
    </dgm:pt>
    <dgm:pt modelId="{E7B4752D-DDAD-4253-9BEA-CED77FCB8F2D}" type="pres">
      <dgm:prSet presAssocID="{EE10118B-0519-4020-B19A-C4673AB21BEE}" presName="composite" presStyleCnt="0"/>
      <dgm:spPr/>
    </dgm:pt>
    <dgm:pt modelId="{4210936C-E6FA-477A-9D41-28C73BBEBF03}" type="pres">
      <dgm:prSet presAssocID="{EE10118B-0519-4020-B19A-C4673AB21BEE}" presName="imgShp" presStyleLbl="fgImgPlace1" presStyleIdx="4" presStyleCnt="6" custLinFactNeighborX="-67759" custLinFactNeighborY="311"/>
      <dgm:spPr>
        <a:blipFill>
          <a:blip xmlns:r="http://schemas.openxmlformats.org/officeDocument/2006/relationships" r:embed="rId5">
            <a:extLst>
              <a:ext uri="{28A0092B-C50C-407E-A947-70E740481C1C}">
                <a14:useLocalDpi xmlns:a14="http://schemas.microsoft.com/office/drawing/2010/main" val="0"/>
              </a:ext>
            </a:extLst>
          </a:blip>
          <a:srcRect/>
          <a:stretch>
            <a:fillRect/>
          </a:stretch>
        </a:blipFill>
      </dgm:spPr>
    </dgm:pt>
    <dgm:pt modelId="{00B64842-0C8B-4028-B9FF-D5C7AD1B9690}" type="pres">
      <dgm:prSet presAssocID="{EE10118B-0519-4020-B19A-C4673AB21BEE}" presName="txShp" presStyleLbl="node1" presStyleIdx="4" presStyleCnt="6" custScaleX="111970">
        <dgm:presLayoutVars>
          <dgm:bulletEnabled val="1"/>
        </dgm:presLayoutVars>
      </dgm:prSet>
      <dgm:spPr/>
      <dgm:t>
        <a:bodyPr/>
        <a:lstStyle/>
        <a:p>
          <a:endParaRPr lang="en-US"/>
        </a:p>
      </dgm:t>
    </dgm:pt>
    <dgm:pt modelId="{EB8D1196-75BF-474B-9FC5-81C5D93DF47E}" type="pres">
      <dgm:prSet presAssocID="{60B5069A-30E7-45FF-92D3-A64CA47DACA8}" presName="spacing" presStyleCnt="0"/>
      <dgm:spPr/>
    </dgm:pt>
    <dgm:pt modelId="{0486380F-FC2C-4300-AF81-B57E7BEF6D54}" type="pres">
      <dgm:prSet presAssocID="{8F2C590B-5C62-4AC1-BEDF-3D538B040C1F}" presName="composite" presStyleCnt="0"/>
      <dgm:spPr/>
    </dgm:pt>
    <dgm:pt modelId="{085A77BB-E38B-4F4D-86B6-952BCE90748F}" type="pres">
      <dgm:prSet presAssocID="{8F2C590B-5C62-4AC1-BEDF-3D538B040C1F}" presName="imgShp" presStyleLbl="fgImgPlace1" presStyleIdx="5" presStyleCnt="6" custLinFactNeighborX="-69984"/>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39000" r="-39000"/>
          </a:stretch>
        </a:blipFill>
      </dgm:spPr>
    </dgm:pt>
    <dgm:pt modelId="{1F954B25-9A7E-4D4C-A43A-AA8816325DB8}" type="pres">
      <dgm:prSet presAssocID="{8F2C590B-5C62-4AC1-BEDF-3D538B040C1F}" presName="txShp" presStyleLbl="node1" presStyleIdx="5" presStyleCnt="6" custScaleX="111774">
        <dgm:presLayoutVars>
          <dgm:bulletEnabled val="1"/>
        </dgm:presLayoutVars>
      </dgm:prSet>
      <dgm:spPr/>
      <dgm:t>
        <a:bodyPr/>
        <a:lstStyle/>
        <a:p>
          <a:endParaRPr lang="en-US"/>
        </a:p>
      </dgm:t>
    </dgm:pt>
  </dgm:ptLst>
  <dgm:cxnLst>
    <dgm:cxn modelId="{6BFED22E-0688-46D1-B4F2-697AD1D898DE}" srcId="{03C1D927-49B4-41EB-BD2D-C398DB41D8EB}" destId="{83447B4D-BCE5-4D81-9739-DE10FD16432F}" srcOrd="3" destOrd="0" parTransId="{43CCF1CA-8974-4CD7-A20C-45DE4A1712FD}" sibTransId="{2948215D-D92F-4037-9A23-C2BD31A45A2D}"/>
    <dgm:cxn modelId="{EB18851F-FA32-4A4F-8F76-0040E5889B22}" type="presOf" srcId="{53DCA660-D35B-4A08-BF7E-3D918D38C739}" destId="{B7493791-9238-4417-BF9F-28E8A0ADA968}" srcOrd="0" destOrd="0" presId="urn:microsoft.com/office/officeart/2005/8/layout/vList3"/>
    <dgm:cxn modelId="{58594A20-2BFB-457B-9A70-0C39F8EA884A}" srcId="{03C1D927-49B4-41EB-BD2D-C398DB41D8EB}" destId="{EE10118B-0519-4020-B19A-C4673AB21BEE}" srcOrd="4" destOrd="0" parTransId="{F1DB3322-1C1E-44E8-8EEC-CF6023142803}" sibTransId="{60B5069A-30E7-45FF-92D3-A64CA47DACA8}"/>
    <dgm:cxn modelId="{38C4FE8D-BDD5-4954-995E-55EE323BE60D}" type="presOf" srcId="{EE10118B-0519-4020-B19A-C4673AB21BEE}" destId="{00B64842-0C8B-4028-B9FF-D5C7AD1B9690}" srcOrd="0" destOrd="0" presId="urn:microsoft.com/office/officeart/2005/8/layout/vList3"/>
    <dgm:cxn modelId="{F34854CB-973B-40BA-BFC3-B8C7BED28CCC}" type="presOf" srcId="{03C1D927-49B4-41EB-BD2D-C398DB41D8EB}" destId="{55BE117E-3BD0-478C-9FF5-310D8318D1E6}" srcOrd="0" destOrd="0" presId="urn:microsoft.com/office/officeart/2005/8/layout/vList3"/>
    <dgm:cxn modelId="{94594FBC-A775-4336-89B5-10B122EC1C55}" type="presOf" srcId="{4213A130-EC5C-4100-AA33-5EF99D7EDE79}" destId="{1D04D00F-BB2F-4D32-A3A9-2EAA6C91FB93}" srcOrd="0" destOrd="0" presId="urn:microsoft.com/office/officeart/2005/8/layout/vList3"/>
    <dgm:cxn modelId="{EB83F53E-D57A-43B4-ADA1-B6970A0AC71A}" srcId="{03C1D927-49B4-41EB-BD2D-C398DB41D8EB}" destId="{4213A130-EC5C-4100-AA33-5EF99D7EDE79}" srcOrd="2" destOrd="0" parTransId="{5DB95ACA-F26F-4493-AC47-A42DBFF6B048}" sibTransId="{89600AC6-49DB-42A9-ACD4-863E917991E5}"/>
    <dgm:cxn modelId="{A112B203-21AC-40C1-A6EA-6793682158AD}" srcId="{03C1D927-49B4-41EB-BD2D-C398DB41D8EB}" destId="{53DCA660-D35B-4A08-BF7E-3D918D38C739}" srcOrd="1" destOrd="0" parTransId="{366D9284-4804-4358-BCAD-6D80C37B1582}" sibTransId="{88599E66-6832-4E6F-A7B0-CA34D83A7244}"/>
    <dgm:cxn modelId="{9FB55003-079C-4553-8323-25ED9C438FA5}" srcId="{03C1D927-49B4-41EB-BD2D-C398DB41D8EB}" destId="{8F2C590B-5C62-4AC1-BEDF-3D538B040C1F}" srcOrd="5" destOrd="0" parTransId="{E3A1DEB7-3E4B-486C-A90C-F65FF19C71BA}" sibTransId="{C64809F7-6E47-46EC-8840-4BCD98F74867}"/>
    <dgm:cxn modelId="{73A4DD83-6160-4FCE-A734-3D0D59DB1580}" srcId="{03C1D927-49B4-41EB-BD2D-C398DB41D8EB}" destId="{22CAB596-FE48-478E-AB10-AE8C088CA6B9}" srcOrd="0" destOrd="0" parTransId="{CF069F83-FB75-4BD7-A380-728CC749F2C7}" sibTransId="{30D90861-833B-4F38-B35F-C455372481FF}"/>
    <dgm:cxn modelId="{A4E2F1E5-BAF5-4342-BEEE-2FEE140AE664}" type="presOf" srcId="{8F2C590B-5C62-4AC1-BEDF-3D538B040C1F}" destId="{1F954B25-9A7E-4D4C-A43A-AA8816325DB8}" srcOrd="0" destOrd="0" presId="urn:microsoft.com/office/officeart/2005/8/layout/vList3"/>
    <dgm:cxn modelId="{7092E0BF-E5EF-4CB1-8DEC-B3E7D5E6CA11}" type="presOf" srcId="{83447B4D-BCE5-4D81-9739-DE10FD16432F}" destId="{62EF3A7E-439F-4BEC-B81C-6F993B614E6A}" srcOrd="0" destOrd="0" presId="urn:microsoft.com/office/officeart/2005/8/layout/vList3"/>
    <dgm:cxn modelId="{397AA628-17DD-4DF7-BF03-725A02732CA1}" type="presOf" srcId="{22CAB596-FE48-478E-AB10-AE8C088CA6B9}" destId="{5DE9FEFC-4992-43A8-8AC5-C95728E65C61}" srcOrd="0" destOrd="0" presId="urn:microsoft.com/office/officeart/2005/8/layout/vList3"/>
    <dgm:cxn modelId="{C2A141A2-AB7C-40CF-B4F1-5B61A868C7A8}" type="presParOf" srcId="{55BE117E-3BD0-478C-9FF5-310D8318D1E6}" destId="{BFAD6E3F-E7F7-4B81-AB34-E95E0C458C33}" srcOrd="0" destOrd="0" presId="urn:microsoft.com/office/officeart/2005/8/layout/vList3"/>
    <dgm:cxn modelId="{C7E03647-3B99-4D86-ACC0-DBF91F509575}" type="presParOf" srcId="{BFAD6E3F-E7F7-4B81-AB34-E95E0C458C33}" destId="{B6FD36DA-E7B1-4297-A899-26F25C743546}" srcOrd="0" destOrd="0" presId="urn:microsoft.com/office/officeart/2005/8/layout/vList3"/>
    <dgm:cxn modelId="{6C0E248A-165F-4B35-8B4D-58CFFB228F06}" type="presParOf" srcId="{BFAD6E3F-E7F7-4B81-AB34-E95E0C458C33}" destId="{5DE9FEFC-4992-43A8-8AC5-C95728E65C61}" srcOrd="1" destOrd="0" presId="urn:microsoft.com/office/officeart/2005/8/layout/vList3"/>
    <dgm:cxn modelId="{828DB616-BC97-49A4-817E-030C81F32035}" type="presParOf" srcId="{55BE117E-3BD0-478C-9FF5-310D8318D1E6}" destId="{CB2F5ADC-0751-488B-8823-F82FA2FE5C8E}" srcOrd="1" destOrd="0" presId="urn:microsoft.com/office/officeart/2005/8/layout/vList3"/>
    <dgm:cxn modelId="{8230A973-AAEF-4310-9296-ED5EC94FC2CC}" type="presParOf" srcId="{55BE117E-3BD0-478C-9FF5-310D8318D1E6}" destId="{0D8F4981-9F23-49D9-A449-4F90D2BFEFE5}" srcOrd="2" destOrd="0" presId="urn:microsoft.com/office/officeart/2005/8/layout/vList3"/>
    <dgm:cxn modelId="{52F97503-98BF-45DF-9759-74C2BF59EA39}" type="presParOf" srcId="{0D8F4981-9F23-49D9-A449-4F90D2BFEFE5}" destId="{06C26B90-8208-40BE-ACD5-4AA7DB9AF742}" srcOrd="0" destOrd="0" presId="urn:microsoft.com/office/officeart/2005/8/layout/vList3"/>
    <dgm:cxn modelId="{1B9F714D-42B6-4FCF-B712-EEBBCBE7FC6C}" type="presParOf" srcId="{0D8F4981-9F23-49D9-A449-4F90D2BFEFE5}" destId="{B7493791-9238-4417-BF9F-28E8A0ADA968}" srcOrd="1" destOrd="0" presId="urn:microsoft.com/office/officeart/2005/8/layout/vList3"/>
    <dgm:cxn modelId="{D32CCE58-5ADB-4C0D-BAF9-3D06F3855E09}" type="presParOf" srcId="{55BE117E-3BD0-478C-9FF5-310D8318D1E6}" destId="{18205FD6-A6EB-4C9D-BC20-E0E343893E41}" srcOrd="3" destOrd="0" presId="urn:microsoft.com/office/officeart/2005/8/layout/vList3"/>
    <dgm:cxn modelId="{30AB6410-C3F8-4060-A5BE-FAE8A1F09E58}" type="presParOf" srcId="{55BE117E-3BD0-478C-9FF5-310D8318D1E6}" destId="{5338061A-1704-4558-8E90-8EBAE23CBA58}" srcOrd="4" destOrd="0" presId="urn:microsoft.com/office/officeart/2005/8/layout/vList3"/>
    <dgm:cxn modelId="{5A811172-0AB7-4A40-99D3-2E9C932BA9C4}" type="presParOf" srcId="{5338061A-1704-4558-8E90-8EBAE23CBA58}" destId="{C08B734E-454E-4BD6-BCEF-B6A451DE55A0}" srcOrd="0" destOrd="0" presId="urn:microsoft.com/office/officeart/2005/8/layout/vList3"/>
    <dgm:cxn modelId="{77A266BC-FB82-4261-BA68-086B68CB124B}" type="presParOf" srcId="{5338061A-1704-4558-8E90-8EBAE23CBA58}" destId="{1D04D00F-BB2F-4D32-A3A9-2EAA6C91FB93}" srcOrd="1" destOrd="0" presId="urn:microsoft.com/office/officeart/2005/8/layout/vList3"/>
    <dgm:cxn modelId="{58489C21-0C90-4AE0-9BB5-B0D77B04B44B}" type="presParOf" srcId="{55BE117E-3BD0-478C-9FF5-310D8318D1E6}" destId="{E9D4E87E-ED2F-49A4-9FA9-BE1B07A48338}" srcOrd="5" destOrd="0" presId="urn:microsoft.com/office/officeart/2005/8/layout/vList3"/>
    <dgm:cxn modelId="{4532DBA4-8F88-4820-9B7A-EEC7C970D666}" type="presParOf" srcId="{55BE117E-3BD0-478C-9FF5-310D8318D1E6}" destId="{C93CA6A9-D7DA-44A0-9567-20C9591342BA}" srcOrd="6" destOrd="0" presId="urn:microsoft.com/office/officeart/2005/8/layout/vList3"/>
    <dgm:cxn modelId="{05D2F91A-4AFA-4846-88EC-9682A56252FA}" type="presParOf" srcId="{C93CA6A9-D7DA-44A0-9567-20C9591342BA}" destId="{FC93223C-7E00-4D99-829D-4A3791A35B61}" srcOrd="0" destOrd="0" presId="urn:microsoft.com/office/officeart/2005/8/layout/vList3"/>
    <dgm:cxn modelId="{2EF0D66A-F81B-4C7B-B54E-2147BC531544}" type="presParOf" srcId="{C93CA6A9-D7DA-44A0-9567-20C9591342BA}" destId="{62EF3A7E-439F-4BEC-B81C-6F993B614E6A}" srcOrd="1" destOrd="0" presId="urn:microsoft.com/office/officeart/2005/8/layout/vList3"/>
    <dgm:cxn modelId="{79B19675-B1A8-4109-BC1F-B692C588B67F}" type="presParOf" srcId="{55BE117E-3BD0-478C-9FF5-310D8318D1E6}" destId="{1AB99C80-5E1B-4986-858E-861B6A3BEDA5}" srcOrd="7" destOrd="0" presId="urn:microsoft.com/office/officeart/2005/8/layout/vList3"/>
    <dgm:cxn modelId="{5CDC3A7D-1A59-447D-8F62-688A27FBC357}" type="presParOf" srcId="{55BE117E-3BD0-478C-9FF5-310D8318D1E6}" destId="{E7B4752D-DDAD-4253-9BEA-CED77FCB8F2D}" srcOrd="8" destOrd="0" presId="urn:microsoft.com/office/officeart/2005/8/layout/vList3"/>
    <dgm:cxn modelId="{A9DE0EFE-DEF2-4D97-B8E3-8E1E17F8A6A0}" type="presParOf" srcId="{E7B4752D-DDAD-4253-9BEA-CED77FCB8F2D}" destId="{4210936C-E6FA-477A-9D41-28C73BBEBF03}" srcOrd="0" destOrd="0" presId="urn:microsoft.com/office/officeart/2005/8/layout/vList3"/>
    <dgm:cxn modelId="{493F485D-29F7-4A78-8B82-A3B86C205CD9}" type="presParOf" srcId="{E7B4752D-DDAD-4253-9BEA-CED77FCB8F2D}" destId="{00B64842-0C8B-4028-B9FF-D5C7AD1B9690}" srcOrd="1" destOrd="0" presId="urn:microsoft.com/office/officeart/2005/8/layout/vList3"/>
    <dgm:cxn modelId="{267ADFAC-300F-409B-BDE0-30AEE17BF343}" type="presParOf" srcId="{55BE117E-3BD0-478C-9FF5-310D8318D1E6}" destId="{EB8D1196-75BF-474B-9FC5-81C5D93DF47E}" srcOrd="9" destOrd="0" presId="urn:microsoft.com/office/officeart/2005/8/layout/vList3"/>
    <dgm:cxn modelId="{B78D56C6-84AE-4655-854C-C609594E9896}" type="presParOf" srcId="{55BE117E-3BD0-478C-9FF5-310D8318D1E6}" destId="{0486380F-FC2C-4300-AF81-B57E7BEF6D54}" srcOrd="10" destOrd="0" presId="urn:microsoft.com/office/officeart/2005/8/layout/vList3"/>
    <dgm:cxn modelId="{D95A6D43-7C98-4194-A1E5-FF9B0D0B84BB}" type="presParOf" srcId="{0486380F-FC2C-4300-AF81-B57E7BEF6D54}" destId="{085A77BB-E38B-4F4D-86B6-952BCE90748F}" srcOrd="0" destOrd="0" presId="urn:microsoft.com/office/officeart/2005/8/layout/vList3"/>
    <dgm:cxn modelId="{3C337DF1-F866-4DB2-8AC9-2B840A6B0998}" type="presParOf" srcId="{0486380F-FC2C-4300-AF81-B57E7BEF6D54}" destId="{1F954B25-9A7E-4D4C-A43A-AA8816325DB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70338" y="1"/>
            <a:ext cx="3038475" cy="465621"/>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EA1A7210-0B2B-4F28-95C4-07BD8775DA7A}" type="datetimeFigureOut">
              <a:rPr lang="en-US"/>
              <a:pPr>
                <a:defRPr/>
              </a:pPr>
              <a:t>12/7/2017</a:t>
            </a:fld>
            <a:endParaRPr lang="it-IT"/>
          </a:p>
        </p:txBody>
      </p:sp>
      <p:sp>
        <p:nvSpPr>
          <p:cNvPr id="4" name="Footer Placeholder 3"/>
          <p:cNvSpPr>
            <a:spLocks noGrp="1"/>
          </p:cNvSpPr>
          <p:nvPr>
            <p:ph type="ftr" sz="quarter" idx="2"/>
          </p:nvPr>
        </p:nvSpPr>
        <p:spPr>
          <a:xfrm>
            <a:off x="1" y="8829181"/>
            <a:ext cx="3038475" cy="46562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70338" y="8829181"/>
            <a:ext cx="3038475" cy="46562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FBA8D9B-71D9-4A7B-BE07-1B7244D46708}" type="slidenum">
              <a:rPr lang="en-US" altLang="en-US"/>
              <a:pPr/>
              <a:t>‹#›</a:t>
            </a:fld>
            <a:endParaRPr lang="it-IT" altLang="en-US"/>
          </a:p>
        </p:txBody>
      </p:sp>
    </p:spTree>
    <p:extLst>
      <p:ext uri="{BB962C8B-B14F-4D97-AF65-F5344CB8AC3E}">
        <p14:creationId xmlns:p14="http://schemas.microsoft.com/office/powerpoint/2010/main" val="2938806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8475" cy="465621"/>
          </a:xfrm>
          <a:prstGeom prst="rect">
            <a:avLst/>
          </a:prstGeom>
        </p:spPr>
        <p:txBody>
          <a:bodyPr vert="horz" lIns="92446" tIns="46223" rIns="92446" bIns="4622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338" y="1"/>
            <a:ext cx="3038475" cy="465621"/>
          </a:xfrm>
          <a:prstGeom prst="rect">
            <a:avLst/>
          </a:prstGeom>
        </p:spPr>
        <p:txBody>
          <a:bodyPr vert="horz" wrap="square" lIns="92446" tIns="46223" rIns="92446" bIns="46223" numCol="1" anchor="t" anchorCtr="0" compatLnSpc="1">
            <a:prstTxWarp prst="textNoShape">
              <a:avLst/>
            </a:prstTxWarp>
          </a:bodyPr>
          <a:lstStyle>
            <a:lvl1pPr algn="r">
              <a:defRPr sz="1200" smtClean="0">
                <a:latin typeface="Calibri" pitchFamily="34" charset="0"/>
              </a:defRPr>
            </a:lvl1pPr>
          </a:lstStyle>
          <a:p>
            <a:pPr>
              <a:defRPr/>
            </a:pPr>
            <a:fld id="{650E5A6F-92FD-4175-992C-CA3DDCA6AD3A}" type="datetimeFigureOut">
              <a:rPr lang="en-US"/>
              <a:pPr>
                <a:defRPr/>
              </a:pPr>
              <a:t>12/7/2017</a:t>
            </a:fld>
            <a:endParaRPr lang="it-IT"/>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2446" tIns="46223" rIns="92446" bIns="46223" rtlCol="0" anchor="ctr"/>
          <a:lstStyle/>
          <a:p>
            <a:pPr lvl="0"/>
            <a:endParaRPr lang="en-US" noProof="0" dirty="0"/>
          </a:p>
        </p:txBody>
      </p:sp>
      <p:sp>
        <p:nvSpPr>
          <p:cNvPr id="5" name="Notes Placeholder 4"/>
          <p:cNvSpPr>
            <a:spLocks noGrp="1"/>
          </p:cNvSpPr>
          <p:nvPr>
            <p:ph type="body" sz="quarter" idx="3"/>
          </p:nvPr>
        </p:nvSpPr>
        <p:spPr>
          <a:xfrm>
            <a:off x="701676" y="4416191"/>
            <a:ext cx="5607050" cy="4182580"/>
          </a:xfrm>
          <a:prstGeom prst="rect">
            <a:avLst/>
          </a:prstGeom>
        </p:spPr>
        <p:txBody>
          <a:bodyPr vert="horz" lIns="92446" tIns="46223" rIns="92446" bIns="4622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829181"/>
            <a:ext cx="3038475" cy="465621"/>
          </a:xfrm>
          <a:prstGeom prst="rect">
            <a:avLst/>
          </a:prstGeom>
        </p:spPr>
        <p:txBody>
          <a:bodyPr vert="horz" lIns="92446" tIns="46223" rIns="92446" bIns="46223"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338" y="8829181"/>
            <a:ext cx="3038475" cy="465621"/>
          </a:xfrm>
          <a:prstGeom prst="rect">
            <a:avLst/>
          </a:prstGeom>
        </p:spPr>
        <p:txBody>
          <a:bodyPr vert="horz" wrap="square" lIns="92446" tIns="46223" rIns="92446" bIns="46223" numCol="1" anchor="b" anchorCtr="0" compatLnSpc="1">
            <a:prstTxWarp prst="textNoShape">
              <a:avLst/>
            </a:prstTxWarp>
          </a:bodyPr>
          <a:lstStyle>
            <a:lvl1pPr algn="r">
              <a:defRPr sz="1200">
                <a:latin typeface="Calibri" panose="020F0502020204030204" pitchFamily="34" charset="0"/>
              </a:defRPr>
            </a:lvl1pPr>
          </a:lstStyle>
          <a:p>
            <a:fld id="{D0DBD422-9EB0-4323-BF6E-DCF786888576}" type="slidenum">
              <a:rPr lang="en-US" altLang="en-US"/>
              <a:pPr/>
              <a:t>‹#›</a:t>
            </a:fld>
            <a:endParaRPr lang="it-IT" altLang="en-US"/>
          </a:p>
        </p:txBody>
      </p:sp>
    </p:spTree>
    <p:extLst>
      <p:ext uri="{BB962C8B-B14F-4D97-AF65-F5344CB8AC3E}">
        <p14:creationId xmlns:p14="http://schemas.microsoft.com/office/powerpoint/2010/main" val="309110944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mn-lt"/>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a:t>
            </a:fld>
            <a:endParaRPr lang="it-IT" altLang="en-US"/>
          </a:p>
        </p:txBody>
      </p:sp>
    </p:spTree>
    <p:extLst>
      <p:ext uri="{BB962C8B-B14F-4D97-AF65-F5344CB8AC3E}">
        <p14:creationId xmlns:p14="http://schemas.microsoft.com/office/powerpoint/2010/main" val="407002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it-IT" dirty="0"/>
              <a:t>Diamo un’occhiata più da vicino al punto in cui il GST si inserisce nelle Attività di Service e anche nel Global Action Team. Come ultimissima aggiunta nella Divisione Attività di Service, il Global Service Team lavorerà al fianco</a:t>
            </a:r>
            <a:r>
              <a:rPr lang="it-IT" baseline="0" dirty="0"/>
              <a:t> del dipartimento</a:t>
            </a:r>
            <a:r>
              <a:rPr lang="it-IT" dirty="0"/>
              <a:t> Sviluppo Programmi (PD, Program Development) e Leo per mettere il service al centro dell’attenzione della nostra organizzazione. Ogni dipartimento all’interno delle Attività di Service lavorerà insieme con ruoli complementari per raggiungere i nostri obiettivi. </a:t>
            </a:r>
          </a:p>
          <a:p>
            <a:endParaRPr lang="it-IT" baseline="0" dirty="0"/>
          </a:p>
          <a:p>
            <a:r>
              <a:rPr lang="it-IT" dirty="0"/>
              <a:t>Possiamo pensare allo Sviluppo Programmi come a un </a:t>
            </a:r>
            <a:r>
              <a:rPr lang="it-IT" b="1" dirty="0"/>
              <a:t>centro di pensiero </a:t>
            </a:r>
            <a:r>
              <a:rPr lang="it-IT" dirty="0"/>
              <a:t>che ricerca e sviluppa programmi e modelli di service, crea strumenti per supportare l’implementazione dei progetti e sviluppa programmi pilota per testare le nuove iniziative. Il GST agirà quale elemento </a:t>
            </a:r>
            <a:r>
              <a:rPr lang="it-IT" b="1" dirty="0" err="1"/>
              <a:t>mobilitatore</a:t>
            </a:r>
            <a:r>
              <a:rPr lang="it-IT" dirty="0"/>
              <a:t> che energizza i Lions nel campo per implementare dei progetti di intervento diretto, raccogliere e analizzare il feedback sui bisogni e sulle opportunità in tutte le Aree Costituzionali. Ricopriremo un ruolo fondamentale nel garantire che il GST riceva i dati di cui ha bisogno. Questi dati saranno poi tradotti in idee preziose per il team Sviluppo Programmi al fine di migliorare ulteriormente i programmi e le risorse specifiche per ogni regione.</a:t>
            </a:r>
          </a:p>
          <a:p>
            <a:endParaRPr lang="it-IT" baseline="0" dirty="0"/>
          </a:p>
          <a:p>
            <a:r>
              <a:rPr lang="it-IT" dirty="0"/>
              <a:t>Oltre che con la Divisione Attività di Service, il Global Service Team lavorerà in modo collaborativo al fianco del Global Membership Team e del Global Leadership Team. Insieme, il GST, il GMT e il GLT formano il Global Action Team unificando le tre aree chiave dei Lions: leadership, </a:t>
            </a:r>
            <a:r>
              <a:rPr lang="it-IT" dirty="0" err="1"/>
              <a:t>membership</a:t>
            </a:r>
            <a:r>
              <a:rPr lang="it-IT" dirty="0"/>
              <a:t> e service.</a:t>
            </a:r>
          </a:p>
          <a:p>
            <a:endParaRPr lang="it-IT" baseline="0" dirty="0"/>
          </a:p>
          <a:p>
            <a:r>
              <a:rPr lang="it-IT" dirty="0"/>
              <a:t>Il GST lavorerà anche in modo collaborativo con la Fondazione per aumentare le risorse da utilizzare per i progetti di service, portare visibilità alla nostra organizzazione e Fondazione, supportare i Lions locali che richiedono un contributo in tutto il ciclo di sviluppo del contributo, dalla valutazione del bisogno, alla comunicazione sul progresso dei lavori, alle visite in loco e al rapporto finale. Desideriamo che i Lions siano a conoscenza di tutto quello che la Fondazione fa e contribuiscano a spargere la voce nel campo ad altre persone.</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10</a:t>
            </a:fld>
            <a:endParaRPr lang="it-IT" altLang="en-US"/>
          </a:p>
        </p:txBody>
      </p:sp>
    </p:spTree>
    <p:extLst>
      <p:ext uri="{BB962C8B-B14F-4D97-AF65-F5344CB8AC3E}">
        <p14:creationId xmlns:p14="http://schemas.microsoft.com/office/powerpoint/2010/main" val="365413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it-IT" i="0" baseline="0" dirty="0"/>
              <a:t>Qui vediamo un’immagine dettagliata che illustra come avviene la collaborazione tra il Global Action Team e la LCIF.</a:t>
            </a:r>
            <a:endParaRPr lang="it-IT" i="0" dirty="0"/>
          </a:p>
          <a:p>
            <a:endParaRPr lang="it-IT" dirty="0"/>
          </a:p>
        </p:txBody>
      </p:sp>
      <p:sp>
        <p:nvSpPr>
          <p:cNvPr id="4" name="Slide Number Placeholder 3"/>
          <p:cNvSpPr>
            <a:spLocks noGrp="1"/>
          </p:cNvSpPr>
          <p:nvPr>
            <p:ph type="sldNum" sz="quarter" idx="10"/>
          </p:nvPr>
        </p:nvSpPr>
        <p:spPr/>
        <p:txBody>
          <a:bodyPr/>
          <a:lstStyle/>
          <a:p>
            <a:fld id="{E5C71B69-8B32-4D0C-B099-2760A7644D55}" type="slidenum">
              <a:rPr lang="en-US" smtClean="0"/>
              <a:t>11</a:t>
            </a:fld>
            <a:endParaRPr lang="it-IT"/>
          </a:p>
        </p:txBody>
      </p:sp>
    </p:spTree>
    <p:extLst>
      <p:ext uri="{BB962C8B-B14F-4D97-AF65-F5344CB8AC3E}">
        <p14:creationId xmlns:p14="http://schemas.microsoft.com/office/powerpoint/2010/main" val="3748190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it-IT" dirty="0"/>
              <a:t>Osserviamo più da vicino la relazione tra GAT e LCIF. La LCIF si inserisce nella struttura</a:t>
            </a:r>
            <a:r>
              <a:rPr lang="it-IT" baseline="0" dirty="0"/>
              <a:t> attraverso </a:t>
            </a:r>
            <a:r>
              <a:rPr lang="it-IT" dirty="0"/>
              <a:t>la sua collaborazione con il Global Service Team, in particolare come illustrato qui dalle frecce bidirezionali.</a:t>
            </a:r>
          </a:p>
          <a:p>
            <a:endParaRPr lang="it-IT" dirty="0"/>
          </a:p>
          <a:p>
            <a:r>
              <a:rPr lang="it-IT" dirty="0"/>
              <a:t>I coordinatori LCIF e i membri del GST beneficiano dal promuoversi a vicenda. La LCIF supporta il service dei Lions e il service dei Lions può essere sostenuto dal supporto finanziario dalla LCIF. Evidenziando l’importanza di entrambi, viene rafforzata la relazione tra service e supporto finanziario verso la fondazione.</a:t>
            </a:r>
          </a:p>
          <a:p>
            <a:r>
              <a:rPr lang="it-IT" dirty="0"/>
              <a:t> </a:t>
            </a:r>
          </a:p>
          <a:p>
            <a:r>
              <a:rPr lang="it-IT" dirty="0"/>
              <a:t>I membri del GST e i coordinatori LCIF serviranno come leader a livello di club, distretto e </a:t>
            </a:r>
            <a:r>
              <a:rPr lang="it-IT" dirty="0" err="1"/>
              <a:t>multidistretto</a:t>
            </a:r>
            <a:r>
              <a:rPr lang="it-IT" dirty="0"/>
              <a:t>. Tramite</a:t>
            </a:r>
            <a:r>
              <a:rPr lang="it-IT" baseline="0" dirty="0"/>
              <a:t> una c</a:t>
            </a:r>
            <a:r>
              <a:rPr lang="it-IT" dirty="0"/>
              <a:t>ollaborazione a ogni livello, i piani potranno essere integrati e sviluppati per raggiungere più obiettivi.</a:t>
            </a:r>
          </a:p>
          <a:p>
            <a:endParaRPr lang="it-IT" dirty="0"/>
          </a:p>
          <a:p>
            <a:r>
              <a:rPr lang="it-IT" dirty="0"/>
              <a:t>A livello di Area Costituzionale e Area, laddove la LCIF non ha la rappresentazione di un coordinatore, </a:t>
            </a:r>
            <a:r>
              <a:rPr lang="it-IT" b="1" dirty="0"/>
              <a:t>noi </a:t>
            </a:r>
            <a:r>
              <a:rPr lang="it-IT" dirty="0"/>
              <a:t>saremo responsabili per promuovere la Fondazione tra i soci.</a:t>
            </a:r>
          </a:p>
          <a:p>
            <a:endParaRPr lang="it-IT" dirty="0"/>
          </a:p>
          <a:p>
            <a:r>
              <a:rPr lang="it-IT" dirty="0"/>
              <a:t>Gli obiettivi di raccolta fondi vengono stabiliti dalla LCIF, in modo che possiamo rispondere quando i Lions hanno bisogno di aiuti finanziari tramite dei contributi qualificati. Senza il supporto della LCIF, i Lions non possono soddisfare alcuni bisogni su larga scala all’interno della loro comunità o rispondere a calamità naturali.</a:t>
            </a:r>
            <a:endParaRPr lang="it-IT" i="1" dirty="0"/>
          </a:p>
          <a:p>
            <a:endParaRPr lang="it-IT"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12</a:t>
            </a:fld>
            <a:endParaRPr lang="it-IT" altLang="en-US"/>
          </a:p>
        </p:txBody>
      </p:sp>
    </p:spTree>
    <p:extLst>
      <p:ext uri="{BB962C8B-B14F-4D97-AF65-F5344CB8AC3E}">
        <p14:creationId xmlns:p14="http://schemas.microsoft.com/office/powerpoint/2010/main" val="2503256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rPr>
              <a:t>Ecco quello che pianifichiamo di raggiungere tramite una relazione collaborativa tra GST e LCIF.</a:t>
            </a:r>
            <a:endParaRPr lang="it-IT" sz="1200" kern="1200" dirty="0">
              <a:solidFill>
                <a:schemeClr val="tx1"/>
              </a:solidFill>
              <a:effectLst/>
              <a:latin typeface="+mn-lt"/>
              <a:ea typeface="ヒラギノ角ゴ Pro W3" charset="0"/>
              <a:cs typeface="ヒラギノ角ゴ Pro W3" charset="0"/>
            </a:endParaRPr>
          </a:p>
          <a:p>
            <a:endParaRPr lang="it-IT" sz="1200" kern="1200" dirty="0">
              <a:solidFill>
                <a:schemeClr val="tx1"/>
              </a:solidFill>
              <a:effectLst/>
              <a:latin typeface="+mn-lt"/>
              <a:ea typeface="ヒラギノ角ゴ Pro W3" charset="0"/>
              <a:cs typeface="ヒラギノ角ゴ Pro W3" charset="0"/>
            </a:endParaRPr>
          </a:p>
          <a:p>
            <a:pPr marL="171450" indent="-171450">
              <a:buFontTx/>
              <a:buChar char="-"/>
            </a:pPr>
            <a:r>
              <a:rPr lang="it-IT" sz="1200" kern="1200" dirty="0">
                <a:solidFill>
                  <a:schemeClr val="tx1"/>
                </a:solidFill>
                <a:effectLst/>
                <a:latin typeface="+mn-lt"/>
              </a:rPr>
              <a:t>Noi, insieme con i coordinatori GST </a:t>
            </a:r>
            <a:r>
              <a:rPr lang="it-IT" sz="1200" kern="1200" dirty="0" err="1">
                <a:solidFill>
                  <a:schemeClr val="tx1"/>
                </a:solidFill>
                <a:effectLst/>
                <a:latin typeface="+mn-lt"/>
              </a:rPr>
              <a:t>multidistrettuali</a:t>
            </a:r>
            <a:r>
              <a:rPr lang="it-IT" sz="1200" kern="1200" dirty="0">
                <a:solidFill>
                  <a:schemeClr val="tx1"/>
                </a:solidFill>
                <a:effectLst/>
                <a:latin typeface="+mn-lt"/>
              </a:rPr>
              <a:t> e distrettuali,</a:t>
            </a:r>
            <a:r>
              <a:rPr lang="it-IT" dirty="0"/>
              <a:t> </a:t>
            </a:r>
            <a:r>
              <a:rPr lang="it-IT" sz="1200" kern="1200" dirty="0">
                <a:solidFill>
                  <a:schemeClr val="tx1"/>
                </a:solidFill>
                <a:effectLst/>
                <a:latin typeface="+mn-lt"/>
              </a:rPr>
              <a:t>contribuiremo a </a:t>
            </a:r>
            <a:r>
              <a:rPr lang="it-IT" sz="1200" b="1" kern="1200" dirty="0">
                <a:solidFill>
                  <a:schemeClr val="tx1"/>
                </a:solidFill>
                <a:effectLst/>
                <a:latin typeface="+mn-lt"/>
              </a:rPr>
              <a:t>individuare i progetti </a:t>
            </a:r>
            <a:r>
              <a:rPr lang="it-IT" sz="1200" kern="1200" dirty="0">
                <a:solidFill>
                  <a:schemeClr val="tx1"/>
                </a:solidFill>
                <a:effectLst/>
                <a:latin typeface="+mn-lt"/>
              </a:rPr>
              <a:t>idonei che necessitano di ricevere un contributo e daremo assistenza durante tutto il ciclo di vita del contributo. Questo include comprendere ogni passaggio del processo dalla valutazione dei bisogni fino ad arrivare alla comunicazione del rapporto finale, includendo le visite in loco.</a:t>
            </a:r>
          </a:p>
          <a:p>
            <a:pPr marL="171450" indent="-171450">
              <a:buFontTx/>
              <a:buChar char="-"/>
            </a:pPr>
            <a:r>
              <a:rPr lang="it-IT" sz="1200" kern="1200" dirty="0">
                <a:solidFill>
                  <a:schemeClr val="tx1"/>
                </a:solidFill>
                <a:effectLst/>
                <a:latin typeface="+mn-lt"/>
              </a:rPr>
              <a:t>Dobbiamo anche </a:t>
            </a:r>
            <a:r>
              <a:rPr lang="it-IT" sz="1200" b="1" kern="1200" dirty="0">
                <a:solidFill>
                  <a:schemeClr val="tx1"/>
                </a:solidFill>
                <a:effectLst/>
                <a:latin typeface="+mn-lt"/>
              </a:rPr>
              <a:t>incoraggiare </a:t>
            </a:r>
            <a:r>
              <a:rPr lang="it-IT" sz="1200" kern="1200" dirty="0">
                <a:solidFill>
                  <a:schemeClr val="tx1"/>
                </a:solidFill>
                <a:effectLst/>
                <a:latin typeface="+mn-lt"/>
              </a:rPr>
              <a:t>le persone a fare delle donazioni e fungere da motivo di ispirazione per i Lions </a:t>
            </a:r>
            <a:r>
              <a:rPr lang="it-IT" sz="1200" b="1" kern="1200" dirty="0">
                <a:solidFill>
                  <a:schemeClr val="tx1"/>
                </a:solidFill>
                <a:effectLst/>
                <a:latin typeface="+mn-lt"/>
              </a:rPr>
              <a:t>raccontando la storia della LCIF.</a:t>
            </a:r>
            <a:endParaRPr lang="it-IT" sz="1200" b="1" kern="1200" dirty="0">
              <a:solidFill>
                <a:schemeClr val="tx1"/>
              </a:solidFill>
              <a:effectLst/>
              <a:latin typeface="+mn-lt"/>
              <a:ea typeface="ヒラギノ角ゴ Pro W3" charset="0"/>
              <a:cs typeface="ヒラギノ角ゴ Pro W3" charset="0"/>
            </a:endParaRPr>
          </a:p>
          <a:p>
            <a:endParaRPr lang="it-IT" sz="1200" kern="1200" dirty="0">
              <a:solidFill>
                <a:schemeClr val="tx1"/>
              </a:solidFill>
              <a:effectLst/>
              <a:latin typeface="+mn-lt"/>
              <a:ea typeface="ヒラギノ角ゴ Pro W3" charset="0"/>
              <a:cs typeface="ヒラギノ角ゴ Pro W3" charset="0"/>
            </a:endParaRPr>
          </a:p>
          <a:p>
            <a:pPr marL="171450" indent="-171450">
              <a:buFontTx/>
              <a:buChar char="-"/>
            </a:pPr>
            <a:r>
              <a:rPr lang="it-IT" sz="1200" kern="1200" dirty="0">
                <a:solidFill>
                  <a:schemeClr val="tx1"/>
                </a:solidFill>
                <a:effectLst/>
                <a:latin typeface="+mn-lt"/>
              </a:rPr>
              <a:t>La LCIF può portare le risorse a molti progetti di service, in particolare i </a:t>
            </a:r>
            <a:r>
              <a:rPr lang="it-IT" sz="1200" b="1" kern="1200" dirty="0">
                <a:solidFill>
                  <a:schemeClr val="tx1"/>
                </a:solidFill>
                <a:effectLst/>
                <a:latin typeface="+mn-lt"/>
              </a:rPr>
              <a:t>contributi.</a:t>
            </a:r>
          </a:p>
          <a:p>
            <a:pPr marL="171450" indent="-171450">
              <a:buFontTx/>
              <a:buChar char="-"/>
            </a:pPr>
            <a:r>
              <a:rPr lang="it-IT" sz="1200" kern="1200" dirty="0">
                <a:solidFill>
                  <a:schemeClr val="tx1"/>
                </a:solidFill>
                <a:effectLst/>
                <a:latin typeface="+mn-lt"/>
              </a:rPr>
              <a:t>La LCIF può </a:t>
            </a:r>
            <a:r>
              <a:rPr lang="it-IT" sz="1200" b="1" kern="1200" dirty="0">
                <a:solidFill>
                  <a:schemeClr val="tx1"/>
                </a:solidFill>
                <a:effectLst/>
                <a:latin typeface="+mn-lt"/>
              </a:rPr>
              <a:t>migliorare la visibilità</a:t>
            </a:r>
            <a:r>
              <a:rPr lang="it-IT" dirty="0"/>
              <a:t> </a:t>
            </a:r>
            <a:r>
              <a:rPr lang="it-IT" sz="1200" kern="1200" baseline="0" dirty="0">
                <a:solidFill>
                  <a:schemeClr val="tx1"/>
                </a:solidFill>
                <a:effectLst/>
                <a:latin typeface="+mn-lt"/>
              </a:rPr>
              <a:t>dei service dei Lions e creare delle partnership</a:t>
            </a:r>
            <a:r>
              <a:rPr lang="it-IT" dirty="0"/>
              <a:t>.</a:t>
            </a:r>
            <a:r>
              <a:rPr lang="it-IT" sz="1200" kern="1200" baseline="0" dirty="0">
                <a:solidFill>
                  <a:schemeClr val="tx1"/>
                </a:solidFill>
                <a:effectLst/>
                <a:latin typeface="+mn-lt"/>
              </a:rPr>
              <a:t> </a:t>
            </a:r>
            <a:endParaRPr lang="it-IT" sz="1200" kern="1200" dirty="0">
              <a:solidFill>
                <a:schemeClr val="tx1"/>
              </a:solidFill>
              <a:effectLst/>
              <a:latin typeface="+mn-lt"/>
              <a:ea typeface="ヒラギノ角ゴ Pro W3" charset="0"/>
              <a:cs typeface="ヒラギノ角ゴ Pro W3" charset="0"/>
            </a:endParaRPr>
          </a:p>
          <a:p>
            <a:pPr marL="171450" indent="-171450">
              <a:buFontTx/>
              <a:buChar char="-"/>
            </a:pPr>
            <a:r>
              <a:rPr lang="it-IT" sz="1200" kern="1200" dirty="0">
                <a:solidFill>
                  <a:schemeClr val="tx1"/>
                </a:solidFill>
                <a:effectLst/>
                <a:latin typeface="+mn-lt"/>
              </a:rPr>
              <a:t>Vogliamo formare la </a:t>
            </a:r>
            <a:r>
              <a:rPr lang="it-IT" sz="1200" b="1" kern="1200" dirty="0">
                <a:solidFill>
                  <a:schemeClr val="tx1"/>
                </a:solidFill>
                <a:effectLst/>
                <a:latin typeface="+mn-lt"/>
              </a:rPr>
              <a:t>competenza dei Lions </a:t>
            </a:r>
            <a:r>
              <a:rPr lang="it-IT" sz="1200" kern="1200" dirty="0">
                <a:solidFill>
                  <a:schemeClr val="tx1"/>
                </a:solidFill>
                <a:effectLst/>
                <a:latin typeface="+mn-lt"/>
              </a:rPr>
              <a:t>in termini di preparazione alle calamità. Questo porterà a interventi post calamità più tempestivi, efficienti e ponderati.</a:t>
            </a:r>
            <a:endParaRPr lang="it-IT" sz="1200" kern="1200" dirty="0">
              <a:solidFill>
                <a:schemeClr val="tx1"/>
              </a:solidFill>
              <a:effectLst/>
              <a:latin typeface="+mn-lt"/>
              <a:ea typeface="ヒラギノ角ゴ Pro W3" charset="0"/>
              <a:cs typeface="ヒラギノ角ゴ Pro W3" charset="0"/>
            </a:endParaRPr>
          </a:p>
          <a:p>
            <a:endParaRPr lang="it-IT" dirty="0"/>
          </a:p>
          <a:p>
            <a:endParaRPr lang="it-IT"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13</a:t>
            </a:fld>
            <a:endParaRPr lang="it-IT" altLang="en-US"/>
          </a:p>
        </p:txBody>
      </p:sp>
    </p:spTree>
    <p:extLst>
      <p:ext uri="{BB962C8B-B14F-4D97-AF65-F5344CB8AC3E}">
        <p14:creationId xmlns:p14="http://schemas.microsoft.com/office/powerpoint/2010/main" val="27941814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a:t>Il GST ha lavorato per impostare degli obiettivi concreti e formulare una strategia al fine di raggiungere questi obiettivi. </a:t>
            </a:r>
            <a:endParaRPr lang="it-IT"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14</a:t>
            </a:fld>
            <a:endParaRPr lang="it-IT" altLang="en-US"/>
          </a:p>
        </p:txBody>
      </p:sp>
    </p:spTree>
    <p:extLst>
      <p:ext uri="{BB962C8B-B14F-4D97-AF65-F5344CB8AC3E}">
        <p14:creationId xmlns:p14="http://schemas.microsoft.com/office/powerpoint/2010/main" val="33107455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it-IT" dirty="0"/>
              <a:t>Per raggiungere il nuovo prestigioso obiettivo di servire 200 milioni di persone all’anno e massimizzare l’impatto del nostro service, il GST avrà il compito di svolgere una serie di obiettivi. Per il PRIMO anno, gli obiettivi che sono stati individuati sono i seguenti:</a:t>
            </a:r>
          </a:p>
          <a:p>
            <a:endParaRPr lang="it-IT" baseline="0" dirty="0"/>
          </a:p>
          <a:p>
            <a:r>
              <a:rPr lang="it-IT" dirty="0"/>
              <a:t>-aumentare del 5% l’implementazione dei progetti di service;</a:t>
            </a:r>
          </a:p>
          <a:p>
            <a:r>
              <a:rPr lang="it-IT" dirty="0"/>
              <a:t>-aumentare del 5% la comunicazione dei progetti di service;</a:t>
            </a:r>
          </a:p>
          <a:p>
            <a:r>
              <a:rPr lang="it-IT" dirty="0"/>
              <a:t>-aumentare del 7% i progetti di service per il diabete;</a:t>
            </a:r>
          </a:p>
          <a:p>
            <a:r>
              <a:rPr lang="it-IT" dirty="0"/>
              <a:t>-incoraggiare l’utilizzo dell’</a:t>
            </a:r>
            <a:r>
              <a:rPr lang="it-IT" dirty="0" err="1"/>
              <a:t>app</a:t>
            </a:r>
            <a:r>
              <a:rPr lang="it-IT" dirty="0"/>
              <a:t> di LCI dove disponibile;</a:t>
            </a:r>
          </a:p>
          <a:p>
            <a:r>
              <a:rPr lang="it-IT" dirty="0"/>
              <a:t>-collaborazione con i coordinatori LCIF di club.</a:t>
            </a:r>
          </a:p>
          <a:p>
            <a:r>
              <a:rPr lang="it-IT" dirty="0"/>
              <a:t>Ognuno di questi obiettivi contribuirà a supportare l’obiettivo del Presidente Internazionale </a:t>
            </a:r>
            <a:r>
              <a:rPr lang="it-IT" dirty="0" err="1"/>
              <a:t>Aggarwal</a:t>
            </a:r>
            <a:r>
              <a:rPr lang="it-IT" dirty="0"/>
              <a:t> per il 2017-2018 di servire 150 milioni di persone quest’anno.</a:t>
            </a:r>
          </a:p>
          <a:p>
            <a:endParaRPr lang="it-IT" baseline="0" dirty="0"/>
          </a:p>
          <a:p>
            <a:r>
              <a:rPr lang="it-IT" dirty="0"/>
              <a:t>Sono in fase di sviluppo anche altre strategie aggiuntive al fine di raggiungere i seguenti obiettivi:</a:t>
            </a:r>
          </a:p>
          <a:p>
            <a:r>
              <a:rPr lang="it-IT" dirty="0"/>
              <a:t>-maggiore partecipazione dei giovani nello sviluppo dei progetti;</a:t>
            </a:r>
          </a:p>
          <a:p>
            <a:r>
              <a:rPr lang="it-IT" dirty="0"/>
              <a:t>-maggiori partnership con organizzazioni e imprese locali.</a:t>
            </a:r>
          </a:p>
          <a:p>
            <a:endParaRPr lang="it-IT" baseline="0" dirty="0"/>
          </a:p>
          <a:p>
            <a:r>
              <a:rPr lang="it-IT" dirty="0"/>
              <a:t>Nei prossimi anni la definizione degli obiettivi sarà specifica al distretto, il che permetterà al Coordinatore Distrettuale GST di dare uno sguardo più da vicino ai bisogni e alle opportunità del suo distretto, comunicare questi bisogni tramite la struttura e di ritorno ricevere un supporto più appropriato a livello regionale da noi e anche dal team GST presso la sede centrale. In definitiva la nostra maggiore priorità è aiutare a formare il GST del futuro, il </a:t>
            </a:r>
            <a:r>
              <a:rPr lang="it-IT" b="1" dirty="0"/>
              <a:t>GST di cui abbiamo bisogno.</a:t>
            </a:r>
            <a:r>
              <a:rPr lang="it-IT" b="0" baseline="0" dirty="0"/>
              <a:t> Al fine di creare un forte team di successo che supporterà al meglio i Lions nella nostra area, dobbiamo lavorare con gli specialisti GST come fra colleghi e pianificare di coinvolgerli regolarmente in questo anno pilota. </a:t>
            </a:r>
            <a:endParaRPr lang="it-IT"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15</a:t>
            </a:fld>
            <a:endParaRPr lang="it-IT" altLang="en-US"/>
          </a:p>
        </p:txBody>
      </p:sp>
    </p:spTree>
    <p:extLst>
      <p:ext uri="{BB962C8B-B14F-4D97-AF65-F5344CB8AC3E}">
        <p14:creationId xmlns:p14="http://schemas.microsoft.com/office/powerpoint/2010/main" val="36998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a:t>Il team GST presso la sede centrale desidera lavorare con noi per creare delle risorse mirate a regioni specifiche che ci aiuteranno a raggiungere i nostri obiettivi. Le risorse già disponibili e in fase di sviluppo sono pensate per i Lions di tutti i livelli. Il Centro Didattico Lions mette a disposizione varie opportunità di formazione per la leadership a livello distrettuale e per i Lions a livello di club.</a:t>
            </a:r>
          </a:p>
          <a:p>
            <a:endParaRPr lang="it-IT" baseline="0" dirty="0"/>
          </a:p>
          <a:p>
            <a:r>
              <a:rPr lang="it-IT" dirty="0"/>
              <a:t>Le altre risorse messe a disposizione per noi includono: la Sfida di service del Centenario con l’inclusione del diabete per il 2017-2018, i progetti del Centenario per la donazione di simboli lionistici e vari strumenti per lo sviluppo della leadership come i corsi nel Centro Didattico Lions, i </a:t>
            </a:r>
            <a:r>
              <a:rPr lang="it-IT" dirty="0" err="1"/>
              <a:t>webinar</a:t>
            </a:r>
            <a:r>
              <a:rPr lang="it-IT" dirty="0"/>
              <a:t>, i corsi regionali e i seminari che possono sviluppare ulteriormente le nostre competenze.</a:t>
            </a:r>
          </a:p>
          <a:p>
            <a:endParaRPr lang="it-IT" baseline="0" dirty="0"/>
          </a:p>
          <a:p>
            <a:r>
              <a:rPr lang="it-IT" dirty="0"/>
              <a:t>In aggiunta sono disponibili diversi rapporti tramite MyLCI. A seconda del livello di leadership, saremo in grado di vedere come diversi club si mantengono attivi. È possibile vedere quali club non hanno ancora comunicato nessuna attività di service e anche quelli che lo hanno fatto in base al tipo di attività riferita (abbiamo a disposizione una lista completa di quali rapporti sono disponibili a ogni livello).</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16</a:t>
            </a:fld>
            <a:endParaRPr lang="it-IT" altLang="en-US"/>
          </a:p>
        </p:txBody>
      </p:sp>
    </p:spTree>
    <p:extLst>
      <p:ext uri="{BB962C8B-B14F-4D97-AF65-F5344CB8AC3E}">
        <p14:creationId xmlns:p14="http://schemas.microsoft.com/office/powerpoint/2010/main" val="17997281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a:t>È in fase di sviluppo anche un documento a consultazione rapida contenente delle idee di progetto per dare ai Lions e ai Leo delle idee per progetti di service semplici, pronti all’uso e di grande effetto, personalizzabili secondo le diverse comunità Lions. Le idee di progetto partono dal livello basico per arrivare a quello avanzato e possono essere adattate a qualsiasi regione dei Lions. Il dipartimento Sviluppo Programmi sta preparando uno strumento per un progetto di service rivoluzionario chiamato “schema di progetto” che consentirà di pianificare e implementare un progetto di service in un modo più efficace e che potrà essere personalizzato a livello regionale.</a:t>
            </a:r>
          </a:p>
          <a:p>
            <a:endParaRPr lang="it-IT" baseline="0" dirty="0"/>
          </a:p>
          <a:p>
            <a:r>
              <a:rPr lang="it-IT" dirty="0"/>
              <a:t>Si tratta di avere una costante comunicazione in entrambi i sensi tra i nostri specialisti regionali e noi stessi al fine di creare delle risorse più appropriate a livello regionale. Questo comprende parlare con i Lions, raccogliere i dati e dare un feedback agli specialisti quando le nuove risorse sono disponibili.</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17</a:t>
            </a:fld>
            <a:endParaRPr lang="it-IT" altLang="en-US"/>
          </a:p>
        </p:txBody>
      </p:sp>
    </p:spTree>
    <p:extLst>
      <p:ext uri="{BB962C8B-B14F-4D97-AF65-F5344CB8AC3E}">
        <p14:creationId xmlns:p14="http://schemas.microsoft.com/office/powerpoint/2010/main" val="1129950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Anche se non è ancora disponibile, i coordinatori distrettuali e </a:t>
            </a:r>
            <a:r>
              <a:rPr lang="it-IT" dirty="0" err="1"/>
              <a:t>multidistrettuali</a:t>
            </a:r>
            <a:r>
              <a:rPr lang="it-IT" dirty="0"/>
              <a:t> Global Action Team-Service saranno qualificati per ricevere un budget operativo. Questo budget viene utilizzato per coprire le spese sostenute dal coordinatore nell'assolvere le sue responsabilità (ad es.: servizi relativi ai </a:t>
            </a:r>
            <a:r>
              <a:rPr lang="it-IT" dirty="0" err="1"/>
              <a:t>webinar</a:t>
            </a:r>
            <a:r>
              <a:rPr lang="it-IT" dirty="0"/>
              <a:t>, i costi per la formazione e le trasferte per seguire le attività legate ai service o per partecipare alle riunioni riguardanti il distretto).</a:t>
            </a:r>
          </a:p>
          <a:p>
            <a:endParaRPr lang="it-IT" baseline="0" dirty="0"/>
          </a:p>
          <a:p>
            <a:r>
              <a:rPr lang="it-IT" dirty="0"/>
              <a:t>I coordinatori </a:t>
            </a:r>
            <a:r>
              <a:rPr lang="it-IT" dirty="0" err="1"/>
              <a:t>multidistrettuali</a:t>
            </a:r>
            <a:r>
              <a:rPr lang="it-IT" dirty="0"/>
              <a:t> possono ricevere un budget di US$ 600 e i coordinatori distrettuali possono ricevere un budget di US$ 250 dopo aver assolto a tutti i requisiti.</a:t>
            </a:r>
          </a:p>
          <a:p>
            <a:endParaRPr lang="it-IT" baseline="0" dirty="0"/>
          </a:p>
          <a:p>
            <a:pPr marL="0" indent="0">
              <a:buNone/>
            </a:pPr>
            <a:endParaRPr lang="it-IT" baseline="0" dirty="0"/>
          </a:p>
          <a:p>
            <a:pPr marL="0" indent="0">
              <a:buNone/>
            </a:pPr>
            <a:endParaRPr lang="it-IT"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18</a:t>
            </a:fld>
            <a:endParaRPr lang="it-IT" altLang="en-US"/>
          </a:p>
        </p:txBody>
      </p:sp>
    </p:spTree>
    <p:extLst>
      <p:ext uri="{BB962C8B-B14F-4D97-AF65-F5344CB8AC3E}">
        <p14:creationId xmlns:p14="http://schemas.microsoft.com/office/powerpoint/2010/main" val="30657153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Per ricevere il proprio budget operativo, i coordinatori </a:t>
            </a:r>
            <a:r>
              <a:rPr lang="it-IT" dirty="0" err="1"/>
              <a:t>multidistrettuali</a:t>
            </a:r>
            <a:r>
              <a:rPr lang="it-IT" dirty="0"/>
              <a:t> e distrettuali dovranno completare quanto segue:</a:t>
            </a:r>
          </a:p>
          <a:p>
            <a:endParaRPr lang="it-IT" baseline="0" dirty="0"/>
          </a:p>
          <a:p>
            <a:pPr marL="228600" indent="-228600">
              <a:buAutoNum type="arabicPeriod"/>
            </a:pPr>
            <a:r>
              <a:rPr lang="it-IT" dirty="0"/>
              <a:t>Inviare un piano di sviluppo (sarà specifico al service). Questo sarà fatto tramite i piani di sviluppo del Global Action Team e la pagina web con i rapporti sul progresso. </a:t>
            </a:r>
          </a:p>
          <a:p>
            <a:pPr marL="228600" indent="-228600">
              <a:buAutoNum type="arabicPeriod"/>
            </a:pPr>
            <a:r>
              <a:rPr lang="it-IT" dirty="0"/>
              <a:t>Frequentare 2 corsi di formazione online obbligatori che saranno disponibili nel Centro Didattico Lions; l’elenco dei corsi suggeriti sarà disponibile a breve per i coordinatori. Anche se ai coordinatori </a:t>
            </a:r>
            <a:r>
              <a:rPr lang="it-IT" dirty="0" err="1"/>
              <a:t>multidistrettuali</a:t>
            </a:r>
            <a:r>
              <a:rPr lang="it-IT" dirty="0"/>
              <a:t> e distrettuali viene richiesto di frequentare questi corsi, noi, come leader, dovremmo a nostra volta avere familiarità con questo materiale. </a:t>
            </a:r>
          </a:p>
          <a:p>
            <a:pPr marL="228600" indent="-228600">
              <a:buAutoNum type="arabicPeriod"/>
            </a:pPr>
            <a:r>
              <a:rPr lang="it-IT" dirty="0"/>
              <a:t>I coordinatori devono inviare il modulo di rimborso del budget operativo </a:t>
            </a:r>
            <a:r>
              <a:rPr lang="it-IT" dirty="0" err="1"/>
              <a:t>multidistrettuale</a:t>
            </a:r>
            <a:r>
              <a:rPr lang="it-IT" dirty="0"/>
              <a:t>/distrettuale allo staff addetto al global service team all’indirizzo gst@lionsclubs.org</a:t>
            </a:r>
          </a:p>
          <a:p>
            <a:pPr marL="0" indent="0">
              <a:buNone/>
            </a:pPr>
            <a:endParaRPr lang="it-IT" baseline="0" dirty="0"/>
          </a:p>
          <a:p>
            <a:endParaRPr lang="it-IT"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19</a:t>
            </a:fld>
            <a:endParaRPr lang="it-IT" altLang="en-US"/>
          </a:p>
        </p:txBody>
      </p:sp>
    </p:spTree>
    <p:extLst>
      <p:ext uri="{BB962C8B-B14F-4D97-AF65-F5344CB8AC3E}">
        <p14:creationId xmlns:p14="http://schemas.microsoft.com/office/powerpoint/2010/main" val="4046484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766" rtl="0" eaLnBrk="1" fontAlgn="auto" latinLnBrk="0" hangingPunct="1">
              <a:lnSpc>
                <a:spcPct val="100000"/>
              </a:lnSpc>
              <a:spcBef>
                <a:spcPts val="0"/>
              </a:spcBef>
              <a:spcAft>
                <a:spcPts val="0"/>
              </a:spcAft>
              <a:buClrTx/>
              <a:buSzTx/>
              <a:buFontTx/>
              <a:buNone/>
              <a:tabLst/>
              <a:defRPr/>
            </a:pPr>
            <a:r>
              <a:rPr kumimoji="0" lang="it-IT" sz="900" b="0" i="0" u="none" strike="noStrike" kern="1200" cap="none" spc="0" normalizeH="0" baseline="0" noProof="0" dirty="0">
                <a:ln>
                  <a:noFill/>
                </a:ln>
                <a:solidFill>
                  <a:prstClr val="black"/>
                </a:solidFill>
                <a:effectLst/>
                <a:uLnTx/>
                <a:uFillTx/>
                <a:latin typeface="+mn-lt"/>
              </a:rPr>
              <a:t>Siamo un’associazione globale fondata sul servire il prossimo. Siamo noi i leader mondiali nel servizio umanitario! Ora più che mai, mentre ci apprestiamo a iniziare il nostro nuovo secolo, è sentito il bisogno che tutti i Lions del mondo… passino all’</a:t>
            </a:r>
            <a:r>
              <a:rPr kumimoji="0" lang="it-IT" sz="900" b="1" i="0" u="none" strike="noStrike" kern="1200" cap="none" spc="0" normalizeH="0" baseline="0" noProof="0" dirty="0">
                <a:ln>
                  <a:noFill/>
                </a:ln>
                <a:solidFill>
                  <a:prstClr val="black"/>
                </a:solidFill>
                <a:effectLst/>
                <a:uLnTx/>
                <a:uFillTx/>
                <a:latin typeface="+mn-lt"/>
              </a:rPr>
              <a:t>AZIONE</a:t>
            </a:r>
            <a:r>
              <a:rPr kumimoji="0" lang="it-IT" sz="900" b="0" i="0" u="none" strike="noStrike" kern="1200" cap="none" spc="0" normalizeH="0" baseline="0" noProof="0" dirty="0">
                <a:ln>
                  <a:noFill/>
                </a:ln>
                <a:solidFill>
                  <a:prstClr val="black"/>
                </a:solidFill>
                <a:effectLst/>
                <a:uLnTx/>
                <a:uFillTx/>
                <a:latin typeface="+mn-lt"/>
              </a:rPr>
              <a:t>! Un’azione che permetta di </a:t>
            </a:r>
            <a:r>
              <a:rPr kumimoji="0" lang="it-IT" sz="900" b="1" i="0" u="none" strike="noStrike" kern="1200" cap="none" spc="0" normalizeH="0" baseline="0" noProof="0" dirty="0">
                <a:ln>
                  <a:noFill/>
                </a:ln>
                <a:solidFill>
                  <a:prstClr val="black"/>
                </a:solidFill>
                <a:effectLst/>
                <a:uLnTx/>
                <a:uFillTx/>
                <a:latin typeface="+mn-lt"/>
              </a:rPr>
              <a:t>im</a:t>
            </a:r>
            <a:r>
              <a:rPr kumimoji="0" lang="it-IT" sz="900" b="1" i="0" u="none" strike="noStrike" kern="1200" cap="none" spc="0" normalizeH="0" baseline="0" noProof="0" dirty="0">
                <a:ln>
                  <a:noFill/>
                </a:ln>
                <a:solidFill>
                  <a:srgbClr val="1C2753"/>
                </a:solidFill>
                <a:effectLst/>
                <a:uLnTx/>
                <a:uFillTx/>
                <a:latin typeface="Open sans"/>
              </a:rPr>
              <a:t>maginare il giorno in cui i Lions e i Leo riusciranno a fornire una risposta a tutti i bisogni umanitari del mondo.</a:t>
            </a:r>
          </a:p>
          <a:p>
            <a:pPr marL="0" marR="0" lvl="0" indent="0" algn="l" defTabSz="685766" rtl="0" eaLnBrk="1" fontAlgn="auto" latinLnBrk="0" hangingPunct="1">
              <a:lnSpc>
                <a:spcPct val="100000"/>
              </a:lnSpc>
              <a:spcBef>
                <a:spcPts val="0"/>
              </a:spcBef>
              <a:spcAft>
                <a:spcPts val="0"/>
              </a:spcAft>
              <a:buClrTx/>
              <a:buSzTx/>
              <a:buFontTx/>
              <a:buNone/>
              <a:tabLst/>
              <a:defRPr/>
            </a:pPr>
            <a:endParaRPr kumimoji="0" lang="it-IT" sz="900" b="0" i="0" u="none" strike="noStrike" kern="1200" cap="none" spc="0" normalizeH="0" baseline="0" noProof="0" dirty="0">
              <a:ln>
                <a:noFill/>
              </a:ln>
              <a:solidFill>
                <a:prstClr val="black"/>
              </a:solidFill>
              <a:effectLst/>
              <a:uLnTx/>
              <a:uFillTx/>
              <a:latin typeface="+mn-lt"/>
              <a:ea typeface="+mn-ea"/>
              <a:cs typeface="+mn-cs"/>
            </a:endParaRPr>
          </a:p>
          <a:p>
            <a:r>
              <a:rPr lang="it-IT" sz="900" kern="1200" dirty="0">
                <a:solidFill>
                  <a:schemeClr val="tx1"/>
                </a:solidFill>
                <a:effectLst/>
                <a:latin typeface="+mn-lt"/>
              </a:rPr>
              <a:t>Il Global Action Team consiste del Global Membership Team (GMT), Global Leadership Team (GLT) e del Global Service Team (GST) di nuova formazione. Insieme con la Fondazione Lions Clubs International, questo global team unirà i Lions per mettere in pratica il nostro motto “We Serve”</a:t>
            </a:r>
            <a:r>
              <a:rPr lang="it-IT" sz="900" kern="1200" baseline="0" dirty="0">
                <a:solidFill>
                  <a:schemeClr val="tx1"/>
                </a:solidFill>
                <a:effectLst/>
                <a:latin typeface="+mn-lt"/>
              </a:rPr>
              <a:t> </a:t>
            </a:r>
            <a:r>
              <a:rPr lang="it-IT" sz="900" kern="1200" dirty="0">
                <a:solidFill>
                  <a:schemeClr val="tx1"/>
                </a:solidFill>
                <a:effectLst/>
                <a:latin typeface="+mn-lt"/>
              </a:rPr>
              <a:t>creando un nuovo approccio unificato per il service, la membership e lo sviluppo della leadership a tutti i livelli dell’Associazione! </a:t>
            </a:r>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a:t>
            </a:fld>
            <a:endParaRPr lang="it-IT">
              <a:solidFill>
                <a:prstClr val="black"/>
              </a:solidFill>
            </a:endParaRPr>
          </a:p>
        </p:txBody>
      </p:sp>
    </p:spTree>
    <p:extLst>
      <p:ext uri="{BB962C8B-B14F-4D97-AF65-F5344CB8AC3E}">
        <p14:creationId xmlns:p14="http://schemas.microsoft.com/office/powerpoint/2010/main" val="1629996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Ecco uno spaccato di alcune idee di progetto tratte dalla risorsa a consultazione rapida menzionata prima.</a:t>
            </a:r>
          </a:p>
          <a:p>
            <a:endParaRPr lang="it-IT" baseline="0" dirty="0"/>
          </a:p>
          <a:p>
            <a:r>
              <a:rPr lang="it-IT" dirty="0"/>
              <a:t>È importante tener presente che questi sono solo suggerimenti di progetti che devono essere implementati. Tutti questi progetti hanno avuto successo in diverse parti del mondo. Potreste essere in grado di implementarli con alcuni cambiamenti per rispondere ai bisogni specifici delle vostre comunità e secondo la disponibilità delle risorse locali.</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20</a:t>
            </a:fld>
            <a:endParaRPr lang="it-IT" altLang="en-US"/>
          </a:p>
        </p:txBody>
      </p:sp>
    </p:spTree>
    <p:extLst>
      <p:ext uri="{BB962C8B-B14F-4D97-AF65-F5344CB8AC3E}">
        <p14:creationId xmlns:p14="http://schemas.microsoft.com/office/powerpoint/2010/main" val="35391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Il </a:t>
            </a:r>
            <a:r>
              <a:rPr lang="it-IT" dirty="0" err="1"/>
              <a:t>Past</a:t>
            </a:r>
            <a:r>
              <a:rPr lang="it-IT" dirty="0"/>
              <a:t> Presidente</a:t>
            </a:r>
            <a:r>
              <a:rPr lang="it-IT" baseline="0" dirty="0"/>
              <a:t> Internazionale</a:t>
            </a:r>
            <a:r>
              <a:rPr lang="it-IT" dirty="0"/>
              <a:t> </a:t>
            </a:r>
            <a:r>
              <a:rPr lang="it-IT" dirty="0" err="1"/>
              <a:t>Tam</a:t>
            </a:r>
            <a:r>
              <a:rPr lang="it-IT" dirty="0"/>
              <a:t> ci ha chiesto di passare immediatamente all’azione. Scendiamo quindi in piazza e incoraggiamo i Lions nelle nostre comunità a partecipare ad alcune delle date o campagne di service in concomitanza con l’anno conclusivo del nostro Centenario. La Giornata Mondiale del Diabete si svolge al 14 novembre. Essendo il nuovo focus del nostro service globale, incoraggiamo i Lions di tutto il mondo a partecipare ai progetti in linea con il diabete. Stiamo anche continuando le settimane mondiali del service per ogni campagna della Sfida di service del Centenario. Se avete bisogno di idee di progetto, contattate il vostro specialista regionale di LCI per ricevere assistenza.</a:t>
            </a:r>
          </a:p>
          <a:p>
            <a:endParaRPr lang="it-IT"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21</a:t>
            </a:fld>
            <a:endParaRPr lang="it-IT" altLang="en-US"/>
          </a:p>
        </p:txBody>
      </p:sp>
    </p:spTree>
    <p:extLst>
      <p:ext uri="{BB962C8B-B14F-4D97-AF65-F5344CB8AC3E}">
        <p14:creationId xmlns:p14="http://schemas.microsoft.com/office/powerpoint/2010/main" val="2301417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it-IT" dirty="0"/>
              <a:t>Abbiamo bisogno del</a:t>
            </a:r>
            <a:r>
              <a:rPr lang="it-IT" baseline="0" dirty="0"/>
              <a:t> vostro aiuto per</a:t>
            </a:r>
            <a:r>
              <a:rPr lang="it-IT" dirty="0"/>
              <a:t> diffondere il messaggio e gli obiettivi del GST ovunque tra i Lions. È fondamentale che noi tutti abbiamo le informazioni corrette a portata di mano in modo da condividere i nostri obiettivi con i Lions e farli diventare realtà.</a:t>
            </a:r>
          </a:p>
          <a:p>
            <a:endParaRPr lang="it-IT" baseline="0" dirty="0"/>
          </a:p>
          <a:p>
            <a:r>
              <a:rPr lang="it-IT" dirty="0"/>
              <a:t>Ecco le cose da ricordare di questa presentazione. Noi ci impegniamo a:</a:t>
            </a:r>
          </a:p>
          <a:p>
            <a:r>
              <a:rPr lang="it-IT" dirty="0"/>
              <a:t>- aumentare il valore dello svolgimento di progetti a intervento diretto al fine di realizzare il nostro nuovo obiettivo di service;</a:t>
            </a:r>
          </a:p>
          <a:p>
            <a:r>
              <a:rPr lang="it-IT" dirty="0"/>
              <a:t>- aumentare la comunicazione dei service in ogni regione. Non possiamo raggiungere l’impatto del nostro obiettivo di service se i Lions non comunicano l’impatto di service dei loro progetti;</a:t>
            </a:r>
          </a:p>
          <a:p>
            <a:r>
              <a:rPr lang="it-IT" dirty="0"/>
              <a:t>- migliorare l’efficienza nello sviluppo dei progetti. Questo significa pianificare progetti semplici, standard, pronti all’uso in modo efficiente e con un service di maggiore impatto utilizzando gli strumenti le risorse disponibili;</a:t>
            </a:r>
          </a:p>
          <a:p>
            <a:r>
              <a:rPr lang="it-IT" dirty="0"/>
              <a:t>-lavorare in maniera collaborativa con il GMT, GLT e la LCIF;</a:t>
            </a:r>
          </a:p>
          <a:p>
            <a:r>
              <a:rPr lang="it-IT" dirty="0"/>
              <a:t>-lavorare con i nostri specialisti regionali per formare il GST di cui abbiamo bisogno. </a:t>
            </a:r>
          </a:p>
          <a:p>
            <a:endParaRPr lang="it-IT"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Questo ultimo punto è la chiave nell’anno pilota del Global Service Team. Questo significa utilizzare la vostra regionalizzazione e comunicare regolarmente con gli specialisti regionali. Non solo abbiamo il nostro specialista regionale, ma abbiamo a nostra disposizione anche il nostro team per lo sviluppo dei programmi. I nostri specialisti fungono da tramite tra lo sviluppo interno e noi. Insieme metteremo il service in prima linea della nostra organizzazione.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it-IT"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LCI vuole supportarci e dobbiamo lavorare insieme per raggiungere i nostri obiettivi e migliorare l’impatto del service in tutte le aree. Ecco perché parteciperete a un sondaggio: per vedere i punti di forza e i bisogni di ogni regione e come differiscono. In autunno questo sondaggio sarà spedito ai coordinatori </a:t>
            </a:r>
            <a:r>
              <a:rPr lang="it-IT" dirty="0" err="1"/>
              <a:t>multidistrettuali</a:t>
            </a:r>
            <a:r>
              <a:rPr lang="it-IT" dirty="0"/>
              <a:t> e distrettuali. Vi preghiamo di incoraggiare i vostri coordinatori GST a completare il sondaggio per aiutare LCI a creare degli strumenti adatti ai bisogni specifici.</a:t>
            </a:r>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22</a:t>
            </a:fld>
            <a:endParaRPr lang="it-IT" altLang="en-US"/>
          </a:p>
        </p:txBody>
      </p:sp>
    </p:spTree>
    <p:extLst>
      <p:ext uri="{BB962C8B-B14F-4D97-AF65-F5344CB8AC3E}">
        <p14:creationId xmlns:p14="http://schemas.microsoft.com/office/powerpoint/2010/main" val="4647547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Questo è il momento di passare all’azione. Faremo vedere al mondo la nostra dedizione verso il prossimo. Faremo vedere al mondo che siamo pronti a rimboccarci le maniche e a risolvere i problemi.</a:t>
            </a:r>
          </a:p>
          <a:p>
            <a:endParaRPr lang="it-IT" baseline="0"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23</a:t>
            </a:fld>
            <a:endParaRPr lang="it-IT">
              <a:solidFill>
                <a:prstClr val="black"/>
              </a:solidFill>
            </a:endParaRPr>
          </a:p>
        </p:txBody>
      </p:sp>
    </p:spTree>
    <p:extLst>
      <p:ext uri="{BB962C8B-B14F-4D97-AF65-F5344CB8AC3E}">
        <p14:creationId xmlns:p14="http://schemas.microsoft.com/office/powerpoint/2010/main" val="550915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C71B69-8B32-4D0C-B099-2760A7644D55}" type="slidenum">
              <a:rPr lang="en-US" smtClean="0">
                <a:solidFill>
                  <a:prstClr val="black"/>
                </a:solidFill>
              </a:rPr>
              <a:pPr/>
              <a:t>3</a:t>
            </a:fld>
            <a:endParaRPr lang="it-IT">
              <a:solidFill>
                <a:prstClr val="black"/>
              </a:solidFill>
            </a:endParaRPr>
          </a:p>
        </p:txBody>
      </p:sp>
    </p:spTree>
    <p:extLst>
      <p:ext uri="{BB962C8B-B14F-4D97-AF65-F5344CB8AC3E}">
        <p14:creationId xmlns:p14="http://schemas.microsoft.com/office/powerpoint/2010/main" val="3268216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Il GLT è responsabile di individuare e formare i futuri leader Lions. Alcune delle sue specifiche responsabilità includono: </a:t>
            </a:r>
          </a:p>
          <a:p>
            <a:endParaRPr lang="it-IT" baseline="0" dirty="0"/>
          </a:p>
          <a:p>
            <a:pPr lvl="0"/>
            <a:r>
              <a:rPr lang="it-IT" dirty="0"/>
              <a:t>Promuovere lo sviluppo della leadership e le opportunità di apprendimento per tutti i soci. </a:t>
            </a:r>
            <a:endParaRPr lang="it-IT" sz="1300" dirty="0"/>
          </a:p>
          <a:p>
            <a:pPr lvl="0"/>
            <a:r>
              <a:rPr lang="it-IT" dirty="0"/>
              <a:t>Aumentare del</a:t>
            </a:r>
            <a:r>
              <a:rPr lang="it-IT" baseline="0" dirty="0"/>
              <a:t> </a:t>
            </a:r>
            <a:r>
              <a:rPr lang="it-IT" dirty="0"/>
              <a:t>10% il numero totale dei Lions che partecipano ad eventi di sviluppo della leadership e di apprendimento.</a:t>
            </a:r>
            <a:endParaRPr lang="it-IT" sz="1300" dirty="0"/>
          </a:p>
          <a:p>
            <a:pPr lvl="0"/>
            <a:r>
              <a:rPr lang="it-IT" dirty="0"/>
              <a:t>Individuare e preparare i nuovi leader.</a:t>
            </a:r>
            <a:endParaRPr lang="it-IT" sz="1300" dirty="0"/>
          </a:p>
          <a:p>
            <a:pPr lvl="0"/>
            <a:r>
              <a:rPr lang="it-IT" dirty="0"/>
              <a:t>Garantire lo svolgimento della formazione degli </a:t>
            </a:r>
            <a:r>
              <a:rPr lang="it-IT" dirty="0" err="1"/>
              <a:t>officer</a:t>
            </a:r>
            <a:r>
              <a:rPr lang="it-IT" dirty="0"/>
              <a:t> di club, del presidente di zona,</a:t>
            </a:r>
            <a:r>
              <a:rPr lang="it-IT" baseline="0" dirty="0"/>
              <a:t> </a:t>
            </a:r>
            <a:r>
              <a:rPr lang="it-IT" dirty="0"/>
              <a:t>del primo e  secondo vice governatore distrettuale a livello di </a:t>
            </a:r>
            <a:r>
              <a:rPr lang="it-IT" dirty="0" err="1"/>
              <a:t>multidistretto</a:t>
            </a:r>
            <a:r>
              <a:rPr lang="it-IT" dirty="0"/>
              <a:t> o distretto.</a:t>
            </a:r>
          </a:p>
          <a:p>
            <a:pPr lvl="0"/>
            <a:endParaRPr lang="it-IT" dirty="0"/>
          </a:p>
          <a:p>
            <a:pPr defTabSz="881390" eaLnBrk="1" fontAlgn="auto" hangingPunct="1">
              <a:spcBef>
                <a:spcPts val="0"/>
              </a:spcBef>
              <a:spcAft>
                <a:spcPts val="0"/>
              </a:spcAft>
              <a:defRPr/>
            </a:pPr>
            <a:r>
              <a:rPr lang="it-IT" dirty="0"/>
              <a:t>(Se il tempo lo permette, dedicare uno spazio a idee/discussioni): Quali sono le altre cose che secondo voi possiamo aspettarci dal GLT? </a:t>
            </a:r>
            <a:endParaRPr lang="it-IT" sz="1300" dirty="0"/>
          </a:p>
          <a:p>
            <a:pPr lvl="0"/>
            <a:endParaRPr lang="it-IT" dirty="0"/>
          </a:p>
          <a:p>
            <a:pPr lvl="0"/>
            <a:endParaRPr lang="it-IT" sz="1300" dirty="0"/>
          </a:p>
          <a:p>
            <a:endParaRPr lang="it-IT" dirty="0"/>
          </a:p>
          <a:p>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4</a:t>
            </a:fld>
            <a:endParaRPr lang="it-IT" dirty="0"/>
          </a:p>
        </p:txBody>
      </p:sp>
    </p:spTree>
    <p:extLst>
      <p:ext uri="{BB962C8B-B14F-4D97-AF65-F5344CB8AC3E}">
        <p14:creationId xmlns:p14="http://schemas.microsoft.com/office/powerpoint/2010/main" val="2081774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Il GMT lavorerà con diligenza per aumentare la soddisfazione dei nostri soci e, di conseguenza, del loro numero. Alcune delle sue aree chiave di responsabilità includono quanto segue:</a:t>
            </a:r>
          </a:p>
          <a:p>
            <a:pPr marL="330521" indent="-330521">
              <a:buFont typeface="Arial" panose="020B0604020202020204" pitchFamily="34" charset="0"/>
              <a:buChar char="•"/>
            </a:pPr>
            <a:r>
              <a:rPr lang="it-IT" dirty="0">
                <a:solidFill>
                  <a:schemeClr val="bg1"/>
                </a:solidFill>
              </a:rPr>
              <a:t>Diminuire il numero dei soci dimissionari aumentando la partecipazione dei soci.</a:t>
            </a:r>
          </a:p>
          <a:p>
            <a:pPr marL="330521" indent="-330521">
              <a:buFont typeface="Arial" panose="020B0604020202020204" pitchFamily="34" charset="0"/>
              <a:buChar char="•"/>
            </a:pPr>
            <a:r>
              <a:rPr lang="it-IT" dirty="0">
                <a:solidFill>
                  <a:schemeClr val="bg1"/>
                </a:solidFill>
              </a:rPr>
              <a:t>Costituire nuovi club in nuove</a:t>
            </a:r>
            <a:r>
              <a:rPr lang="it-IT" baseline="0" dirty="0">
                <a:solidFill>
                  <a:schemeClr val="bg1"/>
                </a:solidFill>
              </a:rPr>
              <a:t> località</a:t>
            </a:r>
            <a:r>
              <a:rPr lang="it-IT" dirty="0">
                <a:solidFill>
                  <a:schemeClr val="bg1"/>
                </a:solidFill>
              </a:rPr>
              <a:t>.</a:t>
            </a:r>
          </a:p>
          <a:p>
            <a:pPr marL="330521" indent="-330521">
              <a:buFont typeface="Arial" panose="020B0604020202020204" pitchFamily="34" charset="0"/>
              <a:buChar char="•"/>
            </a:pPr>
            <a:r>
              <a:rPr lang="it-IT" dirty="0">
                <a:solidFill>
                  <a:schemeClr val="bg1"/>
                </a:solidFill>
              </a:rPr>
              <a:t>Costituire club con interessi specifici.</a:t>
            </a:r>
          </a:p>
          <a:p>
            <a:pPr marL="330521" indent="-330521">
              <a:buFont typeface="Arial" panose="020B0604020202020204" pitchFamily="34" charset="0"/>
              <a:buChar char="•"/>
            </a:pPr>
            <a:r>
              <a:rPr lang="it-IT" dirty="0">
                <a:solidFill>
                  <a:schemeClr val="bg1"/>
                </a:solidFill>
              </a:rPr>
              <a:t>Invitare soci potenziali a partecipare nei progetti di service.</a:t>
            </a:r>
          </a:p>
          <a:p>
            <a:pPr marL="330521" indent="-330521">
              <a:buFont typeface="Arial" panose="020B0604020202020204" pitchFamily="34" charset="0"/>
              <a:buChar char="•"/>
            </a:pPr>
            <a:r>
              <a:rPr lang="it-IT" dirty="0">
                <a:solidFill>
                  <a:schemeClr val="bg1"/>
                </a:solidFill>
              </a:rPr>
              <a:t>Condurre campagne di affiliazione.</a:t>
            </a:r>
          </a:p>
          <a:p>
            <a:pPr marL="330521" indent="-330521">
              <a:buFont typeface="Arial" panose="020B0604020202020204" pitchFamily="34" charset="0"/>
              <a:buChar char="•"/>
            </a:pPr>
            <a:r>
              <a:rPr lang="it-IT" dirty="0">
                <a:solidFill>
                  <a:schemeClr val="bg1"/>
                </a:solidFill>
              </a:rPr>
              <a:t>Trattare ogni socio come se fosse un familiare.</a:t>
            </a:r>
          </a:p>
          <a:p>
            <a:pPr marL="330521" indent="-330521">
              <a:buFont typeface="Arial" panose="020B0604020202020204" pitchFamily="34" charset="0"/>
              <a:buChar char="•"/>
            </a:pPr>
            <a:r>
              <a:rPr lang="it-IT" dirty="0">
                <a:solidFill>
                  <a:schemeClr val="bg1"/>
                </a:solidFill>
              </a:rPr>
              <a:t>Assicurarsi che i nuovi soci ricevano un orientamento appropriato e in tempi brevi.</a:t>
            </a:r>
          </a:p>
          <a:p>
            <a:endParaRPr lang="it-IT" dirty="0"/>
          </a:p>
          <a:p>
            <a:pPr defTabSz="881390" eaLnBrk="1" fontAlgn="auto" hangingPunct="1">
              <a:spcBef>
                <a:spcPts val="0"/>
              </a:spcBef>
              <a:spcAft>
                <a:spcPts val="0"/>
              </a:spcAft>
              <a:defRPr/>
            </a:pPr>
            <a:r>
              <a:rPr lang="it-IT" dirty="0"/>
              <a:t>(Se il tempo lo permette, dedicare uno spazio a idee/discussioni): Quali sono le altre cose che pensate</a:t>
            </a:r>
            <a:r>
              <a:rPr lang="it-IT" baseline="0" dirty="0"/>
              <a:t> </a:t>
            </a:r>
            <a:r>
              <a:rPr lang="it-IT" dirty="0"/>
              <a:t>possiamo aspettarci dal GMT? </a:t>
            </a:r>
            <a:endParaRPr lang="it-IT" sz="1300" dirty="0"/>
          </a:p>
          <a:p>
            <a:endParaRPr lang="it-IT"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pPr>
                <a:defRPr/>
              </a:pPr>
              <a:t>5</a:t>
            </a:fld>
            <a:endParaRPr lang="it-IT" dirty="0"/>
          </a:p>
        </p:txBody>
      </p:sp>
    </p:spTree>
    <p:extLst>
      <p:ext uri="{BB962C8B-B14F-4D97-AF65-F5344CB8AC3E}">
        <p14:creationId xmlns:p14="http://schemas.microsoft.com/office/powerpoint/2010/main" val="1240341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6</a:t>
            </a:fld>
            <a:endParaRPr lang="it-IT" dirty="0">
              <a:solidFill>
                <a:prstClr val="black"/>
              </a:solidFill>
            </a:endParaRPr>
          </a:p>
        </p:txBody>
      </p:sp>
    </p:spTree>
    <p:extLst>
      <p:ext uri="{BB962C8B-B14F-4D97-AF65-F5344CB8AC3E}">
        <p14:creationId xmlns:p14="http://schemas.microsoft.com/office/powerpoint/2010/main" val="6633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17DD158-B869-564D-A60A-A2C6A71457F3}" type="slidenum">
              <a:rPr lang="en-US" smtClean="0">
                <a:solidFill>
                  <a:prstClr val="black"/>
                </a:solidFill>
              </a:rPr>
              <a:pPr>
                <a:defRPr/>
              </a:pPr>
              <a:t>7</a:t>
            </a:fld>
            <a:endParaRPr lang="it-IT" dirty="0">
              <a:solidFill>
                <a:prstClr val="black"/>
              </a:solidFill>
            </a:endParaRPr>
          </a:p>
        </p:txBody>
      </p:sp>
    </p:spTree>
    <p:extLst>
      <p:ext uri="{BB962C8B-B14F-4D97-AF65-F5344CB8AC3E}">
        <p14:creationId xmlns:p14="http://schemas.microsoft.com/office/powerpoint/2010/main" val="1716460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it-IT" dirty="0"/>
              <a:t>Perché abbiamo creato il GST? </a:t>
            </a:r>
          </a:p>
          <a:p>
            <a:endParaRPr lang="it-IT" baseline="0" dirty="0"/>
          </a:p>
          <a:p>
            <a:r>
              <a:rPr lang="it-IT" dirty="0"/>
              <a:t>Come sapete, LCI </a:t>
            </a:r>
            <a:r>
              <a:rPr lang="it-IT" dirty="0" err="1"/>
              <a:t>Forward</a:t>
            </a:r>
            <a:r>
              <a:rPr lang="it-IT" dirty="0"/>
              <a:t> è il nostro piano strategico quinquennale pensato per guidare Lions Clubs nel nostro secondo secolo di service. </a:t>
            </a:r>
          </a:p>
          <a:p>
            <a:endParaRPr lang="it-IT" baseline="0" dirty="0"/>
          </a:p>
          <a:p>
            <a:r>
              <a:rPr lang="it-IT" dirty="0"/>
              <a:t>Uno degli obiettivi centrali di LCI </a:t>
            </a:r>
            <a:r>
              <a:rPr lang="it-IT" dirty="0" err="1"/>
              <a:t>Forward</a:t>
            </a:r>
            <a:r>
              <a:rPr lang="it-IT" dirty="0"/>
              <a:t> ci chiama ad </a:t>
            </a:r>
            <a:r>
              <a:rPr lang="it-IT" i="1" dirty="0"/>
              <a:t>accrescere l'impatto e il focus del service</a:t>
            </a:r>
            <a:r>
              <a:rPr lang="it-IT" dirty="0"/>
              <a:t>, e questo ha portato alla creazione della struttura di service che consiste in cinque piattaforme di service globale.</a:t>
            </a:r>
            <a:r>
              <a:rPr lang="it-IT" i="0" baseline="0" dirty="0"/>
              <a:t> Basare le opportunità di service intorno a cinque aree di service selezionate strategicamente ci aiuterà a raggiungere il nostro obiettivo di servire 200 milioni di persone entro il 2020-2021.</a:t>
            </a:r>
          </a:p>
          <a:p>
            <a:endParaRPr lang="it-IT" i="0"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Al fine di implementare la nuova struttura di service e raggiungere il nostro obiettivo di service per il nuovo centennio, è stato creato il Global Service Team come parte del Global Action Team. Gli specialisti GST lavoreranno con i Lions a livello regionale al fine di migliorare il valore dei progetti di service e l’efficienza nello sviluppo dei progetti di service. Questi lavoreranno a stretto contatto con i Lions </a:t>
            </a:r>
            <a:r>
              <a:rPr lang="it-IT" i="1" dirty="0"/>
              <a:t>e </a:t>
            </a:r>
            <a:r>
              <a:rPr lang="it-IT" dirty="0"/>
              <a:t>con il team Sviluppo</a:t>
            </a:r>
            <a:r>
              <a:rPr lang="it-IT" baseline="0" dirty="0"/>
              <a:t> Programmi </a:t>
            </a:r>
            <a:r>
              <a:rPr lang="it-IT" dirty="0"/>
              <a:t>per garantire che i Lions abbiano il più grande impatto del service e completino tutti gli ambiti dell’aiutare le persone bisognose.</a:t>
            </a:r>
          </a:p>
          <a:p>
            <a:endParaRPr lang="it-IT" baseline="0" dirty="0"/>
          </a:p>
        </p:txBody>
      </p:sp>
      <p:sp>
        <p:nvSpPr>
          <p:cNvPr id="4" name="Slide Number Placeholder 3"/>
          <p:cNvSpPr>
            <a:spLocks noGrp="1"/>
          </p:cNvSpPr>
          <p:nvPr>
            <p:ph type="sldNum" sz="quarter" idx="10"/>
          </p:nvPr>
        </p:nvSpPr>
        <p:spPr/>
        <p:txBody>
          <a:bodyPr/>
          <a:lstStyle/>
          <a:p>
            <a:fld id="{D0DBD422-9EB0-4323-BF6E-DCF786888576}" type="slidenum">
              <a:rPr lang="en-US" altLang="en-US" smtClean="0"/>
              <a:pPr/>
              <a:t>8</a:t>
            </a:fld>
            <a:endParaRPr lang="it-IT" altLang="en-US"/>
          </a:p>
        </p:txBody>
      </p:sp>
    </p:spTree>
    <p:extLst>
      <p:ext uri="{BB962C8B-B14F-4D97-AF65-F5344CB8AC3E}">
        <p14:creationId xmlns:p14="http://schemas.microsoft.com/office/powerpoint/2010/main" val="558944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9788" cy="3486150"/>
          </a:xfrm>
        </p:spPr>
      </p:sp>
      <p:sp>
        <p:nvSpPr>
          <p:cNvPr id="3" name="Notes Placeholder 2"/>
          <p:cNvSpPr>
            <a:spLocks noGrp="1"/>
          </p:cNvSpPr>
          <p:nvPr>
            <p:ph type="body" idx="1"/>
          </p:nvPr>
        </p:nvSpPr>
        <p:spPr/>
        <p:txBody>
          <a:bodyPr>
            <a:normAutofit fontScale="92500" lnSpcReduction="10000"/>
          </a:bodyPr>
          <a:lstStyle/>
          <a:p>
            <a:pPr marL="0" indent="0">
              <a:buFont typeface="Arial" panose="020B0604020202020204" pitchFamily="34" charset="0"/>
              <a:buNone/>
            </a:pPr>
            <a:r>
              <a:rPr lang="it-IT" dirty="0"/>
              <a:t>[[Cliccare per vedere l’animazione]] </a:t>
            </a:r>
          </a:p>
          <a:p>
            <a:pPr marL="0" indent="0">
              <a:buFont typeface="Arial" panose="020B0604020202020204" pitchFamily="34" charset="0"/>
              <a:buNone/>
            </a:pPr>
            <a:endParaRPr lang="it-IT" baseline="0" dirty="0"/>
          </a:p>
          <a:p>
            <a:r>
              <a:rPr lang="it-IT" dirty="0"/>
              <a:t>E qui abbiamo le cinque aree di service all’interno della struttura di service: vista, fame, ambiente, cancro pediatrico e diabete, con il diabete quale prima causa globale e area di focus. Pianifichiamo di basare il nostro lavoro sulla nostra tradizione di servire i giovani coinvolgendoli come volontari e leader nel service in tutte le 5 aree di service. Con questa maggiore attenzione e questo investimento strategico nel programma e nello sviluppo delle risorse, ci stiamo dedicando con fiducia al nostro obiettivo di service per il nuovo centennio di servire 200 milioni di persone all’anno entro il 2020-2021, triplicando il nostro attuale impatto umanitario. </a:t>
            </a:r>
          </a:p>
          <a:p>
            <a:endParaRPr lang="it-IT"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it-IT" dirty="0"/>
              <a:t>È importante tener presente che mentre lo sviluppo delle risorse si concentrerà su queste cinque aree, il GST continuerà a supportare ogni progetto locale svolto dai Lions con le risorse generali per i service. La struttura di service offre delle opportunità ai Lions e ai Leo di partecipare alle iniziative di service internazionale all’interno delle cinque piattaforme di service. Queste iniziative saranno supportate dalle risorse di LCI (come </a:t>
            </a:r>
            <a:r>
              <a:rPr lang="it-IT" sz="1200" kern="1200" dirty="0">
                <a:solidFill>
                  <a:schemeClr val="tx1"/>
                </a:solidFill>
                <a:effectLst/>
                <a:latin typeface="+mn-lt"/>
              </a:rPr>
              <a:t>modelli di progetti, mini-contributi, concorsi di idee innovative, promozione e partnership) </a:t>
            </a:r>
            <a:r>
              <a:rPr lang="it-IT" dirty="0"/>
              <a:t>oltre che dalle opportunità di contributi della LCIF. Al momento queste nuove entusiasmanti risorse e opportunità di service sono in fase di sviluppo e saranno avviate alla Convention 2018 di Las Vegas. </a:t>
            </a:r>
          </a:p>
          <a:p>
            <a:endParaRPr lang="it-IT" baseline="0" dirty="0"/>
          </a:p>
          <a:p>
            <a:r>
              <a:rPr lang="it-IT" dirty="0"/>
              <a:t>Tutto ha inizio con il sentimento d’orgoglio che i Lions provano nel servire le persone bisognose. Quando serviamo le nostre comunità, i Lions creano un senso di appartenenza e promuovono il rispetto fra i soci del club e la comunità. Come benefattori, i Lions lavorano insieme per garantire che i bisogni dei membri della loro comunità siano corrisposti, per rafforzare il loro club e rinsaldare l’affiliazione. D’altro</a:t>
            </a:r>
            <a:r>
              <a:rPr lang="it-IT" baseline="0" dirty="0"/>
              <a:t> canto</a:t>
            </a:r>
            <a:r>
              <a:rPr lang="it-IT" dirty="0"/>
              <a:t>, altre persone si sentiranno motivate a unirsi nell’aiutare e servire.</a:t>
            </a:r>
          </a:p>
          <a:p>
            <a:pPr marL="0" indent="0">
              <a:buFont typeface="Arial" panose="020B0604020202020204" pitchFamily="34" charset="0"/>
              <a:buNone/>
            </a:pPr>
            <a:endParaRPr lang="it-IT" baseline="0" dirty="0"/>
          </a:p>
          <a:p>
            <a:pPr marL="0" indent="0">
              <a:buFont typeface="Arial" panose="020B0604020202020204" pitchFamily="34" charset="0"/>
              <a:buNone/>
            </a:pPr>
            <a:endParaRPr lang="it-IT" baseline="0" dirty="0"/>
          </a:p>
          <a:p>
            <a:endParaRPr lang="it-IT" baseline="0" dirty="0"/>
          </a:p>
          <a:p>
            <a:pPr marL="0" indent="0">
              <a:buFont typeface="Arial" panose="020B0604020202020204" pitchFamily="34" charset="0"/>
              <a:buNone/>
            </a:pPr>
            <a:endParaRPr lang="it-IT" baseline="0" dirty="0"/>
          </a:p>
        </p:txBody>
      </p:sp>
      <p:sp>
        <p:nvSpPr>
          <p:cNvPr id="4" name="Slide Number Placeholder 3"/>
          <p:cNvSpPr>
            <a:spLocks noGrp="1"/>
          </p:cNvSpPr>
          <p:nvPr>
            <p:ph type="sldNum" sz="quarter" idx="10"/>
          </p:nvPr>
        </p:nvSpPr>
        <p:spPr/>
        <p:txBody>
          <a:bodyPr/>
          <a:lstStyle/>
          <a:p>
            <a:fld id="{0B5E018B-4C7B-4A14-853B-32800A159F8F}" type="slidenum">
              <a:rPr lang="en-US" altLang="en-US" smtClean="0">
                <a:solidFill>
                  <a:prstClr val="black"/>
                </a:solidFill>
              </a:rPr>
              <a:pPr/>
              <a:t>9</a:t>
            </a:fld>
            <a:endParaRPr lang="it-IT" altLang="en-US">
              <a:solidFill>
                <a:prstClr val="black"/>
              </a:solidFill>
            </a:endParaRPr>
          </a:p>
        </p:txBody>
      </p:sp>
    </p:spTree>
    <p:extLst>
      <p:ext uri="{BB962C8B-B14F-4D97-AF65-F5344CB8AC3E}">
        <p14:creationId xmlns:p14="http://schemas.microsoft.com/office/powerpoint/2010/main" val="36165838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217837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7"/>
            <a:ext cx="6858000" cy="1655763"/>
          </a:xfrm>
        </p:spPr>
        <p:txBody>
          <a:bodyPr/>
          <a:lstStyle>
            <a:lvl1pPr marL="0" indent="0" algn="ctr">
              <a:buNone/>
              <a:defRPr sz="1800"/>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6219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166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2"/>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5092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249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3" y="1681163"/>
            <a:ext cx="3887391" cy="823912"/>
          </a:xfrm>
        </p:spPr>
        <p:txBody>
          <a:bodyPr anchor="b"/>
          <a:lstStyle>
            <a:lvl1pPr marL="0" indent="0">
              <a:buNone/>
              <a:defRPr sz="1800" b="1"/>
            </a:lvl1pPr>
            <a:lvl2pPr marL="342884" indent="0">
              <a:buNone/>
              <a:defRPr sz="1500" b="1"/>
            </a:lvl2pPr>
            <a:lvl3pPr marL="685766" indent="0">
              <a:buNone/>
              <a:defRPr sz="1400" b="1"/>
            </a:lvl3pPr>
            <a:lvl4pPr marL="1028649" indent="0">
              <a:buNone/>
              <a:defRPr sz="1200" b="1"/>
            </a:lvl4pPr>
            <a:lvl5pPr marL="1371532" indent="0">
              <a:buNone/>
              <a:defRPr sz="1200" b="1"/>
            </a:lvl5pPr>
            <a:lvl6pPr marL="1714415" indent="0">
              <a:buNone/>
              <a:defRPr sz="1200" b="1"/>
            </a:lvl6pPr>
            <a:lvl7pPr marL="2057297" indent="0">
              <a:buNone/>
              <a:defRPr sz="1200" b="1"/>
            </a:lvl7pPr>
            <a:lvl8pPr marL="2400180" indent="0">
              <a:buNone/>
              <a:defRPr sz="1200" b="1"/>
            </a:lvl8pPr>
            <a:lvl9pPr marL="2743064"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3"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6937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5571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5343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9"/>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204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9"/>
            <a:ext cx="4629150" cy="4873625"/>
          </a:xfrm>
        </p:spPr>
        <p:txBody>
          <a:bodyPr/>
          <a:lstStyle>
            <a:lvl1pPr marL="0" indent="0">
              <a:buNone/>
              <a:defRPr sz="2400"/>
            </a:lvl1pPr>
            <a:lvl2pPr marL="342884" indent="0">
              <a:buNone/>
              <a:defRPr sz="2100"/>
            </a:lvl2pPr>
            <a:lvl3pPr marL="685766" indent="0">
              <a:buNone/>
              <a:defRPr sz="1800"/>
            </a:lvl3pPr>
            <a:lvl4pPr marL="1028649" indent="0">
              <a:buNone/>
              <a:defRPr sz="1500"/>
            </a:lvl4pPr>
            <a:lvl5pPr marL="1371532" indent="0">
              <a:buNone/>
              <a:defRPr sz="1500"/>
            </a:lvl5pPr>
            <a:lvl6pPr marL="1714415" indent="0">
              <a:buNone/>
              <a:defRPr sz="1500"/>
            </a:lvl6pPr>
            <a:lvl7pPr marL="2057297" indent="0">
              <a:buNone/>
              <a:defRPr sz="1500"/>
            </a:lvl7pPr>
            <a:lvl8pPr marL="2400180" indent="0">
              <a:buNone/>
              <a:defRPr sz="1500"/>
            </a:lvl8pPr>
            <a:lvl9pPr marL="2743064" indent="0">
              <a:buNone/>
              <a:defRPr sz="1500"/>
            </a:lvl9pPr>
          </a:lstStyle>
          <a:p>
            <a:endParaRPr lang="en-US"/>
          </a:p>
        </p:txBody>
      </p:sp>
      <p:sp>
        <p:nvSpPr>
          <p:cNvPr id="4" name="Text Placeholder 3"/>
          <p:cNvSpPr>
            <a:spLocks noGrp="1"/>
          </p:cNvSpPr>
          <p:nvPr>
            <p:ph type="body" sz="half" idx="2"/>
          </p:nvPr>
        </p:nvSpPr>
        <p:spPr>
          <a:xfrm>
            <a:off x="629841" y="2057403"/>
            <a:ext cx="2949178" cy="3811588"/>
          </a:xfrm>
        </p:spPr>
        <p:txBody>
          <a:bodyPr/>
          <a:lstStyle>
            <a:lvl1pPr marL="0" indent="0">
              <a:buNone/>
              <a:defRPr sz="1200"/>
            </a:lvl1pPr>
            <a:lvl2pPr marL="342884" indent="0">
              <a:buNone/>
              <a:defRPr sz="1100"/>
            </a:lvl2pPr>
            <a:lvl3pPr marL="685766" indent="0">
              <a:buNone/>
              <a:defRPr sz="900"/>
            </a:lvl3pPr>
            <a:lvl4pPr marL="1028649" indent="0">
              <a:buNone/>
              <a:defRPr sz="800"/>
            </a:lvl4pPr>
            <a:lvl5pPr marL="1371532" indent="0">
              <a:buNone/>
              <a:defRPr sz="800"/>
            </a:lvl5pPr>
            <a:lvl6pPr marL="1714415" indent="0">
              <a:buNone/>
              <a:defRPr sz="800"/>
            </a:lvl6pPr>
            <a:lvl7pPr marL="2057297" indent="0">
              <a:buNone/>
              <a:defRPr sz="800"/>
            </a:lvl7pPr>
            <a:lvl8pPr marL="2400180" indent="0">
              <a:buNone/>
              <a:defRPr sz="800"/>
            </a:lvl8pPr>
            <a:lvl9pPr marL="2743064"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31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9795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OPTION 2">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6"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3254421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9"/>
            <a:ext cx="1971675" cy="58118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3" y="365129"/>
            <a:ext cx="5800725"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9B5C92-DC58-4850-8B8E-F48AB281F40F}" type="datetimeFigureOut">
              <a:rPr lang="en-US" smtClean="0">
                <a:solidFill>
                  <a:prstClr val="black">
                    <a:tint val="75000"/>
                  </a:prstClr>
                </a:solidFill>
              </a:rPr>
              <a:pPr/>
              <a:t>12/7/2017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E91C3CC-6A9D-43FD-9C92-944AFD99CB8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10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Option 3">
    <p:spTree>
      <p:nvGrpSpPr>
        <p:cNvPr id="1" name=""/>
        <p:cNvGrpSpPr/>
        <p:nvPr/>
      </p:nvGrpSpPr>
      <p:grpSpPr>
        <a:xfrm>
          <a:off x="0" y="0"/>
          <a:ext cx="0" cy="0"/>
          <a:chOff x="0" y="0"/>
          <a:chExt cx="0" cy="0"/>
        </a:xfrm>
      </p:grpSpPr>
      <p:sp>
        <p:nvSpPr>
          <p:cNvPr id="6" name="Rectangle 5"/>
          <p:cNvSpPr>
            <a:spLocks noChangeArrowheads="1"/>
          </p:cNvSpPr>
          <p:nvPr/>
        </p:nvSpPr>
        <p:spPr bwMode="auto">
          <a:xfrm>
            <a:off x="0" y="0"/>
            <a:ext cx="9144000" cy="6858000"/>
          </a:xfrm>
          <a:prstGeom prst="rect">
            <a:avLst/>
          </a:prstGeom>
          <a:solidFill>
            <a:srgbClr val="FFFFFF"/>
          </a:solidFill>
          <a:ln w="9525">
            <a:solidFill>
              <a:schemeClr val="tx1"/>
            </a:solidFill>
            <a:round/>
            <a:headEnd/>
            <a:tailEnd/>
          </a:ln>
        </p:spPr>
        <p:txBody>
          <a:bodyPr/>
          <a:lstStyle>
            <a:lvl1pPr marL="609600" indent="-609600"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ctr" eaLnBrk="1" hangingPunct="1">
              <a:buFont typeface="Helvetica" panose="020B0604020202020204" pitchFamily="34" charset="0"/>
              <a:buNone/>
            </a:pPr>
            <a:endParaRPr lang="en-US" altLang="en-US" sz="3000">
              <a:solidFill>
                <a:srgbClr val="404040"/>
              </a:solidFill>
            </a:endParaRPr>
          </a:p>
        </p:txBody>
      </p:sp>
      <p:pic>
        <p:nvPicPr>
          <p:cNvPr id="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5029200" y="3733800"/>
            <a:ext cx="3962400" cy="1524000"/>
          </a:xfrm>
          <a:prstGeom prst="rect">
            <a:avLst/>
          </a:prstGeom>
        </p:spPr>
        <p:txBody>
          <a:bodyPr anchor="b"/>
          <a:lstStyle>
            <a:lvl1pPr algn="l">
              <a:defRPr sz="2800" b="1">
                <a:solidFill>
                  <a:srgbClr val="00338D"/>
                </a:solidFill>
                <a:latin typeface="Candara" pitchFamily="34" charset="0"/>
              </a:defRPr>
            </a:lvl1pPr>
          </a:lstStyle>
          <a:p>
            <a:r>
              <a:rPr lang="en-US"/>
              <a:t>Click to edit Master title style</a:t>
            </a:r>
            <a:endParaRPr lang="en-US" dirty="0"/>
          </a:p>
        </p:txBody>
      </p:sp>
      <p:sp>
        <p:nvSpPr>
          <p:cNvPr id="5" name="Subtitle 2"/>
          <p:cNvSpPr>
            <a:spLocks noGrp="1"/>
          </p:cNvSpPr>
          <p:nvPr>
            <p:ph type="subTitle" idx="1"/>
          </p:nvPr>
        </p:nvSpPr>
        <p:spPr>
          <a:xfrm>
            <a:off x="5029200" y="5334000"/>
            <a:ext cx="3581400" cy="990600"/>
          </a:xfrm>
          <a:prstGeom prst="rect">
            <a:avLst/>
          </a:prstGeom>
        </p:spPr>
        <p:txBody>
          <a:bodyPr/>
          <a:lstStyle>
            <a:lvl1pPr marL="0" indent="0" algn="l">
              <a:buNone/>
              <a:defRPr sz="1800" b="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8628973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18287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0051" name="Rectangle 3"/>
          <p:cNvSpPr>
            <a:spLocks noGrp="1" noChangeArrowheads="1"/>
          </p:cNvSpPr>
          <p:nvPr>
            <p:ph type="ctrTitle"/>
          </p:nvPr>
        </p:nvSpPr>
        <p:spPr>
          <a:xfrm>
            <a:off x="381000" y="2133600"/>
            <a:ext cx="8534400" cy="860425"/>
          </a:xfrm>
        </p:spPr>
        <p:txBody>
          <a:bodyPr anchor="t"/>
          <a:lstStyle>
            <a:lvl1pPr algn="ctr" rtl="0" fontAlgn="base">
              <a:spcBef>
                <a:spcPct val="0"/>
              </a:spcBef>
              <a:spcAft>
                <a:spcPct val="0"/>
              </a:spcAft>
              <a:defRPr lang="en-US" sz="4500" b="1" dirty="0" smtClean="0">
                <a:solidFill>
                  <a:srgbClr val="00338D"/>
                </a:solidFill>
                <a:latin typeface="Candara" pitchFamily="34" charset="0"/>
                <a:ea typeface="+mj-ea"/>
                <a:cs typeface="+mj-cs"/>
              </a:defRPr>
            </a:lvl1pPr>
          </a:lstStyle>
          <a:p>
            <a:r>
              <a:rPr lang="en-US"/>
              <a:t>Click to edit Master title style</a:t>
            </a:r>
            <a:endParaRPr lang="en-US" dirty="0"/>
          </a:p>
        </p:txBody>
      </p:sp>
      <p:sp>
        <p:nvSpPr>
          <p:cNvPr id="4" name="Subtitle 2"/>
          <p:cNvSpPr>
            <a:spLocks noGrp="1"/>
          </p:cNvSpPr>
          <p:nvPr>
            <p:ph type="subTitle" idx="1"/>
          </p:nvPr>
        </p:nvSpPr>
        <p:spPr>
          <a:xfrm>
            <a:off x="1981200" y="3352800"/>
            <a:ext cx="5334000" cy="990600"/>
          </a:xfrm>
          <a:prstGeom prst="rect">
            <a:avLst/>
          </a:prstGeom>
        </p:spPr>
        <p:txBody>
          <a:bodyPr/>
          <a:lstStyle>
            <a:lvl1pPr marL="0" indent="0" algn="ctr">
              <a:buNone/>
              <a:defRPr sz="1800" b="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1619845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14400"/>
            <a:ext cx="8534400" cy="4572000"/>
          </a:xfrm>
        </p:spPr>
        <p:txBody>
          <a:bodyPr/>
          <a:lstStyle>
            <a:lvl1pPr marL="230188" indent="-230188">
              <a:defRPr sz="1800">
                <a:solidFill>
                  <a:schemeClr val="tx1">
                    <a:lumMod val="65000"/>
                    <a:lumOff val="35000"/>
                  </a:schemeClr>
                </a:solidFill>
              </a:defRPr>
            </a:lvl1pPr>
            <a:lvl2pPr marL="684213" indent="-227013">
              <a:defRPr sz="1800">
                <a:solidFill>
                  <a:schemeClr val="tx1">
                    <a:lumMod val="65000"/>
                    <a:lumOff val="35000"/>
                  </a:schemeClr>
                </a:solidFill>
              </a:defRPr>
            </a:lvl2pPr>
            <a:lvl3pPr marL="1144588" indent="-230188">
              <a:tabLst/>
              <a:defRPr sz="1800">
                <a:solidFill>
                  <a:schemeClr val="tx1">
                    <a:lumMod val="65000"/>
                    <a:lumOff val="35000"/>
                  </a:schemeClr>
                </a:solidFill>
              </a:defRPr>
            </a:lvl3pPr>
            <a:lvl4pPr marL="1598613" indent="-227013">
              <a:defRPr sz="1800">
                <a:solidFill>
                  <a:schemeClr val="tx1">
                    <a:lumMod val="65000"/>
                    <a:lumOff val="35000"/>
                  </a:schemeClr>
                </a:solidFill>
              </a:defRPr>
            </a:lvl4pPr>
            <a:lvl5pPr marL="2058988" indent="-230188">
              <a:defRPr sz="1800">
                <a:solidFill>
                  <a:schemeClr val="tx1">
                    <a:lumMod val="65000"/>
                    <a:lumOff val="3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22148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lumn Content with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7"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0"/>
          </p:nvPr>
        </p:nvSpPr>
        <p:spPr>
          <a:xfrm>
            <a:off x="47244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2751491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lumn Content with Picture and Line">
    <p:spTree>
      <p:nvGrpSpPr>
        <p:cNvPr id="1" name=""/>
        <p:cNvGrpSpPr/>
        <p:nvPr/>
      </p:nvGrpSpPr>
      <p:grpSpPr>
        <a:xfrm>
          <a:off x="0" y="0"/>
          <a:ext cx="0" cy="0"/>
          <a:chOff x="0" y="0"/>
          <a:chExt cx="0" cy="0"/>
        </a:xfrm>
      </p:grpSpPr>
      <p:cxnSp>
        <p:nvCxnSpPr>
          <p:cNvPr id="5" name="Straight Connector 5"/>
          <p:cNvCxnSpPr>
            <a:cxnSpLocks noChangeShapeType="1"/>
          </p:cNvCxnSpPr>
          <p:nvPr/>
        </p:nvCxnSpPr>
        <p:spPr bwMode="auto">
          <a:xfrm flipH="1">
            <a:off x="4570413" y="1295400"/>
            <a:ext cx="1587" cy="4573588"/>
          </a:xfrm>
          <a:prstGeom prst="line">
            <a:avLst/>
          </a:prstGeom>
          <a:noFill/>
          <a:ln w="12700">
            <a:solidFill>
              <a:srgbClr val="00338D"/>
            </a:solidFill>
            <a:prstDash val="dot"/>
            <a:round/>
            <a:headEnd/>
            <a:tailEnd/>
          </a:ln>
          <a:extLst>
            <a:ext uri="{909E8E84-426E-40DD-AFC4-6F175D3DCCD1}">
              <a14:hiddenFill xmlns:a14="http://schemas.microsoft.com/office/drawing/2010/main">
                <a:noFill/>
              </a14:hiddenFill>
            </a:ext>
          </a:extLst>
        </p:spPr>
      </p:cxnSp>
      <p:sp>
        <p:nvSpPr>
          <p:cNvPr id="3" name="Content Placeholder 2"/>
          <p:cNvSpPr>
            <a:spLocks noGrp="1"/>
          </p:cNvSpPr>
          <p:nvPr>
            <p:ph sz="half" idx="1"/>
          </p:nvPr>
        </p:nvSpPr>
        <p:spPr>
          <a:xfrm>
            <a:off x="228600" y="914400"/>
            <a:ext cx="4191000" cy="5105400"/>
          </a:xfrm>
        </p:spPr>
        <p:txBody>
          <a:bodyPr/>
          <a:lstStyle>
            <a:lvl1pPr>
              <a:defRPr sz="1800">
                <a:solidFill>
                  <a:srgbClr val="595959"/>
                </a:solidFill>
              </a:defRPr>
            </a:lvl1pPr>
            <a:lvl2pPr>
              <a:defRPr sz="1800">
                <a:solidFill>
                  <a:srgbClr val="595959"/>
                </a:solidFill>
              </a:defRPr>
            </a:lvl2pPr>
            <a:lvl3pPr>
              <a:defRPr sz="1800">
                <a:solidFill>
                  <a:srgbClr val="595959"/>
                </a:solidFill>
              </a:defRPr>
            </a:lvl3pPr>
            <a:lvl4pPr>
              <a:defRPr sz="1800">
                <a:solidFill>
                  <a:srgbClr val="595959"/>
                </a:solidFill>
              </a:defRPr>
            </a:lvl4pPr>
            <a:lvl5pPr>
              <a:defRPr sz="1800">
                <a:solidFill>
                  <a:srgbClr val="59595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724400" y="914400"/>
            <a:ext cx="4191000" cy="4495800"/>
          </a:xfrm>
        </p:spPr>
        <p:txBody>
          <a:bodyPr/>
          <a:lstStyle>
            <a:lvl1pPr>
              <a:defRPr sz="1800">
                <a:solidFill>
                  <a:srgbClr val="595959"/>
                </a:solidFill>
              </a:defRPr>
            </a:lvl1pPr>
          </a:lstStyle>
          <a:p>
            <a:pPr lvl="0"/>
            <a:r>
              <a:rPr lang="en-US" noProof="0"/>
              <a:t>Click icon to add picture</a:t>
            </a:r>
            <a:endParaRPr lang="en-US" noProof="0" dirty="0"/>
          </a:p>
        </p:txBody>
      </p:sp>
      <p:sp>
        <p:nvSpPr>
          <p:cNvPr id="8" name="Title 1"/>
          <p:cNvSpPr>
            <a:spLocks noGrp="1"/>
          </p:cNvSpPr>
          <p:nvPr>
            <p:ph type="title"/>
          </p:nvPr>
        </p:nvSpPr>
        <p:spPr>
          <a:xfrm>
            <a:off x="228600" y="228600"/>
            <a:ext cx="8153400" cy="457200"/>
          </a:xfrm>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3328050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en-US" dirty="0"/>
          </a:p>
        </p:txBody>
      </p:sp>
    </p:spTree>
    <p:extLst>
      <p:ext uri="{BB962C8B-B14F-4D97-AF65-F5344CB8AC3E}">
        <p14:creationId xmlns:p14="http://schemas.microsoft.com/office/powerpoint/2010/main" val="1743132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descr="LIONS_PPT_TEMPLATE_V1-02.pn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6200" y="-152400"/>
            <a:ext cx="9272588"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28600" y="228600"/>
            <a:ext cx="815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762000"/>
            <a:ext cx="85344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Text Box 9"/>
          <p:cNvSpPr txBox="1">
            <a:spLocks noChangeArrowheads="1"/>
          </p:cNvSpPr>
          <p:nvPr/>
        </p:nvSpPr>
        <p:spPr bwMode="auto">
          <a:xfrm>
            <a:off x="8572500" y="6400800"/>
            <a:ext cx="419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ea typeface="ヒラギノ角ゴ Pro W3" pitchFamily="125" charset="-128"/>
              </a:defRPr>
            </a:lvl1pPr>
            <a:lvl2pPr marL="742950" indent="-285750" eaLnBrk="0" hangingPunct="0">
              <a:defRPr>
                <a:solidFill>
                  <a:schemeClr val="tx1"/>
                </a:solidFill>
                <a:latin typeface="Arial" panose="020B0604020202020204" pitchFamily="34" charset="0"/>
                <a:ea typeface="ヒラギノ角ゴ Pro W3" pitchFamily="125" charset="-128"/>
              </a:defRPr>
            </a:lvl2pPr>
            <a:lvl3pPr marL="1143000" indent="-228600" eaLnBrk="0" hangingPunct="0">
              <a:defRPr>
                <a:solidFill>
                  <a:schemeClr val="tx1"/>
                </a:solidFill>
                <a:latin typeface="Arial" panose="020B0604020202020204" pitchFamily="34" charset="0"/>
                <a:ea typeface="ヒラギノ角ゴ Pro W3" pitchFamily="125" charset="-128"/>
              </a:defRPr>
            </a:lvl3pPr>
            <a:lvl4pPr marL="1600200" indent="-228600" eaLnBrk="0" hangingPunct="0">
              <a:defRPr>
                <a:solidFill>
                  <a:schemeClr val="tx1"/>
                </a:solidFill>
                <a:latin typeface="Arial" panose="020B0604020202020204" pitchFamily="34" charset="0"/>
                <a:ea typeface="ヒラギノ角ゴ Pro W3" pitchFamily="125" charset="-128"/>
              </a:defRPr>
            </a:lvl4pPr>
            <a:lvl5pPr marL="2057400" indent="-228600" eaLnBrk="0" hangingPunct="0">
              <a:defRPr>
                <a:solidFill>
                  <a:schemeClr val="tx1"/>
                </a:solidFill>
                <a:latin typeface="Arial" panose="020B0604020202020204" pitchFamily="34" charset="0"/>
                <a:ea typeface="ヒラギノ角ゴ Pro W3" pitchFamily="125"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ヒラギノ角ゴ Pro W3" pitchFamily="125" charset="-128"/>
              </a:defRPr>
            </a:lvl9pPr>
          </a:lstStyle>
          <a:p>
            <a:pPr algn="r">
              <a:spcBef>
                <a:spcPct val="50000"/>
              </a:spcBef>
            </a:pPr>
            <a:fld id="{EE3D1103-5DA8-4963-969E-27B2E569E62F}" type="slidenum">
              <a:rPr lang="en-US" altLang="en-US" sz="1000">
                <a:solidFill>
                  <a:srgbClr val="00338D"/>
                </a:solidFill>
              </a:rPr>
              <a:pPr algn="r">
                <a:spcBef>
                  <a:spcPct val="50000"/>
                </a:spcBef>
              </a:pPr>
              <a:t>‹#›</a:t>
            </a:fld>
            <a:endParaRPr lang="it-IT" altLang="en-US" sz="1000">
              <a:solidFill>
                <a:srgbClr val="00338D"/>
              </a:solidFill>
            </a:endParaRP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1" r:id="rId4"/>
    <p:sldLayoutId id="2147483757" r:id="rId5"/>
    <p:sldLayoutId id="2147483752" r:id="rId6"/>
    <p:sldLayoutId id="2147483758" r:id="rId7"/>
    <p:sldLayoutId id="2147483759" r:id="rId8"/>
    <p:sldLayoutId id="2147483753" r:id="rId9"/>
  </p:sldLayoutIdLst>
  <p:hf sldNum="0" hdr="0" dt="0"/>
  <p:txStyles>
    <p:titleStyle>
      <a:lvl1pPr algn="l" rtl="0" eaLnBrk="1" fontAlgn="base" hangingPunct="1">
        <a:spcBef>
          <a:spcPct val="0"/>
        </a:spcBef>
        <a:spcAft>
          <a:spcPct val="0"/>
        </a:spcAft>
        <a:defRPr sz="2800">
          <a:solidFill>
            <a:srgbClr val="00338D"/>
          </a:solidFill>
          <a:latin typeface="+mj-lt"/>
          <a:ea typeface="ヒラギノ角ゴ Pro W3" charset="0"/>
          <a:cs typeface="ヒラギノ角ゴ Pro W3" charset="0"/>
        </a:defRPr>
      </a:lvl1pPr>
      <a:lvl2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2pPr>
      <a:lvl3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3pPr>
      <a:lvl4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4pPr>
      <a:lvl5pPr algn="l" rtl="0" eaLnBrk="1" fontAlgn="base" hangingPunct="1">
        <a:spcBef>
          <a:spcPct val="0"/>
        </a:spcBef>
        <a:spcAft>
          <a:spcPct val="0"/>
        </a:spcAft>
        <a:defRPr sz="2800">
          <a:solidFill>
            <a:srgbClr val="00338D"/>
          </a:solidFill>
          <a:latin typeface="Arial" charset="0"/>
          <a:ea typeface="ヒラギノ角ゴ Pro W3" charset="0"/>
          <a:cs typeface="ヒラギノ角ゴ Pro W3" charset="0"/>
        </a:defRPr>
      </a:lvl5pPr>
      <a:lvl6pPr marL="457200" algn="l" rtl="0" eaLnBrk="1" fontAlgn="base" hangingPunct="1">
        <a:spcBef>
          <a:spcPct val="0"/>
        </a:spcBef>
        <a:spcAft>
          <a:spcPct val="0"/>
        </a:spcAft>
        <a:defRPr sz="2400">
          <a:solidFill>
            <a:schemeClr val="tx2"/>
          </a:solidFill>
          <a:latin typeface="Arial" charset="0"/>
        </a:defRPr>
      </a:lvl6pPr>
      <a:lvl7pPr marL="914400" algn="l" rtl="0" eaLnBrk="1" fontAlgn="base" hangingPunct="1">
        <a:spcBef>
          <a:spcPct val="0"/>
        </a:spcBef>
        <a:spcAft>
          <a:spcPct val="0"/>
        </a:spcAft>
        <a:defRPr sz="2400">
          <a:solidFill>
            <a:schemeClr val="tx2"/>
          </a:solidFill>
          <a:latin typeface="Arial" charset="0"/>
        </a:defRPr>
      </a:lvl7pPr>
      <a:lvl8pPr marL="1371600" algn="l" rtl="0" eaLnBrk="1" fontAlgn="base" hangingPunct="1">
        <a:spcBef>
          <a:spcPct val="0"/>
        </a:spcBef>
        <a:spcAft>
          <a:spcPct val="0"/>
        </a:spcAft>
        <a:defRPr sz="2400">
          <a:solidFill>
            <a:schemeClr val="tx2"/>
          </a:solidFill>
          <a:latin typeface="Arial" charset="0"/>
        </a:defRPr>
      </a:lvl8pPr>
      <a:lvl9pPr marL="1828800" algn="l" rtl="0" eaLnBrk="1" fontAlgn="base" hangingPunct="1">
        <a:spcBef>
          <a:spcPct val="0"/>
        </a:spcBef>
        <a:spcAft>
          <a:spcPct val="0"/>
        </a:spcAft>
        <a:defRPr sz="2400">
          <a:solidFill>
            <a:schemeClr val="tx2"/>
          </a:solidFill>
          <a:latin typeface="Arial" charset="0"/>
        </a:defRPr>
      </a:lvl9pPr>
    </p:titleStyle>
    <p:bodyStyle>
      <a:lvl1pPr marL="230188" indent="-230188" algn="l" rtl="0" eaLnBrk="1" fontAlgn="base" hangingPunct="1">
        <a:spcBef>
          <a:spcPct val="20000"/>
        </a:spcBef>
        <a:spcAft>
          <a:spcPct val="0"/>
        </a:spcAft>
        <a:buFont typeface="Arial" panose="020B0604020202020204" pitchFamily="34" charset="0"/>
        <a:buChar char="•"/>
        <a:defRPr sz="2600">
          <a:solidFill>
            <a:schemeClr val="tx1"/>
          </a:solidFill>
          <a:latin typeface="+mn-lt"/>
          <a:ea typeface="ヒラギノ角ゴ Pro W3" charset="0"/>
          <a:cs typeface="ヒラギノ角ゴ Pro W3" charset="0"/>
        </a:defRPr>
      </a:lvl1pPr>
      <a:lvl2pPr marL="746125" indent="-227013" algn="l" rtl="0" eaLnBrk="1" fontAlgn="base" hangingPunct="1">
        <a:spcBef>
          <a:spcPct val="20000"/>
        </a:spcBef>
        <a:spcAft>
          <a:spcPct val="0"/>
        </a:spcAft>
        <a:buFont typeface="Wingdings" panose="05000000000000000000" pitchFamily="2" charset="2"/>
        <a:buChar char="§"/>
        <a:defRPr sz="2200">
          <a:solidFill>
            <a:schemeClr val="tx1"/>
          </a:solidFill>
          <a:latin typeface="+mn-lt"/>
          <a:ea typeface="ヒラギノ角ゴ Pro W3" charset="0"/>
        </a:defRPr>
      </a:lvl2pPr>
      <a:lvl3pPr marL="1144588" indent="-230188"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ヒラギノ角ゴ Pro W3" charset="0"/>
        </a:defRPr>
      </a:lvl3pPr>
      <a:lvl4pPr marL="1598613" indent="-227013" algn="l" rtl="0" eaLnBrk="1" fontAlgn="base" hangingPunct="1">
        <a:spcBef>
          <a:spcPct val="20000"/>
        </a:spcBef>
        <a:spcAft>
          <a:spcPct val="0"/>
        </a:spcAft>
        <a:buFont typeface="Arial" panose="020B0604020202020204" pitchFamily="34" charset="0"/>
        <a:buChar char="▫"/>
        <a:defRPr>
          <a:solidFill>
            <a:schemeClr val="tx1"/>
          </a:solidFill>
          <a:latin typeface="+mn-lt"/>
          <a:ea typeface="ヒラギノ角ゴ Pro W3" charset="0"/>
        </a:defRPr>
      </a:lvl4pPr>
      <a:lvl5pPr marL="2058988" indent="-230188"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ヒラギノ角ゴ Pro W3" charset="0"/>
        </a:defRPr>
      </a:lvl5pPr>
      <a:lvl6pPr marL="2286000" algn="l" rtl="0" eaLnBrk="1" fontAlgn="base" hangingPunct="1">
        <a:spcBef>
          <a:spcPct val="20000"/>
        </a:spcBef>
        <a:spcAft>
          <a:spcPct val="0"/>
        </a:spcAft>
        <a:buChar char="»"/>
        <a:defRPr sz="2400">
          <a:solidFill>
            <a:schemeClr val="tx1"/>
          </a:solidFill>
          <a:latin typeface="+mn-lt"/>
        </a:defRPr>
      </a:lvl6pPr>
      <a:lvl7pPr marL="2743200" algn="l" rtl="0" eaLnBrk="1" fontAlgn="base" hangingPunct="1">
        <a:spcBef>
          <a:spcPct val="20000"/>
        </a:spcBef>
        <a:spcAft>
          <a:spcPct val="0"/>
        </a:spcAft>
        <a:buChar char="»"/>
        <a:defRPr sz="2400">
          <a:solidFill>
            <a:schemeClr val="tx1"/>
          </a:solidFill>
          <a:latin typeface="+mn-lt"/>
        </a:defRPr>
      </a:lvl7pPr>
      <a:lvl8pPr marL="3200400" algn="l" rtl="0" eaLnBrk="1" fontAlgn="base" hangingPunct="1">
        <a:spcBef>
          <a:spcPct val="20000"/>
        </a:spcBef>
        <a:spcAft>
          <a:spcPct val="0"/>
        </a:spcAft>
        <a:buChar char="»"/>
        <a:defRPr sz="2400">
          <a:solidFill>
            <a:schemeClr val="tx1"/>
          </a:solidFill>
          <a:latin typeface="+mn-lt"/>
        </a:defRPr>
      </a:lvl8pPr>
      <a:lvl9pPr marL="3657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68577" tIns="34289" rIns="68577" bIns="34289"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9"/>
          </a:xfrm>
          <a:prstGeom prst="rect">
            <a:avLst/>
          </a:prstGeom>
        </p:spPr>
        <p:txBody>
          <a:bodyPr vert="horz" lIns="68577" tIns="34289" rIns="68577"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2"/>
            <a:ext cx="2057400" cy="365125"/>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766" fontAlgn="auto">
              <a:spcBef>
                <a:spcPts val="0"/>
              </a:spcBef>
              <a:spcAft>
                <a:spcPts val="0"/>
              </a:spcAft>
            </a:pPr>
            <a:fld id="{C79B5C92-DC58-4850-8B8E-F48AB281F40F}" type="datetimeFigureOut">
              <a:rPr lang="en-US" smtClean="0">
                <a:solidFill>
                  <a:prstClr val="black">
                    <a:tint val="75000"/>
                  </a:prstClr>
                </a:solidFill>
                <a:latin typeface="Calibri"/>
                <a:ea typeface="+mn-ea"/>
              </a:rPr>
              <a:pPr defTabSz="685766" fontAlgn="auto">
                <a:spcBef>
                  <a:spcPts val="0"/>
                </a:spcBef>
                <a:spcAft>
                  <a:spcPts val="0"/>
                </a:spcAft>
              </a:pPr>
              <a:t>12/7/2017</a:t>
            </a:fld>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766" fontAlgn="auto">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766" fontAlgn="auto">
              <a:spcBef>
                <a:spcPts val="0"/>
              </a:spcBef>
              <a:spcAft>
                <a:spcPts val="0"/>
              </a:spcAft>
            </a:pPr>
            <a:fld id="{3E91C3CC-6A9D-43FD-9C92-944AFD99CB88}" type="slidenum">
              <a:rPr lang="en-US" smtClean="0">
                <a:solidFill>
                  <a:prstClr val="black">
                    <a:tint val="75000"/>
                  </a:prstClr>
                </a:solidFill>
                <a:latin typeface="Calibri"/>
                <a:ea typeface="+mn-ea"/>
              </a:rPr>
              <a:pPr defTabSz="685766" fontAlgn="auto">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604539007"/>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txStyles>
    <p:titleStyle>
      <a:lvl1pPr algn="l" defTabSz="685766"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2" indent="-171442" algn="l" defTabSz="685766"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25" indent="-171442" algn="l" defTabSz="685766"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07" indent="-171442" algn="l" defTabSz="685766"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90"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974"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hyperlink" Target="http://lions100.lionsclubs.org/IT/programs/centennial-service-challenge/index.php"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hyperlink" Target="http://lions100.lionsclubs.org/IT/programs/centennial-legacy-projects.ph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27.emf"/></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image" Target="../media/image16.jpe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openxmlformats.org/officeDocument/2006/relationships/image" Target="../media/image14.jpeg"/><Relationship Id="rId5" Type="http://schemas.openxmlformats.org/officeDocument/2006/relationships/diagramQuickStyle" Target="../diagrams/quickStyle1.xml"/><Relationship Id="rId10" Type="http://schemas.openxmlformats.org/officeDocument/2006/relationships/image" Target="../media/image13.jpeg"/><Relationship Id="rId4" Type="http://schemas.openxmlformats.org/officeDocument/2006/relationships/diagramLayout" Target="../diagrams/layout1.xml"/><Relationship Id="rId9" Type="http://schemas.openxmlformats.org/officeDocument/2006/relationships/image" Target="../media/image12.jpe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1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29200" y="4572000"/>
            <a:ext cx="3962400" cy="1524000"/>
          </a:xfrm>
        </p:spPr>
        <p:txBody>
          <a:bodyPr/>
          <a:lstStyle/>
          <a:p>
            <a:r>
              <a:rPr lang="it-IT" sz="3600" dirty="0"/>
              <a:t>Global Service Team</a:t>
            </a:r>
          </a:p>
        </p:txBody>
      </p:sp>
    </p:spTree>
    <p:extLst>
      <p:ext uri="{BB962C8B-B14F-4D97-AF65-F5344CB8AC3E}">
        <p14:creationId xmlns:p14="http://schemas.microsoft.com/office/powerpoint/2010/main" val="19425188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529B"/>
        </a:solidFill>
        <a:effectLst/>
      </p:bgPr>
    </p:bg>
    <p:spTree>
      <p:nvGrpSpPr>
        <p:cNvPr id="1" name=""/>
        <p:cNvGrpSpPr/>
        <p:nvPr/>
      </p:nvGrpSpPr>
      <p:grpSpPr>
        <a:xfrm>
          <a:off x="0" y="0"/>
          <a:ext cx="0" cy="0"/>
          <a:chOff x="0" y="0"/>
          <a:chExt cx="0" cy="0"/>
        </a:xfrm>
      </p:grpSpPr>
      <p:pic>
        <p:nvPicPr>
          <p:cNvPr id="28" name="Picture 27"/>
          <p:cNvPicPr>
            <a:picLocks noChangeAspect="1"/>
          </p:cNvPicPr>
          <p:nvPr/>
        </p:nvPicPr>
        <p:blipFill rotWithShape="1">
          <a:blip r:embed="rId3" cstate="print">
            <a:extLst>
              <a:ext uri="{28A0092B-C50C-407E-A947-70E740481C1C}">
                <a14:useLocalDpi xmlns:a14="http://schemas.microsoft.com/office/drawing/2010/main" val="0"/>
              </a:ext>
            </a:extLst>
          </a:blip>
          <a:srcRect b="11473"/>
          <a:stretch/>
        </p:blipFill>
        <p:spPr>
          <a:xfrm>
            <a:off x="429817" y="152401"/>
            <a:ext cx="8284366" cy="5410199"/>
          </a:xfrm>
          <a:prstGeom prst="rect">
            <a:avLst/>
          </a:prstGeom>
        </p:spPr>
      </p:pic>
    </p:spTree>
    <p:extLst>
      <p:ext uri="{BB962C8B-B14F-4D97-AF65-F5344CB8AC3E}">
        <p14:creationId xmlns:p14="http://schemas.microsoft.com/office/powerpoint/2010/main" val="3634184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1821"/>
            <a:ext cx="6635427" cy="825728"/>
          </a:xfrm>
        </p:spPr>
        <p:txBody>
          <a:bodyPr>
            <a:normAutofit/>
          </a:bodyPr>
          <a:lstStyle/>
          <a:p>
            <a:r>
              <a:rPr lang="it-IT" dirty="0">
                <a:solidFill>
                  <a:srgbClr val="1A4190"/>
                </a:solidFill>
                <a:latin typeface="Helvetica Neue Bold Condensed"/>
              </a:rPr>
              <a:t>Struttura del Global Action Team</a:t>
            </a:r>
            <a:endParaRPr lang="it-IT" dirty="0"/>
          </a:p>
        </p:txBody>
      </p:sp>
      <p:sp>
        <p:nvSpPr>
          <p:cNvPr id="88" name="Rounded Rectangle 87"/>
          <p:cNvSpPr/>
          <p:nvPr/>
        </p:nvSpPr>
        <p:spPr>
          <a:xfrm>
            <a:off x="1303956" y="1092318"/>
            <a:ext cx="2068364" cy="666969"/>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93" name="Rectangle 92"/>
          <p:cNvSpPr/>
          <p:nvPr/>
        </p:nvSpPr>
        <p:spPr bwMode="auto">
          <a:xfrm>
            <a:off x="1292497" y="1112229"/>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indent="-457200" algn="ctr" defTabSz="685800">
              <a:spcBef>
                <a:spcPts val="0"/>
              </a:spcBef>
            </a:pPr>
            <a:r>
              <a:rPr lang="it-IT" sz="1100" dirty="0">
                <a:solidFill>
                  <a:prstClr val="white"/>
                </a:solidFill>
                <a:latin typeface="Helvetica Neue Bold Condensed"/>
              </a:rPr>
              <a:t>Officer Esecutivi</a:t>
            </a:r>
          </a:p>
        </p:txBody>
      </p:sp>
      <p:sp>
        <p:nvSpPr>
          <p:cNvPr id="95" name="Rectangle 94"/>
          <p:cNvSpPr/>
          <p:nvPr/>
        </p:nvSpPr>
        <p:spPr>
          <a:xfrm>
            <a:off x="304800" y="3269327"/>
            <a:ext cx="8503630"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6" name="Rectangle 95"/>
          <p:cNvSpPr/>
          <p:nvPr/>
        </p:nvSpPr>
        <p:spPr>
          <a:xfrm>
            <a:off x="304800" y="2723382"/>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7" name="Rectangle 96"/>
          <p:cNvSpPr/>
          <p:nvPr/>
        </p:nvSpPr>
        <p:spPr>
          <a:xfrm>
            <a:off x="304800" y="2173638"/>
            <a:ext cx="8503630"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98" name="Rounded Rectangle 97"/>
          <p:cNvSpPr/>
          <p:nvPr/>
        </p:nvSpPr>
        <p:spPr bwMode="auto">
          <a:xfrm>
            <a:off x="304800" y="1901119"/>
            <a:ext cx="8506667"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1000" b="1" i="0" u="none" strike="noStrike" kern="0" cap="none" spc="0" normalizeH="0" baseline="0" noProof="0" dirty="0">
                <a:ln>
                  <a:noFill/>
                </a:ln>
                <a:solidFill>
                  <a:prstClr val="white"/>
                </a:solidFill>
                <a:effectLst/>
                <a:uLnTx/>
                <a:uFillTx/>
                <a:latin typeface="Helvetica Neue Bold Condensed"/>
              </a:rPr>
              <a:t>Presidente del Global Action Team, Vice </a:t>
            </a:r>
            <a:r>
              <a:rPr kumimoji="0" lang="it-IT" sz="1000" b="1" i="0" u="none" strike="noStrike" kern="0" cap="none" spc="0" normalizeH="0" baseline="0" noProof="0" dirty="0">
                <a:ln>
                  <a:noFill/>
                </a:ln>
                <a:solidFill>
                  <a:prstClr val="white"/>
                </a:solidFill>
                <a:effectLst/>
                <a:uLnTx/>
                <a:uFillTx/>
                <a:latin typeface="Helvetica Neue"/>
              </a:rPr>
              <a:t>Presidenti e Referente del Consiglio Fiduciario della LCIF</a:t>
            </a:r>
          </a:p>
        </p:txBody>
      </p:sp>
      <p:grpSp>
        <p:nvGrpSpPr>
          <p:cNvPr id="99" name="Group 98"/>
          <p:cNvGrpSpPr/>
          <p:nvPr/>
        </p:nvGrpSpPr>
        <p:grpSpPr>
          <a:xfrm>
            <a:off x="315802" y="2220809"/>
            <a:ext cx="2032835" cy="335506"/>
            <a:chOff x="1597739" y="2388804"/>
            <a:chExt cx="2710447" cy="447341"/>
          </a:xfrm>
        </p:grpSpPr>
        <p:sp>
          <p:nvSpPr>
            <p:cNvPr id="100" name="Rounded Rectangle 99"/>
            <p:cNvSpPr/>
            <p:nvPr/>
          </p:nvSpPr>
          <p:spPr>
            <a:xfrm>
              <a:off x="1597739" y="2401671"/>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1" name="Rectangle 100"/>
            <p:cNvSpPr/>
            <p:nvPr/>
          </p:nvSpPr>
          <p:spPr bwMode="auto">
            <a:xfrm>
              <a:off x="1597739"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ctr" defTabSz="685800" fontAlgn="auto">
                <a:spcBef>
                  <a:spcPts val="0"/>
                </a:spcBef>
                <a:spcAft>
                  <a:spcPts val="0"/>
                </a:spcAft>
                <a:defRPr/>
              </a:pPr>
              <a:r>
                <a:rPr lang="it-IT" sz="800" kern="0" dirty="0">
                  <a:solidFill>
                    <a:srgbClr val="1A4190"/>
                  </a:solidFill>
                  <a:latin typeface="Helvetica Neue"/>
                </a:rPr>
                <a:t>Leader di Area Costituzionale</a:t>
              </a:r>
            </a:p>
            <a:p>
              <a:pPr marL="457200" marR="0" lvl="0" indent="-457200" algn="ctr" defTabSz="685800"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Bold Condensed"/>
                </a:rPr>
                <a:t>GLT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02" name="Rounded Rectangle 101"/>
          <p:cNvSpPr/>
          <p:nvPr/>
        </p:nvSpPr>
        <p:spPr>
          <a:xfrm>
            <a:off x="5469447" y="1083427"/>
            <a:ext cx="2570109"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Helvetica Neue"/>
              <a:ea typeface="+mn-ea"/>
              <a:cs typeface="+mn-cs"/>
            </a:endParaRPr>
          </a:p>
        </p:txBody>
      </p:sp>
      <p:sp>
        <p:nvSpPr>
          <p:cNvPr id="103" name="Rectangle 102"/>
          <p:cNvSpPr/>
          <p:nvPr/>
        </p:nvSpPr>
        <p:spPr bwMode="auto">
          <a:xfrm>
            <a:off x="5462328" y="1066800"/>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1" i="0" u="sng" strike="noStrike" kern="0" cap="none" spc="0" normalizeH="0" baseline="0" noProof="0" dirty="0">
                <a:ln>
                  <a:noFill/>
                </a:ln>
                <a:solidFill>
                  <a:prstClr val="white"/>
                </a:solidFill>
                <a:effectLst/>
                <a:uLnTx/>
                <a:uFillTx/>
                <a:latin typeface="Helvetica Neue"/>
              </a:rPr>
              <a:t>Ambassadors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Helvetica Neue"/>
              </a:rPr>
              <a:t>Past Presidenti Internazionali</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Helvetica Neue"/>
              </a:rPr>
              <a:t>Board Internazionale</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Helvetica Neue"/>
              </a:rPr>
              <a:t>Consiglio Fiduciario della LCIF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Helvetica Neue"/>
              </a:rPr>
              <a:t>Direttori Internazionali uscenti</a:t>
            </a:r>
          </a:p>
        </p:txBody>
      </p:sp>
      <p:sp>
        <p:nvSpPr>
          <p:cNvPr id="105" name="Rectangle 104"/>
          <p:cNvSpPr/>
          <p:nvPr/>
        </p:nvSpPr>
        <p:spPr bwMode="auto">
          <a:xfrm>
            <a:off x="2577159" y="227350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latin typeface="Helvetica Neue Bold Condensed"/>
              </a:rPr>
              <a:t>GMT</a:t>
            </a:r>
          </a:p>
        </p:txBody>
      </p:sp>
      <p:grpSp>
        <p:nvGrpSpPr>
          <p:cNvPr id="106" name="Group 105"/>
          <p:cNvGrpSpPr/>
          <p:nvPr/>
        </p:nvGrpSpPr>
        <p:grpSpPr>
          <a:xfrm>
            <a:off x="2447912" y="2229882"/>
            <a:ext cx="2032835" cy="344006"/>
            <a:chOff x="4640302" y="2400895"/>
            <a:chExt cx="2710448" cy="458673"/>
          </a:xfrm>
        </p:grpSpPr>
        <p:sp>
          <p:nvSpPr>
            <p:cNvPr id="107" name="Rounded Rectangle 106"/>
            <p:cNvSpPr/>
            <p:nvPr/>
          </p:nvSpPr>
          <p:spPr>
            <a:xfrm>
              <a:off x="4640302" y="2425094"/>
              <a:ext cx="2710448"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08" name="Rectangle 107"/>
            <p:cNvSpPr/>
            <p:nvPr/>
          </p:nvSpPr>
          <p:spPr bwMode="auto">
            <a:xfrm>
              <a:off x="4650540" y="2400895"/>
              <a:ext cx="2696450" cy="302008"/>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ctr" defTabSz="685800" fontAlgn="auto">
                <a:spcBef>
                  <a:spcPts val="0"/>
                </a:spcBef>
                <a:spcAft>
                  <a:spcPts val="0"/>
                </a:spcAft>
                <a:defRPr/>
              </a:pPr>
              <a:r>
                <a:rPr lang="it-IT" sz="800" kern="0" dirty="0">
                  <a:solidFill>
                    <a:srgbClr val="1A4190"/>
                  </a:solidFill>
                  <a:latin typeface="Helvetica Neue"/>
                </a:rPr>
                <a:t>Leader di Area Costituzionale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a:rPr>
                <a:t>GMT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09" name="Group 108"/>
          <p:cNvGrpSpPr/>
          <p:nvPr/>
        </p:nvGrpSpPr>
        <p:grpSpPr>
          <a:xfrm>
            <a:off x="4596732" y="2220810"/>
            <a:ext cx="2016557" cy="344003"/>
            <a:chOff x="7563182" y="2388804"/>
            <a:chExt cx="2710447" cy="458670"/>
          </a:xfrm>
        </p:grpSpPr>
        <p:sp>
          <p:nvSpPr>
            <p:cNvPr id="117" name="Rounded Rectangle 116"/>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18" name="Rectangle 117"/>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ctr" defTabSz="685800" fontAlgn="auto">
                <a:spcBef>
                  <a:spcPts val="0"/>
                </a:spcBef>
                <a:spcAft>
                  <a:spcPts val="0"/>
                </a:spcAft>
                <a:defRPr/>
              </a:pPr>
              <a:r>
                <a:rPr lang="it-IT" sz="800" kern="0" dirty="0">
                  <a:solidFill>
                    <a:srgbClr val="1A4190"/>
                  </a:solidFill>
                  <a:latin typeface="Helvetica Neue"/>
                </a:rPr>
                <a:t>Leader di Area Costituzionale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a:rPr>
                <a:t>GST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19" name="Group 118"/>
          <p:cNvGrpSpPr/>
          <p:nvPr/>
        </p:nvGrpSpPr>
        <p:grpSpPr>
          <a:xfrm>
            <a:off x="308123" y="3285188"/>
            <a:ext cx="2032835" cy="344003"/>
            <a:chOff x="1587500" y="2388804"/>
            <a:chExt cx="2710447" cy="458670"/>
          </a:xfrm>
        </p:grpSpPr>
        <p:sp>
          <p:nvSpPr>
            <p:cNvPr id="120" name="Rounded Rectangle 119"/>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1" name="Rectangle 120"/>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Leader di Area</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a:rPr>
                <a:t>GLT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2" name="Group 121"/>
          <p:cNvGrpSpPr/>
          <p:nvPr/>
        </p:nvGrpSpPr>
        <p:grpSpPr>
          <a:xfrm>
            <a:off x="2449324" y="3285188"/>
            <a:ext cx="2032835" cy="344003"/>
            <a:chOff x="4642182" y="2388804"/>
            <a:chExt cx="2710447" cy="458670"/>
          </a:xfrm>
        </p:grpSpPr>
        <p:sp>
          <p:nvSpPr>
            <p:cNvPr id="123" name="Rounded Rectangle 12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4" name="Rectangle 12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Leader di Area</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GMT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25" name="Group 124"/>
          <p:cNvGrpSpPr/>
          <p:nvPr/>
        </p:nvGrpSpPr>
        <p:grpSpPr>
          <a:xfrm>
            <a:off x="4596784" y="3285188"/>
            <a:ext cx="2020821" cy="344003"/>
            <a:chOff x="7563182" y="2388804"/>
            <a:chExt cx="2710447" cy="458670"/>
          </a:xfrm>
        </p:grpSpPr>
        <p:sp>
          <p:nvSpPr>
            <p:cNvPr id="126" name="Rounded Rectangle 1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27" name="Rectangle 12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Leader di Area</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GST</a:t>
              </a: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67" name="Rounded Rectangle 166"/>
          <p:cNvSpPr/>
          <p:nvPr/>
        </p:nvSpPr>
        <p:spPr>
          <a:xfrm>
            <a:off x="304800" y="3740896"/>
            <a:ext cx="8509486"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prstClr val="white"/>
                </a:solidFill>
                <a:effectLst/>
                <a:uLnTx/>
                <a:uFillTx/>
                <a:latin typeface="Helvetica Neue Bold Condensed"/>
              </a:rPr>
              <a:t>Presidente </a:t>
            </a:r>
            <a:r>
              <a:rPr kumimoji="0" lang="it-IT" sz="900" b="0" i="0" u="none" strike="noStrike" kern="0" cap="none" spc="0" normalizeH="0" baseline="0" noProof="0" dirty="0" err="1">
                <a:ln>
                  <a:noFill/>
                </a:ln>
                <a:solidFill>
                  <a:prstClr val="white"/>
                </a:solidFill>
                <a:effectLst/>
                <a:uLnTx/>
                <a:uFillTx/>
                <a:latin typeface="Helvetica Neue Bold Condensed"/>
              </a:rPr>
              <a:t>Multidistrettuale</a:t>
            </a:r>
            <a:r>
              <a:rPr kumimoji="0" lang="it-IT" sz="900" b="0" i="0" u="none" strike="noStrike" kern="0" cap="none" spc="0" normalizeH="0" baseline="0" noProof="0" dirty="0">
                <a:ln>
                  <a:noFill/>
                </a:ln>
                <a:solidFill>
                  <a:prstClr val="white"/>
                </a:solidFill>
                <a:effectLst/>
                <a:uLnTx/>
                <a:uFillTx/>
                <a:latin typeface="Helvetica Neue Bold Condensed"/>
              </a:rPr>
              <a:t> Global Action Team (Presidente di Consiglio)</a:t>
            </a:r>
          </a:p>
        </p:txBody>
      </p:sp>
      <p:grpSp>
        <p:nvGrpSpPr>
          <p:cNvPr id="168" name="Group 167"/>
          <p:cNvGrpSpPr/>
          <p:nvPr/>
        </p:nvGrpSpPr>
        <p:grpSpPr>
          <a:xfrm>
            <a:off x="308123" y="3892130"/>
            <a:ext cx="2032835" cy="344003"/>
            <a:chOff x="1587500" y="2388804"/>
            <a:chExt cx="2710447" cy="458670"/>
          </a:xfrm>
        </p:grpSpPr>
        <p:sp>
          <p:nvSpPr>
            <p:cNvPr id="169" name="Rounded Rectangle 16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0" name="Rectangle 16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a:t>
              </a:r>
              <a:r>
                <a:rPr lang="it-IT" sz="800" kern="0" dirty="0" err="1">
                  <a:solidFill>
                    <a:srgbClr val="1A4190"/>
                  </a:solidFill>
                  <a:latin typeface="Helvetica Neue"/>
                </a:rPr>
                <a:t>Multidistrettuale</a:t>
              </a:r>
              <a:endParaRPr lang="it-IT" sz="800" kern="0" dirty="0">
                <a:solidFill>
                  <a:srgbClr val="1A4190"/>
                </a:solidFill>
                <a:latin typeface="Helvetica Neue"/>
              </a:endParaRP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GLT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1" name="Group 170"/>
          <p:cNvGrpSpPr/>
          <p:nvPr/>
        </p:nvGrpSpPr>
        <p:grpSpPr>
          <a:xfrm>
            <a:off x="2457001" y="3892130"/>
            <a:ext cx="2043651" cy="344003"/>
            <a:chOff x="4652421" y="2388804"/>
            <a:chExt cx="2724870" cy="458670"/>
          </a:xfrm>
        </p:grpSpPr>
        <p:sp>
          <p:nvSpPr>
            <p:cNvPr id="172" name="Rounded Rectangle 171"/>
            <p:cNvSpPr/>
            <p:nvPr/>
          </p:nvSpPr>
          <p:spPr>
            <a:xfrm>
              <a:off x="4666843" y="2413000"/>
              <a:ext cx="2710448"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3" name="Rectangle 17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a:t>
              </a:r>
              <a:r>
                <a:rPr lang="it-IT" sz="800" kern="0" dirty="0" err="1">
                  <a:solidFill>
                    <a:srgbClr val="1A4190"/>
                  </a:solidFill>
                  <a:latin typeface="Helvetica Neue"/>
                </a:rPr>
                <a:t>Multidistrettuale</a:t>
              </a:r>
              <a:endParaRPr lang="it-IT" sz="800" kern="0" dirty="0">
                <a:solidFill>
                  <a:srgbClr val="1A4190"/>
                </a:solidFill>
                <a:latin typeface="Helvetica Neue"/>
              </a:endParaRP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GMT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74" name="Group 173"/>
          <p:cNvGrpSpPr/>
          <p:nvPr/>
        </p:nvGrpSpPr>
        <p:grpSpPr>
          <a:xfrm>
            <a:off x="4590524" y="3892130"/>
            <a:ext cx="2032835" cy="344003"/>
            <a:chOff x="7563182" y="2388804"/>
            <a:chExt cx="2710447" cy="458670"/>
          </a:xfrm>
        </p:grpSpPr>
        <p:sp>
          <p:nvSpPr>
            <p:cNvPr id="175" name="Rounded Rectangle 17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76" name="Rectangle 17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a:t>
              </a:r>
              <a:r>
                <a:rPr lang="it-IT" sz="800" kern="0" dirty="0" err="1">
                  <a:solidFill>
                    <a:srgbClr val="1A4190"/>
                  </a:solidFill>
                  <a:latin typeface="Helvetica Neue"/>
                </a:rPr>
                <a:t>Multidistrettuale</a:t>
              </a:r>
              <a:endParaRPr lang="it-IT" sz="800" kern="0" dirty="0">
                <a:solidFill>
                  <a:srgbClr val="1A4190"/>
                </a:solidFill>
                <a:latin typeface="Helvetica Neue"/>
              </a:endParaRP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GST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77" name="Rounded Rectangle 176"/>
          <p:cNvSpPr/>
          <p:nvPr/>
        </p:nvSpPr>
        <p:spPr>
          <a:xfrm>
            <a:off x="304800" y="4347838"/>
            <a:ext cx="8509486"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prstClr val="white"/>
                </a:solidFill>
                <a:effectLst/>
                <a:uLnTx/>
                <a:uFillTx/>
                <a:latin typeface="Helvetica Neue Bold Condensed"/>
              </a:rPr>
              <a:t>Presidente Distrettuale Global Action Team (Governatore Distrettuale)</a:t>
            </a:r>
          </a:p>
        </p:txBody>
      </p:sp>
      <p:grpSp>
        <p:nvGrpSpPr>
          <p:cNvPr id="178" name="Group 177"/>
          <p:cNvGrpSpPr/>
          <p:nvPr/>
        </p:nvGrpSpPr>
        <p:grpSpPr>
          <a:xfrm>
            <a:off x="308123" y="4499072"/>
            <a:ext cx="2032835" cy="344003"/>
            <a:chOff x="1587500" y="2388804"/>
            <a:chExt cx="2710447" cy="458670"/>
          </a:xfrm>
        </p:grpSpPr>
        <p:sp>
          <p:nvSpPr>
            <p:cNvPr id="179" name="Rounded Rectangle 17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0" name="Rectangle 17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Distrettuale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GLT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1" name="Group 180"/>
          <p:cNvGrpSpPr/>
          <p:nvPr/>
        </p:nvGrpSpPr>
        <p:grpSpPr>
          <a:xfrm>
            <a:off x="2449324" y="4499072"/>
            <a:ext cx="2032835" cy="344003"/>
            <a:chOff x="4642182" y="2388804"/>
            <a:chExt cx="2710447" cy="458670"/>
          </a:xfrm>
        </p:grpSpPr>
        <p:sp>
          <p:nvSpPr>
            <p:cNvPr id="182" name="Rounded Rectangle 18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3" name="Rectangle 18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Distrettuale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GMT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84" name="Group 183"/>
          <p:cNvGrpSpPr/>
          <p:nvPr/>
        </p:nvGrpSpPr>
        <p:grpSpPr>
          <a:xfrm>
            <a:off x="4590523" y="4499075"/>
            <a:ext cx="2032835" cy="344003"/>
            <a:chOff x="7563184" y="2388804"/>
            <a:chExt cx="2710448" cy="458669"/>
          </a:xfrm>
        </p:grpSpPr>
        <p:sp>
          <p:nvSpPr>
            <p:cNvPr id="185" name="Rounded Rectangle 184"/>
            <p:cNvSpPr/>
            <p:nvPr/>
          </p:nvSpPr>
          <p:spPr>
            <a:xfrm>
              <a:off x="7563184" y="2412999"/>
              <a:ext cx="2710448"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86" name="Rectangle 185"/>
            <p:cNvSpPr/>
            <p:nvPr/>
          </p:nvSpPr>
          <p:spPr bwMode="auto">
            <a:xfrm>
              <a:off x="7573422" y="2388804"/>
              <a:ext cx="2696450" cy="302010"/>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Distrettuale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GST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187" name="Rounded Rectangle 186"/>
          <p:cNvSpPr/>
          <p:nvPr/>
        </p:nvSpPr>
        <p:spPr>
          <a:xfrm>
            <a:off x="304800" y="4923769"/>
            <a:ext cx="8509486"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prstClr val="white"/>
                </a:solidFill>
                <a:effectLst/>
                <a:uLnTx/>
                <a:uFillTx/>
                <a:latin typeface="Helvetica Neue Bold Condensed"/>
              </a:rPr>
              <a:t>Presidente Global Action Team di Club (Presidente di Club)</a:t>
            </a:r>
          </a:p>
        </p:txBody>
      </p:sp>
      <p:grpSp>
        <p:nvGrpSpPr>
          <p:cNvPr id="188" name="Group 187"/>
          <p:cNvGrpSpPr/>
          <p:nvPr/>
        </p:nvGrpSpPr>
        <p:grpSpPr>
          <a:xfrm>
            <a:off x="308123" y="5068986"/>
            <a:ext cx="2032835" cy="344003"/>
            <a:chOff x="1587500" y="2388804"/>
            <a:chExt cx="2710447" cy="458670"/>
          </a:xfrm>
        </p:grpSpPr>
        <p:sp>
          <p:nvSpPr>
            <p:cNvPr id="189" name="Rounded Rectangle 188"/>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0" name="Rectangle 189"/>
            <p:cNvSpPr/>
            <p:nvPr/>
          </p:nvSpPr>
          <p:spPr bwMode="auto">
            <a:xfrm>
              <a:off x="1597739"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Presidente</a:t>
              </a:r>
              <a:r>
                <a:rPr lang="it-IT" sz="1100" kern="0" dirty="0">
                  <a:solidFill>
                    <a:srgbClr val="1A4190"/>
                  </a:solidFill>
                  <a:latin typeface="Helvetica Neue"/>
                </a:rPr>
                <a:t> </a:t>
              </a:r>
              <a:r>
                <a:rPr kumimoji="0" lang="it-IT" sz="1100" b="0" i="0" u="none" strike="noStrike" kern="0" cap="none" spc="0" normalizeH="0" baseline="0" noProof="0" dirty="0">
                  <a:ln>
                    <a:noFill/>
                  </a:ln>
                  <a:solidFill>
                    <a:srgbClr val="1A4190"/>
                  </a:solidFill>
                  <a:effectLst/>
                  <a:uLnTx/>
                  <a:uFillTx/>
                  <a:latin typeface="Helvetica Neue Bold Condensed"/>
                </a:rPr>
                <a:t>GLT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srgbClr val="1A4190"/>
                  </a:solidFill>
                  <a:effectLst/>
                  <a:uLnTx/>
                  <a:uFillTx/>
                  <a:latin typeface="Helvetica Neue"/>
                </a:rPr>
                <a:t>di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1" name="Group 190"/>
          <p:cNvGrpSpPr/>
          <p:nvPr/>
        </p:nvGrpSpPr>
        <p:grpSpPr>
          <a:xfrm>
            <a:off x="2449324" y="5068986"/>
            <a:ext cx="2032835" cy="344003"/>
            <a:chOff x="4642182" y="2388804"/>
            <a:chExt cx="2710447" cy="458670"/>
          </a:xfrm>
        </p:grpSpPr>
        <p:sp>
          <p:nvSpPr>
            <p:cNvPr id="192" name="Rounded Rectangle 191"/>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3" name="Rectangle 192"/>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Presidente</a:t>
              </a:r>
              <a:r>
                <a:rPr lang="it-IT" sz="1100" kern="0" dirty="0">
                  <a:solidFill>
                    <a:srgbClr val="1A4190"/>
                  </a:solidFill>
                  <a:latin typeface="Helvetica Neue"/>
                </a:rPr>
                <a:t> </a:t>
              </a:r>
              <a:r>
                <a:rPr kumimoji="0" lang="it-IT" sz="1100" b="0" i="0" u="none" strike="noStrike" kern="0" cap="none" spc="0" normalizeH="0" baseline="0" noProof="0" dirty="0">
                  <a:ln>
                    <a:noFill/>
                  </a:ln>
                  <a:solidFill>
                    <a:srgbClr val="1A4190"/>
                  </a:solidFill>
                  <a:effectLst/>
                  <a:uLnTx/>
                  <a:uFillTx/>
                  <a:latin typeface="Helvetica Neue Bold Condensed"/>
                </a:rPr>
                <a:t>GMT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srgbClr val="1A4190"/>
                  </a:solidFill>
                  <a:effectLst/>
                  <a:uLnTx/>
                  <a:uFillTx/>
                  <a:latin typeface="Helvetica Neue"/>
                </a:rPr>
                <a:t>di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4" name="Group 193"/>
          <p:cNvGrpSpPr/>
          <p:nvPr/>
        </p:nvGrpSpPr>
        <p:grpSpPr>
          <a:xfrm>
            <a:off x="4590524" y="5068986"/>
            <a:ext cx="2032835" cy="344003"/>
            <a:chOff x="7563182" y="2388804"/>
            <a:chExt cx="2710447" cy="458670"/>
          </a:xfrm>
        </p:grpSpPr>
        <p:sp>
          <p:nvSpPr>
            <p:cNvPr id="195" name="Rounded Rectangle 194"/>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6" name="Rectangle 195"/>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Presidente </a:t>
              </a:r>
              <a:r>
                <a:rPr kumimoji="0" lang="it-IT"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srgbClr val="1A4190"/>
                  </a:solidFill>
                  <a:effectLst/>
                  <a:uLnTx/>
                  <a:uFillTx/>
                  <a:latin typeface="Helvetica Neue"/>
                </a:rPr>
                <a:t>di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197" name="Group 196"/>
          <p:cNvGrpSpPr/>
          <p:nvPr/>
        </p:nvGrpSpPr>
        <p:grpSpPr>
          <a:xfrm>
            <a:off x="6781451" y="3893528"/>
            <a:ext cx="2032835" cy="344003"/>
            <a:chOff x="7563182" y="2388804"/>
            <a:chExt cx="2710447" cy="458670"/>
          </a:xfrm>
        </p:grpSpPr>
        <p:sp>
          <p:nvSpPr>
            <p:cNvPr id="198" name="Rounded Rectangle 19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199" name="Rectangle 19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a:t>
              </a:r>
              <a:r>
                <a:rPr lang="it-IT" sz="800" kern="0" dirty="0" err="1">
                  <a:solidFill>
                    <a:srgbClr val="1A4190"/>
                  </a:solidFill>
                  <a:latin typeface="Helvetica Neue"/>
                </a:rPr>
                <a:t>Multidistrettuale</a:t>
              </a:r>
              <a:endParaRPr lang="it-IT" sz="800" kern="0" dirty="0">
                <a:solidFill>
                  <a:srgbClr val="1A4190"/>
                </a:solidFill>
                <a:latin typeface="Helvetica Neue"/>
              </a:endParaRP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LCIF</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6781451" y="4500470"/>
            <a:ext cx="2032835" cy="344003"/>
            <a:chOff x="7563182" y="2388804"/>
            <a:chExt cx="2710447" cy="458670"/>
          </a:xfrm>
        </p:grpSpPr>
        <p:sp>
          <p:nvSpPr>
            <p:cNvPr id="201" name="Rounded Rectangle 200"/>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2" name="Rectangle 201"/>
            <p:cNvSpPr/>
            <p:nvPr/>
          </p:nvSpPr>
          <p:spPr bwMode="auto">
            <a:xfrm>
              <a:off x="7573421"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Distrettuale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noProof="0" dirty="0">
                  <a:solidFill>
                    <a:srgbClr val="1A4190"/>
                  </a:solidFill>
                  <a:latin typeface="Helvetica Neue"/>
                </a:rPr>
                <a:t>LCIF</a:t>
              </a: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3" name="Group 202"/>
          <p:cNvGrpSpPr/>
          <p:nvPr/>
        </p:nvGrpSpPr>
        <p:grpSpPr>
          <a:xfrm>
            <a:off x="6781451" y="5070384"/>
            <a:ext cx="2032835" cy="344003"/>
            <a:chOff x="7563182" y="2388804"/>
            <a:chExt cx="2710447" cy="458670"/>
          </a:xfrm>
        </p:grpSpPr>
        <p:sp>
          <p:nvSpPr>
            <p:cNvPr id="204" name="Rounded Rectangle 20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5" name="Rectangle 20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a:t>
              </a:r>
              <a:r>
                <a:rPr kumimoji="0" lang="it-IT"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srgbClr val="1A4190"/>
                  </a:solidFill>
                  <a:effectLst/>
                  <a:uLnTx/>
                  <a:uFillTx/>
                  <a:latin typeface="Helvetica Neue"/>
                </a:rPr>
                <a:t>di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6" name="Group 205"/>
          <p:cNvGrpSpPr/>
          <p:nvPr/>
        </p:nvGrpSpPr>
        <p:grpSpPr>
          <a:xfrm>
            <a:off x="309521" y="2773509"/>
            <a:ext cx="2032835" cy="344003"/>
            <a:chOff x="1587500" y="2388804"/>
            <a:chExt cx="2710447" cy="458670"/>
          </a:xfrm>
        </p:grpSpPr>
        <p:sp>
          <p:nvSpPr>
            <p:cNvPr id="207" name="Rounded Rectangle 206"/>
            <p:cNvSpPr/>
            <p:nvPr/>
          </p:nvSpPr>
          <p:spPr>
            <a:xfrm>
              <a:off x="1587500"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08" name="Rectangle 207"/>
            <p:cNvSpPr/>
            <p:nvPr/>
          </p:nvSpPr>
          <p:spPr bwMode="auto">
            <a:xfrm>
              <a:off x="1597739"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Vice Leader di Area Costituzionale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a:rPr>
                <a:t>GLT</a:t>
              </a: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9" name="Rectangle 208"/>
          <p:cNvSpPr/>
          <p:nvPr/>
        </p:nvSpPr>
        <p:spPr bwMode="auto">
          <a:xfrm>
            <a:off x="2655947" y="2865440"/>
            <a:ext cx="2028290" cy="345566"/>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200" b="0" i="0" u="none" strike="noStrike" kern="0" cap="none" spc="0" normalizeH="0" baseline="0" noProof="0" dirty="0">
                <a:ln>
                  <a:noFill/>
                </a:ln>
                <a:solidFill>
                  <a:prstClr val="white"/>
                </a:solidFill>
                <a:effectLst/>
                <a:uLnTx/>
                <a:uFillTx/>
                <a:latin typeface="Helvetica Neue Bold Condensed"/>
              </a:rPr>
              <a:t>GMT</a:t>
            </a:r>
            <a:endParaRPr kumimoji="0" lang="it-IT" sz="2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0" name="Rectangle 209"/>
          <p:cNvSpPr/>
          <p:nvPr/>
        </p:nvSpPr>
        <p:spPr bwMode="auto">
          <a:xfrm>
            <a:off x="2578557"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latin typeface="Helvetica Neue Bold Condensed"/>
              </a:rPr>
              <a:t>GMT</a:t>
            </a:r>
          </a:p>
        </p:txBody>
      </p:sp>
      <p:sp>
        <p:nvSpPr>
          <p:cNvPr id="211" name="Rectangle 210"/>
          <p:cNvSpPr/>
          <p:nvPr/>
        </p:nvSpPr>
        <p:spPr bwMode="auto">
          <a:xfrm>
            <a:off x="4894323" y="2817812"/>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latin typeface="Helvetica Neue Bold Condensed"/>
              </a:rPr>
              <a:t>GST</a:t>
            </a:r>
          </a:p>
        </p:txBody>
      </p:sp>
      <p:grpSp>
        <p:nvGrpSpPr>
          <p:cNvPr id="212" name="Group 211"/>
          <p:cNvGrpSpPr/>
          <p:nvPr/>
        </p:nvGrpSpPr>
        <p:grpSpPr>
          <a:xfrm>
            <a:off x="2450722" y="2773509"/>
            <a:ext cx="2032835" cy="344003"/>
            <a:chOff x="4642182" y="2388804"/>
            <a:chExt cx="2710447" cy="458670"/>
          </a:xfrm>
        </p:grpSpPr>
        <p:sp>
          <p:nvSpPr>
            <p:cNvPr id="213" name="Rounded Rectangle 212"/>
            <p:cNvSpPr/>
            <p:nvPr/>
          </p:nvSpPr>
          <p:spPr>
            <a:xfrm>
              <a:off x="4642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4" name="Rectangle 213"/>
            <p:cNvSpPr/>
            <p:nvPr/>
          </p:nvSpPr>
          <p:spPr bwMode="auto">
            <a:xfrm>
              <a:off x="4652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Vice Leader di Area Costituzionale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noProof="0" dirty="0">
                  <a:solidFill>
                    <a:srgbClr val="1A4190"/>
                  </a:solidFill>
                  <a:latin typeface="Helvetica Neue"/>
                </a:rPr>
                <a:t>GMT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15" name="Group 214"/>
          <p:cNvGrpSpPr/>
          <p:nvPr/>
        </p:nvGrpSpPr>
        <p:grpSpPr>
          <a:xfrm>
            <a:off x="4598201" y="2773507"/>
            <a:ext cx="2022338" cy="344001"/>
            <a:chOff x="7563182" y="2388806"/>
            <a:chExt cx="2710447" cy="458668"/>
          </a:xfrm>
        </p:grpSpPr>
        <p:sp>
          <p:nvSpPr>
            <p:cNvPr id="216" name="Rounded Rectangle 21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6"/>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Vice Leader di Area Costituzionale</a:t>
              </a:r>
            </a:p>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1100" kern="0" dirty="0">
                  <a:solidFill>
                    <a:srgbClr val="1A4190"/>
                  </a:solidFill>
                  <a:latin typeface="Helvetica Neue"/>
                </a:rPr>
                <a:t>GST</a:t>
              </a:r>
              <a:endParaRPr kumimoji="0" lang="it-IT" sz="11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81" name="Group 80"/>
          <p:cNvGrpSpPr/>
          <p:nvPr/>
        </p:nvGrpSpPr>
        <p:grpSpPr>
          <a:xfrm>
            <a:off x="5899608" y="1466732"/>
            <a:ext cx="2406194" cy="2434472"/>
            <a:chOff x="5673729" y="1944309"/>
            <a:chExt cx="2406194" cy="2434472"/>
          </a:xfrm>
        </p:grpSpPr>
        <p:cxnSp>
          <p:nvCxnSpPr>
            <p:cNvPr id="82" name="Straight Connector 81"/>
            <p:cNvCxnSpPr/>
            <p:nvPr/>
          </p:nvCxnSpPr>
          <p:spPr>
            <a:xfrm>
              <a:off x="8079921" y="2025648"/>
              <a:ext cx="2" cy="2353133"/>
            </a:xfrm>
            <a:prstGeom prst="line">
              <a:avLst/>
            </a:prstGeom>
            <a:ln w="22225">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Arrow Connector 82"/>
            <p:cNvCxnSpPr/>
            <p:nvPr/>
          </p:nvCxnSpPr>
          <p:spPr>
            <a:xfrm flipH="1">
              <a:off x="7441829" y="2023699"/>
              <a:ext cx="638092" cy="1204"/>
            </a:xfrm>
            <a:prstGeom prst="straightConnector1">
              <a:avLst/>
            </a:prstGeom>
            <a:ln w="22225">
              <a:solidFill>
                <a:srgbClr val="C00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4" name="Oval 83"/>
            <p:cNvSpPr/>
            <p:nvPr/>
          </p:nvSpPr>
          <p:spPr>
            <a:xfrm>
              <a:off x="5673729" y="1944309"/>
              <a:ext cx="1720392" cy="16118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fontAlgn="auto">
                <a:spcBef>
                  <a:spcPts val="0"/>
                </a:spcBef>
                <a:spcAft>
                  <a:spcPts val="0"/>
                </a:spcAft>
              </a:pPr>
              <a:endParaRPr lang="en-US" sz="1400">
                <a:solidFill>
                  <a:prstClr val="white"/>
                </a:solidFill>
              </a:endParaRPr>
            </a:p>
          </p:txBody>
        </p:sp>
      </p:grpSp>
    </p:spTree>
    <p:extLst>
      <p:ext uri="{BB962C8B-B14F-4D97-AF65-F5344CB8AC3E}">
        <p14:creationId xmlns:p14="http://schemas.microsoft.com/office/powerpoint/2010/main" val="40017733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0" name="Group 189"/>
          <p:cNvGrpSpPr/>
          <p:nvPr/>
        </p:nvGrpSpPr>
        <p:grpSpPr>
          <a:xfrm>
            <a:off x="2057400" y="935456"/>
            <a:ext cx="5267756" cy="5082842"/>
            <a:chOff x="4707964" y="678053"/>
            <a:chExt cx="4505756" cy="4347590"/>
          </a:xfrm>
        </p:grpSpPr>
        <p:sp>
          <p:nvSpPr>
            <p:cNvPr id="191" name="Rounded Rectangle 190"/>
            <p:cNvSpPr/>
            <p:nvPr/>
          </p:nvSpPr>
          <p:spPr>
            <a:xfrm>
              <a:off x="4719964" y="701022"/>
              <a:ext cx="2020824" cy="685800"/>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prstClr val="white"/>
                </a:solidFill>
                <a:effectLst/>
                <a:uLnTx/>
                <a:uFillTx/>
                <a:latin typeface="Calibri"/>
                <a:ea typeface="+mn-ea"/>
                <a:cs typeface="+mn-cs"/>
              </a:endParaRPr>
            </a:p>
          </p:txBody>
        </p:sp>
        <p:sp>
          <p:nvSpPr>
            <p:cNvPr id="192" name="Rectangle 191"/>
            <p:cNvSpPr/>
            <p:nvPr/>
          </p:nvSpPr>
          <p:spPr bwMode="auto">
            <a:xfrm>
              <a:off x="4709669" y="720624"/>
              <a:ext cx="2079823" cy="667482"/>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latin typeface="Helvetica Neue Bold Condensed"/>
                </a:rPr>
                <a:t>Officer Esecutivi</a:t>
              </a:r>
            </a:p>
          </p:txBody>
        </p:sp>
        <p:sp>
          <p:nvSpPr>
            <p:cNvPr id="193" name="Rectangle 192"/>
            <p:cNvSpPr/>
            <p:nvPr/>
          </p:nvSpPr>
          <p:spPr>
            <a:xfrm>
              <a:off x="4707964" y="2880580"/>
              <a:ext cx="4217906" cy="434368"/>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4" name="Rectangle 193"/>
            <p:cNvSpPr/>
            <p:nvPr/>
          </p:nvSpPr>
          <p:spPr>
            <a:xfrm>
              <a:off x="4707964" y="2334635"/>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5" name="Rectangle 194"/>
            <p:cNvSpPr/>
            <p:nvPr/>
          </p:nvSpPr>
          <p:spPr>
            <a:xfrm>
              <a:off x="4707964" y="1784891"/>
              <a:ext cx="4217906" cy="513161"/>
            </a:xfrm>
            <a:prstGeom prst="rect">
              <a:avLst/>
            </a:prstGeom>
            <a:solidFill>
              <a:srgbClr val="5B9BD5">
                <a:alpha val="38000"/>
              </a:srgbClr>
            </a:solidFill>
            <a:ln w="12700" cap="flat" cmpd="sng" algn="ctr">
              <a:noFill/>
              <a:prstDash val="solid"/>
              <a:miter lim="800000"/>
            </a:ln>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prstClr val="white"/>
                </a:solidFill>
                <a:effectLst/>
                <a:uLnTx/>
                <a:uFillTx/>
                <a:latin typeface="Calibri"/>
                <a:ea typeface="+mn-ea"/>
                <a:cs typeface="+mn-cs"/>
              </a:endParaRPr>
            </a:p>
          </p:txBody>
        </p:sp>
        <p:sp>
          <p:nvSpPr>
            <p:cNvPr id="196" name="Rounded Rectangle 195"/>
            <p:cNvSpPr/>
            <p:nvPr/>
          </p:nvSpPr>
          <p:spPr bwMode="auto">
            <a:xfrm>
              <a:off x="4707964" y="1512372"/>
              <a:ext cx="4220943" cy="218456"/>
            </a:xfrm>
            <a:prstGeom prst="roundRect">
              <a:avLst/>
            </a:prstGeom>
            <a:solidFill>
              <a:srgbClr val="263788"/>
            </a:solidFill>
            <a:ln w="6350" cap="flat" cmpd="sng" algn="ctr">
              <a:solidFill>
                <a:srgbClr val="263788"/>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1" i="0" u="none" strike="noStrike" kern="0" cap="none" spc="0" normalizeH="0" baseline="0" noProof="0" dirty="0">
                  <a:ln>
                    <a:noFill/>
                  </a:ln>
                  <a:solidFill>
                    <a:prstClr val="white"/>
                  </a:solidFill>
                  <a:effectLst/>
                  <a:uLnTx/>
                  <a:uFillTx/>
                  <a:latin typeface="Helvetica Neue Bold Condensed"/>
                </a:rPr>
                <a:t>Presidente del Global Action Team, Vice </a:t>
              </a:r>
              <a:r>
                <a:rPr kumimoji="0" lang="it-IT" sz="800" b="1" i="0" u="none" strike="noStrike" kern="0" cap="none" spc="0" normalizeH="0" baseline="0" noProof="0" dirty="0">
                  <a:ln>
                    <a:noFill/>
                  </a:ln>
                  <a:solidFill>
                    <a:prstClr val="white"/>
                  </a:solidFill>
                  <a:effectLst/>
                  <a:uLnTx/>
                  <a:uFillTx/>
                  <a:latin typeface="Helvetica Neue"/>
                </a:rPr>
                <a:t>Presidenti e Referente del Consiglio Fiduciario della LCIF</a:t>
              </a:r>
            </a:p>
          </p:txBody>
        </p:sp>
        <p:sp>
          <p:nvSpPr>
            <p:cNvPr id="197" name="Rounded Rectangle 196"/>
            <p:cNvSpPr/>
            <p:nvPr/>
          </p:nvSpPr>
          <p:spPr>
            <a:xfrm>
              <a:off x="6898891" y="694680"/>
              <a:ext cx="2017940" cy="684751"/>
            </a:xfrm>
            <a:prstGeom prst="roundRect">
              <a:avLst/>
            </a:prstGeom>
            <a:solidFill>
              <a:srgbClr val="263788"/>
            </a:solidFill>
            <a:ln w="6350" cap="flat" cmpd="sng" algn="ctr">
              <a:solidFill>
                <a:srgbClr val="263788"/>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685766" eaLnBrk="1" fontAlgn="auto" latinLnBrk="0" hangingPunct="1">
                <a:lnSpc>
                  <a:spcPct val="100000"/>
                </a:lnSpc>
                <a:spcBef>
                  <a:spcPts val="0"/>
                </a:spcBef>
                <a:spcAft>
                  <a:spcPts val="0"/>
                </a:spcAft>
                <a:buClrTx/>
                <a:buSzTx/>
                <a:buFontTx/>
                <a:buNone/>
                <a:tabLst/>
                <a:defRPr/>
              </a:pPr>
              <a:endParaRPr kumimoji="0" lang="en-US" sz="1100" b="0" i="0" u="none" strike="noStrike" kern="0" cap="none" spc="0" normalizeH="0" baseline="0" noProof="0">
                <a:ln>
                  <a:noFill/>
                </a:ln>
                <a:solidFill>
                  <a:prstClr val="white"/>
                </a:solidFill>
                <a:effectLst/>
                <a:uLnTx/>
                <a:uFillTx/>
                <a:latin typeface="Helvetica Neue"/>
                <a:ea typeface="+mn-ea"/>
                <a:cs typeface="+mn-cs"/>
              </a:endParaRPr>
            </a:p>
          </p:txBody>
        </p:sp>
        <p:sp>
          <p:nvSpPr>
            <p:cNvPr id="198" name="Rectangle 197"/>
            <p:cNvSpPr/>
            <p:nvPr/>
          </p:nvSpPr>
          <p:spPr bwMode="auto">
            <a:xfrm>
              <a:off x="6629372" y="678053"/>
              <a:ext cx="2584348" cy="712911"/>
            </a:xfrm>
            <a:prstGeom prst="rect">
              <a:avLst/>
            </a:prstGeom>
            <a:noFill/>
            <a:ln>
              <a:noFill/>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1" i="0" u="sng" strike="noStrike" kern="0" cap="none" spc="0" normalizeH="0" baseline="0" noProof="0" dirty="0">
                  <a:ln>
                    <a:noFill/>
                  </a:ln>
                  <a:solidFill>
                    <a:prstClr val="white"/>
                  </a:solidFill>
                  <a:effectLst/>
                  <a:uLnTx/>
                  <a:uFillTx/>
                  <a:latin typeface="Helvetica Neue"/>
                </a:rPr>
                <a:t>Ambassadors</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Helvetica Neue"/>
                </a:rPr>
                <a:t>Past Presidenti Internazionali</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Helvetica Neue"/>
                </a:rPr>
                <a:t>Board Internazionale</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Helvetica Neue"/>
                </a:rPr>
                <a:t>Consiglio Fiduciario della LCIF </a:t>
              </a:r>
            </a:p>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prstClr val="white"/>
                  </a:solidFill>
                  <a:effectLst/>
                  <a:uLnTx/>
                  <a:uFillTx/>
                  <a:latin typeface="Helvetica Neue"/>
                </a:rPr>
                <a:t>Direttori Internazionali uscenti</a:t>
              </a:r>
            </a:p>
          </p:txBody>
        </p:sp>
        <p:grpSp>
          <p:nvGrpSpPr>
            <p:cNvPr id="199" name="Group 198"/>
            <p:cNvGrpSpPr/>
            <p:nvPr/>
          </p:nvGrpSpPr>
          <p:grpSpPr>
            <a:xfrm>
              <a:off x="5722100" y="1832063"/>
              <a:ext cx="2190927" cy="344003"/>
              <a:chOff x="7563182" y="2388804"/>
              <a:chExt cx="2710447" cy="458670"/>
            </a:xfrm>
          </p:grpSpPr>
          <p:sp>
            <p:nvSpPr>
              <p:cNvPr id="228" name="Rounded Rectangle 227"/>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9" name="Rectangle 228"/>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ctr" defTabSz="685800" fontAlgn="auto">
                  <a:spcBef>
                    <a:spcPts val="0"/>
                  </a:spcBef>
                  <a:spcAft>
                    <a:spcPts val="0"/>
                  </a:spcAft>
                  <a:defRPr/>
                </a:pPr>
                <a:r>
                  <a:rPr lang="it-IT" sz="800" kern="0" dirty="0">
                    <a:solidFill>
                      <a:srgbClr val="1A4190"/>
                    </a:solidFill>
                    <a:latin typeface="Helvetica Neue"/>
                  </a:rPr>
                  <a:t>Leader di Area Costituzionale</a:t>
                </a:r>
              </a:p>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0" name="Group 199"/>
            <p:cNvGrpSpPr/>
            <p:nvPr/>
          </p:nvGrpSpPr>
          <p:grpSpPr>
            <a:xfrm>
              <a:off x="5722100" y="2896441"/>
              <a:ext cx="2195559" cy="344003"/>
              <a:chOff x="7563182" y="2388804"/>
              <a:chExt cx="2710447" cy="458670"/>
            </a:xfrm>
          </p:grpSpPr>
          <p:sp>
            <p:nvSpPr>
              <p:cNvPr id="226" name="Rounded Rectangle 225"/>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7" name="Rectangle 226"/>
              <p:cNvSpPr/>
              <p:nvPr/>
            </p:nvSpPr>
            <p:spPr bwMode="auto">
              <a:xfrm>
                <a:off x="7573421" y="2388804"/>
                <a:ext cx="2696450"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ctr" defTabSz="685800" fontAlgn="auto">
                  <a:spcBef>
                    <a:spcPts val="0"/>
                  </a:spcBef>
                  <a:spcAft>
                    <a:spcPts val="0"/>
                  </a:spcAft>
                  <a:defRPr/>
                </a:pPr>
                <a:r>
                  <a:rPr lang="it-IT" sz="800" kern="0" dirty="0">
                    <a:solidFill>
                      <a:srgbClr val="1A4190"/>
                    </a:solidFill>
                    <a:latin typeface="Helvetica Neue"/>
                  </a:rPr>
                  <a:t>Leader di Area</a:t>
                </a:r>
              </a:p>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1" name="Rounded Rectangle 200"/>
            <p:cNvSpPr/>
            <p:nvPr/>
          </p:nvSpPr>
          <p:spPr>
            <a:xfrm>
              <a:off x="4707964" y="3339271"/>
              <a:ext cx="4223762" cy="172556"/>
            </a:xfrm>
            <a:prstGeom prst="roundRect">
              <a:avLst/>
            </a:prstGeom>
            <a:solidFill>
              <a:srgbClr val="263788"/>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prstClr val="white"/>
                  </a:solidFill>
                  <a:effectLst/>
                  <a:uLnTx/>
                  <a:uFillTx/>
                  <a:latin typeface="Helvetica Neue Bold Condensed"/>
                </a:rPr>
                <a:t>Presidente </a:t>
              </a:r>
              <a:r>
                <a:rPr kumimoji="0" lang="it-IT" sz="900" b="0" i="0" u="none" strike="noStrike" kern="0" cap="none" spc="0" normalizeH="0" baseline="0" noProof="0" dirty="0" err="1">
                  <a:ln>
                    <a:noFill/>
                  </a:ln>
                  <a:solidFill>
                    <a:prstClr val="white"/>
                  </a:solidFill>
                  <a:effectLst/>
                  <a:uLnTx/>
                  <a:uFillTx/>
                  <a:latin typeface="Helvetica Neue Bold Condensed"/>
                </a:rPr>
                <a:t>Multidistrettuale</a:t>
              </a:r>
              <a:r>
                <a:rPr kumimoji="0" lang="it-IT" sz="900" b="0" i="0" u="none" strike="noStrike" kern="0" cap="none" spc="0" normalizeH="0" baseline="0" noProof="0" dirty="0">
                  <a:ln>
                    <a:noFill/>
                  </a:ln>
                  <a:solidFill>
                    <a:prstClr val="white"/>
                  </a:solidFill>
                  <a:effectLst/>
                  <a:uLnTx/>
                  <a:uFillTx/>
                  <a:latin typeface="Helvetica Neue Bold Condensed"/>
                </a:rPr>
                <a:t> Global Action Team (Presidente di Consiglio)</a:t>
              </a:r>
            </a:p>
          </p:txBody>
        </p:sp>
        <p:grpSp>
          <p:nvGrpSpPr>
            <p:cNvPr id="202" name="Group 201"/>
            <p:cNvGrpSpPr/>
            <p:nvPr/>
          </p:nvGrpSpPr>
          <p:grpSpPr>
            <a:xfrm>
              <a:off x="4707964" y="3503383"/>
              <a:ext cx="2032835" cy="344003"/>
              <a:chOff x="7563182" y="2388804"/>
              <a:chExt cx="2710447" cy="458670"/>
            </a:xfrm>
          </p:grpSpPr>
          <p:sp>
            <p:nvSpPr>
              <p:cNvPr id="224" name="Rounded Rectangle 223"/>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5" name="Rectangle 224"/>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srgbClr val="1A4190"/>
                    </a:solidFill>
                    <a:effectLst/>
                    <a:uLnTx/>
                    <a:uFillTx/>
                    <a:latin typeface="Helvetica Neue"/>
                  </a:rPr>
                  <a:t>Coordinatore Multidistrettuale</a:t>
                </a:r>
              </a:p>
              <a:p>
                <a:pPr marL="457200" indent="-457200" algn="ctr" defTabSz="685800" fontAlgn="auto">
                  <a:spcBef>
                    <a:spcPts val="0"/>
                  </a:spcBef>
                  <a:spcAft>
                    <a:spcPts val="0"/>
                  </a:spcAft>
                  <a:defRPr/>
                </a:pPr>
                <a:r>
                  <a:rPr lang="it-IT" sz="1100" kern="0" dirty="0">
                    <a:solidFill>
                      <a:srgbClr val="1A4190"/>
                    </a:solidFill>
                    <a:latin typeface="Helvetica Neue Bold Condensed"/>
                  </a:rPr>
                  <a:t>GST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3" name="Rounded Rectangle 202"/>
            <p:cNvSpPr/>
            <p:nvPr/>
          </p:nvSpPr>
          <p:spPr>
            <a:xfrm>
              <a:off x="4707964" y="3939774"/>
              <a:ext cx="4223762" cy="172556"/>
            </a:xfrm>
            <a:prstGeom prst="roundRect">
              <a:avLst/>
            </a:prstGeom>
            <a:solidFill>
              <a:srgbClr val="2E43A1"/>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prstClr val="white"/>
                  </a:solidFill>
                  <a:effectLst/>
                  <a:uLnTx/>
                  <a:uFillTx/>
                  <a:latin typeface="Helvetica Neue Bold Condensed"/>
                </a:rPr>
                <a:t>Presidente Distrettuale Global Action Team (Governatore Distrettuale)</a:t>
              </a:r>
            </a:p>
          </p:txBody>
        </p:sp>
        <p:grpSp>
          <p:nvGrpSpPr>
            <p:cNvPr id="204" name="Group 203"/>
            <p:cNvGrpSpPr/>
            <p:nvPr/>
          </p:nvGrpSpPr>
          <p:grpSpPr>
            <a:xfrm>
              <a:off x="4707964" y="4110325"/>
              <a:ext cx="2032835" cy="344003"/>
              <a:chOff x="7563182" y="2388804"/>
              <a:chExt cx="2710447" cy="458670"/>
            </a:xfrm>
          </p:grpSpPr>
          <p:sp>
            <p:nvSpPr>
              <p:cNvPr id="222" name="Rounded Rectangle 22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3" name="Rectangle 22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indent="-457200" algn="ctr" defTabSz="685800" fontAlgn="auto">
                  <a:spcBef>
                    <a:spcPts val="0"/>
                  </a:spcBef>
                  <a:spcAft>
                    <a:spcPts val="0"/>
                  </a:spcAft>
                  <a:defRPr/>
                </a:pPr>
                <a:r>
                  <a:rPr lang="it-IT" sz="800" kern="0" dirty="0">
                    <a:solidFill>
                      <a:srgbClr val="1A4190"/>
                    </a:solidFill>
                    <a:latin typeface="Helvetica Neue"/>
                  </a:rPr>
                  <a:t>Coordinatore Distrettuale</a:t>
                </a:r>
              </a:p>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05" name="Rounded Rectangle 204"/>
            <p:cNvSpPr/>
            <p:nvPr/>
          </p:nvSpPr>
          <p:spPr>
            <a:xfrm>
              <a:off x="4707964" y="4528583"/>
              <a:ext cx="4223535" cy="162813"/>
            </a:xfrm>
            <a:prstGeom prst="roundRect">
              <a:avLst/>
            </a:prstGeom>
            <a:solidFill>
              <a:srgbClr val="C00000"/>
            </a:solidFill>
            <a:ln w="12700" cap="flat" cmpd="sng" algn="ctr">
              <a:solidFill>
                <a:srgbClr val="FFFFFF"/>
              </a:solidFill>
              <a:prstDash val="solid"/>
              <a:miter lim="800000"/>
            </a:ln>
            <a:effectLst/>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it-IT" sz="900" b="0" i="0" u="none" strike="noStrike" kern="0" cap="none" spc="0" normalizeH="0" baseline="0" noProof="0" dirty="0">
                  <a:ln>
                    <a:noFill/>
                  </a:ln>
                  <a:solidFill>
                    <a:prstClr val="white"/>
                  </a:solidFill>
                  <a:effectLst/>
                  <a:uLnTx/>
                  <a:uFillTx/>
                  <a:latin typeface="Helvetica Neue Bold Condensed"/>
                </a:rPr>
                <a:t>Presidente Global Action Team di Club (Presidente di Club)</a:t>
              </a:r>
            </a:p>
          </p:txBody>
        </p:sp>
        <p:grpSp>
          <p:nvGrpSpPr>
            <p:cNvPr id="206" name="Group 205"/>
            <p:cNvGrpSpPr/>
            <p:nvPr/>
          </p:nvGrpSpPr>
          <p:grpSpPr>
            <a:xfrm>
              <a:off x="4707964" y="4680239"/>
              <a:ext cx="2032835" cy="344003"/>
              <a:chOff x="7563182" y="2388804"/>
              <a:chExt cx="2710447" cy="458670"/>
            </a:xfrm>
          </p:grpSpPr>
          <p:sp>
            <p:nvSpPr>
              <p:cNvPr id="220" name="Rounded Rectangle 219"/>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21" name="Rectangle 220"/>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Presidente</a:t>
                </a:r>
                <a:r>
                  <a:rPr lang="it-IT" sz="1100" kern="0" dirty="0">
                    <a:solidFill>
                      <a:srgbClr val="1A4190"/>
                    </a:solidFill>
                    <a:latin typeface="Helvetica Neue"/>
                  </a:rPr>
                  <a:t> </a:t>
                </a:r>
                <a:r>
                  <a:rPr kumimoji="0" lang="it-IT" sz="1100" b="0" i="0" u="none" strike="noStrike" kern="0" cap="none" spc="0" normalizeH="0" baseline="0" noProof="0" dirty="0">
                    <a:ln>
                      <a:noFill/>
                    </a:ln>
                    <a:solidFill>
                      <a:srgbClr val="1A4190"/>
                    </a:solidFill>
                    <a:effectLst/>
                    <a:uLnTx/>
                    <a:uFillTx/>
                    <a:latin typeface="Helvetica Neue Bold Condensed"/>
                  </a:rPr>
                  <a:t>GST</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srgbClr val="1A4190"/>
                    </a:solidFill>
                    <a:effectLst/>
                    <a:uLnTx/>
                    <a:uFillTx/>
                    <a:latin typeface="Helvetica Neue"/>
                  </a:rPr>
                  <a:t>di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7" name="Group 206"/>
            <p:cNvGrpSpPr/>
            <p:nvPr/>
          </p:nvGrpSpPr>
          <p:grpSpPr>
            <a:xfrm>
              <a:off x="6898892" y="3504782"/>
              <a:ext cx="2030015" cy="344004"/>
              <a:chOff x="7563182" y="2388803"/>
              <a:chExt cx="2706687" cy="458671"/>
            </a:xfrm>
          </p:grpSpPr>
          <p:sp>
            <p:nvSpPr>
              <p:cNvPr id="218" name="Rounded Rectangle 217"/>
              <p:cNvSpPr/>
              <p:nvPr/>
            </p:nvSpPr>
            <p:spPr>
              <a:xfrm>
                <a:off x="7563182" y="2413000"/>
                <a:ext cx="268969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9" name="Rectangle 218"/>
              <p:cNvSpPr/>
              <p:nvPr/>
            </p:nvSpPr>
            <p:spPr bwMode="auto">
              <a:xfrm>
                <a:off x="7573420" y="2388803"/>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a:t>
                </a:r>
                <a:r>
                  <a:rPr lang="it-IT" sz="800" kern="0" dirty="0" err="1">
                    <a:solidFill>
                      <a:srgbClr val="1A4190"/>
                    </a:solidFill>
                    <a:latin typeface="Helvetica Neue"/>
                  </a:rPr>
                  <a:t>Multidistrettuale</a:t>
                </a:r>
                <a:endParaRPr lang="it-IT" sz="800" kern="0" dirty="0">
                  <a:solidFill>
                    <a:srgbClr val="1A4190"/>
                  </a:solidFill>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Bold Condensed"/>
                  </a:rPr>
                  <a:t>LCIF</a:t>
                </a: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8" name="Group 207"/>
            <p:cNvGrpSpPr/>
            <p:nvPr/>
          </p:nvGrpSpPr>
          <p:grpSpPr>
            <a:xfrm>
              <a:off x="6898892" y="4111723"/>
              <a:ext cx="2030016" cy="344006"/>
              <a:chOff x="7563182" y="2388804"/>
              <a:chExt cx="2706688" cy="458674"/>
            </a:xfrm>
          </p:grpSpPr>
          <p:sp>
            <p:nvSpPr>
              <p:cNvPr id="216" name="Rounded Rectangle 215"/>
              <p:cNvSpPr/>
              <p:nvPr/>
            </p:nvSpPr>
            <p:spPr>
              <a:xfrm>
                <a:off x="7563182" y="2413003"/>
                <a:ext cx="2689697" cy="434475"/>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7" name="Rectangle 216"/>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 Distrettuale</a:t>
                </a:r>
              </a:p>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srgbClr val="1A4190"/>
                    </a:solidFill>
                    <a:effectLst/>
                    <a:uLnTx/>
                    <a:uFillTx/>
                    <a:latin typeface="Helvetica Neue Bold Condensed"/>
                  </a:rPr>
                  <a:t>LCIF</a:t>
                </a:r>
                <a:endParaRPr kumimoji="0" lang="it-IT" sz="800" b="0" i="0" u="none" strike="noStrike" kern="0" cap="none" spc="0" normalizeH="0" baseline="0" noProof="0" dirty="0">
                  <a:ln>
                    <a:noFill/>
                  </a:ln>
                  <a:solidFill>
                    <a:srgbClr val="1A4190"/>
                  </a:solidFill>
                  <a:effectLst/>
                  <a:uLnTx/>
                  <a:uFillTx/>
                  <a:latin typeface="Helvetica Neue"/>
                </a:endParaRP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nvGrpSpPr>
            <p:cNvPr id="209" name="Group 208"/>
            <p:cNvGrpSpPr/>
            <p:nvPr/>
          </p:nvGrpSpPr>
          <p:grpSpPr>
            <a:xfrm>
              <a:off x="6898890" y="4681638"/>
              <a:ext cx="2030015" cy="344005"/>
              <a:chOff x="7563182" y="2388802"/>
              <a:chExt cx="2706687" cy="458672"/>
            </a:xfrm>
          </p:grpSpPr>
          <p:sp>
            <p:nvSpPr>
              <p:cNvPr id="214" name="Rounded Rectangle 213"/>
              <p:cNvSpPr/>
              <p:nvPr/>
            </p:nvSpPr>
            <p:spPr>
              <a:xfrm>
                <a:off x="7563182" y="2413000"/>
                <a:ext cx="2702639"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5" name="Rectangle 214"/>
              <p:cNvSpPr/>
              <p:nvPr/>
            </p:nvSpPr>
            <p:spPr bwMode="auto">
              <a:xfrm>
                <a:off x="7573421" y="2388802"/>
                <a:ext cx="2696448" cy="302008"/>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lang="it-IT" sz="800" kern="0" dirty="0">
                    <a:solidFill>
                      <a:srgbClr val="1A4190"/>
                    </a:solidFill>
                    <a:latin typeface="Helvetica Neue"/>
                  </a:rPr>
                  <a:t>Coordinatore</a:t>
                </a:r>
                <a:r>
                  <a:rPr lang="it-IT" sz="1100" kern="0" dirty="0">
                    <a:solidFill>
                      <a:srgbClr val="1A4190"/>
                    </a:solidFill>
                    <a:latin typeface="Helvetica Neue"/>
                  </a:rPr>
                  <a:t> </a:t>
                </a:r>
                <a:r>
                  <a:rPr kumimoji="0" lang="it-IT" sz="1100" b="0" i="0" u="none" strike="noStrike" kern="0" cap="none" spc="0" normalizeH="0" baseline="0" noProof="0" dirty="0">
                    <a:ln>
                      <a:noFill/>
                    </a:ln>
                    <a:solidFill>
                      <a:srgbClr val="1A4190"/>
                    </a:solidFill>
                    <a:effectLst/>
                    <a:uLnTx/>
                    <a:uFillTx/>
                    <a:latin typeface="Helvetica Neue Bold Condensed"/>
                  </a:rPr>
                  <a:t>LCIF</a:t>
                </a:r>
              </a:p>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srgbClr val="1A4190"/>
                    </a:solidFill>
                    <a:effectLst/>
                    <a:uLnTx/>
                    <a:uFillTx/>
                    <a:latin typeface="Helvetica Neue"/>
                  </a:rPr>
                  <a:t>di Club</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sp>
          <p:nvSpPr>
            <p:cNvPr id="210" name="Rectangle 209"/>
            <p:cNvSpPr/>
            <p:nvPr/>
          </p:nvSpPr>
          <p:spPr bwMode="auto">
            <a:xfrm>
              <a:off x="5011763" y="2429065"/>
              <a:ext cx="2022337" cy="226507"/>
            </a:xfrm>
            <a:prstGeom prst="rect">
              <a:avLst/>
            </a:prstGeom>
            <a:noFill/>
            <a:ln w="6350" cap="flat" cmpd="sng" algn="ctr">
              <a:noFill/>
              <a:prstDash val="solid"/>
              <a:miter lim="800000"/>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457200" marR="0" lvl="0" indent="-457200" algn="ctr" defTabSz="685800" eaLnBrk="1" fontAlgn="auto" latinLnBrk="0" hangingPunct="1">
                <a:lnSpc>
                  <a:spcPct val="100000"/>
                </a:lnSpc>
                <a:spcBef>
                  <a:spcPts val="0"/>
                </a:spcBef>
                <a:spcAft>
                  <a:spcPts val="0"/>
                </a:spcAft>
                <a:buClrTx/>
                <a:buSzTx/>
                <a:buFontTx/>
                <a:buNone/>
                <a:tabLst/>
                <a:defRPr/>
              </a:pPr>
              <a:r>
                <a:rPr kumimoji="0" lang="it-IT" sz="1100" b="0" i="0" u="none" strike="noStrike" kern="0" cap="none" spc="0" normalizeH="0" baseline="0" noProof="0" dirty="0">
                  <a:ln>
                    <a:noFill/>
                  </a:ln>
                  <a:solidFill>
                    <a:prstClr val="white"/>
                  </a:solidFill>
                  <a:effectLst/>
                  <a:uLnTx/>
                  <a:uFillTx/>
                  <a:latin typeface="Helvetica Neue Bold Condensed"/>
                </a:rPr>
                <a:t>GST</a:t>
              </a:r>
            </a:p>
          </p:txBody>
        </p:sp>
        <p:grpSp>
          <p:nvGrpSpPr>
            <p:cNvPr id="211" name="Group 210"/>
            <p:cNvGrpSpPr/>
            <p:nvPr/>
          </p:nvGrpSpPr>
          <p:grpSpPr>
            <a:xfrm>
              <a:off x="5723498" y="2384762"/>
              <a:ext cx="2197208" cy="344003"/>
              <a:chOff x="7563182" y="2388804"/>
              <a:chExt cx="2710447" cy="458670"/>
            </a:xfrm>
          </p:grpSpPr>
          <p:sp>
            <p:nvSpPr>
              <p:cNvPr id="212" name="Rounded Rectangle 211"/>
              <p:cNvSpPr/>
              <p:nvPr/>
            </p:nvSpPr>
            <p:spPr>
              <a:xfrm>
                <a:off x="7563182" y="2413000"/>
                <a:ext cx="2710447" cy="434474"/>
              </a:xfrm>
              <a:prstGeom prst="roundRect">
                <a:avLst/>
              </a:prstGeom>
              <a:gradFill rotWithShape="1">
                <a:gsLst>
                  <a:gs pos="0">
                    <a:srgbClr val="FDB900"/>
                  </a:gs>
                  <a:gs pos="100000">
                    <a:srgbClr val="FFC000">
                      <a:lumMod val="99000"/>
                      <a:satMod val="120000"/>
                      <a:shade val="78000"/>
                    </a:srgbClr>
                  </a:gs>
                </a:gsLst>
                <a:lin ang="5400000" scaled="0"/>
              </a:gradFill>
              <a:ln w="6350" cap="flat" cmpd="sng" algn="ctr">
                <a:solidFill>
                  <a:srgbClr val="FFC000"/>
                </a:solidFill>
                <a:prstDash val="solid"/>
                <a:miter lim="800000"/>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prstClr val="white"/>
                  </a:solidFill>
                  <a:effectLst/>
                  <a:uLnTx/>
                  <a:uFillTx/>
                  <a:latin typeface="Helvetica Neue Bold Condensed"/>
                  <a:ea typeface="ヒラギノ角ゴ Pro W3" pitchFamily="84" charset="-128"/>
                  <a:cs typeface="Helvetica Neue Bold Condensed"/>
                </a:endParaRPr>
              </a:p>
            </p:txBody>
          </p:sp>
          <p:sp>
            <p:nvSpPr>
              <p:cNvPr id="213" name="Rectangle 212"/>
              <p:cNvSpPr/>
              <p:nvPr/>
            </p:nvSpPr>
            <p:spPr bwMode="auto">
              <a:xfrm>
                <a:off x="7573421" y="2388804"/>
                <a:ext cx="2696449" cy="302009"/>
              </a:xfrm>
              <a:prstGeom prst="rect">
                <a:avLst/>
              </a:prstGeom>
              <a:noFill/>
              <a:ln w="6350" cap="flat" cmpd="sng" algn="ctr">
                <a:no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457200" marR="0" lvl="0" indent="-457200" algn="ctr" defTabSz="685766" eaLnBrk="1" fontAlgn="auto" latinLnBrk="0" hangingPunct="1">
                  <a:lnSpc>
                    <a:spcPct val="100000"/>
                  </a:lnSpc>
                  <a:spcBef>
                    <a:spcPts val="0"/>
                  </a:spcBef>
                  <a:spcAft>
                    <a:spcPts val="0"/>
                  </a:spcAft>
                  <a:buClrTx/>
                  <a:buSzTx/>
                  <a:buFontTx/>
                  <a:buNone/>
                  <a:tabLst/>
                  <a:defRPr/>
                </a:pPr>
                <a:r>
                  <a:rPr kumimoji="0" lang="it-IT" sz="800" b="0" i="0" u="none" strike="noStrike" kern="0" cap="none" spc="0" normalizeH="0" baseline="0" noProof="0" dirty="0">
                    <a:ln>
                      <a:noFill/>
                    </a:ln>
                    <a:solidFill>
                      <a:srgbClr val="1A4190"/>
                    </a:solidFill>
                    <a:effectLst/>
                    <a:uLnTx/>
                    <a:uFillTx/>
                    <a:latin typeface="Helvetica Neue"/>
                  </a:rPr>
                  <a:t>Vice Leader di Area Costituzionale</a:t>
                </a:r>
              </a:p>
              <a:p>
                <a:pPr marL="457200" indent="-457200" algn="ctr" defTabSz="685800" fontAlgn="auto">
                  <a:spcBef>
                    <a:spcPts val="0"/>
                  </a:spcBef>
                  <a:spcAft>
                    <a:spcPts val="0"/>
                  </a:spcAft>
                  <a:defRPr/>
                </a:pPr>
                <a:r>
                  <a:rPr lang="it-IT" sz="1100" kern="0" dirty="0">
                    <a:solidFill>
                      <a:srgbClr val="1A4190"/>
                    </a:solidFill>
                    <a:latin typeface="Helvetica Neue Bold Condensed"/>
                  </a:rPr>
                  <a:t>GST</a:t>
                </a:r>
              </a:p>
              <a:p>
                <a:pPr marL="457200" marR="0" lvl="0" indent="-457200" algn="ctr" defTabSz="685800" eaLnBrk="1" fontAlgn="auto" latinLnBrk="0" hangingPunct="1">
                  <a:lnSpc>
                    <a:spcPct val="100000"/>
                  </a:lnSpc>
                  <a:spcBef>
                    <a:spcPts val="0"/>
                  </a:spcBef>
                  <a:spcAft>
                    <a:spcPts val="0"/>
                  </a:spcAft>
                  <a:buClrTx/>
                  <a:buSzTx/>
                  <a:buFontTx/>
                  <a:buNone/>
                  <a:tabLst/>
                  <a:defRPr/>
                </a:pPr>
                <a:endParaRPr kumimoji="0" lang="it-IT" sz="1100" b="0" i="0" u="none" strike="noStrike" kern="0" cap="none" spc="0" normalizeH="0" baseline="0" noProof="0" dirty="0">
                  <a:ln>
                    <a:noFill/>
                  </a:ln>
                  <a:solidFill>
                    <a:prstClr val="white"/>
                  </a:solidFill>
                  <a:effectLst/>
                  <a:uLnTx/>
                  <a:uFillTx/>
                  <a:latin typeface="Helvetica Neue Bold Condensed"/>
                  <a:ea typeface="ヒラギノ角ゴ Pro W3" pitchFamily="84" charset="-128"/>
                  <a:cs typeface="Helvetica Neue Bold Condensed"/>
                </a:endParaRPr>
              </a:p>
            </p:txBody>
          </p:sp>
        </p:grpSp>
      </p:grpSp>
      <p:sp>
        <p:nvSpPr>
          <p:cNvPr id="3" name="Title 2"/>
          <p:cNvSpPr>
            <a:spLocks noGrp="1"/>
          </p:cNvSpPr>
          <p:nvPr>
            <p:ph type="title"/>
          </p:nvPr>
        </p:nvSpPr>
        <p:spPr>
          <a:xfrm>
            <a:off x="228600" y="119114"/>
            <a:ext cx="8153400" cy="642886"/>
          </a:xfrm>
        </p:spPr>
        <p:txBody>
          <a:bodyPr/>
          <a:lstStyle/>
          <a:p>
            <a:r>
              <a:rPr lang="it-IT" dirty="0"/>
              <a:t>Struttura tra Global Service Team e LCIF</a:t>
            </a:r>
          </a:p>
        </p:txBody>
      </p:sp>
      <p:grpSp>
        <p:nvGrpSpPr>
          <p:cNvPr id="2" name="Group 1"/>
          <p:cNvGrpSpPr/>
          <p:nvPr/>
        </p:nvGrpSpPr>
        <p:grpSpPr>
          <a:xfrm>
            <a:off x="4267200" y="4267200"/>
            <a:ext cx="527588" cy="330746"/>
            <a:chOff x="4305300" y="4190732"/>
            <a:chExt cx="527588" cy="330746"/>
          </a:xfrm>
        </p:grpSpPr>
        <p:sp>
          <p:nvSpPr>
            <p:cNvPr id="10" name="Left Arrow 9"/>
            <p:cNvSpPr/>
            <p:nvPr/>
          </p:nvSpPr>
          <p:spPr bwMode="auto">
            <a:xfrm>
              <a:off x="4305300" y="4359013"/>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5" name="Left Arrow 44"/>
            <p:cNvSpPr/>
            <p:nvPr/>
          </p:nvSpPr>
          <p:spPr bwMode="auto">
            <a:xfrm rot="10800000">
              <a:off x="4317613" y="4190732"/>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grpSp>
        <p:nvGrpSpPr>
          <p:cNvPr id="11" name="Group 10"/>
          <p:cNvGrpSpPr/>
          <p:nvPr/>
        </p:nvGrpSpPr>
        <p:grpSpPr>
          <a:xfrm>
            <a:off x="4291944" y="5003254"/>
            <a:ext cx="527588" cy="330746"/>
            <a:chOff x="4291944" y="4866015"/>
            <a:chExt cx="527588" cy="330746"/>
          </a:xfrm>
        </p:grpSpPr>
        <p:sp>
          <p:nvSpPr>
            <p:cNvPr id="46" name="Left Arrow 45"/>
            <p:cNvSpPr/>
            <p:nvPr/>
          </p:nvSpPr>
          <p:spPr bwMode="auto">
            <a:xfrm>
              <a:off x="4291944" y="5034296"/>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47" name="Left Arrow 46"/>
            <p:cNvSpPr/>
            <p:nvPr/>
          </p:nvSpPr>
          <p:spPr bwMode="auto">
            <a:xfrm rot="10800000">
              <a:off x="4304257" y="4866015"/>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grpSp>
        <p:nvGrpSpPr>
          <p:cNvPr id="12" name="Group 11"/>
          <p:cNvGrpSpPr/>
          <p:nvPr/>
        </p:nvGrpSpPr>
        <p:grpSpPr>
          <a:xfrm>
            <a:off x="4267200" y="5638800"/>
            <a:ext cx="527588" cy="330746"/>
            <a:chOff x="4280125" y="5687547"/>
            <a:chExt cx="527588" cy="330746"/>
          </a:xfrm>
        </p:grpSpPr>
        <p:sp>
          <p:nvSpPr>
            <p:cNvPr id="52" name="Left Arrow 51"/>
            <p:cNvSpPr/>
            <p:nvPr/>
          </p:nvSpPr>
          <p:spPr bwMode="auto">
            <a:xfrm>
              <a:off x="4280125" y="5855828"/>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3" name="Left Arrow 52"/>
            <p:cNvSpPr/>
            <p:nvPr/>
          </p:nvSpPr>
          <p:spPr bwMode="auto">
            <a:xfrm rot="10800000">
              <a:off x="4292438" y="5687547"/>
              <a:ext cx="515275" cy="162465"/>
            </a:xfrm>
            <a:prstGeom prst="lef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grpSp>
    </p:spTree>
    <p:extLst>
      <p:ext uri="{BB962C8B-B14F-4D97-AF65-F5344CB8AC3E}">
        <p14:creationId xmlns:p14="http://schemas.microsoft.com/office/powerpoint/2010/main" val="36165451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95400"/>
            <a:ext cx="8534400" cy="3048000"/>
          </a:xfrm>
        </p:spPr>
        <p:txBody>
          <a:bodyPr/>
          <a:lstStyle/>
          <a:p>
            <a:pPr>
              <a:spcBef>
                <a:spcPts val="1200"/>
              </a:spcBef>
              <a:spcAft>
                <a:spcPts val="1200"/>
              </a:spcAft>
            </a:pPr>
            <a:r>
              <a:rPr lang="it-IT" sz="2800" dirty="0">
                <a:solidFill>
                  <a:schemeClr val="tx1">
                    <a:lumMod val="75000"/>
                    <a:lumOff val="25000"/>
                  </a:schemeClr>
                </a:solidFill>
              </a:rPr>
              <a:t>Ispirare e motivare il service.</a:t>
            </a:r>
          </a:p>
          <a:p>
            <a:pPr>
              <a:spcBef>
                <a:spcPts val="1200"/>
              </a:spcBef>
              <a:spcAft>
                <a:spcPts val="1200"/>
              </a:spcAft>
            </a:pPr>
            <a:r>
              <a:rPr lang="it-IT" sz="2800" dirty="0">
                <a:solidFill>
                  <a:schemeClr val="tx1">
                    <a:lumMod val="75000"/>
                    <a:lumOff val="25000"/>
                  </a:schemeClr>
                </a:solidFill>
              </a:rPr>
              <a:t>Promuovere e raccontare la storia della LCIF al fine di supportare il service.</a:t>
            </a:r>
          </a:p>
          <a:p>
            <a:pPr>
              <a:spcBef>
                <a:spcPts val="1200"/>
              </a:spcBef>
              <a:spcAft>
                <a:spcPts val="1200"/>
              </a:spcAft>
            </a:pPr>
            <a:r>
              <a:rPr lang="it-IT" sz="2800" dirty="0">
                <a:solidFill>
                  <a:schemeClr val="tx1">
                    <a:lumMod val="75000"/>
                    <a:lumOff val="25000"/>
                  </a:schemeClr>
                </a:solidFill>
              </a:rPr>
              <a:t>Supportare la LCIF con donazioni e raccolte fondi.</a:t>
            </a:r>
          </a:p>
          <a:p>
            <a:pPr>
              <a:spcBef>
                <a:spcPts val="1200"/>
              </a:spcBef>
              <a:spcAft>
                <a:spcPts val="1200"/>
              </a:spcAft>
            </a:pPr>
            <a:r>
              <a:rPr lang="it-IT" sz="2800" dirty="0">
                <a:solidFill>
                  <a:schemeClr val="tx1">
                    <a:lumMod val="75000"/>
                    <a:lumOff val="25000"/>
                  </a:schemeClr>
                </a:solidFill>
              </a:rPr>
              <a:t>Supportare il monitoraggio del progetto.</a:t>
            </a:r>
          </a:p>
          <a:p>
            <a:pPr>
              <a:spcBef>
                <a:spcPts val="1200"/>
              </a:spcBef>
              <a:spcAft>
                <a:spcPts val="1200"/>
              </a:spcAft>
            </a:pPr>
            <a:r>
              <a:rPr lang="it-IT" sz="2800" dirty="0">
                <a:solidFill>
                  <a:schemeClr val="tx1">
                    <a:lumMod val="75000"/>
                    <a:lumOff val="25000"/>
                  </a:schemeClr>
                </a:solidFill>
              </a:rPr>
              <a:t>Continuare a sostenere la campagna contro il morbillo per completare la parte rimanente del nostro impegno di 5,5 milioni di US$.</a:t>
            </a:r>
          </a:p>
        </p:txBody>
      </p:sp>
      <p:sp>
        <p:nvSpPr>
          <p:cNvPr id="3" name="Title 2"/>
          <p:cNvSpPr>
            <a:spLocks noGrp="1"/>
          </p:cNvSpPr>
          <p:nvPr>
            <p:ph type="title"/>
          </p:nvPr>
        </p:nvSpPr>
        <p:spPr/>
        <p:txBody>
          <a:bodyPr/>
          <a:lstStyle/>
          <a:p>
            <a:r>
              <a:rPr lang="it-IT"/>
              <a:t>Il dovere del GST di supportare la LCIF</a:t>
            </a:r>
          </a:p>
        </p:txBody>
      </p:sp>
    </p:spTree>
    <p:extLst>
      <p:ext uri="{BB962C8B-B14F-4D97-AF65-F5344CB8AC3E}">
        <p14:creationId xmlns:p14="http://schemas.microsoft.com/office/powerpoint/2010/main" val="493988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a:t>Gli obiettivi e la strategia del GST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61498984"/>
              </p:ext>
            </p:extLst>
          </p:nvPr>
        </p:nvGraphicFramePr>
        <p:xfrm>
          <a:off x="1047750" y="1295400"/>
          <a:ext cx="70485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40010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685800"/>
            <a:ext cx="8915400" cy="4572000"/>
          </a:xfrm>
        </p:spPr>
        <p:txBody>
          <a:bodyPr/>
          <a:lstStyle/>
          <a:p>
            <a:r>
              <a:rPr lang="it-IT" sz="2200" dirty="0"/>
              <a:t>      Implementazione di progetti di service a intervento diretto.</a:t>
            </a:r>
          </a:p>
          <a:p>
            <a:r>
              <a:rPr lang="it-IT" sz="2200" dirty="0"/>
              <a:t>      Implementazione di progetti sul diabete.</a:t>
            </a:r>
          </a:p>
          <a:p>
            <a:r>
              <a:rPr lang="it-IT" sz="2200" dirty="0"/>
              <a:t>      Invio dati tramite MyLCI.</a:t>
            </a:r>
          </a:p>
          <a:p>
            <a:r>
              <a:rPr lang="it-IT" sz="2200" dirty="0"/>
              <a:t>      Utilizzo dell’app di LCI.</a:t>
            </a:r>
          </a:p>
          <a:p>
            <a:r>
              <a:rPr lang="it-IT" sz="2200" dirty="0"/>
              <a:t>      Collaborazione con i coordinatori LCIF.</a:t>
            </a:r>
          </a:p>
          <a:p>
            <a:endParaRPr lang="it-IT" sz="2600" b="1" dirty="0">
              <a:solidFill>
                <a:prstClr val="black">
                  <a:lumMod val="65000"/>
                  <a:lumOff val="35000"/>
                </a:prstClr>
              </a:solidFill>
            </a:endParaRPr>
          </a:p>
          <a:p>
            <a:pPr marL="0" lvl="0" indent="0" algn="ctr">
              <a:spcBef>
                <a:spcPts val="0"/>
              </a:spcBef>
              <a:buNone/>
            </a:pPr>
            <a:r>
              <a:rPr lang="it-IT" sz="2400" b="1" dirty="0">
                <a:solidFill>
                  <a:prstClr val="black">
                    <a:lumMod val="65000"/>
                    <a:lumOff val="35000"/>
                  </a:prstClr>
                </a:solidFill>
              </a:rPr>
              <a:t>Supportare l’obiettivo </a:t>
            </a:r>
          </a:p>
          <a:p>
            <a:pPr marL="0" lvl="0" indent="0" algn="ctr">
              <a:spcBef>
                <a:spcPts val="0"/>
              </a:spcBef>
              <a:buNone/>
            </a:pPr>
            <a:r>
              <a:rPr lang="it-IT" sz="2400" b="1" dirty="0">
                <a:solidFill>
                  <a:prstClr val="black">
                    <a:lumMod val="65000"/>
                    <a:lumOff val="35000"/>
                  </a:prstClr>
                </a:solidFill>
              </a:rPr>
              <a:t>del Presidente Internazionale </a:t>
            </a:r>
            <a:r>
              <a:rPr lang="it-IT" sz="2400" b="1" dirty="0" err="1">
                <a:solidFill>
                  <a:prstClr val="black">
                    <a:lumMod val="65000"/>
                    <a:lumOff val="35000"/>
                  </a:prstClr>
                </a:solidFill>
              </a:rPr>
              <a:t>Aggarwal</a:t>
            </a:r>
            <a:r>
              <a:rPr lang="it-IT" sz="2400" b="1" dirty="0">
                <a:solidFill>
                  <a:prstClr val="black">
                    <a:lumMod val="65000"/>
                    <a:lumOff val="35000"/>
                  </a:prstClr>
                </a:solidFill>
              </a:rPr>
              <a:t> per il 2017-2018:</a:t>
            </a:r>
            <a:r>
              <a:rPr lang="it-IT" dirty="0"/>
              <a:t> </a:t>
            </a:r>
          </a:p>
          <a:p>
            <a:pPr marL="0" lvl="0" indent="0" algn="ctr">
              <a:spcBef>
                <a:spcPts val="0"/>
              </a:spcBef>
              <a:buNone/>
            </a:pPr>
            <a:r>
              <a:rPr lang="it-IT" sz="2600" b="1" i="1" dirty="0">
                <a:solidFill>
                  <a:prstClr val="black">
                    <a:lumMod val="65000"/>
                    <a:lumOff val="35000"/>
                  </a:prstClr>
                </a:solidFill>
              </a:rPr>
              <a:t>«Servire 150 milioni di persone».</a:t>
            </a:r>
          </a:p>
          <a:p>
            <a:pPr>
              <a:spcBef>
                <a:spcPts val="0"/>
              </a:spcBef>
            </a:pPr>
            <a:endParaRPr lang="it-IT" sz="1400" dirty="0"/>
          </a:p>
          <a:p>
            <a:pPr marL="0" indent="0">
              <a:spcBef>
                <a:spcPts val="0"/>
              </a:spcBef>
              <a:buNone/>
            </a:pPr>
            <a:r>
              <a:rPr lang="it-IT" sz="2400" b="1" dirty="0"/>
              <a:t>In fase di sviluppo:</a:t>
            </a:r>
          </a:p>
          <a:p>
            <a:r>
              <a:rPr lang="it-IT" sz="2200" dirty="0"/>
              <a:t>Partecipazione dei giovani: collaborazione di Lions e Leo</a:t>
            </a:r>
          </a:p>
          <a:p>
            <a:r>
              <a:rPr lang="it-IT" sz="2200" dirty="0"/>
              <a:t>Partnership con organizzazioni globali e locali</a:t>
            </a:r>
            <a:endParaRPr lang="it-IT" sz="2200" b="1" i="1" dirty="0"/>
          </a:p>
          <a:p>
            <a:pPr marL="0" indent="0">
              <a:buNone/>
            </a:pPr>
            <a:r>
              <a:rPr lang="it-IT" sz="2200" b="1" i="1" dirty="0"/>
              <a:t>        </a:t>
            </a:r>
            <a:r>
              <a:rPr lang="it-IT" sz="2400" b="1" i="1" dirty="0"/>
              <a:t>Aiutateci a formare il GST di cui avete bisogno</a:t>
            </a:r>
          </a:p>
        </p:txBody>
      </p:sp>
      <p:sp>
        <p:nvSpPr>
          <p:cNvPr id="3" name="Title 2"/>
          <p:cNvSpPr>
            <a:spLocks noGrp="1"/>
          </p:cNvSpPr>
          <p:nvPr>
            <p:ph type="title"/>
          </p:nvPr>
        </p:nvSpPr>
        <p:spPr>
          <a:xfrm>
            <a:off x="228600" y="152400"/>
            <a:ext cx="8153400" cy="457200"/>
          </a:xfrm>
        </p:spPr>
        <p:txBody>
          <a:bodyPr/>
          <a:lstStyle/>
          <a:p>
            <a:r>
              <a:rPr lang="it-IT"/>
              <a:t>Obiettivi del GST</a:t>
            </a:r>
          </a:p>
        </p:txBody>
      </p:sp>
      <p:sp>
        <p:nvSpPr>
          <p:cNvPr id="4" name="Up Arrow 3"/>
          <p:cNvSpPr/>
          <p:nvPr/>
        </p:nvSpPr>
        <p:spPr bwMode="auto">
          <a:xfrm>
            <a:off x="533400" y="7620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5" name="Up Arrow 4"/>
          <p:cNvSpPr/>
          <p:nvPr/>
        </p:nvSpPr>
        <p:spPr bwMode="auto">
          <a:xfrm>
            <a:off x="533400" y="11551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6" name="Up Arrow 5"/>
          <p:cNvSpPr/>
          <p:nvPr/>
        </p:nvSpPr>
        <p:spPr bwMode="auto">
          <a:xfrm>
            <a:off x="533400" y="1600200"/>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7" name="Up Arrow 6"/>
          <p:cNvSpPr/>
          <p:nvPr/>
        </p:nvSpPr>
        <p:spPr bwMode="auto">
          <a:xfrm>
            <a:off x="533400" y="1993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
        <p:nvSpPr>
          <p:cNvPr id="8" name="Up Arrow 7"/>
          <p:cNvSpPr/>
          <p:nvPr/>
        </p:nvSpPr>
        <p:spPr bwMode="auto">
          <a:xfrm>
            <a:off x="533400" y="2374392"/>
            <a:ext cx="228600" cy="216408"/>
          </a:xfrm>
          <a:prstGeom prst="upArrow">
            <a:avLst/>
          </a:prstGeom>
          <a:solidFill>
            <a:srgbClr val="FFFF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non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1" i="0" u="none" strike="noStrike" cap="none" normalizeH="0" dirty="0" err="1">
              <a:ln>
                <a:noFill/>
              </a:ln>
              <a:solidFill>
                <a:srgbClr val="404040"/>
              </a:solidFill>
              <a:effectLst/>
              <a:ea typeface="ヒラギノ角ゴ Pro W3" pitchFamily="84" charset="-128"/>
            </a:endParaRPr>
          </a:p>
        </p:txBody>
      </p:sp>
    </p:spTree>
    <p:extLst>
      <p:ext uri="{BB962C8B-B14F-4D97-AF65-F5344CB8AC3E}">
        <p14:creationId xmlns:p14="http://schemas.microsoft.com/office/powerpoint/2010/main" val="284130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534400" cy="4572000"/>
          </a:xfrm>
        </p:spPr>
        <p:txBody>
          <a:bodyPr/>
          <a:lstStyle/>
          <a:p>
            <a:pPr>
              <a:spcBef>
                <a:spcPts val="600"/>
              </a:spcBef>
              <a:spcAft>
                <a:spcPts val="1200"/>
              </a:spcAft>
            </a:pPr>
            <a:r>
              <a:rPr lang="it-IT" sz="2600" dirty="0"/>
              <a:t>Materiale informativo personalizzato per tutti i livelli di leadership</a:t>
            </a:r>
          </a:p>
          <a:p>
            <a:pPr>
              <a:spcBef>
                <a:spcPts val="600"/>
              </a:spcBef>
              <a:spcAft>
                <a:spcPts val="1200"/>
              </a:spcAft>
            </a:pPr>
            <a:r>
              <a:rPr lang="it-IT" sz="2600" dirty="0"/>
              <a:t>Che cosa è disponibile adesso</a:t>
            </a:r>
          </a:p>
          <a:p>
            <a:pPr lvl="1">
              <a:spcBef>
                <a:spcPts val="0"/>
              </a:spcBef>
              <a:spcAft>
                <a:spcPts val="1200"/>
              </a:spcAft>
            </a:pPr>
            <a:r>
              <a:rPr lang="it-IT" sz="2200" dirty="0">
                <a:hlinkClick r:id="rId3"/>
              </a:rPr>
              <a:t>Sfida di service del Centenario</a:t>
            </a:r>
            <a:endParaRPr lang="it-IT" sz="2200" dirty="0"/>
          </a:p>
          <a:p>
            <a:pPr lvl="1">
              <a:spcBef>
                <a:spcPts val="0"/>
              </a:spcBef>
              <a:spcAft>
                <a:spcPts val="1200"/>
              </a:spcAft>
            </a:pPr>
            <a:r>
              <a:rPr lang="it-IT" sz="2200" dirty="0">
                <a:hlinkClick r:id="rId4"/>
              </a:rPr>
              <a:t>Progetti per la donazione di simboli lionistici</a:t>
            </a:r>
            <a:endParaRPr lang="it-IT" sz="2200" dirty="0"/>
          </a:p>
          <a:p>
            <a:pPr>
              <a:spcBef>
                <a:spcPts val="600"/>
              </a:spcBef>
              <a:spcAft>
                <a:spcPts val="1200"/>
              </a:spcAft>
            </a:pPr>
            <a:r>
              <a:rPr lang="it-IT" sz="2600" dirty="0"/>
              <a:t>Rapporti disponibili</a:t>
            </a:r>
          </a:p>
          <a:p>
            <a:pPr lvl="1">
              <a:spcBef>
                <a:spcPts val="600"/>
              </a:spcBef>
              <a:spcAft>
                <a:spcPts val="1200"/>
              </a:spcAft>
            </a:pPr>
            <a:r>
              <a:rPr lang="it-IT" sz="2600" dirty="0"/>
              <a:t>Rapporti diversi secondo il livello di leadership</a:t>
            </a:r>
          </a:p>
          <a:p>
            <a:pPr lvl="1">
              <a:spcBef>
                <a:spcPts val="600"/>
              </a:spcBef>
              <a:spcAft>
                <a:spcPts val="1200"/>
              </a:spcAft>
            </a:pPr>
            <a:r>
              <a:rPr lang="it-IT" sz="2600" dirty="0"/>
              <a:t>Possono monitorare i club che non hanno comunicato attività</a:t>
            </a:r>
          </a:p>
          <a:p>
            <a:pPr lvl="1">
              <a:spcBef>
                <a:spcPts val="600"/>
              </a:spcBef>
              <a:spcAft>
                <a:spcPts val="1200"/>
              </a:spcAft>
            </a:pPr>
            <a:r>
              <a:rPr lang="it-IT" sz="2600" dirty="0"/>
              <a:t>Riepiloghi in base al tipo delle attività</a:t>
            </a:r>
          </a:p>
          <a:p>
            <a:pPr lvl="1">
              <a:spcBef>
                <a:spcPts val="600"/>
              </a:spcBef>
              <a:spcAft>
                <a:spcPts val="1200"/>
              </a:spcAft>
            </a:pPr>
            <a:endParaRPr lang="it-IT" sz="2600" dirty="0"/>
          </a:p>
        </p:txBody>
      </p:sp>
      <p:sp>
        <p:nvSpPr>
          <p:cNvPr id="3" name="Title 2"/>
          <p:cNvSpPr>
            <a:spLocks noGrp="1"/>
          </p:cNvSpPr>
          <p:nvPr>
            <p:ph type="title"/>
          </p:nvPr>
        </p:nvSpPr>
        <p:spPr/>
        <p:txBody>
          <a:bodyPr/>
          <a:lstStyle/>
          <a:p>
            <a:r>
              <a:rPr lang="it-IT"/>
              <a:t>Risorse</a:t>
            </a:r>
            <a:r>
              <a:rPr lang="en-US"/>
              <a:t>	</a:t>
            </a:r>
          </a:p>
        </p:txBody>
      </p:sp>
    </p:spTree>
    <p:extLst>
      <p:ext uri="{BB962C8B-B14F-4D97-AF65-F5344CB8AC3E}">
        <p14:creationId xmlns:p14="http://schemas.microsoft.com/office/powerpoint/2010/main" val="5808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534400" cy="4572000"/>
          </a:xfrm>
        </p:spPr>
        <p:txBody>
          <a:bodyPr/>
          <a:lstStyle/>
          <a:p>
            <a:pPr>
              <a:spcBef>
                <a:spcPts val="600"/>
              </a:spcBef>
              <a:spcAft>
                <a:spcPts val="1200"/>
              </a:spcAft>
            </a:pPr>
            <a:r>
              <a:rPr lang="it-IT" sz="2600" dirty="0"/>
              <a:t>In fase di sviluppo</a:t>
            </a:r>
          </a:p>
          <a:p>
            <a:pPr lvl="1">
              <a:spcBef>
                <a:spcPts val="0"/>
              </a:spcBef>
              <a:spcAft>
                <a:spcPts val="1200"/>
              </a:spcAft>
            </a:pPr>
            <a:r>
              <a:rPr lang="it-IT" sz="2200" dirty="0"/>
              <a:t>Idee di progetto</a:t>
            </a:r>
          </a:p>
          <a:p>
            <a:pPr lvl="1">
              <a:spcBef>
                <a:spcPts val="0"/>
              </a:spcBef>
              <a:spcAft>
                <a:spcPts val="1200"/>
              </a:spcAft>
            </a:pPr>
            <a:r>
              <a:rPr lang="it-IT" sz="2200" dirty="0"/>
              <a:t>Risorse per la pianificazione basilare di un progetto</a:t>
            </a:r>
          </a:p>
          <a:p>
            <a:pPr lvl="1">
              <a:spcBef>
                <a:spcPts val="0"/>
              </a:spcBef>
              <a:spcAft>
                <a:spcPts val="1200"/>
              </a:spcAft>
            </a:pPr>
            <a:r>
              <a:rPr lang="it-IT" sz="2200" dirty="0"/>
              <a:t>Schemi di progetto</a:t>
            </a:r>
          </a:p>
          <a:p>
            <a:pPr>
              <a:spcBef>
                <a:spcPts val="600"/>
              </a:spcBef>
              <a:spcAft>
                <a:spcPts val="1200"/>
              </a:spcAft>
            </a:pPr>
            <a:r>
              <a:rPr lang="it-IT" sz="2600" dirty="0"/>
              <a:t>Una comunicazione continua tra LCI e i leader GST è fondamentale per lo sviluppo di risorse appropriate a livello regionale.</a:t>
            </a:r>
          </a:p>
        </p:txBody>
      </p:sp>
      <p:sp>
        <p:nvSpPr>
          <p:cNvPr id="3" name="Title 2"/>
          <p:cNvSpPr>
            <a:spLocks noGrp="1"/>
          </p:cNvSpPr>
          <p:nvPr>
            <p:ph type="title"/>
          </p:nvPr>
        </p:nvSpPr>
        <p:spPr/>
        <p:txBody>
          <a:bodyPr/>
          <a:lstStyle/>
          <a:p>
            <a:r>
              <a:rPr lang="it-IT"/>
              <a:t>Risorse</a:t>
            </a:r>
            <a:r>
              <a:rPr lang="en-US"/>
              <a:t>	</a:t>
            </a:r>
          </a:p>
        </p:txBody>
      </p:sp>
    </p:spTree>
    <p:extLst>
      <p:ext uri="{BB962C8B-B14F-4D97-AF65-F5344CB8AC3E}">
        <p14:creationId xmlns:p14="http://schemas.microsoft.com/office/powerpoint/2010/main" val="33951961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399" y="576546"/>
            <a:ext cx="8534400" cy="685800"/>
          </a:xfrm>
        </p:spPr>
        <p:txBody>
          <a:bodyPr/>
          <a:lstStyle/>
          <a:p>
            <a:r>
              <a:rPr lang="it-IT" dirty="0"/>
              <a:t>Fondi del Global Service disponibili per tutti i </a:t>
            </a:r>
            <a:r>
              <a:rPr lang="it-IT" dirty="0" err="1"/>
              <a:t>Multidistretti</a:t>
            </a:r>
            <a:r>
              <a:rPr lang="it-IT" dirty="0"/>
              <a:t> e Distretti a supporto della formazione:</a:t>
            </a:r>
          </a:p>
        </p:txBody>
      </p:sp>
      <p:sp>
        <p:nvSpPr>
          <p:cNvPr id="4" name="Oval 3"/>
          <p:cNvSpPr/>
          <p:nvPr/>
        </p:nvSpPr>
        <p:spPr bwMode="auto">
          <a:xfrm>
            <a:off x="2150496" y="1426928"/>
            <a:ext cx="2133600" cy="2057400"/>
          </a:xfrm>
          <a:prstGeom prst="ellipse">
            <a:avLst/>
          </a:prstGeom>
          <a:solidFill>
            <a:srgbClr val="00529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chemeClr val="tx2">
                  <a:lumMod val="75000"/>
                </a:schemeClr>
              </a:solidFill>
              <a:effectLst/>
              <a:ea typeface="ヒラギノ角ゴ Pro W3" pitchFamily="84" charset="-128"/>
            </a:endParaRPr>
          </a:p>
        </p:txBody>
      </p:sp>
      <p:sp>
        <p:nvSpPr>
          <p:cNvPr id="7" name="Oval 6"/>
          <p:cNvSpPr/>
          <p:nvPr/>
        </p:nvSpPr>
        <p:spPr bwMode="auto">
          <a:xfrm>
            <a:off x="4724400" y="3438939"/>
            <a:ext cx="2133600" cy="2057400"/>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chemeClr val="tx2">
                  <a:lumMod val="75000"/>
                </a:schemeClr>
              </a:solidFill>
              <a:effectLst/>
              <a:ea typeface="ヒラギノ角ゴ Pro W3" pitchFamily="84" charset="-128"/>
            </a:endParaRPr>
          </a:p>
        </p:txBody>
      </p:sp>
      <p:sp>
        <p:nvSpPr>
          <p:cNvPr id="8" name="Oval 7"/>
          <p:cNvSpPr/>
          <p:nvPr/>
        </p:nvSpPr>
        <p:spPr bwMode="auto">
          <a:xfrm>
            <a:off x="4114800" y="1696278"/>
            <a:ext cx="2133600" cy="205740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2839278" y="3124200"/>
            <a:ext cx="2133600" cy="2057400"/>
          </a:xfrm>
          <a:prstGeom prst="ellipse">
            <a:avLst/>
          </a:prstGeom>
          <a:solidFill>
            <a:srgbClr val="FDCD08">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5" name="TextBox 4"/>
          <p:cNvSpPr txBox="1"/>
          <p:nvPr/>
        </p:nvSpPr>
        <p:spPr>
          <a:xfrm>
            <a:off x="2483458" y="1751484"/>
            <a:ext cx="1495839" cy="1246495"/>
          </a:xfrm>
          <a:prstGeom prst="rect">
            <a:avLst/>
          </a:prstGeom>
          <a:noFill/>
        </p:spPr>
        <p:txBody>
          <a:bodyPr wrap="square" rtlCol="0">
            <a:spAutoFit/>
          </a:bodyPr>
          <a:lstStyle/>
          <a:p>
            <a:pPr algn="ctr"/>
            <a:r>
              <a:rPr lang="it-IT" sz="1500" b="1" dirty="0">
                <a:solidFill>
                  <a:schemeClr val="bg1"/>
                </a:solidFill>
              </a:rPr>
              <a:t>Budget operativo assegnato al Coordinatore GST-MD (US$ 600)</a:t>
            </a:r>
          </a:p>
        </p:txBody>
      </p:sp>
      <p:sp>
        <p:nvSpPr>
          <p:cNvPr id="11" name="TextBox 10"/>
          <p:cNvSpPr txBox="1"/>
          <p:nvPr/>
        </p:nvSpPr>
        <p:spPr>
          <a:xfrm>
            <a:off x="4411578" y="1951229"/>
            <a:ext cx="1495839" cy="1246495"/>
          </a:xfrm>
          <a:prstGeom prst="rect">
            <a:avLst/>
          </a:prstGeom>
          <a:noFill/>
        </p:spPr>
        <p:txBody>
          <a:bodyPr wrap="square" rtlCol="0">
            <a:spAutoFit/>
          </a:bodyPr>
          <a:lstStyle/>
          <a:p>
            <a:pPr algn="ctr"/>
            <a:r>
              <a:rPr lang="it-IT" sz="1500" b="1" dirty="0"/>
              <a:t>Budget operativo assegnato al Coordinatore GST-D (US$ 250)</a:t>
            </a:r>
          </a:p>
        </p:txBody>
      </p:sp>
      <p:sp>
        <p:nvSpPr>
          <p:cNvPr id="12" name="TextBox 11"/>
          <p:cNvSpPr txBox="1"/>
          <p:nvPr/>
        </p:nvSpPr>
        <p:spPr>
          <a:xfrm>
            <a:off x="4833158" y="3910986"/>
            <a:ext cx="1968695" cy="1523494"/>
          </a:xfrm>
          <a:prstGeom prst="rect">
            <a:avLst/>
          </a:prstGeom>
          <a:noFill/>
        </p:spPr>
        <p:txBody>
          <a:bodyPr wrap="square" rtlCol="0">
            <a:spAutoFit/>
          </a:bodyPr>
          <a:lstStyle/>
          <a:p>
            <a:pPr algn="ctr"/>
            <a:r>
              <a:rPr lang="it-IT" sz="1500" b="1" dirty="0">
                <a:solidFill>
                  <a:schemeClr val="bg1"/>
                </a:solidFill>
              </a:rPr>
              <a:t>Contributo al MD</a:t>
            </a:r>
          </a:p>
          <a:p>
            <a:pPr algn="ctr"/>
            <a:r>
              <a:rPr lang="it-IT" sz="1500" b="1" dirty="0">
                <a:solidFill>
                  <a:schemeClr val="bg1"/>
                </a:solidFill>
              </a:rPr>
              <a:t>per la Formazione del Primo e Secondo</a:t>
            </a:r>
            <a:r>
              <a:rPr lang="it-IT" dirty="0"/>
              <a:t> </a:t>
            </a:r>
          </a:p>
          <a:p>
            <a:pPr algn="ctr"/>
            <a:r>
              <a:rPr lang="it-IT" sz="1500" b="1" dirty="0">
                <a:solidFill>
                  <a:schemeClr val="bg1"/>
                </a:solidFill>
              </a:rPr>
              <a:t>Vice Governatore Distrettuale</a:t>
            </a:r>
          </a:p>
        </p:txBody>
      </p:sp>
      <p:sp>
        <p:nvSpPr>
          <p:cNvPr id="13" name="TextBox 12"/>
          <p:cNvSpPr txBox="1"/>
          <p:nvPr/>
        </p:nvSpPr>
        <p:spPr>
          <a:xfrm>
            <a:off x="3153768" y="3632537"/>
            <a:ext cx="1495839" cy="1015663"/>
          </a:xfrm>
          <a:prstGeom prst="rect">
            <a:avLst/>
          </a:prstGeom>
          <a:noFill/>
        </p:spPr>
        <p:txBody>
          <a:bodyPr wrap="square" rtlCol="0">
            <a:spAutoFit/>
          </a:bodyPr>
          <a:lstStyle/>
          <a:p>
            <a:pPr algn="ctr"/>
            <a:r>
              <a:rPr lang="it-IT" sz="1500" b="1" dirty="0"/>
              <a:t>Contributo al distretto per la Formazione del Presidente di Zona</a:t>
            </a:r>
          </a:p>
        </p:txBody>
      </p:sp>
    </p:spTree>
    <p:extLst>
      <p:ext uri="{BB962C8B-B14F-4D97-AF65-F5344CB8AC3E}">
        <p14:creationId xmlns:p14="http://schemas.microsoft.com/office/powerpoint/2010/main" val="2386842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Budget operativi: come ricevere i fondi</a:t>
            </a:r>
          </a:p>
        </p:txBody>
      </p:sp>
      <p:sp>
        <p:nvSpPr>
          <p:cNvPr id="5" name="Oval 4"/>
          <p:cNvSpPr/>
          <p:nvPr/>
        </p:nvSpPr>
        <p:spPr bwMode="auto">
          <a:xfrm>
            <a:off x="1905000" y="11430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6" name="Oval 5"/>
          <p:cNvSpPr/>
          <p:nvPr/>
        </p:nvSpPr>
        <p:spPr bwMode="auto">
          <a:xfrm>
            <a:off x="1905000" y="409575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7" name="TextBox 6"/>
          <p:cNvSpPr txBox="1"/>
          <p:nvPr/>
        </p:nvSpPr>
        <p:spPr>
          <a:xfrm>
            <a:off x="2133600" y="1578114"/>
            <a:ext cx="1219200" cy="707886"/>
          </a:xfrm>
          <a:prstGeom prst="rect">
            <a:avLst/>
          </a:prstGeom>
          <a:noFill/>
        </p:spPr>
        <p:txBody>
          <a:bodyPr wrap="square" rtlCol="0">
            <a:spAutoFit/>
          </a:bodyPr>
          <a:lstStyle/>
          <a:p>
            <a:pPr algn="ctr"/>
            <a:r>
              <a:rPr lang="it-IT" sz="2000" dirty="0"/>
              <a:t>Piano annuale</a:t>
            </a:r>
          </a:p>
        </p:txBody>
      </p:sp>
      <p:sp>
        <p:nvSpPr>
          <p:cNvPr id="8" name="TextBox 7"/>
          <p:cNvSpPr txBox="1"/>
          <p:nvPr/>
        </p:nvSpPr>
        <p:spPr>
          <a:xfrm>
            <a:off x="2072640" y="4318337"/>
            <a:ext cx="1203960" cy="1015663"/>
          </a:xfrm>
          <a:prstGeom prst="rect">
            <a:avLst/>
          </a:prstGeom>
          <a:noFill/>
        </p:spPr>
        <p:txBody>
          <a:bodyPr wrap="square" rtlCol="0">
            <a:spAutoFit/>
          </a:bodyPr>
          <a:lstStyle/>
          <a:p>
            <a:pPr algn="ctr"/>
            <a:r>
              <a:rPr lang="it-IT" sz="2000" dirty="0"/>
              <a:t>Due corsi online</a:t>
            </a:r>
          </a:p>
        </p:txBody>
      </p:sp>
      <p:sp>
        <p:nvSpPr>
          <p:cNvPr id="9" name="Plus 8"/>
          <p:cNvSpPr/>
          <p:nvPr/>
        </p:nvSpPr>
        <p:spPr bwMode="auto">
          <a:xfrm>
            <a:off x="2209800" y="2868385"/>
            <a:ext cx="1043940" cy="912250"/>
          </a:xfrm>
          <a:prstGeom prst="mathPlus">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0" name="Right Arrow 9"/>
          <p:cNvSpPr/>
          <p:nvPr/>
        </p:nvSpPr>
        <p:spPr bwMode="auto">
          <a:xfrm>
            <a:off x="3878580" y="3051562"/>
            <a:ext cx="685800" cy="609600"/>
          </a:xfrm>
          <a:prstGeom prst="rightArrow">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1" name="Oval 10"/>
          <p:cNvSpPr/>
          <p:nvPr/>
        </p:nvSpPr>
        <p:spPr bwMode="auto">
          <a:xfrm>
            <a:off x="5105400" y="2002971"/>
            <a:ext cx="2743200" cy="2645229"/>
          </a:xfrm>
          <a:prstGeom prst="ellipse">
            <a:avLst/>
          </a:prstGeom>
          <a:solidFill>
            <a:schemeClr val="accent1">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2" name="TextBox 11"/>
          <p:cNvSpPr txBox="1"/>
          <p:nvPr/>
        </p:nvSpPr>
        <p:spPr>
          <a:xfrm>
            <a:off x="5448300" y="2817753"/>
            <a:ext cx="2057400" cy="1077218"/>
          </a:xfrm>
          <a:prstGeom prst="rect">
            <a:avLst/>
          </a:prstGeom>
          <a:noFill/>
        </p:spPr>
        <p:txBody>
          <a:bodyPr wrap="square" rtlCol="0">
            <a:spAutoFit/>
          </a:bodyPr>
          <a:lstStyle/>
          <a:p>
            <a:pPr algn="ctr"/>
            <a:r>
              <a:rPr lang="it-IT" sz="3200" dirty="0">
                <a:solidFill>
                  <a:schemeClr val="bg1"/>
                </a:solidFill>
              </a:rPr>
              <a:t>Budget operativo</a:t>
            </a:r>
          </a:p>
        </p:txBody>
      </p:sp>
      <p:sp>
        <p:nvSpPr>
          <p:cNvPr id="13" name="Oval 12"/>
          <p:cNvSpPr/>
          <p:nvPr/>
        </p:nvSpPr>
        <p:spPr bwMode="auto">
          <a:xfrm>
            <a:off x="152400" y="2590800"/>
            <a:ext cx="1600200" cy="1543050"/>
          </a:xfrm>
          <a:prstGeom prst="ellipse">
            <a:avLst/>
          </a:prstGeom>
          <a:solidFill>
            <a:srgbClr val="FFC000">
              <a:alpha val="8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dirty="0" err="1">
              <a:ln>
                <a:noFill/>
              </a:ln>
              <a:solidFill>
                <a:srgbClr val="404040"/>
              </a:solidFill>
              <a:effectLst/>
              <a:ea typeface="ヒラギノ角ゴ Pro W3" pitchFamily="84" charset="-128"/>
            </a:endParaRPr>
          </a:p>
        </p:txBody>
      </p:sp>
      <p:sp>
        <p:nvSpPr>
          <p:cNvPr id="14" name="TextBox 13"/>
          <p:cNvSpPr txBox="1"/>
          <p:nvPr/>
        </p:nvSpPr>
        <p:spPr>
          <a:xfrm>
            <a:off x="76200" y="3048000"/>
            <a:ext cx="1752600" cy="677108"/>
          </a:xfrm>
          <a:prstGeom prst="rect">
            <a:avLst/>
          </a:prstGeom>
          <a:noFill/>
        </p:spPr>
        <p:txBody>
          <a:bodyPr wrap="square" rtlCol="0">
            <a:spAutoFit/>
          </a:bodyPr>
          <a:lstStyle/>
          <a:p>
            <a:pPr algn="ctr"/>
            <a:r>
              <a:rPr lang="it-IT" sz="1900" dirty="0"/>
              <a:t>Modulo di rimborso</a:t>
            </a:r>
          </a:p>
        </p:txBody>
      </p:sp>
    </p:spTree>
    <p:extLst>
      <p:ext uri="{BB962C8B-B14F-4D97-AF65-F5344CB8AC3E}">
        <p14:creationId xmlns:p14="http://schemas.microsoft.com/office/powerpoint/2010/main" val="2303156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968500" y="4407239"/>
            <a:ext cx="5207000" cy="1298575"/>
          </a:xfrm>
        </p:spPr>
        <p:txBody>
          <a:bodyPr>
            <a:normAutofit/>
          </a:bodyPr>
          <a:lstStyle/>
          <a:p>
            <a:pPr marL="0" indent="0" algn="ctr">
              <a:lnSpc>
                <a:spcPct val="100000"/>
              </a:lnSpc>
              <a:buNone/>
            </a:pPr>
            <a:r>
              <a:rPr lang="it-IT" sz="2000" b="1" dirty="0">
                <a:solidFill>
                  <a:srgbClr val="1C2753"/>
                </a:solidFill>
                <a:latin typeface="Open sans"/>
              </a:rPr>
              <a:t>Immaginiamo il giorno in cui i Lions e i Leo riusciranno a fornire una risposta a tutti i bisogni umanitari del mondo.</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9556" y="762000"/>
            <a:ext cx="3066444" cy="3123940"/>
          </a:xfrm>
          <a:prstGeom prst="rect">
            <a:avLst/>
          </a:prstGeom>
        </p:spPr>
      </p:pic>
    </p:spTree>
    <p:extLst>
      <p:ext uri="{BB962C8B-B14F-4D97-AF65-F5344CB8AC3E}">
        <p14:creationId xmlns:p14="http://schemas.microsoft.com/office/powerpoint/2010/main" val="360565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955365278"/>
              </p:ext>
            </p:extLst>
          </p:nvPr>
        </p:nvGraphicFramePr>
        <p:xfrm>
          <a:off x="152400" y="914400"/>
          <a:ext cx="88392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it-IT"/>
              <a:t>Idee di progetto</a:t>
            </a:r>
          </a:p>
        </p:txBody>
      </p:sp>
    </p:spTree>
    <p:extLst>
      <p:ext uri="{BB962C8B-B14F-4D97-AF65-F5344CB8AC3E}">
        <p14:creationId xmlns:p14="http://schemas.microsoft.com/office/powerpoint/2010/main" val="177681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a:t>Che cosa può essere fatto adesso:</a:t>
            </a:r>
          </a:p>
        </p:txBody>
      </p:sp>
      <p:sp>
        <p:nvSpPr>
          <p:cNvPr id="2" name="Content Placeholder 1"/>
          <p:cNvSpPr>
            <a:spLocks noGrp="1"/>
          </p:cNvSpPr>
          <p:nvPr>
            <p:ph idx="1"/>
          </p:nvPr>
        </p:nvSpPr>
        <p:spPr/>
        <p:txBody>
          <a:bodyPr/>
          <a:lstStyle/>
          <a:p>
            <a:r>
              <a:rPr lang="it-IT" sz="2800" dirty="0"/>
              <a:t>Giornata Mondiale del Diabete</a:t>
            </a:r>
          </a:p>
          <a:p>
            <a:pPr lvl="1"/>
            <a:r>
              <a:rPr lang="it-IT" sz="2200" dirty="0"/>
              <a:t>Martedì 14 novembre 2017</a:t>
            </a:r>
          </a:p>
          <a:p>
            <a:pPr lvl="1"/>
            <a:r>
              <a:rPr lang="it-IT" sz="2200" dirty="0"/>
              <a:t>Attività svolte a livello mondiale per aumentare la sensibilizzazione ai rischi sanitari crescenti causati dal diabete</a:t>
            </a:r>
          </a:p>
          <a:p>
            <a:pPr lvl="1"/>
            <a:r>
              <a:rPr lang="it-IT" sz="2200" dirty="0"/>
              <a:t>Iniziative locali o attività prestabilite</a:t>
            </a:r>
          </a:p>
          <a:p>
            <a:endParaRPr lang="it-IT" dirty="0"/>
          </a:p>
          <a:p>
            <a:r>
              <a:rPr lang="it-IT" sz="2800" dirty="0"/>
              <a:t>Settimana Mondiale del Service</a:t>
            </a:r>
          </a:p>
          <a:p>
            <a:pPr lvl="1"/>
            <a:r>
              <a:rPr lang="it-IT" sz="2200" dirty="0"/>
              <a:t>Lotta alla fame: dal 9 al 15 gennaio</a:t>
            </a:r>
          </a:p>
          <a:p>
            <a:pPr lvl="1"/>
            <a:r>
              <a:rPr lang="it-IT" sz="2200" dirty="0"/>
              <a:t>Proteggere il nostro pianeta: dal 17 al 23 aprile</a:t>
            </a:r>
          </a:p>
          <a:p>
            <a:pPr lvl="1"/>
            <a:r>
              <a:rPr lang="it-IT" sz="2200" dirty="0"/>
              <a:t>Per i giovani: dal 7 al 13 agosto</a:t>
            </a:r>
          </a:p>
          <a:p>
            <a:pPr lvl="1"/>
            <a:r>
              <a:rPr lang="it-IT" sz="2200" dirty="0"/>
              <a:t>Service in vista: dal 10 al 16 ottobre</a:t>
            </a:r>
          </a:p>
        </p:txBody>
      </p:sp>
    </p:spTree>
    <p:extLst>
      <p:ext uri="{BB962C8B-B14F-4D97-AF65-F5344CB8AC3E}">
        <p14:creationId xmlns:p14="http://schemas.microsoft.com/office/powerpoint/2010/main" val="3264690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4572000"/>
          </a:xfrm>
        </p:spPr>
        <p:txBody>
          <a:bodyPr/>
          <a:lstStyle/>
          <a:p>
            <a:pPr>
              <a:spcBef>
                <a:spcPts val="1200"/>
              </a:spcBef>
              <a:spcAft>
                <a:spcPts val="1200"/>
              </a:spcAft>
            </a:pPr>
            <a:r>
              <a:rPr lang="it-IT" sz="2400" dirty="0"/>
              <a:t>Valore del service</a:t>
            </a:r>
          </a:p>
          <a:p>
            <a:pPr>
              <a:spcBef>
                <a:spcPts val="1200"/>
              </a:spcBef>
              <a:spcAft>
                <a:spcPts val="1200"/>
              </a:spcAft>
            </a:pPr>
            <a:r>
              <a:rPr lang="it-IT" sz="2400" dirty="0"/>
              <a:t>Inviare i rapporti</a:t>
            </a:r>
          </a:p>
          <a:p>
            <a:pPr>
              <a:spcBef>
                <a:spcPts val="1200"/>
              </a:spcBef>
              <a:spcAft>
                <a:spcPts val="1200"/>
              </a:spcAft>
            </a:pPr>
            <a:r>
              <a:rPr lang="it-IT" sz="2400" dirty="0"/>
              <a:t>Pianificazione efficiente del progetto</a:t>
            </a:r>
          </a:p>
          <a:p>
            <a:pPr>
              <a:spcBef>
                <a:spcPts val="1200"/>
              </a:spcBef>
              <a:spcAft>
                <a:spcPts val="1200"/>
              </a:spcAft>
            </a:pPr>
            <a:r>
              <a:rPr lang="it-IT" sz="2400" dirty="0"/>
              <a:t>Collaborazione orizzontale con il GMT, GLT e la LCIF</a:t>
            </a:r>
          </a:p>
          <a:p>
            <a:pPr>
              <a:spcBef>
                <a:spcPts val="1200"/>
              </a:spcBef>
              <a:spcAft>
                <a:spcPts val="1200"/>
              </a:spcAft>
            </a:pPr>
            <a:r>
              <a:rPr lang="it-IT" sz="2400" dirty="0"/>
              <a:t>Formare il GST di cui </a:t>
            </a:r>
            <a:r>
              <a:rPr lang="it-IT" sz="2400" u="sng" dirty="0"/>
              <a:t>noi</a:t>
            </a:r>
            <a:r>
              <a:rPr lang="it-IT" sz="2400" dirty="0"/>
              <a:t> abbiamo bisogno</a:t>
            </a:r>
          </a:p>
          <a:p>
            <a:pPr lvl="1">
              <a:spcBef>
                <a:spcPts val="1200"/>
              </a:spcBef>
              <a:spcAft>
                <a:spcPts val="1200"/>
              </a:spcAft>
            </a:pPr>
            <a:r>
              <a:rPr lang="it-IT" sz="2400" dirty="0"/>
              <a:t>Utilizzare gli specialisti regionali come una risorsa</a:t>
            </a:r>
          </a:p>
          <a:p>
            <a:pPr lvl="1">
              <a:spcBef>
                <a:spcPts val="1200"/>
              </a:spcBef>
              <a:spcAft>
                <a:spcPts val="1200"/>
              </a:spcAft>
            </a:pPr>
            <a:r>
              <a:rPr lang="it-IT" sz="2400" dirty="0"/>
              <a:t>Questionario</a:t>
            </a:r>
          </a:p>
        </p:txBody>
      </p:sp>
      <p:sp>
        <p:nvSpPr>
          <p:cNvPr id="3" name="Title 2"/>
          <p:cNvSpPr>
            <a:spLocks noGrp="1"/>
          </p:cNvSpPr>
          <p:nvPr>
            <p:ph type="title"/>
          </p:nvPr>
        </p:nvSpPr>
        <p:spPr/>
        <p:txBody>
          <a:bodyPr/>
          <a:lstStyle/>
          <a:p>
            <a:r>
              <a:rPr lang="it-IT"/>
              <a:t>Cose da ricordare</a:t>
            </a:r>
          </a:p>
        </p:txBody>
      </p:sp>
    </p:spTree>
    <p:extLst>
      <p:ext uri="{BB962C8B-B14F-4D97-AF65-F5344CB8AC3E}">
        <p14:creationId xmlns:p14="http://schemas.microsoft.com/office/powerpoint/2010/main" val="2245712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man Lion with other Lions in Panam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75" y="364291"/>
            <a:ext cx="9211442" cy="6129418"/>
          </a:xfrm>
          <a:prstGeom prst="rect">
            <a:avLst/>
          </a:prstGeom>
        </p:spPr>
      </p:pic>
      <p:sp>
        <p:nvSpPr>
          <p:cNvPr id="10" name="Rectangle 9"/>
          <p:cNvSpPr/>
          <p:nvPr/>
        </p:nvSpPr>
        <p:spPr>
          <a:xfrm>
            <a:off x="0" y="0"/>
            <a:ext cx="9144000" cy="6928857"/>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alpha val="44000"/>
                </a:prstClr>
              </a:solidFill>
            </a:endParaRPr>
          </a:p>
        </p:txBody>
      </p:sp>
      <p:sp>
        <p:nvSpPr>
          <p:cNvPr id="11" name="Text Placeholder 2"/>
          <p:cNvSpPr txBox="1">
            <a:spLocks/>
          </p:cNvSpPr>
          <p:nvPr/>
        </p:nvSpPr>
        <p:spPr>
          <a:xfrm>
            <a:off x="2363742" y="3596067"/>
            <a:ext cx="5103858" cy="1827654"/>
          </a:xfrm>
          <a:prstGeom prst="rect">
            <a:avLst/>
          </a:prstGeom>
        </p:spPr>
        <p:txBody>
          <a:bodyPr vert="horz" lIns="68577" tIns="34289" rIns="68577" bIns="34289" rtlCol="0" anchor="ctr"/>
          <a:lstStyle>
            <a:defPPr>
              <a:defRPr lang="en-US"/>
            </a:defPPr>
            <a:lvl1pPr marL="0" algn="ctr" defTabSz="685800" rtl="0" eaLnBrk="1" latinLnBrk="0" hangingPunct="1">
              <a:defRPr sz="900" kern="1200">
                <a:solidFill>
                  <a:schemeClr val="tx1">
                    <a:tint val="75000"/>
                  </a:schemeClr>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pPr fontAlgn="auto">
              <a:lnSpc>
                <a:spcPct val="80000"/>
              </a:lnSpc>
              <a:spcBef>
                <a:spcPts val="600"/>
              </a:spcBef>
              <a:spcAft>
                <a:spcPts val="600"/>
              </a:spcAft>
            </a:pPr>
            <a:r>
              <a:rPr lang="it-IT" sz="4000" dirty="0">
                <a:solidFill>
                  <a:srgbClr val="FFFFFF"/>
                </a:solidFill>
                <a:latin typeface="Open sans"/>
              </a:rPr>
              <a:t>Questo è il momento di passare all’ </a:t>
            </a:r>
            <a:r>
              <a:rPr dirty="0"/>
              <a:t/>
            </a:r>
            <a:br>
              <a:rPr dirty="0"/>
            </a:br>
            <a:r>
              <a:rPr lang="it-IT" dirty="0"/>
              <a:t> </a:t>
            </a:r>
            <a:r>
              <a:rPr dirty="0"/>
              <a:t/>
            </a:r>
            <a:br>
              <a:rPr dirty="0"/>
            </a:br>
            <a:r>
              <a:rPr lang="it-IT" sz="4800" b="1" dirty="0">
                <a:solidFill>
                  <a:srgbClr val="FFFFFF"/>
                </a:solidFill>
                <a:latin typeface="Open sans"/>
              </a:rPr>
              <a:t>Azione</a:t>
            </a:r>
          </a:p>
        </p:txBody>
      </p:sp>
      <p:sp>
        <p:nvSpPr>
          <p:cNvPr id="6" name="Rectangle 5"/>
          <p:cNvSpPr/>
          <p:nvPr/>
        </p:nvSpPr>
        <p:spPr>
          <a:xfrm>
            <a:off x="4267200" y="4648200"/>
            <a:ext cx="1450258"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1" tIns="47341" rIns="94681" bIns="47341" rtlCol="0" anchor="ctr"/>
          <a:lstStyle/>
          <a:p>
            <a:pPr algn="ctr" defTabSz="685766" fontAlgn="auto">
              <a:spcBef>
                <a:spcPts val="0"/>
              </a:spcBef>
              <a:spcAft>
                <a:spcPts val="0"/>
              </a:spcAft>
            </a:pPr>
            <a:endParaRPr lang="en-US" sz="1400" dirty="0">
              <a:solidFill>
                <a:prstClr val="white"/>
              </a:solidFill>
            </a:endParaRPr>
          </a:p>
        </p:txBody>
      </p:sp>
      <p:pic>
        <p:nvPicPr>
          <p:cNvPr id="7" name="Picture 6" descr="GAT_club_mark_1color-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0530" y="1428751"/>
            <a:ext cx="1682944" cy="1714500"/>
          </a:xfrm>
          <a:prstGeom prst="rect">
            <a:avLst/>
          </a:prstGeom>
        </p:spPr>
      </p:pic>
    </p:spTree>
    <p:extLst>
      <p:ext uri="{BB962C8B-B14F-4D97-AF65-F5344CB8AC3E}">
        <p14:creationId xmlns:p14="http://schemas.microsoft.com/office/powerpoint/2010/main" val="3414491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t-IT" dirty="0">
                <a:solidFill>
                  <a:srgbClr val="1A4190"/>
                </a:solidFill>
                <a:latin typeface="Helvetica Neue Bold Condensed"/>
              </a:rPr>
              <a:t>Global Action Team</a:t>
            </a:r>
          </a:p>
        </p:txBody>
      </p:sp>
      <p:pic>
        <p:nvPicPr>
          <p:cNvPr id="4" name="Picture 3" descr="GAT_club_mark_2color.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110305"/>
            <a:ext cx="1371600" cy="1397317"/>
          </a:xfrm>
          <a:prstGeom prst="rect">
            <a:avLst/>
          </a:prstGeom>
        </p:spPr>
      </p:pic>
      <p:sp>
        <p:nvSpPr>
          <p:cNvPr id="2" name="TextBox 1"/>
          <p:cNvSpPr txBox="1"/>
          <p:nvPr/>
        </p:nvSpPr>
        <p:spPr>
          <a:xfrm>
            <a:off x="1447800" y="1593771"/>
            <a:ext cx="7391400" cy="3816429"/>
          </a:xfrm>
          <a:prstGeom prst="rect">
            <a:avLst/>
          </a:prstGeom>
          <a:noFill/>
        </p:spPr>
        <p:txBody>
          <a:bodyPr wrap="square" rtlCol="0">
            <a:spAutoFit/>
          </a:bodyPr>
          <a:lstStyle/>
          <a:p>
            <a:r>
              <a:rPr lang="it-IT" sz="2200" dirty="0"/>
              <a:t>Immaginare il giorno in cui i Lions e i Leo riusciranno a fornire una risposta a tutti i bisogni umanitari del mondo.</a:t>
            </a:r>
          </a:p>
          <a:p>
            <a:endParaRPr lang="it-IT" sz="2200" dirty="0"/>
          </a:p>
          <a:p>
            <a:r>
              <a:rPr lang="it-IT" sz="2200" dirty="0"/>
              <a:t>Il Global Action Team promuoverà la visione di LCI e della LCIF e riaccenderà la passione dei nostri Lions e Leo attraverso il service.</a:t>
            </a:r>
          </a:p>
          <a:p>
            <a:endParaRPr lang="it-IT" sz="2200" dirty="0"/>
          </a:p>
          <a:p>
            <a:r>
              <a:rPr lang="it-IT" sz="2200" dirty="0"/>
              <a:t>Garantire che Lions Clubs International abbia un impatto sulla vita di 200 milioni di persone, grazie ai service realizzati da 1,7 milioni di soci Lions e Leo, e fornisca opportunità formative a 500.000 soci entro l’anno 2020.</a:t>
            </a:r>
          </a:p>
        </p:txBody>
      </p:sp>
      <p:sp>
        <p:nvSpPr>
          <p:cNvPr id="6" name="TextBox 5"/>
          <p:cNvSpPr txBox="1"/>
          <p:nvPr/>
        </p:nvSpPr>
        <p:spPr>
          <a:xfrm>
            <a:off x="-76200" y="1621096"/>
            <a:ext cx="1524000" cy="3477875"/>
          </a:xfrm>
          <a:prstGeom prst="rect">
            <a:avLst/>
          </a:prstGeom>
          <a:noFill/>
        </p:spPr>
        <p:txBody>
          <a:bodyPr wrap="square" rtlCol="0">
            <a:spAutoFit/>
          </a:bodyPr>
          <a:lstStyle/>
          <a:p>
            <a:pPr algn="r"/>
            <a:r>
              <a:rPr lang="it-IT" sz="2200" dirty="0"/>
              <a:t>Visione:</a:t>
            </a:r>
          </a:p>
          <a:p>
            <a:pPr algn="r"/>
            <a:endParaRPr lang="it-IT" sz="2200" dirty="0"/>
          </a:p>
          <a:p>
            <a:pPr algn="r"/>
            <a:endParaRPr lang="it-IT" sz="2200" dirty="0"/>
          </a:p>
          <a:p>
            <a:pPr algn="r"/>
            <a:r>
              <a:rPr lang="it-IT" sz="2200" dirty="0"/>
              <a:t>Missione:</a:t>
            </a:r>
          </a:p>
          <a:p>
            <a:pPr algn="r"/>
            <a:endParaRPr lang="it-IT" sz="2200" dirty="0"/>
          </a:p>
          <a:p>
            <a:pPr algn="r"/>
            <a:endParaRPr lang="it-IT" sz="2200" dirty="0"/>
          </a:p>
          <a:p>
            <a:pPr algn="r"/>
            <a:endParaRPr lang="it-IT" sz="2200" dirty="0"/>
          </a:p>
          <a:p>
            <a:pPr algn="r"/>
            <a:r>
              <a:rPr lang="it-IT" sz="2200" dirty="0"/>
              <a:t>Obiettivo:</a:t>
            </a:r>
          </a:p>
          <a:p>
            <a:endParaRPr lang="it-IT" sz="2200" dirty="0"/>
          </a:p>
          <a:p>
            <a:endParaRPr lang="it-IT" sz="2200" dirty="0"/>
          </a:p>
        </p:txBody>
      </p:sp>
    </p:spTree>
    <p:extLst>
      <p:ext uri="{BB962C8B-B14F-4D97-AF65-F5344CB8AC3E}">
        <p14:creationId xmlns:p14="http://schemas.microsoft.com/office/powerpoint/2010/main" val="1296493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it-IT"/>
              <a:t>Responsabilità chiave del GLT</a:t>
            </a:r>
          </a:p>
        </p:txBody>
      </p:sp>
      <p:sp>
        <p:nvSpPr>
          <p:cNvPr id="5" name="Rectangle 4"/>
          <p:cNvSpPr/>
          <p:nvPr/>
        </p:nvSpPr>
        <p:spPr>
          <a:xfrm>
            <a:off x="228600" y="990600"/>
            <a:ext cx="6858000" cy="4524315"/>
          </a:xfrm>
          <a:prstGeom prst="rect">
            <a:avLst/>
          </a:prstGeom>
        </p:spPr>
        <p:txBody>
          <a:bodyPr wrap="square">
            <a:spAutoFit/>
          </a:bodyPr>
          <a:lstStyle/>
          <a:p>
            <a:pPr marL="342900" lvl="0" indent="-342900">
              <a:buFont typeface="Arial" panose="020B0604020202020204" pitchFamily="34" charset="0"/>
              <a:buChar char="•"/>
            </a:pPr>
            <a:r>
              <a:rPr lang="it-IT" sz="2400" dirty="0"/>
              <a:t>Promuovere lo sviluppo della leadership e le opportunità di apprendimento per tutti i soci.</a:t>
            </a:r>
          </a:p>
          <a:p>
            <a:pPr marL="342900" lvl="0" indent="-342900">
              <a:buFont typeface="Arial" panose="020B0604020202020204" pitchFamily="34" charset="0"/>
              <a:buChar char="•"/>
            </a:pPr>
            <a:r>
              <a:rPr lang="it-IT" sz="2400" dirty="0"/>
              <a:t>Aumentare del 10% il numero totale dei Lions che partecipano a eventi di sviluppo della leadership e di apprendimento.</a:t>
            </a:r>
          </a:p>
          <a:p>
            <a:pPr marL="342900" lvl="0" indent="-342900">
              <a:buFont typeface="Arial" panose="020B0604020202020204" pitchFamily="34" charset="0"/>
              <a:buChar char="•"/>
            </a:pPr>
            <a:r>
              <a:rPr lang="it-IT" sz="2400" dirty="0"/>
              <a:t>Individuare e preparare i nuovi leader.</a:t>
            </a:r>
          </a:p>
          <a:p>
            <a:pPr marL="342900" lvl="0" indent="-342900">
              <a:buFont typeface="Arial" panose="020B0604020202020204" pitchFamily="34" charset="0"/>
              <a:buChar char="•"/>
            </a:pPr>
            <a:r>
              <a:rPr lang="it-IT" sz="2400" dirty="0"/>
              <a:t>Garantire lo svolgimento della seguente formazione a livello di multidistretto o distretto: </a:t>
            </a:r>
          </a:p>
          <a:p>
            <a:pPr marL="800100" lvl="1" indent="-342900">
              <a:buFont typeface="Arial" panose="020B0604020202020204" pitchFamily="34" charset="0"/>
              <a:buChar char="•"/>
            </a:pPr>
            <a:r>
              <a:rPr lang="it-IT" sz="2400" dirty="0"/>
              <a:t>formazione degli officer di club </a:t>
            </a:r>
          </a:p>
          <a:p>
            <a:pPr marL="800100" lvl="1" indent="-342900">
              <a:buFont typeface="Arial" panose="020B0604020202020204" pitchFamily="34" charset="0"/>
              <a:buChar char="•"/>
            </a:pPr>
            <a:r>
              <a:rPr lang="it-IT" sz="2400" dirty="0"/>
              <a:t>formazione del presidente di zona</a:t>
            </a:r>
          </a:p>
          <a:p>
            <a:pPr marL="800100" lvl="1" indent="-342900">
              <a:buFont typeface="Arial" panose="020B0604020202020204" pitchFamily="34" charset="0"/>
              <a:buChar char="•"/>
            </a:pPr>
            <a:r>
              <a:rPr lang="it-IT" sz="2400" dirty="0"/>
              <a:t>formazione del primo e secondo vice governatore distrettuale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val="0"/>
              </a:ext>
            </a:extLst>
          </a:blip>
          <a:srcRect l="11307" r="8237"/>
          <a:stretch/>
        </p:blipFill>
        <p:spPr>
          <a:xfrm>
            <a:off x="6767338" y="1371600"/>
            <a:ext cx="2371746" cy="44196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48946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fontScale="90000"/>
          </a:bodyPr>
          <a:lstStyle/>
          <a:p>
            <a:r>
              <a:rPr lang="it-IT"/>
              <a:t>Responsabilità chiave del GMT</a:t>
            </a:r>
          </a:p>
        </p:txBody>
      </p:sp>
      <p:sp>
        <p:nvSpPr>
          <p:cNvPr id="5" name="Rectangle 4"/>
          <p:cNvSpPr/>
          <p:nvPr/>
        </p:nvSpPr>
        <p:spPr>
          <a:xfrm>
            <a:off x="228600" y="990600"/>
            <a:ext cx="6934200" cy="3908762"/>
          </a:xfrm>
          <a:prstGeom prst="rect">
            <a:avLst/>
          </a:prstGeom>
        </p:spPr>
        <p:txBody>
          <a:bodyPr wrap="square">
            <a:spAutoFit/>
          </a:bodyPr>
          <a:lstStyle/>
          <a:p>
            <a:pPr marL="342900" lvl="0" indent="-342900">
              <a:buFont typeface="Arial" panose="020B0604020202020204" pitchFamily="34" charset="0"/>
              <a:buChar char="•"/>
            </a:pPr>
            <a:r>
              <a:rPr lang="it-IT" sz="2400" dirty="0"/>
              <a:t>Diminuire il numero dei soci dimissionari aumentando la partecipazione dei soci.</a:t>
            </a:r>
          </a:p>
          <a:p>
            <a:pPr marL="342900" lvl="0" indent="-342900">
              <a:buFont typeface="Arial" panose="020B0604020202020204" pitchFamily="34" charset="0"/>
              <a:buChar char="•"/>
            </a:pPr>
            <a:r>
              <a:rPr lang="it-IT" sz="2400" dirty="0"/>
              <a:t>Costituire nuovi club in nuove località.</a:t>
            </a:r>
          </a:p>
          <a:p>
            <a:pPr marL="342900" lvl="0" indent="-342900">
              <a:buFont typeface="Arial" panose="020B0604020202020204" pitchFamily="34" charset="0"/>
              <a:buChar char="•"/>
            </a:pPr>
            <a:r>
              <a:rPr lang="it-IT" sz="2400" dirty="0"/>
              <a:t>Costituire club con interessi specifici.</a:t>
            </a:r>
          </a:p>
          <a:p>
            <a:pPr marL="342900" lvl="0" indent="-342900">
              <a:buFont typeface="Arial" panose="020B0604020202020204" pitchFamily="34" charset="0"/>
              <a:buChar char="•"/>
            </a:pPr>
            <a:r>
              <a:rPr lang="it-IT" sz="2400" dirty="0"/>
              <a:t>Invitare soci potenziali a partecipare nei progetti di service.</a:t>
            </a:r>
          </a:p>
          <a:p>
            <a:pPr marL="342900" lvl="0" indent="-342900">
              <a:buFont typeface="Arial" panose="020B0604020202020204" pitchFamily="34" charset="0"/>
              <a:buChar char="•"/>
            </a:pPr>
            <a:r>
              <a:rPr lang="it-IT" sz="2400" dirty="0"/>
              <a:t>Condurre campagne di affiliazione.</a:t>
            </a:r>
          </a:p>
          <a:p>
            <a:pPr marL="342900" lvl="0" indent="-342900">
              <a:buFont typeface="Arial" panose="020B0604020202020204" pitchFamily="34" charset="0"/>
              <a:buChar char="•"/>
            </a:pPr>
            <a:r>
              <a:rPr lang="it-IT" sz="2400" dirty="0"/>
              <a:t>Trattare ogni socio come se fosse un familiare.</a:t>
            </a:r>
          </a:p>
          <a:p>
            <a:pPr marL="342900" lvl="0" indent="-342900">
              <a:buFont typeface="Arial" panose="020B0604020202020204" pitchFamily="34" charset="0"/>
              <a:buChar char="•"/>
            </a:pPr>
            <a:r>
              <a:rPr lang="it-IT" sz="2400" dirty="0"/>
              <a:t>Assicurarsi che i nuovi soci ricevano un orientamento appropriato e in tempi brevi.</a:t>
            </a:r>
          </a:p>
        </p:txBody>
      </p:sp>
      <p:pic>
        <p:nvPicPr>
          <p:cNvPr id="7" name="Picture 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24600" y="1752600"/>
            <a:ext cx="3194360" cy="41910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70916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it-IT" dirty="0" smtClean="0"/>
              <a:t>Responsabilità principali del GST</a:t>
            </a:r>
          </a:p>
        </p:txBody>
      </p:sp>
      <p:sp>
        <p:nvSpPr>
          <p:cNvPr id="5" name="Rectangle 4"/>
          <p:cNvSpPr/>
          <p:nvPr/>
        </p:nvSpPr>
        <p:spPr>
          <a:xfrm>
            <a:off x="609600" y="1295400"/>
            <a:ext cx="6553200" cy="4401205"/>
          </a:xfrm>
          <a:prstGeom prst="rect">
            <a:avLst/>
          </a:prstGeom>
        </p:spPr>
        <p:txBody>
          <a:bodyPr wrap="square">
            <a:spAutoFit/>
          </a:bodyPr>
          <a:lstStyle/>
          <a:p>
            <a:pPr marL="342900" indent="-342900" fontAlgn="base">
              <a:buFont typeface="Arial" panose="020B0604020202020204" pitchFamily="34" charset="0"/>
              <a:buChar char="•"/>
            </a:pPr>
            <a:r>
              <a:rPr lang="it-IT" sz="2000" dirty="0">
                <a:solidFill>
                  <a:prstClr val="black"/>
                </a:solidFill>
              </a:rPr>
              <a:t>Garantire una comunicazione e una collaborazione efficace tra i membri del GAT per favorire:</a:t>
            </a:r>
          </a:p>
          <a:p>
            <a:pPr marL="800100" lvl="1" indent="-342900" fontAlgn="base">
              <a:buFont typeface="Arial" panose="020B0604020202020204" pitchFamily="34" charset="0"/>
              <a:buChar char="•"/>
            </a:pPr>
            <a:r>
              <a:rPr lang="it-IT" sz="2000" dirty="0" smtClean="0">
                <a:solidFill>
                  <a:prstClr val="black"/>
                </a:solidFill>
              </a:rPr>
              <a:t>lo </a:t>
            </a:r>
            <a:r>
              <a:rPr lang="it-IT" sz="2000" dirty="0">
                <a:solidFill>
                  <a:prstClr val="black"/>
                </a:solidFill>
              </a:rPr>
              <a:t>sviluppo della Leadership </a:t>
            </a:r>
          </a:p>
          <a:p>
            <a:pPr marL="800100" lvl="1" indent="-342900" fontAlgn="base">
              <a:buFont typeface="Arial" panose="020B0604020202020204" pitchFamily="34" charset="0"/>
              <a:buChar char="•"/>
            </a:pPr>
            <a:r>
              <a:rPr lang="it-IT" sz="2000" dirty="0" smtClean="0">
                <a:solidFill>
                  <a:prstClr val="black"/>
                </a:solidFill>
              </a:rPr>
              <a:t>la </a:t>
            </a:r>
            <a:r>
              <a:rPr lang="it-IT" sz="2000" dirty="0">
                <a:solidFill>
                  <a:prstClr val="black"/>
                </a:solidFill>
              </a:rPr>
              <a:t>crescita </a:t>
            </a:r>
            <a:r>
              <a:rPr lang="it-IT" sz="2000" dirty="0" smtClean="0">
                <a:solidFill>
                  <a:prstClr val="black"/>
                </a:solidFill>
              </a:rPr>
              <a:t>associativa</a:t>
            </a:r>
            <a:endParaRPr lang="it-IT" sz="2000" dirty="0">
              <a:solidFill>
                <a:prstClr val="black"/>
              </a:solidFill>
            </a:endParaRPr>
          </a:p>
          <a:p>
            <a:pPr marL="800100" lvl="1" indent="-342900" fontAlgn="base">
              <a:buFont typeface="Arial" panose="020B0604020202020204" pitchFamily="34" charset="0"/>
              <a:buChar char="•"/>
            </a:pPr>
            <a:r>
              <a:rPr lang="it-IT" sz="2000" dirty="0">
                <a:solidFill>
                  <a:prstClr val="black"/>
                </a:solidFill>
              </a:rPr>
              <a:t>l’espansione del servizio </a:t>
            </a:r>
            <a:r>
              <a:rPr lang="it-IT" sz="2000" dirty="0" smtClean="0">
                <a:solidFill>
                  <a:prstClr val="black"/>
                </a:solidFill>
              </a:rPr>
              <a:t>umanitario</a:t>
            </a:r>
          </a:p>
          <a:p>
            <a:pPr lvl="1" fontAlgn="base"/>
            <a:endParaRPr lang="it-IT" sz="2000" dirty="0">
              <a:solidFill>
                <a:prstClr val="black"/>
              </a:solidFill>
            </a:endParaRPr>
          </a:p>
          <a:p>
            <a:pPr marL="342900" indent="-342900" fontAlgn="base">
              <a:buFont typeface="Arial" panose="020B0604020202020204" pitchFamily="34" charset="0"/>
              <a:buChar char="•"/>
            </a:pPr>
            <a:r>
              <a:rPr lang="it-IT" sz="2000" dirty="0">
                <a:solidFill>
                  <a:prstClr val="black"/>
                </a:solidFill>
              </a:rPr>
              <a:t>Supportare lo sviluppo e lo svolgimento di progetti di service che:</a:t>
            </a:r>
          </a:p>
          <a:p>
            <a:pPr marL="800100" lvl="1" indent="-342900" fontAlgn="base">
              <a:buFont typeface="Arial" panose="020B0604020202020204" pitchFamily="34" charset="0"/>
              <a:buChar char="•"/>
            </a:pPr>
            <a:r>
              <a:rPr lang="it-IT" sz="2000" dirty="0" smtClean="0">
                <a:solidFill>
                  <a:prstClr val="black"/>
                </a:solidFill>
              </a:rPr>
              <a:t>siano </a:t>
            </a:r>
            <a:r>
              <a:rPr lang="it-IT" sz="2000" dirty="0">
                <a:solidFill>
                  <a:prstClr val="black"/>
                </a:solidFill>
              </a:rPr>
              <a:t>in linea con la struttura di service </a:t>
            </a:r>
            <a:r>
              <a:rPr lang="it-IT" sz="2000" dirty="0" smtClean="0">
                <a:solidFill>
                  <a:prstClr val="black"/>
                </a:solidFill>
              </a:rPr>
              <a:t>e, </a:t>
            </a:r>
            <a:r>
              <a:rPr lang="it-IT" sz="2000" dirty="0">
                <a:solidFill>
                  <a:prstClr val="black"/>
                </a:solidFill>
              </a:rPr>
              <a:t>in </a:t>
            </a:r>
            <a:r>
              <a:rPr lang="it-IT" sz="2000" dirty="0" smtClean="0">
                <a:solidFill>
                  <a:prstClr val="black"/>
                </a:solidFill>
              </a:rPr>
              <a:t>generale, </a:t>
            </a:r>
            <a:r>
              <a:rPr lang="it-IT" sz="2000" dirty="0">
                <a:solidFill>
                  <a:prstClr val="black"/>
                </a:solidFill>
              </a:rPr>
              <a:t>con la missione e la visione di </a:t>
            </a:r>
            <a:r>
              <a:rPr lang="it-IT" sz="2000" dirty="0" smtClean="0">
                <a:solidFill>
                  <a:prstClr val="black"/>
                </a:solidFill>
              </a:rPr>
              <a:t>LCI.</a:t>
            </a:r>
            <a:endParaRPr lang="it-IT" sz="2000" dirty="0">
              <a:solidFill>
                <a:prstClr val="black"/>
              </a:solidFill>
            </a:endParaRPr>
          </a:p>
          <a:p>
            <a:pPr marL="800100" lvl="1" indent="-342900" fontAlgn="base">
              <a:buFont typeface="Arial" panose="020B0604020202020204" pitchFamily="34" charset="0"/>
              <a:buChar char="•"/>
            </a:pPr>
            <a:r>
              <a:rPr lang="it-IT" sz="2000" dirty="0" smtClean="0">
                <a:solidFill>
                  <a:prstClr val="black"/>
                </a:solidFill>
              </a:rPr>
              <a:t>creino </a:t>
            </a:r>
            <a:r>
              <a:rPr lang="it-IT" sz="2000" dirty="0">
                <a:solidFill>
                  <a:prstClr val="black"/>
                </a:solidFill>
              </a:rPr>
              <a:t>un senso di appartenenza e di orgoglio nei Lions e nei </a:t>
            </a:r>
            <a:r>
              <a:rPr lang="it-IT" sz="2000" dirty="0" smtClean="0">
                <a:solidFill>
                  <a:prstClr val="black"/>
                </a:solidFill>
              </a:rPr>
              <a:t>Leo.</a:t>
            </a:r>
            <a:endParaRPr lang="it-IT" sz="2000" dirty="0">
              <a:solidFill>
                <a:prstClr val="black"/>
              </a:solidFill>
            </a:endParaRPr>
          </a:p>
          <a:p>
            <a:pPr marL="800100" lvl="1" indent="-342900" fontAlgn="base">
              <a:buFont typeface="Arial" panose="020B0604020202020204" pitchFamily="34" charset="0"/>
              <a:buChar char="•"/>
            </a:pPr>
            <a:r>
              <a:rPr lang="it-IT" sz="2000" dirty="0" smtClean="0">
                <a:solidFill>
                  <a:prstClr val="black"/>
                </a:solidFill>
              </a:rPr>
              <a:t>attirino </a:t>
            </a:r>
            <a:r>
              <a:rPr lang="it-IT" sz="2000" dirty="0">
                <a:solidFill>
                  <a:prstClr val="black"/>
                </a:solidFill>
              </a:rPr>
              <a:t>partecipanti multigenerazionali per svolgere dei service di grande </a:t>
            </a:r>
            <a:r>
              <a:rPr lang="it-IT" sz="2000" dirty="0" smtClean="0">
                <a:solidFill>
                  <a:prstClr val="black"/>
                </a:solidFill>
              </a:rPr>
              <a:t>impatto.</a:t>
            </a:r>
            <a:endParaRPr lang="it-IT" sz="2000" dirty="0">
              <a:solidFill>
                <a:prstClr val="black"/>
              </a:solidFill>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Tree>
    <p:extLst>
      <p:ext uri="{BB962C8B-B14F-4D97-AF65-F5344CB8AC3E}">
        <p14:creationId xmlns:p14="http://schemas.microsoft.com/office/powerpoint/2010/main" val="38412603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9100" y="2870199"/>
            <a:ext cx="2743200" cy="3962401"/>
          </a:xfrm>
          <a:prstGeom prst="rect">
            <a:avLst/>
          </a:prstGeom>
          <a:effectLst>
            <a:outerShdw blurRad="50800" dist="38100" dir="2700000" algn="tl" rotWithShape="0">
              <a:prstClr val="black">
                <a:alpha val="40000"/>
              </a:prstClr>
            </a:outerShdw>
            <a:softEdge rad="0"/>
          </a:effectLst>
        </p:spPr>
      </p:pic>
      <p:sp>
        <p:nvSpPr>
          <p:cNvPr id="3" name="Title 1"/>
          <p:cNvSpPr>
            <a:spLocks noGrp="1"/>
          </p:cNvSpPr>
          <p:nvPr>
            <p:ph type="title"/>
          </p:nvPr>
        </p:nvSpPr>
        <p:spPr/>
        <p:txBody>
          <a:bodyPr>
            <a:normAutofit fontScale="90000"/>
          </a:bodyPr>
          <a:lstStyle/>
          <a:p>
            <a:r>
              <a:rPr lang="it-IT" dirty="0" smtClean="0"/>
              <a:t>Responsabilità </a:t>
            </a:r>
            <a:r>
              <a:rPr lang="it-IT" dirty="0"/>
              <a:t>principali </a:t>
            </a:r>
            <a:r>
              <a:rPr lang="it-IT" dirty="0" smtClean="0"/>
              <a:t>del GST </a:t>
            </a:r>
            <a:endParaRPr lang="it-IT"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t="11542"/>
          <a:stretch/>
        </p:blipFill>
        <p:spPr>
          <a:xfrm>
            <a:off x="2667000" y="5623740"/>
            <a:ext cx="3448595" cy="915171"/>
          </a:xfrm>
          <a:prstGeom prst="rect">
            <a:avLst/>
          </a:prstGeom>
        </p:spPr>
      </p:pic>
      <p:sp>
        <p:nvSpPr>
          <p:cNvPr id="2" name="Rectangle 1"/>
          <p:cNvSpPr/>
          <p:nvPr/>
        </p:nvSpPr>
        <p:spPr>
          <a:xfrm>
            <a:off x="609600" y="1077278"/>
            <a:ext cx="6019800" cy="3908762"/>
          </a:xfrm>
          <a:prstGeom prst="rect">
            <a:avLst/>
          </a:prstGeom>
        </p:spPr>
        <p:txBody>
          <a:bodyPr wrap="square">
            <a:spAutoFit/>
          </a:bodyPr>
          <a:lstStyle/>
          <a:p>
            <a:pPr marL="800100" lvl="1" indent="-342900" fontAlgn="base">
              <a:buFont typeface="Arial" panose="020B0604020202020204" pitchFamily="34" charset="0"/>
              <a:buChar char="•"/>
            </a:pPr>
            <a:r>
              <a:rPr lang="it-IT" sz="2000" dirty="0">
                <a:solidFill>
                  <a:prstClr val="black"/>
                </a:solidFill>
              </a:rPr>
              <a:t>Contribuire ad aumentare la visibilità dell’impatto dei service dei Lions nelle comunità </a:t>
            </a:r>
            <a:r>
              <a:rPr lang="it-IT" sz="2000" dirty="0" smtClean="0">
                <a:solidFill>
                  <a:prstClr val="black"/>
                </a:solidFill>
              </a:rPr>
              <a:t>locali.</a:t>
            </a:r>
            <a:endParaRPr lang="it-IT" sz="2000" dirty="0">
              <a:solidFill>
                <a:prstClr val="black"/>
              </a:solidFill>
            </a:endParaRPr>
          </a:p>
          <a:p>
            <a:pPr lvl="1" fontAlgn="base"/>
            <a:endParaRPr lang="it-IT"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it-IT" sz="2000" dirty="0">
                <a:solidFill>
                  <a:prstClr val="black"/>
                </a:solidFill>
              </a:rPr>
              <a:t>Cercare e condividere informazioni sui successi dei progetti di service, sulle opportunità e sulle </a:t>
            </a:r>
            <a:r>
              <a:rPr lang="it-IT" sz="2000" dirty="0" smtClean="0">
                <a:solidFill>
                  <a:prstClr val="black"/>
                </a:solidFill>
              </a:rPr>
              <a:t>sfide.</a:t>
            </a:r>
            <a:endParaRPr lang="it-IT" sz="2000" dirty="0">
              <a:solidFill>
                <a:prstClr val="black"/>
              </a:solidFill>
            </a:endParaRPr>
          </a:p>
          <a:p>
            <a:pPr marL="800100" lvl="1" indent="-342900" fontAlgn="base">
              <a:buFont typeface="Arial" panose="020B0604020202020204" pitchFamily="34" charset="0"/>
              <a:buChar char="•"/>
            </a:pPr>
            <a:endParaRPr lang="it-IT" sz="2000" dirty="0">
              <a:solidFill>
                <a:prstClr val="black"/>
              </a:solidFill>
              <a:ea typeface="ヒラギノ角ゴ Pro W3" pitchFamily="125" charset="-128"/>
            </a:endParaRPr>
          </a:p>
          <a:p>
            <a:pPr marL="800100" lvl="1" indent="-342900" fontAlgn="base">
              <a:buFont typeface="Arial" panose="020B0604020202020204" pitchFamily="34" charset="0"/>
              <a:buChar char="•"/>
            </a:pPr>
            <a:r>
              <a:rPr lang="it-IT" sz="2000" dirty="0">
                <a:solidFill>
                  <a:prstClr val="black"/>
                </a:solidFill>
              </a:rPr>
              <a:t>Collaborare con i coordinatori LCIF per garantire un impiego ottimale delle risorse e incrementare la partecipazione alle raccolte </a:t>
            </a:r>
            <a:r>
              <a:rPr lang="it-IT" sz="2000" dirty="0" smtClean="0">
                <a:solidFill>
                  <a:prstClr val="black"/>
                </a:solidFill>
              </a:rPr>
              <a:t>fondi.</a:t>
            </a:r>
            <a:endParaRPr lang="it-IT" sz="2000" dirty="0">
              <a:solidFill>
                <a:prstClr val="black"/>
              </a:solidFill>
            </a:endParaRPr>
          </a:p>
        </p:txBody>
      </p:sp>
    </p:spTree>
    <p:extLst>
      <p:ext uri="{BB962C8B-B14F-4D97-AF65-F5344CB8AC3E}">
        <p14:creationId xmlns:p14="http://schemas.microsoft.com/office/powerpoint/2010/main" val="385808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it-IT" dirty="0"/>
              <a:t>Obiettivo del GST</a:t>
            </a:r>
          </a:p>
        </p:txBody>
      </p:sp>
      <p:graphicFrame>
        <p:nvGraphicFramePr>
          <p:cNvPr id="12" name="Diagram 11"/>
          <p:cNvGraphicFramePr/>
          <p:nvPr>
            <p:extLst>
              <p:ext uri="{D42A27DB-BD31-4B8C-83A1-F6EECF244321}">
                <p14:modId xmlns:p14="http://schemas.microsoft.com/office/powerpoint/2010/main" val="585538760"/>
              </p:ext>
            </p:extLst>
          </p:nvPr>
        </p:nvGraphicFramePr>
        <p:xfrm>
          <a:off x="1534020" y="1143000"/>
          <a:ext cx="64389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4" name="Group 13"/>
          <p:cNvGrpSpPr/>
          <p:nvPr/>
        </p:nvGrpSpPr>
        <p:grpSpPr>
          <a:xfrm>
            <a:off x="4845471" y="3166394"/>
            <a:ext cx="1860129" cy="262606"/>
            <a:chOff x="685800" y="2590800"/>
            <a:chExt cx="6477000" cy="914400"/>
          </a:xfrm>
        </p:grpSpPr>
        <p:pic>
          <p:nvPicPr>
            <p:cNvPr id="15" name="Picture 1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800" y="2590800"/>
              <a:ext cx="914400" cy="914400"/>
            </a:xfrm>
            <a:prstGeom prst="rect">
              <a:avLst/>
            </a:prstGeom>
          </p:spPr>
        </p:pic>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48400" y="2590800"/>
              <a:ext cx="914400" cy="914400"/>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9330" y="2593019"/>
              <a:ext cx="914400" cy="909963"/>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858865" y="2590800"/>
              <a:ext cx="914400" cy="914400"/>
            </a:xfrm>
            <a:prstGeom prst="rect">
              <a:avLst/>
            </a:prstGeom>
          </p:spPr>
        </p:pic>
        <p:pic>
          <p:nvPicPr>
            <p:cNvPr id="19" name="Picture 1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075335" y="2590800"/>
              <a:ext cx="918860" cy="914400"/>
            </a:xfrm>
            <a:prstGeom prst="rect">
              <a:avLst/>
            </a:prstGeom>
          </p:spPr>
        </p:pic>
      </p:grpSp>
      <p:pic>
        <p:nvPicPr>
          <p:cNvPr id="22" name="Picture 21"/>
          <p:cNvPicPr>
            <a:picLocks noChangeAspect="1"/>
          </p:cNvPicPr>
          <p:nvPr/>
        </p:nvPicPr>
        <p:blipFill rotWithShape="1">
          <a:blip r:embed="rId13" cstate="print">
            <a:extLst>
              <a:ext uri="{28A0092B-C50C-407E-A947-70E740481C1C}">
                <a14:useLocalDpi xmlns:a14="http://schemas.microsoft.com/office/drawing/2010/main" val="0"/>
              </a:ext>
            </a:extLst>
          </a:blip>
          <a:srcRect t="8764" b="8752"/>
          <a:stretch/>
        </p:blipFill>
        <p:spPr>
          <a:xfrm>
            <a:off x="609600" y="4373697"/>
            <a:ext cx="1542109" cy="1646103"/>
          </a:xfrm>
          <a:prstGeom prst="rect">
            <a:avLst/>
          </a:prstGeom>
        </p:spPr>
      </p:pic>
      <p:pic>
        <p:nvPicPr>
          <p:cNvPr id="11" name="Picture 10"/>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92859" y="685800"/>
            <a:ext cx="1560121" cy="1549537"/>
          </a:xfrm>
          <a:prstGeom prst="rect">
            <a:avLst/>
          </a:prstGeom>
        </p:spPr>
      </p:pic>
    </p:spTree>
    <p:extLst>
      <p:ext uri="{BB962C8B-B14F-4D97-AF65-F5344CB8AC3E}">
        <p14:creationId xmlns:p14="http://schemas.microsoft.com/office/powerpoint/2010/main" val="1356068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cene02_SF.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10561" y="457200"/>
            <a:ext cx="8922878" cy="5019119"/>
          </a:xfrm>
          <a:prstGeom prst="rect">
            <a:avLst/>
          </a:prstGeom>
        </p:spPr>
      </p:pic>
      <p:sp>
        <p:nvSpPr>
          <p:cNvPr id="2" name="Text Placeholder 1"/>
          <p:cNvSpPr txBox="1">
            <a:spLocks/>
          </p:cNvSpPr>
          <p:nvPr/>
        </p:nvSpPr>
        <p:spPr>
          <a:xfrm>
            <a:off x="1076325" y="4191000"/>
            <a:ext cx="6991350" cy="1048628"/>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spcAft>
                <a:spcPts val="0"/>
              </a:spcAft>
            </a:pPr>
            <a:r>
              <a:rPr lang="it-IT" dirty="0"/>
              <a:t> </a:t>
            </a:r>
            <a:r>
              <a:rPr lang="it-IT" sz="1800" dirty="0">
                <a:solidFill>
                  <a:srgbClr val="404040"/>
                </a:solidFill>
              </a:rPr>
              <a:t>Rendere onore alla nostra storia e rispondere ai bisogni emergenti. </a:t>
            </a:r>
          </a:p>
          <a:p>
            <a:pPr fontAlgn="auto">
              <a:spcAft>
                <a:spcPts val="0"/>
              </a:spcAft>
            </a:pPr>
            <a:r>
              <a:rPr lang="it-IT" sz="1800" dirty="0">
                <a:solidFill>
                  <a:srgbClr val="404040"/>
                </a:solidFill>
              </a:rPr>
              <a:t>E dare ai giovani nuove opportunità di servire insieme con noi.</a:t>
            </a:r>
          </a:p>
        </p:txBody>
      </p:sp>
      <p:sp>
        <p:nvSpPr>
          <p:cNvPr id="3" name="Text Placeholder 1"/>
          <p:cNvSpPr txBox="1">
            <a:spLocks/>
          </p:cNvSpPr>
          <p:nvPr/>
        </p:nvSpPr>
        <p:spPr>
          <a:xfrm>
            <a:off x="685800" y="1066800"/>
            <a:ext cx="7620000" cy="1066612"/>
          </a:xfrm>
          <a:prstGeom prst="rect">
            <a:avLst/>
          </a:prstGeom>
        </p:spPr>
        <p:txBody>
          <a:bodyPr/>
          <a:lstStyle>
            <a:lvl1pPr marL="0" indent="0" algn="ctr" defTabSz="407690" rtl="0" eaLnBrk="1" latinLnBrk="0" hangingPunct="1">
              <a:lnSpc>
                <a:spcPct val="130000"/>
              </a:lnSpc>
              <a:spcBef>
                <a:spcPct val="20000"/>
              </a:spcBef>
              <a:buFont typeface="Arial"/>
              <a:buNone/>
              <a:defRPr sz="900" kern="1200">
                <a:solidFill>
                  <a:schemeClr val="tx2"/>
                </a:solidFill>
                <a:latin typeface="Open Sans Light"/>
                <a:ea typeface="+mn-ea"/>
                <a:cs typeface="Open Sans Light"/>
              </a:defRPr>
            </a:lvl1pPr>
            <a:lvl2pPr marL="407690"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2pPr>
            <a:lvl3pPr marL="815379"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3pPr>
            <a:lvl4pPr marL="1223072"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4pPr>
            <a:lvl5pPr marL="1630761" indent="0" algn="ctr" defTabSz="407690" rtl="0" eaLnBrk="1" latinLnBrk="0" hangingPunct="1">
              <a:lnSpc>
                <a:spcPct val="130000"/>
              </a:lnSpc>
              <a:spcBef>
                <a:spcPct val="20000"/>
              </a:spcBef>
              <a:buFont typeface="Arial"/>
              <a:buNone/>
              <a:defRPr sz="1200" kern="1200">
                <a:solidFill>
                  <a:schemeClr val="tx2"/>
                </a:solidFill>
                <a:latin typeface="Open Sans"/>
                <a:ea typeface="+mn-ea"/>
                <a:cs typeface="Open Sans"/>
              </a:defRPr>
            </a:lvl5pPr>
            <a:lvl6pPr marL="2242296" indent="-203846" algn="l" defTabSz="407690" rtl="0" eaLnBrk="1" latinLnBrk="0" hangingPunct="1">
              <a:spcBef>
                <a:spcPct val="20000"/>
              </a:spcBef>
              <a:buFont typeface="Arial"/>
              <a:buChar char="•"/>
              <a:defRPr sz="1800" kern="1200">
                <a:solidFill>
                  <a:schemeClr val="tx1"/>
                </a:solidFill>
                <a:latin typeface="+mn-lt"/>
                <a:ea typeface="+mn-ea"/>
                <a:cs typeface="+mn-cs"/>
              </a:defRPr>
            </a:lvl6pPr>
            <a:lvl7pPr marL="2649987" indent="-203846" algn="l" defTabSz="407690" rtl="0" eaLnBrk="1" latinLnBrk="0" hangingPunct="1">
              <a:spcBef>
                <a:spcPct val="20000"/>
              </a:spcBef>
              <a:buFont typeface="Arial"/>
              <a:buChar char="•"/>
              <a:defRPr sz="1800" kern="1200">
                <a:solidFill>
                  <a:schemeClr val="tx1"/>
                </a:solidFill>
                <a:latin typeface="+mn-lt"/>
                <a:ea typeface="+mn-ea"/>
                <a:cs typeface="+mn-cs"/>
              </a:defRPr>
            </a:lvl7pPr>
            <a:lvl8pPr marL="3057679" indent="-203846" algn="l" defTabSz="407690" rtl="0" eaLnBrk="1" latinLnBrk="0" hangingPunct="1">
              <a:spcBef>
                <a:spcPct val="20000"/>
              </a:spcBef>
              <a:buFont typeface="Arial"/>
              <a:buChar char="•"/>
              <a:defRPr sz="1800" kern="1200">
                <a:solidFill>
                  <a:schemeClr val="tx1"/>
                </a:solidFill>
                <a:latin typeface="+mn-lt"/>
                <a:ea typeface="+mn-ea"/>
                <a:cs typeface="+mn-cs"/>
              </a:defRPr>
            </a:lvl8pPr>
            <a:lvl9pPr marL="3465368" indent="-203846" algn="l" defTabSz="407690" rtl="0" eaLnBrk="1" latinLnBrk="0" hangingPunct="1">
              <a:spcBef>
                <a:spcPct val="20000"/>
              </a:spcBef>
              <a:buFont typeface="Arial"/>
              <a:buChar char="•"/>
              <a:defRPr sz="1800" kern="1200">
                <a:solidFill>
                  <a:schemeClr val="tx1"/>
                </a:solidFill>
                <a:latin typeface="+mn-lt"/>
                <a:ea typeface="+mn-ea"/>
                <a:cs typeface="+mn-cs"/>
              </a:defRPr>
            </a:lvl9pPr>
          </a:lstStyle>
          <a:p>
            <a:pPr fontAlgn="auto">
              <a:lnSpc>
                <a:spcPct val="110000"/>
              </a:lnSpc>
              <a:spcAft>
                <a:spcPts val="0"/>
              </a:spcAft>
            </a:pPr>
            <a:r>
              <a:rPr lang="it-IT" sz="2800" b="1" dirty="0">
                <a:solidFill>
                  <a:prstClr val="black">
                    <a:lumMod val="75000"/>
                    <a:lumOff val="25000"/>
                  </a:prstClr>
                </a:solidFill>
                <a:latin typeface="Open Sans"/>
              </a:rPr>
              <a:t>La nuova struttura di service globale sarà l’impronta del nostro secondo centennio.</a:t>
            </a:r>
          </a:p>
          <a:p>
            <a:pPr fontAlgn="auto">
              <a:lnSpc>
                <a:spcPct val="110000"/>
              </a:lnSpc>
              <a:spcAft>
                <a:spcPts val="0"/>
              </a:spcAft>
            </a:pPr>
            <a:endParaRPr lang="it-IT" sz="2100" b="1" dirty="0">
              <a:solidFill>
                <a:prstClr val="black">
                  <a:lumMod val="75000"/>
                  <a:lumOff val="25000"/>
                </a:prstClr>
              </a:solidFill>
              <a:latin typeface="Open Sans"/>
              <a:cs typeface="Open Sans"/>
            </a:endParaRPr>
          </a:p>
        </p:txBody>
      </p:sp>
    </p:spTree>
    <p:extLst>
      <p:ext uri="{BB962C8B-B14F-4D97-AF65-F5344CB8AC3E}">
        <p14:creationId xmlns:p14="http://schemas.microsoft.com/office/powerpoint/2010/main" val="4281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5057" fill="hold"/>
                                        <p:tgtEl>
                                          <p:spTgt spid="4"/>
                                        </p:tgtEl>
                                      </p:cBhvr>
                                    </p:cmd>
                                  </p:childTnLst>
                                </p:cTn>
                              </p:par>
                              <p:par>
                                <p:cTn id="7" presetID="10" presetClass="entr" presetSubtype="0" fill="hold" grpId="0" nodeType="withEffect">
                                  <p:stCondLst>
                                    <p:cond delay="0"/>
                                  </p:stCondLst>
                                  <p:childTnLst>
                                    <p:set>
                                      <p:cBhvr>
                                        <p:cTn id="8" dur="1" fill="hold">
                                          <p:stCondLst>
                                            <p:cond delay="0"/>
                                          </p:stCondLst>
                                        </p:cTn>
                                        <p:tgtEl>
                                          <p:spTgt spid="2">
                                            <p:txEl>
                                              <p:pRg st="0" end="0"/>
                                            </p:txEl>
                                          </p:spTgt>
                                        </p:tgtEl>
                                        <p:attrNameLst>
                                          <p:attrName>style.visibility</p:attrName>
                                        </p:attrNameLst>
                                      </p:cBhvr>
                                      <p:to>
                                        <p:strVal val="visible"/>
                                      </p:to>
                                    </p:set>
                                    <p:animEffect transition="in" filter="fade">
                                      <p:cBhvr>
                                        <p:cTn id="9" dur="2000"/>
                                        <p:tgtEl>
                                          <p:spTgt spid="2">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2000"/>
                                        <p:tgtEl>
                                          <p:spTgt spid="2">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6" fill="hold" display="0">
                  <p:stCondLst>
                    <p:cond delay="indefinite"/>
                  </p:stCondLst>
                </p:cTn>
                <p:tgtEl>
                  <p:spTgt spid="4"/>
                </p:tgtEl>
              </p:cMediaNode>
            </p:video>
            <p:seq concurrent="1" nextAc="seek">
              <p:cTn id="17" restart="whenNotActive" fill="hold" evtFilter="cancelBubble" nodeType="interactiveSeq">
                <p:stCondLst>
                  <p:cond evt="onClick" delay="0">
                    <p:tgtEl>
                      <p:spTgt spid="4"/>
                    </p:tgtEl>
                  </p:cond>
                </p:stCondLst>
                <p:endSync evt="end" delay="0">
                  <p:rtn val="all"/>
                </p:endSync>
                <p:childTnLst>
                  <p:par>
                    <p:cTn id="18" fill="hold">
                      <p:stCondLst>
                        <p:cond delay="0"/>
                      </p:stCondLst>
                      <p:childTnLst>
                        <p:par>
                          <p:cTn id="19" fill="hold">
                            <p:stCondLst>
                              <p:cond delay="0"/>
                            </p:stCondLst>
                            <p:childTnLst>
                              <p:par>
                                <p:cTn id="20" presetID="2" presetClass="mediacall" presetSubtype="0" fill="hold" nodeType="clickEffect">
                                  <p:stCondLst>
                                    <p:cond delay="0"/>
                                  </p:stCondLst>
                                  <p:childTnLst>
                                    <p:cmd type="call" cmd="togglePause">
                                      <p:cBhvr>
                                        <p:cTn id="21" dur="1" fill="hold"/>
                                        <p:tgtEl>
                                          <p:spTgt spid="4"/>
                                        </p:tgtEl>
                                      </p:cBhvr>
                                    </p:cmd>
                                  </p:childTnLst>
                                </p:cTn>
                              </p:par>
                            </p:childTnLst>
                          </p:cTn>
                        </p:par>
                      </p:childTnLst>
                    </p:cTn>
                  </p:par>
                </p:childTnLst>
              </p:cTn>
              <p:nextCondLst>
                <p:cond evt="onClick" delay="0">
                  <p:tgtEl>
                    <p:spTgt spid="4"/>
                  </p:tgtEl>
                </p:cond>
              </p:nextCondLst>
            </p:seq>
          </p:childTnLst>
        </p:cTn>
      </p:par>
    </p:tnLst>
    <p:bldLst>
      <p:bldP spid="2" grpId="0" build="p"/>
      <p:bldP spid="3" grpId="0" build="p"/>
    </p:bldLst>
  </p:timing>
</p:sld>
</file>

<file path=ppt/theme/theme1.xml><?xml version="1.0" encoding="utf-8"?>
<a:theme xmlns:a="http://schemas.openxmlformats.org/drawingml/2006/main" name="LCI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FFFFFF"/>
        </a:solidFill>
        <a:ln w="9525" cap="flat" cmpd="sng" algn="ctr">
          <a:solidFill>
            <a:schemeClr val="tx1"/>
          </a:solidFill>
          <a:prstDash val="solid"/>
          <a:round/>
          <a:headEnd type="none" w="med" len="med"/>
          <a:tailEnd type="none" w="med" len="med"/>
        </a:ln>
        <a:effectLst/>
      </a:spPr>
      <a:bodyPr vert="horz" wrap="square" lIns="91440" tIns="45720" rIns="91440" bIns="45720" numCol="1" rtlCol="0" anchor="t" anchorCtr="0" compatLnSpc="1">
        <a:prstTxWarp prst="textNoShape">
          <a:avLst/>
        </a:prstTxWarp>
      </a:bodyPr>
      <a:lstStyle>
        <a:defPPr marL="609600" marR="0" indent="-609600" algn="ctr" defTabSz="914400" rtl="0" eaLnBrk="1" fontAlgn="base" latinLnBrk="0" hangingPunct="1">
          <a:spcAft>
            <a:spcPct val="0"/>
          </a:spcAft>
          <a:buClrTx/>
          <a:buSzTx/>
          <a:buFont typeface="Helvetica" pitchFamily="84" charset="0"/>
          <a:buNone/>
          <a:tabLst/>
          <a:defRPr kumimoji="0" sz="3000" b="0" i="0" u="none" strike="noStrike" cap="none" normalizeH="0" dirty="0" err="1" smtClean="0">
            <a:ln>
              <a:noFill/>
            </a:ln>
            <a:solidFill>
              <a:srgbClr val="404040"/>
            </a:solidFill>
            <a:effectLst/>
            <a:ea typeface="ヒラギノ角ゴ Pro W3" pitchFamily="84" charset="-128"/>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609600" marR="0" indent="-609600" algn="r" defTabSz="914400" rtl="0" eaLnBrk="1" fontAlgn="base" latinLnBrk="0" hangingPunct="1">
          <a:lnSpc>
            <a:spcPct val="90000"/>
          </a:lnSpc>
          <a:spcBef>
            <a:spcPct val="20000"/>
          </a:spcBef>
          <a:spcAft>
            <a:spcPct val="0"/>
          </a:spcAft>
          <a:buClrTx/>
          <a:buSzTx/>
          <a:buFont typeface="Helvetica" pitchFamily="84" charset="0"/>
          <a:buNone/>
          <a:tabLst/>
          <a:defRPr kumimoji="0" lang="en-US" sz="3200" b="0" i="0" u="none" strike="noStrike" cap="none" normalizeH="0" baseline="-25000" smtClean="0">
            <a:ln>
              <a:noFill/>
            </a:ln>
            <a:solidFill>
              <a:srgbClr val="404040"/>
            </a:solidFill>
            <a:effectLst/>
            <a:latin typeface="Helvetica" pitchFamily="84" charset="0"/>
            <a:ea typeface="ヒラギノ角ゴ Pro W3" pitchFamily="84" charset="-128"/>
          </a:defRPr>
        </a:defPPr>
      </a:lstStyle>
    </a:lnDef>
    <a:txDef>
      <a:spPr>
        <a:noFill/>
      </a:spPr>
      <a:bodyPr wrap="square" rtlCol="0">
        <a:spAutoFit/>
      </a:bodyPr>
      <a:lstStyle>
        <a:defPPr>
          <a:defRPr sz="3000" dirty="0" err="1" smtClean="0"/>
        </a:defPPr>
      </a:lstStyle>
    </a:tx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LongProperties xmlns="http://schemas.microsoft.com/office/2006/metadata/long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cument" ma:contentTypeID="0x010100575A8D4EDE643945BAA82E38DD69E065" ma:contentTypeVersion="3" ma:contentTypeDescription="Create a new document." ma:contentTypeScope="" ma:versionID="9b02c1e8987dd280cc01bc84d3c16527">
  <xsd:schema xmlns:xsd="http://www.w3.org/2001/XMLSchema" xmlns:xs="http://www.w3.org/2001/XMLSchema" xmlns:p="http://schemas.microsoft.com/office/2006/metadata/properties" xmlns:ns2="a7495015-d16d-4dd1-a72f-488cd8119f34" targetNamespace="http://schemas.microsoft.com/office/2006/metadata/properties" ma:root="true" ma:fieldsID="b78db394faa2d7461e33401fde30deec" ns2:_="">
    <xsd:import namespace="a7495015-d16d-4dd1-a72f-488cd8119f34"/>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495015-d16d-4dd1-a72f-488cd8119f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2C1470-9FF8-4C48-A872-BCD0DE68C023}">
  <ds:schemaRefs>
    <ds:schemaRef ds:uri="http://schemas.microsoft.com/sharepoint/events"/>
  </ds:schemaRefs>
</ds:datastoreItem>
</file>

<file path=customXml/itemProps2.xml><?xml version="1.0" encoding="utf-8"?>
<ds:datastoreItem xmlns:ds="http://schemas.openxmlformats.org/officeDocument/2006/customXml" ds:itemID="{A3B269BC-AAA3-4428-BC64-93ED370B77BB}">
  <ds:schemaRefs>
    <ds:schemaRef ds:uri="http://schemas.microsoft.com/office/2006/documentManagement/types"/>
    <ds:schemaRef ds:uri="http://purl.org/dc/terms/"/>
    <ds:schemaRef ds:uri="a7495015-d16d-4dd1-a72f-488cd8119f34"/>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8C1FB9C5-FCF7-40CA-B88F-2FCAC75B8805}">
  <ds:schemaRefs>
    <ds:schemaRef ds:uri="http://schemas.microsoft.com/office/2006/metadata/longProperties"/>
  </ds:schemaRefs>
</ds:datastoreItem>
</file>

<file path=customXml/itemProps4.xml><?xml version="1.0" encoding="utf-8"?>
<ds:datastoreItem xmlns:ds="http://schemas.openxmlformats.org/officeDocument/2006/customXml" ds:itemID="{74C6324C-4351-4A54-A5CC-A482A4792C6C}">
  <ds:schemaRefs>
    <ds:schemaRef ds:uri="http://schemas.microsoft.com/sharepoint/v3/contenttype/forms"/>
  </ds:schemaRefs>
</ds:datastoreItem>
</file>

<file path=customXml/itemProps5.xml><?xml version="1.0" encoding="utf-8"?>
<ds:datastoreItem xmlns:ds="http://schemas.openxmlformats.org/officeDocument/2006/customXml" ds:itemID="{F65FF038-D687-4170-9B83-093AAB34C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495015-d16d-4dd1-a72f-488cd8119f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Lions_PowerPoint_Template_June2016_Template</Template>
  <TotalTime>1</TotalTime>
  <Words>4381</Words>
  <Application>Microsoft Office PowerPoint</Application>
  <PresentationFormat>On-screen Show (4:3)</PresentationFormat>
  <Paragraphs>365</Paragraphs>
  <Slides>23</Slides>
  <Notes>23</Notes>
  <HiddenSlides>0</HiddenSlides>
  <MMClips>1</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23</vt:i4>
      </vt:variant>
    </vt:vector>
  </HeadingPairs>
  <TitlesOfParts>
    <vt:vector size="37" baseType="lpstr">
      <vt:lpstr>Arial</vt:lpstr>
      <vt:lpstr>Calibri</vt:lpstr>
      <vt:lpstr>Calibri Light</vt:lpstr>
      <vt:lpstr>Candara</vt:lpstr>
      <vt:lpstr>Helvetica</vt:lpstr>
      <vt:lpstr>Helvetica Neue</vt:lpstr>
      <vt:lpstr>Helvetica Neue Bold Condensed</vt:lpstr>
      <vt:lpstr>Open sans</vt:lpstr>
      <vt:lpstr>Open sans</vt:lpstr>
      <vt:lpstr>Open Sans Light</vt:lpstr>
      <vt:lpstr>Wingdings</vt:lpstr>
      <vt:lpstr>ヒラギノ角ゴ Pro W3</vt:lpstr>
      <vt:lpstr>LCI Template</vt:lpstr>
      <vt:lpstr>Office Theme</vt:lpstr>
      <vt:lpstr>Global Service Team</vt:lpstr>
      <vt:lpstr>PowerPoint Presentation</vt:lpstr>
      <vt:lpstr>Global Action Team</vt:lpstr>
      <vt:lpstr>Responsabilità chiave del GLT</vt:lpstr>
      <vt:lpstr>Responsabilità chiave del GMT</vt:lpstr>
      <vt:lpstr>Responsabilità principali del GST</vt:lpstr>
      <vt:lpstr>Responsabilità principali del GST </vt:lpstr>
      <vt:lpstr>Obiettivo del GST</vt:lpstr>
      <vt:lpstr>PowerPoint Presentation</vt:lpstr>
      <vt:lpstr>PowerPoint Presentation</vt:lpstr>
      <vt:lpstr>Struttura del Global Action Team</vt:lpstr>
      <vt:lpstr>Struttura tra Global Service Team e LCIF</vt:lpstr>
      <vt:lpstr>Il dovere del GST di supportare la LCIF</vt:lpstr>
      <vt:lpstr>Gli obiettivi e la strategia del GST</vt:lpstr>
      <vt:lpstr>Obiettivi del GST</vt:lpstr>
      <vt:lpstr>Risorse </vt:lpstr>
      <vt:lpstr>Risorse </vt:lpstr>
      <vt:lpstr>Fondi del Global Service disponibili per tutti i Multidistretti e Distretti a supporto della formazione:</vt:lpstr>
      <vt:lpstr>Budget operativi: come ricevere i fondi</vt:lpstr>
      <vt:lpstr>Idee di progetto</vt:lpstr>
      <vt:lpstr>Che cosa può essere fatto adesso:</vt:lpstr>
      <vt:lpstr>Cose da ricordare</vt:lpstr>
      <vt:lpstr>PowerPoint Presentation</vt:lpstr>
    </vt:vector>
  </TitlesOfParts>
  <Company>Lions Clubs International</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Ruff, Beth</dc:creator>
  <cp:lastModifiedBy>Ruff, Beth</cp:lastModifiedBy>
  <cp:revision>223</cp:revision>
  <cp:lastPrinted>2017-08-03T12:38:20Z</cp:lastPrinted>
  <dcterms:created xsi:type="dcterms:W3CDTF">2017-07-20T15:36:30Z</dcterms:created>
  <dcterms:modified xsi:type="dcterms:W3CDTF">2017-12-07T21:06:24Z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2Z733PFY5E2U-163-69</vt:lpwstr>
  </property>
  <property fmtid="{D5CDD505-2E9C-101B-9397-08002B2CF9AE}" pid="3" name="_dlc_DocIdItemGuid">
    <vt:lpwstr>527daf3e-de7e-428b-8481-11904d93cdc4</vt:lpwstr>
  </property>
  <property fmtid="{D5CDD505-2E9C-101B-9397-08002B2CF9AE}" pid="4" name="_dlc_DocIdUrl">
    <vt:lpwstr>http://my.lionsclubs.org/Divisions/PR/_layouts/DocIdRedir.aspx?ID=2Z733PFY5E2U-163-69, 2Z733PFY5E2U-163-69</vt:lpwstr>
  </property>
</Properties>
</file>