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1147" r:id="rId2"/>
    <p:sldId id="1100" r:id="rId3"/>
    <p:sldId id="1163" r:id="rId4"/>
    <p:sldId id="1239" r:id="rId5"/>
    <p:sldId id="1160" r:id="rId6"/>
    <p:sldId id="1235" r:id="rId7"/>
    <p:sldId id="1236" r:id="rId8"/>
    <p:sldId id="1169" r:id="rId9"/>
    <p:sldId id="1170" r:id="rId10"/>
    <p:sldId id="1171" r:id="rId11"/>
    <p:sldId id="124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62363" autoAdjust="0"/>
  </p:normalViewPr>
  <p:slideViewPr>
    <p:cSldViewPr snapToGrid="0">
      <p:cViewPr varScale="1">
        <p:scale>
          <a:sx n="53" d="100"/>
          <a:sy n="53" d="100"/>
        </p:scale>
        <p:origin x="1114"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EE7990-7F99-46CD-BEE5-FC9AF5069413}"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CB8F4-2E65-4F9D-88FE-B4FB7360F870}" type="slidenum">
              <a:rPr lang="en-US" smtClean="0"/>
              <a:t>‹#›</a:t>
            </a:fld>
            <a:endParaRPr lang="en-US"/>
          </a:p>
        </p:txBody>
      </p:sp>
    </p:spTree>
    <p:extLst>
      <p:ext uri="{BB962C8B-B14F-4D97-AF65-F5344CB8AC3E}">
        <p14:creationId xmlns:p14="http://schemas.microsoft.com/office/powerpoint/2010/main" val="221110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solidFill>
                  <a:srgbClr val="FF0000"/>
                </a:solidFill>
                <a:latin typeface="Arial" panose="020B0604020202020204" pitchFamily="34" charset="0"/>
                <a:ea typeface="ＭＳ Ｐゴシック" pitchFamily="34" charset="-128"/>
                <a:cs typeface="Arial" panose="020B0604020202020204" pitchFamily="34" charset="0"/>
              </a:rPr>
              <a:t>Nota per l’istruttore: </a:t>
            </a:r>
            <a:r>
              <a:rPr lang="it-IT" sz="1200" dirty="0">
                <a:solidFill>
                  <a:schemeClr val="tx1"/>
                </a:solidFill>
                <a:latin typeface="Arial" panose="020B0604020202020204" pitchFamily="34" charset="0"/>
                <a:ea typeface="ＭＳ Ｐゴシック" pitchFamily="34" charset="-128"/>
                <a:cs typeface="Arial" panose="020B0604020202020204" pitchFamily="34" charset="0"/>
              </a:rPr>
              <a:t>La sede di Lions International ha creato questo programma di orientamento e formazione per gli Advisor di club Leo nuovi in questo ruolo o che non hanno mai formalmente ricevuto alcuna formazione relativa al loro incarico. Sebbene questa formazione non possa certamente trattare ogni argomento legato all'incarico di Advisor di club Leo, essa fornirà gli strumenti fondamentali e necessari per svolgere con successo i compiti inerenti all’incarico.</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latin typeface="Arial" panose="020B0604020202020204" pitchFamily="34" charset="0"/>
                <a:ea typeface="ＭＳ Ｐゴシック" pitchFamily="34" charset="-128"/>
                <a:cs typeface="Arial" panose="020B0604020202020204" pitchFamily="34" charset="0"/>
              </a:rPr>
              <a:t>La formazione dovrà essere condotta sotto la guida di un formatore Lions, come un Chairperson distrettuale o </a:t>
            </a:r>
            <a:r>
              <a:rPr lang="it-IT" sz="1200" dirty="0" err="1">
                <a:solidFill>
                  <a:schemeClr val="tx1"/>
                </a:solidFill>
                <a:latin typeface="Arial" panose="020B0604020202020204" pitchFamily="34" charset="0"/>
                <a:ea typeface="ＭＳ Ｐゴシック" pitchFamily="34" charset="-128"/>
                <a:cs typeface="Arial" panose="020B0604020202020204" pitchFamily="34" charset="0"/>
              </a:rPr>
              <a:t>multidistrettuale</a:t>
            </a:r>
            <a:r>
              <a:rPr lang="it-IT" sz="1200" dirty="0">
                <a:solidFill>
                  <a:schemeClr val="tx1"/>
                </a:solidFill>
                <a:latin typeface="Arial" panose="020B0604020202020204" pitchFamily="34" charset="0"/>
                <a:ea typeface="ＭＳ Ｐゴシック" pitchFamily="34" charset="-128"/>
                <a:cs typeface="Arial" panose="020B0604020202020204" pitchFamily="34" charset="0"/>
              </a:rPr>
              <a:t> Leo, un Advisor di Leo Club esperto che abbia familiarità con le risorse e la normativa di LCI, o di un Lions che abbia completato un corso di sviluppo docenti di LCI </a:t>
            </a:r>
            <a:r>
              <a:rPr lang="it-IT" sz="1200" baseline="0" dirty="0">
                <a:solidFill>
                  <a:srgbClr val="FF0000"/>
                </a:solidFill>
                <a:latin typeface="Arial" panose="020B0604020202020204" pitchFamily="34" charset="0"/>
                <a:ea typeface="ＭＳ Ｐゴシック" pitchFamily="34" charset="-128"/>
                <a:cs typeface="Arial" panose="020B0604020202020204" pitchFamily="34" charset="0"/>
              </a:rPr>
              <a:t>o un Programma Istruttore certificato Lions</a:t>
            </a:r>
            <a:r>
              <a:rPr lang="it-IT" sz="1200" dirty="0">
                <a:latin typeface="Arial" panose="020B0604020202020204" pitchFamily="34" charset="0"/>
                <a:ea typeface="ＭＳ Ｐゴシック" pitchFamily="34" charset="-128"/>
                <a:cs typeface="Arial" panose="020B0604020202020204" pitchFamily="34" charset="0"/>
              </a:rPr>
              <a:t> (LCIP) e che </a:t>
            </a:r>
            <a:r>
              <a:rPr lang="it-IT" sz="1200" dirty="0">
                <a:solidFill>
                  <a:schemeClr val="tx1"/>
                </a:solidFill>
                <a:latin typeface="Arial" panose="020B0604020202020204" pitchFamily="34" charset="0"/>
                <a:ea typeface="ＭＳ Ｐゴシック" pitchFamily="34" charset="-128"/>
                <a:cs typeface="Arial" panose="020B0604020202020204" pitchFamily="34" charset="0"/>
              </a:rPr>
              <a:t>conosca bene il programma Leo Club.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itchFamily="34" charset="0"/>
              <a:buNone/>
              <a:defRPr/>
            </a:pPr>
            <a:r>
              <a:rPr lang="it-IT" sz="1200" b="0">
                <a:solidFill>
                  <a:schemeClr val="tx1"/>
                </a:solidFill>
                <a:latin typeface="+mn-lt"/>
                <a:ea typeface="+mn-ea"/>
                <a:cs typeface="Arial" pitchFamily="34" charset="0"/>
              </a:rPr>
              <a:t>L'approccio di un Advisor può dipendere anche da dove si trova il Leo club. </a:t>
            </a:r>
          </a:p>
          <a:p>
            <a:pPr marL="0" indent="0">
              <a:spcBef>
                <a:spcPts val="600"/>
              </a:spcBef>
              <a:buFont typeface="Arial" pitchFamily="34" charset="0"/>
              <a:buNone/>
              <a:defRPr/>
            </a:pPr>
            <a:endParaRPr lang="en-US" sz="1200" b="0" kern="0" dirty="0">
              <a:solidFill>
                <a:schemeClr val="tx1"/>
              </a:solidFill>
              <a:latin typeface="+mn-lt"/>
              <a:ea typeface="+mn-ea"/>
              <a:cs typeface="Arial" pitchFamily="34" charset="0"/>
            </a:endParaRPr>
          </a:p>
          <a:p>
            <a:pPr marL="0" indent="0">
              <a:spcBef>
                <a:spcPts val="600"/>
              </a:spcBef>
              <a:buFont typeface="Arial" pitchFamily="34" charset="0"/>
              <a:buNone/>
              <a:defRPr/>
            </a:pPr>
            <a:r>
              <a:rPr lang="it-IT" sz="1200" b="0">
                <a:solidFill>
                  <a:schemeClr val="tx1"/>
                </a:solidFill>
                <a:latin typeface="+mn-lt"/>
                <a:ea typeface="+mn-ea"/>
                <a:cs typeface="Arial" pitchFamily="34" charset="0"/>
              </a:rPr>
              <a:t>I club Leo inseriti nella comunità sono aperti a tutti i giovani idonei dell'area del Lions club. Questi club si riuniscono in un luogo adatto nella comunità come un centro comunitario, un luogo di culto o una scuola. Possono anche incontrarsi virtualmente o avere un programma di riunioni ibrido</a:t>
            </a:r>
          </a:p>
          <a:p>
            <a:pPr marL="0" indent="0">
              <a:spcBef>
                <a:spcPts val="600"/>
              </a:spcBef>
              <a:buFont typeface="Arial" pitchFamily="34" charset="0"/>
              <a:buNone/>
              <a:defRPr/>
            </a:pPr>
            <a:endParaRPr lang="en-US" sz="1200" dirty="0">
              <a:solidFill>
                <a:schemeClr val="tx1"/>
              </a:solidFill>
              <a:latin typeface="+mn-lt"/>
              <a:cs typeface="Arial" panose="020B0604020202020204" pitchFamily="34" charset="0"/>
            </a:endParaRPr>
          </a:p>
          <a:p>
            <a:pPr marL="0" indent="0">
              <a:spcBef>
                <a:spcPts val="600"/>
              </a:spcBef>
              <a:buFont typeface="Arial" pitchFamily="34" charset="0"/>
              <a:buNone/>
              <a:defRPr/>
            </a:pPr>
            <a:r>
              <a:rPr lang="it-IT" sz="1200">
                <a:solidFill>
                  <a:schemeClr val="tx1"/>
                </a:solidFill>
                <a:latin typeface="+mn-lt"/>
                <a:cs typeface="Arial" panose="020B0604020202020204" pitchFamily="34" charset="0"/>
              </a:rPr>
              <a:t>Gli Advisor di Leo club con sede nelle scuole fanno da collegamento con le scuole. La maggior parte dei club affiliati ad una scuola richiede la figura di Advisor docente, che può essere o meno un socio del Lions club sponsor. Alcune scuole possono addebitare una quota al Lions club per avere un club nella propria scuola. Gli Advisor docenti normalmente sono coinvolti nelle questioni quotidiane, ma sono tenuti ad aggiornare frequentemente i co-Advisor del club Leo. Prima di organizzare un Leo club, il Lions club e la scuola dovranno concordare le procedure per la pianificazione delle attività del club all'interno e all'esterno della struttura scolastica, in base al regolamento della scuola e alla normativa di LCI.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91964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solidFill>
                  <a:schemeClr val="tx1"/>
                </a:solidFill>
                <a:latin typeface="+mn-lt"/>
                <a:ea typeface="ＭＳ Ｐゴシック" pitchFamily="34" charset="-128"/>
                <a:cs typeface="Arial" pitchFamily="34" charset="0"/>
              </a:rPr>
              <a:t>Nota per l’istruttore: Per l'attività facoltativa di fine modulo per il Modulo 2, chiedere ai partecipanti di dedicare 5 minuti a sviluppare individualmente il loro approccio personale per essere un Advisor di Leo club efficiente. La strategia, o il progetto, dovrà includere il modo in cui l'Advisor definisce personalmente ciascuno dei seguenti punti e prevede di mettere in atto queste caratteristiche nel suo Leo club: mentore, motivatore, consigliere, intermediario e esempio di servizio.</a:t>
            </a:r>
          </a:p>
          <a:p>
            <a:endParaRPr lang="en-US" dirty="0">
              <a:solidFill>
                <a:schemeClr val="tx1"/>
              </a:solidFill>
              <a:latin typeface="+mn-lt"/>
            </a:endParaRPr>
          </a:p>
          <a:p>
            <a:r>
              <a:rPr lang="it-IT">
                <a:solidFill>
                  <a:schemeClr val="tx1"/>
                </a:solidFill>
                <a:latin typeface="+mn-lt"/>
              </a:rPr>
              <a:t>Esempio: </a:t>
            </a:r>
          </a:p>
          <a:p>
            <a:r>
              <a:rPr lang="it-IT">
                <a:solidFill>
                  <a:schemeClr val="tx1"/>
                </a:solidFill>
                <a:latin typeface="+mn-lt"/>
              </a:rPr>
              <a:t>In qualità di Advisor di un Leo Club Alfa presso una scuola media, pianificherò di incontrare l'Advisor docente una volta al mese per fare il punto sul funzionamento del club.</a:t>
            </a:r>
          </a:p>
          <a:p>
            <a:r>
              <a:rPr lang="it-IT">
                <a:solidFill>
                  <a:schemeClr val="tx1"/>
                </a:solidFill>
                <a:latin typeface="+mn-lt"/>
              </a:rPr>
              <a:t>Mentore: Sentirò gli officer del Leo club con cadenza trimestrale.</a:t>
            </a:r>
          </a:p>
          <a:p>
            <a:r>
              <a:rPr lang="it-IT">
                <a:solidFill>
                  <a:schemeClr val="tx1"/>
                </a:solidFill>
                <a:latin typeface="+mn-lt"/>
              </a:rPr>
              <a:t>Motivatore: Incoraggerò i Leo a organizzare almeno un progetto di servizio al mese. </a:t>
            </a:r>
          </a:p>
          <a:p>
            <a:r>
              <a:rPr lang="it-IT">
                <a:solidFill>
                  <a:schemeClr val="tx1"/>
                </a:solidFill>
                <a:latin typeface="+mn-lt"/>
              </a:rPr>
              <a:t>Consigliere: Incoraggerò una comunicazione aperta tra me e gli officer quando c'è un problema e non prenderò posizione quando si verifica un conflitto. </a:t>
            </a:r>
          </a:p>
          <a:p>
            <a:r>
              <a:rPr lang="it-IT">
                <a:solidFill>
                  <a:schemeClr val="tx1"/>
                </a:solidFill>
                <a:latin typeface="+mn-lt"/>
              </a:rPr>
              <a:t>Intermediario: Porterò almeno 3 Lions a ogni service Leo</a:t>
            </a:r>
          </a:p>
          <a:p>
            <a:r>
              <a:rPr lang="it-IT">
                <a:solidFill>
                  <a:schemeClr val="tx1"/>
                </a:solidFill>
                <a:latin typeface="+mn-lt"/>
              </a:rPr>
              <a:t>Esempio di servizio: Indosserò la mia maglietta Leo a ogni service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a:solidFill>
                  <a:schemeClr val="tx1"/>
                </a:solidFill>
                <a:latin typeface="+mn-lt"/>
              </a:rPr>
              <a:t>Durata prevista: 15 minuti</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272726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it-IT" sz="1200" b="1" dirty="0">
                <a:solidFill>
                  <a:srgbClr val="FF0000"/>
                </a:solidFill>
                <a:latin typeface="Arial" panose="020B0604020202020204" pitchFamily="34" charset="0"/>
                <a:ea typeface="ＭＳ Ｐゴシック" pitchFamily="34" charset="-128"/>
                <a:cs typeface="Arial" panose="020B0604020202020204" pitchFamily="34" charset="0"/>
              </a:rPr>
              <a:t>Nota per l’istruttore: </a:t>
            </a:r>
            <a:r>
              <a:rPr lang="it-IT" sz="1200" dirty="0">
                <a:solidFill>
                  <a:schemeClr val="tx1"/>
                </a:solidFill>
                <a:latin typeface="Arial" panose="020B0604020202020204" pitchFamily="34" charset="0"/>
                <a:ea typeface="ＭＳ Ｐゴシック" pitchFamily="34" charset="-128"/>
                <a:cs typeface="Arial" panose="020B0604020202020204" pitchFamily="34" charset="0"/>
              </a:rPr>
              <a:t>Questa formazione è progettata per completare i moduli tutti insieme o come moduli indipendenti. Si consiglia di esaminare il materiale contenuto in ogni modulo e di stabilire quali moduli siano più adatti agli Advisor di club Leo della propria area. I facilitatori della formazione possono decidere di suddividere i moduli in diverse sessioni o in programmi di formazione separati.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it-IT" sz="1200" dirty="0">
                <a:solidFill>
                  <a:srgbClr val="FF0000"/>
                </a:solidFill>
                <a:latin typeface="Arial" panose="020B0604020202020204" pitchFamily="34" charset="0"/>
                <a:ea typeface="ＭＳ Ｐゴシック" pitchFamily="34" charset="-128"/>
                <a:cs typeface="Arial" panose="020B0604020202020204" pitchFamily="34" charset="0"/>
              </a:rPr>
              <a:t>Ogni modulo si conclude con una riflessione o un'attività suggerita per la discussione. I suggerimenti per la riflessione/discussione possono essere utilizzati in diversi modi:</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it-IT" sz="1200" dirty="0">
                <a:solidFill>
                  <a:srgbClr val="FF0000"/>
                </a:solidFill>
                <a:latin typeface="Arial" panose="020B0604020202020204" pitchFamily="34" charset="0"/>
                <a:ea typeface="ＭＳ Ｐゴシック" pitchFamily="34" charset="-128"/>
                <a:cs typeface="Arial" panose="020B0604020202020204" pitchFamily="34" charset="0"/>
              </a:rPr>
              <a:t>Riflessione individuale - Incoraggiare i partecipanti a prendere appunti individualmente sulle loro risposte </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it-IT" dirty="0">
                <a:solidFill>
                  <a:srgbClr val="FF0000"/>
                </a:solidFill>
                <a:latin typeface="Arial" panose="020B0604020202020204" pitchFamily="34" charset="0"/>
                <a:ea typeface="ＭＳ Ｐゴシック" pitchFamily="34" charset="-128"/>
                <a:cs typeface="Arial" panose="020B0604020202020204" pitchFamily="34" charset="0"/>
              </a:rPr>
              <a:t>Discussione in grandi gruppi - Utilizzare una lavagna a fogli mobili per elencare le risposte</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it-IT" sz="1200" dirty="0">
                <a:solidFill>
                  <a:srgbClr val="FF0000"/>
                </a:solidFill>
                <a:latin typeface="Arial" panose="020B0604020202020204" pitchFamily="34" charset="0"/>
                <a:ea typeface="ＭＳ Ｐゴシック" pitchFamily="34" charset="-128"/>
                <a:cs typeface="Arial" panose="020B0604020202020204" pitchFamily="34" charset="0"/>
              </a:rPr>
              <a:t>Discussione in piccoli gruppi - Dedicare più tempo ai gruppi più piccoli per discutere prima e poi riferire le loro idee al gruppo più grande</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rPr>
              <a:t>L'Advisor riveste un ruolo fondamentale per il successo del club Leo in quanto ha il compito di fornire guida ai suoi leader.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3200" dirty="0">
                <a:latin typeface="Arial" pitchFamily="34" charset="0"/>
                <a:ea typeface="ＭＳ Ｐゴシック" pitchFamily="34" charset="-128"/>
              </a:rPr>
              <a:t>Questo modulo tratterà i seguenti punti:</a:t>
            </a:r>
          </a:p>
          <a:p>
            <a:pPr marL="742950" lvl="1" indent="-285750">
              <a:buFont typeface="Arial" panose="020B0604020202020204" pitchFamily="34" charset="0"/>
              <a:buChar char="•"/>
              <a:defRPr/>
            </a:pPr>
            <a:r>
              <a:rPr lang="it-IT" sz="3200" dirty="0"/>
              <a:t>Le maggiori </a:t>
            </a:r>
            <a:r>
              <a:rPr lang="it-IT" sz="3200" dirty="0">
                <a:latin typeface="Arial" pitchFamily="34" charset="0"/>
                <a:ea typeface="ＭＳ Ｐゴシック" pitchFamily="34" charset="-128"/>
              </a:rPr>
              <a:t>responsabilità di un Advisor sono 5.</a:t>
            </a:r>
          </a:p>
          <a:p>
            <a:pPr marL="742950" lvl="1" indent="-285750">
              <a:buFont typeface="Arial" panose="020B0604020202020204" pitchFamily="34" charset="0"/>
              <a:buChar char="•"/>
              <a:defRPr/>
            </a:pPr>
            <a:r>
              <a:rPr lang="it-IT" sz="3200" dirty="0">
                <a:latin typeface="Arial" pitchFamily="34" charset="0"/>
                <a:ea typeface="ＭＳ Ｐゴシック" pitchFamily="34" charset="-128"/>
              </a:rPr>
              <a:t>Differenze tra i tipi di Leo club</a:t>
            </a:r>
          </a:p>
          <a:p>
            <a:r>
              <a:rPr lang="it-IT" dirty="0"/>
              <a:t>Alla fine di questo modulo, i partecipanti capiranno il ruolo che svolge un Advisor all’interno un club Leo. </a:t>
            </a: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167859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atin typeface="Arial" pitchFamily="34" charset="0"/>
                <a:ea typeface="ＭＳ Ｐゴシック" pitchFamily="34" charset="-128"/>
              </a:rPr>
              <a:t>Lavorando con i giovani, gli Advisor assumono il ruolo di mentori, motivatori, consiglieri ed esempi di servizio di riferimento. Gli Advisor guidano i soci dei club Leo a gestire il loro club e a sviluppare i progetti di servizio nella comunità, aiutandoli a migliorare la fiducia e le competenze di leadership.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itchFamily="34" charset="0"/>
              <a:ea typeface="ＭＳ Ｐゴシック" pitchFamily="34" charset="-128"/>
            </a:endParaRPr>
          </a:p>
          <a:p>
            <a:pPr>
              <a:defRPr/>
            </a:pPr>
            <a:r>
              <a:rPr lang="it-IT">
                <a:latin typeface="Arial" pitchFamily="34" charset="0"/>
                <a:ea typeface="ＭＳ Ｐゴシック" pitchFamily="34" charset="-128"/>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016961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solidFill>
                  <a:schemeClr val="tx1"/>
                </a:solidFill>
                <a:latin typeface="Arial" panose="020B0604020202020204" pitchFamily="34" charset="0"/>
                <a:cs typeface="Arial" panose="020B0604020202020204" pitchFamily="34" charset="0"/>
              </a:rPr>
              <a:t>Nel ruolo di mentore, l'Advisor fornisce insegnamenti, supporta gli officer del Leo club e aiuta i soci a utilizzare il loro potenziale di leader.</a:t>
            </a:r>
            <a:r>
              <a:rPr lang="it-IT" sz="1200">
                <a:solidFill>
                  <a:schemeClr val="tx1"/>
                </a:solidFill>
                <a:latin typeface="Arial" panose="020B0604020202020204" pitchFamily="34" charset="0"/>
                <a:cs typeface="Arial" panose="020B0604020202020204" pitchFamily="34" charset="0"/>
              </a:rPr>
              <a:t> </a:t>
            </a:r>
            <a:r>
              <a:rPr lang="it-IT">
                <a:solidFill>
                  <a:schemeClr val="tx1"/>
                </a:solidFill>
                <a:latin typeface="Arial" panose="020B0604020202020204" pitchFamily="34" charset="0"/>
                <a:cs typeface="Arial" panose="020B0604020202020204" pitchFamily="34" charset="0"/>
              </a:rPr>
              <a:t>Inoltre, insegna ai Leo l'importanza della pianificazione e dell'organizzazione.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a:solidFill>
                  <a:schemeClr val="tx1"/>
                </a:solidFill>
                <a:latin typeface="+mn-lt"/>
                <a:ea typeface="Calibri" panose="020F0502020204030204" pitchFamily="34" charset="0"/>
                <a:cs typeface="Arial" panose="020B0604020202020204" pitchFamily="34" charset="0"/>
              </a:rPr>
              <a:t>Come motivatore, l’Advisor comprende le sfumature per motivare i giovani e i fattori chiavi per il loro successo, come l’importanza di essere accettati dai loro coetanei, il riconoscimento dei risultati e il senso di auto-realizzazione.</a:t>
            </a:r>
            <a:r>
              <a:rPr lang="it-IT" sz="1200">
                <a:solidFill>
                  <a:schemeClr val="tx1"/>
                </a:solidFill>
                <a:latin typeface="+mn-lt"/>
                <a:ea typeface="Calibri" panose="020F0502020204030204" pitchFamily="34" charset="0"/>
                <a:cs typeface="Arial" panose="020B0604020202020204" pitchFamily="34" charset="0"/>
              </a:rPr>
              <a:t> Sebbene l’Advisor dovrà ispirare i Leo a partecipare alle attività di servizio, non dovrà imporre le sue opinioni personali.</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72016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solidFill>
                  <a:schemeClr val="tx1"/>
                </a:solidFill>
                <a:latin typeface="Arial" panose="020B0604020202020204" pitchFamily="34" charset="0"/>
                <a:ea typeface="Calibri" panose="020F0502020204030204" pitchFamily="34" charset="0"/>
                <a:cs typeface="Arial" panose="020B0604020202020204" pitchFamily="34" charset="0"/>
              </a:rPr>
              <a:t>Nel ruolo di consigliere, l’Advisor ascolta i Leo e comprende le loro esigenze.</a:t>
            </a:r>
            <a:r>
              <a:rPr lang="it-IT" sz="1200" dirty="0">
                <a:solidFill>
                  <a:schemeClr val="tx1"/>
                </a:solidFill>
                <a:latin typeface="Arial" panose="020B0604020202020204" pitchFamily="34" charset="0"/>
                <a:ea typeface="Calibri" panose="020F0502020204030204" pitchFamily="34" charset="0"/>
                <a:cs typeface="Arial" panose="020B0604020202020204" pitchFamily="34" charset="0"/>
              </a:rPr>
              <a:t> Deve sapere quando fornire consiglio al gruppo e quando lasciare che i Leo assumano il comando e prendano le proprie decisioni. L’Advisor deve avere familiarità con lo Statuto e Regolamento tipo per Leo Club, disponibile sul sito web di Lions International all’interno del Manuale della Normativa del Consiglio d'amministrazione.</a:t>
            </a:r>
          </a:p>
          <a:p>
            <a:endParaRPr lang="en-US" sz="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schemeClr val="tx1"/>
                </a:solidFill>
                <a:latin typeface="+mn-lt"/>
                <a:ea typeface="Calibri" panose="020F0502020204030204" pitchFamily="34" charset="0"/>
                <a:cs typeface="Arial" panose="020B0604020202020204" pitchFamily="34" charset="0"/>
              </a:rPr>
              <a:t>Nel ruolo di intermediario, l’Advisor</a:t>
            </a:r>
            <a:r>
              <a:rPr lang="it-IT" sz="1200" dirty="0">
                <a:solidFill>
                  <a:schemeClr val="tx1"/>
                </a:solidFill>
                <a:latin typeface="+mn-lt"/>
                <a:ea typeface="Calibri" panose="020F0502020204030204" pitchFamily="34" charset="0"/>
                <a:cs typeface="Arial" panose="020B0604020202020204" pitchFamily="34" charset="0"/>
              </a:rPr>
              <a:t> funge da ponte tra i Lions club sponsor e i Leo club del distretto, del multidistretto e di tutto il mondo. Essi informano il Lions club delle attività dei Leo e promuove una relazione positiva tra i due club. È fondamentale che l’Advisor crei anche un piano per facilitare la transizione dei Leo nei Lions club.</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709622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chemeClr val="tx1"/>
                </a:solidFill>
                <a:latin typeface="Arial" panose="020B0604020202020204" pitchFamily="34" charset="0"/>
                <a:ea typeface="Calibri" panose="020F0502020204030204" pitchFamily="34" charset="0"/>
                <a:cs typeface="Arial" panose="020B0604020202020204" pitchFamily="34" charset="0"/>
              </a:rPr>
              <a:t>Come esempi di servizio, gli Advisor fanno da guida e sono una testimonianza di solidarietà nei confronti della comunità e degli altri e aiutano i soci del Leo club a comprendere gli elementi di altruismo e di generosità del servizio alla comunità. È fondamentale che l'Advisor di Leo club funga da modello non solo per testimoniare l'importanza del servizio, ma anche per l’azione all’interno dei progetti di servizio e come rappresentante di Lions International.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13524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atin typeface="Arial" pitchFamily="34" charset="0"/>
                <a:ea typeface="ＭＳ Ｐゴシック" pitchFamily="34" charset="-128"/>
              </a:rPr>
              <a:t>Oltre a servire come intermediario, mentore, motivatore, consigliere e modello di service, l'Advisor ricopre una serie di altri ruoli, tra cui quelli indicati nella slide.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497925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defRPr/>
            </a:pPr>
            <a:r>
              <a:rPr lang="it-IT" sz="1200" b="0" dirty="0">
                <a:solidFill>
                  <a:schemeClr val="tx1"/>
                </a:solidFill>
                <a:latin typeface="+mn-lt"/>
                <a:cs typeface="Arial" panose="020B0604020202020204" pitchFamily="34" charset="0"/>
              </a:rPr>
              <a:t>L'approccio da adottare con il Leo club dipenderà dal tipo di Leo club. </a:t>
            </a:r>
          </a:p>
          <a:p>
            <a:endParaRPr lang="en-US" sz="1200" dirty="0">
              <a:solidFill>
                <a:schemeClr val="tx1"/>
              </a:solidFill>
              <a:latin typeface="+mn-lt"/>
              <a:cs typeface="Arial" panose="020B0604020202020204" pitchFamily="34" charset="0"/>
            </a:endParaRPr>
          </a:p>
          <a:p>
            <a:r>
              <a:rPr lang="it-IT" sz="1200" dirty="0">
                <a:solidFill>
                  <a:schemeClr val="tx1"/>
                </a:solidFill>
                <a:latin typeface="+mn-lt"/>
                <a:ea typeface="ＭＳ Ｐゴシック" pitchFamily="34" charset="-128"/>
                <a:cs typeface="Arial" panose="020B0604020202020204" pitchFamily="34" charset="0"/>
              </a:rPr>
              <a:t>L'Advisor di un club Alfa probabilmente svolgerà un ruolo più attivo all’interno del club Leo, compreso quello di guidare gli stessi soci Leo, i genitori/tutori e gli insegnanti coinvolti nel programma. I soci Alfa più giovani, in genere, hanno bisogno di più indicazioni rispetto ai soci Alfa meno giovani.</a:t>
            </a:r>
          </a:p>
          <a:p>
            <a:pPr>
              <a:spcBef>
                <a:spcPts val="600"/>
              </a:spcBef>
              <a:defRPr/>
            </a:pPr>
            <a:endParaRPr lang="en-US" sz="1200" dirty="0">
              <a:solidFill>
                <a:schemeClr val="tx1"/>
              </a:solidFill>
              <a:latin typeface="+mn-lt"/>
              <a:cs typeface="Arial"/>
            </a:endParaRPr>
          </a:p>
          <a:p>
            <a:pPr>
              <a:spcBef>
                <a:spcPts val="600"/>
              </a:spcBef>
              <a:defRPr/>
            </a:pPr>
            <a:r>
              <a:rPr lang="it-IT" sz="1200" dirty="0">
                <a:solidFill>
                  <a:schemeClr val="tx1"/>
                </a:solidFill>
                <a:latin typeface="+mn-lt"/>
                <a:cs typeface="Arial"/>
              </a:rPr>
              <a:t>I Leo Omega lavorano in modo più indipendente. L’Advisor ricoprirà il ruolo di intermediario tra il Leo club e il Lions club sponsor, ma una volta che il club sarà operativo, il ruolo sarà probabilmente più semplice. L’Advisor supporta lo sviluppo personale e professionale dei Leo di età compresa tra 18 e 30 anni, quindi dovrà conoscere le questioni relative agli studenti universitari, ai giovani professionisti e alle famiglie giovani.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32299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EDBAF-ED6A-4A66-A589-B4DC7857A1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CC730C-3F32-4D76-8F34-9AFBCDCEAB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3C2622-E971-4D67-B832-411320B19C0E}"/>
              </a:ext>
            </a:extLst>
          </p:cNvPr>
          <p:cNvSpPr>
            <a:spLocks noGrp="1"/>
          </p:cNvSpPr>
          <p:nvPr>
            <p:ph type="dt" sz="half" idx="10"/>
          </p:nvPr>
        </p:nvSpPr>
        <p:spPr/>
        <p:txBody>
          <a:bodyPr/>
          <a:lstStyle/>
          <a:p>
            <a:fld id="{452E7528-644E-4E34-A757-71ECE0E39985}" type="datetimeFigureOut">
              <a:rPr lang="en-US" smtClean="0"/>
              <a:t>2/21/2024</a:t>
            </a:fld>
            <a:endParaRPr lang="en-US"/>
          </a:p>
        </p:txBody>
      </p:sp>
      <p:sp>
        <p:nvSpPr>
          <p:cNvPr id="5" name="Footer Placeholder 4">
            <a:extLst>
              <a:ext uri="{FF2B5EF4-FFF2-40B4-BE49-F238E27FC236}">
                <a16:creationId xmlns:a16="http://schemas.microsoft.com/office/drawing/2014/main" id="{0E2C9FB4-E110-4AE2-82D0-42BA6BCE5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08B28-69EC-4118-ABC8-3A25BCAC7277}"/>
              </a:ext>
            </a:extLst>
          </p:cNvPr>
          <p:cNvSpPr>
            <a:spLocks noGrp="1"/>
          </p:cNvSpPr>
          <p:nvPr>
            <p:ph type="sldNum" sz="quarter" idx="12"/>
          </p:nvPr>
        </p:nvSpPr>
        <p:spPr/>
        <p:txBody>
          <a:bodyPr/>
          <a:lstStyle/>
          <a:p>
            <a:fld id="{B8598B41-CD45-4729-A184-13E618B3C092}" type="slidenum">
              <a:rPr lang="en-US" smtClean="0"/>
              <a:t>‹#›</a:t>
            </a:fld>
            <a:endParaRPr lang="en-US"/>
          </a:p>
        </p:txBody>
      </p:sp>
    </p:spTree>
    <p:extLst>
      <p:ext uri="{BB962C8B-B14F-4D97-AF65-F5344CB8AC3E}">
        <p14:creationId xmlns:p14="http://schemas.microsoft.com/office/powerpoint/2010/main" val="1925578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CB3ED-D78A-48BC-8C99-55C961D3FE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D9AB88-CEE0-4213-BE89-CDD2D5578F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565E7-8C46-4D19-AD40-38E940C67AA0}"/>
              </a:ext>
            </a:extLst>
          </p:cNvPr>
          <p:cNvSpPr>
            <a:spLocks noGrp="1"/>
          </p:cNvSpPr>
          <p:nvPr>
            <p:ph type="dt" sz="half" idx="10"/>
          </p:nvPr>
        </p:nvSpPr>
        <p:spPr/>
        <p:txBody>
          <a:bodyPr/>
          <a:lstStyle/>
          <a:p>
            <a:fld id="{452E7528-644E-4E34-A757-71ECE0E39985}" type="datetimeFigureOut">
              <a:rPr lang="en-US" smtClean="0"/>
              <a:t>2/21/2024</a:t>
            </a:fld>
            <a:endParaRPr lang="en-US"/>
          </a:p>
        </p:txBody>
      </p:sp>
      <p:sp>
        <p:nvSpPr>
          <p:cNvPr id="5" name="Footer Placeholder 4">
            <a:extLst>
              <a:ext uri="{FF2B5EF4-FFF2-40B4-BE49-F238E27FC236}">
                <a16:creationId xmlns:a16="http://schemas.microsoft.com/office/drawing/2014/main" id="{1205D4BE-F981-4373-B133-94F52C413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50E64-8E81-4176-A6C2-8A7F9641202E}"/>
              </a:ext>
            </a:extLst>
          </p:cNvPr>
          <p:cNvSpPr>
            <a:spLocks noGrp="1"/>
          </p:cNvSpPr>
          <p:nvPr>
            <p:ph type="sldNum" sz="quarter" idx="12"/>
          </p:nvPr>
        </p:nvSpPr>
        <p:spPr/>
        <p:txBody>
          <a:bodyPr/>
          <a:lstStyle/>
          <a:p>
            <a:fld id="{B8598B41-CD45-4729-A184-13E618B3C092}" type="slidenum">
              <a:rPr lang="en-US" smtClean="0"/>
              <a:t>‹#›</a:t>
            </a:fld>
            <a:endParaRPr lang="en-US"/>
          </a:p>
        </p:txBody>
      </p:sp>
    </p:spTree>
    <p:extLst>
      <p:ext uri="{BB962C8B-B14F-4D97-AF65-F5344CB8AC3E}">
        <p14:creationId xmlns:p14="http://schemas.microsoft.com/office/powerpoint/2010/main" val="3650599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0B9697-A73E-4849-B5E9-41E2921A86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2F77C8-8B97-41D8-B1A3-1FDF6BE434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CD85A-AAC3-4223-92B8-54A29BCFEB14}"/>
              </a:ext>
            </a:extLst>
          </p:cNvPr>
          <p:cNvSpPr>
            <a:spLocks noGrp="1"/>
          </p:cNvSpPr>
          <p:nvPr>
            <p:ph type="dt" sz="half" idx="10"/>
          </p:nvPr>
        </p:nvSpPr>
        <p:spPr/>
        <p:txBody>
          <a:bodyPr/>
          <a:lstStyle/>
          <a:p>
            <a:fld id="{452E7528-644E-4E34-A757-71ECE0E39985}" type="datetimeFigureOut">
              <a:rPr lang="en-US" smtClean="0"/>
              <a:t>2/21/2024</a:t>
            </a:fld>
            <a:endParaRPr lang="en-US"/>
          </a:p>
        </p:txBody>
      </p:sp>
      <p:sp>
        <p:nvSpPr>
          <p:cNvPr id="5" name="Footer Placeholder 4">
            <a:extLst>
              <a:ext uri="{FF2B5EF4-FFF2-40B4-BE49-F238E27FC236}">
                <a16:creationId xmlns:a16="http://schemas.microsoft.com/office/drawing/2014/main" id="{E66044CD-DE1A-4FF3-BA61-A66EEC609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F1149-6CDD-4513-87D1-4DDF4DC32111}"/>
              </a:ext>
            </a:extLst>
          </p:cNvPr>
          <p:cNvSpPr>
            <a:spLocks noGrp="1"/>
          </p:cNvSpPr>
          <p:nvPr>
            <p:ph type="sldNum" sz="quarter" idx="12"/>
          </p:nvPr>
        </p:nvSpPr>
        <p:spPr/>
        <p:txBody>
          <a:bodyPr/>
          <a:lstStyle/>
          <a:p>
            <a:fld id="{B8598B41-CD45-4729-A184-13E618B3C092}" type="slidenum">
              <a:rPr lang="en-US" smtClean="0"/>
              <a:t>‹#›</a:t>
            </a:fld>
            <a:endParaRPr lang="en-US"/>
          </a:p>
        </p:txBody>
      </p:sp>
    </p:spTree>
    <p:extLst>
      <p:ext uri="{BB962C8B-B14F-4D97-AF65-F5344CB8AC3E}">
        <p14:creationId xmlns:p14="http://schemas.microsoft.com/office/powerpoint/2010/main" val="3092337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24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E64EE-B3EC-45E3-A618-274AB38D8E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1C3749-A59A-4BAE-867D-C7B81CC69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41350-4CBC-44D4-BE2B-1F5464473C03}"/>
              </a:ext>
            </a:extLst>
          </p:cNvPr>
          <p:cNvSpPr>
            <a:spLocks noGrp="1"/>
          </p:cNvSpPr>
          <p:nvPr>
            <p:ph type="dt" sz="half" idx="10"/>
          </p:nvPr>
        </p:nvSpPr>
        <p:spPr/>
        <p:txBody>
          <a:bodyPr/>
          <a:lstStyle/>
          <a:p>
            <a:fld id="{452E7528-644E-4E34-A757-71ECE0E39985}" type="datetimeFigureOut">
              <a:rPr lang="en-US" smtClean="0"/>
              <a:t>2/21/2024</a:t>
            </a:fld>
            <a:endParaRPr lang="en-US"/>
          </a:p>
        </p:txBody>
      </p:sp>
      <p:sp>
        <p:nvSpPr>
          <p:cNvPr id="5" name="Footer Placeholder 4">
            <a:extLst>
              <a:ext uri="{FF2B5EF4-FFF2-40B4-BE49-F238E27FC236}">
                <a16:creationId xmlns:a16="http://schemas.microsoft.com/office/drawing/2014/main" id="{3ED56E01-CC4C-4950-B0E0-9A880DF97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34299-EDB3-43FD-B346-7F8DD83CFEA0}"/>
              </a:ext>
            </a:extLst>
          </p:cNvPr>
          <p:cNvSpPr>
            <a:spLocks noGrp="1"/>
          </p:cNvSpPr>
          <p:nvPr>
            <p:ph type="sldNum" sz="quarter" idx="12"/>
          </p:nvPr>
        </p:nvSpPr>
        <p:spPr/>
        <p:txBody>
          <a:bodyPr/>
          <a:lstStyle/>
          <a:p>
            <a:fld id="{B8598B41-CD45-4729-A184-13E618B3C092}" type="slidenum">
              <a:rPr lang="en-US" smtClean="0"/>
              <a:t>‹#›</a:t>
            </a:fld>
            <a:endParaRPr lang="en-US"/>
          </a:p>
        </p:txBody>
      </p:sp>
    </p:spTree>
    <p:extLst>
      <p:ext uri="{BB962C8B-B14F-4D97-AF65-F5344CB8AC3E}">
        <p14:creationId xmlns:p14="http://schemas.microsoft.com/office/powerpoint/2010/main" val="112874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F66-A3E7-49BB-BF7B-8CCD49BEBC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804142-3E89-43A5-BC55-6337DBB7B5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E9BDE5-D75D-426A-B6E0-AFC5A6EE533E}"/>
              </a:ext>
            </a:extLst>
          </p:cNvPr>
          <p:cNvSpPr>
            <a:spLocks noGrp="1"/>
          </p:cNvSpPr>
          <p:nvPr>
            <p:ph type="dt" sz="half" idx="10"/>
          </p:nvPr>
        </p:nvSpPr>
        <p:spPr/>
        <p:txBody>
          <a:bodyPr/>
          <a:lstStyle/>
          <a:p>
            <a:fld id="{452E7528-644E-4E34-A757-71ECE0E39985}" type="datetimeFigureOut">
              <a:rPr lang="en-US" smtClean="0"/>
              <a:t>2/21/2024</a:t>
            </a:fld>
            <a:endParaRPr lang="en-US"/>
          </a:p>
        </p:txBody>
      </p:sp>
      <p:sp>
        <p:nvSpPr>
          <p:cNvPr id="5" name="Footer Placeholder 4">
            <a:extLst>
              <a:ext uri="{FF2B5EF4-FFF2-40B4-BE49-F238E27FC236}">
                <a16:creationId xmlns:a16="http://schemas.microsoft.com/office/drawing/2014/main" id="{86FD91EB-464A-44A3-B6C8-CEE5CCF23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9D10B-BDCB-4ACB-A868-E365A3BF3419}"/>
              </a:ext>
            </a:extLst>
          </p:cNvPr>
          <p:cNvSpPr>
            <a:spLocks noGrp="1"/>
          </p:cNvSpPr>
          <p:nvPr>
            <p:ph type="sldNum" sz="quarter" idx="12"/>
          </p:nvPr>
        </p:nvSpPr>
        <p:spPr/>
        <p:txBody>
          <a:bodyPr/>
          <a:lstStyle/>
          <a:p>
            <a:fld id="{B8598B41-CD45-4729-A184-13E618B3C092}" type="slidenum">
              <a:rPr lang="en-US" smtClean="0"/>
              <a:t>‹#›</a:t>
            </a:fld>
            <a:endParaRPr lang="en-US"/>
          </a:p>
        </p:txBody>
      </p:sp>
    </p:spTree>
    <p:extLst>
      <p:ext uri="{BB962C8B-B14F-4D97-AF65-F5344CB8AC3E}">
        <p14:creationId xmlns:p14="http://schemas.microsoft.com/office/powerpoint/2010/main" val="3852807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F033-08A2-4F3B-8879-92E1D5FA66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6B9C9-9E31-43CF-AD92-F8FC865B7C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508FA-28F0-46B3-A997-B133FDEB81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A99F3C-5463-42A2-B7CB-41D082272899}"/>
              </a:ext>
            </a:extLst>
          </p:cNvPr>
          <p:cNvSpPr>
            <a:spLocks noGrp="1"/>
          </p:cNvSpPr>
          <p:nvPr>
            <p:ph type="dt" sz="half" idx="10"/>
          </p:nvPr>
        </p:nvSpPr>
        <p:spPr/>
        <p:txBody>
          <a:bodyPr/>
          <a:lstStyle/>
          <a:p>
            <a:fld id="{452E7528-644E-4E34-A757-71ECE0E39985}" type="datetimeFigureOut">
              <a:rPr lang="en-US" smtClean="0"/>
              <a:t>2/21/2024</a:t>
            </a:fld>
            <a:endParaRPr lang="en-US"/>
          </a:p>
        </p:txBody>
      </p:sp>
      <p:sp>
        <p:nvSpPr>
          <p:cNvPr id="6" name="Footer Placeholder 5">
            <a:extLst>
              <a:ext uri="{FF2B5EF4-FFF2-40B4-BE49-F238E27FC236}">
                <a16:creationId xmlns:a16="http://schemas.microsoft.com/office/drawing/2014/main" id="{5159107D-F6BB-40D3-9937-8139B9AAFC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44DB9-179C-48D6-929C-595E8EE9CDCC}"/>
              </a:ext>
            </a:extLst>
          </p:cNvPr>
          <p:cNvSpPr>
            <a:spLocks noGrp="1"/>
          </p:cNvSpPr>
          <p:nvPr>
            <p:ph type="sldNum" sz="quarter" idx="12"/>
          </p:nvPr>
        </p:nvSpPr>
        <p:spPr/>
        <p:txBody>
          <a:bodyPr/>
          <a:lstStyle/>
          <a:p>
            <a:fld id="{B8598B41-CD45-4729-A184-13E618B3C092}" type="slidenum">
              <a:rPr lang="en-US" smtClean="0"/>
              <a:t>‹#›</a:t>
            </a:fld>
            <a:endParaRPr lang="en-US"/>
          </a:p>
        </p:txBody>
      </p:sp>
    </p:spTree>
    <p:extLst>
      <p:ext uri="{BB962C8B-B14F-4D97-AF65-F5344CB8AC3E}">
        <p14:creationId xmlns:p14="http://schemas.microsoft.com/office/powerpoint/2010/main" val="3554434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D40E-CC72-4CC2-95FD-35B4B16FC5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C8827B-BE92-4F1F-A1A4-793A2B510C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6C927F-B6B7-4573-98C0-47B7770FB5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AA59C2-97E3-4A6B-A539-45ED0845E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EECEB3-1483-4094-8748-955A2CA78E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AE417-11A0-41CC-B9A1-52708D2F9167}"/>
              </a:ext>
            </a:extLst>
          </p:cNvPr>
          <p:cNvSpPr>
            <a:spLocks noGrp="1"/>
          </p:cNvSpPr>
          <p:nvPr>
            <p:ph type="dt" sz="half" idx="10"/>
          </p:nvPr>
        </p:nvSpPr>
        <p:spPr/>
        <p:txBody>
          <a:bodyPr/>
          <a:lstStyle/>
          <a:p>
            <a:fld id="{452E7528-644E-4E34-A757-71ECE0E39985}" type="datetimeFigureOut">
              <a:rPr lang="en-US" smtClean="0"/>
              <a:t>2/21/2024</a:t>
            </a:fld>
            <a:endParaRPr lang="en-US"/>
          </a:p>
        </p:txBody>
      </p:sp>
      <p:sp>
        <p:nvSpPr>
          <p:cNvPr id="8" name="Footer Placeholder 7">
            <a:extLst>
              <a:ext uri="{FF2B5EF4-FFF2-40B4-BE49-F238E27FC236}">
                <a16:creationId xmlns:a16="http://schemas.microsoft.com/office/drawing/2014/main" id="{D0BC98DB-9AEE-44E6-BEA6-3063EB83A3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805D92-BA2E-4568-B0C3-17211FF31665}"/>
              </a:ext>
            </a:extLst>
          </p:cNvPr>
          <p:cNvSpPr>
            <a:spLocks noGrp="1"/>
          </p:cNvSpPr>
          <p:nvPr>
            <p:ph type="sldNum" sz="quarter" idx="12"/>
          </p:nvPr>
        </p:nvSpPr>
        <p:spPr/>
        <p:txBody>
          <a:bodyPr/>
          <a:lstStyle/>
          <a:p>
            <a:fld id="{B8598B41-CD45-4729-A184-13E618B3C092}" type="slidenum">
              <a:rPr lang="en-US" smtClean="0"/>
              <a:t>‹#›</a:t>
            </a:fld>
            <a:endParaRPr lang="en-US"/>
          </a:p>
        </p:txBody>
      </p:sp>
    </p:spTree>
    <p:extLst>
      <p:ext uri="{BB962C8B-B14F-4D97-AF65-F5344CB8AC3E}">
        <p14:creationId xmlns:p14="http://schemas.microsoft.com/office/powerpoint/2010/main" val="1571560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5B57-1E44-4034-B9B6-55335CB554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99D8CD-3510-426D-A238-5DB816709100}"/>
              </a:ext>
            </a:extLst>
          </p:cNvPr>
          <p:cNvSpPr>
            <a:spLocks noGrp="1"/>
          </p:cNvSpPr>
          <p:nvPr>
            <p:ph type="dt" sz="half" idx="10"/>
          </p:nvPr>
        </p:nvSpPr>
        <p:spPr/>
        <p:txBody>
          <a:bodyPr/>
          <a:lstStyle/>
          <a:p>
            <a:fld id="{452E7528-644E-4E34-A757-71ECE0E39985}" type="datetimeFigureOut">
              <a:rPr lang="en-US" smtClean="0"/>
              <a:t>2/21/2024</a:t>
            </a:fld>
            <a:endParaRPr lang="en-US"/>
          </a:p>
        </p:txBody>
      </p:sp>
      <p:sp>
        <p:nvSpPr>
          <p:cNvPr id="4" name="Footer Placeholder 3">
            <a:extLst>
              <a:ext uri="{FF2B5EF4-FFF2-40B4-BE49-F238E27FC236}">
                <a16:creationId xmlns:a16="http://schemas.microsoft.com/office/drawing/2014/main" id="{34FE3198-2A2D-47C7-BE31-BE3CF0862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9A9755-7DA6-4BB9-B873-FA849740B9CE}"/>
              </a:ext>
            </a:extLst>
          </p:cNvPr>
          <p:cNvSpPr>
            <a:spLocks noGrp="1"/>
          </p:cNvSpPr>
          <p:nvPr>
            <p:ph type="sldNum" sz="quarter" idx="12"/>
          </p:nvPr>
        </p:nvSpPr>
        <p:spPr/>
        <p:txBody>
          <a:bodyPr/>
          <a:lstStyle/>
          <a:p>
            <a:fld id="{B8598B41-CD45-4729-A184-13E618B3C092}" type="slidenum">
              <a:rPr lang="en-US" smtClean="0"/>
              <a:t>‹#›</a:t>
            </a:fld>
            <a:endParaRPr lang="en-US"/>
          </a:p>
        </p:txBody>
      </p:sp>
    </p:spTree>
    <p:extLst>
      <p:ext uri="{BB962C8B-B14F-4D97-AF65-F5344CB8AC3E}">
        <p14:creationId xmlns:p14="http://schemas.microsoft.com/office/powerpoint/2010/main" val="311935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3F9D6-6655-4B76-ADBA-2F8A77AFFF19}"/>
              </a:ext>
            </a:extLst>
          </p:cNvPr>
          <p:cNvSpPr>
            <a:spLocks noGrp="1"/>
          </p:cNvSpPr>
          <p:nvPr>
            <p:ph type="dt" sz="half" idx="10"/>
          </p:nvPr>
        </p:nvSpPr>
        <p:spPr/>
        <p:txBody>
          <a:bodyPr/>
          <a:lstStyle/>
          <a:p>
            <a:fld id="{452E7528-644E-4E34-A757-71ECE0E39985}" type="datetimeFigureOut">
              <a:rPr lang="en-US" smtClean="0"/>
              <a:t>2/21/2024</a:t>
            </a:fld>
            <a:endParaRPr lang="en-US"/>
          </a:p>
        </p:txBody>
      </p:sp>
      <p:sp>
        <p:nvSpPr>
          <p:cNvPr id="3" name="Footer Placeholder 2">
            <a:extLst>
              <a:ext uri="{FF2B5EF4-FFF2-40B4-BE49-F238E27FC236}">
                <a16:creationId xmlns:a16="http://schemas.microsoft.com/office/drawing/2014/main" id="{B38E1817-F6C6-4DE9-A7C7-2571AC5655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02F495-B8F4-4E25-9796-BA41C9EB4F17}"/>
              </a:ext>
            </a:extLst>
          </p:cNvPr>
          <p:cNvSpPr>
            <a:spLocks noGrp="1"/>
          </p:cNvSpPr>
          <p:nvPr>
            <p:ph type="sldNum" sz="quarter" idx="12"/>
          </p:nvPr>
        </p:nvSpPr>
        <p:spPr/>
        <p:txBody>
          <a:bodyPr/>
          <a:lstStyle/>
          <a:p>
            <a:fld id="{B8598B41-CD45-4729-A184-13E618B3C092}" type="slidenum">
              <a:rPr lang="en-US" smtClean="0"/>
              <a:t>‹#›</a:t>
            </a:fld>
            <a:endParaRPr lang="en-US"/>
          </a:p>
        </p:txBody>
      </p:sp>
    </p:spTree>
    <p:extLst>
      <p:ext uri="{BB962C8B-B14F-4D97-AF65-F5344CB8AC3E}">
        <p14:creationId xmlns:p14="http://schemas.microsoft.com/office/powerpoint/2010/main" val="59996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1D79-4737-48C3-A116-E74F710CF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B9410F-B039-4631-B067-8DAB23D5E6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491B51-CE09-4016-A5C9-60F4EE866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7DC70-3F4C-475F-BEEA-545F81EE9CF1}"/>
              </a:ext>
            </a:extLst>
          </p:cNvPr>
          <p:cNvSpPr>
            <a:spLocks noGrp="1"/>
          </p:cNvSpPr>
          <p:nvPr>
            <p:ph type="dt" sz="half" idx="10"/>
          </p:nvPr>
        </p:nvSpPr>
        <p:spPr/>
        <p:txBody>
          <a:bodyPr/>
          <a:lstStyle/>
          <a:p>
            <a:fld id="{452E7528-644E-4E34-A757-71ECE0E39985}" type="datetimeFigureOut">
              <a:rPr lang="en-US" smtClean="0"/>
              <a:t>2/21/2024</a:t>
            </a:fld>
            <a:endParaRPr lang="en-US"/>
          </a:p>
        </p:txBody>
      </p:sp>
      <p:sp>
        <p:nvSpPr>
          <p:cNvPr id="6" name="Footer Placeholder 5">
            <a:extLst>
              <a:ext uri="{FF2B5EF4-FFF2-40B4-BE49-F238E27FC236}">
                <a16:creationId xmlns:a16="http://schemas.microsoft.com/office/drawing/2014/main" id="{68C0962A-38FB-4633-845F-CDC235DE3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DDC4B-E107-4564-9DAA-2D5D823E5EF4}"/>
              </a:ext>
            </a:extLst>
          </p:cNvPr>
          <p:cNvSpPr>
            <a:spLocks noGrp="1"/>
          </p:cNvSpPr>
          <p:nvPr>
            <p:ph type="sldNum" sz="quarter" idx="12"/>
          </p:nvPr>
        </p:nvSpPr>
        <p:spPr/>
        <p:txBody>
          <a:bodyPr/>
          <a:lstStyle/>
          <a:p>
            <a:fld id="{B8598B41-CD45-4729-A184-13E618B3C092}" type="slidenum">
              <a:rPr lang="en-US" smtClean="0"/>
              <a:t>‹#›</a:t>
            </a:fld>
            <a:endParaRPr lang="en-US"/>
          </a:p>
        </p:txBody>
      </p:sp>
    </p:spTree>
    <p:extLst>
      <p:ext uri="{BB962C8B-B14F-4D97-AF65-F5344CB8AC3E}">
        <p14:creationId xmlns:p14="http://schemas.microsoft.com/office/powerpoint/2010/main" val="411268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E50A-7CC6-487D-A4C5-2659674A2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51BE6D-7EE9-4595-9AEC-192E39AAE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76231-79EB-4C10-B162-A90D3A3FA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98F4D0-CBA4-45F3-B56C-981700FFC991}"/>
              </a:ext>
            </a:extLst>
          </p:cNvPr>
          <p:cNvSpPr>
            <a:spLocks noGrp="1"/>
          </p:cNvSpPr>
          <p:nvPr>
            <p:ph type="dt" sz="half" idx="10"/>
          </p:nvPr>
        </p:nvSpPr>
        <p:spPr/>
        <p:txBody>
          <a:bodyPr/>
          <a:lstStyle/>
          <a:p>
            <a:fld id="{452E7528-644E-4E34-A757-71ECE0E39985}" type="datetimeFigureOut">
              <a:rPr lang="en-US" smtClean="0"/>
              <a:t>2/21/2024</a:t>
            </a:fld>
            <a:endParaRPr lang="en-US"/>
          </a:p>
        </p:txBody>
      </p:sp>
      <p:sp>
        <p:nvSpPr>
          <p:cNvPr id="6" name="Footer Placeholder 5">
            <a:extLst>
              <a:ext uri="{FF2B5EF4-FFF2-40B4-BE49-F238E27FC236}">
                <a16:creationId xmlns:a16="http://schemas.microsoft.com/office/drawing/2014/main" id="{8A392E6B-C114-4D6D-BB31-3B2BE5961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BE85-D04A-4741-B7E0-247ED4DE161C}"/>
              </a:ext>
            </a:extLst>
          </p:cNvPr>
          <p:cNvSpPr>
            <a:spLocks noGrp="1"/>
          </p:cNvSpPr>
          <p:nvPr>
            <p:ph type="sldNum" sz="quarter" idx="12"/>
          </p:nvPr>
        </p:nvSpPr>
        <p:spPr/>
        <p:txBody>
          <a:bodyPr/>
          <a:lstStyle/>
          <a:p>
            <a:fld id="{B8598B41-CD45-4729-A184-13E618B3C092}" type="slidenum">
              <a:rPr lang="en-US" smtClean="0"/>
              <a:t>‹#›</a:t>
            </a:fld>
            <a:endParaRPr lang="en-US"/>
          </a:p>
        </p:txBody>
      </p:sp>
    </p:spTree>
    <p:extLst>
      <p:ext uri="{BB962C8B-B14F-4D97-AF65-F5344CB8AC3E}">
        <p14:creationId xmlns:p14="http://schemas.microsoft.com/office/powerpoint/2010/main" val="2579943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F22609-90C1-4E3E-AF93-CA8885E3F1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F7ECC5-2CEC-4C7C-8CF6-89CB42DE9E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06FF4-0D4C-4F85-9349-7E6621CBE8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2E7528-644E-4E34-A757-71ECE0E39985}" type="datetimeFigureOut">
              <a:rPr lang="en-US" smtClean="0"/>
              <a:t>2/21/2024</a:t>
            </a:fld>
            <a:endParaRPr lang="en-US"/>
          </a:p>
        </p:txBody>
      </p:sp>
      <p:sp>
        <p:nvSpPr>
          <p:cNvPr id="5" name="Footer Placeholder 4">
            <a:extLst>
              <a:ext uri="{FF2B5EF4-FFF2-40B4-BE49-F238E27FC236}">
                <a16:creationId xmlns:a16="http://schemas.microsoft.com/office/drawing/2014/main" id="{74C8EC88-E973-48DF-8946-066939CF0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4B0A25-C5BC-4871-BF9B-9FD0FEE684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98B41-CD45-4729-A184-13E618B3C092}" type="slidenum">
              <a:rPr lang="en-US" smtClean="0"/>
              <a:t>‹#›</a:t>
            </a:fld>
            <a:endParaRPr lang="en-US"/>
          </a:p>
        </p:txBody>
      </p:sp>
    </p:spTree>
    <p:extLst>
      <p:ext uri="{BB962C8B-B14F-4D97-AF65-F5344CB8AC3E}">
        <p14:creationId xmlns:p14="http://schemas.microsoft.com/office/powerpoint/2010/main" val="132828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it-IT" sz="4000" b="1">
                <a:solidFill>
                  <a:srgbClr val="55565A"/>
                </a:solidFill>
                <a:latin typeface="Arial Black" panose="020B0604020202020204" pitchFamily="34" charset="0"/>
                <a:cs typeface="Arial" panose="020B0604020202020204" pitchFamily="34" charset="0"/>
              </a:rPr>
              <a:t>Formazione e orientamento </a:t>
            </a:r>
          </a:p>
          <a:p>
            <a:r>
              <a:rPr lang="it-IT" sz="4000" b="1">
                <a:solidFill>
                  <a:srgbClr val="55565A"/>
                </a:solidFill>
                <a:latin typeface="Arial Black" panose="020B0604020202020204" pitchFamily="34" charset="0"/>
                <a:cs typeface="Arial" panose="020B0604020202020204" pitchFamily="34" charset="0"/>
              </a:rPr>
              <a:t>per Advisor di Leo Club</a:t>
            </a:r>
          </a:p>
          <a:p>
            <a:pPr>
              <a:lnSpc>
                <a:spcPct val="150000"/>
              </a:lnSpc>
            </a:pPr>
            <a:r>
              <a:rPr lang="it-IT" sz="2800">
                <a:solidFill>
                  <a:srgbClr val="00AC69"/>
                </a:solidFill>
                <a:latin typeface="Arial" panose="020B0604020202020204" pitchFamily="34" charset="0"/>
                <a:cs typeface="Arial" panose="020B0604020202020204" pitchFamily="34" charset="0"/>
              </a:rPr>
              <a:t>LIONS CLUBS INTERNATIONAL</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7"/>
            <a:ext cx="9304985" cy="74943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a:solidFill>
                  <a:srgbClr val="55565A"/>
                </a:solidFill>
                <a:latin typeface="Arial" panose="020B0604020202020204" pitchFamily="34" charset="0"/>
                <a:cs typeface="Arial" panose="020B0604020202020204" pitchFamily="34" charset="0"/>
              </a:rPr>
              <a:t>Differenza tra club che nascono nelle scuole e quelli che nascono nella comunità</a:t>
            </a:r>
          </a:p>
        </p:txBody>
      </p:sp>
      <p:sp>
        <p:nvSpPr>
          <p:cNvPr id="2" name="TextBox 1">
            <a:extLst>
              <a:ext uri="{FF2B5EF4-FFF2-40B4-BE49-F238E27FC236}">
                <a16:creationId xmlns:a16="http://schemas.microsoft.com/office/drawing/2014/main" id="{7EEC8933-4E72-42ED-AACA-CE3BF15C5871}"/>
              </a:ext>
            </a:extLst>
          </p:cNvPr>
          <p:cNvSpPr txBox="1"/>
          <p:nvPr/>
        </p:nvSpPr>
        <p:spPr>
          <a:xfrm>
            <a:off x="2357625" y="2076995"/>
            <a:ext cx="8150087" cy="3447098"/>
          </a:xfrm>
          <a:prstGeom prst="rect">
            <a:avLst/>
          </a:prstGeom>
          <a:noFill/>
        </p:spPr>
        <p:txBody>
          <a:bodyPr wrap="square" rtlCol="0">
            <a:spAutoFit/>
          </a:bodyPr>
          <a:lstStyle/>
          <a:p>
            <a:pPr>
              <a:spcBef>
                <a:spcPts val="600"/>
              </a:spcBef>
              <a:defRPr/>
            </a:pPr>
            <a:r>
              <a:rPr lang="it-IT" sz="2400" b="1" dirty="0">
                <a:solidFill>
                  <a:srgbClr val="00AC69"/>
                </a:solidFill>
                <a:latin typeface="Arial" panose="020B0604020202020204" pitchFamily="34" charset="0"/>
                <a:cs typeface="Arial" panose="020B0604020202020204" pitchFamily="34" charset="0"/>
              </a:rPr>
              <a:t>Advisor di Leo club che nascono nella comunità </a:t>
            </a:r>
          </a:p>
          <a:p>
            <a:pPr marL="342900" indent="-342900">
              <a:spcBef>
                <a:spcPts val="600"/>
              </a:spcBef>
              <a:buFont typeface="Arial" panose="020B0604020202020204" pitchFamily="34" charset="0"/>
              <a:buChar char="•"/>
              <a:defRPr/>
            </a:pPr>
            <a:r>
              <a:rPr lang="it-IT" sz="2000" dirty="0">
                <a:solidFill>
                  <a:srgbClr val="4E4F4F"/>
                </a:solidFill>
                <a:latin typeface="Arial" panose="020B0604020202020204" pitchFamily="34" charset="0"/>
                <a:cs typeface="Arial" panose="020B0604020202020204" pitchFamily="34" charset="0"/>
              </a:rPr>
              <a:t>Aperto ai giovani idonei all’interno di un'area.</a:t>
            </a:r>
          </a:p>
          <a:p>
            <a:pPr marL="342900" indent="-342900">
              <a:spcBef>
                <a:spcPts val="600"/>
              </a:spcBef>
              <a:buFont typeface="Arial" panose="020B0604020202020204" pitchFamily="34" charset="0"/>
              <a:buChar char="•"/>
              <a:defRPr/>
            </a:pPr>
            <a:r>
              <a:rPr lang="it-IT" sz="2000" dirty="0">
                <a:solidFill>
                  <a:srgbClr val="4E4F4F"/>
                </a:solidFill>
                <a:latin typeface="Arial" panose="020B0604020202020204" pitchFamily="34" charset="0"/>
                <a:cs typeface="Arial" panose="020B0604020202020204" pitchFamily="34" charset="0"/>
              </a:rPr>
              <a:t>Si riunisce in un luogo centrale della comunità come un centro comunitario, un luogo di culto o una scuola.</a:t>
            </a:r>
          </a:p>
          <a:p>
            <a:pPr>
              <a:spcBef>
                <a:spcPts val="600"/>
              </a:spcBef>
              <a:defRPr/>
            </a:pPr>
            <a:r>
              <a:rPr lang="it-IT" sz="2000" dirty="0">
                <a:solidFill>
                  <a:srgbClr val="4E4F4F"/>
                </a:solidFill>
                <a:latin typeface="Arial" panose="020B0604020202020204" pitchFamily="34" charset="0"/>
                <a:cs typeface="Arial" panose="020B0604020202020204" pitchFamily="34" charset="0"/>
              </a:rPr>
              <a:t> </a:t>
            </a:r>
            <a:r>
              <a:rPr lang="it-IT" sz="2400" b="1" dirty="0">
                <a:solidFill>
                  <a:srgbClr val="00AC69"/>
                </a:solidFill>
                <a:latin typeface="Arial" panose="020B0604020202020204" pitchFamily="34" charset="0"/>
                <a:cs typeface="Arial" panose="020B0604020202020204" pitchFamily="34" charset="0"/>
              </a:rPr>
              <a:t>Advisor di Leo club all’interno di una scuola</a:t>
            </a:r>
          </a:p>
          <a:p>
            <a:pPr marL="342900" indent="-342900">
              <a:spcBef>
                <a:spcPts val="600"/>
              </a:spcBef>
              <a:buFont typeface="Arial" pitchFamily="34" charset="0"/>
              <a:buChar char="•"/>
              <a:defRPr/>
            </a:pPr>
            <a:r>
              <a:rPr lang="it-IT" sz="2000" dirty="0">
                <a:solidFill>
                  <a:srgbClr val="4E4F4F"/>
                </a:solidFill>
                <a:latin typeface="Arial" panose="020B0604020202020204" pitchFamily="34" charset="0"/>
                <a:cs typeface="Arial" panose="020B0604020202020204" pitchFamily="34" charset="0"/>
              </a:rPr>
              <a:t>I soci sono studenti di una scuola locale.</a:t>
            </a:r>
          </a:p>
          <a:p>
            <a:pPr marL="342900" indent="-342900">
              <a:spcBef>
                <a:spcPts val="600"/>
              </a:spcBef>
              <a:buFont typeface="Arial" pitchFamily="34" charset="0"/>
              <a:buChar char="•"/>
              <a:defRPr/>
            </a:pPr>
            <a:r>
              <a:rPr lang="it-IT" sz="2000" dirty="0">
                <a:solidFill>
                  <a:srgbClr val="4E4F4F"/>
                </a:solidFill>
                <a:latin typeface="Arial" panose="020B0604020202020204" pitchFamily="34" charset="0"/>
                <a:cs typeface="Arial" panose="020B0604020202020204" pitchFamily="34" charset="0"/>
              </a:rPr>
              <a:t>Collabora con un Advisor docente, che può essere o meno un socio del Lions club sponsor.</a:t>
            </a:r>
          </a:p>
          <a:p>
            <a:pPr marL="342900" indent="-342900">
              <a:spcBef>
                <a:spcPts val="600"/>
              </a:spcBef>
              <a:buFont typeface="Arial" pitchFamily="34" charset="0"/>
              <a:buChar char="•"/>
              <a:defRPr/>
            </a:pPr>
            <a:r>
              <a:rPr lang="it-IT" sz="2000" dirty="0">
                <a:solidFill>
                  <a:srgbClr val="4E4F4F"/>
                </a:solidFill>
                <a:latin typeface="Arial" panose="020B0604020202020204" pitchFamily="34" charset="0"/>
                <a:cs typeface="Arial" panose="020B0604020202020204" pitchFamily="34" charset="0"/>
              </a:rPr>
              <a:t>Si riunisce a scuola o in uno spazio scelto nei pressi della scuola.</a:t>
            </a:r>
          </a:p>
        </p:txBody>
      </p:sp>
      <p:pic>
        <p:nvPicPr>
          <p:cNvPr id="10" name="Picture 9">
            <a:extLst>
              <a:ext uri="{FF2B5EF4-FFF2-40B4-BE49-F238E27FC236}">
                <a16:creationId xmlns:a16="http://schemas.microsoft.com/office/drawing/2014/main" id="{08A85A00-EE04-D943-9ABC-F65F88572D00}"/>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F23B4E02-3C88-6541-9B25-8A734276D7AD}"/>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993536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D8F3676-5A3A-A04E-86C3-479AF63F5121}"/>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1109164" y="1423741"/>
            <a:ext cx="8672526" cy="4154984"/>
          </a:xfrm>
          <a:prstGeom prst="rect">
            <a:avLst/>
          </a:prstGeom>
          <a:noFill/>
        </p:spPr>
        <p:txBody>
          <a:bodyPr wrap="square" rtlCol="0">
            <a:spAutoFit/>
          </a:bodyPr>
          <a:lstStyle/>
          <a:p>
            <a:r>
              <a:rPr lang="it-IT" sz="2400" dirty="0">
                <a:solidFill>
                  <a:schemeClr val="bg1"/>
                </a:solidFill>
                <a:effectLst>
                  <a:glow>
                    <a:schemeClr val="bg1"/>
                  </a:glow>
                </a:effectLst>
                <a:latin typeface="Arial" panose="020B0604020202020204" pitchFamily="34" charset="0"/>
                <a:cs typeface="Arial" panose="020B0604020202020204" pitchFamily="34" charset="0"/>
              </a:rPr>
              <a:t>Punti importanti ricavati dal modulo</a:t>
            </a:r>
          </a:p>
          <a:p>
            <a:pPr marL="342900" indent="-342900">
              <a:buFont typeface="Arial" panose="020B0604020202020204" pitchFamily="34" charset="0"/>
              <a:buChar char="•"/>
            </a:pPr>
            <a:r>
              <a:rPr lang="it-IT" sz="2400" dirty="0">
                <a:solidFill>
                  <a:schemeClr val="bg1"/>
                </a:solidFill>
                <a:effectLst>
                  <a:glow>
                    <a:schemeClr val="bg1"/>
                  </a:glow>
                </a:effectLst>
                <a:latin typeface="Arial" panose="020B0604020202020204" pitchFamily="34" charset="0"/>
                <a:cs typeface="Arial" panose="020B0604020202020204" pitchFamily="34" charset="0"/>
              </a:rPr>
              <a:t>Gli Advisor di Leo club fungono da mentori, motivatori, consulenti, intermediari e esempio di servizio. </a:t>
            </a:r>
          </a:p>
          <a:p>
            <a:pPr marL="342900" indent="-342900">
              <a:buFont typeface="Arial" panose="020B0604020202020204" pitchFamily="34" charset="0"/>
              <a:buChar char="•"/>
            </a:pPr>
            <a:r>
              <a:rPr lang="it-IT" sz="2400" dirty="0">
                <a:solidFill>
                  <a:schemeClr val="bg1"/>
                </a:solidFill>
                <a:effectLst>
                  <a:glow>
                    <a:schemeClr val="bg1"/>
                  </a:glow>
                </a:effectLst>
                <a:latin typeface="Arial" panose="020B0604020202020204" pitchFamily="34" charset="0"/>
                <a:cs typeface="Arial" panose="020B0604020202020204" pitchFamily="34" charset="0"/>
              </a:rPr>
              <a:t>Il modo in cui l'Advisor  lavora con il club dipenderà dal tipo di club, da dove si trova il club e dai Leo stessi.</a:t>
            </a:r>
          </a:p>
          <a:p>
            <a:pPr marL="342900" indent="-342900">
              <a:buFont typeface="Arial" panose="020B0604020202020204" pitchFamily="34" charset="0"/>
              <a:buChar char="•"/>
            </a:pPr>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it-IT" sz="2400" dirty="0">
                <a:solidFill>
                  <a:schemeClr val="bg1"/>
                </a:solidFill>
                <a:effectLst>
                  <a:glow>
                    <a:schemeClr val="bg1"/>
                  </a:glow>
                </a:effectLst>
                <a:latin typeface="Arial" panose="020B0604020202020204" pitchFamily="34" charset="0"/>
                <a:cs typeface="Arial" panose="020B0604020202020204" pitchFamily="34" charset="0"/>
              </a:rPr>
              <a:t>Attività per la conclusione del modulo</a:t>
            </a:r>
          </a:p>
          <a:p>
            <a:pPr marL="342900" indent="-342900">
              <a:buFont typeface="Arial" panose="020B0604020202020204" pitchFamily="34" charset="0"/>
              <a:buChar char="•"/>
            </a:pPr>
            <a:r>
              <a:rPr lang="it-IT" sz="2400" dirty="0">
                <a:solidFill>
                  <a:schemeClr val="bg1"/>
                </a:solidFill>
                <a:effectLst>
                  <a:glow>
                    <a:schemeClr val="bg1"/>
                  </a:glow>
                </a:effectLst>
                <a:latin typeface="Arial" panose="020B0604020202020204" pitchFamily="34" charset="0"/>
                <a:cs typeface="Arial" panose="020B0604020202020204" pitchFamily="34" charset="0"/>
              </a:rPr>
              <a:t>Crea un progetto per il successo come Advisor, sviluppando una strategia basata sul tipo di club, la sua sede e ciascuno dei cinque ruoli di un advisor di Leo </a:t>
            </a:r>
            <a:r>
              <a:rPr lang="it-IT" sz="2400">
                <a:solidFill>
                  <a:schemeClr val="bg1"/>
                </a:solidFill>
                <a:effectLst>
                  <a:glow>
                    <a:schemeClr val="bg1"/>
                  </a:glow>
                </a:effectLst>
                <a:latin typeface="Arial" panose="020B0604020202020204" pitchFamily="34" charset="0"/>
                <a:cs typeface="Arial" panose="020B0604020202020204" pitchFamily="34" charset="0"/>
              </a:rPr>
              <a:t>club in </a:t>
            </a:r>
            <a:r>
              <a:rPr lang="it-IT" sz="2400" dirty="0">
                <a:solidFill>
                  <a:schemeClr val="bg1"/>
                </a:solidFill>
                <a:effectLst>
                  <a:glow>
                    <a:schemeClr val="bg1"/>
                  </a:glow>
                </a:effectLst>
                <a:latin typeface="Arial" panose="020B0604020202020204" pitchFamily="34" charset="0"/>
                <a:cs typeface="Arial" panose="020B0604020202020204" pitchFamily="34" charset="0"/>
              </a:rPr>
              <a:t>azione.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sp>
        <p:nvSpPr>
          <p:cNvPr id="10" name="Text Placeholder 18">
            <a:extLst>
              <a:ext uri="{FF2B5EF4-FFF2-40B4-BE49-F238E27FC236}">
                <a16:creationId xmlns:a16="http://schemas.microsoft.com/office/drawing/2014/main" id="{37642B63-DF84-BF4F-A498-00702E42F473}"/>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3200">
                <a:solidFill>
                  <a:schemeClr val="bg1"/>
                </a:solidFill>
                <a:effectLst>
                  <a:glow>
                    <a:schemeClr val="bg1"/>
                  </a:glow>
                </a:effectLst>
              </a:rPr>
              <a:t>Riepilogo</a:t>
            </a:r>
          </a:p>
        </p:txBody>
      </p:sp>
      <p:pic>
        <p:nvPicPr>
          <p:cNvPr id="11" name="Picture 10">
            <a:extLst>
              <a:ext uri="{FF2B5EF4-FFF2-40B4-BE49-F238E27FC236}">
                <a16:creationId xmlns:a16="http://schemas.microsoft.com/office/drawing/2014/main" id="{160A87CF-F851-324A-B445-26194A82D825}"/>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166435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5320880" cy="3956935"/>
            <a:chOff x="4739767" y="1033790"/>
            <a:chExt cx="8240314" cy="3956935"/>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it-IT" sz="2000" b="1" dirty="0">
                  <a:solidFill>
                    <a:srgbClr val="407CCA"/>
                  </a:solidFill>
                  <a:latin typeface="Arial" panose="020B0604020202020204" pitchFamily="34" charset="0"/>
                  <a:cs typeface="Arial" panose="020B0604020202020204" pitchFamily="34" charset="0"/>
                </a:rPr>
                <a:t>Modulo 1 </a:t>
              </a:r>
              <a:r>
                <a:rPr lang="it-IT" sz="2000" dirty="0">
                  <a:solidFill>
                    <a:srgbClr val="EBB700"/>
                  </a:solidFill>
                  <a:latin typeface="Arial" panose="020B0604020202020204" pitchFamily="34" charset="0"/>
                  <a:cs typeface="Arial" panose="020B0604020202020204" pitchFamily="34" charset="0"/>
                </a:rPr>
                <a:t>//</a:t>
              </a:r>
              <a:r>
                <a:rPr lang="it-IT" sz="2000" dirty="0">
                  <a:solidFill>
                    <a:srgbClr val="55565A"/>
                  </a:solidFill>
                  <a:latin typeface="Arial" panose="020B0604020202020204" pitchFamily="34" charset="0"/>
                  <a:cs typeface="Arial" panose="020B0604020202020204" pitchFamily="34" charset="0"/>
                </a:rPr>
                <a:t> Panoramica sul programma Leo Club</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it-IT" sz="2000" b="1" dirty="0">
                  <a:solidFill>
                    <a:srgbClr val="407CCA"/>
                  </a:solidFill>
                  <a:latin typeface="Arial" panose="020B0604020202020204" pitchFamily="34" charset="0"/>
                  <a:cs typeface="Arial" panose="020B0604020202020204" pitchFamily="34" charset="0"/>
                </a:rPr>
                <a:t>Modulo 2 </a:t>
              </a:r>
              <a:r>
                <a:rPr lang="it-IT" sz="2000" dirty="0">
                  <a:solidFill>
                    <a:srgbClr val="EBB700"/>
                  </a:solidFill>
                  <a:latin typeface="Arial" panose="020B0604020202020204" pitchFamily="34" charset="0"/>
                  <a:cs typeface="Arial" panose="020B0604020202020204" pitchFamily="34" charset="0"/>
                </a:rPr>
                <a:t>/</a:t>
              </a:r>
              <a:r>
                <a:rPr lang="it-IT" sz="2000" dirty="0">
                  <a:latin typeface="Arial" panose="020B0604020202020204" pitchFamily="34" charset="0"/>
                  <a:cs typeface="Arial" panose="020B0604020202020204" pitchFamily="34" charset="0"/>
                </a:rPr>
                <a:t> </a:t>
              </a:r>
              <a:r>
                <a:rPr lang="it-IT" sz="2000" dirty="0">
                  <a:solidFill>
                    <a:srgbClr val="55565A"/>
                  </a:solidFill>
                  <a:latin typeface="Arial" panose="020B0604020202020204" pitchFamily="34" charset="0"/>
                  <a:cs typeface="Arial" panose="020B0604020202020204" pitchFamily="34" charset="0"/>
                </a:rPr>
                <a:t>Il ruolo dell'Advisor di Leo Club</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it-IT" sz="2000" b="1" dirty="0">
                  <a:solidFill>
                    <a:srgbClr val="407CCA"/>
                  </a:solidFill>
                  <a:latin typeface="Arial" panose="020B0604020202020204" pitchFamily="34" charset="0"/>
                  <a:cs typeface="Arial" panose="020B0604020202020204" pitchFamily="34" charset="0"/>
                </a:rPr>
                <a:t>Modulo 3 </a:t>
              </a:r>
              <a:r>
                <a:rPr lang="it-IT" sz="2000" dirty="0">
                  <a:solidFill>
                    <a:srgbClr val="EBB700"/>
                  </a:solidFill>
                  <a:latin typeface="Arial" panose="020B0604020202020204" pitchFamily="34" charset="0"/>
                  <a:cs typeface="Arial" panose="020B0604020202020204" pitchFamily="34" charset="0"/>
                </a:rPr>
                <a:t>// </a:t>
              </a:r>
              <a:r>
                <a:rPr lang="it-IT" sz="2000" dirty="0">
                  <a:solidFill>
                    <a:srgbClr val="55565A"/>
                  </a:solidFill>
                  <a:latin typeface="Arial" panose="020B0604020202020204" pitchFamily="34" charset="0"/>
                  <a:cs typeface="Arial" panose="020B0604020202020204" pitchFamily="34" charset="0"/>
                </a:rPr>
                <a:t>L’amministrazione del Leo Club</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it-IT" sz="2000" b="1" dirty="0">
                  <a:solidFill>
                    <a:srgbClr val="407CCA"/>
                  </a:solidFill>
                  <a:latin typeface="Arial" panose="020B0604020202020204" pitchFamily="34" charset="0"/>
                  <a:cs typeface="Arial" panose="020B0604020202020204" pitchFamily="34" charset="0"/>
                </a:rPr>
                <a:t>Modulo 4 </a:t>
              </a:r>
              <a:r>
                <a:rPr lang="it-IT" sz="2000" dirty="0">
                  <a:solidFill>
                    <a:srgbClr val="EBB700"/>
                  </a:solidFill>
                  <a:latin typeface="Arial" panose="020B0604020202020204" pitchFamily="34" charset="0"/>
                  <a:cs typeface="Arial" panose="020B0604020202020204" pitchFamily="34" charset="0"/>
                </a:rPr>
                <a:t>//</a:t>
              </a:r>
              <a:r>
                <a:rPr lang="it-IT" sz="2000" dirty="0">
                  <a:solidFill>
                    <a:srgbClr val="55565A"/>
                  </a:solidFill>
                  <a:latin typeface="Arial" panose="020B0604020202020204" pitchFamily="34" charset="0"/>
                  <a:cs typeface="Arial" panose="020B0604020202020204" pitchFamily="34" charset="0"/>
                </a:rPr>
                <a:t> Risorse del programma Leo Club</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58385" y="4590615"/>
              <a:ext cx="8203076" cy="400110"/>
            </a:xfrm>
            <a:prstGeom prst="rect">
              <a:avLst/>
            </a:prstGeom>
            <a:noFill/>
          </p:spPr>
          <p:txBody>
            <a:bodyPr wrap="none" rtlCol="0">
              <a:spAutoFit/>
            </a:bodyPr>
            <a:lstStyle/>
            <a:p>
              <a:r>
                <a:rPr lang="it-IT" sz="2000" b="1" dirty="0">
                  <a:solidFill>
                    <a:srgbClr val="407CCA"/>
                  </a:solidFill>
                  <a:latin typeface="Arial" panose="020B0604020202020204" pitchFamily="34" charset="0"/>
                  <a:cs typeface="Arial" panose="020B0604020202020204" pitchFamily="34" charset="0"/>
                </a:rPr>
                <a:t>Modulo 6 </a:t>
              </a:r>
              <a:r>
                <a:rPr lang="it-IT" sz="2000" dirty="0">
                  <a:solidFill>
                    <a:srgbClr val="EBB700"/>
                  </a:solidFill>
                  <a:latin typeface="Arial" panose="020B0604020202020204" pitchFamily="34" charset="0"/>
                  <a:cs typeface="Arial" panose="020B0604020202020204" pitchFamily="34" charset="0"/>
                </a:rPr>
                <a:t>// </a:t>
              </a:r>
              <a:r>
                <a:rPr lang="it-IT" sz="2000" dirty="0">
                  <a:solidFill>
                    <a:srgbClr val="55565A"/>
                  </a:solidFill>
                  <a:latin typeface="Arial" panose="020B0604020202020204" pitchFamily="34" charset="0"/>
                  <a:cs typeface="Arial" panose="020B0604020202020204" pitchFamily="34" charset="0"/>
                </a:rPr>
                <a:t>Continuare il Viaggio del Service</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43258"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it-IT" sz="6000" b="1">
                <a:solidFill>
                  <a:schemeClr val="bg1"/>
                </a:solidFill>
                <a:latin typeface="Arial Black" panose="020B0604020202020204" pitchFamily="34" charset="0"/>
                <a:ea typeface="Arial" charset="0"/>
                <a:cs typeface="Arial Black" panose="020B0604020202020204" pitchFamily="34" charset="0"/>
              </a:rPr>
              <a:t>Moduli</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2" name="TextBox 1">
            <a:extLst>
              <a:ext uri="{FF2B5EF4-FFF2-40B4-BE49-F238E27FC236}">
                <a16:creationId xmlns:a16="http://schemas.microsoft.com/office/drawing/2014/main" id="{D57ED2E3-70B3-6451-EC60-D9325C2FECF7}"/>
              </a:ext>
            </a:extLst>
          </p:cNvPr>
          <p:cNvSpPr txBox="1"/>
          <p:nvPr/>
        </p:nvSpPr>
        <p:spPr>
          <a:xfrm>
            <a:off x="6024778" y="4513307"/>
            <a:ext cx="6098344" cy="400110"/>
          </a:xfrm>
          <a:prstGeom prst="rect">
            <a:avLst/>
          </a:prstGeom>
          <a:noFill/>
        </p:spPr>
        <p:txBody>
          <a:bodyPr wrap="square">
            <a:spAutoFit/>
          </a:bodyPr>
          <a:lstStyle/>
          <a:p>
            <a:r>
              <a:rPr lang="it-IT" sz="2000" b="1" dirty="0">
                <a:solidFill>
                  <a:srgbClr val="407CCA"/>
                </a:solidFill>
                <a:latin typeface="Arial" panose="020B0604020202020204" pitchFamily="34" charset="0"/>
                <a:cs typeface="Arial" panose="020B0604020202020204" pitchFamily="34" charset="0"/>
              </a:rPr>
              <a:t>Modulo 5 </a:t>
            </a:r>
            <a:r>
              <a:rPr lang="it-IT" sz="2000" dirty="0">
                <a:solidFill>
                  <a:srgbClr val="EBB700"/>
                </a:solidFill>
                <a:latin typeface="Arial" panose="020B0604020202020204" pitchFamily="34" charset="0"/>
                <a:cs typeface="Arial" panose="020B0604020202020204" pitchFamily="34" charset="0"/>
              </a:rPr>
              <a:t>//</a:t>
            </a:r>
            <a:r>
              <a:rPr lang="it-IT" sz="2000" dirty="0">
                <a:solidFill>
                  <a:srgbClr val="55565A"/>
                </a:solidFill>
                <a:latin typeface="Arial" panose="020B0604020202020204" pitchFamily="34" charset="0"/>
                <a:cs typeface="Arial" panose="020B0604020202020204" pitchFamily="34" charset="0"/>
              </a:rPr>
              <a:t> Lavorare con i più giovani</a:t>
            </a:r>
          </a:p>
        </p:txBody>
      </p:sp>
    </p:spTree>
    <p:extLst>
      <p:ext uri="{BB962C8B-B14F-4D97-AF65-F5344CB8AC3E}">
        <p14:creationId xmlns:p14="http://schemas.microsoft.com/office/powerpoint/2010/main" val="264789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it-IT" sz="6000">
                <a:latin typeface="Arial Black" panose="020B0604020202020204" pitchFamily="34" charset="0"/>
                <a:cs typeface="Arial Black" panose="020B0604020202020204" pitchFamily="34" charset="0"/>
              </a:rPr>
              <a:t>Modulo 2</a:t>
            </a:r>
          </a:p>
          <a:p>
            <a:pPr>
              <a:spcBef>
                <a:spcPts val="0"/>
              </a:spcBef>
            </a:pPr>
            <a:r>
              <a:rPr lang="it-IT" sz="4000" b="0"/>
              <a:t>Il ruolo dell'Advisor di Leo Club</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91531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ackground - Solid">
            <a:extLst>
              <a:ext uri="{FF2B5EF4-FFF2-40B4-BE49-F238E27FC236}">
                <a16:creationId xmlns:a16="http://schemas.microsoft.com/office/drawing/2014/main" id="{01E102B9-E19F-FA49-8E1B-6B0514BCBF3A}"/>
              </a:ext>
            </a:extLst>
          </p:cNvPr>
          <p:cNvSpPr/>
          <p:nvPr/>
        </p:nvSpPr>
        <p:spPr>
          <a:xfrm>
            <a:off x="4768936" y="28166"/>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84877D5-0D59-9440-A546-C529D37C4FD4}"/>
              </a:ext>
            </a:extLst>
          </p:cNvPr>
          <p:cNvPicPr>
            <a:picLocks noChangeAspect="1"/>
          </p:cNvPicPr>
          <p:nvPr/>
        </p:nvPicPr>
        <p:blipFill rotWithShape="1">
          <a:blip r:embed="rId3"/>
          <a:srcRect l="20695" t="148" r="33151" b="-148"/>
          <a:stretch/>
        </p:blipFill>
        <p:spPr>
          <a:xfrm>
            <a:off x="32285" y="12701"/>
            <a:ext cx="4736651" cy="6850368"/>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24749" y="1482330"/>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p:txBody>
      </p:sp>
      <p:pic>
        <p:nvPicPr>
          <p:cNvPr id="21" name="Picture 20">
            <a:extLst>
              <a:ext uri="{FF2B5EF4-FFF2-40B4-BE49-F238E27FC236}">
                <a16:creationId xmlns:a16="http://schemas.microsoft.com/office/drawing/2014/main" id="{9B6CC027-E9BB-5445-9EB6-DA1D74F480CE}"/>
              </a:ext>
            </a:extLst>
          </p:cNvPr>
          <p:cNvPicPr>
            <a:picLocks noChangeAspect="1"/>
          </p:cNvPicPr>
          <p:nvPr/>
        </p:nvPicPr>
        <p:blipFill rotWithShape="1">
          <a:blip r:embed="rId4"/>
          <a:srcRect l="68604" t="4387" r="-7305" b="37925"/>
          <a:stretch/>
        </p:blipFill>
        <p:spPr>
          <a:xfrm rot="10800000">
            <a:off x="10508066" y="15035"/>
            <a:ext cx="1683934" cy="3765146"/>
          </a:xfrm>
          <a:prstGeom prst="rect">
            <a:avLst/>
          </a:prstGeom>
        </p:spPr>
      </p:pic>
      <p:pic>
        <p:nvPicPr>
          <p:cNvPr id="22" name="Picture 21">
            <a:extLst>
              <a:ext uri="{FF2B5EF4-FFF2-40B4-BE49-F238E27FC236}">
                <a16:creationId xmlns:a16="http://schemas.microsoft.com/office/drawing/2014/main" id="{0E121B89-A85E-134F-8BA4-7705C93510F7}"/>
              </a:ext>
            </a:extLst>
          </p:cNvPr>
          <p:cNvPicPr>
            <a:picLocks noChangeAspect="1"/>
          </p:cNvPicPr>
          <p:nvPr/>
        </p:nvPicPr>
        <p:blipFill rotWithShape="1">
          <a:blip r:embed="rId5"/>
          <a:srcRect l="15744" b="4901"/>
          <a:stretch/>
        </p:blipFill>
        <p:spPr>
          <a:xfrm rot="10800000" flipH="1">
            <a:off x="0" y="-43328"/>
            <a:ext cx="991893" cy="1679305"/>
          </a:xfrm>
          <a:prstGeom prst="rect">
            <a:avLst/>
          </a:prstGeom>
        </p:spPr>
      </p:pic>
      <p:pic>
        <p:nvPicPr>
          <p:cNvPr id="23" name="Picture 22">
            <a:extLst>
              <a:ext uri="{FF2B5EF4-FFF2-40B4-BE49-F238E27FC236}">
                <a16:creationId xmlns:a16="http://schemas.microsoft.com/office/drawing/2014/main" id="{4DEBB0AB-5AC3-674E-A406-3F5DA2E3C708}"/>
              </a:ext>
            </a:extLst>
          </p:cNvPr>
          <p:cNvPicPr>
            <a:picLocks noChangeAspect="1"/>
          </p:cNvPicPr>
          <p:nvPr/>
        </p:nvPicPr>
        <p:blipFill>
          <a:blip r:embed="rId6"/>
          <a:stretch>
            <a:fillRect/>
          </a:stretch>
        </p:blipFill>
        <p:spPr>
          <a:xfrm>
            <a:off x="10210219" y="5453502"/>
            <a:ext cx="1326937" cy="663469"/>
          </a:xfrm>
          <a:prstGeom prst="rect">
            <a:avLst/>
          </a:prstGeom>
        </p:spPr>
      </p:pic>
      <p:sp>
        <p:nvSpPr>
          <p:cNvPr id="2" name="TextBox 1">
            <a:extLst>
              <a:ext uri="{FF2B5EF4-FFF2-40B4-BE49-F238E27FC236}">
                <a16:creationId xmlns:a16="http://schemas.microsoft.com/office/drawing/2014/main" id="{512C92B7-9A30-420F-9D73-DB30F607CB29}"/>
              </a:ext>
            </a:extLst>
          </p:cNvPr>
          <p:cNvSpPr txBox="1"/>
          <p:nvPr/>
        </p:nvSpPr>
        <p:spPr>
          <a:xfrm>
            <a:off x="5375739" y="1970315"/>
            <a:ext cx="7157223" cy="2793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50000"/>
              </a:lnSpc>
              <a:buFont typeface="Arial"/>
              <a:buChar char="•"/>
            </a:pPr>
            <a:r>
              <a:rPr lang="it-IT" sz="2400">
                <a:solidFill>
                  <a:schemeClr val="bg1"/>
                </a:solidFill>
                <a:latin typeface="Arial" panose="020B0604020202020204" pitchFamily="34" charset="0"/>
                <a:ea typeface="+mn-lt"/>
                <a:cs typeface="Arial" panose="020B0604020202020204" pitchFamily="34" charset="0"/>
              </a:rPr>
              <a:t>Mentore</a:t>
            </a:r>
          </a:p>
          <a:p>
            <a:pPr marL="285750" indent="-285750" algn="just">
              <a:lnSpc>
                <a:spcPct val="150000"/>
              </a:lnSpc>
              <a:buFont typeface="Arial"/>
              <a:buChar char="•"/>
            </a:pPr>
            <a:r>
              <a:rPr lang="it-IT" sz="2400">
                <a:solidFill>
                  <a:schemeClr val="bg1"/>
                </a:solidFill>
                <a:latin typeface="Arial" panose="020B0604020202020204" pitchFamily="34" charset="0"/>
                <a:ea typeface="+mn-lt"/>
                <a:cs typeface="Arial" panose="020B0604020202020204" pitchFamily="34" charset="0"/>
              </a:rPr>
              <a:t>Motivatore</a:t>
            </a:r>
          </a:p>
          <a:p>
            <a:pPr marL="285750" indent="-285750" algn="just">
              <a:lnSpc>
                <a:spcPct val="150000"/>
              </a:lnSpc>
              <a:buFont typeface="Arial"/>
              <a:buChar char="•"/>
            </a:pPr>
            <a:r>
              <a:rPr lang="it-IT" sz="2400">
                <a:solidFill>
                  <a:schemeClr val="bg1"/>
                </a:solidFill>
                <a:latin typeface="Arial" panose="020B0604020202020204" pitchFamily="34" charset="0"/>
                <a:ea typeface="+mn-lt"/>
                <a:cs typeface="Arial" panose="020B0604020202020204" pitchFamily="34" charset="0"/>
              </a:rPr>
              <a:t>Consigliere</a:t>
            </a:r>
          </a:p>
          <a:p>
            <a:pPr marL="285750" indent="-285750" algn="just">
              <a:lnSpc>
                <a:spcPct val="150000"/>
              </a:lnSpc>
              <a:buFont typeface="Arial"/>
              <a:buChar char="•"/>
            </a:pPr>
            <a:r>
              <a:rPr lang="it-IT" sz="2400">
                <a:solidFill>
                  <a:schemeClr val="bg1"/>
                </a:solidFill>
                <a:latin typeface="Arial" panose="020B0604020202020204" pitchFamily="34" charset="0"/>
                <a:cs typeface="Arial" panose="020B0604020202020204" pitchFamily="34" charset="0"/>
              </a:rPr>
              <a:t>Intermediario</a:t>
            </a:r>
          </a:p>
          <a:p>
            <a:pPr marL="285750" indent="-285750" algn="just">
              <a:lnSpc>
                <a:spcPct val="150000"/>
              </a:lnSpc>
              <a:buFont typeface="Arial"/>
              <a:buChar char="•"/>
            </a:pPr>
            <a:r>
              <a:rPr lang="it-IT" sz="2400">
                <a:solidFill>
                  <a:schemeClr val="bg1"/>
                </a:solidFill>
                <a:latin typeface="Arial" panose="020B0604020202020204" pitchFamily="34" charset="0"/>
                <a:ea typeface="+mn-lt"/>
                <a:cs typeface="Arial" panose="020B0604020202020204" pitchFamily="34" charset="0"/>
              </a:rPr>
              <a:t>Esempio di servizio</a:t>
            </a:r>
          </a:p>
        </p:txBody>
      </p:sp>
      <p:sp>
        <p:nvSpPr>
          <p:cNvPr id="18" name="Headline">
            <a:extLst>
              <a:ext uri="{FF2B5EF4-FFF2-40B4-BE49-F238E27FC236}">
                <a16:creationId xmlns:a16="http://schemas.microsoft.com/office/drawing/2014/main" id="{F98BA96E-DF1D-8B46-845F-E6ABE8C1AC8D}"/>
              </a:ext>
            </a:extLst>
          </p:cNvPr>
          <p:cNvSpPr txBox="1">
            <a:spLocks/>
          </p:cNvSpPr>
          <p:nvPr/>
        </p:nvSpPr>
        <p:spPr>
          <a:xfrm>
            <a:off x="5369136" y="136927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a:solidFill>
                  <a:schemeClr val="bg1"/>
                </a:solidFill>
                <a:latin typeface="Arial" panose="020B0604020202020204" pitchFamily="34" charset="0"/>
                <a:cs typeface="Arial" panose="020B0604020202020204" pitchFamily="34" charset="0"/>
              </a:rPr>
              <a:t>Il ruolo dell'Advisor di Leo Club</a:t>
            </a:r>
          </a:p>
        </p:txBody>
      </p:sp>
    </p:spTree>
    <p:extLst>
      <p:ext uri="{BB962C8B-B14F-4D97-AF65-F5344CB8AC3E}">
        <p14:creationId xmlns:p14="http://schemas.microsoft.com/office/powerpoint/2010/main" val="3609888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C1A1B9-A64B-E849-BEE6-6022B40227B0}"/>
              </a:ext>
            </a:extLst>
          </p:cNvPr>
          <p:cNvPicPr>
            <a:picLocks noChangeAspect="1"/>
          </p:cNvPicPr>
          <p:nvPr/>
        </p:nvPicPr>
        <p:blipFill rotWithShape="1">
          <a:blip r:embed="rId3"/>
          <a:srcRect l="24438" t="521" r="29220" b="-521"/>
          <a:stretch/>
        </p:blipFill>
        <p:spPr>
          <a:xfrm>
            <a:off x="7336716" y="-9314"/>
            <a:ext cx="4855284" cy="6993335"/>
          </a:xfrm>
          <a:prstGeom prst="rect">
            <a:avLst/>
          </a:prstGeom>
        </p:spPr>
      </p:pic>
      <p:sp>
        <p:nvSpPr>
          <p:cNvPr id="7" name="Background - Solid">
            <a:extLst>
              <a:ext uri="{FF2B5EF4-FFF2-40B4-BE49-F238E27FC236}">
                <a16:creationId xmlns:a16="http://schemas.microsoft.com/office/drawing/2014/main" id="{70DE6CC5-8816-1349-A0F9-775C7E459994}"/>
              </a:ext>
            </a:extLst>
          </p:cNvPr>
          <p:cNvSpPr/>
          <p:nvPr/>
        </p:nvSpPr>
        <p:spPr>
          <a:xfrm>
            <a:off x="0" y="1"/>
            <a:ext cx="7455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0"/>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14021" y="1401277"/>
            <a:ext cx="6285267" cy="328946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800" b="1">
                <a:solidFill>
                  <a:srgbClr val="00AC69"/>
                </a:solidFill>
              </a:rPr>
              <a:t>Mentore</a:t>
            </a:r>
          </a:p>
          <a:p>
            <a:r>
              <a:rPr lang="it-IT" sz="2400">
                <a:solidFill>
                  <a:srgbClr val="55565A"/>
                </a:solidFill>
              </a:rPr>
              <a:t>L'Advisor fornisce insegnamenti, supporta gli officer del Leo club e aiuta i soci a utilizzare il loro potenziale di leader. Inoltre, insegna ai Leo l'importanza della pianificazione e dell'organizzazione. </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4020" y="75560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a:latin typeface="Arial" panose="020B0604020202020204" pitchFamily="34" charset="0"/>
                <a:cs typeface="Arial" panose="020B0604020202020204" pitchFamily="34" charset="0"/>
              </a:rPr>
              <a:t>Il ruolo dell'Advisor di Leo Club</a:t>
            </a:r>
            <a:r>
              <a:rPr lang="it-IT" sz="3200">
                <a:solidFill>
                  <a:srgbClr val="55565A"/>
                </a:solidFill>
                <a:latin typeface="Arial" panose="020B0604020202020204" pitchFamily="34" charset="0"/>
                <a:cs typeface="Arial" panose="020B0604020202020204" pitchFamily="34" charset="0"/>
              </a:rPr>
              <a:t> </a:t>
            </a:r>
          </a:p>
        </p:txBody>
      </p:sp>
      <p:sp>
        <p:nvSpPr>
          <p:cNvPr id="10" name="Body Copy">
            <a:extLst>
              <a:ext uri="{FF2B5EF4-FFF2-40B4-BE49-F238E27FC236}">
                <a16:creationId xmlns:a16="http://schemas.microsoft.com/office/drawing/2014/main" id="{B284F87C-3735-4DE1-8183-886F607F78F8}"/>
              </a:ext>
            </a:extLst>
          </p:cNvPr>
          <p:cNvSpPr txBox="1">
            <a:spLocks/>
          </p:cNvSpPr>
          <p:nvPr/>
        </p:nvSpPr>
        <p:spPr>
          <a:xfrm>
            <a:off x="914021" y="3755861"/>
            <a:ext cx="6285267" cy="225555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800" b="1">
                <a:solidFill>
                  <a:srgbClr val="00AC69"/>
                </a:solidFill>
              </a:rPr>
              <a:t>Motivatore</a:t>
            </a:r>
            <a:r>
              <a:rPr lang="it-IT" sz="2800" b="1">
                <a:solidFill>
                  <a:srgbClr val="4E4F4F"/>
                </a:solidFill>
              </a:rPr>
              <a:t> </a:t>
            </a:r>
          </a:p>
          <a:p>
            <a:r>
              <a:rPr lang="it-IT" sz="2400">
                <a:solidFill>
                  <a:srgbClr val="4E4F4F"/>
                </a:solidFill>
                <a:latin typeface="Arial" panose="020B0604020202020204" pitchFamily="34" charset="0"/>
                <a:ea typeface="Calibri" panose="020F0502020204030204" pitchFamily="34" charset="0"/>
                <a:cs typeface="Arial" panose="020B0604020202020204" pitchFamily="34" charset="0"/>
              </a:rPr>
              <a:t>L’Advisor deve motivare, promuovere l’inclusività tra i giovani, riconoscere i risultati raggiunti e il successo personale. </a:t>
            </a:r>
          </a:p>
        </p:txBody>
      </p:sp>
      <p:pic>
        <p:nvPicPr>
          <p:cNvPr id="18" name="Picture 17">
            <a:extLst>
              <a:ext uri="{FF2B5EF4-FFF2-40B4-BE49-F238E27FC236}">
                <a16:creationId xmlns:a16="http://schemas.microsoft.com/office/drawing/2014/main" id="{3C11A711-7BDF-FC41-9ECE-1A5BC39BFEB6}"/>
              </a:ext>
            </a:extLst>
          </p:cNvPr>
          <p:cNvPicPr>
            <a:picLocks noChangeAspect="1"/>
          </p:cNvPicPr>
          <p:nvPr/>
        </p:nvPicPr>
        <p:blipFill rotWithShape="1">
          <a:blip r:embed="rId5"/>
          <a:srcRect l="16530" t="2053" r="10928" b="4800"/>
          <a:stretch/>
        </p:blipFill>
        <p:spPr>
          <a:xfrm>
            <a:off x="0" y="4933714"/>
            <a:ext cx="999067" cy="1924286"/>
          </a:xfrm>
          <a:prstGeom prst="rect">
            <a:avLst/>
          </a:prstGeom>
        </p:spPr>
      </p:pic>
      <p:pic>
        <p:nvPicPr>
          <p:cNvPr id="19" name="Picture 18">
            <a:extLst>
              <a:ext uri="{FF2B5EF4-FFF2-40B4-BE49-F238E27FC236}">
                <a16:creationId xmlns:a16="http://schemas.microsoft.com/office/drawing/2014/main" id="{F818FD5C-9869-F447-B06C-6FCCBA196042}"/>
              </a:ext>
            </a:extLst>
          </p:cNvPr>
          <p:cNvPicPr>
            <a:picLocks noChangeAspect="1"/>
          </p:cNvPicPr>
          <p:nvPr/>
        </p:nvPicPr>
        <p:blipFill>
          <a:blip r:embed="rId6"/>
          <a:stretch>
            <a:fillRect/>
          </a:stretch>
        </p:blipFill>
        <p:spPr>
          <a:xfrm>
            <a:off x="5592973" y="5625621"/>
            <a:ext cx="1326937" cy="663469"/>
          </a:xfrm>
          <a:prstGeom prst="rect">
            <a:avLst/>
          </a:prstGeom>
        </p:spPr>
      </p:pic>
    </p:spTree>
    <p:extLst>
      <p:ext uri="{BB962C8B-B14F-4D97-AF65-F5344CB8AC3E}">
        <p14:creationId xmlns:p14="http://schemas.microsoft.com/office/powerpoint/2010/main" val="25710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49B38F12-7CB4-DB40-B5BA-F8D00D318FF4}"/>
              </a:ext>
            </a:extLst>
          </p:cNvPr>
          <p:cNvPicPr>
            <a:picLocks noChangeAspect="1"/>
          </p:cNvPicPr>
          <p:nvPr/>
        </p:nvPicPr>
        <p:blipFill rotWithShape="1">
          <a:blip r:embed="rId3"/>
          <a:srcRect l="43092" r="11250"/>
          <a:stretch/>
        </p:blipFill>
        <p:spPr>
          <a:xfrm>
            <a:off x="-2" y="0"/>
            <a:ext cx="4724400" cy="6846241"/>
          </a:xfrm>
          <a:prstGeom prst="rect">
            <a:avLst/>
          </a:prstGeom>
        </p:spPr>
      </p:pic>
      <p:pic>
        <p:nvPicPr>
          <p:cNvPr id="20" name="Picture 19">
            <a:extLst>
              <a:ext uri="{FF2B5EF4-FFF2-40B4-BE49-F238E27FC236}">
                <a16:creationId xmlns:a16="http://schemas.microsoft.com/office/drawing/2014/main" id="{54316AF9-FD24-B74B-8598-A15216E0612B}"/>
              </a:ext>
            </a:extLst>
          </p:cNvPr>
          <p:cNvPicPr>
            <a:picLocks noChangeAspect="1"/>
          </p:cNvPicPr>
          <p:nvPr/>
        </p:nvPicPr>
        <p:blipFill>
          <a:blip r:embed="rId4"/>
          <a:stretch>
            <a:fillRect/>
          </a:stretch>
        </p:blipFill>
        <p:spPr>
          <a:xfrm>
            <a:off x="10264050" y="5911951"/>
            <a:ext cx="1326937" cy="663469"/>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6</a:t>
            </a:fld>
            <a:endParaRPr lang="en-US" sz="1000">
              <a:solidFill>
                <a:srgbClr val="616262"/>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074157" y="1242647"/>
            <a:ext cx="6516830" cy="364412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it-IT" sz="2800" b="1">
                <a:solidFill>
                  <a:srgbClr val="00AC69"/>
                </a:solidFill>
                <a:latin typeface="Arial" panose="020B0604020202020204" pitchFamily="34" charset="0"/>
                <a:ea typeface="Calibri" panose="020F0502020204030204" pitchFamily="34" charset="0"/>
                <a:cs typeface="Arial" panose="020B0604020202020204" pitchFamily="34" charset="0"/>
              </a:rPr>
              <a:t>Consigliere </a:t>
            </a:r>
          </a:p>
          <a:p>
            <a:pPr marL="115570" marR="0">
              <a:lnSpc>
                <a:spcPct val="115000"/>
              </a:lnSpc>
              <a:spcBef>
                <a:spcPts val="0"/>
              </a:spcBef>
              <a:spcAft>
                <a:spcPts val="0"/>
              </a:spcAft>
            </a:pPr>
            <a:r>
              <a:rPr lang="it-IT" sz="2400">
                <a:solidFill>
                  <a:srgbClr val="616262"/>
                </a:solidFill>
                <a:latin typeface="Arial" panose="020B0604020202020204" pitchFamily="34" charset="0"/>
                <a:ea typeface="Calibri" panose="020F0502020204030204" pitchFamily="34" charset="0"/>
                <a:cs typeface="Arial" panose="020B0604020202020204" pitchFamily="34" charset="0"/>
              </a:rPr>
              <a:t>L’Advisor deve sapere quando fornire consigli al club e quando lasciare che i Leo assumano il comando e prendano decisioni autonome. Inoltre, deve conoscere il contenuto del  Capitolo XXII del Manuale della Normativa del Consiglio d’amministrazione Lions.</a:t>
            </a:r>
          </a:p>
          <a:p>
            <a:endParaRPr lang="en-US" sz="1800" kern="0" dirty="0">
              <a:solidFill>
                <a:srgbClr val="616262"/>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184400" y="58058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a:solidFill>
                  <a:srgbClr val="616262"/>
                </a:solidFill>
                <a:latin typeface="Arial" panose="020B0604020202020204" pitchFamily="34" charset="0"/>
                <a:cs typeface="Arial" panose="020B0604020202020204" pitchFamily="34" charset="0"/>
              </a:rPr>
              <a:t>Il ruolo dell'Advisor di Leo Club</a:t>
            </a:r>
          </a:p>
        </p:txBody>
      </p:sp>
      <p:sp>
        <p:nvSpPr>
          <p:cNvPr id="10" name="Body Copy">
            <a:extLst>
              <a:ext uri="{FF2B5EF4-FFF2-40B4-BE49-F238E27FC236}">
                <a16:creationId xmlns:a16="http://schemas.microsoft.com/office/drawing/2014/main" id="{822417C5-BA57-43E7-ABD7-605300B4C83A}"/>
              </a:ext>
            </a:extLst>
          </p:cNvPr>
          <p:cNvSpPr txBox="1">
            <a:spLocks/>
          </p:cNvSpPr>
          <p:nvPr/>
        </p:nvSpPr>
        <p:spPr>
          <a:xfrm>
            <a:off x="5074155" y="3520274"/>
            <a:ext cx="6097380" cy="36307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it-IT" sz="2800" b="1" dirty="0">
              <a:solidFill>
                <a:srgbClr val="00AC69"/>
              </a:solidFill>
              <a:latin typeface="Arial" panose="020B0604020202020204" pitchFamily="34" charset="0"/>
              <a:ea typeface="Calibri" panose="020F0502020204030204" pitchFamily="34" charset="0"/>
              <a:cs typeface="Arial" panose="020B0604020202020204" pitchFamily="34" charset="0"/>
            </a:endParaRPr>
          </a:p>
          <a:p>
            <a:pPr marL="115570" marR="0">
              <a:lnSpc>
                <a:spcPct val="115000"/>
              </a:lnSpc>
              <a:spcBef>
                <a:spcPts val="0"/>
              </a:spcBef>
              <a:spcAft>
                <a:spcPts val="0"/>
              </a:spcAft>
            </a:pPr>
            <a:endParaRPr lang="it-IT" sz="2800" b="1" dirty="0">
              <a:solidFill>
                <a:srgbClr val="00AC69"/>
              </a:solidFill>
              <a:ea typeface="Calibri" panose="020F0502020204030204" pitchFamily="34" charset="0"/>
            </a:endParaRPr>
          </a:p>
          <a:p>
            <a:pPr marL="115570" marR="0">
              <a:lnSpc>
                <a:spcPct val="115000"/>
              </a:lnSpc>
              <a:spcBef>
                <a:spcPts val="0"/>
              </a:spcBef>
              <a:spcAft>
                <a:spcPts val="0"/>
              </a:spcAft>
            </a:pPr>
            <a:r>
              <a:rPr lang="it-IT" sz="2800" b="1" dirty="0">
                <a:solidFill>
                  <a:srgbClr val="00AC69"/>
                </a:solidFill>
                <a:latin typeface="Arial" panose="020B0604020202020204" pitchFamily="34" charset="0"/>
                <a:ea typeface="Calibri" panose="020F0502020204030204" pitchFamily="34" charset="0"/>
                <a:cs typeface="Arial" panose="020B0604020202020204" pitchFamily="34" charset="0"/>
              </a:rPr>
              <a:t>Intermediario </a:t>
            </a:r>
          </a:p>
          <a:p>
            <a:pPr marL="115570" marR="0">
              <a:lnSpc>
                <a:spcPct val="115000"/>
              </a:lnSpc>
              <a:spcBef>
                <a:spcPts val="0"/>
              </a:spcBef>
              <a:spcAft>
                <a:spcPts val="0"/>
              </a:spcAft>
            </a:pPr>
            <a:r>
              <a:rPr lang="it-IT" sz="2400" dirty="0">
                <a:solidFill>
                  <a:srgbClr val="616262"/>
                </a:solidFill>
                <a:latin typeface="Arial" panose="020B0604020202020204" pitchFamily="34" charset="0"/>
                <a:ea typeface="Calibri" panose="020F0502020204030204" pitchFamily="34" charset="0"/>
                <a:cs typeface="Arial" panose="020B0604020202020204" pitchFamily="34" charset="0"/>
              </a:rPr>
              <a:t>Gli Advisor fungono da ponte tra i Lions club sponsor e i Leo </a:t>
            </a:r>
            <a:r>
              <a:rPr lang="it-IT" sz="2400" dirty="0">
                <a:solidFill>
                  <a:srgbClr val="616262"/>
                </a:solidFill>
              </a:rPr>
              <a:t>club del distretto, del multidistretto, del paese e del mondo.  </a:t>
            </a:r>
          </a:p>
          <a:p>
            <a:pPr marL="115570" marR="0">
              <a:lnSpc>
                <a:spcPct val="115000"/>
              </a:lnSpc>
              <a:spcBef>
                <a:spcPts val="0"/>
              </a:spcBef>
              <a:spcAft>
                <a:spcPts val="0"/>
              </a:spcAft>
            </a:pPr>
            <a:endParaRPr lang="en-US" sz="1800" dirty="0">
              <a:solidFill>
                <a:srgbClr val="616262"/>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616262"/>
              </a:solidFill>
            </a:endParaRPr>
          </a:p>
        </p:txBody>
      </p:sp>
      <p:pic>
        <p:nvPicPr>
          <p:cNvPr id="21" name="Picture 20">
            <a:extLst>
              <a:ext uri="{FF2B5EF4-FFF2-40B4-BE49-F238E27FC236}">
                <a16:creationId xmlns:a16="http://schemas.microsoft.com/office/drawing/2014/main" id="{4E89F1C6-19F3-A24C-9D15-5C53CB1347D3}"/>
              </a:ext>
            </a:extLst>
          </p:cNvPr>
          <p:cNvPicPr>
            <a:picLocks noChangeAspect="1"/>
          </p:cNvPicPr>
          <p:nvPr/>
        </p:nvPicPr>
        <p:blipFill rotWithShape="1">
          <a:blip r:embed="rId5"/>
          <a:srcRect l="68604" t="4387" r="-7305" b="37925"/>
          <a:stretch/>
        </p:blipFill>
        <p:spPr>
          <a:xfrm rot="10800000">
            <a:off x="10508066" y="28450"/>
            <a:ext cx="1683934" cy="3765146"/>
          </a:xfrm>
          <a:prstGeom prst="rect">
            <a:avLst/>
          </a:prstGeom>
        </p:spPr>
      </p:pic>
      <p:pic>
        <p:nvPicPr>
          <p:cNvPr id="22" name="Picture 21">
            <a:extLst>
              <a:ext uri="{FF2B5EF4-FFF2-40B4-BE49-F238E27FC236}">
                <a16:creationId xmlns:a16="http://schemas.microsoft.com/office/drawing/2014/main" id="{E1779C1D-6149-5F40-9E69-EC27BAEA8142}"/>
              </a:ext>
            </a:extLst>
          </p:cNvPr>
          <p:cNvPicPr>
            <a:picLocks noChangeAspect="1"/>
          </p:cNvPicPr>
          <p:nvPr/>
        </p:nvPicPr>
        <p:blipFill rotWithShape="1">
          <a:blip r:embed="rId6"/>
          <a:srcRect l="15744" b="4901"/>
          <a:stretch/>
        </p:blipFill>
        <p:spPr>
          <a:xfrm rot="10800000">
            <a:off x="11200107" y="0"/>
            <a:ext cx="991893" cy="1679305"/>
          </a:xfrm>
          <a:prstGeom prst="rect">
            <a:avLst/>
          </a:prstGeom>
        </p:spPr>
      </p:pic>
      <p:pic>
        <p:nvPicPr>
          <p:cNvPr id="23" name="Picture 22">
            <a:extLst>
              <a:ext uri="{FF2B5EF4-FFF2-40B4-BE49-F238E27FC236}">
                <a16:creationId xmlns:a16="http://schemas.microsoft.com/office/drawing/2014/main" id="{EC8136F7-E951-294C-9D81-C495A4B5D3EA}"/>
              </a:ext>
            </a:extLst>
          </p:cNvPr>
          <p:cNvPicPr>
            <a:picLocks noChangeAspect="1"/>
          </p:cNvPicPr>
          <p:nvPr/>
        </p:nvPicPr>
        <p:blipFill rotWithShape="1">
          <a:blip r:embed="rId7"/>
          <a:srcRect l="16530" t="2053" r="10928" b="4800"/>
          <a:stretch/>
        </p:blipFill>
        <p:spPr>
          <a:xfrm>
            <a:off x="0" y="4933714"/>
            <a:ext cx="999067" cy="1924286"/>
          </a:xfrm>
          <a:prstGeom prst="rect">
            <a:avLst/>
          </a:prstGeom>
        </p:spPr>
      </p:pic>
    </p:spTree>
    <p:extLst>
      <p:ext uri="{BB962C8B-B14F-4D97-AF65-F5344CB8AC3E}">
        <p14:creationId xmlns:p14="http://schemas.microsoft.com/office/powerpoint/2010/main" val="264700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9C4463-8B3E-4963-B022-1085A199C34E}"/>
              </a:ext>
            </a:extLst>
          </p:cNvPr>
          <p:cNvPicPr>
            <a:picLocks noChangeAspect="1"/>
          </p:cNvPicPr>
          <p:nvPr/>
        </p:nvPicPr>
        <p:blipFill rotWithShape="1">
          <a:blip r:embed="rId3"/>
          <a:srcRect l="23128" r="30530"/>
          <a:stretch/>
        </p:blipFill>
        <p:spPr>
          <a:xfrm>
            <a:off x="0" y="12953"/>
            <a:ext cx="4736651" cy="6822461"/>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247959" y="1598764"/>
            <a:ext cx="4488469"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it-IT" sz="2800" b="1" dirty="0">
                <a:solidFill>
                  <a:srgbClr val="00AC69"/>
                </a:solidFill>
              </a:rPr>
              <a:t>Esempio di servizio </a:t>
            </a:r>
          </a:p>
          <a:p>
            <a:pPr marL="115570" marR="0">
              <a:lnSpc>
                <a:spcPct val="115000"/>
              </a:lnSpc>
              <a:spcBef>
                <a:spcPts val="0"/>
              </a:spcBef>
              <a:spcAft>
                <a:spcPts val="0"/>
              </a:spcAft>
            </a:pPr>
            <a:r>
              <a:rPr lang="it-IT" sz="2400" dirty="0">
                <a:solidFill>
                  <a:srgbClr val="616262"/>
                </a:solidFill>
              </a:rPr>
              <a:t>Gli Advisor danno l'esempio e testimoniano l’importanza della solidarietà nei confronti delle comunità e degli altri.</a:t>
            </a: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315987" y="92961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a:solidFill>
                  <a:srgbClr val="616262"/>
                </a:solidFill>
                <a:latin typeface="Arial" panose="020B0604020202020204" pitchFamily="34" charset="0"/>
                <a:cs typeface="Arial" panose="020B0604020202020204" pitchFamily="34" charset="0"/>
              </a:rPr>
              <a:t>Il ruolo dell'Advisor di Leo Club</a:t>
            </a:r>
          </a:p>
        </p:txBody>
      </p:sp>
      <p:pic>
        <p:nvPicPr>
          <p:cNvPr id="16" name="Picture 15">
            <a:extLst>
              <a:ext uri="{FF2B5EF4-FFF2-40B4-BE49-F238E27FC236}">
                <a16:creationId xmlns:a16="http://schemas.microsoft.com/office/drawing/2014/main" id="{6BE909D6-A77D-544B-BD31-52026855CBCE}"/>
              </a:ext>
            </a:extLst>
          </p:cNvPr>
          <p:cNvPicPr>
            <a:picLocks noChangeAspect="1"/>
          </p:cNvPicPr>
          <p:nvPr/>
        </p:nvPicPr>
        <p:blipFill rotWithShape="1">
          <a:blip r:embed="rId4"/>
          <a:srcRect l="15744" b="4901"/>
          <a:stretch/>
        </p:blipFill>
        <p:spPr>
          <a:xfrm rot="10800000" flipH="1">
            <a:off x="-12251" y="0"/>
            <a:ext cx="991893" cy="1679305"/>
          </a:xfrm>
          <a:prstGeom prst="rect">
            <a:avLst/>
          </a:prstGeom>
        </p:spPr>
      </p:pic>
      <p:pic>
        <p:nvPicPr>
          <p:cNvPr id="18" name="Picture 17">
            <a:extLst>
              <a:ext uri="{FF2B5EF4-FFF2-40B4-BE49-F238E27FC236}">
                <a16:creationId xmlns:a16="http://schemas.microsoft.com/office/drawing/2014/main" id="{B69D5A32-CA5C-1C42-A20F-A8E74DDFDC87}"/>
              </a:ext>
            </a:extLst>
          </p:cNvPr>
          <p:cNvPicPr>
            <a:picLocks noChangeAspect="1"/>
          </p:cNvPicPr>
          <p:nvPr/>
        </p:nvPicPr>
        <p:blipFill>
          <a:blip r:embed="rId5"/>
          <a:stretch>
            <a:fillRect/>
          </a:stretch>
        </p:blipFill>
        <p:spPr>
          <a:xfrm>
            <a:off x="10210219" y="5453502"/>
            <a:ext cx="1326937" cy="663469"/>
          </a:xfrm>
          <a:prstGeom prst="rect">
            <a:avLst/>
          </a:prstGeom>
        </p:spPr>
      </p:pic>
      <p:pic>
        <p:nvPicPr>
          <p:cNvPr id="19" name="Picture 18">
            <a:extLst>
              <a:ext uri="{FF2B5EF4-FFF2-40B4-BE49-F238E27FC236}">
                <a16:creationId xmlns:a16="http://schemas.microsoft.com/office/drawing/2014/main" id="{D4F63711-71DA-E042-9118-A0CEFB360C83}"/>
              </a:ext>
            </a:extLst>
          </p:cNvPr>
          <p:cNvPicPr>
            <a:picLocks noChangeAspect="1"/>
          </p:cNvPicPr>
          <p:nvPr/>
        </p:nvPicPr>
        <p:blipFill rotWithShape="1">
          <a:blip r:embed="rId6"/>
          <a:srcRect l="68604" t="4387" r="-7305" b="37925"/>
          <a:stretch/>
        </p:blipFill>
        <p:spPr>
          <a:xfrm rot="10800000">
            <a:off x="10508066" y="28450"/>
            <a:ext cx="1683934" cy="3765146"/>
          </a:xfrm>
          <a:prstGeom prst="rect">
            <a:avLst/>
          </a:prstGeom>
        </p:spPr>
      </p:pic>
    </p:spTree>
    <p:extLst>
      <p:ext uri="{BB962C8B-B14F-4D97-AF65-F5344CB8AC3E}">
        <p14:creationId xmlns:p14="http://schemas.microsoft.com/office/powerpoint/2010/main" val="790206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a:solidFill>
                  <a:srgbClr val="55565A"/>
                </a:solidFill>
                <a:latin typeface="Arial" panose="020B0604020202020204" pitchFamily="34" charset="0"/>
                <a:cs typeface="Arial" panose="020B0604020202020204" pitchFamily="34" charset="0"/>
              </a:rPr>
              <a:t>Responsabilità specifiche dell'Advisor</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681367" y="461922"/>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334818" y="1679306"/>
            <a:ext cx="9445504" cy="4632037"/>
          </a:xfrm>
          <a:prstGeom prst="rect">
            <a:avLst/>
          </a:prstGeom>
          <a:noFill/>
        </p:spPr>
        <p:txBody>
          <a:bodyPr wrap="square" lIns="91440" tIns="45720" rIns="91440" bIns="45720" rtlCol="0" anchor="t">
            <a:spAutoFit/>
          </a:bodyPr>
          <a:lstStyle/>
          <a:p>
            <a:pPr marL="342900" indent="-342900">
              <a:spcBef>
                <a:spcPts val="600"/>
              </a:spcBef>
              <a:buFont typeface="Arial" pitchFamily="34" charset="0"/>
              <a:buChar char="•"/>
              <a:defRPr/>
            </a:pPr>
            <a:r>
              <a:rPr lang="it-IT" sz="2000" b="1" dirty="0">
                <a:solidFill>
                  <a:srgbClr val="00AC69"/>
                </a:solidFill>
                <a:latin typeface="Arial" panose="020B0604020202020204" pitchFamily="34" charset="0"/>
                <a:cs typeface="Arial" panose="020B0604020202020204" pitchFamily="34" charset="0"/>
              </a:rPr>
              <a:t>Sovrintendere</a:t>
            </a:r>
            <a:r>
              <a:rPr lang="it-IT" sz="2000" dirty="0">
                <a:latin typeface="Arial" panose="020B0604020202020204" pitchFamily="34" charset="0"/>
                <a:cs typeface="Arial" panose="020B0604020202020204" pitchFamily="34" charset="0"/>
              </a:rPr>
              <a:t> l'organizzazione e la crescita continua del Leo club.</a:t>
            </a:r>
          </a:p>
          <a:p>
            <a:pPr marL="342900" indent="-342900">
              <a:spcBef>
                <a:spcPts val="600"/>
              </a:spcBef>
              <a:buFont typeface="Arial" pitchFamily="34" charset="0"/>
              <a:buChar char="•"/>
              <a:defRPr/>
            </a:pPr>
            <a:r>
              <a:rPr lang="it-IT" sz="2000" b="1" dirty="0">
                <a:solidFill>
                  <a:srgbClr val="00AC69"/>
                </a:solidFill>
                <a:latin typeface="Arial"/>
                <a:cs typeface="Arial"/>
              </a:rPr>
              <a:t>Comunicare </a:t>
            </a:r>
            <a:r>
              <a:rPr lang="it-IT" sz="2000" dirty="0">
                <a:solidFill>
                  <a:srgbClr val="4E4F4F"/>
                </a:solidFill>
                <a:latin typeface="Arial"/>
                <a:cs typeface="Arial"/>
              </a:rPr>
              <a:t>gli officer e i soci del Leo club nel sistema di reportistica online di Lions International e le attività di service del Leo club nel sistema di reportistica online.</a:t>
            </a:r>
          </a:p>
          <a:p>
            <a:pPr marL="342900" indent="-342900">
              <a:spcBef>
                <a:spcPts val="600"/>
              </a:spcBef>
              <a:buFont typeface="Arial" pitchFamily="34" charset="0"/>
              <a:buChar char="•"/>
              <a:defRPr/>
            </a:pPr>
            <a:r>
              <a:rPr lang="it-IT" sz="2000" b="1" dirty="0">
                <a:solidFill>
                  <a:srgbClr val="00AC69"/>
                </a:solidFill>
                <a:latin typeface="Arial"/>
                <a:cs typeface="Arial"/>
              </a:rPr>
              <a:t>Formare</a:t>
            </a:r>
            <a:r>
              <a:rPr lang="it-IT" sz="2000" b="1" dirty="0">
                <a:solidFill>
                  <a:srgbClr val="4E4F4F"/>
                </a:solidFill>
                <a:latin typeface="Arial"/>
                <a:cs typeface="Arial"/>
              </a:rPr>
              <a:t> </a:t>
            </a:r>
            <a:r>
              <a:rPr lang="it-IT" sz="2000" dirty="0">
                <a:solidFill>
                  <a:srgbClr val="4E4F4F"/>
                </a:solidFill>
                <a:latin typeface="Arial"/>
                <a:cs typeface="Arial"/>
              </a:rPr>
              <a:t>gli officer di Leo club all’uso del sistema di reportistica online di Lions International per la trasmissione dei rapporti.</a:t>
            </a:r>
          </a:p>
          <a:p>
            <a:pPr marL="342900" indent="-342900">
              <a:spcBef>
                <a:spcPts val="600"/>
              </a:spcBef>
              <a:buFont typeface="Arial" pitchFamily="34" charset="0"/>
              <a:buChar char="•"/>
              <a:defRPr/>
            </a:pPr>
            <a:r>
              <a:rPr lang="it-IT" sz="2000" b="1" dirty="0">
                <a:solidFill>
                  <a:srgbClr val="00AC69"/>
                </a:solidFill>
                <a:latin typeface="Arial"/>
                <a:cs typeface="Arial"/>
              </a:rPr>
              <a:t>Promuovere</a:t>
            </a:r>
            <a:r>
              <a:rPr lang="it-IT" sz="2000" dirty="0">
                <a:solidFill>
                  <a:srgbClr val="4E4F4F"/>
                </a:solidFill>
                <a:latin typeface="Arial"/>
                <a:cs typeface="Arial"/>
              </a:rPr>
              <a:t> la collaborazione tra i Leo e il Lions club sponsor, aggiornando regolarmente i Lions sulle attività del Leo club.</a:t>
            </a:r>
          </a:p>
          <a:p>
            <a:pPr marL="342900" indent="-342900">
              <a:spcBef>
                <a:spcPts val="600"/>
              </a:spcBef>
              <a:buFont typeface="Arial" pitchFamily="34" charset="0"/>
              <a:buChar char="•"/>
              <a:defRPr/>
            </a:pPr>
            <a:r>
              <a:rPr lang="it-IT" sz="2000" b="1" dirty="0">
                <a:solidFill>
                  <a:srgbClr val="00AC69"/>
                </a:solidFill>
                <a:latin typeface="Arial" panose="020B0604020202020204" pitchFamily="34" charset="0"/>
                <a:cs typeface="Arial" panose="020B0604020202020204" pitchFamily="34" charset="0"/>
              </a:rPr>
              <a:t>Partecipare</a:t>
            </a:r>
            <a:r>
              <a:rPr lang="it-IT" sz="2000" dirty="0">
                <a:latin typeface="Arial" panose="020B0604020202020204" pitchFamily="34" charset="0"/>
                <a:cs typeface="Arial" panose="020B0604020202020204" pitchFamily="34" charset="0"/>
              </a:rPr>
              <a:t> alle riunioni del club e del Consiglio direttivo Leo.</a:t>
            </a:r>
          </a:p>
          <a:p>
            <a:pPr marL="342900" indent="-342900">
              <a:spcBef>
                <a:spcPts val="600"/>
              </a:spcBef>
              <a:buFont typeface="Arial" pitchFamily="34" charset="0"/>
              <a:buChar char="•"/>
              <a:defRPr/>
            </a:pPr>
            <a:r>
              <a:rPr lang="it-IT" sz="2000" b="1" dirty="0">
                <a:solidFill>
                  <a:srgbClr val="00AC69"/>
                </a:solidFill>
                <a:latin typeface="Arial" panose="020B0604020202020204" pitchFamily="34" charset="0"/>
                <a:cs typeface="Arial" panose="020B0604020202020204" pitchFamily="34" charset="0"/>
              </a:rPr>
              <a:t>Accertarsi</a:t>
            </a:r>
            <a:r>
              <a:rPr lang="it-IT" sz="2000" dirty="0">
                <a:latin typeface="Arial" panose="020B0604020202020204" pitchFamily="34" charset="0"/>
                <a:cs typeface="Arial" panose="020B0604020202020204" pitchFamily="34" charset="0"/>
              </a:rPr>
              <a:t> che i nuovi soci Leo ricevano il materiale e l'orientamento per nuovi soci.</a:t>
            </a:r>
          </a:p>
          <a:p>
            <a:pPr marL="342900" indent="-342900">
              <a:spcBef>
                <a:spcPts val="600"/>
              </a:spcBef>
              <a:buFont typeface="Arial" pitchFamily="34" charset="0"/>
              <a:buChar char="•"/>
              <a:defRPr/>
            </a:pPr>
            <a:r>
              <a:rPr lang="it-IT" sz="2000" b="1" dirty="0">
                <a:solidFill>
                  <a:srgbClr val="00AC69"/>
                </a:solidFill>
                <a:latin typeface="Arial" panose="020B0604020202020204" pitchFamily="34" charset="0"/>
                <a:cs typeface="Arial" panose="020B0604020202020204" pitchFamily="34" charset="0"/>
              </a:rPr>
              <a:t>Riconoscere</a:t>
            </a:r>
            <a:r>
              <a:rPr lang="it-IT" sz="2000" dirty="0">
                <a:latin typeface="Arial" panose="020B0604020202020204" pitchFamily="34" charset="0"/>
                <a:cs typeface="Arial" panose="020B0604020202020204" pitchFamily="34" charset="0"/>
              </a:rPr>
              <a:t> i Leo per i risultati raggiunti.</a:t>
            </a:r>
          </a:p>
          <a:p>
            <a:pPr marL="342900" indent="-342900">
              <a:spcBef>
                <a:spcPts val="600"/>
              </a:spcBef>
              <a:buFont typeface="Arial" pitchFamily="34" charset="0"/>
              <a:buChar char="•"/>
              <a:defRPr/>
            </a:pPr>
            <a:r>
              <a:rPr lang="it-IT" sz="2000" b="1" dirty="0">
                <a:solidFill>
                  <a:srgbClr val="00AC69"/>
                </a:solidFill>
                <a:latin typeface="Arial" panose="020B0604020202020204" pitchFamily="34" charset="0"/>
                <a:cs typeface="Arial" panose="020B0604020202020204" pitchFamily="34" charset="0"/>
              </a:rPr>
              <a:t>Incoraggiare </a:t>
            </a:r>
            <a:r>
              <a:rPr lang="it-IT" sz="2000" dirty="0">
                <a:latin typeface="Arial" panose="020B0604020202020204" pitchFamily="34" charset="0"/>
                <a:cs typeface="Arial" panose="020B0604020202020204" pitchFamily="34" charset="0"/>
              </a:rPr>
              <a:t>i Leo idonei a diventare Lions.</a:t>
            </a:r>
          </a:p>
        </p:txBody>
      </p:sp>
      <p:pic>
        <p:nvPicPr>
          <p:cNvPr id="9" name="Picture 8">
            <a:extLst>
              <a:ext uri="{FF2B5EF4-FFF2-40B4-BE49-F238E27FC236}">
                <a16:creationId xmlns:a16="http://schemas.microsoft.com/office/drawing/2014/main" id="{5C871625-5A9D-8047-8C92-66672BF3D366}"/>
              </a:ext>
            </a:extLst>
          </p:cNvPr>
          <p:cNvPicPr>
            <a:picLocks noChangeAspect="1"/>
          </p:cNvPicPr>
          <p:nvPr/>
        </p:nvPicPr>
        <p:blipFill>
          <a:blip r:embed="rId6"/>
          <a:stretch>
            <a:fillRect/>
          </a:stretch>
        </p:blipFill>
        <p:spPr>
          <a:xfrm>
            <a:off x="9404593" y="5568763"/>
            <a:ext cx="1326937" cy="663469"/>
          </a:xfrm>
          <a:prstGeom prst="rect">
            <a:avLst/>
          </a:prstGeom>
        </p:spPr>
      </p:pic>
    </p:spTree>
    <p:extLst>
      <p:ext uri="{BB962C8B-B14F-4D97-AF65-F5344CB8AC3E}">
        <p14:creationId xmlns:p14="http://schemas.microsoft.com/office/powerpoint/2010/main" val="291270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9040477"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a:solidFill>
                  <a:srgbClr val="55565A"/>
                </a:solidFill>
                <a:latin typeface="Arial"/>
                <a:cs typeface="Arial"/>
              </a:rPr>
              <a:t>Differenza tra i club Alfa e Omega </a:t>
            </a:r>
          </a:p>
        </p:txBody>
      </p:sp>
      <p:sp>
        <p:nvSpPr>
          <p:cNvPr id="2" name="TextBox 1">
            <a:extLst>
              <a:ext uri="{FF2B5EF4-FFF2-40B4-BE49-F238E27FC236}">
                <a16:creationId xmlns:a16="http://schemas.microsoft.com/office/drawing/2014/main" id="{7EEC8933-4E72-42ED-AACA-CE3BF15C5871}"/>
              </a:ext>
            </a:extLst>
          </p:cNvPr>
          <p:cNvSpPr txBox="1"/>
          <p:nvPr/>
        </p:nvSpPr>
        <p:spPr>
          <a:xfrm>
            <a:off x="2399212" y="1686979"/>
            <a:ext cx="8150087" cy="4878259"/>
          </a:xfrm>
          <a:prstGeom prst="rect">
            <a:avLst/>
          </a:prstGeom>
          <a:noFill/>
        </p:spPr>
        <p:txBody>
          <a:bodyPr wrap="square" lIns="91440" tIns="45720" rIns="91440" bIns="45720" rtlCol="0" anchor="t">
            <a:spAutoFit/>
          </a:bodyPr>
          <a:lstStyle/>
          <a:p>
            <a:pPr>
              <a:spcBef>
                <a:spcPts val="600"/>
              </a:spcBef>
              <a:defRPr/>
            </a:pPr>
            <a:r>
              <a:rPr lang="it-IT" sz="2400" b="1" dirty="0">
                <a:solidFill>
                  <a:srgbClr val="00AC69"/>
                </a:solidFill>
                <a:latin typeface="Arial" panose="020B0604020202020204" pitchFamily="34" charset="0"/>
                <a:cs typeface="Arial" panose="020B0604020202020204" pitchFamily="34" charset="0"/>
              </a:rPr>
              <a:t>Advisor di club Leo Alfa</a:t>
            </a:r>
          </a:p>
          <a:p>
            <a:pPr marL="342900" indent="-342900">
              <a:spcBef>
                <a:spcPts val="600"/>
              </a:spcBef>
              <a:buFont typeface="Arial" pitchFamily="34" charset="0"/>
              <a:buChar char="•"/>
              <a:defRPr/>
            </a:pPr>
            <a:r>
              <a:rPr lang="it-IT" sz="2000" dirty="0">
                <a:solidFill>
                  <a:srgbClr val="4E4F4F"/>
                </a:solidFill>
                <a:latin typeface="Arial" panose="020B0604020202020204" pitchFamily="34" charset="0"/>
                <a:cs typeface="Arial" panose="020B0604020202020204" pitchFamily="34" charset="0"/>
              </a:rPr>
              <a:t>Assume un ruolo attivo nel guidare i Leo attraverso progetti e riunioni.</a:t>
            </a:r>
          </a:p>
          <a:p>
            <a:pPr marL="342900" indent="-342900">
              <a:spcBef>
                <a:spcPts val="600"/>
              </a:spcBef>
              <a:buFont typeface="Arial" pitchFamily="34" charset="0"/>
              <a:buChar char="•"/>
              <a:defRPr/>
            </a:pPr>
            <a:r>
              <a:rPr lang="it-IT" sz="2000" dirty="0">
                <a:solidFill>
                  <a:srgbClr val="4E4F4F"/>
                </a:solidFill>
                <a:latin typeface="Arial" panose="020B0604020202020204" pitchFamily="34" charset="0"/>
                <a:cs typeface="Arial" panose="020B0604020202020204" pitchFamily="34" charset="0"/>
              </a:rPr>
              <a:t>È in contatto con genitori, la scuola e il Lions club.</a:t>
            </a:r>
          </a:p>
          <a:p>
            <a:pPr>
              <a:spcBef>
                <a:spcPts val="600"/>
              </a:spcBef>
              <a:defRPr/>
            </a:pPr>
            <a:endParaRPr lang="en-US" sz="1800" kern="0" dirty="0">
              <a:solidFill>
                <a:srgbClr val="81827C"/>
              </a:solidFill>
              <a:ea typeface="+mn-ea"/>
              <a:cs typeface="Arial" pitchFamily="34" charset="0"/>
            </a:endParaRPr>
          </a:p>
          <a:p>
            <a:pPr>
              <a:spcBef>
                <a:spcPts val="600"/>
              </a:spcBef>
              <a:defRPr/>
            </a:pPr>
            <a:r>
              <a:rPr lang="it-IT" sz="2400" b="1" dirty="0">
                <a:solidFill>
                  <a:srgbClr val="00AC69"/>
                </a:solidFill>
                <a:latin typeface="Arial" panose="020B0604020202020204" pitchFamily="34" charset="0"/>
                <a:cs typeface="Arial" panose="020B0604020202020204" pitchFamily="34" charset="0"/>
              </a:rPr>
              <a:t>Advisor di club Leo Omega</a:t>
            </a:r>
          </a:p>
          <a:p>
            <a:pPr marL="342900" indent="-342900">
              <a:spcBef>
                <a:spcPts val="600"/>
              </a:spcBef>
              <a:buFont typeface="Arial" pitchFamily="34" charset="0"/>
              <a:buChar char="•"/>
              <a:defRPr/>
            </a:pPr>
            <a:r>
              <a:rPr lang="it-IT" sz="2000" dirty="0">
                <a:solidFill>
                  <a:srgbClr val="4E4F4F"/>
                </a:solidFill>
                <a:latin typeface="Arial" panose="020B0604020202020204" pitchFamily="34" charset="0"/>
                <a:cs typeface="Arial" panose="020B0604020202020204" pitchFamily="34" charset="0"/>
              </a:rPr>
              <a:t>Funge da intermediario tra il Leo club e il Lions club sponsor.</a:t>
            </a:r>
          </a:p>
          <a:p>
            <a:pPr marL="342900" indent="-342900">
              <a:spcBef>
                <a:spcPts val="600"/>
              </a:spcBef>
              <a:buFont typeface="Arial" pitchFamily="34" charset="0"/>
              <a:buChar char="•"/>
              <a:defRPr/>
            </a:pPr>
            <a:r>
              <a:rPr lang="it-IT" sz="2000" dirty="0">
                <a:solidFill>
                  <a:srgbClr val="4E4F4F"/>
                </a:solidFill>
                <a:latin typeface="Arial"/>
                <a:cs typeface="Arial"/>
              </a:rPr>
              <a:t>È meno direttamente coinvolto nell'amministrazione quotidiana poiché i Leo si assumono maggiori responsabilità.</a:t>
            </a:r>
          </a:p>
          <a:p>
            <a:pPr marL="342900" indent="-342900">
              <a:spcBef>
                <a:spcPts val="600"/>
              </a:spcBef>
              <a:buFont typeface="Arial" pitchFamily="34" charset="0"/>
              <a:buChar char="•"/>
              <a:defRPr/>
            </a:pPr>
            <a:r>
              <a:rPr lang="it-IT" sz="2000" dirty="0">
                <a:solidFill>
                  <a:srgbClr val="4E4F4F"/>
                </a:solidFill>
                <a:latin typeface="Arial"/>
                <a:cs typeface="Arial"/>
              </a:rPr>
              <a:t>Supporta lo sviluppo personale e professionale dei Leo.</a:t>
            </a:r>
          </a:p>
          <a:p>
            <a:pPr marL="342900" indent="-342900">
              <a:spcBef>
                <a:spcPts val="600"/>
              </a:spcBef>
              <a:buFont typeface="Arial" pitchFamily="34" charset="0"/>
              <a:buChar char="•"/>
              <a:defRPr/>
            </a:pPr>
            <a:endParaRPr lang="it-IT" sz="2000" dirty="0">
              <a:solidFill>
                <a:srgbClr val="4E4F4F"/>
              </a:solidFill>
              <a:latin typeface="Arial"/>
              <a:cs typeface="Arial"/>
            </a:endParaRPr>
          </a:p>
          <a:p>
            <a:pPr>
              <a:spcBef>
                <a:spcPts val="600"/>
              </a:spcBef>
              <a:defRPr/>
            </a:pPr>
            <a:r>
              <a:rPr lang="it-IT" sz="2000" dirty="0">
                <a:solidFill>
                  <a:srgbClr val="4E4F4F"/>
                </a:solidFill>
                <a:latin typeface="Arial"/>
                <a:cs typeface="Arial"/>
              </a:rPr>
              <a:t>Rivedi il Modulo 5 per maggiori informazioni su come lavorare con i giovani.</a:t>
            </a:r>
          </a:p>
        </p:txBody>
      </p:sp>
      <p:pic>
        <p:nvPicPr>
          <p:cNvPr id="10" name="Picture 9">
            <a:extLst>
              <a:ext uri="{FF2B5EF4-FFF2-40B4-BE49-F238E27FC236}">
                <a16:creationId xmlns:a16="http://schemas.microsoft.com/office/drawing/2014/main" id="{4764AFEF-26C9-C843-A5C7-275F9DF709BD}"/>
              </a:ext>
            </a:extLst>
          </p:cNvPr>
          <p:cNvPicPr>
            <a:picLocks noChangeAspect="1"/>
          </p:cNvPicPr>
          <p:nvPr/>
        </p:nvPicPr>
        <p:blipFill>
          <a:blip r:embed="rId5"/>
          <a:stretch>
            <a:fillRect/>
          </a:stretch>
        </p:blipFill>
        <p:spPr>
          <a:xfrm>
            <a:off x="9938619" y="6068991"/>
            <a:ext cx="1326937" cy="663469"/>
          </a:xfrm>
          <a:prstGeom prst="rect">
            <a:avLst/>
          </a:prstGeom>
        </p:spPr>
      </p:pic>
      <p:pic>
        <p:nvPicPr>
          <p:cNvPr id="11" name="Picture 10">
            <a:extLst>
              <a:ext uri="{FF2B5EF4-FFF2-40B4-BE49-F238E27FC236}">
                <a16:creationId xmlns:a16="http://schemas.microsoft.com/office/drawing/2014/main" id="{758B8836-AD9B-A740-A73F-576CB5D7A692}"/>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2238615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1970</Words>
  <Application>Microsoft Office PowerPoint</Application>
  <PresentationFormat>Widescreen</PresentationFormat>
  <Paragraphs>136</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Christensen, Ashley</cp:lastModifiedBy>
  <cp:revision>4</cp:revision>
  <dcterms:created xsi:type="dcterms:W3CDTF">2021-12-10T18:12:05Z</dcterms:created>
  <dcterms:modified xsi:type="dcterms:W3CDTF">2024-02-21T21:04:24Z</dcterms:modified>
</cp:coreProperties>
</file>