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59414" autoAdjust="0"/>
  </p:normalViewPr>
  <p:slideViewPr>
    <p:cSldViewPr showGuides="1">
      <p:cViewPr varScale="1">
        <p:scale>
          <a:sx n="64" d="100"/>
          <a:sy n="64" d="100"/>
        </p:scale>
        <p:origin x="2418" y="66"/>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Benvenuti a questa riunione per gli officer di club della zona __</a:t>
            </a:r>
            <a:r>
              <a:rPr lang="it-IT" i="1" dirty="0"/>
              <a:t>###</a:t>
            </a:r>
            <a:r>
              <a:rPr lang="it-IT" dirty="0"/>
              <a:t>__ del distretto ________.    Sono il Presidente di Zona ______________________, e sono molto lieto/a che abbiate potuto essere qui con noi oggi. </a:t>
            </a:r>
          </a:p>
          <a:p>
            <a:endParaRPr lang="en-US" dirty="0"/>
          </a:p>
          <a:p>
            <a:r>
              <a:rPr lang="it-IT" dirty="0"/>
              <a:t>Visto che desideriamo che queste sessioni siano il più interattive possibile, vi prego di provare a usare la chat per salutarci e dirci il nome del vostro Lions Club.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dirty="0"/>
              <a:t>Note del presentatore: </a:t>
            </a:r>
            <a:r>
              <a:rPr lang="it-IT" i="1" dirty="0"/>
              <a:t>Inserire l’argomento principale della riunione sulla slide per aiutare i partecipanti a concentrarsi sull’argomento. È una buona pratica quella di fare a rotazione per quale club parla per primo quando si chiede ai club di esprimere delle idee. Ad esempio, se precedentemente si è iniziato con il club 1, iniziare ora con il club 2, ecc., per tutto l'anno.</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it-IT" b="1" i="1" baseline="0" dirty="0"/>
              <a:t>Si può anche suddividere questa slide in due, in modo che la slide non sia troppo piena</a:t>
            </a:r>
          </a:p>
          <a:p>
            <a:endParaRPr lang="en-US" i="1" dirty="0"/>
          </a:p>
          <a:p>
            <a:endParaRPr lang="en-US" i="1" dirty="0"/>
          </a:p>
          <a:p>
            <a:endParaRPr lang="en-US" i="1" dirty="0"/>
          </a:p>
          <a:p>
            <a:r>
              <a:rPr lang="it-IT" dirty="0"/>
              <a:t>Che cosa stiamo facendo o quali nuove idee dovremmo esplorare per crescere riguardo a __</a:t>
            </a:r>
            <a:r>
              <a:rPr lang="it-IT" dirty="0" err="1"/>
              <a:t>ArgomentoPrincipale</a:t>
            </a:r>
            <a:r>
              <a:rPr lang="it-IT" dirty="0"/>
              <a:t>__?</a:t>
            </a:r>
          </a:p>
          <a:p>
            <a:r>
              <a:rPr lang="it-IT" dirty="0"/>
              <a:t>Per motivi di tempo, limitiamoci a meno di 2 minuti ciascuno. </a:t>
            </a:r>
          </a:p>
          <a:p>
            <a:r>
              <a:rPr lang="it-IT" dirty="0"/>
              <a:t>Perché non iniziamo con il __</a:t>
            </a:r>
            <a:r>
              <a:rPr lang="it-IT" dirty="0" err="1"/>
              <a:t>NomeClub</a:t>
            </a:r>
            <a:r>
              <a:rPr lang="it-IT" dirty="0"/>
              <a:t>__. Chi desidera condividere che cosa sta facendo il vostro club o che cosa potremmo fare per migliorare?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dirty="0"/>
              <a:t>Note del presentatore: </a:t>
            </a:r>
            <a:r>
              <a:rPr lang="it-IT" i="1" dirty="0"/>
              <a:t>Inserire l’argomento principale della riunione sulla slide per aiutare i partecipanti a concentrarsi sull’argomento. È una buona pratica quella di fare a rotazione per quale club parla per primo quando si chiede ai club di esprimere delle idee. Ad esempio, se precedentemente si è iniziato con il club 1, iniziare ora con il club 2, ecc., per tutto l'anno.</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it-IT" b="1" i="1" baseline="0" dirty="0"/>
              <a:t>Si può anche suddividere questa slide in due, in modo che la slide non sia troppo piena</a:t>
            </a:r>
          </a:p>
          <a:p>
            <a:endParaRPr lang="en-US" i="1" dirty="0"/>
          </a:p>
          <a:p>
            <a:endParaRPr lang="en-US" i="1" dirty="0"/>
          </a:p>
          <a:p>
            <a:endParaRPr lang="en-US" i="1" dirty="0"/>
          </a:p>
          <a:p>
            <a:r>
              <a:rPr lang="it-IT" dirty="0"/>
              <a:t>Che cosa stiamo facendo o quali nuove idee dovremmo esplorare per crescere riguardo a __</a:t>
            </a:r>
            <a:r>
              <a:rPr lang="it-IT" dirty="0" err="1"/>
              <a:t>ArgomentoPrincipale</a:t>
            </a:r>
            <a:r>
              <a:rPr lang="it-IT" dirty="0"/>
              <a:t>__?</a:t>
            </a:r>
          </a:p>
          <a:p>
            <a:r>
              <a:rPr lang="it-IT" dirty="0"/>
              <a:t>Per motivi di tempo, limitiamoci a meno di 2 minuti ciascuno. </a:t>
            </a:r>
          </a:p>
          <a:p>
            <a:r>
              <a:rPr lang="it-IT" dirty="0"/>
              <a:t>Perché non iniziamo con il __</a:t>
            </a:r>
            <a:r>
              <a:rPr lang="it-IT" dirty="0" err="1"/>
              <a:t>NomeClub</a:t>
            </a:r>
            <a:r>
              <a:rPr lang="it-IT" dirty="0"/>
              <a:t>__. Chi desidera condividere che cosa sta facendo il vostro club o che cosa potremmo fare per migliorare?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a:t>Ora guardiamo alcune delle risorse a nostra disposizione in relazione a __ArgomentoPrincipale__.</a:t>
            </a:r>
            <a:r>
              <a:rPr lang="it-IT"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it-IT" b="1" i="1" dirty="0"/>
              <a:t>Note per il presentatore</a:t>
            </a:r>
            <a:r>
              <a:rPr lang="it-IT" i="1" dirty="0"/>
              <a:t>: Modificare questa slide per elencare le risorse che si ritengono essere più valide in relazione all’argomento principale della riunione. Di seguito si indicano alcuni esempi. Si potrebbe anche mostrare come accedere a tale materiale durante la riunione o offrire dei link in un messaggio di follow up. </a:t>
            </a:r>
          </a:p>
          <a:p>
            <a:endParaRPr lang="en-US" i="1" dirty="0"/>
          </a:p>
          <a:p>
            <a:pPr marL="165261" indent="-165261">
              <a:buFont typeface="Arial" panose="020B0604020202020204" pitchFamily="34" charset="0"/>
              <a:buChar char="•"/>
            </a:pPr>
            <a:r>
              <a:rPr lang="it-IT" b="1" i="1" dirty="0"/>
              <a:t>Service</a:t>
            </a:r>
            <a:r>
              <a:rPr lang="it-IT" i="1" dirty="0"/>
              <a:t>: un elenco di idee di progetti di servizio si può trovare sulle pagine web di ciascuna Causa umanitaria globale: diabete, vista, fame, ambiente e cancro infantile.</a:t>
            </a:r>
            <a:r>
              <a:rPr lang="it-IT" i="1" baseline="0" dirty="0"/>
              <a:t> Inoltre la</a:t>
            </a:r>
            <a:r>
              <a:rPr lang="it-IT" i="1" dirty="0"/>
              <a:t> </a:t>
            </a:r>
            <a:r>
              <a:rPr lang="it-IT" i="0" baseline="0" dirty="0"/>
              <a:t>Piattaforma di lancio dei service </a:t>
            </a:r>
            <a:r>
              <a:rPr lang="it-IT" i="1" baseline="0" dirty="0"/>
              <a:t>è uno strumento interattivo che suggerisce attività di servizio basate sui propri interessi.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it-IT" b="1" i="1" dirty="0"/>
              <a:t>Soci:</a:t>
            </a:r>
            <a:r>
              <a:rPr lang="it-IT" i="1" dirty="0"/>
              <a:t> la pagina web </a:t>
            </a:r>
            <a:r>
              <a:rPr lang="it-IT" i="0" dirty="0"/>
              <a:t>Invitare nuovi soci </a:t>
            </a:r>
            <a:r>
              <a:rPr lang="it-IT" i="1" dirty="0"/>
              <a:t>ha un link alla guida </a:t>
            </a:r>
            <a:r>
              <a:rPr lang="it-IT" i="0" dirty="0"/>
              <a:t>Semplicemente Chiedete! </a:t>
            </a:r>
            <a:r>
              <a:rPr lang="it-IT" i="1" dirty="0"/>
              <a:t>e a brochure di club. La pagina web sui </a:t>
            </a:r>
            <a:r>
              <a:rPr lang="it-IT" i="0" dirty="0"/>
              <a:t>Giovani Lions </a:t>
            </a:r>
            <a:r>
              <a:rPr lang="it-IT" i="1" dirty="0"/>
              <a:t>ha un link alla</a:t>
            </a:r>
            <a:r>
              <a:rPr lang="it-IT" i="1" baseline="0" dirty="0"/>
              <a:t> </a:t>
            </a:r>
            <a:r>
              <a:rPr lang="it-IT" dirty="0"/>
              <a:t>Guida Connettersi ai giovani Lions</a:t>
            </a:r>
            <a:r>
              <a:rPr lang="it-IT" i="0" dirty="0"/>
              <a:t>.</a:t>
            </a:r>
            <a:r>
              <a:rPr lang="it-IT" i="0" baseline="0" dirty="0"/>
              <a:t> </a:t>
            </a:r>
            <a:r>
              <a:rPr lang="it-IT" i="1" baseline="0" dirty="0"/>
              <a:t> La </a:t>
            </a:r>
            <a:r>
              <a:rPr lang="it-IT" i="0" baseline="0" dirty="0"/>
              <a:t>Guida alla soddisfazione dei soci </a:t>
            </a:r>
            <a:r>
              <a:rPr lang="it-IT" i="1" baseline="0" dirty="0"/>
              <a:t>ha idee per ogni club.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it-IT" b="1" i="1" dirty="0"/>
              <a:t>Leadership</a:t>
            </a:r>
            <a:r>
              <a:rPr lang="it-IT" i="1" dirty="0"/>
              <a:t>: il </a:t>
            </a:r>
            <a:r>
              <a:rPr lang="it-IT" i="0" dirty="0"/>
              <a:t>Centro di formazione Lions </a:t>
            </a:r>
            <a:r>
              <a:rPr lang="it-IT" i="1" dirty="0"/>
              <a:t>è a disposizione tramite l’applicazione </a:t>
            </a:r>
            <a:r>
              <a:rPr lang="it-IT" i="0" dirty="0" err="1"/>
              <a:t>Learn</a:t>
            </a:r>
            <a:r>
              <a:rPr lang="it-IT" i="1" dirty="0"/>
              <a:t> nel </a:t>
            </a:r>
            <a:r>
              <a:rPr lang="it-IT" i="0" dirty="0"/>
              <a:t>Portale dei soci</a:t>
            </a:r>
            <a:r>
              <a:rPr lang="it-IT" i="1" dirty="0"/>
              <a:t>. Oltre ai corsi specifici per officer di club, il Centro di formazione Lions ha una serie di altri corsi utili, come la definizione degli obiettivi, la pianificazione dell’azione e la gestione delle riunioni.</a:t>
            </a:r>
            <a:r>
              <a:rPr lang="it-IT" i="1" baseline="0" dirty="0"/>
              <a:t> Inoltre, il </a:t>
            </a:r>
            <a:r>
              <a:rPr lang="it-IT" i="0" baseline="0" dirty="0"/>
              <a:t>Centro Eventi Virtuali </a:t>
            </a:r>
            <a:r>
              <a:rPr lang="it-IT" i="1" baseline="0" dirty="0"/>
              <a:t>ha webinar registrati su molti argomenti di interesse per i Lions.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it-IT" b="1" i="1" dirty="0"/>
              <a:t>Riconoscimento</a:t>
            </a:r>
            <a:r>
              <a:rPr lang="it-IT" i="1" dirty="0"/>
              <a:t>: il </a:t>
            </a:r>
            <a:r>
              <a:rPr lang="it-IT" i="0" dirty="0"/>
              <a:t>Premio </a:t>
            </a:r>
            <a:r>
              <a:rPr lang="it-IT" i="0" dirty="0" err="1"/>
              <a:t>Excellence</a:t>
            </a:r>
            <a:r>
              <a:rPr lang="it-IT" i="0" dirty="0"/>
              <a:t> per i Club </a:t>
            </a:r>
            <a:r>
              <a:rPr lang="it-IT" i="1" dirty="0"/>
              <a:t>e il </a:t>
            </a:r>
            <a:r>
              <a:rPr lang="it-IT" i="0" dirty="0"/>
              <a:t>Premio al Servizio sul tema “La solidarietà è importante”</a:t>
            </a:r>
            <a:r>
              <a:rPr lang="it-IT" i="1" dirty="0"/>
              <a:t>.</a:t>
            </a:r>
            <a:r>
              <a:rPr lang="it-IT" i="1" baseline="0" dirty="0"/>
              <a:t> Inoltre, i singoli soci possono ricevere riconoscimenti con articoli dalle </a:t>
            </a:r>
            <a:r>
              <a:rPr lang="it-IT" i="0" baseline="0" dirty="0"/>
              <a:t>Forniture per il club</a:t>
            </a:r>
            <a:r>
              <a:rPr lang="it-IT" i="1" baseline="0" dirty="0"/>
              <a:t>, cui si può accedere tramite l’applicazione </a:t>
            </a:r>
            <a:r>
              <a:rPr lang="it-IT" i="0" baseline="0" dirty="0"/>
              <a:t>Negozio</a:t>
            </a:r>
            <a:r>
              <a:rPr lang="it-IT" i="1" baseline="0" dirty="0"/>
              <a:t> nel </a:t>
            </a:r>
            <a:r>
              <a:rPr lang="it-IT" i="0" baseline="0" dirty="0"/>
              <a:t>Portale dei soci</a:t>
            </a:r>
            <a:r>
              <a:rPr lang="it-IT"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a:t>Ora parliamo di ciò che sta succedendo nei nostri club.</a:t>
            </a:r>
            <a:r>
              <a:rPr lang="it-IT"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a:t>Note per il presentatore: </a:t>
            </a:r>
            <a:r>
              <a:rPr lang="it-IT" i="1"/>
              <a:t>Di nuovo, iniziare dal club successivo in elenco, in modo che tutti i club abbiamo l’opportunità di parlare per primi.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it-IT" b="1" i="1" baseline="0"/>
              <a:t>Si può anche suddividere questa slide in due, in modo che la slide non sia troppo piena</a:t>
            </a:r>
          </a:p>
          <a:p>
            <a:endParaRPr lang="en-US" i="1" dirty="0"/>
          </a:p>
          <a:p>
            <a:r>
              <a:rPr lang="it-IT"/>
              <a:t>Vogliamo sentire quali sono state le sfide maggiori che avete dovuto affrontare e un recente successo. </a:t>
            </a:r>
          </a:p>
          <a:p>
            <a:endParaRPr lang="en-US" dirty="0"/>
          </a:p>
          <a:p>
            <a:r>
              <a:rPr lang="it-IT"/>
              <a:t>Perché non iniziamo con il __NomeClub__. Qualcuno vorrebbe parlare di una sfida che il vostro club sta vivendo o di una storia di successo?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a:t>Note del presentatore: </a:t>
            </a:r>
            <a:r>
              <a:rPr lang="it-IT" i="1"/>
              <a:t>Di nuovo, iniziare dal club successivo in elenco, in modo che tutti i club abbiamo l’opportunità di parlare per primi.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it-IT" b="1" i="1" baseline="0"/>
              <a:t>Si può anche suddividere questa slide in due, in modo che la slide non sia troppo piena</a:t>
            </a:r>
          </a:p>
          <a:p>
            <a:endParaRPr lang="en-US" i="1" dirty="0"/>
          </a:p>
          <a:p>
            <a:r>
              <a:rPr lang="it-IT"/>
              <a:t>Vogliamo sentire quali sono state le sfide maggiori che avete dovuto affrontare e un recente successo. </a:t>
            </a:r>
          </a:p>
          <a:p>
            <a:endParaRPr lang="en-US" dirty="0"/>
          </a:p>
          <a:p>
            <a:r>
              <a:rPr lang="it-IT"/>
              <a:t>Perché non iniziamo con il __NomeClub__. Qualcuno vorrebbe parlare di una sfida che il vostro club sta vivendo o di una storia di successo?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a:t>Note per il presentatore</a:t>
            </a:r>
            <a:r>
              <a:rPr lang="it-IT" i="1"/>
              <a:t>: Questa slide facoltativa può essere utilizzata per aggiungere l’interazione col pubblico.</a:t>
            </a:r>
            <a:r>
              <a:rPr lang="it-IT" i="1" baseline="0"/>
              <a:t> La domanda può riguardare i Lions o qualcosa di totalmente diverso, ma è opportuno prendere in considerazione domande che stimolino la conversazione e aiutino i partecipanti a conoscersi meglio l’un l’altro. Esempi: “Che cosa ti piace di più dell’essere un Lion?” oppure “Qual è il tuo superpotere?”</a:t>
            </a:r>
          </a:p>
          <a:p>
            <a:r>
              <a:rPr lang="it-IT" i="1" baseline="0"/>
              <a:t>Le risposte iniziali possono essere fornite alzando la mano, utilizzando la funzione chat o un sondaggio. </a:t>
            </a:r>
          </a:p>
          <a:p>
            <a:r>
              <a:rPr lang="it-IT" i="1" baseline="0"/>
              <a:t>Si consiglia di porre più di una domanda, se il tempo lo consente, per mantenere vivace la riunione.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a:t>Concluderemo questa riunione esaminando gli obiettivi della nostra zona, i prossimi eventi e i passi successivi.</a:t>
            </a:r>
            <a:r>
              <a:rPr lang="it-IT"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a:t>Note per il presentatore: </a:t>
            </a:r>
            <a:r>
              <a:rPr lang="it-IT" i="1"/>
              <a:t>Sostituire i punti indicati nella tabella con qualsiasi obiettivo purché sia diverso dagli obiettivi relativi all’affiliazione che sono contenuti nella prossima slide.</a:t>
            </a:r>
            <a:r>
              <a:rPr lang="it-IT" i="1" baseline="0"/>
              <a:t> Includere qualsiasi elemento del premio per la zona che si desidera sottolineare.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a:t>Note per il presentatore: </a:t>
            </a:r>
          </a:p>
          <a:p>
            <a:r>
              <a:rPr lang="it-IT" i="1"/>
              <a:t>Questa presentazione ha lo scopo di aiutare a svolgere riunioni di zona con gli officer di club.</a:t>
            </a:r>
            <a:r>
              <a:rPr lang="it-IT" i="1" baseline="0"/>
              <a:t> Guardare le slide e le note e modificarle per adattarle alla propria zona e alle singole riunioni. </a:t>
            </a:r>
          </a:p>
          <a:p>
            <a:r>
              <a:rPr lang="it-IT" i="1" baseline="0"/>
              <a:t>Si possono trovare ulteriori informazioni sulle riunioni di zona nella </a:t>
            </a:r>
            <a:r>
              <a:rPr lang="it-IT" i="0" baseline="0"/>
              <a:t>Guida alle Riunioni modello del Comitato Consultivo del Governatore Distrettuale </a:t>
            </a:r>
            <a:r>
              <a:rPr lang="it-IT" i="1" baseline="0"/>
              <a:t>cui si può accedere dalla </a:t>
            </a:r>
            <a:r>
              <a:rPr lang="it-IT" i="0" baseline="0"/>
              <a:t>pagina web per i presidenti di zona e circoscrizione </a:t>
            </a:r>
            <a:r>
              <a:rPr lang="it-IT" i="1" baseline="0"/>
              <a:t>sul sito web dei Lions, lionsclubs.org. </a:t>
            </a:r>
          </a:p>
          <a:p>
            <a:r>
              <a:rPr lang="it-IT" i="1"/>
              <a:t>Questa slide dovrebbe essere mostrata prima dell’inizio del webinar, in modo che tutti sappiano di trovarsi nel luogo giusto e in modo che possano testare i controlli della riunione.</a:t>
            </a:r>
            <a:r>
              <a:rPr lang="it-IT" i="1" baseline="0"/>
              <a:t> Il software del webinar che viene usato determinerà quali funzioni dovranno essere elencate. Si possono eliminare questa o altre slide se non sono adatte al proprio team o alla propria riunione.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b="1" i="1"/>
              <a:t>Note per il presentatore: </a:t>
            </a:r>
            <a:r>
              <a:rPr lang="it-IT" i="1"/>
              <a:t>Inserire i numeri relativi ai propri obiettivi di affiliazione e alla situazione attuale nelle caselle di questa slide.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dirty="0"/>
              <a:t>Note per il presentatore:</a:t>
            </a:r>
            <a:r>
              <a:rPr lang="it-IT" b="1" i="1" baseline="0" dirty="0"/>
              <a:t> </a:t>
            </a:r>
            <a:r>
              <a:rPr lang="it-IT" b="0" i="1" baseline="0" dirty="0"/>
              <a:t>Si potrebbe decidere di sostituire i punti contenuti in questa slide e le note sottostanti con idee di marketing per i club, di raccolta fondi o di preparazione per l’anno Lion successivo, in armonia con l’argomento secondario indicato nella slide sulla Riunione di zona (n. 5). </a:t>
            </a:r>
          </a:p>
          <a:p>
            <a:r>
              <a:rPr lang="it-IT" b="0" dirty="0"/>
              <a:t>Parliamo molto del servire le nostre comunità in quanto Lions, e facciamo bene.</a:t>
            </a:r>
            <a:r>
              <a:rPr lang="it-IT" b="0" baseline="0" dirty="0"/>
              <a:t> Come leader Lions, però, dobbiamo anche considerare in che modo serviamo i nostri soci. Il Premio </a:t>
            </a:r>
            <a:r>
              <a:rPr lang="it-IT" b="0" baseline="0" dirty="0" err="1"/>
              <a:t>Excellence</a:t>
            </a:r>
            <a:r>
              <a:rPr lang="it-IT" b="0" baseline="0" dirty="0"/>
              <a:t> per i Club ci fornisce un elenco di controllo dei risultati ottenuti che ci aiuta ad assicurare che i nostri club stiano servendo bene i nostri soci. </a:t>
            </a:r>
          </a:p>
          <a:p>
            <a:r>
              <a:rPr lang="it-IT" dirty="0"/>
              <a:t>Date un’occhiata ai criteri riassuntivi qui indicati necessari al conseguimento del premio. </a:t>
            </a:r>
          </a:p>
          <a:p>
            <a:r>
              <a:rPr lang="it-IT" dirty="0"/>
              <a:t>Qualcuno ha domande su come conseguire il premio? </a:t>
            </a:r>
          </a:p>
          <a:p>
            <a:r>
              <a:rPr lang="it-IT" dirty="0"/>
              <a:t>Vi prego di usare la chat per farmi sapere se ritenete che il vostro club conseguirà questo premio quest’anno.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it-IT" b="1" i="1"/>
              <a:t>Note per il presentatore</a:t>
            </a:r>
            <a:r>
              <a:rPr lang="it-IT" i="1"/>
              <a:t>: Modificare questa slide per includere eventi come attività di zona, di distretto, di multidistretto o di area costituzionale, e per specificare le date e i luoghi per ulteriori informazioni o su come registrarsi.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it-IT"/>
              <a:t>Avete domande o suggerimenti?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a:t>Note per il presentatore:</a:t>
            </a:r>
            <a:r>
              <a:rPr lang="it-IT" i="1" baseline="0"/>
              <a:t> Non esitare a modificare questi punti per adattarli agli orari delle riunioni e agli interessi del proprio club.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it-IT" b="1" i="1"/>
              <a:t>Note per il presentatore</a:t>
            </a:r>
            <a:r>
              <a:rPr lang="it-IT" i="1"/>
              <a:t>: Chiedere agli eventuali ospiti speciali se hanno commenti conclusivi e quindi aggiungere i propri.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it-IT"/>
              <a:t>Ringrazio ognuno di voi per aver partecipato oggi. Se avete suggerimenti per migliorare le future riunioni, non esitate a comunicarmeli. </a:t>
            </a:r>
          </a:p>
          <a:p>
            <a:pPr defTabSz="881390">
              <a:spcBef>
                <a:spcPts val="578"/>
              </a:spcBef>
              <a:spcAft>
                <a:spcPts val="578"/>
              </a:spcAft>
              <a:defRPr/>
            </a:pPr>
            <a:r>
              <a:rPr lang="it-IT"/>
              <a:t>Mi auguro di incontrarvi alla nostra prossima riunione, ma sappiate che potete contattarmi in qualsiasi momento se avete domande o suggerimenti.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spcBef>
                <a:spcPts val="578"/>
              </a:spcBef>
              <a:spcAft>
                <a:spcPts val="578"/>
              </a:spcAft>
              <a:defRPr/>
            </a:pPr>
            <a:r>
              <a:rPr lang="it-IT" sz="1200" b="1" i="1"/>
              <a:t>Note per il presentatore: </a:t>
            </a:r>
            <a:r>
              <a:rPr lang="it-IT" sz="1200" i="1"/>
              <a:t>Questa slide serve per presentare eventuali ospiti speciali alla riunione. Ad esempio, potrebbe essere presente un membro del team del Governatore Distrettuale o un membro del GAT distrettuale. Inserire i titoli e i nomi nella slide. </a:t>
            </a:r>
          </a:p>
          <a:p>
            <a:r>
              <a:rPr lang="it-IT" sz="1200"/>
              <a:t>In qualità di vostro Presidente di Zona è mio compito: </a:t>
            </a:r>
          </a:p>
          <a:p>
            <a:pPr marL="165261" indent="-165261">
              <a:buFont typeface="Arial" panose="020B0604020202020204" pitchFamily="34" charset="0"/>
              <a:buChar char="•"/>
            </a:pPr>
            <a:r>
              <a:rPr lang="it-IT" sz="1200"/>
              <a:t>Supportare il vostro club con informazioni, risorse e soluzioni.</a:t>
            </a:r>
          </a:p>
          <a:p>
            <a:pPr marL="165261" indent="-165261">
              <a:buFont typeface="Arial" panose="020B0604020202020204" pitchFamily="34" charset="0"/>
              <a:buChar char="•"/>
            </a:pPr>
            <a:r>
              <a:rPr lang="it-IT" sz="1200"/>
              <a:t>Rappresentare il vostro club a livello distrettuale e mettervi in collegamento con le risorse per il distretto.</a:t>
            </a:r>
          </a:p>
          <a:p>
            <a:pPr marL="165261" indent="-165261">
              <a:buFont typeface="Arial" panose="020B0604020202020204" pitchFamily="34" charset="0"/>
              <a:buChar char="•"/>
            </a:pPr>
            <a:r>
              <a:rPr lang="it-IT" sz="1200"/>
              <a:t>Espandere il nostro sodalizio di Lions al di là del livello di club. </a:t>
            </a:r>
          </a:p>
          <a:p>
            <a:r>
              <a:rPr lang="it-IT" sz="1200"/>
              <a:t>Spero che, nel corso di questo incontro, facciamo progressi in tutti questi aspetti. </a:t>
            </a:r>
          </a:p>
          <a:p>
            <a:endParaRPr lang="en-US" sz="1200" dirty="0"/>
          </a:p>
          <a:p>
            <a:r>
              <a:rPr lang="it-IT" sz="1200"/>
              <a:t>Oggi con noi c’è __nome__, che è il/la __titolo__. __Nome__, desideri offrire alcuni commenti iniziali? </a:t>
            </a:r>
          </a:p>
          <a:p>
            <a:r>
              <a:rPr lang="it-IT" sz="1200"/>
              <a:t>Presidente di Zona:  Grazie ____ siamo lieti che tu sia qui con noi oggi. </a:t>
            </a:r>
          </a:p>
          <a:p>
            <a:endParaRPr lang="en-US" sz="1200" dirty="0"/>
          </a:p>
          <a:p>
            <a:endParaRPr lang="en-US" sz="1200" dirty="0"/>
          </a:p>
          <a:p>
            <a:pPr defTabSz="881390">
              <a:spcBef>
                <a:spcPts val="578"/>
              </a:spcBef>
              <a:spcAft>
                <a:spcPts val="578"/>
              </a:spcAft>
              <a:defRPr/>
            </a:pPr>
            <a:r>
              <a:rPr lang="it-IT" sz="1200"/>
              <a:t>Con noi c’è anche __nome__, che è il/la __titolo__. __Nome__, vuoi aggiungere le tue idee? </a:t>
            </a:r>
          </a:p>
          <a:p>
            <a:pPr defTabSz="881390">
              <a:spcBef>
                <a:spcPts val="578"/>
              </a:spcBef>
              <a:spcAft>
                <a:spcPts val="578"/>
              </a:spcAft>
              <a:defRPr/>
            </a:pPr>
            <a:r>
              <a:rPr lang="it-IT" sz="1200"/>
              <a:t>Presidente di Zona: Grazie ____ siamo lieti che anche tu sia qui con noi oggi.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it-IT" b="1" i="1" baseline="0"/>
              <a:t>Note per</a:t>
            </a:r>
            <a:r>
              <a:rPr lang="it-IT" b="1" i="1"/>
              <a:t> il presentatore:</a:t>
            </a:r>
            <a:r>
              <a:rPr lang="it-IT" b="1" i="1" baseline="0"/>
              <a:t> </a:t>
            </a:r>
            <a:r>
              <a:rPr lang="it-IT" i="1"/>
              <a:t>Inserire il nome dei club e degli officer su questa slide per aiutare il proprio team a conoscere altre persone e i loro ruoli.</a:t>
            </a:r>
            <a:r>
              <a:rPr lang="it-IT" i="1" baseline="0"/>
              <a:t> Considerare come gestire gli incarichi non assegnati. Si possono cancellare i relativi ruoli o mostrarli come non assegnati, come promemoria affinché vengano ricoperti. </a:t>
            </a:r>
            <a:r>
              <a:rPr lang="it-IT" b="1" i="1" baseline="0"/>
              <a:t>Si può anche suddividere questa slide in due, in modo che la slide non sia troppo piena</a:t>
            </a:r>
          </a:p>
          <a:p>
            <a:pPr defTabSz="881390">
              <a:spcBef>
                <a:spcPts val="578"/>
              </a:spcBef>
              <a:spcAft>
                <a:spcPts val="578"/>
              </a:spcAft>
              <a:defRPr/>
            </a:pPr>
            <a:endParaRPr lang="en-US" i="1" baseline="0" dirty="0"/>
          </a:p>
          <a:p>
            <a:r>
              <a:rPr lang="it-IT"/>
              <a:t>Ecco i leader di club della nostra zona. Vorrei chiedere a ciascuno dei Presidenti di club di comunicarci chi è presente del loro club. </a:t>
            </a:r>
          </a:p>
          <a:p>
            <a:r>
              <a:rPr lang="it-IT"/>
              <a:t>____</a:t>
            </a:r>
            <a:r>
              <a:rPr lang="it-IT" i="1"/>
              <a:t>Nome Cognome</a:t>
            </a:r>
            <a:r>
              <a:rPr lang="it-IT"/>
              <a:t>______, vuoi iniziare tu? Per motivi di tempo, limitate le presentazioni ai nomi e ai ruoli degli officer che sono con noi oggi...</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it-IT" b="1" i="1" baseline="0"/>
              <a:t>Note per</a:t>
            </a:r>
            <a:r>
              <a:rPr lang="it-IT" b="1" i="1"/>
              <a:t> il presentatore:</a:t>
            </a:r>
            <a:r>
              <a:rPr lang="it-IT" b="1" i="1" baseline="0"/>
              <a:t> </a:t>
            </a:r>
            <a:r>
              <a:rPr lang="it-IT" i="1"/>
              <a:t>Inserire il nome dei club e degli officer su questa slide per aiutare il proprio team a conoscere altre persone e i loro ruoli.</a:t>
            </a:r>
            <a:r>
              <a:rPr lang="it-IT" i="1" baseline="0"/>
              <a:t> Considerare come gestire gli incarichi non assegnati. Si possono cancellare i relativi ruoli o mostrarli come non assegnati, come promemoria affinché vengano ricoperti. </a:t>
            </a:r>
            <a:r>
              <a:rPr lang="it-IT" b="1" i="1" baseline="0"/>
              <a:t>Si può anche suddividere questa slide in due, in modo che la slide non sia troppo piena</a:t>
            </a:r>
          </a:p>
          <a:p>
            <a:pPr defTabSz="881390">
              <a:spcBef>
                <a:spcPts val="578"/>
              </a:spcBef>
              <a:spcAft>
                <a:spcPts val="578"/>
              </a:spcAft>
              <a:defRPr/>
            </a:pPr>
            <a:endParaRPr lang="en-US" i="1" baseline="0" dirty="0"/>
          </a:p>
          <a:p>
            <a:r>
              <a:rPr lang="it-IT"/>
              <a:t>Ecco i leader di club della nostra zona. Vorrei chiedere a ciascuno dei Presidenti di club di comunicarci chi è presente del loro club. </a:t>
            </a:r>
          </a:p>
          <a:p>
            <a:r>
              <a:rPr lang="it-IT"/>
              <a:t>____</a:t>
            </a:r>
            <a:r>
              <a:rPr lang="it-IT" i="1"/>
              <a:t>Nome Cognome</a:t>
            </a:r>
            <a:r>
              <a:rPr lang="it-IT"/>
              <a:t>______, vuoi iniziare tu? Per motivi di tempo, limitate le presentazioni ai nomi e ai ruoli degli officer che sono con noi oggi...</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b="1" i="1"/>
              <a:t>Note per il presentatore: </a:t>
            </a:r>
            <a:r>
              <a:rPr lang="it-IT" i="1"/>
              <a:t>Il numero delle riunioni di zona, i mesi in cui si svolgono e gli argomenti all’ordine del giorno su questa slide rappresentano solo suggerimenti. Si possono modificare per adattarli alle esigenze della propria zona. Il logo Lions sotto alle caselle può essere spostato a sinistra o a destra ad indicare la riunione attuale. </a:t>
            </a:r>
          </a:p>
          <a:p>
            <a:r>
              <a:rPr lang="it-IT"/>
              <a:t>Questa è la nostra __prima/seconda/terza/quarta__ riunione di zona quest’anno. Il nostro argomento principale sarà  __ArgomentoPrincipale__ ma considereremo anche alcune idee su __ArgomentoSecondario__.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1" dirty="0"/>
              <a:t>Note per il presentatore: </a:t>
            </a:r>
            <a:r>
              <a:rPr lang="it-IT" i="1" dirty="0"/>
              <a:t>Sostituire il punto all’ordine del giorno “Presentazione dell’ospite” con il titolo della presentazione dell’oratore previsto.</a:t>
            </a:r>
          </a:p>
          <a:p>
            <a:r>
              <a:rPr lang="it-IT" dirty="0"/>
              <a:t>Inizieremo con __</a:t>
            </a:r>
            <a:r>
              <a:rPr lang="it-IT" dirty="0" err="1"/>
              <a:t>TitoloNome</a:t>
            </a:r>
            <a:r>
              <a:rPr lang="it-IT" dirty="0"/>
              <a:t>_, che parlerà delle più recenti idee Lion su __</a:t>
            </a:r>
            <a:r>
              <a:rPr lang="it-IT" dirty="0" err="1"/>
              <a:t>ArgomentoPrincipale</a:t>
            </a:r>
            <a:r>
              <a:rPr lang="it-IT" dirty="0"/>
              <a:t>__. </a:t>
            </a:r>
          </a:p>
          <a:p>
            <a:r>
              <a:rPr lang="it-IT" dirty="0"/>
              <a:t>Quindi avremo uno scambio di idee per parlare delle </a:t>
            </a:r>
            <a:r>
              <a:rPr lang="it-IT" b="1" dirty="0"/>
              <a:t>nostre</a:t>
            </a:r>
            <a:r>
              <a:rPr lang="it-IT" dirty="0"/>
              <a:t> idee su __</a:t>
            </a:r>
            <a:r>
              <a:rPr lang="it-IT" dirty="0" err="1"/>
              <a:t>ArgomentoPrincipale</a:t>
            </a:r>
            <a:r>
              <a:rPr lang="it-IT" dirty="0"/>
              <a:t>__. </a:t>
            </a:r>
          </a:p>
          <a:p>
            <a:r>
              <a:rPr lang="it-IT" dirty="0"/>
              <a:t>Ci occuperemo delle risorse a vostra disposizione. </a:t>
            </a:r>
          </a:p>
          <a:p>
            <a:r>
              <a:rPr lang="it-IT" dirty="0"/>
              <a:t>Quindi faremo una discussione più generale sulle sfide e sui successi dei vostri club. </a:t>
            </a:r>
          </a:p>
          <a:p>
            <a:r>
              <a:rPr lang="it-IT" dirty="0"/>
              <a:t>Infine, parleremo degli obiettivi, degli eventi e di ciò che ci aspetta in futuro.  </a:t>
            </a:r>
          </a:p>
          <a:p>
            <a:r>
              <a:rPr lang="it-IT" dirty="0"/>
              <a:t>Vi incoraggio a continuare ad usare la chat per l’intera durata della riunione per condividere le vostre idee con il gruppo.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b="1" i="1"/>
              <a:t>Note per il presentatore: </a:t>
            </a:r>
            <a:r>
              <a:rPr lang="it-IT" i="1"/>
              <a:t>Inserire in questa slide il titolo della presentazione dell’ospite.</a:t>
            </a:r>
            <a:r>
              <a:rPr lang="it-IT" i="1" baseline="0"/>
              <a:t> </a:t>
            </a:r>
            <a:r>
              <a:rPr lang="it-IT" i="1"/>
              <a:t>Se l’ospite ha delle slide, possono essere inserite qui.</a:t>
            </a:r>
            <a:r>
              <a:rPr lang="it-IT"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a:t>Grazie, __NomeOspite__.</a:t>
            </a:r>
            <a:r>
              <a:rPr lang="it-IT" baseline="0"/>
              <a:t> Ciò che vorremmo fare ora è approfondire questo argomento esprimendo le nostre idee.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2971800" y="2260601"/>
            <a:ext cx="5905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it-IT" sz="3600" b="0" dirty="0">
                <a:latin typeface="HelveticaNeueLT Std Med" panose="020B0604020202020204"/>
                <a:cs typeface="Calibri Light" panose="020F0302020204030204" pitchFamily="34" charset="0"/>
              </a:rPr>
              <a:t>Riunione della Zona ____  </a:t>
            </a:r>
          </a:p>
          <a:p>
            <a:pPr algn="l">
              <a:defRPr/>
            </a:pPr>
            <a:r>
              <a:rPr lang="it-IT" sz="3600" b="0" dirty="0">
                <a:latin typeface="HelveticaNeueLT Std Med" panose="020B0604020202020204"/>
                <a:cs typeface="Calibri Light" panose="020F0302020204030204" pitchFamily="34" charset="0"/>
              </a:rPr>
              <a:t>Distretto ____</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it-IT" sz="3600" b="0">
                <a:latin typeface="HelveticaNeueLT Std Med" panose="020B0604020202020204"/>
                <a:cs typeface="Calibri Light" panose="020F0302020204030204" pitchFamily="34" charset="0"/>
              </a:rPr>
              <a:t>Data ______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9372600" cy="584775"/>
          </a:xfrm>
          <a:prstGeom prst="rect">
            <a:avLst/>
          </a:prstGeom>
          <a:noFill/>
          <a:ln>
            <a:noFill/>
          </a:ln>
        </p:spPr>
        <p:txBody>
          <a:bodyPr wrap="square" rtlCol="0">
            <a:spAutoFit/>
          </a:bodyPr>
          <a:lstStyle/>
          <a:p>
            <a:r>
              <a:rPr lang="it-IT" sz="3200" dirty="0">
                <a:solidFill>
                  <a:schemeClr val="accent1"/>
                </a:solidFill>
                <a:latin typeface="Calibri" panose="020F0502020204030204" pitchFamily="34" charset="0"/>
                <a:cs typeface="Calibri" panose="020F0502020204030204" pitchFamily="34" charset="0"/>
              </a:rPr>
              <a:t>Scambio di idee: ______ Argomento principale: 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3508653"/>
          </a:xfrm>
          <a:prstGeom prst="rect">
            <a:avLst/>
          </a:prstGeom>
          <a:noFill/>
        </p:spPr>
        <p:txBody>
          <a:bodyPr wrap="square" rtlCol="0">
            <a:spAutoFit/>
          </a:bodyPr>
          <a:lstStyle/>
          <a:p>
            <a:r>
              <a:rPr lang="it-IT" sz="2400" b="1" dirty="0">
                <a:solidFill>
                  <a:schemeClr val="bg1"/>
                </a:solidFill>
                <a:latin typeface="Calibri" panose="020F0502020204030204" pitchFamily="34" charset="0"/>
                <a:cs typeface="Calibri" panose="020F0502020204030204" pitchFamily="34" charset="0"/>
              </a:rPr>
              <a:t>_____ Lions Club </a:t>
            </a:r>
          </a:p>
          <a:p>
            <a:r>
              <a:rPr lang="it-IT" dirty="0">
                <a:solidFill>
                  <a:schemeClr val="bg1"/>
                </a:solidFill>
                <a:latin typeface="Calibri" panose="020F0502020204030204" pitchFamily="34" charset="0"/>
                <a:cs typeface="Calibri" panose="020F0502020204030204" pitchFamily="34" charset="0"/>
              </a:rPr>
              <a:t>Presidente: _______</a:t>
            </a:r>
          </a:p>
          <a:p>
            <a:r>
              <a:rPr lang="it-IT" dirty="0">
                <a:solidFill>
                  <a:schemeClr val="bg1"/>
                </a:solidFill>
                <a:latin typeface="Calibri" panose="020F0502020204030204" pitchFamily="34" charset="0"/>
                <a:cs typeface="Calibri" panose="020F0502020204030204" pitchFamily="34" charset="0"/>
              </a:rPr>
              <a:t>Primo Vice Presidente:  ______</a:t>
            </a:r>
          </a:p>
          <a:p>
            <a:r>
              <a:rPr lang="it-IT" dirty="0">
                <a:solidFill>
                  <a:schemeClr val="bg1"/>
                </a:solidFill>
                <a:latin typeface="Calibri" panose="020F0502020204030204" pitchFamily="34" charset="0"/>
                <a:cs typeface="Calibri" panose="020F0502020204030204" pitchFamily="34" charset="0"/>
              </a:rPr>
              <a:t>Segretario: ______</a:t>
            </a:r>
          </a:p>
          <a:p>
            <a:r>
              <a:rPr lang="it-IT" dirty="0">
                <a:solidFill>
                  <a:schemeClr val="bg1"/>
                </a:solidFill>
                <a:latin typeface="Calibri" panose="020F0502020204030204" pitchFamily="34" charset="0"/>
                <a:cs typeface="Calibri" panose="020F0502020204030204" pitchFamily="34" charset="0"/>
              </a:rPr>
              <a:t>Tesoriere: _________ </a:t>
            </a:r>
          </a:p>
          <a:p>
            <a:r>
              <a:rPr lang="it-IT" dirty="0">
                <a:solidFill>
                  <a:schemeClr val="bg1"/>
                </a:solidFill>
                <a:latin typeface="Calibri" panose="020F0502020204030204" pitchFamily="34" charset="0"/>
                <a:cs typeface="Calibri" panose="020F0502020204030204" pitchFamily="34" charset="0"/>
              </a:rPr>
              <a:t>Presidente di Comitato Soci: _________</a:t>
            </a:r>
          </a:p>
          <a:p>
            <a:r>
              <a:rPr lang="it-IT" dirty="0">
                <a:solidFill>
                  <a:schemeClr val="bg1"/>
                </a:solidFill>
                <a:latin typeface="Calibri" panose="020F0502020204030204" pitchFamily="34" charset="0"/>
                <a:cs typeface="Calibri" panose="020F0502020204030204" pitchFamily="34" charset="0"/>
              </a:rPr>
              <a:t>Presidente di Comitato Service: _________</a:t>
            </a:r>
          </a:p>
          <a:p>
            <a:r>
              <a:rPr lang="it-IT" dirty="0">
                <a:solidFill>
                  <a:schemeClr val="bg1"/>
                </a:solidFill>
                <a:latin typeface="Calibri" panose="020F0502020204030204" pitchFamily="34" charset="0"/>
                <a:cs typeface="Calibri" panose="020F0502020204030204" pitchFamily="34" charset="0"/>
              </a:rPr>
              <a:t>Presidente di Comitato Marketing: _________</a:t>
            </a:r>
          </a:p>
          <a:p>
            <a:r>
              <a:rPr lang="it-IT" dirty="0">
                <a:solidFill>
                  <a:schemeClr val="bg1"/>
                </a:solidFill>
                <a:latin typeface="Calibri" panose="020F0502020204030204" pitchFamily="34" charset="0"/>
                <a:cs typeface="Calibri" panose="020F0502020204030204" pitchFamily="34" charset="0"/>
              </a:rPr>
              <a:t>Coordinatore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it-IT" sz="3200">
                <a:solidFill>
                  <a:schemeClr val="accent1"/>
                </a:solidFill>
                <a:latin typeface="Calibri" panose="020F0502020204030204" pitchFamily="34" charset="0"/>
                <a:cs typeface="Calibri" panose="020F0502020204030204" pitchFamily="34" charset="0"/>
              </a:rPr>
              <a:t>Scambio di idee: ______ Argomento principale: ______... segue</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3657600" cy="584775"/>
          </a:xfrm>
          <a:prstGeom prst="rect">
            <a:avLst/>
          </a:prstGeom>
          <a:noFill/>
          <a:ln>
            <a:noFill/>
          </a:ln>
        </p:spPr>
        <p:txBody>
          <a:bodyPr wrap="square" rtlCol="0">
            <a:spAutoFit/>
          </a:bodyPr>
          <a:lstStyle/>
          <a:p>
            <a:r>
              <a:rPr lang="it-IT" sz="3200" dirty="0">
                <a:solidFill>
                  <a:schemeClr val="accent1"/>
                </a:solidFill>
                <a:latin typeface="Calibri" panose="020F0502020204030204" pitchFamily="34" charset="0"/>
                <a:cs typeface="Calibri" panose="020F0502020204030204" pitchFamily="34" charset="0"/>
              </a:rPr>
              <a:t>Risorse per i club</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9296400" cy="584775"/>
          </a:xfrm>
          <a:prstGeom prst="rect">
            <a:avLst/>
          </a:prstGeom>
          <a:noFill/>
          <a:ln>
            <a:noFill/>
          </a:ln>
        </p:spPr>
        <p:txBody>
          <a:bodyPr wrap="square" rtlCol="0">
            <a:spAutoFit/>
          </a:bodyPr>
          <a:lstStyle/>
          <a:p>
            <a:r>
              <a:rPr lang="it-IT" sz="3200" dirty="0">
                <a:solidFill>
                  <a:schemeClr val="accent1"/>
                </a:solidFill>
                <a:latin typeface="Calibri" panose="020F0502020204030204" pitchFamily="34" charset="0"/>
                <a:cs typeface="Calibri" panose="020F0502020204030204" pitchFamily="34" charset="0"/>
              </a:rPr>
              <a:t>Risorse di club per ____ </a:t>
            </a:r>
            <a:r>
              <a:rPr lang="it-IT" sz="3200" dirty="0" err="1">
                <a:solidFill>
                  <a:schemeClr val="accent1"/>
                </a:solidFill>
                <a:latin typeface="Calibri" panose="020F0502020204030204" pitchFamily="34" charset="0"/>
                <a:cs typeface="Calibri" panose="020F0502020204030204" pitchFamily="34" charset="0"/>
              </a:rPr>
              <a:t>ArgomentoPrincipale</a:t>
            </a:r>
            <a:r>
              <a:rPr lang="it-IT" sz="3200" dirty="0">
                <a:solidFill>
                  <a:schemeClr val="accent1"/>
                </a:solidFill>
                <a:latin typeface="Calibri" panose="020F0502020204030204" pitchFamily="34" charset="0"/>
                <a:cs typeface="Calibri" panose="020F0502020204030204" pitchFamily="34" charset="0"/>
              </a:rPr>
              <a:t> _____</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it-IT" sz="2800">
                <a:solidFill>
                  <a:schemeClr val="bg1"/>
                </a:solidFill>
                <a:latin typeface="Calibri" panose="020F0502020204030204" pitchFamily="34" charset="0"/>
                <a:cs typeface="Calibri" panose="020F0502020204030204" pitchFamily="34" charset="0"/>
              </a:rPr>
              <a:t>La risorsa 1 è ___ e si può trovare a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it-IT" sz="2800">
                <a:solidFill>
                  <a:schemeClr val="bg1"/>
                </a:solidFill>
                <a:latin typeface="Calibri" panose="020F0502020204030204" pitchFamily="34" charset="0"/>
                <a:cs typeface="Calibri" panose="020F0502020204030204" pitchFamily="34" charset="0"/>
              </a:rPr>
              <a:t>La risorsa 2 è ___ e si può trovare a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it-IT" sz="2800">
                <a:solidFill>
                  <a:schemeClr val="bg1"/>
                </a:solidFill>
                <a:latin typeface="Calibri" panose="020F0502020204030204" pitchFamily="34" charset="0"/>
                <a:cs typeface="Calibri" panose="020F0502020204030204" pitchFamily="34" charset="0"/>
              </a:rPr>
              <a:t>La risorsa 3 è ___ e si può trovare a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it-IT" sz="2800">
                <a:solidFill>
                  <a:schemeClr val="bg1"/>
                </a:solidFill>
                <a:latin typeface="Calibri" panose="020F0502020204030204" pitchFamily="34" charset="0"/>
                <a:cs typeface="Calibri" panose="020F0502020204030204" pitchFamily="34" charset="0"/>
              </a:rPr>
              <a:t>La risorsa 4 è ___ e si può trovare a ___</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it-IT" sz="3200">
                <a:solidFill>
                  <a:schemeClr val="accent1"/>
                </a:solidFill>
                <a:latin typeface="Calibri" panose="020F0502020204030204" pitchFamily="34" charset="0"/>
                <a:cs typeface="Calibri" panose="020F0502020204030204" pitchFamily="34" charset="0"/>
              </a:rPr>
              <a:t>Sfide e successi dei club</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it-IT" sz="3200">
                <a:solidFill>
                  <a:schemeClr val="accent1"/>
                </a:solidFill>
                <a:latin typeface="Calibri" panose="020F0502020204030204" pitchFamily="34" charset="0"/>
                <a:cs typeface="Calibri" panose="020F0502020204030204" pitchFamily="34" charset="0"/>
              </a:rPr>
              <a:t>Sfide e successi dei club</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it-IT" sz="3200">
                <a:solidFill>
                  <a:schemeClr val="accent1"/>
                </a:solidFill>
                <a:latin typeface="Calibri" panose="020F0502020204030204" pitchFamily="34" charset="0"/>
                <a:cs typeface="Calibri" panose="020F0502020204030204" pitchFamily="34" charset="0"/>
              </a:rPr>
              <a:t>Sfide e successi dei club ...segue</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3200" b="1">
                <a:solidFill>
                  <a:schemeClr val="accent1"/>
                </a:solidFill>
                <a:latin typeface="Calibri" panose="020F0502020204030204" pitchFamily="34" charset="0"/>
                <a:cs typeface="Calibri" panose="020F0502020204030204" pitchFamily="34" charset="0"/>
              </a:rPr>
              <a:t>Domanda</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it-IT" sz="2800">
                <a:solidFill>
                  <a:schemeClr val="bg1"/>
                </a:solidFill>
                <a:latin typeface="Calibri" panose="020F0502020204030204" pitchFamily="34" charset="0"/>
                <a:cs typeface="Calibri" panose="020F0502020204030204" pitchFamily="34" charset="0"/>
              </a:rPr>
              <a:t>Opzione 1</a:t>
            </a:r>
          </a:p>
          <a:p>
            <a:pPr marL="514350" indent="-514350">
              <a:buFont typeface="+mj-lt"/>
              <a:buAutoNum type="alphaUcPeriod"/>
            </a:pPr>
            <a:r>
              <a:rPr lang="it-IT" sz="2800">
                <a:solidFill>
                  <a:schemeClr val="bg1"/>
                </a:solidFill>
                <a:latin typeface="Calibri" panose="020F0502020204030204" pitchFamily="34" charset="0"/>
                <a:cs typeface="Calibri" panose="020F0502020204030204" pitchFamily="34" charset="0"/>
              </a:rPr>
              <a:t>Opzione 2</a:t>
            </a:r>
          </a:p>
          <a:p>
            <a:pPr marL="514350" indent="-514350">
              <a:buFont typeface="+mj-lt"/>
              <a:buAutoNum type="alphaUcPeriod"/>
            </a:pPr>
            <a:r>
              <a:rPr lang="it-IT" sz="2800">
                <a:solidFill>
                  <a:schemeClr val="bg1"/>
                </a:solidFill>
                <a:latin typeface="Calibri" panose="020F0502020204030204" pitchFamily="34" charset="0"/>
                <a:cs typeface="Calibri" panose="020F0502020204030204" pitchFamily="34" charset="0"/>
              </a:rPr>
              <a:t>Opzione 3</a:t>
            </a:r>
          </a:p>
          <a:p>
            <a:pPr marL="514350" indent="-514350">
              <a:buFont typeface="+mj-lt"/>
              <a:buAutoNum type="alphaUcPeriod"/>
            </a:pPr>
            <a:r>
              <a:rPr lang="it-IT" sz="2800">
                <a:solidFill>
                  <a:schemeClr val="bg1"/>
                </a:solidFill>
                <a:latin typeface="Calibri" panose="020F0502020204030204" pitchFamily="34" charset="0"/>
                <a:cs typeface="Calibri" panose="020F0502020204030204" pitchFamily="34" charset="0"/>
              </a:rPr>
              <a:t>Opzione 4</a:t>
            </a:r>
          </a:p>
          <a:p>
            <a:pPr marL="514350" indent="-514350">
              <a:buFont typeface="+mj-lt"/>
              <a:buAutoNum type="alphaUcPeriod"/>
            </a:pPr>
            <a:r>
              <a:rPr lang="it-IT" sz="2800">
                <a:solidFill>
                  <a:schemeClr val="bg1"/>
                </a:solidFill>
                <a:latin typeface="Calibri" panose="020F0502020204030204" pitchFamily="34" charset="0"/>
                <a:cs typeface="Calibri" panose="020F0502020204030204" pitchFamily="34" charset="0"/>
              </a:rPr>
              <a:t>Opzione 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6400800" cy="584775"/>
          </a:xfrm>
          <a:prstGeom prst="rect">
            <a:avLst/>
          </a:prstGeom>
          <a:noFill/>
          <a:ln>
            <a:noFill/>
          </a:ln>
        </p:spPr>
        <p:txBody>
          <a:bodyPr wrap="square" rtlCol="0">
            <a:spAutoFit/>
          </a:bodyPr>
          <a:lstStyle/>
          <a:p>
            <a:r>
              <a:rPr lang="it-IT" sz="3200" dirty="0">
                <a:solidFill>
                  <a:schemeClr val="accent1"/>
                </a:solidFill>
                <a:latin typeface="Calibri" panose="020F0502020204030204" pitchFamily="34" charset="0"/>
                <a:cs typeface="Calibri" panose="020F0502020204030204" pitchFamily="34" charset="0"/>
              </a:rPr>
              <a:t>Obiettivi, eventi e passi successivi</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273388" y="1905000"/>
            <a:ext cx="2428476" cy="257937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3600" b="1" dirty="0">
                <a:solidFill>
                  <a:schemeClr val="accent1"/>
                </a:solidFill>
                <a:latin typeface="Calibri" panose="020F0502020204030204" pitchFamily="34" charset="0"/>
                <a:cs typeface="Calibri" panose="020F0502020204030204" pitchFamily="34" charset="0"/>
              </a:rPr>
              <a:t>Monitorare gli obiettivi della zona</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1397713946"/>
              </p:ext>
            </p:extLst>
          </p:nvPr>
        </p:nvGraphicFramePr>
        <p:xfrm>
          <a:off x="3413605" y="1676400"/>
          <a:ext cx="8477250" cy="422148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it-IT"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sz="2800">
                          <a:solidFill>
                            <a:schemeClr val="bg1"/>
                          </a:solidFill>
                          <a:latin typeface="Calibri" panose="020F0502020204030204" pitchFamily="34" charset="0"/>
                          <a:cs typeface="Calibri" panose="020F0502020204030204" pitchFamily="34" charset="0"/>
                        </a:rPr>
                        <a:t>Tutti i club si riuniscono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sz="2800">
                          <a:solidFill>
                            <a:schemeClr val="bg1"/>
                          </a:solidFill>
                          <a:latin typeface="Calibri" panose="020F0502020204030204" pitchFamily="34" charset="0"/>
                          <a:cs typeface="Calibri" panose="020F0502020204030204" pitchFamily="34" charset="0"/>
                        </a:rPr>
                        <a:t>Tutti i club servono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sz="2800">
                          <a:solidFill>
                            <a:schemeClr val="bg1"/>
                          </a:solidFill>
                          <a:latin typeface="Calibri" panose="020F0502020204030204" pitchFamily="34" charset="0"/>
                          <a:cs typeface="Calibri" panose="020F0502020204030204" pitchFamily="34" charset="0"/>
                        </a:rPr>
                        <a:t>Tutti i club comunicano i service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sz="2800">
                          <a:solidFill>
                            <a:schemeClr val="bg1"/>
                          </a:solidFill>
                          <a:latin typeface="Calibri" panose="020F0502020204030204" pitchFamily="34" charset="0"/>
                          <a:cs typeface="Calibri" panose="020F0502020204030204" pitchFamily="34" charset="0"/>
                        </a:rPr>
                        <a:t>Tutti i club sono preparati per la successione degli officer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it-IT" sz="2800">
                          <a:solidFill>
                            <a:schemeClr val="bg1"/>
                          </a:solidFill>
                          <a:latin typeface="Calibri" panose="020F0502020204030204" pitchFamily="34" charset="0"/>
                          <a:cs typeface="Calibri" panose="020F0502020204030204" pitchFamily="34" charset="0"/>
                        </a:rPr>
                        <a:t>Tutti i club ricevono la newsletter della zona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114800" y="1295400"/>
            <a:ext cx="7543800" cy="4179606"/>
          </a:xfrm>
          <a:prstGeom prst="rect">
            <a:avLst/>
          </a:prstGeom>
          <a:noFill/>
        </p:spPr>
        <p:txBody>
          <a:bodyPr wrap="square">
            <a:spAutoFit/>
          </a:bodyPr>
          <a:lstStyle/>
          <a:p>
            <a:pPr>
              <a:lnSpc>
                <a:spcPct val="110000"/>
              </a:lnSpc>
              <a:spcBef>
                <a:spcPts val="600"/>
              </a:spcBef>
              <a:spcAft>
                <a:spcPts val="1200"/>
              </a:spcAft>
            </a:pPr>
            <a:r>
              <a:rPr lang="it-IT" sz="1800">
                <a:solidFill>
                  <a:schemeClr val="bg1"/>
                </a:solidFill>
                <a:latin typeface="Calibri" panose="020F0502020204030204" pitchFamily="34" charset="0"/>
                <a:cs typeface="Calibri" panose="020F0502020204030204" pitchFamily="34" charset="0"/>
              </a:rPr>
              <a:t>Iniziamo alle ore __</a:t>
            </a:r>
            <a:r>
              <a:rPr lang="it-IT" sz="1800" i="1">
                <a:solidFill>
                  <a:schemeClr val="bg1"/>
                </a:solidFill>
                <a:latin typeface="Calibri" panose="020F0502020204030204" pitchFamily="34" charset="0"/>
                <a:cs typeface="Calibri" panose="020F0502020204030204" pitchFamily="34" charset="0"/>
              </a:rPr>
              <a:t>ora</a:t>
            </a:r>
            <a:r>
              <a:rPr lang="it-IT" sz="1800">
                <a:solidFill>
                  <a:schemeClr val="bg1"/>
                </a:solidFill>
                <a:latin typeface="Calibri" panose="020F0502020204030204" pitchFamily="34" charset="0"/>
                <a:cs typeface="Calibri" panose="020F0502020204030204" pitchFamily="34" charset="0"/>
              </a:rPr>
              <a:t>__. Prima della riunione vi prego di testare le funzioni:</a:t>
            </a:r>
          </a:p>
          <a:p>
            <a:pPr marL="403225" indent="-403225">
              <a:spcBef>
                <a:spcPts val="800"/>
              </a:spcBef>
              <a:spcAft>
                <a:spcPts val="1200"/>
              </a:spcAft>
              <a:buClr>
                <a:schemeClr val="accent1"/>
              </a:buClr>
              <a:buFont typeface="Wingdings 3" panose="05040102010807070707" pitchFamily="18" charset="2"/>
              <a:buChar char="u"/>
            </a:pPr>
            <a:r>
              <a:rPr lang="it-IT" sz="1800">
                <a:solidFill>
                  <a:schemeClr val="bg1"/>
                </a:solidFill>
                <a:latin typeface="Calibri" panose="020F0502020204030204" pitchFamily="34" charset="0"/>
                <a:cs typeface="Calibri" panose="020F0502020204030204" pitchFamily="34" charset="0"/>
              </a:rPr>
              <a:t>Se volete, potete annunciare il vostro arrivo e mostrare il vostro video.</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it-IT" sz="1800">
                <a:solidFill>
                  <a:schemeClr val="bg1"/>
                </a:solidFill>
                <a:latin typeface="Calibri" panose="020F0502020204030204" pitchFamily="34" charset="0"/>
                <a:cs typeface="Calibri" panose="020F0502020204030204" pitchFamily="34" charset="0"/>
              </a:rPr>
              <a:t>Per consentire a tutti di sentire meglio, </a:t>
            </a:r>
            <a:r>
              <a:rPr lang="it-IT" sz="1800" b="1" i="1">
                <a:solidFill>
                  <a:schemeClr val="bg1"/>
                </a:solidFill>
                <a:latin typeface="Calibri" panose="020F0502020204030204" pitchFamily="34" charset="0"/>
                <a:cs typeface="Calibri" panose="020F0502020204030204" pitchFamily="34" charset="0"/>
              </a:rPr>
              <a:t>vi prego di disattivare l’audio</a:t>
            </a:r>
            <a:r>
              <a:rPr lang="it-IT" sz="1800">
                <a:solidFill>
                  <a:schemeClr val="bg1"/>
                </a:solidFill>
                <a:latin typeface="Calibri" panose="020F0502020204030204" pitchFamily="34" charset="0"/>
                <a:cs typeface="Calibri" panose="020F0502020204030204" pitchFamily="34" charset="0"/>
              </a:rPr>
              <a:t> quando non state parlando.</a:t>
            </a:r>
          </a:p>
          <a:p>
            <a:pPr marL="403225" indent="-403225">
              <a:spcBef>
                <a:spcPts val="800"/>
              </a:spcBef>
              <a:spcAft>
                <a:spcPts val="1200"/>
              </a:spcAft>
              <a:buClr>
                <a:schemeClr val="accent1"/>
              </a:buClr>
              <a:buFont typeface="Wingdings 3" panose="05040102010807070707" pitchFamily="18" charset="2"/>
              <a:buChar char="u"/>
            </a:pPr>
            <a:r>
              <a:rPr lang="it-IT" sz="1800">
                <a:solidFill>
                  <a:schemeClr val="bg1"/>
                </a:solidFill>
                <a:latin typeface="Calibri" panose="020F0502020204030204" pitchFamily="34" charset="0"/>
                <a:cs typeface="Calibri" panose="020F0502020204030204" pitchFamily="34" charset="0"/>
              </a:rPr>
              <a:t>Provate a usare la funzione per alzare la mano; è utile se volete intervenire.</a:t>
            </a:r>
          </a:p>
          <a:p>
            <a:pPr marL="403225" indent="-403225">
              <a:spcBef>
                <a:spcPts val="800"/>
              </a:spcBef>
              <a:spcAft>
                <a:spcPts val="1200"/>
              </a:spcAft>
              <a:buClr>
                <a:schemeClr val="accent1"/>
              </a:buClr>
              <a:buFont typeface="Wingdings 3" panose="05040102010807070707" pitchFamily="18" charset="2"/>
              <a:buChar char="u"/>
            </a:pPr>
            <a:r>
              <a:rPr lang="it-IT" sz="1800">
                <a:solidFill>
                  <a:schemeClr val="bg1"/>
                </a:solidFill>
                <a:latin typeface="Calibri" panose="020F0502020204030204" pitchFamily="34" charset="0"/>
                <a:cs typeface="Calibri" panose="020F0502020204030204" pitchFamily="34" charset="0"/>
              </a:rPr>
              <a:t>Modificate il nome visualizzato, se necessario, per aiutarci tutti a collegare i visi ai nomi. </a:t>
            </a:r>
          </a:p>
          <a:p>
            <a:pPr marL="403225" indent="-403225">
              <a:spcBef>
                <a:spcPts val="800"/>
              </a:spcBef>
              <a:spcAft>
                <a:spcPts val="1200"/>
              </a:spcAft>
              <a:buClr>
                <a:schemeClr val="accent1"/>
              </a:buClr>
              <a:buFont typeface="Wingdings 3" panose="05040102010807070707" pitchFamily="18" charset="2"/>
              <a:buChar char="u"/>
            </a:pPr>
            <a:r>
              <a:rPr lang="it-IT" sz="1800">
                <a:solidFill>
                  <a:schemeClr val="bg1"/>
                </a:solidFill>
                <a:latin typeface="Calibri" panose="020F0502020204030204" pitchFamily="34" charset="0"/>
                <a:cs typeface="Calibri" panose="020F0502020204030204" pitchFamily="34" charset="0"/>
              </a:rPr>
              <a:t>Utilizzate la chat per condividere le vostre idee. Se incontrate delle difficoltà, chattate con _____.</a:t>
            </a:r>
          </a:p>
          <a:p>
            <a:pPr marL="403225" indent="-403225">
              <a:spcBef>
                <a:spcPts val="800"/>
              </a:spcBef>
              <a:spcAft>
                <a:spcPts val="1200"/>
              </a:spcAft>
              <a:buClr>
                <a:schemeClr val="accent1"/>
              </a:buClr>
              <a:buFont typeface="Wingdings 3" panose="05040102010807070707" pitchFamily="18" charset="2"/>
              <a:buChar char="u"/>
            </a:pPr>
            <a:r>
              <a:rPr lang="it-IT" sz="1800">
                <a:solidFill>
                  <a:schemeClr val="bg1"/>
                </a:solidFill>
                <a:latin typeface="Calibri" panose="020F0502020204030204" pitchFamily="34" charset="0"/>
                <a:cs typeface="Calibri" panose="020F0502020204030204" pitchFamily="34" charset="0"/>
              </a:rPr>
              <a:t>Metteremo a disposizione la registrazione di questa riunione per coloro che non hanno potuto parteciparvi.</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76200" y="1981200"/>
            <a:ext cx="2953084" cy="1725436"/>
          </a:xfrm>
          <a:prstGeom prst="rect">
            <a:avLst/>
          </a:prstGeom>
        </p:spPr>
        <p:txBody>
          <a:bodyPr>
            <a:normAutofit fontScale="97500" lnSpcReduction="1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3200">
                <a:solidFill>
                  <a:schemeClr val="accent1"/>
                </a:solidFill>
                <a:latin typeface="Calibri" panose="020F0502020204030204" pitchFamily="34" charset="0"/>
                <a:cs typeface="Calibri" panose="020F0502020204030204" pitchFamily="34" charset="0"/>
              </a:rPr>
              <a:t>Prima di iniziare </a:t>
            </a:r>
          </a:p>
          <a:p>
            <a:pPr algn="l"/>
            <a:endParaRPr lang="en-US" sz="3200" kern="0" dirty="0">
              <a:solidFill>
                <a:schemeClr val="accent1"/>
              </a:solidFill>
              <a:latin typeface="Calibri" panose="020F0502020204030204" pitchFamily="34" charset="0"/>
              <a:cs typeface="Calibri" panose="020F0502020204030204" pitchFamily="34" charset="0"/>
            </a:endParaRPr>
          </a:p>
          <a:p>
            <a:pPr algn="l"/>
            <a:r>
              <a:rPr lang="it-IT" sz="3200">
                <a:solidFill>
                  <a:schemeClr val="accent1"/>
                </a:solidFill>
                <a:latin typeface="Calibri" panose="020F0502020204030204" pitchFamily="34" charset="0"/>
                <a:cs typeface="Calibri" panose="020F0502020204030204" pitchFamily="34" charset="0"/>
              </a:rPr>
              <a:t>Utili suggerimenti per il webinar: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8001000" cy="584775"/>
          </a:xfrm>
          <a:prstGeom prst="rect">
            <a:avLst/>
          </a:prstGeom>
          <a:noFill/>
          <a:ln>
            <a:noFill/>
          </a:ln>
        </p:spPr>
        <p:txBody>
          <a:bodyPr wrap="square" rtlCol="0">
            <a:spAutoFit/>
          </a:bodyPr>
          <a:lstStyle/>
          <a:p>
            <a:r>
              <a:rPr lang="it-IT" sz="3200" dirty="0">
                <a:solidFill>
                  <a:schemeClr val="accent1"/>
                </a:solidFill>
                <a:latin typeface="Calibri" panose="020F0502020204030204" pitchFamily="34" charset="0"/>
                <a:cs typeface="Calibri" panose="020F0502020204030204" pitchFamily="34" charset="0"/>
              </a:rPr>
              <a:t>Monitorare gli obiettivi della zona - Affiliazione</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152400" y="3050654"/>
            <a:ext cx="1981200" cy="553998"/>
          </a:xfrm>
          <a:prstGeom prst="rect">
            <a:avLst/>
          </a:prstGeom>
          <a:noFill/>
        </p:spPr>
        <p:txBody>
          <a:bodyPr wrap="square" rtlCol="0">
            <a:spAutoFit/>
          </a:bodyPr>
          <a:lstStyle/>
          <a:p>
            <a:r>
              <a:rPr lang="it-IT" sz="3000" b="1">
                <a:solidFill>
                  <a:schemeClr val="bg1"/>
                </a:solidFill>
                <a:latin typeface="Calibri" panose="020F0502020204030204" pitchFamily="34" charset="0"/>
                <a:cs typeface="Calibri" panose="020F0502020204030204" pitchFamily="34" charset="0"/>
              </a:rPr>
              <a:t>Obiettivo</a:t>
            </a:r>
          </a:p>
        </p:txBody>
      </p:sp>
      <p:sp>
        <p:nvSpPr>
          <p:cNvPr id="16" name="TextBox 15">
            <a:extLst>
              <a:ext uri="{FF2B5EF4-FFF2-40B4-BE49-F238E27FC236}">
                <a16:creationId xmlns:a16="http://schemas.microsoft.com/office/drawing/2014/main" id="{630C085F-9527-4DC5-951B-4291BB1D2871}"/>
              </a:ext>
            </a:extLst>
          </p:cNvPr>
          <p:cNvSpPr txBox="1"/>
          <p:nvPr/>
        </p:nvSpPr>
        <p:spPr>
          <a:xfrm>
            <a:off x="152400" y="3810000"/>
            <a:ext cx="1981200" cy="1015663"/>
          </a:xfrm>
          <a:prstGeom prst="rect">
            <a:avLst/>
          </a:prstGeom>
          <a:noFill/>
        </p:spPr>
        <p:txBody>
          <a:bodyPr wrap="square" rtlCol="0">
            <a:spAutoFit/>
          </a:bodyPr>
          <a:lstStyle/>
          <a:p>
            <a:r>
              <a:rPr lang="it-IT" sz="3000" b="1">
                <a:solidFill>
                  <a:schemeClr val="bg1"/>
                </a:solidFill>
                <a:latin typeface="Calibri" panose="020F0502020204030204" pitchFamily="34" charset="0"/>
                <a:cs typeface="Calibri" panose="020F0502020204030204" pitchFamily="34" charset="0"/>
              </a:rPr>
              <a:t>Situazione attuale</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it-IT" sz="2400" b="1">
                  <a:solidFill>
                    <a:schemeClr val="bg1"/>
                  </a:solidFill>
                  <a:latin typeface="Calibri" panose="020F0502020204030204" pitchFamily="34" charset="0"/>
                  <a:cs typeface="Calibri" panose="020F0502020204030204" pitchFamily="34" charset="0"/>
                </a:rPr>
                <a:t>Nuovi soci</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it-IT" sz="300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it-IT" sz="300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it-IT" sz="2400" b="1">
                  <a:solidFill>
                    <a:schemeClr val="bg1"/>
                  </a:solidFill>
                  <a:latin typeface="Calibri" panose="020F0502020204030204" pitchFamily="34" charset="0"/>
                  <a:cs typeface="Calibri" panose="020F0502020204030204" pitchFamily="34" charset="0"/>
                </a:rPr>
                <a:t>Perdite associative</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it-IT" sz="300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it-IT" sz="300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3200400" cy="2308324"/>
            <a:chOff x="2476500" y="2514614"/>
            <a:chExt cx="32004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3200400" cy="2308324"/>
            </a:xfrm>
            <a:prstGeom prst="rect">
              <a:avLst/>
            </a:prstGeom>
            <a:solidFill>
              <a:srgbClr val="0A5496"/>
            </a:solidFill>
          </p:spPr>
          <p:txBody>
            <a:bodyPr wrap="square" rtlCol="0">
              <a:spAutoFit/>
            </a:bodyPr>
            <a:lstStyle/>
            <a:p>
              <a:pPr algn="ctr"/>
              <a:r>
                <a:rPr lang="it-IT" sz="2400" b="1" dirty="0">
                  <a:solidFill>
                    <a:schemeClr val="bg1"/>
                  </a:solidFill>
                  <a:latin typeface="Calibri" panose="020F0502020204030204" pitchFamily="34" charset="0"/>
                  <a:cs typeface="Calibri" panose="020F0502020204030204" pitchFamily="34" charset="0"/>
                </a:rPr>
                <a:t>Numero netto dei soci</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it-IT" sz="300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it-IT" sz="300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5" y="2209800"/>
            <a:ext cx="2438400"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3600" b="1">
                <a:solidFill>
                  <a:schemeClr val="accent1"/>
                </a:solidFill>
                <a:latin typeface="Calibri" panose="020F0502020204030204" pitchFamily="34" charset="0"/>
                <a:cs typeface="Calibri" panose="020F0502020204030204" pitchFamily="34" charset="0"/>
              </a:rPr>
              <a:t>Criteri per il Premio Excellence per Club</a:t>
            </a: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257885" y="292794"/>
            <a:ext cx="8839200" cy="59436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it-IT" sz="2400" dirty="0">
                <a:solidFill>
                  <a:schemeClr val="bg1"/>
                </a:solidFill>
                <a:latin typeface="Calibri" panose="020F0502020204030204" pitchFamily="34" charset="0"/>
                <a:cs typeface="Calibri" panose="020F0502020204030204" pitchFamily="34" charset="0"/>
              </a:rPr>
              <a:t>☐ Crescita netta dell’affiliazione o omologazione di nuovi Lions club, Leo club o satelliti di club.</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it-IT" sz="2400" dirty="0">
                <a:solidFill>
                  <a:schemeClr val="bg1"/>
                </a:solidFill>
                <a:latin typeface="Calibri" panose="020F0502020204030204" pitchFamily="34" charset="0"/>
                <a:cs typeface="Calibri" panose="020F0502020204030204" pitchFamily="34" charset="0"/>
              </a:rPr>
              <a:t>☐ Contribuire alla LCIF.</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it-IT" sz="2400" dirty="0">
                <a:solidFill>
                  <a:schemeClr val="bg1"/>
                </a:solidFill>
                <a:latin typeface="Calibri" panose="020F0502020204030204" pitchFamily="34" charset="0"/>
                <a:cs typeface="Calibri" panose="020F0502020204030204" pitchFamily="34" charset="0"/>
              </a:rPr>
              <a:t>☐ Iniziare un nuovo progetto di service. </a:t>
            </a:r>
            <a:r>
              <a:rPr lang="it-IT" sz="2400" i="1" dirty="0">
                <a:solidFill>
                  <a:schemeClr val="bg1"/>
                </a:solidFill>
                <a:latin typeface="Calibri" panose="020F0502020204030204" pitchFamily="34" charset="0"/>
                <a:cs typeface="Calibri" panose="020F0502020204030204" pitchFamily="34" charset="0"/>
              </a:rPr>
              <a:t>Considerare una delle cause umanitarie globali!</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it-IT" sz="2400" dirty="0">
                <a:solidFill>
                  <a:schemeClr val="bg1"/>
                </a:solidFill>
                <a:latin typeface="Calibri" panose="020F0502020204030204" pitchFamily="34" charset="0"/>
                <a:cs typeface="Calibri" panose="020F0502020204030204" pitchFamily="34" charset="0"/>
              </a:rPr>
              <a:t>☐ Tre progetti/eventi organizzati dal club</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it-IT" sz="2400" dirty="0">
                <a:solidFill>
                  <a:schemeClr val="bg1"/>
                </a:solidFill>
                <a:latin typeface="Calibri" panose="020F0502020204030204" pitchFamily="34" charset="0"/>
                <a:cs typeface="Calibri" panose="020F0502020204030204" pitchFamily="34" charset="0"/>
              </a:rPr>
              <a:t>☐ Il club è in regola -- ha regolarmente versato le quote distrettuali e non vi sono debiti residui con LCI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it-IT" sz="2400" dirty="0">
                <a:solidFill>
                  <a:schemeClr val="bg1"/>
                </a:solidFill>
                <a:latin typeface="Calibri" panose="020F0502020204030204" pitchFamily="34" charset="0"/>
                <a:cs typeface="Calibri" panose="020F0502020204030204" pitchFamily="34" charset="0"/>
              </a:rPr>
              <a:t>☐ Gli officer chiave partecipano ad almeno un evento formativo per la leadership</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it-IT" sz="2400" dirty="0">
                <a:solidFill>
                  <a:schemeClr val="bg1"/>
                </a:solidFill>
                <a:latin typeface="Calibri" panose="020F0502020204030204" pitchFamily="34" charset="0"/>
                <a:cs typeface="Calibri" panose="020F0502020204030204" pitchFamily="34" charset="0"/>
              </a:rPr>
              <a:t>☐ Migliorare il funzionamento del club (vedere gli strumenti sulla pagina web per il miglioramento della qualità dei club)</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it-IT" sz="2400" dirty="0">
                <a:solidFill>
                  <a:schemeClr val="bg1"/>
                </a:solidFill>
                <a:latin typeface="Calibri" panose="020F0502020204030204" pitchFamily="34" charset="0"/>
                <a:cs typeface="Calibri" panose="020F0502020204030204" pitchFamily="34" charset="0"/>
              </a:rPr>
              <a:t>☐ Pubblicizzare le attività di service sui media locali o sui social media</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it-IT">
                <a:latin typeface="Calibri" panose="020F0502020204030204" pitchFamily="34" charset="0"/>
                <a:cs typeface="Calibri" panose="020F0502020204030204" pitchFamily="34" charset="0"/>
              </a:rPr>
              <a:t>Riunione di zona: </a:t>
            </a:r>
            <a:r>
              <a:rPr lang="it-IT" i="1">
                <a:latin typeface="Calibri" panose="020F0502020204030204" pitchFamily="34" charset="0"/>
                <a:cs typeface="Calibri" panose="020F0502020204030204" pitchFamily="34" charset="0"/>
              </a:rPr>
              <a:t>data, orario</a:t>
            </a:r>
          </a:p>
          <a:p>
            <a:pPr marL="457200" lvl="0" indent="-457200">
              <a:buClr>
                <a:schemeClr val="accent1"/>
              </a:buClr>
              <a:buFont typeface="Wingdings 3" panose="05040102010807070707" pitchFamily="18" charset="2"/>
              <a:buChar char="u"/>
            </a:pPr>
            <a:r>
              <a:rPr lang="it-IT">
                <a:latin typeface="Calibri" panose="020F0502020204030204" pitchFamily="34" charset="0"/>
                <a:cs typeface="Calibri" panose="020F0502020204030204" pitchFamily="34" charset="0"/>
              </a:rPr>
              <a:t>Congresso distrettuale: </a:t>
            </a:r>
            <a:r>
              <a:rPr lang="it-IT" i="1">
                <a:latin typeface="Calibri" panose="020F0502020204030204" pitchFamily="34" charset="0"/>
                <a:cs typeface="Calibri" panose="020F0502020204030204" pitchFamily="34" charset="0"/>
              </a:rPr>
              <a:t>date, informazioni sulla registrazione</a:t>
            </a:r>
          </a:p>
          <a:p>
            <a:pPr marL="457200" indent="-457200"/>
            <a:r>
              <a:rPr lang="it-IT">
                <a:latin typeface="Calibri" panose="020F0502020204030204" pitchFamily="34" charset="0"/>
                <a:cs typeface="Calibri" panose="020F0502020204030204" pitchFamily="34" charset="0"/>
              </a:rPr>
              <a:t>Convention Internazionale: </a:t>
            </a:r>
            <a:r>
              <a:rPr lang="it-IT" i="1">
                <a:latin typeface="Calibri" panose="020F0502020204030204" pitchFamily="34" charset="0"/>
                <a:cs typeface="Calibri" panose="020F0502020204030204" pitchFamily="34" charset="0"/>
              </a:rPr>
              <a:t>date, informazioni sulla registrazione</a:t>
            </a:r>
          </a:p>
        </p:txBody>
      </p:sp>
      <p:sp>
        <p:nvSpPr>
          <p:cNvPr id="3" name="Title 2"/>
          <p:cNvSpPr>
            <a:spLocks noGrp="1"/>
          </p:cNvSpPr>
          <p:nvPr>
            <p:ph type="title"/>
          </p:nvPr>
        </p:nvSpPr>
        <p:spPr/>
        <p:txBody>
          <a:bodyPr>
            <a:normAutofit/>
          </a:bodyPr>
          <a:lstStyle/>
          <a:p>
            <a:r>
              <a:rPr lang="it-IT" sz="3600">
                <a:solidFill>
                  <a:schemeClr val="accent1"/>
                </a:solidFill>
                <a:latin typeface="Calibri" panose="020F0502020204030204" pitchFamily="34" charset="0"/>
                <a:cs typeface="Calibri" panose="020F0502020204030204" pitchFamily="34" charset="0"/>
              </a:rPr>
              <a:t>Eventi Lions</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it-IT">
                <a:solidFill>
                  <a:schemeClr val="accent1"/>
                </a:solidFill>
              </a:rPr>
              <a:t>Idee e domande</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it-IT">
                <a:latin typeface="Calibri" panose="020F0502020204030204" pitchFamily="34" charset="0"/>
                <a:cs typeface="Calibri" panose="020F0502020204030204" pitchFamily="34" charset="0"/>
              </a:rPr>
              <a:t>Riferite al vostro club le idee emerse dalle nostre discussioni</a:t>
            </a:r>
          </a:p>
          <a:p>
            <a:pPr marL="514350" indent="-514350">
              <a:spcBef>
                <a:spcPts val="1200"/>
              </a:spcBef>
              <a:buClr>
                <a:schemeClr val="bg1"/>
              </a:buClr>
              <a:buFont typeface="+mj-lt"/>
              <a:buAutoNum type="arabicPeriod"/>
            </a:pPr>
            <a:r>
              <a:rPr lang="it-IT">
                <a:latin typeface="Calibri" panose="020F0502020204030204" pitchFamily="34" charset="0"/>
                <a:cs typeface="Calibri" panose="020F0502020204030204" pitchFamily="34" charset="0"/>
              </a:rPr>
              <a:t>Effettuate il passo successivo per avvicinarvi al conseguimento del premio Excellence per i Club</a:t>
            </a:r>
          </a:p>
          <a:p>
            <a:pPr marL="514350" indent="-514350">
              <a:spcBef>
                <a:spcPts val="1200"/>
              </a:spcBef>
              <a:buClr>
                <a:schemeClr val="bg1"/>
              </a:buClr>
              <a:buFont typeface="+mj-lt"/>
              <a:buAutoNum type="arabicPeriod"/>
            </a:pPr>
            <a:r>
              <a:rPr lang="it-IT">
                <a:latin typeface="Calibri" panose="020F0502020204030204" pitchFamily="34" charset="0"/>
                <a:cs typeface="Calibri" panose="020F0502020204030204" pitchFamily="34" charset="0"/>
              </a:rPr>
              <a:t>Invitate i soci del club a partecipare ai congressi distrettuali e alla convention internazionale</a:t>
            </a:r>
          </a:p>
        </p:txBody>
      </p:sp>
      <p:sp>
        <p:nvSpPr>
          <p:cNvPr id="3" name="Title 2"/>
          <p:cNvSpPr>
            <a:spLocks noGrp="1"/>
          </p:cNvSpPr>
          <p:nvPr>
            <p:ph type="title"/>
          </p:nvPr>
        </p:nvSpPr>
        <p:spPr/>
        <p:txBody>
          <a:bodyPr/>
          <a:lstStyle/>
          <a:p>
            <a:r>
              <a:rPr lang="it-IT">
                <a:solidFill>
                  <a:schemeClr val="accent1"/>
                </a:solidFill>
                <a:latin typeface="Calibri" panose="020F0502020204030204" pitchFamily="34" charset="0"/>
                <a:cs typeface="Calibri" panose="020F0502020204030204" pitchFamily="34" charset="0"/>
              </a:rPr>
              <a:t>Azioni successive</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4724400" y="2909161"/>
            <a:ext cx="4648200" cy="553998"/>
          </a:xfrm>
          <a:prstGeom prst="rect">
            <a:avLst/>
          </a:prstGeom>
          <a:noFill/>
        </p:spPr>
        <p:txBody>
          <a:bodyPr wrap="square" rtlCol="0">
            <a:spAutoFit/>
          </a:bodyPr>
          <a:lstStyle/>
          <a:p>
            <a:r>
              <a:rPr lang="it-IT" sz="3000">
                <a:solidFill>
                  <a:schemeClr val="bg1"/>
                </a:solidFill>
                <a:latin typeface="Calibri" panose="020F0502020204030204" pitchFamily="34" charset="0"/>
                <a:cs typeface="Calibri" panose="020F0502020204030204" pitchFamily="34" charset="0"/>
              </a:rPr>
              <a:t>Commenti conclusivi</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atin typeface="Calibri" panose="020F0502020204030204" pitchFamily="34" charset="0"/>
                <a:cs typeface="Calibri" panose="020F0502020204030204" pitchFamily="34" charset="0"/>
              </a:rPr>
              <a:t>Grazie</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it-IT" sz="3200">
                <a:solidFill>
                  <a:schemeClr val="accent1"/>
                </a:solidFill>
                <a:latin typeface="Calibri" panose="020F0502020204030204" pitchFamily="34" charset="0"/>
                <a:cs typeface="Calibri" panose="020F0502020204030204" pitchFamily="34" charset="0"/>
              </a:rPr>
              <a:t>Commenti iniziali</a:t>
            </a:r>
          </a:p>
        </p:txBody>
      </p:sp>
      <p:sp>
        <p:nvSpPr>
          <p:cNvPr id="3" name="TextBox 2">
            <a:extLst>
              <a:ext uri="{FF2B5EF4-FFF2-40B4-BE49-F238E27FC236}">
                <a16:creationId xmlns:a16="http://schemas.microsoft.com/office/drawing/2014/main" id="{A72CE3CD-E919-4439-B521-1B115D57674B}"/>
              </a:ext>
            </a:extLst>
          </p:cNvPr>
          <p:cNvSpPr txBox="1"/>
          <p:nvPr/>
        </p:nvSpPr>
        <p:spPr>
          <a:xfrm>
            <a:off x="838200" y="2690336"/>
            <a:ext cx="8991600" cy="1500633"/>
          </a:xfrm>
          <a:prstGeom prst="rect">
            <a:avLst/>
          </a:prstGeom>
          <a:noFill/>
        </p:spPr>
        <p:txBody>
          <a:bodyPr wrap="square" rtlCol="0">
            <a:spAutoFit/>
          </a:bodyPr>
          <a:lstStyle/>
          <a:p>
            <a:r>
              <a:rPr lang="it-IT" sz="3000" dirty="0">
                <a:solidFill>
                  <a:schemeClr val="bg1"/>
                </a:solidFill>
                <a:latin typeface="Calibri" panose="020F0502020204030204" pitchFamily="34" charset="0"/>
                <a:cs typeface="Calibri" panose="020F0502020204030204" pitchFamily="34" charset="0"/>
              </a:rPr>
              <a:t>Presidente di Zona		Ospite 1		Ospite 2</a:t>
            </a:r>
          </a:p>
          <a:p>
            <a:endParaRPr lang="en-US" sz="3000" dirty="0">
              <a:solidFill>
                <a:schemeClr val="bg1"/>
              </a:solidFill>
              <a:latin typeface="Calibri" panose="020F0502020204030204" pitchFamily="34" charset="0"/>
              <a:cs typeface="Calibri" panose="020F0502020204030204" pitchFamily="34" charset="0"/>
            </a:endParaRPr>
          </a:p>
          <a:p>
            <a:r>
              <a:rPr lang="it-IT" sz="3000" dirty="0">
                <a:solidFill>
                  <a:schemeClr val="bg1"/>
                </a:solidFill>
                <a:latin typeface="Calibri" panose="020F0502020204030204" pitchFamily="34" charset="0"/>
                <a:cs typeface="Calibri" panose="020F0502020204030204" pitchFamily="34" charset="0"/>
              </a:rPr>
              <a:t>Nome				Nome		Nome</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it-IT" sz="3200">
                <a:solidFill>
                  <a:schemeClr val="accent1"/>
                </a:solidFill>
                <a:latin typeface="Calibri" panose="020F0502020204030204" pitchFamily="34" charset="0"/>
                <a:cs typeface="Calibri" panose="020F0502020204030204" pitchFamily="34" charset="0"/>
              </a:rPr>
              <a:t>Presentazione degli officer di club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it-IT" sz="3200">
                <a:solidFill>
                  <a:schemeClr val="accent1"/>
                </a:solidFill>
                <a:latin typeface="Calibri" panose="020F0502020204030204" pitchFamily="34" charset="0"/>
                <a:cs typeface="Calibri" panose="020F0502020204030204" pitchFamily="34" charset="0"/>
              </a:rPr>
              <a:t>Presentazione degli officer di club ...segue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it-IT" sz="2400" b="1">
                <a:solidFill>
                  <a:schemeClr val="bg1"/>
                </a:solidFill>
                <a:latin typeface="Calibri" panose="020F0502020204030204" pitchFamily="34" charset="0"/>
                <a:cs typeface="Calibri" panose="020F0502020204030204" pitchFamily="34" charset="0"/>
              </a:rPr>
              <a:t>_____ Lions Club </a:t>
            </a:r>
          </a:p>
          <a:p>
            <a:r>
              <a:rPr lang="it-IT">
                <a:solidFill>
                  <a:schemeClr val="bg1"/>
                </a:solidFill>
                <a:latin typeface="Calibri" panose="020F0502020204030204" pitchFamily="34" charset="0"/>
                <a:cs typeface="Calibri" panose="020F0502020204030204" pitchFamily="34" charset="0"/>
              </a:rPr>
              <a:t>Presidente: _______</a:t>
            </a:r>
          </a:p>
          <a:p>
            <a:r>
              <a:rPr lang="it-IT">
                <a:solidFill>
                  <a:schemeClr val="bg1"/>
                </a:solidFill>
                <a:latin typeface="Calibri" panose="020F0502020204030204" pitchFamily="34" charset="0"/>
                <a:cs typeface="Calibri" panose="020F0502020204030204" pitchFamily="34" charset="0"/>
              </a:rPr>
              <a:t>Primo Vice Presidente:  ______</a:t>
            </a:r>
          </a:p>
          <a:p>
            <a:r>
              <a:rPr lang="it-IT">
                <a:solidFill>
                  <a:schemeClr val="bg1"/>
                </a:solidFill>
                <a:latin typeface="Calibri" panose="020F0502020204030204" pitchFamily="34" charset="0"/>
                <a:cs typeface="Calibri" panose="020F0502020204030204" pitchFamily="34" charset="0"/>
              </a:rPr>
              <a:t>Segretario: ______</a:t>
            </a:r>
          </a:p>
          <a:p>
            <a:r>
              <a:rPr lang="it-IT">
                <a:solidFill>
                  <a:schemeClr val="bg1"/>
                </a:solidFill>
                <a:latin typeface="Calibri" panose="020F0502020204030204" pitchFamily="34" charset="0"/>
                <a:cs typeface="Calibri" panose="020F0502020204030204" pitchFamily="34" charset="0"/>
              </a:rPr>
              <a:t>Tesoriere: _________ </a:t>
            </a:r>
          </a:p>
          <a:p>
            <a:r>
              <a:rPr lang="it-IT">
                <a:solidFill>
                  <a:schemeClr val="bg1"/>
                </a:solidFill>
                <a:latin typeface="Calibri" panose="020F0502020204030204" pitchFamily="34" charset="0"/>
                <a:cs typeface="Calibri" panose="020F0502020204030204" pitchFamily="34" charset="0"/>
              </a:rPr>
              <a:t>Presidente di Comitato Soci: _________</a:t>
            </a:r>
          </a:p>
          <a:p>
            <a:r>
              <a:rPr lang="it-IT">
                <a:solidFill>
                  <a:schemeClr val="bg1"/>
                </a:solidFill>
                <a:latin typeface="Calibri" panose="020F0502020204030204" pitchFamily="34" charset="0"/>
                <a:cs typeface="Calibri" panose="020F0502020204030204" pitchFamily="34" charset="0"/>
              </a:rPr>
              <a:t>Presidente di Comitato Service: _________</a:t>
            </a:r>
          </a:p>
          <a:p>
            <a:r>
              <a:rPr lang="it-IT">
                <a:solidFill>
                  <a:schemeClr val="bg1"/>
                </a:solidFill>
                <a:latin typeface="Calibri" panose="020F0502020204030204" pitchFamily="34" charset="0"/>
                <a:cs typeface="Calibri" panose="020F0502020204030204" pitchFamily="34" charset="0"/>
              </a:rPr>
              <a:t>Presidente di Comitato Marketing: _________</a:t>
            </a:r>
          </a:p>
          <a:p>
            <a:r>
              <a:rPr lang="it-IT">
                <a:solidFill>
                  <a:schemeClr val="bg1"/>
                </a:solidFill>
                <a:latin typeface="Calibri" panose="020F0502020204030204" pitchFamily="34" charset="0"/>
                <a:cs typeface="Calibri" panose="020F0502020204030204" pitchFamily="34" charset="0"/>
              </a:rPr>
              <a:t>Coordinatore LCIF: 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5181600" cy="584774"/>
          </a:xfrm>
          <a:prstGeom prst="rect">
            <a:avLst/>
          </a:prstGeom>
          <a:noFill/>
          <a:ln>
            <a:noFill/>
          </a:ln>
        </p:spPr>
        <p:txBody>
          <a:bodyPr wrap="square" rtlCol="0">
            <a:spAutoFit/>
          </a:bodyPr>
          <a:lstStyle/>
          <a:p>
            <a:r>
              <a:rPr lang="it-IT" sz="3200">
                <a:solidFill>
                  <a:schemeClr val="accent1"/>
                </a:solidFill>
                <a:latin typeface="Calibri" panose="020F0502020204030204" pitchFamily="34" charset="0"/>
                <a:cs typeface="Calibri" panose="020F0502020204030204" pitchFamily="34" charset="0"/>
              </a:rPr>
              <a:t>Riunioni di zona AAAA - AAAA</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1394155077"/>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it-IT" sz="2000">
                          <a:solidFill>
                            <a:srgbClr val="002060"/>
                          </a:solidFill>
                          <a:latin typeface="Calibri" panose="020F0502020204030204" pitchFamily="34" charset="0"/>
                          <a:cs typeface="Calibri" panose="020F0502020204030204" pitchFamily="34" charset="0"/>
                        </a:rPr>
                        <a:t>Luglio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it-IT" sz="2400">
                          <a:solidFill>
                            <a:srgbClr val="002060"/>
                          </a:solidFill>
                          <a:latin typeface="Calibri" panose="020F0502020204030204" pitchFamily="34" charset="0"/>
                          <a:cs typeface="Calibri" panose="020F0502020204030204" pitchFamily="34" charset="0"/>
                        </a:rPr>
                        <a:t>Service</a:t>
                      </a:r>
                    </a:p>
                    <a:p>
                      <a:pPr marL="285750" indent="-285750">
                        <a:buFont typeface="Arial" panose="020B0604020202020204" pitchFamily="34" charset="0"/>
                        <a:buChar char="•"/>
                      </a:pPr>
                      <a:r>
                        <a:rPr lang="it-IT" sz="2400">
                          <a:solidFill>
                            <a:srgbClr val="002060"/>
                          </a:solidFill>
                          <a:latin typeface="Calibri" panose="020F0502020204030204" pitchFamily="34" charset="0"/>
                          <a:cs typeface="Calibri" panose="020F0502020204030204" pitchFamily="34" charset="0"/>
                        </a:rPr>
                        <a:t>Eccellenza</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848811946"/>
              </p:ext>
            </p:extLst>
          </p:nvPr>
        </p:nvGraphicFramePr>
        <p:xfrm>
          <a:off x="3192780" y="274319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it-IT" sz="2000">
                          <a:solidFill>
                            <a:srgbClr val="002060"/>
                          </a:solidFill>
                          <a:latin typeface="Calibri" panose="020F0502020204030204" pitchFamily="34" charset="0"/>
                          <a:cs typeface="Calibri" panose="020F0502020204030204" pitchFamily="34" charset="0"/>
                        </a:rPr>
                        <a:t>Ottobre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it-IT" sz="2400">
                          <a:solidFill>
                            <a:srgbClr val="002060"/>
                          </a:solidFill>
                          <a:latin typeface="Calibri" panose="020F0502020204030204" pitchFamily="34" charset="0"/>
                          <a:cs typeface="Calibri" panose="020F0502020204030204" pitchFamily="34" charset="0"/>
                        </a:rPr>
                        <a:t>Membership</a:t>
                      </a:r>
                    </a:p>
                    <a:p>
                      <a:pPr marL="285750" indent="-285750">
                        <a:buFont typeface="Arial" panose="020B0604020202020204" pitchFamily="34" charset="0"/>
                        <a:buChar char="•"/>
                      </a:pPr>
                      <a:r>
                        <a:rPr lang="it-IT" sz="2400">
                          <a:solidFill>
                            <a:srgbClr val="002060"/>
                          </a:solidFill>
                          <a:latin typeface="Calibri" panose="020F0502020204030204" pitchFamily="34" charset="0"/>
                          <a:cs typeface="Calibri" panose="020F0502020204030204" pitchFamily="34" charset="0"/>
                        </a:rPr>
                        <a:t>Marketing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3008850637"/>
              </p:ext>
            </p:extLst>
          </p:nvPr>
        </p:nvGraphicFramePr>
        <p:xfrm>
          <a:off x="6231255" y="274320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it-IT" sz="2000">
                          <a:solidFill>
                            <a:srgbClr val="002060"/>
                          </a:solidFill>
                          <a:latin typeface="Calibri" panose="020F0502020204030204" pitchFamily="34" charset="0"/>
                          <a:cs typeface="Calibri" panose="020F0502020204030204" pitchFamily="34" charset="0"/>
                        </a:rPr>
                        <a:t>Gennaio _____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it-IT" sz="2400">
                          <a:solidFill>
                            <a:srgbClr val="002060"/>
                          </a:solidFill>
                          <a:latin typeface="Calibri" panose="020F0502020204030204" pitchFamily="34" charset="0"/>
                          <a:cs typeface="Calibri" panose="020F0502020204030204" pitchFamily="34" charset="0"/>
                        </a:rPr>
                        <a:t>Leadership</a:t>
                      </a:r>
                    </a:p>
                    <a:p>
                      <a:pPr marL="285750" indent="-285750">
                        <a:buFont typeface="Arial" panose="020B0604020202020204" pitchFamily="34" charset="0"/>
                        <a:buChar char="•"/>
                      </a:pPr>
                      <a:r>
                        <a:rPr lang="it-IT" sz="2400">
                          <a:solidFill>
                            <a:srgbClr val="002060"/>
                          </a:solidFill>
                          <a:latin typeface="Calibri" panose="020F0502020204030204" pitchFamily="34" charset="0"/>
                          <a:cs typeface="Calibri" panose="020F0502020204030204" pitchFamily="34" charset="0"/>
                        </a:rPr>
                        <a:t>Raccolte fondi</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87709594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it-IT" sz="2000">
                          <a:solidFill>
                            <a:srgbClr val="002060"/>
                          </a:solidFill>
                          <a:latin typeface="Calibri" panose="020F0502020204030204" pitchFamily="34" charset="0"/>
                          <a:cs typeface="Calibri" panose="020F0502020204030204" pitchFamily="34" charset="0"/>
                        </a:rPr>
                        <a:t>Aprile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it-IT" sz="2400">
                          <a:solidFill>
                            <a:srgbClr val="002060"/>
                          </a:solidFill>
                          <a:latin typeface="Calibri" panose="020F0502020204030204" pitchFamily="34" charset="0"/>
                          <a:cs typeface="Calibri" panose="020F0502020204030204" pitchFamily="34" charset="0"/>
                        </a:rPr>
                        <a:t>Riconoscimento</a:t>
                      </a:r>
                    </a:p>
                    <a:p>
                      <a:pPr marL="285750" indent="-285750">
                        <a:buFont typeface="Arial" panose="020B0604020202020204" pitchFamily="34" charset="0"/>
                        <a:buChar char="•"/>
                      </a:pPr>
                      <a:r>
                        <a:rPr lang="it-IT" sz="2400">
                          <a:solidFill>
                            <a:srgbClr val="002060"/>
                          </a:solidFill>
                          <a:latin typeface="Calibri" panose="020F0502020204030204" pitchFamily="34" charset="0"/>
                          <a:cs typeface="Calibri" panose="020F0502020204030204" pitchFamily="34" charset="0"/>
                        </a:rPr>
                        <a:t>Preparazione</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it-IT" sz="1800" dirty="0">
                <a:solidFill>
                  <a:schemeClr val="bg1"/>
                </a:solidFill>
                <a:latin typeface="Calibri" panose="020F0502020204030204" pitchFamily="34" charset="0"/>
                <a:cs typeface="Calibri" panose="020F0502020204030204" pitchFamily="34" charset="0"/>
              </a:rPr>
              <a:t>Presentazione dell’ospite</a:t>
            </a:r>
          </a:p>
          <a:p>
            <a:pPr marL="403225" indent="-403225">
              <a:spcBef>
                <a:spcPts val="800"/>
              </a:spcBef>
              <a:spcAft>
                <a:spcPts val="1200"/>
              </a:spcAft>
              <a:buClr>
                <a:schemeClr val="accent1"/>
              </a:buClr>
              <a:buFont typeface="Wingdings 3" panose="05040102010807070707" pitchFamily="18" charset="2"/>
              <a:buChar char="u"/>
            </a:pPr>
            <a:r>
              <a:rPr lang="it-IT" dirty="0">
                <a:solidFill>
                  <a:schemeClr val="bg1"/>
                </a:solidFill>
                <a:latin typeface="Calibri" panose="020F0502020204030204" pitchFamily="34" charset="0"/>
                <a:cs typeface="Calibri" panose="020F0502020204030204" pitchFamily="34" charset="0"/>
              </a:rPr>
              <a:t>Scambio di idee</a:t>
            </a:r>
          </a:p>
          <a:p>
            <a:pPr marL="403225" indent="-403225">
              <a:spcBef>
                <a:spcPts val="800"/>
              </a:spcBef>
              <a:spcAft>
                <a:spcPts val="1200"/>
              </a:spcAft>
              <a:buClr>
                <a:schemeClr val="accent1"/>
              </a:buClr>
              <a:buFont typeface="Wingdings 3" panose="05040102010807070707" pitchFamily="18" charset="2"/>
              <a:buChar char="u"/>
            </a:pPr>
            <a:r>
              <a:rPr lang="it-IT" sz="1800" dirty="0">
                <a:solidFill>
                  <a:schemeClr val="bg1"/>
                </a:solidFill>
                <a:latin typeface="Calibri" panose="020F0502020204030204" pitchFamily="34" charset="0"/>
                <a:cs typeface="Calibri" panose="020F0502020204030204" pitchFamily="34" charset="0"/>
              </a:rPr>
              <a:t>Risorse per i club</a:t>
            </a:r>
          </a:p>
          <a:p>
            <a:pPr marL="403225" indent="-403225">
              <a:spcBef>
                <a:spcPts val="800"/>
              </a:spcBef>
              <a:spcAft>
                <a:spcPts val="1200"/>
              </a:spcAft>
              <a:buClr>
                <a:schemeClr val="accent1"/>
              </a:buClr>
              <a:buFont typeface="Wingdings 3" panose="05040102010807070707" pitchFamily="18" charset="2"/>
              <a:buChar char="u"/>
            </a:pPr>
            <a:r>
              <a:rPr lang="it-IT" dirty="0">
                <a:solidFill>
                  <a:schemeClr val="bg1"/>
                </a:solidFill>
                <a:latin typeface="Calibri" panose="020F0502020204030204" pitchFamily="34" charset="0"/>
                <a:cs typeface="Calibri" panose="020F0502020204030204" pitchFamily="34" charset="0"/>
              </a:rPr>
              <a:t>Sfide e successi dei club</a:t>
            </a:r>
          </a:p>
          <a:p>
            <a:pPr marL="403225" indent="-403225">
              <a:spcBef>
                <a:spcPts val="800"/>
              </a:spcBef>
              <a:spcAft>
                <a:spcPts val="1200"/>
              </a:spcAft>
              <a:buClr>
                <a:schemeClr val="accent1"/>
              </a:buClr>
              <a:buFont typeface="Wingdings 3" panose="05040102010807070707" pitchFamily="18" charset="2"/>
              <a:buChar char="u"/>
            </a:pPr>
            <a:r>
              <a:rPr lang="it-IT" sz="1800" dirty="0">
                <a:solidFill>
                  <a:schemeClr val="bg1"/>
                </a:solidFill>
                <a:latin typeface="Calibri" panose="020F0502020204030204" pitchFamily="34" charset="0"/>
                <a:cs typeface="Calibri" panose="020F0502020204030204" pitchFamily="34" charset="0"/>
              </a:rPr>
              <a:t>Obiettivi, eventi e passi successivi</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it-IT" sz="3600" b="1">
                <a:solidFill>
                  <a:schemeClr val="accent1"/>
                </a:solidFill>
                <a:latin typeface="Calibri" panose="020F0502020204030204" pitchFamily="34" charset="0"/>
                <a:cs typeface="Calibri" panose="020F0502020204030204" pitchFamily="34" charset="0"/>
              </a:rPr>
              <a:t>Ordine del giorno</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1"/>
            <a:ext cx="4572000" cy="584775"/>
          </a:xfrm>
          <a:prstGeom prst="rect">
            <a:avLst/>
          </a:prstGeom>
          <a:noFill/>
          <a:ln>
            <a:noFill/>
          </a:ln>
        </p:spPr>
        <p:txBody>
          <a:bodyPr wrap="square" rtlCol="0">
            <a:spAutoFit/>
          </a:bodyPr>
          <a:lstStyle/>
          <a:p>
            <a:r>
              <a:rPr lang="it-IT" sz="3200" dirty="0">
                <a:solidFill>
                  <a:schemeClr val="accent1"/>
                </a:solidFill>
                <a:latin typeface="Calibri" panose="020F0502020204030204" pitchFamily="34" charset="0"/>
                <a:cs typeface="Calibri" panose="020F0502020204030204" pitchFamily="34" charset="0"/>
              </a:rPr>
              <a:t>Presentazione dell’ospite</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3657600" cy="584775"/>
          </a:xfrm>
          <a:prstGeom prst="rect">
            <a:avLst/>
          </a:prstGeom>
          <a:noFill/>
          <a:ln>
            <a:noFill/>
          </a:ln>
        </p:spPr>
        <p:txBody>
          <a:bodyPr wrap="square" rtlCol="0">
            <a:spAutoFit/>
          </a:bodyPr>
          <a:lstStyle/>
          <a:p>
            <a:r>
              <a:rPr lang="it-IT" sz="3200" dirty="0">
                <a:solidFill>
                  <a:schemeClr val="accent1"/>
                </a:solidFill>
                <a:latin typeface="Calibri" panose="020F0502020204030204" pitchFamily="34" charset="0"/>
                <a:cs typeface="Calibri" panose="020F0502020204030204" pitchFamily="34" charset="0"/>
              </a:rPr>
              <a:t>Scambio di idee</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74C6324C-4351-4A54-A5CC-A482A4792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41023</TotalTime>
  <Words>3510</Words>
  <Application>Microsoft Office PowerPoint</Application>
  <PresentationFormat>Widescreen</PresentationFormat>
  <Paragraphs>409</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Eventi Lions</vt:lpstr>
      <vt:lpstr>Idee e domande</vt:lpstr>
      <vt:lpstr>Azioni successive</vt:lpstr>
      <vt:lpstr>PowerPoint Presentation</vt:lpstr>
      <vt:lpstr>Grazie</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1880</cp:revision>
  <cp:lastPrinted>2022-03-03T14:34:46Z</cp:lastPrinted>
  <dcterms:created xsi:type="dcterms:W3CDTF">2016-11-15T15:12:50Z</dcterms:created>
  <dcterms:modified xsi:type="dcterms:W3CDTF">2022-04-18T15:03:58Z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