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it-IT" sz="1300"/>
              <a:t>Vi ringrazio per essere qui con me oggi per parlare della nuova strategia globale per i Lions.</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Innanzitutto, per rafforzare la nostra Associazione e la nostra Fondazione: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Unificheremo Lions Clubs International e la Fondazione Lions Clubs International sotto un unico marchio di marketing per rappresentare al meglio il nostro servizio combinato.</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Introdurremo anche nuovi "pilastri della missione" per rinnovare il modo in cui parliamo delle nostre cause globali, delle nostre cause LCIF e delle cause locali a cui i Lions dedicano il loro servizio</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Faremo in modo che i nuovi club inizino con solide fondamenta, forniremo ulteriore assistenza ai club che affrontano sfide e continueremo a migliorare il livello di soddisfazione dei nostri soci.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Per aiutare ad avviare nuovi club in tutto il mondo, incrementeremo il supporto per la costituzione di club a livello distrettuale.</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E continueremo a sviluppare una cultura della donazione alla nostra Fondazione nei club per garantire che i Lions abbiano accesso ai finanziamenti della LCIF per i progetti più grandi e maggiormente sostenibili.</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In secondo luogo, costruire nuovi modelli per far crescere la nostra associazione e la nostra fondazione: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Amplieremo le nostre partnership con le organizzazioni che perseguono la responsabilità sociale d'impresa (RSI), cioè le iniziative che le aziende intraprendono per essere socialmente più responsabili. Ciò creerà nuove opportunità per progetti comuni, finanziamenti e maggiore visibilità per i Lions.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Cercheremo anche nuovi modelli di servizio e di associazione da aggiungere al nostro modello di club.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Uno di questi nuovi modelli è il volontariato episodico. Volontari "occasionali" potranno dare il loro aiuto per aumentare il nostro impatto e portare a immissione di nuovi soci quando decideranno di aumentare la loro partecipazione.</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Terzo punto - abbiamo bisogno di creare un maggiore allineamento in tutta la nostra organizzazione per raggiungere i nostri obiettivi. Per fare questo: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Terremo riunioni annuali congiunte del Consiglio di amministrazione di LCI e del Consiglio di amministrazione fiduciaria della LCIF.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Aggiorneremo i ruoli dei nostri Direttori internazionali e degli Amministratori fiduciari della LCIF per assicurarci che questi leader internazionali possano servire al meglio i Lions di tutto il mondo.</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Ed esploreremo i miglioramenti nelle procedure per l’elezione dei direttori internazionali e dei terzi Vice Presidenti.</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it-IT"/>
              <a:t>Sebbene il primo anno sia stato principalmente un anno di costruzione, abbiamo fatto buoni progressi.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it-IT"/>
              <a:t>Parliamo di alcuni dei nostri successi dello scorso anno.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[clic] Ecco alcuni passi che abbiamo intrapreso per rafforzare la nostra associazione e la nostra fondazione lo scorso anno: </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selezionato il nostro nuovo marchio per la nostra associazione e la nostra fondazione: “Lions International”. Ne parleremo di più nella prossima slide.</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condotto un sondaggio sulla soddisfazione dei soci per aiutarci a scoprire quali cambiamenti i soci vogliono vedere. </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anche ristrutturato il sistema di contributi per lo sviluppo della membership per ottimizzarne l’impiego. Quindi, accertatevi di considerare i nostri contributo per la crescita associativa.  </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[clicca] Nella costruzione di nuovi modelli, abbiamo: </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avviato nuove partnership con aziende tra cui: Disney, Enel, BGRS ed EverSource.</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lanciato un portale per le donazioni dei dipendenti delle nostre aziende partner, che sta già supportando gli esami della vista e le attività di assistenza in Ucraina.</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condotto un sondaggio per identificare atteggiamenti e pratiche di volontariato episodico o "occasionale" nei club di tutto il mondo. </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[clic] Per allineare obiettivi, governance e supporto: </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tenuto la prima riunione virtuale congiunta dei Consigli di amministrazione di LCI e LCIF nel febbraio 2022. </a:t>
            </a: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Abbiamo iniziato ad analizzare le procedure di voto di organizzazioni di servizio simili per valutare le nostre.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Parliamo un momento del nostro nuovo marchio.</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Stiamo unificando LCI e la LCIF sotto il marchio di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Quando diciamo "Lions International", in realtà stiamo dicendo Lions Clubs International e Fondazione Lions Clubs International, </a:t>
            </a:r>
            <a:r>
              <a:rPr lang="it-IT" sz="1800" b="1">
                <a:effectLst/>
                <a:latin typeface="Calibri" panose="020F0502020204030204" pitchFamily="34" charset="0"/>
                <a:ea typeface="Calibri" panose="020F0502020204030204" pitchFamily="34" charset="0"/>
                <a:cs typeface="Times New Roman" panose="02020603050405020304" pitchFamily="18" charset="0"/>
              </a:rPr>
              <a:t>insieme</a:t>
            </a:r>
            <a:r>
              <a:rPr lang="it-IT" sz="180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Il marchio Lions International riunirà entrambe le organizzazioni sotto un unico marchio "ombrello", in modo da poter parlare al mondo del nostro servizio e del nostro impatto collettivo.</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Perché il mondo ci vede come una sola cosa. Ci vede come Lions.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E la verità è... che noi siamo una sola cosa.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La nostra associazione e la nostra fondazione rimarranno organizzazioni separate e i loro nomi non cambieranno.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Il nostro modello di club</a:t>
            </a:r>
            <a:r>
              <a:rPr lang="it-IT" sz="1800" u="sng">
                <a:effectLst/>
                <a:latin typeface="Calibri" panose="020F0502020204030204" pitchFamily="34" charset="0"/>
                <a:ea typeface="Calibri" panose="020F0502020204030204" pitchFamily="34" charset="0"/>
                <a:cs typeface="Times New Roman" panose="02020603050405020304" pitchFamily="18" charset="0"/>
              </a:rPr>
              <a:t> non</a:t>
            </a:r>
            <a:r>
              <a:rPr lang="it-IT" sz="1800">
                <a:effectLst/>
                <a:latin typeface="Calibri" panose="020F0502020204030204" pitchFamily="34" charset="0"/>
                <a:ea typeface="Calibri" panose="020F0502020204030204" pitchFamily="34" charset="0"/>
                <a:cs typeface="Times New Roman" panose="02020603050405020304" pitchFamily="18" charset="0"/>
              </a:rPr>
              <a:t> cambierà.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Quindi, questa scelta non cambierà chi siamo e cosa facciamo come Lions. Cambierà semplicemente il modo in cui parliamo al mondo della nostra associazione e della nostra fondazione. Insieme, siamo 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Introdurremo anche un nuovo slogan per il nostro marchio Lions International: Al servizio di un mondo che ha bisogno</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Ci aiuterà a dire al mondo chi siamo e cosa facciamo come Lions.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Quest'anno stiamo continuando a costruire e implementare le aree chiave del nostro piano.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[clic] Per contribuire a rafforzare la nostra associazione e la nostra fondazione: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Nel 2023 lanceremo il nuovo marchio "Lions International", le linee guida del marchio e introdurremo i nuovi pilastri della nostra missione.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Per aiutare la ricostruzione dei club, stiamo esaminando gli strumenti di valutazione dei club, condividendo le migliori pratiche dei club di successo e migliorando il programma Lions Guida.</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Per costruire sul successo della Campagna 100, ci stiamo concentrando sulle donazioni dei club e dei singoli.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Stiamo anche sviluppando un programma di supporto completo per i nuovi club e materiali di indagine per valutare la soddisfazione dei soci. </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[clic] Per concentrarci sulla crescita, stiamo: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Continuando a costruire il nostro programma di RSI</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Stiamo eseguendo strategie di raccolta fondi per AC I, AC II e India.</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Ampliare il volontariato dei dipendenti tra i nostri partner.</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Stiamo anche lanciando un "Think Tank sulla RSI” per esplorare nuove opportunità.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Per coinvolgere i volontari in nuovi modi, stiamo lanciando progetti sperimentali per volontari “occasionali” e stiamo sviluppando risorse per aiutare i club a sostenere questi volontari.</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Stiamo anche perfezionando il modo in cui valutiamo i nuovi partner per massimizzare le nostre risorse e i nostri ritorni.</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[clic] Per allineare obiettivi, governance e supporto, ci concentriamo su: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La prossima riunione virtuale congiunta dei nostri Consigli di amministrazione di LCI e della LCIF nel 2023.</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L’aggiornamento della Normativa del Consiglio d’Amministrazione per formalizzare l'approccio per i candidati alla carica di 3</a:t>
            </a:r>
            <a:r>
              <a:rPr lang="it-IT" sz="1800" baseline="30000">
                <a:effectLst/>
                <a:latin typeface="Calibri" panose="020F0502020204030204" pitchFamily="34" charset="0"/>
                <a:ea typeface="Calibri" panose="020F0502020204030204" pitchFamily="34" charset="0"/>
                <a:cs typeface="Times New Roman" panose="02020603050405020304" pitchFamily="18" charset="0"/>
              </a:rPr>
              <a:t>o</a:t>
            </a:r>
            <a:r>
              <a:rPr lang="it-IT" sz="1800">
                <a:effectLst/>
                <a:latin typeface="Calibri" panose="020F0502020204030204" pitchFamily="34" charset="0"/>
                <a:ea typeface="Calibri" panose="020F0502020204030204" pitchFamily="34" charset="0"/>
                <a:cs typeface="Times New Roman" panose="02020603050405020304" pitchFamily="18" charset="0"/>
              </a:rPr>
              <a:t> Vice Presidente.</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Per contribuire a rendere questo piano un successo, ci sono cose che tutti possiamo fare per contribuire a raggiungere i nostri obiettivi.</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Condividete le informazioni sul piano nei vostri club e distretti.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Rispondete ai sondaggi del nostro team internazionale in modo da poter contribuire a dare forma al futuro del nostro piano strategico.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Lavoriamo tutti per mantenere i soci coinvolti, attivi nel servizio e felici.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Sosteniamo la nostra fondazione con donazioni individuali e di club. Esplorate le opportunità di contributi e di condividere le storie della fondazione.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Vorrei anche fare una rapida panoramica del nostro Piano Strategico per i Leo Club.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 Leo sono una componente importante del nostro servizio. E sono il futuro del servizio.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Proprio come i Lions, i Leo hanno bisogno di una tabella di marcia per il futuro per restare al passo con la crescita e il successo</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Per il programma Leo, siamo concentrati sulla crescita.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Il nostro obiettivo è raggiungere 200.000 Leo dichiarati e 13.000 Leo-Lions dichiarati.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iniziato il piano Leo con circa 157.500 Leo dichiarati e 4.700 Leo-Lion dichiarati, quindi il raggiungimento di questo obiettivo rifletterà una crescita entusiasmante in entrambe le aree.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Prima di parlare del nostro piano strategico, definiamo perché è così importante.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Più di 100 anni fa, i Lions hanno iniziato con una manciata di soci e pochi club. Ogni anno, il numero di soci cresceva. E abbiamo continuato a crescere perché le persone hanno accolto la forza del servizio e hanno capito che, insieme, possiamo ottenere molto di più.</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Oggi ci sono più 1,4 milioni di soci in oltre 48.000 Lions club sparsi in tutto il mondo. Siamo la più grande organizzazione di volontariato al mondo. Tante comunità e tante persone dipendono dal nostro servizio.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bisogno di un piano per continuare a essere l'organizzazione di cui il mondo ha bisogno.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Ora, parliamo dei passi che stiamo facendo per assicurarci di essere posizionati per il successo a tutti i livelli della nostra organizzazione.</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it-IT" sz="1100">
                <a:effectLst/>
                <a:latin typeface="Calibri" panose="020F0502020204030204" pitchFamily="34" charset="0"/>
                <a:ea typeface="Calibri" panose="020F0502020204030204" pitchFamily="34" charset="0"/>
                <a:cs typeface="Times New Roman" panose="02020603050405020304" pitchFamily="18" charset="0"/>
              </a:rPr>
              <a:t>Abbiamo sviluppato 4 obiettivi per supportare il nostro obiettivo: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Reclutamento</a:t>
            </a:r>
            <a:r>
              <a:rPr lang="it-IT" sz="1100">
                <a:effectLst/>
                <a:latin typeface="Calibri" panose="020F0502020204030204" pitchFamily="34" charset="0"/>
                <a:ea typeface="Calibri" panose="020F0502020204030204" pitchFamily="34" charset="0"/>
                <a:cs typeface="Times New Roman" panose="02020603050405020304" pitchFamily="18" charset="0"/>
              </a:rPr>
              <a:t> – Forniremo ai soci strumenti di reclutamento e miglioreremo la struttura associativa.</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Esperienza associativa </a:t>
            </a:r>
            <a:r>
              <a:rPr lang="it-IT" sz="1100">
                <a:effectLst/>
                <a:latin typeface="Calibri" panose="020F0502020204030204" pitchFamily="34" charset="0"/>
                <a:ea typeface="Calibri" panose="020F0502020204030204" pitchFamily="34" charset="0"/>
                <a:cs typeface="Times New Roman" panose="02020603050405020304" pitchFamily="18" charset="0"/>
              </a:rPr>
              <a:t>– Aumenteremo il valore dell'associazione Leo ampliando le opportunità di sviluppo delle competenze e la formazione.</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Passaggio ai Lions </a:t>
            </a:r>
            <a:r>
              <a:rPr lang="it-IT" sz="1100">
                <a:effectLst/>
                <a:latin typeface="Calibri" panose="020F0502020204030204" pitchFamily="34" charset="0"/>
                <a:ea typeface="Calibri" panose="020F0502020204030204" pitchFamily="34" charset="0"/>
                <a:cs typeface="Times New Roman" panose="02020603050405020304" pitchFamily="18" charset="0"/>
              </a:rPr>
              <a:t>– Forniremo ai Leo esperienze positive e un percorso chiaro verso l'associazione, offrendo risorse per supportare la transizione ai Lions.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it-IT" sz="1100" b="1">
                <a:effectLst/>
                <a:latin typeface="Calibri" panose="020F0502020204030204" pitchFamily="34" charset="0"/>
                <a:ea typeface="Calibri" panose="020F0502020204030204" pitchFamily="34" charset="0"/>
                <a:cs typeface="Times New Roman" panose="02020603050405020304" pitchFamily="18" charset="0"/>
              </a:rPr>
              <a:t>Connessione alla LCIF </a:t>
            </a:r>
            <a:r>
              <a:rPr lang="it-IT" sz="1100">
                <a:effectLst/>
                <a:latin typeface="Calibri" panose="020F0502020204030204" pitchFamily="34" charset="0"/>
                <a:ea typeface="Calibri" panose="020F0502020204030204" pitchFamily="34" charset="0"/>
                <a:cs typeface="Times New Roman" panose="02020603050405020304" pitchFamily="18" charset="0"/>
              </a:rPr>
              <a:t>– Rafforzeremo la connessione tra i Leo e la nostra Fondazione.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Ci sono molti modi in cui partecipare a iniziative Leo.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Considerate di avviare un Leo club, pianificare progetti insieme e invitare i Leo a associarsi al vostro club.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Maggiori informazioni e risorse sono disponibili sulla nostra pagina web sui Leo.</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In entrambi i piani, stiamo lavorando per realizzare dei punti chiave che andranno a beneficio dei nostri soci, dei nostri club e delle nostre comunità.</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Vogliamo che tutti abbiano un'ottima esperienza associativa.</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Vogliamo crescere in modo da poter allargre l'impatto del nostro servizio e realizzare opere ancora più grandi.</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Vogliamo che i soci sfruttino le grandi risorse e opportunità offerte da Lions International.</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it-IT" sz="1800">
                <a:effectLst/>
                <a:latin typeface="Calibri" panose="020F0502020204030204" pitchFamily="34" charset="0"/>
                <a:ea typeface="Calibri" panose="020F0502020204030204" pitchFamily="34" charset="0"/>
                <a:cs typeface="Times New Roman" panose="02020603050405020304" pitchFamily="18" charset="0"/>
              </a:rPr>
              <a:t>E vogliamo trovare nuovi modi per coinvolgere più persone nel nostro servizio.</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Potete visitare la nostra pagina web del piano strategico per ulteriori informazioni o per scaricare questa presentazione e dei punti di discussione.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Potete anche inviare domande alla nostra casella di posta del piano strategico.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Il motivo per cui siamo concentrati sul futuro è semplice: il mondo ha bisogno di noi.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Avere una strategia globale e un piano per il futuro è l'unico modo per garantire di essere sempre pronti a servire al meglio le nostre comunità e il mondo.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it-IT" sz="1300"/>
              <a:t>Grazie per il tempo che avete dedicato a conoscere meglio il Piano strategico di Lions International e la nostra visione per il futuro.</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it-IT" sz="1200"/>
              <a:t>Grazie!</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Nel 2015 abbiamo lanciato LCI Forward. Questo piano strategico è stato introdotto poco prima del nostro 100</a:t>
            </a:r>
            <a:r>
              <a:rPr lang="it-IT" sz="1800" baseline="30000">
                <a:effectLst/>
                <a:latin typeface="Calibri" panose="020F0502020204030204" pitchFamily="34" charset="0"/>
                <a:ea typeface="Calibri" panose="020F0502020204030204" pitchFamily="34" charset="0"/>
                <a:cs typeface="Times New Roman" panose="02020603050405020304" pitchFamily="18" charset="0"/>
              </a:rPr>
              <a:t>o </a:t>
            </a:r>
            <a:r>
              <a:rPr lang="it-IT" sz="1800">
                <a:effectLst/>
                <a:latin typeface="Calibri" panose="020F0502020204030204" pitchFamily="34" charset="0"/>
                <a:ea typeface="Calibri" panose="020F0502020204030204" pitchFamily="34" charset="0"/>
                <a:cs typeface="Times New Roman" panose="02020603050405020304" pitchFamily="18" charset="0"/>
              </a:rPr>
              <a:t>anniversario nel 2017 per essere pronti per il nostro secondo centennio di servizio.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LCI Forward si è concentrato su 4 aree chiave dei Lions.</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Rafforzare la membership</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Accrescere l'impatto del nostro service</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Migliorare la nostra visibilità locale e globale</a:t>
            </a:r>
          </a:p>
          <a:p>
            <a:pPr marL="45720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 Perseguire l'eccellenza dei club, dei distretti e dell'organizzazione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Con LCI Forward abbiamo fissato l’obiettivo di servire 200 milioni di persone ogni anno. E ce l’abbiamo fatta! Sono state servite oltre 480 milioni di persone!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realizzato molto di più del obiettivo di LCI Forward.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Attraverso LCI Forward, abbiamo sviluppato le nostre cause globali.</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ampliato le nostre iniziative di marketing e lanciato la nostra campagna pubblicitaria La solidarietà è importante.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lanciato il Global Action Team per supportare la nostra leadership, la membership e i service.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avviato club con interessi specifici (Specialty Club) e messo a disposizione dei Lions e dei Leo la formazione online .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Ci siamo concentrati su un ulteriore miglioramento dell’esperienza associativa e abbiamo introdotto nuovi strumenti e prodotti digitali.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Abbiamo lanciato la Campagna 100 della LCIF e, insieme, abbiamo superato il nostro obiettivo di 300 milioni di dollari, raccogliendo più di 324 milioni di dollari grazie a voi e ai Lions di tutto il mondo.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Questi incredibili risultati sono serviti da base per il Piano Strategico di Lions International.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Il Piano strategico di Lions International si concentra sul futuro, assicurandoci di poter continuare a crescere e prosperare.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Comprende Lions Clubs International e la Fondazione Lions Clubs International (LCIF): siamo una sola cosa. Questo include tutti i Lions e tutti i club.</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Siamo tutti uniti nella nostra missione globale di servizio.</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La nostra visione è essere il leader globale nel servizio comunitario e umanitario.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È un obiettivo ambizioso, ma abbiamo dalla nostra parte i migliori volontari del mondo e un piano per aiutarci a concretizzarla.</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Il Piano Strategico di Lions International sarà attuato nel tempo.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b="1">
                <a:effectLst/>
                <a:latin typeface="Calibri" panose="020F0502020204030204" pitchFamily="34" charset="0"/>
                <a:ea typeface="Calibri" panose="020F0502020204030204" pitchFamily="34" charset="0"/>
                <a:cs typeface="Times New Roman" panose="02020603050405020304" pitchFamily="18" charset="0"/>
              </a:rPr>
              <a:t>Il nostro primo anno si è concentrato sulla costruzione del piano</a:t>
            </a:r>
            <a:r>
              <a:rPr lang="it-IT" sz="1800">
                <a:effectLst/>
                <a:latin typeface="Calibri" panose="020F0502020204030204" pitchFamily="34" charset="0"/>
                <a:ea typeface="Calibri" panose="020F0502020204030204" pitchFamily="34" charset="0"/>
                <a:cs typeface="Times New Roman" panose="02020603050405020304" pitchFamily="18" charset="0"/>
              </a:rPr>
              <a:t> e sull'avanzamento di alcune strategie chiave iniziali.</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Adesso siamo al secondo anno e continuiamo a portare avanti ed eseguire il piano.</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Tra un momento, parleremo di alcuni dei nostri risultati nel primo anno e su cosa ci concentreremo quest'anno.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it-IT" sz="1800">
                <a:effectLst/>
                <a:latin typeface="Calibri" panose="020F0502020204030204" pitchFamily="34" charset="0"/>
                <a:ea typeface="Calibri" panose="020F0502020204030204" pitchFamily="34" charset="0"/>
                <a:cs typeface="Times New Roman" panose="02020603050405020304" pitchFamily="18" charset="0"/>
              </a:rPr>
              <a:t>Prima parliamo della nostra strategia globale e del nostro approccio.</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it-IT" sz="1800">
                <a:effectLst/>
                <a:latin typeface="Calibri" panose="020F0502020204030204" pitchFamily="34" charset="0"/>
                <a:ea typeface="Calibri" panose="020F0502020204030204" pitchFamily="34" charset="0"/>
                <a:cs typeface="Times New Roman" panose="02020603050405020304" pitchFamily="18" charset="0"/>
              </a:rPr>
              <a:t>Abbiamo sviluppato il piano strategico con tre obiettivi in mente.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it-IT" sz="1800" b="1">
                <a:effectLst/>
                <a:latin typeface="Calibri" panose="020F0502020204030204" pitchFamily="34" charset="0"/>
                <a:ea typeface="Calibri" panose="020F0502020204030204" pitchFamily="34" charset="0"/>
                <a:cs typeface="Times New Roman" panose="02020603050405020304" pitchFamily="18" charset="0"/>
              </a:rPr>
              <a:t>Rafforzare l'associazione e la fondazione</a:t>
            </a:r>
          </a:p>
          <a:p>
            <a:pPr marL="0" marR="0" indent="0">
              <a:lnSpc>
                <a:spcPct val="107000"/>
              </a:lnSpc>
              <a:spcBef>
                <a:spcPts val="0"/>
              </a:spcBef>
              <a:spcAft>
                <a:spcPts val="0"/>
              </a:spcAft>
              <a:buNone/>
            </a:pPr>
            <a:r>
              <a:rPr lang="it-IT" sz="1800">
                <a:effectLst/>
                <a:latin typeface="Calibri" panose="020F0502020204030204" pitchFamily="34" charset="0"/>
                <a:ea typeface="Calibri" panose="020F0502020204030204" pitchFamily="34" charset="0"/>
                <a:cs typeface="Times New Roman" panose="02020603050405020304" pitchFamily="18" charset="0"/>
              </a:rPr>
              <a:t>Vogliamo aumentare il nostro impatto e fornire un supporto ancora migliore ai soci e ai club.</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it-IT" sz="1800" b="1">
                <a:effectLst/>
                <a:latin typeface="Calibri" panose="020F0502020204030204" pitchFamily="34" charset="0"/>
                <a:ea typeface="Calibri" panose="020F0502020204030204" pitchFamily="34" charset="0"/>
                <a:cs typeface="Times New Roman" panose="02020603050405020304" pitchFamily="18" charset="0"/>
              </a:rPr>
              <a:t>Sviluppare nuovi modelli per la crescita</a:t>
            </a:r>
          </a:p>
          <a:p>
            <a:pPr marL="0" marR="0" indent="0">
              <a:lnSpc>
                <a:spcPct val="107000"/>
              </a:lnSpc>
              <a:spcBef>
                <a:spcPts val="0"/>
              </a:spcBef>
              <a:spcAft>
                <a:spcPts val="0"/>
              </a:spcAft>
              <a:buNone/>
            </a:pPr>
            <a:r>
              <a:rPr lang="it-IT" sz="1800">
                <a:effectLst/>
                <a:latin typeface="Calibri" panose="020F0502020204030204" pitchFamily="34" charset="0"/>
                <a:ea typeface="Calibri" panose="020F0502020204030204" pitchFamily="34" charset="0"/>
                <a:cs typeface="Times New Roman" panose="02020603050405020304" pitchFamily="18" charset="0"/>
              </a:rPr>
              <a:t>Il club è sempre stato, e sarà sempre, il cuore della nostra organizzazione. Ma possiamo aggiungere altro a questa tradizione, sviluppando opportunità per le persone interessate a nuovi modi di servire e nuove partnership.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it-IT" sz="1800" b="1">
                <a:effectLst/>
                <a:latin typeface="Calibri" panose="020F0502020204030204" pitchFamily="34" charset="0"/>
                <a:ea typeface="Calibri" panose="020F0502020204030204" pitchFamily="34" charset="0"/>
                <a:cs typeface="Times New Roman" panose="02020603050405020304" pitchFamily="18" charset="0"/>
              </a:rPr>
              <a:t>Allineare obiettivi, governance e supporto organizzativo</a:t>
            </a:r>
          </a:p>
          <a:p>
            <a:pPr marL="0" marR="0" indent="0">
              <a:lnSpc>
                <a:spcPct val="107000"/>
              </a:lnSpc>
              <a:spcBef>
                <a:spcPts val="0"/>
              </a:spcBef>
              <a:spcAft>
                <a:spcPts val="0"/>
              </a:spcAft>
              <a:buNone/>
            </a:pPr>
            <a:r>
              <a:rPr lang="it-IT" sz="1800">
                <a:effectLst/>
                <a:latin typeface="Calibri" panose="020F0502020204030204" pitchFamily="34" charset="0"/>
                <a:ea typeface="Calibri" panose="020F0502020204030204" pitchFamily="34" charset="0"/>
                <a:cs typeface="Times New Roman" panose="02020603050405020304" pitchFamily="18" charset="0"/>
              </a:rPr>
              <a:t>Migliorando l’allineamento, la struttura e i processi possiamo supportare meglio i nostri obiettivi.</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it-IT" baseline="0" dirty="0"/>
              <a:t>Sono state sviluppate iniziative specifiche per raggiungere ogni obiettivo.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it-IT" baseline="0" dirty="0"/>
              <a:t>Il grafico del piano strategico mette in evidenza ciò su cui ci concentriamo. </a:t>
            </a:r>
          </a:p>
          <a:p>
            <a:endParaRPr lang="en-US" baseline="0" dirty="0"/>
          </a:p>
          <a:p>
            <a:pPr lvl="1"/>
            <a:r>
              <a:rPr lang="it-IT" baseline="0" dirty="0"/>
              <a:t> - </a:t>
            </a:r>
            <a:r>
              <a:rPr lang="it-IT" b="1" baseline="0" dirty="0"/>
              <a:t>Rafforzare</a:t>
            </a:r>
          </a:p>
          <a:p>
            <a:pPr lvl="1"/>
            <a:endParaRPr lang="en-US" b="1" baseline="0" dirty="0"/>
          </a:p>
          <a:p>
            <a:pPr lvl="1"/>
            <a:r>
              <a:rPr lang="it-IT" b="0" baseline="0" dirty="0"/>
              <a:t> - </a:t>
            </a:r>
            <a:r>
              <a:rPr lang="it-IT" b="1" baseline="0" dirty="0"/>
              <a:t>Costruire</a:t>
            </a:r>
          </a:p>
          <a:p>
            <a:pPr lvl="1"/>
            <a:endParaRPr lang="en-US" baseline="0" dirty="0"/>
          </a:p>
          <a:p>
            <a:pPr lvl="1"/>
            <a:r>
              <a:rPr lang="it-IT" baseline="0" dirty="0"/>
              <a:t> - </a:t>
            </a:r>
            <a:r>
              <a:rPr lang="it-IT" b="1" baseline="0" dirty="0"/>
              <a:t>Allineare</a:t>
            </a:r>
          </a:p>
          <a:p>
            <a:pPr lvl="1"/>
            <a:endParaRPr lang="en-US" b="1" baseline="0" dirty="0"/>
          </a:p>
          <a:p>
            <a:pPr lvl="1"/>
            <a:r>
              <a:rPr lang="it-IT" b="0" baseline="0" dirty="0"/>
              <a:t> - </a:t>
            </a:r>
            <a:r>
              <a:rPr lang="it-IT" b="1" baseline="0" dirty="0"/>
              <a:t>Rafforzare, costruire, allineare </a:t>
            </a:r>
            <a:r>
              <a:rPr lang="it-IT" baseline="0" dirty="0"/>
              <a:t> </a:t>
            </a:r>
          </a:p>
          <a:p>
            <a:endParaRPr lang="en-US" baseline="0" dirty="0"/>
          </a:p>
          <a:p>
            <a:pPr marL="285750" indent="-285750">
              <a:buFont typeface="Arial" panose="020B0604020202020204" pitchFamily="34" charset="0"/>
              <a:buChar char="•"/>
            </a:pPr>
            <a:r>
              <a:rPr lang="it-IT" baseline="0" dirty="0"/>
              <a:t>Diamo un'occhiata a ciascuna area di interesse per capire l’importanza per i Lions e per la nostra missione di servizio.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Piano Strategico di Lions International</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cap="none" normalizeH="0" baseline="0" noProof="0">
                <a:ln>
                  <a:noFill/>
                </a:ln>
                <a:solidFill>
                  <a:srgbClr val="F0C300"/>
                </a:solidFill>
                <a:effectLst/>
                <a:uLnTx/>
                <a:uFillTx/>
                <a:latin typeface="Arial" panose="020B0604020202020204" pitchFamily="34" charset="0"/>
                <a:ea typeface="+mn-ea"/>
                <a:cs typeface="Arial" panose="020B0604020202020204" pitchFamily="34" charset="0"/>
              </a:rPr>
              <a:t>Aggiornamento 2022-2023</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t-IT">
                <a:latin typeface="Arial" panose="020B0604020202020204" pitchFamily="34" charset="0"/>
                <a:cs typeface="Arial" panose="020B0604020202020204" pitchFamily="34" charset="0"/>
              </a:rPr>
              <a:t>1) Rafforzare l'associazione e la fondazione</a:t>
            </a:r>
          </a:p>
        </p:txBody>
      </p:sp>
      <p:sp>
        <p:nvSpPr>
          <p:cNvPr id="3" name="Content Placeholder 2"/>
          <p:cNvSpPr>
            <a:spLocks noGrp="1"/>
          </p:cNvSpPr>
          <p:nvPr>
            <p:ph sz="quarter" idx="11"/>
          </p:nvPr>
        </p:nvSpPr>
        <p:spPr>
          <a:xfrm>
            <a:off x="686873" y="142526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Unificare la nostra associazione e la nostra fondazione globale (LCIF) sotto un unico marchio e impostare i pilastri della nostra missione. </a:t>
            </a:r>
          </a:p>
          <a:p>
            <a:pPr marL="457200" indent="-457200">
              <a:spcBef>
                <a:spcPts val="1800"/>
              </a:spcBef>
              <a:spcAft>
                <a:spcPts val="18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Garantire che i nuovi club siano solidi fin dall’inizio, assistere i club in difficoltà e incrementare la soddisfazione dei soci.</a:t>
            </a:r>
          </a:p>
          <a:p>
            <a:pPr marL="457200" indent="-457200">
              <a:spcBef>
                <a:spcPts val="1800"/>
              </a:spcBef>
              <a:spcAft>
                <a:spcPts val="18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Migliorare il supporto per la costituzione di nuovi club a livello distrettuale.</a:t>
            </a:r>
          </a:p>
          <a:p>
            <a:pPr marL="457200" indent="-457200">
              <a:spcBef>
                <a:spcPts val="1800"/>
              </a:spcBef>
              <a:spcAft>
                <a:spcPts val="18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Creare una cultura delle donazioni a favore della LCIF.</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t-IT">
                <a:latin typeface="Arial" panose="020B0604020202020204" pitchFamily="34" charset="0"/>
                <a:cs typeface="Arial" panose="020B0604020202020204" pitchFamily="34" charset="0"/>
              </a:rPr>
              <a:t>2) Sviluppare nuovi modelli per la crescita</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it-IT">
                <a:latin typeface="Arial" panose="020B0604020202020204" pitchFamily="34" charset="0"/>
                <a:cs typeface="Arial" panose="020B0604020202020204" pitchFamily="34" charset="0"/>
              </a:rPr>
              <a:t>Sviluppare nuovi modelli di Responsabilità Sociale d'Impresa (RSI).</a:t>
            </a:r>
          </a:p>
          <a:p>
            <a:pPr marL="457200" indent="-457200">
              <a:spcBef>
                <a:spcPts val="2400"/>
              </a:spcBef>
              <a:spcAft>
                <a:spcPts val="2400"/>
              </a:spcAft>
              <a:buClr>
                <a:schemeClr val="accent2"/>
              </a:buClr>
              <a:buFont typeface="Wingdings 3" panose="05040102010807070707" pitchFamily="18" charset="2"/>
              <a:buChar char="u"/>
            </a:pPr>
            <a:r>
              <a:rPr lang="it-IT">
                <a:latin typeface="Arial" panose="020B0604020202020204" pitchFamily="34" charset="0"/>
                <a:cs typeface="Arial" panose="020B0604020202020204" pitchFamily="34" charset="0"/>
              </a:rPr>
              <a:t>Ricerca di nuovi modelli associativi e di servizio. </a:t>
            </a:r>
          </a:p>
          <a:p>
            <a:pPr marL="457200" indent="-457200">
              <a:spcBef>
                <a:spcPts val="2400"/>
              </a:spcBef>
              <a:spcAft>
                <a:spcPts val="2400"/>
              </a:spcAft>
              <a:buClr>
                <a:schemeClr val="accent2"/>
              </a:buClr>
              <a:buFont typeface="Wingdings 3" panose="05040102010807070707" pitchFamily="18" charset="2"/>
              <a:buChar char="u"/>
            </a:pPr>
            <a:r>
              <a:rPr lang="it-IT">
                <a:latin typeface="Arial" panose="020B0604020202020204" pitchFamily="34" charset="0"/>
                <a:cs typeface="Arial" panose="020B0604020202020204" pitchFamily="34" charset="0"/>
              </a:rPr>
              <a:t>Implementare un programma pilota di volontariato episodico o "occasionale" per aumentare la partecipazione nelle realtà urbane.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863" y="381000"/>
            <a:ext cx="10667998" cy="609600"/>
          </a:xfrm>
        </p:spPr>
        <p:txBody>
          <a:bodyPr>
            <a:normAutofit fontScale="90000"/>
          </a:bodyPr>
          <a:lstStyle/>
          <a:p>
            <a:pPr lvl="0"/>
            <a:r>
              <a:rPr lang="it-IT" dirty="0">
                <a:latin typeface="Arial" panose="020B0604020202020204" pitchFamily="34" charset="0"/>
                <a:cs typeface="Arial" panose="020B0604020202020204" pitchFamily="34" charset="0"/>
              </a:rPr>
              <a:t>Allineare obiettivi, governance e supporto dell’organizzazione</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Svolgere riunioni congiunte dei Consigli online. </a:t>
            </a:r>
          </a:p>
          <a:p>
            <a:pPr marL="457200" indent="-457200">
              <a:spcBef>
                <a:spcPts val="3000"/>
              </a:spcBef>
              <a:spcAft>
                <a:spcPts val="30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Aggiornare i ruoli di direttore internazionale e amministratore fiduciario (trustee). </a:t>
            </a:r>
          </a:p>
          <a:p>
            <a:pPr marL="457200" indent="-457200">
              <a:spcBef>
                <a:spcPts val="3000"/>
              </a:spcBef>
              <a:spcAft>
                <a:spcPts val="3000"/>
              </a:spcAft>
              <a:buClr>
                <a:schemeClr val="accent2"/>
              </a:buClr>
              <a:buFont typeface="Wingdings 3" panose="05040102010807070707" pitchFamily="18" charset="2"/>
              <a:buChar char="u"/>
            </a:pPr>
            <a:r>
              <a:rPr lang="it-IT" dirty="0">
                <a:latin typeface="Arial" panose="020B0604020202020204" pitchFamily="34" charset="0"/>
                <a:cs typeface="Arial" panose="020B0604020202020204" pitchFamily="34" charset="0"/>
              </a:rPr>
              <a:t>Ricercare miglioramenti alle procedure elettorali per l’elezione del 3</a:t>
            </a:r>
            <a:r>
              <a:rPr lang="it-IT" baseline="30000" dirty="0">
                <a:latin typeface="Arial" panose="020B0604020202020204" pitchFamily="34" charset="0"/>
                <a:cs typeface="Arial" panose="020B0604020202020204" pitchFamily="34" charset="0"/>
              </a:rPr>
              <a:t>o</a:t>
            </a:r>
            <a:r>
              <a:rPr lang="it-IT" dirty="0">
                <a:latin typeface="Arial" panose="020B0604020202020204" pitchFamily="34" charset="0"/>
                <a:cs typeface="Arial" panose="020B0604020202020204" pitchFamily="34" charset="0"/>
              </a:rPr>
              <a:t>VP e dei direttori internazionali.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it-IT" sz="2800" b="1"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lang="it-IT" sz="4400" dirty="0">
                <a:solidFill>
                  <a:srgbClr val="FFC000"/>
                </a:solidFill>
              </a:rPr>
              <a:t>Cosa abbiamo realizzato </a:t>
            </a:r>
            <a:br>
              <a:rPr lang="it-IT" sz="4400" dirty="0">
                <a:solidFill>
                  <a:srgbClr val="FFC000"/>
                </a:solidFill>
              </a:rPr>
            </a:br>
            <a:r>
              <a:rPr lang="it-IT" sz="4400" dirty="0">
                <a:solidFill>
                  <a:srgbClr val="FFC000"/>
                </a:solidFill>
              </a:rPr>
              <a:t>nel primo anno?</a:t>
            </a:r>
            <a:r>
              <a:rPr kumimoji="0" lang="it-IT" sz="4400" b="1" i="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Rafforzare l'associazione e la fondazione</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Sviluppare nuovi modelli per la crescita</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Allineare obiettivi, governance e supporto dell’organizzazione</a:t>
            </a:r>
          </a:p>
        </p:txBody>
      </p:sp>
      <p:sp>
        <p:nvSpPr>
          <p:cNvPr id="2" name="Title 1"/>
          <p:cNvSpPr>
            <a:spLocks noGrp="1"/>
          </p:cNvSpPr>
          <p:nvPr>
            <p:ph type="title"/>
          </p:nvPr>
        </p:nvSpPr>
        <p:spPr/>
        <p:txBody>
          <a:bodyPr/>
          <a:lstStyle/>
          <a:p>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1</a:t>
            </a:r>
            <a:r>
              <a:rPr kumimoji="0" lang="it-IT" sz="4400" b="1" i="0" u="none" strike="noStrike" cap="none" normalizeH="0" baseline="3000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o</a:t>
            </a:r>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 anno - Principali risultati</a:t>
            </a:r>
          </a:p>
        </p:txBody>
      </p:sp>
      <p:sp>
        <p:nvSpPr>
          <p:cNvPr id="7" name="TextBox 6">
            <a:extLst>
              <a:ext uri="{FF2B5EF4-FFF2-40B4-BE49-F238E27FC236}">
                <a16:creationId xmlns:a16="http://schemas.microsoft.com/office/drawing/2014/main" id="{5E629304-A344-47C8-86DD-8E11C39B6AD1}"/>
              </a:ext>
            </a:extLst>
          </p:cNvPr>
          <p:cNvSpPr txBox="1"/>
          <p:nvPr/>
        </p:nvSpPr>
        <p:spPr>
          <a:xfrm>
            <a:off x="521594" y="3657600"/>
            <a:ext cx="3409865" cy="2204706"/>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it-IT" dirty="0"/>
              <a:t>Abbiamo identificato un nuovo marchio e un nuovo slogan</a:t>
            </a:r>
          </a:p>
          <a:p>
            <a:pPr marL="342900" indent="-342900">
              <a:lnSpc>
                <a:spcPct val="110000"/>
              </a:lnSpc>
              <a:spcBef>
                <a:spcPts val="600"/>
              </a:spcBef>
              <a:spcAft>
                <a:spcPts val="600"/>
              </a:spcAft>
              <a:buClr>
                <a:schemeClr val="accent2"/>
              </a:buClr>
              <a:buFont typeface="Wingdings 3" panose="05040102010807070707" pitchFamily="18" charset="2"/>
              <a:buChar char=""/>
            </a:pPr>
            <a:r>
              <a:rPr lang="it-IT" dirty="0"/>
              <a:t>Abbiamo condotto un sondaggio per misurare il livello di soddisfazione degli ex soci</a:t>
            </a:r>
          </a:p>
          <a:p>
            <a:pPr marL="342900" indent="-342900">
              <a:lnSpc>
                <a:spcPct val="110000"/>
              </a:lnSpc>
              <a:spcBef>
                <a:spcPts val="600"/>
              </a:spcBef>
              <a:spcAft>
                <a:spcPts val="600"/>
              </a:spcAft>
              <a:buClr>
                <a:schemeClr val="accent2"/>
              </a:buClr>
              <a:buFont typeface="Wingdings 3" panose="05040102010807070707" pitchFamily="18" charset="2"/>
              <a:buChar char=""/>
            </a:pPr>
            <a:r>
              <a:rPr lang="it-IT" dirty="0"/>
              <a:t>Abbiamo ristrutturato i contributi per la crescita associativa</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2204706"/>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it-IT"/>
              <a:t>Abbiamo avviato nuove partnership con aziende</a:t>
            </a:r>
          </a:p>
          <a:p>
            <a:pPr marL="342900" indent="-342900">
              <a:buClr>
                <a:schemeClr val="accent2"/>
              </a:buClr>
              <a:buFont typeface="Wingdings 3" panose="05040102010807070707" pitchFamily="18" charset="2"/>
              <a:buChar char=""/>
            </a:pPr>
            <a:r>
              <a:rPr lang="it-IT"/>
              <a:t>Abbiamo lanciato il portale delle donazioni dei dipendenti delle aziende partner</a:t>
            </a:r>
          </a:p>
          <a:p>
            <a:pPr marL="342900" indent="-342900">
              <a:buClr>
                <a:schemeClr val="accent2"/>
              </a:buClr>
              <a:buFont typeface="Wingdings 3" panose="05040102010807070707" pitchFamily="18" charset="2"/>
              <a:buChar char=""/>
            </a:pPr>
            <a:r>
              <a:rPr lang="it-IT"/>
              <a:t>Sondaggio sul volontariato episodico</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it-IT"/>
              <a:t>Abbiamo tenuto la prima riunione congiunta dei Consigli d’amministrazione</a:t>
            </a:r>
          </a:p>
          <a:p>
            <a:pPr marL="342900" indent="-342900">
              <a:buClr>
                <a:schemeClr val="accent2"/>
              </a:buClr>
              <a:buFont typeface="Wingdings 3" panose="05040102010807070707" pitchFamily="18" charset="2"/>
              <a:buChar char=""/>
            </a:pPr>
            <a:r>
              <a:rPr lang="it-IT"/>
              <a:t>Abbiamo analizzato il processo elettorale di organizzazioni affini</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it-IT"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Il nostro marchio</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cap="none" normalizeH="0" baseline="0" noProof="0">
                <a:ln>
                  <a:noFill/>
                </a:ln>
                <a:solidFill>
                  <a:srgbClr val="FFC000"/>
                </a:solidFill>
                <a:effectLst/>
                <a:uLnTx/>
                <a:uFillTx/>
                <a:latin typeface="Arial" panose="020B0604020202020204" pitchFamily="34" charset="0"/>
                <a:ea typeface="ヒラギノ角ゴ Pro W3" pitchFamily="125" charset="-128"/>
                <a:cs typeface="Arial" panose="020B0604020202020204" pitchFamily="34" charset="0"/>
              </a:rPr>
              <a:t>Lions International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it-IT" sz="2400" b="1" i="0" u="none" strike="noStrike" cap="none" normalizeH="0" baseline="0" noProof="0">
                <a:ln>
                  <a:noFill/>
                </a:ln>
                <a:solidFill>
                  <a:prstClr val="white"/>
                </a:solidFill>
                <a:effectLst/>
                <a:uLnTx/>
                <a:uFillTx/>
                <a:latin typeface="Arial" panose="020B0604020202020204" pitchFamily="34" charset="0"/>
                <a:ea typeface="ヒラギノ角ゴ Pro W3" pitchFamily="125" charset="-128"/>
                <a:cs typeface="Arial" panose="020B0604020202020204" pitchFamily="34" charset="0"/>
              </a:rPr>
              <a:t>Al servizio di un mondo che ha bisogno</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Rafforzare l'associazione e la fondazione</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Sviluppare nuovi modelli per la crescita</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400" b="1" i="0" u="none" strike="noStrike" cap="none" normalizeH="0" baseline="0" noProof="0">
                <a:ln>
                  <a:noFill/>
                </a:ln>
                <a:solidFill>
                  <a:srgbClr val="FFFFFF"/>
                </a:solidFill>
                <a:effectLst/>
                <a:uLnTx/>
                <a:uFillTx/>
                <a:latin typeface="Arial" panose="020B0604020202020204" pitchFamily="34" charset="0"/>
                <a:cs typeface="Arial" panose="020B0604020202020204" pitchFamily="34" charset="0"/>
              </a:rPr>
              <a:t>Allineare obiettivi, governance e supporto dell’organizzazione</a:t>
            </a:r>
          </a:p>
        </p:txBody>
      </p:sp>
      <p:sp>
        <p:nvSpPr>
          <p:cNvPr id="2" name="Title 1"/>
          <p:cNvSpPr>
            <a:spLocks noGrp="1"/>
          </p:cNvSpPr>
          <p:nvPr>
            <p:ph type="title"/>
          </p:nvPr>
        </p:nvSpPr>
        <p:spPr/>
        <p:txBody>
          <a:bodyPr/>
          <a:lstStyle/>
          <a:p>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2</a:t>
            </a:r>
            <a:r>
              <a:rPr kumimoji="0" lang="it-IT" sz="4400" b="1" i="0" u="none" strike="noStrike" cap="none" normalizeH="0" baseline="3000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o</a:t>
            </a:r>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 anno – Aree di interesse</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it-IT"/>
              <a:t>Lanciare un nuovo marchio</a:t>
            </a:r>
          </a:p>
          <a:p>
            <a:pPr marL="342900" indent="-342900">
              <a:lnSpc>
                <a:spcPct val="110000"/>
              </a:lnSpc>
              <a:spcBef>
                <a:spcPts val="600"/>
              </a:spcBef>
              <a:spcAft>
                <a:spcPts val="600"/>
              </a:spcAft>
              <a:buClr>
                <a:schemeClr val="accent2"/>
              </a:buClr>
              <a:buFont typeface="Wingdings 3" panose="05040102010807070707" pitchFamily="18" charset="2"/>
              <a:buChar char=""/>
            </a:pPr>
            <a:r>
              <a:rPr lang="it-IT"/>
              <a:t>Introdurre dei pilastri della missione</a:t>
            </a:r>
          </a:p>
          <a:p>
            <a:pPr marL="342900" indent="-342900">
              <a:lnSpc>
                <a:spcPct val="110000"/>
              </a:lnSpc>
              <a:spcBef>
                <a:spcPts val="600"/>
              </a:spcBef>
              <a:spcAft>
                <a:spcPts val="600"/>
              </a:spcAft>
              <a:buClr>
                <a:schemeClr val="accent2"/>
              </a:buClr>
              <a:buFont typeface="Wingdings 3" panose="05040102010807070707" pitchFamily="18" charset="2"/>
              <a:buChar char=""/>
            </a:pPr>
            <a:r>
              <a:rPr lang="it-IT"/>
              <a:t>Ricostruire i club in difficoltà</a:t>
            </a:r>
          </a:p>
          <a:p>
            <a:pPr marL="342900" indent="-342900">
              <a:lnSpc>
                <a:spcPct val="110000"/>
              </a:lnSpc>
              <a:spcBef>
                <a:spcPts val="600"/>
              </a:spcBef>
              <a:spcAft>
                <a:spcPts val="600"/>
              </a:spcAft>
              <a:buClr>
                <a:schemeClr val="accent2"/>
              </a:buClr>
              <a:buFont typeface="Wingdings 3" panose="05040102010807070707" pitchFamily="18" charset="2"/>
              <a:buChar char=""/>
            </a:pPr>
            <a:r>
              <a:rPr lang="it-IT"/>
              <a:t>Migliorare il processo di omologazione di nuovi club</a:t>
            </a:r>
          </a:p>
          <a:p>
            <a:pPr marL="342900" indent="-342900">
              <a:lnSpc>
                <a:spcPct val="110000"/>
              </a:lnSpc>
              <a:spcBef>
                <a:spcPts val="600"/>
              </a:spcBef>
              <a:spcAft>
                <a:spcPts val="600"/>
              </a:spcAft>
              <a:buClr>
                <a:schemeClr val="accent2"/>
              </a:buClr>
              <a:buFont typeface="Wingdings 3" panose="05040102010807070707" pitchFamily="18" charset="2"/>
              <a:buChar char=""/>
            </a:pPr>
            <a:r>
              <a:rPr lang="it-IT"/>
              <a:t>Continuare a costruire sul successo della Campagna 100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it-IT"/>
              <a:t>Continuare a costruire sul programma di RSI</a:t>
            </a:r>
          </a:p>
          <a:p>
            <a:pPr marL="342900" indent="-342900">
              <a:buClr>
                <a:schemeClr val="accent2"/>
              </a:buClr>
              <a:buFont typeface="Wingdings 3" panose="05040102010807070707" pitchFamily="18" charset="2"/>
              <a:buChar char=""/>
            </a:pPr>
            <a:r>
              <a:rPr lang="it-IT"/>
              <a:t>Eventi pilota di volontariato episodico</a:t>
            </a:r>
          </a:p>
          <a:p>
            <a:pPr marL="342900" indent="-342900">
              <a:buClr>
                <a:schemeClr val="accent2"/>
              </a:buClr>
              <a:buFont typeface="Wingdings 3" panose="05040102010807070707" pitchFamily="18" charset="2"/>
              <a:buChar char=""/>
            </a:pPr>
            <a:r>
              <a:rPr lang="it-IT"/>
              <a:t>Valutazione dei partner</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441420"/>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it-IT"/>
              <a:t>Mantenere una riunione congiunta dei Consigli</a:t>
            </a:r>
          </a:p>
          <a:p>
            <a:pPr marL="342900" indent="-342900">
              <a:buClr>
                <a:schemeClr val="accent2"/>
              </a:buClr>
              <a:buFont typeface="Wingdings 3" panose="05040102010807070707" pitchFamily="18" charset="2"/>
              <a:buChar char=""/>
            </a:pPr>
            <a:r>
              <a:rPr lang="it-IT"/>
              <a:t>Implementare le modifiche per il processo di elezione del 3VP</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it-IT">
                <a:latin typeface="Arial" panose="020B0604020202020204" pitchFamily="34" charset="0"/>
                <a:cs typeface="Arial" panose="020B0604020202020204" pitchFamily="34" charset="0"/>
              </a:rPr>
              <a:t>Condividete le notizie sul nostro piano strategico </a:t>
            </a:r>
          </a:p>
          <a:p>
            <a:pPr>
              <a:spcBef>
                <a:spcPts val="1200"/>
              </a:spcBef>
              <a:spcAft>
                <a:spcPts val="1200"/>
              </a:spcAft>
            </a:pPr>
            <a:r>
              <a:rPr lang="it-IT">
                <a:latin typeface="Arial" panose="020B0604020202020204" pitchFamily="34" charset="0"/>
                <a:cs typeface="Arial" panose="020B0604020202020204" pitchFamily="34" charset="0"/>
              </a:rPr>
              <a:t>Rispondete ai sondaggi</a:t>
            </a:r>
          </a:p>
          <a:p>
            <a:pPr>
              <a:spcBef>
                <a:spcPts val="1200"/>
              </a:spcBef>
              <a:spcAft>
                <a:spcPts val="1200"/>
              </a:spcAft>
            </a:pPr>
            <a:r>
              <a:rPr lang="it-IT" b="1">
                <a:latin typeface="Arial" panose="020B0604020202020204" pitchFamily="34" charset="0"/>
                <a:cs typeface="Arial" panose="020B0604020202020204" pitchFamily="34" charset="0"/>
              </a:rPr>
              <a:t>Concentratevi sulla soddisfazione dei soci</a:t>
            </a:r>
            <a:r>
              <a:rPr lang="it-IT">
                <a:latin typeface="Arial" panose="020B0604020202020204" pitchFamily="34" charset="0"/>
                <a:cs typeface="Arial" panose="020B0604020202020204" pitchFamily="34" charset="0"/>
              </a:rPr>
              <a:t> nel vostro club.</a:t>
            </a:r>
          </a:p>
          <a:p>
            <a:pPr>
              <a:spcBef>
                <a:spcPts val="1200"/>
              </a:spcBef>
              <a:spcAft>
                <a:spcPts val="1200"/>
              </a:spcAft>
            </a:pPr>
            <a:r>
              <a:rPr lang="it-IT">
                <a:latin typeface="Arial" panose="020B0604020202020204" pitchFamily="34" charset="0"/>
                <a:cs typeface="Arial" panose="020B0604020202020204" pitchFamily="34" charset="0"/>
              </a:rPr>
              <a:t>Fate donazioni regolari alla LCIF</a:t>
            </a:r>
          </a:p>
        </p:txBody>
      </p:sp>
      <p:sp>
        <p:nvSpPr>
          <p:cNvPr id="3" name="Title 2"/>
          <p:cNvSpPr>
            <a:spLocks noGrp="1"/>
          </p:cNvSpPr>
          <p:nvPr>
            <p:ph type="title"/>
          </p:nvPr>
        </p:nvSpPr>
        <p:spPr>
          <a:xfrm>
            <a:off x="152400" y="2247469"/>
            <a:ext cx="4953000" cy="2019731"/>
          </a:xfrm>
        </p:spPr>
        <p:txBody>
          <a:bodyPr/>
          <a:lstStyle/>
          <a:p>
            <a:pPr>
              <a:lnSpc>
                <a:spcPct val="120000"/>
              </a:lnSpc>
            </a:pPr>
            <a:r>
              <a:rPr lang="it-IT" sz="4400">
                <a:latin typeface="Arial" panose="020B0604020202020204" pitchFamily="34" charset="0"/>
                <a:cs typeface="Arial" panose="020B0604020202020204" pitchFamily="34" charset="0"/>
              </a:rPr>
              <a:t>Voi potete dare il vostro aiuto</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it-IT" sz="3600" b="0" i="0" u="none" strike="noStrike" cap="none" normalizeH="0" baseline="0" noProof="0">
                <a:ln>
                  <a:noFill/>
                </a:ln>
                <a:solidFill>
                  <a:srgbClr val="00AC69"/>
                </a:solidFill>
                <a:effectLst/>
                <a:uLnTx/>
                <a:uFillTx/>
                <a:latin typeface="Arial" panose="020B0604020202020204" pitchFamily="34" charset="0"/>
                <a:ea typeface="ヒラギノ角ゴ Pro W3" charset="0"/>
                <a:cs typeface="Arial" panose="020B0604020202020204" pitchFamily="34" charset="0"/>
              </a:rPr>
              <a:t>PROGRAMMA LEO CLUB</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it-IT" sz="6000" b="1" i="0" u="none" strike="noStrike" cap="none" normalizeH="0" baseline="0" noProof="0">
                <a:ln>
                  <a:noFill/>
                </a:ln>
                <a:solidFill>
                  <a:srgbClr val="55565A"/>
                </a:solidFill>
                <a:effectLst/>
                <a:uLnTx/>
                <a:uFillTx/>
                <a:latin typeface="Arial" panose="020B0604020202020204" pitchFamily="34" charset="0"/>
                <a:ea typeface="ヒラギノ角ゴ Pro W3" charset="0"/>
                <a:cs typeface="Arial" panose="020B0604020202020204" pitchFamily="34" charset="0"/>
              </a:rPr>
              <a:t>PIANO STRATEGICO</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it-IT" sz="6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I NOSTRI OBIETTIVI</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0" i="0" u="none" strike="noStrike" cap="none" normalizeH="0" baseline="0" noProof="0">
                <a:ln>
                  <a:noFill/>
                </a:ln>
                <a:solidFill>
                  <a:prstClr val="white"/>
                </a:solidFill>
                <a:effectLst/>
                <a:uLnTx/>
                <a:uFillTx/>
                <a:ea typeface="+mn-ea"/>
                <a:cs typeface="Arial" panose="020B0604020202020204" pitchFamily="34" charset="0"/>
              </a:rPr>
              <a:t>Entro il 2026 l’associazione ai Leo Club raggiungerà i 200.000 soci dichiarati e i Leo che diventeranno Lions raggiungeranno i 13.000 soci dichiarati, come risultato dell'aumento delle iniziative di reclutamento, della transizione e di una migliore esperienza associativa.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4000" b="1" i="0" u="none" strike="noStrike" cap="none" normalizeH="0" baseline="0" noProof="0" dirty="0">
                <a:ln>
                  <a:noFill/>
                </a:ln>
                <a:effectLst/>
                <a:uLnTx/>
                <a:uFillTx/>
                <a:latin typeface="Arial" charset="0"/>
                <a:ea typeface="Arial" charset="0"/>
                <a:cs typeface="Arial" charset="0"/>
              </a:rPr>
              <a:t>Il nostro passato è stato definito </a:t>
            </a:r>
            <a:br>
              <a:rPr kumimoji="0" lang="it-IT" sz="4000" b="1" i="0" u="none" strike="noStrike" cap="none" normalizeH="0" baseline="0" noProof="0" dirty="0">
                <a:ln>
                  <a:noFill/>
                </a:ln>
                <a:effectLst/>
                <a:uLnTx/>
                <a:uFillTx/>
                <a:latin typeface="Arial" charset="0"/>
                <a:ea typeface="Arial" charset="0"/>
                <a:cs typeface="Arial" charset="0"/>
              </a:rPr>
            </a:br>
            <a:r>
              <a:rPr kumimoji="0" lang="it-IT" sz="4000" b="1" i="0" u="none" strike="noStrike" cap="none" normalizeH="0" baseline="0" noProof="0" dirty="0">
                <a:ln>
                  <a:noFill/>
                </a:ln>
                <a:effectLst/>
                <a:uLnTx/>
                <a:uFillTx/>
                <a:latin typeface="Arial" charset="0"/>
                <a:ea typeface="Arial" charset="0"/>
                <a:cs typeface="Arial" charset="0"/>
              </a:rPr>
              <a:t>dal nostro servizio.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4000" b="1" i="0" u="none" strike="noStrike" cap="none" normalizeH="0" baseline="0" noProof="0" dirty="0">
                <a:ln>
                  <a:noFill/>
                </a:ln>
                <a:effectLst/>
                <a:uLnTx/>
                <a:uFillTx/>
                <a:latin typeface="Arial" charset="0"/>
                <a:ea typeface="Arial" charset="0"/>
                <a:cs typeface="Arial" charset="0"/>
              </a:rPr>
              <a:t>E anche</a:t>
            </a:r>
            <a:r>
              <a:rPr kumimoji="0" lang="it-IT" sz="4000" b="1" i="0" u="none" strike="noStrike" cap="none" normalizeH="0" baseline="0" noProof="0" dirty="0">
                <a:ln>
                  <a:noFill/>
                </a:ln>
                <a:solidFill>
                  <a:srgbClr val="FFC000"/>
                </a:solidFill>
                <a:effectLst/>
                <a:uLnTx/>
                <a:uFillTx/>
                <a:latin typeface="Arial" charset="0"/>
                <a:ea typeface="Arial" charset="0"/>
                <a:cs typeface="Arial" charset="0"/>
              </a:rPr>
              <a:t> </a:t>
            </a:r>
            <a:r>
              <a:rPr lang="it-IT" sz="4400" dirty="0">
                <a:solidFill>
                  <a:srgbClr val="F0C300"/>
                </a:solidFill>
                <a:latin typeface="Arial" panose="020B0604020202020204" pitchFamily="34" charset="0"/>
                <a:ea typeface="ヒラギノ角ゴ Pro W3" pitchFamily="125" charset="-128"/>
                <a:cs typeface="Arial" panose="020B0604020202020204" pitchFamily="34" charset="0"/>
              </a:rPr>
              <a:t>il nostro futuro</a:t>
            </a:r>
            <a:r>
              <a:rPr kumimoji="0" lang="it-IT" sz="4400" b="1" i="0" u="none" strike="noStrike" cap="none" normalizeH="0" baseline="0" noProof="0" dirty="0">
                <a:ln>
                  <a:noFill/>
                </a:ln>
                <a:solidFill>
                  <a:srgbClr val="F0C300"/>
                </a:solidFill>
                <a:effectLst/>
                <a:uLnTx/>
                <a:uFillTx/>
                <a:latin typeface="Arial" panose="020B0604020202020204" pitchFamily="34" charset="0"/>
                <a:ea typeface="ヒラギノ角ゴ Pro W3" pitchFamily="125" charset="-128"/>
                <a:cs typeface="Arial" panose="020B0604020202020204" pitchFamily="34" charset="0"/>
              </a:rPr>
              <a:t> </a:t>
            </a:r>
            <a:r>
              <a:rPr lang="it-IT" dirty="0"/>
              <a:t>lo </a:t>
            </a:r>
            <a:r>
              <a:rPr lang="it-IT" dirty="0">
                <a:latin typeface="Arial" charset="0"/>
                <a:ea typeface="Arial" charset="0"/>
                <a:cs typeface="Arial" charset="0"/>
              </a:rPr>
              <a:t>sarà.</a:t>
            </a:r>
            <a:r>
              <a:rPr kumimoji="0" lang="it-IT" sz="4000" b="1" i="0" u="none" strike="noStrike" cap="none" normalizeH="0" baseline="0" noProof="0" dirty="0">
                <a:ln>
                  <a:noFill/>
                </a:ln>
                <a:effectLst/>
                <a:uLnTx/>
                <a:uFillTx/>
                <a:latin typeface="Arial" charset="0"/>
                <a:ea typeface="Arial"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2600" b="0" i="0" u="none" strike="noStrike" cap="none" normalizeH="0" baseline="0" noProof="0">
                <a:ln>
                  <a:noFill/>
                </a:ln>
                <a:solidFill>
                  <a:srgbClr val="55565A"/>
                </a:solidFill>
                <a:effectLst/>
                <a:uLnTx/>
                <a:uFillTx/>
                <a:latin typeface="Arial" charset="0"/>
                <a:ea typeface="Arial" charset="0"/>
                <a:cs typeface="Arial" charset="0"/>
              </a:rPr>
              <a:t>Rafforzeremo il programma Leo Club apportando miglioramenti in ciascuna delle aree principali del programma nei prossimi 5 anni.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4800" b="1" i="0" u="none" strike="noStrike" cap="none" normalizeH="0" baseline="0" noProof="0">
                <a:ln>
                  <a:noFill/>
                </a:ln>
                <a:solidFill>
                  <a:srgbClr val="55565A"/>
                </a:solidFill>
                <a:effectLst/>
                <a:uLnTx/>
                <a:uFillTx/>
                <a:latin typeface="Arial" charset="0"/>
                <a:ea typeface="Arial" charset="0"/>
                <a:cs typeface="Arial" charset="0"/>
              </a:rPr>
              <a:t>Un approccio a 360</a:t>
            </a:r>
            <a:r>
              <a:rPr kumimoji="0" lang="it-IT" sz="4800" b="1" i="0" u="none" strike="noStrike" cap="none" normalizeH="0" baseline="30000" noProof="0">
                <a:ln>
                  <a:noFill/>
                </a:ln>
                <a:solidFill>
                  <a:srgbClr val="55565A"/>
                </a:solidFill>
                <a:effectLst/>
                <a:uLnTx/>
                <a:uFillTx/>
                <a:latin typeface="Arial" charset="0"/>
                <a:ea typeface="Arial" charset="0"/>
                <a:cs typeface="Arial" charset="0"/>
              </a:rPr>
              <a:t>o</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Connessione</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 alla LCIF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Passaggio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ai Lions</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Membership</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Esperienza</a:t>
            </a: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it-IT" sz="1800" b="1" i="0" u="none" strike="noStrike" cap="none" normalizeH="0" baseline="0" noProof="0">
                <a:ln>
                  <a:noFill/>
                </a:ln>
                <a:solidFill>
                  <a:prstClr val="white"/>
                </a:solidFill>
                <a:effectLst/>
                <a:uLnTx/>
                <a:uFillTx/>
                <a:latin typeface="Arial" panose="020B0604020202020204" pitchFamily="34" charset="0"/>
                <a:ea typeface="Arial" charset="0"/>
                <a:cs typeface="Arial" panose="020B0604020202020204" pitchFamily="34" charset="0"/>
              </a:rPr>
              <a:t>Reclutamento soci</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4400" b="1" i="0" u="none" strike="noStrike" cap="none" normalizeH="0" baseline="0" noProof="0">
                <a:ln>
                  <a:noFill/>
                </a:ln>
                <a:solidFill>
                  <a:srgbClr val="00AC69"/>
                </a:solidFill>
                <a:effectLst/>
                <a:uLnTx/>
                <a:uFillTx/>
                <a:latin typeface="Arial" charset="0"/>
                <a:ea typeface="Arial" charset="0"/>
                <a:cs typeface="Arial" charset="0"/>
              </a:rPr>
              <a:t>Partecipate </a:t>
            </a:r>
            <a:r>
              <a:rPr kumimoji="0" lang="it-IT" sz="4400" b="1" i="0" u="none" strike="noStrike" cap="none" normalizeH="0" baseline="0" noProof="0">
                <a:ln>
                  <a:noFill/>
                </a:ln>
                <a:solidFill>
                  <a:srgbClr val="55565A"/>
                </a:solidFill>
                <a:effectLst/>
                <a:uLnTx/>
                <a:uFillTx/>
                <a:latin typeface="Arial" charset="0"/>
                <a:ea typeface="Arial" charset="0"/>
                <a:cs typeface="Arial" charset="0"/>
              </a:rPr>
              <a:t>anche voi</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it-IT" sz="2400" b="0" i="0" u="none" strike="noStrike" cap="none" normalizeH="0" baseline="0" noProof="0">
                <a:ln>
                  <a:noFill/>
                </a:ln>
                <a:solidFill>
                  <a:prstClr val="black"/>
                </a:solidFill>
                <a:effectLst/>
                <a:uLnTx/>
                <a:uFillTx/>
                <a:ea typeface="+mn-ea"/>
                <a:cs typeface="Arial" panose="020B0604020202020204" pitchFamily="34" charset="0"/>
              </a:rPr>
              <a:t>Avviate un Leo club o allargate un club esistente</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it-IT" sz="2400" b="0" i="0" u="none" strike="noStrike" cap="none" normalizeH="0" baseline="0" noProof="0">
                <a:ln>
                  <a:noFill/>
                </a:ln>
                <a:solidFill>
                  <a:prstClr val="black"/>
                </a:solidFill>
                <a:effectLst/>
                <a:uLnTx/>
                <a:uFillTx/>
                <a:ea typeface="+mn-ea"/>
                <a:cs typeface="Arial" panose="020B0604020202020204" pitchFamily="34" charset="0"/>
              </a:rPr>
              <a:t>Pianificate attività di servizio e formazione congiunte per Leo e Lions</a:t>
            </a:r>
          </a:p>
          <a:p>
            <a:pPr marL="342900" indent="-342900" fontAlgn="auto">
              <a:spcBef>
                <a:spcPts val="600"/>
              </a:spcBef>
              <a:spcAft>
                <a:spcPts val="900"/>
              </a:spcAft>
              <a:buClr>
                <a:srgbClr val="EBB700"/>
              </a:buClr>
              <a:buFont typeface="Wingdings 3" panose="05040102010807070707" pitchFamily="18" charset="2"/>
              <a:buChar char=""/>
              <a:defRPr/>
            </a:pPr>
            <a:r>
              <a:rPr lang="it-IT" sz="2400">
                <a:solidFill>
                  <a:prstClr val="black"/>
                </a:solidFill>
                <a:ea typeface="+mn-ea"/>
                <a:cs typeface="Arial" panose="020B0604020202020204" pitchFamily="34" charset="0"/>
              </a:rPr>
              <a:t>Assicuratevi che i Leo e gli Advisor di Leo club siano riportati su MyLCI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it-IT" sz="2400" b="0" i="0" u="none" strike="noStrike" cap="none" normalizeH="0" baseline="0" noProof="0">
                <a:ln>
                  <a:noFill/>
                </a:ln>
                <a:solidFill>
                  <a:prstClr val="black"/>
                </a:solidFill>
                <a:effectLst/>
                <a:uLnTx/>
                <a:uFillTx/>
                <a:ea typeface="+mn-ea"/>
                <a:cs typeface="Arial" panose="020B0604020202020204" pitchFamily="34" charset="0"/>
              </a:rPr>
              <a:t>Assicurarsi che i Leo siano invitati a unirsi ai Lions club OPPURE organizzate </a:t>
            </a:r>
            <a:r>
              <a:rPr lang="it-IT" sz="2400">
                <a:solidFill>
                  <a:prstClr val="black"/>
                </a:solidFill>
                <a:ea typeface="+mn-ea"/>
                <a:cs typeface="Arial" panose="020B0604020202020204" pitchFamily="34" charset="0"/>
              </a:rPr>
              <a:t>club per Lions giovani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it-IT" sz="2400">
                <a:solidFill>
                  <a:prstClr val="black"/>
                </a:solidFill>
                <a:ea typeface="+mn-ea"/>
                <a:cs typeface="Arial" panose="020B0604020202020204" pitchFamily="34" charset="0"/>
              </a:rPr>
              <a:t>Visitate </a:t>
            </a:r>
            <a:r>
              <a:rPr lang="it-IT" sz="2400" b="1">
                <a:solidFill>
                  <a:srgbClr val="00AC69"/>
                </a:solidFill>
                <a:ea typeface="+mn-ea"/>
                <a:cs typeface="Arial" panose="020B0604020202020204" pitchFamily="34" charset="0"/>
              </a:rPr>
              <a:t>lionsclubs.org/leos </a:t>
            </a:r>
            <a:r>
              <a:rPr lang="it-IT" sz="2400">
                <a:solidFill>
                  <a:prstClr val="black"/>
                </a:solidFill>
                <a:ea typeface="+mn-ea"/>
                <a:cs typeface="Arial" panose="020B0604020202020204" pitchFamily="34" charset="0"/>
              </a:rPr>
              <a:t>oggi stesso per saperne di più.</a:t>
            </a:r>
          </a:p>
          <a:p>
            <a:pPr marR="0" lvl="0" algn="ctr" defTabSz="914400" rtl="0" eaLnBrk="1" fontAlgn="auto" latinLnBrk="0" hangingPunct="1">
              <a:spcBef>
                <a:spcPts val="600"/>
              </a:spcBef>
              <a:spcAft>
                <a:spcPts val="900"/>
              </a:spcAft>
              <a:buClr>
                <a:srgbClr val="EBB700"/>
              </a:buClr>
              <a:buSzTx/>
              <a:tabLst/>
              <a:defRPr/>
            </a:pPr>
            <a:r>
              <a:rPr lang="it-IT" sz="2400">
                <a:ea typeface="+mn-ea"/>
                <a:cs typeface="Arial" panose="020B0604020202020204" pitchFamily="34" charset="0"/>
              </a:rPr>
              <a:t>Inviate le vostre domande a </a:t>
            </a:r>
            <a:r>
              <a:rPr lang="it-IT" sz="2400">
                <a:solidFill>
                  <a:prstClr val="black"/>
                </a:solidFill>
                <a:ea typeface="+mn-ea"/>
                <a:cs typeface="Arial" panose="020B0604020202020204" pitchFamily="34" charset="0"/>
              </a:rPr>
              <a:t> </a:t>
            </a:r>
            <a:r>
              <a:rPr lang="it-IT" sz="2400" b="1">
                <a:solidFill>
                  <a:srgbClr val="00AC69"/>
                </a:solidFill>
                <a:ea typeface="+mn-ea"/>
                <a:cs typeface="Arial" panose="020B0604020202020204" pitchFamily="34" charset="0"/>
              </a:rPr>
              <a:t>leo@lionsclubs.org</a:t>
            </a:r>
            <a:r>
              <a:rPr lang="it-IT" sz="2400" b="1">
                <a:ea typeface="+mn-ea"/>
                <a:cs typeface="Arial" panose="020B0604020202020204" pitchFamily="34" charset="0"/>
              </a:rPr>
              <a:t>.</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Riepilogo dei piani strategici</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it-IT" sz="2800">
                <a:cs typeface="Arial" panose="020B0604020202020204" pitchFamily="34" charset="0"/>
              </a:rPr>
              <a:t>Migliore esperienza associativa</a:t>
            </a:r>
          </a:p>
          <a:p>
            <a:pPr marL="91440">
              <a:lnSpc>
                <a:spcPct val="110000"/>
              </a:lnSpc>
              <a:spcBef>
                <a:spcPts val="1800"/>
              </a:spcBef>
              <a:spcAft>
                <a:spcPts val="600"/>
              </a:spcAft>
            </a:pPr>
            <a:r>
              <a:rPr lang="it-IT" sz="2800">
                <a:cs typeface="Arial" panose="020B0604020202020204" pitchFamily="34" charset="0"/>
              </a:rPr>
              <a:t>Più soci per più service per la comunità</a:t>
            </a:r>
          </a:p>
          <a:p>
            <a:pPr marL="91440">
              <a:lnSpc>
                <a:spcPct val="110000"/>
              </a:lnSpc>
              <a:spcBef>
                <a:spcPts val="1800"/>
              </a:spcBef>
              <a:spcAft>
                <a:spcPts val="600"/>
              </a:spcAft>
            </a:pPr>
            <a:r>
              <a:rPr lang="it-IT" sz="2800">
                <a:cs typeface="Arial" panose="020B0604020202020204" pitchFamily="34" charset="0"/>
              </a:rPr>
              <a:t>Nuovi modi per interagire con Lions International</a:t>
            </a:r>
          </a:p>
          <a:p>
            <a:pPr marL="91440">
              <a:lnSpc>
                <a:spcPct val="110000"/>
              </a:lnSpc>
              <a:spcBef>
                <a:spcPts val="1800"/>
              </a:spcBef>
              <a:spcAft>
                <a:spcPts val="600"/>
              </a:spcAft>
            </a:pPr>
            <a:r>
              <a:rPr lang="it-IT" sz="2800">
                <a:cs typeface="Arial" panose="020B0604020202020204" pitchFamily="34" charset="0"/>
              </a:rPr>
              <a:t>Nuovi modi per coinvolgere gli altri nella nostra missione</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it-IT" sz="2800" b="1">
                <a:solidFill>
                  <a:schemeClr val="bg2"/>
                </a:solidFill>
                <a:cs typeface="Arial" panose="020B0604020202020204" pitchFamily="34" charset="0"/>
              </a:rPr>
              <a:t>Lions</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it-IT" sz="2800" b="1">
                <a:solidFill>
                  <a:schemeClr val="bg2"/>
                </a:solidFill>
                <a:cs typeface="Arial" panose="020B0604020202020204" pitchFamily="34" charset="0"/>
              </a:rPr>
              <a:t>Leo</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it-IT" sz="280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it-IT" sz="3200" b="1">
                <a:solidFill>
                  <a:schemeClr val="accent2"/>
                </a:solidFill>
                <a:latin typeface="Arial" panose="020B0604020202020204" pitchFamily="34" charset="0"/>
                <a:cs typeface="Arial" panose="020B0604020202020204" pitchFamily="34" charset="0"/>
              </a:rPr>
              <a:t>Pagina web</a:t>
            </a:r>
            <a:br>
              <a:rPr lang="it-IT">
                <a:latin typeface="Arial" panose="020B0604020202020204" pitchFamily="34" charset="0"/>
                <a:cs typeface="Arial" panose="020B0604020202020204" pitchFamily="34" charset="0"/>
              </a:rPr>
            </a:br>
            <a:r>
              <a:rPr lang="it-IT">
                <a:latin typeface="Arial" panose="020B0604020202020204" pitchFamily="34" charset="0"/>
                <a:cs typeface="Arial" panose="020B0604020202020204" pitchFamily="34" charset="0"/>
              </a:rPr>
              <a:t>lionsclubs.org/it/strategicplan</a:t>
            </a:r>
          </a:p>
          <a:p>
            <a:pPr>
              <a:lnSpc>
                <a:spcPct val="120000"/>
              </a:lnSpc>
              <a:buFont typeface="Wingdings 3" panose="05040102010807070707" pitchFamily="18" charset="2"/>
              <a:buChar char=""/>
            </a:pPr>
            <a:r>
              <a:rPr lang="it-IT" sz="2400">
                <a:latin typeface="Arial" panose="020B0604020202020204" pitchFamily="34" charset="0"/>
                <a:cs typeface="Arial" panose="020B0604020202020204" pitchFamily="34" charset="0"/>
              </a:rPr>
              <a:t>PPT</a:t>
            </a:r>
          </a:p>
          <a:p>
            <a:pPr>
              <a:lnSpc>
                <a:spcPct val="120000"/>
              </a:lnSpc>
              <a:buFont typeface="Wingdings 3" panose="05040102010807070707" pitchFamily="18" charset="2"/>
              <a:buChar char=""/>
            </a:pPr>
            <a:r>
              <a:rPr lang="it-IT" sz="2400">
                <a:latin typeface="Arial" panose="020B0604020202020204" pitchFamily="34" charset="0"/>
                <a:cs typeface="Arial" panose="020B0604020202020204" pitchFamily="34" charset="0"/>
              </a:rPr>
              <a:t>Punti di discussione</a:t>
            </a:r>
          </a:p>
          <a:p>
            <a:pPr marL="0" indent="0">
              <a:lnSpc>
                <a:spcPct val="120000"/>
              </a:lnSpc>
              <a:spcBef>
                <a:spcPts val="1800"/>
              </a:spcBef>
              <a:spcAft>
                <a:spcPts val="1800"/>
              </a:spcAft>
              <a:buNone/>
            </a:pPr>
            <a:r>
              <a:rPr lang="it-IT" sz="3200" b="1">
                <a:solidFill>
                  <a:schemeClr val="accent2"/>
                </a:solidFill>
                <a:latin typeface="Arial" panose="020B0604020202020204" pitchFamily="34" charset="0"/>
                <a:cs typeface="Arial" panose="020B0604020202020204" pitchFamily="34" charset="0"/>
              </a:rPr>
              <a:t>E-mail</a:t>
            </a:r>
            <a:br>
              <a:rPr lang="it-IT">
                <a:latin typeface="Arial" panose="020B0604020202020204" pitchFamily="34" charset="0"/>
                <a:cs typeface="Arial" panose="020B0604020202020204" pitchFamily="34" charset="0"/>
              </a:rPr>
            </a:br>
            <a:r>
              <a:rPr lang="it-IT">
                <a:latin typeface="Arial" panose="020B0604020202020204" pitchFamily="34" charset="0"/>
                <a:cs typeface="Arial" panose="020B0604020202020204" pitchFamily="34" charset="0"/>
              </a:rPr>
              <a:t>strategicplan@lionsclubs.org</a:t>
            </a:r>
          </a:p>
        </p:txBody>
      </p:sp>
      <p:sp>
        <p:nvSpPr>
          <p:cNvPr id="3" name="Title 2"/>
          <p:cNvSpPr>
            <a:spLocks noGrp="1"/>
          </p:cNvSpPr>
          <p:nvPr>
            <p:ph type="title"/>
          </p:nvPr>
        </p:nvSpPr>
        <p:spPr>
          <a:xfrm>
            <a:off x="533400" y="1219200"/>
            <a:ext cx="4419600" cy="4114800"/>
          </a:xfrm>
        </p:spPr>
        <p:txBody>
          <a:bodyPr/>
          <a:lstStyle/>
          <a:p>
            <a:r>
              <a:rPr lang="it-IT"/>
              <a:t>Piano strategico di Lions International</a:t>
            </a:r>
            <a:br>
              <a:rPr lang="it-IT"/>
            </a:br>
            <a:br>
              <a:rPr lang="it-IT"/>
            </a:br>
            <a:r>
              <a:rPr lang="it-IT"/>
              <a:t>Risorse</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it-IT" sz="4000" b="1" i="0" u="none" strike="noStrike" cap="none" normalizeH="0" baseline="0" noProof="0">
                <a:ln>
                  <a:noFill/>
                </a:ln>
                <a:solidFill>
                  <a:prstClr val="white"/>
                </a:solidFill>
                <a:effectLst/>
                <a:uLnTx/>
                <a:uFillTx/>
                <a:latin typeface="Arial" charset="0"/>
                <a:ea typeface="Arial" charset="0"/>
                <a:cs typeface="Arial" charset="0"/>
              </a:rPr>
              <a:t>Il mondo ha bisogno dei Lions e dei Leo.</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lang="it-IT"/>
              <a:t>Il nostro </a:t>
            </a:r>
            <a:r>
              <a:rPr lang="it-IT">
                <a:solidFill>
                  <a:prstClr val="white"/>
                </a:solidFill>
              </a:rPr>
              <a:t>piano strategico</a:t>
            </a:r>
            <a:r>
              <a:rPr lang="it-IT"/>
              <a:t> ci garantirà</a:t>
            </a:r>
            <a:r>
              <a:rPr kumimoji="0" lang="it-IT" sz="4000" b="1" i="0" u="none" strike="noStrike" cap="none" normalizeH="0" baseline="0" noProof="0">
                <a:ln>
                  <a:noFill/>
                </a:ln>
                <a:solidFill>
                  <a:prstClr val="white"/>
                </a:solidFill>
                <a:effectLst/>
                <a:uLnTx/>
                <a:uFillTx/>
                <a:latin typeface="Arial" charset="0"/>
                <a:ea typeface="Arial" charset="0"/>
                <a:cs typeface="Arial" charset="0"/>
              </a:rPr>
              <a:t>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it-IT" sz="4000" b="1" i="0" u="none" strike="noStrike" cap="none" normalizeH="0" baseline="0" noProof="0">
                <a:ln>
                  <a:noFill/>
                </a:ln>
                <a:solidFill>
                  <a:prstClr val="white"/>
                </a:solidFill>
                <a:effectLst/>
                <a:uLnTx/>
                <a:uFillTx/>
                <a:latin typeface="Arial" charset="0"/>
                <a:ea typeface="Arial" charset="0"/>
                <a:cs typeface="Arial" charset="0"/>
              </a:rPr>
              <a:t>di essere pronti a servirlo.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it-IT" sz="4800" b="1" i="0" u="none" strike="noStrike" cap="none" normalizeH="0" baseline="0" noProof="0">
                <a:ln>
                  <a:noFill/>
                </a:ln>
                <a:solidFill>
                  <a:prstClr val="white"/>
                </a:solidFill>
                <a:effectLst/>
                <a:uLnTx/>
                <a:uFillTx/>
                <a:latin typeface="Arial" panose="020B0604020202020204" pitchFamily="34" charset="0"/>
                <a:ea typeface="Helvetica Neue" charset="0"/>
                <a:cs typeface="Arial" panose="020B0604020202020204" pitchFamily="34" charset="0"/>
              </a:rPr>
              <a:t>Grazie</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cap="none" normalizeH="0" baseline="0" noProof="0">
                <a:ln>
                  <a:noFill/>
                </a:ln>
                <a:solidFill>
                  <a:prstClr val="white"/>
                </a:solidFill>
                <a:effectLst/>
                <a:uLnTx/>
                <a:uFillTx/>
                <a:latin typeface="Segoe UI Semibold"/>
                <a:ea typeface="+mn-ea"/>
                <a:cs typeface="+mn-cs"/>
              </a:rPr>
              <a:t>© 2022 Lions Clubs International</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a:ln>
                  <a:noFill/>
                </a:ln>
                <a:solidFill>
                  <a:prstClr val="white">
                    <a:alpha val="44000"/>
                  </a:prstClr>
                </a:solidFill>
                <a:effectLst/>
                <a:uLnTx/>
                <a:uFillTx/>
                <a:latin typeface="Segoe UI Semibold"/>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cap="none" normalizeH="0" baseline="0" noProof="0">
                <a:ln>
                  <a:noFill/>
                </a:ln>
                <a:solidFill>
                  <a:srgbClr val="00338D"/>
                </a:solidFill>
                <a:effectLst/>
                <a:uLnTx/>
                <a:uFillTx/>
                <a:latin typeface="Arial" charset="0"/>
                <a:ea typeface="Arial" charset="0"/>
                <a:cs typeface="Arial" charset="0"/>
              </a:rPr>
              <a:t>Piano di LCI Forward</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cap="none" normalizeH="0" baseline="0" noProof="0">
                <a:ln>
                  <a:noFill/>
                </a:ln>
                <a:solidFill>
                  <a:srgbClr val="55565A"/>
                </a:solidFill>
                <a:effectLst/>
                <a:uLnTx/>
                <a:uFillTx/>
                <a:latin typeface="Arial" charset="0"/>
                <a:ea typeface="Arial" charset="0"/>
                <a:cs typeface="Arial" charset="0"/>
              </a:rPr>
              <a:t>Lanciato nel 2015 per guidare i Lions nel secondo centennio di servizio.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cap="none" normalizeH="0" baseline="0" noProof="0">
                <a:ln>
                  <a:noFill/>
                </a:ln>
                <a:solidFill>
                  <a:srgbClr val="00338D"/>
                </a:solidFill>
                <a:effectLst/>
                <a:uLnTx/>
                <a:uFillTx/>
                <a:latin typeface="Arial" charset="0"/>
                <a:ea typeface="Arial" charset="0"/>
                <a:cs typeface="Arial" charset="0"/>
              </a:rPr>
              <a:t>Risultati di LCI Forward</a:t>
            </a:r>
          </a:p>
        </p:txBody>
      </p:sp>
      <p:sp>
        <p:nvSpPr>
          <p:cNvPr id="30" name="TextBox 29"/>
          <p:cNvSpPr txBox="1"/>
          <p:nvPr/>
        </p:nvSpPr>
        <p:spPr>
          <a:xfrm>
            <a:off x="948846" y="5498546"/>
            <a:ext cx="6419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srgbClr val="55565A"/>
                </a:solidFill>
                <a:latin typeface="Arial" charset="0"/>
                <a:ea typeface="Arial" charset="0"/>
                <a:cs typeface="Arial" charset="0"/>
              </a:rPr>
              <a:t>Nuovi programmi e iniziative che</a:t>
            </a:r>
            <a:r>
              <a:rPr kumimoji="0" lang="it-IT" sz="1600" b="0" i="0" u="none" strike="noStrike" cap="none" normalizeH="0" baseline="0" noProof="0" dirty="0">
                <a:ln>
                  <a:noFill/>
                </a:ln>
                <a:solidFill>
                  <a:srgbClr val="55565A"/>
                </a:solidFill>
                <a:effectLst/>
                <a:uLnTx/>
                <a:uFillTx/>
                <a:latin typeface="Arial" charset="0"/>
                <a:ea typeface="Arial" charset="0"/>
                <a:cs typeface="Arial" charset="0"/>
              </a:rPr>
              <a:t> ci hanno posizionato per il successo</a:t>
            </a:r>
            <a:r>
              <a:rPr lang="it-IT" sz="1600" dirty="0">
                <a:solidFill>
                  <a:srgbClr val="55565A"/>
                </a:solidFill>
                <a:latin typeface="Arial" charset="0"/>
                <a:ea typeface="Arial" charset="0"/>
                <a:cs typeface="Arial" charset="0"/>
              </a:rPr>
              <a:t>.</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Costruiamo il nostro futuro con LCI Forward</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cap="none" normalizeH="0" baseline="0" noProof="0">
                <a:ln>
                  <a:noFill/>
                </a:ln>
                <a:solidFill>
                  <a:srgbClr val="00338D"/>
                </a:solidFill>
                <a:effectLst/>
                <a:uLnTx/>
                <a:uFillTx/>
                <a:latin typeface="Arial" charset="0"/>
                <a:ea typeface="Arial" charset="0"/>
                <a:cs typeface="Arial" charset="0"/>
              </a:rPr>
              <a:t>Aree di interesse di LCI Forward</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cap="none" normalizeH="0" baseline="0" noProof="0">
                <a:ln>
                  <a:noFill/>
                </a:ln>
                <a:solidFill>
                  <a:srgbClr val="55565A"/>
                </a:solidFill>
                <a:effectLst/>
                <a:uLnTx/>
                <a:uFillTx/>
                <a:latin typeface="Arial" charset="0"/>
                <a:ea typeface="Arial" charset="0"/>
                <a:cs typeface="Arial" charset="0"/>
              </a:rPr>
              <a:t>Membership, servizio, operazioni e immagine globale.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cap="none" normalizeH="0" baseline="0" noProof="0">
                <a:ln>
                  <a:noFill/>
                </a:ln>
                <a:solidFill>
                  <a:srgbClr val="00338D"/>
                </a:solidFill>
                <a:effectLst/>
                <a:uLnTx/>
                <a:uFillTx/>
                <a:latin typeface="Arial" charset="0"/>
                <a:ea typeface="Arial" charset="0"/>
                <a:cs typeface="Arial" charset="0"/>
              </a:rPr>
              <a:t>Obiettivo di LCI Forward</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cap="none" normalizeH="0" baseline="0" noProof="0">
                <a:ln>
                  <a:noFill/>
                </a:ln>
                <a:solidFill>
                  <a:srgbClr val="55565A"/>
                </a:solidFill>
                <a:effectLst/>
                <a:uLnTx/>
                <a:uFillTx/>
                <a:latin typeface="Arial" charset="0"/>
                <a:ea typeface="Arial" charset="0"/>
                <a:cs typeface="Arial" charset="0"/>
              </a:rPr>
              <a:t>Servire più di 200 milioni di persone all'anno. </a:t>
            </a:r>
          </a:p>
        </p:txBody>
      </p:sp>
      <p:pic>
        <p:nvPicPr>
          <p:cNvPr id="5" name="Picture 4" descr="Diagram&#10;&#10;Description automatically generated">
            <a:extLst>
              <a:ext uri="{FF2B5EF4-FFF2-40B4-BE49-F238E27FC236}">
                <a16:creationId xmlns:a16="http://schemas.microsoft.com/office/drawing/2014/main" id="{43B04CFF-0189-DDFE-417A-1A3B7E19F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500" y="2012997"/>
            <a:ext cx="4409524" cy="4152381"/>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cap="none" normalizeH="0" baseline="0" noProof="0">
                <a:ln>
                  <a:noFill/>
                </a:ln>
                <a:solidFill>
                  <a:prstClr val="white">
                    <a:alpha val="44000"/>
                  </a:prstClr>
                </a:solidFill>
                <a:effectLst/>
                <a:uLnTx/>
                <a:uFillTx/>
                <a:latin typeface="Segoe UI Semibold"/>
                <a:ea typeface="+mn-ea"/>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Sono state definite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le cause globali</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3600" b="1" i="0" u="none" strike="noStrike" cap="none" normalizeH="0" baseline="0" noProof="0">
                <a:ln>
                  <a:noFill/>
                </a:ln>
                <a:solidFill>
                  <a:srgbClr val="00338D"/>
                </a:solidFill>
                <a:effectLst/>
                <a:uLnTx/>
                <a:uFillTx/>
                <a:latin typeface="Arial" panose="020B0604020202020204" pitchFamily="34" charset="0"/>
                <a:ea typeface="ヒラギノ角ゴ Pro W3" charset="0"/>
                <a:cs typeface="Arial" panose="020B0604020202020204" pitchFamily="34" charset="0"/>
              </a:rPr>
              <a:t>Risultati di LCI Forward</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Sono state ampliate le nostre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 iniziative di marketing</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1">
                <a:solidFill>
                  <a:srgbClr val="00338D"/>
                </a:solidFill>
                <a:latin typeface="Arial" charset="0"/>
                <a:ea typeface="Arial" charset="0"/>
                <a:cs typeface="Arial" charset="0"/>
              </a:rPr>
              <a:t>È stato lanciato il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b="1">
                <a:solidFill>
                  <a:srgbClr val="00338D"/>
                </a:solidFill>
                <a:latin typeface="Arial" charset="0"/>
                <a:ea typeface="Arial" charset="0"/>
                <a:cs typeface="Arial" charset="0"/>
              </a:rPr>
              <a:t>Global Action Team</a:t>
            </a:r>
            <a:r>
              <a:rPr kumimoji="0" lang="it-IT" sz="1800" b="1" i="0" u="none" strike="noStrike" cap="none" normalizeH="0" baseline="0" noProof="0">
                <a:ln>
                  <a:noFill/>
                </a:ln>
                <a:solidFill>
                  <a:srgbClr val="00338D"/>
                </a:solidFill>
                <a:effectLst/>
                <a:uLnTx/>
                <a:uFillTx/>
                <a:latin typeface="Arial" charset="0"/>
                <a:ea typeface="Arial"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2708434"/>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it-IT" sz="2400" b="1" i="0" u="none" strike="noStrike" cap="none" normalizeH="0" baseline="0" noProof="0">
                <a:ln>
                  <a:noFill/>
                </a:ln>
                <a:solidFill>
                  <a:prstClr val="white"/>
                </a:solidFill>
                <a:effectLst/>
                <a:uLnTx/>
                <a:uFillTx/>
                <a:latin typeface="Arial" charset="0"/>
                <a:ea typeface="Arial" charset="0"/>
                <a:cs typeface="Arial" charset="0"/>
              </a:rPr>
              <a:t>Abbiamo arricchito l'esperienza dei nuovi soci</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it-IT" sz="2000" b="1" i="0" u="none" strike="noStrike" cap="none" normalizeH="0" baseline="0" noProof="0">
                <a:ln>
                  <a:noFill/>
                </a:ln>
                <a:solidFill>
                  <a:prstClr val="white"/>
                </a:solidFill>
                <a:effectLst/>
                <a:uLnTx/>
                <a:uFillTx/>
                <a:latin typeface="Arial" charset="0"/>
                <a:ea typeface="Arial" charset="0"/>
                <a:cs typeface="Arial" charset="0"/>
              </a:rPr>
              <a:t> </a:t>
            </a:r>
            <a:r>
              <a:rPr kumimoji="0" lang="it-IT" sz="2000" b="0" i="0" u="none" strike="noStrike" cap="none" normalizeH="0" baseline="0" noProof="0">
                <a:ln>
                  <a:noFill/>
                </a:ln>
                <a:solidFill>
                  <a:prstClr val="white"/>
                </a:solidFill>
                <a:effectLst/>
                <a:uLnTx/>
                <a:uFillTx/>
                <a:latin typeface="Arial" charset="0"/>
                <a:ea typeface="Arial" charset="0"/>
                <a:cs typeface="Arial" charset="0"/>
              </a:rPr>
              <a:t>con un nuovo kit per nuovi soci e l’invio di specifiche email per l’accoglienza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Abbiamo migliorato l'esperienza associativa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Abbiamo definito nuovi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modelli associativi</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sz="1800" b="1" i="0" u="none" strike="noStrike" cap="none" normalizeH="0" baseline="0" noProof="0" dirty="0">
                <a:ln>
                  <a:noFill/>
                </a:ln>
                <a:solidFill>
                  <a:srgbClr val="00338D"/>
                </a:solidFill>
                <a:effectLst/>
                <a:uLnTx/>
                <a:uFillTx/>
                <a:latin typeface="Arial" charset="0"/>
                <a:ea typeface="Arial" charset="0"/>
                <a:cs typeface="Arial" charset="0"/>
              </a:rPr>
              <a:t>Abbiamo lanciato la formazione per tutti i Lions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sz="1800" b="1" i="0" u="none" strike="noStrike" cap="none" normalizeH="0" baseline="0" noProof="0">
                <a:ln>
                  <a:noFill/>
                </a:ln>
                <a:solidFill>
                  <a:srgbClr val="00338D"/>
                </a:solidFill>
                <a:effectLst/>
                <a:uLnTx/>
                <a:uFillTx/>
                <a:latin typeface="Arial" charset="0"/>
                <a:ea typeface="Arial" charset="0"/>
                <a:cs typeface="Arial" charset="0"/>
              </a:rPr>
              <a:t>Abbiamo arricchito le comunicazioni digitali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923330"/>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it-IT" sz="1800" b="1" i="0" u="none" strike="noStrike" cap="none" normalizeH="0" baseline="0" noProof="0" dirty="0">
                <a:ln>
                  <a:noFill/>
                </a:ln>
                <a:solidFill>
                  <a:srgbClr val="00338D"/>
                </a:solidFill>
                <a:effectLst/>
                <a:uLnTx/>
                <a:uFillTx/>
                <a:latin typeface="Arial" charset="0"/>
                <a:ea typeface="Arial" charset="0"/>
                <a:cs typeface="Arial" charset="0"/>
              </a:rPr>
              <a:t>Abbiamo lanciato la Campagna 100 </a:t>
            </a:r>
            <a:br>
              <a:rPr kumimoji="0" lang="it-IT" sz="1800" b="1" i="0" u="none" strike="noStrike" cap="none" normalizeH="0" baseline="0" noProof="0" dirty="0">
                <a:ln>
                  <a:noFill/>
                </a:ln>
                <a:solidFill>
                  <a:srgbClr val="00338D"/>
                </a:solidFill>
                <a:effectLst/>
                <a:uLnTx/>
                <a:uFillTx/>
                <a:latin typeface="Arial" charset="0"/>
                <a:ea typeface="Arial" charset="0"/>
                <a:cs typeface="Arial" charset="0"/>
              </a:rPr>
            </a:br>
            <a:r>
              <a:rPr kumimoji="0" lang="it-IT" sz="1800" b="1" i="0" u="none" strike="noStrike" cap="none" normalizeH="0" baseline="0" noProof="0" dirty="0">
                <a:ln>
                  <a:noFill/>
                </a:ln>
                <a:solidFill>
                  <a:srgbClr val="00338D"/>
                </a:solidFill>
                <a:effectLst/>
                <a:uLnTx/>
                <a:uFillTx/>
                <a:latin typeface="Arial" charset="0"/>
                <a:ea typeface="Arial" charset="0"/>
                <a:cs typeface="Arial" charset="0"/>
              </a:rPr>
              <a:t>della LCIF</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it-IT" sz="2400" b="0"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 Siamo tutti uniti nella nostra missione globale di servizio. Questo include tutti i Lions e tutti i club. </a:t>
            </a:r>
            <a:br>
              <a:rPr kumimoji="0" lang="it-IT" sz="2400" b="0"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it-IT" sz="2400" b="0" i="0" u="none" strike="noStrike" cap="none" normalizeH="0" baseline="0" noProof="0" dirty="0">
                <a:ln>
                  <a:noFill/>
                </a:ln>
                <a:solidFill>
                  <a:prstClr val="white"/>
                </a:solidFill>
                <a:effectLst/>
                <a:uLnTx/>
                <a:uFillTx/>
                <a:latin typeface="Arial" panose="020B0604020202020204" pitchFamily="34" charset="0"/>
                <a:cs typeface="Arial" panose="020B0604020202020204" pitchFamily="34" charset="0"/>
              </a:rPr>
              <a:t>Include anche Lions Clubs International e la Fondazione Lions Clubs International (LCIF): siamo una cosa sola.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it-IT" sz="2800" b="1" i="0" u="none" strike="noStrike" cap="none" normalizeH="0" baseline="0" noProof="0">
                <a:ln>
                  <a:noFill/>
                </a:ln>
                <a:solidFill>
                  <a:prstClr val="white"/>
                </a:solidFill>
                <a:effectLst/>
                <a:uLnTx/>
                <a:uFillTx/>
                <a:latin typeface="Arial" panose="020B0604020202020204" pitchFamily="34" charset="0"/>
                <a:cs typeface="Arial" panose="020B0604020202020204" pitchFamily="34" charset="0"/>
              </a:rPr>
              <a:t> </a:t>
            </a:r>
            <a:r>
              <a:rPr kumimoji="0" lang="it-IT" sz="4400" b="1" i="0" u="none" strike="noStrike" cap="none" normalizeH="0" baseline="0" noProof="0">
                <a:ln>
                  <a:noFill/>
                </a:ln>
                <a:solidFill>
                  <a:srgbClr val="FFC000"/>
                </a:solidFill>
                <a:effectLst/>
                <a:uLnTx/>
                <a:uFillTx/>
                <a:latin typeface="Arial" panose="020B0604020202020204" pitchFamily="34" charset="0"/>
                <a:cs typeface="Arial" panose="020B0604020202020204" pitchFamily="34" charset="0"/>
              </a:rPr>
              <a:t>Piano Strategico di Lions International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it-IT" sz="4000" b="1">
                <a:solidFill>
                  <a:srgbClr val="F0C300"/>
                </a:solidFill>
                <a:latin typeface="Arial" pitchFamily="34" charset="0"/>
                <a:ea typeface="ヒラギノ角ゴ Pro W3" pitchFamily="125" charset="-128"/>
                <a:cs typeface="+mn-cs"/>
              </a:rPr>
              <a:t>La nostra visione</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Essere il leader mondiale nel servizio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4000" b="1" i="0" u="none" strike="noStrike" cap="none" normalizeH="0" baseline="0" noProof="0" dirty="0">
                <a:ln>
                  <a:noFill/>
                </a:ln>
                <a:solidFill>
                  <a:prstClr val="white"/>
                </a:solidFill>
                <a:effectLst/>
                <a:uLnTx/>
                <a:uFillTx/>
                <a:latin typeface="Arial" panose="020B0604020202020204" pitchFamily="34" charset="0"/>
                <a:ea typeface="Helvetica Neue" charset="0"/>
                <a:cs typeface="Arial" panose="020B0604020202020204" pitchFamily="34" charset="0"/>
              </a:rPr>
              <a:t>alle comunità e nel servizio umanitario.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it-IT" b="1">
                <a:solidFill>
                  <a:schemeClr val="accent1">
                    <a:lumMod val="75000"/>
                  </a:schemeClr>
                </a:solidFill>
                <a:latin typeface="Arial" panose="020B0604020202020204" pitchFamily="34" charset="0"/>
                <a:cs typeface="Arial" panose="020B0604020202020204" pitchFamily="34" charset="0"/>
              </a:rPr>
              <a:t>Evoluzione</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it-IT" sz="3000" b="0" i="0" u="none" strike="noStrike" cap="none" normalizeH="0">
                <a:ln>
                  <a:noFill/>
                </a:ln>
                <a:solidFill>
                  <a:schemeClr val="bg2"/>
                </a:solidFill>
                <a:effectLst/>
                <a:latin typeface="Arial" panose="020B0604020202020204" pitchFamily="34" charset="0"/>
                <a:ea typeface="ヒラギノ角ゴ Pro W3"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it-IT" sz="3000" dirty="0">
                <a:solidFill>
                  <a:schemeClr val="accent1">
                    <a:lumMod val="75000"/>
                  </a:schemeClr>
                </a:solidFill>
                <a:cs typeface="Arial" panose="020B0604020202020204" pitchFamily="34" charset="0"/>
              </a:rPr>
              <a:t>1</a:t>
            </a:r>
            <a:r>
              <a:rPr lang="it-IT" sz="3000" baseline="30000" dirty="0">
                <a:solidFill>
                  <a:schemeClr val="accent1">
                    <a:lumMod val="75000"/>
                  </a:schemeClr>
                </a:solidFill>
                <a:cs typeface="Arial" panose="020B0604020202020204" pitchFamily="34" charset="0"/>
              </a:rPr>
              <a:t>o</a:t>
            </a:r>
            <a:r>
              <a:rPr lang="it-IT" sz="3000" dirty="0">
                <a:solidFill>
                  <a:schemeClr val="accent1">
                    <a:lumMod val="75000"/>
                  </a:schemeClr>
                </a:solidFill>
                <a:cs typeface="Arial" panose="020B0604020202020204" pitchFamily="34" charset="0"/>
              </a:rPr>
              <a:t> anno 	 2</a:t>
            </a:r>
            <a:r>
              <a:rPr lang="it-IT" sz="3000" baseline="30000" dirty="0">
                <a:solidFill>
                  <a:schemeClr val="accent1">
                    <a:lumMod val="75000"/>
                  </a:schemeClr>
                </a:solidFill>
                <a:cs typeface="Arial" panose="020B0604020202020204" pitchFamily="34" charset="0"/>
              </a:rPr>
              <a:t>o</a:t>
            </a:r>
            <a:r>
              <a:rPr lang="it-IT" sz="3000" dirty="0">
                <a:solidFill>
                  <a:schemeClr val="accent1">
                    <a:lumMod val="75000"/>
                  </a:schemeClr>
                </a:solidFill>
                <a:cs typeface="Arial" panose="020B0604020202020204" pitchFamily="34" charset="0"/>
              </a:rPr>
              <a:t> anno      3</a:t>
            </a:r>
            <a:r>
              <a:rPr lang="it-IT" sz="3000" baseline="30000" dirty="0">
                <a:solidFill>
                  <a:schemeClr val="accent1">
                    <a:lumMod val="75000"/>
                  </a:schemeClr>
                </a:solidFill>
                <a:cs typeface="Arial" panose="020B0604020202020204" pitchFamily="34" charset="0"/>
              </a:rPr>
              <a:t>o</a:t>
            </a:r>
            <a:r>
              <a:rPr lang="it-IT" sz="3000" dirty="0">
                <a:solidFill>
                  <a:schemeClr val="accent1">
                    <a:lumMod val="75000"/>
                  </a:schemeClr>
                </a:solidFill>
                <a:cs typeface="Arial" panose="020B0604020202020204" pitchFamily="34" charset="0"/>
              </a:rPr>
              <a:t> anno 	      4</a:t>
            </a:r>
            <a:r>
              <a:rPr lang="it-IT" sz="3000" baseline="30000" dirty="0">
                <a:solidFill>
                  <a:schemeClr val="accent1">
                    <a:lumMod val="75000"/>
                  </a:schemeClr>
                </a:solidFill>
                <a:cs typeface="Arial" panose="020B0604020202020204" pitchFamily="34" charset="0"/>
              </a:rPr>
              <a:t>o</a:t>
            </a:r>
            <a:r>
              <a:rPr lang="it-IT" sz="3000" dirty="0">
                <a:solidFill>
                  <a:schemeClr val="accent1">
                    <a:lumMod val="75000"/>
                  </a:schemeClr>
                </a:solidFill>
                <a:cs typeface="Arial" panose="020B0604020202020204" pitchFamily="34" charset="0"/>
              </a:rPr>
              <a:t> anno 	5° anno</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800" b="1" i="0" u="none" strike="noStrike" cap="none"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Rafforzare l'associazione e la fondazione</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800" b="1" i="0" u="none" strike="noStrike" cap="none" normalizeH="0" baseline="0" noProof="0">
                <a:ln>
                  <a:noFill/>
                </a:ln>
                <a:solidFill>
                  <a:schemeClr val="bg2"/>
                </a:solidFill>
                <a:uLnTx/>
                <a:uFillTx/>
                <a:latin typeface="Arial" panose="020B0604020202020204" pitchFamily="34" charset="0"/>
                <a:ea typeface="Arial" charset="0"/>
                <a:cs typeface="Arial" panose="020B0604020202020204" pitchFamily="34" charset="0"/>
              </a:rPr>
              <a:t>Sviluppare nuovi modelli per la crescita</a:t>
            </a:r>
          </a:p>
        </p:txBody>
      </p:sp>
      <p:sp>
        <p:nvSpPr>
          <p:cNvPr id="21" name="Rectangle 20"/>
          <p:cNvSpPr/>
          <p:nvPr/>
        </p:nvSpPr>
        <p:spPr>
          <a:xfrm>
            <a:off x="8020135" y="2142222"/>
            <a:ext cx="34860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it-IT" sz="2800" b="1" i="0" u="none" strike="noStrike" cap="none" normalizeH="0" baseline="0" noProof="0" dirty="0">
                <a:ln>
                  <a:noFill/>
                </a:ln>
                <a:solidFill>
                  <a:srgbClr val="FFFFFF"/>
                </a:solidFill>
                <a:effectLst/>
                <a:uLnTx/>
                <a:uFillTx/>
                <a:latin typeface="Arial" panose="020B0604020202020204" pitchFamily="34" charset="0"/>
                <a:cs typeface="Arial" panose="020B0604020202020204" pitchFamily="34" charset="0"/>
              </a:rPr>
              <a:t>Allineare obiettivi, governance e supporto dell’organizzazione</a:t>
            </a:r>
          </a:p>
        </p:txBody>
      </p:sp>
      <p:sp>
        <p:nvSpPr>
          <p:cNvPr id="2" name="Title 1"/>
          <p:cNvSpPr>
            <a:spLocks noGrp="1"/>
          </p:cNvSpPr>
          <p:nvPr>
            <p:ph type="title"/>
          </p:nvPr>
        </p:nvSpPr>
        <p:spPr>
          <a:xfrm>
            <a:off x="838200" y="609600"/>
            <a:ext cx="10515600" cy="609601"/>
          </a:xfrm>
        </p:spPr>
        <p:txBody>
          <a:bodyPr/>
          <a:lstStyle/>
          <a:p>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I NOSTRI OBIETTIVI</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Le nostre</a:t>
            </a:r>
            <a:b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br>
            <a:r>
              <a:rPr kumimoji="0" lang="it-IT" sz="4400" b="1" i="0" u="none" strike="noStrike" cap="none" normalizeH="0" baseline="0" noProof="0">
                <a:ln>
                  <a:noFill/>
                </a:ln>
                <a:solidFill>
                  <a:srgbClr val="00529B">
                    <a:lumMod val="75000"/>
                  </a:srgbClr>
                </a:solidFill>
                <a:effectLst/>
                <a:uLnTx/>
                <a:uFillTx/>
                <a:latin typeface="Arial" panose="020B0604020202020204" pitchFamily="34" charset="0"/>
                <a:ea typeface="ヒラギノ角ゴ Pro W3" charset="0"/>
                <a:cs typeface="Arial" panose="020B0604020202020204" pitchFamily="34" charset="0"/>
              </a:rPr>
              <a:t>iniziative</a:t>
            </a:r>
          </a:p>
        </p:txBody>
      </p:sp>
      <p:sp>
        <p:nvSpPr>
          <p:cNvPr id="7" name="Rectangle 6">
            <a:extLst>
              <a:ext uri="{FF2B5EF4-FFF2-40B4-BE49-F238E27FC236}">
                <a16:creationId xmlns:a16="http://schemas.microsoft.com/office/drawing/2014/main" id="{9DF7B60E-3A58-B0D3-5666-E493F752360C}"/>
              </a:ext>
            </a:extLst>
          </p:cNvPr>
          <p:cNvSpPr/>
          <p:nvPr/>
        </p:nvSpPr>
        <p:spPr bwMode="auto">
          <a:xfrm>
            <a:off x="4343400" y="457200"/>
            <a:ext cx="6705600" cy="6096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1" name="Picture 10" descr="Diagram&#10;&#10;Description automatically generated">
            <a:extLst>
              <a:ext uri="{FF2B5EF4-FFF2-40B4-BE49-F238E27FC236}">
                <a16:creationId xmlns:a16="http://schemas.microsoft.com/office/drawing/2014/main" id="{A6122AB0-D12E-706A-AD30-A7F7DC649B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0"/>
            <a:ext cx="6858000" cy="6858000"/>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
        <a:cs typeface=""/>
      </a:majorFont>
      <a:minorFont>
        <a:latin typeface="Helvetic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46591</TotalTime>
  <Words>3358</Words>
  <Application>Microsoft Office PowerPoint</Application>
  <PresentationFormat>Widescreen</PresentationFormat>
  <Paragraphs>382</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Evoluzione</vt:lpstr>
      <vt:lpstr>I NOSTRI OBIETTIVI</vt:lpstr>
      <vt:lpstr>Le nostre iniziative</vt:lpstr>
      <vt:lpstr>1) Rafforzare l'associazione e la fondazione</vt:lpstr>
      <vt:lpstr>2) Sviluppare nuovi modelli per la crescita</vt:lpstr>
      <vt:lpstr>Allineare obiettivi, governance e supporto dell’organizzazione</vt:lpstr>
      <vt:lpstr>PowerPoint Presentation</vt:lpstr>
      <vt:lpstr>1o anno - Principali risultati</vt:lpstr>
      <vt:lpstr>PowerPoint Presentation</vt:lpstr>
      <vt:lpstr>2o anno – Aree di interesse</vt:lpstr>
      <vt:lpstr>Voi potete dare il vostro aiuto</vt:lpstr>
      <vt:lpstr>PowerPoint Presentation</vt:lpstr>
      <vt:lpstr>PowerPoint Presentation</vt:lpstr>
      <vt:lpstr>PowerPoint Presentation</vt:lpstr>
      <vt:lpstr>PowerPoint Presentation</vt:lpstr>
      <vt:lpstr>Riepilogo dei piani strategici</vt:lpstr>
      <vt:lpstr>Piano strategico di Lions International  Risorse</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3200</cp:revision>
  <cp:lastPrinted>2017-06-29T03:55:04Z</cp:lastPrinted>
  <dcterms:created xsi:type="dcterms:W3CDTF">2016-11-15T15:12:50Z</dcterms:created>
  <dcterms:modified xsi:type="dcterms:W3CDTF">2022-08-26T16:19:29Z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