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43"/>
  </p:notesMasterIdLst>
  <p:handoutMasterIdLst>
    <p:handoutMasterId r:id="rId44"/>
  </p:handoutMasterIdLst>
  <p:sldIdLst>
    <p:sldId id="961" r:id="rId7"/>
    <p:sldId id="1153" r:id="rId8"/>
    <p:sldId id="1140" r:id="rId9"/>
    <p:sldId id="1141" r:id="rId10"/>
    <p:sldId id="1127" r:id="rId11"/>
    <p:sldId id="1121" r:id="rId12"/>
    <p:sldId id="1154" r:id="rId13"/>
    <p:sldId id="1143" r:id="rId14"/>
    <p:sldId id="968" r:id="rId15"/>
    <p:sldId id="1135" r:id="rId16"/>
    <p:sldId id="1136" r:id="rId17"/>
    <p:sldId id="1137" r:id="rId18"/>
    <p:sldId id="1156" r:id="rId19"/>
    <p:sldId id="1152" r:id="rId20"/>
    <p:sldId id="1158" r:id="rId21"/>
    <p:sldId id="1159" r:id="rId22"/>
    <p:sldId id="1160" r:id="rId23"/>
    <p:sldId id="1139" r:id="rId24"/>
    <p:sldId id="1161" r:id="rId25"/>
    <p:sldId id="1162" r:id="rId26"/>
    <p:sldId id="1163" r:id="rId27"/>
    <p:sldId id="1128" r:id="rId28"/>
    <p:sldId id="1164" r:id="rId29"/>
    <p:sldId id="983" r:id="rId30"/>
    <p:sldId id="1157" r:id="rId31"/>
    <p:sldId id="1165" r:id="rId32"/>
    <p:sldId id="1129" r:id="rId33"/>
    <p:sldId id="1148" r:id="rId34"/>
    <p:sldId id="1167" r:id="rId35"/>
    <p:sldId id="1132" r:id="rId36"/>
    <p:sldId id="1149" r:id="rId37"/>
    <p:sldId id="1150" r:id="rId38"/>
    <p:sldId id="1169" r:id="rId39"/>
    <p:sldId id="1133" r:id="rId40"/>
    <p:sldId id="1151" r:id="rId41"/>
    <p:sldId id="1134" r:id="rId4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732E81"/>
    <a:srgbClr val="FF5C35"/>
    <a:srgbClr val="00AC69"/>
    <a:srgbClr val="FBC608"/>
    <a:srgbClr val="EBB700"/>
    <a:srgbClr val="10233F"/>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7" autoAdjust="0"/>
    <p:restoredTop sz="96357" autoAdjust="0"/>
  </p:normalViewPr>
  <p:slideViewPr>
    <p:cSldViewPr showGuides="1">
      <p:cViewPr varScale="1">
        <p:scale>
          <a:sx n="106" d="100"/>
          <a:sy n="106" d="100"/>
        </p:scale>
        <p:origin x="144" y="186"/>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9708"/>
    </p:cViewPr>
  </p:sorterViewPr>
  <p:notesViewPr>
    <p:cSldViewPr showGuides="1">
      <p:cViewPr varScale="1">
        <p:scale>
          <a:sx n="75" d="100"/>
          <a:sy n="75" d="100"/>
        </p:scale>
        <p:origin x="1980"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D76CA-9AF3-1D4F-87F5-964682439B76}" type="doc">
      <dgm:prSet loTypeId="urn:microsoft.com/office/officeart/2005/8/layout/process1" loCatId="" qsTypeId="urn:microsoft.com/office/officeart/2005/8/quickstyle/simple1" qsCatId="simple" csTypeId="urn:microsoft.com/office/officeart/2005/8/colors/accent1_2" csCatId="accent1" phldr="1"/>
      <dgm:spPr/>
    </dgm:pt>
    <dgm:pt modelId="{B653342B-196C-284E-80E8-1D62F355EF15}">
      <dgm:prSet phldrT="[Text]" custT="1"/>
      <dgm:spPr>
        <a:solidFill>
          <a:srgbClr val="02338D"/>
        </a:solidFill>
        <a:ln>
          <a:solidFill>
            <a:schemeClr val="accent1"/>
          </a:solidFill>
        </a:ln>
      </dgm:spPr>
      <dgm:t>
        <a:bodyPr/>
        <a:lstStyle/>
        <a:p>
          <a:r>
            <a:rPr lang="it-IT" sz="1600" dirty="0">
              <a:latin typeface="Arial" panose="020B0604020202020204" pitchFamily="34" charset="0"/>
              <a:cs typeface="Arial" panose="020B0604020202020204" pitchFamily="34" charset="0"/>
            </a:rPr>
            <a:t>Creare una squadra</a:t>
          </a:r>
        </a:p>
      </dgm:t>
    </dgm:pt>
    <dgm:pt modelId="{16121B01-82F6-8F45-AA87-6DDB7BF116FB}" type="parTrans" cxnId="{40B61BB0-B306-E44E-8B99-881E91438EEF}">
      <dgm:prSet/>
      <dgm:spPr/>
      <dgm:t>
        <a:bodyPr/>
        <a:lstStyle/>
        <a:p>
          <a:endParaRPr lang="en-US" sz="1600">
            <a:latin typeface="Arial" panose="020B0604020202020204" pitchFamily="34" charset="0"/>
            <a:cs typeface="Arial" panose="020B0604020202020204" pitchFamily="34" charset="0"/>
          </a:endParaRPr>
        </a:p>
      </dgm:t>
    </dgm:pt>
    <dgm:pt modelId="{FB80A2FA-497E-A842-A164-93ADAD0D50F2}" type="sibTrans" cxnId="{40B61BB0-B306-E44E-8B99-881E91438EEF}">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FC23EA54-8894-A644-85F7-3F13E4E9A9A4}">
      <dgm:prSet phldrT="[Text]" custT="1"/>
      <dgm:spPr>
        <a:solidFill>
          <a:srgbClr val="00338D"/>
        </a:solidFill>
        <a:ln>
          <a:solidFill>
            <a:schemeClr val="accent1"/>
          </a:solidFill>
        </a:ln>
      </dgm:spPr>
      <dgm:t>
        <a:bodyPr/>
        <a:lstStyle/>
        <a:p>
          <a:r>
            <a:rPr lang="it-IT" sz="1600" dirty="0">
              <a:latin typeface="Arial" panose="020B0604020202020204" pitchFamily="34" charset="0"/>
              <a:cs typeface="Arial" panose="020B0604020202020204" pitchFamily="34" charset="0"/>
            </a:rPr>
            <a:t>Creare una visione</a:t>
          </a:r>
        </a:p>
      </dgm:t>
    </dgm:pt>
    <dgm:pt modelId="{EC1573B9-89DA-464A-AADF-F43CEC6EA3D1}" type="parTrans" cxnId="{D7F14D93-9007-B045-9364-1D84BB4A2F08}">
      <dgm:prSet/>
      <dgm:spPr/>
      <dgm:t>
        <a:bodyPr/>
        <a:lstStyle/>
        <a:p>
          <a:endParaRPr lang="en-US" sz="1600">
            <a:latin typeface="Arial" panose="020B0604020202020204" pitchFamily="34" charset="0"/>
            <a:cs typeface="Arial" panose="020B0604020202020204" pitchFamily="34" charset="0"/>
          </a:endParaRPr>
        </a:p>
      </dgm:t>
    </dgm:pt>
    <dgm:pt modelId="{5C8ABF9A-45C0-FC4E-91F7-229259C94E48}" type="sibTrans" cxnId="{D7F14D93-9007-B045-9364-1D84BB4A2F08}">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87C46CD7-55A0-634E-AFC8-EA224249C7C7}">
      <dgm:prSet phldrT="[Text]" custT="1"/>
      <dgm:spPr>
        <a:solidFill>
          <a:srgbClr val="02338D"/>
        </a:solidFill>
        <a:ln>
          <a:solidFill>
            <a:schemeClr val="accent1"/>
          </a:solidFill>
        </a:ln>
      </dgm:spPr>
      <dgm:t>
        <a:bodyPr/>
        <a:lstStyle/>
        <a:p>
          <a:r>
            <a:rPr lang="it-IT" sz="1400">
              <a:latin typeface="Arial" panose="020B0604020202020204" pitchFamily="34" charset="0"/>
              <a:cs typeface="Arial" panose="020B0604020202020204" pitchFamily="34" charset="0"/>
            </a:rPr>
            <a:t>Sviluppare un piano</a:t>
          </a:r>
        </a:p>
      </dgm:t>
    </dgm:pt>
    <dgm:pt modelId="{60248958-C8CF-604E-BC18-4A16E07CDEE2}" type="parTrans" cxnId="{8BDAE6DD-B090-F84E-AD47-3EABC9ED8A55}">
      <dgm:prSet/>
      <dgm:spPr/>
      <dgm:t>
        <a:bodyPr/>
        <a:lstStyle/>
        <a:p>
          <a:endParaRPr lang="en-US" sz="1600">
            <a:latin typeface="Arial" panose="020B0604020202020204" pitchFamily="34" charset="0"/>
            <a:cs typeface="Arial" panose="020B0604020202020204" pitchFamily="34" charset="0"/>
          </a:endParaRPr>
        </a:p>
      </dgm:t>
    </dgm:pt>
    <dgm:pt modelId="{B896607A-9B68-5D47-BF51-4A961EEA77FF}" type="sibTrans" cxnId="{8BDAE6DD-B090-F84E-AD47-3EABC9ED8A55}">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EEF32CA8-AC9C-5441-842B-6D1F6C9E3055}">
      <dgm:prSet phldrT="[Text]" custT="1"/>
      <dgm:spPr>
        <a:solidFill>
          <a:srgbClr val="00338D"/>
        </a:solidFill>
        <a:ln>
          <a:solidFill>
            <a:schemeClr val="accent1"/>
          </a:solidFill>
        </a:ln>
      </dgm:spPr>
      <dgm:t>
        <a:bodyPr/>
        <a:lstStyle/>
        <a:p>
          <a:r>
            <a:rPr lang="it-IT" sz="1600" dirty="0">
              <a:latin typeface="Arial" panose="020B0604020202020204" pitchFamily="34" charset="0"/>
              <a:cs typeface="Arial" panose="020B0604020202020204" pitchFamily="34" charset="0"/>
            </a:rPr>
            <a:t>Costruire il successo</a:t>
          </a:r>
        </a:p>
      </dgm:t>
    </dgm:pt>
    <dgm:pt modelId="{1819B416-6853-8341-BD9F-3E5F98CC40C4}" type="par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97C9E5AF-CD45-AB40-B4BE-1E8024345526}" type="sib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8BCC9560-53BA-214B-9065-75E7F4801199}" type="pres">
      <dgm:prSet presAssocID="{197D76CA-9AF3-1D4F-87F5-964682439B76}" presName="Name0" presStyleCnt="0">
        <dgm:presLayoutVars>
          <dgm:dir/>
          <dgm:resizeHandles val="exact"/>
        </dgm:presLayoutVars>
      </dgm:prSet>
      <dgm:spPr/>
    </dgm:pt>
    <dgm:pt modelId="{E3B2D0C9-233E-1242-97F8-37FFEEC12BC0}" type="pres">
      <dgm:prSet presAssocID="{B653342B-196C-284E-80E8-1D62F355EF15}" presName="node" presStyleLbl="node1" presStyleIdx="0" presStyleCnt="4">
        <dgm:presLayoutVars>
          <dgm:bulletEnabled val="1"/>
        </dgm:presLayoutVars>
      </dgm:prSet>
      <dgm:spPr/>
    </dgm:pt>
    <dgm:pt modelId="{7C60905F-858E-3D45-BDCF-8E59A2EDBDC4}" type="pres">
      <dgm:prSet presAssocID="{FB80A2FA-497E-A842-A164-93ADAD0D50F2}" presName="sibTrans" presStyleLbl="sibTrans2D1" presStyleIdx="0" presStyleCnt="3"/>
      <dgm:spPr/>
    </dgm:pt>
    <dgm:pt modelId="{FBD61212-5398-2E45-BDBD-83796266A28C}" type="pres">
      <dgm:prSet presAssocID="{FB80A2FA-497E-A842-A164-93ADAD0D50F2}" presName="connectorText" presStyleLbl="sibTrans2D1" presStyleIdx="0" presStyleCnt="3"/>
      <dgm:spPr/>
    </dgm:pt>
    <dgm:pt modelId="{E8342DD9-3EB7-044E-AC87-2159238855B0}" type="pres">
      <dgm:prSet presAssocID="{FC23EA54-8894-A644-85F7-3F13E4E9A9A4}" presName="node" presStyleLbl="node1" presStyleIdx="1" presStyleCnt="4">
        <dgm:presLayoutVars>
          <dgm:bulletEnabled val="1"/>
        </dgm:presLayoutVars>
      </dgm:prSet>
      <dgm:spPr/>
    </dgm:pt>
    <dgm:pt modelId="{B54B4899-8638-1D4E-9510-CDD331AF6A4C}" type="pres">
      <dgm:prSet presAssocID="{5C8ABF9A-45C0-FC4E-91F7-229259C94E48}" presName="sibTrans" presStyleLbl="sibTrans2D1" presStyleIdx="1" presStyleCnt="3"/>
      <dgm:spPr/>
    </dgm:pt>
    <dgm:pt modelId="{005A5409-7B88-0641-AFFE-D65A6F5E8799}" type="pres">
      <dgm:prSet presAssocID="{5C8ABF9A-45C0-FC4E-91F7-229259C94E48}" presName="connectorText" presStyleLbl="sibTrans2D1" presStyleIdx="1" presStyleCnt="3"/>
      <dgm:spPr/>
    </dgm:pt>
    <dgm:pt modelId="{BEB34310-ABF7-2D43-851D-F592E75CB68F}" type="pres">
      <dgm:prSet presAssocID="{87C46CD7-55A0-634E-AFC8-EA224249C7C7}" presName="node" presStyleLbl="node1" presStyleIdx="2" presStyleCnt="4">
        <dgm:presLayoutVars>
          <dgm:bulletEnabled val="1"/>
        </dgm:presLayoutVars>
      </dgm:prSet>
      <dgm:spPr/>
    </dgm:pt>
    <dgm:pt modelId="{CA339F13-2EEE-8C42-BA2D-5E6BA45F7F5D}" type="pres">
      <dgm:prSet presAssocID="{B896607A-9B68-5D47-BF51-4A961EEA77FF}" presName="sibTrans" presStyleLbl="sibTrans2D1" presStyleIdx="2" presStyleCnt="3"/>
      <dgm:spPr/>
    </dgm:pt>
    <dgm:pt modelId="{1EF53F94-4E2A-E142-9F2C-EB590545AB2F}" type="pres">
      <dgm:prSet presAssocID="{B896607A-9B68-5D47-BF51-4A961EEA77FF}" presName="connectorText" presStyleLbl="sibTrans2D1" presStyleIdx="2" presStyleCnt="3"/>
      <dgm:spPr/>
    </dgm:pt>
    <dgm:pt modelId="{A036C3C0-EC55-8E47-B730-4BF68E881699}" type="pres">
      <dgm:prSet presAssocID="{EEF32CA8-AC9C-5441-842B-6D1F6C9E3055}" presName="node" presStyleLbl="node1" presStyleIdx="3" presStyleCnt="4">
        <dgm:presLayoutVars>
          <dgm:bulletEnabled val="1"/>
        </dgm:presLayoutVars>
      </dgm:prSet>
      <dgm:spPr/>
    </dgm:pt>
  </dgm:ptLst>
  <dgm:cxnLst>
    <dgm:cxn modelId="{5332630B-59BD-634B-A828-DD4997D68F49}" type="presOf" srcId="{EEF32CA8-AC9C-5441-842B-6D1F6C9E3055}" destId="{A036C3C0-EC55-8E47-B730-4BF68E881699}" srcOrd="0" destOrd="0" presId="urn:microsoft.com/office/officeart/2005/8/layout/process1"/>
    <dgm:cxn modelId="{E1A20642-8039-3F42-A4AD-EC4EDFB9D71A}" type="presOf" srcId="{197D76CA-9AF3-1D4F-87F5-964682439B76}" destId="{8BCC9560-53BA-214B-9065-75E7F4801199}" srcOrd="0" destOrd="0" presId="urn:microsoft.com/office/officeart/2005/8/layout/process1"/>
    <dgm:cxn modelId="{F03DC842-CCCB-054B-BECD-8C184D2BD8EA}" type="presOf" srcId="{B653342B-196C-284E-80E8-1D62F355EF15}" destId="{E3B2D0C9-233E-1242-97F8-37FFEEC12BC0}" srcOrd="0" destOrd="0" presId="urn:microsoft.com/office/officeart/2005/8/layout/process1"/>
    <dgm:cxn modelId="{7ECA2D4A-8CE1-6242-90ED-1DDA17C18AC2}" type="presOf" srcId="{FB80A2FA-497E-A842-A164-93ADAD0D50F2}" destId="{FBD61212-5398-2E45-BDBD-83796266A28C}" srcOrd="1" destOrd="0" presId="urn:microsoft.com/office/officeart/2005/8/layout/process1"/>
    <dgm:cxn modelId="{F6522F50-141E-944D-AB4F-6130F86D88F5}" type="presOf" srcId="{B896607A-9B68-5D47-BF51-4A961EEA77FF}" destId="{CA339F13-2EEE-8C42-BA2D-5E6BA45F7F5D}" srcOrd="0" destOrd="0" presId="urn:microsoft.com/office/officeart/2005/8/layout/process1"/>
    <dgm:cxn modelId="{D18B6D83-2E0D-7041-8F9E-C899355A18AD}" type="presOf" srcId="{5C8ABF9A-45C0-FC4E-91F7-229259C94E48}" destId="{B54B4899-8638-1D4E-9510-CDD331AF6A4C}" srcOrd="0" destOrd="0" presId="urn:microsoft.com/office/officeart/2005/8/layout/process1"/>
    <dgm:cxn modelId="{2747FC89-F85B-1947-A72B-23E12E31C8FC}" srcId="{197D76CA-9AF3-1D4F-87F5-964682439B76}" destId="{EEF32CA8-AC9C-5441-842B-6D1F6C9E3055}" srcOrd="3" destOrd="0" parTransId="{1819B416-6853-8341-BD9F-3E5F98CC40C4}" sibTransId="{97C9E5AF-CD45-AB40-B4BE-1E8024345526}"/>
    <dgm:cxn modelId="{DC611B8C-D9CE-9B46-9B52-799A82E3DBEC}" type="presOf" srcId="{87C46CD7-55A0-634E-AFC8-EA224249C7C7}" destId="{BEB34310-ABF7-2D43-851D-F592E75CB68F}" srcOrd="0" destOrd="0" presId="urn:microsoft.com/office/officeart/2005/8/layout/process1"/>
    <dgm:cxn modelId="{50DFAD8F-4F98-074C-9894-AE10B313A7BD}" type="presOf" srcId="{FB80A2FA-497E-A842-A164-93ADAD0D50F2}" destId="{7C60905F-858E-3D45-BDCF-8E59A2EDBDC4}" srcOrd="0" destOrd="0" presId="urn:microsoft.com/office/officeart/2005/8/layout/process1"/>
    <dgm:cxn modelId="{D7F14D93-9007-B045-9364-1D84BB4A2F08}" srcId="{197D76CA-9AF3-1D4F-87F5-964682439B76}" destId="{FC23EA54-8894-A644-85F7-3F13E4E9A9A4}" srcOrd="1" destOrd="0" parTransId="{EC1573B9-89DA-464A-AADF-F43CEC6EA3D1}" sibTransId="{5C8ABF9A-45C0-FC4E-91F7-229259C94E48}"/>
    <dgm:cxn modelId="{26C8CAA6-0E46-D643-BEA0-CF69756E50AC}" type="presOf" srcId="{FC23EA54-8894-A644-85F7-3F13E4E9A9A4}" destId="{E8342DD9-3EB7-044E-AC87-2159238855B0}" srcOrd="0" destOrd="0" presId="urn:microsoft.com/office/officeart/2005/8/layout/process1"/>
    <dgm:cxn modelId="{40B61BB0-B306-E44E-8B99-881E91438EEF}" srcId="{197D76CA-9AF3-1D4F-87F5-964682439B76}" destId="{B653342B-196C-284E-80E8-1D62F355EF15}" srcOrd="0" destOrd="0" parTransId="{16121B01-82F6-8F45-AA87-6DDB7BF116FB}" sibTransId="{FB80A2FA-497E-A842-A164-93ADAD0D50F2}"/>
    <dgm:cxn modelId="{8BDAE6DD-B090-F84E-AD47-3EABC9ED8A55}" srcId="{197D76CA-9AF3-1D4F-87F5-964682439B76}" destId="{87C46CD7-55A0-634E-AFC8-EA224249C7C7}" srcOrd="2" destOrd="0" parTransId="{60248958-C8CF-604E-BC18-4A16E07CDEE2}" sibTransId="{B896607A-9B68-5D47-BF51-4A961EEA77FF}"/>
    <dgm:cxn modelId="{60824BE7-3B03-1B4E-879C-32F3A39E3C37}" type="presOf" srcId="{5C8ABF9A-45C0-FC4E-91F7-229259C94E48}" destId="{005A5409-7B88-0641-AFFE-D65A6F5E8799}" srcOrd="1" destOrd="0" presId="urn:microsoft.com/office/officeart/2005/8/layout/process1"/>
    <dgm:cxn modelId="{AF4EB3F1-5254-DF46-A670-F9C6AD3BC034}" type="presOf" srcId="{B896607A-9B68-5D47-BF51-4A961EEA77FF}" destId="{1EF53F94-4E2A-E142-9F2C-EB590545AB2F}" srcOrd="1" destOrd="0" presId="urn:microsoft.com/office/officeart/2005/8/layout/process1"/>
    <dgm:cxn modelId="{96CEBFFC-01DC-864E-8182-813D57912FE3}" type="presParOf" srcId="{8BCC9560-53BA-214B-9065-75E7F4801199}" destId="{E3B2D0C9-233E-1242-97F8-37FFEEC12BC0}" srcOrd="0" destOrd="0" presId="urn:microsoft.com/office/officeart/2005/8/layout/process1"/>
    <dgm:cxn modelId="{4749F90C-98FC-E34F-80BC-51A05530CBD0}" type="presParOf" srcId="{8BCC9560-53BA-214B-9065-75E7F4801199}" destId="{7C60905F-858E-3D45-BDCF-8E59A2EDBDC4}" srcOrd="1" destOrd="0" presId="urn:microsoft.com/office/officeart/2005/8/layout/process1"/>
    <dgm:cxn modelId="{C303ABC8-A33C-6942-A0DD-E4816277D98A}" type="presParOf" srcId="{7C60905F-858E-3D45-BDCF-8E59A2EDBDC4}" destId="{FBD61212-5398-2E45-BDBD-83796266A28C}" srcOrd="0" destOrd="0" presId="urn:microsoft.com/office/officeart/2005/8/layout/process1"/>
    <dgm:cxn modelId="{7F5E3FEC-641E-D447-9D11-CC601B8666F0}" type="presParOf" srcId="{8BCC9560-53BA-214B-9065-75E7F4801199}" destId="{E8342DD9-3EB7-044E-AC87-2159238855B0}" srcOrd="2" destOrd="0" presId="urn:microsoft.com/office/officeart/2005/8/layout/process1"/>
    <dgm:cxn modelId="{A2ABE635-59DA-EA46-A300-9459D1DFD825}" type="presParOf" srcId="{8BCC9560-53BA-214B-9065-75E7F4801199}" destId="{B54B4899-8638-1D4E-9510-CDD331AF6A4C}" srcOrd="3" destOrd="0" presId="urn:microsoft.com/office/officeart/2005/8/layout/process1"/>
    <dgm:cxn modelId="{1D884E8F-402A-6440-B924-5A49983635D9}" type="presParOf" srcId="{B54B4899-8638-1D4E-9510-CDD331AF6A4C}" destId="{005A5409-7B88-0641-AFFE-D65A6F5E8799}" srcOrd="0" destOrd="0" presId="urn:microsoft.com/office/officeart/2005/8/layout/process1"/>
    <dgm:cxn modelId="{84503523-BFB5-4E4A-AC52-C982118CEC78}" type="presParOf" srcId="{8BCC9560-53BA-214B-9065-75E7F4801199}" destId="{BEB34310-ABF7-2D43-851D-F592E75CB68F}" srcOrd="4" destOrd="0" presId="urn:microsoft.com/office/officeart/2005/8/layout/process1"/>
    <dgm:cxn modelId="{82A83B53-8411-B842-AE72-EC99B4803731}" type="presParOf" srcId="{8BCC9560-53BA-214B-9065-75E7F4801199}" destId="{CA339F13-2EEE-8C42-BA2D-5E6BA45F7F5D}" srcOrd="5" destOrd="0" presId="urn:microsoft.com/office/officeart/2005/8/layout/process1"/>
    <dgm:cxn modelId="{B2B6D364-3C13-1A4B-9332-5A8BA7804C5B}" type="presParOf" srcId="{CA339F13-2EEE-8C42-BA2D-5E6BA45F7F5D}" destId="{1EF53F94-4E2A-E142-9F2C-EB590545AB2F}" srcOrd="0" destOrd="0" presId="urn:microsoft.com/office/officeart/2005/8/layout/process1"/>
    <dgm:cxn modelId="{9EFF08CF-F4E3-D548-825C-AA89AA85A92D}" type="presParOf" srcId="{8BCC9560-53BA-214B-9065-75E7F4801199}" destId="{A036C3C0-EC55-8E47-B730-4BF68E881699}"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dgm:spPr/>
      <dgm:t>
        <a:bodyPr/>
        <a:lstStyle/>
        <a:p>
          <a:r>
            <a:rPr lang="it-IT" dirty="0">
              <a:solidFill>
                <a:schemeClr val="tx1"/>
              </a:solidFill>
              <a:latin typeface="Calibri" panose="020F0502020204030204" pitchFamily="34" charset="0"/>
              <a:cs typeface="Calibri" panose="020F0502020204030204" pitchFamily="34" charset="0"/>
            </a:rPr>
            <a:t>Aumentare   il numero  dei soci all'interno del club</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dgm:spPr/>
      <dgm:t>
        <a:bodyPr/>
        <a:lstStyle/>
        <a:p>
          <a:r>
            <a:rPr lang="it-IT" dirty="0">
              <a:solidFill>
                <a:schemeClr val="tx1"/>
              </a:solidFill>
              <a:latin typeface="Calibri" panose="020F0502020204030204" pitchFamily="34" charset="0"/>
              <a:cs typeface="Calibri" panose="020F0502020204030204" pitchFamily="34" charset="0"/>
            </a:rPr>
            <a:t>Rivitalizzare il club con nuove opportunità di servizio</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dgm:spPr/>
      <dgm:t>
        <a:bodyPr/>
        <a:lstStyle/>
        <a:p>
          <a:r>
            <a:rPr lang="it-IT" dirty="0">
              <a:solidFill>
                <a:schemeClr val="tx1"/>
              </a:solidFill>
              <a:latin typeface="Calibri" panose="020F0502020204030204" pitchFamily="34" charset="0"/>
              <a:cs typeface="Calibri" panose="020F0502020204030204" pitchFamily="34" charset="0"/>
            </a:rPr>
            <a:t>Rivitalizzare il club con nuovi soci</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dgm:spPr/>
      <dgm:t>
        <a:bodyPr/>
        <a:lstStyle/>
        <a:p>
          <a:r>
            <a:rPr lang="it-IT" dirty="0">
              <a:solidFill>
                <a:schemeClr val="tx1"/>
              </a:solidFill>
              <a:latin typeface="Calibri" panose="020F0502020204030204" pitchFamily="34" charset="0"/>
              <a:cs typeface="Calibri" panose="020F0502020204030204" pitchFamily="34" charset="0"/>
            </a:rPr>
            <a:t>Eccellere nello sviluppo della leadership e nelle operazioni di club</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dgm:spPr/>
      <dgm:t>
        <a:bodyPr/>
        <a:lstStyle/>
        <a:p>
          <a:r>
            <a:rPr lang="it-IT" dirty="0">
              <a:solidFill>
                <a:schemeClr val="accent6"/>
              </a:solidFill>
              <a:latin typeface="Calibri" panose="020F0502020204030204" pitchFamily="34" charset="0"/>
              <a:cs typeface="Calibri" panose="020F0502020204030204" pitchFamily="34" charset="0"/>
            </a:rPr>
            <a:t>Condividere i risultati del club con l'intera comunità</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726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it-IT" dirty="0"/>
            <a:t>Nuovi soci</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it-IT" dirty="0"/>
            <a:t>Progetti comunitari</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it-IT" dirty="0"/>
            <a:t>Leadership e operazioni del club</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it-IT" dirty="0"/>
            <a:t>Condividere i risultati del club con l'intera comunità</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it-IT" dirty="0"/>
            <a:t>Nuovi soci</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it-IT" dirty="0"/>
            <a:t>Progetti comunitari</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it-IT" dirty="0"/>
            <a:t>Leadership e operazioni del club</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it-IT" dirty="0"/>
            <a:t>Condividere i risultati del club con l'intera comunità</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it-IT" dirty="0"/>
            <a:t>Nuovi soci</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it-IT" dirty="0"/>
            <a:t>Progetti comunitari</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it-IT" dirty="0"/>
            <a:t>Leadership e operazioni del club</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it-IT" dirty="0"/>
            <a:t>Condividere i risultati del club con l'intera comunità</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it-IT" dirty="0"/>
            <a:t>Nuovi soci</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it-IT" dirty="0"/>
            <a:t>Progetti comunitari</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it-IT" dirty="0"/>
            <a:t>Leadership e operazioni del club</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it-IT" dirty="0"/>
            <a:t>Condividere i risultati del club con l'intera comunità</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it-IT" sz="1200" dirty="0">
              <a:solidFill>
                <a:schemeClr val="bg1"/>
              </a:solidFill>
              <a:latin typeface="Calibri" panose="020F0502020204030204" pitchFamily="34" charset="0"/>
              <a:cs typeface="Calibri" panose="020F0502020204030204" pitchFamily="34" charset="0"/>
            </a:rPr>
            <a:t>Condividere</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it-IT" sz="1200" dirty="0">
              <a:solidFill>
                <a:schemeClr val="bg1"/>
              </a:solidFill>
              <a:latin typeface="Calibri" panose="020F0502020204030204" pitchFamily="34" charset="0"/>
              <a:cs typeface="Calibri" panose="020F0502020204030204" pitchFamily="34" charset="0"/>
            </a:rPr>
            <a:t>Supportare</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it-IT" sz="1200" dirty="0">
              <a:solidFill>
                <a:schemeClr val="bg1"/>
              </a:solidFill>
              <a:latin typeface="Calibri" panose="020F0502020204030204" pitchFamily="34" charset="0"/>
              <a:cs typeface="Calibri" panose="020F0502020204030204" pitchFamily="34" charset="0"/>
            </a:rPr>
            <a:t>Riconoscere</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it-IT" sz="1200" dirty="0">
              <a:solidFill>
                <a:schemeClr val="bg1"/>
              </a:solidFill>
              <a:latin typeface="Calibri" panose="020F0502020204030204" pitchFamily="34" charset="0"/>
              <a:cs typeface="Calibri" panose="020F0502020204030204" pitchFamily="34" charset="0"/>
            </a:rPr>
            <a:t>Valutare</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it-IT" sz="1200" dirty="0">
              <a:solidFill>
                <a:schemeClr val="bg1"/>
              </a:solidFill>
              <a:latin typeface="Calibri" panose="020F0502020204030204" pitchFamily="34" charset="0"/>
              <a:cs typeface="Calibri" panose="020F0502020204030204" pitchFamily="34" charset="0"/>
            </a:rPr>
            <a:t>Cambiare</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it-IT" sz="1200" dirty="0">
              <a:solidFill>
                <a:schemeClr val="bg1"/>
              </a:solidFill>
              <a:latin typeface="Calibri" panose="020F0502020204030204" pitchFamily="34" charset="0"/>
              <a:cs typeface="Calibri" panose="020F0502020204030204" pitchFamily="34" charset="0"/>
            </a:rPr>
            <a:t>Condividere</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it-IT" sz="1200" dirty="0">
              <a:solidFill>
                <a:schemeClr val="bg1"/>
              </a:solidFill>
              <a:latin typeface="Calibri" panose="020F0502020204030204" pitchFamily="34" charset="0"/>
              <a:cs typeface="Calibri" panose="020F0502020204030204" pitchFamily="34" charset="0"/>
            </a:rPr>
            <a:t>Supportare</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it-IT" sz="1200" dirty="0">
              <a:solidFill>
                <a:schemeClr val="bg1"/>
              </a:solidFill>
              <a:latin typeface="Calibri" panose="020F0502020204030204" pitchFamily="34" charset="0"/>
              <a:cs typeface="Calibri" panose="020F0502020204030204" pitchFamily="34" charset="0"/>
            </a:rPr>
            <a:t>Riconoscere</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it-IT" sz="1200" dirty="0">
              <a:solidFill>
                <a:schemeClr val="bg1"/>
              </a:solidFill>
              <a:latin typeface="Calibri" panose="020F0502020204030204" pitchFamily="34" charset="0"/>
              <a:cs typeface="Calibri" panose="020F0502020204030204" pitchFamily="34" charset="0"/>
            </a:rPr>
            <a:t>Valutare</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it-IT" sz="1200" dirty="0">
              <a:solidFill>
                <a:schemeClr val="bg1"/>
              </a:solidFill>
              <a:latin typeface="Calibri" panose="020F0502020204030204" pitchFamily="34" charset="0"/>
              <a:cs typeface="Calibri" panose="020F0502020204030204" pitchFamily="34" charset="0"/>
            </a:rPr>
            <a:t>Cambiare</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custScaleX="197907">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custScaleX="165916">
        <dgm:presLayoutVars>
          <dgm:bulletEnabled val="1"/>
        </dgm:presLayoutVars>
      </dgm:prSet>
      <dgm:spPr/>
    </dgm:pt>
    <dgm:pt modelId="{8BA4A4AD-AE21-4519-907E-3292F261B497}" type="pres">
      <dgm:prSet presAssocID="{3653FDBC-BC6E-4B18-82F1-DBB00CD5EC9E}" presName="sibTrans" presStyleLbl="node1" presStyleIdx="1" presStyleCnt="5" custLinFactNeighborX="6112" custLinFactNeighborY="-2968"/>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custScaleX="151393">
        <dgm:presLayoutVars>
          <dgm:bulletEnabled val="1"/>
        </dgm:presLayoutVars>
      </dgm:prSet>
      <dgm:spPr/>
    </dgm:pt>
    <dgm:pt modelId="{9E39B2B2-8846-4D64-9C36-18324217A6E5}" type="pres">
      <dgm:prSet presAssocID="{3BF27525-AB1F-4285-90A9-FFD9E931F36A}" presName="sibTrans" presStyleLbl="node1" presStyleIdx="2" presStyleCnt="5" custLinFactNeighborX="-6302" custLinFactNeighborY="-2968"/>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it-IT" sz="1200" dirty="0">
              <a:solidFill>
                <a:schemeClr val="bg1"/>
              </a:solidFill>
              <a:latin typeface="Calibri" panose="020F0502020204030204" pitchFamily="34" charset="0"/>
              <a:cs typeface="Calibri" panose="020F0502020204030204" pitchFamily="34" charset="0"/>
            </a:rPr>
            <a:t>Condividere</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it-IT" sz="1200" dirty="0">
              <a:solidFill>
                <a:schemeClr val="bg1"/>
              </a:solidFill>
              <a:latin typeface="Calibri" panose="020F0502020204030204" pitchFamily="34" charset="0"/>
              <a:cs typeface="Calibri" panose="020F0502020204030204" pitchFamily="34" charset="0"/>
            </a:rPr>
            <a:t>Supportare</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it-IT" sz="1200" dirty="0">
              <a:solidFill>
                <a:schemeClr val="bg1"/>
              </a:solidFill>
              <a:latin typeface="Calibri" panose="020F0502020204030204" pitchFamily="34" charset="0"/>
              <a:cs typeface="Calibri" panose="020F0502020204030204" pitchFamily="34" charset="0"/>
            </a:rPr>
            <a:t>Riconoscere</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it-IT" sz="1200" dirty="0">
              <a:solidFill>
                <a:schemeClr val="bg1"/>
              </a:solidFill>
              <a:latin typeface="Calibri" panose="020F0502020204030204" pitchFamily="34" charset="0"/>
              <a:cs typeface="Calibri" panose="020F0502020204030204" pitchFamily="34" charset="0"/>
            </a:rPr>
            <a:t>Valutare</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it-IT" sz="1200" dirty="0">
              <a:solidFill>
                <a:schemeClr val="bg1"/>
              </a:solidFill>
              <a:latin typeface="Calibri" panose="020F0502020204030204" pitchFamily="34" charset="0"/>
              <a:cs typeface="Calibri" panose="020F0502020204030204" pitchFamily="34" charset="0"/>
            </a:rPr>
            <a:t>Cambiare</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custScaleX="178208">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custLinFactNeighborX="6530" custLinFactNeighborY="-4361"/>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custScaleX="142366" custRadScaleRad="100827" custRadScaleInc="9637">
        <dgm:presLayoutVars>
          <dgm:bulletEnabled val="1"/>
        </dgm:presLayoutVars>
      </dgm:prSet>
      <dgm:spPr/>
    </dgm:pt>
    <dgm:pt modelId="{9E39B2B2-8846-4D64-9C36-18324217A6E5}" type="pres">
      <dgm:prSet presAssocID="{3BF27525-AB1F-4285-90A9-FFD9E931F36A}" presName="sibTrans" presStyleLbl="node1" presStyleIdx="2" presStyleCnt="5" custLinFactNeighborX="-7592" custLinFactNeighborY="-1303"/>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2D0C9-233E-1242-97F8-37FFEEC12BC0}">
      <dsp:nvSpPr>
        <dsp:cNvPr id="0" name=""/>
        <dsp:cNvSpPr/>
      </dsp:nvSpPr>
      <dsp:spPr>
        <a:xfrm>
          <a:off x="3514" y="28472"/>
          <a:ext cx="1536715" cy="922029"/>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latin typeface="Arial" panose="020B0604020202020204" pitchFamily="34" charset="0"/>
              <a:cs typeface="Arial" panose="020B0604020202020204" pitchFamily="34" charset="0"/>
            </a:rPr>
            <a:t>Creare una squadra</a:t>
          </a:r>
        </a:p>
      </dsp:txBody>
      <dsp:txXfrm>
        <a:off x="30519" y="55477"/>
        <a:ext cx="1482705" cy="868019"/>
      </dsp:txXfrm>
    </dsp:sp>
    <dsp:sp modelId="{7C60905F-858E-3D45-BDCF-8E59A2EDBDC4}">
      <dsp:nvSpPr>
        <dsp:cNvPr id="0" name=""/>
        <dsp:cNvSpPr/>
      </dsp:nvSpPr>
      <dsp:spPr>
        <a:xfrm>
          <a:off x="1693902" y="298934"/>
          <a:ext cx="325783" cy="381105"/>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1693902" y="375155"/>
        <a:ext cx="228048" cy="228663"/>
      </dsp:txXfrm>
    </dsp:sp>
    <dsp:sp modelId="{E8342DD9-3EB7-044E-AC87-2159238855B0}">
      <dsp:nvSpPr>
        <dsp:cNvPr id="0" name=""/>
        <dsp:cNvSpPr/>
      </dsp:nvSpPr>
      <dsp:spPr>
        <a:xfrm>
          <a:off x="2154916" y="28472"/>
          <a:ext cx="1536715" cy="922029"/>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latin typeface="Arial" panose="020B0604020202020204" pitchFamily="34" charset="0"/>
              <a:cs typeface="Arial" panose="020B0604020202020204" pitchFamily="34" charset="0"/>
            </a:rPr>
            <a:t>Creare una visione</a:t>
          </a:r>
        </a:p>
      </dsp:txBody>
      <dsp:txXfrm>
        <a:off x="2181921" y="55477"/>
        <a:ext cx="1482705" cy="868019"/>
      </dsp:txXfrm>
    </dsp:sp>
    <dsp:sp modelId="{B54B4899-8638-1D4E-9510-CDD331AF6A4C}">
      <dsp:nvSpPr>
        <dsp:cNvPr id="0" name=""/>
        <dsp:cNvSpPr/>
      </dsp:nvSpPr>
      <dsp:spPr>
        <a:xfrm>
          <a:off x="3845304" y="298934"/>
          <a:ext cx="325783" cy="381105"/>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3845304" y="375155"/>
        <a:ext cx="228048" cy="228663"/>
      </dsp:txXfrm>
    </dsp:sp>
    <dsp:sp modelId="{BEB34310-ABF7-2D43-851D-F592E75CB68F}">
      <dsp:nvSpPr>
        <dsp:cNvPr id="0" name=""/>
        <dsp:cNvSpPr/>
      </dsp:nvSpPr>
      <dsp:spPr>
        <a:xfrm>
          <a:off x="4306319" y="28472"/>
          <a:ext cx="1536715" cy="922029"/>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kern="1200">
              <a:latin typeface="Arial" panose="020B0604020202020204" pitchFamily="34" charset="0"/>
              <a:cs typeface="Arial" panose="020B0604020202020204" pitchFamily="34" charset="0"/>
            </a:rPr>
            <a:t>Sviluppare un piano</a:t>
          </a:r>
        </a:p>
      </dsp:txBody>
      <dsp:txXfrm>
        <a:off x="4333324" y="55477"/>
        <a:ext cx="1482705" cy="868019"/>
      </dsp:txXfrm>
    </dsp:sp>
    <dsp:sp modelId="{CA339F13-2EEE-8C42-BA2D-5E6BA45F7F5D}">
      <dsp:nvSpPr>
        <dsp:cNvPr id="0" name=""/>
        <dsp:cNvSpPr/>
      </dsp:nvSpPr>
      <dsp:spPr>
        <a:xfrm>
          <a:off x="5996706" y="298934"/>
          <a:ext cx="325783" cy="381105"/>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5996706" y="375155"/>
        <a:ext cx="228048" cy="228663"/>
      </dsp:txXfrm>
    </dsp:sp>
    <dsp:sp modelId="{A036C3C0-EC55-8E47-B730-4BF68E881699}">
      <dsp:nvSpPr>
        <dsp:cNvPr id="0" name=""/>
        <dsp:cNvSpPr/>
      </dsp:nvSpPr>
      <dsp:spPr>
        <a:xfrm>
          <a:off x="6457721" y="28472"/>
          <a:ext cx="1536715" cy="922029"/>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latin typeface="Arial" panose="020B0604020202020204" pitchFamily="34" charset="0"/>
              <a:cs typeface="Arial" panose="020B0604020202020204" pitchFamily="34" charset="0"/>
            </a:rPr>
            <a:t>Costruire il successo</a:t>
          </a:r>
        </a:p>
      </dsp:txBody>
      <dsp:txXfrm>
        <a:off x="6484726" y="55477"/>
        <a:ext cx="1482705" cy="8680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it-IT" sz="2200" kern="1200" dirty="0">
              <a:solidFill>
                <a:schemeClr val="tx1"/>
              </a:solidFill>
              <a:latin typeface="Calibri" panose="020F0502020204030204" pitchFamily="34" charset="0"/>
              <a:cs typeface="Calibri" panose="020F0502020204030204" pitchFamily="34" charset="0"/>
            </a:rPr>
            <a:t>Aumentare   il numero  dei soci all'interno del club</a:t>
          </a:r>
        </a:p>
      </dsp:txBody>
      <dsp:txXfrm>
        <a:off x="4265156" y="2657673"/>
        <a:ext cx="1572872" cy="1572872"/>
      </dsp:txXfrm>
    </dsp:sp>
    <dsp:sp modelId="{81ED42A3-111F-4F84-A6E1-3F83AD87ED31}">
      <dsp:nvSpPr>
        <dsp:cNvPr id="0" name=""/>
        <dsp:cNvSpPr/>
      </dsp:nvSpPr>
      <dsp:spPr>
        <a:xfrm rot="10776330">
          <a:off x="2670901" y="3181300"/>
          <a:ext cx="1309985"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it-IT" sz="2100" kern="1200" dirty="0">
              <a:solidFill>
                <a:schemeClr val="tx1"/>
              </a:solidFill>
              <a:latin typeface="Calibri" panose="020F0502020204030204" pitchFamily="34" charset="0"/>
              <a:cs typeface="Calibri" panose="020F0502020204030204" pitchFamily="34" charset="0"/>
            </a:rPr>
            <a:t>Rivitalizzare il club con nuovi soci</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it-IT" sz="2100" kern="1200" dirty="0">
              <a:solidFill>
                <a:schemeClr val="tx1"/>
              </a:solidFill>
              <a:latin typeface="Calibri" panose="020F0502020204030204" pitchFamily="34" charset="0"/>
              <a:cs typeface="Calibri" panose="020F0502020204030204" pitchFamily="34" charset="0"/>
            </a:rPr>
            <a:t>Rivitalizzare il club con nuove opportunità di servizio</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it-IT" sz="2100" kern="1200" dirty="0">
              <a:solidFill>
                <a:schemeClr val="tx1"/>
              </a:solidFill>
              <a:latin typeface="Calibri" panose="020F0502020204030204" pitchFamily="34" charset="0"/>
              <a:cs typeface="Calibri" panose="020F0502020204030204" pitchFamily="34" charset="0"/>
            </a:rPr>
            <a:t>Eccellere nello sviluppo della leadership e nelle operazioni di club</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it-IT" sz="2100" kern="1200" dirty="0">
              <a:solidFill>
                <a:schemeClr val="accent6"/>
              </a:solidFill>
              <a:latin typeface="Calibri" panose="020F0502020204030204" pitchFamily="34" charset="0"/>
              <a:cs typeface="Calibri" panose="020F0502020204030204" pitchFamily="34" charset="0"/>
            </a:rPr>
            <a:t>Condividere i risultati del club con l'intera comunità</a:t>
          </a:r>
        </a:p>
      </dsp:txBody>
      <dsp:txXfrm>
        <a:off x="6849876" y="2654698"/>
        <a:ext cx="2014131" cy="1591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dirty="0"/>
            <a:t>Nuovi soci</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dirty="0"/>
            <a:t>Progetti comunitari</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dirty="0"/>
            <a:t>Leadership e operazioni del club</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dirty="0"/>
            <a:t>Condividere i risultati del club con l'intera comunità</a:t>
          </a:r>
        </a:p>
      </dsp:txBody>
      <dsp:txXfrm>
        <a:off x="1856348" y="1627749"/>
        <a:ext cx="1072662" cy="10726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dirty="0"/>
            <a:t>Nuovi soci</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dirty="0"/>
            <a:t>Progetti comunitari</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dirty="0"/>
            <a:t>Leadership e operazioni del club</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dirty="0"/>
            <a:t>Condividere i risultati del club con l'intera comunità</a:t>
          </a:r>
        </a:p>
      </dsp:txBody>
      <dsp:txXfrm>
        <a:off x="1856348" y="1627749"/>
        <a:ext cx="1072662" cy="10726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dirty="0"/>
            <a:t>Nuovi soci</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dirty="0"/>
            <a:t>Progetti comunitari</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dirty="0"/>
            <a:t>Leadership e operazioni del club</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dirty="0"/>
            <a:t>Condividere i risultati del club con l'intera comunità</a:t>
          </a:r>
        </a:p>
      </dsp:txBody>
      <dsp:txXfrm>
        <a:off x="1856348" y="1627749"/>
        <a:ext cx="1072662" cy="10726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dirty="0"/>
            <a:t>Nuovi soci</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dirty="0"/>
            <a:t>Progetti comunitari</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dirty="0"/>
            <a:t>Leadership e operazioni del club</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t-IT" sz="1200" kern="1200" dirty="0"/>
            <a:t>Condividere i risultati del club con l'intera comunità</a:t>
          </a:r>
        </a:p>
      </dsp:txBody>
      <dsp:txXfrm>
        <a:off x="1856348" y="1627749"/>
        <a:ext cx="1072662" cy="10726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3642350" y="26680"/>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dirty="0">
              <a:solidFill>
                <a:schemeClr val="bg1"/>
              </a:solidFill>
              <a:latin typeface="Calibri" panose="020F0502020204030204" pitchFamily="34" charset="0"/>
              <a:cs typeface="Calibri" panose="020F0502020204030204" pitchFamily="34" charset="0"/>
            </a:rPr>
            <a:t>Condividere</a:t>
          </a:r>
        </a:p>
      </dsp:txBody>
      <dsp:txXfrm>
        <a:off x="3642350" y="26680"/>
        <a:ext cx="892075" cy="892075"/>
      </dsp:txXfrm>
    </dsp:sp>
    <dsp:sp modelId="{38F3E115-2726-41E2-A1A9-A5F5D41654D6}">
      <dsp:nvSpPr>
        <dsp:cNvPr id="0" name=""/>
        <dsp:cNvSpPr/>
      </dsp:nvSpPr>
      <dsp:spPr>
        <a:xfrm>
          <a:off x="1539116" y="302"/>
          <a:ext cx="3350629" cy="3350629"/>
        </a:xfrm>
        <a:prstGeom prst="circularArrow">
          <a:avLst>
            <a:gd name="adj1" fmla="val 5192"/>
            <a:gd name="adj2" fmla="val 335297"/>
            <a:gd name="adj3" fmla="val 21295751"/>
            <a:gd name="adj4" fmla="val 19764040"/>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4182485" y="1689045"/>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dirty="0">
              <a:solidFill>
                <a:schemeClr val="bg1"/>
              </a:solidFill>
              <a:latin typeface="Calibri" panose="020F0502020204030204" pitchFamily="34" charset="0"/>
              <a:cs typeface="Calibri" panose="020F0502020204030204" pitchFamily="34" charset="0"/>
            </a:rPr>
            <a:t>Supportare</a:t>
          </a:r>
        </a:p>
      </dsp:txBody>
      <dsp:txXfrm>
        <a:off x="4182485" y="1689045"/>
        <a:ext cx="892075" cy="892075"/>
      </dsp:txXfrm>
    </dsp:sp>
    <dsp:sp modelId="{8BA4A4AD-AE21-4519-907E-3292F261B497}">
      <dsp:nvSpPr>
        <dsp:cNvPr id="0" name=""/>
        <dsp:cNvSpPr/>
      </dsp:nvSpPr>
      <dsp:spPr>
        <a:xfrm>
          <a:off x="1539116" y="302"/>
          <a:ext cx="3350629" cy="3350629"/>
        </a:xfrm>
        <a:prstGeom prst="circularArrow">
          <a:avLst>
            <a:gd name="adj1" fmla="val 5192"/>
            <a:gd name="adj2" fmla="val 335297"/>
            <a:gd name="adj3" fmla="val 4017298"/>
            <a:gd name="adj4" fmla="val 2251046"/>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768393" y="2716443"/>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dirty="0">
              <a:solidFill>
                <a:schemeClr val="bg1"/>
              </a:solidFill>
              <a:latin typeface="Calibri" panose="020F0502020204030204" pitchFamily="34" charset="0"/>
              <a:cs typeface="Calibri" panose="020F0502020204030204" pitchFamily="34" charset="0"/>
            </a:rPr>
            <a:t>Riconoscere</a:t>
          </a:r>
        </a:p>
      </dsp:txBody>
      <dsp:txXfrm>
        <a:off x="2768393" y="2716443"/>
        <a:ext cx="892075" cy="892075"/>
      </dsp:txXfrm>
    </dsp:sp>
    <dsp:sp modelId="{9E39B2B2-8846-4D64-9C36-18324217A6E5}">
      <dsp:nvSpPr>
        <dsp:cNvPr id="0" name=""/>
        <dsp:cNvSpPr/>
      </dsp:nvSpPr>
      <dsp:spPr>
        <a:xfrm>
          <a:off x="1539116" y="302"/>
          <a:ext cx="3350629" cy="3350629"/>
        </a:xfrm>
        <a:prstGeom prst="circularArrow">
          <a:avLst>
            <a:gd name="adj1" fmla="val 5192"/>
            <a:gd name="adj2" fmla="val 335297"/>
            <a:gd name="adj3" fmla="val 8213657"/>
            <a:gd name="adj4" fmla="val 6447405"/>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1097638" y="1689045"/>
          <a:ext cx="1405402"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dirty="0">
              <a:solidFill>
                <a:schemeClr val="bg1"/>
              </a:solidFill>
              <a:latin typeface="Calibri" panose="020F0502020204030204" pitchFamily="34" charset="0"/>
              <a:cs typeface="Calibri" panose="020F0502020204030204" pitchFamily="34" charset="0"/>
            </a:rPr>
            <a:t>Valutare</a:t>
          </a:r>
        </a:p>
      </dsp:txBody>
      <dsp:txXfrm>
        <a:off x="1097638" y="1689045"/>
        <a:ext cx="1405402" cy="892075"/>
      </dsp:txXfrm>
    </dsp:sp>
    <dsp:sp modelId="{2E3351E2-2A4A-4DA6-8386-CAD3C32A7C8A}">
      <dsp:nvSpPr>
        <dsp:cNvPr id="0" name=""/>
        <dsp:cNvSpPr/>
      </dsp:nvSpPr>
      <dsp:spPr>
        <a:xfrm>
          <a:off x="1539116" y="302"/>
          <a:ext cx="3350629" cy="3350629"/>
        </a:xfrm>
        <a:prstGeom prst="circularArrow">
          <a:avLst>
            <a:gd name="adj1" fmla="val 5192"/>
            <a:gd name="adj2" fmla="val 335297"/>
            <a:gd name="adj3" fmla="val 12300662"/>
            <a:gd name="adj4" fmla="val 10768952"/>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894437" y="26680"/>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dirty="0">
              <a:solidFill>
                <a:schemeClr val="bg1"/>
              </a:solidFill>
              <a:latin typeface="Calibri" panose="020F0502020204030204" pitchFamily="34" charset="0"/>
              <a:cs typeface="Calibri" panose="020F0502020204030204" pitchFamily="34" charset="0"/>
            </a:rPr>
            <a:t>Cambiare</a:t>
          </a:r>
        </a:p>
      </dsp:txBody>
      <dsp:txXfrm>
        <a:off x="1894437" y="26680"/>
        <a:ext cx="892075" cy="892075"/>
      </dsp:txXfrm>
    </dsp:sp>
    <dsp:sp modelId="{530FA79C-3F31-40E4-83D7-8F47B18CD322}">
      <dsp:nvSpPr>
        <dsp:cNvPr id="0" name=""/>
        <dsp:cNvSpPr/>
      </dsp:nvSpPr>
      <dsp:spPr>
        <a:xfrm>
          <a:off x="1539116" y="302"/>
          <a:ext cx="3350629" cy="3350629"/>
        </a:xfrm>
        <a:prstGeom prst="circularArrow">
          <a:avLst>
            <a:gd name="adj1" fmla="val 5192"/>
            <a:gd name="adj2" fmla="val 335297"/>
            <a:gd name="adj3" fmla="val 16868279"/>
            <a:gd name="adj4" fmla="val 15196424"/>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1936348" y="20029"/>
          <a:ext cx="1357035"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dirty="0">
              <a:solidFill>
                <a:schemeClr val="bg1"/>
              </a:solidFill>
              <a:latin typeface="Calibri" panose="020F0502020204030204" pitchFamily="34" charset="0"/>
              <a:cs typeface="Calibri" panose="020F0502020204030204" pitchFamily="34" charset="0"/>
            </a:rPr>
            <a:t>Condividere</a:t>
          </a:r>
        </a:p>
      </dsp:txBody>
      <dsp:txXfrm>
        <a:off x="1936348" y="20029"/>
        <a:ext cx="1357035" cy="685693"/>
      </dsp:txXfrm>
    </dsp:sp>
    <dsp:sp modelId="{38F3E115-2726-41E2-A1A9-A5F5D41654D6}">
      <dsp:nvSpPr>
        <dsp:cNvPr id="0" name=""/>
        <dsp:cNvSpPr/>
      </dsp:nvSpPr>
      <dsp:spPr>
        <a:xfrm>
          <a:off x="658409" y="119"/>
          <a:ext cx="2571631" cy="2571631"/>
        </a:xfrm>
        <a:prstGeom prst="circularArrow">
          <a:avLst>
            <a:gd name="adj1" fmla="val 5199"/>
            <a:gd name="adj2" fmla="val 335860"/>
            <a:gd name="adj3" fmla="val 21293457"/>
            <a:gd name="adj4" fmla="val 19766050"/>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2460507" y="1295665"/>
          <a:ext cx="1137675"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dirty="0">
              <a:solidFill>
                <a:schemeClr val="bg1"/>
              </a:solidFill>
              <a:latin typeface="Calibri" panose="020F0502020204030204" pitchFamily="34" charset="0"/>
              <a:cs typeface="Calibri" panose="020F0502020204030204" pitchFamily="34" charset="0"/>
            </a:rPr>
            <a:t>Supportare</a:t>
          </a:r>
        </a:p>
      </dsp:txBody>
      <dsp:txXfrm>
        <a:off x="2460507" y="1295665"/>
        <a:ext cx="1137675" cy="685693"/>
      </dsp:txXfrm>
    </dsp:sp>
    <dsp:sp modelId="{8BA4A4AD-AE21-4519-907E-3292F261B497}">
      <dsp:nvSpPr>
        <dsp:cNvPr id="0" name=""/>
        <dsp:cNvSpPr/>
      </dsp:nvSpPr>
      <dsp:spPr>
        <a:xfrm>
          <a:off x="815587" y="-76206"/>
          <a:ext cx="2571631" cy="2571631"/>
        </a:xfrm>
        <a:prstGeom prst="circularArrow">
          <a:avLst>
            <a:gd name="adj1" fmla="val 5199"/>
            <a:gd name="adj2" fmla="val 335860"/>
            <a:gd name="adj3" fmla="val 3440555"/>
            <a:gd name="adj4" fmla="val 2253227"/>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1425179" y="2084051"/>
          <a:ext cx="1038092"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dirty="0">
              <a:solidFill>
                <a:schemeClr val="bg1"/>
              </a:solidFill>
              <a:latin typeface="Calibri" panose="020F0502020204030204" pitchFamily="34" charset="0"/>
              <a:cs typeface="Calibri" panose="020F0502020204030204" pitchFamily="34" charset="0"/>
            </a:rPr>
            <a:t>Riconoscere</a:t>
          </a:r>
        </a:p>
      </dsp:txBody>
      <dsp:txXfrm>
        <a:off x="1425179" y="2084051"/>
        <a:ext cx="1038092" cy="685693"/>
      </dsp:txXfrm>
    </dsp:sp>
    <dsp:sp modelId="{9E39B2B2-8846-4D64-9C36-18324217A6E5}">
      <dsp:nvSpPr>
        <dsp:cNvPr id="0" name=""/>
        <dsp:cNvSpPr/>
      </dsp:nvSpPr>
      <dsp:spPr>
        <a:xfrm>
          <a:off x="496344" y="-76206"/>
          <a:ext cx="2571631" cy="2571631"/>
        </a:xfrm>
        <a:prstGeom prst="circularArrow">
          <a:avLst>
            <a:gd name="adj1" fmla="val 5199"/>
            <a:gd name="adj2" fmla="val 335860"/>
            <a:gd name="adj3" fmla="val 8210912"/>
            <a:gd name="adj4" fmla="val 7023584"/>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318973" y="1295665"/>
          <a:ext cx="1080262"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dirty="0">
              <a:solidFill>
                <a:schemeClr val="bg1"/>
              </a:solidFill>
              <a:latin typeface="Calibri" panose="020F0502020204030204" pitchFamily="34" charset="0"/>
              <a:cs typeface="Calibri" panose="020F0502020204030204" pitchFamily="34" charset="0"/>
            </a:rPr>
            <a:t>Valutare</a:t>
          </a:r>
        </a:p>
      </dsp:txBody>
      <dsp:txXfrm>
        <a:off x="318973" y="1295665"/>
        <a:ext cx="1080262" cy="685693"/>
      </dsp:txXfrm>
    </dsp:sp>
    <dsp:sp modelId="{2E3351E2-2A4A-4DA6-8386-CAD3C32A7C8A}">
      <dsp:nvSpPr>
        <dsp:cNvPr id="0" name=""/>
        <dsp:cNvSpPr/>
      </dsp:nvSpPr>
      <dsp:spPr>
        <a:xfrm>
          <a:off x="658409" y="119"/>
          <a:ext cx="2571631" cy="2571631"/>
        </a:xfrm>
        <a:prstGeom prst="circularArrow">
          <a:avLst>
            <a:gd name="adj1" fmla="val 5199"/>
            <a:gd name="adj2" fmla="val 335860"/>
            <a:gd name="adj3" fmla="val 12298090"/>
            <a:gd name="adj4" fmla="val 10770683"/>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930737" y="20029"/>
          <a:ext cx="685693"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dirty="0">
              <a:solidFill>
                <a:schemeClr val="bg1"/>
              </a:solidFill>
              <a:latin typeface="Calibri" panose="020F0502020204030204" pitchFamily="34" charset="0"/>
              <a:cs typeface="Calibri" panose="020F0502020204030204" pitchFamily="34" charset="0"/>
            </a:rPr>
            <a:t>Cambiare</a:t>
          </a:r>
        </a:p>
      </dsp:txBody>
      <dsp:txXfrm>
        <a:off x="930737" y="20029"/>
        <a:ext cx="685693" cy="685693"/>
      </dsp:txXfrm>
    </dsp:sp>
    <dsp:sp modelId="{530FA79C-3F31-40E4-83D7-8F47B18CD322}">
      <dsp:nvSpPr>
        <dsp:cNvPr id="0" name=""/>
        <dsp:cNvSpPr/>
      </dsp:nvSpPr>
      <dsp:spPr>
        <a:xfrm>
          <a:off x="658409" y="119"/>
          <a:ext cx="2571631" cy="2571631"/>
        </a:xfrm>
        <a:prstGeom prst="circularArrow">
          <a:avLst>
            <a:gd name="adj1" fmla="val 5199"/>
            <a:gd name="adj2" fmla="val 335860"/>
            <a:gd name="adj3" fmla="val 15840407"/>
            <a:gd name="adj4" fmla="val 15198231"/>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2723623" y="21628"/>
          <a:ext cx="1314978"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dirty="0">
              <a:solidFill>
                <a:schemeClr val="bg1"/>
              </a:solidFill>
              <a:latin typeface="Calibri" panose="020F0502020204030204" pitchFamily="34" charset="0"/>
              <a:cs typeface="Calibri" panose="020F0502020204030204" pitchFamily="34" charset="0"/>
            </a:rPr>
            <a:t>Condividere</a:t>
          </a:r>
        </a:p>
      </dsp:txBody>
      <dsp:txXfrm>
        <a:off x="2723623" y="21628"/>
        <a:ext cx="1314978" cy="737889"/>
      </dsp:txXfrm>
    </dsp:sp>
    <dsp:sp modelId="{38F3E115-2726-41E2-A1A9-A5F5D41654D6}">
      <dsp:nvSpPr>
        <dsp:cNvPr id="0" name=""/>
        <dsp:cNvSpPr/>
      </dsp:nvSpPr>
      <dsp:spPr>
        <a:xfrm>
          <a:off x="1274185" y="16"/>
          <a:ext cx="2769330" cy="2769330"/>
        </a:xfrm>
        <a:prstGeom prst="circularArrow">
          <a:avLst>
            <a:gd name="adj1" fmla="val 5196"/>
            <a:gd name="adj2" fmla="val 335595"/>
            <a:gd name="adj3" fmla="val 21294539"/>
            <a:gd name="adj4" fmla="val 19765102"/>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3458550" y="1395452"/>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dirty="0">
              <a:solidFill>
                <a:schemeClr val="bg1"/>
              </a:solidFill>
              <a:latin typeface="Calibri" panose="020F0502020204030204" pitchFamily="34" charset="0"/>
              <a:cs typeface="Calibri" panose="020F0502020204030204" pitchFamily="34" charset="0"/>
            </a:rPr>
            <a:t>Supportare</a:t>
          </a:r>
        </a:p>
      </dsp:txBody>
      <dsp:txXfrm>
        <a:off x="3458550" y="1395452"/>
        <a:ext cx="737889" cy="737889"/>
      </dsp:txXfrm>
    </dsp:sp>
    <dsp:sp modelId="{8BA4A4AD-AE21-4519-907E-3292F261B497}">
      <dsp:nvSpPr>
        <dsp:cNvPr id="0" name=""/>
        <dsp:cNvSpPr/>
      </dsp:nvSpPr>
      <dsp:spPr>
        <a:xfrm>
          <a:off x="1452628" y="-117626"/>
          <a:ext cx="2769330" cy="2769330"/>
        </a:xfrm>
        <a:prstGeom prst="circularArrow">
          <a:avLst>
            <a:gd name="adj1" fmla="val 5196"/>
            <a:gd name="adj2" fmla="val 335595"/>
            <a:gd name="adj3" fmla="val 3691931"/>
            <a:gd name="adj4" fmla="val 2241178"/>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083599" y="2245462"/>
          <a:ext cx="1050504"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dirty="0">
              <a:solidFill>
                <a:schemeClr val="bg1"/>
              </a:solidFill>
              <a:latin typeface="Calibri" panose="020F0502020204030204" pitchFamily="34" charset="0"/>
              <a:cs typeface="Calibri" panose="020F0502020204030204" pitchFamily="34" charset="0"/>
            </a:rPr>
            <a:t>Riconoscere</a:t>
          </a:r>
        </a:p>
      </dsp:txBody>
      <dsp:txXfrm>
        <a:off x="2083599" y="2245462"/>
        <a:ext cx="1050504" cy="737889"/>
      </dsp:txXfrm>
    </dsp:sp>
    <dsp:sp modelId="{9E39B2B2-8846-4D64-9C36-18324217A6E5}">
      <dsp:nvSpPr>
        <dsp:cNvPr id="0" name=""/>
        <dsp:cNvSpPr/>
      </dsp:nvSpPr>
      <dsp:spPr>
        <a:xfrm>
          <a:off x="1066792" y="-32338"/>
          <a:ext cx="2769330" cy="2769330"/>
        </a:xfrm>
        <a:prstGeom prst="circularArrow">
          <a:avLst>
            <a:gd name="adj1" fmla="val 5196"/>
            <a:gd name="adj2" fmla="val 335595"/>
            <a:gd name="adj3" fmla="val 8225344"/>
            <a:gd name="adj4" fmla="val 7083884"/>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908959" y="1395452"/>
          <a:ext cx="1162493"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dirty="0">
              <a:solidFill>
                <a:schemeClr val="bg1"/>
              </a:solidFill>
              <a:latin typeface="Calibri" panose="020F0502020204030204" pitchFamily="34" charset="0"/>
              <a:cs typeface="Calibri" panose="020F0502020204030204" pitchFamily="34" charset="0"/>
            </a:rPr>
            <a:t>Valutare</a:t>
          </a:r>
        </a:p>
      </dsp:txBody>
      <dsp:txXfrm>
        <a:off x="908959" y="1395452"/>
        <a:ext cx="1162493" cy="737889"/>
      </dsp:txXfrm>
    </dsp:sp>
    <dsp:sp modelId="{2E3351E2-2A4A-4DA6-8386-CAD3C32A7C8A}">
      <dsp:nvSpPr>
        <dsp:cNvPr id="0" name=""/>
        <dsp:cNvSpPr/>
      </dsp:nvSpPr>
      <dsp:spPr>
        <a:xfrm>
          <a:off x="1274185" y="16"/>
          <a:ext cx="2769330" cy="2769330"/>
        </a:xfrm>
        <a:prstGeom prst="circularArrow">
          <a:avLst>
            <a:gd name="adj1" fmla="val 5196"/>
            <a:gd name="adj2" fmla="val 335595"/>
            <a:gd name="adj3" fmla="val 12299303"/>
            <a:gd name="adj4" fmla="val 10769866"/>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567643" y="21628"/>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dirty="0">
              <a:solidFill>
                <a:schemeClr val="bg1"/>
              </a:solidFill>
              <a:latin typeface="Calibri" panose="020F0502020204030204" pitchFamily="34" charset="0"/>
              <a:cs typeface="Calibri" panose="020F0502020204030204" pitchFamily="34" charset="0"/>
            </a:rPr>
            <a:t>Cambiare</a:t>
          </a:r>
        </a:p>
      </dsp:txBody>
      <dsp:txXfrm>
        <a:off x="1567643" y="21628"/>
        <a:ext cx="737889" cy="737889"/>
      </dsp:txXfrm>
    </dsp:sp>
    <dsp:sp modelId="{530FA79C-3F31-40E4-83D7-8F47B18CD322}">
      <dsp:nvSpPr>
        <dsp:cNvPr id="0" name=""/>
        <dsp:cNvSpPr/>
      </dsp:nvSpPr>
      <dsp:spPr>
        <a:xfrm>
          <a:off x="1274185" y="16"/>
          <a:ext cx="2769330" cy="2769330"/>
        </a:xfrm>
        <a:prstGeom prst="circularArrow">
          <a:avLst>
            <a:gd name="adj1" fmla="val 5196"/>
            <a:gd name="adj2" fmla="val 335595"/>
            <a:gd name="adj3" fmla="val 16045703"/>
            <a:gd name="adj4" fmla="val 15197379"/>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dirty="0"/>
              <a:t>NAMI Past Present Future</a:t>
            </a:r>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dirty="0"/>
              <a:t>NAMI Past Present Future</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dirty="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1</a:t>
            </a:fld>
            <a:endParaRPr lang="en-US" dirty="0"/>
          </a:p>
        </p:txBody>
      </p:sp>
    </p:spTree>
    <p:extLst>
      <p:ext uri="{BB962C8B-B14F-4D97-AF65-F5344CB8AC3E}">
        <p14:creationId xmlns:p14="http://schemas.microsoft.com/office/powerpoint/2010/main" val="719932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18</a:t>
            </a:fld>
            <a:endParaRPr lang="en-US" dirty="0"/>
          </a:p>
        </p:txBody>
      </p:sp>
    </p:spTree>
    <p:extLst>
      <p:ext uri="{BB962C8B-B14F-4D97-AF65-F5344CB8AC3E}">
        <p14:creationId xmlns:p14="http://schemas.microsoft.com/office/powerpoint/2010/main" val="1317576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19</a:t>
            </a:fld>
            <a:endParaRPr lang="en-US" dirty="0"/>
          </a:p>
        </p:txBody>
      </p:sp>
    </p:spTree>
    <p:extLst>
      <p:ext uri="{BB962C8B-B14F-4D97-AF65-F5344CB8AC3E}">
        <p14:creationId xmlns:p14="http://schemas.microsoft.com/office/powerpoint/2010/main" val="2946349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20</a:t>
            </a:fld>
            <a:endParaRPr lang="en-US" dirty="0"/>
          </a:p>
        </p:txBody>
      </p:sp>
    </p:spTree>
    <p:extLst>
      <p:ext uri="{BB962C8B-B14F-4D97-AF65-F5344CB8AC3E}">
        <p14:creationId xmlns:p14="http://schemas.microsoft.com/office/powerpoint/2010/main" val="2422952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21</a:t>
            </a:fld>
            <a:endParaRPr lang="en-US" dirty="0"/>
          </a:p>
        </p:txBody>
      </p:sp>
    </p:spTree>
    <p:extLst>
      <p:ext uri="{BB962C8B-B14F-4D97-AF65-F5344CB8AC3E}">
        <p14:creationId xmlns:p14="http://schemas.microsoft.com/office/powerpoint/2010/main" val="340044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22</a:t>
            </a:fld>
            <a:endParaRPr lang="en-US" dirty="0"/>
          </a:p>
        </p:txBody>
      </p:sp>
    </p:spTree>
    <p:extLst>
      <p:ext uri="{BB962C8B-B14F-4D97-AF65-F5344CB8AC3E}">
        <p14:creationId xmlns:p14="http://schemas.microsoft.com/office/powerpoint/2010/main" val="1100655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23</a:t>
            </a:fld>
            <a:endParaRPr lang="en-US" dirty="0"/>
          </a:p>
        </p:txBody>
      </p:sp>
    </p:spTree>
    <p:extLst>
      <p:ext uri="{BB962C8B-B14F-4D97-AF65-F5344CB8AC3E}">
        <p14:creationId xmlns:p14="http://schemas.microsoft.com/office/powerpoint/2010/main" val="3734919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dirty="0"/>
          </a:p>
        </p:txBody>
      </p:sp>
    </p:spTree>
    <p:extLst>
      <p:ext uri="{BB962C8B-B14F-4D97-AF65-F5344CB8AC3E}">
        <p14:creationId xmlns:p14="http://schemas.microsoft.com/office/powerpoint/2010/main" val="2921887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dirty="0"/>
          </a:p>
        </p:txBody>
      </p:sp>
    </p:spTree>
    <p:extLst>
      <p:ext uri="{BB962C8B-B14F-4D97-AF65-F5344CB8AC3E}">
        <p14:creationId xmlns:p14="http://schemas.microsoft.com/office/powerpoint/2010/main" val="3307731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26</a:t>
            </a:fld>
            <a:endParaRPr lang="en-US" dirty="0"/>
          </a:p>
        </p:txBody>
      </p:sp>
    </p:spTree>
    <p:extLst>
      <p:ext uri="{BB962C8B-B14F-4D97-AF65-F5344CB8AC3E}">
        <p14:creationId xmlns:p14="http://schemas.microsoft.com/office/powerpoint/2010/main" val="3578304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28</a:t>
            </a:fld>
            <a:endParaRPr lang="en-US" dirty="0"/>
          </a:p>
        </p:txBody>
      </p:sp>
    </p:spTree>
    <p:extLst>
      <p:ext uri="{BB962C8B-B14F-4D97-AF65-F5344CB8AC3E}">
        <p14:creationId xmlns:p14="http://schemas.microsoft.com/office/powerpoint/2010/main" val="622557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a:t>
            </a:fld>
            <a:endParaRPr lang="en-US" dirty="0"/>
          </a:p>
        </p:txBody>
      </p:sp>
    </p:spTree>
    <p:extLst>
      <p:ext uri="{BB962C8B-B14F-4D97-AF65-F5344CB8AC3E}">
        <p14:creationId xmlns:p14="http://schemas.microsoft.com/office/powerpoint/2010/main" val="347534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29</a:t>
            </a:fld>
            <a:endParaRPr lang="en-US" dirty="0"/>
          </a:p>
        </p:txBody>
      </p:sp>
    </p:spTree>
    <p:extLst>
      <p:ext uri="{BB962C8B-B14F-4D97-AF65-F5344CB8AC3E}">
        <p14:creationId xmlns:p14="http://schemas.microsoft.com/office/powerpoint/2010/main" val="334758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31</a:t>
            </a:fld>
            <a:endParaRPr lang="en-US" dirty="0"/>
          </a:p>
        </p:txBody>
      </p:sp>
    </p:spTree>
    <p:extLst>
      <p:ext uri="{BB962C8B-B14F-4D97-AF65-F5344CB8AC3E}">
        <p14:creationId xmlns:p14="http://schemas.microsoft.com/office/powerpoint/2010/main" val="1282215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32</a:t>
            </a:fld>
            <a:endParaRPr lang="en-US" dirty="0"/>
          </a:p>
        </p:txBody>
      </p:sp>
    </p:spTree>
    <p:extLst>
      <p:ext uri="{BB962C8B-B14F-4D97-AF65-F5344CB8AC3E}">
        <p14:creationId xmlns:p14="http://schemas.microsoft.com/office/powerpoint/2010/main" val="632216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33</a:t>
            </a:fld>
            <a:endParaRPr lang="en-US" dirty="0"/>
          </a:p>
        </p:txBody>
      </p:sp>
    </p:spTree>
    <p:extLst>
      <p:ext uri="{BB962C8B-B14F-4D97-AF65-F5344CB8AC3E}">
        <p14:creationId xmlns:p14="http://schemas.microsoft.com/office/powerpoint/2010/main" val="292622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35</a:t>
            </a:fld>
            <a:endParaRPr lang="en-US" dirty="0"/>
          </a:p>
        </p:txBody>
      </p:sp>
    </p:spTree>
    <p:extLst>
      <p:ext uri="{BB962C8B-B14F-4D97-AF65-F5344CB8AC3E}">
        <p14:creationId xmlns:p14="http://schemas.microsoft.com/office/powerpoint/2010/main" val="4089656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dirty="0"/>
          </a:p>
        </p:txBody>
      </p:sp>
    </p:spTree>
    <p:extLst>
      <p:ext uri="{BB962C8B-B14F-4D97-AF65-F5344CB8AC3E}">
        <p14:creationId xmlns:p14="http://schemas.microsoft.com/office/powerpoint/2010/main" val="1598056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Usate l'analisi SWOT per individuare le esigenze e ideare una strategia per gli obiettivi. </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6</a:t>
            </a:fld>
            <a:endParaRPr lang="en-US" dirty="0"/>
          </a:p>
        </p:txBody>
      </p:sp>
    </p:spTree>
    <p:extLst>
      <p:ext uri="{BB962C8B-B14F-4D97-AF65-F5344CB8AC3E}">
        <p14:creationId xmlns:p14="http://schemas.microsoft.com/office/powerpoint/2010/main" val="4256715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13</a:t>
            </a:fld>
            <a:endParaRPr lang="en-US" dirty="0"/>
          </a:p>
        </p:txBody>
      </p:sp>
    </p:spTree>
    <p:extLst>
      <p:ext uri="{BB962C8B-B14F-4D97-AF65-F5344CB8AC3E}">
        <p14:creationId xmlns:p14="http://schemas.microsoft.com/office/powerpoint/2010/main" val="3788992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dirty="0"/>
          </a:p>
        </p:txBody>
      </p:sp>
    </p:spTree>
    <p:extLst>
      <p:ext uri="{BB962C8B-B14F-4D97-AF65-F5344CB8AC3E}">
        <p14:creationId xmlns:p14="http://schemas.microsoft.com/office/powerpoint/2010/main" val="3010052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15</a:t>
            </a:fld>
            <a:endParaRPr lang="en-US" dirty="0"/>
          </a:p>
        </p:txBody>
      </p:sp>
    </p:spTree>
    <p:extLst>
      <p:ext uri="{BB962C8B-B14F-4D97-AF65-F5344CB8AC3E}">
        <p14:creationId xmlns:p14="http://schemas.microsoft.com/office/powerpoint/2010/main" val="1370941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dirty="0"/>
          </a:p>
        </p:txBody>
      </p:sp>
    </p:spTree>
    <p:extLst>
      <p:ext uri="{BB962C8B-B14F-4D97-AF65-F5344CB8AC3E}">
        <p14:creationId xmlns:p14="http://schemas.microsoft.com/office/powerpoint/2010/main" val="1865414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17</a:t>
            </a:fld>
            <a:endParaRPr lang="en-US" dirty="0"/>
          </a:p>
        </p:txBody>
      </p:sp>
    </p:spTree>
    <p:extLst>
      <p:ext uri="{BB962C8B-B14F-4D97-AF65-F5344CB8AC3E}">
        <p14:creationId xmlns:p14="http://schemas.microsoft.com/office/powerpoint/2010/main" val="22679290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pn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png"/><Relationship Id="rId7"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9.png"/><Relationship Id="rId7" Type="http://schemas.openxmlformats.org/officeDocument/2006/relationships/diagramColors" Target="../diagrams/colors6.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lionsclubs.or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mailto:orderdetails@lionsclubs.org"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9372600" cy="1197379"/>
          </a:xfrm>
          <a:prstGeom prst="rect">
            <a:avLst/>
          </a:prstGeom>
          <a:noFill/>
        </p:spPr>
        <p:txBody>
          <a:bodyPr wrap="square">
            <a:spAutoFit/>
          </a:bodyPr>
          <a:lstStyle/>
          <a:p>
            <a:pPr marL="0" marR="0">
              <a:lnSpc>
                <a:spcPct val="107000"/>
              </a:lnSpc>
              <a:spcBef>
                <a:spcPts val="0"/>
              </a:spcBef>
              <a:spcAft>
                <a:spcPts val="0"/>
              </a:spcAft>
            </a:pPr>
            <a:r>
              <a:rPr lang="it-IT" sz="4800" b="1" dirty="0">
                <a:solidFill>
                  <a:schemeClr val="bg1"/>
                </a:solidFill>
                <a:latin typeface="Calibri" panose="020F0502020204030204" pitchFamily="34" charset="0"/>
                <a:ea typeface="Calibri" panose="020F0502020204030204" pitchFamily="34" charset="0"/>
                <a:cs typeface="Calibri" panose="020F0502020204030204" pitchFamily="34" charset="0"/>
              </a:rPr>
              <a:t>Pianifica per il successo del tuo club</a:t>
            </a:r>
          </a:p>
          <a:p>
            <a:pPr marL="0" marR="0">
              <a:lnSpc>
                <a:spcPct val="107000"/>
              </a:lnSpc>
              <a:spcBef>
                <a:spcPts val="0"/>
              </a:spcBef>
              <a:spcAft>
                <a:spcPts val="0"/>
              </a:spcAft>
            </a:pPr>
            <a:r>
              <a:rPr lang="it-IT" sz="2000" b="1" dirty="0">
                <a:solidFill>
                  <a:schemeClr val="bg1"/>
                </a:solidFill>
                <a:latin typeface="Calibri" panose="020F0502020204030204" pitchFamily="34" charset="0"/>
                <a:ea typeface="Calibri" panose="020F0502020204030204" pitchFamily="34" charset="0"/>
                <a:cs typeface="Calibri" panose="020F0502020204030204" pitchFamily="34" charset="0"/>
              </a:rPr>
              <a:t>(Approccio per la membership globale)</a:t>
            </a: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4"/>
          <a:stretch>
            <a:fillRect/>
          </a:stretch>
        </p:blipFill>
        <p:spPr>
          <a:xfrm>
            <a:off x="9982200" y="5334000"/>
            <a:ext cx="2033270" cy="2033270"/>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pic>
        <p:nvPicPr>
          <p:cNvPr id="15" name="Picture 14">
            <a:extLst>
              <a:ext uri="{FF2B5EF4-FFF2-40B4-BE49-F238E27FC236}">
                <a16:creationId xmlns:a16="http://schemas.microsoft.com/office/drawing/2014/main" id="{4AE7BFF9-81C0-7C40-ADC1-D57FE1470E7A}"/>
              </a:ext>
            </a:extLst>
          </p:cNvPr>
          <p:cNvPicPr>
            <a:picLocks noChangeAspect="1"/>
          </p:cNvPicPr>
          <p:nvPr/>
        </p:nvPicPr>
        <p:blipFill>
          <a:blip r:embed="rId2"/>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519630" y="-127865"/>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bg1"/>
                </a:solidFill>
                <a:latin typeface="Calibri" panose="020F0502020204030204" pitchFamily="34" charset="0"/>
                <a:ea typeface="Arial" charset="0"/>
                <a:cs typeface="Calibri" panose="020F0502020204030204" pitchFamily="34" charset="0"/>
              </a:rPr>
              <a:t>Area di interesse n. 2</a:t>
            </a:r>
          </a:p>
          <a:p>
            <a:r>
              <a:rPr lang="it-IT" dirty="0">
                <a:solidFill>
                  <a:schemeClr val="bg1"/>
                </a:solidFill>
                <a:latin typeface="Calibri" panose="020F0502020204030204" pitchFamily="34" charset="0"/>
                <a:ea typeface="Arial" charset="0"/>
                <a:cs typeface="Calibri" panose="020F0502020204030204" pitchFamily="34" charset="0"/>
              </a:rPr>
              <a:t>Rivitalizzare il club con nuove opportunità di servizio</a:t>
            </a:r>
          </a:p>
        </p:txBody>
      </p:sp>
      <p:sp>
        <p:nvSpPr>
          <p:cNvPr id="2" name="Rectangle 1">
            <a:extLst>
              <a:ext uri="{FF2B5EF4-FFF2-40B4-BE49-F238E27FC236}">
                <a16:creationId xmlns:a16="http://schemas.microsoft.com/office/drawing/2014/main" id="{0C4057FF-398D-4E70-B6BD-EAB73CEF9F2C}"/>
              </a:ext>
            </a:extLst>
          </p:cNvPr>
          <p:cNvSpPr/>
          <p:nvPr/>
        </p:nvSpPr>
        <p:spPr>
          <a:xfrm>
            <a:off x="1140517" y="2275865"/>
            <a:ext cx="10394156" cy="4417363"/>
          </a:xfrm>
          <a:prstGeom prst="rect">
            <a:avLst/>
          </a:prstGeom>
        </p:spPr>
        <p:txBody>
          <a:bodyPr wrap="square">
            <a:spAutoFit/>
          </a:bodyPr>
          <a:lstStyle/>
          <a:p>
            <a:pPr>
              <a:lnSpc>
                <a:spcPct val="110000"/>
              </a:lnSpc>
            </a:pPr>
            <a:r>
              <a:rPr lang="it-IT" sz="2400" b="1" dirty="0">
                <a:solidFill>
                  <a:schemeClr val="accent1"/>
                </a:solidFill>
                <a:latin typeface="Calibri" panose="020F0502020204030204" pitchFamily="34" charset="0"/>
                <a:cs typeface="Calibri" panose="020F0502020204030204" pitchFamily="34" charset="0"/>
              </a:rPr>
              <a:t>Domande per la discussione</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 progetti di service del club rispondono agli attuali bisogni della comunità?</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 soci sono entusiasti e partecipano attivamente ai progetti di service?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 leader del club accolgono le idee dei soci per avviare nuovi service?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 nostri progetti di servizio sono allettanti per i nuovi soci?</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6515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1"/>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dirty="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519630" y="202119"/>
            <a:ext cx="10668000" cy="1551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bg1"/>
                </a:solidFill>
                <a:latin typeface="Calibri" panose="020F0502020204030204" pitchFamily="34" charset="0"/>
                <a:ea typeface="Arial" charset="0"/>
                <a:cs typeface="Calibri" panose="020F0502020204030204" pitchFamily="34" charset="0"/>
              </a:rPr>
              <a:t>Area di interesse n. 3</a:t>
            </a:r>
          </a:p>
          <a:p>
            <a:r>
              <a:rPr lang="it-IT" dirty="0">
                <a:solidFill>
                  <a:schemeClr val="bg1"/>
                </a:solidFill>
                <a:latin typeface="Calibri" panose="020F0502020204030204" pitchFamily="34" charset="0"/>
                <a:ea typeface="Arial" charset="0"/>
                <a:cs typeface="Calibri" panose="020F0502020204030204" pitchFamily="34" charset="0"/>
              </a:rPr>
              <a:t>Eccellere nello sviluppo della leadership e nelle operazioni di club</a:t>
            </a:r>
          </a:p>
        </p:txBody>
      </p:sp>
      <p:sp>
        <p:nvSpPr>
          <p:cNvPr id="2" name="Rectangle 1">
            <a:extLst>
              <a:ext uri="{FF2B5EF4-FFF2-40B4-BE49-F238E27FC236}">
                <a16:creationId xmlns:a16="http://schemas.microsoft.com/office/drawing/2014/main" id="{7E840FE7-4E75-4F7F-8924-44FE4547F501}"/>
              </a:ext>
            </a:extLst>
          </p:cNvPr>
          <p:cNvSpPr/>
          <p:nvPr/>
        </p:nvSpPr>
        <p:spPr>
          <a:xfrm>
            <a:off x="1066800" y="1828800"/>
            <a:ext cx="9525000" cy="4134658"/>
          </a:xfrm>
          <a:prstGeom prst="rect">
            <a:avLst/>
          </a:prstGeom>
        </p:spPr>
        <p:txBody>
          <a:bodyPr wrap="square">
            <a:spAutoFit/>
          </a:bodyPr>
          <a:lstStyle/>
          <a:p>
            <a:pPr>
              <a:lnSpc>
                <a:spcPct val="110000"/>
              </a:lnSpc>
            </a:pPr>
            <a:r>
              <a:rPr lang="it-IT" sz="2400" b="1" dirty="0">
                <a:solidFill>
                  <a:schemeClr val="accent1"/>
                </a:solidFill>
                <a:latin typeface="Calibri" panose="020F0502020204030204" pitchFamily="34" charset="0"/>
                <a:cs typeface="Calibri" panose="020F0502020204030204" pitchFamily="34" charset="0"/>
              </a:rPr>
              <a:t>Domande per la discussione</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a:lnSpc>
                <a:spcPct val="110000"/>
              </a:lnSpc>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Gli officer di club partecipano alla formazione per il loro incarico?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 soci sono incoraggiati ad assumere posizioni di leadership?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 soci sono presenti e partecipano regolarmente alle attività del club?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È necessario riconsiderare il formato delle riunioni di club?</a:t>
            </a:r>
          </a:p>
        </p:txBody>
      </p:sp>
    </p:spTree>
    <p:extLst>
      <p:ext uri="{BB962C8B-B14F-4D97-AF65-F5344CB8AC3E}">
        <p14:creationId xmlns:p14="http://schemas.microsoft.com/office/powerpoint/2010/main" val="1580089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0" y="-1"/>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dirty="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11286103" y="202119"/>
            <a:ext cx="741107" cy="702199"/>
          </a:xfrm>
          <a:prstGeom prst="rect">
            <a:avLst/>
          </a:prstGeom>
        </p:spPr>
      </p:pic>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596569" y="-1"/>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bg1"/>
                </a:solidFill>
                <a:latin typeface="Calibri" panose="020F0502020204030204" pitchFamily="34" charset="0"/>
                <a:ea typeface="Arial" charset="0"/>
                <a:cs typeface="Calibri" panose="020F0502020204030204" pitchFamily="34" charset="0"/>
              </a:rPr>
              <a:t>Area di interesse n. 4</a:t>
            </a:r>
          </a:p>
          <a:p>
            <a:r>
              <a:rPr lang="it-IT" dirty="0">
                <a:solidFill>
                  <a:schemeClr val="bg1"/>
                </a:solidFill>
                <a:latin typeface="Calibri" panose="020F0502020204030204" pitchFamily="34" charset="0"/>
                <a:ea typeface="Arial" charset="0"/>
                <a:cs typeface="Calibri" panose="020F0502020204030204" pitchFamily="34" charset="0"/>
              </a:rPr>
              <a:t>Condividere i risultati del club con la comunità</a:t>
            </a:r>
          </a:p>
        </p:txBody>
      </p:sp>
      <p:sp>
        <p:nvSpPr>
          <p:cNvPr id="2" name="Rectangle 1">
            <a:extLst>
              <a:ext uri="{FF2B5EF4-FFF2-40B4-BE49-F238E27FC236}">
                <a16:creationId xmlns:a16="http://schemas.microsoft.com/office/drawing/2014/main" id="{114575DE-1852-4726-8876-FC9F76462A14}"/>
              </a:ext>
            </a:extLst>
          </p:cNvPr>
          <p:cNvSpPr/>
          <p:nvPr/>
        </p:nvSpPr>
        <p:spPr>
          <a:xfrm>
            <a:off x="838199" y="1971068"/>
            <a:ext cx="10426369" cy="3728393"/>
          </a:xfrm>
          <a:prstGeom prst="rect">
            <a:avLst/>
          </a:prstGeom>
        </p:spPr>
        <p:txBody>
          <a:bodyPr wrap="square">
            <a:spAutoFit/>
          </a:bodyPr>
          <a:lstStyle/>
          <a:p>
            <a:pPr>
              <a:lnSpc>
                <a:spcPct val="110000"/>
              </a:lnSpc>
            </a:pPr>
            <a:r>
              <a:rPr lang="it-IT" sz="2400" b="1" dirty="0">
                <a:solidFill>
                  <a:schemeClr val="accent1"/>
                </a:solidFill>
                <a:latin typeface="Calibri" panose="020F0502020204030204" pitchFamily="34" charset="0"/>
                <a:cs typeface="Calibri" panose="020F0502020204030204" pitchFamily="34" charset="0"/>
              </a:rPr>
              <a:t>Domande per la discussione</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Il club è attivo sui social media (Facebook, Instagram, Twitter)?</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Il club ha un e-Clubhouse o un sito web?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Come tenete informato il pubblico sui vostri eventi?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Includiamo messaggi di benvenuto che incoraggino le persone a partecipare? </a:t>
            </a:r>
          </a:p>
        </p:txBody>
      </p:sp>
    </p:spTree>
    <p:extLst>
      <p:ext uri="{BB962C8B-B14F-4D97-AF65-F5344CB8AC3E}">
        <p14:creationId xmlns:p14="http://schemas.microsoft.com/office/powerpoint/2010/main" val="478113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73000" y="155441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73000" y="568849"/>
            <a:ext cx="9831929" cy="74308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latin typeface="Calibri" panose="020F0502020204030204" pitchFamily="34" charset="0"/>
                <a:cs typeface="Calibri" panose="020F0502020204030204" pitchFamily="34" charset="0"/>
              </a:rPr>
              <a:t>Creare una visione, valutare i bisogni e stabilire gli obiettivi</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dirty="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1142999" y="2528483"/>
            <a:ext cx="9296401" cy="1569660"/>
          </a:xfrm>
          <a:prstGeom prst="rect">
            <a:avLst/>
          </a:prstGeom>
        </p:spPr>
        <p:txBody>
          <a:bodyPr wrap="square">
            <a:spAutoFit/>
          </a:bodyPr>
          <a:lstStyle/>
          <a:p>
            <a:r>
              <a:rPr lang="it-IT" sz="2400" b="1" i="1" dirty="0">
                <a:solidFill>
                  <a:schemeClr val="bg1"/>
                </a:solidFill>
                <a:latin typeface="Calibri" panose="020F0502020204030204" pitchFamily="34" charset="0"/>
                <a:cs typeface="Calibri" panose="020F0502020204030204" pitchFamily="34" charset="0"/>
              </a:rPr>
              <a:t>Valutare i bisogni e stabilire gli obiettivi</a:t>
            </a:r>
          </a:p>
          <a:p>
            <a:endParaRPr lang="en-US" sz="2400" b="1" i="1" dirty="0">
              <a:solidFill>
                <a:schemeClr val="bg1"/>
              </a:solidFill>
              <a:latin typeface="Calibri" panose="020F0502020204030204" pitchFamily="34" charset="0"/>
              <a:cs typeface="Calibri" panose="020F0502020204030204" pitchFamily="34" charset="0"/>
            </a:endParaRPr>
          </a:p>
          <a:p>
            <a:r>
              <a:rPr lang="it-IT" sz="2400" b="1" i="1" dirty="0">
                <a:solidFill>
                  <a:schemeClr val="bg1"/>
                </a:solidFill>
                <a:latin typeface="Calibri" panose="020F0502020204030204" pitchFamily="34" charset="0"/>
                <a:cs typeface="Calibri" panose="020F0502020204030204" pitchFamily="34" charset="0"/>
              </a:rPr>
              <a:t>Dall'analisi SWOT, individuare i bisogni e definire degli obiettivi strategici per rispondere ai bisogni. </a:t>
            </a: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3"/>
          <a:stretch>
            <a:fillRect/>
          </a:stretch>
        </p:blipFill>
        <p:spPr>
          <a:xfrm>
            <a:off x="228600" y="5272516"/>
            <a:ext cx="2033270" cy="2033270"/>
          </a:xfrm>
          <a:prstGeom prst="rect">
            <a:avLst/>
          </a:prstGeom>
        </p:spPr>
      </p:pic>
    </p:spTree>
    <p:extLst>
      <p:ext uri="{BB962C8B-B14F-4D97-AF65-F5344CB8AC3E}">
        <p14:creationId xmlns:p14="http://schemas.microsoft.com/office/powerpoint/2010/main" val="564791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it-IT"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59712" y="255298"/>
            <a:ext cx="2376697" cy="129381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dirty="0">
                <a:solidFill>
                  <a:srgbClr val="EBB700"/>
                </a:solidFill>
                <a:latin typeface="Arial" panose="020B0604020202020204" pitchFamily="34" charset="0"/>
                <a:cs typeface="Arial" panose="020B0604020202020204" pitchFamily="34" charset="0"/>
              </a:rPr>
              <a:t>Fare leva sui nostri punti di forza</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dirty="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1685715198"/>
              </p:ext>
            </p:extLst>
          </p:nvPr>
        </p:nvGraphicFramePr>
        <p:xfrm>
          <a:off x="279400" y="2474362"/>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ectangle 14">
            <a:extLst>
              <a:ext uri="{FF2B5EF4-FFF2-40B4-BE49-F238E27FC236}">
                <a16:creationId xmlns:a16="http://schemas.microsoft.com/office/drawing/2014/main" id="{FA622A5E-0A17-444C-A2A7-834FFC64BC11}"/>
              </a:ext>
            </a:extLst>
          </p:cNvPr>
          <p:cNvSpPr/>
          <p:nvPr/>
        </p:nvSpPr>
        <p:spPr>
          <a:xfrm>
            <a:off x="4521376" y="416461"/>
            <a:ext cx="7272812" cy="6001643"/>
          </a:xfrm>
          <a:prstGeom prst="rect">
            <a:avLst/>
          </a:prstGeom>
        </p:spPr>
        <p:txBody>
          <a:bodyPr wrap="square">
            <a:spAutoFit/>
          </a:bodyPr>
          <a:lstStyle/>
          <a:p>
            <a:pPr eaLnBrk="1" hangingPunct="1">
              <a:buFont typeface="Wingdings" panose="05000000000000000000" pitchFamily="2" charset="2"/>
              <a:buNone/>
            </a:pPr>
            <a:r>
              <a:rPr lang="it-IT" sz="2400" b="1" dirty="0">
                <a:solidFill>
                  <a:schemeClr val="bg1"/>
                </a:solidFill>
                <a:latin typeface="Calibri" panose="020F0502020204030204" pitchFamily="34" charset="0"/>
                <a:cs typeface="Calibri" panose="020F0502020204030204" pitchFamily="34" charset="0"/>
              </a:rPr>
              <a:t>Che cosa esiste già, o viene fatto bene attualmente, in queste categorie sulla sinistra? </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it-IT"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it-IT" sz="2400" dirty="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it-IT"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it-IT"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it-IT"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it-IT"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eaLnBrk="1" hangingPunct="1"/>
            <a:endParaRPr lang="en-US" altLang="en-US" sz="2400" dirty="0">
              <a:solidFill>
                <a:schemeClr val="bg1"/>
              </a:solidFill>
            </a:endParaRPr>
          </a:p>
        </p:txBody>
      </p:sp>
    </p:spTree>
    <p:extLst>
      <p:ext uri="{BB962C8B-B14F-4D97-AF65-F5344CB8AC3E}">
        <p14:creationId xmlns:p14="http://schemas.microsoft.com/office/powerpoint/2010/main" val="797197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it-IT"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195594" y="211126"/>
            <a:ext cx="3069288" cy="179675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dirty="0">
                <a:solidFill>
                  <a:srgbClr val="EBB700"/>
                </a:solidFill>
                <a:latin typeface="Arial" panose="020B0604020202020204" pitchFamily="34" charset="0"/>
                <a:cs typeface="Arial" panose="020B0604020202020204" pitchFamily="34" charset="0"/>
              </a:rPr>
              <a:t>Gestire i nostri punti di debolezza</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dirty="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478306524"/>
              </p:ext>
            </p:extLst>
          </p:nvPr>
        </p:nvGraphicFramePr>
        <p:xfrm>
          <a:off x="233694" y="1905000"/>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540966" y="774029"/>
            <a:ext cx="7272812" cy="7755969"/>
          </a:xfrm>
          <a:prstGeom prst="rect">
            <a:avLst/>
          </a:prstGeom>
        </p:spPr>
        <p:txBody>
          <a:bodyPr wrap="square">
            <a:spAutoFit/>
          </a:bodyPr>
          <a:lstStyle/>
          <a:p>
            <a:pPr eaLnBrk="1" hangingPunct="1">
              <a:buFont typeface="Wingdings" panose="05000000000000000000" pitchFamily="2" charset="2"/>
              <a:buNone/>
            </a:pPr>
            <a:r>
              <a:rPr lang="it-IT" sz="2400" b="1" dirty="0">
                <a:solidFill>
                  <a:schemeClr val="bg1"/>
                </a:solidFill>
                <a:latin typeface="Calibri" panose="020F0502020204030204" pitchFamily="34" charset="0"/>
                <a:cs typeface="Calibri" panose="020F0502020204030204" pitchFamily="34" charset="0"/>
              </a:rPr>
              <a:t>Che cosa esiste già, o viene fatto attualmente, che può essere migliorato?</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it-IT"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it-IT"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it-IT"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it-IT"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it-IT"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it-IT"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endParaRPr>
          </a:p>
          <a:p>
            <a:r>
              <a:rPr lang="it-IT" sz="2400" dirty="0">
                <a:solidFill>
                  <a:schemeClr val="bg1"/>
                </a:solidFill>
              </a:rPr>
              <a:t> </a:t>
            </a:r>
          </a:p>
          <a:p>
            <a:endParaRPr lang="en-US" altLang="en-US" sz="2400" dirty="0">
              <a:solidFill>
                <a:schemeClr val="bg1"/>
              </a:solidFill>
            </a:endParaRPr>
          </a:p>
          <a:p>
            <a:r>
              <a:rPr lang="it-IT" dirty="0"/>
              <a:t> </a:t>
            </a:r>
          </a:p>
        </p:txBody>
      </p:sp>
    </p:spTree>
    <p:extLst>
      <p:ext uri="{BB962C8B-B14F-4D97-AF65-F5344CB8AC3E}">
        <p14:creationId xmlns:p14="http://schemas.microsoft.com/office/powerpoint/2010/main" val="123253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it-IT"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0799" y="211126"/>
            <a:ext cx="3505199" cy="161767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dirty="0">
                <a:solidFill>
                  <a:srgbClr val="EBB700"/>
                </a:solidFill>
                <a:latin typeface="Arial" panose="020B0604020202020204" pitchFamily="34" charset="0"/>
                <a:cs typeface="Arial" panose="020B0604020202020204" pitchFamily="34" charset="0"/>
              </a:rPr>
              <a:t>Cogliere le opportunità</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82831964"/>
              </p:ext>
            </p:extLst>
          </p:nvPr>
        </p:nvGraphicFramePr>
        <p:xfrm>
          <a:off x="37680" y="2180437"/>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224892" y="399007"/>
            <a:ext cx="7272812" cy="6001643"/>
          </a:xfrm>
          <a:prstGeom prst="rect">
            <a:avLst/>
          </a:prstGeom>
        </p:spPr>
        <p:txBody>
          <a:bodyPr wrap="square">
            <a:spAutoFit/>
          </a:bodyPr>
          <a:lstStyle/>
          <a:p>
            <a:pPr eaLnBrk="1" hangingPunct="1">
              <a:buFont typeface="Wingdings" panose="05000000000000000000" pitchFamily="2" charset="2"/>
              <a:buNone/>
            </a:pPr>
            <a:r>
              <a:rPr lang="it-IT" sz="2400" b="1" dirty="0">
                <a:solidFill>
                  <a:schemeClr val="bg1"/>
                </a:solidFill>
                <a:latin typeface="Calibri" panose="020F0502020204030204" pitchFamily="34" charset="0"/>
                <a:cs typeface="Calibri" panose="020F0502020204030204" pitchFamily="34" charset="0"/>
              </a:rPr>
              <a:t>Dove trova il club le opportunità di immettere nuovi soci e di espandere l’impatto del servizio coinvolgendo i volontari? </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it-IT"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it-IT"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it-IT"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it-IT"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it-IT"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it-IT" sz="2400" dirty="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5058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it-IT"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12663" y="211126"/>
            <a:ext cx="2692401" cy="154147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dirty="0">
                <a:solidFill>
                  <a:srgbClr val="EBB700"/>
                </a:solidFill>
                <a:latin typeface="Arial" panose="020B0604020202020204" pitchFamily="34" charset="0"/>
                <a:cs typeface="Arial" panose="020B0604020202020204" pitchFamily="34" charset="0"/>
              </a:rPr>
              <a:t>Ridurre al minimo l'impatto dei rischi</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dirty="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nvGraphicFramePr>
        <p:xfrm>
          <a:off x="37680" y="2180437"/>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224892" y="399007"/>
            <a:ext cx="7272812" cy="5632311"/>
          </a:xfrm>
          <a:prstGeom prst="rect">
            <a:avLst/>
          </a:prstGeom>
        </p:spPr>
        <p:txBody>
          <a:bodyPr wrap="square">
            <a:spAutoFit/>
          </a:bodyPr>
          <a:lstStyle/>
          <a:p>
            <a:pPr eaLnBrk="1" hangingPunct="1">
              <a:buFont typeface="Wingdings" panose="05000000000000000000" pitchFamily="2" charset="2"/>
              <a:buNone/>
            </a:pPr>
            <a:r>
              <a:rPr lang="it-IT" sz="2400" b="1" dirty="0">
                <a:solidFill>
                  <a:schemeClr val="bg1"/>
                </a:solidFill>
                <a:latin typeface="Calibri" panose="020F0502020204030204" pitchFamily="34" charset="0"/>
                <a:cs typeface="Calibri" panose="020F0502020204030204" pitchFamily="34" charset="0"/>
              </a:rPr>
              <a:t>Che cosa sta succedendo al di fuori del vostro club che potrebbe influire sul vostro successo?</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it-IT"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it-IT"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it-IT"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it-IT"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it-IT"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it-IT" sz="2400" dirty="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0416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1" y="918802"/>
            <a:ext cx="1351170"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latin typeface="Calibri" panose="020F0502020204030204" pitchFamily="34" charset="0"/>
                <a:cs typeface="Calibri" panose="020F0502020204030204" pitchFamily="34" charset="0"/>
              </a:rPr>
              <a:t>Risorse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en-US" sz="1000" dirty="0">
              <a:solidFill>
                <a:schemeClr val="bg1"/>
              </a:solidFill>
            </a:endParaRPr>
          </a:p>
        </p:txBody>
      </p:sp>
      <p:pic>
        <p:nvPicPr>
          <p:cNvPr id="10" name="Picture 9">
            <a:extLst>
              <a:ext uri="{FF2B5EF4-FFF2-40B4-BE49-F238E27FC236}">
                <a16:creationId xmlns:a16="http://schemas.microsoft.com/office/drawing/2014/main" id="{2E1CE6BE-EB09-489C-AB30-95622A4C0008}"/>
              </a:ext>
            </a:extLst>
          </p:cNvPr>
          <p:cNvPicPr>
            <a:picLocks noChangeAspect="1"/>
          </p:cNvPicPr>
          <p:nvPr/>
        </p:nvPicPr>
        <p:blipFill>
          <a:blip r:embed="rId3"/>
          <a:stretch>
            <a:fillRect/>
          </a:stretch>
        </p:blipFill>
        <p:spPr>
          <a:xfrm>
            <a:off x="3275265" y="2447615"/>
            <a:ext cx="2766912" cy="3575580"/>
          </a:xfrm>
          <a:prstGeom prst="rect">
            <a:avLst/>
          </a:prstGeom>
          <a:effectLst>
            <a:outerShdw blurRad="63500" sx="102000" sy="102000" algn="ctr" rotWithShape="0">
              <a:schemeClr val="accent1">
                <a:alpha val="40000"/>
              </a:schemeClr>
            </a:outerShdw>
          </a:effectLst>
        </p:spPr>
      </p:pic>
      <p:pic>
        <p:nvPicPr>
          <p:cNvPr id="12" name="Picture 11">
            <a:extLst>
              <a:ext uri="{FF2B5EF4-FFF2-40B4-BE49-F238E27FC236}">
                <a16:creationId xmlns:a16="http://schemas.microsoft.com/office/drawing/2014/main" id="{9AC0305F-48A0-4EB8-8394-2A9CCB2B3093}"/>
              </a:ext>
            </a:extLst>
          </p:cNvPr>
          <p:cNvPicPr>
            <a:picLocks noChangeAspect="1"/>
          </p:cNvPicPr>
          <p:nvPr/>
        </p:nvPicPr>
        <p:blipFill>
          <a:blip r:embed="rId4"/>
          <a:stretch>
            <a:fillRect/>
          </a:stretch>
        </p:blipFill>
        <p:spPr>
          <a:xfrm>
            <a:off x="304004" y="1618280"/>
            <a:ext cx="2803694" cy="3621439"/>
          </a:xfrm>
          <a:prstGeom prst="rect">
            <a:avLst/>
          </a:prstGeom>
          <a:effectLst>
            <a:outerShdw blurRad="63500" sx="102000" sy="102000" algn="ctr" rotWithShape="0">
              <a:schemeClr val="accent1">
                <a:alpha val="40000"/>
              </a:schemeClr>
            </a:outerShdw>
          </a:effectLst>
        </p:spPr>
      </p:pic>
      <p:pic>
        <p:nvPicPr>
          <p:cNvPr id="3" name="Picture 2">
            <a:extLst>
              <a:ext uri="{FF2B5EF4-FFF2-40B4-BE49-F238E27FC236}">
                <a16:creationId xmlns:a16="http://schemas.microsoft.com/office/drawing/2014/main" id="{621A3A2E-389E-46D1-F89F-49D006556183}"/>
              </a:ext>
            </a:extLst>
          </p:cNvPr>
          <p:cNvPicPr>
            <a:picLocks noChangeAspect="1"/>
          </p:cNvPicPr>
          <p:nvPr/>
        </p:nvPicPr>
        <p:blipFill>
          <a:blip r:embed="rId5"/>
          <a:stretch>
            <a:fillRect/>
          </a:stretch>
        </p:blipFill>
        <p:spPr>
          <a:xfrm>
            <a:off x="9142355" y="2447615"/>
            <a:ext cx="2786993" cy="3575580"/>
          </a:xfrm>
          <a:prstGeom prst="rect">
            <a:avLst/>
          </a:prstGeom>
          <a:effectLst>
            <a:outerShdw blurRad="63500" sx="102000" sy="102000" algn="ctr" rotWithShape="0">
              <a:schemeClr val="accent1">
                <a:alpha val="40000"/>
              </a:schemeClr>
            </a:outerShdw>
          </a:effectLst>
        </p:spPr>
      </p:pic>
      <p:pic>
        <p:nvPicPr>
          <p:cNvPr id="8" name="Picture 7">
            <a:extLst>
              <a:ext uri="{FF2B5EF4-FFF2-40B4-BE49-F238E27FC236}">
                <a16:creationId xmlns:a16="http://schemas.microsoft.com/office/drawing/2014/main" id="{C567FEFA-1902-FEE8-A016-9608419797AA}"/>
              </a:ext>
            </a:extLst>
          </p:cNvPr>
          <p:cNvPicPr>
            <a:picLocks noChangeAspect="1"/>
          </p:cNvPicPr>
          <p:nvPr/>
        </p:nvPicPr>
        <p:blipFill>
          <a:blip r:embed="rId6"/>
          <a:stretch>
            <a:fillRect/>
          </a:stretch>
        </p:blipFill>
        <p:spPr>
          <a:xfrm>
            <a:off x="6142128" y="1618280"/>
            <a:ext cx="2895922" cy="37338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80940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1" y="918802"/>
            <a:ext cx="1427370"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latin typeface="Calibri" panose="020F0502020204030204" pitchFamily="34" charset="0"/>
                <a:cs typeface="Calibri" panose="020F0502020204030204" pitchFamily="34" charset="0"/>
              </a:rPr>
              <a:t>Risorse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dirty="0">
              <a:solidFill>
                <a:schemeClr val="bg1"/>
              </a:solidFill>
            </a:endParaRPr>
          </a:p>
        </p:txBody>
      </p:sp>
      <p:pic>
        <p:nvPicPr>
          <p:cNvPr id="13" name="Picture 12">
            <a:extLst>
              <a:ext uri="{FF2B5EF4-FFF2-40B4-BE49-F238E27FC236}">
                <a16:creationId xmlns:a16="http://schemas.microsoft.com/office/drawing/2014/main" id="{CA2017F7-07EC-4E31-83AB-295A0814AF87}"/>
              </a:ext>
            </a:extLst>
          </p:cNvPr>
          <p:cNvPicPr>
            <a:picLocks noChangeAspect="1"/>
          </p:cNvPicPr>
          <p:nvPr/>
        </p:nvPicPr>
        <p:blipFill>
          <a:blip r:embed="rId3"/>
          <a:stretch>
            <a:fillRect/>
          </a:stretch>
        </p:blipFill>
        <p:spPr>
          <a:xfrm>
            <a:off x="4800600" y="4555573"/>
            <a:ext cx="6396037" cy="2132012"/>
          </a:xfrm>
          <a:prstGeom prst="rect">
            <a:avLst/>
          </a:prstGeom>
          <a:solidFill>
            <a:schemeClr val="bg1"/>
          </a:solidFill>
          <a:ln w="34925">
            <a:solidFill>
              <a:schemeClr val="accent1"/>
            </a:solidFill>
          </a:ln>
        </p:spPr>
      </p:pic>
      <p:pic>
        <p:nvPicPr>
          <p:cNvPr id="15" name="Picture 14">
            <a:extLst>
              <a:ext uri="{FF2B5EF4-FFF2-40B4-BE49-F238E27FC236}">
                <a16:creationId xmlns:a16="http://schemas.microsoft.com/office/drawing/2014/main" id="{0F517324-D07E-40FE-9FC9-B924AF2602B2}"/>
              </a:ext>
            </a:extLst>
          </p:cNvPr>
          <p:cNvPicPr>
            <a:picLocks noChangeAspect="1"/>
          </p:cNvPicPr>
          <p:nvPr/>
        </p:nvPicPr>
        <p:blipFill>
          <a:blip r:embed="rId4"/>
          <a:stretch>
            <a:fillRect/>
          </a:stretch>
        </p:blipFill>
        <p:spPr>
          <a:xfrm>
            <a:off x="8457824" y="497398"/>
            <a:ext cx="3003215" cy="3887759"/>
          </a:xfrm>
          <a:prstGeom prst="rect">
            <a:avLst/>
          </a:prstGeom>
          <a:effectLst>
            <a:outerShdw blurRad="63500" sx="102000" sy="102000" algn="ctr" rotWithShape="0">
              <a:schemeClr val="accent1">
                <a:alpha val="40000"/>
              </a:schemeClr>
            </a:outerShdw>
          </a:effectLst>
        </p:spPr>
      </p:pic>
      <p:pic>
        <p:nvPicPr>
          <p:cNvPr id="6" name="Picture 5">
            <a:extLst>
              <a:ext uri="{FF2B5EF4-FFF2-40B4-BE49-F238E27FC236}">
                <a16:creationId xmlns:a16="http://schemas.microsoft.com/office/drawing/2014/main" id="{62452D39-1445-CF26-BE64-22560F17D2C7}"/>
              </a:ext>
            </a:extLst>
          </p:cNvPr>
          <p:cNvPicPr>
            <a:picLocks noChangeAspect="1"/>
          </p:cNvPicPr>
          <p:nvPr/>
        </p:nvPicPr>
        <p:blipFill>
          <a:blip r:embed="rId5"/>
          <a:stretch>
            <a:fillRect/>
          </a:stretch>
        </p:blipFill>
        <p:spPr>
          <a:xfrm>
            <a:off x="228600" y="1752600"/>
            <a:ext cx="3161079" cy="4125062"/>
          </a:xfrm>
          <a:prstGeom prst="rect">
            <a:avLst/>
          </a:prstGeom>
          <a:effectLst>
            <a:outerShdw blurRad="63500" sx="102000" sy="102000" algn="ctr" rotWithShape="0">
              <a:schemeClr val="accent1">
                <a:alpha val="40000"/>
              </a:schemeClr>
            </a:outerShdw>
          </a:effectLst>
        </p:spPr>
      </p:pic>
      <p:pic>
        <p:nvPicPr>
          <p:cNvPr id="10" name="Picture 9">
            <a:extLst>
              <a:ext uri="{FF2B5EF4-FFF2-40B4-BE49-F238E27FC236}">
                <a16:creationId xmlns:a16="http://schemas.microsoft.com/office/drawing/2014/main" id="{2CEDA015-B993-B1BC-47D7-FEA188658111}"/>
              </a:ext>
            </a:extLst>
          </p:cNvPr>
          <p:cNvPicPr>
            <a:picLocks noChangeAspect="1"/>
          </p:cNvPicPr>
          <p:nvPr/>
        </p:nvPicPr>
        <p:blipFill>
          <a:blip r:embed="rId6"/>
          <a:stretch>
            <a:fillRect/>
          </a:stretch>
        </p:blipFill>
        <p:spPr>
          <a:xfrm>
            <a:off x="4267200" y="497398"/>
            <a:ext cx="2899249" cy="3750452"/>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095168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8379" y="2362200"/>
            <a:ext cx="11506200"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i="1" dirty="0">
                <a:solidFill>
                  <a:schemeClr val="accent1"/>
                </a:solidFill>
                <a:latin typeface="Calibri" panose="020F0502020204030204" pitchFamily="34" charset="0"/>
                <a:cs typeface="Calibri" panose="020F0502020204030204" pitchFamily="34" charset="0"/>
              </a:rPr>
              <a:t>“Mettersi insieme è un inizio,  rimanere insieme è un progresso, lavorare insieme è un successo”</a:t>
            </a:r>
          </a:p>
          <a:p>
            <a:endParaRPr lang="en-US" i="1" kern="0" dirty="0">
              <a:solidFill>
                <a:schemeClr val="accent1"/>
              </a:solidFill>
              <a:latin typeface="Calibri" panose="020F0502020204030204" pitchFamily="34" charset="0"/>
              <a:cs typeface="Calibri" panose="020F0502020204030204" pitchFamily="34" charset="0"/>
            </a:endParaRPr>
          </a:p>
          <a:p>
            <a:pPr algn="r"/>
            <a:r>
              <a:rPr lang="it-IT" i="1" dirty="0">
                <a:solidFill>
                  <a:schemeClr val="accent1"/>
                </a:solidFill>
                <a:latin typeface="Calibri" panose="020F0502020204030204" pitchFamily="34" charset="0"/>
                <a:cs typeface="Calibri" panose="020F0502020204030204" pitchFamily="34" charset="0"/>
              </a:rPr>
              <a:t>di Henry Ford.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2"/>
          <a:stretch>
            <a:fillRect/>
          </a:stretch>
        </p:blipFill>
        <p:spPr>
          <a:xfrm>
            <a:off x="228600" y="5105400"/>
            <a:ext cx="2033270" cy="2033270"/>
          </a:xfrm>
          <a:prstGeom prst="rect">
            <a:avLst/>
          </a:prstGeom>
        </p:spPr>
      </p:pic>
    </p:spTree>
    <p:extLst>
      <p:ext uri="{BB962C8B-B14F-4D97-AF65-F5344CB8AC3E}">
        <p14:creationId xmlns:p14="http://schemas.microsoft.com/office/powerpoint/2010/main" val="3000403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15035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2120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latin typeface="Calibri" panose="020F0502020204030204" pitchFamily="34" charset="0"/>
                <a:cs typeface="Calibri" panose="020F0502020204030204" pitchFamily="34" charset="0"/>
              </a:rPr>
              <a:t>Risorse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dirty="0">
              <a:solidFill>
                <a:schemeClr val="bg1"/>
              </a:solidFill>
            </a:endParaRPr>
          </a:p>
        </p:txBody>
      </p:sp>
      <p:grpSp>
        <p:nvGrpSpPr>
          <p:cNvPr id="11" name="Group 10">
            <a:extLst>
              <a:ext uri="{FF2B5EF4-FFF2-40B4-BE49-F238E27FC236}">
                <a16:creationId xmlns:a16="http://schemas.microsoft.com/office/drawing/2014/main" id="{96842527-AAA5-4501-A930-83404B86E0E5}"/>
              </a:ext>
            </a:extLst>
          </p:cNvPr>
          <p:cNvGrpSpPr/>
          <p:nvPr/>
        </p:nvGrpSpPr>
        <p:grpSpPr>
          <a:xfrm>
            <a:off x="1752600" y="1026711"/>
            <a:ext cx="11241008" cy="5602652"/>
            <a:chOff x="1684683" y="227847"/>
            <a:chExt cx="12310598" cy="6113112"/>
          </a:xfrm>
        </p:grpSpPr>
        <p:pic>
          <p:nvPicPr>
            <p:cNvPr id="13" name="Picture 12">
              <a:extLst>
                <a:ext uri="{FF2B5EF4-FFF2-40B4-BE49-F238E27FC236}">
                  <a16:creationId xmlns:a16="http://schemas.microsoft.com/office/drawing/2014/main" id="{48C8FCAF-CCEF-4696-925F-97D2BF7C7CAF}"/>
                </a:ext>
              </a:extLst>
            </p:cNvPr>
            <p:cNvPicPr>
              <a:picLocks noChangeAspect="1"/>
            </p:cNvPicPr>
            <p:nvPr/>
          </p:nvPicPr>
          <p:blipFill rotWithShape="1">
            <a:blip r:embed="rId3"/>
            <a:srcRect t="2355" b="7254"/>
            <a:stretch/>
          </p:blipFill>
          <p:spPr>
            <a:xfrm>
              <a:off x="1684683" y="227847"/>
              <a:ext cx="8790884" cy="6113112"/>
            </a:xfrm>
            <a:prstGeom prst="rect">
              <a:avLst/>
            </a:prstGeom>
          </p:spPr>
        </p:pic>
        <p:grpSp>
          <p:nvGrpSpPr>
            <p:cNvPr id="14" name="Group 13">
              <a:extLst>
                <a:ext uri="{FF2B5EF4-FFF2-40B4-BE49-F238E27FC236}">
                  <a16:creationId xmlns:a16="http://schemas.microsoft.com/office/drawing/2014/main" id="{4F367E6D-EE8C-45B3-AEE3-3BE5DFD3AA6A}"/>
                </a:ext>
              </a:extLst>
            </p:cNvPr>
            <p:cNvGrpSpPr>
              <a:grpSpLocks/>
            </p:cNvGrpSpPr>
            <p:nvPr/>
          </p:nvGrpSpPr>
          <p:grpSpPr bwMode="auto">
            <a:xfrm>
              <a:off x="4251325" y="1980252"/>
              <a:ext cx="1828800" cy="609600"/>
              <a:chOff x="3195900" y="5243899"/>
              <a:chExt cx="1828800" cy="609600"/>
            </a:xfrm>
          </p:grpSpPr>
          <p:sp>
            <p:nvSpPr>
              <p:cNvPr id="32" name="Left Arrow 5">
                <a:extLst>
                  <a:ext uri="{FF2B5EF4-FFF2-40B4-BE49-F238E27FC236}">
                    <a16:creationId xmlns:a16="http://schemas.microsoft.com/office/drawing/2014/main" id="{CA4A7CFB-B7D9-4C3F-91ED-6CCF746A8874}"/>
                  </a:ext>
                </a:extLst>
              </p:cNvPr>
              <p:cNvSpPr/>
              <p:nvPr/>
            </p:nvSpPr>
            <p:spPr>
              <a:xfrm flipV="1">
                <a:off x="3195900" y="5243899"/>
                <a:ext cx="1828800"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3" name="TextBox 32">
                <a:extLst>
                  <a:ext uri="{FF2B5EF4-FFF2-40B4-BE49-F238E27FC236}">
                    <a16:creationId xmlns:a16="http://schemas.microsoft.com/office/drawing/2014/main" id="{60663840-032E-42B9-B80D-FF64C4A26BD8}"/>
                  </a:ext>
                </a:extLst>
              </p:cNvPr>
              <p:cNvSpPr txBox="1"/>
              <p:nvPr/>
            </p:nvSpPr>
            <p:spPr>
              <a:xfrm>
                <a:off x="3429263" y="5410588"/>
                <a:ext cx="1458939" cy="333032"/>
              </a:xfrm>
              <a:prstGeom prst="rect">
                <a:avLst/>
              </a:prstGeom>
              <a:noFill/>
            </p:spPr>
            <p:txBody>
              <a:bodyPr wrap="square">
                <a:spAutoFit/>
              </a:bodyPr>
              <a:lstStyle/>
              <a:p>
                <a:pPr eaLnBrk="1" hangingPunct="1">
                  <a:defRPr/>
                </a:pPr>
                <a:r>
                  <a:rPr lang="it-IT" sz="1200" b="1" dirty="0">
                    <a:latin typeface="+mn-lt"/>
                  </a:rPr>
                  <a:t>Stato del club</a:t>
                </a:r>
              </a:p>
            </p:txBody>
          </p:sp>
        </p:grpSp>
        <p:grpSp>
          <p:nvGrpSpPr>
            <p:cNvPr id="15" name="Group 14">
              <a:extLst>
                <a:ext uri="{FF2B5EF4-FFF2-40B4-BE49-F238E27FC236}">
                  <a16:creationId xmlns:a16="http://schemas.microsoft.com/office/drawing/2014/main" id="{73674F5F-D27E-46D7-94C5-AE7794BBB1AE}"/>
                </a:ext>
              </a:extLst>
            </p:cNvPr>
            <p:cNvGrpSpPr>
              <a:grpSpLocks/>
            </p:cNvGrpSpPr>
            <p:nvPr/>
          </p:nvGrpSpPr>
          <p:grpSpPr bwMode="auto">
            <a:xfrm>
              <a:off x="7315199" y="3944305"/>
              <a:ext cx="1855288" cy="612775"/>
              <a:chOff x="4521727" y="5531293"/>
              <a:chExt cx="1855288" cy="612648"/>
            </a:xfrm>
          </p:grpSpPr>
          <p:sp>
            <p:nvSpPr>
              <p:cNvPr id="30" name="Left Arrow 10">
                <a:extLst>
                  <a:ext uri="{FF2B5EF4-FFF2-40B4-BE49-F238E27FC236}">
                    <a16:creationId xmlns:a16="http://schemas.microsoft.com/office/drawing/2014/main" id="{B1308870-B787-441E-A387-C41A53B3151A}"/>
                  </a:ext>
                </a:extLst>
              </p:cNvPr>
              <p:cNvSpPr/>
              <p:nvPr/>
            </p:nvSpPr>
            <p:spPr>
              <a:xfrm>
                <a:off x="4521727" y="5531293"/>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1" name="TextBox 30">
                <a:extLst>
                  <a:ext uri="{FF2B5EF4-FFF2-40B4-BE49-F238E27FC236}">
                    <a16:creationId xmlns:a16="http://schemas.microsoft.com/office/drawing/2014/main" id="{C227956E-F8DF-4539-B962-C0E6201AE452}"/>
                  </a:ext>
                </a:extLst>
              </p:cNvPr>
              <p:cNvSpPr txBox="1"/>
              <p:nvPr/>
            </p:nvSpPr>
            <p:spPr>
              <a:xfrm>
                <a:off x="4548215" y="5681884"/>
                <a:ext cx="1828800" cy="332963"/>
              </a:xfrm>
              <a:prstGeom prst="rect">
                <a:avLst/>
              </a:prstGeom>
              <a:noFill/>
            </p:spPr>
            <p:txBody>
              <a:bodyPr wrap="square">
                <a:spAutoFit/>
              </a:bodyPr>
              <a:lstStyle/>
              <a:p>
                <a:pPr eaLnBrk="1" hangingPunct="1">
                  <a:defRPr/>
                </a:pPr>
                <a:r>
                  <a:rPr lang="it-IT" sz="1200" b="1" dirty="0">
                    <a:latin typeface="+mn-lt"/>
                  </a:rPr>
                  <a:t>Storico dei rapporti</a:t>
                </a:r>
              </a:p>
            </p:txBody>
          </p:sp>
        </p:grpSp>
        <p:grpSp>
          <p:nvGrpSpPr>
            <p:cNvPr id="18" name="Group 17">
              <a:extLst>
                <a:ext uri="{FF2B5EF4-FFF2-40B4-BE49-F238E27FC236}">
                  <a16:creationId xmlns:a16="http://schemas.microsoft.com/office/drawing/2014/main" id="{06B44D34-3BF9-4203-A7E3-D4ACA87E63B4}"/>
                </a:ext>
              </a:extLst>
            </p:cNvPr>
            <p:cNvGrpSpPr>
              <a:grpSpLocks/>
            </p:cNvGrpSpPr>
            <p:nvPr/>
          </p:nvGrpSpPr>
          <p:grpSpPr bwMode="auto">
            <a:xfrm>
              <a:off x="8284395" y="3269140"/>
              <a:ext cx="2191173" cy="547688"/>
              <a:chOff x="5430623" y="3345741"/>
              <a:chExt cx="2191173" cy="548640"/>
            </a:xfrm>
          </p:grpSpPr>
          <p:sp>
            <p:nvSpPr>
              <p:cNvPr id="28" name="Left Arrow 6">
                <a:extLst>
                  <a:ext uri="{FF2B5EF4-FFF2-40B4-BE49-F238E27FC236}">
                    <a16:creationId xmlns:a16="http://schemas.microsoft.com/office/drawing/2014/main" id="{1B8B70F9-FD90-4EC5-9CDA-2CEDE85F1442}"/>
                  </a:ext>
                </a:extLst>
              </p:cNvPr>
              <p:cNvSpPr/>
              <p:nvPr/>
            </p:nvSpPr>
            <p:spPr>
              <a:xfrm>
                <a:off x="5430623" y="3345741"/>
                <a:ext cx="2191173" cy="54864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9" name="TextBox 15">
                <a:extLst>
                  <a:ext uri="{FF2B5EF4-FFF2-40B4-BE49-F238E27FC236}">
                    <a16:creationId xmlns:a16="http://schemas.microsoft.com/office/drawing/2014/main" id="{D836703C-1E20-45C4-BA77-7CA134D4E384}"/>
                  </a:ext>
                </a:extLst>
              </p:cNvPr>
              <p:cNvSpPr txBox="1">
                <a:spLocks noChangeArrowheads="1"/>
              </p:cNvSpPr>
              <p:nvPr/>
            </p:nvSpPr>
            <p:spPr bwMode="auto">
              <a:xfrm>
                <a:off x="5590400" y="3485358"/>
                <a:ext cx="2031395" cy="30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it-IT" sz="1200" b="1" dirty="0">
                    <a:latin typeface="Arial" panose="020B0604020202020204" pitchFamily="34" charset="0"/>
                  </a:rPr>
                  <a:t>Rotazione degli officer</a:t>
                </a:r>
              </a:p>
            </p:txBody>
          </p:sp>
        </p:grpSp>
        <p:grpSp>
          <p:nvGrpSpPr>
            <p:cNvPr id="19" name="Group 18">
              <a:extLst>
                <a:ext uri="{FF2B5EF4-FFF2-40B4-BE49-F238E27FC236}">
                  <a16:creationId xmlns:a16="http://schemas.microsoft.com/office/drawing/2014/main" id="{84AE5356-4484-4232-8D61-38B0DF790726}"/>
                </a:ext>
              </a:extLst>
            </p:cNvPr>
            <p:cNvGrpSpPr>
              <a:grpSpLocks/>
            </p:cNvGrpSpPr>
            <p:nvPr/>
          </p:nvGrpSpPr>
          <p:grpSpPr bwMode="auto">
            <a:xfrm>
              <a:off x="9365814" y="4670131"/>
              <a:ext cx="4629467" cy="642937"/>
              <a:chOff x="6316716" y="2790281"/>
              <a:chExt cx="5454569" cy="643105"/>
            </a:xfrm>
          </p:grpSpPr>
          <p:sp>
            <p:nvSpPr>
              <p:cNvPr id="26" name="Left Arrow 8">
                <a:extLst>
                  <a:ext uri="{FF2B5EF4-FFF2-40B4-BE49-F238E27FC236}">
                    <a16:creationId xmlns:a16="http://schemas.microsoft.com/office/drawing/2014/main" id="{20638C04-2B82-4F9E-875F-CFE97002BFE6}"/>
                  </a:ext>
                </a:extLst>
              </p:cNvPr>
              <p:cNvSpPr/>
              <p:nvPr/>
            </p:nvSpPr>
            <p:spPr>
              <a:xfrm>
                <a:off x="6316716" y="2790281"/>
                <a:ext cx="3731958"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7" name="TextBox 17">
                <a:extLst>
                  <a:ext uri="{FF2B5EF4-FFF2-40B4-BE49-F238E27FC236}">
                    <a16:creationId xmlns:a16="http://schemas.microsoft.com/office/drawing/2014/main" id="{EFC2B8C1-4722-45C3-84A3-44DD37C5DC01}"/>
                  </a:ext>
                </a:extLst>
              </p:cNvPr>
              <p:cNvSpPr txBox="1">
                <a:spLocks noChangeArrowheads="1"/>
              </p:cNvSpPr>
              <p:nvPr/>
            </p:nvSpPr>
            <p:spPr bwMode="auto">
              <a:xfrm>
                <a:off x="6416707" y="2960676"/>
                <a:ext cx="5354578" cy="30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it-IT" sz="1200" b="1" dirty="0">
                    <a:latin typeface="Arial" panose="020B0604020202020204" pitchFamily="34" charset="0"/>
                  </a:rPr>
                  <a:t>Trasmissione dei rapporti di service</a:t>
                </a:r>
              </a:p>
            </p:txBody>
          </p:sp>
        </p:grpSp>
        <p:grpSp>
          <p:nvGrpSpPr>
            <p:cNvPr id="20" name="Group 19">
              <a:extLst>
                <a:ext uri="{FF2B5EF4-FFF2-40B4-BE49-F238E27FC236}">
                  <a16:creationId xmlns:a16="http://schemas.microsoft.com/office/drawing/2014/main" id="{8C635DDA-3EBD-4EC2-B267-2B70DBFCBF5E}"/>
                </a:ext>
              </a:extLst>
            </p:cNvPr>
            <p:cNvGrpSpPr>
              <a:grpSpLocks/>
            </p:cNvGrpSpPr>
            <p:nvPr/>
          </p:nvGrpSpPr>
          <p:grpSpPr bwMode="auto">
            <a:xfrm>
              <a:off x="6222765" y="2506985"/>
              <a:ext cx="1971441" cy="612775"/>
              <a:chOff x="3429000" y="1613165"/>
              <a:chExt cx="1971903" cy="612648"/>
            </a:xfrm>
          </p:grpSpPr>
          <p:sp>
            <p:nvSpPr>
              <p:cNvPr id="24" name="Left Arrow 7">
                <a:extLst>
                  <a:ext uri="{FF2B5EF4-FFF2-40B4-BE49-F238E27FC236}">
                    <a16:creationId xmlns:a16="http://schemas.microsoft.com/office/drawing/2014/main" id="{DBE075DC-9E9D-4A43-B662-5F455DCC25D0}"/>
                  </a:ext>
                </a:extLst>
              </p:cNvPr>
              <p:cNvSpPr/>
              <p:nvPr/>
            </p:nvSpPr>
            <p:spPr>
              <a:xfrm>
                <a:off x="3429000" y="1613165"/>
                <a:ext cx="1829229" cy="612648"/>
              </a:xfrm>
              <a:prstGeom prst="leftArrow">
                <a:avLst/>
              </a:prstGeom>
              <a:solidFill>
                <a:schemeClr val="bg1">
                  <a:alpha val="9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 name="TextBox 24">
                <a:extLst>
                  <a:ext uri="{FF2B5EF4-FFF2-40B4-BE49-F238E27FC236}">
                    <a16:creationId xmlns:a16="http://schemas.microsoft.com/office/drawing/2014/main" id="{42A4AE76-A4E6-46F9-9DCB-FE504BD9B87F}"/>
                  </a:ext>
                </a:extLst>
              </p:cNvPr>
              <p:cNvSpPr txBox="1"/>
              <p:nvPr/>
            </p:nvSpPr>
            <p:spPr>
              <a:xfrm>
                <a:off x="3579876" y="1794676"/>
                <a:ext cx="1821027" cy="332963"/>
              </a:xfrm>
              <a:prstGeom prst="rect">
                <a:avLst/>
              </a:prstGeom>
              <a:noFill/>
            </p:spPr>
            <p:txBody>
              <a:bodyPr wrap="square">
                <a:spAutoFit/>
              </a:bodyPr>
              <a:lstStyle/>
              <a:p>
                <a:pPr eaLnBrk="1" hangingPunct="1">
                  <a:defRPr/>
                </a:pPr>
                <a:r>
                  <a:rPr lang="it-IT" sz="1200" b="1" dirty="0">
                    <a:latin typeface="+mn-lt"/>
                  </a:rPr>
                  <a:t>Crescita netta</a:t>
                </a:r>
              </a:p>
            </p:txBody>
          </p:sp>
        </p:grpSp>
        <p:grpSp>
          <p:nvGrpSpPr>
            <p:cNvPr id="21" name="Group 20">
              <a:extLst>
                <a:ext uri="{FF2B5EF4-FFF2-40B4-BE49-F238E27FC236}">
                  <a16:creationId xmlns:a16="http://schemas.microsoft.com/office/drawing/2014/main" id="{162DED18-3B2D-4C87-8071-B90615F182EA}"/>
                </a:ext>
              </a:extLst>
            </p:cNvPr>
            <p:cNvGrpSpPr>
              <a:grpSpLocks/>
            </p:cNvGrpSpPr>
            <p:nvPr/>
          </p:nvGrpSpPr>
          <p:grpSpPr bwMode="auto">
            <a:xfrm>
              <a:off x="10436316" y="2475375"/>
              <a:ext cx="2096933" cy="642937"/>
              <a:chOff x="6348995" y="2842505"/>
              <a:chExt cx="2470666" cy="643105"/>
            </a:xfrm>
          </p:grpSpPr>
          <p:sp>
            <p:nvSpPr>
              <p:cNvPr id="22" name="Left Arrow 8">
                <a:extLst>
                  <a:ext uri="{FF2B5EF4-FFF2-40B4-BE49-F238E27FC236}">
                    <a16:creationId xmlns:a16="http://schemas.microsoft.com/office/drawing/2014/main" id="{D51637D4-C9D9-465D-9FC5-E835063D2DA7}"/>
                  </a:ext>
                </a:extLst>
              </p:cNvPr>
              <p:cNvSpPr/>
              <p:nvPr/>
            </p:nvSpPr>
            <p:spPr>
              <a:xfrm>
                <a:off x="6348995" y="2842505"/>
                <a:ext cx="2339268"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TextBox 17">
                <a:extLst>
                  <a:ext uri="{FF2B5EF4-FFF2-40B4-BE49-F238E27FC236}">
                    <a16:creationId xmlns:a16="http://schemas.microsoft.com/office/drawing/2014/main" id="{78D89779-DA99-43F2-A839-84E61E229081}"/>
                  </a:ext>
                </a:extLst>
              </p:cNvPr>
              <p:cNvSpPr txBox="1">
                <a:spLocks noChangeArrowheads="1"/>
              </p:cNvSpPr>
              <p:nvPr/>
            </p:nvSpPr>
            <p:spPr bwMode="auto">
              <a:xfrm>
                <a:off x="6480394" y="3012900"/>
                <a:ext cx="2339267" cy="30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it-IT" sz="1200" b="1" dirty="0">
                    <a:latin typeface="Arial" panose="020B0604020202020204" pitchFamily="34" charset="0"/>
                  </a:rPr>
                  <a:t>Donazioni alla LCIF</a:t>
                </a:r>
              </a:p>
            </p:txBody>
          </p:sp>
        </p:grpSp>
      </p:grpSp>
    </p:spTree>
    <p:extLst>
      <p:ext uri="{BB962C8B-B14F-4D97-AF65-F5344CB8AC3E}">
        <p14:creationId xmlns:p14="http://schemas.microsoft.com/office/powerpoint/2010/main" val="2107099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14273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2120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latin typeface="Calibri" panose="020F0502020204030204" pitchFamily="34" charset="0"/>
                <a:cs typeface="Calibri" panose="020F0502020204030204" pitchFamily="34" charset="0"/>
              </a:rPr>
              <a:t>Risorse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dirty="0">
              <a:solidFill>
                <a:schemeClr val="bg1"/>
              </a:solidFill>
            </a:endParaRPr>
          </a:p>
        </p:txBody>
      </p:sp>
      <p:pic>
        <p:nvPicPr>
          <p:cNvPr id="3" name="Picture 2">
            <a:extLst>
              <a:ext uri="{FF2B5EF4-FFF2-40B4-BE49-F238E27FC236}">
                <a16:creationId xmlns:a16="http://schemas.microsoft.com/office/drawing/2014/main" id="{1413783B-2818-2CAD-FBBC-DCAB603E42F2}"/>
              </a:ext>
            </a:extLst>
          </p:cNvPr>
          <p:cNvPicPr>
            <a:picLocks noChangeAspect="1"/>
          </p:cNvPicPr>
          <p:nvPr/>
        </p:nvPicPr>
        <p:blipFill>
          <a:blip r:embed="rId3"/>
          <a:stretch>
            <a:fillRect/>
          </a:stretch>
        </p:blipFill>
        <p:spPr>
          <a:xfrm>
            <a:off x="120796" y="1346146"/>
            <a:ext cx="5717147" cy="3767648"/>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E08706A5-10A2-7482-1B62-082866AF2483}"/>
              </a:ext>
            </a:extLst>
          </p:cNvPr>
          <p:cNvPicPr>
            <a:picLocks noChangeAspect="1"/>
          </p:cNvPicPr>
          <p:nvPr/>
        </p:nvPicPr>
        <p:blipFill>
          <a:blip r:embed="rId4"/>
          <a:stretch>
            <a:fillRect/>
          </a:stretch>
        </p:blipFill>
        <p:spPr>
          <a:xfrm>
            <a:off x="6019801" y="1346146"/>
            <a:ext cx="5990342" cy="3767648"/>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780970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latin typeface="Calibri" panose="020F0502020204030204" pitchFamily="34" charset="0"/>
                <a:cs typeface="Calibri" panose="020F0502020204030204" pitchFamily="34" charset="0"/>
              </a:rPr>
              <a:t>STABILIRE DEGLI OBIETTIVI</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22</a:t>
            </a:fld>
            <a:endParaRPr lang="en-US" sz="1000" dirty="0">
              <a:solidFill>
                <a:schemeClr val="bg1"/>
              </a:solidFill>
            </a:endParaRPr>
          </a:p>
        </p:txBody>
      </p:sp>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4"/>
          <a:stretch>
            <a:fillRect/>
          </a:stretch>
        </p:blipFill>
        <p:spPr>
          <a:xfrm>
            <a:off x="304800" y="5257800"/>
            <a:ext cx="2033270" cy="2033270"/>
          </a:xfrm>
          <a:prstGeom prst="rect">
            <a:avLst/>
          </a:prstGeom>
        </p:spPr>
      </p:pic>
    </p:spTree>
    <p:extLst>
      <p:ext uri="{BB962C8B-B14F-4D97-AF65-F5344CB8AC3E}">
        <p14:creationId xmlns:p14="http://schemas.microsoft.com/office/powerpoint/2010/main" val="945558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23</a:t>
            </a:fld>
            <a:endParaRPr lang="en-US" sz="1000" dirty="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190500" y="689115"/>
            <a:ext cx="6210300" cy="5850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36094" y="99567"/>
            <a:ext cx="6898106" cy="58954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200" dirty="0">
                <a:solidFill>
                  <a:schemeClr val="accent1"/>
                </a:solidFill>
                <a:latin typeface="Calibri" panose="020F0502020204030204" pitchFamily="34" charset="0"/>
                <a:cs typeface="Calibri" panose="020F0502020204030204" pitchFamily="34" charset="0"/>
              </a:rPr>
              <a:t>Corso sulla definizione degli obiettivi</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90500" y="5789226"/>
            <a:ext cx="896739" cy="849661"/>
          </a:xfrm>
          <a:prstGeom prst="rect">
            <a:avLst/>
          </a:prstGeom>
        </p:spPr>
      </p:pic>
      <p:sp>
        <p:nvSpPr>
          <p:cNvPr id="2" name="TextBox 1">
            <a:extLst>
              <a:ext uri="{FF2B5EF4-FFF2-40B4-BE49-F238E27FC236}">
                <a16:creationId xmlns:a16="http://schemas.microsoft.com/office/drawing/2014/main" id="{82D1DA2D-D176-4DC9-A993-D1E35A2D5F4A}"/>
              </a:ext>
            </a:extLst>
          </p:cNvPr>
          <p:cNvSpPr txBox="1"/>
          <p:nvPr/>
        </p:nvSpPr>
        <p:spPr>
          <a:xfrm>
            <a:off x="646890" y="966733"/>
            <a:ext cx="10439400" cy="1569660"/>
          </a:xfrm>
          <a:prstGeom prst="rect">
            <a:avLst/>
          </a:prstGeom>
          <a:noFill/>
        </p:spPr>
        <p:txBody>
          <a:bodyPr wrap="square" rtlCol="0">
            <a:spAutoFit/>
          </a:bodyPr>
          <a:lstStyle/>
          <a:p>
            <a:r>
              <a:rPr lang="it-IT" sz="2400" dirty="0">
                <a:solidFill>
                  <a:schemeClr val="bg1"/>
                </a:solidFill>
                <a:latin typeface="Calibri" panose="020F0502020204030204" pitchFamily="34" charset="0"/>
                <a:cs typeface="Calibri" panose="020F0502020204030204" pitchFamily="34" charset="0"/>
              </a:rPr>
              <a:t>Molte persone non riescono a raggiungere i loro obiettivi perché non se ne pongono di adeguati.  Grazie a questo corso, sarà possibile scoprire come farlo.  Le attività del corso, fra cui la definizione degli obiettivi, la stesura di un piano d'azione e la gestione degli obiettivi, consentiranno di ottenere il miglior risultato possibile.  Alla fine del corso si sarà sulla strada giusta per raggiungere dei risultati.   </a:t>
            </a:r>
          </a:p>
        </p:txBody>
      </p:sp>
      <p:pic>
        <p:nvPicPr>
          <p:cNvPr id="4" name="Picture 3">
            <a:extLst>
              <a:ext uri="{FF2B5EF4-FFF2-40B4-BE49-F238E27FC236}">
                <a16:creationId xmlns:a16="http://schemas.microsoft.com/office/drawing/2014/main" id="{14D17D98-551B-4BD0-97A7-1BB5379AEDC6}"/>
              </a:ext>
            </a:extLst>
          </p:cNvPr>
          <p:cNvPicPr>
            <a:picLocks noChangeAspect="1"/>
          </p:cNvPicPr>
          <p:nvPr/>
        </p:nvPicPr>
        <p:blipFill>
          <a:blip r:embed="rId4"/>
          <a:stretch>
            <a:fillRect/>
          </a:stretch>
        </p:blipFill>
        <p:spPr>
          <a:xfrm>
            <a:off x="3422052" y="2965898"/>
            <a:ext cx="5780290" cy="3470618"/>
          </a:xfrm>
          <a:prstGeom prst="rect">
            <a:avLst/>
          </a:prstGeom>
        </p:spPr>
      </p:pic>
    </p:spTree>
    <p:extLst>
      <p:ext uri="{BB962C8B-B14F-4D97-AF65-F5344CB8AC3E}">
        <p14:creationId xmlns:p14="http://schemas.microsoft.com/office/powerpoint/2010/main" val="2361698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5" name="Group 4"/>
          <p:cNvGrpSpPr/>
          <p:nvPr/>
        </p:nvGrpSpPr>
        <p:grpSpPr>
          <a:xfrm>
            <a:off x="563385" y="1458067"/>
            <a:ext cx="1561339" cy="4437730"/>
            <a:chOff x="563385" y="1458067"/>
            <a:chExt cx="1561339" cy="4437730"/>
          </a:xfrm>
        </p:grpSpPr>
        <p:sp>
          <p:nvSpPr>
            <p:cNvPr id="27" name="Rectangle 14"/>
            <p:cNvSpPr>
              <a:spLocks noChangeArrowheads="1"/>
            </p:cNvSpPr>
            <p:nvPr/>
          </p:nvSpPr>
          <p:spPr bwMode="auto">
            <a:xfrm>
              <a:off x="875519" y="3620050"/>
              <a:ext cx="1089491" cy="369332"/>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1" i="0" u="none" strike="noStrike" cap="none" normalizeH="0" baseline="0" noProof="0" dirty="0">
                  <a:ln>
                    <a:noFill/>
                  </a:ln>
                  <a:solidFill>
                    <a:srgbClr val="F0C300"/>
                  </a:solidFill>
                  <a:uLnTx/>
                  <a:uFillTx/>
                  <a:latin typeface="Calibri" panose="020F0502020204030204" pitchFamily="34" charset="0"/>
                  <a:ea typeface="Arial" charset="0"/>
                  <a:cs typeface="Calibri" panose="020F0502020204030204" pitchFamily="34" charset="0"/>
                </a:rPr>
                <a:t>pecifico</a:t>
              </a:r>
            </a:p>
          </p:txBody>
        </p:sp>
        <p:sp>
          <p:nvSpPr>
            <p:cNvPr id="49" name="Rectangle 21"/>
            <p:cNvSpPr>
              <a:spLocks noChangeArrowheads="1"/>
            </p:cNvSpPr>
            <p:nvPr/>
          </p:nvSpPr>
          <p:spPr bwMode="auto">
            <a:xfrm>
              <a:off x="570243" y="3324367"/>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5400" b="0" i="0" u="none" strike="noStrike" cap="none" normalizeH="0" baseline="0" noProof="0" dirty="0">
                  <a:ln>
                    <a:noFill/>
                  </a:ln>
                  <a:solidFill>
                    <a:srgbClr val="F0C300"/>
                  </a:solidFill>
                  <a:uLnTx/>
                  <a:uFillTx/>
                  <a:latin typeface="Calibri" panose="020F0502020204030204" pitchFamily="34" charset="0"/>
                  <a:ea typeface="Arial" charset="0"/>
                  <a:cs typeface="Calibri" panose="020F0502020204030204" pitchFamily="34" charset="0"/>
                </a:rPr>
                <a:t>S</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Arial" charset="0"/>
                <a:ea typeface="Arial" charset="0"/>
                <a:cs typeface="Arial" charset="0"/>
              </a:endParaRPr>
            </a:p>
          </p:txBody>
        </p:sp>
        <p:sp>
          <p:nvSpPr>
            <p:cNvPr id="26" name="TextBox 93"/>
            <p:cNvSpPr txBox="1">
              <a:spLocks noChangeArrowheads="1"/>
            </p:cNvSpPr>
            <p:nvPr/>
          </p:nvSpPr>
          <p:spPr bwMode="auto">
            <a:xfrm>
              <a:off x="570243" y="4326137"/>
              <a:ext cx="15544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Essere certi che la finalità sia chiara. </a:t>
              </a:r>
            </a:p>
          </p:txBody>
        </p:sp>
        <p:sp>
          <p:nvSpPr>
            <p:cNvPr id="4" name="TextBox 3"/>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800" b="1" i="0" u="none" strike="noStrike" cap="none" normalizeH="0" baseline="0" noProof="0" dirty="0">
                  <a:ln>
                    <a:noFill/>
                  </a:ln>
                  <a:solidFill>
                    <a:prstClr val="white"/>
                  </a:solidFill>
                  <a:uLnTx/>
                  <a:uFillTx/>
                  <a:latin typeface="Calibri" panose="020F0502020204030204" pitchFamily="34" charset="0"/>
                  <a:cs typeface="Calibri" panose="020F0502020204030204" pitchFamily="34" charset="0"/>
                </a:rPr>
                <a:t>S</a:t>
              </a:r>
            </a:p>
          </p:txBody>
        </p:sp>
      </p:grpSp>
      <p:grpSp>
        <p:nvGrpSpPr>
          <p:cNvPr id="16" name="Group 15"/>
          <p:cNvGrpSpPr/>
          <p:nvPr/>
        </p:nvGrpSpPr>
        <p:grpSpPr>
          <a:xfrm>
            <a:off x="2589874" y="1479112"/>
            <a:ext cx="2063461" cy="5067979"/>
            <a:chOff x="2589874" y="1479112"/>
            <a:chExt cx="2063461" cy="5067979"/>
          </a:xfrm>
        </p:grpSpPr>
        <p:sp>
          <p:nvSpPr>
            <p:cNvPr id="28" name="Rectangle 15"/>
            <p:cNvSpPr>
              <a:spLocks noChangeArrowheads="1"/>
            </p:cNvSpPr>
            <p:nvPr/>
          </p:nvSpPr>
          <p:spPr bwMode="auto">
            <a:xfrm>
              <a:off x="3151687" y="3620050"/>
              <a:ext cx="124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1" i="0" u="none" strike="noStrike" cap="none" normalizeH="0" baseline="0" noProof="0" dirty="0">
                  <a:ln>
                    <a:noFill/>
                  </a:ln>
                  <a:solidFill>
                    <a:srgbClr val="F76639"/>
                  </a:solidFill>
                  <a:uLnTx/>
                  <a:uFillTx/>
                  <a:latin typeface="Calibri" panose="020F0502020204030204" pitchFamily="34" charset="0"/>
                  <a:ea typeface="Arial" charset="0"/>
                  <a:cs typeface="Calibri" panose="020F0502020204030204" pitchFamily="34" charset="0"/>
                </a:rPr>
                <a:t>isurabile</a:t>
              </a:r>
            </a:p>
          </p:txBody>
        </p:sp>
        <p:sp>
          <p:nvSpPr>
            <p:cNvPr id="31" name="Rectangle 21"/>
            <p:cNvSpPr>
              <a:spLocks noChangeArrowheads="1"/>
            </p:cNvSpPr>
            <p:nvPr/>
          </p:nvSpPr>
          <p:spPr bwMode="auto">
            <a:xfrm>
              <a:off x="2589874" y="3324367"/>
              <a:ext cx="591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5400" b="0" i="0" u="none" strike="noStrike" cap="none" normalizeH="0" baseline="0" noProof="0" dirty="0">
                  <a:ln>
                    <a:noFill/>
                  </a:ln>
                  <a:solidFill>
                    <a:srgbClr val="F76639"/>
                  </a:solidFill>
                  <a:uLnTx/>
                  <a:uFillTx/>
                  <a:latin typeface="Calibri" panose="020F0502020204030204" pitchFamily="34" charset="0"/>
                  <a:ea typeface="Arial" charset="0"/>
                  <a:cs typeface="Calibri" panose="020F0502020204030204" pitchFamily="34"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Arial" charset="0"/>
                <a:ea typeface="Arial" charset="0"/>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800" b="1" i="0" u="none" strike="noStrike" cap="none" normalizeH="0" baseline="0" noProof="0" dirty="0">
                  <a:ln>
                    <a:noFill/>
                  </a:ln>
                  <a:solidFill>
                    <a:prstClr val="white"/>
                  </a:solidFill>
                  <a:uLnTx/>
                  <a:uFillTx/>
                  <a:latin typeface="Calibri" panose="020F0502020204030204" pitchFamily="34" charset="0"/>
                  <a:cs typeface="Calibri" panose="020F0502020204030204" pitchFamily="34" charset="0"/>
                </a:rPr>
                <a:t>M</a:t>
              </a:r>
            </a:p>
          </p:txBody>
        </p:sp>
        <p:sp>
          <p:nvSpPr>
            <p:cNvPr id="54" name="TextBox 93"/>
            <p:cNvSpPr txBox="1">
              <a:spLocks noChangeArrowheads="1"/>
            </p:cNvSpPr>
            <p:nvPr/>
          </p:nvSpPr>
          <p:spPr bwMode="auto">
            <a:xfrm>
              <a:off x="2670571" y="4238767"/>
              <a:ext cx="198276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I punti di riferimento e il progresso raggiunto devono essere misurabili.</a:t>
              </a:r>
            </a:p>
          </p:txBody>
        </p:sp>
      </p:grpSp>
      <p:grpSp>
        <p:nvGrpSpPr>
          <p:cNvPr id="17" name="Group 16"/>
          <p:cNvGrpSpPr/>
          <p:nvPr/>
        </p:nvGrpSpPr>
        <p:grpSpPr>
          <a:xfrm>
            <a:off x="5204374" y="1442025"/>
            <a:ext cx="2004002" cy="4100391"/>
            <a:chOff x="5204374" y="1442025"/>
            <a:chExt cx="2004002" cy="4100391"/>
          </a:xfrm>
        </p:grpSpPr>
        <p:sp>
          <p:nvSpPr>
            <p:cNvPr id="29" name="Rectangle 16"/>
            <p:cNvSpPr>
              <a:spLocks noChangeArrowheads="1"/>
            </p:cNvSpPr>
            <p:nvPr/>
          </p:nvSpPr>
          <p:spPr bwMode="auto">
            <a:xfrm>
              <a:off x="5595366" y="3570520"/>
              <a:ext cx="1189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1" i="0" u="none" strike="noStrike" cap="none" normalizeH="0" baseline="0" noProof="0" dirty="0">
                  <a:ln>
                    <a:noFill/>
                  </a:ln>
                  <a:solidFill>
                    <a:srgbClr val="732E81"/>
                  </a:solidFill>
                  <a:uLnTx/>
                  <a:uFillTx/>
                  <a:latin typeface="Calibri" panose="020F0502020204030204" pitchFamily="34" charset="0"/>
                  <a:ea typeface="Arial" charset="0"/>
                  <a:cs typeface="Calibri" panose="020F0502020204030204" pitchFamily="34" charset="0"/>
                </a:rPr>
                <a:t>ttuabile</a:t>
              </a:r>
            </a:p>
          </p:txBody>
        </p:sp>
        <p:sp>
          <p:nvSpPr>
            <p:cNvPr id="32" name="Rectangle 22"/>
            <p:cNvSpPr>
              <a:spLocks noChangeArrowheads="1"/>
            </p:cNvSpPr>
            <p:nvPr/>
          </p:nvSpPr>
          <p:spPr bwMode="auto">
            <a:xfrm>
              <a:off x="5204374" y="3324367"/>
              <a:ext cx="4199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5400" b="1" i="0" u="none" strike="noStrike" cap="none" normalizeH="0" baseline="0" noProof="0" dirty="0">
                  <a:ln>
                    <a:noFill/>
                  </a:ln>
                  <a:solidFill>
                    <a:srgbClr val="732E81"/>
                  </a:solidFill>
                  <a:uLnTx/>
                  <a:uFillTx/>
                  <a:latin typeface="Calibri" panose="020F0502020204030204" pitchFamily="34" charset="0"/>
                  <a:ea typeface="Arial" charset="0"/>
                  <a:cs typeface="Calibri" panose="020F0502020204030204" pitchFamily="34" charset="0"/>
                </a:rPr>
                <a:t>A</a:t>
              </a: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Arial" charset="0"/>
                <a:ea typeface="Arial" charset="0"/>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800" b="1" i="0" u="none" strike="noStrike" cap="none" normalizeH="0" baseline="0" noProof="0" dirty="0">
                  <a:ln>
                    <a:noFill/>
                  </a:ln>
                  <a:solidFill>
                    <a:prstClr val="white"/>
                  </a:solidFill>
                  <a:uLnTx/>
                  <a:uFillTx/>
                  <a:latin typeface="Calibri" panose="020F0502020204030204" pitchFamily="34" charset="0"/>
                  <a:cs typeface="Calibri" panose="020F0502020204030204" pitchFamily="34" charset="0"/>
                </a:rPr>
                <a:t>A</a:t>
              </a:r>
            </a:p>
          </p:txBody>
        </p:sp>
        <p:sp>
          <p:nvSpPr>
            <p:cNvPr id="55" name="TextBox 93"/>
            <p:cNvSpPr txBox="1">
              <a:spLocks noChangeArrowheads="1"/>
            </p:cNvSpPr>
            <p:nvPr/>
          </p:nvSpPr>
          <p:spPr bwMode="auto">
            <a:xfrm>
              <a:off x="5256379" y="4320907"/>
              <a:ext cx="1951997" cy="122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Ogni obiettivo deve essere attuabile.</a:t>
              </a:r>
            </a:p>
          </p:txBody>
        </p:sp>
      </p:grpSp>
      <p:grpSp>
        <p:nvGrpSpPr>
          <p:cNvPr id="18" name="Group 17"/>
          <p:cNvGrpSpPr/>
          <p:nvPr/>
        </p:nvGrpSpPr>
        <p:grpSpPr>
          <a:xfrm>
            <a:off x="7655714" y="1458067"/>
            <a:ext cx="1895637" cy="4209446"/>
            <a:chOff x="7655714" y="1458067"/>
            <a:chExt cx="1895637" cy="4209446"/>
          </a:xfrm>
        </p:grpSpPr>
        <p:sp>
          <p:nvSpPr>
            <p:cNvPr id="36" name="Rectangle 17"/>
            <p:cNvSpPr>
              <a:spLocks noChangeArrowheads="1"/>
            </p:cNvSpPr>
            <p:nvPr/>
          </p:nvSpPr>
          <p:spPr bwMode="auto">
            <a:xfrm>
              <a:off x="8149054" y="3596901"/>
              <a:ext cx="889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1" i="0" u="none" strike="noStrike" cap="none" normalizeH="0" baseline="0" noProof="0" dirty="0">
                  <a:ln>
                    <a:noFill/>
                  </a:ln>
                  <a:solidFill>
                    <a:srgbClr val="407CCA"/>
                  </a:solidFill>
                  <a:uLnTx/>
                  <a:uFillTx/>
                  <a:latin typeface="Calibri" panose="020F0502020204030204" pitchFamily="34" charset="0"/>
                  <a:ea typeface="Arial" charset="0"/>
                  <a:cs typeface="Calibri" panose="020F0502020204030204" pitchFamily="34" charset="0"/>
                </a:rPr>
                <a:t>ealistico</a:t>
              </a:r>
            </a:p>
          </p:txBody>
        </p:sp>
        <p:sp>
          <p:nvSpPr>
            <p:cNvPr id="39" name="Rectangle 23"/>
            <p:cNvSpPr>
              <a:spLocks noChangeArrowheads="1"/>
            </p:cNvSpPr>
            <p:nvPr/>
          </p:nvSpPr>
          <p:spPr bwMode="auto">
            <a:xfrm>
              <a:off x="7759524" y="3316805"/>
              <a:ext cx="389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5400" b="1" i="0" u="none" strike="noStrike" cap="none" normalizeH="0" baseline="0" noProof="0" dirty="0">
                  <a:ln>
                    <a:noFill/>
                  </a:ln>
                  <a:solidFill>
                    <a:srgbClr val="407CCA"/>
                  </a:solidFill>
                  <a:uLnTx/>
                  <a:uFillTx/>
                  <a:latin typeface="Calibri" panose="020F0502020204030204" pitchFamily="34" charset="0"/>
                  <a:ea typeface="Arial" charset="0"/>
                  <a:cs typeface="Calibri" panose="020F0502020204030204" pitchFamily="34"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Arial" charset="0"/>
                <a:ea typeface="Arial" charset="0"/>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800" b="1" i="0" u="none" strike="noStrike" cap="none" normalizeH="0" baseline="0" noProof="0" dirty="0">
                  <a:ln>
                    <a:noFill/>
                  </a:ln>
                  <a:solidFill>
                    <a:prstClr val="white"/>
                  </a:solidFill>
                  <a:uLnTx/>
                  <a:uFillTx/>
                  <a:latin typeface="Calibri" panose="020F0502020204030204" pitchFamily="34" charset="0"/>
                  <a:cs typeface="Calibri" panose="020F0502020204030204" pitchFamily="34" charset="0"/>
                </a:rPr>
                <a:t>R</a:t>
              </a:r>
            </a:p>
          </p:txBody>
        </p:sp>
        <p:sp>
          <p:nvSpPr>
            <p:cNvPr id="56" name="TextBox 93"/>
            <p:cNvSpPr txBox="1">
              <a:spLocks noChangeArrowheads="1"/>
            </p:cNvSpPr>
            <p:nvPr/>
          </p:nvSpPr>
          <p:spPr bwMode="auto">
            <a:xfrm>
              <a:off x="7655714" y="4467184"/>
              <a:ext cx="1895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Impegnativo ma non irrealistico.</a:t>
              </a:r>
            </a:p>
          </p:txBody>
        </p:sp>
      </p:grpSp>
      <p:grpSp>
        <p:nvGrpSpPr>
          <p:cNvPr id="19" name="Group 18"/>
          <p:cNvGrpSpPr/>
          <p:nvPr/>
        </p:nvGrpSpPr>
        <p:grpSpPr>
          <a:xfrm>
            <a:off x="9928192" y="1479112"/>
            <a:ext cx="1982765" cy="4786017"/>
            <a:chOff x="9928192" y="1479112"/>
            <a:chExt cx="1982765" cy="4786017"/>
          </a:xfrm>
        </p:grpSpPr>
        <p:sp>
          <p:nvSpPr>
            <p:cNvPr id="37" name="Rectangle 18"/>
            <p:cNvSpPr>
              <a:spLocks noChangeArrowheads="1"/>
            </p:cNvSpPr>
            <p:nvPr/>
          </p:nvSpPr>
          <p:spPr bwMode="auto">
            <a:xfrm>
              <a:off x="10202512" y="3621272"/>
              <a:ext cx="152125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300" b="1" i="0" u="none" strike="noStrike" cap="none" normalizeH="0" baseline="0" noProof="0" dirty="0">
                  <a:ln>
                    <a:noFill/>
                  </a:ln>
                  <a:solidFill>
                    <a:srgbClr val="00A869"/>
                  </a:solidFill>
                  <a:uLnTx/>
                  <a:uFillTx/>
                  <a:latin typeface="Calibri" panose="020F0502020204030204" pitchFamily="34" charset="0"/>
                  <a:ea typeface="Arial" charset="0"/>
                  <a:cs typeface="Calibri" panose="020F0502020204030204" pitchFamily="34" charset="0"/>
                </a:rPr>
                <a:t>empo</a:t>
              </a:r>
            </a:p>
          </p:txBody>
        </p:sp>
        <p:sp>
          <p:nvSpPr>
            <p:cNvPr id="40" name="Rectangle 24"/>
            <p:cNvSpPr>
              <a:spLocks noChangeArrowheads="1"/>
            </p:cNvSpPr>
            <p:nvPr/>
          </p:nvSpPr>
          <p:spPr bwMode="auto">
            <a:xfrm>
              <a:off x="9928192" y="3324367"/>
              <a:ext cx="3430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5400" b="1" i="0" u="none" strike="noStrike" cap="none" normalizeH="0" baseline="0" noProof="0" dirty="0">
                  <a:ln>
                    <a:noFill/>
                  </a:ln>
                  <a:solidFill>
                    <a:srgbClr val="00A869"/>
                  </a:solidFill>
                  <a:uLnTx/>
                  <a:uFillTx/>
                  <a:latin typeface="Calibri" panose="020F0502020204030204" pitchFamily="34" charset="0"/>
                  <a:ea typeface="Arial" charset="0"/>
                  <a:cs typeface="Calibri" panose="020F0502020204030204" pitchFamily="34" charset="0"/>
                </a:rPr>
                <a:t>T</a:t>
              </a: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Arial" charset="0"/>
                <a:ea typeface="Arial" charset="0"/>
                <a:cs typeface="Arial"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800" b="1" i="0" u="none" strike="noStrike" cap="none" normalizeH="0" baseline="0" noProof="0" dirty="0">
                  <a:ln>
                    <a:noFill/>
                  </a:ln>
                  <a:solidFill>
                    <a:prstClr val="white"/>
                  </a:solidFill>
                  <a:uLnTx/>
                  <a:uFillTx/>
                  <a:latin typeface="Calibri" panose="020F0502020204030204" pitchFamily="34" charset="0"/>
                  <a:cs typeface="Calibri" panose="020F0502020204030204" pitchFamily="34" charset="0"/>
                </a:rPr>
                <a:t>T</a:t>
              </a:r>
            </a:p>
          </p:txBody>
        </p:sp>
        <p:sp>
          <p:nvSpPr>
            <p:cNvPr id="57" name="TextBox 93"/>
            <p:cNvSpPr txBox="1">
              <a:spLocks noChangeArrowheads="1"/>
            </p:cNvSpPr>
            <p:nvPr/>
          </p:nvSpPr>
          <p:spPr bwMode="auto">
            <a:xfrm>
              <a:off x="9928193" y="4326137"/>
              <a:ext cx="198276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Arco temporale che delinea un programma del progresso.</a:t>
              </a:r>
            </a:p>
          </p:txBody>
        </p:sp>
      </p:grpSp>
      <p:sp>
        <p:nvSpPr>
          <p:cNvPr id="33" name="Rectangle 18">
            <a:extLst>
              <a:ext uri="{FF2B5EF4-FFF2-40B4-BE49-F238E27FC236}">
                <a16:creationId xmlns:a16="http://schemas.microsoft.com/office/drawing/2014/main" id="{9FBF3E50-7608-429F-A282-39CC9B43FB70}"/>
              </a:ext>
            </a:extLst>
          </p:cNvPr>
          <p:cNvSpPr>
            <a:spLocks noChangeArrowheads="1"/>
          </p:cNvSpPr>
          <p:nvPr/>
        </p:nvSpPr>
        <p:spPr bwMode="auto">
          <a:xfrm>
            <a:off x="9940653" y="3114365"/>
            <a:ext cx="152125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it-IT" sz="2300" b="1" dirty="0" err="1">
                <a:solidFill>
                  <a:srgbClr val="00A869"/>
                </a:solidFill>
                <a:latin typeface="Calibri" panose="020F0502020204030204" pitchFamily="34" charset="0"/>
                <a:ea typeface="Arial" charset="0"/>
                <a:cs typeface="Calibri" panose="020F0502020204030204" pitchFamily="34" charset="0"/>
              </a:rPr>
              <a:t>Legat</a:t>
            </a:r>
            <a:r>
              <a:rPr kumimoji="0" lang="it-IT" sz="2300" b="1" i="0" u="none" strike="noStrike" cap="none" normalizeH="0" baseline="0" noProof="0" dirty="0">
                <a:ln>
                  <a:noFill/>
                </a:ln>
                <a:solidFill>
                  <a:srgbClr val="00A869"/>
                </a:solidFill>
                <a:uLnTx/>
                <a:uFillTx/>
                <a:latin typeface="Calibri" panose="020F0502020204030204" pitchFamily="34" charset="0"/>
                <a:ea typeface="Arial" charset="0"/>
                <a:cs typeface="Calibri" panose="020F0502020204030204" pitchFamily="34" charset="0"/>
              </a:rPr>
              <a:t>o al</a:t>
            </a:r>
          </a:p>
        </p:txBody>
      </p:sp>
    </p:spTree>
    <p:extLst>
      <p:ext uri="{BB962C8B-B14F-4D97-AF65-F5344CB8AC3E}">
        <p14:creationId xmlns:p14="http://schemas.microsoft.com/office/powerpoint/2010/main" val="39867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500"/>
                                        <p:tgtEl>
                                          <p:spTgt spid="1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500"/>
                                        <p:tgtEl>
                                          <p:spTgt spid="17"/>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500"/>
                                        <p:tgtEl>
                                          <p:spTgt spid="18"/>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it-IT"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2400" dirty="0">
                <a:solidFill>
                  <a:srgbClr val="EBB700"/>
                </a:solidFill>
                <a:latin typeface="Calibri" panose="020F0502020204030204" pitchFamily="34" charset="0"/>
                <a:cs typeface="Calibri" panose="020F0502020204030204" pitchFamily="34" charset="0"/>
              </a:rPr>
              <a:t>Modulo </a:t>
            </a:r>
          </a:p>
          <a:p>
            <a:r>
              <a:rPr lang="it-IT" sz="2400" dirty="0">
                <a:solidFill>
                  <a:srgbClr val="EBB700"/>
                </a:solidFill>
                <a:latin typeface="Calibri" panose="020F0502020204030204" pitchFamily="34" charset="0"/>
                <a:cs typeface="Calibri" panose="020F0502020204030204" pitchFamily="34" charset="0"/>
              </a:rPr>
              <a:t>di dichiarazione degli obiettivi</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dirty="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pic>
        <p:nvPicPr>
          <p:cNvPr id="3" name="Picture 2">
            <a:extLst>
              <a:ext uri="{FF2B5EF4-FFF2-40B4-BE49-F238E27FC236}">
                <a16:creationId xmlns:a16="http://schemas.microsoft.com/office/drawing/2014/main" id="{79209B0D-F997-E47E-EA81-BC6FF8D0E43B}"/>
              </a:ext>
            </a:extLst>
          </p:cNvPr>
          <p:cNvPicPr>
            <a:picLocks noChangeAspect="1"/>
          </p:cNvPicPr>
          <p:nvPr/>
        </p:nvPicPr>
        <p:blipFill>
          <a:blip r:embed="rId4"/>
          <a:stretch>
            <a:fillRect/>
          </a:stretch>
        </p:blipFill>
        <p:spPr>
          <a:xfrm>
            <a:off x="4871321" y="228600"/>
            <a:ext cx="4794203" cy="62484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518504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304800" y="695572"/>
            <a:ext cx="7543800"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39992" y="16042"/>
            <a:ext cx="8318207" cy="70239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latin typeface="Calibri" panose="020F0502020204030204" pitchFamily="34" charset="0"/>
                <a:cs typeface="Calibri" panose="020F0502020204030204" pitchFamily="34" charset="0"/>
              </a:rPr>
              <a:t>Risorse per la definizione degli obiettivi</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dirty="0">
              <a:solidFill>
                <a:schemeClr val="bg1"/>
              </a:solidFill>
            </a:endParaRPr>
          </a:p>
        </p:txBody>
      </p:sp>
      <p:pic>
        <p:nvPicPr>
          <p:cNvPr id="16" name="Picture 15">
            <a:extLst>
              <a:ext uri="{FF2B5EF4-FFF2-40B4-BE49-F238E27FC236}">
                <a16:creationId xmlns:a16="http://schemas.microsoft.com/office/drawing/2014/main" id="{AEF558DF-0FA8-455F-A9F0-7E2FE838CB98}"/>
              </a:ext>
            </a:extLst>
          </p:cNvPr>
          <p:cNvPicPr>
            <a:picLocks noChangeAspect="1"/>
          </p:cNvPicPr>
          <p:nvPr/>
        </p:nvPicPr>
        <p:blipFill>
          <a:blip r:embed="rId3"/>
          <a:stretch>
            <a:fillRect/>
          </a:stretch>
        </p:blipFill>
        <p:spPr>
          <a:xfrm>
            <a:off x="7848600" y="4114800"/>
            <a:ext cx="3807194" cy="2285926"/>
          </a:xfrm>
          <a:prstGeom prst="rect">
            <a:avLst/>
          </a:prstGeom>
          <a:effectLst>
            <a:outerShdw blurRad="63500" sx="102000" sy="102000" algn="ctr" rotWithShape="0">
              <a:schemeClr val="accent1">
                <a:alpha val="40000"/>
              </a:schemeClr>
            </a:outerShdw>
          </a:effectLst>
        </p:spPr>
      </p:pic>
      <p:sp>
        <p:nvSpPr>
          <p:cNvPr id="18" name="TextBox 93">
            <a:extLst>
              <a:ext uri="{FF2B5EF4-FFF2-40B4-BE49-F238E27FC236}">
                <a16:creationId xmlns:a16="http://schemas.microsoft.com/office/drawing/2014/main" id="{8F290289-C6C9-4DE5-983D-EB3EFBA4F227}"/>
              </a:ext>
            </a:extLst>
          </p:cNvPr>
          <p:cNvSpPr txBox="1">
            <a:spLocks noChangeArrowheads="1"/>
          </p:cNvSpPr>
          <p:nvPr/>
        </p:nvSpPr>
        <p:spPr bwMode="auto">
          <a:xfrm>
            <a:off x="8458199" y="2369608"/>
            <a:ext cx="28100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Corso sulla definizione degli obiettivi nel Centro di formazione Lions</a:t>
            </a:r>
          </a:p>
        </p:txBody>
      </p:sp>
      <p:sp>
        <p:nvSpPr>
          <p:cNvPr id="21" name="TextBox 93">
            <a:extLst>
              <a:ext uri="{FF2B5EF4-FFF2-40B4-BE49-F238E27FC236}">
                <a16:creationId xmlns:a16="http://schemas.microsoft.com/office/drawing/2014/main" id="{9EA5E671-CC24-458F-8A72-697533532958}"/>
              </a:ext>
            </a:extLst>
          </p:cNvPr>
          <p:cNvSpPr txBox="1">
            <a:spLocks noChangeArrowheads="1"/>
          </p:cNvSpPr>
          <p:nvPr/>
        </p:nvSpPr>
        <p:spPr bwMode="auto">
          <a:xfrm>
            <a:off x="4114800" y="4791530"/>
            <a:ext cx="24383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ru-RU" sz="2400" u="sng" dirty="0">
                <a:solidFill>
                  <a:srgbClr val="00B0F0"/>
                </a:solidFill>
                <a:latin typeface="Calibri" panose="020F0502020204030204" pitchFamily="34" charset="0"/>
                <a:ea typeface="Arial" charset="0"/>
                <a:cs typeface="Calibri" panose="020F0502020204030204" pitchFamily="34" charset="0"/>
                <a:hlinkClick r:id="rId4">
                  <a:extLst>
                    <a:ext uri="{A12FA001-AC4F-418D-AE19-62706E023703}">
                      <ahyp:hlinkClr xmlns:ahyp="http://schemas.microsoft.com/office/drawing/2018/hyperlinkcolor" val="tx"/>
                    </a:ext>
                  </a:extLst>
                </a:hlinkClick>
              </a:rPr>
              <a:t>Sito web</a:t>
            </a:r>
            <a:r>
              <a:rPr lang="en-US" altLang="ru-RU" sz="2400" dirty="0">
                <a:solidFill>
                  <a:srgbClr val="00B0F0"/>
                </a:solidFill>
                <a:latin typeface="Calibri" panose="020F0502020204030204" pitchFamily="34" charset="0"/>
                <a:ea typeface="Arial" charset="0"/>
                <a:cs typeface="Calibri" panose="020F0502020204030204" pitchFamily="34" charset="0"/>
                <a:hlinkClick r:id="rId4">
                  <a:extLst>
                    <a:ext uri="{A12FA001-AC4F-418D-AE19-62706E023703}">
                      <ahyp:hlinkClr xmlns:ahyp="http://schemas.microsoft.com/office/drawing/2018/hyperlinkcolor" val="tx"/>
                    </a:ext>
                  </a:extLst>
                </a:hlinkClick>
              </a:rPr>
              <a:t> </a:t>
            </a:r>
            <a:r>
              <a:rPr kumimoji="0" lang="it-IT"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di Lions International</a:t>
            </a:r>
          </a:p>
        </p:txBody>
      </p:sp>
      <p:pic>
        <p:nvPicPr>
          <p:cNvPr id="24" name="Picture 23">
            <a:extLst>
              <a:ext uri="{FF2B5EF4-FFF2-40B4-BE49-F238E27FC236}">
                <a16:creationId xmlns:a16="http://schemas.microsoft.com/office/drawing/2014/main" id="{2C5E7713-9A3B-4938-93A6-09FF3F1DD688}"/>
              </a:ext>
            </a:extLst>
          </p:cNvPr>
          <p:cNvPicPr>
            <a:picLocks noChangeAspect="1"/>
          </p:cNvPicPr>
          <p:nvPr/>
        </p:nvPicPr>
        <p:blipFill>
          <a:blip r:embed="rId5"/>
          <a:stretch>
            <a:fillRect/>
          </a:stretch>
        </p:blipFill>
        <p:spPr>
          <a:xfrm>
            <a:off x="358442" y="3955310"/>
            <a:ext cx="3114675" cy="2847975"/>
          </a:xfrm>
          <a:prstGeom prst="rect">
            <a:avLst/>
          </a:prstGeom>
        </p:spPr>
      </p:pic>
      <p:pic>
        <p:nvPicPr>
          <p:cNvPr id="3" name="Picture 2">
            <a:extLst>
              <a:ext uri="{FF2B5EF4-FFF2-40B4-BE49-F238E27FC236}">
                <a16:creationId xmlns:a16="http://schemas.microsoft.com/office/drawing/2014/main" id="{48677178-3299-4233-AF33-A833C53F21A6}"/>
              </a:ext>
            </a:extLst>
          </p:cNvPr>
          <p:cNvPicPr>
            <a:picLocks noChangeAspect="1"/>
          </p:cNvPicPr>
          <p:nvPr/>
        </p:nvPicPr>
        <p:blipFill>
          <a:blip r:embed="rId6"/>
          <a:stretch>
            <a:fillRect/>
          </a:stretch>
        </p:blipFill>
        <p:spPr>
          <a:xfrm>
            <a:off x="370959" y="1054451"/>
            <a:ext cx="6791841" cy="2663273"/>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701699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200443" y="2746239"/>
            <a:ext cx="7791114"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latin typeface="Calibri" panose="020F0502020204030204" pitchFamily="34" charset="0"/>
                <a:cs typeface="Calibri" panose="020F0502020204030204" pitchFamily="34" charset="0"/>
              </a:rPr>
              <a:t>CREARE UN PIANO PER RAGGIUNGERE I NOSTRI OBIETTIVI</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27</a:t>
            </a:fld>
            <a:endParaRPr lang="en-US" sz="1000" dirty="0">
              <a:solidFill>
                <a:schemeClr val="bg1"/>
              </a:solidFill>
            </a:endParaRPr>
          </a:p>
        </p:txBody>
      </p:sp>
      <p:pic>
        <p:nvPicPr>
          <p:cNvPr id="8" name="Picture 7">
            <a:extLst>
              <a:ext uri="{FF2B5EF4-FFF2-40B4-BE49-F238E27FC236}">
                <a16:creationId xmlns:a16="http://schemas.microsoft.com/office/drawing/2014/main" id="{A81D1F4A-262A-443B-A3E7-6E73C29C6AF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342469CB-03FB-4277-A564-D68339646910}"/>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Tree>
    <p:extLst>
      <p:ext uri="{BB962C8B-B14F-4D97-AF65-F5344CB8AC3E}">
        <p14:creationId xmlns:p14="http://schemas.microsoft.com/office/powerpoint/2010/main" val="635075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152400" y="619204"/>
            <a:ext cx="10972800" cy="70008"/>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28</a:t>
            </a:fld>
            <a:endParaRPr lang="en-US" sz="1000" dirty="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6959947" y="1123053"/>
            <a:ext cx="4906316" cy="55063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it-IT" sz="2400" dirty="0">
                <a:solidFill>
                  <a:schemeClr val="bg1"/>
                </a:solidFill>
                <a:latin typeface="Calibri" panose="020F0502020204030204" pitchFamily="34" charset="0"/>
                <a:cs typeface="Calibri" panose="020F0502020204030204" pitchFamily="34" charset="0"/>
              </a:rPr>
              <a:t>Per ogni area</a:t>
            </a:r>
          </a:p>
          <a:p>
            <a:pPr marL="0" indent="0">
              <a:buClr>
                <a:schemeClr val="accent1"/>
              </a:buClr>
              <a:buFont typeface="Arial" pitchFamily="34" charset="0"/>
              <a:buNone/>
            </a:pPr>
            <a:endParaRPr lang="en-US" sz="1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it-IT" sz="2400" dirty="0">
                <a:solidFill>
                  <a:schemeClr val="bg1"/>
                </a:solidFill>
                <a:latin typeface="Calibri" panose="020F0502020204030204" pitchFamily="34" charset="0"/>
                <a:cs typeface="Calibri" panose="020F0502020204030204" pitchFamily="34" charset="0"/>
              </a:rPr>
              <a:t>Che cosa? (Dichiarazione dell’obiettivo)</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it-IT" sz="2400" dirty="0">
                <a:solidFill>
                  <a:schemeClr val="bg1"/>
                </a:solidFill>
                <a:latin typeface="Calibri" panose="020F0502020204030204" pitchFamily="34" charset="0"/>
                <a:cs typeface="Calibri" panose="020F0502020204030204" pitchFamily="34" charset="0"/>
              </a:rPr>
              <a:t>In che modo? (Fasi dell’azione)</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it-IT" sz="2400" dirty="0">
                <a:solidFill>
                  <a:schemeClr val="bg1"/>
                </a:solidFill>
                <a:latin typeface="Calibri" panose="020F0502020204030204" pitchFamily="34" charset="0"/>
                <a:cs typeface="Calibri" panose="020F0502020204030204" pitchFamily="34" charset="0"/>
              </a:rPr>
              <a:t>Quando? (Scadenza per il completamento dell’azione)</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it-IT" sz="2400" dirty="0">
                <a:solidFill>
                  <a:schemeClr val="bg1"/>
                </a:solidFill>
                <a:latin typeface="Calibri" panose="020F0502020204030204" pitchFamily="34" charset="0"/>
                <a:cs typeface="Calibri" panose="020F0502020204030204" pitchFamily="34" charset="0"/>
              </a:rPr>
              <a:t>Chi? (Responsabile/i dell'azione)</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it-IT" sz="2400" dirty="0">
                <a:solidFill>
                  <a:schemeClr val="bg1"/>
                </a:solidFill>
                <a:latin typeface="Calibri" panose="020F0502020204030204" pitchFamily="34" charset="0"/>
                <a:cs typeface="Calibri" panose="020F0502020204030204" pitchFamily="34" charset="0"/>
              </a:rPr>
              <a:t>Come saprete? (Come saprete che l’azione è stata compiuta) </a:t>
            </a:r>
          </a:p>
          <a:p>
            <a:pPr marL="0" indent="0">
              <a:buFont typeface="Arial" pitchFamily="34" charset="0"/>
              <a:buNone/>
            </a:pPr>
            <a:endParaRPr lang="en-US" kern="0" dirty="0"/>
          </a:p>
        </p:txBody>
      </p:sp>
      <p:sp>
        <p:nvSpPr>
          <p:cNvPr id="11" name="Rectangle 10">
            <a:extLst>
              <a:ext uri="{FF2B5EF4-FFF2-40B4-BE49-F238E27FC236}">
                <a16:creationId xmlns:a16="http://schemas.microsoft.com/office/drawing/2014/main" id="{C542A25E-F22B-4E9C-AF4F-6CDC2F1AD36D}"/>
              </a:ext>
            </a:extLst>
          </p:cNvPr>
          <p:cNvSpPr/>
          <p:nvPr/>
        </p:nvSpPr>
        <p:spPr>
          <a:xfrm>
            <a:off x="333758" y="1420149"/>
            <a:ext cx="5609842" cy="4893647"/>
          </a:xfrm>
          <a:prstGeom prst="rect">
            <a:avLst/>
          </a:prstGeom>
        </p:spPr>
        <p:txBody>
          <a:bodyPr wrap="square">
            <a:spAutoFit/>
          </a:bodyPr>
          <a:lstStyle/>
          <a:p>
            <a:r>
              <a:rPr lang="it-IT" sz="2400" b="1" dirty="0">
                <a:solidFill>
                  <a:schemeClr val="bg1"/>
                </a:solidFill>
                <a:latin typeface="Calibri" panose="020F0502020204030204" pitchFamily="34" charset="0"/>
                <a:cs typeface="Calibri" panose="020F0502020204030204" pitchFamily="34" charset="0"/>
              </a:rPr>
              <a:t>SVILUPPATE IL VOSTRO</a:t>
            </a:r>
            <a:r>
              <a:rPr lang="it-IT" sz="2400" dirty="0">
                <a:solidFill>
                  <a:schemeClr val="bg1"/>
                </a:solidFill>
                <a:latin typeface="Calibri" panose="020F0502020204030204" pitchFamily="34" charset="0"/>
                <a:cs typeface="Calibri" panose="020F0502020204030204" pitchFamily="34" charset="0"/>
              </a:rPr>
              <a:t> </a:t>
            </a:r>
            <a:r>
              <a:rPr lang="it-IT" sz="2400" b="1" i="1" dirty="0">
                <a:solidFill>
                  <a:schemeClr val="bg1"/>
                </a:solidFill>
                <a:latin typeface="Calibri" panose="020F0502020204030204" pitchFamily="34" charset="0"/>
                <a:cs typeface="Calibri" panose="020F0502020204030204" pitchFamily="34" charset="0"/>
              </a:rPr>
              <a:t>PIANO D’AZIONE </a:t>
            </a:r>
            <a:r>
              <a:rPr lang="it-IT" sz="2400" dirty="0">
                <a:solidFill>
                  <a:schemeClr val="bg1"/>
                </a:solidFill>
                <a:latin typeface="Calibri" panose="020F0502020204030204" pitchFamily="34" charset="0"/>
                <a:cs typeface="Calibri" panose="020F0502020204030204" pitchFamily="34" charset="0"/>
              </a:rPr>
              <a:t>delineando le azioni necessarie per il raggiungimento degli obiettivi.</a:t>
            </a:r>
            <a:r>
              <a:rPr lang="it-IT" sz="2400" strike="sngStrike" dirty="0">
                <a:solidFill>
                  <a:schemeClr val="bg1"/>
                </a:solidFill>
                <a:latin typeface="Calibri" panose="020F0502020204030204" pitchFamily="34" charset="0"/>
                <a:cs typeface="Calibri" panose="020F0502020204030204" pitchFamily="34" charset="0"/>
              </a:rPr>
              <a:t> </a:t>
            </a:r>
          </a:p>
          <a:p>
            <a:endParaRPr lang="en-US" sz="2400" dirty="0">
              <a:solidFill>
                <a:schemeClr val="bg1"/>
              </a:solidFill>
              <a:latin typeface="Calibri" panose="020F0502020204030204" pitchFamily="34" charset="0"/>
              <a:cs typeface="Calibri" panose="020F0502020204030204" pitchFamily="34" charset="0"/>
            </a:endParaRPr>
          </a:p>
          <a:p>
            <a:r>
              <a:rPr lang="it-IT" sz="2400" dirty="0">
                <a:solidFill>
                  <a:schemeClr val="bg1"/>
                </a:solidFill>
                <a:latin typeface="Calibri" panose="020F0502020204030204" pitchFamily="34" charset="0"/>
                <a:cs typeface="Calibri" panose="020F0502020204030204" pitchFamily="34" charset="0"/>
              </a:rPr>
              <a:t>Questa fase indica come l’obiettivo sarà raggiunto (azioni da intraprendere), quando ogni fase sarà completata, le persone responsabili della fase e come potete determinare che ogni fase è stata completata. La scheda del piano d'azione è uno strumento da utilizzare durante lo sviluppo di un piano per il raggiungimento di ciascun obiettivo. Insieme, i piani per ciascun obiettivo formano la vostra </a:t>
            </a:r>
            <a:r>
              <a:rPr lang="it-IT" sz="2400" i="1" dirty="0">
                <a:solidFill>
                  <a:schemeClr val="bg1"/>
                </a:solidFill>
                <a:latin typeface="Calibri" panose="020F0502020204030204" pitchFamily="34" charset="0"/>
                <a:cs typeface="Calibri" panose="020F0502020204030204" pitchFamily="34" charset="0"/>
              </a:rPr>
              <a:t>visione</a:t>
            </a:r>
            <a:r>
              <a:rPr lang="it-IT" sz="2400" dirty="0">
                <a:solidFill>
                  <a:schemeClr val="bg1"/>
                </a:solidFill>
                <a:latin typeface="Calibri" panose="020F0502020204030204" pitchFamily="34" charset="0"/>
                <a:cs typeface="Calibri" panose="020F0502020204030204" pitchFamily="34" charset="0"/>
              </a:rPr>
              <a:t>.</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93805" y="24426"/>
            <a:ext cx="11772458"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rPr>
              <a:t>Creare un piano per raggiungere i nostri obiettivi</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51112" y="3750747"/>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Tree>
    <p:extLst>
      <p:ext uri="{BB962C8B-B14F-4D97-AF65-F5344CB8AC3E}">
        <p14:creationId xmlns:p14="http://schemas.microsoft.com/office/powerpoint/2010/main" val="455387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it-IT"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2400" dirty="0">
                <a:solidFill>
                  <a:srgbClr val="EBB700"/>
                </a:solidFill>
                <a:latin typeface="Calibri" panose="020F0502020204030204" pitchFamily="34" charset="0"/>
                <a:cs typeface="Calibri" panose="020F0502020204030204" pitchFamily="34" charset="0"/>
              </a:rPr>
              <a:t>Scheda del piano d'azione</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dirty="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sp>
        <p:nvSpPr>
          <p:cNvPr id="14" name="TextBox 93">
            <a:extLst>
              <a:ext uri="{FF2B5EF4-FFF2-40B4-BE49-F238E27FC236}">
                <a16:creationId xmlns:a16="http://schemas.microsoft.com/office/drawing/2014/main" id="{49E3E856-F2CF-40DB-9C76-C51ACA89E886}"/>
              </a:ext>
            </a:extLst>
          </p:cNvPr>
          <p:cNvSpPr txBox="1">
            <a:spLocks noChangeArrowheads="1"/>
          </p:cNvSpPr>
          <p:nvPr/>
        </p:nvSpPr>
        <p:spPr bwMode="auto">
          <a:xfrm>
            <a:off x="2286000" y="6337980"/>
            <a:ext cx="830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000" b="0" i="1"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Fai una copia di questo modulo e compilane uno per ogni obiettivo.</a:t>
            </a:r>
          </a:p>
        </p:txBody>
      </p:sp>
      <p:pic>
        <p:nvPicPr>
          <p:cNvPr id="3" name="Picture 2">
            <a:extLst>
              <a:ext uri="{FF2B5EF4-FFF2-40B4-BE49-F238E27FC236}">
                <a16:creationId xmlns:a16="http://schemas.microsoft.com/office/drawing/2014/main" id="{59E489FA-2644-4847-8B3A-B8C272327B1C}"/>
              </a:ext>
            </a:extLst>
          </p:cNvPr>
          <p:cNvPicPr>
            <a:picLocks noChangeAspect="1"/>
          </p:cNvPicPr>
          <p:nvPr/>
        </p:nvPicPr>
        <p:blipFill>
          <a:blip r:embed="rId4"/>
          <a:stretch>
            <a:fillRect/>
          </a:stretch>
        </p:blipFill>
        <p:spPr>
          <a:xfrm>
            <a:off x="5100049" y="218915"/>
            <a:ext cx="4648200" cy="5999155"/>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403381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latin typeface="Calibri" panose="020F0502020204030204" pitchFamily="34" charset="0"/>
                <a:cs typeface="Calibri" panose="020F0502020204030204" pitchFamily="34" charset="0"/>
              </a:rPr>
              <a:t>Approccio per la membership globale per i club</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grpSp>
        <p:nvGrpSpPr>
          <p:cNvPr id="2" name="Group 1">
            <a:extLst>
              <a:ext uri="{FF2B5EF4-FFF2-40B4-BE49-F238E27FC236}">
                <a16:creationId xmlns:a16="http://schemas.microsoft.com/office/drawing/2014/main" id="{D639E146-14E1-4FAA-8A05-A7D728D33865}"/>
              </a:ext>
            </a:extLst>
          </p:cNvPr>
          <p:cNvGrpSpPr/>
          <p:nvPr/>
        </p:nvGrpSpPr>
        <p:grpSpPr>
          <a:xfrm>
            <a:off x="1784171" y="3002703"/>
            <a:ext cx="8088100" cy="2768880"/>
            <a:chOff x="1784173" y="3002703"/>
            <a:chExt cx="5735710" cy="2768880"/>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784173" y="5307973"/>
              <a:ext cx="249007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it-IT" sz="2400" dirty="0">
                  <a:solidFill>
                    <a:schemeClr val="accent1"/>
                  </a:solidFill>
                  <a:latin typeface="Calibri" panose="020F0502020204030204" pitchFamily="34" charset="0"/>
                  <a:cs typeface="Calibri" panose="020F0502020204030204" pitchFamily="34" charset="0"/>
                </a:rPr>
                <a:t>Costruire il successo</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784173" y="3002703"/>
              <a:ext cx="4935474"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it-IT" sz="2400" dirty="0">
                  <a:solidFill>
                    <a:schemeClr val="accent1"/>
                  </a:solidFill>
                  <a:latin typeface="Calibri" panose="020F0502020204030204" pitchFamily="34" charset="0"/>
                  <a:cs typeface="Calibri" panose="020F0502020204030204" pitchFamily="34" charset="0"/>
                </a:rPr>
                <a:t>Creare una squadra di leader di club</a:t>
              </a:r>
            </a:p>
            <a:p>
              <a:pPr marL="107950" indent="0">
                <a:buClr>
                  <a:schemeClr val="tx2"/>
                </a:buClr>
                <a:buFont typeface="Arial" pitchFamily="34" charset="0"/>
                <a:buNone/>
              </a:pPr>
              <a:endParaRPr lang="en-US" kern="0" dirty="0">
                <a:solidFill>
                  <a:schemeClr val="accent1"/>
                </a:solidFill>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787261" y="3737337"/>
              <a:ext cx="5732622"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it-IT" sz="2400" dirty="0">
                  <a:solidFill>
                    <a:schemeClr val="accent1"/>
                  </a:solidFill>
                  <a:latin typeface="Calibri" panose="020F0502020204030204" pitchFamily="34" charset="0"/>
                  <a:cs typeface="Calibri" panose="020F0502020204030204" pitchFamily="34" charset="0"/>
                </a:rPr>
                <a:t>Creare una visione, valutare i bisogni e stabilire gli obiettivi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784173" y="4552731"/>
              <a:ext cx="5219252" cy="47768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it-IT" sz="2400" dirty="0">
                  <a:solidFill>
                    <a:schemeClr val="accent1"/>
                  </a:solidFill>
                  <a:latin typeface="Calibri" panose="020F0502020204030204" pitchFamily="34" charset="0"/>
                  <a:cs typeface="Calibri" panose="020F0502020204030204" pitchFamily="34" charset="0"/>
                </a:rPr>
                <a:t>Creare un piano per raggiungere i nostri obiettivi</a:t>
              </a:r>
            </a:p>
            <a:p>
              <a:pPr marL="107950" indent="0">
                <a:buClr>
                  <a:schemeClr val="tx2"/>
                </a:buClr>
                <a:buFont typeface="Arial" pitchFamily="34" charset="0"/>
                <a:buNone/>
              </a:pPr>
              <a:endParaRPr lang="en-US" sz="800" kern="0" dirty="0">
                <a:solidFill>
                  <a:schemeClr val="accent1"/>
                </a:solidFill>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it-IT" sz="2000" b="1" i="0" u="none" strike="noStrike" cap="none" normalizeH="0" dirty="0">
                <a:ln>
                  <a:noFill/>
                </a:ln>
                <a:solidFill>
                  <a:schemeClr val="tx2"/>
                </a:solidFill>
                <a:ea typeface="ヒラギノ角ゴ Pro W3" pitchFamily="84" charset="-128"/>
              </a:rPr>
              <a:t>1</a:t>
            </a:r>
          </a:p>
        </p:txBody>
      </p:sp>
      <p:sp>
        <p:nvSpPr>
          <p:cNvPr id="27" name="Oval 26">
            <a:extLst>
              <a:ext uri="{FF2B5EF4-FFF2-40B4-BE49-F238E27FC236}">
                <a16:creationId xmlns:a16="http://schemas.microsoft.com/office/drawing/2014/main" id="{7CB11EF6-0558-4779-B1C1-69D82DF3B1EF}"/>
              </a:ext>
            </a:extLst>
          </p:cNvPr>
          <p:cNvSpPr/>
          <p:nvPr/>
        </p:nvSpPr>
        <p:spPr bwMode="auto">
          <a:xfrm>
            <a:off x="1356985" y="3732092"/>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it-IT" sz="2000" b="1" i="0" u="none" strike="noStrike" cap="none" normalizeH="0" dirty="0">
                <a:ln>
                  <a:noFill/>
                </a:ln>
                <a:solidFill>
                  <a:schemeClr val="tx2"/>
                </a:solidFill>
                <a:ea typeface="ヒラギノ角ゴ Pro W3" pitchFamily="84" charset="-128"/>
              </a:rPr>
              <a:t>2</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it-IT" sz="2000" b="1" i="0" u="none" strike="noStrike" cap="none" normalizeH="0" dirty="0">
                <a:ln>
                  <a:noFill/>
                </a:ln>
                <a:solidFill>
                  <a:schemeClr val="tx2"/>
                </a:solidFill>
                <a:ea typeface="ヒラギノ角ゴ Pro W3" pitchFamily="84" charset="-128"/>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98315"/>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it-IT" sz="2000" b="1" i="0" u="none" strike="noStrike" cap="none" normalizeH="0" dirty="0">
                <a:ln>
                  <a:noFill/>
                </a:ln>
                <a:solidFill>
                  <a:schemeClr val="tx2"/>
                </a:solidFill>
                <a:ea typeface="ヒラギノ角ゴ Pro W3" pitchFamily="84" charset="-128"/>
              </a:rPr>
              <a:t>4</a:t>
            </a:r>
          </a:p>
        </p:txBody>
      </p:sp>
      <p:graphicFrame>
        <p:nvGraphicFramePr>
          <p:cNvPr id="18" name="Diagram 17">
            <a:extLst>
              <a:ext uri="{FF2B5EF4-FFF2-40B4-BE49-F238E27FC236}">
                <a16:creationId xmlns:a16="http://schemas.microsoft.com/office/drawing/2014/main" id="{7053E488-1C77-478B-925C-504BF6B0FA26}"/>
              </a:ext>
            </a:extLst>
          </p:cNvPr>
          <p:cNvGraphicFramePr/>
          <p:nvPr>
            <p:extLst>
              <p:ext uri="{D42A27DB-BD31-4B8C-83A1-F6EECF244321}">
                <p14:modId xmlns:p14="http://schemas.microsoft.com/office/powerpoint/2010/main" val="3609500889"/>
              </p:ext>
            </p:extLst>
          </p:nvPr>
        </p:nvGraphicFramePr>
        <p:xfrm>
          <a:off x="1721271" y="1582215"/>
          <a:ext cx="7997952" cy="978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8"/>
          <a:stretch>
            <a:fillRect/>
          </a:stretch>
        </p:blipFill>
        <p:spPr>
          <a:xfrm>
            <a:off x="9391194" y="5384091"/>
            <a:ext cx="2033270" cy="2033270"/>
          </a:xfrm>
          <a:prstGeom prst="rect">
            <a:avLst/>
          </a:prstGeom>
        </p:spPr>
      </p:pic>
    </p:spTree>
    <p:extLst>
      <p:ext uri="{BB962C8B-B14F-4D97-AF65-F5344CB8AC3E}">
        <p14:creationId xmlns:p14="http://schemas.microsoft.com/office/powerpoint/2010/main" val="4220185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latin typeface="Calibri" panose="020F0502020204030204" pitchFamily="34" charset="0"/>
                <a:cs typeface="Calibri" panose="020F0502020204030204" pitchFamily="34" charset="0"/>
              </a:rPr>
              <a:t>COSTRUIRE IL SUCCESSO</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30</a:t>
            </a:fld>
            <a:endParaRPr lang="en-US" sz="1000" dirty="0">
              <a:solidFill>
                <a:schemeClr val="bg1"/>
              </a:solidFill>
            </a:endParaRPr>
          </a:p>
        </p:txBody>
      </p:sp>
      <p:pic>
        <p:nvPicPr>
          <p:cNvPr id="8" name="Picture 7">
            <a:extLst>
              <a:ext uri="{FF2B5EF4-FFF2-40B4-BE49-F238E27FC236}">
                <a16:creationId xmlns:a16="http://schemas.microsoft.com/office/drawing/2014/main" id="{3C52C701-CD28-4F12-8FEF-A173EC9FAE6B}"/>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0CAEC25C-F624-4F2D-9D58-F64A5A4AFA7B}"/>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3"/>
          <a:stretch>
            <a:fillRect/>
          </a:stretch>
        </p:blipFill>
        <p:spPr>
          <a:xfrm>
            <a:off x="230959" y="5384091"/>
            <a:ext cx="2033270" cy="2033270"/>
          </a:xfrm>
          <a:prstGeom prst="rect">
            <a:avLst/>
          </a:prstGeom>
        </p:spPr>
      </p:pic>
    </p:spTree>
    <p:extLst>
      <p:ext uri="{BB962C8B-B14F-4D97-AF65-F5344CB8AC3E}">
        <p14:creationId xmlns:p14="http://schemas.microsoft.com/office/powerpoint/2010/main" val="3982093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304800" y="593960"/>
            <a:ext cx="4191000" cy="10081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28600" y="124878"/>
            <a:ext cx="5105400" cy="44501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latin typeface="Calibri" panose="020F0502020204030204" pitchFamily="34" charset="0"/>
                <a:cs typeface="Calibri" panose="020F0502020204030204" pitchFamily="34" charset="0"/>
              </a:rPr>
              <a:t>Costruire il successo</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31</a:t>
            </a:fld>
            <a:endParaRPr lang="en-US" sz="1000" dirty="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566700" y="1023908"/>
            <a:ext cx="11058600" cy="462095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it-IT" sz="2400" dirty="0">
                <a:solidFill>
                  <a:schemeClr val="bg1"/>
                </a:solidFill>
                <a:latin typeface="Calibri" panose="020F0502020204030204" pitchFamily="34" charset="0"/>
                <a:cs typeface="Calibri" panose="020F0502020204030204" pitchFamily="34" charset="0"/>
              </a:rPr>
              <a:t>Implementate il piano, misurate il successo e non dimenticate di celebrare!</a:t>
            </a:r>
          </a:p>
          <a:p>
            <a:pPr marL="0" indent="0">
              <a:buClr>
                <a:schemeClr val="accent1"/>
              </a:buClr>
              <a:buFont typeface="Arial" pitchFamily="34" charset="0"/>
              <a:buNone/>
            </a:pPr>
            <a:endParaRPr lang="en-US" sz="2400" kern="0" dirty="0">
              <a:solidFill>
                <a:schemeClr val="bg1"/>
              </a:solidFill>
              <a:latin typeface="Calibri" panose="020F0502020204030204" pitchFamily="34" charset="0"/>
              <a:cs typeface="Calibri" panose="020F0502020204030204" pitchFamily="34" charset="0"/>
            </a:endParaRPr>
          </a:p>
          <a:p>
            <a:pPr marL="0" indent="0">
              <a:buClr>
                <a:schemeClr val="accent1"/>
              </a:buClr>
              <a:buFont typeface="Arial" pitchFamily="34" charset="0"/>
              <a:buNone/>
            </a:pPr>
            <a:r>
              <a:rPr lang="it-IT" sz="2400" dirty="0">
                <a:solidFill>
                  <a:schemeClr val="bg1"/>
                </a:solidFill>
                <a:latin typeface="Calibri" panose="020F0502020204030204" pitchFamily="34" charset="0"/>
                <a:cs typeface="Calibri" panose="020F0502020204030204" pitchFamily="34" charset="0"/>
              </a:rPr>
              <a:t>Il vostro investimento nello sviluppo di una visione chiaramente definita varrà lo sforzo, fintanto che questo piano sarà implementato!</a:t>
            </a:r>
          </a:p>
          <a:p>
            <a:pPr marL="0" indent="0">
              <a:buFont typeface="Arial" pitchFamily="34" charset="0"/>
              <a:buNone/>
            </a:pPr>
            <a:endParaRPr lang="en-US" kern="0" dirty="0"/>
          </a:p>
        </p:txBody>
      </p:sp>
      <p:graphicFrame>
        <p:nvGraphicFramePr>
          <p:cNvPr id="13" name="Diagram 12">
            <a:extLst>
              <a:ext uri="{FF2B5EF4-FFF2-40B4-BE49-F238E27FC236}">
                <a16:creationId xmlns:a16="http://schemas.microsoft.com/office/drawing/2014/main" id="{B9545A6F-B751-46B8-9147-D66D48703E57}"/>
              </a:ext>
            </a:extLst>
          </p:cNvPr>
          <p:cNvGraphicFramePr/>
          <p:nvPr>
            <p:extLst>
              <p:ext uri="{D42A27DB-BD31-4B8C-83A1-F6EECF244321}">
                <p14:modId xmlns:p14="http://schemas.microsoft.com/office/powerpoint/2010/main" val="52288390"/>
              </p:ext>
            </p:extLst>
          </p:nvPr>
        </p:nvGraphicFramePr>
        <p:xfrm>
          <a:off x="3429000" y="2925731"/>
          <a:ext cx="6172200" cy="3609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5815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5281"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32</a:t>
            </a:fld>
            <a:endParaRPr lang="en-US" sz="1000" dirty="0">
              <a:solidFill>
                <a:schemeClr val="bg1"/>
              </a:solidFill>
            </a:endParaRPr>
          </a:p>
        </p:txBody>
      </p:sp>
      <p:sp>
        <p:nvSpPr>
          <p:cNvPr id="13" name="Content Placeholder 2">
            <a:extLst>
              <a:ext uri="{FF2B5EF4-FFF2-40B4-BE49-F238E27FC236}">
                <a16:creationId xmlns:a16="http://schemas.microsoft.com/office/drawing/2014/main" id="{3C027226-7A67-4032-89AA-00ED6F04469D}"/>
              </a:ext>
            </a:extLst>
          </p:cNvPr>
          <p:cNvSpPr txBox="1">
            <a:spLocks/>
          </p:cNvSpPr>
          <p:nvPr/>
        </p:nvSpPr>
        <p:spPr>
          <a:xfrm>
            <a:off x="533400" y="1510239"/>
            <a:ext cx="6768584" cy="313775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1600" dirty="0">
                <a:solidFill>
                  <a:schemeClr val="bg1"/>
                </a:solidFill>
                <a:latin typeface="Calibri" panose="020F0502020204030204" pitchFamily="34" charset="0"/>
                <a:cs typeface="Calibri" panose="020F0502020204030204" pitchFamily="34" charset="0"/>
              </a:rPr>
              <a:t>Per riuscire nel vostro intento:</a:t>
            </a:r>
          </a:p>
          <a:p>
            <a:pPr marL="0" inden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it-IT" sz="1600" b="1" dirty="0">
                <a:solidFill>
                  <a:schemeClr val="bg1"/>
                </a:solidFill>
                <a:latin typeface="Calibri" panose="020F0502020204030204" pitchFamily="34" charset="0"/>
                <a:cs typeface="Calibri" panose="020F0502020204030204" pitchFamily="34" charset="0"/>
              </a:rPr>
              <a:t>CONDIVIDETE</a:t>
            </a:r>
            <a:r>
              <a:rPr lang="it-IT" sz="1600" dirty="0">
                <a:solidFill>
                  <a:schemeClr val="bg1"/>
                </a:solidFill>
                <a:latin typeface="Calibri" panose="020F0502020204030204" pitchFamily="34" charset="0"/>
                <a:cs typeface="Calibri" panose="020F0502020204030204" pitchFamily="34" charset="0"/>
              </a:rPr>
              <a:t> la </a:t>
            </a:r>
            <a:r>
              <a:rPr lang="it-IT" sz="1600" i="1" dirty="0">
                <a:solidFill>
                  <a:schemeClr val="bg1"/>
                </a:solidFill>
                <a:latin typeface="Calibri" panose="020F0502020204030204" pitchFamily="34" charset="0"/>
                <a:cs typeface="Calibri" panose="020F0502020204030204" pitchFamily="34" charset="0"/>
              </a:rPr>
              <a:t>visione</a:t>
            </a:r>
            <a:r>
              <a:rPr lang="it-IT" sz="1600" dirty="0">
                <a:solidFill>
                  <a:schemeClr val="bg1"/>
                </a:solidFill>
                <a:latin typeface="Calibri" panose="020F0502020204030204" pitchFamily="34" charset="0"/>
                <a:cs typeface="Calibri" panose="020F0502020204030204" pitchFamily="34" charset="0"/>
              </a:rPr>
              <a:t> del vostro club con tutti i soci del club che saranno così informati su quello che il club intende realizzare e sul ruolo che avranno nel raggiungimento degli obiettivi del club. È molto importante per la salute e la vitalità di qualsiasi club che i suoi soci si sentano legati al successo del club. </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it-IT" sz="1600" b="1" dirty="0">
                <a:solidFill>
                  <a:schemeClr val="bg1"/>
                </a:solidFill>
                <a:latin typeface="Calibri" panose="020F0502020204030204" pitchFamily="34" charset="0"/>
                <a:cs typeface="Calibri" panose="020F0502020204030204" pitchFamily="34" charset="0"/>
              </a:rPr>
              <a:t>SUPPORTATE</a:t>
            </a:r>
            <a:r>
              <a:rPr lang="it-IT" sz="1600" dirty="0">
                <a:solidFill>
                  <a:schemeClr val="bg1"/>
                </a:solidFill>
                <a:latin typeface="Calibri" panose="020F0502020204030204" pitchFamily="34" charset="0"/>
                <a:cs typeface="Calibri" panose="020F0502020204030204" pitchFamily="34" charset="0"/>
              </a:rPr>
              <a:t> i soci che si sono impegnati nel piano garantendo che abbiano le risorse di cui hanno bisogno per riuscire nel loro intento. I leader dovrebbero confrontarsi con i soci per assicurarsi che questi ultimi si sentano supportati e ricevano la guida di cui hanno bisogno. </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it-IT" sz="1600" b="1" dirty="0">
                <a:solidFill>
                  <a:schemeClr val="bg1"/>
                </a:solidFill>
                <a:latin typeface="Calibri" panose="020F0502020204030204" pitchFamily="34" charset="0"/>
                <a:cs typeface="Calibri" panose="020F0502020204030204" pitchFamily="34" charset="0"/>
              </a:rPr>
              <a:t>RICONOSCETE</a:t>
            </a:r>
            <a:r>
              <a:rPr lang="it-IT" sz="1600" dirty="0">
                <a:solidFill>
                  <a:schemeClr val="bg1"/>
                </a:solidFill>
                <a:latin typeface="Calibri" panose="020F0502020204030204" pitchFamily="34" charset="0"/>
                <a:cs typeface="Calibri" panose="020F0502020204030204" pitchFamily="34" charset="0"/>
              </a:rPr>
              <a:t> le pietre miliari in modo che i soci si sentano apprezzati e sappiano che si stanno muovendo nella giusta direzione. Ogni viaggio inizia con un primo passo. Rassicurate i soci frequentemente per mantenerli motivati e impegnati. Non tenete segreto il vostro successo! Condividete il successo con la comunità per coinvolgere altre persone dai vostri stessi ideali (e potenziali soci)!</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endParaRPr lang="en-US" kern="0" dirty="0"/>
          </a:p>
        </p:txBody>
      </p:sp>
      <p:sp>
        <p:nvSpPr>
          <p:cNvPr id="9" name="Yellow Bar">
            <a:extLst>
              <a:ext uri="{FF2B5EF4-FFF2-40B4-BE49-F238E27FC236}">
                <a16:creationId xmlns:a16="http://schemas.microsoft.com/office/drawing/2014/main" id="{9EA1A404-4690-4CB1-820B-FCC24B53CF98}"/>
              </a:ext>
            </a:extLst>
          </p:cNvPr>
          <p:cNvSpPr/>
          <p:nvPr/>
        </p:nvSpPr>
        <p:spPr>
          <a:xfrm>
            <a:off x="304800" y="593959"/>
            <a:ext cx="4038600"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1" name="Headline">
            <a:extLst>
              <a:ext uri="{FF2B5EF4-FFF2-40B4-BE49-F238E27FC236}">
                <a16:creationId xmlns:a16="http://schemas.microsoft.com/office/drawing/2014/main" id="{F22A18A5-1DA9-45B1-BB10-21BB6660682C}"/>
              </a:ext>
            </a:extLst>
          </p:cNvPr>
          <p:cNvSpPr txBox="1">
            <a:spLocks/>
          </p:cNvSpPr>
          <p:nvPr/>
        </p:nvSpPr>
        <p:spPr>
          <a:xfrm>
            <a:off x="276726" y="33037"/>
            <a:ext cx="4648200" cy="56092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latin typeface="Calibri" panose="020F0502020204030204" pitchFamily="34" charset="0"/>
                <a:cs typeface="Calibri" panose="020F0502020204030204" pitchFamily="34" charset="0"/>
              </a:rPr>
              <a:t>Costruire il successo</a:t>
            </a:r>
          </a:p>
        </p:txBody>
      </p:sp>
      <p:graphicFrame>
        <p:nvGraphicFramePr>
          <p:cNvPr id="8" name="Diagram 7">
            <a:extLst>
              <a:ext uri="{FF2B5EF4-FFF2-40B4-BE49-F238E27FC236}">
                <a16:creationId xmlns:a16="http://schemas.microsoft.com/office/drawing/2014/main" id="{007018E2-EA5D-4E70-AD42-DCDC6CDCC248}"/>
              </a:ext>
            </a:extLst>
          </p:cNvPr>
          <p:cNvGraphicFramePr/>
          <p:nvPr>
            <p:extLst>
              <p:ext uri="{D42A27DB-BD31-4B8C-83A1-F6EECF244321}">
                <p14:modId xmlns:p14="http://schemas.microsoft.com/office/powerpoint/2010/main" val="2848343862"/>
              </p:ext>
            </p:extLst>
          </p:nvPr>
        </p:nvGraphicFramePr>
        <p:xfrm>
          <a:off x="7947422" y="2362200"/>
          <a:ext cx="3917157" cy="2770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3913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33</a:t>
            </a:fld>
            <a:endParaRPr lang="en-US" sz="1000" dirty="0">
              <a:solidFill>
                <a:schemeClr val="bg1"/>
              </a:solidFill>
            </a:endParaRPr>
          </a:p>
        </p:txBody>
      </p:sp>
      <p:sp>
        <p:nvSpPr>
          <p:cNvPr id="13" name="Content Placeholder 2">
            <a:extLst>
              <a:ext uri="{FF2B5EF4-FFF2-40B4-BE49-F238E27FC236}">
                <a16:creationId xmlns:a16="http://schemas.microsoft.com/office/drawing/2014/main" id="{3C027226-7A67-4032-89AA-00ED6F04469D}"/>
              </a:ext>
            </a:extLst>
          </p:cNvPr>
          <p:cNvSpPr txBox="1">
            <a:spLocks/>
          </p:cNvSpPr>
          <p:nvPr/>
        </p:nvSpPr>
        <p:spPr>
          <a:xfrm>
            <a:off x="533401" y="1447800"/>
            <a:ext cx="7162800" cy="43434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1600" dirty="0">
                <a:solidFill>
                  <a:schemeClr val="bg1"/>
                </a:solidFill>
                <a:latin typeface="Calibri" panose="020F0502020204030204" pitchFamily="34" charset="0"/>
                <a:cs typeface="Calibri" panose="020F0502020204030204" pitchFamily="34" charset="0"/>
              </a:rPr>
              <a:t>Per riuscire nel vostro intento:</a:t>
            </a:r>
          </a:p>
          <a:p>
            <a:pPr marL="0" inden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it-IT" sz="1600" b="1" dirty="0">
                <a:solidFill>
                  <a:schemeClr val="bg1"/>
                </a:solidFill>
                <a:latin typeface="Calibri" panose="020F0502020204030204" pitchFamily="34" charset="0"/>
                <a:cs typeface="Calibri" panose="020F0502020204030204" pitchFamily="34" charset="0"/>
              </a:rPr>
              <a:t>VALUTATE</a:t>
            </a:r>
            <a:r>
              <a:rPr lang="it-IT" sz="1600" dirty="0">
                <a:solidFill>
                  <a:schemeClr val="bg1"/>
                </a:solidFill>
                <a:latin typeface="Calibri" panose="020F0502020204030204" pitchFamily="34" charset="0"/>
                <a:cs typeface="Calibri" panose="020F0502020204030204" pitchFamily="34" charset="0"/>
              </a:rPr>
              <a:t> il programma. È fondamentale effettuare anche una regolare valutazione del piano. Al variare delle circostanze, il piano potrebbe richiedere delle modifiche. La stesura della visione iniziale è solo l'inizio. Mantenetela viva, misurandone lo stato di avanzamento e raccogliendo regolarmente i commenti dei soci. In questo modo raggiungerete i risultati sperati.</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it-IT" sz="1600" b="1" dirty="0">
                <a:solidFill>
                  <a:schemeClr val="bg1"/>
                </a:solidFill>
                <a:latin typeface="Calibri" panose="020F0502020204030204" pitchFamily="34" charset="0"/>
                <a:cs typeface="Calibri" panose="020F0502020204030204" pitchFamily="34" charset="0"/>
              </a:rPr>
              <a:t>MODIFICATE</a:t>
            </a:r>
            <a:r>
              <a:rPr lang="it-IT" sz="1600" dirty="0">
                <a:solidFill>
                  <a:schemeClr val="bg1"/>
                </a:solidFill>
                <a:latin typeface="Calibri" panose="020F0502020204030204" pitchFamily="34" charset="0"/>
                <a:cs typeface="Calibri" panose="020F0502020204030204" pitchFamily="34" charset="0"/>
              </a:rPr>
              <a:t> il piano. Non abbiate timore di cambiare il piano poiché le opportunità cambiano per mantenerlo rilevante. Rivedete regolarmente il piano, valutate i bisogni e affinate le fasi di azione. Mantenete i soci che si occupano del piano coinvolti nelle decisioni in modo che rimangano attivi e impegnati. </a:t>
            </a:r>
          </a:p>
          <a:p>
            <a:endParaRPr lang="en-US" kern="0" dirty="0"/>
          </a:p>
        </p:txBody>
      </p:sp>
      <p:sp>
        <p:nvSpPr>
          <p:cNvPr id="9" name="Yellow Bar">
            <a:extLst>
              <a:ext uri="{FF2B5EF4-FFF2-40B4-BE49-F238E27FC236}">
                <a16:creationId xmlns:a16="http://schemas.microsoft.com/office/drawing/2014/main" id="{9EA1A404-4690-4CB1-820B-FCC24B53CF98}"/>
              </a:ext>
            </a:extLst>
          </p:cNvPr>
          <p:cNvSpPr/>
          <p:nvPr/>
        </p:nvSpPr>
        <p:spPr>
          <a:xfrm>
            <a:off x="304800" y="593959"/>
            <a:ext cx="4038600" cy="91841"/>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1" name="Headline">
            <a:extLst>
              <a:ext uri="{FF2B5EF4-FFF2-40B4-BE49-F238E27FC236}">
                <a16:creationId xmlns:a16="http://schemas.microsoft.com/office/drawing/2014/main" id="{F22A18A5-1DA9-45B1-BB10-21BB6660682C}"/>
              </a:ext>
            </a:extLst>
          </p:cNvPr>
          <p:cNvSpPr txBox="1">
            <a:spLocks/>
          </p:cNvSpPr>
          <p:nvPr/>
        </p:nvSpPr>
        <p:spPr>
          <a:xfrm>
            <a:off x="228600" y="124877"/>
            <a:ext cx="4953000" cy="377239"/>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latin typeface="Calibri" panose="020F0502020204030204" pitchFamily="34" charset="0"/>
                <a:cs typeface="Calibri" panose="020F0502020204030204" pitchFamily="34" charset="0"/>
              </a:rPr>
              <a:t>Costruire il successo</a:t>
            </a:r>
          </a:p>
        </p:txBody>
      </p:sp>
      <p:graphicFrame>
        <p:nvGraphicFramePr>
          <p:cNvPr id="8" name="Diagram 7">
            <a:extLst>
              <a:ext uri="{FF2B5EF4-FFF2-40B4-BE49-F238E27FC236}">
                <a16:creationId xmlns:a16="http://schemas.microsoft.com/office/drawing/2014/main" id="{D825AA4B-1767-40F8-8FA5-133A37475788}"/>
              </a:ext>
            </a:extLst>
          </p:cNvPr>
          <p:cNvGraphicFramePr/>
          <p:nvPr>
            <p:extLst>
              <p:ext uri="{D42A27DB-BD31-4B8C-83A1-F6EECF244321}">
                <p14:modId xmlns:p14="http://schemas.microsoft.com/office/powerpoint/2010/main" val="1729730374"/>
              </p:ext>
            </p:extLst>
          </p:nvPr>
        </p:nvGraphicFramePr>
        <p:xfrm>
          <a:off x="7315200" y="1937324"/>
          <a:ext cx="5105400" cy="2983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8396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latin typeface="Calibri" panose="020F0502020204030204" pitchFamily="34" charset="0"/>
                <a:cs typeface="Calibri" panose="020F0502020204030204" pitchFamily="34" charset="0"/>
              </a:rPr>
              <a:t>RICORDATE DI CELEBRARE</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34</a:t>
            </a:fld>
            <a:endParaRPr lang="en-US" sz="1000" dirty="0">
              <a:solidFill>
                <a:schemeClr val="bg1"/>
              </a:solidFill>
            </a:endParaRPr>
          </a:p>
        </p:txBody>
      </p:sp>
      <p:pic>
        <p:nvPicPr>
          <p:cNvPr id="8" name="Picture 7">
            <a:extLst>
              <a:ext uri="{FF2B5EF4-FFF2-40B4-BE49-F238E27FC236}">
                <a16:creationId xmlns:a16="http://schemas.microsoft.com/office/drawing/2014/main" id="{63DF0EA5-19BD-4FBB-8C8A-642E71531C99}"/>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41468894-3EFF-456A-B52D-8887E3047B75}"/>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3"/>
          <a:stretch>
            <a:fillRect/>
          </a:stretch>
        </p:blipFill>
        <p:spPr>
          <a:xfrm>
            <a:off x="281033" y="5181600"/>
            <a:ext cx="2033270" cy="2033270"/>
          </a:xfrm>
          <a:prstGeom prst="rect">
            <a:avLst/>
          </a:prstGeom>
        </p:spPr>
      </p:pic>
    </p:spTree>
    <p:extLst>
      <p:ext uri="{BB962C8B-B14F-4D97-AF65-F5344CB8AC3E}">
        <p14:creationId xmlns:p14="http://schemas.microsoft.com/office/powerpoint/2010/main" val="2616032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381000" y="684539"/>
            <a:ext cx="53897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2926" y="61846"/>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rPr>
              <a:t>Ricordate di celebrare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35</a:t>
            </a:fld>
            <a:endParaRPr lang="en-US" sz="1000" dirty="0">
              <a:solidFill>
                <a:schemeClr val="bg1"/>
              </a:solidFill>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670321" y="1660003"/>
            <a:ext cx="10851357"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2400" u="sng" dirty="0">
                <a:solidFill>
                  <a:schemeClr val="bg1"/>
                </a:solidFill>
                <a:latin typeface="Calibri" panose="020F0502020204030204" pitchFamily="34" charset="0"/>
                <a:cs typeface="Calibri" panose="020F0502020204030204" pitchFamily="34" charset="0"/>
              </a:rPr>
              <a:t>Shop</a:t>
            </a:r>
            <a:r>
              <a:rPr lang="it-IT" sz="2400" dirty="0">
                <a:solidFill>
                  <a:schemeClr val="bg1"/>
                </a:solidFill>
                <a:latin typeface="Calibri" panose="020F0502020204030204" pitchFamily="34" charset="0"/>
                <a:cs typeface="Calibri" panose="020F0502020204030204" pitchFamily="34" charset="0"/>
              </a:rPr>
              <a:t>, il negozio online di LCI, è un modo semplice per ordinare certificati, targhe e altro per celebrare. Per maggiori informazioni sugli articoli di club, si prega di inviare un’email a </a:t>
            </a:r>
            <a:r>
              <a:rPr lang="it-IT" sz="2400" u="sng"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orderdetails@lionsclubs.org</a:t>
            </a:r>
            <a:r>
              <a:rPr lang="it-IT" sz="2400" dirty="0">
                <a:solidFill>
                  <a:schemeClr val="bg1"/>
                </a:solidFill>
                <a:latin typeface="Calibri" panose="020F0502020204030204" pitchFamily="34" charset="0"/>
                <a:cs typeface="Calibri" panose="020F0502020204030204" pitchFamily="34" charset="0"/>
              </a:rPr>
              <a:t> </a:t>
            </a:r>
          </a:p>
        </p:txBody>
      </p:sp>
      <p:sp>
        <p:nvSpPr>
          <p:cNvPr id="11" name="Content Placeholder 2">
            <a:extLst>
              <a:ext uri="{FF2B5EF4-FFF2-40B4-BE49-F238E27FC236}">
                <a16:creationId xmlns:a16="http://schemas.microsoft.com/office/drawing/2014/main" id="{3935313C-E7CA-4D0A-90F9-47836485D120}"/>
              </a:ext>
            </a:extLst>
          </p:cNvPr>
          <p:cNvSpPr txBox="1">
            <a:spLocks/>
          </p:cNvSpPr>
          <p:nvPr/>
        </p:nvSpPr>
        <p:spPr>
          <a:xfrm>
            <a:off x="2975246" y="3703334"/>
            <a:ext cx="7848600" cy="2286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2400" dirty="0">
                <a:solidFill>
                  <a:schemeClr val="bg1"/>
                </a:solidFill>
                <a:latin typeface="Calibri" panose="020F0502020204030204" pitchFamily="34" charset="0"/>
                <a:cs typeface="Calibri" panose="020F0502020204030204" pitchFamily="34" charset="0"/>
              </a:rPr>
              <a:t>Come celebrerete?</a:t>
            </a:r>
          </a:p>
          <a:p>
            <a:r>
              <a:rPr lang="it-IT" sz="2400" dirty="0">
                <a:solidFill>
                  <a:schemeClr val="bg1"/>
                </a:solidFill>
                <a:latin typeface="Calibri" panose="020F0502020204030204" pitchFamily="34" charset="0"/>
                <a:cs typeface="Calibri" panose="020F0502020204030204" pitchFamily="34" charset="0"/>
              </a:rPr>
              <a:t> </a:t>
            </a:r>
          </a:p>
          <a:p>
            <a:r>
              <a:rPr lang="it-IT" sz="2400" dirty="0">
                <a:solidFill>
                  <a:schemeClr val="bg1"/>
                </a:solidFill>
                <a:latin typeface="Calibri" panose="020F0502020204030204" pitchFamily="34" charset="0"/>
                <a:cs typeface="Calibri" panose="020F0502020204030204" pitchFamily="34" charset="0"/>
              </a:rPr>
              <a:t> </a:t>
            </a:r>
          </a:p>
          <a:p>
            <a:r>
              <a:rPr lang="it-IT" sz="2400" dirty="0">
                <a:solidFill>
                  <a:schemeClr val="bg1"/>
                </a:solidFill>
                <a:latin typeface="Calibri" panose="020F0502020204030204" pitchFamily="34" charset="0"/>
                <a:cs typeface="Calibri" panose="020F0502020204030204" pitchFamily="34" charset="0"/>
              </a:rPr>
              <a:t> </a:t>
            </a:r>
          </a:p>
          <a:p>
            <a:r>
              <a:rPr lang="it-IT" sz="240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581885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latin typeface="Calibri" panose="020F0502020204030204" pitchFamily="34" charset="0"/>
                <a:cs typeface="Calibri" panose="020F0502020204030204" pitchFamily="34" charset="0"/>
              </a:rPr>
              <a:t>GRAZIE!</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36</a:t>
            </a:fld>
            <a:endParaRPr lang="en-US" sz="1000" dirty="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2"/>
          <a:stretch>
            <a:fillRect/>
          </a:stretch>
        </p:blipFill>
        <p:spPr>
          <a:xfrm>
            <a:off x="304800" y="5257800"/>
            <a:ext cx="2033270" cy="2033270"/>
          </a:xfrm>
          <a:prstGeom prst="rect">
            <a:avLst/>
          </a:prstGeom>
        </p:spPr>
      </p:pic>
    </p:spTree>
    <p:extLst>
      <p:ext uri="{BB962C8B-B14F-4D97-AF65-F5344CB8AC3E}">
        <p14:creationId xmlns:p14="http://schemas.microsoft.com/office/powerpoint/2010/main" val="2482871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latin typeface="Calibri" panose="020F0502020204030204" pitchFamily="34" charset="0"/>
                <a:cs typeface="Calibri" panose="020F0502020204030204" pitchFamily="34" charset="0"/>
              </a:rPr>
              <a:t>Creare una squadra di leader di club</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455071" y="1638488"/>
            <a:ext cx="11203529" cy="3785652"/>
          </a:xfrm>
          <a:prstGeom prst="rect">
            <a:avLst/>
          </a:prstGeom>
        </p:spPr>
        <p:txBody>
          <a:bodyPr wrap="square">
            <a:spAutoFit/>
          </a:bodyPr>
          <a:lstStyle/>
          <a:p>
            <a:r>
              <a:rPr lang="it-IT" sz="2400" b="1" dirty="0">
                <a:solidFill>
                  <a:schemeClr val="bg1"/>
                </a:solidFill>
                <a:latin typeface="Calibri" panose="020F0502020204030204" pitchFamily="34" charset="0"/>
                <a:cs typeface="Calibri" panose="020F0502020204030204" pitchFamily="34" charset="0"/>
              </a:rPr>
              <a:t>Leader attuali: </a:t>
            </a:r>
            <a:r>
              <a:rPr lang="it-IT" sz="2400" dirty="0">
                <a:solidFill>
                  <a:schemeClr val="bg1"/>
                </a:solidFill>
                <a:latin typeface="Calibri" panose="020F0502020204030204" pitchFamily="34" charset="0"/>
                <a:cs typeface="Calibri" panose="020F0502020204030204" pitchFamily="34" charset="0"/>
              </a:rPr>
              <a:t>identificate chi può portare avanti e guidare lo sviluppo della strategia. </a:t>
            </a:r>
          </a:p>
          <a:p>
            <a:endParaRPr lang="en-US" sz="2400" dirty="0">
              <a:solidFill>
                <a:schemeClr val="bg1"/>
              </a:solidFill>
              <a:latin typeface="Calibri" panose="020F0502020204030204" pitchFamily="34" charset="0"/>
              <a:cs typeface="Calibri" panose="020F0502020204030204" pitchFamily="34" charset="0"/>
            </a:endParaRPr>
          </a:p>
          <a:p>
            <a:r>
              <a:rPr lang="it-IT" sz="2400" b="1" dirty="0">
                <a:solidFill>
                  <a:schemeClr val="bg1"/>
                </a:solidFill>
                <a:latin typeface="Calibri" panose="020F0502020204030204" pitchFamily="34" charset="0"/>
                <a:cs typeface="Calibri" panose="020F0502020204030204" pitchFamily="34" charset="0"/>
              </a:rPr>
              <a:t>Leader futuri: </a:t>
            </a:r>
            <a:r>
              <a:rPr lang="it-IT" sz="2400" dirty="0">
                <a:solidFill>
                  <a:schemeClr val="bg1"/>
                </a:solidFill>
                <a:latin typeface="Calibri" panose="020F0502020204030204" pitchFamily="34" charset="0"/>
                <a:cs typeface="Calibri" panose="020F0502020204030204" pitchFamily="34" charset="0"/>
              </a:rPr>
              <a:t>includete i Lions che possono servire come futuri leader.  Lions che hanno ricoperto posizioni di leadership, che possono fornire intuizioni, supporto e sono interessati al futuro del club. </a:t>
            </a:r>
          </a:p>
          <a:p>
            <a:endParaRPr lang="en-US" sz="2400" dirty="0">
              <a:solidFill>
                <a:schemeClr val="bg1"/>
              </a:solidFill>
              <a:latin typeface="Calibri" panose="020F0502020204030204" pitchFamily="34" charset="0"/>
              <a:cs typeface="Calibri" panose="020F0502020204030204" pitchFamily="34" charset="0"/>
            </a:endParaRPr>
          </a:p>
          <a:p>
            <a:r>
              <a:rPr lang="it-IT" sz="2400" b="1" dirty="0">
                <a:solidFill>
                  <a:schemeClr val="bg1"/>
                </a:solidFill>
                <a:latin typeface="Calibri" panose="020F0502020204030204" pitchFamily="34" charset="0"/>
                <a:cs typeface="Calibri" panose="020F0502020204030204" pitchFamily="34" charset="0"/>
              </a:rPr>
              <a:t>Avviate un sondaggio per i soci: </a:t>
            </a:r>
            <a:r>
              <a:rPr lang="it-IT" sz="2400" dirty="0">
                <a:solidFill>
                  <a:schemeClr val="bg1"/>
                </a:solidFill>
                <a:latin typeface="Calibri" panose="020F0502020204030204" pitchFamily="34" charset="0"/>
                <a:cs typeface="Calibri" panose="020F0502020204030204" pitchFamily="34" charset="0"/>
              </a:rPr>
              <a:t>acquisite una prospettiva completa dei bisogni del club. Cercate una sezione di soci che rappresentino il club o, in club più piccoli, coinvolgete il maggior numero possibile di soci (soci di lunga data, nuovi soci, giovani Lions, professionisti) per comprendere quali siano i loro bisogni e coinvolgere il loro talento. </a:t>
            </a: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2"/>
          <a:stretch>
            <a:fillRect/>
          </a:stretch>
        </p:blipFill>
        <p:spPr>
          <a:xfrm>
            <a:off x="228600" y="5313024"/>
            <a:ext cx="2033270" cy="2033270"/>
          </a:xfrm>
          <a:prstGeom prst="rect">
            <a:avLst/>
          </a:prstGeom>
        </p:spPr>
      </p:pic>
    </p:spTree>
    <p:extLst>
      <p:ext uri="{BB962C8B-B14F-4D97-AF65-F5344CB8AC3E}">
        <p14:creationId xmlns:p14="http://schemas.microsoft.com/office/powerpoint/2010/main" val="1913478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73387" y="769137"/>
            <a:ext cx="11263769" cy="7157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88134" y="117597"/>
            <a:ext cx="11470466"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latin typeface="Calibri" panose="020F0502020204030204" pitchFamily="34" charset="0"/>
                <a:cs typeface="Calibri" panose="020F0502020204030204" pitchFamily="34" charset="0"/>
              </a:rPr>
              <a:t>Creare una visione, valutare i bisogni e stabilire gli obiettivi</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dirty="0">
              <a:solidFill>
                <a:schemeClr val="bg1"/>
              </a:solidFill>
            </a:endParaRPr>
          </a:p>
        </p:txBody>
      </p:sp>
      <p:grpSp>
        <p:nvGrpSpPr>
          <p:cNvPr id="13" name="Group 12">
            <a:extLst>
              <a:ext uri="{FF2B5EF4-FFF2-40B4-BE49-F238E27FC236}">
                <a16:creationId xmlns:a16="http://schemas.microsoft.com/office/drawing/2014/main" id="{D13DA9AA-E370-4593-8389-853BE2B0CED3}"/>
              </a:ext>
            </a:extLst>
          </p:cNvPr>
          <p:cNvGrpSpPr/>
          <p:nvPr/>
        </p:nvGrpSpPr>
        <p:grpSpPr>
          <a:xfrm>
            <a:off x="945814" y="1480231"/>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3558058009"/>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it-IT" sz="2000" b="0" i="0" u="none" strike="noStrike" cap="none" normalizeH="0" dirty="0">
                  <a:ln>
                    <a:noFill/>
                  </a:ln>
                  <a:solidFill>
                    <a:schemeClr val="bg1"/>
                  </a:solidFill>
                  <a:ea typeface="ヒラギノ角ゴ Pro W3" pitchFamily="84" charset="-128"/>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it-IT" sz="2000" dirty="0">
                  <a:solidFill>
                    <a:schemeClr val="bg1"/>
                  </a:solidFill>
                  <a:ea typeface="ヒラギノ角ゴ Pro W3" pitchFamily="84" charset="-128"/>
                </a:rPr>
                <a:t>2</a:t>
              </a: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it-IT" sz="2000" b="0" i="0" u="none" strike="noStrike" cap="none" normalizeH="0" dirty="0">
                  <a:ln>
                    <a:noFill/>
                  </a:ln>
                  <a:solidFill>
                    <a:schemeClr val="bg1"/>
                  </a:solidFill>
                  <a:ea typeface="ヒラギノ角ゴ Pro W3" pitchFamily="84" charset="-128"/>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it-IT" sz="2000" b="0" i="0" u="none" strike="noStrike" cap="none" normalizeH="0" dirty="0">
                  <a:ln>
                    <a:noFill/>
                  </a:ln>
                  <a:solidFill>
                    <a:schemeClr val="bg1"/>
                  </a:solidFill>
                  <a:ea typeface="ヒラギノ角ゴ Pro W3" pitchFamily="84" charset="-128"/>
                </a:rPr>
                <a:t>4</a:t>
              </a:r>
            </a:p>
          </p:txBody>
        </p:sp>
      </p:gr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8"/>
          <a:stretch>
            <a:fillRect/>
          </a:stretch>
        </p:blipFill>
        <p:spPr>
          <a:xfrm>
            <a:off x="126365" y="5345112"/>
            <a:ext cx="2033270" cy="2033270"/>
          </a:xfrm>
          <a:prstGeom prst="rect">
            <a:avLst/>
          </a:prstGeom>
        </p:spPr>
      </p:pic>
    </p:spTree>
    <p:extLst>
      <p:ext uri="{BB962C8B-B14F-4D97-AF65-F5344CB8AC3E}">
        <p14:creationId xmlns:p14="http://schemas.microsoft.com/office/powerpoint/2010/main" val="3366248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258385" y="100243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200" dirty="0">
                <a:solidFill>
                  <a:schemeClr val="accent1"/>
                </a:solidFill>
                <a:latin typeface="Calibri" panose="020F0502020204030204" pitchFamily="34" charset="0"/>
                <a:cs typeface="Calibri" panose="020F0502020204030204" pitchFamily="34" charset="0"/>
              </a:rPr>
              <a:t>Analisi SWOT</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90500" y="5789226"/>
            <a:ext cx="896739" cy="849661"/>
          </a:xfrm>
          <a:prstGeom prst="rect">
            <a:avLst/>
          </a:prstGeom>
        </p:spPr>
      </p:pic>
      <p:grpSp>
        <p:nvGrpSpPr>
          <p:cNvPr id="3" name="Group 2">
            <a:extLst>
              <a:ext uri="{FF2B5EF4-FFF2-40B4-BE49-F238E27FC236}">
                <a16:creationId xmlns:a16="http://schemas.microsoft.com/office/drawing/2014/main" id="{95DE1FE9-947A-453D-8909-3A21E5EADD46}"/>
              </a:ext>
            </a:extLst>
          </p:cNvPr>
          <p:cNvGrpSpPr/>
          <p:nvPr/>
        </p:nvGrpSpPr>
        <p:grpSpPr>
          <a:xfrm>
            <a:off x="6967292" y="1784259"/>
            <a:ext cx="4984085" cy="2909126"/>
            <a:chOff x="444259" y="1879385"/>
            <a:chExt cx="5598722" cy="2782230"/>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it-IT" sz="2400" dirty="0">
                  <a:solidFill>
                    <a:schemeClr val="bg1"/>
                  </a:solidFill>
                  <a:latin typeface="Calibri" panose="020F0502020204030204" pitchFamily="34" charset="0"/>
                  <a:cs typeface="Calibri" panose="020F0502020204030204" pitchFamily="34" charset="0"/>
                </a:rPr>
                <a:t>Fare leva sui nostri punti di forza</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554824" cy="1501191"/>
            </a:xfrm>
            <a:prstGeom prst="rect">
              <a:avLst/>
            </a:prstGeom>
            <a:noFill/>
          </p:spPr>
          <p:txBody>
            <a:bodyPr wrap="square" rtlCol="0">
              <a:spAutoFit/>
            </a:bodyPr>
            <a:lstStyle/>
            <a:p>
              <a:pPr marL="457200" indent="-457200">
                <a:buFont typeface="Wingdings" panose="05000000000000000000" pitchFamily="2" charset="2"/>
                <a:buChar char="Ø"/>
              </a:pPr>
              <a:r>
                <a:rPr lang="it-IT" sz="2400" dirty="0">
                  <a:solidFill>
                    <a:schemeClr val="bg1"/>
                  </a:solidFill>
                  <a:latin typeface="Calibri" panose="020F0502020204030204" pitchFamily="34" charset="0"/>
                  <a:cs typeface="Calibri" panose="020F0502020204030204" pitchFamily="34" charset="0"/>
                </a:rPr>
                <a:t>Gestire i nostri punti di debolezza</a:t>
              </a:r>
            </a:p>
            <a:p>
              <a:endParaRPr lang="it-IT" sz="2400" dirty="0">
                <a:solidFill>
                  <a:schemeClr val="bg1"/>
                </a:solidFill>
                <a:latin typeface="Calibri" panose="020F0502020204030204" pitchFamily="34" charset="0"/>
                <a:cs typeface="Calibri" panose="020F0502020204030204" pitchFamily="34" charset="0"/>
              </a:endParaRPr>
            </a:p>
            <a:p>
              <a:endParaRPr lang="it-IT" sz="2400" dirty="0">
                <a:solidFill>
                  <a:schemeClr val="bg1"/>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Ø"/>
              </a:pPr>
              <a:endParaRPr lang="it-IT" sz="2400" dirty="0">
                <a:solidFill>
                  <a:schemeClr val="bg1"/>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3981EA9E-9056-4233-BF12-3A6BC1D7084B}"/>
                </a:ext>
              </a:extLst>
            </p:cNvPr>
            <p:cNvSpPr txBox="1"/>
            <p:nvPr/>
          </p:nvSpPr>
          <p:spPr>
            <a:xfrm>
              <a:off x="463309" y="3415109"/>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it-IT" sz="2400" dirty="0">
                  <a:solidFill>
                    <a:schemeClr val="bg1"/>
                  </a:solidFill>
                  <a:latin typeface="Calibri" panose="020F0502020204030204" pitchFamily="34" charset="0"/>
                  <a:cs typeface="Calibri" panose="020F0502020204030204" pitchFamily="34" charset="0"/>
                </a:rPr>
                <a:t>Cogliere le opportunità</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44259" y="4199950"/>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it-IT" sz="2400" dirty="0">
                  <a:solidFill>
                    <a:schemeClr val="bg1"/>
                  </a:solidFill>
                  <a:latin typeface="Calibri" panose="020F0502020204030204" pitchFamily="34" charset="0"/>
                  <a:cs typeface="Calibri" panose="020F0502020204030204" pitchFamily="34" charset="0"/>
                </a:rPr>
                <a:t>Ridurre al minimo l'impatto dei rischi</a:t>
              </a:r>
            </a:p>
          </p:txBody>
        </p:sp>
      </p:grpSp>
      <p:pic>
        <p:nvPicPr>
          <p:cNvPr id="6" name="Picture 5">
            <a:extLst>
              <a:ext uri="{FF2B5EF4-FFF2-40B4-BE49-F238E27FC236}">
                <a16:creationId xmlns:a16="http://schemas.microsoft.com/office/drawing/2014/main" id="{C9FBCC1D-9F01-4CC8-8D3B-57D40A8F1027}"/>
              </a:ext>
            </a:extLst>
          </p:cNvPr>
          <p:cNvPicPr>
            <a:picLocks noChangeAspect="1"/>
          </p:cNvPicPr>
          <p:nvPr/>
        </p:nvPicPr>
        <p:blipFill>
          <a:blip r:embed="rId4"/>
          <a:stretch>
            <a:fillRect/>
          </a:stretch>
        </p:blipFill>
        <p:spPr>
          <a:xfrm>
            <a:off x="233154" y="2310417"/>
            <a:ext cx="6486046" cy="1886850"/>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dirty="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flipV="1">
            <a:off x="258385" y="869429"/>
            <a:ext cx="5837615" cy="8512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200" dirty="0">
                <a:solidFill>
                  <a:schemeClr val="accent1"/>
                </a:solidFill>
                <a:latin typeface="Calibri" panose="020F0502020204030204" pitchFamily="34" charset="0"/>
                <a:cs typeface="Calibri" panose="020F0502020204030204" pitchFamily="34" charset="0"/>
              </a:rPr>
              <a:t>Introduzione all’analisi SWOT</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2"/>
          <a:srcRect/>
          <a:stretch/>
        </p:blipFill>
        <p:spPr>
          <a:xfrm>
            <a:off x="190500" y="5789226"/>
            <a:ext cx="896739" cy="849661"/>
          </a:xfrm>
          <a:prstGeom prst="rect">
            <a:avLst/>
          </a:prstGeom>
        </p:spPr>
      </p:pic>
      <p:sp>
        <p:nvSpPr>
          <p:cNvPr id="2" name="TextBox 1">
            <a:extLst>
              <a:ext uri="{FF2B5EF4-FFF2-40B4-BE49-F238E27FC236}">
                <a16:creationId xmlns:a16="http://schemas.microsoft.com/office/drawing/2014/main" id="{82D1DA2D-D176-4DC9-A993-D1E35A2D5F4A}"/>
              </a:ext>
            </a:extLst>
          </p:cNvPr>
          <p:cNvSpPr txBox="1"/>
          <p:nvPr/>
        </p:nvSpPr>
        <p:spPr>
          <a:xfrm>
            <a:off x="876300" y="1397960"/>
            <a:ext cx="10439400" cy="830997"/>
          </a:xfrm>
          <a:prstGeom prst="rect">
            <a:avLst/>
          </a:prstGeom>
          <a:noFill/>
        </p:spPr>
        <p:txBody>
          <a:bodyPr wrap="square" rtlCol="0">
            <a:spAutoFit/>
          </a:bodyPr>
          <a:lstStyle/>
          <a:p>
            <a:r>
              <a:rPr lang="it-IT" sz="2400" dirty="0">
                <a:solidFill>
                  <a:schemeClr val="bg1"/>
                </a:solidFill>
                <a:latin typeface="Calibri" panose="020F0502020204030204" pitchFamily="34" charset="0"/>
                <a:cs typeface="Calibri" panose="020F0502020204030204" pitchFamily="34" charset="0"/>
              </a:rPr>
              <a:t>Questo breve corso vi aiuterà a comprendere cosa sia in generale un'analisi SWOT, la sua utilità per lo sviluppo di una visione, di un obiettivo o di un piano d'azione.  </a:t>
            </a:r>
          </a:p>
        </p:txBody>
      </p:sp>
      <p:pic>
        <p:nvPicPr>
          <p:cNvPr id="6" name="Picture 5">
            <a:extLst>
              <a:ext uri="{FF2B5EF4-FFF2-40B4-BE49-F238E27FC236}">
                <a16:creationId xmlns:a16="http://schemas.microsoft.com/office/drawing/2014/main" id="{AB6A6C59-DFD8-4AAF-854E-C04420728538}"/>
              </a:ext>
            </a:extLst>
          </p:cNvPr>
          <p:cNvPicPr>
            <a:picLocks noChangeAspect="1"/>
          </p:cNvPicPr>
          <p:nvPr/>
        </p:nvPicPr>
        <p:blipFill>
          <a:blip r:embed="rId3"/>
          <a:stretch>
            <a:fillRect/>
          </a:stretch>
        </p:blipFill>
        <p:spPr>
          <a:xfrm>
            <a:off x="3348004" y="2709603"/>
            <a:ext cx="5495992" cy="3572395"/>
          </a:xfrm>
          <a:prstGeom prst="rect">
            <a:avLst/>
          </a:prstGeom>
        </p:spPr>
      </p:pic>
    </p:spTree>
    <p:extLst>
      <p:ext uri="{BB962C8B-B14F-4D97-AF65-F5344CB8AC3E}">
        <p14:creationId xmlns:p14="http://schemas.microsoft.com/office/powerpoint/2010/main" val="2140683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4991100" y="3352800"/>
            <a:ext cx="22098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dirty="0">
              <a:solidFill>
                <a:schemeClr val="bg1"/>
              </a:solidFill>
            </a:endParaRPr>
          </a:p>
        </p:txBody>
      </p:sp>
      <p:sp>
        <p:nvSpPr>
          <p:cNvPr id="11" name="Headline">
            <a:extLst>
              <a:ext uri="{FF2B5EF4-FFF2-40B4-BE49-F238E27FC236}">
                <a16:creationId xmlns:a16="http://schemas.microsoft.com/office/drawing/2014/main" id="{4C11C1F9-CE7F-4C2B-978F-8E2E753105F9}"/>
              </a:ext>
            </a:extLst>
          </p:cNvPr>
          <p:cNvSpPr txBox="1">
            <a:spLocks/>
          </p:cNvSpPr>
          <p:nvPr/>
        </p:nvSpPr>
        <p:spPr>
          <a:xfrm>
            <a:off x="2953085" y="27492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latin typeface="Calibri" panose="020F0502020204030204" pitchFamily="34" charset="0"/>
                <a:cs typeface="Calibri" panose="020F0502020204030204" pitchFamily="34" charset="0"/>
              </a:rPr>
              <a:t>AREE D'INTERESSE</a:t>
            </a: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3"/>
          <a:stretch>
            <a:fillRect/>
          </a:stretch>
        </p:blipFill>
        <p:spPr>
          <a:xfrm>
            <a:off x="126364" y="5384091"/>
            <a:ext cx="2033270" cy="2033270"/>
          </a:xfrm>
          <a:prstGeom prst="rect">
            <a:avLst/>
          </a:prstGeom>
        </p:spPr>
      </p:pic>
    </p:spTree>
    <p:extLst>
      <p:ext uri="{BB962C8B-B14F-4D97-AF65-F5344CB8AC3E}">
        <p14:creationId xmlns:p14="http://schemas.microsoft.com/office/powerpoint/2010/main" val="1199588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85800" y="-127865"/>
            <a:ext cx="87629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bg1"/>
                </a:solidFill>
                <a:latin typeface="Calibri" panose="020F0502020204030204" pitchFamily="34" charset="0"/>
                <a:ea typeface="Arial" charset="0"/>
                <a:cs typeface="Calibri" panose="020F0502020204030204" pitchFamily="34" charset="0"/>
              </a:rPr>
              <a:t>Area di interesse n. 1</a:t>
            </a:r>
          </a:p>
          <a:p>
            <a:r>
              <a:rPr lang="it-IT" dirty="0">
                <a:solidFill>
                  <a:schemeClr val="bg1"/>
                </a:solidFill>
                <a:latin typeface="Calibri" panose="020F0502020204030204" pitchFamily="34" charset="0"/>
                <a:ea typeface="Arial" charset="0"/>
                <a:cs typeface="Calibri" panose="020F0502020204030204" pitchFamily="34" charset="0"/>
              </a:rPr>
              <a:t>Rivitalizzare i club con nuovi soci</a:t>
            </a: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1295399" y="2362200"/>
            <a:ext cx="9990703" cy="3200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it-IT" sz="2400" b="1" dirty="0">
                <a:solidFill>
                  <a:schemeClr val="accent1"/>
                </a:solidFill>
                <a:latin typeface="Calibri" panose="020F0502020204030204" pitchFamily="34" charset="0"/>
                <a:cs typeface="Calibri" panose="020F0502020204030204" pitchFamily="34" charset="0"/>
              </a:rPr>
              <a:t>Domande per la discussione</a:t>
            </a:r>
          </a:p>
          <a:p>
            <a:pPr>
              <a:lnSpc>
                <a:spcPct val="110000"/>
              </a:lnSpc>
              <a:spcBef>
                <a:spcPts val="1200"/>
              </a:spcBef>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Quali opportunità esistono per aumentare l’affiliazione?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Che cosa dobbiamo fare per migliorare le attività di immissione soci?</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Perché i soci non si uniscono al nostro club?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Perché le persone entrano a far parte del nostro club? </a:t>
            </a:r>
          </a:p>
          <a:p>
            <a:endParaRPr lang="en-US" kern="0" dirty="0">
              <a:solidFill>
                <a:schemeClr val="bg1"/>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dirty="0">
              <a:solidFill>
                <a:schemeClr val="bg1"/>
              </a:solidFill>
            </a:endParaRPr>
          </a:p>
        </p:txBody>
      </p:sp>
      <p:pic>
        <p:nvPicPr>
          <p:cNvPr id="15" name="Picture 14">
            <a:extLst>
              <a:ext uri="{FF2B5EF4-FFF2-40B4-BE49-F238E27FC236}">
                <a16:creationId xmlns:a16="http://schemas.microsoft.com/office/drawing/2014/main" id="{79F94259-EFF5-FD4E-A3AD-56D260E348B9}"/>
              </a:ext>
            </a:extLst>
          </p:cNvPr>
          <p:cNvPicPr>
            <a:picLocks noChangeAspect="1"/>
          </p:cNvPicPr>
          <p:nvPr/>
        </p:nvPicPr>
        <p:blipFill>
          <a:blip r:embed="rId2"/>
          <a:srcRect/>
          <a:stretch/>
        </p:blipFill>
        <p:spPr>
          <a:xfrm>
            <a:off x="11286103" y="202119"/>
            <a:ext cx="741107" cy="702199"/>
          </a:xfrm>
          <a:prstGeom prst="rect">
            <a:avLst/>
          </a:prstGeom>
        </p:spPr>
      </p:pic>
    </p:spTree>
    <p:extLst>
      <p:ext uri="{BB962C8B-B14F-4D97-AF65-F5344CB8AC3E}">
        <p14:creationId xmlns:p14="http://schemas.microsoft.com/office/powerpoint/2010/main" val="1080893344"/>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2.xml><?xml version="1.0" encoding="utf-8"?>
<ds:datastoreItem xmlns:ds="http://schemas.openxmlformats.org/officeDocument/2006/customXml" ds:itemID="{06A8C181-E056-415E-9B59-40F04FA43837}">
  <ds:schemaRefs>
    <ds:schemaRef ds:uri="http://schemas.openxmlformats.org/package/2006/metadata/core-properties"/>
    <ds:schemaRef ds:uri="http://purl.org/dc/elements/1.1/"/>
    <ds:schemaRef ds:uri="http://www.w3.org/XML/1998/namespace"/>
    <ds:schemaRef ds:uri="http://schemas.microsoft.com/office/infopath/2007/PartnerControls"/>
    <ds:schemaRef ds:uri="http://schemas.microsoft.com/office/2006/metadata/properties"/>
    <ds:schemaRef ds:uri="http://purl.org/dc/dcmitype/"/>
    <ds:schemaRef ds:uri="http://schemas.microsoft.com/office/2006/documentManagement/types"/>
    <ds:schemaRef ds:uri="a7495015-d16d-4dd1-a72f-488cd8119f34"/>
    <ds:schemaRef ds:uri="http://purl.org/dc/terms/"/>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63942</TotalTime>
  <Words>1648</Words>
  <Application>Microsoft Office PowerPoint</Application>
  <PresentationFormat>Widescreen</PresentationFormat>
  <Paragraphs>343</Paragraphs>
  <Slides>36</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Helvetica</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2092</cp:revision>
  <cp:lastPrinted>2018-07-23T15:21:46Z</cp:lastPrinted>
  <dcterms:created xsi:type="dcterms:W3CDTF">2016-11-15T15:12:50Z</dcterms:created>
  <dcterms:modified xsi:type="dcterms:W3CDTF">2023-10-26T13:42:47Z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