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Lst>
  <p:notesMasterIdLst>
    <p:notesMasterId r:id="rId31"/>
  </p:notesMasterIdLst>
  <p:handoutMasterIdLst>
    <p:handoutMasterId r:id="rId32"/>
  </p:handoutMasterIdLst>
  <p:sldIdLst>
    <p:sldId id="1329" r:id="rId7"/>
    <p:sldId id="961" r:id="rId8"/>
    <p:sldId id="1038" r:id="rId9"/>
    <p:sldId id="1040" r:id="rId10"/>
    <p:sldId id="1020" r:id="rId11"/>
    <p:sldId id="1037" r:id="rId12"/>
    <p:sldId id="975" r:id="rId13"/>
    <p:sldId id="1326" r:id="rId14"/>
    <p:sldId id="1017" r:id="rId15"/>
    <p:sldId id="1333" r:id="rId16"/>
    <p:sldId id="1338" r:id="rId17"/>
    <p:sldId id="1339" r:id="rId18"/>
    <p:sldId id="1340" r:id="rId19"/>
    <p:sldId id="1341" r:id="rId20"/>
    <p:sldId id="1342" r:id="rId21"/>
    <p:sldId id="1001" r:id="rId22"/>
    <p:sldId id="1005" r:id="rId23"/>
    <p:sldId id="1029" r:id="rId24"/>
    <p:sldId id="1030" r:id="rId25"/>
    <p:sldId id="1031" r:id="rId26"/>
    <p:sldId id="1018" r:id="rId27"/>
    <p:sldId id="1325" r:id="rId28"/>
    <p:sldId id="901" r:id="rId29"/>
    <p:sldId id="1000" r:id="rId30"/>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82" name="Jurczynski, Crystal" initials="JC" lastIdx="3" clrIdx="81">
    <p:extLst>
      <p:ext uri="{19B8F6BF-5375-455C-9EA6-DF929625EA0E}">
        <p15:presenceInfo xmlns:p15="http://schemas.microsoft.com/office/powerpoint/2012/main" userId="S-1-5-21-1659004503-1409082233-839522115-9716" providerId="AD"/>
      </p:ext>
    </p:extLst>
  </p:cmAuthor>
  <p:cmAuthor id="12" name="Tamara Osheroff" initials="TO [11]" lastIdx="1" clrIdx="11"/>
  <p:cmAuthor id="83" name="Gray, Tracy" initials="GT" lastIdx="9" clrIdx="82">
    <p:extLst>
      <p:ext uri="{19B8F6BF-5375-455C-9EA6-DF929625EA0E}">
        <p15:presenceInfo xmlns:p15="http://schemas.microsoft.com/office/powerpoint/2012/main" userId="S::tgray@lionsclubs.org::51b47a81-9ad3-4650-aba2-57b18fa96281" providerId="AD"/>
      </p:ext>
    </p:extLst>
  </p:cmAuthor>
  <p:cmAuthor id="13" name="Tamara Osheroff" initials="TO [12]" lastIdx="1" clrIdx="12"/>
  <p:cmAuthor id="84" name="Amanda Trella" initials="AT" lastIdx="19" clrIdx="83">
    <p:extLst>
      <p:ext uri="{19B8F6BF-5375-455C-9EA6-DF929625EA0E}">
        <p15:presenceInfo xmlns:p15="http://schemas.microsoft.com/office/powerpoint/2012/main" userId="9nZMaScZcM50oSEqr+T9awvJjH3GVZmY/k43oQHVN9o=" providerId="None"/>
      </p:ext>
    </p:extLst>
  </p:cmAuthor>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C35"/>
    <a:srgbClr val="457DC8"/>
    <a:srgbClr val="FFCF01"/>
    <a:srgbClr val="0D2240"/>
    <a:srgbClr val="732E81"/>
    <a:srgbClr val="FFCF00"/>
    <a:srgbClr val="082E87"/>
    <a:srgbClr val="0A5496"/>
    <a:srgbClr val="5656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98" autoAdjust="0"/>
    <p:restoredTop sz="45455" autoAdjust="0"/>
  </p:normalViewPr>
  <p:slideViewPr>
    <p:cSldViewPr showGuides="1">
      <p:cViewPr varScale="1">
        <p:scale>
          <a:sx n="48" d="100"/>
          <a:sy n="48" d="100"/>
        </p:scale>
        <p:origin x="1732" y="24"/>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notesViewPr>
    <p:cSldViewPr showGuides="1">
      <p:cViewPr>
        <p:scale>
          <a:sx n="70" d="100"/>
          <a:sy n="70" d="100"/>
        </p:scale>
        <p:origin x="3144" y="-17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0B5A8-4483-4B30-B3CC-59D8EE9233CA}"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73716F5A-6155-49E7-B757-A15493ABC9B1}">
      <dgm:prSet phldrT="[Text]" custT="1"/>
      <dgm:spPr>
        <a:solidFill>
          <a:srgbClr val="F65126"/>
        </a:solidFill>
        <a:ln>
          <a:noFill/>
        </a:ln>
      </dgm:spPr>
      <dgm:t>
        <a:bodyPr/>
        <a:lstStyle/>
        <a:p>
          <a:pPr algn="ctr"/>
          <a:r>
            <a:rPr lang="it-IT" sz="2200" b="1" dirty="0">
              <a:solidFill>
                <a:schemeClr val="bg1"/>
              </a:solidFill>
              <a:latin typeface="Arial" panose="020B0604020202020204" pitchFamily="34" charset="0"/>
              <a:cs typeface="Arial" panose="020B0604020202020204" pitchFamily="34" charset="0"/>
            </a:rPr>
            <a:t>Approccio per la membership globale</a:t>
          </a:r>
        </a:p>
      </dgm:t>
    </dgm:pt>
    <dgm:pt modelId="{25CCC3DF-E414-4C81-B7E9-8165801B9256}" type="parTrans" cxnId="{4C080BAF-D3B5-482B-AFE8-3A5B045CC6C1}">
      <dgm:prSet/>
      <dgm:spPr/>
      <dgm:t>
        <a:bodyPr/>
        <a:lstStyle/>
        <a:p>
          <a:endParaRPr lang="en-US"/>
        </a:p>
      </dgm:t>
    </dgm:pt>
    <dgm:pt modelId="{AA5414B8-8D77-4B90-AA66-EF671C22EDC7}" type="sibTrans" cxnId="{4C080BAF-D3B5-482B-AFE8-3A5B045CC6C1}">
      <dgm:prSet/>
      <dgm:spPr/>
      <dgm:t>
        <a:bodyPr/>
        <a:lstStyle/>
        <a:p>
          <a:endParaRPr lang="en-US"/>
        </a:p>
      </dgm:t>
    </dgm:pt>
    <dgm:pt modelId="{EBF0C75C-C94F-4099-9E21-38DAADBEB13E}">
      <dgm:prSet phldrT="[Text]"/>
      <dgm:spPr>
        <a:solidFill>
          <a:srgbClr val="457DC8"/>
        </a:solidFill>
        <a:ln>
          <a:noFill/>
        </a:ln>
      </dgm:spPr>
      <dgm:t>
        <a:bodyPr/>
        <a:lstStyle/>
        <a:p>
          <a:r>
            <a:rPr lang="it-IT" b="1" dirty="0">
              <a:solidFill>
                <a:schemeClr val="bg1"/>
              </a:solidFill>
              <a:latin typeface="Arial" panose="020B0604020202020204" pitchFamily="34" charset="0"/>
              <a:cs typeface="Arial" panose="020B0604020202020204" pitchFamily="34" charset="0"/>
            </a:rPr>
            <a:t>Club</a:t>
          </a:r>
        </a:p>
      </dgm:t>
    </dgm:pt>
    <dgm:pt modelId="{F9434703-37A4-487E-A282-511372CADDF6}" type="parTrans" cxnId="{77597879-7425-4305-810C-9B3A9FBBCE1B}">
      <dgm:prSet/>
      <dgm:spPr>
        <a:solidFill>
          <a:schemeClr val="bg1"/>
        </a:solidFill>
      </dgm:spPr>
      <dgm:t>
        <a:bodyPr/>
        <a:lstStyle/>
        <a:p>
          <a:endParaRPr lang="en-US"/>
        </a:p>
      </dgm:t>
    </dgm:pt>
    <dgm:pt modelId="{D881FF3E-4421-4F46-BAAA-CA714A150537}" type="sibTrans" cxnId="{77597879-7425-4305-810C-9B3A9FBBCE1B}">
      <dgm:prSet/>
      <dgm:spPr/>
      <dgm:t>
        <a:bodyPr/>
        <a:lstStyle/>
        <a:p>
          <a:endParaRPr lang="en-US"/>
        </a:p>
      </dgm:t>
    </dgm:pt>
    <dgm:pt modelId="{30BC643E-DCCA-4D51-9476-5880560DB55F}">
      <dgm:prSet phldrT="[Text]"/>
      <dgm:spPr>
        <a:solidFill>
          <a:srgbClr val="457DC8"/>
        </a:solidFill>
        <a:ln>
          <a:noFill/>
        </a:ln>
      </dgm:spPr>
      <dgm:t>
        <a:bodyPr/>
        <a:lstStyle/>
        <a:p>
          <a:r>
            <a:rPr lang="it-IT" b="1" dirty="0">
              <a:solidFill>
                <a:schemeClr val="bg1"/>
              </a:solidFill>
              <a:latin typeface="Arial" panose="020B0604020202020204" pitchFamily="34" charset="0"/>
              <a:cs typeface="Arial" panose="020B0604020202020204" pitchFamily="34" charset="0"/>
            </a:rPr>
            <a:t>PIP</a:t>
          </a:r>
        </a:p>
      </dgm:t>
    </dgm:pt>
    <dgm:pt modelId="{F19C5CD2-8735-4F01-88D8-0A4384755B28}" type="parTrans" cxnId="{963D48E1-6DB4-4B86-B292-C206BD9F444B}">
      <dgm:prSet/>
      <dgm:spPr>
        <a:solidFill>
          <a:schemeClr val="bg1"/>
        </a:solidFill>
      </dgm:spPr>
      <dgm:t>
        <a:bodyPr/>
        <a:lstStyle/>
        <a:p>
          <a:endParaRPr lang="en-US"/>
        </a:p>
      </dgm:t>
    </dgm:pt>
    <dgm:pt modelId="{1CFAE027-9B2D-4FE6-9BA3-AADA6636AAFF}" type="sibTrans" cxnId="{963D48E1-6DB4-4B86-B292-C206BD9F444B}">
      <dgm:prSet/>
      <dgm:spPr/>
      <dgm:t>
        <a:bodyPr/>
        <a:lstStyle/>
        <a:p>
          <a:endParaRPr lang="en-US"/>
        </a:p>
      </dgm:t>
    </dgm:pt>
    <dgm:pt modelId="{F4828A50-DF1E-43AA-9CF2-988A75EDEDA8}">
      <dgm:prSet phldrT="[Text]"/>
      <dgm:spPr>
        <a:solidFill>
          <a:srgbClr val="457DC8"/>
        </a:solidFill>
        <a:ln>
          <a:noFill/>
        </a:ln>
      </dgm:spPr>
      <dgm:t>
        <a:bodyPr/>
        <a:lstStyle/>
        <a:p>
          <a:r>
            <a:rPr lang="it-IT" b="1" dirty="0">
              <a:solidFill>
                <a:schemeClr val="bg1"/>
              </a:solidFill>
              <a:latin typeface="Arial" panose="020B0604020202020204" pitchFamily="34" charset="0"/>
              <a:cs typeface="Arial" panose="020B0604020202020204" pitchFamily="34" charset="0"/>
            </a:rPr>
            <a:t>ID</a:t>
          </a:r>
        </a:p>
      </dgm:t>
    </dgm:pt>
    <dgm:pt modelId="{382E57E1-636D-428E-9BFB-9CCA05535197}" type="parTrans" cxnId="{CCB0C249-B512-4083-8E1A-16BF0D578E76}">
      <dgm:prSet/>
      <dgm:spPr>
        <a:solidFill>
          <a:schemeClr val="bg1"/>
        </a:solidFill>
      </dgm:spPr>
      <dgm:t>
        <a:bodyPr/>
        <a:lstStyle/>
        <a:p>
          <a:endParaRPr lang="en-US"/>
        </a:p>
      </dgm:t>
    </dgm:pt>
    <dgm:pt modelId="{45930B75-6C96-4294-8EA7-93FA51526232}" type="sibTrans" cxnId="{CCB0C249-B512-4083-8E1A-16BF0D578E76}">
      <dgm:prSet/>
      <dgm:spPr/>
      <dgm:t>
        <a:bodyPr/>
        <a:lstStyle/>
        <a:p>
          <a:endParaRPr lang="en-US"/>
        </a:p>
      </dgm:t>
    </dgm:pt>
    <dgm:pt modelId="{93A8B17C-984C-4CF0-AF0F-27D267372E6A}">
      <dgm:prSet phldrT="[Text]"/>
      <dgm:spPr>
        <a:solidFill>
          <a:srgbClr val="457DC8"/>
        </a:solidFill>
        <a:ln>
          <a:noFill/>
        </a:ln>
      </dgm:spPr>
      <dgm:t>
        <a:bodyPr/>
        <a:lstStyle/>
        <a:p>
          <a:r>
            <a:rPr lang="it-IT" b="1" dirty="0">
              <a:solidFill>
                <a:schemeClr val="bg1"/>
              </a:solidFill>
              <a:latin typeface="Arial" panose="020B0604020202020204" pitchFamily="34" charset="0"/>
              <a:cs typeface="Arial" panose="020B0604020202020204" pitchFamily="34" charset="0"/>
            </a:rPr>
            <a:t>PDG</a:t>
          </a:r>
        </a:p>
      </dgm:t>
    </dgm:pt>
    <dgm:pt modelId="{6864F616-06DF-4BDB-9186-ED8D47521341}" type="parTrans" cxnId="{0CF5C90A-43B9-4F50-A1B9-82406BD087D5}">
      <dgm:prSet/>
      <dgm:spPr>
        <a:solidFill>
          <a:schemeClr val="bg1"/>
        </a:solidFill>
      </dgm:spPr>
      <dgm:t>
        <a:bodyPr/>
        <a:lstStyle/>
        <a:p>
          <a:endParaRPr lang="en-US"/>
        </a:p>
      </dgm:t>
    </dgm:pt>
    <dgm:pt modelId="{2D859E22-83DA-47D6-B078-854BFA011387}" type="sibTrans" cxnId="{0CF5C90A-43B9-4F50-A1B9-82406BD087D5}">
      <dgm:prSet/>
      <dgm:spPr/>
      <dgm:t>
        <a:bodyPr/>
        <a:lstStyle/>
        <a:p>
          <a:endParaRPr lang="en-US"/>
        </a:p>
      </dgm:t>
    </dgm:pt>
    <dgm:pt modelId="{6E1FEDFE-6A27-444A-B2F4-BD166C6BA7E9}">
      <dgm:prSet phldrT="[Text]"/>
      <dgm:spPr>
        <a:solidFill>
          <a:srgbClr val="457DC8"/>
        </a:solidFill>
        <a:ln>
          <a:noFill/>
        </a:ln>
      </dgm:spPr>
      <dgm:t>
        <a:bodyPr/>
        <a:lstStyle/>
        <a:p>
          <a:r>
            <a:rPr lang="it-IT" b="1" dirty="0">
              <a:solidFill>
                <a:schemeClr val="bg1"/>
              </a:solidFill>
              <a:latin typeface="Arial" panose="020B0604020202020204" pitchFamily="34" charset="0"/>
              <a:cs typeface="Arial" panose="020B0604020202020204" pitchFamily="34" charset="0"/>
            </a:rPr>
            <a:t>PID</a:t>
          </a:r>
        </a:p>
      </dgm:t>
    </dgm:pt>
    <dgm:pt modelId="{B7297A2E-3A58-4927-918C-E71C021BEF5D}" type="parTrans" cxnId="{6AEF1D8E-173B-4EEF-ADC5-8615478A278E}">
      <dgm:prSet/>
      <dgm:spPr>
        <a:solidFill>
          <a:schemeClr val="bg1"/>
        </a:solidFill>
      </dgm:spPr>
      <dgm:t>
        <a:bodyPr/>
        <a:lstStyle/>
        <a:p>
          <a:endParaRPr lang="en-US"/>
        </a:p>
      </dgm:t>
    </dgm:pt>
    <dgm:pt modelId="{A865BFC5-5729-4157-8E34-86798C56E90B}" type="sibTrans" cxnId="{6AEF1D8E-173B-4EEF-ADC5-8615478A278E}">
      <dgm:prSet/>
      <dgm:spPr/>
      <dgm:t>
        <a:bodyPr/>
        <a:lstStyle/>
        <a:p>
          <a:endParaRPr lang="en-US"/>
        </a:p>
      </dgm:t>
    </dgm:pt>
    <dgm:pt modelId="{3902F641-56BC-C04F-B5F4-839DC280B2B1}">
      <dgm:prSet/>
      <dgm:spPr>
        <a:solidFill>
          <a:srgbClr val="457DC8"/>
        </a:solidFill>
        <a:ln>
          <a:noFill/>
        </a:ln>
      </dgm:spPr>
      <dgm:t>
        <a:bodyPr/>
        <a:lstStyle/>
        <a:p>
          <a:r>
            <a:rPr lang="it-IT" b="1" dirty="0">
              <a:solidFill>
                <a:schemeClr val="bg1"/>
              </a:solidFill>
              <a:latin typeface="Arial" panose="020B0604020202020204" pitchFamily="34" charset="0"/>
              <a:cs typeface="Arial" panose="020B0604020202020204" pitchFamily="34" charset="0"/>
            </a:rPr>
            <a:t>Zone</a:t>
          </a:r>
        </a:p>
      </dgm:t>
    </dgm:pt>
    <dgm:pt modelId="{822F26AF-D1B1-7042-9800-94F11C8B9A92}" type="parTrans" cxnId="{D299138B-6DC4-A548-B796-4F36F30DED80}">
      <dgm:prSet/>
      <dgm:spPr>
        <a:solidFill>
          <a:schemeClr val="bg1"/>
        </a:solidFill>
      </dgm:spPr>
      <dgm:t>
        <a:bodyPr/>
        <a:lstStyle/>
        <a:p>
          <a:endParaRPr lang="en-US"/>
        </a:p>
      </dgm:t>
    </dgm:pt>
    <dgm:pt modelId="{AC339C89-2065-124B-B45D-CBBC7B55616C}" type="sibTrans" cxnId="{D299138B-6DC4-A548-B796-4F36F30DED80}">
      <dgm:prSet/>
      <dgm:spPr/>
      <dgm:t>
        <a:bodyPr/>
        <a:lstStyle/>
        <a:p>
          <a:endParaRPr lang="en-US"/>
        </a:p>
      </dgm:t>
    </dgm:pt>
    <dgm:pt modelId="{8E3324D7-DB28-C94D-AE99-0C7459BBDE44}">
      <dgm:prSet/>
      <dgm:spPr>
        <a:solidFill>
          <a:srgbClr val="457DC8"/>
        </a:solidFill>
        <a:ln>
          <a:noFill/>
        </a:ln>
      </dgm:spPr>
      <dgm:t>
        <a:bodyPr/>
        <a:lstStyle/>
        <a:p>
          <a:r>
            <a:rPr lang="it-IT" b="1" dirty="0">
              <a:solidFill>
                <a:schemeClr val="bg1"/>
              </a:solidFill>
              <a:latin typeface="Arial" panose="020B0604020202020204" pitchFamily="34" charset="0"/>
              <a:cs typeface="Arial" panose="020B0604020202020204" pitchFamily="34" charset="0"/>
            </a:rPr>
            <a:t>Distretti</a:t>
          </a:r>
        </a:p>
      </dgm:t>
    </dgm:pt>
    <dgm:pt modelId="{3C15F707-342D-764A-81A4-2A3DAA6CE0EB}" type="parTrans" cxnId="{08DE1178-6106-8A44-A889-84572B7D8AAE}">
      <dgm:prSet/>
      <dgm:spPr>
        <a:solidFill>
          <a:schemeClr val="bg1"/>
        </a:solidFill>
      </dgm:spPr>
      <dgm:t>
        <a:bodyPr/>
        <a:lstStyle/>
        <a:p>
          <a:endParaRPr lang="en-US"/>
        </a:p>
      </dgm:t>
    </dgm:pt>
    <dgm:pt modelId="{8545F82D-97A4-E647-A355-25AAE8C2514B}" type="sibTrans" cxnId="{08DE1178-6106-8A44-A889-84572B7D8AAE}">
      <dgm:prSet/>
      <dgm:spPr/>
      <dgm:t>
        <a:bodyPr/>
        <a:lstStyle/>
        <a:p>
          <a:endParaRPr lang="en-US"/>
        </a:p>
      </dgm:t>
    </dgm:pt>
    <dgm:pt modelId="{C7A323A9-8040-E643-825B-0B0F83203734}">
      <dgm:prSet custT="1"/>
      <dgm:spPr>
        <a:solidFill>
          <a:srgbClr val="457DC8"/>
        </a:solidFill>
        <a:ln>
          <a:noFill/>
        </a:ln>
      </dgm:spPr>
      <dgm:t>
        <a:bodyPr/>
        <a:lstStyle/>
        <a:p>
          <a:r>
            <a:rPr lang="it-IT" sz="1600" b="1" dirty="0">
              <a:solidFill>
                <a:schemeClr val="bg1"/>
              </a:solidFill>
              <a:latin typeface="Arial" panose="020B0604020202020204" pitchFamily="34" charset="0"/>
              <a:cs typeface="Arial" panose="020B0604020202020204" pitchFamily="34" charset="0"/>
            </a:rPr>
            <a:t>MD</a:t>
          </a:r>
        </a:p>
      </dgm:t>
    </dgm:pt>
    <dgm:pt modelId="{61A83233-5B0A-084C-93A7-9780925D4EAC}" type="parTrans" cxnId="{21DCE8B5-BC44-B04A-B47B-E6E5692B9626}">
      <dgm:prSet/>
      <dgm:spPr>
        <a:solidFill>
          <a:schemeClr val="bg1"/>
        </a:solidFill>
      </dgm:spPr>
      <dgm:t>
        <a:bodyPr/>
        <a:lstStyle/>
        <a:p>
          <a:endParaRPr lang="en-US"/>
        </a:p>
      </dgm:t>
    </dgm:pt>
    <dgm:pt modelId="{B069CBA2-0F03-B745-8522-99D0113C45A3}" type="sibTrans" cxnId="{21DCE8B5-BC44-B04A-B47B-E6E5692B9626}">
      <dgm:prSet/>
      <dgm:spPr/>
      <dgm:t>
        <a:bodyPr/>
        <a:lstStyle/>
        <a:p>
          <a:endParaRPr lang="en-US"/>
        </a:p>
      </dgm:t>
    </dgm:pt>
    <dgm:pt modelId="{B8AB9F19-BBBD-C242-B848-41DCC754B654}">
      <dgm:prSet/>
      <dgm:spPr>
        <a:solidFill>
          <a:srgbClr val="457DC8"/>
        </a:solidFill>
        <a:ln>
          <a:noFill/>
        </a:ln>
      </dgm:spPr>
      <dgm:t>
        <a:bodyPr/>
        <a:lstStyle/>
        <a:p>
          <a:r>
            <a:rPr lang="it-IT" b="1" dirty="0">
              <a:solidFill>
                <a:schemeClr val="bg1"/>
              </a:solidFill>
              <a:latin typeface="Arial" panose="020B0604020202020204" pitchFamily="34" charset="0"/>
              <a:cs typeface="Arial" panose="020B0604020202020204" pitchFamily="34" charset="0"/>
            </a:rPr>
            <a:t>GAT</a:t>
          </a:r>
        </a:p>
      </dgm:t>
    </dgm:pt>
    <dgm:pt modelId="{51AD3693-072F-C540-B924-B5997D555944}" type="parTrans" cxnId="{D6534594-B8BF-824B-8626-A41502A2C664}">
      <dgm:prSet/>
      <dgm:spPr>
        <a:solidFill>
          <a:schemeClr val="bg1"/>
        </a:solidFill>
      </dgm:spPr>
      <dgm:t>
        <a:bodyPr/>
        <a:lstStyle/>
        <a:p>
          <a:endParaRPr lang="en-US"/>
        </a:p>
      </dgm:t>
    </dgm:pt>
    <dgm:pt modelId="{52BE25CA-7601-7440-9EC1-B3E463D5C018}" type="sibTrans" cxnId="{D6534594-B8BF-824B-8626-A41502A2C664}">
      <dgm:prSet/>
      <dgm:spPr/>
      <dgm:t>
        <a:bodyPr/>
        <a:lstStyle/>
        <a:p>
          <a:endParaRPr lang="en-US"/>
        </a:p>
      </dgm:t>
    </dgm:pt>
    <dgm:pt modelId="{8EA0F3E1-8D45-44F7-81DF-47A0739D70F6}" type="pres">
      <dgm:prSet presAssocID="{9490B5A8-4483-4B30-B3CC-59D8EE9233CA}" presName="cycle" presStyleCnt="0">
        <dgm:presLayoutVars>
          <dgm:chMax val="1"/>
          <dgm:dir/>
          <dgm:animLvl val="ctr"/>
          <dgm:resizeHandles val="exact"/>
        </dgm:presLayoutVars>
      </dgm:prSet>
      <dgm:spPr/>
    </dgm:pt>
    <dgm:pt modelId="{3F579E5E-AC47-470C-A579-B311BB2F9FAA}" type="pres">
      <dgm:prSet presAssocID="{73716F5A-6155-49E7-B757-A15493ABC9B1}" presName="centerShape" presStyleLbl="node0" presStyleIdx="0" presStyleCnt="1" custScaleX="197192" custScaleY="197710" custLinFactNeighborX="547" custLinFactNeighborY="6811"/>
      <dgm:spPr/>
    </dgm:pt>
    <dgm:pt modelId="{86D911DE-0672-4F86-BFFF-200633F62CFD}" type="pres">
      <dgm:prSet presAssocID="{F9434703-37A4-487E-A282-511372CADDF6}" presName="parTrans" presStyleLbl="bgSibTrans2D1" presStyleIdx="0" presStyleCnt="9" custScaleX="112040" custScaleY="77037"/>
      <dgm:spPr/>
    </dgm:pt>
    <dgm:pt modelId="{398D3E13-4784-4CA8-8BC3-0D67A3A495BC}" type="pres">
      <dgm:prSet presAssocID="{EBF0C75C-C94F-4099-9E21-38DAADBEB13E}" presName="node" presStyleLbl="node1" presStyleIdx="0" presStyleCnt="9">
        <dgm:presLayoutVars>
          <dgm:bulletEnabled val="1"/>
        </dgm:presLayoutVars>
      </dgm:prSet>
      <dgm:spPr>
        <a:prstGeom prst="rect">
          <a:avLst/>
        </a:prstGeom>
      </dgm:spPr>
    </dgm:pt>
    <dgm:pt modelId="{2206B85D-07CC-964C-AAC1-E7FB48018303}" type="pres">
      <dgm:prSet presAssocID="{822F26AF-D1B1-7042-9800-94F11C8B9A92}" presName="parTrans" presStyleLbl="bgSibTrans2D1" presStyleIdx="1" presStyleCnt="9" custScaleX="110070" custScaleY="77037"/>
      <dgm:spPr/>
    </dgm:pt>
    <dgm:pt modelId="{B3375BC0-5DC3-C240-AB48-E87E51253CC6}" type="pres">
      <dgm:prSet presAssocID="{3902F641-56BC-C04F-B5F4-839DC280B2B1}" presName="node" presStyleLbl="node1" presStyleIdx="1" presStyleCnt="9">
        <dgm:presLayoutVars>
          <dgm:bulletEnabled val="1"/>
        </dgm:presLayoutVars>
      </dgm:prSet>
      <dgm:spPr>
        <a:prstGeom prst="rect">
          <a:avLst/>
        </a:prstGeom>
      </dgm:spPr>
    </dgm:pt>
    <dgm:pt modelId="{27D0F058-10F9-1F47-89A6-4D3B4DF492A5}" type="pres">
      <dgm:prSet presAssocID="{3C15F707-342D-764A-81A4-2A3DAA6CE0EB}" presName="parTrans" presStyleLbl="bgSibTrans2D1" presStyleIdx="2" presStyleCnt="9" custScaleX="108800" custScaleY="77037"/>
      <dgm:spPr/>
    </dgm:pt>
    <dgm:pt modelId="{145A693E-7438-7041-94B0-C4444EBFC2FA}" type="pres">
      <dgm:prSet presAssocID="{8E3324D7-DB28-C94D-AE99-0C7459BBDE44}" presName="node" presStyleLbl="node1" presStyleIdx="2" presStyleCnt="9">
        <dgm:presLayoutVars>
          <dgm:bulletEnabled val="1"/>
        </dgm:presLayoutVars>
      </dgm:prSet>
      <dgm:spPr>
        <a:prstGeom prst="rect">
          <a:avLst/>
        </a:prstGeom>
      </dgm:spPr>
    </dgm:pt>
    <dgm:pt modelId="{2A13C722-292F-0448-BF31-34DC4E5316A0}" type="pres">
      <dgm:prSet presAssocID="{61A83233-5B0A-084C-93A7-9780925D4EAC}" presName="parTrans" presStyleLbl="bgSibTrans2D1" presStyleIdx="3" presStyleCnt="9" custScaleX="108330" custScaleY="77037"/>
      <dgm:spPr/>
    </dgm:pt>
    <dgm:pt modelId="{153BB96C-F9F9-B744-A38C-4D0A4A93728E}" type="pres">
      <dgm:prSet presAssocID="{C7A323A9-8040-E643-825B-0B0F83203734}" presName="node" presStyleLbl="node1" presStyleIdx="3" presStyleCnt="9">
        <dgm:presLayoutVars>
          <dgm:bulletEnabled val="1"/>
        </dgm:presLayoutVars>
      </dgm:prSet>
      <dgm:spPr>
        <a:prstGeom prst="rect">
          <a:avLst/>
        </a:prstGeom>
      </dgm:spPr>
    </dgm:pt>
    <dgm:pt modelId="{06B4FA78-92FF-B446-A691-2A7E456E6A1E}" type="pres">
      <dgm:prSet presAssocID="{51AD3693-072F-C540-B924-B5997D555944}" presName="parTrans" presStyleLbl="bgSibTrans2D1" presStyleIdx="4" presStyleCnt="9" custScaleX="108678" custScaleY="77037"/>
      <dgm:spPr/>
    </dgm:pt>
    <dgm:pt modelId="{24635E94-0E2C-9648-9AA2-B8932B545421}" type="pres">
      <dgm:prSet presAssocID="{B8AB9F19-BBBD-C242-B848-41DCC754B654}" presName="node" presStyleLbl="node1" presStyleIdx="4" presStyleCnt="9">
        <dgm:presLayoutVars>
          <dgm:bulletEnabled val="1"/>
        </dgm:presLayoutVars>
      </dgm:prSet>
      <dgm:spPr>
        <a:prstGeom prst="rect">
          <a:avLst/>
        </a:prstGeom>
      </dgm:spPr>
    </dgm:pt>
    <dgm:pt modelId="{88FA2379-EF0E-4A7A-B184-8088BB3D4863}" type="pres">
      <dgm:prSet presAssocID="{6864F616-06DF-4BDB-9186-ED8D47521341}" presName="parTrans" presStyleLbl="bgSibTrans2D1" presStyleIdx="5" presStyleCnt="9" custScaleX="109797" custScaleY="77037"/>
      <dgm:spPr/>
    </dgm:pt>
    <dgm:pt modelId="{7515A8CB-4EA4-4F54-8D9C-E1F21862252D}" type="pres">
      <dgm:prSet presAssocID="{93A8B17C-984C-4CF0-AF0F-27D267372E6A}" presName="node" presStyleLbl="node1" presStyleIdx="5" presStyleCnt="9">
        <dgm:presLayoutVars>
          <dgm:bulletEnabled val="1"/>
        </dgm:presLayoutVars>
      </dgm:prSet>
      <dgm:spPr>
        <a:prstGeom prst="rect">
          <a:avLst/>
        </a:prstGeom>
      </dgm:spPr>
    </dgm:pt>
    <dgm:pt modelId="{63DADE17-2089-41F5-9E83-D054BB9A8320}" type="pres">
      <dgm:prSet presAssocID="{B7297A2E-3A58-4927-918C-E71C021BEF5D}" presName="parTrans" presStyleLbl="bgSibTrans2D1" presStyleIdx="6" presStyleCnt="9" custScaleX="111582" custScaleY="77037"/>
      <dgm:spPr/>
    </dgm:pt>
    <dgm:pt modelId="{C2DF22C7-1032-4F7C-8871-D82C933AA4B4}" type="pres">
      <dgm:prSet presAssocID="{6E1FEDFE-6A27-444A-B2F4-BD166C6BA7E9}" presName="node" presStyleLbl="node1" presStyleIdx="6" presStyleCnt="9">
        <dgm:presLayoutVars>
          <dgm:bulletEnabled val="1"/>
        </dgm:presLayoutVars>
      </dgm:prSet>
      <dgm:spPr>
        <a:prstGeom prst="rect">
          <a:avLst/>
        </a:prstGeom>
      </dgm:spPr>
    </dgm:pt>
    <dgm:pt modelId="{36DFAC45-C0BC-4881-AF7A-AFE834D3B062}" type="pres">
      <dgm:prSet presAssocID="{F19C5CD2-8735-4F01-88D8-0A4384755B28}" presName="parTrans" presStyleLbl="bgSibTrans2D1" presStyleIdx="7" presStyleCnt="9" custScaleX="108163" custScaleY="77037"/>
      <dgm:spPr/>
    </dgm:pt>
    <dgm:pt modelId="{C19C4EBF-C178-497E-AA30-1D1447882891}" type="pres">
      <dgm:prSet presAssocID="{30BC643E-DCCA-4D51-9476-5880560DB55F}" presName="node" presStyleLbl="node1" presStyleIdx="7" presStyleCnt="9">
        <dgm:presLayoutVars>
          <dgm:bulletEnabled val="1"/>
        </dgm:presLayoutVars>
      </dgm:prSet>
      <dgm:spPr>
        <a:prstGeom prst="rect">
          <a:avLst/>
        </a:prstGeom>
      </dgm:spPr>
    </dgm:pt>
    <dgm:pt modelId="{62FE3045-54E4-478D-B88E-2C467F2B7764}" type="pres">
      <dgm:prSet presAssocID="{382E57E1-636D-428E-9BFB-9CCA05535197}" presName="parTrans" presStyleLbl="bgSibTrans2D1" presStyleIdx="8" presStyleCnt="9" custScaleX="110532" custScaleY="77037"/>
      <dgm:spPr/>
    </dgm:pt>
    <dgm:pt modelId="{3F9D558D-BF65-4660-8EB3-28F0C2CF71DB}" type="pres">
      <dgm:prSet presAssocID="{F4828A50-DF1E-43AA-9CF2-988A75EDEDA8}" presName="node" presStyleLbl="node1" presStyleIdx="8" presStyleCnt="9">
        <dgm:presLayoutVars>
          <dgm:bulletEnabled val="1"/>
        </dgm:presLayoutVars>
      </dgm:prSet>
      <dgm:spPr>
        <a:prstGeom prst="rect">
          <a:avLst/>
        </a:prstGeom>
      </dgm:spPr>
    </dgm:pt>
  </dgm:ptLst>
  <dgm:cxnLst>
    <dgm:cxn modelId="{0CF5C90A-43B9-4F50-A1B9-82406BD087D5}" srcId="{73716F5A-6155-49E7-B757-A15493ABC9B1}" destId="{93A8B17C-984C-4CF0-AF0F-27D267372E6A}" srcOrd="5" destOrd="0" parTransId="{6864F616-06DF-4BDB-9186-ED8D47521341}" sibTransId="{2D859E22-83DA-47D6-B078-854BFA011387}"/>
    <dgm:cxn modelId="{9900661D-90DD-DE48-82F6-58774133648E}" type="presOf" srcId="{C7A323A9-8040-E643-825B-0B0F83203734}" destId="{153BB96C-F9F9-B744-A38C-4D0A4A93728E}" srcOrd="0" destOrd="0" presId="urn:microsoft.com/office/officeart/2005/8/layout/radial4"/>
    <dgm:cxn modelId="{774A3F26-B1D7-4801-91F9-96B184F92596}" type="presOf" srcId="{382E57E1-636D-428E-9BFB-9CCA05535197}" destId="{62FE3045-54E4-478D-B88E-2C467F2B7764}" srcOrd="0" destOrd="0" presId="urn:microsoft.com/office/officeart/2005/8/layout/radial4"/>
    <dgm:cxn modelId="{2469A729-73F8-4240-AC95-15BFFEDDC115}" type="presOf" srcId="{3C15F707-342D-764A-81A4-2A3DAA6CE0EB}" destId="{27D0F058-10F9-1F47-89A6-4D3B4DF492A5}" srcOrd="0" destOrd="0" presId="urn:microsoft.com/office/officeart/2005/8/layout/radial4"/>
    <dgm:cxn modelId="{E0C3F13E-9251-4742-A99B-1D5088A1DB01}" type="presOf" srcId="{61A83233-5B0A-084C-93A7-9780925D4EAC}" destId="{2A13C722-292F-0448-BF31-34DC4E5316A0}" srcOrd="0" destOrd="0" presId="urn:microsoft.com/office/officeart/2005/8/layout/radial4"/>
    <dgm:cxn modelId="{C60F3E5F-4F77-4138-91BC-D6CD61866321}" type="presOf" srcId="{F4828A50-DF1E-43AA-9CF2-988A75EDEDA8}" destId="{3F9D558D-BF65-4660-8EB3-28F0C2CF71DB}" srcOrd="0" destOrd="0" presId="urn:microsoft.com/office/officeart/2005/8/layout/radial4"/>
    <dgm:cxn modelId="{CCB0C249-B512-4083-8E1A-16BF0D578E76}" srcId="{73716F5A-6155-49E7-B757-A15493ABC9B1}" destId="{F4828A50-DF1E-43AA-9CF2-988A75EDEDA8}" srcOrd="8" destOrd="0" parTransId="{382E57E1-636D-428E-9BFB-9CCA05535197}" sibTransId="{45930B75-6C96-4294-8EA7-93FA51526232}"/>
    <dgm:cxn modelId="{5679AE72-7D66-4E96-83C6-83CA4D3A111B}" type="presOf" srcId="{73716F5A-6155-49E7-B757-A15493ABC9B1}" destId="{3F579E5E-AC47-470C-A579-B311BB2F9FAA}" srcOrd="0" destOrd="0" presId="urn:microsoft.com/office/officeart/2005/8/layout/radial4"/>
    <dgm:cxn modelId="{8F9C5D76-161A-4A41-B2AD-28E67395494A}" type="presOf" srcId="{9490B5A8-4483-4B30-B3CC-59D8EE9233CA}" destId="{8EA0F3E1-8D45-44F7-81DF-47A0739D70F6}" srcOrd="0" destOrd="0" presId="urn:microsoft.com/office/officeart/2005/8/layout/radial4"/>
    <dgm:cxn modelId="{C2E60178-2089-6447-B0E4-2149686C98D7}" type="presOf" srcId="{822F26AF-D1B1-7042-9800-94F11C8B9A92}" destId="{2206B85D-07CC-964C-AAC1-E7FB48018303}" srcOrd="0" destOrd="0" presId="urn:microsoft.com/office/officeart/2005/8/layout/radial4"/>
    <dgm:cxn modelId="{08DE1178-6106-8A44-A889-84572B7D8AAE}" srcId="{73716F5A-6155-49E7-B757-A15493ABC9B1}" destId="{8E3324D7-DB28-C94D-AE99-0C7459BBDE44}" srcOrd="2" destOrd="0" parTransId="{3C15F707-342D-764A-81A4-2A3DAA6CE0EB}" sibTransId="{8545F82D-97A4-E647-A355-25AAE8C2514B}"/>
    <dgm:cxn modelId="{77597879-7425-4305-810C-9B3A9FBBCE1B}" srcId="{73716F5A-6155-49E7-B757-A15493ABC9B1}" destId="{EBF0C75C-C94F-4099-9E21-38DAADBEB13E}" srcOrd="0" destOrd="0" parTransId="{F9434703-37A4-487E-A282-511372CADDF6}" sibTransId="{D881FF3E-4421-4F46-BAAA-CA714A150537}"/>
    <dgm:cxn modelId="{A7B90981-EE16-49CF-B528-EFEDF00D438B}" type="presOf" srcId="{6864F616-06DF-4BDB-9186-ED8D47521341}" destId="{88FA2379-EF0E-4A7A-B184-8088BB3D4863}" srcOrd="0" destOrd="0" presId="urn:microsoft.com/office/officeart/2005/8/layout/radial4"/>
    <dgm:cxn modelId="{A4DAD785-6498-4CFC-BB1B-E7E7E311D581}" type="presOf" srcId="{30BC643E-DCCA-4D51-9476-5880560DB55F}" destId="{C19C4EBF-C178-497E-AA30-1D1447882891}" srcOrd="0" destOrd="0" presId="urn:microsoft.com/office/officeart/2005/8/layout/radial4"/>
    <dgm:cxn modelId="{D299138B-6DC4-A548-B796-4F36F30DED80}" srcId="{73716F5A-6155-49E7-B757-A15493ABC9B1}" destId="{3902F641-56BC-C04F-B5F4-839DC280B2B1}" srcOrd="1" destOrd="0" parTransId="{822F26AF-D1B1-7042-9800-94F11C8B9A92}" sibTransId="{AC339C89-2065-124B-B45D-CBBC7B55616C}"/>
    <dgm:cxn modelId="{6AEF1D8E-173B-4EEF-ADC5-8615478A278E}" srcId="{73716F5A-6155-49E7-B757-A15493ABC9B1}" destId="{6E1FEDFE-6A27-444A-B2F4-BD166C6BA7E9}" srcOrd="6" destOrd="0" parTransId="{B7297A2E-3A58-4927-918C-E71C021BEF5D}" sibTransId="{A865BFC5-5729-4157-8E34-86798C56E90B}"/>
    <dgm:cxn modelId="{D6534594-B8BF-824B-8626-A41502A2C664}" srcId="{73716F5A-6155-49E7-B757-A15493ABC9B1}" destId="{B8AB9F19-BBBD-C242-B848-41DCC754B654}" srcOrd="4" destOrd="0" parTransId="{51AD3693-072F-C540-B924-B5997D555944}" sibTransId="{52BE25CA-7601-7440-9EC1-B3E463D5C018}"/>
    <dgm:cxn modelId="{A98FAE97-A38F-B94C-BB4F-7147D3B06FD3}" type="presOf" srcId="{B8AB9F19-BBBD-C242-B848-41DCC754B654}" destId="{24635E94-0E2C-9648-9AA2-B8932B545421}" srcOrd="0" destOrd="0" presId="urn:microsoft.com/office/officeart/2005/8/layout/radial4"/>
    <dgm:cxn modelId="{20C663A1-AD14-4648-B0BF-FDFAAFFF67AB}" type="presOf" srcId="{93A8B17C-984C-4CF0-AF0F-27D267372E6A}" destId="{7515A8CB-4EA4-4F54-8D9C-E1F21862252D}" srcOrd="0" destOrd="0" presId="urn:microsoft.com/office/officeart/2005/8/layout/radial4"/>
    <dgm:cxn modelId="{BA2E5AA3-73EE-4FA5-9815-3394B84366AB}" type="presOf" srcId="{6E1FEDFE-6A27-444A-B2F4-BD166C6BA7E9}" destId="{C2DF22C7-1032-4F7C-8871-D82C933AA4B4}" srcOrd="0" destOrd="0" presId="urn:microsoft.com/office/officeart/2005/8/layout/radial4"/>
    <dgm:cxn modelId="{370C16AD-B1ED-4CE6-B7D4-D96A29140583}" type="presOf" srcId="{F19C5CD2-8735-4F01-88D8-0A4384755B28}" destId="{36DFAC45-C0BC-4881-AF7A-AFE834D3B062}" srcOrd="0" destOrd="0" presId="urn:microsoft.com/office/officeart/2005/8/layout/radial4"/>
    <dgm:cxn modelId="{4C080BAF-D3B5-482B-AFE8-3A5B045CC6C1}" srcId="{9490B5A8-4483-4B30-B3CC-59D8EE9233CA}" destId="{73716F5A-6155-49E7-B757-A15493ABC9B1}" srcOrd="0" destOrd="0" parTransId="{25CCC3DF-E414-4C81-B7E9-8165801B9256}" sibTransId="{AA5414B8-8D77-4B90-AA66-EF671C22EDC7}"/>
    <dgm:cxn modelId="{21DCE8B5-BC44-B04A-B47B-E6E5692B9626}" srcId="{73716F5A-6155-49E7-B757-A15493ABC9B1}" destId="{C7A323A9-8040-E643-825B-0B0F83203734}" srcOrd="3" destOrd="0" parTransId="{61A83233-5B0A-084C-93A7-9780925D4EAC}" sibTransId="{B069CBA2-0F03-B745-8522-99D0113C45A3}"/>
    <dgm:cxn modelId="{E8D35AC7-F84F-844A-8998-020FDD564F23}" type="presOf" srcId="{8E3324D7-DB28-C94D-AE99-0C7459BBDE44}" destId="{145A693E-7438-7041-94B0-C4444EBFC2FA}" srcOrd="0" destOrd="0" presId="urn:microsoft.com/office/officeart/2005/8/layout/radial4"/>
    <dgm:cxn modelId="{036C1CC9-655B-5F44-83AF-655B4EBDDDD8}" type="presOf" srcId="{3902F641-56BC-C04F-B5F4-839DC280B2B1}" destId="{B3375BC0-5DC3-C240-AB48-E87E51253CC6}" srcOrd="0" destOrd="0" presId="urn:microsoft.com/office/officeart/2005/8/layout/radial4"/>
    <dgm:cxn modelId="{66A254CF-8446-4734-855B-2FE62DEDC96D}" type="presOf" srcId="{F9434703-37A4-487E-A282-511372CADDF6}" destId="{86D911DE-0672-4F86-BFFF-200633F62CFD}" srcOrd="0" destOrd="0" presId="urn:microsoft.com/office/officeart/2005/8/layout/radial4"/>
    <dgm:cxn modelId="{963D48E1-6DB4-4B86-B292-C206BD9F444B}" srcId="{73716F5A-6155-49E7-B757-A15493ABC9B1}" destId="{30BC643E-DCCA-4D51-9476-5880560DB55F}" srcOrd="7" destOrd="0" parTransId="{F19C5CD2-8735-4F01-88D8-0A4384755B28}" sibTransId="{1CFAE027-9B2D-4FE6-9BA3-AADA6636AAFF}"/>
    <dgm:cxn modelId="{774CEAE8-060D-4F94-84AC-16D7893E2DA5}" type="presOf" srcId="{B7297A2E-3A58-4927-918C-E71C021BEF5D}" destId="{63DADE17-2089-41F5-9E83-D054BB9A8320}" srcOrd="0" destOrd="0" presId="urn:microsoft.com/office/officeart/2005/8/layout/radial4"/>
    <dgm:cxn modelId="{8A20C0EC-2DAE-4EB0-9BEB-ADAE073B5728}" type="presOf" srcId="{EBF0C75C-C94F-4099-9E21-38DAADBEB13E}" destId="{398D3E13-4784-4CA8-8BC3-0D67A3A495BC}" srcOrd="0" destOrd="0" presId="urn:microsoft.com/office/officeart/2005/8/layout/radial4"/>
    <dgm:cxn modelId="{7D9829F2-624C-7143-8FBA-39B4E7D78E85}" type="presOf" srcId="{51AD3693-072F-C540-B924-B5997D555944}" destId="{06B4FA78-92FF-B446-A691-2A7E456E6A1E}" srcOrd="0" destOrd="0" presId="urn:microsoft.com/office/officeart/2005/8/layout/radial4"/>
    <dgm:cxn modelId="{F0A1D05D-86F3-4397-B149-8FD4209CF490}" type="presParOf" srcId="{8EA0F3E1-8D45-44F7-81DF-47A0739D70F6}" destId="{3F579E5E-AC47-470C-A579-B311BB2F9FAA}" srcOrd="0" destOrd="0" presId="urn:microsoft.com/office/officeart/2005/8/layout/radial4"/>
    <dgm:cxn modelId="{6F324A04-B195-4D4C-BF1C-75623BFC42D8}" type="presParOf" srcId="{8EA0F3E1-8D45-44F7-81DF-47A0739D70F6}" destId="{86D911DE-0672-4F86-BFFF-200633F62CFD}" srcOrd="1" destOrd="0" presId="urn:microsoft.com/office/officeart/2005/8/layout/radial4"/>
    <dgm:cxn modelId="{31BCFD3E-E241-4529-902D-94A5044F21E2}" type="presParOf" srcId="{8EA0F3E1-8D45-44F7-81DF-47A0739D70F6}" destId="{398D3E13-4784-4CA8-8BC3-0D67A3A495BC}" srcOrd="2" destOrd="0" presId="urn:microsoft.com/office/officeart/2005/8/layout/radial4"/>
    <dgm:cxn modelId="{E60930E8-C69B-184E-8451-774C41CB8F4E}" type="presParOf" srcId="{8EA0F3E1-8D45-44F7-81DF-47A0739D70F6}" destId="{2206B85D-07CC-964C-AAC1-E7FB48018303}" srcOrd="3" destOrd="0" presId="urn:microsoft.com/office/officeart/2005/8/layout/radial4"/>
    <dgm:cxn modelId="{ECF66114-C353-A049-94EA-6F2E73F95A3E}" type="presParOf" srcId="{8EA0F3E1-8D45-44F7-81DF-47A0739D70F6}" destId="{B3375BC0-5DC3-C240-AB48-E87E51253CC6}" srcOrd="4" destOrd="0" presId="urn:microsoft.com/office/officeart/2005/8/layout/radial4"/>
    <dgm:cxn modelId="{16FF5B70-8A43-344E-A483-EEA14FA5C1CE}" type="presParOf" srcId="{8EA0F3E1-8D45-44F7-81DF-47A0739D70F6}" destId="{27D0F058-10F9-1F47-89A6-4D3B4DF492A5}" srcOrd="5" destOrd="0" presId="urn:microsoft.com/office/officeart/2005/8/layout/radial4"/>
    <dgm:cxn modelId="{894724B8-426C-4640-971D-6284CD97BC96}" type="presParOf" srcId="{8EA0F3E1-8D45-44F7-81DF-47A0739D70F6}" destId="{145A693E-7438-7041-94B0-C4444EBFC2FA}" srcOrd="6" destOrd="0" presId="urn:microsoft.com/office/officeart/2005/8/layout/radial4"/>
    <dgm:cxn modelId="{8F02FC3D-A1F2-644A-99A1-431CBC6E879F}" type="presParOf" srcId="{8EA0F3E1-8D45-44F7-81DF-47A0739D70F6}" destId="{2A13C722-292F-0448-BF31-34DC4E5316A0}" srcOrd="7" destOrd="0" presId="urn:microsoft.com/office/officeart/2005/8/layout/radial4"/>
    <dgm:cxn modelId="{8212B63E-D92E-4648-B284-CF42A723C63E}" type="presParOf" srcId="{8EA0F3E1-8D45-44F7-81DF-47A0739D70F6}" destId="{153BB96C-F9F9-B744-A38C-4D0A4A93728E}" srcOrd="8" destOrd="0" presId="urn:microsoft.com/office/officeart/2005/8/layout/radial4"/>
    <dgm:cxn modelId="{AD81F3B3-7999-9E41-9607-32548D1741C7}" type="presParOf" srcId="{8EA0F3E1-8D45-44F7-81DF-47A0739D70F6}" destId="{06B4FA78-92FF-B446-A691-2A7E456E6A1E}" srcOrd="9" destOrd="0" presId="urn:microsoft.com/office/officeart/2005/8/layout/radial4"/>
    <dgm:cxn modelId="{927AB64C-8E8B-D940-ACBC-A948B1F61080}" type="presParOf" srcId="{8EA0F3E1-8D45-44F7-81DF-47A0739D70F6}" destId="{24635E94-0E2C-9648-9AA2-B8932B545421}" srcOrd="10" destOrd="0" presId="urn:microsoft.com/office/officeart/2005/8/layout/radial4"/>
    <dgm:cxn modelId="{2C1877C0-3022-4EE6-A896-1C9DC03D3641}" type="presParOf" srcId="{8EA0F3E1-8D45-44F7-81DF-47A0739D70F6}" destId="{88FA2379-EF0E-4A7A-B184-8088BB3D4863}" srcOrd="11" destOrd="0" presId="urn:microsoft.com/office/officeart/2005/8/layout/radial4"/>
    <dgm:cxn modelId="{01C29B05-1236-43FD-AE35-59560A7A5FB4}" type="presParOf" srcId="{8EA0F3E1-8D45-44F7-81DF-47A0739D70F6}" destId="{7515A8CB-4EA4-4F54-8D9C-E1F21862252D}" srcOrd="12" destOrd="0" presId="urn:microsoft.com/office/officeart/2005/8/layout/radial4"/>
    <dgm:cxn modelId="{2078472D-0EF5-421B-86D6-5FFCEEBC8E90}" type="presParOf" srcId="{8EA0F3E1-8D45-44F7-81DF-47A0739D70F6}" destId="{63DADE17-2089-41F5-9E83-D054BB9A8320}" srcOrd="13" destOrd="0" presId="urn:microsoft.com/office/officeart/2005/8/layout/radial4"/>
    <dgm:cxn modelId="{01DE3802-4F3A-4E43-AB10-4EB0CA0D43B5}" type="presParOf" srcId="{8EA0F3E1-8D45-44F7-81DF-47A0739D70F6}" destId="{C2DF22C7-1032-4F7C-8871-D82C933AA4B4}" srcOrd="14" destOrd="0" presId="urn:microsoft.com/office/officeart/2005/8/layout/radial4"/>
    <dgm:cxn modelId="{5266DE7A-F0BE-4364-B24C-FE63206B4F8E}" type="presParOf" srcId="{8EA0F3E1-8D45-44F7-81DF-47A0739D70F6}" destId="{36DFAC45-C0BC-4881-AF7A-AFE834D3B062}" srcOrd="15" destOrd="0" presId="urn:microsoft.com/office/officeart/2005/8/layout/radial4"/>
    <dgm:cxn modelId="{C0948230-DE6C-43E7-91F0-E7E1942434AB}" type="presParOf" srcId="{8EA0F3E1-8D45-44F7-81DF-47A0739D70F6}" destId="{C19C4EBF-C178-497E-AA30-1D1447882891}" srcOrd="16" destOrd="0" presId="urn:microsoft.com/office/officeart/2005/8/layout/radial4"/>
    <dgm:cxn modelId="{1B3E4EF3-28B0-4641-ABFB-5F5631A042B1}" type="presParOf" srcId="{8EA0F3E1-8D45-44F7-81DF-47A0739D70F6}" destId="{62FE3045-54E4-478D-B88E-2C467F2B7764}" srcOrd="17" destOrd="0" presId="urn:microsoft.com/office/officeart/2005/8/layout/radial4"/>
    <dgm:cxn modelId="{CEF0E769-A1D4-4F52-A84E-30A4BA3801C1}" type="presParOf" srcId="{8EA0F3E1-8D45-44F7-81DF-47A0739D70F6}" destId="{3F9D558D-BF65-4660-8EB3-28F0C2CF71DB}"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79E5E-AC47-470C-A579-B311BB2F9FAA}">
      <dsp:nvSpPr>
        <dsp:cNvPr id="0" name=""/>
        <dsp:cNvSpPr/>
      </dsp:nvSpPr>
      <dsp:spPr>
        <a:xfrm>
          <a:off x="2165608" y="2220262"/>
          <a:ext cx="2463799" cy="2470271"/>
        </a:xfrm>
        <a:prstGeom prst="ellipse">
          <a:avLst/>
        </a:prstGeom>
        <a:solidFill>
          <a:srgbClr val="F6512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it-IT" sz="2200" b="1" kern="1200" dirty="0">
              <a:solidFill>
                <a:schemeClr val="bg1"/>
              </a:solidFill>
              <a:latin typeface="Arial" panose="020B0604020202020204" pitchFamily="34" charset="0"/>
              <a:cs typeface="Arial" panose="020B0604020202020204" pitchFamily="34" charset="0"/>
            </a:rPr>
            <a:t>Approccio per la membership globale</a:t>
          </a:r>
        </a:p>
      </dsp:txBody>
      <dsp:txXfrm>
        <a:off x="2526423" y="2582025"/>
        <a:ext cx="1742169" cy="1746745"/>
      </dsp:txXfrm>
    </dsp:sp>
    <dsp:sp modelId="{86D911DE-0672-4F86-BFFF-200633F62CFD}">
      <dsp:nvSpPr>
        <dsp:cNvPr id="0" name=""/>
        <dsp:cNvSpPr/>
      </dsp:nvSpPr>
      <dsp:spPr>
        <a:xfrm rot="10904423">
          <a:off x="341051" y="3253151"/>
          <a:ext cx="182880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98D3E13-4784-4CA8-8BC3-0D67A3A495BC}">
      <dsp:nvSpPr>
        <dsp:cNvPr id="0" name=""/>
        <dsp:cNvSpPr/>
      </dsp:nvSpPr>
      <dsp:spPr>
        <a:xfrm>
          <a:off x="2386"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bg1"/>
              </a:solidFill>
              <a:latin typeface="Arial" panose="020B0604020202020204" pitchFamily="34" charset="0"/>
              <a:cs typeface="Arial" panose="020B0604020202020204" pitchFamily="34" charset="0"/>
            </a:rPr>
            <a:t>Club</a:t>
          </a:r>
        </a:p>
      </dsp:txBody>
      <dsp:txXfrm>
        <a:off x="2386" y="3015681"/>
        <a:ext cx="874609" cy="699687"/>
      </dsp:txXfrm>
    </dsp:sp>
    <dsp:sp modelId="{2206B85D-07CC-964C-AAC1-E7FB48018303}">
      <dsp:nvSpPr>
        <dsp:cNvPr id="0" name=""/>
        <dsp:cNvSpPr/>
      </dsp:nvSpPr>
      <dsp:spPr>
        <a:xfrm rot="12231373">
          <a:off x="507773" y="2444693"/>
          <a:ext cx="182879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B3375BC0-5DC3-C240-AB48-E87E51253CC6}">
      <dsp:nvSpPr>
        <dsp:cNvPr id="0" name=""/>
        <dsp:cNvSpPr/>
      </dsp:nvSpPr>
      <dsp:spPr>
        <a:xfrm>
          <a:off x="22510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bg1"/>
              </a:solidFill>
              <a:latin typeface="Arial" panose="020B0604020202020204" pitchFamily="34" charset="0"/>
              <a:cs typeface="Arial" panose="020B0604020202020204" pitchFamily="34" charset="0"/>
            </a:rPr>
            <a:t>Zone</a:t>
          </a:r>
        </a:p>
      </dsp:txBody>
      <dsp:txXfrm>
        <a:off x="225100" y="1896023"/>
        <a:ext cx="874609" cy="699687"/>
      </dsp:txXfrm>
    </dsp:sp>
    <dsp:sp modelId="{27D0F058-10F9-1F47-89A6-4D3B4DF492A5}">
      <dsp:nvSpPr>
        <dsp:cNvPr id="0" name=""/>
        <dsp:cNvSpPr/>
      </dsp:nvSpPr>
      <dsp:spPr>
        <a:xfrm rot="13546697">
          <a:off x="968395" y="1761804"/>
          <a:ext cx="1828799"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45A693E-7438-7041-94B0-C4444EBFC2FA}">
      <dsp:nvSpPr>
        <dsp:cNvPr id="0" name=""/>
        <dsp:cNvSpPr/>
      </dsp:nvSpPr>
      <dsp:spPr>
        <a:xfrm>
          <a:off x="859335"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bg1"/>
              </a:solidFill>
              <a:latin typeface="Arial" panose="020B0604020202020204" pitchFamily="34" charset="0"/>
              <a:cs typeface="Arial" panose="020B0604020202020204" pitchFamily="34" charset="0"/>
            </a:rPr>
            <a:t>Distretti</a:t>
          </a:r>
        </a:p>
      </dsp:txBody>
      <dsp:txXfrm>
        <a:off x="859335" y="946822"/>
        <a:ext cx="874609" cy="699687"/>
      </dsp:txXfrm>
    </dsp:sp>
    <dsp:sp modelId="{2A13C722-292F-0448-BF31-34DC4E5316A0}">
      <dsp:nvSpPr>
        <dsp:cNvPr id="0" name=""/>
        <dsp:cNvSpPr/>
      </dsp:nvSpPr>
      <dsp:spPr>
        <a:xfrm rot="14855486">
          <a:off x="1653214" y="1305619"/>
          <a:ext cx="1828801"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3BB96C-F9F9-B744-A38C-4D0A4A93728E}">
      <dsp:nvSpPr>
        <dsp:cNvPr id="0" name=""/>
        <dsp:cNvSpPr/>
      </dsp:nvSpPr>
      <dsp:spPr>
        <a:xfrm>
          <a:off x="1808536"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bg1"/>
              </a:solidFill>
              <a:latin typeface="Arial" panose="020B0604020202020204" pitchFamily="34" charset="0"/>
              <a:cs typeface="Arial" panose="020B0604020202020204" pitchFamily="34" charset="0"/>
            </a:rPr>
            <a:t>MD</a:t>
          </a:r>
        </a:p>
      </dsp:txBody>
      <dsp:txXfrm>
        <a:off x="1808536" y="312586"/>
        <a:ext cx="874609" cy="699687"/>
      </dsp:txXfrm>
    </dsp:sp>
    <dsp:sp modelId="{06B4FA78-92FF-B446-A691-2A7E456E6A1E}">
      <dsp:nvSpPr>
        <dsp:cNvPr id="0" name=""/>
        <dsp:cNvSpPr/>
      </dsp:nvSpPr>
      <dsp:spPr>
        <a:xfrm rot="16163513">
          <a:off x="2460025" y="1143896"/>
          <a:ext cx="1828808"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24635E94-0E2C-9648-9AA2-B8932B545421}">
      <dsp:nvSpPr>
        <dsp:cNvPr id="0" name=""/>
        <dsp:cNvSpPr/>
      </dsp:nvSpPr>
      <dsp:spPr>
        <a:xfrm>
          <a:off x="2928195" y="8987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bg1"/>
              </a:solidFill>
              <a:latin typeface="Arial" panose="020B0604020202020204" pitchFamily="34" charset="0"/>
              <a:cs typeface="Arial" panose="020B0604020202020204" pitchFamily="34" charset="0"/>
            </a:rPr>
            <a:t>GAT</a:t>
          </a:r>
        </a:p>
      </dsp:txBody>
      <dsp:txXfrm>
        <a:off x="2928195" y="89872"/>
        <a:ext cx="874609" cy="699687"/>
      </dsp:txXfrm>
    </dsp:sp>
    <dsp:sp modelId="{88FA2379-EF0E-4A7A-B184-8088BB3D4863}">
      <dsp:nvSpPr>
        <dsp:cNvPr id="0" name=""/>
        <dsp:cNvSpPr/>
      </dsp:nvSpPr>
      <dsp:spPr>
        <a:xfrm rot="17476630">
          <a:off x="3268544" y="1301314"/>
          <a:ext cx="1828806"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7515A8CB-4EA4-4F54-8D9C-E1F21862252D}">
      <dsp:nvSpPr>
        <dsp:cNvPr id="0" name=""/>
        <dsp:cNvSpPr/>
      </dsp:nvSpPr>
      <dsp:spPr>
        <a:xfrm>
          <a:off x="4047854"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bg1"/>
              </a:solidFill>
              <a:latin typeface="Arial" panose="020B0604020202020204" pitchFamily="34" charset="0"/>
              <a:cs typeface="Arial" panose="020B0604020202020204" pitchFamily="34" charset="0"/>
            </a:rPr>
            <a:t>PDG</a:t>
          </a:r>
        </a:p>
      </dsp:txBody>
      <dsp:txXfrm>
        <a:off x="4047854" y="312586"/>
        <a:ext cx="874609" cy="699687"/>
      </dsp:txXfrm>
    </dsp:sp>
    <dsp:sp modelId="{63DADE17-2089-41F5-9E83-D054BB9A8320}">
      <dsp:nvSpPr>
        <dsp:cNvPr id="0" name=""/>
        <dsp:cNvSpPr/>
      </dsp:nvSpPr>
      <dsp:spPr>
        <a:xfrm rot="18800162">
          <a:off x="3957561" y="1755553"/>
          <a:ext cx="1828804"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2DF22C7-1032-4F7C-8871-D82C933AA4B4}">
      <dsp:nvSpPr>
        <dsp:cNvPr id="0" name=""/>
        <dsp:cNvSpPr/>
      </dsp:nvSpPr>
      <dsp:spPr>
        <a:xfrm>
          <a:off x="4997054"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bg1"/>
              </a:solidFill>
              <a:latin typeface="Arial" panose="020B0604020202020204" pitchFamily="34" charset="0"/>
              <a:cs typeface="Arial" panose="020B0604020202020204" pitchFamily="34" charset="0"/>
            </a:rPr>
            <a:t>PID</a:t>
          </a:r>
        </a:p>
      </dsp:txBody>
      <dsp:txXfrm>
        <a:off x="4997054" y="946822"/>
        <a:ext cx="874609" cy="699687"/>
      </dsp:txXfrm>
    </dsp:sp>
    <dsp:sp modelId="{36DFAC45-C0BC-4881-AF7A-AFE834D3B062}">
      <dsp:nvSpPr>
        <dsp:cNvPr id="0" name=""/>
        <dsp:cNvSpPr/>
      </dsp:nvSpPr>
      <dsp:spPr>
        <a:xfrm rot="20138271">
          <a:off x="4468304" y="2439996"/>
          <a:ext cx="1737362"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19C4EBF-C178-497E-AA30-1D1447882891}">
      <dsp:nvSpPr>
        <dsp:cNvPr id="0" name=""/>
        <dsp:cNvSpPr/>
      </dsp:nvSpPr>
      <dsp:spPr>
        <a:xfrm>
          <a:off x="563129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bg1"/>
              </a:solidFill>
              <a:latin typeface="Arial" panose="020B0604020202020204" pitchFamily="34" charset="0"/>
              <a:cs typeface="Arial" panose="020B0604020202020204" pitchFamily="34" charset="0"/>
            </a:rPr>
            <a:t>PIP</a:t>
          </a:r>
        </a:p>
      </dsp:txBody>
      <dsp:txXfrm>
        <a:off x="5631290" y="1896023"/>
        <a:ext cx="874609" cy="699687"/>
      </dsp:txXfrm>
    </dsp:sp>
    <dsp:sp modelId="{62FE3045-54E4-478D-B88E-2C467F2B7764}">
      <dsp:nvSpPr>
        <dsp:cNvPr id="0" name=""/>
        <dsp:cNvSpPr/>
      </dsp:nvSpPr>
      <dsp:spPr>
        <a:xfrm rot="21493268">
          <a:off x="4637104" y="3252760"/>
          <a:ext cx="173735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F9D558D-BF65-4660-8EB3-28F0C2CF71DB}">
      <dsp:nvSpPr>
        <dsp:cNvPr id="0" name=""/>
        <dsp:cNvSpPr/>
      </dsp:nvSpPr>
      <dsp:spPr>
        <a:xfrm>
          <a:off x="5854004"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bg1"/>
              </a:solidFill>
              <a:latin typeface="Arial" panose="020B0604020202020204" pitchFamily="34" charset="0"/>
              <a:cs typeface="Arial" panose="020B0604020202020204" pitchFamily="34" charset="0"/>
            </a:rPr>
            <a:t>ID</a:t>
          </a:r>
        </a:p>
      </dsp:txBody>
      <dsp:txXfrm>
        <a:off x="5854004" y="3015681"/>
        <a:ext cx="874609" cy="6996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3217" y="357313"/>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r>
              <a:rPr lang="en-US" dirty="0"/>
              <a:t>NAMI Past Present Future</a:t>
            </a:r>
          </a:p>
        </p:txBody>
      </p:sp>
      <p:sp>
        <p:nvSpPr>
          <p:cNvPr id="5" name="Slide Number Placeholder 4"/>
          <p:cNvSpPr>
            <a:spLocks noGrp="1"/>
          </p:cNvSpPr>
          <p:nvPr>
            <p:ph type="sldNum" sz="quarter" idx="3"/>
          </p:nvPr>
        </p:nvSpPr>
        <p:spPr>
          <a:xfrm>
            <a:off x="3611217" y="8763000"/>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dirty="0"/>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7017" y="357313"/>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r>
              <a:rPr lang="en-US" dirty="0"/>
              <a:t>NAMI Past Present Future</a:t>
            </a:r>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dirty="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657600" y="8763000"/>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FCA04FE2-27EA-4007-98B9-D6C6C111B13A}" type="slidenum">
              <a:rPr lang="en-US" smtClean="0"/>
              <a:pPr>
                <a:defRPr/>
              </a:pPr>
              <a:t>‹#›</a:t>
            </a:fld>
            <a:endParaRPr lang="en-US" dirty="0"/>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li.d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u="sng" dirty="0">
                <a:latin typeface="Arial" panose="020B0604020202020204" pitchFamily="34" charset="0"/>
                <a:ea typeface="ヒラギノ角ゴ Pro W3"/>
                <a:cs typeface="Arial" panose="020B0604020202020204" pitchFamily="34" charset="0"/>
              </a:rPr>
              <a:t>Preparazione alla riunione:</a:t>
            </a:r>
          </a:p>
          <a:p>
            <a:pPr marL="171450" indent="-171450">
              <a:buFont typeface="Arial" panose="020B0604020202020204" pitchFamily="34" charset="0"/>
              <a:buChar char="•"/>
            </a:pPr>
            <a:r>
              <a:rPr lang="it-IT" baseline="0" dirty="0">
                <a:latin typeface="Arial" panose="020B0604020202020204" pitchFamily="34" charset="0"/>
                <a:cs typeface="Arial" panose="020B0604020202020204" pitchFamily="34" charset="0"/>
              </a:rPr>
              <a:t>Questa presentazione PowerPoint può essere suddivisa in più sessioni e personalizzata per adattarla ai bisogni della vostra area. </a:t>
            </a:r>
          </a:p>
          <a:p>
            <a:pPr marL="171450" indent="-171450">
              <a:buFont typeface="Arial" panose="020B0604020202020204" pitchFamily="34" charset="0"/>
              <a:buChar char="•"/>
            </a:pPr>
            <a:r>
              <a:rPr lang="it-IT" sz="1200" baseline="0" dirty="0">
                <a:latin typeface="Arial" panose="020B0604020202020204" pitchFamily="34" charset="0"/>
                <a:cs typeface="Arial" panose="020B0604020202020204" pitchFamily="34" charset="0"/>
              </a:rPr>
              <a:t>Determinate lo strumento migliore per prendere nota degli appunti durante ogni discussione e attività. Se la riunione è di persona, preparate una lavagna a fogli mobili e dei pennarelli. Se la riunione è virtuale, preparate il vostro strumento preferito per prendere appunti e condividete lo schermo in modo che tutti i partecipanti possano seguirvi. Ricordate di distribuire una copia degli appunti ai partecipanti dopo la riunione.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baseline="0" dirty="0">
                <a:latin typeface="Arial" panose="020B0604020202020204" pitchFamily="34" charset="0"/>
                <a:cs typeface="Arial" panose="020B0604020202020204" pitchFamily="34" charset="0"/>
              </a:rPr>
              <a:t>Create un "parking </a:t>
            </a:r>
            <a:r>
              <a:rPr lang="it-IT" dirty="0">
                <a:latin typeface="Arial" panose="020B0604020202020204" pitchFamily="34" charset="0"/>
                <a:cs typeface="Arial" panose="020B0604020202020204" pitchFamily="34" charset="0"/>
              </a:rPr>
              <a:t>l</a:t>
            </a:r>
            <a:r>
              <a:rPr lang="it-IT" baseline="0" dirty="0">
                <a:latin typeface="Arial" panose="020B0604020202020204" pitchFamily="34" charset="0"/>
                <a:cs typeface="Arial" panose="020B0604020202020204" pitchFamily="34" charset="0"/>
              </a:rPr>
              <a:t>ot” (parcheggio) per annotare commenti e domande che potrebbero non essere direttamente correlati all'attività in corso. Il vostro gruppo potrebbe fornire idee in questa riunione che potrebbero essere utili al piano dell’approccio per la membership globale della vostra area o per altre iniziative. A questo scopo, create un foglio specifico per lavagna a fogli mobili o un documento Word dedicato. Annotando commenti e domande </a:t>
            </a:r>
            <a:r>
              <a:rPr lang="it-IT" dirty="0">
                <a:latin typeface="Arial" panose="020B0604020202020204" pitchFamily="34" charset="0"/>
                <a:cs typeface="Arial" panose="020B0604020202020204" pitchFamily="34" charset="0"/>
              </a:rPr>
              <a:t>da affrontare più avanti, </a:t>
            </a:r>
            <a:r>
              <a:rPr lang="it-IT" baseline="0" dirty="0">
                <a:latin typeface="Arial" panose="020B0604020202020204" pitchFamily="34" charset="0"/>
                <a:cs typeface="Arial" panose="020B0604020202020204" pitchFamily="34" charset="0"/>
              </a:rPr>
              <a:t>potrete aiutare il vostro gruppo a restare sul tema di discussione.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baseline="0" dirty="0">
                <a:latin typeface="Arial" panose="020B0604020202020204" pitchFamily="34" charset="0"/>
                <a:cs typeface="Arial" panose="020B0604020202020204" pitchFamily="34" charset="0"/>
              </a:rPr>
              <a:t>Dovreste usare un nuovo foglio della lavagna a fogli mobili o un documento Word per ciascuna delle domande. Ciò contribuirà alla registrazione dei "dati grezzi" che saranno utilizzati nello sviluppo del piano d'azione, una componente della fase successiva dell'approccio per la membership globale.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baseline="0" dirty="0">
                <a:latin typeface="Arial" panose="020B0604020202020204" pitchFamily="34" charset="0"/>
                <a:cs typeface="Arial" panose="020B0604020202020204" pitchFamily="34" charset="0"/>
              </a:rPr>
              <a:t>Quando chiedete un commento, chiamate per prima i Lions e gli officer di club per avere un aiuto nel fare risuonare questa iniziativa a livello di club. I Past Officer Internazionali e i membri del DG Team devono attendere che tutti gli altri Lions abbiano prima dato il loro contributo.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baseline="0" dirty="0">
                <a:latin typeface="Arial" panose="020B0604020202020204" pitchFamily="34" charset="0"/>
                <a:ea typeface="ヒラギノ角ゴ Pro W3"/>
                <a:cs typeface="Arial" panose="020B0604020202020204" pitchFamily="34" charset="0"/>
                <a:sym typeface="Wingdings" panose="05000000000000000000" pitchFamily="2" charset="2"/>
              </a:rPr>
              <a:t>Ricordate ai Lions che questo è un ambiente sicuro per la condivisione, tuttavia se alcuni Lions non si sentono a proprio agio a condividere le proprie idee, chiedete loro di inviarvi un'email o un messaggio privato e assicuratevi di trascrivere le loro opinioni quando condividete il PPT o le informazioni raccolte con i partecipanti. </a:t>
            </a:r>
            <a:r>
              <a:rPr lang="it-IT" dirty="0">
                <a:latin typeface="Arial" panose="020B0604020202020204" pitchFamily="34" charset="0"/>
                <a:ea typeface="ヒラギノ角ゴ Pro W3"/>
                <a:cs typeface="Arial" panose="020B0604020202020204" pitchFamily="34" charset="0"/>
                <a:sym typeface="Wingdings" panose="05000000000000000000" pitchFamily="2" charset="2"/>
              </a:rPr>
              <a:t>Considerate l'idea di utilizzare la demo gratuita di </a:t>
            </a:r>
            <a:r>
              <a:rPr lang="it-IT" dirty="0">
                <a:latin typeface="Arial" panose="020B0604020202020204" pitchFamily="34" charset="0"/>
                <a:ea typeface="ヒラギノ角ゴ Pro W3"/>
                <a:cs typeface="Arial" panose="020B0604020202020204" pitchFamily="34" charset="0"/>
                <a:sym typeface="Wingdings" panose="05000000000000000000" pitchFamily="2" charset="2"/>
                <a:hlinkClick r:id="rId3"/>
              </a:rPr>
              <a:t>www.sli.do</a:t>
            </a:r>
            <a:r>
              <a:rPr lang="it-IT" dirty="0">
                <a:latin typeface="Arial" panose="020B0604020202020204" pitchFamily="34" charset="0"/>
                <a:ea typeface="ヒラギノ角ゴ Pro W3"/>
                <a:cs typeface="Arial" panose="020B0604020202020204" pitchFamily="34" charset="0"/>
                <a:sym typeface="Wingdings" panose="05000000000000000000" pitchFamily="2" charset="2"/>
              </a:rPr>
              <a:t> come strumento di sondaggio online.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baseline="0" dirty="0">
                <a:latin typeface="Arial" panose="020B0604020202020204" pitchFamily="34" charset="0"/>
                <a:cs typeface="Arial" panose="020B0604020202020204" pitchFamily="34" charset="0"/>
              </a:rPr>
              <a:t>Per le sessioni di gruppo, decidete a vostra discrezione quanto tempo dedicare a ciascuna attività in base al tempo totale disponibile per la riunione.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dirty="0">
                <a:latin typeface="Arial" panose="020B0604020202020204" pitchFamily="34" charset="0"/>
                <a:cs typeface="Arial" panose="020B0604020202020204" pitchFamily="34" charset="0"/>
              </a:rPr>
              <a:t>Alcune slide di questa presentazione includono due versioni di testo da seguire:</a:t>
            </a:r>
          </a:p>
          <a:p>
            <a:pPr marL="628650" lvl="1" indent="-171450">
              <a:buFont typeface="Arial" panose="020B0604020202020204" pitchFamily="34" charset="0"/>
              <a:buChar char="•"/>
            </a:pPr>
            <a:r>
              <a:rPr lang="it-IT" baseline="0" dirty="0">
                <a:latin typeface="Arial" panose="020B0604020202020204" pitchFamily="34" charset="0"/>
                <a:cs typeface="Arial" panose="020B0604020202020204" pitchFamily="34" charset="0"/>
              </a:rPr>
              <a:t>Il testo per il leader di area GAT che prepara i leader distrettuali a condurre un workshop sulla fase del “creare una visione”.</a:t>
            </a:r>
          </a:p>
          <a:p>
            <a:pPr marL="628650" lvl="1" indent="-171450">
              <a:buFont typeface="Arial" panose="020B0604020202020204" pitchFamily="34" charset="0"/>
              <a:buChar char="•"/>
            </a:pPr>
            <a:r>
              <a:rPr lang="it-IT" dirty="0">
                <a:latin typeface="Arial" panose="020B0604020202020204" pitchFamily="34" charset="0"/>
                <a:cs typeface="Arial" panose="020B0604020202020204" pitchFamily="34" charset="0"/>
              </a:rPr>
              <a:t>Il testo per i leader distrettuali che conducono un workshop sulla fase del “creare una visione”.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it-IT" dirty="0"/>
              <a:t>Nami tra passato, presente e futuro</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1</a:t>
            </a:fld>
            <a:endParaRPr lang="en-US" dirty="0"/>
          </a:p>
        </p:txBody>
      </p:sp>
    </p:spTree>
    <p:extLst>
      <p:ext uri="{BB962C8B-B14F-4D97-AF65-F5344CB8AC3E}">
        <p14:creationId xmlns:p14="http://schemas.microsoft.com/office/powerpoint/2010/main" val="353917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it-IT" sz="1000" u="sng" dirty="0">
                <a:latin typeface="Arial" panose="020B0604020202020204" pitchFamily="34" charset="0"/>
                <a:ea typeface="ヒラギノ角ゴ Pro W3"/>
                <a:cs typeface="Arial" panose="020B0604020202020204" pitchFamily="34" charset="0"/>
              </a:rPr>
              <a:t>Note per il relatore: </a:t>
            </a:r>
          </a:p>
          <a:p>
            <a:pPr lvl="0">
              <a:defRPr/>
            </a:pPr>
            <a:r>
              <a:rPr lang="it-IT" sz="1000" dirty="0">
                <a:latin typeface="Arial" panose="020B0604020202020204" pitchFamily="34" charset="0"/>
                <a:cs typeface="Arial" panose="020B0604020202020204" pitchFamily="34" charset="0"/>
              </a:rPr>
              <a:t>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strike="sngStrike" baseline="0" dirty="0">
              <a:highlight>
                <a:srgbClr val="FFFF00"/>
              </a:highlight>
              <a:latin typeface="Arial" panose="020B0604020202020204" pitchFamily="34" charset="0"/>
              <a:cs typeface="Arial" panose="020B0604020202020204" pitchFamily="34" charset="0"/>
            </a:endParaRPr>
          </a:p>
          <a:p>
            <a:pPr>
              <a:defRPr/>
            </a:pPr>
            <a:r>
              <a:rPr lang="it-IT" sz="1000" b="0" dirty="0">
                <a:solidFill>
                  <a:srgbClr val="000000"/>
                </a:solidFill>
                <a:effectLst/>
                <a:latin typeface="Arial"/>
                <a:ea typeface="ヒラギノ角ゴ Pro W3"/>
                <a:cs typeface="Arial"/>
              </a:rPr>
              <a:t>In questa sezione del nostro incontro, ci riferiamo agli obiettivi di crescita </a:t>
            </a:r>
            <a:r>
              <a:rPr lang="it-IT" sz="1000" b="0" dirty="0" err="1">
                <a:solidFill>
                  <a:srgbClr val="000000"/>
                </a:solidFill>
                <a:effectLst/>
                <a:latin typeface="Arial"/>
                <a:ea typeface="ヒラギノ角ゴ Pro W3"/>
                <a:cs typeface="Arial"/>
              </a:rPr>
              <a:t>associativadella</a:t>
            </a:r>
            <a:r>
              <a:rPr lang="it-IT" sz="1000" b="0" dirty="0">
                <a:solidFill>
                  <a:srgbClr val="000000"/>
                </a:solidFill>
                <a:effectLst/>
                <a:latin typeface="Arial"/>
                <a:ea typeface="ヒラギノ角ゴ Pro W3"/>
                <a:cs typeface="Arial"/>
              </a:rPr>
              <a:t> </a:t>
            </a:r>
            <a:r>
              <a:rPr lang="it-IT" sz="1000" b="0" i="1" dirty="0">
                <a:solidFill>
                  <a:srgbClr val="000000"/>
                </a:solidFill>
                <a:latin typeface="Arial"/>
                <a:ea typeface="ヒラギノ角ゴ Pro W3"/>
                <a:cs typeface="Arial"/>
              </a:rPr>
              <a:t>MISSION</a:t>
            </a:r>
            <a:r>
              <a:rPr lang="it-IT" sz="1000" b="0" dirty="0">
                <a:solidFill>
                  <a:srgbClr val="000000"/>
                </a:solidFill>
                <a:effectLst/>
                <a:latin typeface="Arial"/>
                <a:ea typeface="ヒラギノ角ゴ Pro W3"/>
                <a:cs typeface="Arial"/>
              </a:rPr>
              <a:t> </a:t>
            </a:r>
            <a:r>
              <a:rPr lang="it-IT" sz="1000" b="1" dirty="0">
                <a:solidFill>
                  <a:srgbClr val="000000"/>
                </a:solidFill>
                <a:effectLst/>
                <a:latin typeface="Arial"/>
                <a:ea typeface="ヒラギノ角ゴ Pro W3"/>
                <a:cs typeface="Arial"/>
              </a:rPr>
              <a:t>1.5</a:t>
            </a:r>
            <a:r>
              <a:rPr lang="it-IT" sz="1000" b="0" dirty="0">
                <a:solidFill>
                  <a:srgbClr val="000000"/>
                </a:solidFill>
                <a:effectLst/>
                <a:latin typeface="Arial"/>
                <a:ea typeface="ヒラギノ角ゴ Pro W3"/>
                <a:cs typeface="Arial"/>
              </a:rPr>
              <a:t>  </a:t>
            </a:r>
            <a:r>
              <a:rPr lang="it-IT" sz="1000" b="0" dirty="0">
                <a:solidFill>
                  <a:srgbClr val="000000"/>
                </a:solidFill>
                <a:latin typeface="Arial"/>
                <a:ea typeface="ヒラギノ角ゴ Pro W3"/>
                <a:cs typeface="Arial"/>
              </a:rPr>
              <a:t>sviluppati per ogni distretto dai Leader di Area GAT, in collaborazione con gli Officer Esecutivi. </a:t>
            </a:r>
            <a:r>
              <a:rPr lang="it-IT" sz="1000" b="0" dirty="0">
                <a:solidFill>
                  <a:srgbClr val="000000"/>
                </a:solidFill>
                <a:effectLst/>
                <a:latin typeface="Arial"/>
                <a:ea typeface="ヒラギノ角ゴ Pro W3"/>
                <a:cs typeface="Arial"/>
              </a:rPr>
              <a:t>Gli obiettivi stabiliti </a:t>
            </a:r>
            <a:r>
              <a:rPr lang="it-IT" sz="1000" b="0" dirty="0">
                <a:solidFill>
                  <a:srgbClr val="000000"/>
                </a:solidFill>
                <a:latin typeface="Arial"/>
                <a:ea typeface="ヒラギノ角ゴ Pro W3"/>
                <a:cs typeface="Arial"/>
              </a:rPr>
              <a:t>sono stati definiti come un impegno minimo ma</a:t>
            </a:r>
            <a:r>
              <a:rPr lang="it-IT" sz="1000" b="0" dirty="0">
                <a:solidFill>
                  <a:srgbClr val="000000"/>
                </a:solidFill>
                <a:effectLst/>
                <a:latin typeface="Arial"/>
                <a:ea typeface="ヒラギノ角ゴ Pro W3"/>
                <a:cs typeface="Arial"/>
              </a:rPr>
              <a:t> </a:t>
            </a:r>
            <a:r>
              <a:rPr lang="it-IT" sz="1000" b="0" dirty="0">
                <a:solidFill>
                  <a:srgbClr val="000000"/>
                </a:solidFill>
                <a:latin typeface="Arial"/>
                <a:ea typeface="ヒラギノ角ゴ Pro W3"/>
                <a:cs typeface="Arial"/>
              </a:rPr>
              <a:t>che può essere aumentato per soddisfare al meglio le esigenze associative del distretto</a:t>
            </a:r>
            <a:r>
              <a:rPr lang="it-IT" sz="1000" b="0" dirty="0">
                <a:solidFill>
                  <a:srgbClr val="000000"/>
                </a:solidFill>
                <a:effectLst/>
                <a:latin typeface="Arial"/>
                <a:ea typeface="ヒラギノ角ゴ Pro W3"/>
                <a:cs typeface="Arial"/>
              </a:rPr>
              <a:t>.</a:t>
            </a:r>
            <a:r>
              <a:rPr lang="it-IT" sz="1000" b="0" dirty="0">
                <a:solidFill>
                  <a:srgbClr val="000000"/>
                </a:solidFill>
                <a:latin typeface="Arial"/>
                <a:ea typeface="ヒラギノ角ゴ Pro W3"/>
                <a:cs typeface="Arial"/>
              </a:rPr>
              <a:t> </a:t>
            </a:r>
            <a:r>
              <a:rPr lang="it-IT" dirty="0">
                <a:effectLst/>
              </a:rPr>
              <a:t>Gli obiettivi di crescita associativa della </a:t>
            </a:r>
            <a:r>
              <a:rPr lang="it-IT" b="0" i="1" dirty="0">
                <a:effectLst/>
                <a:ea typeface="ヒラギノ角ゴ Pro W3"/>
                <a:cs typeface="Calibri"/>
              </a:rPr>
              <a:t>MISSION</a:t>
            </a:r>
            <a:r>
              <a:rPr lang="it-IT" b="0" dirty="0">
                <a:effectLst/>
                <a:ea typeface="ヒラギノ角ゴ Pro W3"/>
                <a:cs typeface="Calibri"/>
              </a:rPr>
              <a:t> </a:t>
            </a:r>
            <a:r>
              <a:rPr lang="it-IT" b="1" dirty="0">
                <a:effectLst/>
                <a:ea typeface="ヒラギノ角ゴ Pro W3"/>
                <a:cs typeface="Calibri"/>
              </a:rPr>
              <a:t>1.5 </a:t>
            </a:r>
            <a:r>
              <a:rPr lang="it-IT" sz="1000" b="0" dirty="0">
                <a:solidFill>
                  <a:srgbClr val="000000"/>
                </a:solidFill>
                <a:effectLst/>
                <a:latin typeface="Arial"/>
                <a:ea typeface="ヒラギノ角ゴ Pro W3"/>
                <a:cs typeface="Arial"/>
              </a:rPr>
              <a:t> sono focalizzati su nuovi club, nuovi soci e crescita netta.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baseline="0" dirty="0">
              <a:highlight>
                <a:srgbClr val="FFFF00"/>
              </a:highligh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aseline="0" dirty="0">
                <a:latin typeface="Arial" panose="020B0604020202020204" pitchFamily="34" charset="0"/>
                <a:cs typeface="Arial" panose="020B0604020202020204" pitchFamily="34" charset="0"/>
              </a:rPr>
              <a:t>Inizieremo anche a parlare di come partecipare al raggiungimento dei nostri obiettivi. </a:t>
            </a:r>
          </a:p>
          <a:p>
            <a:endParaRPr lang="en-US" sz="1000" dirty="0">
              <a:latin typeface="Arial" panose="020B0604020202020204" pitchFamily="34" charset="0"/>
              <a:ea typeface="ヒラギノ角ゴ Pro W3"/>
              <a:cs typeface="Arial" panose="020B0604020202020204" pitchFamily="34" charset="0"/>
            </a:endParaRPr>
          </a:p>
          <a:p>
            <a:endParaRPr lang="en-US" sz="1000" b="1" dirty="0">
              <a:latin typeface="Arial" panose="020B0604020202020204" pitchFamily="34" charset="0"/>
              <a:ea typeface="ヒラギノ角ゴ Pro W3"/>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10</a:t>
            </a:fld>
            <a:endParaRPr lang="en-US"/>
          </a:p>
        </p:txBody>
      </p:sp>
    </p:spTree>
    <p:extLst>
      <p:ext uri="{BB962C8B-B14F-4D97-AF65-F5344CB8AC3E}">
        <p14:creationId xmlns:p14="http://schemas.microsoft.com/office/powerpoint/2010/main" val="172956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u="sng" dirty="0">
                <a:latin typeface="Arial" panose="020B0604020202020204" pitchFamily="34" charset="0"/>
                <a:ea typeface="ヒラギノ角ゴ Pro W3"/>
                <a:cs typeface="Arial" panose="020B0604020202020204" pitchFamily="34" charset="0"/>
              </a:rPr>
              <a:t>Note per il relatore: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i="1" baseline="0" dirty="0">
                <a:latin typeface="Arial" panose="020B0604020202020204" pitchFamily="34" charset="0"/>
                <a:ea typeface="ヒラギノ角ゴ Pro W3"/>
                <a:cs typeface="Arial" panose="020B0604020202020204" pitchFamily="34" charset="0"/>
              </a:rPr>
              <a:t>Le domande possono essere modificate/regionalizzate in base alle esigenze della vostra area. Ad esempio, i club con interessi specifici possono essere sostituiti con i soci familiari o con i club Leo-Lions.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i="1" baseline="0" dirty="0">
                <a:latin typeface="Arial" panose="020B0604020202020204" pitchFamily="34" charset="0"/>
                <a:ea typeface="ヒラギノ角ゴ Pro W3"/>
                <a:cs typeface="Arial" panose="020B0604020202020204" pitchFamily="34" charset="0"/>
              </a:rPr>
              <a:t>Prima della presentazione, sostituire l’anno sociale '____' con il prossimo anno sociale per il quale l'obiettivo sarà fissato nelle sezioni dell'area di interesse.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baseline="0" dirty="0">
                <a:latin typeface="Arial" panose="020B0604020202020204" pitchFamily="34" charset="0"/>
                <a:cs typeface="Arial" panose="020B0604020202020204" pitchFamily="34" charset="0"/>
              </a:rPr>
              <a:t>_____________________________________________________</a:t>
            </a:r>
          </a:p>
          <a:p>
            <a:endParaRPr lang="en-US" sz="1000" b="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Cominciamo a pensare</a:t>
            </a:r>
            <a:r>
              <a:rPr lang="it-IT" sz="1000" b="0" baseline="0" dirty="0">
                <a:latin typeface="Arial" panose="020B0604020202020204" pitchFamily="34" charset="0"/>
                <a:cs typeface="Arial" panose="020B0604020202020204" pitchFamily="34" charset="0"/>
              </a:rPr>
              <a:t> ai </a:t>
            </a:r>
            <a:r>
              <a:rPr lang="it-IT" sz="1000" b="0" dirty="0">
                <a:latin typeface="Arial" panose="020B0604020202020204" pitchFamily="34" charset="0"/>
                <a:cs typeface="Arial" panose="020B0604020202020204" pitchFamily="34" charset="0"/>
              </a:rPr>
              <a:t>nuovi club. Perché i nuovi club sono preziosi? {discutere un paio di idee}</a:t>
            </a:r>
          </a:p>
          <a:p>
            <a:endParaRPr lang="en-US" sz="1000" b="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Avrete 5 minuti a disposizione per lavorare in gruppi e </a:t>
            </a:r>
            <a:r>
              <a:rPr lang="it-IT" sz="1000" b="0" baseline="0" dirty="0">
                <a:latin typeface="Arial" panose="020B0604020202020204" pitchFamily="34" charset="0"/>
                <a:cs typeface="Arial" panose="020B0604020202020204" pitchFamily="34" charset="0"/>
              </a:rPr>
              <a:t>discutere delle vostre opinioni sulle domande indicate sulla slide. Dopo 5 minuti, incaricate un portavoce che riassuma le idee del vostro gruppo. {discussione}</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baseline="0" dirty="0">
                <a:latin typeface="Arial" panose="020B0604020202020204" pitchFamily="34" charset="0"/>
                <a:cs typeface="Arial" panose="020B0604020202020204" pitchFamily="34" charset="0"/>
              </a:rPr>
              <a:t>Siete pronti? I vostri 5 minuti iniziano adesso. {discussione}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baseline="0" dirty="0">
                <a:latin typeface="Arial" panose="020B0604020202020204" pitchFamily="34" charset="0"/>
                <a:cs typeface="Arial" panose="020B0604020202020204" pitchFamily="34" charset="0"/>
              </a:rPr>
              <a:t>Ora il portavoce di ciascun gruppo si alzerà e condividerà le idee del proprio gruppo. {discussione}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endParaRPr lang="en-US" sz="1000" b="0" dirty="0">
              <a:latin typeface="Arial" panose="020B0604020202020204" pitchFamily="34" charset="0"/>
              <a:cs typeface="Arial" panose="020B0604020202020204" pitchFamily="34" charset="0"/>
            </a:endParaRPr>
          </a:p>
          <a:p>
            <a:pPr>
              <a:defRPr/>
            </a:pPr>
            <a:r>
              <a:rPr lang="it-IT" sz="1000" b="0" dirty="0">
                <a:latin typeface="Arial"/>
                <a:ea typeface="ヒラギノ角ゴ Pro W3"/>
                <a:cs typeface="Arial"/>
              </a:rPr>
              <a:t>Ora che abbiamo ascoltato le idee di tutti, </a:t>
            </a:r>
            <a:r>
              <a:rPr lang="it-IT" sz="1000" b="0" strike="noStrike" baseline="0" dirty="0">
                <a:latin typeface="Arial"/>
                <a:ea typeface="ヒラギノ角ゴ Pro W3"/>
                <a:cs typeface="Arial"/>
              </a:rPr>
              <a:t>guardiamo all’obiettivo della </a:t>
            </a:r>
            <a:r>
              <a:rPr lang="it-IT" sz="1000" b="0" i="1" dirty="0">
                <a:latin typeface="Arial"/>
                <a:ea typeface="ヒラギノ角ゴ Pro W3"/>
                <a:cs typeface="Arial"/>
              </a:rPr>
              <a:t>MISSION</a:t>
            </a:r>
            <a:r>
              <a:rPr lang="it-IT" sz="1000" b="0" i="1" strike="noStrike" baseline="0" dirty="0">
                <a:latin typeface="Arial"/>
                <a:ea typeface="ヒラギノ角ゴ Pro W3"/>
                <a:cs typeface="Arial"/>
              </a:rPr>
              <a:t> </a:t>
            </a:r>
            <a:r>
              <a:rPr lang="it-IT" sz="1000" b="1" strike="noStrike" baseline="0" dirty="0">
                <a:latin typeface="Arial"/>
                <a:ea typeface="ヒラギノ角ゴ Pro W3"/>
                <a:cs typeface="Arial"/>
              </a:rPr>
              <a:t>1.5</a:t>
            </a:r>
            <a:r>
              <a:rPr lang="it-IT" sz="1000" b="0" strike="noStrike" baseline="0" dirty="0">
                <a:latin typeface="Arial"/>
                <a:ea typeface="ヒラギノ角ゴ Pro W3"/>
                <a:cs typeface="Arial"/>
              </a:rPr>
              <a:t> per l'area di interesse 1</a:t>
            </a:r>
            <a:r>
              <a:rPr lang="it-IT" sz="1000" b="0" dirty="0">
                <a:latin typeface="Arial"/>
                <a:ea typeface="ヒラギノ角ゴ Pro W3"/>
                <a:cs typeface="Arial"/>
              </a:rPr>
              <a:t>: nuovi club.</a:t>
            </a:r>
            <a:r>
              <a:rPr lang="it-IT" sz="1000" b="0" baseline="0" dirty="0">
                <a:latin typeface="Arial"/>
                <a:ea typeface="ヒラギノ角ゴ Pro W3"/>
                <a:cs typeface="Arial"/>
              </a:rPr>
              <a:t> {discussione}</a:t>
            </a:r>
          </a:p>
          <a:p>
            <a:pPr>
              <a:defRPr/>
            </a:pPr>
            <a:endParaRPr lang="en-US" sz="1000" b="1" baseline="0" dirty="0">
              <a:latin typeface="Arial"/>
              <a:ea typeface="ヒラギノ角ゴ Pro W3"/>
              <a:cs typeface="Arial"/>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11</a:t>
            </a:fld>
            <a:endParaRPr lang="en-US"/>
          </a:p>
        </p:txBody>
      </p:sp>
    </p:spTree>
    <p:extLst>
      <p:ext uri="{BB962C8B-B14F-4D97-AF65-F5344CB8AC3E}">
        <p14:creationId xmlns:p14="http://schemas.microsoft.com/office/powerpoint/2010/main" val="1516191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u="sng" dirty="0">
                <a:latin typeface="Arial" panose="020B0604020202020204" pitchFamily="34" charset="0"/>
                <a:ea typeface="ヒラギノ角ゴ Pro W3"/>
                <a:cs typeface="Arial" panose="020B0604020202020204" pitchFamily="34" charset="0"/>
              </a:rPr>
              <a:t>Note per il relatore: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i="1" baseline="0" dirty="0">
                <a:latin typeface="Arial" panose="020B0604020202020204" pitchFamily="34" charset="0"/>
                <a:ea typeface="ヒラギノ角ゴ Pro W3"/>
                <a:cs typeface="Arial" panose="020B0604020202020204" pitchFamily="34" charset="0"/>
              </a:rPr>
              <a:t>Le domande possono essere modificate/regionalizzate in base alle esigenze della vostra area. Per esempio, </a:t>
            </a:r>
            <a:r>
              <a:rPr lang="it-IT" sz="1000" i="1" dirty="0">
                <a:latin typeface="Arial" panose="020B0604020202020204" pitchFamily="34" charset="0"/>
                <a:ea typeface="ヒラギノ角ゴ Pro W3"/>
                <a:cs typeface="Arial" panose="020B0604020202020204" pitchFamily="34" charset="0"/>
              </a:rPr>
              <a:t>gli eventi per la crescita associativa</a:t>
            </a:r>
            <a:r>
              <a:rPr lang="it-IT" sz="1000" i="1" baseline="0" dirty="0">
                <a:latin typeface="Arial" panose="020B0604020202020204" pitchFamily="34" charset="0"/>
                <a:ea typeface="ヒラギノ角ゴ Pro W3"/>
                <a:cs typeface="Arial" panose="020B0604020202020204" pitchFamily="34" charset="0"/>
              </a:rPr>
              <a:t> possono essere modificati in campagna di reclutamento soci.</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aseline="0" dirty="0">
                <a:latin typeface="Arial" panose="020B0604020202020204" pitchFamily="34" charset="0"/>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Adesso ci soffermeremo a pensare ai nuovi soci. Perché le persone dovrebbero associarsi a un Lions club?</a:t>
            </a:r>
            <a:r>
              <a:rPr lang="it-IT" sz="1000" b="0" baseline="0" dirty="0">
                <a:latin typeface="Arial" panose="020B0604020202020204" pitchFamily="34" charset="0"/>
                <a:cs typeface="Arial" panose="020B0604020202020204" pitchFamily="34" charset="0"/>
              </a:rPr>
              <a:t> {discutere alcune idee}</a:t>
            </a:r>
          </a:p>
          <a:p>
            <a:endParaRPr lang="en-US" sz="1000" b="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Avrete 5 minuti a disposizione per lavorare in gruppi e </a:t>
            </a:r>
            <a:r>
              <a:rPr lang="it-IT" sz="1000" b="0" baseline="0" dirty="0">
                <a:latin typeface="Arial" panose="020B0604020202020204" pitchFamily="34" charset="0"/>
                <a:cs typeface="Arial" panose="020B0604020202020204" pitchFamily="34" charset="0"/>
              </a:rPr>
              <a:t>discutere delle vostre opinioni sulle domande indicate sulla slide. Dopo 5 minuti, incaricate un portavoce che riassuma le idee del vostro gruppo. {discussione}</a:t>
            </a:r>
          </a:p>
          <a:p>
            <a:endParaRPr lang="en-US" sz="1000" b="0" dirty="0">
              <a:latin typeface="Arial" panose="020B0604020202020204" pitchFamily="34" charset="0"/>
              <a:cs typeface="Arial" panose="020B0604020202020204" pitchFamily="34" charset="0"/>
            </a:endParaRPr>
          </a:p>
          <a:p>
            <a:r>
              <a:rPr lang="it-IT" sz="1000" b="0" dirty="0">
                <a:latin typeface="Arial"/>
                <a:ea typeface="ヒラギノ角ゴ Pro W3"/>
                <a:cs typeface="Arial"/>
              </a:rPr>
              <a:t>Una volta che abbiamo ascoltato tutte le idee, </a:t>
            </a:r>
            <a:r>
              <a:rPr lang="it-IT" sz="1000" b="0" strike="noStrike" baseline="0" dirty="0">
                <a:latin typeface="Arial"/>
                <a:ea typeface="ヒラギノ角ゴ Pro W3"/>
                <a:cs typeface="Arial"/>
              </a:rPr>
              <a:t>guardiamo all’obiettivo della </a:t>
            </a:r>
            <a:r>
              <a:rPr lang="it-IT" sz="1000" b="0" i="1" dirty="0">
                <a:latin typeface="Arial"/>
                <a:ea typeface="ヒラギノ角ゴ Pro W3"/>
                <a:cs typeface="Arial"/>
              </a:rPr>
              <a:t>MISSION</a:t>
            </a:r>
            <a:r>
              <a:rPr lang="it-IT" sz="1000" b="0" strike="noStrike" baseline="0" dirty="0">
                <a:latin typeface="Arial"/>
                <a:ea typeface="ヒラギノ角ゴ Pro W3"/>
                <a:cs typeface="Arial"/>
              </a:rPr>
              <a:t> </a:t>
            </a:r>
            <a:r>
              <a:rPr lang="it-IT" sz="1000" b="1" i="0" strike="noStrike" baseline="0" dirty="0">
                <a:latin typeface="Arial"/>
                <a:ea typeface="ヒラギノ角ゴ Pro W3"/>
                <a:cs typeface="Arial"/>
              </a:rPr>
              <a:t>1.5</a:t>
            </a:r>
            <a:r>
              <a:rPr lang="it-IT" sz="1000" b="0" strike="noStrike" baseline="0" dirty="0">
                <a:latin typeface="Arial"/>
                <a:ea typeface="ヒラギノ角ゴ Pro W3"/>
                <a:cs typeface="Arial"/>
              </a:rPr>
              <a:t> </a:t>
            </a:r>
            <a:r>
              <a:rPr lang="it-IT" sz="1000" b="0" dirty="0">
                <a:latin typeface="Arial"/>
                <a:ea typeface="ヒラギノ角ゴ Pro W3"/>
                <a:cs typeface="Arial"/>
              </a:rPr>
              <a:t>relativo ai nuovi soci </a:t>
            </a:r>
            <a:r>
              <a:rPr lang="it-IT" sz="1000" b="0" baseline="0" dirty="0">
                <a:latin typeface="Arial"/>
                <a:ea typeface="ヒラギノ角ゴ Pro W3"/>
                <a:cs typeface="Arial"/>
              </a:rPr>
              <a:t>per il nostro distretto.</a:t>
            </a:r>
            <a:r>
              <a:rPr lang="it-IT" sz="1000" b="0" dirty="0">
                <a:latin typeface="Arial"/>
                <a:ea typeface="ヒラギノ角ゴ Pro W3"/>
                <a:cs typeface="Arial"/>
              </a:rPr>
              <a:t> </a:t>
            </a:r>
          </a:p>
          <a:p>
            <a:endParaRPr lang="en-US"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Siete pronti? I vostri 5 minuti iniziano adesso. {discussione}</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baseline="0" dirty="0">
                <a:latin typeface="Arial" panose="020B0604020202020204" pitchFamily="34" charset="0"/>
                <a:cs typeface="Arial" panose="020B0604020202020204" pitchFamily="34" charset="0"/>
              </a:rPr>
              <a:t>Ora il portavoce di ciascun gruppo si alzerà e condividerà le idee del proprio gruppo. {discussione}</a:t>
            </a:r>
          </a:p>
          <a:p>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r>
              <a:rPr lang="it-IT" sz="1000" b="0" strike="noStrike" baseline="0" dirty="0">
                <a:latin typeface="Arial"/>
                <a:ea typeface="ヒラギノ角ゴ Pro W3"/>
                <a:cs typeface="Arial"/>
              </a:rPr>
              <a:t>Rivediamo il nostro</a:t>
            </a:r>
            <a:r>
              <a:rPr lang="it-IT" sz="1000" b="0" dirty="0">
                <a:latin typeface="Arial"/>
                <a:ea typeface="ヒラギノ角ゴ Pro W3"/>
                <a:cs typeface="Arial"/>
              </a:rPr>
              <a:t> obiettivo della </a:t>
            </a:r>
            <a:r>
              <a:rPr lang="it-IT" sz="1000" b="0" i="1" dirty="0">
                <a:latin typeface="Arial"/>
                <a:ea typeface="ヒラギノ角ゴ Pro W3"/>
                <a:cs typeface="Calibri"/>
              </a:rPr>
              <a:t>MISSION</a:t>
            </a:r>
            <a:r>
              <a:rPr lang="it-IT" sz="1000" b="0" dirty="0">
                <a:latin typeface="Arial"/>
                <a:ea typeface="ヒラギノ角ゴ Pro W3"/>
                <a:cs typeface="Calibri"/>
              </a:rPr>
              <a:t> </a:t>
            </a:r>
            <a:r>
              <a:rPr lang="it-IT" sz="1000" b="1" strike="noStrike" baseline="0" dirty="0">
                <a:ea typeface="ヒラギノ角ゴ Pro W3"/>
                <a:cs typeface="Calibri"/>
              </a:rPr>
              <a:t>1.5</a:t>
            </a:r>
            <a:r>
              <a:rPr lang="it-IT" sz="1000" b="0" dirty="0">
                <a:latin typeface="Arial"/>
                <a:ea typeface="ヒラギノ角ゴ Pro W3"/>
                <a:cs typeface="Arial"/>
              </a:rPr>
              <a:t> </a:t>
            </a:r>
            <a:r>
              <a:rPr lang="it-IT" sz="1000" b="0" strike="noStrike" baseline="0" dirty="0">
                <a:latin typeface="Arial"/>
                <a:ea typeface="ヒラギノ角ゴ Pro W3"/>
                <a:cs typeface="Arial"/>
              </a:rPr>
              <a:t>per l'area di interesse 2.</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12</a:t>
            </a:fld>
            <a:endParaRPr lang="en-US"/>
          </a:p>
        </p:txBody>
      </p:sp>
    </p:spTree>
    <p:extLst>
      <p:ext uri="{BB962C8B-B14F-4D97-AF65-F5344CB8AC3E}">
        <p14:creationId xmlns:p14="http://schemas.microsoft.com/office/powerpoint/2010/main" val="317940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u="sng" dirty="0">
                <a:latin typeface="Arial" panose="020B0604020202020204" pitchFamily="34" charset="0"/>
                <a:ea typeface="ヒラギノ角ゴ Pro W3"/>
                <a:cs typeface="Arial" panose="020B0604020202020204" pitchFamily="34" charset="0"/>
              </a:rPr>
              <a:t>Note per il relatore: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i="1" baseline="0" dirty="0">
                <a:latin typeface="Arial" panose="020B0604020202020204" pitchFamily="34" charset="0"/>
                <a:ea typeface="ヒラギノ角ゴ Pro W3"/>
                <a:cs typeface="Arial" panose="020B0604020202020204" pitchFamily="34" charset="0"/>
              </a:rPr>
              <a:t>Le domande possono essere modificate/regionalizzate in base alle esigenze della vostra area. </a:t>
            </a:r>
            <a:r>
              <a:rPr lang="it-IT" sz="1000" baseline="0" dirty="0">
                <a:latin typeface="Arial" panose="020B0604020202020204" pitchFamily="34" charset="0"/>
                <a:ea typeface="ヒラギノ角ゴ Pro W3"/>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Adesso</a:t>
            </a:r>
            <a:r>
              <a:rPr lang="it-IT" sz="1000" b="0" baseline="0" dirty="0">
                <a:latin typeface="Arial" panose="020B0604020202020204" pitchFamily="34" charset="0"/>
                <a:cs typeface="Arial" panose="020B0604020202020204" pitchFamily="34" charset="0"/>
              </a:rPr>
              <a:t> penseremo a coinvolgere i soci esistenti. Come sappiamo che i soci sono coinvolti? {discutere alcune idee}</a:t>
            </a:r>
          </a:p>
          <a:p>
            <a:endParaRPr lang="en-US" sz="1000" b="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Avrete 5 minuti a disposizione per lavorare in gruppi e </a:t>
            </a:r>
            <a:r>
              <a:rPr lang="it-IT" sz="1000" b="0" baseline="0" dirty="0">
                <a:latin typeface="Arial" panose="020B0604020202020204" pitchFamily="34" charset="0"/>
                <a:cs typeface="Arial" panose="020B0604020202020204" pitchFamily="34" charset="0"/>
              </a:rPr>
              <a:t>discutere delle vostre opinioni sulle domande indicate sulla slide. Dopo 5 minuti, incaricate un portavoce che riassuma le idee del vostro gruppo. {discussione}</a:t>
            </a:r>
          </a:p>
          <a:p>
            <a:endParaRPr lang="en-US" sz="1000" b="0" dirty="0">
              <a:latin typeface="Arial" panose="020B0604020202020204" pitchFamily="34" charset="0"/>
              <a:cs typeface="Arial" panose="020B0604020202020204" pitchFamily="34" charset="0"/>
            </a:endParaRPr>
          </a:p>
          <a:p>
            <a:pPr>
              <a:defRPr/>
            </a:pPr>
            <a:r>
              <a:rPr lang="it-IT" sz="1000" dirty="0"/>
              <a:t>Una volta che abbiamo ascoltato tutte le idee, </a:t>
            </a:r>
            <a:r>
              <a:rPr lang="it-IT" sz="1000" strike="noStrike" baseline="0" dirty="0"/>
              <a:t>guardiamo all’obiettivo della </a:t>
            </a:r>
            <a:r>
              <a:rPr lang="it-IT" sz="1000" dirty="0">
                <a:latin typeface="Arial"/>
                <a:ea typeface="ヒラギノ角ゴ Pro W3"/>
                <a:cs typeface="Arial"/>
              </a:rPr>
              <a:t>MISSION</a:t>
            </a:r>
            <a:r>
              <a:rPr lang="it-IT" sz="1000" dirty="0">
                <a:latin typeface="Arial"/>
                <a:ea typeface="ヒラギノ角ゴ Pro W3"/>
                <a:cs typeface="Calibri"/>
              </a:rPr>
              <a:t> </a:t>
            </a:r>
            <a:r>
              <a:rPr lang="it-IT" sz="1000" b="1" i="0" dirty="0">
                <a:latin typeface="Arial"/>
                <a:ea typeface="ヒラギノ角ゴ Pro W3"/>
                <a:cs typeface="Calibri"/>
              </a:rPr>
              <a:t>1.5</a:t>
            </a:r>
            <a:r>
              <a:rPr lang="it-IT" sz="1000" dirty="0">
                <a:latin typeface="Arial"/>
                <a:ea typeface="ヒラギノ角ゴ Pro W3"/>
                <a:cs typeface="Calibri"/>
              </a:rPr>
              <a:t> </a:t>
            </a:r>
            <a:r>
              <a:rPr lang="it-IT" sz="1000" dirty="0"/>
              <a:t>relativo </a:t>
            </a:r>
            <a:r>
              <a:rPr lang="it-IT" sz="1000" b="0" dirty="0"/>
              <a:t>alla crescita netta.</a:t>
            </a:r>
            <a:r>
              <a:rPr lang="it-IT" sz="1000" b="0" dirty="0">
                <a:latin typeface="Arial"/>
                <a:ea typeface="ヒラギノ角ゴ Pro W3"/>
                <a:cs typeface="Arial"/>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Siete pronti? I vostri 5 minuti iniziano adesso. {discussione}</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baseline="0" dirty="0">
                <a:latin typeface="Arial" panose="020B0604020202020204" pitchFamily="34" charset="0"/>
                <a:cs typeface="Arial" panose="020B0604020202020204" pitchFamily="34" charset="0"/>
              </a:rPr>
              <a:t>Ora il portavoce di ciascun gruppo si alzerà e condividerà le idee del proprio gruppo. {discussione}</a:t>
            </a:r>
          </a:p>
          <a:p>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pPr>
              <a:defRPr/>
            </a:pPr>
            <a:r>
              <a:rPr lang="it-IT" sz="1000" b="0" strike="noStrike" baseline="0" dirty="0">
                <a:latin typeface="Arial"/>
                <a:ea typeface="ヒラギノ角ゴ Pro W3"/>
                <a:cs typeface="Arial"/>
              </a:rPr>
              <a:t>Rivediamo il nostro</a:t>
            </a:r>
            <a:r>
              <a:rPr lang="it-IT" sz="1000" b="0" dirty="0">
                <a:latin typeface="Arial"/>
                <a:ea typeface="ヒラギノ角ゴ Pro W3"/>
                <a:cs typeface="Arial"/>
              </a:rPr>
              <a:t> obiettivo della </a:t>
            </a:r>
            <a:r>
              <a:rPr lang="it-IT" sz="1000" b="0" i="1" dirty="0">
                <a:latin typeface="Arial"/>
                <a:ea typeface="ヒラギノ角ゴ Pro W3"/>
                <a:cs typeface="Calibri"/>
              </a:rPr>
              <a:t>MISSION</a:t>
            </a:r>
            <a:r>
              <a:rPr lang="it-IT" sz="1000" b="0" dirty="0">
                <a:latin typeface="Arial"/>
                <a:ea typeface="ヒラギノ角ゴ Pro W3"/>
                <a:cs typeface="Calibri"/>
              </a:rPr>
              <a:t> </a:t>
            </a:r>
            <a:r>
              <a:rPr lang="it-IT" sz="1000" b="1" strike="noStrike" baseline="0" dirty="0">
                <a:ea typeface="ヒラギノ角ゴ Pro W3"/>
                <a:cs typeface="Calibri"/>
              </a:rPr>
              <a:t>1.5</a:t>
            </a:r>
            <a:r>
              <a:rPr lang="it-IT" sz="1000" baseline="0" dirty="0"/>
              <a:t> </a:t>
            </a:r>
            <a:r>
              <a:rPr lang="it-IT" sz="1000" strike="noStrike" baseline="0" dirty="0"/>
              <a:t>per l'area di interesse 3.</a:t>
            </a:r>
            <a:r>
              <a:rPr lang="it-IT" sz="1000" b="0" strike="noStrike" baseline="0" dirty="0">
                <a:latin typeface="Arial"/>
                <a:ea typeface="ヒラギノ角ゴ Pro W3"/>
                <a:cs typeface="Arial"/>
              </a:rPr>
              <a:t> </a:t>
            </a:r>
            <a:r>
              <a:rPr lang="it-IT" sz="1000" b="0" baseline="0" dirty="0">
                <a:latin typeface="Arial"/>
                <a:ea typeface="ヒラギノ角ゴ Pro W3"/>
                <a:cs typeface="Arial"/>
              </a:rPr>
              <a:t>{discussione}</a:t>
            </a:r>
            <a:r>
              <a:rPr lang="it-IT" sz="1000" b="0" dirty="0">
                <a:latin typeface="Arial"/>
                <a:ea typeface="ヒラギノ角ゴ Pro W3"/>
                <a:cs typeface="Arial"/>
              </a:rPr>
              <a:t> </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13</a:t>
            </a:fld>
            <a:endParaRPr lang="en-US"/>
          </a:p>
        </p:txBody>
      </p:sp>
    </p:spTree>
    <p:extLst>
      <p:ext uri="{BB962C8B-B14F-4D97-AF65-F5344CB8AC3E}">
        <p14:creationId xmlns:p14="http://schemas.microsoft.com/office/powerpoint/2010/main" val="159614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u="sng">
                <a:latin typeface="Arial" panose="020B0604020202020204" pitchFamily="34" charset="0"/>
                <a:ea typeface="ヒラギノ角ゴ Pro W3"/>
                <a:cs typeface="Arial" panose="020B0604020202020204" pitchFamily="34" charset="0"/>
              </a:rPr>
              <a:t>Note per il relatore: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i="1" baseline="0">
                <a:latin typeface="Arial" panose="020B0604020202020204" pitchFamily="34" charset="0"/>
                <a:ea typeface="ヒラギノ角ゴ Pro W3"/>
                <a:cs typeface="Arial" panose="020B0604020202020204" pitchFamily="34" charset="0"/>
              </a:rPr>
              <a:t>Le domande possono essere modificate/regionalizzate in base alle esigenze della vostra area.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aseline="0">
                <a:latin typeface="Arial" panose="020B0604020202020204" pitchFamily="34" charset="0"/>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it-IT" sz="1000" b="0">
                <a:latin typeface="Arial" panose="020B0604020202020204" pitchFamily="34" charset="0"/>
                <a:ea typeface="ヒラギノ角ゴ Pro W3"/>
                <a:cs typeface="Arial" panose="020B0604020202020204" pitchFamily="34" charset="0"/>
              </a:rPr>
              <a:t>Adesso</a:t>
            </a:r>
            <a:r>
              <a:rPr lang="it-IT" sz="1000" b="0" baseline="0">
                <a:latin typeface="Arial" panose="020B0604020202020204" pitchFamily="34" charset="0"/>
                <a:ea typeface="ヒラギノ角ゴ Pro W3"/>
                <a:cs typeface="Arial" panose="020B0604020202020204" pitchFamily="34" charset="0"/>
              </a:rPr>
              <a:t> penseremo ai nostri leader Lions. </a:t>
            </a:r>
            <a:r>
              <a:rPr lang="it-IT" sz="1000" b="0">
                <a:latin typeface="Arial" panose="020B0604020202020204" pitchFamily="34" charset="0"/>
                <a:ea typeface="ヒラギノ角ゴ Pro W3"/>
                <a:cs typeface="Arial" panose="020B0604020202020204" pitchFamily="34" charset="0"/>
              </a:rPr>
              <a:t>Quali tipi di programmi o seminari sarebbero più utili per supportare i nostri tre obiettivi?</a:t>
            </a:r>
            <a:r>
              <a:rPr lang="it-IT" sz="1000" b="0" baseline="0">
                <a:latin typeface="Arial" panose="020B0604020202020204" pitchFamily="34" charset="0"/>
                <a:ea typeface="ヒラギノ角ゴ Pro W3"/>
                <a:cs typeface="Arial" panose="020B0604020202020204" pitchFamily="34" charset="0"/>
              </a:rPr>
              <a:t> {discutere alcune idee}</a:t>
            </a:r>
          </a:p>
          <a:p>
            <a:endParaRPr lang="en-US" sz="1000" b="0" dirty="0">
              <a:latin typeface="Arial" panose="020B0604020202020204" pitchFamily="34" charset="0"/>
              <a:cs typeface="Arial" panose="020B0604020202020204" pitchFamily="34" charset="0"/>
            </a:endParaRPr>
          </a:p>
          <a:p>
            <a:r>
              <a:rPr lang="it-IT" sz="1000" b="0">
                <a:latin typeface="Arial" panose="020B0604020202020204" pitchFamily="34" charset="0"/>
                <a:cs typeface="Arial" panose="020B0604020202020204" pitchFamily="34" charset="0"/>
              </a:rPr>
              <a:t>Avrete 5 minuti a disposizione per lavorare in gruppi e </a:t>
            </a:r>
            <a:r>
              <a:rPr lang="it-IT" sz="1000" b="0" baseline="0">
                <a:latin typeface="Arial" panose="020B0604020202020204" pitchFamily="34" charset="0"/>
                <a:cs typeface="Arial" panose="020B0604020202020204" pitchFamily="34" charset="0"/>
              </a:rPr>
              <a:t>discutere delle vostre opinioni sulle domande indicate sulla slide. Dopo 5 minuti, incaricate un portavoce che riassuma le idee del vostro gruppo. {discussione}</a:t>
            </a:r>
          </a:p>
          <a:p>
            <a:endParaRPr lang="en-US" sz="1000" b="0" dirty="0">
              <a:latin typeface="Arial" panose="020B0604020202020204" pitchFamily="34" charset="0"/>
              <a:cs typeface="Arial" panose="020B0604020202020204" pitchFamily="34" charset="0"/>
            </a:endParaRPr>
          </a:p>
          <a:p>
            <a:r>
              <a:rPr lang="it-IT" sz="1000" b="0" baseline="0">
                <a:latin typeface="Arial" panose="020B0604020202020204" pitchFamily="34" charset="0"/>
                <a:cs typeface="Arial" panose="020B0604020202020204" pitchFamily="34" charset="0"/>
              </a:rPr>
              <a:t>Siete pronti? I vostri 5 minuti iniziano adesso. {discussione}</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baseline="0">
                <a:latin typeface="Arial" panose="020B0604020202020204" pitchFamily="34" charset="0"/>
                <a:cs typeface="Arial" panose="020B0604020202020204" pitchFamily="34" charset="0"/>
              </a:rPr>
              <a:t>Ora il portavoce di ciascun gruppo si alzerà e condividerà le idee del proprio gruppo. {discussione}</a:t>
            </a:r>
          </a:p>
          <a:p>
            <a:endParaRPr lang="en-US" sz="1000" b="0" baseline="0" dirty="0">
              <a:latin typeface="Arial" panose="020B0604020202020204" pitchFamily="34" charset="0"/>
              <a:cs typeface="Arial" panose="020B0604020202020204" pitchFamily="34" charset="0"/>
            </a:endParaRPr>
          </a:p>
          <a:p>
            <a:r>
              <a:rPr lang="it-IT" sz="1000" b="0" baseline="0">
                <a:latin typeface="Arial" panose="020B0604020202020204" pitchFamily="34" charset="0"/>
                <a:cs typeface="Arial" panose="020B0604020202020204" pitchFamily="34" charset="0"/>
              </a:rPr>
              <a:t>Cosa possiamo realisticamente pianificare di fornire ai leader di distretto e club entro giugno? {discussione}</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14</a:t>
            </a:fld>
            <a:endParaRPr lang="en-US"/>
          </a:p>
        </p:txBody>
      </p:sp>
    </p:spTree>
    <p:extLst>
      <p:ext uri="{BB962C8B-B14F-4D97-AF65-F5344CB8AC3E}">
        <p14:creationId xmlns:p14="http://schemas.microsoft.com/office/powerpoint/2010/main" val="3626876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604020202020204" pitchFamily="34" charset="0"/>
                <a:ea typeface="ヒラギノ角ゴ Pro W3"/>
                <a:cs typeface="Arial" panose="020B0604020202020204" pitchFamily="34" charset="0"/>
              </a:rPr>
              <a:t>N</a:t>
            </a:r>
            <a:r>
              <a:rPr lang="it-IT" sz="1000" u="sng" dirty="0" err="1">
                <a:latin typeface="Arial" panose="020B0604020202020204" pitchFamily="34" charset="0"/>
                <a:ea typeface="ヒラギノ角ゴ Pro W3"/>
                <a:cs typeface="Arial" panose="020B0604020202020204" pitchFamily="34" charset="0"/>
              </a:rPr>
              <a:t>ote</a:t>
            </a:r>
            <a:r>
              <a:rPr lang="it-IT" sz="1000" u="sng" dirty="0">
                <a:latin typeface="Arial" panose="020B0604020202020204" pitchFamily="34" charset="0"/>
                <a:ea typeface="ヒラギノ角ゴ Pro W3"/>
                <a:cs typeface="Arial" panose="020B0604020202020204" pitchFamily="34" charset="0"/>
              </a:rPr>
              <a:t> del relatore</a:t>
            </a:r>
            <a:r>
              <a:rPr lang="en-US" sz="1000" u="sng" dirty="0">
                <a:latin typeface="Arial" panose="020B0604020202020204" pitchFamily="34" charset="0"/>
                <a:ea typeface="ヒラギノ角ゴ Pro W3"/>
                <a:cs typeface="Arial" panose="020B0604020202020204" pitchFamily="34" charset="0"/>
              </a:rPr>
              <a:t>:</a:t>
            </a:r>
            <a:r>
              <a:rPr lang="en-US" sz="1000" dirty="0">
                <a:latin typeface="Arial" panose="020B0604020202020204" pitchFamily="34" charset="0"/>
                <a:cs typeface="Arial" panose="020B0604020202020204" pitchFamily="34" charset="0"/>
              </a:rPr>
              <a:t>_____________________________________</a:t>
            </a:r>
          </a:p>
          <a:p>
            <a:r>
              <a:rPr lang="en-US" sz="1000" b="0" dirty="0">
                <a:latin typeface="Arial" panose="020B0604020202020204" pitchFamily="34" charset="0"/>
                <a:cs typeface="Arial" panose="020B0604020202020204" pitchFamily="34" charset="0"/>
              </a:rPr>
              <a:t>E</a:t>
            </a:r>
            <a:r>
              <a:rPr lang="it-IT" sz="1000" b="0" dirty="0" err="1">
                <a:latin typeface="Arial" panose="020B0604020202020204" pitchFamily="34" charset="0"/>
                <a:cs typeface="Arial" panose="020B0604020202020204" pitchFamily="34" charset="0"/>
              </a:rPr>
              <a:t>saminiamo</a:t>
            </a:r>
            <a:r>
              <a:rPr lang="it-IT" sz="1000" b="0" dirty="0">
                <a:latin typeface="Arial" panose="020B0604020202020204" pitchFamily="34" charset="0"/>
                <a:cs typeface="Arial" panose="020B0604020202020204" pitchFamily="34" charset="0"/>
              </a:rPr>
              <a:t> gli obiettivi della </a:t>
            </a:r>
            <a:r>
              <a:rPr lang="it-IT" sz="1000" b="0" i="1" dirty="0">
                <a:latin typeface="Arial" panose="020B0604020202020204" pitchFamily="34" charset="0"/>
                <a:cs typeface="Arial" panose="020B0604020202020204" pitchFamily="34" charset="0"/>
              </a:rPr>
              <a:t>MISSION </a:t>
            </a:r>
            <a:r>
              <a:rPr lang="it-IT" sz="1000" b="1" dirty="0">
                <a:latin typeface="Arial" panose="020B0604020202020204" pitchFamily="34" charset="0"/>
                <a:cs typeface="Arial" panose="020B0604020202020204" pitchFamily="34" charset="0"/>
              </a:rPr>
              <a:t>1.5</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{R</a:t>
            </a:r>
            <a:r>
              <a:rPr lang="it-IT" sz="1000" b="0" dirty="0" err="1">
                <a:latin typeface="Arial" panose="020B0604020202020204" pitchFamily="34" charset="0"/>
                <a:cs typeface="Arial" panose="020B0604020202020204" pitchFamily="34" charset="0"/>
              </a:rPr>
              <a:t>iassumere</a:t>
            </a:r>
            <a:r>
              <a:rPr lang="it-IT" sz="1000" b="0" dirty="0">
                <a:latin typeface="Arial" panose="020B0604020202020204" pitchFamily="34" charset="0"/>
                <a:cs typeface="Arial" panose="020B0604020202020204" pitchFamily="34" charset="0"/>
              </a:rPr>
              <a:t> gli obiettivi dalle slide 11- 14</a:t>
            </a:r>
            <a:r>
              <a:rPr lang="en-US" sz="1000" b="0" dirty="0">
                <a:latin typeface="Arial" panose="020B0604020202020204" pitchFamily="34" charset="0"/>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r>
              <a:rPr lang="en-US" sz="1000" b="0" dirty="0" err="1">
                <a:latin typeface="Arial" panose="020B0604020202020204" pitchFamily="34" charset="0"/>
                <a:cs typeface="Arial" panose="020B0604020202020204" pitchFamily="34" charset="0"/>
              </a:rPr>
              <a:t>Altre</a:t>
            </a:r>
            <a:r>
              <a:rPr lang="en-US" sz="1000" b="0" dirty="0">
                <a:latin typeface="Arial" panose="020B0604020202020204" pitchFamily="34" charset="0"/>
                <a:cs typeface="Arial" panose="020B0604020202020204" pitchFamily="34" charset="0"/>
              </a:rPr>
              <a:t> </a:t>
            </a:r>
            <a:r>
              <a:rPr lang="it-IT" sz="1000" b="0" dirty="0">
                <a:latin typeface="Arial" panose="020B0604020202020204" pitchFamily="34" charset="0"/>
                <a:cs typeface="Arial" panose="020B0604020202020204" pitchFamily="34" charset="0"/>
              </a:rPr>
              <a:t>riflessioni sugli obiettivi </a:t>
            </a:r>
            <a:r>
              <a:rPr lang="it-IT" sz="1000" b="0" dirty="0" err="1">
                <a:latin typeface="Arial" panose="020B0604020202020204" pitchFamily="34" charset="0"/>
                <a:cs typeface="Arial" panose="020B0604020202020204" pitchFamily="34" charset="0"/>
              </a:rPr>
              <a:t>dell</a:t>
            </a:r>
            <a:r>
              <a:rPr lang="en-US" sz="1000" b="0" dirty="0">
                <a:latin typeface="Arial" panose="020B0604020202020204" pitchFamily="34" charset="0"/>
                <a:cs typeface="Arial" panose="020B0604020202020204" pitchFamily="34" charset="0"/>
              </a:rPr>
              <a:t>a </a:t>
            </a:r>
            <a:r>
              <a:rPr lang="en-US" sz="1000" b="0" i="1" kern="0" dirty="0">
                <a:latin typeface="Arial" charset="0"/>
                <a:cs typeface="Arial" charset="0"/>
              </a:rPr>
              <a:t>MISSION</a:t>
            </a:r>
            <a:r>
              <a:rPr lang="en-US" sz="1000" b="0" kern="0" dirty="0">
                <a:latin typeface="Arial" charset="0"/>
                <a:cs typeface="Arial" charset="0"/>
              </a:rPr>
              <a:t> </a:t>
            </a:r>
            <a:r>
              <a:rPr lang="en-US" sz="1000" b="1" kern="0" dirty="0">
                <a:latin typeface="Arial" charset="0"/>
                <a:cs typeface="Arial" charset="0"/>
              </a:rPr>
              <a:t>1.5</a:t>
            </a:r>
            <a:r>
              <a:rPr lang="en-US" sz="1000" b="0" baseline="0" dirty="0">
                <a:latin typeface="Arial" panose="020B0604020202020204" pitchFamily="34" charset="0"/>
                <a:cs typeface="Arial" panose="020B0604020202020204" pitchFamily="34" charset="0"/>
              </a:rPr>
              <a:t>? {</a:t>
            </a:r>
            <a:r>
              <a:rPr lang="it-IT" sz="1000" b="0" baseline="0" dirty="0">
                <a:latin typeface="Arial" panose="020B0604020202020204" pitchFamily="34" charset="0"/>
                <a:cs typeface="Arial" panose="020B0604020202020204" pitchFamily="34" charset="0"/>
              </a:rPr>
              <a:t>discutere e adattare</a:t>
            </a:r>
            <a:r>
              <a:rPr lang="en-US" sz="1000" b="0" baseline="0" dirty="0">
                <a:latin typeface="Arial" panose="020B0604020202020204" pitchFamily="34" charset="0"/>
                <a:cs typeface="Arial" panose="020B0604020202020204" pitchFamily="34" charset="0"/>
              </a:rPr>
              <a:t>,</a:t>
            </a:r>
            <a:r>
              <a:rPr lang="it-IT" sz="1000" b="0" baseline="0" dirty="0">
                <a:latin typeface="Arial" panose="020B0604020202020204" pitchFamily="34" charset="0"/>
                <a:cs typeface="Arial" panose="020B0604020202020204" pitchFamily="34" charset="0"/>
              </a:rPr>
              <a:t> se necessario</a:t>
            </a:r>
            <a:r>
              <a:rPr lang="en-US" sz="1000" b="0" baseline="0" dirty="0">
                <a:latin typeface="Arial" panose="020B0604020202020204" pitchFamily="34" charset="0"/>
                <a:cs typeface="Arial" panose="020B0604020202020204" pitchFamily="34" charset="0"/>
              </a:rPr>
              <a:t>}</a:t>
            </a:r>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15</a:t>
            </a:fld>
            <a:endParaRPr lang="en-US" dirty="0"/>
          </a:p>
        </p:txBody>
      </p:sp>
    </p:spTree>
    <p:extLst>
      <p:ext uri="{BB962C8B-B14F-4D97-AF65-F5344CB8AC3E}">
        <p14:creationId xmlns:p14="http://schemas.microsoft.com/office/powerpoint/2010/main" val="1458577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u="sng" dirty="0">
                <a:latin typeface="Arial" panose="020B0604020202020204" pitchFamily="34" charset="0"/>
                <a:ea typeface="ヒラギノ角ゴ Pro W3"/>
                <a:cs typeface="Arial" panose="020B0604020202020204" pitchFamily="34" charset="0"/>
              </a:rPr>
              <a:t>Note per il relatore: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i="1" dirty="0">
                <a:latin typeface="Arial" panose="020B0604020202020204" pitchFamily="34" charset="0"/>
                <a:cs typeface="Arial" panose="020B0604020202020204" pitchFamily="34" charset="0"/>
              </a:rPr>
              <a:t>Lasciare il tempo ai partecipanti di leggere la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Condurre un'analisi SWOT consente di mettere insieme informazioni per una pianificazione strategica individuando fattori che possono avere un impatto positivo o negativo nel Distretto</a:t>
            </a:r>
            <a:r>
              <a:rPr lang="en-US" sz="1000" b="0" baseline="0" dirty="0">
                <a:latin typeface="Arial" panose="020B0604020202020204" pitchFamily="34" charset="0"/>
                <a:cs typeface="Arial" panose="020B0604020202020204" pitchFamily="34" charset="0"/>
              </a:rPr>
              <a:t>.</a:t>
            </a:r>
          </a:p>
          <a:p>
            <a:endParaRPr lang="it-IT"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Durante la nostra sessione di oggi, collaboreremo su ciascuno di questi punti: punti di forza, punti di debolezza, opportunità e rischi.  </a:t>
            </a:r>
          </a:p>
          <a:p>
            <a:endParaRPr lang="en-US" sz="1000" b="0" baseline="0" dirty="0">
              <a:latin typeface="Arial" panose="020B0604020202020204" pitchFamily="34" charset="0"/>
              <a:cs typeface="Arial" panose="020B0604020202020204" pitchFamily="34" charset="0"/>
            </a:endParaRPr>
          </a:p>
          <a:p>
            <a:pPr algn="l"/>
            <a:r>
              <a:rPr lang="it-IT" sz="1000" b="0" i="0" dirty="0">
                <a:latin typeface="Arial" panose="020B0604020202020204" pitchFamily="34" charset="0"/>
                <a:cs typeface="Arial" panose="020B0604020202020204" pitchFamily="34" charset="0"/>
              </a:rPr>
              <a:t>I punti di forza e di debolezza sono fattori interni al nostro distretto e alle comunità: cose su cui avete un certo controllo e che potete cambiare. Gli esempi includono chi fa parte del vostro gruppo di lavoro, i tipi di attività di servizio svolte dai club del vostro distretto e la qualità dell’esperienza dei nostri soci.</a:t>
            </a:r>
          </a:p>
          <a:p>
            <a:pPr algn="l"/>
            <a:r>
              <a:rPr lang="it-IT" sz="1000" b="0" i="0" dirty="0">
                <a:latin typeface="Arial" panose="020B0604020202020204" pitchFamily="34" charset="0"/>
                <a:cs typeface="Arial" panose="020B0604020202020204" pitchFamily="34" charset="0"/>
              </a:rPr>
              <a:t>Le opportunità e i rischi sono fattori esterni: cose che accadono al di fuori del nostro distretto e delle nostre comunità, in un’area più ampia. Possiamo valorizzare le opportunità e proteggerci dai rischi, ma non possiamo cambiare nessuno di questi due fattori.</a:t>
            </a:r>
          </a:p>
          <a:p>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baseline="0" dirty="0">
                <a:latin typeface="Arial" panose="020B0604020202020204" pitchFamily="34" charset="0"/>
                <a:cs typeface="Arial" panose="020B0604020202020204" pitchFamily="34" charset="0"/>
              </a:rPr>
              <a:t>Infine, creeremo un piano che faccia leva sui nostri punti di forza e riduca al minimo i nostri punti di debolezza, valorizzi le nostre opportunità e riduca al minimo gli impatti dei rischi.</a:t>
            </a: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baseline="0" dirty="0">
                <a:latin typeface="Arial" panose="020B0604020202020204" pitchFamily="34" charset="0"/>
                <a:cs typeface="Arial" panose="020B0604020202020204" pitchFamily="34" charset="0"/>
              </a:rPr>
              <a:t>Utilizzeremo questo piano per raggiungere gli obiettivi della </a:t>
            </a:r>
            <a:r>
              <a:rPr lang="it-IT" sz="1000" b="0" i="1" baseline="0" dirty="0">
                <a:latin typeface="Arial" panose="020B0604020202020204" pitchFamily="34" charset="0"/>
                <a:cs typeface="Arial" panose="020B0604020202020204" pitchFamily="34" charset="0"/>
              </a:rPr>
              <a:t>MISSION</a:t>
            </a:r>
            <a:r>
              <a:rPr lang="it-IT" sz="1000" b="0" baseline="0" dirty="0">
                <a:latin typeface="Arial" panose="020B0604020202020204" pitchFamily="34" charset="0"/>
                <a:cs typeface="Arial" panose="020B0604020202020204" pitchFamily="34" charset="0"/>
              </a:rPr>
              <a:t> </a:t>
            </a:r>
            <a:r>
              <a:rPr lang="it-IT" sz="1000" b="1" baseline="0" dirty="0">
                <a:latin typeface="Arial" panose="020B0604020202020204" pitchFamily="34" charset="0"/>
                <a:cs typeface="Arial" panose="020B0604020202020204" pitchFamily="34" charset="0"/>
              </a:rPr>
              <a:t>1.5</a:t>
            </a:r>
            <a:r>
              <a:rPr lang="en-US" sz="1000" b="0" baseline="0" dirty="0">
                <a:latin typeface="Arial" panose="020B0604020202020204" pitchFamily="34" charset="0"/>
                <a:cs typeface="Arial" panose="020B0604020202020204" pitchFamily="34" charset="0"/>
              </a:rPr>
              <a:t>.</a:t>
            </a:r>
            <a:endParaRPr lang="it-IT" sz="1000" b="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16</a:t>
            </a:fld>
            <a:endParaRPr lang="en-US" dirty="0"/>
          </a:p>
        </p:txBody>
      </p:sp>
    </p:spTree>
    <p:extLst>
      <p:ext uri="{BB962C8B-B14F-4D97-AF65-F5344CB8AC3E}">
        <p14:creationId xmlns:p14="http://schemas.microsoft.com/office/powerpoint/2010/main" val="372687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u="sng" dirty="0">
                <a:latin typeface="Arial" panose="020B0604020202020204" pitchFamily="34" charset="0"/>
                <a:ea typeface="ヒラギノ角ゴ Pro W3"/>
                <a:cs typeface="Arial" panose="020B0604020202020204" pitchFamily="34" charset="0"/>
              </a:rPr>
              <a:t>Note per il relatore: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i="1" dirty="0">
                <a:latin typeface="Arial" panose="020B0604020202020204" pitchFamily="34" charset="0"/>
                <a:ea typeface="ヒラギノ角ゴ Pro W3"/>
                <a:cs typeface="Arial" panose="020B0604020202020204" pitchFamily="34" charset="0"/>
              </a:rPr>
              <a:t>Come indicato nella slide 1, alcuni partecipanti potrebbero non sentirsi a proprio agio nell’esporre le proprie opinioni durante la parte SWOT della sessione. Ricordare ai partecipanti che questa sessione è un ambiente sicuro e che tutte le opinioni sono benvenute, ma offrire al contempo ai partecipanti un modo alternativo per inviare le loro idee.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i="1" dirty="0">
                <a:latin typeface="Arial" panose="020B0604020202020204" pitchFamily="34" charset="0"/>
                <a:ea typeface="ヒラギノ角ゴ Pro W3"/>
                <a:cs typeface="Arial" panose="020B0604020202020204" pitchFamily="34" charset="0"/>
              </a:rPr>
              <a:t>Annotare tutte le idee riassunte durante la parte SWOT della sessione in un documento Word e condividerle con il gruppo al termine della sessione.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aseline="0" dirty="0">
                <a:latin typeface="Arial" panose="020B0604020202020204" pitchFamily="34" charset="0"/>
                <a:cs typeface="Arial" panose="020B0604020202020204" pitchFamily="34" charset="0"/>
              </a:rPr>
              <a:t>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dirty="0">
                <a:latin typeface="Arial" panose="020B0604020202020204" pitchFamily="34" charset="0"/>
                <a:cs typeface="Arial" panose="020B0604020202020204" pitchFamily="34" charset="0"/>
              </a:rPr>
              <a:t>Quali sono i nostri </a:t>
            </a:r>
            <a:r>
              <a:rPr lang="it-IT" sz="1000" b="0" baseline="0" dirty="0">
                <a:latin typeface="Arial" panose="020B0604020202020204" pitchFamily="34" charset="0"/>
                <a:cs typeface="Arial" panose="020B0604020202020204" pitchFamily="34" charset="0"/>
              </a:rPr>
              <a:t>punti di forza? </a:t>
            </a:r>
          </a:p>
          <a:p>
            <a:endParaRPr lang="en-US"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Analizzando queste quattro aree di interesse: fondare nuovi club, immettere nuovi soci, garantire la soddisfazione dei soci</a:t>
            </a:r>
            <a:r>
              <a:rPr lang="it-IT" sz="1000" b="0" dirty="0">
                <a:latin typeface="Arial" panose="020B0604020202020204" pitchFamily="34" charset="0"/>
                <a:cs typeface="Arial" panose="020B0604020202020204" pitchFamily="34" charset="0"/>
              </a:rPr>
              <a:t> </a:t>
            </a:r>
            <a:r>
              <a:rPr lang="it-IT" sz="1000" b="0" baseline="0" dirty="0">
                <a:latin typeface="Arial" panose="020B0604020202020204" pitchFamily="34" charset="0"/>
                <a:cs typeface="Arial" panose="020B0604020202020204" pitchFamily="34" charset="0"/>
              </a:rPr>
              <a:t>e fornire supporto ai leader, secondo voi che cosa facciamo bene? </a:t>
            </a:r>
          </a:p>
          <a:p>
            <a:endParaRPr lang="en-US" sz="1000" b="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Avrete 5 minuti a disposizione per lavorare in gruppi e discutere delle vostre opinioni a questo riguardo. Dopo 5 minuti, incaricate un portavoce che riassuma le idee del vostro gruppo</a:t>
            </a:r>
            <a:r>
              <a:rPr lang="it-IT" sz="1000" b="0" baseline="0" dirty="0">
                <a:latin typeface="Arial" panose="020B0604020202020204" pitchFamily="34" charset="0"/>
                <a:cs typeface="Arial" panose="020B0604020202020204" pitchFamily="34" charset="0"/>
              </a:rPr>
              <a:t>. {discussione}</a:t>
            </a:r>
          </a:p>
          <a:p>
            <a:endParaRPr lang="en-US"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Siete pronti? 5 minuti hanno inizio da adesso</a:t>
            </a:r>
            <a:r>
              <a:rPr lang="en-US" sz="1000" b="0" baseline="0" dirty="0">
                <a:latin typeface="Arial" panose="020B0604020202020204" pitchFamily="34" charset="0"/>
                <a:cs typeface="Arial" panose="020B0604020202020204" pitchFamily="34" charset="0"/>
              </a:rPr>
              <a:t>.</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A</a:t>
            </a:r>
            <a:r>
              <a:rPr lang="it-IT" sz="1000" b="0" baseline="0" dirty="0">
                <a:latin typeface="Arial" panose="020B0604020202020204" pitchFamily="34" charset="0"/>
                <a:cs typeface="Arial" panose="020B0604020202020204" pitchFamily="34" charset="0"/>
              </a:rPr>
              <a:t>desso il portavoce di ogni gruppo si alzerà in piedi e presenterà le idee del suo </a:t>
            </a:r>
            <a:r>
              <a:rPr lang="en-US" sz="1000" b="0" baseline="0" dirty="0">
                <a:latin typeface="Arial" panose="020B0604020202020204" pitchFamily="34" charset="0"/>
                <a:cs typeface="Arial" panose="020B0604020202020204" pitchFamily="34" charset="0"/>
              </a:rPr>
              <a:t>g</a:t>
            </a:r>
            <a:r>
              <a:rPr lang="it-IT" sz="1000" b="0" baseline="0" dirty="0" err="1">
                <a:latin typeface="Arial" panose="020B0604020202020204" pitchFamily="34" charset="0"/>
                <a:cs typeface="Arial" panose="020B0604020202020204" pitchFamily="34" charset="0"/>
              </a:rPr>
              <a:t>ruppo</a:t>
            </a:r>
            <a:r>
              <a:rPr lang="en-US" sz="1000" b="0" baseline="0" dirty="0">
                <a:latin typeface="Arial" panose="020B0604020202020204" pitchFamily="34" charset="0"/>
                <a:cs typeface="Arial" panose="020B0604020202020204" pitchFamily="34" charset="0"/>
              </a:rPr>
              <a:t>.</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dirty="0">
                <a:solidFill>
                  <a:srgbClr val="000000"/>
                </a:solidFill>
                <a:latin typeface="Arial" panose="020B0604020202020204" pitchFamily="34" charset="0"/>
                <a:cs typeface="Arial" panose="020B0604020202020204" pitchFamily="34" charset="0"/>
              </a:rPr>
              <a:t>Ora che abbiamo sentito tutte le grandi cose che sta facendo il nostro distretto, è evidente che non dovremmo cambiare tutto. Alcune cose vengono fatte molto bene. </a:t>
            </a:r>
            <a:r>
              <a:rPr lang="it-IT" sz="1000" b="0" baseline="0" dirty="0">
                <a:latin typeface="Arial" panose="020B0604020202020204" pitchFamily="34" charset="0"/>
                <a:cs typeface="Arial" panose="020B0604020202020204" pitchFamily="34" charset="0"/>
              </a:rPr>
              <a:t>Come possiamo costruire su questi punti di forza, in modo che il nostro distretto possa diventare più forte? {discussione}</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17</a:t>
            </a:fld>
            <a:endParaRPr lang="en-US" dirty="0"/>
          </a:p>
        </p:txBody>
      </p:sp>
    </p:spTree>
    <p:extLst>
      <p:ext uri="{BB962C8B-B14F-4D97-AF65-F5344CB8AC3E}">
        <p14:creationId xmlns:p14="http://schemas.microsoft.com/office/powerpoint/2010/main" val="17745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it-IT" sz="1000" u="sng" dirty="0">
                <a:latin typeface="Arial" panose="020B0604020202020204" pitchFamily="34" charset="0"/>
                <a:ea typeface="ヒラギノ角ゴ Pro W3"/>
                <a:cs typeface="Arial" panose="020B0604020202020204" pitchFamily="34" charset="0"/>
              </a:rPr>
              <a:t>Note per il relatore: </a:t>
            </a:r>
          </a:p>
          <a:p>
            <a:pPr lvl="0">
              <a:defRPr/>
            </a:pPr>
            <a:r>
              <a:rPr lang="it-IT" sz="1000" dirty="0">
                <a:latin typeface="Arial" panose="020B0604020202020204" pitchFamily="34" charset="0"/>
                <a:cs typeface="Arial" panose="020B0604020202020204" pitchFamily="34" charset="0"/>
              </a:rPr>
              <a:t>___________________________________________________</a:t>
            </a:r>
          </a:p>
          <a:p>
            <a:endParaRPr lang="en-US" sz="1000" b="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Adesso parliamo dei punti di debolezza</a:t>
            </a:r>
            <a:r>
              <a:rPr lang="it-IT" sz="1000" b="0" baseline="0" dirty="0">
                <a:latin typeface="Arial" panose="020B0604020202020204" pitchFamily="34" charset="0"/>
                <a:cs typeface="Arial" panose="020B0604020202020204" pitchFamily="34" charset="0"/>
              </a:rPr>
              <a:t>. </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baseline="0" dirty="0">
                <a:latin typeface="Arial" panose="020B0604020202020204" pitchFamily="34" charset="0"/>
                <a:cs typeface="Arial" panose="020B0604020202020204" pitchFamily="34" charset="0"/>
              </a:rPr>
              <a:t>Esaminando quelle stesse quattro aree di interesse, secondo voi quali sono le cose che non facciamo molto bene?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dirty="0">
                <a:latin typeface="Arial" panose="020B0604020202020204" pitchFamily="34" charset="0"/>
                <a:cs typeface="Arial" panose="020B0604020202020204" pitchFamily="34" charset="0"/>
              </a:rPr>
              <a:t>Avrete 5 minuti a disposizione per lavorare in gruppi e discutere delle vostre opinioni a questo riguardo. Dopo 5 minuti, incaricate un portavoce che riassuma le idee del vostro gruppo</a:t>
            </a:r>
            <a:r>
              <a:rPr lang="it-IT" sz="1000" b="0" baseline="0" dirty="0">
                <a:latin typeface="Arial" panose="020B0604020202020204" pitchFamily="34" charset="0"/>
                <a:cs typeface="Arial" panose="020B0604020202020204" pitchFamily="34" charset="0"/>
              </a:rPr>
              <a:t>. {discussione}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Siete pronti? 5 minuti hanno inizio da adesso</a:t>
            </a:r>
            <a:r>
              <a:rPr lang="en-US" sz="1000" b="0" baseline="0" dirty="0">
                <a:latin typeface="Arial" panose="020B0604020202020204" pitchFamily="34" charset="0"/>
                <a:cs typeface="Arial" panose="020B0604020202020204" pitchFamily="34" charset="0"/>
              </a:rPr>
              <a:t>.</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A</a:t>
            </a:r>
            <a:r>
              <a:rPr lang="it-IT" sz="1000" b="0" baseline="0" dirty="0">
                <a:latin typeface="Arial" panose="020B0604020202020204" pitchFamily="34" charset="0"/>
                <a:cs typeface="Arial" panose="020B0604020202020204" pitchFamily="34" charset="0"/>
              </a:rPr>
              <a:t>desso il portavoce di ogni gruppo si alzerà in piedi e presenterà le idee del suo </a:t>
            </a:r>
            <a:r>
              <a:rPr lang="en-US" sz="1000" b="0" baseline="0" dirty="0">
                <a:latin typeface="Arial" panose="020B0604020202020204" pitchFamily="34" charset="0"/>
                <a:cs typeface="Arial" panose="020B0604020202020204" pitchFamily="34" charset="0"/>
              </a:rPr>
              <a:t>g</a:t>
            </a:r>
            <a:r>
              <a:rPr lang="it-IT" sz="1000" b="0" baseline="0" dirty="0" err="1">
                <a:latin typeface="Arial" panose="020B0604020202020204" pitchFamily="34" charset="0"/>
                <a:cs typeface="Arial" panose="020B0604020202020204" pitchFamily="34" charset="0"/>
              </a:rPr>
              <a:t>ruppo</a:t>
            </a:r>
            <a:endParaRPr lang="it-IT"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Adesso che abbiamo ascoltato tutti i gruppi</a:t>
            </a:r>
            <a:r>
              <a:rPr lang="en-US" sz="1000" b="0" baseline="0" dirty="0">
                <a:latin typeface="Arial" panose="020B0604020202020204" pitchFamily="34" charset="0"/>
                <a:cs typeface="Arial" panose="020B0604020202020204" pitchFamily="34" charset="0"/>
              </a:rPr>
              <a:t>, c</a:t>
            </a:r>
            <a:r>
              <a:rPr lang="it-IT" sz="1000" b="0" baseline="0" dirty="0" err="1">
                <a:latin typeface="Arial" panose="020B0604020202020204" pitchFamily="34" charset="0"/>
                <a:cs typeface="Arial" panose="020B0604020202020204" pitchFamily="34" charset="0"/>
              </a:rPr>
              <a:t>ome</a:t>
            </a:r>
            <a:r>
              <a:rPr lang="it-IT" sz="1000" b="0" baseline="0" dirty="0">
                <a:latin typeface="Arial" panose="020B0604020202020204" pitchFamily="34" charset="0"/>
                <a:cs typeface="Arial" panose="020B0604020202020204" pitchFamily="34" charset="0"/>
              </a:rPr>
              <a:t> possiamo superare i punti di debolezza individuati? {discussione}</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18</a:t>
            </a:fld>
            <a:endParaRPr lang="en-US" dirty="0"/>
          </a:p>
        </p:txBody>
      </p:sp>
    </p:spTree>
    <p:extLst>
      <p:ext uri="{BB962C8B-B14F-4D97-AF65-F5344CB8AC3E}">
        <p14:creationId xmlns:p14="http://schemas.microsoft.com/office/powerpoint/2010/main" val="799262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defRPr/>
            </a:pPr>
            <a:r>
              <a:rPr lang="it-IT" sz="1000" u="sng" dirty="0">
                <a:latin typeface="Arial" panose="020B0604020202020204" pitchFamily="34" charset="0"/>
                <a:ea typeface="ヒラギノ角ゴ Pro W3"/>
                <a:cs typeface="Arial" panose="020B0604020202020204" pitchFamily="34" charset="0"/>
              </a:rPr>
              <a:t>Note per il relatore: </a:t>
            </a:r>
          </a:p>
          <a:p>
            <a:pPr lvl="0">
              <a:defRPr/>
            </a:pPr>
            <a:r>
              <a:rPr lang="it-IT" sz="1000" dirty="0">
                <a:latin typeface="Arial" panose="020B0604020202020204" pitchFamily="34" charset="0"/>
                <a:cs typeface="Arial" panose="020B0604020202020204" pitchFamily="34" charset="0"/>
              </a:rPr>
              <a:t>___________________________________________________</a:t>
            </a:r>
          </a:p>
          <a:p>
            <a:endParaRPr lang="en-US" sz="1000" dirty="0">
              <a:latin typeface="Arial" panose="020B0604020202020204" pitchFamily="34" charset="0"/>
              <a:ea typeface="ヒラギノ角ゴ Pro W3"/>
              <a:cs typeface="Arial" panose="020B0604020202020204" pitchFamily="34" charset="0"/>
            </a:endParaRPr>
          </a:p>
          <a:p>
            <a:r>
              <a:rPr lang="it-IT" sz="1000" b="0" dirty="0">
                <a:latin typeface="Arial" panose="020B0604020202020204" pitchFamily="34" charset="0"/>
                <a:ea typeface="ヒラギノ角ゴ Pro W3"/>
                <a:cs typeface="Arial" panose="020B0604020202020204" pitchFamily="34" charset="0"/>
              </a:rPr>
              <a:t>Le opportunità</a:t>
            </a:r>
            <a:r>
              <a:rPr lang="it-IT" sz="1000" b="0" baseline="0" dirty="0">
                <a:latin typeface="Arial" panose="020B0604020202020204" pitchFamily="34" charset="0"/>
                <a:ea typeface="ヒラギノ角ゴ Pro W3"/>
                <a:cs typeface="Arial" panose="020B0604020202020204" pitchFamily="34" charset="0"/>
              </a:rPr>
              <a:t> e i rischi sono un po’ diversi, perché sono una reazione a ciò che sta accadendo al di fuori dei nostri club:</a:t>
            </a:r>
            <a:r>
              <a:rPr lang="it-IT" sz="1000" b="0" dirty="0">
                <a:latin typeface="Arial" panose="020B0604020202020204" pitchFamily="34" charset="0"/>
                <a:ea typeface="ヒラギノ角ゴ Pro W3"/>
                <a:cs typeface="Arial" panose="020B0604020202020204" pitchFamily="34" charset="0"/>
              </a:rPr>
              <a:t> </a:t>
            </a:r>
          </a:p>
          <a:p>
            <a:endParaRPr lang="en-US" sz="10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sz="1000" b="0" dirty="0">
                <a:latin typeface="Arial" panose="020B0604020202020204" pitchFamily="34" charset="0"/>
                <a:cs typeface="Arial" panose="020B0604020202020204" pitchFamily="34" charset="0"/>
              </a:rPr>
              <a:t>Le aziende stanno iniziando o chiudendo l’attività?</a:t>
            </a:r>
            <a:r>
              <a:rPr lang="it-IT" sz="1000" b="0" baseline="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it-IT" sz="1000" b="0" dirty="0">
                <a:latin typeface="Arial" panose="020B0604020202020204" pitchFamily="34" charset="0"/>
                <a:cs typeface="Arial" panose="020B0604020202020204" pitchFamily="34" charset="0"/>
              </a:rPr>
              <a:t>Ci sono più persone che vanno in pensione</a:t>
            </a:r>
            <a:r>
              <a:rPr lang="it-IT" sz="1000" b="0" baseline="0" dirty="0">
                <a:latin typeface="Arial" panose="020B0604020202020204" pitchFamily="34" charset="0"/>
                <a:cs typeface="Arial" panose="020B0604020202020204" pitchFamily="34" charset="0"/>
              </a:rPr>
              <a:t>, ci sono nuove famiglie che si trasferiscono nella comunità o le persone restano single più a lungo? </a:t>
            </a:r>
            <a:r>
              <a:rPr lang="it-IT" sz="1000" b="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it-IT" sz="1000" b="0" dirty="0">
                <a:latin typeface="Arial" panose="020B0604020202020204" pitchFamily="34" charset="0"/>
                <a:cs typeface="Arial" panose="020B0604020202020204" pitchFamily="34" charset="0"/>
              </a:rPr>
              <a:t>Ci sono</a:t>
            </a:r>
            <a:r>
              <a:rPr lang="it-IT" sz="1000" b="0" baseline="0" dirty="0">
                <a:latin typeface="Arial" panose="020B0604020202020204" pitchFamily="34" charset="0"/>
                <a:cs typeface="Arial" panose="020B0604020202020204" pitchFamily="34" charset="0"/>
              </a:rPr>
              <a:t> altre </a:t>
            </a:r>
            <a:r>
              <a:rPr lang="it-IT" sz="1000" b="0" dirty="0">
                <a:latin typeface="Arial" panose="020B0604020202020204" pitchFamily="34" charset="0"/>
                <a:cs typeface="Arial" panose="020B0604020202020204" pitchFamily="34" charset="0"/>
              </a:rPr>
              <a:t>organizzazioni di beneficenza nelle vicinanze?</a:t>
            </a:r>
          </a:p>
          <a:p>
            <a:pPr marL="171450" indent="-171450">
              <a:buFont typeface="Arial" panose="020B0604020202020204" pitchFamily="34" charset="0"/>
              <a:buChar char="•"/>
            </a:pPr>
            <a:r>
              <a:rPr lang="it-IT" sz="1000" b="0" dirty="0">
                <a:latin typeface="Arial" panose="020B0604020202020204" pitchFamily="34" charset="0"/>
                <a:cs typeface="Arial" panose="020B0604020202020204" pitchFamily="34" charset="0"/>
              </a:rPr>
              <a:t>Le persone stanno diventando più o meno connesse con le loro comunità?</a:t>
            </a:r>
          </a:p>
          <a:p>
            <a:endParaRPr lang="en-US" sz="1000" b="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Chi vuole</a:t>
            </a:r>
            <a:r>
              <a:rPr lang="it-IT" sz="1000" b="0" baseline="0" dirty="0">
                <a:latin typeface="Arial" panose="020B0604020202020204" pitchFamily="34" charset="0"/>
                <a:cs typeface="Arial" panose="020B0604020202020204" pitchFamily="34" charset="0"/>
              </a:rPr>
              <a:t> condividere un esempio di cambiamento esterno o di opportunità nella sua area? </a:t>
            </a:r>
            <a:r>
              <a:rPr lang="it-IT" sz="1000" b="0" dirty="0">
                <a:latin typeface="Arial" panose="020B0604020202020204" pitchFamily="34" charset="0"/>
                <a:cs typeface="Arial" panose="020B0604020202020204" pitchFamily="34" charset="0"/>
              </a:rPr>
              <a:t>Avrete 5 minuti a disposizione per lavorare in gruppi e discutere delle vostre opinioni a questo riguardo. Dopo 5 minuti, incaricate un portavoce che riassuma le idee del vostro gruppo</a:t>
            </a:r>
            <a:r>
              <a:rPr lang="it-IT" sz="1000" b="0" baseline="0" dirty="0">
                <a:latin typeface="Arial" panose="020B0604020202020204" pitchFamily="34" charset="0"/>
                <a:cs typeface="Arial" panose="020B0604020202020204" pitchFamily="34" charset="0"/>
              </a:rPr>
              <a:t>. {discussione}</a:t>
            </a:r>
          </a:p>
          <a:p>
            <a:endParaRPr lang="en-US"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Siete pronti? 5 minuti hanno inizio da adesso</a:t>
            </a:r>
            <a:r>
              <a:rPr lang="en-US" sz="1000" b="0" baseline="0" dirty="0">
                <a:latin typeface="Arial" panose="020B0604020202020204" pitchFamily="34" charset="0"/>
                <a:cs typeface="Arial" panose="020B0604020202020204" pitchFamily="34" charset="0"/>
              </a:rPr>
              <a:t>.</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A</a:t>
            </a:r>
            <a:r>
              <a:rPr lang="it-IT" sz="1000" b="0" baseline="0" dirty="0">
                <a:latin typeface="Arial" panose="020B0604020202020204" pitchFamily="34" charset="0"/>
                <a:cs typeface="Arial" panose="020B0604020202020204" pitchFamily="34" charset="0"/>
              </a:rPr>
              <a:t>desso il portavoce di ogni gruppo si alzerà in piedi e presenterà le idee del suo </a:t>
            </a:r>
            <a:r>
              <a:rPr lang="en-US" sz="1000" b="0" baseline="0" dirty="0">
                <a:latin typeface="Arial" panose="020B0604020202020204" pitchFamily="34" charset="0"/>
                <a:cs typeface="Arial" panose="020B0604020202020204" pitchFamily="34" charset="0"/>
              </a:rPr>
              <a:t>g</a:t>
            </a:r>
            <a:r>
              <a:rPr lang="it-IT" sz="1000" b="0" baseline="0" dirty="0" err="1">
                <a:latin typeface="Arial" panose="020B0604020202020204" pitchFamily="34" charset="0"/>
                <a:cs typeface="Arial" panose="020B0604020202020204" pitchFamily="34" charset="0"/>
              </a:rPr>
              <a:t>ruppo</a:t>
            </a:r>
            <a:endParaRPr lang="en-US" sz="1000" b="0" baseline="0" dirty="0">
              <a:latin typeface="Arial" panose="020B0604020202020204" pitchFamily="34" charset="0"/>
              <a:cs typeface="Arial" panose="020B0604020202020204" pitchFamily="34" charset="0"/>
            </a:endParaRPr>
          </a:p>
          <a:p>
            <a:endParaRPr lang="it-IT"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Come possiamo valorizzare quei cambiamenti? </a:t>
            </a:r>
            <a:r>
              <a:rPr lang="it-IT" sz="1000" b="0" i="1" baseline="0" dirty="0">
                <a:latin typeface="Arial" panose="020B0604020202020204" pitchFamily="34" charset="0"/>
                <a:cs typeface="Arial" panose="020B0604020202020204" pitchFamily="34" charset="0"/>
              </a:rPr>
              <a:t>{discutere}</a:t>
            </a:r>
          </a:p>
          <a:p>
            <a:pPr marL="171450" indent="-171450">
              <a:buFont typeface="Arial" panose="020B0604020202020204" pitchFamily="34" charset="0"/>
              <a:buChar char="•"/>
            </a:pPr>
            <a:r>
              <a:rPr lang="it-IT" sz="1000" b="0" i="1" baseline="0" dirty="0">
                <a:latin typeface="Arial" panose="020B0604020202020204" pitchFamily="34" charset="0"/>
                <a:cs typeface="Arial" panose="020B0604020202020204" pitchFamily="34" charset="0"/>
              </a:rPr>
              <a:t>Considerare che alcuni cambiamenti possono essere dei rischi</a:t>
            </a:r>
            <a:br>
              <a:rPr lang="it-IT" sz="1000" b="0" i="1" baseline="0" dirty="0">
                <a:latin typeface="Arial" panose="020B0604020202020204" pitchFamily="34" charset="0"/>
                <a:cs typeface="Arial" panose="020B0604020202020204" pitchFamily="34" charset="0"/>
              </a:rPr>
            </a:br>
            <a:r>
              <a:rPr lang="it-IT" sz="1000" b="0" i="1" baseline="0" dirty="0">
                <a:latin typeface="Arial" panose="020B0604020202020204" pitchFamily="34" charset="0"/>
                <a:cs typeface="Arial" panose="020B0604020202020204" pitchFamily="34" charset="0"/>
              </a:rPr>
              <a:t>E se non è possibile trovare alcun vantaggio?</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19</a:t>
            </a:fld>
            <a:endParaRPr lang="en-US" dirty="0"/>
          </a:p>
        </p:txBody>
      </p:sp>
    </p:spTree>
    <p:extLst>
      <p:ext uri="{BB962C8B-B14F-4D97-AF65-F5344CB8AC3E}">
        <p14:creationId xmlns:p14="http://schemas.microsoft.com/office/powerpoint/2010/main" val="66849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u="sng" dirty="0">
                <a:latin typeface="Arial" panose="020B0604020202020204" pitchFamily="34" charset="0"/>
                <a:ea typeface="ヒラギノ角ゴ Pro W3"/>
                <a:cs typeface="Arial" panose="020B0604020202020204" pitchFamily="34" charset="0"/>
              </a:rPr>
              <a:t>Note per il relatore:</a:t>
            </a:r>
            <a:r>
              <a:rPr lang="it-IT" sz="1000" dirty="0">
                <a:latin typeface="Arial" panose="020B0604020202020204" pitchFamily="34" charset="0"/>
                <a:ea typeface="ヒラギノ角ゴ Pro W3"/>
                <a:cs typeface="Arial" panose="020B0604020202020204" pitchFamily="34" charset="0"/>
              </a:rPr>
              <a:t> </a:t>
            </a:r>
          </a:p>
          <a:p>
            <a:pPr>
              <a:defRPr/>
            </a:pPr>
            <a:r>
              <a:rPr lang="it-IT" sz="1000" i="1" dirty="0">
                <a:latin typeface="Arial" panose="020B0604020202020204" pitchFamily="34" charset="0"/>
                <a:cs typeface="Arial" panose="020B0604020202020204" pitchFamily="34" charset="0"/>
              </a:rPr>
              <a:t>Iniziare la sessione presentandosi e dando il benvenuto ai partecipanti a questo seminario sulla fase del "creare una visione” dell’approccio per la membership globale.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aseline="0" dirty="0">
                <a:latin typeface="Arial" panose="020B0604020202020204" pitchFamily="34" charset="0"/>
                <a:cs typeface="Arial" panose="020B0604020202020204" pitchFamily="34" charset="0"/>
              </a:rPr>
              <a:t>____________________________________________________________</a:t>
            </a:r>
          </a:p>
          <a:p>
            <a:endParaRPr lang="en-US" sz="1000" baseline="0" dirty="0">
              <a:latin typeface="Arial" panose="020B0604020202020204" pitchFamily="34" charset="0"/>
              <a:cs typeface="Arial" panose="020B0604020202020204" pitchFamily="34" charset="0"/>
            </a:endParaRPr>
          </a:p>
          <a:p>
            <a:r>
              <a:rPr lang="it-IT" sz="1000" b="0" i="1" baseline="0" dirty="0">
                <a:latin typeface="Arial" panose="020B0604020202020204" pitchFamily="34" charset="0"/>
                <a:cs typeface="Arial" panose="020B0604020202020204" pitchFamily="34" charset="0"/>
              </a:rPr>
              <a:t>Testo per il leader di area GAT che prepara i leader distrettuali a condurre un workshop sulla fase “Creare una visione”.</a:t>
            </a:r>
          </a:p>
          <a:p>
            <a:endParaRPr lang="en-US" sz="1000" b="0" baseline="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Benvenuti a</a:t>
            </a:r>
            <a:r>
              <a:rPr lang="it-IT" sz="1000" b="0" baseline="0" dirty="0">
                <a:latin typeface="Arial" panose="020B0604020202020204" pitchFamily="34" charset="0"/>
                <a:cs typeface="Arial" panose="020B0604020202020204" pitchFamily="34" charset="0"/>
              </a:rPr>
              <a:t> questa formazione sull'approccio per la membership globale. Mi chiamo ___ e sono entusiasta di vedervi tutti qui oggi. </a:t>
            </a:r>
          </a:p>
          <a:p>
            <a:endParaRPr lang="en-US"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Durante questa riunione faremo pratica sul workshop relativo alla fase del “creare una visione”. Il workshop sul creare una visione include un processo per analizzare la situazione attuale del distretto e fissare degli obiettivi per la </a:t>
            </a:r>
            <a:r>
              <a:rPr lang="it-IT" sz="1000" b="0" i="1" baseline="0" dirty="0">
                <a:latin typeface="Arial" panose="020B0604020202020204" pitchFamily="34" charset="0"/>
                <a:cs typeface="Arial" panose="020B0604020202020204" pitchFamily="34" charset="0"/>
              </a:rPr>
              <a:t>MISSION</a:t>
            </a:r>
            <a:r>
              <a:rPr lang="it-IT" sz="1000" b="0" baseline="0" dirty="0">
                <a:latin typeface="Arial" panose="020B0604020202020204" pitchFamily="34" charset="0"/>
                <a:cs typeface="Arial" panose="020B0604020202020204" pitchFamily="34" charset="0"/>
              </a:rPr>
              <a:t> </a:t>
            </a:r>
            <a:r>
              <a:rPr lang="it-IT" sz="1000" b="1" baseline="0" dirty="0">
                <a:latin typeface="Arial" panose="020B0604020202020204" pitchFamily="34" charset="0"/>
                <a:cs typeface="Arial" panose="020B0604020202020204" pitchFamily="34" charset="0"/>
              </a:rPr>
              <a:t>1.5. </a:t>
            </a:r>
          </a:p>
          <a:p>
            <a:endParaRPr lang="en-US" sz="1000" b="0" dirty="0">
              <a:latin typeface="Arial" panose="020B0604020202020204" pitchFamily="34" charset="0"/>
              <a:cs typeface="Arial" panose="020B0604020202020204" pitchFamily="34" charset="0"/>
            </a:endParaRPr>
          </a:p>
          <a:p>
            <a:r>
              <a:rPr lang="it-IT" sz="1000" b="0" i="1" dirty="0">
                <a:latin typeface="Arial" panose="020B0604020202020204" pitchFamily="34" charset="0"/>
                <a:cs typeface="Arial" panose="020B0604020202020204" pitchFamily="34" charset="0"/>
              </a:rPr>
              <a:t>Testo per i leader distrettuali che conducono un workshop sulla fase del “creare una visione”.</a:t>
            </a:r>
          </a:p>
          <a:p>
            <a:endParaRPr lang="en-US" sz="1000" b="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Benvenuti a</a:t>
            </a:r>
            <a:r>
              <a:rPr lang="it-IT" sz="1000" b="0" baseline="0" dirty="0">
                <a:latin typeface="Arial" panose="020B0604020202020204" pitchFamily="34" charset="0"/>
                <a:cs typeface="Arial" panose="020B0604020202020204" pitchFamily="34" charset="0"/>
              </a:rPr>
              <a:t> questa riunione distrettuale sull'approccio per la membership globale. Mi chiamo ___ e sono entusiasta di vedervi tutti qui oggi. </a:t>
            </a:r>
          </a:p>
          <a:p>
            <a:endParaRPr lang="en-US"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In questa riunione analizzeremo la situazione attuale del nostro distretto e stabiliremo gli obiettivi associativi del nostro distretto. </a:t>
            </a:r>
          </a:p>
          <a:p>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a:t>
            </a:fld>
            <a:endParaRPr lang="en-US" dirty="0"/>
          </a:p>
        </p:txBody>
      </p:sp>
    </p:spTree>
    <p:extLst>
      <p:ext uri="{BB962C8B-B14F-4D97-AF65-F5344CB8AC3E}">
        <p14:creationId xmlns:p14="http://schemas.microsoft.com/office/powerpoint/2010/main" val="71993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it-IT" sz="1000" u="sng" dirty="0">
                <a:latin typeface="Arial" panose="020B0604020202020204" pitchFamily="34" charset="0"/>
                <a:ea typeface="ヒラギノ角ゴ Pro W3"/>
                <a:cs typeface="Arial" panose="020B0604020202020204" pitchFamily="34" charset="0"/>
              </a:rPr>
              <a:t>Note per il relatore: </a:t>
            </a:r>
          </a:p>
          <a:p>
            <a:pPr lvl="0">
              <a:defRPr/>
            </a:pPr>
            <a:r>
              <a:rPr lang="it-IT" sz="1000" dirty="0">
                <a:latin typeface="Arial" panose="020B0604020202020204" pitchFamily="34" charset="0"/>
                <a:cs typeface="Arial" panose="020B0604020202020204" pitchFamily="34" charset="0"/>
              </a:rPr>
              <a:t>___________________________________________________</a:t>
            </a:r>
          </a:p>
          <a:p>
            <a:endParaRPr lang="en-US" sz="1000" b="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Non tutti i cambiamenti hanno una nota positiva,</a:t>
            </a:r>
            <a:r>
              <a:rPr lang="it-IT" sz="1000" b="0" baseline="0" dirty="0">
                <a:latin typeface="Arial" panose="020B0604020202020204" pitchFamily="34" charset="0"/>
                <a:cs typeface="Arial" panose="020B0604020202020204" pitchFamily="34" charset="0"/>
              </a:rPr>
              <a:t> ma vogliamo</a:t>
            </a:r>
            <a:r>
              <a:rPr lang="it-IT" sz="1000" b="0" dirty="0">
                <a:latin typeface="Arial" panose="020B0604020202020204" pitchFamily="34" charset="0"/>
                <a:cs typeface="Arial" panose="020B0604020202020204" pitchFamily="34" charset="0"/>
              </a:rPr>
              <a:t> </a:t>
            </a:r>
            <a:r>
              <a:rPr lang="it-IT" sz="1000" b="0" baseline="0" dirty="0">
                <a:latin typeface="Arial" panose="020B0604020202020204" pitchFamily="34" charset="0"/>
                <a:cs typeface="Arial" panose="020B0604020202020204" pitchFamily="34" charset="0"/>
              </a:rPr>
              <a:t>pensare a come ridurre i danni ai nostri club.  </a:t>
            </a:r>
          </a:p>
          <a:p>
            <a:endParaRPr lang="en-US"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I rischi, come le opportunità, possono essere cambiamenti nelle aziende, cambiamenti demografici, organizzazioni concorrenti o cambiamenti culturali su cui non possiamo fare leva. </a:t>
            </a:r>
          </a:p>
          <a:p>
            <a:endParaRPr lang="en-US" sz="1000" b="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Chi vuole</a:t>
            </a:r>
            <a:r>
              <a:rPr lang="it-IT" sz="1000" b="0" baseline="0" dirty="0">
                <a:latin typeface="Arial" panose="020B0604020202020204" pitchFamily="34" charset="0"/>
                <a:cs typeface="Arial" panose="020B0604020202020204" pitchFamily="34" charset="0"/>
              </a:rPr>
              <a:t> condividere degli esempi di cambiamenti negativi che si stanno verificando nella sua area? </a:t>
            </a:r>
            <a:r>
              <a:rPr lang="it-IT" sz="1000" b="0" dirty="0">
                <a:latin typeface="Arial" panose="020B0604020202020204" pitchFamily="34" charset="0"/>
                <a:cs typeface="Arial" panose="020B0604020202020204" pitchFamily="34" charset="0"/>
              </a:rPr>
              <a:t>Avrete 5 minuti a disposizione per lavorare in gruppi e discutere delle vostre opinioni a questo riguardo. Dopo 5 minuti, incaricate un portavoce che riassuma le idee del vostro gruppo</a:t>
            </a:r>
            <a:r>
              <a:rPr lang="it-IT" sz="1000" b="0" baseline="0" dirty="0">
                <a:latin typeface="Arial" panose="020B0604020202020204" pitchFamily="34" charset="0"/>
                <a:cs typeface="Arial" panose="020B0604020202020204" pitchFamily="34" charset="0"/>
              </a:rPr>
              <a:t>. {discussione}</a:t>
            </a:r>
          </a:p>
          <a:p>
            <a:endParaRPr lang="it-IT"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Siete pronti? 5 minuti hanno inizio da adesso</a:t>
            </a:r>
            <a:r>
              <a:rPr lang="en-US" sz="1000" b="0" baseline="0" dirty="0">
                <a:latin typeface="Arial" panose="020B0604020202020204" pitchFamily="34" charset="0"/>
                <a:cs typeface="Arial" panose="020B0604020202020204" pitchFamily="34" charset="0"/>
              </a:rPr>
              <a:t>.</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A</a:t>
            </a:r>
            <a:r>
              <a:rPr lang="it-IT" sz="1000" b="0" baseline="0" dirty="0">
                <a:latin typeface="Arial" panose="020B0604020202020204" pitchFamily="34" charset="0"/>
                <a:cs typeface="Arial" panose="020B0604020202020204" pitchFamily="34" charset="0"/>
              </a:rPr>
              <a:t>desso il portavoce di ogni gruppo si alzerà in piedi e presenterà le idee del suo </a:t>
            </a:r>
            <a:r>
              <a:rPr lang="en-US" sz="1000" b="0" baseline="0" dirty="0">
                <a:latin typeface="Arial" panose="020B0604020202020204" pitchFamily="34" charset="0"/>
                <a:cs typeface="Arial" panose="020B0604020202020204" pitchFamily="34" charset="0"/>
              </a:rPr>
              <a:t>g</a:t>
            </a:r>
            <a:r>
              <a:rPr lang="it-IT" sz="1000" b="0" baseline="0" dirty="0" err="1">
                <a:latin typeface="Arial" panose="020B0604020202020204" pitchFamily="34" charset="0"/>
                <a:cs typeface="Arial" panose="020B0604020202020204" pitchFamily="34" charset="0"/>
              </a:rPr>
              <a:t>ruppo</a:t>
            </a:r>
            <a:endParaRPr lang="it-IT"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it-IT" sz="1000" b="0" baseline="0" dirty="0">
                <a:latin typeface="Arial" panose="020B0604020202020204" pitchFamily="34" charset="0"/>
                <a:cs typeface="Arial" panose="020B0604020202020204" pitchFamily="34" charset="0"/>
              </a:rPr>
              <a:t>Come possiamo ridurre i danni di quei cambiamenti? </a:t>
            </a:r>
            <a:r>
              <a:rPr lang="it-IT" sz="1000" b="0" i="1" baseline="0" dirty="0">
                <a:latin typeface="Arial" panose="020B0604020202020204" pitchFamily="34" charset="0"/>
                <a:cs typeface="Arial" panose="020B0604020202020204" pitchFamily="34" charset="0"/>
              </a:rPr>
              <a:t>{discutere}</a:t>
            </a:r>
            <a:br>
              <a:rPr lang="it-IT" sz="1000" b="0" i="1" baseline="0" dirty="0">
                <a:latin typeface="Arial" panose="020B0604020202020204" pitchFamily="34" charset="0"/>
                <a:cs typeface="Arial" panose="020B0604020202020204" pitchFamily="34" charset="0"/>
              </a:rPr>
            </a:br>
            <a:r>
              <a:rPr lang="it-IT" sz="1000" b="0" i="1" baseline="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it-IT" sz="1000" b="0" i="1" baseline="0" dirty="0">
                <a:latin typeface="Arial" panose="020B0604020202020204" pitchFamily="34" charset="0"/>
                <a:cs typeface="Arial" panose="020B0604020202020204" pitchFamily="34" charset="0"/>
              </a:rPr>
              <a:t>Considerare che alcuni possono essere convertiti in opportunità </a:t>
            </a:r>
          </a:p>
          <a:p>
            <a:pPr marL="171450" indent="-171450">
              <a:buFont typeface="Arial" panose="020B0604020202020204" pitchFamily="34" charset="0"/>
              <a:buChar char="•"/>
            </a:pPr>
            <a:r>
              <a:rPr lang="it-IT" sz="1000" b="0" i="1" baseline="0" dirty="0">
                <a:latin typeface="Arial" panose="020B0604020202020204" pitchFamily="34" charset="0"/>
                <a:cs typeface="Arial" panose="020B0604020202020204" pitchFamily="34" charset="0"/>
              </a:rPr>
              <a:t>E se è possibile individuare un vantaggio?</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20</a:t>
            </a:fld>
            <a:endParaRPr lang="en-US" dirty="0"/>
          </a:p>
        </p:txBody>
      </p:sp>
    </p:spTree>
    <p:extLst>
      <p:ext uri="{BB962C8B-B14F-4D97-AF65-F5344CB8AC3E}">
        <p14:creationId xmlns:p14="http://schemas.microsoft.com/office/powerpoint/2010/main" val="396065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it-IT" sz="1000" u="sng" dirty="0">
                <a:latin typeface="Arial" panose="020B0604020202020204" pitchFamily="34" charset="0"/>
                <a:ea typeface="ヒラギノ角ゴ Pro W3"/>
                <a:cs typeface="Arial" panose="020B0604020202020204" pitchFamily="34" charset="0"/>
              </a:rPr>
              <a:t>Note per il relatore: </a:t>
            </a:r>
          </a:p>
          <a:p>
            <a:pPr lvl="0">
              <a:defRPr/>
            </a:pPr>
            <a:r>
              <a:rPr lang="it-IT" sz="1000" dirty="0">
                <a:latin typeface="Arial" panose="020B0604020202020204" pitchFamily="34" charset="0"/>
                <a:cs typeface="Arial" panose="020B0604020202020204" pitchFamily="34" charset="0"/>
              </a:rPr>
              <a:t>___________________________________________________</a:t>
            </a:r>
          </a:p>
          <a:p>
            <a:endParaRPr lang="en-US" sz="100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Ecco i risultati della nostra analisi SWOT.</a:t>
            </a:r>
            <a:r>
              <a:rPr lang="it-IT" sz="1000" b="0" baseline="0" dirty="0">
                <a:latin typeface="Arial" panose="020B0604020202020204" pitchFamily="34" charset="0"/>
                <a:cs typeface="Arial" panose="020B0604020202020204" pitchFamily="34" charset="0"/>
              </a:rPr>
              <a:t> </a:t>
            </a:r>
            <a:r>
              <a:rPr lang="it-IT" sz="1000" b="0" dirty="0">
                <a:latin typeface="Arial" panose="020B0604020202020204" pitchFamily="34" charset="0"/>
                <a:cs typeface="Arial" panose="020B0604020202020204" pitchFamily="34" charset="0"/>
              </a:rPr>
              <a:t>{</a:t>
            </a:r>
            <a:r>
              <a:rPr lang="it-IT" sz="1000" b="0" i="1" dirty="0">
                <a:latin typeface="Arial" panose="020B0604020202020204" pitchFamily="34" charset="0"/>
                <a:cs typeface="Arial" panose="020B0604020202020204" pitchFamily="34" charset="0"/>
              </a:rPr>
              <a:t>riassumere le conoscenze acquisite dalle slide 1</a:t>
            </a:r>
            <a:r>
              <a:rPr lang="en-US" sz="1000" b="0" i="1" dirty="0">
                <a:latin typeface="Arial" panose="020B0604020202020204" pitchFamily="34" charset="0"/>
                <a:cs typeface="Arial" panose="020B0604020202020204" pitchFamily="34" charset="0"/>
              </a:rPr>
              <a:t>7</a:t>
            </a:r>
            <a:r>
              <a:rPr lang="it-IT" sz="1000" b="0" i="1" dirty="0">
                <a:latin typeface="Arial" panose="020B0604020202020204" pitchFamily="34" charset="0"/>
                <a:cs typeface="Arial" panose="020B0604020202020204" pitchFamily="34" charset="0"/>
              </a:rPr>
              <a:t>-</a:t>
            </a:r>
            <a:r>
              <a:rPr lang="en-US" sz="1000" b="0" i="1" dirty="0">
                <a:latin typeface="Arial" panose="020B0604020202020204" pitchFamily="34" charset="0"/>
                <a:cs typeface="Arial" panose="020B0604020202020204" pitchFamily="34" charset="0"/>
              </a:rPr>
              <a:t>20</a:t>
            </a:r>
            <a:r>
              <a:rPr lang="it-IT" sz="1000" b="0" i="1" baseline="0" dirty="0">
                <a:latin typeface="Arial" panose="020B0604020202020204" pitchFamily="34" charset="0"/>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Qualcuno</a:t>
            </a:r>
            <a:r>
              <a:rPr lang="it-IT" sz="1000" b="0" baseline="0" dirty="0">
                <a:latin typeface="Arial" panose="020B0604020202020204" pitchFamily="34" charset="0"/>
                <a:cs typeface="Arial" panose="020B0604020202020204" pitchFamily="34" charset="0"/>
              </a:rPr>
              <a:t> desidera aggiungere qualcosa alla nostra analisi prima di andare avanti? </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21</a:t>
            </a:fld>
            <a:endParaRPr lang="en-US" dirty="0"/>
          </a:p>
        </p:txBody>
      </p:sp>
    </p:spTree>
    <p:extLst>
      <p:ext uri="{BB962C8B-B14F-4D97-AF65-F5344CB8AC3E}">
        <p14:creationId xmlns:p14="http://schemas.microsoft.com/office/powerpoint/2010/main" val="1458577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it-IT" sz="1000" u="sng" dirty="0">
                <a:latin typeface="Arial" panose="020B0604020202020204" pitchFamily="34" charset="0"/>
                <a:ea typeface="ヒラギノ角ゴ Pro W3"/>
                <a:cs typeface="Arial" panose="020B0604020202020204" pitchFamily="34" charset="0"/>
              </a:rPr>
              <a:t>Note per il relatore: </a:t>
            </a:r>
          </a:p>
          <a:p>
            <a:pPr lvl="0">
              <a:defRPr/>
            </a:pPr>
            <a:r>
              <a:rPr lang="it-IT" sz="1000" dirty="0">
                <a:latin typeface="Arial" panose="020B0604020202020204" pitchFamily="34" charset="0"/>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i="0" u="none" strike="noStrike" baseline="0" dirty="0">
                <a:solidFill>
                  <a:schemeClr val="tx1"/>
                </a:solidFill>
                <a:latin typeface="Arial" panose="020B0604020202020204" pitchFamily="34" charset="0"/>
                <a:cs typeface="Arial" panose="020B0604020202020204" pitchFamily="34" charset="0"/>
              </a:rPr>
              <a:t>Se vogliamo raggiungere gli obiettivi della </a:t>
            </a:r>
            <a:r>
              <a:rPr lang="it-IT" sz="1000" b="0" i="1" u="none" strike="noStrike" baseline="0" dirty="0">
                <a:solidFill>
                  <a:schemeClr val="tx1"/>
                </a:solidFill>
                <a:latin typeface="Arial" panose="020B0604020202020204" pitchFamily="34" charset="0"/>
                <a:cs typeface="Arial" panose="020B0604020202020204" pitchFamily="34" charset="0"/>
              </a:rPr>
              <a:t>MISSION</a:t>
            </a:r>
            <a:r>
              <a:rPr lang="it-IT" sz="1000" b="0" i="0" u="none" strike="noStrike" baseline="0" dirty="0">
                <a:solidFill>
                  <a:schemeClr val="tx1"/>
                </a:solidFill>
                <a:latin typeface="Arial" panose="020B0604020202020204" pitchFamily="34" charset="0"/>
                <a:cs typeface="Arial" panose="020B0604020202020204" pitchFamily="34" charset="0"/>
              </a:rPr>
              <a:t> </a:t>
            </a:r>
            <a:r>
              <a:rPr lang="it-IT" sz="1000" b="1" i="0" u="none" strike="noStrike" baseline="0" dirty="0">
                <a:solidFill>
                  <a:schemeClr val="tx1"/>
                </a:solidFill>
                <a:latin typeface="Arial" panose="020B0604020202020204" pitchFamily="34" charset="0"/>
                <a:cs typeface="Arial" panose="020B0604020202020204" pitchFamily="34" charset="0"/>
              </a:rPr>
              <a:t>1.5</a:t>
            </a:r>
            <a:r>
              <a:rPr lang="it-IT" sz="1000" b="0" i="0" u="none" strike="noStrike" baseline="0" dirty="0">
                <a:solidFill>
                  <a:schemeClr val="tx1"/>
                </a:solidFill>
                <a:latin typeface="Arial" panose="020B0604020202020204" pitchFamily="34" charset="0"/>
                <a:cs typeface="Arial" panose="020B0604020202020204" pitchFamily="34" charset="0"/>
              </a:rPr>
              <a:t>, dobbiamo collaborare tutti insieme per influire sul cambiamento a livello di club.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dirty="0">
                <a:latin typeface="Arial" panose="020B0604020202020204" pitchFamily="34" charset="0"/>
                <a:cs typeface="Arial" panose="020B0604020202020204" pitchFamily="34" charset="0"/>
              </a:rPr>
              <a:t>Abbiamo bisogno che i club si impegnino a sperimentare nuovi modi di operare e siano aperti a riferire i propri successi </a:t>
            </a:r>
            <a:r>
              <a:rPr lang="it-IT" sz="1000" b="0" u="sng" dirty="0">
                <a:latin typeface="Arial" panose="020B0604020202020204" pitchFamily="34" charset="0"/>
                <a:cs typeface="Arial" panose="020B0604020202020204" pitchFamily="34" charset="0"/>
              </a:rPr>
              <a:t>e</a:t>
            </a:r>
            <a:r>
              <a:rPr lang="it-IT" sz="1000" b="0" dirty="0">
                <a:latin typeface="Arial" panose="020B0604020202020204" pitchFamily="34" charset="0"/>
                <a:cs typeface="Arial" panose="020B0604020202020204" pitchFamily="34" charset="0"/>
              </a:rPr>
              <a:t> le loro sfide, così possiamo</a:t>
            </a:r>
            <a:r>
              <a:rPr lang="it-IT" sz="1000" b="0" baseline="0" dirty="0">
                <a:latin typeface="Arial" panose="020B0604020202020204" pitchFamily="34" charset="0"/>
                <a:cs typeface="Arial" panose="020B0604020202020204" pitchFamily="34" charset="0"/>
              </a:rPr>
              <a:t> imparare quali opportunità abbiamo per fornire supporto</a:t>
            </a:r>
            <a:r>
              <a:rPr lang="it-IT" sz="1000" b="0" dirty="0">
                <a:latin typeface="Arial" panose="020B0604020202020204" pitchFamily="34" charset="0"/>
                <a:cs typeface="Arial" panose="020B0604020202020204" pitchFamily="34" charset="0"/>
              </a:rPr>
              <a:t>.</a:t>
            </a:r>
            <a:r>
              <a:rPr lang="it-IT" sz="1000" b="0" baseline="0" dirty="0">
                <a:latin typeface="Arial" panose="020B0604020202020204" pitchFamily="34" charset="0"/>
                <a:cs typeface="Arial" panose="020B0604020202020204" pitchFamily="34" charset="0"/>
              </a:rPr>
              <a:t> </a:t>
            </a:r>
            <a:r>
              <a:rPr lang="it-IT" sz="1000" b="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i="0" u="none" strike="noStrike" baseline="0" dirty="0">
                <a:solidFill>
                  <a:schemeClr val="tx1"/>
                </a:solidFill>
                <a:latin typeface="Arial" panose="020B0604020202020204" pitchFamily="34" charset="0"/>
                <a:cs typeface="Arial" panose="020B0604020202020204" pitchFamily="34" charset="0"/>
              </a:rPr>
              <a:t>Chi mi affiancherà per supportare l'approccio per la membership globale e la nostra iniziativa per garantire il successo del nostro distretto? {alzare la mano}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i="0" u="none" strike="noStrike" baseline="0" dirty="0">
                <a:solidFill>
                  <a:schemeClr val="tx1"/>
                </a:solidFill>
                <a:latin typeface="Arial" panose="020B0604020202020204" pitchFamily="34" charset="0"/>
                <a:cs typeface="Arial" panose="020B0604020202020204" pitchFamily="34" charset="0"/>
              </a:rPr>
              <a:t>{scegliere una mano alzata} Dimmi come contribuirai? {discutere le idee}</a:t>
            </a:r>
          </a:p>
          <a:p>
            <a:pPr marL="0" marR="0" lvl="0" indent="0" algn="l" defTabSz="88139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latin typeface="Arial" panose="020B0604020202020204" pitchFamily="34" charset="0"/>
              <a:ea typeface="ヒラギノ角ゴ Pro W3"/>
              <a:cs typeface="Arial" panose="020B0604020202020204" pitchFamily="34" charset="0"/>
            </a:endParaRPr>
          </a:p>
          <a:p>
            <a:pPr marL="0" marR="0" lvl="0" indent="0" algn="l" defTabSz="88139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latin typeface="Arial" panose="020B0604020202020204" pitchFamily="34" charset="0"/>
              <a:ea typeface="ヒラギノ角ゴ Pro W3"/>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22</a:t>
            </a:fld>
            <a:endParaRPr lang="en-US" dirty="0"/>
          </a:p>
        </p:txBody>
      </p:sp>
    </p:spTree>
    <p:extLst>
      <p:ext uri="{BB962C8B-B14F-4D97-AF65-F5344CB8AC3E}">
        <p14:creationId xmlns:p14="http://schemas.microsoft.com/office/powerpoint/2010/main" val="3885436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defRPr/>
            </a:pPr>
            <a:r>
              <a:rPr lang="it-IT" sz="1000" u="sng" dirty="0">
                <a:latin typeface="Arial" panose="020B0604020202020204" pitchFamily="34" charset="0"/>
                <a:ea typeface="ヒラギノ角ゴ Pro W3"/>
                <a:cs typeface="Arial" panose="020B0604020202020204" pitchFamily="34" charset="0"/>
              </a:rPr>
              <a:t>Note per il relatore: </a:t>
            </a:r>
          </a:p>
          <a:p>
            <a:pPr lvl="0">
              <a:defRPr/>
            </a:pPr>
            <a:r>
              <a:rPr lang="it-IT" sz="1000" dirty="0">
                <a:latin typeface="Arial" panose="020B0604020202020204" pitchFamily="34" charset="0"/>
                <a:cs typeface="Arial" panose="020B0604020202020204" pitchFamily="34" charset="0"/>
              </a:rPr>
              <a:t>_____________________________________________________</a:t>
            </a:r>
          </a:p>
          <a:p>
            <a:r>
              <a:rPr lang="it-IT" sz="1000" i="1" baseline="0" dirty="0">
                <a:latin typeface="Arial" panose="020B0604020202020204" pitchFamily="34" charset="0"/>
                <a:cs typeface="Arial" panose="020B0604020202020204" pitchFamily="34" charset="0"/>
              </a:rPr>
              <a:t>Testo per il leader di area GAT che prepara i leader distrettuali a condurre un workshop sulla fase ‘’Creare una visione”.</a:t>
            </a:r>
          </a:p>
          <a:p>
            <a:r>
              <a:rPr lang="it-IT" sz="1000" b="0" dirty="0">
                <a:latin typeface="Arial" panose="020B0604020202020204" pitchFamily="34" charset="0"/>
                <a:cs typeface="Arial" panose="020B0604020202020204" pitchFamily="34" charset="0"/>
              </a:rPr>
              <a:t>Congratulazioni! Abbiamo </a:t>
            </a:r>
            <a:r>
              <a:rPr lang="it-IT" sz="1000" b="0" baseline="0" dirty="0">
                <a:latin typeface="Arial" panose="020B0604020202020204" pitchFamily="34" charset="0"/>
                <a:cs typeface="Arial" panose="020B0604020202020204" pitchFamily="34" charset="0"/>
              </a:rPr>
              <a:t>completato la nostra pratica per l’analisi del distretto e abbiamo esaminato gli obiettivi di crescita associativa per la </a:t>
            </a:r>
            <a:r>
              <a:rPr lang="it-IT" sz="1000" b="0" i="1" baseline="0" dirty="0">
                <a:latin typeface="Arial" panose="020B0604020202020204" pitchFamily="34" charset="0"/>
                <a:cs typeface="Arial" panose="020B0604020202020204" pitchFamily="34" charset="0"/>
              </a:rPr>
              <a:t>MISSION</a:t>
            </a:r>
            <a:r>
              <a:rPr lang="it-IT" sz="1000" b="0" baseline="0" dirty="0">
                <a:latin typeface="Arial" panose="020B0604020202020204" pitchFamily="34" charset="0"/>
                <a:cs typeface="Arial" panose="020B0604020202020204" pitchFamily="34" charset="0"/>
              </a:rPr>
              <a:t> </a:t>
            </a:r>
            <a:r>
              <a:rPr lang="it-IT" sz="1000" b="1" baseline="0" dirty="0">
                <a:latin typeface="Arial" panose="020B0604020202020204" pitchFamily="34" charset="0"/>
                <a:cs typeface="Arial" panose="020B0604020202020204" pitchFamily="34" charset="0"/>
              </a:rPr>
              <a:t>1.5</a:t>
            </a:r>
            <a:r>
              <a:rPr lang="it-IT" sz="1000" b="0" baseline="0" dirty="0">
                <a:latin typeface="Arial" panose="020B0604020202020204" pitchFamily="34" charset="0"/>
                <a:cs typeface="Arial" panose="020B0604020202020204" pitchFamily="34" charset="0"/>
              </a:rPr>
              <a:t>. </a:t>
            </a:r>
            <a:br>
              <a:rPr lang="it-IT" sz="1000" b="0" baseline="0" dirty="0">
                <a:latin typeface="Arial" panose="020B0604020202020204" pitchFamily="34" charset="0"/>
                <a:cs typeface="Arial" panose="020B0604020202020204" pitchFamily="34" charset="0"/>
              </a:rPr>
            </a:br>
            <a:r>
              <a:rPr lang="it-IT" sz="1000" b="0" dirty="0">
                <a:latin typeface="Arial" panose="020B0604020202020204" pitchFamily="34" charset="0"/>
                <a:cs typeface="Arial" panose="020B0604020202020204" pitchFamily="34" charset="0"/>
              </a:rPr>
              <a:t>Quali saranno le fasi successive? Riunite il vostro team distrettuale e guidatelo anche attraverso questo workshop. </a:t>
            </a:r>
          </a:p>
          <a:p>
            <a:r>
              <a:rPr lang="it-IT" sz="1000" b="0" dirty="0">
                <a:latin typeface="Arial" panose="020B0604020202020204" pitchFamily="34" charset="0"/>
                <a:cs typeface="Arial" panose="020B0604020202020204" pitchFamily="34" charset="0"/>
              </a:rPr>
              <a:t>Una volta completato il workshop sul “creare una visione” con il team distrettuale, comunicate i risultati dell'analisi SWOT ai vostri soci e offrite l'opportunità di fornire un feedback anonimo per aggiungere la loro opinione. Questo darà ai club la possibilità di dedicarsi agli obiettivi della </a:t>
            </a:r>
            <a:r>
              <a:rPr lang="it-IT" sz="1000" b="0" i="1" dirty="0">
                <a:latin typeface="Arial" panose="020B0604020202020204" pitchFamily="34" charset="0"/>
                <a:cs typeface="Arial" panose="020B0604020202020204" pitchFamily="34" charset="0"/>
              </a:rPr>
              <a:t>MISSION </a:t>
            </a:r>
            <a:r>
              <a:rPr lang="it-IT" sz="1000" b="1" dirty="0">
                <a:latin typeface="Arial" panose="020B0604020202020204" pitchFamily="34" charset="0"/>
                <a:cs typeface="Arial" panose="020B0604020202020204" pitchFamily="34" charset="0"/>
              </a:rPr>
              <a:t>1.5</a:t>
            </a:r>
            <a:r>
              <a:rPr lang="it-IT" sz="1000" b="0" dirty="0">
                <a:latin typeface="Arial" panose="020B0604020202020204" pitchFamily="34" charset="0"/>
                <a:cs typeface="Arial" panose="020B0604020202020204" pitchFamily="34" charset="0"/>
              </a:rPr>
              <a:t> e potenzialmente di fornire informazioni su altri punti di forza, debolezza, opportunità e rischi non ancora presi in considerazione.</a:t>
            </a:r>
          </a:p>
          <a:p>
            <a:r>
              <a:rPr lang="it-IT" sz="1000" b="0" dirty="0">
                <a:latin typeface="Arial" panose="020B0604020202020204" pitchFamily="34" charset="0"/>
                <a:cs typeface="Arial" panose="020B0604020202020204" pitchFamily="34" charset="0"/>
              </a:rPr>
              <a:t>Quindi, presentate i progressi al Presidente del Consiglio dei Governatori e al GAT-MD</a:t>
            </a:r>
            <a:r>
              <a:rPr lang="it-IT" sz="1000" b="0" baseline="0" dirty="0">
                <a:latin typeface="Arial" panose="020B0604020202020204" pitchFamily="34" charset="0"/>
                <a:cs typeface="Arial" panose="020B0604020202020204" pitchFamily="34" charset="0"/>
              </a:rPr>
              <a:t>. </a:t>
            </a:r>
          </a:p>
          <a:p>
            <a:r>
              <a:rPr lang="it-IT" sz="1000" b="0" baseline="0" dirty="0">
                <a:latin typeface="Arial" panose="020B0604020202020204" pitchFamily="34" charset="0"/>
                <a:cs typeface="Arial" panose="020B0604020202020204" pitchFamily="34" charset="0"/>
              </a:rPr>
              <a:t>In preparazione del nostro prossimo incontro, esaminate i corsi sulla Pianificazione delle azioni per il raggiungimento degli obiettivi distrettuali e Pianificare la successione nel Centro di formazione Lions. Dopodiché, ci incontreremo di nuovo per analizzare il workshop sulla fase «Creare un piano” che guida il gruppo di lavoro nella creazione di un piano d'azione per l'approccio per la membership globale. </a:t>
            </a:r>
          </a:p>
          <a:p>
            <a:r>
              <a:rPr lang="it-IT" sz="1000" b="0" dirty="0">
                <a:latin typeface="Arial" panose="020B0604020202020204" pitchFamily="34" charset="0"/>
                <a:cs typeface="Arial" panose="020B0604020202020204" pitchFamily="34" charset="0"/>
              </a:rPr>
              <a:t>A quel punto avrete coinvolto tutto il vostro</a:t>
            </a:r>
            <a:r>
              <a:rPr lang="it-IT" sz="1000" b="0" baseline="0" dirty="0">
                <a:latin typeface="Arial" panose="020B0604020202020204" pitchFamily="34" charset="0"/>
                <a:cs typeface="Arial" panose="020B0604020202020204" pitchFamily="34" charset="0"/>
              </a:rPr>
              <a:t> distretto per eseguire il nostro piano e raggiungere i vostri obiettivi per la </a:t>
            </a:r>
            <a:r>
              <a:rPr lang="it-IT" sz="1000" b="0" i="1" baseline="0" dirty="0">
                <a:latin typeface="Arial" panose="020B0604020202020204" pitchFamily="34" charset="0"/>
                <a:cs typeface="Arial" panose="020B0604020202020204" pitchFamily="34" charset="0"/>
              </a:rPr>
              <a:t>MISSION</a:t>
            </a:r>
            <a:r>
              <a:rPr lang="it-IT" sz="1000" b="0" baseline="0" dirty="0">
                <a:latin typeface="Arial" panose="020B0604020202020204" pitchFamily="34" charset="0"/>
                <a:cs typeface="Arial" panose="020B0604020202020204" pitchFamily="34" charset="0"/>
              </a:rPr>
              <a:t> </a:t>
            </a:r>
            <a:r>
              <a:rPr lang="it-IT" sz="1000" b="1" baseline="0" dirty="0">
                <a:latin typeface="Arial" panose="020B0604020202020204" pitchFamily="34" charset="0"/>
                <a:cs typeface="Arial" panose="020B0604020202020204" pitchFamily="34" charset="0"/>
              </a:rPr>
              <a:t>1.5</a:t>
            </a:r>
            <a:r>
              <a:rPr lang="it-IT" sz="1000" b="0" baseline="0" dirty="0">
                <a:latin typeface="Arial" panose="020B0604020202020204" pitchFamily="34" charset="0"/>
                <a:cs typeface="Arial" panose="020B0604020202020204" pitchFamily="34" charset="0"/>
              </a:rPr>
              <a:t>. </a:t>
            </a:r>
            <a:r>
              <a:rPr lang="it-IT" sz="1000" b="0" dirty="0">
                <a:latin typeface="Arial" panose="020B0604020202020204" pitchFamily="34" charset="0"/>
                <a:cs typeface="Arial" panose="020B0604020202020204" pitchFamily="34" charset="0"/>
              </a:rPr>
              <a:t> </a:t>
            </a:r>
          </a:p>
          <a:p>
            <a:r>
              <a:rPr lang="it-IT" sz="1000" b="0" dirty="0">
                <a:latin typeface="Arial" panose="020B0604020202020204" pitchFamily="34" charset="0"/>
                <a:cs typeface="Arial" panose="020B0604020202020204" pitchFamily="34" charset="0"/>
              </a:rPr>
              <a:t>Avete delle domande? </a:t>
            </a:r>
          </a:p>
          <a:p>
            <a:endParaRPr lang="en-US" sz="1000" b="0" dirty="0">
              <a:latin typeface="Arial" panose="020B0604020202020204" pitchFamily="34" charset="0"/>
              <a:cs typeface="Arial" panose="020B0604020202020204" pitchFamily="34" charset="0"/>
            </a:endParaRPr>
          </a:p>
          <a:p>
            <a:r>
              <a:rPr lang="it-IT" sz="1000" b="0" i="1" dirty="0">
                <a:latin typeface="Arial" panose="020B0604020202020204" pitchFamily="34" charset="0"/>
                <a:cs typeface="Arial" panose="020B0604020202020204" pitchFamily="34" charset="0"/>
              </a:rPr>
              <a:t>Testo per i leader distrettuali che conducono un workshop sulla fase del “creare una visione”.</a:t>
            </a:r>
          </a:p>
          <a:p>
            <a:r>
              <a:rPr lang="it-IT" sz="1000" b="0" dirty="0">
                <a:latin typeface="Arial" panose="020B0604020202020204" pitchFamily="34" charset="0"/>
                <a:cs typeface="Arial" panose="020B0604020202020204" pitchFamily="34" charset="0"/>
              </a:rPr>
              <a:t>Congratulazioni! Abbiamo </a:t>
            </a:r>
            <a:r>
              <a:rPr lang="it-IT" sz="1000" b="0" baseline="0" dirty="0">
                <a:latin typeface="Arial" panose="020B0604020202020204" pitchFamily="34" charset="0"/>
                <a:cs typeface="Arial" panose="020B0604020202020204" pitchFamily="34" charset="0"/>
              </a:rPr>
              <a:t>completato la nostra analisi distrettuale e creato gli obiettivi distrettuali. </a:t>
            </a:r>
            <a:r>
              <a:rPr lang="it-IT" sz="1000" b="0" dirty="0">
                <a:latin typeface="Arial" panose="020B0604020202020204" pitchFamily="34" charset="0"/>
                <a:cs typeface="Arial" panose="020B0604020202020204" pitchFamily="34" charset="0"/>
              </a:rPr>
              <a:t>Quali saranno le fasi successive? </a:t>
            </a:r>
          </a:p>
          <a:p>
            <a:endParaRPr lang="en-US" sz="1000" b="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Per prima cosa, comunicate i risultati dell'analisi SWOT ai vostri soci e offrite l'opportunità di fornire un feedback anonimo per aggiungere la loro opinione. Questo darà ai club la possibilità di dedicarsi agli obiettivi fissati dalla squadra e potenzialmente di fornire informazioni su altri punti di forza, debolezza, opportunità e rischi non ancora presi in considerazione.</a:t>
            </a:r>
          </a:p>
          <a:p>
            <a:endParaRPr lang="en-US" sz="1000" b="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Successivamente, il nostro Presidente del Consiglio e il GAT-MD esamineranno il nostro </a:t>
            </a:r>
            <a:r>
              <a:rPr lang="it-IT" sz="1000" b="0" baseline="0" dirty="0">
                <a:latin typeface="Arial" panose="020B0604020202020204" pitchFamily="34" charset="0"/>
                <a:cs typeface="Arial" panose="020B0604020202020204" pitchFamily="34" charset="0"/>
              </a:rPr>
              <a:t>progresso. </a:t>
            </a:r>
          </a:p>
          <a:p>
            <a:endParaRPr lang="en-US"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In preparazione del nostro prossimo incontro, esaminate i corsi sulla Pianificazione delle azioni per il raggiungimento degli obiettivi distrettuali e Pianificare la successione nel Centro di formazione Lions</a:t>
            </a:r>
            <a:r>
              <a:rPr lang="it-IT" sz="1000" b="0" i="0" dirty="0">
                <a:solidFill>
                  <a:srgbClr val="FFFFFF"/>
                </a:solidFill>
                <a:latin typeface="Arial" panose="020B0604020202020204" pitchFamily="34" charset="0"/>
                <a:cs typeface="Arial" panose="020B0604020202020204" pitchFamily="34" charset="0"/>
              </a:rPr>
              <a:t> </a:t>
            </a:r>
            <a:r>
              <a:rPr lang="it-IT" sz="1000" b="0" i="0" dirty="0">
                <a:latin typeface="Arial" panose="020B0604020202020204" pitchFamily="34" charset="0"/>
                <a:cs typeface="Arial" panose="020B0604020202020204" pitchFamily="34" charset="0"/>
              </a:rPr>
              <a:t>per comprendere meglio il processo di definizione degli obiettivi, scrivere un piano d'azione e quindi gestire i vostri obiettivi di crescita associativa per la </a:t>
            </a:r>
            <a:r>
              <a:rPr lang="it-IT" sz="1000" b="0" i="1" dirty="0">
                <a:latin typeface="Arial" panose="020B0604020202020204" pitchFamily="34" charset="0"/>
                <a:cs typeface="Arial" panose="020B0604020202020204" pitchFamily="34" charset="0"/>
              </a:rPr>
              <a:t>MISSION</a:t>
            </a:r>
            <a:r>
              <a:rPr lang="it-IT" sz="1000" b="0" i="0" dirty="0">
                <a:latin typeface="Arial" panose="020B0604020202020204" pitchFamily="34" charset="0"/>
                <a:cs typeface="Arial" panose="020B0604020202020204" pitchFamily="34" charset="0"/>
              </a:rPr>
              <a:t> </a:t>
            </a:r>
            <a:r>
              <a:rPr lang="it-IT" sz="1000" b="1" i="0" dirty="0">
                <a:latin typeface="Arial" panose="020B0604020202020204" pitchFamily="34" charset="0"/>
                <a:cs typeface="Arial" panose="020B0604020202020204" pitchFamily="34" charset="0"/>
              </a:rPr>
              <a:t>1.5</a:t>
            </a:r>
            <a:r>
              <a:rPr lang="it-IT" sz="1000" b="0" i="0" dirty="0">
                <a:latin typeface="Arial" panose="020B0604020202020204" pitchFamily="34" charset="0"/>
                <a:cs typeface="Arial" panose="020B0604020202020204" pitchFamily="34" charset="0"/>
              </a:rPr>
              <a:t> per arrivare ai migliori risultati. </a:t>
            </a:r>
          </a:p>
          <a:p>
            <a:endParaRPr lang="en-US" sz="1000" b="0" i="0" baseline="0" dirty="0">
              <a:solidFill>
                <a:srgbClr val="FFFFFF"/>
              </a:solidFill>
              <a:effectLst/>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A quel punto, ci incontreremo di nuovo come </a:t>
            </a:r>
            <a:r>
              <a:rPr lang="it-IT" sz="1000" b="0" i="1" baseline="0" dirty="0">
                <a:latin typeface="Arial" panose="020B0604020202020204" pitchFamily="34" charset="0"/>
                <a:cs typeface="Arial" panose="020B0604020202020204" pitchFamily="34" charset="0"/>
              </a:rPr>
              <a:t>gruppo di lavoro </a:t>
            </a:r>
            <a:r>
              <a:rPr lang="it-IT" sz="1000" b="0" baseline="0" dirty="0">
                <a:latin typeface="Arial" panose="020B0604020202020204" pitchFamily="34" charset="0"/>
                <a:cs typeface="Arial" panose="020B0604020202020204" pitchFamily="34" charset="0"/>
              </a:rPr>
              <a:t>per la fase “Creare un piano” e svilupperemo il nostro piano d'azione per l'approccio per la membership globale. </a:t>
            </a:r>
          </a:p>
          <a:p>
            <a:endParaRPr lang="en-US" sz="1000" b="0" baseline="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Infine, avremo coinvolto tutto il nostro</a:t>
            </a:r>
            <a:r>
              <a:rPr lang="it-IT" sz="1000" b="0" baseline="0" dirty="0">
                <a:latin typeface="Arial" panose="020B0604020202020204" pitchFamily="34" charset="0"/>
                <a:cs typeface="Arial" panose="020B0604020202020204" pitchFamily="34" charset="0"/>
              </a:rPr>
              <a:t> distretto per eseguire il nostro piano e raggiungere i nostri obiettivi per la </a:t>
            </a:r>
            <a:r>
              <a:rPr lang="it-IT" sz="1000" b="0" i="1" baseline="0" dirty="0">
                <a:latin typeface="Arial" panose="020B0604020202020204" pitchFamily="34" charset="0"/>
                <a:cs typeface="Arial" panose="020B0604020202020204" pitchFamily="34" charset="0"/>
              </a:rPr>
              <a:t>MISSION </a:t>
            </a:r>
            <a:r>
              <a:rPr lang="it-IT" sz="1000" b="1" baseline="0" dirty="0">
                <a:latin typeface="Arial" panose="020B0604020202020204" pitchFamily="34" charset="0"/>
                <a:cs typeface="Arial" panose="020B0604020202020204" pitchFamily="34" charset="0"/>
              </a:rPr>
              <a:t>1.5</a:t>
            </a:r>
            <a:r>
              <a:rPr lang="it-IT" sz="1000" b="0" baseline="0" dirty="0">
                <a:latin typeface="Arial" panose="020B0604020202020204" pitchFamily="34" charset="0"/>
                <a:cs typeface="Arial" panose="020B0604020202020204" pitchFamily="34" charset="0"/>
              </a:rPr>
              <a:t>. </a:t>
            </a:r>
            <a:r>
              <a:rPr lang="it-IT" sz="1000" b="0" dirty="0">
                <a:latin typeface="Arial" panose="020B0604020202020204" pitchFamily="34" charset="0"/>
                <a:cs typeface="Arial" panose="020B0604020202020204" pitchFamily="34" charset="0"/>
              </a:rPr>
              <a:t> </a:t>
            </a:r>
          </a:p>
          <a:p>
            <a:endParaRPr lang="en-US" sz="1000" b="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Avete delle domande? </a:t>
            </a:r>
          </a:p>
          <a:p>
            <a:endParaRPr lang="en-US"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it-IT" dirty="0"/>
              <a:t>Nami tra passato, presente e futuro</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23</a:t>
            </a:fld>
            <a:endParaRPr lang="en-US" dirty="0"/>
          </a:p>
        </p:txBody>
      </p:sp>
    </p:spTree>
    <p:extLst>
      <p:ext uri="{BB962C8B-B14F-4D97-AF65-F5344CB8AC3E}">
        <p14:creationId xmlns:p14="http://schemas.microsoft.com/office/powerpoint/2010/main" val="159894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it-IT" sz="1000" u="sng" dirty="0">
                <a:latin typeface="Arial" panose="020B0604020202020204" pitchFamily="34" charset="0"/>
                <a:ea typeface="ヒラギノ角ゴ Pro W3"/>
                <a:cs typeface="Arial" panose="020B0604020202020204" pitchFamily="34" charset="0"/>
              </a:rPr>
              <a:t>Note per il relatore: </a:t>
            </a:r>
          </a:p>
          <a:p>
            <a:pPr lvl="0">
              <a:defRPr/>
            </a:pPr>
            <a:r>
              <a:rPr lang="it-IT" sz="1000" dirty="0">
                <a:latin typeface="Arial" panose="020B0604020202020204" pitchFamily="34" charset="0"/>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baseline="0" dirty="0">
                <a:latin typeface="Arial" panose="020B0604020202020204" pitchFamily="34" charset="0"/>
                <a:cs typeface="Arial" panose="020B0604020202020204" pitchFamily="34" charset="0"/>
              </a:rPr>
              <a:t>Grazie. Vi ringrazio per aver partecipato a questa riunione sulla fase del «Creare una visione”. Grazie per essere dei leader nella nostra grande organizzazione.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Con dei leader come voi, il futuro è luminoso per i Lions club. Grazie. </a:t>
            </a: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24</a:t>
            </a:fld>
            <a:endParaRPr lang="en-US" dirty="0"/>
          </a:p>
        </p:txBody>
      </p:sp>
    </p:spTree>
    <p:extLst>
      <p:ext uri="{BB962C8B-B14F-4D97-AF65-F5344CB8AC3E}">
        <p14:creationId xmlns:p14="http://schemas.microsoft.com/office/powerpoint/2010/main" val="151037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u="sng" dirty="0">
                <a:latin typeface="Arial" panose="020B0604020202020204" pitchFamily="34" charset="0"/>
                <a:ea typeface="ヒラギノ角ゴ Pro W3"/>
                <a:cs typeface="Arial" panose="020B0604020202020204" pitchFamily="34" charset="0"/>
              </a:rPr>
              <a:t>Note per il relatore: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i="1" baseline="0" dirty="0">
                <a:latin typeface="Arial" panose="020B0604020202020204" pitchFamily="34" charset="0"/>
                <a:ea typeface="ヒラギノ角ゴ Pro W3"/>
                <a:cs typeface="Arial" panose="020B0604020202020204" pitchFamily="34" charset="0"/>
              </a:rPr>
              <a:t>Per la sezione introduttiva, è possibile modificare/regionalizzare le domande in base alle dimensioni del proprio gruppo e al tempo assegnato per la riunione. Si può anche scegliere di fare un controllo delle conoscenze sulla base delle informazioni presentate nei corsi del Centro di formazione Lions raccomandati nella presentazione della fase “creare una squadra”.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aseline="0" dirty="0">
                <a:latin typeface="Arial" panose="020B0604020202020204" pitchFamily="34" charset="0"/>
                <a:cs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dirty="0">
                <a:latin typeface="Arial" panose="020B0604020202020204" pitchFamily="34" charset="0"/>
                <a:cs typeface="Arial" panose="020B0604020202020204" pitchFamily="34" charset="0"/>
              </a:rPr>
              <a:t>Durante la riunione </a:t>
            </a:r>
            <a:r>
              <a:rPr lang="it-IT" sz="1000" b="0" baseline="0" dirty="0">
                <a:latin typeface="Arial" panose="020B0604020202020204" pitchFamily="34" charset="0"/>
                <a:cs typeface="Arial" panose="020B0604020202020204" pitchFamily="34" charset="0"/>
              </a:rPr>
              <a:t>di oggi ci occuperemo di: </a:t>
            </a:r>
          </a:p>
          <a:p>
            <a:endParaRPr lang="en-US" sz="10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sz="1000" b="0" baseline="0" dirty="0">
                <a:latin typeface="Arial" panose="020B0604020202020204" pitchFamily="34" charset="0"/>
                <a:cs typeface="Arial" panose="020B0604020202020204" pitchFamily="34" charset="0"/>
              </a:rPr>
              <a:t>Creare una visione per il futuro del nostro distretto esaminando i risultati e le aree di sviluppo del nostro distretto.</a:t>
            </a:r>
          </a:p>
          <a:p>
            <a:pPr marL="171450" indent="-171450">
              <a:buFont typeface="Arial" panose="020B0604020202020204" pitchFamily="34" charset="0"/>
              <a:buChar char="•"/>
            </a:pPr>
            <a:r>
              <a:rPr lang="it-IT" sz="1000" b="0" baseline="0" dirty="0">
                <a:latin typeface="Arial" panose="020B0604020202020204" pitchFamily="34" charset="0"/>
                <a:cs typeface="Arial" panose="020B0604020202020204" pitchFamily="34" charset="0"/>
              </a:rPr>
              <a:t>Stabilire gli obiettivi per </a:t>
            </a:r>
            <a:r>
              <a:rPr lang="it-IT" sz="1000" dirty="0">
                <a:solidFill>
                  <a:schemeClr val="accent6">
                    <a:lumMod val="65000"/>
                    <a:lumOff val="35000"/>
                  </a:schemeClr>
                </a:solidFill>
              </a:rPr>
              <a:t>la </a:t>
            </a:r>
            <a:r>
              <a:rPr lang="it-IT" sz="1000" i="1" dirty="0">
                <a:solidFill>
                  <a:schemeClr val="accent6">
                    <a:lumMod val="65000"/>
                    <a:lumOff val="35000"/>
                  </a:schemeClr>
                </a:solidFill>
              </a:rPr>
              <a:t>MISSION</a:t>
            </a:r>
            <a:r>
              <a:rPr lang="it-IT" sz="1000" dirty="0">
                <a:solidFill>
                  <a:schemeClr val="accent6">
                    <a:lumMod val="65000"/>
                    <a:lumOff val="35000"/>
                  </a:schemeClr>
                </a:solidFill>
              </a:rPr>
              <a:t> </a:t>
            </a:r>
            <a:r>
              <a:rPr lang="it-IT" sz="1000" b="1" dirty="0">
                <a:solidFill>
                  <a:schemeClr val="accent6">
                    <a:lumMod val="65000"/>
                    <a:lumOff val="35000"/>
                  </a:schemeClr>
                </a:solidFill>
              </a:rPr>
              <a:t>1.5</a:t>
            </a:r>
            <a:endParaRPr lang="it-IT" sz="1000" b="1"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sz="1000" b="0" baseline="0" dirty="0">
                <a:latin typeface="Arial" panose="020B0604020202020204" pitchFamily="34" charset="0"/>
                <a:cs typeface="Arial" panose="020B0604020202020204" pitchFamily="34" charset="0"/>
              </a:rPr>
              <a:t>Pianificare le fasi successive di questo programma.</a:t>
            </a:r>
          </a:p>
          <a:p>
            <a:pPr marL="0" indent="0">
              <a:buNone/>
            </a:pPr>
            <a:endParaRPr lang="en-US" sz="1000" b="0" baseline="0" dirty="0">
              <a:latin typeface="Arial" panose="020B0604020202020204" pitchFamily="34" charset="0"/>
              <a:cs typeface="Arial" panose="020B0604020202020204" pitchFamily="34" charset="0"/>
            </a:endParaRPr>
          </a:p>
          <a:p>
            <a:pPr marL="0" indent="0">
              <a:buNone/>
            </a:pPr>
            <a:r>
              <a:rPr lang="it-IT" sz="1000" b="0" baseline="0" dirty="0">
                <a:latin typeface="Arial" panose="020B0604020202020204" pitchFamily="34" charset="0"/>
                <a:cs typeface="Arial" panose="020B0604020202020204" pitchFamily="34" charset="0"/>
              </a:rPr>
              <a:t>Ma la parte più importante della riunione di oggi siete voi. </a:t>
            </a:r>
            <a:r>
              <a:rPr lang="it-IT" sz="1000" b="0" dirty="0">
                <a:latin typeface="Arial" panose="020B0604020202020204" pitchFamily="34" charset="0"/>
                <a:cs typeface="Arial" panose="020B0604020202020204" pitchFamily="34" charset="0"/>
              </a:rPr>
              <a:t>Solo con la</a:t>
            </a:r>
            <a:r>
              <a:rPr lang="it-IT" sz="1000" b="0" baseline="0" dirty="0">
                <a:latin typeface="Arial" panose="020B0604020202020204" pitchFamily="34" charset="0"/>
                <a:cs typeface="Arial" panose="020B0604020202020204" pitchFamily="34" charset="0"/>
              </a:rPr>
              <a:t> partecipazione di tutti noi, possiamo riuscire nel nostro intento. </a:t>
            </a:r>
          </a:p>
          <a:p>
            <a:pPr marL="0" indent="0">
              <a:buNone/>
            </a:pPr>
            <a:endParaRPr lang="en-US" sz="1000" b="0" baseline="0" dirty="0">
              <a:latin typeface="Arial" panose="020B0604020202020204" pitchFamily="34" charset="0"/>
              <a:cs typeface="Arial" panose="020B0604020202020204" pitchFamily="34" charset="0"/>
            </a:endParaRPr>
          </a:p>
          <a:p>
            <a:pPr marL="0" indent="0">
              <a:buNone/>
            </a:pPr>
            <a:r>
              <a:rPr lang="it-IT" sz="1000" b="0" baseline="0" dirty="0">
                <a:latin typeface="Arial" panose="020B0604020202020204" pitchFamily="34" charset="0"/>
                <a:cs typeface="Arial" panose="020B0604020202020204" pitchFamily="34" charset="0"/>
              </a:rPr>
              <a:t>Bene, iniziamo con le presentazioni. Dite il vostro nome, quello del vostro club e da quanti anni siete Lions. Aggiungete anche lo sport che scegliereste se poteste essere un campione sportivo di livello mondiale.  </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3</a:t>
            </a:fld>
            <a:endParaRPr lang="en-US" dirty="0"/>
          </a:p>
        </p:txBody>
      </p:sp>
    </p:spTree>
    <p:extLst>
      <p:ext uri="{BB962C8B-B14F-4D97-AF65-F5344CB8AC3E}">
        <p14:creationId xmlns:p14="http://schemas.microsoft.com/office/powerpoint/2010/main" val="406015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u="sng" dirty="0">
                <a:latin typeface="Arial" panose="020B0604020202020204" pitchFamily="34" charset="0"/>
                <a:ea typeface="ヒラギノ角ゴ Pro W3"/>
                <a:cs typeface="Arial" panose="020B0604020202020204" pitchFamily="34" charset="0"/>
              </a:rPr>
              <a:t>Note per il relatore: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i="1" dirty="0">
                <a:latin typeface="Arial" panose="020B0604020202020204" pitchFamily="34" charset="0"/>
                <a:ea typeface="ヒラギノ角ゴ Pro W3"/>
                <a:cs typeface="Arial" panose="020B0604020202020204" pitchFamily="34" charset="0"/>
              </a:rPr>
              <a:t>Rafforzare l'idea che i partecipanti possono adattare il processo per soddisfare al meglio le esigenze della loro area e ricordare loro che hanno la facoltà di creare la visione del loro distretto a modo loro.</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I</a:t>
            </a:r>
            <a:r>
              <a:rPr lang="it-IT" sz="1000" b="0" baseline="0" dirty="0">
                <a:latin typeface="Arial" panose="020B0604020202020204" pitchFamily="34" charset="0"/>
                <a:cs typeface="Arial" panose="020B0604020202020204" pitchFamily="34" charset="0"/>
              </a:rPr>
              <a:t> distretti che partecipano all’Approccio per la membership globale seguono un processo di 4 fasi:   </a:t>
            </a:r>
          </a:p>
          <a:p>
            <a:endParaRPr lang="en-US"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Creare una squadra, creare una visione, creare un piano e creare il successo. </a:t>
            </a:r>
          </a:p>
          <a:p>
            <a:endParaRPr lang="en-US" sz="1000" b="0" baseline="0" dirty="0">
              <a:latin typeface="Arial" panose="020B0604020202020204" pitchFamily="34" charset="0"/>
              <a:cs typeface="Arial" panose="020B0604020202020204" pitchFamily="34" charset="0"/>
            </a:endParaRPr>
          </a:p>
          <a:p>
            <a:r>
              <a:rPr lang="it-IT" sz="1000" b="0" baseline="0" dirty="0">
                <a:latin typeface="Arial" panose="020B0604020202020204" pitchFamily="34" charset="0"/>
                <a:cs typeface="Arial" panose="020B0604020202020204" pitchFamily="34" charset="0"/>
              </a:rPr>
              <a:t>Oggi andremo nel dettaglio della seconda fase del processo: creare una visione. Come parte di questa fase, esamineremo le tendenze associative nel distretto, analizzeremo le esigenze del nostro distretto e esamineremo gli obiettivi per la </a:t>
            </a:r>
            <a:r>
              <a:rPr lang="it-IT" sz="1000" b="0" i="1" baseline="0" dirty="0">
                <a:latin typeface="Arial" panose="020B0604020202020204" pitchFamily="34" charset="0"/>
                <a:cs typeface="Arial" panose="020B0604020202020204" pitchFamily="34" charset="0"/>
              </a:rPr>
              <a:t>MISSION</a:t>
            </a:r>
            <a:r>
              <a:rPr lang="it-IT" sz="1000" b="0" baseline="0" dirty="0">
                <a:latin typeface="Arial" panose="020B0604020202020204" pitchFamily="34" charset="0"/>
                <a:cs typeface="Arial" panose="020B0604020202020204" pitchFamily="34" charset="0"/>
              </a:rPr>
              <a:t> </a:t>
            </a:r>
            <a:r>
              <a:rPr lang="it-IT" sz="1000" b="1" baseline="0" dirty="0">
                <a:latin typeface="Arial" panose="020B0604020202020204" pitchFamily="34" charset="0"/>
                <a:cs typeface="Arial" panose="020B0604020202020204" pitchFamily="34" charset="0"/>
              </a:rPr>
              <a:t>1.5</a:t>
            </a:r>
            <a:r>
              <a:rPr lang="it-IT" sz="1000" b="0" baseline="0" dirty="0">
                <a:latin typeface="Arial" panose="020B0604020202020204" pitchFamily="34" charset="0"/>
                <a:cs typeface="Arial" panose="020B0604020202020204" pitchFamily="34" charset="0"/>
              </a:rPr>
              <a:t> per aiutare a mettere a fuoco il nostro percorso per il prossimo anno.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4</a:t>
            </a:fld>
            <a:endParaRPr lang="en-US" dirty="0"/>
          </a:p>
        </p:txBody>
      </p:sp>
    </p:spTree>
    <p:extLst>
      <p:ext uri="{BB962C8B-B14F-4D97-AF65-F5344CB8AC3E}">
        <p14:creationId xmlns:p14="http://schemas.microsoft.com/office/powerpoint/2010/main" val="339591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u="sng" dirty="0">
                <a:latin typeface="Arial" panose="020B0604020202020204" pitchFamily="34" charset="0"/>
                <a:ea typeface="ヒラギノ角ゴ Pro W3"/>
                <a:cs typeface="Arial" panose="020B0604020202020204" pitchFamily="34" charset="0"/>
              </a:rPr>
              <a:t>Note per il relatore: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i="1" dirty="0">
                <a:latin typeface="Arial" panose="020B0604020202020204" pitchFamily="34" charset="0"/>
                <a:ea typeface="ヒラギノ角ゴ Pro W3"/>
                <a:cs typeface="Arial" panose="020B0604020202020204" pitchFamily="34" charset="0"/>
              </a:rPr>
              <a:t>Regionalizzare le domande elencate in questa slide per rappresentare al meglio i vari team/ruoli importanti della vostra area.</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i="1" dirty="0">
                <a:latin typeface="Arial" panose="020B0604020202020204" pitchFamily="34" charset="0"/>
                <a:ea typeface="ヒラギノ角ゴ Pro W3"/>
                <a:cs typeface="Arial" panose="020B0604020202020204" pitchFamily="34" charset="0"/>
              </a:rPr>
              <a:t>Usare le breakout room per facilitare le discussioni di gruppo in un ambiente online. Dividere i partecipanti in gruppi da 3-5 persone affinché tutti possano parlare nel tempo assegnato.</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i="1" dirty="0">
                <a:latin typeface="Arial" panose="020B0604020202020204" pitchFamily="34" charset="0"/>
                <a:ea typeface="ヒラギノ角ゴ Pro W3"/>
                <a:cs typeface="Arial" panose="020B0604020202020204" pitchFamily="34" charset="0"/>
              </a:rPr>
              <a:t>Se le breakout room non sono possibili, tenere una discussione aperta per ogni domanda per tutto il tempo assegnato e annotare le risposte su un documento Word.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Cominciamo parlando </a:t>
            </a:r>
            <a:r>
              <a:rPr lang="it-IT" sz="1000" b="0" baseline="0" dirty="0">
                <a:latin typeface="Arial" panose="020B0604020202020204" pitchFamily="34" charset="0"/>
                <a:cs typeface="Arial" panose="020B0604020202020204" pitchFamily="34" charset="0"/>
              </a:rPr>
              <a:t>delle nostre aspettative come Lions e leader Lions. </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dirty="0">
                <a:latin typeface="Arial" panose="020B0604020202020204" pitchFamily="34" charset="0"/>
                <a:cs typeface="Arial" panose="020B0604020202020204" pitchFamily="34" charset="0"/>
              </a:rPr>
              <a:t>Che cosa si aspettano i Lions e gli officer di club dal loro team del governatore distrettuale? Avrete 5 minuti a disposizione per lavorare in gruppi e </a:t>
            </a:r>
            <a:r>
              <a:rPr lang="it-IT" sz="1000" b="0" baseline="0" dirty="0">
                <a:latin typeface="Arial" panose="020B0604020202020204" pitchFamily="34" charset="0"/>
                <a:cs typeface="Arial" panose="020B0604020202020204" pitchFamily="34" charset="0"/>
              </a:rPr>
              <a:t>discutere delle vostre opinioni a questo riguardo. Dopo 5 minuti, incaricate un portavoce che riassuma le idee del vostro gruppo. {discussione}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baseline="0" dirty="0">
                <a:latin typeface="Arial" panose="020B0604020202020204" pitchFamily="34" charset="0"/>
                <a:cs typeface="Arial" panose="020B0604020202020204" pitchFamily="34" charset="0"/>
              </a:rPr>
              <a:t>Che cosa si aspettano i Lions e gli officer di club dal loro presidente di zona? </a:t>
            </a:r>
            <a:r>
              <a:rPr lang="it-IT" sz="1000" b="0" dirty="0">
                <a:latin typeface="Arial" panose="020B0604020202020204" pitchFamily="34" charset="0"/>
                <a:cs typeface="Arial" panose="020B0604020202020204" pitchFamily="34" charset="0"/>
              </a:rPr>
              <a:t>Come abbiamo fatto prima, avrete 5 minuti a disposizione per lavorare in gruppi e </a:t>
            </a:r>
            <a:r>
              <a:rPr lang="it-IT" sz="1000" b="0" baseline="0" dirty="0">
                <a:latin typeface="Arial" panose="020B0604020202020204" pitchFamily="34" charset="0"/>
                <a:cs typeface="Arial" panose="020B0604020202020204" pitchFamily="34" charset="0"/>
              </a:rPr>
              <a:t>discutere delle vostre opinioni a questo riguardo. Dopo 5 minuti, incaricate un portavoce che riassuma le idee del vostro gruppo. {discussione}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baseline="0" dirty="0">
                <a:latin typeface="Arial" panose="020B0604020202020204" pitchFamily="34" charset="0"/>
                <a:cs typeface="Arial" panose="020B0604020202020204" pitchFamily="34" charset="0"/>
              </a:rPr>
              <a:t>Che cosa ci aspettiamo dai Lions club? </a:t>
            </a:r>
            <a:r>
              <a:rPr lang="it-IT" sz="1000" b="0" dirty="0">
                <a:latin typeface="Arial" panose="020B0604020202020204" pitchFamily="34" charset="0"/>
                <a:cs typeface="Arial" panose="020B0604020202020204" pitchFamily="34" charset="0"/>
              </a:rPr>
              <a:t>Come abbiamo fatto prima, avrete 5 minuti a disposizione per lavorare in gruppi e </a:t>
            </a:r>
            <a:r>
              <a:rPr lang="it-IT" sz="1000" b="0" baseline="0" dirty="0">
                <a:latin typeface="Arial" panose="020B0604020202020204" pitchFamily="34" charset="0"/>
                <a:cs typeface="Arial" panose="020B0604020202020204" pitchFamily="34" charset="0"/>
              </a:rPr>
              <a:t>discutere delle vostre opinioni a questo riguardo. Dopo 5 minuti, incaricate un portavoce che riassuma le idee del vostro gruppo. {discussione}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0" baseline="0" dirty="0">
                <a:latin typeface="Arial" panose="020B0604020202020204" pitchFamily="34" charset="0"/>
                <a:cs typeface="Arial" panose="020B0604020202020204" pitchFamily="34" charset="0"/>
              </a:rPr>
              <a:t>Teniamo a mente le nostre aspettative mentre passiamo alla fase successiva...</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5</a:t>
            </a:fld>
            <a:endParaRPr lang="en-US" dirty="0"/>
          </a:p>
        </p:txBody>
      </p:sp>
    </p:spTree>
    <p:extLst>
      <p:ext uri="{BB962C8B-B14F-4D97-AF65-F5344CB8AC3E}">
        <p14:creationId xmlns:p14="http://schemas.microsoft.com/office/powerpoint/2010/main" val="57023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u="sng" dirty="0">
                <a:latin typeface="Arial" panose="020B0604020202020204" pitchFamily="34" charset="0"/>
                <a:ea typeface="ヒラギノ角ゴ Pro W3"/>
                <a:cs typeface="Arial" panose="020B0604020202020204" pitchFamily="34" charset="0"/>
              </a:rPr>
              <a:t>Note per il relatore: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i="1" dirty="0">
                <a:latin typeface="Arial" panose="020B0604020202020204" pitchFamily="34" charset="0"/>
                <a:cs typeface="Arial" panose="020B0604020202020204" pitchFamily="34" charset="0"/>
              </a:rPr>
              <a:t>Dedicare del tempo per consentire a ogni Lions di condividere i miglioramenti che vorrebbe vedere. Queste idee, se incorporate nel piano, porteranno dedizione e impegno da parte di tutti i Lions presenti. Ascoltare, annotare e utilizzare queste idee per promuovere un maggiore successo.</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aseline="0" dirty="0">
                <a:latin typeface="Arial" panose="020B0604020202020204" pitchFamily="34" charset="0"/>
                <a:cs typeface="Arial" panose="020B0604020202020204" pitchFamily="34" charset="0"/>
              </a:rPr>
              <a:t>________________________________________________________________</a:t>
            </a:r>
          </a:p>
          <a:p>
            <a:endParaRPr lang="en-US" sz="1000" b="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Una parte importante della fase “Creare una visione” è pensare al futuro. Come vorreste</a:t>
            </a:r>
            <a:r>
              <a:rPr lang="it-IT" sz="1000" b="0" baseline="0" dirty="0">
                <a:latin typeface="Arial" panose="020B0604020202020204" pitchFamily="34" charset="0"/>
                <a:cs typeface="Arial" panose="020B0604020202020204" pitchFamily="34" charset="0"/>
              </a:rPr>
              <a:t> che fosse il vostro club nel futuro, cosa vorreste che </a:t>
            </a:r>
            <a:r>
              <a:rPr lang="it-IT" sz="1000" b="0" i="1" baseline="0" dirty="0">
                <a:latin typeface="Arial" panose="020B0604020202020204" pitchFamily="34" charset="0"/>
                <a:cs typeface="Arial" panose="020B0604020202020204" pitchFamily="34" charset="0"/>
              </a:rPr>
              <a:t>facesse </a:t>
            </a:r>
            <a:r>
              <a:rPr lang="it-IT" sz="1000" b="0" baseline="0" dirty="0">
                <a:latin typeface="Arial" panose="020B0604020202020204" pitchFamily="34" charset="0"/>
                <a:cs typeface="Arial" panose="020B0604020202020204" pitchFamily="34" charset="0"/>
              </a:rPr>
              <a:t>di diverso rispetto a oggi?</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6</a:t>
            </a:fld>
            <a:endParaRPr lang="en-US" dirty="0"/>
          </a:p>
        </p:txBody>
      </p:sp>
    </p:spTree>
    <p:extLst>
      <p:ext uri="{BB962C8B-B14F-4D97-AF65-F5344CB8AC3E}">
        <p14:creationId xmlns:p14="http://schemas.microsoft.com/office/powerpoint/2010/main" val="366925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u="sng" dirty="0">
                <a:latin typeface="Arial" panose="020B0604020202020204" pitchFamily="34" charset="0"/>
                <a:ea typeface="ヒラギノ角ゴ Pro W3"/>
                <a:cs typeface="Arial" panose="020B0604020202020204" pitchFamily="34" charset="0"/>
              </a:rPr>
              <a:t>Note per il relatore: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i="1" dirty="0">
                <a:latin typeface="Arial" panose="020B0604020202020204" pitchFamily="34" charset="0"/>
                <a:cs typeface="Arial" panose="020B0604020202020204" pitchFamily="34" charset="0"/>
              </a:rPr>
              <a:t>Lasciare il tempo ai partecipanti di leggere la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it-IT" dirty="0"/>
              <a:t>Nami tra passato, presente e futuro</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7</a:t>
            </a:fld>
            <a:endParaRPr lang="en-US" dirty="0"/>
          </a:p>
        </p:txBody>
      </p:sp>
    </p:spTree>
    <p:extLst>
      <p:ext uri="{BB962C8B-B14F-4D97-AF65-F5344CB8AC3E}">
        <p14:creationId xmlns:p14="http://schemas.microsoft.com/office/powerpoint/2010/main" val="196844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u="sng" dirty="0">
                <a:latin typeface="Arial" panose="020B0604020202020204" pitchFamily="34" charset="0"/>
                <a:ea typeface="ヒラギノ角ゴ Pro W3"/>
                <a:cs typeface="Arial" panose="020B0604020202020204" pitchFamily="34" charset="0"/>
              </a:rPr>
              <a:t>Note per il relatore: </a:t>
            </a:r>
          </a:p>
          <a:p>
            <a:r>
              <a:rPr lang="it-IT" sz="1000" i="1" baseline="0" dirty="0">
                <a:latin typeface="Arial" panose="020B0604020202020204" pitchFamily="34" charset="0"/>
                <a:cs typeface="Arial" panose="020B0604020202020204" pitchFamily="34" charset="0"/>
              </a:rPr>
              <a:t>Come parte del Manuale del piano strategico distrettuale, ai membri del gruppo di lavoro è stato chiesto di estrarre in anticipo queste informazioni sull’andamento associativo nella loro area. Tuttavia, per prepararsi al meglio per la riunione e fornire ai partecipanti i dati per assistere con un'analisi distrettuale, è possibile trovare queste informazioni su Insights (https://insights.lionsclubs.org). </a:t>
            </a:r>
            <a:r>
              <a:rPr lang="it-IT" sz="1000" i="1" dirty="0">
                <a:latin typeface="Arial" panose="020B0604020202020204" pitchFamily="34" charset="0"/>
                <a:cs typeface="Arial" panose="020B0604020202020204" pitchFamily="34" charset="0"/>
              </a:rPr>
              <a:t>Effettuare il l</a:t>
            </a:r>
            <a:r>
              <a:rPr lang="it-IT" sz="1000" i="1" baseline="0" dirty="0">
                <a:latin typeface="Arial" panose="020B0604020202020204" pitchFamily="34" charset="0"/>
                <a:cs typeface="Arial" panose="020B0604020202020204" pitchFamily="34" charset="0"/>
              </a:rPr>
              <a:t>ogin con il proprio Lion Account (Lion Portal), cliccare su Insights nel pannello di navigazione in alto al centro e usare questi rapporti per riempire gli spazi sopra prima della presentazione.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it-IT" sz="1000" i="1" baseline="0" dirty="0">
                <a:latin typeface="Arial" panose="020B0604020202020204" pitchFamily="34" charset="0"/>
                <a:cs typeface="Arial" panose="020B0604020202020204" pitchFamily="34" charset="0"/>
              </a:rPr>
              <a:t>Nella barra in alto al centro, cliccare su “Membership” (Soci). Sul lato sinistro dello schermo, vedrete una sezione di filtri con cui potrete ordinare per “LCI” o “GAT”. È possibile utilizzare entrambi questi filtri per raccogliere queste informazioni (filtri LCI per CA&gt; MD&gt; D, mentre GAT filtra per CA&gt; Area&gt; MD&gt; D). Una volta effettuata la scelta, selezionare “Total Membership” (Totale soci) e filtrare per visualizzare i dati del multidistretto o distretto. Prendere nota del numero dei soci del distretto di quest'anno e dello scorso anno dalle prime due colonne della tabella dati, quindi scorrere verso destra e prendere nota del tasso di mantenimento dei nuovi soci per 3 anni dall'ultima colonna.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it-IT" sz="1000" i="1" baseline="0" dirty="0">
                <a:latin typeface="Arial" panose="020B0604020202020204" pitchFamily="34" charset="0"/>
                <a:cs typeface="Arial" panose="020B0604020202020204" pitchFamily="34" charset="0"/>
              </a:rPr>
              <a:t>Tornando alla barra in alto al centro, cliccare su “Service Activity” (Attività di service). I filtri dovrebbero essere rimasti impostati dalla sezione precedente; in caso contrario, si deve seguire la stessa procedura descritta sopra per visualizzare i totali dei servizi multidistrettuali o distrettuali. Prendere nota del numero di persone servite nel proprio distretto per quest'anno e lo scorso anno dalla terza e quarta colonna della tabella dati, quindi scorrere verso destra e prendere nota della % di club che hanno comunicato i rapporti durante l'anno sociale dall'ultima colonna.</a:t>
            </a:r>
          </a:p>
          <a:p>
            <a:r>
              <a:rPr lang="it-IT" sz="1000" i="1" baseline="0" dirty="0">
                <a:latin typeface="Arial" panose="020B0604020202020204" pitchFamily="34" charset="0"/>
                <a:cs typeface="Arial" panose="020B0604020202020204" pitchFamily="34" charset="0"/>
              </a:rPr>
              <a:t>Il rapporto sull’andamento quinquennale, disponibile su http://www8.lionsclubs.org/reports/5YearTrendReport, indica le metriche chiave degli ultimi 5 anni, inclusi soci nuovi, dimessi e club. Si suggerisce di stampare più copie di questo rapporto per i partecipanti, in modo che possano fare riferimento ai numeri per l'analisi distrettuale e la definizione degli obiettivi.</a:t>
            </a:r>
          </a:p>
          <a:p>
            <a:r>
              <a:rPr lang="it-IT" sz="1000" i="1" baseline="0" dirty="0">
                <a:latin typeface="Arial" panose="020B0604020202020204" pitchFamily="34" charset="0"/>
                <a:cs typeface="Arial" panose="020B0604020202020204" pitchFamily="34" charset="0"/>
              </a:rPr>
              <a:t>Se si desidera presentare dati applicabili a livello regionale come soci familiari, i rapporti sono disponibili qui: http://www8.lionsclubs.org/reports/FamilyandWomenMembershipReports/</a:t>
            </a:r>
          </a:p>
          <a:p>
            <a:r>
              <a:rPr lang="it-IT" sz="1000" baseline="0" dirty="0">
                <a:latin typeface="Arial" panose="020B0604020202020204" pitchFamily="34" charset="0"/>
                <a:cs typeface="Arial" panose="020B0604020202020204" pitchFamily="34" charset="0"/>
              </a:rPr>
              <a:t>__________________________________________________________</a:t>
            </a:r>
          </a:p>
          <a:p>
            <a:endParaRPr lang="en-US" sz="1000" dirty="0">
              <a:latin typeface="Arial" panose="020B0604020202020204" pitchFamily="34" charset="0"/>
              <a:cs typeface="Arial" panose="020B0604020202020204" pitchFamily="34" charset="0"/>
            </a:endParaRPr>
          </a:p>
          <a:p>
            <a:r>
              <a:rPr lang="it-IT" sz="1000" b="0" dirty="0">
                <a:latin typeface="Arial" panose="020B0604020202020204" pitchFamily="34" charset="0"/>
                <a:cs typeface="Arial" panose="020B0604020202020204" pitchFamily="34" charset="0"/>
              </a:rPr>
              <a:t>Diamo un'occhiata ai risultati </a:t>
            </a:r>
            <a:r>
              <a:rPr lang="it-IT" sz="1000" b="0" baseline="0" dirty="0">
                <a:latin typeface="Arial" panose="020B0604020202020204" pitchFamily="34" charset="0"/>
                <a:cs typeface="Arial" panose="020B0604020202020204" pitchFamily="34" charset="0"/>
              </a:rPr>
              <a:t>del nostro distretto/multidistretto.</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it-IT" sz="1000" b="0" baseline="0" dirty="0">
                <a:latin typeface="Arial" panose="020B0604020202020204" pitchFamily="34" charset="0"/>
                <a:cs typeface="Arial" panose="020B0604020202020204" pitchFamily="34" charset="0"/>
              </a:rPr>
              <a:t>Di seguito sono riportati i numeri dei soci e le persone servite per quest'anno e lo scorso anno, nonché il tasso di mantenimento dei 3 anni per i nuovi soci e la percentuale dei club che comunicano le attività di servizio. </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it-IT" sz="1000" b="0" baseline="0" dirty="0">
                <a:latin typeface="Arial" panose="020B0604020202020204" pitchFamily="34" charset="0"/>
                <a:cs typeface="Arial" panose="020B0604020202020204" pitchFamily="34" charset="0"/>
              </a:rPr>
              <a:t>Esaminiamo i totali del servizio per ricordarci perché ci stiamo concentrando sull’affiliazione. Immaginate se potessimo servire più soci quest'anno rispetto allo scorso anno: che tipo di impatto potremmo avere nelle nostre comunità?</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it-IT" sz="1000" b="0" baseline="0" dirty="0">
                <a:latin typeface="Arial" panose="020B0604020202020204" pitchFamily="34" charset="0"/>
                <a:cs typeface="Arial" panose="020B0604020202020204" pitchFamily="34" charset="0"/>
              </a:rPr>
              <a:t>Avete anche una dispensa con il numero di club e soci aggiunti e dimessi negli ultimi 5 anni.</a:t>
            </a:r>
          </a:p>
          <a:p>
            <a:pPr marL="0" indent="0">
              <a:buFont typeface="Arial" panose="020B0604020202020204" pitchFamily="34" charset="0"/>
              <a:buNone/>
            </a:pPr>
            <a:r>
              <a:rPr lang="it-IT" sz="1000" b="0" baseline="0" dirty="0">
                <a:latin typeface="Arial" panose="020B0604020202020204" pitchFamily="34" charset="0"/>
                <a:cs typeface="Arial" panose="020B0604020202020204" pitchFamily="34" charset="0"/>
              </a:rPr>
              <a:t>Che cosa vi colpisce? Qualche sorpresa? {discussione}</a:t>
            </a:r>
          </a:p>
          <a:p>
            <a:r>
              <a:rPr lang="it-IT" sz="1000" b="0" dirty="0">
                <a:latin typeface="Arial" panose="020B0604020202020204" pitchFamily="34" charset="0"/>
                <a:cs typeface="Arial" panose="020B0604020202020204" pitchFamily="34" charset="0"/>
              </a:rPr>
              <a:t>Siete soddisfatti di </a:t>
            </a:r>
            <a:r>
              <a:rPr lang="it-IT" sz="1000" b="0" baseline="0" dirty="0">
                <a:latin typeface="Arial" panose="020B0604020202020204" pitchFamily="34" charset="0"/>
                <a:cs typeface="Arial" panose="020B0604020202020204" pitchFamily="34" charset="0"/>
              </a:rPr>
              <a:t>questi numeri? </a:t>
            </a:r>
          </a:p>
          <a:p>
            <a:r>
              <a:rPr lang="it-IT" sz="1000" b="0" baseline="0" dirty="0">
                <a:latin typeface="Arial" panose="020B0604020202020204" pitchFamily="34" charset="0"/>
                <a:cs typeface="Arial" panose="020B0604020202020204" pitchFamily="34" charset="0"/>
              </a:rPr>
              <a:t>Quando lavoriamo tutti insieme, possiamo fare meglio? </a:t>
            </a:r>
          </a:p>
          <a:p>
            <a:r>
              <a:rPr lang="it-IT" sz="1000" b="0" baseline="0" dirty="0">
                <a:latin typeface="Arial" panose="020B0604020202020204" pitchFamily="34" charset="0"/>
                <a:cs typeface="Arial" panose="020B0604020202020204" pitchFamily="34" charset="0"/>
              </a:rPr>
              <a:t>Se non siamo soddisfatti di questi andamenti,</a:t>
            </a:r>
            <a:r>
              <a:rPr lang="it-IT" sz="1000" b="0" dirty="0">
                <a:latin typeface="Arial" panose="020B0604020202020204" pitchFamily="34" charset="0"/>
                <a:cs typeface="Arial" panose="020B0604020202020204" pitchFamily="34" charset="0"/>
              </a:rPr>
              <a:t> è tempo di cambiare!</a:t>
            </a:r>
          </a:p>
          <a:p>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8</a:t>
            </a:fld>
            <a:endParaRPr lang="en-US" dirty="0"/>
          </a:p>
        </p:txBody>
      </p:sp>
    </p:spTree>
    <p:extLst>
      <p:ext uri="{BB962C8B-B14F-4D97-AF65-F5344CB8AC3E}">
        <p14:creationId xmlns:p14="http://schemas.microsoft.com/office/powerpoint/2010/main" val="70048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u="sng" dirty="0">
                <a:latin typeface="Arial" panose="020B0604020202020204" pitchFamily="34" charset="0"/>
                <a:ea typeface="ヒラギノ角ゴ Pro W3"/>
                <a:cs typeface="Arial" panose="020B0604020202020204" pitchFamily="34" charset="0"/>
              </a:rPr>
              <a:t>Note per il relatore: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i="1" dirty="0">
                <a:latin typeface="Arial" panose="020B0604020202020204" pitchFamily="34" charset="0"/>
                <a:cs typeface="Arial" panose="020B0604020202020204" pitchFamily="34" charset="0"/>
              </a:rPr>
              <a:t>Lasciare il tempo ai partecipanti di leggere la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it-IT" sz="1000" b="1" dirty="0">
                <a:latin typeface="Arial" panose="020B0604020202020204" pitchFamily="34" charset="0"/>
                <a:cs typeface="Arial" panose="020B0604020202020204" pitchFamily="34" charset="0"/>
              </a:rPr>
              <a:t>Iniziamo!</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9</a:t>
            </a:fld>
            <a:endParaRPr lang="en-US" dirty="0"/>
          </a:p>
        </p:txBody>
      </p:sp>
    </p:spTree>
    <p:extLst>
      <p:ext uri="{BB962C8B-B14F-4D97-AF65-F5344CB8AC3E}">
        <p14:creationId xmlns:p14="http://schemas.microsoft.com/office/powerpoint/2010/main" val="703734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dirty="0"/>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84663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1025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olid light backgroun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828600" y="381001"/>
            <a:ext cx="10515600" cy="838199"/>
          </a:xfrm>
          <a:prstGeom prst="rect">
            <a:avLst/>
          </a:prstGeom>
        </p:spPr>
        <p:txBody>
          <a:bodyPr anchor="ctr"/>
          <a:lstStyle>
            <a:lvl1pPr algn="ctr">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1828800"/>
            <a:ext cx="10516235" cy="4343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253386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 Columns">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accent6">
                    <a:lumMod val="50000"/>
                    <a:lumOff val="50000"/>
                  </a:schemeClr>
                </a:solidFill>
              </a:rPr>
              <a:pPr algn="r" eaLnBrk="0" hangingPunct="0">
                <a:spcBef>
                  <a:spcPct val="50000"/>
                </a:spcBef>
                <a:defRPr/>
              </a:pPr>
              <a:t>‹#›</a:t>
            </a:fld>
            <a:endParaRPr lang="en-US" sz="1000" dirty="0">
              <a:solidFill>
                <a:schemeClr val="accent6">
                  <a:lumMod val="50000"/>
                  <a:lumOff val="50000"/>
                </a:schemeClr>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8078" r="18286"/>
          <a:stretch/>
        </p:blipFill>
        <p:spPr>
          <a:xfrm>
            <a:off x="-1" y="158344"/>
            <a:ext cx="4267201" cy="6541312"/>
          </a:xfrm>
          <a:prstGeom prst="rect">
            <a:avLst/>
          </a:prstGeom>
        </p:spPr>
      </p:pic>
      <p:sp>
        <p:nvSpPr>
          <p:cNvPr id="4" name="Content Placeholder 3"/>
          <p:cNvSpPr>
            <a:spLocks noGrp="1"/>
          </p:cNvSpPr>
          <p:nvPr>
            <p:ph sz="quarter" idx="10"/>
          </p:nvPr>
        </p:nvSpPr>
        <p:spPr>
          <a:xfrm>
            <a:off x="4800600" y="533400"/>
            <a:ext cx="6858000" cy="5791200"/>
          </a:xfrm>
          <a:prstGeom prst="rect">
            <a:avLst/>
          </a:prstGeom>
          <a:ln>
            <a:noFill/>
          </a:ln>
        </p:spPr>
        <p:txBody>
          <a:bodyPr anchor="ctr" anchorCtr="0"/>
          <a:lstStyle>
            <a:lvl1pPr marL="0" indent="0">
              <a:lnSpc>
                <a:spcPct val="120000"/>
              </a:lnSpc>
              <a:spcBef>
                <a:spcPts val="600"/>
              </a:spcBef>
              <a:spcAft>
                <a:spcPts val="600"/>
              </a:spcAft>
              <a:buNone/>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862013" indent="-404813">
              <a:lnSpc>
                <a:spcPct val="120000"/>
              </a:lnSpc>
              <a:spcBef>
                <a:spcPts val="600"/>
              </a:spcBef>
              <a:spcAft>
                <a:spcPts val="0"/>
              </a:spcAft>
              <a:buClr>
                <a:schemeClr val="bg2"/>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
        <p:nvSpPr>
          <p:cNvPr id="10" name="Title 9"/>
          <p:cNvSpPr>
            <a:spLocks noGrp="1"/>
          </p:cNvSpPr>
          <p:nvPr>
            <p:ph type="title" hasCustomPrompt="1"/>
          </p:nvPr>
        </p:nvSpPr>
        <p:spPr>
          <a:xfrm>
            <a:off x="0" y="1371600"/>
            <a:ext cx="4281142" cy="3886200"/>
          </a:xfrm>
          <a:prstGeom prst="rect">
            <a:avLst/>
          </a:prstGeom>
        </p:spPr>
        <p:txBody>
          <a:bodyPr anchor="ctr" anchorCtr="0"/>
          <a:lstStyle>
            <a:lvl1pPr>
              <a:lnSpc>
                <a:spcPct val="150000"/>
              </a:lnSpc>
              <a:spcBef>
                <a:spcPts val="1200"/>
              </a:spcBef>
              <a:spcAft>
                <a:spcPts val="1200"/>
              </a:spcAft>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21779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ote">
    <p:bg>
      <p:bgRef idx="1002">
        <a:schemeClr val="bg2"/>
      </p:bgRef>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lumMod val="20000"/>
                    <a:lumOff val="80000"/>
                  </a:schemeClr>
                </a:solidFill>
              </a:rPr>
              <a:pPr algn="r">
                <a:spcBef>
                  <a:spcPct val="50000"/>
                </a:spcBef>
                <a:defRPr/>
              </a:pPr>
              <a:t>‹#›</a:t>
            </a:fld>
            <a:endParaRPr lang="en-US" sz="1000" dirty="0">
              <a:solidFill>
                <a:schemeClr val="bg1">
                  <a:lumMod val="20000"/>
                  <a:lumOff val="80000"/>
                </a:scheme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19369472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w/out logo">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800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70" r:id="rId2"/>
    <p:sldLayoutId id="2147483860" r:id="rId3"/>
    <p:sldLayoutId id="2147483872" r:id="rId4"/>
    <p:sldLayoutId id="2147483873" r:id="rId5"/>
    <p:sldLayoutId id="2147483874" r:id="rId6"/>
    <p:sldLayoutId id="2147483876" r:id="rId7"/>
    <p:sldLayoutId id="2147483877" r:id="rId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ellow Bar">
            <a:extLst>
              <a:ext uri="{FF2B5EF4-FFF2-40B4-BE49-F238E27FC236}">
                <a16:creationId xmlns:a16="http://schemas.microsoft.com/office/drawing/2014/main" id="{2AAD127A-02A2-A74B-B87D-6D08403053E0}"/>
              </a:ext>
            </a:extLst>
          </p:cNvPr>
          <p:cNvSpPr/>
          <p:nvPr/>
        </p:nvSpPr>
        <p:spPr>
          <a:xfrm>
            <a:off x="5225845" y="4397584"/>
            <a:ext cx="1740310" cy="8731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dirty="0"/>
          </a:p>
        </p:txBody>
      </p:sp>
      <p:pic>
        <p:nvPicPr>
          <p:cNvPr id="6" name="Emblem - Color">
            <a:extLst>
              <a:ext uri="{FF2B5EF4-FFF2-40B4-BE49-F238E27FC236}">
                <a16:creationId xmlns:a16="http://schemas.microsoft.com/office/drawing/2014/main" id="{4B30221B-33DB-AB4C-8BF6-748745257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882" y="1600200"/>
            <a:ext cx="2514236" cy="2380982"/>
          </a:xfrm>
          <a:prstGeom prst="rect">
            <a:avLst/>
          </a:prstGeom>
        </p:spPr>
      </p:pic>
      <p:sp>
        <p:nvSpPr>
          <p:cNvPr id="7" name="Body Copy">
            <a:extLst>
              <a:ext uri="{FF2B5EF4-FFF2-40B4-BE49-F238E27FC236}">
                <a16:creationId xmlns:a16="http://schemas.microsoft.com/office/drawing/2014/main" id="{978A3E9B-0239-354F-AC08-FCA4DD3D0A1E}"/>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b="1">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4000" dirty="0"/>
              <a:t>Preparazione alla riunione</a:t>
            </a:r>
          </a:p>
        </p:txBody>
      </p:sp>
      <p:pic>
        <p:nvPicPr>
          <p:cNvPr id="8" name="Picture 7">
            <a:extLst>
              <a:ext uri="{FF2B5EF4-FFF2-40B4-BE49-F238E27FC236}">
                <a16:creationId xmlns:a16="http://schemas.microsoft.com/office/drawing/2014/main" id="{3049AD1F-1DF8-E64F-AF4E-9D112B4AFCEF}"/>
              </a:ext>
            </a:extLst>
          </p:cNvPr>
          <p:cNvPicPr>
            <a:picLocks noChangeAspect="1"/>
          </p:cNvPicPr>
          <p:nvPr/>
        </p:nvPicPr>
        <p:blipFill>
          <a:blip r:embed="rId4"/>
          <a:stretch>
            <a:fillRect/>
          </a:stretch>
        </p:blipFill>
        <p:spPr>
          <a:xfrm>
            <a:off x="9906000" y="0"/>
            <a:ext cx="2286000" cy="2286000"/>
          </a:xfrm>
          <a:prstGeom prst="rect">
            <a:avLst/>
          </a:prstGeom>
        </p:spPr>
      </p:pic>
      <p:pic>
        <p:nvPicPr>
          <p:cNvPr id="9" name="Picture 8">
            <a:extLst>
              <a:ext uri="{FF2B5EF4-FFF2-40B4-BE49-F238E27FC236}">
                <a16:creationId xmlns:a16="http://schemas.microsoft.com/office/drawing/2014/main" id="{0362E338-D378-8641-8669-2EF6AC127FE5}"/>
              </a:ext>
            </a:extLst>
          </p:cNvPr>
          <p:cNvPicPr>
            <a:picLocks noChangeAspect="1"/>
          </p:cNvPicPr>
          <p:nvPr/>
        </p:nvPicPr>
        <p:blipFill>
          <a:blip r:embed="rId4"/>
          <a:stretch>
            <a:fillRect/>
          </a:stretch>
        </p:blipFill>
        <p:spPr>
          <a:xfrm rot="10800000">
            <a:off x="0" y="4572000"/>
            <a:ext cx="2286000" cy="2286000"/>
          </a:xfrm>
          <a:prstGeom prst="rect">
            <a:avLst/>
          </a:prstGeom>
        </p:spPr>
      </p:pic>
    </p:spTree>
    <p:extLst>
      <p:ext uri="{BB962C8B-B14F-4D97-AF65-F5344CB8AC3E}">
        <p14:creationId xmlns:p14="http://schemas.microsoft.com/office/powerpoint/2010/main" val="387953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EBAD8334-36D7-B142-B7CF-5CDEAD57F7E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a:solidFill>
                  <a:schemeClr val="lt1">
                    <a:alpha val="44000"/>
                  </a:schemeClr>
                </a:solidFill>
              </a:rPr>
              <a:t>aa</a:t>
            </a:r>
          </a:p>
        </p:txBody>
      </p:sp>
      <p:sp>
        <p:nvSpPr>
          <p:cNvPr id="27" name="Slice - Solid">
            <a:extLst>
              <a:ext uri="{FF2B5EF4-FFF2-40B4-BE49-F238E27FC236}">
                <a16:creationId xmlns:a16="http://schemas.microsoft.com/office/drawing/2014/main" id="{C156D1A5-8667-FC47-A2E3-6F83B01C3BC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31" name="Picture 30">
            <a:extLst>
              <a:ext uri="{FF2B5EF4-FFF2-40B4-BE49-F238E27FC236}">
                <a16:creationId xmlns:a16="http://schemas.microsoft.com/office/drawing/2014/main" id="{C5C2AF9A-A836-E24B-8FA3-450B94F81358}"/>
              </a:ext>
            </a:extLst>
          </p:cNvPr>
          <p:cNvPicPr>
            <a:picLocks noChangeAspect="1"/>
          </p:cNvPicPr>
          <p:nvPr/>
        </p:nvPicPr>
        <p:blipFill>
          <a:blip r:embed="rId3"/>
          <a:srcRect/>
          <a:stretch/>
        </p:blipFill>
        <p:spPr>
          <a:xfrm>
            <a:off x="605696" y="499134"/>
            <a:ext cx="994504" cy="942293"/>
          </a:xfrm>
          <a:prstGeom prst="rect">
            <a:avLst/>
          </a:prstGeom>
        </p:spPr>
      </p:pic>
      <p:sp>
        <p:nvSpPr>
          <p:cNvPr id="32" name="Body Copy">
            <a:extLst>
              <a:ext uri="{FF2B5EF4-FFF2-40B4-BE49-F238E27FC236}">
                <a16:creationId xmlns:a16="http://schemas.microsoft.com/office/drawing/2014/main" id="{76F9AEF1-B1A3-C445-90DE-97F89758B97F}"/>
              </a:ext>
            </a:extLst>
          </p:cNvPr>
          <p:cNvSpPr txBox="1">
            <a:spLocks/>
          </p:cNvSpPr>
          <p:nvPr/>
        </p:nvSpPr>
        <p:spPr>
          <a:xfrm>
            <a:off x="2305150" y="3397164"/>
            <a:ext cx="4971031" cy="4191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Aft>
                <a:spcPts val="1200"/>
              </a:spcAft>
              <a:buClr>
                <a:srgbClr val="FFC000"/>
              </a:buClr>
              <a:buFont typeface=".Lucida Grande UI Regular"/>
              <a:buChar char="►"/>
            </a:pPr>
            <a:r>
              <a:rPr lang="it-IT" sz="2400">
                <a:solidFill>
                  <a:schemeClr val="accent6">
                    <a:lumMod val="65000"/>
                    <a:lumOff val="35000"/>
                  </a:schemeClr>
                </a:solidFill>
              </a:rPr>
              <a:t>Per ogni area di interesse</a:t>
            </a:r>
          </a:p>
          <a:p>
            <a:pPr marL="342900" indent="-342900">
              <a:spcAft>
                <a:spcPts val="1200"/>
              </a:spcAft>
              <a:buClr>
                <a:srgbClr val="FFC000"/>
              </a:buClr>
              <a:buFont typeface=".Lucida Grande UI Regular"/>
              <a:buChar char="►"/>
            </a:pPr>
            <a:r>
              <a:rPr lang="it-IT" sz="2400">
                <a:solidFill>
                  <a:schemeClr val="accent6">
                    <a:lumMod val="65000"/>
                    <a:lumOff val="35000"/>
                  </a:schemeClr>
                </a:solidFill>
              </a:rPr>
              <a:t>Senso di responsabilità</a:t>
            </a:r>
          </a:p>
        </p:txBody>
      </p:sp>
      <p:sp>
        <p:nvSpPr>
          <p:cNvPr id="33" name="Page Number - White">
            <a:extLst>
              <a:ext uri="{FF2B5EF4-FFF2-40B4-BE49-F238E27FC236}">
                <a16:creationId xmlns:a16="http://schemas.microsoft.com/office/drawing/2014/main" id="{89D8ED11-E448-924D-9EE9-78729EC475D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82E87"/>
                </a:solidFill>
              </a:rPr>
              <a:pPr eaLnBrk="0" hangingPunct="0">
                <a:spcBef>
                  <a:spcPct val="50000"/>
                </a:spcBef>
                <a:defRPr/>
              </a:pPr>
              <a:t>10</a:t>
            </a:fld>
            <a:endParaRPr lang="en-US" sz="1000">
              <a:solidFill>
                <a:srgbClr val="082E87"/>
              </a:solidFill>
            </a:endParaRPr>
          </a:p>
        </p:txBody>
      </p:sp>
      <p:grpSp>
        <p:nvGrpSpPr>
          <p:cNvPr id="20" name="Group 19">
            <a:extLst>
              <a:ext uri="{FF2B5EF4-FFF2-40B4-BE49-F238E27FC236}">
                <a16:creationId xmlns:a16="http://schemas.microsoft.com/office/drawing/2014/main" id="{14A40FEB-070F-4442-9C1B-BB5CEFBD57F0}"/>
              </a:ext>
            </a:extLst>
          </p:cNvPr>
          <p:cNvGrpSpPr/>
          <p:nvPr/>
        </p:nvGrpSpPr>
        <p:grpSpPr>
          <a:xfrm>
            <a:off x="7097859" y="1628741"/>
            <a:ext cx="4089270" cy="3592494"/>
            <a:chOff x="6512276" y="1676400"/>
            <a:chExt cx="4245785" cy="3867912"/>
          </a:xfrm>
        </p:grpSpPr>
        <p:grpSp>
          <p:nvGrpSpPr>
            <p:cNvPr id="21" name="Group 20">
              <a:extLst>
                <a:ext uri="{FF2B5EF4-FFF2-40B4-BE49-F238E27FC236}">
                  <a16:creationId xmlns:a16="http://schemas.microsoft.com/office/drawing/2014/main" id="{8381F297-007F-4199-8BE5-C99F3F7158AF}"/>
                </a:ext>
              </a:extLst>
            </p:cNvPr>
            <p:cNvGrpSpPr>
              <a:grpSpLocks noChangeAspect="1"/>
            </p:cNvGrpSpPr>
            <p:nvPr/>
          </p:nvGrpSpPr>
          <p:grpSpPr>
            <a:xfrm>
              <a:off x="6512276" y="1676400"/>
              <a:ext cx="4233672" cy="3867912"/>
              <a:chOff x="6512276" y="1676400"/>
              <a:chExt cx="4917724" cy="4476228"/>
            </a:xfrm>
          </p:grpSpPr>
          <p:sp>
            <p:nvSpPr>
              <p:cNvPr id="35" name="Background - Solid">
                <a:extLst>
                  <a:ext uri="{FF2B5EF4-FFF2-40B4-BE49-F238E27FC236}">
                    <a16:creationId xmlns:a16="http://schemas.microsoft.com/office/drawing/2014/main" id="{2B59864A-C7E4-4079-99BF-8259281D9552}"/>
                  </a:ext>
                </a:extLst>
              </p:cNvPr>
              <p:cNvSpPr/>
              <p:nvPr/>
            </p:nvSpPr>
            <p:spPr>
              <a:xfrm>
                <a:off x="6512277" y="3845115"/>
                <a:ext cx="2462369" cy="2307513"/>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AB8B9004-81C4-452B-A791-14D81F7F77C5}"/>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4" name="Background - Solid">
                <a:extLst>
                  <a:ext uri="{FF2B5EF4-FFF2-40B4-BE49-F238E27FC236}">
                    <a16:creationId xmlns:a16="http://schemas.microsoft.com/office/drawing/2014/main" id="{6C90DA25-753F-4F19-8409-35AF8B18C11C}"/>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6" name="Background - Solid">
                <a:extLst>
                  <a:ext uri="{FF2B5EF4-FFF2-40B4-BE49-F238E27FC236}">
                    <a16:creationId xmlns:a16="http://schemas.microsoft.com/office/drawing/2014/main" id="{51ABF9C0-983E-44CB-8E98-B4BC1F4E1CE0}"/>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2" name="Group 21">
              <a:extLst>
                <a:ext uri="{FF2B5EF4-FFF2-40B4-BE49-F238E27FC236}">
                  <a16:creationId xmlns:a16="http://schemas.microsoft.com/office/drawing/2014/main" id="{CACF9CBD-31B5-402A-8D2B-819D5FFFBA6C}"/>
                </a:ext>
              </a:extLst>
            </p:cNvPr>
            <p:cNvGrpSpPr/>
            <p:nvPr/>
          </p:nvGrpSpPr>
          <p:grpSpPr>
            <a:xfrm>
              <a:off x="6523785" y="2118623"/>
              <a:ext cx="4234276" cy="3018470"/>
              <a:chOff x="871124" y="2925130"/>
              <a:chExt cx="4234276" cy="3018470"/>
            </a:xfrm>
          </p:grpSpPr>
          <p:sp>
            <p:nvSpPr>
              <p:cNvPr id="23" name="Body Copy">
                <a:extLst>
                  <a:ext uri="{FF2B5EF4-FFF2-40B4-BE49-F238E27FC236}">
                    <a16:creationId xmlns:a16="http://schemas.microsoft.com/office/drawing/2014/main" id="{63AA1DA2-C18D-4CB3-8299-5F62F8F571AF}"/>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a:solidFill>
                      <a:schemeClr val="bg1"/>
                    </a:solidFill>
                  </a:rPr>
                  <a:t>Nuovi club</a:t>
                </a:r>
              </a:p>
            </p:txBody>
          </p:sp>
          <p:sp>
            <p:nvSpPr>
              <p:cNvPr id="24" name="Body Copy">
                <a:extLst>
                  <a:ext uri="{FF2B5EF4-FFF2-40B4-BE49-F238E27FC236}">
                    <a16:creationId xmlns:a16="http://schemas.microsoft.com/office/drawing/2014/main" id="{23CB5482-C3D6-4A4A-9CC8-E259397E0B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a:solidFill>
                      <a:schemeClr val="bg1"/>
                    </a:solidFill>
                  </a:rPr>
                  <a:t>Nuovi soci</a:t>
                </a:r>
              </a:p>
            </p:txBody>
          </p:sp>
          <p:sp>
            <p:nvSpPr>
              <p:cNvPr id="28" name="Body Copy">
                <a:extLst>
                  <a:ext uri="{FF2B5EF4-FFF2-40B4-BE49-F238E27FC236}">
                    <a16:creationId xmlns:a16="http://schemas.microsoft.com/office/drawing/2014/main" id="{299D9641-73C6-482F-8517-33B4FC2CBBE1}"/>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a:solidFill>
                      <a:schemeClr val="bg1"/>
                    </a:solidFill>
                  </a:rPr>
                  <a:t>Supporto dei leader</a:t>
                </a:r>
              </a:p>
            </p:txBody>
          </p:sp>
          <p:sp>
            <p:nvSpPr>
              <p:cNvPr id="29" name="Body Copy">
                <a:extLst>
                  <a:ext uri="{FF2B5EF4-FFF2-40B4-BE49-F238E27FC236}">
                    <a16:creationId xmlns:a16="http://schemas.microsoft.com/office/drawing/2014/main" id="{18307AB9-D9DA-4D0D-931C-1BD386B4940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a:solidFill>
                      <a:schemeClr val="bg1"/>
                    </a:solidFill>
                  </a:rPr>
                  <a:t>Soddisfazione dei soci</a:t>
                </a:r>
              </a:p>
            </p:txBody>
          </p:sp>
        </p:grpSp>
      </p:grpSp>
      <p:sp>
        <p:nvSpPr>
          <p:cNvPr id="2" name="Body Copy">
            <a:extLst>
              <a:ext uri="{FF2B5EF4-FFF2-40B4-BE49-F238E27FC236}">
                <a16:creationId xmlns:a16="http://schemas.microsoft.com/office/drawing/2014/main" id="{5188304E-219C-DAC3-AB01-2ED24D1DB7FB}"/>
              </a:ext>
            </a:extLst>
          </p:cNvPr>
          <p:cNvSpPr txBox="1">
            <a:spLocks/>
          </p:cNvSpPr>
          <p:nvPr/>
        </p:nvSpPr>
        <p:spPr>
          <a:xfrm>
            <a:off x="2291748" y="1576254"/>
            <a:ext cx="4527418" cy="837361"/>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3600" b="1" i="1" dirty="0">
                <a:solidFill>
                  <a:srgbClr val="0A5496"/>
                </a:solidFill>
                <a:latin typeface="Arial"/>
                <a:ea typeface="ヒラギノ角ゴ Pro W3"/>
                <a:cs typeface="Arial"/>
              </a:rPr>
              <a:t>MISSION</a:t>
            </a:r>
            <a:r>
              <a:rPr lang="it-IT" sz="3600" b="1" dirty="0">
                <a:solidFill>
                  <a:srgbClr val="0A5496"/>
                </a:solidFill>
                <a:latin typeface="Arial"/>
                <a:ea typeface="ヒラギノ角ゴ Pro W3"/>
                <a:cs typeface="Arial"/>
              </a:rPr>
              <a:t> 1.5 </a:t>
            </a:r>
          </a:p>
          <a:p>
            <a:r>
              <a:rPr lang="it-IT" sz="3600" b="1" dirty="0">
                <a:solidFill>
                  <a:srgbClr val="0A5496"/>
                </a:solidFill>
                <a:latin typeface="Arial"/>
                <a:ea typeface="ヒラギノ角ゴ Pro W3"/>
                <a:cs typeface="Arial"/>
              </a:rPr>
              <a:t>Obiettivi</a:t>
            </a:r>
          </a:p>
        </p:txBody>
      </p:sp>
    </p:spTree>
    <p:extLst>
      <p:ext uri="{BB962C8B-B14F-4D97-AF65-F5344CB8AC3E}">
        <p14:creationId xmlns:p14="http://schemas.microsoft.com/office/powerpoint/2010/main" val="26043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11</a:t>
            </a:fld>
            <a:endParaRPr lang="en-US" sz="100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3200400" y="200021"/>
            <a:ext cx="7543800" cy="934808"/>
          </a:xfrm>
          <a:prstGeom prst="rect">
            <a:avLst/>
          </a:prstGeom>
          <a:noFill/>
        </p:spPr>
        <p:txBody>
          <a:bodyPr wrap="square" lIns="91440" tIns="45720" rIns="91440" bIns="45720" rtlCol="0" anchor="b">
            <a:spAutoFit/>
          </a:bodyPr>
          <a:lstStyle/>
          <a:p>
            <a:pPr>
              <a:lnSpc>
                <a:spcPts val="8000"/>
              </a:lnSpc>
            </a:pPr>
            <a:r>
              <a:rPr lang="it-IT" sz="2500" b="1" i="1" dirty="0">
                <a:solidFill>
                  <a:schemeClr val="bg1"/>
                </a:solidFill>
                <a:latin typeface="Arial"/>
                <a:ea typeface="ヒラギノ角ゴ Pro W3"/>
                <a:cs typeface="Arial"/>
              </a:rPr>
              <a:t>MISSION</a:t>
            </a:r>
            <a:r>
              <a:rPr lang="it-IT" sz="2500" b="1" dirty="0">
                <a:solidFill>
                  <a:schemeClr val="bg1"/>
                </a:solidFill>
                <a:latin typeface="Arial"/>
                <a:ea typeface="ヒラギノ角ゴ Pro W3"/>
                <a:cs typeface="Arial"/>
              </a:rPr>
              <a:t> 1.5:  Area di Area di interesse n. 1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2291092" y="1160951"/>
            <a:ext cx="9502196"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it-IT" sz="2800" dirty="0">
                <a:solidFill>
                  <a:srgbClr val="FFCF01"/>
                </a:solidFill>
              </a:rPr>
              <a:t>Rinvigorire i distretti con nuovi club</a:t>
            </a:r>
          </a:p>
        </p:txBody>
      </p:sp>
      <p:sp>
        <p:nvSpPr>
          <p:cNvPr id="13" name="Body Copy">
            <a:extLst>
              <a:ext uri="{FF2B5EF4-FFF2-40B4-BE49-F238E27FC236}">
                <a16:creationId xmlns:a16="http://schemas.microsoft.com/office/drawing/2014/main" id="{37CEA102-C738-07B4-9DD2-98F12241E14D}"/>
              </a:ext>
            </a:extLst>
          </p:cNvPr>
          <p:cNvSpPr txBox="1">
            <a:spLocks/>
          </p:cNvSpPr>
          <p:nvPr/>
        </p:nvSpPr>
        <p:spPr>
          <a:xfrm>
            <a:off x="2598776" y="1905000"/>
            <a:ext cx="9212224" cy="4343326"/>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buClr>
                <a:srgbClr val="EBB700"/>
              </a:buClr>
              <a:buSzPct val="100000"/>
              <a:buFont typeface="Lucida Grande" panose="020B0600040502020204" pitchFamily="34" charset="0"/>
              <a:buChar char="▶"/>
            </a:pPr>
            <a:r>
              <a:rPr lang="it-IT" sz="1800" dirty="0">
                <a:solidFill>
                  <a:schemeClr val="bg1"/>
                </a:solidFill>
                <a:latin typeface="Arial" charset="0"/>
                <a:ea typeface="Arial" charset="0"/>
                <a:cs typeface="Arial" charset="0"/>
              </a:rPr>
              <a:t>Perché i nuovi club sono preziosi?</a:t>
            </a:r>
          </a:p>
          <a:p>
            <a:pPr marL="342900" indent="-342900">
              <a:lnSpc>
                <a:spcPct val="150000"/>
              </a:lnSpc>
              <a:buClr>
                <a:srgbClr val="EBB700"/>
              </a:buClr>
              <a:buSzPct val="100000"/>
              <a:buFont typeface="Lucida Grande" panose="020B0600040502020204" pitchFamily="34" charset="0"/>
              <a:buChar char="▶"/>
            </a:pPr>
            <a:r>
              <a:rPr lang="it-IT" sz="1800" dirty="0">
                <a:solidFill>
                  <a:schemeClr val="bg1"/>
                </a:solidFill>
                <a:latin typeface="Arial" charset="0"/>
                <a:ea typeface="Arial" charset="0"/>
                <a:cs typeface="Arial" charset="0"/>
              </a:rPr>
              <a:t>Dove possiamo avviare nuovi club?</a:t>
            </a:r>
          </a:p>
          <a:p>
            <a:pPr marL="342900" indent="-342900">
              <a:lnSpc>
                <a:spcPct val="150000"/>
              </a:lnSpc>
              <a:buClr>
                <a:srgbClr val="EBB700"/>
              </a:buClr>
              <a:buSzPct val="100000"/>
              <a:buFont typeface="Lucida Grande" panose="020B0600040502020204" pitchFamily="34" charset="0"/>
              <a:buChar char="▶"/>
            </a:pPr>
            <a:r>
              <a:rPr lang="it-IT" sz="1800" dirty="0">
                <a:solidFill>
                  <a:schemeClr val="bg1"/>
                </a:solidFill>
                <a:latin typeface="Arial" charset="0"/>
                <a:ea typeface="Arial" charset="0"/>
                <a:cs typeface="Arial" charset="0"/>
              </a:rPr>
              <a:t>Quali club con interessi specifici avrebbero più successo? </a:t>
            </a:r>
          </a:p>
          <a:p>
            <a:pPr marL="342900" indent="-342900">
              <a:lnSpc>
                <a:spcPct val="150000"/>
              </a:lnSpc>
              <a:buClr>
                <a:srgbClr val="EBB700"/>
              </a:buClr>
              <a:buSzPct val="100000"/>
              <a:buFont typeface="Lucida Grande" panose="020B0600040502020204" pitchFamily="34" charset="0"/>
              <a:buChar char="▶"/>
            </a:pPr>
            <a:r>
              <a:rPr lang="it-IT" sz="1800" dirty="0">
                <a:solidFill>
                  <a:schemeClr val="bg1"/>
                </a:solidFill>
                <a:latin typeface="Arial" charset="0"/>
                <a:ea typeface="Arial" charset="0"/>
                <a:cs typeface="Arial" charset="0"/>
              </a:rPr>
              <a:t>Quali formazioni/risorse sono necessarie?</a:t>
            </a:r>
          </a:p>
          <a:p>
            <a:pPr>
              <a:buClr>
                <a:srgbClr val="EBB700"/>
              </a:buClr>
              <a:buSzPct val="100000"/>
            </a:pPr>
            <a:endParaRPr lang="en-US" sz="1800" b="1" strike="sngStrike" kern="0" dirty="0">
              <a:highlight>
                <a:srgbClr val="FFFF00"/>
              </a:highlight>
              <a:latin typeface="Arial" charset="0"/>
              <a:ea typeface="Arial" charset="0"/>
              <a:cs typeface="Arial" charset="0"/>
            </a:endParaRPr>
          </a:p>
          <a:p>
            <a:pPr>
              <a:buClr>
                <a:srgbClr val="EBB700"/>
              </a:buClr>
              <a:buSzPct val="100000"/>
            </a:pPr>
            <a:r>
              <a:rPr lang="it-IT" sz="1800" b="1" dirty="0">
                <a:solidFill>
                  <a:schemeClr val="bg1"/>
                </a:solidFill>
                <a:latin typeface="Arial" charset="0"/>
                <a:ea typeface="Arial" charset="0"/>
                <a:cs typeface="Arial" charset="0"/>
              </a:rPr>
              <a:t>Obiettivo 1</a:t>
            </a:r>
          </a:p>
          <a:p>
            <a:pPr>
              <a:buClr>
                <a:srgbClr val="EBB700"/>
              </a:buClr>
              <a:buSzPct val="100000"/>
            </a:pPr>
            <a:r>
              <a:rPr lang="it-IT" sz="1800" dirty="0">
                <a:solidFill>
                  <a:schemeClr val="bg1"/>
                </a:solidFill>
                <a:latin typeface="Arial" charset="0"/>
                <a:cs typeface="Arial" charset="0"/>
              </a:rPr>
              <a:t>A sostegno della </a:t>
            </a:r>
            <a:r>
              <a:rPr lang="it-IT" sz="1800" i="1" dirty="0">
                <a:solidFill>
                  <a:schemeClr val="bg1"/>
                </a:solidFill>
                <a:latin typeface="Arial" charset="0"/>
                <a:cs typeface="Arial" charset="0"/>
              </a:rPr>
              <a:t>MISSION </a:t>
            </a:r>
            <a:r>
              <a:rPr lang="it-IT" sz="1800" b="1" dirty="0">
                <a:solidFill>
                  <a:schemeClr val="bg1"/>
                </a:solidFill>
                <a:latin typeface="Arial" charset="0"/>
                <a:cs typeface="Arial" charset="0"/>
              </a:rPr>
              <a:t>1.5</a:t>
            </a:r>
            <a:r>
              <a:rPr lang="it-IT" sz="1800" dirty="0">
                <a:solidFill>
                  <a:schemeClr val="bg1"/>
                </a:solidFill>
                <a:latin typeface="Arial" charset="0"/>
                <a:cs typeface="Arial" charset="0"/>
              </a:rPr>
              <a:t>, durante il mio mandato di governatore </a:t>
            </a:r>
            <a:r>
              <a:rPr lang="it-IT" sz="1800" dirty="0" err="1">
                <a:solidFill>
                  <a:schemeClr val="bg1"/>
                </a:solidFill>
                <a:latin typeface="Arial" charset="0"/>
                <a:cs typeface="Arial" charset="0"/>
              </a:rPr>
              <a:t>distrettuale,mi</a:t>
            </a:r>
            <a:r>
              <a:rPr lang="it-IT" sz="1800" dirty="0">
                <a:solidFill>
                  <a:schemeClr val="bg1"/>
                </a:solidFill>
                <a:latin typeface="Arial" charset="0"/>
                <a:cs typeface="Arial" charset="0"/>
              </a:rPr>
              <a:t> impegno a lavorare con il mio team per raggiungere gli obiettivi di crescita associativa stabiliti per la nostra area.</a:t>
            </a:r>
          </a:p>
          <a:p>
            <a:pPr>
              <a:buClr>
                <a:srgbClr val="EBB700"/>
              </a:buClr>
              <a:buSzPct val="100000"/>
            </a:pPr>
            <a:endParaRPr lang="en-US" sz="500" kern="0" dirty="0">
              <a:solidFill>
                <a:schemeClr val="bg1"/>
              </a:solidFill>
              <a:latin typeface="Arial" charset="0"/>
              <a:cs typeface="Arial" charset="0"/>
            </a:endParaRPr>
          </a:p>
          <a:p>
            <a:pPr marL="342900" indent="-342900">
              <a:buClr>
                <a:srgbClr val="EBB700"/>
              </a:buClr>
              <a:buSzPct val="100000"/>
              <a:buFont typeface="Wingdings" panose="05000000000000000000" pitchFamily="2" charset="2"/>
              <a:buChar char="q"/>
            </a:pPr>
            <a:r>
              <a:rPr kumimoji="0" lang="it-IT" sz="1800" i="0" u="none" strike="noStrike" cap="none" normalizeH="0" baseline="0" noProof="0" dirty="0">
                <a:ln>
                  <a:noFill/>
                </a:ln>
                <a:solidFill>
                  <a:schemeClr val="bg1"/>
                </a:solidFill>
                <a:effectLst/>
                <a:uLnTx/>
                <a:uFillTx/>
                <a:latin typeface="Arial"/>
                <a:ea typeface="Arial" charset="0"/>
                <a:cs typeface="Arial"/>
              </a:rPr>
              <a:t>Il nostro distretto si impegna a raggiungere gli obiettivi di crescita associativa stabiliti.</a:t>
            </a:r>
            <a:r>
              <a:rPr lang="it-IT" sz="1800" dirty="0">
                <a:solidFill>
                  <a:schemeClr val="bg1"/>
                </a:solidFill>
                <a:latin typeface="Arial"/>
                <a:ea typeface="Arial" charset="0"/>
                <a:cs typeface="Arial"/>
              </a:rPr>
              <a:t> </a:t>
            </a:r>
            <a:r>
              <a:rPr lang="it-IT" dirty="0">
                <a:solidFill>
                  <a:schemeClr val="bg1"/>
                </a:solidFill>
                <a:latin typeface="Arial"/>
                <a:ea typeface="Arial" charset="0"/>
                <a:cs typeface="Arial"/>
              </a:rPr>
              <a:t>OPPURE</a:t>
            </a:r>
          </a:p>
          <a:p>
            <a:pPr>
              <a:buClr>
                <a:srgbClr val="EBB700"/>
              </a:buClr>
              <a:buSzPct val="100000"/>
            </a:pPr>
            <a:endParaRPr lang="en-US" sz="600" i="0" u="none" strike="noStrike" kern="0" cap="none" spc="0" normalizeH="0" baseline="0" noProof="0" dirty="0">
              <a:ln>
                <a:noFill/>
              </a:ln>
              <a:solidFill>
                <a:schemeClr val="bg1"/>
              </a:solidFill>
              <a:effectLst/>
              <a:uLnTx/>
              <a:uFillTx/>
              <a:latin typeface="Arial" charset="0"/>
              <a:ea typeface="Arial" charset="0"/>
              <a:cs typeface="Arial" charset="0"/>
            </a:endParaRPr>
          </a:p>
          <a:p>
            <a:pPr marL="342900" indent="-342900">
              <a:buClr>
                <a:srgbClr val="EBB700"/>
              </a:buClr>
              <a:buSzPct val="100000"/>
              <a:buFont typeface="Wingdings" panose="05000000000000000000" pitchFamily="2" charset="2"/>
              <a:buChar char="q"/>
            </a:pPr>
            <a:r>
              <a:rPr kumimoji="0" lang="it-IT" sz="1800" i="0" u="none" strike="noStrike" cap="none" normalizeH="0" baseline="0" noProof="0" dirty="0">
                <a:ln>
                  <a:noFill/>
                </a:ln>
                <a:solidFill>
                  <a:schemeClr val="bg1"/>
                </a:solidFill>
                <a:effectLst/>
                <a:uLnTx/>
                <a:uFillTx/>
                <a:latin typeface="Arial" charset="0"/>
                <a:ea typeface="Arial" charset="0"/>
                <a:cs typeface="Arial" charset="0"/>
              </a:rPr>
              <a:t>Il nostro team fonderà altri _____ nuovi club con almeno 20 soci fondatori ciascuno.</a:t>
            </a:r>
          </a:p>
          <a:p>
            <a:pPr marL="342900" indent="-342900">
              <a:buClr>
                <a:srgbClr val="EBB700"/>
              </a:buClr>
              <a:buSzPct val="100000"/>
              <a:buFont typeface="Wingdings" panose="05000000000000000000" pitchFamily="2" charset="2"/>
              <a:buChar char="q"/>
            </a:pPr>
            <a:endParaRPr lang="en-US" kern="0" dirty="0">
              <a:solidFill>
                <a:schemeClr val="bg1"/>
              </a:solidFill>
              <a:latin typeface="Arial" charset="0"/>
              <a:ea typeface="Arial" charset="0"/>
              <a:cs typeface="Arial" charset="0"/>
            </a:endParaRPr>
          </a:p>
        </p:txBody>
      </p:sp>
      <p:pic>
        <p:nvPicPr>
          <p:cNvPr id="15" name="Picture 14">
            <a:extLst>
              <a:ext uri="{FF2B5EF4-FFF2-40B4-BE49-F238E27FC236}">
                <a16:creationId xmlns:a16="http://schemas.microsoft.com/office/drawing/2014/main" id="{610043CF-80CB-8364-874A-5A1433E4FAE1}"/>
              </a:ext>
            </a:extLst>
          </p:cNvPr>
          <p:cNvPicPr>
            <a:picLocks noChangeAspect="1"/>
          </p:cNvPicPr>
          <p:nvPr/>
        </p:nvPicPr>
        <p:blipFill>
          <a:blip r:embed="rId3"/>
          <a:srcRect/>
          <a:stretch/>
        </p:blipFill>
        <p:spPr>
          <a:xfrm>
            <a:off x="10966944" y="137679"/>
            <a:ext cx="994504" cy="942293"/>
          </a:xfrm>
          <a:prstGeom prst="rect">
            <a:avLst/>
          </a:prstGeom>
        </p:spPr>
      </p:pic>
      <p:sp>
        <p:nvSpPr>
          <p:cNvPr id="17" name="TextBox 16">
            <a:extLst>
              <a:ext uri="{FF2B5EF4-FFF2-40B4-BE49-F238E27FC236}">
                <a16:creationId xmlns:a16="http://schemas.microsoft.com/office/drawing/2014/main" id="{DE06399E-A9F4-FDBF-DE9D-3882467D4163}"/>
              </a:ext>
            </a:extLst>
          </p:cNvPr>
          <p:cNvSpPr txBox="1"/>
          <p:nvPr/>
        </p:nvSpPr>
        <p:spPr>
          <a:xfrm>
            <a:off x="162927" y="247318"/>
            <a:ext cx="2123074" cy="707886"/>
          </a:xfrm>
          <a:prstGeom prst="rect">
            <a:avLst/>
          </a:prstGeom>
          <a:noFill/>
        </p:spPr>
        <p:txBody>
          <a:bodyPr wrap="square" rtlCol="0">
            <a:spAutoFit/>
          </a:bodyPr>
          <a:lstStyle/>
          <a:p>
            <a:pPr algn="ctr">
              <a:buClr>
                <a:srgbClr val="EBB700"/>
              </a:buClr>
              <a:buSzPct val="100000"/>
            </a:pPr>
            <a:r>
              <a:rPr lang="it-IT" sz="2000" b="1" dirty="0">
                <a:solidFill>
                  <a:srgbClr val="0D2240"/>
                </a:solidFill>
                <a:latin typeface="Arial" charset="0"/>
                <a:ea typeface="Arial" charset="0"/>
                <a:cs typeface="Arial" charset="0"/>
              </a:rPr>
              <a:t>Domande per </a:t>
            </a:r>
          </a:p>
          <a:p>
            <a:pPr algn="ctr">
              <a:buClr>
                <a:srgbClr val="EBB700"/>
              </a:buClr>
              <a:buSzPct val="100000"/>
            </a:pPr>
            <a:r>
              <a:rPr lang="it-IT" sz="2000" b="1" dirty="0">
                <a:solidFill>
                  <a:srgbClr val="0D2240"/>
                </a:solidFill>
                <a:latin typeface="Arial" charset="0"/>
                <a:ea typeface="Arial" charset="0"/>
                <a:cs typeface="Arial" charset="0"/>
              </a:rPr>
              <a:t> la discussione</a:t>
            </a:r>
          </a:p>
        </p:txBody>
      </p:sp>
    </p:spTree>
    <p:extLst>
      <p:ext uri="{BB962C8B-B14F-4D97-AF65-F5344CB8AC3E}">
        <p14:creationId xmlns:p14="http://schemas.microsoft.com/office/powerpoint/2010/main" val="411334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sz="2000">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en-US" sz="100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2979315" y="169120"/>
            <a:ext cx="7485194" cy="934808"/>
          </a:xfrm>
          <a:prstGeom prst="rect">
            <a:avLst/>
          </a:prstGeom>
          <a:noFill/>
        </p:spPr>
        <p:txBody>
          <a:bodyPr wrap="square" lIns="91440" tIns="45720" rIns="91440" bIns="45720" rtlCol="0" anchor="b">
            <a:spAutoFit/>
          </a:bodyPr>
          <a:lstStyle/>
          <a:p>
            <a:pPr>
              <a:lnSpc>
                <a:spcPts val="8000"/>
              </a:lnSpc>
            </a:pPr>
            <a:r>
              <a:rPr lang="it-IT" sz="2500" b="1" i="1" dirty="0">
                <a:solidFill>
                  <a:schemeClr val="bg1"/>
                </a:solidFill>
                <a:latin typeface="Arial"/>
                <a:ea typeface="ヒラギノ角ゴ Pro W3"/>
                <a:cs typeface="Arial"/>
              </a:rPr>
              <a:t>MISSION</a:t>
            </a:r>
            <a:r>
              <a:rPr lang="it-IT" sz="2500" b="1" dirty="0">
                <a:solidFill>
                  <a:schemeClr val="bg1"/>
                </a:solidFill>
                <a:latin typeface="Arial"/>
                <a:ea typeface="ヒラギノ角ゴ Pro W3"/>
                <a:cs typeface="Arial"/>
              </a:rPr>
              <a:t> 1.5:  Area di interesse n. 2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3550435" y="1119633"/>
            <a:ext cx="6096000"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it-IT" sz="2800">
                <a:solidFill>
                  <a:srgbClr val="FFCF01"/>
                </a:solidFill>
              </a:rPr>
              <a:t>Rivitalizzare i club con nuovi soci</a:t>
            </a:r>
          </a:p>
        </p:txBody>
      </p:sp>
      <p:sp>
        <p:nvSpPr>
          <p:cNvPr id="2" name="Body Copy">
            <a:extLst>
              <a:ext uri="{FF2B5EF4-FFF2-40B4-BE49-F238E27FC236}">
                <a16:creationId xmlns:a16="http://schemas.microsoft.com/office/drawing/2014/main" id="{CA3AFD2C-415D-5E47-9178-8DB5D32B9B7C}"/>
              </a:ext>
            </a:extLst>
          </p:cNvPr>
          <p:cNvSpPr txBox="1">
            <a:spLocks/>
          </p:cNvSpPr>
          <p:nvPr/>
        </p:nvSpPr>
        <p:spPr>
          <a:xfrm>
            <a:off x="2541190" y="1582867"/>
            <a:ext cx="9420258" cy="4748282"/>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buClr>
                <a:srgbClr val="EBB700"/>
              </a:buClr>
              <a:buSzPct val="100000"/>
              <a:buFont typeface="Lucida Grande" panose="020B0600040502020204" pitchFamily="34" charset="0"/>
              <a:buChar char="▶"/>
            </a:pPr>
            <a:r>
              <a:rPr lang="it-IT" sz="1800" dirty="0">
                <a:solidFill>
                  <a:schemeClr val="bg1"/>
                </a:solidFill>
                <a:latin typeface="Arial" charset="0"/>
                <a:ea typeface="Arial" charset="0"/>
                <a:cs typeface="Arial" charset="0"/>
              </a:rPr>
              <a:t>Perché invitare altri a unirsi al vostro club?</a:t>
            </a:r>
          </a:p>
          <a:p>
            <a:pPr marL="342900" indent="-342900">
              <a:lnSpc>
                <a:spcPct val="150000"/>
              </a:lnSpc>
              <a:buClr>
                <a:srgbClr val="EBB700"/>
              </a:buClr>
              <a:buSzPct val="100000"/>
              <a:buFont typeface="Lucida Grande" panose="020B0600040502020204" pitchFamily="34" charset="0"/>
              <a:buChar char="▶"/>
            </a:pPr>
            <a:r>
              <a:rPr lang="it-IT" sz="1800" dirty="0">
                <a:solidFill>
                  <a:schemeClr val="bg1"/>
                </a:solidFill>
                <a:latin typeface="Arial" charset="0"/>
                <a:ea typeface="Arial" charset="0"/>
                <a:cs typeface="Arial" charset="0"/>
              </a:rPr>
              <a:t>Qual è il modo migliore che ha un club per aggiungere nuovi soci?</a:t>
            </a:r>
          </a:p>
          <a:p>
            <a:pPr marL="342900" indent="-342900">
              <a:lnSpc>
                <a:spcPct val="150000"/>
              </a:lnSpc>
              <a:buClr>
                <a:srgbClr val="EBB700"/>
              </a:buClr>
              <a:buSzPct val="100000"/>
              <a:buFont typeface="Lucida Grande" panose="020B0600040502020204" pitchFamily="34" charset="0"/>
              <a:buChar char="▶"/>
            </a:pPr>
            <a:r>
              <a:rPr lang="it-IT" sz="1800" dirty="0">
                <a:solidFill>
                  <a:schemeClr val="bg1"/>
                </a:solidFill>
                <a:latin typeface="Arial" charset="0"/>
                <a:ea typeface="Arial" charset="0"/>
                <a:cs typeface="Arial" charset="0"/>
              </a:rPr>
              <a:t>Il vostro club organizza eventi per la crescita associativa?  In che modo? Quanto spesso?</a:t>
            </a:r>
          </a:p>
          <a:p>
            <a:pPr marL="342900" indent="-342900">
              <a:lnSpc>
                <a:spcPct val="150000"/>
              </a:lnSpc>
              <a:buClr>
                <a:srgbClr val="EBB700"/>
              </a:buClr>
              <a:buSzPct val="100000"/>
              <a:buFont typeface="Lucida Grande" panose="020B0600040502020204" pitchFamily="34" charset="0"/>
              <a:buChar char="▶"/>
            </a:pPr>
            <a:r>
              <a:rPr lang="it-IT" sz="1800" dirty="0">
                <a:solidFill>
                  <a:schemeClr val="bg1"/>
                </a:solidFill>
                <a:latin typeface="Arial" charset="0"/>
                <a:ea typeface="Arial" charset="0"/>
                <a:cs typeface="Arial" charset="0"/>
              </a:rPr>
              <a:t>Quale formazione o assistenza è necessaria?</a:t>
            </a:r>
          </a:p>
          <a:p>
            <a:pPr>
              <a:buClr>
                <a:srgbClr val="EBB700"/>
              </a:buClr>
              <a:buSzPct val="100000"/>
            </a:pPr>
            <a:endParaRPr lang="it-IT" sz="1000" b="1" dirty="0">
              <a:solidFill>
                <a:schemeClr val="bg1"/>
              </a:solidFill>
              <a:latin typeface="Arial" charset="0"/>
              <a:ea typeface="Arial" charset="0"/>
              <a:cs typeface="Arial" charset="0"/>
            </a:endParaRPr>
          </a:p>
          <a:p>
            <a:pPr>
              <a:buClr>
                <a:srgbClr val="EBB700"/>
              </a:buClr>
              <a:buSzPct val="100000"/>
            </a:pPr>
            <a:r>
              <a:rPr lang="it-IT" sz="1800" b="1" dirty="0">
                <a:solidFill>
                  <a:schemeClr val="bg1"/>
                </a:solidFill>
                <a:latin typeface="Arial" charset="0"/>
                <a:ea typeface="Arial" charset="0"/>
                <a:cs typeface="Arial" charset="0"/>
              </a:rPr>
              <a:t>Obiettivo 2</a:t>
            </a:r>
          </a:p>
          <a:p>
            <a:pPr>
              <a:buClr>
                <a:srgbClr val="EBB700"/>
              </a:buClr>
              <a:buSzPct val="100000"/>
            </a:pPr>
            <a:r>
              <a:rPr lang="it-IT" sz="1800" dirty="0">
                <a:solidFill>
                  <a:schemeClr val="bg1"/>
                </a:solidFill>
                <a:latin typeface="Arial" charset="0"/>
                <a:cs typeface="Arial" charset="0"/>
              </a:rPr>
              <a:t>A sostegno della </a:t>
            </a:r>
            <a:r>
              <a:rPr lang="it-IT" sz="1800" i="1" dirty="0">
                <a:solidFill>
                  <a:schemeClr val="bg1"/>
                </a:solidFill>
                <a:latin typeface="Arial" charset="0"/>
                <a:cs typeface="Arial" charset="0"/>
              </a:rPr>
              <a:t>MISSION </a:t>
            </a:r>
            <a:r>
              <a:rPr lang="it-IT" sz="1800" b="1" dirty="0">
                <a:solidFill>
                  <a:schemeClr val="bg1"/>
                </a:solidFill>
                <a:latin typeface="Arial" charset="0"/>
                <a:cs typeface="Arial" charset="0"/>
              </a:rPr>
              <a:t>1.5</a:t>
            </a:r>
            <a:r>
              <a:rPr lang="it-IT" sz="1800" dirty="0">
                <a:solidFill>
                  <a:schemeClr val="bg1"/>
                </a:solidFill>
                <a:latin typeface="Arial" charset="0"/>
                <a:cs typeface="Arial" charset="0"/>
              </a:rPr>
              <a:t>, durante il mio mandato di governatore </a:t>
            </a:r>
            <a:r>
              <a:rPr lang="it-IT" sz="1800" dirty="0" err="1">
                <a:solidFill>
                  <a:schemeClr val="bg1"/>
                </a:solidFill>
                <a:latin typeface="Arial" charset="0"/>
                <a:cs typeface="Arial" charset="0"/>
              </a:rPr>
              <a:t>distrettuale,mi</a:t>
            </a:r>
            <a:r>
              <a:rPr lang="it-IT" sz="1800" dirty="0">
                <a:solidFill>
                  <a:schemeClr val="bg1"/>
                </a:solidFill>
                <a:latin typeface="Arial" charset="0"/>
                <a:cs typeface="Arial" charset="0"/>
              </a:rPr>
              <a:t> impegno a lavorare con il mio team per raggiungere gli obiettivi di crescita associativa stabiliti per la nostra area.</a:t>
            </a:r>
          </a:p>
          <a:p>
            <a:pPr>
              <a:buClr>
                <a:srgbClr val="EBB700"/>
              </a:buClr>
              <a:buSzPct val="100000"/>
            </a:pPr>
            <a:endParaRPr lang="en-US" sz="500" kern="0" dirty="0">
              <a:solidFill>
                <a:schemeClr val="bg1"/>
              </a:solidFill>
              <a:latin typeface="Arial" charset="0"/>
              <a:cs typeface="Arial" charset="0"/>
            </a:endParaRPr>
          </a:p>
          <a:p>
            <a:pPr marL="342900" indent="-342900">
              <a:buClr>
                <a:srgbClr val="EBB700"/>
              </a:buClr>
              <a:buSzPct val="100000"/>
              <a:buFont typeface="Wingdings" panose="05000000000000000000" pitchFamily="2" charset="2"/>
              <a:buChar char="q"/>
            </a:pPr>
            <a:r>
              <a:rPr kumimoji="0" lang="it-IT" sz="1800" b="0" i="0" u="none" strike="noStrike" cap="none" normalizeH="0" baseline="0" noProof="0" dirty="0">
                <a:ln>
                  <a:noFill/>
                </a:ln>
                <a:solidFill>
                  <a:schemeClr val="bg1"/>
                </a:solidFill>
                <a:effectLst/>
                <a:uLnTx/>
                <a:uFillTx/>
                <a:latin typeface="Arial"/>
                <a:ea typeface="Arial" charset="0"/>
                <a:cs typeface="Arial"/>
              </a:rPr>
              <a:t>Il nostro distretto si impegna a raggiungere gli obiettivi di crescita associativa stabiliti.</a:t>
            </a:r>
            <a:r>
              <a:rPr lang="it-IT" sz="1800" dirty="0">
                <a:solidFill>
                  <a:schemeClr val="bg1"/>
                </a:solidFill>
                <a:latin typeface="Arial"/>
                <a:ea typeface="Arial" charset="0"/>
                <a:cs typeface="Arial"/>
              </a:rPr>
              <a:t> </a:t>
            </a:r>
            <a:r>
              <a:rPr lang="it-IT" sz="1800" b="1" dirty="0">
                <a:solidFill>
                  <a:schemeClr val="bg1"/>
                </a:solidFill>
                <a:latin typeface="Arial"/>
                <a:ea typeface="Arial" charset="0"/>
                <a:cs typeface="Arial"/>
              </a:rPr>
              <a:t>OPPURE</a:t>
            </a:r>
          </a:p>
          <a:p>
            <a:pPr>
              <a:buClr>
                <a:srgbClr val="EBB700"/>
              </a:buClr>
              <a:buSzPct val="100000"/>
            </a:pPr>
            <a:endParaRPr kumimoji="0" lang="en-US" sz="500" b="0" i="0" u="none" strike="noStrike" kern="0" cap="none" spc="0" normalizeH="0" baseline="0" noProof="0" dirty="0">
              <a:ln>
                <a:noFill/>
              </a:ln>
              <a:solidFill>
                <a:schemeClr val="bg1"/>
              </a:solidFill>
              <a:effectLst/>
              <a:uLnTx/>
              <a:uFillTx/>
              <a:latin typeface="Arial" charset="0"/>
              <a:ea typeface="Arial" charset="0"/>
              <a:cs typeface="Arial" charset="0"/>
            </a:endParaRPr>
          </a:p>
          <a:p>
            <a:pPr marL="342900" indent="-342900">
              <a:buClr>
                <a:srgbClr val="EBB700"/>
              </a:buClr>
              <a:buSzPct val="100000"/>
              <a:buFont typeface="Wingdings" panose="05000000000000000000" pitchFamily="2" charset="2"/>
              <a:buChar char="q"/>
            </a:pPr>
            <a:r>
              <a:rPr lang="it-IT" sz="1800" dirty="0">
                <a:solidFill>
                  <a:schemeClr val="bg1"/>
                </a:solidFill>
                <a:latin typeface="Arial" charset="0"/>
                <a:ea typeface="Arial" charset="0"/>
                <a:cs typeface="Arial" charset="0"/>
              </a:rPr>
              <a:t>I nostri club immetteranno ______ nuovi soci nei club esistenti.</a:t>
            </a:r>
          </a:p>
          <a:p>
            <a:pPr>
              <a:buClr>
                <a:srgbClr val="EBB700"/>
              </a:buClr>
              <a:buSzPct val="100000"/>
            </a:pPr>
            <a:br>
              <a:rPr lang="it-IT" sz="1800" dirty="0">
                <a:solidFill>
                  <a:schemeClr val="bg1"/>
                </a:solidFill>
                <a:latin typeface="Arial" charset="0"/>
                <a:ea typeface="Arial" charset="0"/>
                <a:cs typeface="Arial" charset="0"/>
              </a:rPr>
            </a:br>
            <a:br>
              <a:rPr lang="it-IT" sz="1800" dirty="0">
                <a:solidFill>
                  <a:schemeClr val="bg1"/>
                </a:solidFill>
                <a:latin typeface="Arial" charset="0"/>
                <a:ea typeface="Arial" charset="0"/>
                <a:cs typeface="Arial" charset="0"/>
              </a:rPr>
            </a:br>
            <a:r>
              <a:rPr lang="it-IT" sz="1800" dirty="0">
                <a:solidFill>
                  <a:schemeClr val="bg1"/>
                </a:solidFill>
                <a:latin typeface="Arial" charset="0"/>
                <a:ea typeface="Arial" charset="0"/>
                <a:cs typeface="Arial" charset="0"/>
              </a:rPr>
              <a:t> </a:t>
            </a:r>
          </a:p>
        </p:txBody>
      </p:sp>
      <p:sp>
        <p:nvSpPr>
          <p:cNvPr id="3" name="TextBox 2">
            <a:extLst>
              <a:ext uri="{FF2B5EF4-FFF2-40B4-BE49-F238E27FC236}">
                <a16:creationId xmlns:a16="http://schemas.microsoft.com/office/drawing/2014/main" id="{AFBCCE2E-7398-57D9-F385-0A2B533F2972}"/>
              </a:ext>
            </a:extLst>
          </p:cNvPr>
          <p:cNvSpPr txBox="1"/>
          <p:nvPr/>
        </p:nvSpPr>
        <p:spPr>
          <a:xfrm>
            <a:off x="162927" y="247318"/>
            <a:ext cx="2123074" cy="707886"/>
          </a:xfrm>
          <a:prstGeom prst="rect">
            <a:avLst/>
          </a:prstGeom>
          <a:noFill/>
        </p:spPr>
        <p:txBody>
          <a:bodyPr wrap="square" rtlCol="0">
            <a:spAutoFit/>
          </a:bodyPr>
          <a:lstStyle/>
          <a:p>
            <a:pPr algn="ctr">
              <a:buClr>
                <a:srgbClr val="EBB700"/>
              </a:buClr>
              <a:buSzPct val="100000"/>
            </a:pPr>
            <a:r>
              <a:rPr lang="it-IT" sz="2000" b="1" dirty="0">
                <a:solidFill>
                  <a:srgbClr val="0D2240"/>
                </a:solidFill>
                <a:latin typeface="Arial" charset="0"/>
                <a:ea typeface="Arial" charset="0"/>
                <a:cs typeface="Arial" charset="0"/>
              </a:rPr>
              <a:t>Domande per</a:t>
            </a:r>
          </a:p>
          <a:p>
            <a:pPr algn="ctr">
              <a:buClr>
                <a:srgbClr val="EBB700"/>
              </a:buClr>
              <a:buSzPct val="100000"/>
            </a:pPr>
            <a:r>
              <a:rPr lang="it-IT" sz="2000" b="1" dirty="0">
                <a:solidFill>
                  <a:srgbClr val="0D2240"/>
                </a:solidFill>
                <a:latin typeface="Arial" charset="0"/>
                <a:ea typeface="Arial" charset="0"/>
                <a:cs typeface="Arial" charset="0"/>
              </a:rPr>
              <a:t> la discussione</a:t>
            </a:r>
          </a:p>
        </p:txBody>
      </p:sp>
      <p:pic>
        <p:nvPicPr>
          <p:cNvPr id="9" name="Picture 8">
            <a:extLst>
              <a:ext uri="{FF2B5EF4-FFF2-40B4-BE49-F238E27FC236}">
                <a16:creationId xmlns:a16="http://schemas.microsoft.com/office/drawing/2014/main" id="{75B4CAB0-F051-265F-EDE9-C202080DC955}"/>
              </a:ext>
            </a:extLst>
          </p:cNvPr>
          <p:cNvPicPr>
            <a:picLocks noChangeAspect="1"/>
          </p:cNvPicPr>
          <p:nvPr/>
        </p:nvPicPr>
        <p:blipFill>
          <a:blip r:embed="rId3"/>
          <a:srcRect/>
          <a:stretch/>
        </p:blipFill>
        <p:spPr>
          <a:xfrm>
            <a:off x="10966944" y="137679"/>
            <a:ext cx="994504" cy="942293"/>
          </a:xfrm>
          <a:prstGeom prst="rect">
            <a:avLst/>
          </a:prstGeom>
        </p:spPr>
      </p:pic>
    </p:spTree>
    <p:extLst>
      <p:ext uri="{BB962C8B-B14F-4D97-AF65-F5344CB8AC3E}">
        <p14:creationId xmlns:p14="http://schemas.microsoft.com/office/powerpoint/2010/main" val="4039245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13</a:t>
            </a:fld>
            <a:endParaRPr lang="en-US" sz="100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3200400" y="200021"/>
            <a:ext cx="9830748" cy="934808"/>
          </a:xfrm>
          <a:prstGeom prst="rect">
            <a:avLst/>
          </a:prstGeom>
          <a:noFill/>
        </p:spPr>
        <p:txBody>
          <a:bodyPr wrap="square" lIns="91440" tIns="45720" rIns="91440" bIns="45720" rtlCol="0" anchor="b">
            <a:spAutoFit/>
          </a:bodyPr>
          <a:lstStyle/>
          <a:p>
            <a:pPr>
              <a:lnSpc>
                <a:spcPts val="8000"/>
              </a:lnSpc>
            </a:pPr>
            <a:r>
              <a:rPr lang="it-IT" sz="2500" b="1" i="1" dirty="0">
                <a:solidFill>
                  <a:schemeClr val="bg1"/>
                </a:solidFill>
                <a:latin typeface="Arial"/>
                <a:ea typeface="ヒラギノ角ゴ Pro W3"/>
                <a:cs typeface="Arial"/>
              </a:rPr>
              <a:t>MISSION</a:t>
            </a:r>
            <a:r>
              <a:rPr lang="it-IT" sz="2500" b="1" dirty="0">
                <a:solidFill>
                  <a:schemeClr val="bg1"/>
                </a:solidFill>
                <a:latin typeface="Arial"/>
                <a:ea typeface="ヒラギノ角ゴ Pro W3"/>
                <a:cs typeface="Arial"/>
              </a:rPr>
              <a:t> 1.5:  Area di interesse n. 3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2291092" y="1160951"/>
            <a:ext cx="9670356"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it-IT" sz="2000" dirty="0">
                <a:solidFill>
                  <a:srgbClr val="FFCF01"/>
                </a:solidFill>
              </a:rPr>
              <a:t>Ridare motivazione ai soci con nuovi momenti associativi e service entusiasmanti</a:t>
            </a:r>
          </a:p>
        </p:txBody>
      </p:sp>
      <p:sp>
        <p:nvSpPr>
          <p:cNvPr id="3" name="Body Copy">
            <a:extLst>
              <a:ext uri="{FF2B5EF4-FFF2-40B4-BE49-F238E27FC236}">
                <a16:creationId xmlns:a16="http://schemas.microsoft.com/office/drawing/2014/main" id="{DFF26FF3-C5E7-BDBC-C454-70D536EA97E6}"/>
              </a:ext>
            </a:extLst>
          </p:cNvPr>
          <p:cNvSpPr txBox="1">
            <a:spLocks/>
          </p:cNvSpPr>
          <p:nvPr/>
        </p:nvSpPr>
        <p:spPr>
          <a:xfrm>
            <a:off x="2482080" y="1608070"/>
            <a:ext cx="9288380" cy="4666974"/>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buClr>
                <a:srgbClr val="EBB700"/>
              </a:buClr>
              <a:buSzPct val="100000"/>
              <a:buFont typeface="Lucida Grande" panose="020B0600040502020204" pitchFamily="34" charset="0"/>
              <a:buChar char="▶"/>
            </a:pPr>
            <a:r>
              <a:rPr lang="it-IT" sz="1800" dirty="0">
                <a:solidFill>
                  <a:schemeClr val="bg1"/>
                </a:solidFill>
                <a:latin typeface="Arial" charset="0"/>
                <a:ea typeface="Arial" charset="0"/>
                <a:cs typeface="Arial" charset="0"/>
              </a:rPr>
              <a:t>Come fai a sapere che un Lions è coinvolto?</a:t>
            </a:r>
          </a:p>
          <a:p>
            <a:pPr marL="342900" indent="-342900">
              <a:lnSpc>
                <a:spcPct val="150000"/>
              </a:lnSpc>
              <a:buClr>
                <a:srgbClr val="EBB700"/>
              </a:buClr>
              <a:buSzPct val="100000"/>
              <a:buFont typeface="Lucida Grande" panose="020B0600040502020204" pitchFamily="34" charset="0"/>
              <a:buChar char="▶"/>
            </a:pPr>
            <a:r>
              <a:rPr lang="it-IT" sz="1800" dirty="0">
                <a:solidFill>
                  <a:schemeClr val="bg1"/>
                </a:solidFill>
                <a:latin typeface="Arial" charset="0"/>
                <a:ea typeface="Arial" charset="0"/>
                <a:cs typeface="Arial" charset="0"/>
              </a:rPr>
              <a:t>Perché è importante l'orientamento dei nuovi soci?</a:t>
            </a:r>
          </a:p>
          <a:p>
            <a:pPr marL="342900" indent="-342900">
              <a:lnSpc>
                <a:spcPct val="150000"/>
              </a:lnSpc>
              <a:buClr>
                <a:srgbClr val="EBB700"/>
              </a:buClr>
              <a:buSzPct val="100000"/>
              <a:buFont typeface="Lucida Grande" panose="020B0600040502020204" pitchFamily="34" charset="0"/>
              <a:buChar char="▶"/>
            </a:pPr>
            <a:r>
              <a:rPr lang="it-IT" sz="1800" dirty="0">
                <a:solidFill>
                  <a:schemeClr val="bg1"/>
                </a:solidFill>
                <a:latin typeface="Arial" charset="0"/>
                <a:ea typeface="Arial" charset="0"/>
                <a:cs typeface="Arial" charset="0"/>
              </a:rPr>
              <a:t>In che modo i progetti di servizio aiutano a mantenere i soci affiliati?</a:t>
            </a:r>
          </a:p>
          <a:p>
            <a:pPr marL="342900" indent="-342900">
              <a:lnSpc>
                <a:spcPct val="150000"/>
              </a:lnSpc>
              <a:buClr>
                <a:srgbClr val="EBB700"/>
              </a:buClr>
              <a:buSzPct val="100000"/>
              <a:buFont typeface="Lucida Grande" panose="020B0600040502020204" pitchFamily="34" charset="0"/>
              <a:buChar char="▶"/>
            </a:pPr>
            <a:r>
              <a:rPr lang="it-IT" sz="1800" dirty="0">
                <a:solidFill>
                  <a:schemeClr val="bg1"/>
                </a:solidFill>
                <a:latin typeface="Arial" charset="0"/>
                <a:ea typeface="Arial" charset="0"/>
                <a:cs typeface="Arial" charset="0"/>
              </a:rPr>
              <a:t>Come possiamo coinvolgere nuovamente i soci che non partecipano più alle attività del club?</a:t>
            </a:r>
          </a:p>
          <a:p>
            <a:pPr marL="342900" indent="-342900">
              <a:buClr>
                <a:srgbClr val="EBB700"/>
              </a:buClr>
              <a:buSzPct val="100000"/>
              <a:buFont typeface="Lucida Grande" panose="020B0600040502020204" pitchFamily="34" charset="0"/>
              <a:buChar char="▶"/>
            </a:pPr>
            <a:endParaRPr lang="en-US" sz="1800" kern="0" dirty="0">
              <a:solidFill>
                <a:schemeClr val="bg1"/>
              </a:solidFill>
              <a:latin typeface="Arial" charset="0"/>
              <a:ea typeface="Arial" charset="0"/>
              <a:cs typeface="Arial" charset="0"/>
            </a:endParaRPr>
          </a:p>
          <a:p>
            <a:pPr>
              <a:buClr>
                <a:srgbClr val="EBB700"/>
              </a:buClr>
              <a:buSzPct val="100000"/>
            </a:pPr>
            <a:r>
              <a:rPr lang="it-IT" sz="1800" b="1" dirty="0">
                <a:solidFill>
                  <a:schemeClr val="bg1"/>
                </a:solidFill>
                <a:latin typeface="Arial" charset="0"/>
                <a:ea typeface="Arial" charset="0"/>
                <a:cs typeface="Arial" charset="0"/>
              </a:rPr>
              <a:t>Obiettivo 3</a:t>
            </a:r>
          </a:p>
          <a:p>
            <a:pPr>
              <a:buClr>
                <a:srgbClr val="EBB700"/>
              </a:buClr>
              <a:buSzPct val="100000"/>
            </a:pPr>
            <a:r>
              <a:rPr lang="it-IT" sz="1800" dirty="0">
                <a:solidFill>
                  <a:schemeClr val="bg1"/>
                </a:solidFill>
                <a:latin typeface="Arial" charset="0"/>
                <a:cs typeface="Arial" charset="0"/>
              </a:rPr>
              <a:t>A sostegno della </a:t>
            </a:r>
            <a:r>
              <a:rPr lang="it-IT" sz="1800" i="1" dirty="0">
                <a:solidFill>
                  <a:schemeClr val="bg1"/>
                </a:solidFill>
                <a:latin typeface="Arial" charset="0"/>
                <a:cs typeface="Arial" charset="0"/>
              </a:rPr>
              <a:t>MISSION </a:t>
            </a:r>
            <a:r>
              <a:rPr lang="it-IT" sz="1800" b="1" dirty="0">
                <a:solidFill>
                  <a:schemeClr val="bg1"/>
                </a:solidFill>
                <a:latin typeface="Arial" charset="0"/>
                <a:cs typeface="Arial" charset="0"/>
              </a:rPr>
              <a:t>1.5</a:t>
            </a:r>
            <a:r>
              <a:rPr lang="it-IT" sz="1800" dirty="0">
                <a:solidFill>
                  <a:schemeClr val="bg1"/>
                </a:solidFill>
                <a:latin typeface="Arial" charset="0"/>
                <a:cs typeface="Arial" charset="0"/>
              </a:rPr>
              <a:t>, durante il mio mandato di governatore </a:t>
            </a:r>
            <a:r>
              <a:rPr lang="it-IT" sz="1800" dirty="0" err="1">
                <a:solidFill>
                  <a:schemeClr val="bg1"/>
                </a:solidFill>
                <a:latin typeface="Arial" charset="0"/>
                <a:cs typeface="Arial" charset="0"/>
              </a:rPr>
              <a:t>distrettuale,mi</a:t>
            </a:r>
            <a:r>
              <a:rPr lang="it-IT" sz="1800" dirty="0">
                <a:solidFill>
                  <a:schemeClr val="bg1"/>
                </a:solidFill>
                <a:latin typeface="Arial" charset="0"/>
                <a:cs typeface="Arial" charset="0"/>
              </a:rPr>
              <a:t> impegno a lavorare con il mio team per raggiungere gli obiettivi di crescita associativa stabiliti per la nostra area.</a:t>
            </a:r>
          </a:p>
          <a:p>
            <a:pPr>
              <a:buClr>
                <a:srgbClr val="EBB700"/>
              </a:buClr>
              <a:buSzPct val="100000"/>
            </a:pPr>
            <a:endParaRPr lang="en-US" sz="800" kern="0" dirty="0">
              <a:solidFill>
                <a:schemeClr val="bg1"/>
              </a:solidFill>
              <a:latin typeface="Arial" charset="0"/>
              <a:cs typeface="Arial" charset="0"/>
            </a:endParaRPr>
          </a:p>
          <a:p>
            <a:pPr marL="342900" indent="-342900">
              <a:buClr>
                <a:srgbClr val="EBB700"/>
              </a:buClr>
              <a:buSzPct val="100000"/>
              <a:buFont typeface="Wingdings" panose="05000000000000000000" pitchFamily="2" charset="2"/>
              <a:buChar char="q"/>
            </a:pPr>
            <a:r>
              <a:rPr kumimoji="0" lang="it-IT" sz="1800" b="0" i="0" u="none" strike="noStrike" cap="none" normalizeH="0" baseline="0" noProof="0" dirty="0">
                <a:ln>
                  <a:noFill/>
                </a:ln>
                <a:solidFill>
                  <a:schemeClr val="bg1"/>
                </a:solidFill>
                <a:effectLst/>
                <a:uLnTx/>
                <a:uFillTx/>
                <a:latin typeface="Arial"/>
                <a:ea typeface="Arial" charset="0"/>
                <a:cs typeface="Arial"/>
              </a:rPr>
              <a:t>Il nostro distretto si impegna a raggiungere gli obiettivi di crescita associativa stabiliti.</a:t>
            </a:r>
            <a:r>
              <a:rPr lang="it-IT" sz="1800" dirty="0">
                <a:solidFill>
                  <a:schemeClr val="bg1"/>
                </a:solidFill>
                <a:latin typeface="Arial"/>
                <a:ea typeface="Arial" charset="0"/>
                <a:cs typeface="Arial"/>
              </a:rPr>
              <a:t> </a:t>
            </a:r>
            <a:r>
              <a:rPr lang="it-IT" sz="1800" b="1" dirty="0">
                <a:solidFill>
                  <a:schemeClr val="bg1"/>
                </a:solidFill>
                <a:latin typeface="Arial"/>
                <a:ea typeface="Arial" charset="0"/>
                <a:cs typeface="Arial"/>
              </a:rPr>
              <a:t>OPPURE</a:t>
            </a:r>
          </a:p>
          <a:p>
            <a:pPr marL="342900" indent="-342900">
              <a:buClr>
                <a:srgbClr val="EBB700"/>
              </a:buClr>
              <a:buSzPct val="100000"/>
              <a:buFont typeface="Wingdings" panose="05000000000000000000" pitchFamily="2" charset="2"/>
              <a:buChar char="q"/>
            </a:pPr>
            <a:r>
              <a:rPr kumimoji="0" lang="it-IT" sz="1800" b="0" i="0" u="none" strike="noStrike" cap="none" normalizeH="0" baseline="0" noProof="0" dirty="0">
                <a:ln>
                  <a:noFill/>
                </a:ln>
                <a:solidFill>
                  <a:schemeClr val="bg1"/>
                </a:solidFill>
                <a:effectLst/>
                <a:uLnTx/>
                <a:uFillTx/>
                <a:latin typeface="Arial" charset="0"/>
                <a:ea typeface="Arial" charset="0"/>
                <a:cs typeface="Arial" charset="0"/>
              </a:rPr>
              <a:t>Il nostro distretto aumenterà il nostro obiettivo per la crescita netta di ______ soci.</a:t>
            </a:r>
          </a:p>
          <a:p>
            <a:pPr>
              <a:buClr>
                <a:srgbClr val="EBB700"/>
              </a:buClr>
              <a:buSzPct val="100000"/>
            </a:pPr>
            <a:br>
              <a:rPr lang="it-IT" sz="1800" dirty="0">
                <a:solidFill>
                  <a:schemeClr val="bg1"/>
                </a:solidFill>
                <a:highlight>
                  <a:srgbClr val="FFFF00"/>
                </a:highlight>
                <a:latin typeface="Arial" charset="0"/>
                <a:ea typeface="Arial" charset="0"/>
                <a:cs typeface="Arial" charset="0"/>
              </a:rPr>
            </a:br>
            <a:br>
              <a:rPr lang="it-IT" sz="1800" dirty="0">
                <a:solidFill>
                  <a:schemeClr val="bg1"/>
                </a:solidFill>
                <a:highlight>
                  <a:srgbClr val="FFFF00"/>
                </a:highlight>
                <a:latin typeface="Arial" charset="0"/>
                <a:ea typeface="Arial" charset="0"/>
                <a:cs typeface="Arial" charset="0"/>
              </a:rPr>
            </a:br>
            <a:endParaRPr lang="it-IT" sz="1800" dirty="0">
              <a:solidFill>
                <a:schemeClr val="bg1"/>
              </a:solidFill>
              <a:highlight>
                <a:srgbClr val="FFFF00"/>
              </a:highlight>
              <a:latin typeface="Arial" charset="0"/>
              <a:ea typeface="Arial" charset="0"/>
              <a:cs typeface="Arial" charset="0"/>
            </a:endParaRPr>
          </a:p>
        </p:txBody>
      </p:sp>
      <p:sp>
        <p:nvSpPr>
          <p:cNvPr id="9" name="TextBox 8">
            <a:extLst>
              <a:ext uri="{FF2B5EF4-FFF2-40B4-BE49-F238E27FC236}">
                <a16:creationId xmlns:a16="http://schemas.microsoft.com/office/drawing/2014/main" id="{758BB123-816F-24F2-F23B-D95292846AC7}"/>
              </a:ext>
            </a:extLst>
          </p:cNvPr>
          <p:cNvSpPr txBox="1"/>
          <p:nvPr/>
        </p:nvSpPr>
        <p:spPr>
          <a:xfrm>
            <a:off x="162927" y="247318"/>
            <a:ext cx="2123074" cy="707886"/>
          </a:xfrm>
          <a:prstGeom prst="rect">
            <a:avLst/>
          </a:prstGeom>
          <a:noFill/>
        </p:spPr>
        <p:txBody>
          <a:bodyPr wrap="square" rtlCol="0">
            <a:spAutoFit/>
          </a:bodyPr>
          <a:lstStyle/>
          <a:p>
            <a:pPr algn="ctr">
              <a:buClr>
                <a:srgbClr val="EBB700"/>
              </a:buClr>
              <a:buSzPct val="100000"/>
            </a:pPr>
            <a:r>
              <a:rPr lang="it-IT" sz="2000" b="1" dirty="0">
                <a:solidFill>
                  <a:srgbClr val="0D2240"/>
                </a:solidFill>
                <a:latin typeface="Arial" charset="0"/>
                <a:ea typeface="Arial" charset="0"/>
                <a:cs typeface="Arial" charset="0"/>
              </a:rPr>
              <a:t>Domande per</a:t>
            </a:r>
          </a:p>
          <a:p>
            <a:pPr algn="ctr">
              <a:buClr>
                <a:srgbClr val="EBB700"/>
              </a:buClr>
              <a:buSzPct val="100000"/>
            </a:pPr>
            <a:r>
              <a:rPr lang="it-IT" sz="2000" b="1" dirty="0">
                <a:solidFill>
                  <a:srgbClr val="0D2240"/>
                </a:solidFill>
                <a:latin typeface="Arial" charset="0"/>
                <a:ea typeface="Arial" charset="0"/>
                <a:cs typeface="Arial" charset="0"/>
              </a:rPr>
              <a:t> la discussione</a:t>
            </a:r>
          </a:p>
        </p:txBody>
      </p:sp>
      <p:pic>
        <p:nvPicPr>
          <p:cNvPr id="10" name="Picture 9">
            <a:extLst>
              <a:ext uri="{FF2B5EF4-FFF2-40B4-BE49-F238E27FC236}">
                <a16:creationId xmlns:a16="http://schemas.microsoft.com/office/drawing/2014/main" id="{115F9C19-16B2-7CBF-1F31-DF6CE2BE3356}"/>
              </a:ext>
            </a:extLst>
          </p:cNvPr>
          <p:cNvPicPr>
            <a:picLocks noChangeAspect="1"/>
          </p:cNvPicPr>
          <p:nvPr/>
        </p:nvPicPr>
        <p:blipFill>
          <a:blip r:embed="rId3"/>
          <a:srcRect/>
          <a:stretch/>
        </p:blipFill>
        <p:spPr>
          <a:xfrm>
            <a:off x="10966944" y="137679"/>
            <a:ext cx="994504" cy="942293"/>
          </a:xfrm>
          <a:prstGeom prst="rect">
            <a:avLst/>
          </a:prstGeom>
        </p:spPr>
      </p:pic>
    </p:spTree>
    <p:extLst>
      <p:ext uri="{BB962C8B-B14F-4D97-AF65-F5344CB8AC3E}">
        <p14:creationId xmlns:p14="http://schemas.microsoft.com/office/powerpoint/2010/main" val="204976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3200400" y="144622"/>
            <a:ext cx="9830748" cy="990207"/>
          </a:xfrm>
          <a:prstGeom prst="rect">
            <a:avLst/>
          </a:prstGeom>
          <a:noFill/>
        </p:spPr>
        <p:txBody>
          <a:bodyPr wrap="square" lIns="91440" tIns="45720" rIns="91440" bIns="45720" rtlCol="0" anchor="b">
            <a:spAutoFit/>
          </a:bodyPr>
          <a:lstStyle/>
          <a:p>
            <a:pPr>
              <a:lnSpc>
                <a:spcPts val="8000"/>
              </a:lnSpc>
            </a:pPr>
            <a:r>
              <a:rPr lang="it-IT" sz="2500" b="1" i="1" dirty="0">
                <a:solidFill>
                  <a:schemeClr val="bg1"/>
                </a:solidFill>
                <a:latin typeface="Arial"/>
                <a:ea typeface="ヒラギノ角ゴ Pro W3"/>
                <a:cs typeface="Arial"/>
              </a:rPr>
              <a:t>MISSION</a:t>
            </a:r>
            <a:r>
              <a:rPr lang="it-IT" sz="2500" b="1" dirty="0">
                <a:solidFill>
                  <a:schemeClr val="bg1"/>
                </a:solidFill>
                <a:latin typeface="Arial"/>
                <a:ea typeface="ヒラギノ角ゴ Pro W3"/>
                <a:cs typeface="Arial"/>
              </a:rPr>
              <a:t> 1.5: Area di interesse n.4</a:t>
            </a:r>
            <a:r>
              <a:rPr lang="it-IT" sz="4400" b="1" dirty="0">
                <a:solidFill>
                  <a:schemeClr val="bg1"/>
                </a:solidFill>
                <a:latin typeface="Arial"/>
                <a:ea typeface="ヒラギノ角ゴ Pro W3"/>
                <a:cs typeface="Arial"/>
              </a:rPr>
              <a:t>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2936733" y="1279451"/>
            <a:ext cx="6611688"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it-IT" sz="2800" dirty="0">
                <a:solidFill>
                  <a:srgbClr val="FFCF01"/>
                </a:solidFill>
              </a:rPr>
              <a:t>Supportare i leader di distretto e club</a:t>
            </a:r>
          </a:p>
        </p:txBody>
      </p:sp>
      <p:sp>
        <p:nvSpPr>
          <p:cNvPr id="9" name="TextBox 8">
            <a:extLst>
              <a:ext uri="{FF2B5EF4-FFF2-40B4-BE49-F238E27FC236}">
                <a16:creationId xmlns:a16="http://schemas.microsoft.com/office/drawing/2014/main" id="{758BB123-816F-24F2-F23B-D95292846AC7}"/>
              </a:ext>
            </a:extLst>
          </p:cNvPr>
          <p:cNvSpPr txBox="1"/>
          <p:nvPr/>
        </p:nvSpPr>
        <p:spPr>
          <a:xfrm>
            <a:off x="162927" y="247318"/>
            <a:ext cx="2123074" cy="707886"/>
          </a:xfrm>
          <a:prstGeom prst="rect">
            <a:avLst/>
          </a:prstGeom>
          <a:noFill/>
        </p:spPr>
        <p:txBody>
          <a:bodyPr wrap="square" rtlCol="0">
            <a:spAutoFit/>
          </a:bodyPr>
          <a:lstStyle/>
          <a:p>
            <a:pPr algn="ctr">
              <a:buClr>
                <a:srgbClr val="EBB700"/>
              </a:buClr>
              <a:buSzPct val="100000"/>
            </a:pPr>
            <a:r>
              <a:rPr lang="it-IT" sz="2000" b="1" dirty="0">
                <a:solidFill>
                  <a:srgbClr val="0D2240"/>
                </a:solidFill>
                <a:latin typeface="Arial" charset="0"/>
                <a:ea typeface="Arial" charset="0"/>
                <a:cs typeface="Arial" charset="0"/>
              </a:rPr>
              <a:t>Domande per</a:t>
            </a:r>
          </a:p>
          <a:p>
            <a:pPr algn="ctr">
              <a:buClr>
                <a:srgbClr val="EBB700"/>
              </a:buClr>
              <a:buSzPct val="100000"/>
            </a:pPr>
            <a:r>
              <a:rPr lang="it-IT" sz="2000" b="1" dirty="0">
                <a:solidFill>
                  <a:srgbClr val="0D2240"/>
                </a:solidFill>
                <a:latin typeface="Arial" charset="0"/>
                <a:ea typeface="Arial" charset="0"/>
                <a:cs typeface="Arial" charset="0"/>
              </a:rPr>
              <a:t> la discussione</a:t>
            </a:r>
          </a:p>
        </p:txBody>
      </p:sp>
      <p:pic>
        <p:nvPicPr>
          <p:cNvPr id="10" name="Picture 9">
            <a:extLst>
              <a:ext uri="{FF2B5EF4-FFF2-40B4-BE49-F238E27FC236}">
                <a16:creationId xmlns:a16="http://schemas.microsoft.com/office/drawing/2014/main" id="{115F9C19-16B2-7CBF-1F31-DF6CE2BE3356}"/>
              </a:ext>
            </a:extLst>
          </p:cNvPr>
          <p:cNvPicPr>
            <a:picLocks noChangeAspect="1"/>
          </p:cNvPicPr>
          <p:nvPr/>
        </p:nvPicPr>
        <p:blipFill>
          <a:blip r:embed="rId3"/>
          <a:srcRect/>
          <a:stretch/>
        </p:blipFill>
        <p:spPr>
          <a:xfrm>
            <a:off x="10966944" y="137679"/>
            <a:ext cx="994504" cy="942293"/>
          </a:xfrm>
          <a:prstGeom prst="rect">
            <a:avLst/>
          </a:prstGeom>
        </p:spPr>
      </p:pic>
      <p:sp>
        <p:nvSpPr>
          <p:cNvPr id="2" name="Body Copy">
            <a:extLst>
              <a:ext uri="{FF2B5EF4-FFF2-40B4-BE49-F238E27FC236}">
                <a16:creationId xmlns:a16="http://schemas.microsoft.com/office/drawing/2014/main" id="{EC259CE1-60D4-2F48-0D1D-F44E68F2FB48}"/>
              </a:ext>
            </a:extLst>
          </p:cNvPr>
          <p:cNvSpPr txBox="1">
            <a:spLocks/>
          </p:cNvSpPr>
          <p:nvPr/>
        </p:nvSpPr>
        <p:spPr>
          <a:xfrm>
            <a:off x="2936733" y="2719551"/>
            <a:ext cx="8356909" cy="330024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buClr>
                <a:srgbClr val="EBB700"/>
              </a:buClr>
              <a:buSzPct val="100000"/>
              <a:buFont typeface="Lucida Grande" panose="020B0600040502020204" pitchFamily="34" charset="0"/>
              <a:buChar char="▶"/>
            </a:pPr>
            <a:r>
              <a:rPr lang="it-IT" sz="1900">
                <a:solidFill>
                  <a:schemeClr val="bg1"/>
                </a:solidFill>
                <a:latin typeface="Arial" charset="0"/>
                <a:ea typeface="Arial" charset="0"/>
                <a:cs typeface="Arial" charset="0"/>
              </a:rPr>
              <a:t>Quali programmi, seminari o formazioni dovrebbero essere offerti agli officer di club?</a:t>
            </a:r>
          </a:p>
          <a:p>
            <a:pPr marL="342900" indent="-342900">
              <a:lnSpc>
                <a:spcPct val="150000"/>
              </a:lnSpc>
              <a:buClr>
                <a:srgbClr val="EBB700"/>
              </a:buClr>
              <a:buSzPct val="100000"/>
              <a:buFont typeface="Lucida Grande" panose="020B0600040502020204" pitchFamily="34" charset="0"/>
              <a:buChar char="▶"/>
            </a:pPr>
            <a:r>
              <a:rPr lang="it-IT" sz="1900">
                <a:solidFill>
                  <a:schemeClr val="bg1"/>
                </a:solidFill>
                <a:latin typeface="Arial" charset="0"/>
                <a:ea typeface="Arial" charset="0"/>
                <a:cs typeface="Arial" charset="0"/>
              </a:rPr>
              <a:t>Qual è il formato migliore per fornire formazione?</a:t>
            </a:r>
          </a:p>
          <a:p>
            <a:pPr marL="342900" indent="-342900">
              <a:lnSpc>
                <a:spcPct val="150000"/>
              </a:lnSpc>
              <a:buClr>
                <a:srgbClr val="EBB700"/>
              </a:buClr>
              <a:buSzPct val="100000"/>
              <a:buFont typeface="Lucida Grande" panose="020B0600040502020204" pitchFamily="34" charset="0"/>
              <a:buChar char="▶"/>
            </a:pPr>
            <a:r>
              <a:rPr lang="it-IT" sz="1900">
                <a:solidFill>
                  <a:schemeClr val="bg1"/>
                </a:solidFill>
                <a:latin typeface="Arial" charset="0"/>
                <a:ea typeface="Arial" charset="0"/>
                <a:cs typeface="Arial" charset="0"/>
              </a:rPr>
              <a:t>Se il distretto conduce un Corso di Leadership Lions, chi dovrebbe partecipare?</a:t>
            </a:r>
          </a:p>
          <a:p>
            <a:pPr marL="342900" indent="-342900">
              <a:lnSpc>
                <a:spcPct val="150000"/>
              </a:lnSpc>
              <a:buClr>
                <a:srgbClr val="EBB700"/>
              </a:buClr>
              <a:buSzPct val="100000"/>
              <a:buFont typeface="Lucida Grande" panose="020B0600040502020204" pitchFamily="34" charset="0"/>
              <a:buChar char="▶"/>
            </a:pPr>
            <a:r>
              <a:rPr lang="it-IT" sz="1900">
                <a:solidFill>
                  <a:schemeClr val="bg1"/>
                </a:solidFill>
                <a:latin typeface="Arial" charset="0"/>
                <a:ea typeface="Arial" charset="0"/>
                <a:cs typeface="Arial" charset="0"/>
              </a:rPr>
              <a:t>Quali altri tipi di supporto possiamo fornire ai nostri leader?</a:t>
            </a:r>
          </a:p>
          <a:p>
            <a:pPr marL="342900" indent="-342900">
              <a:lnSpc>
                <a:spcPct val="150000"/>
              </a:lnSpc>
              <a:buClr>
                <a:srgbClr val="EBB700"/>
              </a:buClr>
              <a:buSzPct val="100000"/>
              <a:buFont typeface="Lucida Grande" panose="020B0600040502020204" pitchFamily="34" charset="0"/>
              <a:buChar char="▶"/>
            </a:pPr>
            <a:endParaRPr lang="en-US" sz="1900" kern="0" dirty="0">
              <a:solidFill>
                <a:schemeClr val="bg1"/>
              </a:solidFill>
              <a:latin typeface="Arial" charset="0"/>
              <a:ea typeface="Arial" charset="0"/>
              <a:cs typeface="Arial" charset="0"/>
            </a:endParaRPr>
          </a:p>
          <a:p>
            <a:pPr>
              <a:lnSpc>
                <a:spcPct val="150000"/>
              </a:lnSpc>
              <a:buClr>
                <a:srgbClr val="EBB700"/>
              </a:buClr>
              <a:buSzPct val="100000"/>
            </a:pPr>
            <a:br>
              <a:rPr lang="it-IT">
                <a:solidFill>
                  <a:schemeClr val="bg1"/>
                </a:solidFill>
                <a:latin typeface="Arial" charset="0"/>
                <a:ea typeface="Arial" charset="0"/>
                <a:cs typeface="Arial" charset="0"/>
              </a:rPr>
            </a:br>
            <a:br>
              <a:rPr lang="it-IT">
                <a:solidFill>
                  <a:schemeClr val="bg1"/>
                </a:solidFill>
                <a:latin typeface="Arial" charset="0"/>
                <a:ea typeface="Arial" charset="0"/>
                <a:cs typeface="Arial" charset="0"/>
              </a:rPr>
            </a:br>
            <a:endParaRPr lang="it-IT">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060857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CA83C71E-818F-0B42-8C7E-75471D6F3754}"/>
              </a:ext>
            </a:extLst>
          </p:cNvPr>
          <p:cNvSpPr/>
          <p:nvPr/>
        </p:nvSpPr>
        <p:spPr>
          <a:xfrm>
            <a:off x="0" y="-76200"/>
            <a:ext cx="12192000" cy="71628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rgbClr val="0A5496">
                    <a:alpha val="44000"/>
                  </a:srgbClr>
                </a:solidFill>
              </a:rPr>
              <a:t> </a:t>
            </a:r>
          </a:p>
        </p:txBody>
      </p:sp>
      <p:pic>
        <p:nvPicPr>
          <p:cNvPr id="9" name="Picture 8">
            <a:extLst>
              <a:ext uri="{FF2B5EF4-FFF2-40B4-BE49-F238E27FC236}">
                <a16:creationId xmlns:a16="http://schemas.microsoft.com/office/drawing/2014/main" id="{CF3E98F7-FC5D-3F47-8930-ED5C0628C2A0}"/>
              </a:ext>
            </a:extLst>
          </p:cNvPr>
          <p:cNvPicPr>
            <a:picLocks noChangeAspect="1"/>
          </p:cNvPicPr>
          <p:nvPr/>
        </p:nvPicPr>
        <p:blipFill>
          <a:blip r:embed="rId3">
            <a:alphaModFix amt="60000"/>
          </a:blip>
          <a:srcRect/>
          <a:stretch/>
        </p:blipFill>
        <p:spPr>
          <a:xfrm>
            <a:off x="9906000" y="-244930"/>
            <a:ext cx="2286000" cy="2286000"/>
          </a:xfrm>
          <a:prstGeom prst="rect">
            <a:avLst/>
          </a:prstGeom>
        </p:spPr>
      </p:pic>
      <p:pic>
        <p:nvPicPr>
          <p:cNvPr id="10" name="Picture 9">
            <a:extLst>
              <a:ext uri="{FF2B5EF4-FFF2-40B4-BE49-F238E27FC236}">
                <a16:creationId xmlns:a16="http://schemas.microsoft.com/office/drawing/2014/main" id="{B6F81AA5-E1CD-9541-8DD8-4E6B0857FBCD}"/>
              </a:ext>
            </a:extLst>
          </p:cNvPr>
          <p:cNvPicPr>
            <a:picLocks noChangeAspect="1"/>
          </p:cNvPicPr>
          <p:nvPr/>
        </p:nvPicPr>
        <p:blipFill>
          <a:blip r:embed="rId3">
            <a:alphaModFix amt="60000"/>
          </a:blip>
          <a:srcRect/>
          <a:stretch/>
        </p:blipFill>
        <p:spPr>
          <a:xfrm rot="10800000">
            <a:off x="0" y="4831347"/>
            <a:ext cx="2286000" cy="2286000"/>
          </a:xfrm>
          <a:prstGeom prst="rect">
            <a:avLst/>
          </a:prstGeom>
        </p:spPr>
      </p:pic>
      <p:sp>
        <p:nvSpPr>
          <p:cNvPr id="11" name="Quote">
            <a:extLst>
              <a:ext uri="{FF2B5EF4-FFF2-40B4-BE49-F238E27FC236}">
                <a16:creationId xmlns:a16="http://schemas.microsoft.com/office/drawing/2014/main" id="{A3806FB6-3255-5A4D-9E21-A50084384F19}"/>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Open Sans"/>
              <a:cs typeface="Open Sans"/>
            </a:endParaRPr>
          </a:p>
        </p:txBody>
      </p:sp>
      <p:sp>
        <p:nvSpPr>
          <p:cNvPr id="12" name="Page Number - White">
            <a:extLst>
              <a:ext uri="{FF2B5EF4-FFF2-40B4-BE49-F238E27FC236}">
                <a16:creationId xmlns:a16="http://schemas.microsoft.com/office/drawing/2014/main" id="{1AAF25A1-5400-C94D-B1C0-A0EA2CFE770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15</a:t>
            </a:fld>
            <a:endParaRPr lang="en-US" sz="1000" dirty="0">
              <a:solidFill>
                <a:schemeClr val="bg1"/>
              </a:solidFill>
            </a:endParaRPr>
          </a:p>
        </p:txBody>
      </p:sp>
      <p:sp>
        <p:nvSpPr>
          <p:cNvPr id="13" name="Body Copy">
            <a:extLst>
              <a:ext uri="{FF2B5EF4-FFF2-40B4-BE49-F238E27FC236}">
                <a16:creationId xmlns:a16="http://schemas.microsoft.com/office/drawing/2014/main" id="{48B1D68C-2850-1747-A097-67325FB60F46}"/>
              </a:ext>
            </a:extLst>
          </p:cNvPr>
          <p:cNvSpPr txBox="1">
            <a:spLocks/>
          </p:cNvSpPr>
          <p:nvPr/>
        </p:nvSpPr>
        <p:spPr>
          <a:xfrm>
            <a:off x="1422912" y="2575999"/>
            <a:ext cx="9520582"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4400" b="1" kern="0" dirty="0"/>
              <a:t>Non posso cambiare la direzione del vento ma posso aggiustare le mie vele per riuscire a raggiungere la mia destinazione</a:t>
            </a:r>
            <a:r>
              <a:rPr lang="en-US" sz="4400" b="1" kern="0" dirty="0"/>
              <a:t>.</a:t>
            </a:r>
          </a:p>
        </p:txBody>
      </p:sp>
      <p:sp>
        <p:nvSpPr>
          <p:cNvPr id="14" name="Quote">
            <a:extLst>
              <a:ext uri="{FF2B5EF4-FFF2-40B4-BE49-F238E27FC236}">
                <a16:creationId xmlns:a16="http://schemas.microsoft.com/office/drawing/2014/main" id="{D5905972-FF9C-424A-B211-0E5501BEF4BA}"/>
              </a:ext>
            </a:extLst>
          </p:cNvPr>
          <p:cNvSpPr/>
          <p:nvPr/>
        </p:nvSpPr>
        <p:spPr>
          <a:xfrm>
            <a:off x="538540" y="868946"/>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15" name="Quote">
            <a:extLst>
              <a:ext uri="{FF2B5EF4-FFF2-40B4-BE49-F238E27FC236}">
                <a16:creationId xmlns:a16="http://schemas.microsoft.com/office/drawing/2014/main" id="{4C2BF3CF-BAE3-534C-A6B4-EF0BB3AF11AC}"/>
              </a:ext>
            </a:extLst>
          </p:cNvPr>
          <p:cNvSpPr/>
          <p:nvPr/>
        </p:nvSpPr>
        <p:spPr>
          <a:xfrm>
            <a:off x="9840081" y="3414295"/>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16" name="Text Placeholder 1">
            <a:extLst>
              <a:ext uri="{FF2B5EF4-FFF2-40B4-BE49-F238E27FC236}">
                <a16:creationId xmlns:a16="http://schemas.microsoft.com/office/drawing/2014/main" id="{20E218BA-7FD7-824B-8AEC-CD5E28B4C42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en-US" sz="2400" b="1" kern="0" dirty="0">
                <a:solidFill>
                  <a:schemeClr val="bg1"/>
                </a:solidFill>
              </a:rPr>
              <a:t>- Jimmy Dean</a:t>
            </a:r>
          </a:p>
        </p:txBody>
      </p:sp>
    </p:spTree>
    <p:extLst>
      <p:ext uri="{BB962C8B-B14F-4D97-AF65-F5344CB8AC3E}">
        <p14:creationId xmlns:p14="http://schemas.microsoft.com/office/powerpoint/2010/main" val="2591825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ge Number - Blue">
            <a:extLst>
              <a:ext uri="{FF2B5EF4-FFF2-40B4-BE49-F238E27FC236}">
                <a16:creationId xmlns:a16="http://schemas.microsoft.com/office/drawing/2014/main" id="{3108C1BC-975A-4840-8A24-0289CE5329A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16</a:t>
            </a:fld>
            <a:endParaRPr lang="en-US" sz="1000" dirty="0">
              <a:solidFill>
                <a:schemeClr val="bg1"/>
              </a:solidFill>
            </a:endParaRPr>
          </a:p>
        </p:txBody>
      </p:sp>
      <p:sp>
        <p:nvSpPr>
          <p:cNvPr id="32" name="Rectangle 31">
            <a:extLst>
              <a:ext uri="{FF2B5EF4-FFF2-40B4-BE49-F238E27FC236}">
                <a16:creationId xmlns:a16="http://schemas.microsoft.com/office/drawing/2014/main" id="{377DC3F0-9C7A-D84B-AA08-A8F4AA31B22A}"/>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3" name="Body Copy">
            <a:extLst>
              <a:ext uri="{FF2B5EF4-FFF2-40B4-BE49-F238E27FC236}">
                <a16:creationId xmlns:a16="http://schemas.microsoft.com/office/drawing/2014/main" id="{1F24EE31-EF15-9648-A92F-FC5AEB75FDEC}"/>
              </a:ext>
            </a:extLst>
          </p:cNvPr>
          <p:cNvSpPr txBox="1">
            <a:spLocks/>
          </p:cNvSpPr>
          <p:nvPr/>
        </p:nvSpPr>
        <p:spPr>
          <a:xfrm>
            <a:off x="760626" y="1437600"/>
            <a:ext cx="5563974" cy="366779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200000"/>
              </a:lnSpc>
              <a:buClr>
                <a:srgbClr val="FFCF00"/>
              </a:buClr>
              <a:buFont typeface="Wingdings" pitchFamily="2" charset="2"/>
              <a:buChar char="§"/>
            </a:pPr>
            <a:r>
              <a:rPr lang="it-IT" sz="2400" dirty="0">
                <a:ea typeface="ヒラギノ角ゴ Pro W3"/>
              </a:rPr>
              <a:t>Fare leva sui nostri punti di forza</a:t>
            </a:r>
          </a:p>
          <a:p>
            <a:pPr marL="342900" indent="-342900">
              <a:lnSpc>
                <a:spcPct val="200000"/>
              </a:lnSpc>
              <a:buClr>
                <a:srgbClr val="FFCF00"/>
              </a:buClr>
              <a:buFont typeface="Wingdings" pitchFamily="2" charset="2"/>
              <a:buChar char="§"/>
            </a:pPr>
            <a:r>
              <a:rPr lang="it-IT" sz="2400" dirty="0">
                <a:ea typeface="ヒラギノ角ゴ Pro W3"/>
              </a:rPr>
              <a:t>Gestire i nostri punti di debolezza</a:t>
            </a:r>
          </a:p>
          <a:p>
            <a:pPr marL="342900" indent="-342900">
              <a:lnSpc>
                <a:spcPct val="200000"/>
              </a:lnSpc>
              <a:buClr>
                <a:srgbClr val="FFCF00"/>
              </a:buClr>
              <a:buFont typeface="Wingdings" pitchFamily="2" charset="2"/>
              <a:buChar char="§"/>
            </a:pPr>
            <a:r>
              <a:rPr lang="it-IT" sz="2400" dirty="0">
                <a:ea typeface="ヒラギノ角ゴ Pro W3"/>
              </a:rPr>
              <a:t>Valorizzare le opportunità</a:t>
            </a:r>
          </a:p>
          <a:p>
            <a:pPr marL="342900" indent="-342900">
              <a:lnSpc>
                <a:spcPct val="200000"/>
              </a:lnSpc>
              <a:buClr>
                <a:srgbClr val="FFCF00"/>
              </a:buClr>
              <a:buFont typeface="Wingdings" pitchFamily="2" charset="2"/>
              <a:buChar char="§"/>
            </a:pPr>
            <a:r>
              <a:rPr lang="it-IT" sz="2400" dirty="0">
                <a:ea typeface="ヒラギノ角ゴ Pro W3"/>
              </a:rPr>
              <a:t>Ridurre al minimo l'impatto dei rischi</a:t>
            </a:r>
          </a:p>
        </p:txBody>
      </p:sp>
      <p:sp>
        <p:nvSpPr>
          <p:cNvPr id="34" name="Body Copy">
            <a:extLst>
              <a:ext uri="{FF2B5EF4-FFF2-40B4-BE49-F238E27FC236}">
                <a16:creationId xmlns:a16="http://schemas.microsoft.com/office/drawing/2014/main" id="{3C0527CC-32D1-E749-BA75-BDFA4D517602}"/>
              </a:ext>
            </a:extLst>
          </p:cNvPr>
          <p:cNvSpPr txBox="1">
            <a:spLocks/>
          </p:cNvSpPr>
          <p:nvPr/>
        </p:nvSpPr>
        <p:spPr>
          <a:xfrm>
            <a:off x="747216" y="650827"/>
            <a:ext cx="9539784"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64"/>
              </a:spcBef>
              <a:buSzPct val="120000"/>
            </a:pPr>
            <a:r>
              <a:rPr lang="it-IT" sz="3200" b="1" dirty="0">
                <a:solidFill>
                  <a:srgbClr val="0A5496"/>
                </a:solidFill>
                <a:latin typeface="Arial" charset="0"/>
                <a:ea typeface="Arial" charset="0"/>
                <a:cs typeface="Arial" charset="0"/>
              </a:rPr>
              <a:t>Il percorso verso il miglioramento del distretto</a:t>
            </a:r>
          </a:p>
        </p:txBody>
      </p:sp>
      <p:pic>
        <p:nvPicPr>
          <p:cNvPr id="35" name="Picture 34">
            <a:extLst>
              <a:ext uri="{FF2B5EF4-FFF2-40B4-BE49-F238E27FC236}">
                <a16:creationId xmlns:a16="http://schemas.microsoft.com/office/drawing/2014/main" id="{110631BA-8342-CF4B-B6B9-23357A2EC8E8}"/>
              </a:ext>
            </a:extLst>
          </p:cNvPr>
          <p:cNvPicPr>
            <a:picLocks noChangeAspect="1"/>
          </p:cNvPicPr>
          <p:nvPr/>
        </p:nvPicPr>
        <p:blipFill>
          <a:blip r:embed="rId3"/>
          <a:srcRect/>
          <a:stretch/>
        </p:blipFill>
        <p:spPr>
          <a:xfrm>
            <a:off x="658006" y="5278128"/>
            <a:ext cx="1089992" cy="1089992"/>
          </a:xfrm>
          <a:prstGeom prst="rect">
            <a:avLst/>
          </a:prstGeom>
        </p:spPr>
      </p:pic>
      <p:grpSp>
        <p:nvGrpSpPr>
          <p:cNvPr id="4" name="Group 3">
            <a:extLst>
              <a:ext uri="{FF2B5EF4-FFF2-40B4-BE49-F238E27FC236}">
                <a16:creationId xmlns:a16="http://schemas.microsoft.com/office/drawing/2014/main" id="{4418B76F-B96E-419A-8ECC-DB220828C33A}"/>
              </a:ext>
            </a:extLst>
          </p:cNvPr>
          <p:cNvGrpSpPr/>
          <p:nvPr/>
        </p:nvGrpSpPr>
        <p:grpSpPr>
          <a:xfrm>
            <a:off x="6781800" y="1371600"/>
            <a:ext cx="5137071" cy="4290529"/>
            <a:chOff x="6781800" y="1371600"/>
            <a:chExt cx="5137071" cy="4290529"/>
          </a:xfrm>
        </p:grpSpPr>
        <p:sp>
          <p:nvSpPr>
            <p:cNvPr id="40" name="Background - Solid">
              <a:extLst>
                <a:ext uri="{FF2B5EF4-FFF2-40B4-BE49-F238E27FC236}">
                  <a16:creationId xmlns:a16="http://schemas.microsoft.com/office/drawing/2014/main" id="{FC2226C1-ED6E-4A6A-A482-5DEC6FCF9876}"/>
                </a:ext>
              </a:extLst>
            </p:cNvPr>
            <p:cNvSpPr/>
            <p:nvPr/>
          </p:nvSpPr>
          <p:spPr>
            <a:xfrm>
              <a:off x="9216325" y="3429001"/>
              <a:ext cx="2427589" cy="222627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8" name="Background - Solid">
              <a:extLst>
                <a:ext uri="{FF2B5EF4-FFF2-40B4-BE49-F238E27FC236}">
                  <a16:creationId xmlns:a16="http://schemas.microsoft.com/office/drawing/2014/main" id="{A1EA3AC6-9172-40DC-9B4B-CD478A38CCF6}"/>
                </a:ext>
              </a:extLst>
            </p:cNvPr>
            <p:cNvSpPr/>
            <p:nvPr/>
          </p:nvSpPr>
          <p:spPr>
            <a:xfrm>
              <a:off x="8991600" y="1371600"/>
              <a:ext cx="2652314" cy="21401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9" name="Background - Solid">
              <a:extLst>
                <a:ext uri="{FF2B5EF4-FFF2-40B4-BE49-F238E27FC236}">
                  <a16:creationId xmlns:a16="http://schemas.microsoft.com/office/drawing/2014/main" id="{918ED739-B4DD-4D6F-A22C-2DCA43F82B3F}"/>
                </a:ext>
              </a:extLst>
            </p:cNvPr>
            <p:cNvSpPr/>
            <p:nvPr/>
          </p:nvSpPr>
          <p:spPr>
            <a:xfrm>
              <a:off x="6781801" y="3460712"/>
              <a:ext cx="2434524" cy="2194560"/>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8" name="Body Copy">
              <a:extLst>
                <a:ext uri="{FF2B5EF4-FFF2-40B4-BE49-F238E27FC236}">
                  <a16:creationId xmlns:a16="http://schemas.microsoft.com/office/drawing/2014/main" id="{C6DE737A-C9A5-446C-9979-A4BAE89F20E7}"/>
                </a:ext>
              </a:extLst>
            </p:cNvPr>
            <p:cNvSpPr txBox="1">
              <a:spLocks/>
            </p:cNvSpPr>
            <p:nvPr/>
          </p:nvSpPr>
          <p:spPr>
            <a:xfrm>
              <a:off x="9326036" y="3749958"/>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1800" b="1" dirty="0">
                  <a:solidFill>
                    <a:schemeClr val="bg1"/>
                  </a:solidFill>
                </a:rPr>
                <a:t>RISCHI</a:t>
              </a:r>
            </a:p>
            <a:p>
              <a:pPr>
                <a:lnSpc>
                  <a:spcPct val="150000"/>
                </a:lnSpc>
              </a:pPr>
              <a:r>
                <a:rPr lang="it-IT" sz="1800" b="1" dirty="0">
                  <a:solidFill>
                    <a:schemeClr val="bg1"/>
                  </a:solidFill>
                </a:rPr>
                <a:t>1.</a:t>
              </a:r>
            </a:p>
            <a:p>
              <a:pPr>
                <a:lnSpc>
                  <a:spcPct val="150000"/>
                </a:lnSpc>
              </a:pPr>
              <a:r>
                <a:rPr lang="it-IT" sz="1800" b="1" dirty="0">
                  <a:solidFill>
                    <a:schemeClr val="bg1"/>
                  </a:solidFill>
                </a:rPr>
                <a:t>2.</a:t>
              </a:r>
            </a:p>
            <a:p>
              <a:pPr>
                <a:lnSpc>
                  <a:spcPct val="150000"/>
                </a:lnSpc>
              </a:pPr>
              <a:r>
                <a:rPr lang="it-IT" sz="1800" b="1" dirty="0">
                  <a:solidFill>
                    <a:schemeClr val="bg1"/>
                  </a:solidFill>
                </a:rPr>
                <a:t>3.</a:t>
              </a:r>
            </a:p>
            <a:p>
              <a:endParaRPr lang="en-US" sz="1600" kern="0" dirty="0">
                <a:solidFill>
                  <a:schemeClr val="bg1"/>
                </a:solidFill>
              </a:endParaRPr>
            </a:p>
          </p:txBody>
        </p:sp>
        <p:sp>
          <p:nvSpPr>
            <p:cNvPr id="19" name="Body Copy">
              <a:extLst>
                <a:ext uri="{FF2B5EF4-FFF2-40B4-BE49-F238E27FC236}">
                  <a16:creationId xmlns:a16="http://schemas.microsoft.com/office/drawing/2014/main" id="{D3F858C1-1F70-4BF8-B97B-A862EE4797F9}"/>
                </a:ext>
              </a:extLst>
            </p:cNvPr>
            <p:cNvSpPr txBox="1">
              <a:spLocks/>
            </p:cNvSpPr>
            <p:nvPr/>
          </p:nvSpPr>
          <p:spPr>
            <a:xfrm>
              <a:off x="6934200" y="3756815"/>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1800" b="1" dirty="0">
                  <a:solidFill>
                    <a:schemeClr val="bg1"/>
                  </a:solidFill>
                </a:rPr>
                <a:t>OPPORTUNITÀ</a:t>
              </a:r>
            </a:p>
            <a:p>
              <a:pPr>
                <a:lnSpc>
                  <a:spcPct val="150000"/>
                </a:lnSpc>
              </a:pPr>
              <a:r>
                <a:rPr lang="it-IT" sz="1800" b="1" dirty="0">
                  <a:solidFill>
                    <a:schemeClr val="bg1"/>
                  </a:solidFill>
                </a:rPr>
                <a:t>1.</a:t>
              </a:r>
            </a:p>
            <a:p>
              <a:pPr>
                <a:lnSpc>
                  <a:spcPct val="150000"/>
                </a:lnSpc>
              </a:pPr>
              <a:r>
                <a:rPr lang="it-IT" sz="1800" b="1" dirty="0">
                  <a:solidFill>
                    <a:schemeClr val="bg1"/>
                  </a:solidFill>
                </a:rPr>
                <a:t>2.</a:t>
              </a:r>
            </a:p>
            <a:p>
              <a:pPr>
                <a:lnSpc>
                  <a:spcPct val="150000"/>
                </a:lnSpc>
              </a:pPr>
              <a:r>
                <a:rPr lang="it-IT" sz="1800" b="1" dirty="0">
                  <a:solidFill>
                    <a:schemeClr val="bg1"/>
                  </a:solidFill>
                </a:rPr>
                <a:t>3.</a:t>
              </a:r>
            </a:p>
            <a:p>
              <a:endParaRPr lang="en-US" sz="1600" kern="0" dirty="0">
                <a:solidFill>
                  <a:schemeClr val="bg1"/>
                </a:solidFill>
              </a:endParaRPr>
            </a:p>
          </p:txBody>
        </p:sp>
        <p:sp>
          <p:nvSpPr>
            <p:cNvPr id="21" name="Body Copy">
              <a:extLst>
                <a:ext uri="{FF2B5EF4-FFF2-40B4-BE49-F238E27FC236}">
                  <a16:creationId xmlns:a16="http://schemas.microsoft.com/office/drawing/2014/main" id="{3428138D-07DA-414E-8A82-FF4BC7906035}"/>
                </a:ext>
              </a:extLst>
            </p:cNvPr>
            <p:cNvSpPr txBox="1">
              <a:spLocks/>
            </p:cNvSpPr>
            <p:nvPr/>
          </p:nvSpPr>
          <p:spPr>
            <a:xfrm>
              <a:off x="9266557" y="1606387"/>
              <a:ext cx="2652314"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1650" b="1" dirty="0">
                  <a:solidFill>
                    <a:schemeClr val="bg1"/>
                  </a:solidFill>
                </a:rPr>
                <a:t>PUNTI DI DEBOLEZZA</a:t>
              </a:r>
            </a:p>
            <a:p>
              <a:pPr>
                <a:lnSpc>
                  <a:spcPct val="150000"/>
                </a:lnSpc>
              </a:pPr>
              <a:r>
                <a:rPr lang="it-IT" sz="1800" b="1" dirty="0">
                  <a:solidFill>
                    <a:schemeClr val="bg1"/>
                  </a:solidFill>
                </a:rPr>
                <a:t>1.</a:t>
              </a:r>
            </a:p>
            <a:p>
              <a:pPr>
                <a:lnSpc>
                  <a:spcPct val="150000"/>
                </a:lnSpc>
              </a:pPr>
              <a:r>
                <a:rPr lang="it-IT" sz="1800" b="1" dirty="0">
                  <a:solidFill>
                    <a:schemeClr val="bg1"/>
                  </a:solidFill>
                </a:rPr>
                <a:t>2.</a:t>
              </a:r>
            </a:p>
            <a:p>
              <a:pPr>
                <a:lnSpc>
                  <a:spcPct val="150000"/>
                </a:lnSpc>
              </a:pPr>
              <a:r>
                <a:rPr lang="it-IT" sz="1800" b="1" dirty="0">
                  <a:solidFill>
                    <a:schemeClr val="bg1"/>
                  </a:solidFill>
                </a:rPr>
                <a:t>3.</a:t>
              </a:r>
            </a:p>
            <a:p>
              <a:endParaRPr lang="en-US" sz="1600" kern="0" dirty="0">
                <a:solidFill>
                  <a:schemeClr val="bg1"/>
                </a:solidFill>
              </a:endParaRPr>
            </a:p>
          </p:txBody>
        </p:sp>
        <p:sp>
          <p:nvSpPr>
            <p:cNvPr id="37" name="Background - Solid">
              <a:extLst>
                <a:ext uri="{FF2B5EF4-FFF2-40B4-BE49-F238E27FC236}">
                  <a16:creationId xmlns:a16="http://schemas.microsoft.com/office/drawing/2014/main" id="{D7273F9C-9F86-4EDF-B64C-0144EFF69B3C}"/>
                </a:ext>
              </a:extLst>
            </p:cNvPr>
            <p:cNvSpPr/>
            <p:nvPr/>
          </p:nvSpPr>
          <p:spPr>
            <a:xfrm>
              <a:off x="6781800" y="1371600"/>
              <a:ext cx="2434524" cy="2140101"/>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2" name="Body Copy">
              <a:extLst>
                <a:ext uri="{FF2B5EF4-FFF2-40B4-BE49-F238E27FC236}">
                  <a16:creationId xmlns:a16="http://schemas.microsoft.com/office/drawing/2014/main" id="{C299BC3E-0B2F-4224-B22F-51D3B060D72D}"/>
                </a:ext>
              </a:extLst>
            </p:cNvPr>
            <p:cNvSpPr txBox="1">
              <a:spLocks/>
            </p:cNvSpPr>
            <p:nvPr/>
          </p:nvSpPr>
          <p:spPr>
            <a:xfrm>
              <a:off x="6934200" y="1597824"/>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1800" b="1" dirty="0">
                  <a:solidFill>
                    <a:schemeClr val="bg1"/>
                  </a:solidFill>
                </a:rPr>
                <a:t>PUNTI DI FORZA</a:t>
              </a:r>
            </a:p>
            <a:p>
              <a:pPr>
                <a:lnSpc>
                  <a:spcPct val="150000"/>
                </a:lnSpc>
              </a:pPr>
              <a:r>
                <a:rPr lang="it-IT" sz="1800" b="1" dirty="0">
                  <a:solidFill>
                    <a:schemeClr val="bg1"/>
                  </a:solidFill>
                </a:rPr>
                <a:t>1.</a:t>
              </a:r>
            </a:p>
            <a:p>
              <a:pPr>
                <a:lnSpc>
                  <a:spcPct val="150000"/>
                </a:lnSpc>
              </a:pPr>
              <a:r>
                <a:rPr lang="it-IT" sz="1800" b="1" dirty="0">
                  <a:solidFill>
                    <a:schemeClr val="bg1"/>
                  </a:solidFill>
                </a:rPr>
                <a:t>2.</a:t>
              </a:r>
            </a:p>
            <a:p>
              <a:pPr>
                <a:lnSpc>
                  <a:spcPct val="150000"/>
                </a:lnSpc>
              </a:pPr>
              <a:r>
                <a:rPr lang="it-IT" sz="1800" b="1" dirty="0">
                  <a:solidFill>
                    <a:schemeClr val="bg1"/>
                  </a:solidFill>
                </a:rPr>
                <a:t>3.</a:t>
              </a:r>
            </a:p>
            <a:p>
              <a:endParaRPr lang="en-US" sz="1600" kern="0" dirty="0">
                <a:solidFill>
                  <a:schemeClr val="bg1"/>
                </a:solidFill>
              </a:endParaRPr>
            </a:p>
          </p:txBody>
        </p:sp>
      </p:grpSp>
    </p:spTree>
    <p:extLst>
      <p:ext uri="{BB962C8B-B14F-4D97-AF65-F5344CB8AC3E}">
        <p14:creationId xmlns:p14="http://schemas.microsoft.com/office/powerpoint/2010/main" val="183413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4633E163-9930-344B-8566-565B5B292CA7}"/>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8" name="Picture 17">
            <a:extLst>
              <a:ext uri="{FF2B5EF4-FFF2-40B4-BE49-F238E27FC236}">
                <a16:creationId xmlns:a16="http://schemas.microsoft.com/office/drawing/2014/main" id="{94F1C03D-C97C-1940-89BD-43F97E0A84BC}"/>
              </a:ext>
            </a:extLst>
          </p:cNvPr>
          <p:cNvPicPr>
            <a:picLocks noChangeAspect="1"/>
          </p:cNvPicPr>
          <p:nvPr/>
        </p:nvPicPr>
        <p:blipFill>
          <a:blip r:embed="rId3"/>
          <a:srcRect/>
          <a:stretch/>
        </p:blipFill>
        <p:spPr>
          <a:xfrm>
            <a:off x="381000" y="209952"/>
            <a:ext cx="971568" cy="971568"/>
          </a:xfrm>
          <a:prstGeom prst="rect">
            <a:avLst/>
          </a:prstGeom>
        </p:spPr>
      </p:pic>
      <p:sp>
        <p:nvSpPr>
          <p:cNvPr id="19" name="Title 3">
            <a:extLst>
              <a:ext uri="{FF2B5EF4-FFF2-40B4-BE49-F238E27FC236}">
                <a16:creationId xmlns:a16="http://schemas.microsoft.com/office/drawing/2014/main" id="{362FE28F-4B36-D34E-9F5A-5D768A116FDF}"/>
              </a:ext>
            </a:extLst>
          </p:cNvPr>
          <p:cNvSpPr txBox="1">
            <a:spLocks/>
          </p:cNvSpPr>
          <p:nvPr/>
        </p:nvSpPr>
        <p:spPr>
          <a:xfrm>
            <a:off x="5562600" y="1589106"/>
            <a:ext cx="6096000"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it-IT" sz="2000" dirty="0">
                <a:solidFill>
                  <a:srgbClr val="56565A"/>
                </a:solidFill>
              </a:rPr>
              <a:t>Che cosa esiste già o si sta facendo bene?</a:t>
            </a:r>
          </a:p>
        </p:txBody>
      </p:sp>
      <p:sp>
        <p:nvSpPr>
          <p:cNvPr id="20" name="Content Placeholder 4">
            <a:extLst>
              <a:ext uri="{FF2B5EF4-FFF2-40B4-BE49-F238E27FC236}">
                <a16:creationId xmlns:a16="http://schemas.microsoft.com/office/drawing/2014/main" id="{A1885222-8E11-DE41-A07B-5C30CBB13966}"/>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p:txBody>
      </p:sp>
      <p:sp>
        <p:nvSpPr>
          <p:cNvPr id="42" name="Title 3">
            <a:extLst>
              <a:ext uri="{FF2B5EF4-FFF2-40B4-BE49-F238E27FC236}">
                <a16:creationId xmlns:a16="http://schemas.microsoft.com/office/drawing/2014/main" id="{9DAB6239-92C5-4143-BAF4-69693BDF9D4D}"/>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3200" b="1" dirty="0">
                <a:solidFill>
                  <a:srgbClr val="0A5496"/>
                </a:solidFill>
              </a:rPr>
              <a:t>Punti di forza</a:t>
            </a:r>
          </a:p>
        </p:txBody>
      </p:sp>
      <p:grpSp>
        <p:nvGrpSpPr>
          <p:cNvPr id="14" name="Group 13">
            <a:extLst>
              <a:ext uri="{FF2B5EF4-FFF2-40B4-BE49-F238E27FC236}">
                <a16:creationId xmlns:a16="http://schemas.microsoft.com/office/drawing/2014/main" id="{06F0C954-DDBD-4195-88DF-45ADAEDE57FB}"/>
              </a:ext>
            </a:extLst>
          </p:cNvPr>
          <p:cNvGrpSpPr/>
          <p:nvPr/>
        </p:nvGrpSpPr>
        <p:grpSpPr>
          <a:xfrm>
            <a:off x="787531" y="2427306"/>
            <a:ext cx="4089270" cy="3592494"/>
            <a:chOff x="6512276" y="1676400"/>
            <a:chExt cx="4245785" cy="3867912"/>
          </a:xfrm>
        </p:grpSpPr>
        <p:grpSp>
          <p:nvGrpSpPr>
            <p:cNvPr id="6" name="Group 5">
              <a:extLst>
                <a:ext uri="{FF2B5EF4-FFF2-40B4-BE49-F238E27FC236}">
                  <a16:creationId xmlns:a16="http://schemas.microsoft.com/office/drawing/2014/main" id="{1A768C4A-4A64-404F-A7E1-DF5EEDE37BE6}"/>
                </a:ext>
              </a:extLst>
            </p:cNvPr>
            <p:cNvGrpSpPr>
              <a:grpSpLocks noChangeAspect="1"/>
            </p:cNvGrpSpPr>
            <p:nvPr/>
          </p:nvGrpSpPr>
          <p:grpSpPr>
            <a:xfrm>
              <a:off x="6512276" y="1676400"/>
              <a:ext cx="4233672" cy="3867912"/>
              <a:chOff x="6512276" y="1676400"/>
              <a:chExt cx="4917724" cy="4476228"/>
            </a:xfrm>
          </p:grpSpPr>
          <p:sp>
            <p:nvSpPr>
              <p:cNvPr id="2" name="Background - Solid">
                <a:extLst>
                  <a:ext uri="{FF2B5EF4-FFF2-40B4-BE49-F238E27FC236}">
                    <a16:creationId xmlns:a16="http://schemas.microsoft.com/office/drawing/2014/main" id="{68B5F0FE-0019-4411-A3F4-1D73EA207239}"/>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 name="Background - Solid">
                <a:extLst>
                  <a:ext uri="{FF2B5EF4-FFF2-40B4-BE49-F238E27FC236}">
                    <a16:creationId xmlns:a16="http://schemas.microsoft.com/office/drawing/2014/main" id="{46BC9DE5-58AA-4482-B4F7-A9F06F7E3BE8}"/>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Background - Solid">
                <a:extLst>
                  <a:ext uri="{FF2B5EF4-FFF2-40B4-BE49-F238E27FC236}">
                    <a16:creationId xmlns:a16="http://schemas.microsoft.com/office/drawing/2014/main" id="{BABE8699-29E4-4768-9FAD-956862288144}"/>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Background - Solid">
                <a:extLst>
                  <a:ext uri="{FF2B5EF4-FFF2-40B4-BE49-F238E27FC236}">
                    <a16:creationId xmlns:a16="http://schemas.microsoft.com/office/drawing/2014/main" id="{8C06772E-1878-41EE-8527-AE8944F8BFCA}"/>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13" name="Group 12">
              <a:extLst>
                <a:ext uri="{FF2B5EF4-FFF2-40B4-BE49-F238E27FC236}">
                  <a16:creationId xmlns:a16="http://schemas.microsoft.com/office/drawing/2014/main" id="{5CB65554-BB93-4EC4-9C0E-DBBDB978BDED}"/>
                </a:ext>
              </a:extLst>
            </p:cNvPr>
            <p:cNvGrpSpPr/>
            <p:nvPr/>
          </p:nvGrpSpPr>
          <p:grpSpPr>
            <a:xfrm>
              <a:off x="6523785" y="2118623"/>
              <a:ext cx="4234276" cy="3018470"/>
              <a:chOff x="871124" y="2925130"/>
              <a:chExt cx="4234276" cy="3018470"/>
            </a:xfrm>
          </p:grpSpPr>
          <p:sp>
            <p:nvSpPr>
              <p:cNvPr id="8" name="Body Copy">
                <a:extLst>
                  <a:ext uri="{FF2B5EF4-FFF2-40B4-BE49-F238E27FC236}">
                    <a16:creationId xmlns:a16="http://schemas.microsoft.com/office/drawing/2014/main" id="{8BD4C954-244E-4603-A1EB-0ABE2267FD2B}"/>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dirty="0">
                    <a:solidFill>
                      <a:schemeClr val="bg1"/>
                    </a:solidFill>
                  </a:rPr>
                  <a:t>Nuovi club</a:t>
                </a:r>
              </a:p>
            </p:txBody>
          </p:sp>
          <p:sp>
            <p:nvSpPr>
              <p:cNvPr id="10" name="Body Copy">
                <a:extLst>
                  <a:ext uri="{FF2B5EF4-FFF2-40B4-BE49-F238E27FC236}">
                    <a16:creationId xmlns:a16="http://schemas.microsoft.com/office/drawing/2014/main" id="{E1047F47-F7CF-4BF4-B61B-60CCDA65D0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dirty="0">
                    <a:solidFill>
                      <a:schemeClr val="bg1"/>
                    </a:solidFill>
                  </a:rPr>
                  <a:t>Nuovi soci</a:t>
                </a:r>
              </a:p>
            </p:txBody>
          </p:sp>
          <p:sp>
            <p:nvSpPr>
              <p:cNvPr id="11" name="Body Copy">
                <a:extLst>
                  <a:ext uri="{FF2B5EF4-FFF2-40B4-BE49-F238E27FC236}">
                    <a16:creationId xmlns:a16="http://schemas.microsoft.com/office/drawing/2014/main" id="{B028A6CC-12F2-4F9A-8186-1818A9ED5CD3}"/>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dirty="0">
                    <a:solidFill>
                      <a:schemeClr val="bg1"/>
                    </a:solidFill>
                  </a:rPr>
                  <a:t>Supporto dei leader</a:t>
                </a:r>
              </a:p>
            </p:txBody>
          </p:sp>
          <p:sp>
            <p:nvSpPr>
              <p:cNvPr id="12" name="Body Copy">
                <a:extLst>
                  <a:ext uri="{FF2B5EF4-FFF2-40B4-BE49-F238E27FC236}">
                    <a16:creationId xmlns:a16="http://schemas.microsoft.com/office/drawing/2014/main" id="{583DC7BA-2BF9-4D73-BAEA-F2F924F711D5}"/>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100" b="1" dirty="0">
                    <a:solidFill>
                      <a:schemeClr val="bg1"/>
                    </a:solidFill>
                  </a:rPr>
                  <a:t>Soddisfazione</a:t>
                </a:r>
                <a:r>
                  <a:rPr lang="it-IT" sz="2400" b="1" dirty="0">
                    <a:solidFill>
                      <a:schemeClr val="bg1"/>
                    </a:solidFill>
                  </a:rPr>
                  <a:t> dei soci</a:t>
                </a:r>
              </a:p>
            </p:txBody>
          </p:sp>
        </p:grpSp>
      </p:grpSp>
    </p:spTree>
    <p:extLst>
      <p:ext uri="{BB962C8B-B14F-4D97-AF65-F5344CB8AC3E}">
        <p14:creationId xmlns:p14="http://schemas.microsoft.com/office/powerpoint/2010/main" val="420241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ckground - Solid">
            <a:extLst>
              <a:ext uri="{FF2B5EF4-FFF2-40B4-BE49-F238E27FC236}">
                <a16:creationId xmlns:a16="http://schemas.microsoft.com/office/drawing/2014/main" id="{D4D63EF6-8005-8645-9831-D9E08C9BD32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1" name="Picture 10">
            <a:extLst>
              <a:ext uri="{FF2B5EF4-FFF2-40B4-BE49-F238E27FC236}">
                <a16:creationId xmlns:a16="http://schemas.microsoft.com/office/drawing/2014/main" id="{861D96FE-796D-DB4D-862B-ACB80FF09997}"/>
              </a:ext>
            </a:extLst>
          </p:cNvPr>
          <p:cNvPicPr>
            <a:picLocks noChangeAspect="1"/>
          </p:cNvPicPr>
          <p:nvPr/>
        </p:nvPicPr>
        <p:blipFill>
          <a:blip r:embed="rId3"/>
          <a:srcRect/>
          <a:stretch/>
        </p:blipFill>
        <p:spPr>
          <a:xfrm>
            <a:off x="381000" y="209952"/>
            <a:ext cx="971568" cy="971568"/>
          </a:xfrm>
          <a:prstGeom prst="rect">
            <a:avLst/>
          </a:prstGeom>
        </p:spPr>
      </p:pic>
      <p:sp>
        <p:nvSpPr>
          <p:cNvPr id="12" name="Title 3">
            <a:extLst>
              <a:ext uri="{FF2B5EF4-FFF2-40B4-BE49-F238E27FC236}">
                <a16:creationId xmlns:a16="http://schemas.microsoft.com/office/drawing/2014/main" id="{4A058E00-0B4F-7A48-99E3-3CA2FEAB5685}"/>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it-IT" sz="2000" dirty="0">
                <a:solidFill>
                  <a:srgbClr val="56565A"/>
                </a:solidFill>
              </a:rPr>
              <a:t>Che cosa esiste già o viene fatto attualmente e può essere migliorato?</a:t>
            </a:r>
          </a:p>
        </p:txBody>
      </p:sp>
      <p:sp>
        <p:nvSpPr>
          <p:cNvPr id="13" name="Content Placeholder 4">
            <a:extLst>
              <a:ext uri="{FF2B5EF4-FFF2-40B4-BE49-F238E27FC236}">
                <a16:creationId xmlns:a16="http://schemas.microsoft.com/office/drawing/2014/main" id="{5DBEEDB2-A7FA-B040-90D7-FF53FEC44773}"/>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p:txBody>
      </p:sp>
      <p:sp>
        <p:nvSpPr>
          <p:cNvPr id="22" name="Title 3">
            <a:extLst>
              <a:ext uri="{FF2B5EF4-FFF2-40B4-BE49-F238E27FC236}">
                <a16:creationId xmlns:a16="http://schemas.microsoft.com/office/drawing/2014/main" id="{B84D98C8-4533-364B-B9FB-BB54100FB6E4}"/>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3200" b="1" dirty="0">
                <a:solidFill>
                  <a:srgbClr val="0A5496"/>
                </a:solidFill>
              </a:rPr>
              <a:t>Punti di debolezza</a:t>
            </a:r>
          </a:p>
        </p:txBody>
      </p:sp>
      <p:grpSp>
        <p:nvGrpSpPr>
          <p:cNvPr id="27" name="Group 26">
            <a:extLst>
              <a:ext uri="{FF2B5EF4-FFF2-40B4-BE49-F238E27FC236}">
                <a16:creationId xmlns:a16="http://schemas.microsoft.com/office/drawing/2014/main" id="{E01C7FF9-EF10-4FE4-9AA2-CCF19D842128}"/>
              </a:ext>
            </a:extLst>
          </p:cNvPr>
          <p:cNvGrpSpPr/>
          <p:nvPr/>
        </p:nvGrpSpPr>
        <p:grpSpPr>
          <a:xfrm>
            <a:off x="787531" y="2427306"/>
            <a:ext cx="4089270" cy="3592494"/>
            <a:chOff x="6512276" y="1676400"/>
            <a:chExt cx="4245785" cy="3867912"/>
          </a:xfrm>
        </p:grpSpPr>
        <p:grpSp>
          <p:nvGrpSpPr>
            <p:cNvPr id="28" name="Group 27">
              <a:extLst>
                <a:ext uri="{FF2B5EF4-FFF2-40B4-BE49-F238E27FC236}">
                  <a16:creationId xmlns:a16="http://schemas.microsoft.com/office/drawing/2014/main" id="{4C19F693-0A76-4801-863C-34087B9A37A7}"/>
                </a:ext>
              </a:extLst>
            </p:cNvPr>
            <p:cNvGrpSpPr>
              <a:grpSpLocks noChangeAspect="1"/>
            </p:cNvGrpSpPr>
            <p:nvPr/>
          </p:nvGrpSpPr>
          <p:grpSpPr>
            <a:xfrm>
              <a:off x="6512276" y="1676400"/>
              <a:ext cx="4233672" cy="3867912"/>
              <a:chOff x="6512276" y="1676400"/>
              <a:chExt cx="4917724" cy="4476228"/>
            </a:xfrm>
          </p:grpSpPr>
          <p:sp>
            <p:nvSpPr>
              <p:cNvPr id="34" name="Background - Solid">
                <a:extLst>
                  <a:ext uri="{FF2B5EF4-FFF2-40B4-BE49-F238E27FC236}">
                    <a16:creationId xmlns:a16="http://schemas.microsoft.com/office/drawing/2014/main" id="{AFB1A528-B746-4B4C-B2D6-D471767AC083}"/>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5" name="Background - Solid">
                <a:extLst>
                  <a:ext uri="{FF2B5EF4-FFF2-40B4-BE49-F238E27FC236}">
                    <a16:creationId xmlns:a16="http://schemas.microsoft.com/office/drawing/2014/main" id="{2DC86E5D-CAC7-4B9A-88A8-6C0853E88785}"/>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6" name="Background - Solid">
                <a:extLst>
                  <a:ext uri="{FF2B5EF4-FFF2-40B4-BE49-F238E27FC236}">
                    <a16:creationId xmlns:a16="http://schemas.microsoft.com/office/drawing/2014/main" id="{5A331879-23F3-488E-8055-A88B229FECD9}"/>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7" name="Background - Solid">
                <a:extLst>
                  <a:ext uri="{FF2B5EF4-FFF2-40B4-BE49-F238E27FC236}">
                    <a16:creationId xmlns:a16="http://schemas.microsoft.com/office/drawing/2014/main" id="{10C56570-7405-46A2-BB73-A05D7CB199D2}"/>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9" name="Group 28">
              <a:extLst>
                <a:ext uri="{FF2B5EF4-FFF2-40B4-BE49-F238E27FC236}">
                  <a16:creationId xmlns:a16="http://schemas.microsoft.com/office/drawing/2014/main" id="{21B82C62-1C20-4675-B9CD-888D1975E681}"/>
                </a:ext>
              </a:extLst>
            </p:cNvPr>
            <p:cNvGrpSpPr/>
            <p:nvPr/>
          </p:nvGrpSpPr>
          <p:grpSpPr>
            <a:xfrm>
              <a:off x="6523785" y="2118623"/>
              <a:ext cx="4234276" cy="3018470"/>
              <a:chOff x="871124" y="2925130"/>
              <a:chExt cx="4234276" cy="3018470"/>
            </a:xfrm>
          </p:grpSpPr>
          <p:sp>
            <p:nvSpPr>
              <p:cNvPr id="30" name="Body Copy">
                <a:extLst>
                  <a:ext uri="{FF2B5EF4-FFF2-40B4-BE49-F238E27FC236}">
                    <a16:creationId xmlns:a16="http://schemas.microsoft.com/office/drawing/2014/main" id="{375AA469-75C6-40B5-A5D2-DCB5F50C9D0D}"/>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dirty="0">
                    <a:solidFill>
                      <a:schemeClr val="bg1"/>
                    </a:solidFill>
                  </a:rPr>
                  <a:t>Nuovi club</a:t>
                </a:r>
              </a:p>
            </p:txBody>
          </p:sp>
          <p:sp>
            <p:nvSpPr>
              <p:cNvPr id="31" name="Body Copy">
                <a:extLst>
                  <a:ext uri="{FF2B5EF4-FFF2-40B4-BE49-F238E27FC236}">
                    <a16:creationId xmlns:a16="http://schemas.microsoft.com/office/drawing/2014/main" id="{D2CBED09-E34F-4A02-8312-9FCA7D9978ED}"/>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dirty="0">
                    <a:solidFill>
                      <a:schemeClr val="bg1"/>
                    </a:solidFill>
                  </a:rPr>
                  <a:t>Nuovi soci</a:t>
                </a:r>
              </a:p>
            </p:txBody>
          </p:sp>
          <p:sp>
            <p:nvSpPr>
              <p:cNvPr id="32" name="Body Copy">
                <a:extLst>
                  <a:ext uri="{FF2B5EF4-FFF2-40B4-BE49-F238E27FC236}">
                    <a16:creationId xmlns:a16="http://schemas.microsoft.com/office/drawing/2014/main" id="{0545247F-5006-4926-8346-A9B0537A691E}"/>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dirty="0">
                    <a:solidFill>
                      <a:schemeClr val="bg1"/>
                    </a:solidFill>
                  </a:rPr>
                  <a:t>Supporto dei leader</a:t>
                </a:r>
              </a:p>
            </p:txBody>
          </p:sp>
          <p:sp>
            <p:nvSpPr>
              <p:cNvPr id="33" name="Body Copy">
                <a:extLst>
                  <a:ext uri="{FF2B5EF4-FFF2-40B4-BE49-F238E27FC236}">
                    <a16:creationId xmlns:a16="http://schemas.microsoft.com/office/drawing/2014/main" id="{EDC5AC26-E05C-4C91-863B-7C2A6B97483C}"/>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100" b="1" dirty="0">
                    <a:solidFill>
                      <a:schemeClr val="bg1"/>
                    </a:solidFill>
                  </a:rPr>
                  <a:t>Soddisfazione</a:t>
                </a:r>
                <a:r>
                  <a:rPr lang="it-IT" sz="2400" b="1" dirty="0">
                    <a:solidFill>
                      <a:schemeClr val="bg1"/>
                    </a:solidFill>
                  </a:rPr>
                  <a:t> dei soci</a:t>
                </a:r>
              </a:p>
            </p:txBody>
          </p:sp>
        </p:grpSp>
      </p:grpSp>
    </p:spTree>
    <p:extLst>
      <p:ext uri="{BB962C8B-B14F-4D97-AF65-F5344CB8AC3E}">
        <p14:creationId xmlns:p14="http://schemas.microsoft.com/office/powerpoint/2010/main" val="313409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7979A741-4B3B-D74B-A9BF-1AB470FF6AA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82109993-7045-BC4B-903F-7358E3D0D5E0}"/>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E18FE0DE-22EC-B940-BE07-7A7FB9850B91}"/>
              </a:ext>
            </a:extLst>
          </p:cNvPr>
          <p:cNvSpPr txBox="1">
            <a:spLocks/>
          </p:cNvSpPr>
          <p:nvPr/>
        </p:nvSpPr>
        <p:spPr>
          <a:xfrm>
            <a:off x="5562600" y="1589106"/>
            <a:ext cx="5486400"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it-IT" sz="2000" dirty="0">
                <a:solidFill>
                  <a:srgbClr val="56565A"/>
                </a:solidFill>
              </a:rPr>
              <a:t>Dove abbiamo delle opportunità di espandere l’impatto del nostro servizio coinvolgendo dei volontari?</a:t>
            </a:r>
          </a:p>
        </p:txBody>
      </p:sp>
      <p:sp>
        <p:nvSpPr>
          <p:cNvPr id="12" name="Content Placeholder 4">
            <a:extLst>
              <a:ext uri="{FF2B5EF4-FFF2-40B4-BE49-F238E27FC236}">
                <a16:creationId xmlns:a16="http://schemas.microsoft.com/office/drawing/2014/main" id="{E4C3C8A0-2B4B-7C43-9B41-9D32873C59DB}"/>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p:txBody>
      </p:sp>
      <p:sp>
        <p:nvSpPr>
          <p:cNvPr id="21" name="Title 3">
            <a:extLst>
              <a:ext uri="{FF2B5EF4-FFF2-40B4-BE49-F238E27FC236}">
                <a16:creationId xmlns:a16="http://schemas.microsoft.com/office/drawing/2014/main" id="{B5CF7B59-FF01-AF4B-92A7-749198AA85F2}"/>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3200" b="1" dirty="0">
                <a:solidFill>
                  <a:srgbClr val="0A5496"/>
                </a:solidFill>
              </a:rPr>
              <a:t>Opportunità</a:t>
            </a:r>
          </a:p>
        </p:txBody>
      </p:sp>
      <p:grpSp>
        <p:nvGrpSpPr>
          <p:cNvPr id="22" name="Group 21">
            <a:extLst>
              <a:ext uri="{FF2B5EF4-FFF2-40B4-BE49-F238E27FC236}">
                <a16:creationId xmlns:a16="http://schemas.microsoft.com/office/drawing/2014/main" id="{ABAFA5CC-60BD-4AC3-86C3-CAA08D534A12}"/>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A5F37F25-1B6F-4347-9856-3BFA19F7EE1E}"/>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835DABFA-F778-4FF0-86A6-90DF7EAC41A4}"/>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332F8310-D45F-467F-9227-FAB648F39F20}"/>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1" name="Background - Solid">
                <a:extLst>
                  <a:ext uri="{FF2B5EF4-FFF2-40B4-BE49-F238E27FC236}">
                    <a16:creationId xmlns:a16="http://schemas.microsoft.com/office/drawing/2014/main" id="{2E036DDA-ED92-4AC6-9B38-DEA183F583D1}"/>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2" name="Background - Solid">
                <a:extLst>
                  <a:ext uri="{FF2B5EF4-FFF2-40B4-BE49-F238E27FC236}">
                    <a16:creationId xmlns:a16="http://schemas.microsoft.com/office/drawing/2014/main" id="{B1B73075-1E29-4674-9FEF-EA6351CE64E9}"/>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4" name="Group 23">
              <a:extLst>
                <a:ext uri="{FF2B5EF4-FFF2-40B4-BE49-F238E27FC236}">
                  <a16:creationId xmlns:a16="http://schemas.microsoft.com/office/drawing/2014/main" id="{4DF9C451-A82D-44CC-8417-F743F136C81A}"/>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27A85765-383F-4C71-88D6-57AA76FACABA}"/>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dirty="0">
                    <a:solidFill>
                      <a:schemeClr val="bg1"/>
                    </a:solidFill>
                  </a:rPr>
                  <a:t>Nuovi club</a:t>
                </a:r>
              </a:p>
            </p:txBody>
          </p:sp>
          <p:sp>
            <p:nvSpPr>
              <p:cNvPr id="26" name="Body Copy">
                <a:extLst>
                  <a:ext uri="{FF2B5EF4-FFF2-40B4-BE49-F238E27FC236}">
                    <a16:creationId xmlns:a16="http://schemas.microsoft.com/office/drawing/2014/main" id="{537A1E67-669D-436B-8CE3-31F0BC9BB35C}"/>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dirty="0">
                    <a:solidFill>
                      <a:schemeClr val="bg1"/>
                    </a:solidFill>
                  </a:rPr>
                  <a:t>Nuovi soci</a:t>
                </a:r>
              </a:p>
            </p:txBody>
          </p:sp>
          <p:sp>
            <p:nvSpPr>
              <p:cNvPr id="27" name="Body Copy">
                <a:extLst>
                  <a:ext uri="{FF2B5EF4-FFF2-40B4-BE49-F238E27FC236}">
                    <a16:creationId xmlns:a16="http://schemas.microsoft.com/office/drawing/2014/main" id="{A03DE4DF-BD22-49F6-A69E-52E7970FA6CF}"/>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dirty="0">
                    <a:solidFill>
                      <a:schemeClr val="bg1"/>
                    </a:solidFill>
                  </a:rPr>
                  <a:t>Supporto dei leader</a:t>
                </a:r>
              </a:p>
            </p:txBody>
          </p:sp>
          <p:sp>
            <p:nvSpPr>
              <p:cNvPr id="28" name="Body Copy">
                <a:extLst>
                  <a:ext uri="{FF2B5EF4-FFF2-40B4-BE49-F238E27FC236}">
                    <a16:creationId xmlns:a16="http://schemas.microsoft.com/office/drawing/2014/main" id="{CF1232DB-FBF4-4E2C-8D91-AA9B5C802188}"/>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100" b="1" dirty="0">
                    <a:solidFill>
                      <a:schemeClr val="bg1"/>
                    </a:solidFill>
                  </a:rPr>
                  <a:t>Soddisfazione</a:t>
                </a:r>
                <a:r>
                  <a:rPr lang="it-IT" sz="2400" b="1" dirty="0">
                    <a:solidFill>
                      <a:schemeClr val="bg1"/>
                    </a:solidFill>
                  </a:rPr>
                  <a:t> dei soci</a:t>
                </a:r>
              </a:p>
            </p:txBody>
          </p:sp>
        </p:grpSp>
      </p:grpSp>
    </p:spTree>
    <p:extLst>
      <p:ext uri="{BB962C8B-B14F-4D97-AF65-F5344CB8AC3E}">
        <p14:creationId xmlns:p14="http://schemas.microsoft.com/office/powerpoint/2010/main" val="46556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9" name="Background - Image">
            <a:extLst>
              <a:ext uri="{FF2B5EF4-FFF2-40B4-BE49-F238E27FC236}">
                <a16:creationId xmlns:a16="http://schemas.microsoft.com/office/drawing/2014/main" id="{C590C1F4-251E-8242-80FD-1441A796937D}"/>
              </a:ext>
            </a:extLst>
          </p:cNvPr>
          <p:cNvPicPr>
            <a:picLocks noChangeAspect="1"/>
          </p:cNvPicPr>
          <p:nvPr/>
        </p:nvPicPr>
        <p:blipFill>
          <a:blip r:embed="rId3"/>
          <a:stretch>
            <a:fillRect/>
          </a:stretch>
        </p:blipFill>
        <p:spPr>
          <a:xfrm>
            <a:off x="0" y="0"/>
            <a:ext cx="12192000" cy="6858000"/>
          </a:xfrm>
          <a:prstGeom prst="rect">
            <a:avLst/>
          </a:prstGeom>
        </p:spPr>
      </p:pic>
      <p:sp>
        <p:nvSpPr>
          <p:cNvPr id="10" name="Background - Overlay">
            <a:extLst>
              <a:ext uri="{FF2B5EF4-FFF2-40B4-BE49-F238E27FC236}">
                <a16:creationId xmlns:a16="http://schemas.microsoft.com/office/drawing/2014/main" id="{3D6865B9-AE26-A247-9C1D-EE017790CDD2}"/>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Yellow Bar">
            <a:extLst>
              <a:ext uri="{FF2B5EF4-FFF2-40B4-BE49-F238E27FC236}">
                <a16:creationId xmlns:a16="http://schemas.microsoft.com/office/drawing/2014/main" id="{290D1EFC-66A7-AF49-B49B-B8362FC249AE}"/>
              </a:ext>
            </a:extLst>
          </p:cNvPr>
          <p:cNvSpPr/>
          <p:nvPr/>
        </p:nvSpPr>
        <p:spPr>
          <a:xfrm>
            <a:off x="5506829" y="3356240"/>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pic>
        <p:nvPicPr>
          <p:cNvPr id="12" name="Emblem - White" descr="lionlogo_white.eps">
            <a:extLst>
              <a:ext uri="{FF2B5EF4-FFF2-40B4-BE49-F238E27FC236}">
                <a16:creationId xmlns:a16="http://schemas.microsoft.com/office/drawing/2014/main" id="{A9C3EEFC-8105-0646-BC26-048F865ED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3" name="Headline">
            <a:extLst>
              <a:ext uri="{FF2B5EF4-FFF2-40B4-BE49-F238E27FC236}">
                <a16:creationId xmlns:a16="http://schemas.microsoft.com/office/drawing/2014/main" id="{09D0FBF4-49E0-AC46-A370-4E3D08A2666D}"/>
              </a:ext>
            </a:extLst>
          </p:cNvPr>
          <p:cNvSpPr txBox="1">
            <a:spLocks/>
          </p:cNvSpPr>
          <p:nvPr/>
        </p:nvSpPr>
        <p:spPr>
          <a:xfrm>
            <a:off x="762000" y="3608362"/>
            <a:ext cx="10668000" cy="914400"/>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3600" b="1">
                <a:solidFill>
                  <a:srgbClr val="F0C300"/>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dirty="0">
                <a:solidFill>
                  <a:srgbClr val="EBB700"/>
                </a:solidFill>
              </a:rPr>
              <a:t>Approccio per la membership globale</a:t>
            </a:r>
          </a:p>
        </p:txBody>
      </p:sp>
      <p:sp>
        <p:nvSpPr>
          <p:cNvPr id="14" name="Subhead">
            <a:extLst>
              <a:ext uri="{FF2B5EF4-FFF2-40B4-BE49-F238E27FC236}">
                <a16:creationId xmlns:a16="http://schemas.microsoft.com/office/drawing/2014/main" id="{13629A7A-21F0-5C4C-A796-C105A940B5D8}"/>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3200" dirty="0"/>
              <a:t>Creare una visione</a:t>
            </a:r>
          </a:p>
        </p:txBody>
      </p:sp>
      <p:sp>
        <p:nvSpPr>
          <p:cNvPr id="15" name="Page Number - White">
            <a:extLst>
              <a:ext uri="{FF2B5EF4-FFF2-40B4-BE49-F238E27FC236}">
                <a16:creationId xmlns:a16="http://schemas.microsoft.com/office/drawing/2014/main" id="{1CD5259F-525F-D547-82A7-611814F3A88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dirty="0">
              <a:solidFill>
                <a:schemeClr val="bg1"/>
              </a:solidFill>
            </a:endParaRPr>
          </a:p>
        </p:txBody>
      </p:sp>
    </p:spTree>
    <p:extLst>
      <p:ext uri="{BB962C8B-B14F-4D97-AF65-F5344CB8AC3E}">
        <p14:creationId xmlns:p14="http://schemas.microsoft.com/office/powerpoint/2010/main" val="402030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3F35EBAE-00D9-2A4F-BEE4-F922AC78B5A9}"/>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067AF34C-D765-7B4C-93F0-F8379D635B9C}"/>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7ADB1DC2-CD50-1649-9693-24EA77ED83E3}"/>
              </a:ext>
            </a:extLst>
          </p:cNvPr>
          <p:cNvSpPr txBox="1">
            <a:spLocks/>
          </p:cNvSpPr>
          <p:nvPr/>
        </p:nvSpPr>
        <p:spPr>
          <a:xfrm>
            <a:off x="5562600" y="1589106"/>
            <a:ext cx="5486400"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it-IT" sz="2000" dirty="0">
                <a:solidFill>
                  <a:srgbClr val="56565A"/>
                </a:solidFill>
              </a:rPr>
              <a:t>Che cosa sta succedendo al di fuori dei Lions club che potrebbe influire sul nostro successo?</a:t>
            </a:r>
          </a:p>
        </p:txBody>
      </p:sp>
      <p:sp>
        <p:nvSpPr>
          <p:cNvPr id="12" name="Content Placeholder 4">
            <a:extLst>
              <a:ext uri="{FF2B5EF4-FFF2-40B4-BE49-F238E27FC236}">
                <a16:creationId xmlns:a16="http://schemas.microsoft.com/office/drawing/2014/main" id="{39FD3674-A9DB-AE4C-9AEB-613C561E2E33}"/>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a:p>
            <a:pPr>
              <a:lnSpc>
                <a:spcPct val="150000"/>
              </a:lnSpc>
              <a:buClr>
                <a:schemeClr val="tx2"/>
              </a:buClr>
              <a:buFont typeface="Wingdings" panose="05000000000000000000" pitchFamily="2" charset="2"/>
              <a:buChar char="§"/>
            </a:pPr>
            <a:r>
              <a:rPr lang="it-IT" sz="2400" b="1" dirty="0">
                <a:solidFill>
                  <a:srgbClr val="0A5496"/>
                </a:solidFill>
              </a:rPr>
              <a:t> </a:t>
            </a:r>
          </a:p>
        </p:txBody>
      </p:sp>
      <p:sp>
        <p:nvSpPr>
          <p:cNvPr id="21" name="Title 3">
            <a:extLst>
              <a:ext uri="{FF2B5EF4-FFF2-40B4-BE49-F238E27FC236}">
                <a16:creationId xmlns:a16="http://schemas.microsoft.com/office/drawing/2014/main" id="{61026085-9EAE-DF41-BB85-0CF9591AA691}"/>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3200" b="1" dirty="0">
                <a:solidFill>
                  <a:srgbClr val="0A5496"/>
                </a:solidFill>
              </a:rPr>
              <a:t>Rischi</a:t>
            </a:r>
          </a:p>
        </p:txBody>
      </p:sp>
      <p:grpSp>
        <p:nvGrpSpPr>
          <p:cNvPr id="22" name="Group 21">
            <a:extLst>
              <a:ext uri="{FF2B5EF4-FFF2-40B4-BE49-F238E27FC236}">
                <a16:creationId xmlns:a16="http://schemas.microsoft.com/office/drawing/2014/main" id="{D227408C-4C7E-4F23-AAD1-21C914BFEC6A}"/>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BEB42989-29F9-4B22-90E8-45C5AD03298A}"/>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E558DE51-3A25-443A-9392-EFEEBBD5E01E}"/>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0C694590-EF60-4BF5-B571-37D6253D00EB}"/>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1" name="Background - Solid">
                <a:extLst>
                  <a:ext uri="{FF2B5EF4-FFF2-40B4-BE49-F238E27FC236}">
                    <a16:creationId xmlns:a16="http://schemas.microsoft.com/office/drawing/2014/main" id="{641664BE-7B34-49C6-9784-3D6F1D3FF948}"/>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2" name="Background - Solid">
                <a:extLst>
                  <a:ext uri="{FF2B5EF4-FFF2-40B4-BE49-F238E27FC236}">
                    <a16:creationId xmlns:a16="http://schemas.microsoft.com/office/drawing/2014/main" id="{3D24F076-2648-4C55-929F-69DCC0F8F79B}"/>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4" name="Group 23">
              <a:extLst>
                <a:ext uri="{FF2B5EF4-FFF2-40B4-BE49-F238E27FC236}">
                  <a16:creationId xmlns:a16="http://schemas.microsoft.com/office/drawing/2014/main" id="{79203056-23F2-4EC8-B53F-12AC8D5B0482}"/>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7E1F0F5B-4E8B-4FC3-9B02-A65B9FA16E39}"/>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dirty="0">
                    <a:solidFill>
                      <a:schemeClr val="bg1"/>
                    </a:solidFill>
                  </a:rPr>
                  <a:t>Nuovi club</a:t>
                </a:r>
              </a:p>
            </p:txBody>
          </p:sp>
          <p:sp>
            <p:nvSpPr>
              <p:cNvPr id="26" name="Body Copy">
                <a:extLst>
                  <a:ext uri="{FF2B5EF4-FFF2-40B4-BE49-F238E27FC236}">
                    <a16:creationId xmlns:a16="http://schemas.microsoft.com/office/drawing/2014/main" id="{AE923089-8C10-4EA8-8B47-D453A9188D43}"/>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dirty="0">
                    <a:solidFill>
                      <a:schemeClr val="bg1"/>
                    </a:solidFill>
                  </a:rPr>
                  <a:t>Nuovi soci</a:t>
                </a:r>
              </a:p>
            </p:txBody>
          </p:sp>
          <p:sp>
            <p:nvSpPr>
              <p:cNvPr id="27" name="Body Copy">
                <a:extLst>
                  <a:ext uri="{FF2B5EF4-FFF2-40B4-BE49-F238E27FC236}">
                    <a16:creationId xmlns:a16="http://schemas.microsoft.com/office/drawing/2014/main" id="{2B171BDE-A265-42B1-9968-5CB064FA93A9}"/>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400" b="1" dirty="0">
                    <a:solidFill>
                      <a:schemeClr val="bg1"/>
                    </a:solidFill>
                  </a:rPr>
                  <a:t>Supporto dei leader</a:t>
                </a:r>
              </a:p>
            </p:txBody>
          </p:sp>
          <p:sp>
            <p:nvSpPr>
              <p:cNvPr id="28" name="Body Copy">
                <a:extLst>
                  <a:ext uri="{FF2B5EF4-FFF2-40B4-BE49-F238E27FC236}">
                    <a16:creationId xmlns:a16="http://schemas.microsoft.com/office/drawing/2014/main" id="{37BBC88B-55DA-4505-9E21-D13D95A88D8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it-IT" sz="2100" b="1" dirty="0">
                    <a:solidFill>
                      <a:schemeClr val="bg1"/>
                    </a:solidFill>
                  </a:rPr>
                  <a:t>Soddisfazione</a:t>
                </a:r>
                <a:r>
                  <a:rPr lang="it-IT" sz="2400" b="1" dirty="0">
                    <a:solidFill>
                      <a:schemeClr val="bg1"/>
                    </a:solidFill>
                  </a:rPr>
                  <a:t> dei soci</a:t>
                </a:r>
              </a:p>
            </p:txBody>
          </p:sp>
        </p:grpSp>
      </p:grpSp>
    </p:spTree>
    <p:extLst>
      <p:ext uri="{BB962C8B-B14F-4D97-AF65-F5344CB8AC3E}">
        <p14:creationId xmlns:p14="http://schemas.microsoft.com/office/powerpoint/2010/main" val="129777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CA83C71E-818F-0B42-8C7E-75471D6F3754}"/>
              </a:ext>
            </a:extLst>
          </p:cNvPr>
          <p:cNvSpPr/>
          <p:nvPr/>
        </p:nvSpPr>
        <p:spPr>
          <a:xfrm>
            <a:off x="786" y="-40927"/>
            <a:ext cx="12192000" cy="71628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rgbClr val="0A5496">
                    <a:alpha val="44000"/>
                  </a:srgbClr>
                </a:solidFill>
              </a:rPr>
              <a:t> </a:t>
            </a:r>
          </a:p>
        </p:txBody>
      </p:sp>
      <p:pic>
        <p:nvPicPr>
          <p:cNvPr id="9" name="Picture 8">
            <a:extLst>
              <a:ext uri="{FF2B5EF4-FFF2-40B4-BE49-F238E27FC236}">
                <a16:creationId xmlns:a16="http://schemas.microsoft.com/office/drawing/2014/main" id="{CF3E98F7-FC5D-3F47-8930-ED5C0628C2A0}"/>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B6F81AA5-E1CD-9541-8DD8-4E6B0857FBCD}"/>
              </a:ext>
            </a:extLst>
          </p:cNvPr>
          <p:cNvPicPr>
            <a:picLocks noChangeAspect="1"/>
          </p:cNvPicPr>
          <p:nvPr/>
        </p:nvPicPr>
        <p:blipFill>
          <a:blip r:embed="rId3">
            <a:alphaModFix amt="60000"/>
          </a:blip>
          <a:srcRect/>
          <a:stretch/>
        </p:blipFill>
        <p:spPr>
          <a:xfrm rot="10800000">
            <a:off x="-1" y="4572001"/>
            <a:ext cx="2286000" cy="2286000"/>
          </a:xfrm>
          <a:prstGeom prst="rect">
            <a:avLst/>
          </a:prstGeom>
        </p:spPr>
      </p:pic>
      <p:sp>
        <p:nvSpPr>
          <p:cNvPr id="11" name="Quote">
            <a:extLst>
              <a:ext uri="{FF2B5EF4-FFF2-40B4-BE49-F238E27FC236}">
                <a16:creationId xmlns:a16="http://schemas.microsoft.com/office/drawing/2014/main" id="{A3806FB6-3255-5A4D-9E21-A50084384F19}"/>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Open Sans"/>
              <a:cs typeface="Open Sans"/>
            </a:endParaRPr>
          </a:p>
        </p:txBody>
      </p:sp>
      <p:sp>
        <p:nvSpPr>
          <p:cNvPr id="12" name="Page Number - White">
            <a:extLst>
              <a:ext uri="{FF2B5EF4-FFF2-40B4-BE49-F238E27FC236}">
                <a16:creationId xmlns:a16="http://schemas.microsoft.com/office/drawing/2014/main" id="{1AAF25A1-5400-C94D-B1C0-A0EA2CFE770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21</a:t>
            </a:fld>
            <a:endParaRPr lang="en-US" sz="1000" dirty="0">
              <a:solidFill>
                <a:schemeClr val="bg1"/>
              </a:solidFill>
            </a:endParaRPr>
          </a:p>
        </p:txBody>
      </p:sp>
      <p:sp>
        <p:nvSpPr>
          <p:cNvPr id="13" name="Body Copy">
            <a:extLst>
              <a:ext uri="{FF2B5EF4-FFF2-40B4-BE49-F238E27FC236}">
                <a16:creationId xmlns:a16="http://schemas.microsoft.com/office/drawing/2014/main" id="{48B1D68C-2850-1747-A097-67325FB60F46}"/>
              </a:ext>
            </a:extLst>
          </p:cNvPr>
          <p:cNvSpPr txBox="1">
            <a:spLocks/>
          </p:cNvSpPr>
          <p:nvPr/>
        </p:nvSpPr>
        <p:spPr>
          <a:xfrm>
            <a:off x="1422912" y="2575999"/>
            <a:ext cx="9520582"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4400" b="1" dirty="0"/>
              <a:t>Per condurre un'azione positiva dobbiamo sviluppare qui una visione positiva.</a:t>
            </a:r>
          </a:p>
        </p:txBody>
      </p:sp>
      <p:sp>
        <p:nvSpPr>
          <p:cNvPr id="14" name="Quote">
            <a:extLst>
              <a:ext uri="{FF2B5EF4-FFF2-40B4-BE49-F238E27FC236}">
                <a16:creationId xmlns:a16="http://schemas.microsoft.com/office/drawing/2014/main" id="{D5905972-FF9C-424A-B211-0E5501BEF4BA}"/>
              </a:ext>
            </a:extLst>
          </p:cNvPr>
          <p:cNvSpPr/>
          <p:nvPr/>
        </p:nvSpPr>
        <p:spPr>
          <a:xfrm>
            <a:off x="538540" y="868946"/>
            <a:ext cx="1513719" cy="2834105"/>
          </a:xfrm>
          <a:prstGeom prst="rect">
            <a:avLst/>
          </a:prstGeom>
        </p:spPr>
        <p:txBody>
          <a:bodyPr wrap="square" lIns="63496" tIns="31748" rIns="63496" bIns="31748">
            <a:spAutoFit/>
          </a:bodyPr>
          <a:lstStyle/>
          <a:p>
            <a:pPr algn="ctr"/>
            <a:r>
              <a:rPr lang="it-IT" sz="18000" b="1" dirty="0">
                <a:solidFill>
                  <a:srgbClr val="EBB700"/>
                </a:solidFill>
                <a:latin typeface="Open Sans"/>
                <a:cs typeface="Open Sans"/>
              </a:rPr>
              <a:t>“</a:t>
            </a:r>
          </a:p>
        </p:txBody>
      </p:sp>
      <p:sp>
        <p:nvSpPr>
          <p:cNvPr id="15" name="Quote">
            <a:extLst>
              <a:ext uri="{FF2B5EF4-FFF2-40B4-BE49-F238E27FC236}">
                <a16:creationId xmlns:a16="http://schemas.microsoft.com/office/drawing/2014/main" id="{4C2BF3CF-BAE3-534C-A6B4-EF0BB3AF11AC}"/>
              </a:ext>
            </a:extLst>
          </p:cNvPr>
          <p:cNvSpPr/>
          <p:nvPr/>
        </p:nvSpPr>
        <p:spPr>
          <a:xfrm>
            <a:off x="9840081" y="3414295"/>
            <a:ext cx="1513719" cy="2834105"/>
          </a:xfrm>
          <a:prstGeom prst="rect">
            <a:avLst/>
          </a:prstGeom>
        </p:spPr>
        <p:txBody>
          <a:bodyPr wrap="square" lIns="63496" tIns="31748" rIns="63496" bIns="31748">
            <a:spAutoFit/>
          </a:bodyPr>
          <a:lstStyle/>
          <a:p>
            <a:pPr algn="ctr"/>
            <a:r>
              <a:rPr lang="it-IT" sz="18000" b="1" dirty="0">
                <a:solidFill>
                  <a:srgbClr val="EBB700"/>
                </a:solidFill>
                <a:latin typeface="Open Sans"/>
                <a:cs typeface="Open Sans"/>
              </a:rPr>
              <a:t>”</a:t>
            </a:r>
          </a:p>
        </p:txBody>
      </p:sp>
      <p:sp>
        <p:nvSpPr>
          <p:cNvPr id="16" name="Text Placeholder 1">
            <a:extLst>
              <a:ext uri="{FF2B5EF4-FFF2-40B4-BE49-F238E27FC236}">
                <a16:creationId xmlns:a16="http://schemas.microsoft.com/office/drawing/2014/main" id="{20E218BA-7FD7-824B-8AEC-CD5E28B4C42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en-US" sz="2400" b="1" kern="0" dirty="0">
                <a:solidFill>
                  <a:schemeClr val="bg1"/>
                </a:solidFill>
              </a:rPr>
              <a:t>Dalai Lama</a:t>
            </a:r>
            <a:endParaRPr lang="it-IT" sz="2400" b="1" dirty="0">
              <a:solidFill>
                <a:schemeClr val="bg1"/>
              </a:solidFill>
            </a:endParaRPr>
          </a:p>
        </p:txBody>
      </p:sp>
    </p:spTree>
    <p:extLst>
      <p:ext uri="{BB962C8B-B14F-4D97-AF65-F5344CB8AC3E}">
        <p14:creationId xmlns:p14="http://schemas.microsoft.com/office/powerpoint/2010/main" val="2209393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A51EFF85-1F64-7B44-9DDF-2377D183C31C}"/>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aa</a:t>
            </a:r>
          </a:p>
        </p:txBody>
      </p:sp>
      <p:sp>
        <p:nvSpPr>
          <p:cNvPr id="7" name="Slice - Solid">
            <a:extLst>
              <a:ext uri="{FF2B5EF4-FFF2-40B4-BE49-F238E27FC236}">
                <a16:creationId xmlns:a16="http://schemas.microsoft.com/office/drawing/2014/main" id="{F6D966E7-52A8-B542-8C17-9E15155C3A91}"/>
              </a:ext>
            </a:extLst>
          </p:cNvPr>
          <p:cNvSpPr/>
          <p:nvPr/>
        </p:nvSpPr>
        <p:spPr>
          <a:xfrm>
            <a:off x="1004871" y="-8022"/>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aphicFrame>
        <p:nvGraphicFramePr>
          <p:cNvPr id="11" name="Diagram 10">
            <a:extLst>
              <a:ext uri="{FF2B5EF4-FFF2-40B4-BE49-F238E27FC236}">
                <a16:creationId xmlns:a16="http://schemas.microsoft.com/office/drawing/2014/main" id="{8F4F9192-B2D6-7D46-8176-9AD4E5487737}"/>
              </a:ext>
            </a:extLst>
          </p:cNvPr>
          <p:cNvGraphicFramePr/>
          <p:nvPr>
            <p:extLst>
              <p:ext uri="{D42A27DB-BD31-4B8C-83A1-F6EECF244321}">
                <p14:modId xmlns:p14="http://schemas.microsoft.com/office/powerpoint/2010/main" val="797712148"/>
              </p:ext>
            </p:extLst>
          </p:nvPr>
        </p:nvGraphicFramePr>
        <p:xfrm>
          <a:off x="3572747" y="1484945"/>
          <a:ext cx="6731000" cy="4690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Headline">
            <a:extLst>
              <a:ext uri="{FF2B5EF4-FFF2-40B4-BE49-F238E27FC236}">
                <a16:creationId xmlns:a16="http://schemas.microsoft.com/office/drawing/2014/main" id="{D41FE309-4A84-0447-961A-8DD484809514}"/>
              </a:ext>
            </a:extLst>
          </p:cNvPr>
          <p:cNvSpPr txBox="1">
            <a:spLocks/>
          </p:cNvSpPr>
          <p:nvPr/>
        </p:nvSpPr>
        <p:spPr>
          <a:xfrm>
            <a:off x="2751295" y="5511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ctr"/>
            <a:r>
              <a:rPr lang="it-IT" sz="3200" dirty="0">
                <a:solidFill>
                  <a:schemeClr val="bg1"/>
                </a:solidFill>
                <a:latin typeface="Arial" panose="020B0604020202020204" pitchFamily="34" charset="0"/>
                <a:cs typeface="Arial" panose="020B0604020202020204" pitchFamily="34" charset="0"/>
              </a:rPr>
              <a:t>La collaborazione è fondamentale</a:t>
            </a:r>
          </a:p>
        </p:txBody>
      </p:sp>
      <p:pic>
        <p:nvPicPr>
          <p:cNvPr id="13" name="Picture 12">
            <a:extLst>
              <a:ext uri="{FF2B5EF4-FFF2-40B4-BE49-F238E27FC236}">
                <a16:creationId xmlns:a16="http://schemas.microsoft.com/office/drawing/2014/main" id="{62161E1D-EB7F-314D-B9EF-6A812B23A970}"/>
              </a:ext>
            </a:extLst>
          </p:cNvPr>
          <p:cNvPicPr>
            <a:picLocks noChangeAspect="1"/>
          </p:cNvPicPr>
          <p:nvPr/>
        </p:nvPicPr>
        <p:blipFill>
          <a:blip r:embed="rId8"/>
          <a:srcRect/>
          <a:stretch/>
        </p:blipFill>
        <p:spPr>
          <a:xfrm>
            <a:off x="457200" y="332690"/>
            <a:ext cx="1089992" cy="1089992"/>
          </a:xfrm>
          <a:prstGeom prst="rect">
            <a:avLst/>
          </a:prstGeom>
        </p:spPr>
      </p:pic>
      <p:sp>
        <p:nvSpPr>
          <p:cNvPr id="14" name="Page Number - Blue">
            <a:extLst>
              <a:ext uri="{FF2B5EF4-FFF2-40B4-BE49-F238E27FC236}">
                <a16:creationId xmlns:a16="http://schemas.microsoft.com/office/drawing/2014/main" id="{C06FB409-789F-A047-A555-BF3F458635D6}"/>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22</a:t>
            </a:fld>
            <a:endParaRPr lang="en-US" sz="1000" dirty="0">
              <a:solidFill>
                <a:schemeClr val="bg1"/>
              </a:solidFill>
            </a:endParaRPr>
          </a:p>
        </p:txBody>
      </p:sp>
    </p:spTree>
    <p:extLst>
      <p:ext uri="{BB962C8B-B14F-4D97-AF65-F5344CB8AC3E}">
        <p14:creationId xmlns:p14="http://schemas.microsoft.com/office/powerpoint/2010/main" val="294063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ge Number - Blue">
            <a:extLst>
              <a:ext uri="{FF2B5EF4-FFF2-40B4-BE49-F238E27FC236}">
                <a16:creationId xmlns:a16="http://schemas.microsoft.com/office/drawing/2014/main" id="{22D44E70-7CE2-9E4F-ACB9-A50EC9CE5C5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auto" latinLnBrk="0" hangingPunct="0">
                <a:lnSpc>
                  <a:spcPct val="100000"/>
                </a:lnSpc>
                <a:spcBef>
                  <a:spcPct val="50000"/>
                </a:spcBef>
                <a:spcAft>
                  <a:spcPts val="0"/>
                </a:spcAft>
                <a:buClrTx/>
                <a:buSzTx/>
                <a:buFontTx/>
                <a:buNone/>
                <a:tabLst/>
                <a:defRPr/>
              </a:pPr>
              <a:t>23</a:t>
            </a:fld>
            <a:endParaRPr kumimoji="0" lang="en-US" sz="1000" b="0" i="0" u="none" strike="noStrike" kern="1200" cap="none" spc="0" normalizeH="0" baseline="0" noProof="0" dirty="0">
              <a:ln>
                <a:noFill/>
              </a:ln>
              <a:solidFill>
                <a:prstClr val="white"/>
              </a:solidFill>
              <a:effectLst/>
              <a:uLnTx/>
              <a:uFillTx/>
              <a:latin typeface="Arial" charset="0"/>
              <a:ea typeface="ヒラギノ角ゴ Pro W3" charset="0"/>
            </a:endParaRPr>
          </a:p>
        </p:txBody>
      </p:sp>
      <p:sp>
        <p:nvSpPr>
          <p:cNvPr id="14" name="Background - Solid">
            <a:extLst>
              <a:ext uri="{FF2B5EF4-FFF2-40B4-BE49-F238E27FC236}">
                <a16:creationId xmlns:a16="http://schemas.microsoft.com/office/drawing/2014/main" id="{6F49DE49-625A-9641-9115-2CADBFE747AE}"/>
              </a:ext>
            </a:extLst>
          </p:cNvPr>
          <p:cNvSpPr/>
          <p:nvPr/>
        </p:nvSpPr>
        <p:spPr bwMode="auto">
          <a:xfrm>
            <a:off x="0" y="0"/>
            <a:ext cx="12196482" cy="6858000"/>
          </a:xfrm>
          <a:prstGeom prst="rect">
            <a:avLst/>
          </a:prstGeom>
          <a:solidFill>
            <a:srgbClr val="0D22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15" name="Background - Solid">
            <a:extLst>
              <a:ext uri="{FF2B5EF4-FFF2-40B4-BE49-F238E27FC236}">
                <a16:creationId xmlns:a16="http://schemas.microsoft.com/office/drawing/2014/main" id="{A526AF7E-4DDB-504E-9637-4AE30E6D4C87}"/>
              </a:ext>
            </a:extLst>
          </p:cNvPr>
          <p:cNvSpPr/>
          <p:nvPr/>
        </p:nvSpPr>
        <p:spPr>
          <a:xfrm>
            <a:off x="0" y="-1"/>
            <a:ext cx="12192000" cy="912603"/>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Subhead">
            <a:extLst>
              <a:ext uri="{FF2B5EF4-FFF2-40B4-BE49-F238E27FC236}">
                <a16:creationId xmlns:a16="http://schemas.microsoft.com/office/drawing/2014/main" id="{059555F2-D93F-244D-921C-E446953C52F0}"/>
              </a:ext>
            </a:extLst>
          </p:cNvPr>
          <p:cNvSpPr txBox="1">
            <a:spLocks/>
          </p:cNvSpPr>
          <p:nvPr/>
        </p:nvSpPr>
        <p:spPr>
          <a:xfrm>
            <a:off x="1371600" y="2930314"/>
            <a:ext cx="9753600" cy="3241886"/>
          </a:xfrm>
          <a:prstGeom prst="rect">
            <a:avLst/>
          </a:prstGeom>
        </p:spPr>
        <p:txBody>
          <a:bodyPr numCol="1" anchor="t"/>
          <a:lstStyle>
            <a:lvl1pPr marL="0" indent="0" algn="ctr" rtl="0" eaLnBrk="1" fontAlgn="base" hangingPunct="1">
              <a:spcBef>
                <a:spcPct val="20000"/>
              </a:spcBef>
              <a:spcAft>
                <a:spcPct val="0"/>
              </a:spcAft>
              <a:buFont typeface="Arial" pitchFamily="34" charset="0"/>
              <a:buNone/>
              <a:defRPr sz="1800" b="0">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lvl="0" indent="-457200" algn="l">
              <a:lnSpc>
                <a:spcPct val="120000"/>
              </a:lnSpc>
              <a:spcBef>
                <a:spcPts val="1200"/>
              </a:spcBef>
              <a:spcAft>
                <a:spcPts val="600"/>
              </a:spcAft>
              <a:buClr>
                <a:srgbClr val="FFC000"/>
              </a:buClr>
              <a:buFont typeface=".Lucida Grande UI Regular"/>
              <a:buChar char="►"/>
              <a:defRPr/>
            </a:pPr>
            <a:r>
              <a:rPr lang="it-IT" sz="2000" dirty="0">
                <a:solidFill>
                  <a:schemeClr val="bg1"/>
                </a:solidFill>
                <a:latin typeface="Helvetica" panose="020B0604020202020204" pitchFamily="34" charset="0"/>
              </a:rPr>
              <a:t>Comunicare i risultati dell’analisi SWOT ai club e al Gabinetto distrettuale</a:t>
            </a:r>
          </a:p>
          <a:p>
            <a:pPr marL="457200" lvl="0" indent="-457200" algn="l">
              <a:lnSpc>
                <a:spcPct val="120000"/>
              </a:lnSpc>
              <a:spcBef>
                <a:spcPts val="1200"/>
              </a:spcBef>
              <a:spcAft>
                <a:spcPts val="600"/>
              </a:spcAft>
              <a:buClr>
                <a:srgbClr val="FFC000"/>
              </a:buClr>
              <a:buFont typeface=".Lucida Grande UI Regular"/>
              <a:buChar char="►"/>
              <a:defRPr/>
            </a:pPr>
            <a:r>
              <a:rPr lang="it-IT" sz="2000" dirty="0">
                <a:solidFill>
                  <a:schemeClr val="bg1"/>
                </a:solidFill>
                <a:latin typeface="Helvetica" panose="020B0604020202020204" pitchFamily="34" charset="0"/>
              </a:rPr>
              <a:t>Presentare i risultati per l’esame del Presidente del Consiglio e del GAT-MD</a:t>
            </a:r>
          </a:p>
          <a:p>
            <a:pPr marL="457200" lvl="0" indent="-457200" algn="l">
              <a:lnSpc>
                <a:spcPct val="120000"/>
              </a:lnSpc>
              <a:spcBef>
                <a:spcPts val="1200"/>
              </a:spcBef>
              <a:spcAft>
                <a:spcPts val="600"/>
              </a:spcAft>
              <a:buClr>
                <a:srgbClr val="FFC000"/>
              </a:buClr>
              <a:buFont typeface=".Lucida Grande UI Regular"/>
              <a:buChar char="►"/>
              <a:defRPr/>
            </a:pPr>
            <a:r>
              <a:rPr lang="it-IT" sz="2000" dirty="0">
                <a:solidFill>
                  <a:schemeClr val="bg1"/>
                </a:solidFill>
                <a:latin typeface="Helvetica" panose="020B0604020202020204" pitchFamily="34" charset="0"/>
              </a:rPr>
              <a:t>Completare i corsi sulla </a:t>
            </a:r>
            <a:r>
              <a:rPr lang="it-IT" sz="2000" dirty="0">
                <a:solidFill>
                  <a:srgbClr val="FFC000"/>
                </a:solidFill>
                <a:latin typeface="Helvetica" panose="020B0604020202020204" pitchFamily="34" charset="0"/>
              </a:rPr>
              <a:t>Pianificazione delle azioni per il raggiungimento degli obiettivi distrettuali e Pianificare la successione </a:t>
            </a:r>
            <a:r>
              <a:rPr lang="it-IT" sz="2000" dirty="0">
                <a:solidFill>
                  <a:schemeClr val="bg1"/>
                </a:solidFill>
                <a:latin typeface="Helvetica" panose="020B0604020202020204" pitchFamily="34" charset="0"/>
              </a:rPr>
              <a:t>nel Centro di formazione Lions</a:t>
            </a:r>
          </a:p>
          <a:p>
            <a:pPr marL="457200" lvl="0" indent="-457200" algn="l">
              <a:lnSpc>
                <a:spcPct val="120000"/>
              </a:lnSpc>
              <a:spcBef>
                <a:spcPts val="1200"/>
              </a:spcBef>
              <a:spcAft>
                <a:spcPts val="600"/>
              </a:spcAft>
              <a:buClr>
                <a:srgbClr val="FFC000"/>
              </a:buClr>
              <a:buFont typeface=".Lucida Grande UI Regular"/>
              <a:buChar char="►"/>
              <a:defRPr/>
            </a:pPr>
            <a:r>
              <a:rPr lang="it-IT" sz="2000" dirty="0">
                <a:solidFill>
                  <a:schemeClr val="bg1"/>
                </a:solidFill>
                <a:latin typeface="Helvetica" panose="020B0604020202020204" pitchFamily="34" charset="0"/>
              </a:rPr>
              <a:t>Scrivere un piano d'azione per ogni obiettivo di crescita associativo stabilito</a:t>
            </a:r>
          </a:p>
          <a:p>
            <a:pPr marL="457200" lvl="0" indent="-457200" algn="l">
              <a:lnSpc>
                <a:spcPct val="120000"/>
              </a:lnSpc>
              <a:spcBef>
                <a:spcPts val="1200"/>
              </a:spcBef>
              <a:spcAft>
                <a:spcPts val="600"/>
              </a:spcAft>
              <a:buClr>
                <a:srgbClr val="FFC000"/>
              </a:buClr>
              <a:buFont typeface=".Lucida Grande UI Regular"/>
              <a:buChar char="►"/>
              <a:defRPr/>
            </a:pPr>
            <a:r>
              <a:rPr lang="it-IT" sz="2000" dirty="0">
                <a:solidFill>
                  <a:schemeClr val="bg1"/>
                </a:solidFill>
                <a:latin typeface="Helvetica" panose="020B0604020202020204" pitchFamily="34" charset="0"/>
              </a:rPr>
              <a:t>Mobilitarsi per l'attuazione del piano e il raggiungimento degli obiettivi</a:t>
            </a:r>
          </a:p>
        </p:txBody>
      </p:sp>
      <p:sp>
        <p:nvSpPr>
          <p:cNvPr id="17" name="Yellow Bar">
            <a:extLst>
              <a:ext uri="{FF2B5EF4-FFF2-40B4-BE49-F238E27FC236}">
                <a16:creationId xmlns:a16="http://schemas.microsoft.com/office/drawing/2014/main" id="{8726DD08-D7DB-4048-A94D-32EBB200B182}"/>
              </a:ext>
            </a:extLst>
          </p:cNvPr>
          <p:cNvSpPr/>
          <p:nvPr/>
        </p:nvSpPr>
        <p:spPr>
          <a:xfrm>
            <a:off x="5370871" y="25146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8" name="Headline">
            <a:extLst>
              <a:ext uri="{FF2B5EF4-FFF2-40B4-BE49-F238E27FC236}">
                <a16:creationId xmlns:a16="http://schemas.microsoft.com/office/drawing/2014/main" id="{1B26C498-DA76-1341-ABDC-8DF637B8C07B}"/>
              </a:ext>
            </a:extLst>
          </p:cNvPr>
          <p:cNvSpPr txBox="1">
            <a:spLocks/>
          </p:cNvSpPr>
          <p:nvPr/>
        </p:nvSpPr>
        <p:spPr>
          <a:xfrm>
            <a:off x="3259527" y="1789264"/>
            <a:ext cx="5672943" cy="535194"/>
          </a:xfrm>
          <a:prstGeom prst="rect">
            <a:avLst/>
          </a:prstGeom>
        </p:spPr>
        <p:txBody>
          <a:bodyPr anchor="t"/>
          <a:lstStyle>
            <a:lvl1pPr marL="0" indent="0" algn="ctr" rtl="0" eaLnBrk="1" fontAlgn="base" hangingPunct="1">
              <a:spcBef>
                <a:spcPct val="20000"/>
              </a:spcBef>
              <a:spcAft>
                <a:spcPct val="0"/>
              </a:spcAft>
              <a:buFont typeface="Arial" pitchFamily="34" charset="0"/>
              <a:buNone/>
              <a:defRPr sz="2400" b="1">
                <a:solidFill>
                  <a:srgbClr val="082E87"/>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3200" dirty="0">
                <a:solidFill>
                  <a:schemeClr val="bg1"/>
                </a:solidFill>
              </a:rPr>
              <a:t>Azioni successive</a:t>
            </a:r>
          </a:p>
        </p:txBody>
      </p:sp>
      <p:sp>
        <p:nvSpPr>
          <p:cNvPr id="19" name="Page Number - Blue">
            <a:extLst>
              <a:ext uri="{FF2B5EF4-FFF2-40B4-BE49-F238E27FC236}">
                <a16:creationId xmlns:a16="http://schemas.microsoft.com/office/drawing/2014/main" id="{75AC1D0B-1A80-3043-BCF1-E64DB9C40B8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23</a:t>
            </a:fld>
            <a:endParaRPr lang="en-US" sz="1000" dirty="0">
              <a:solidFill>
                <a:schemeClr val="bg1"/>
              </a:solidFill>
            </a:endParaRPr>
          </a:p>
        </p:txBody>
      </p:sp>
      <p:pic>
        <p:nvPicPr>
          <p:cNvPr id="21" name="Picture 20">
            <a:extLst>
              <a:ext uri="{FF2B5EF4-FFF2-40B4-BE49-F238E27FC236}">
                <a16:creationId xmlns:a16="http://schemas.microsoft.com/office/drawing/2014/main" id="{9741558C-868A-D745-B073-BBE0E1E0A484}"/>
              </a:ext>
            </a:extLst>
          </p:cNvPr>
          <p:cNvPicPr>
            <a:picLocks noChangeAspect="1"/>
          </p:cNvPicPr>
          <p:nvPr/>
        </p:nvPicPr>
        <p:blipFill>
          <a:blip r:embed="rId3"/>
          <a:srcRect/>
          <a:stretch/>
        </p:blipFill>
        <p:spPr>
          <a:xfrm>
            <a:off x="5501855" y="367606"/>
            <a:ext cx="1089992" cy="1089992"/>
          </a:xfrm>
          <a:prstGeom prst="rect">
            <a:avLst/>
          </a:prstGeom>
        </p:spPr>
      </p:pic>
    </p:spTree>
    <p:extLst>
      <p:ext uri="{BB962C8B-B14F-4D97-AF65-F5344CB8AC3E}">
        <p14:creationId xmlns:p14="http://schemas.microsoft.com/office/powerpoint/2010/main" val="307097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6DA96B11-19D8-0844-88A2-2F29218EF9E0}"/>
              </a:ext>
            </a:extLst>
          </p:cNvPr>
          <p:cNvPicPr>
            <a:picLocks noChangeAspect="1"/>
          </p:cNvPicPr>
          <p:nvPr/>
        </p:nvPicPr>
        <p:blipFill>
          <a:blip r:embed="rId3"/>
          <a:stretch>
            <a:fillRect/>
          </a:stretch>
        </p:blipFill>
        <p:spPr>
          <a:xfrm>
            <a:off x="0" y="0"/>
            <a:ext cx="12192000" cy="6858000"/>
          </a:xfrm>
          <a:prstGeom prst="rect">
            <a:avLst/>
          </a:prstGeom>
        </p:spPr>
      </p:pic>
      <p:sp>
        <p:nvSpPr>
          <p:cNvPr id="8" name="Background - Overlay">
            <a:extLst>
              <a:ext uri="{FF2B5EF4-FFF2-40B4-BE49-F238E27FC236}">
                <a16:creationId xmlns:a16="http://schemas.microsoft.com/office/drawing/2014/main" id="{2837F245-4D52-914B-A03A-F0ACC715CBF7}"/>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9" name="Emblem - White" descr="lionlogo_white.eps">
            <a:extLst>
              <a:ext uri="{FF2B5EF4-FFF2-40B4-BE49-F238E27FC236}">
                <a16:creationId xmlns:a16="http://schemas.microsoft.com/office/drawing/2014/main" id="{067BB2FA-2BAF-3D40-A87C-49DDA749D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10" name="Headline">
            <a:extLst>
              <a:ext uri="{FF2B5EF4-FFF2-40B4-BE49-F238E27FC236}">
                <a16:creationId xmlns:a16="http://schemas.microsoft.com/office/drawing/2014/main" id="{E1B8C9B6-FECB-4B4E-856F-64701E4E0E83}"/>
              </a:ext>
            </a:extLst>
          </p:cNvPr>
          <p:cNvSpPr txBox="1">
            <a:spLocks/>
          </p:cNvSpPr>
          <p:nvPr/>
        </p:nvSpPr>
        <p:spPr>
          <a:xfrm>
            <a:off x="2238249" y="3261567"/>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spcAft>
                <a:spcPts val="600"/>
              </a:spcAft>
            </a:pPr>
            <a:r>
              <a:rPr lang="it-IT" sz="4800" b="1" dirty="0">
                <a:solidFill>
                  <a:schemeClr val="bg1"/>
                </a:solidFill>
                <a:latin typeface="Helvetica Neue" charset="0"/>
                <a:ea typeface="Helvetica Neue" charset="0"/>
                <a:cs typeface="Helvetica Neue" charset="0"/>
              </a:rPr>
              <a:t>Grazie</a:t>
            </a:r>
          </a:p>
        </p:txBody>
      </p:sp>
      <p:sp>
        <p:nvSpPr>
          <p:cNvPr id="11" name="Gold Bar">
            <a:extLst>
              <a:ext uri="{FF2B5EF4-FFF2-40B4-BE49-F238E27FC236}">
                <a16:creationId xmlns:a16="http://schemas.microsoft.com/office/drawing/2014/main" id="{0B5C8B6E-E120-6442-88AD-2AE6B40C4EE7}"/>
              </a:ext>
            </a:extLst>
          </p:cNvP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dirty="0"/>
          </a:p>
        </p:txBody>
      </p:sp>
      <p:sp>
        <p:nvSpPr>
          <p:cNvPr id="12" name="Copyright">
            <a:extLst>
              <a:ext uri="{FF2B5EF4-FFF2-40B4-BE49-F238E27FC236}">
                <a16:creationId xmlns:a16="http://schemas.microsoft.com/office/drawing/2014/main" id="{806EFA45-B65A-2A42-8127-09F73DDCDFA9}"/>
              </a:ext>
            </a:extLst>
          </p:cNvPr>
          <p:cNvSpPr txBox="1"/>
          <p:nvPr/>
        </p:nvSpPr>
        <p:spPr>
          <a:xfrm>
            <a:off x="3171770" y="6248400"/>
            <a:ext cx="3399810" cy="338554"/>
          </a:xfrm>
          <a:prstGeom prst="rect">
            <a:avLst/>
          </a:prstGeom>
          <a:noFill/>
        </p:spPr>
        <p:txBody>
          <a:bodyPr wrap="square" rtlCol="0">
            <a:spAutoFit/>
          </a:bodyPr>
          <a:lstStyle/>
          <a:p>
            <a:r>
              <a:rPr lang="it-IT" sz="1600" b="1" dirty="0">
                <a:solidFill>
                  <a:schemeClr val="bg1"/>
                </a:solidFill>
              </a:rPr>
              <a:t>© 2020 Lions Clubs International</a:t>
            </a:r>
          </a:p>
        </p:txBody>
      </p:sp>
      <p:sp>
        <p:nvSpPr>
          <p:cNvPr id="13" name="Date Lang Code">
            <a:extLst>
              <a:ext uri="{FF2B5EF4-FFF2-40B4-BE49-F238E27FC236}">
                <a16:creationId xmlns:a16="http://schemas.microsoft.com/office/drawing/2014/main" id="{99444B73-9FFF-DB4F-B37A-8CBF630817C7}"/>
              </a:ext>
            </a:extLst>
          </p:cNvPr>
          <p:cNvSpPr txBox="1"/>
          <p:nvPr/>
        </p:nvSpPr>
        <p:spPr>
          <a:xfrm>
            <a:off x="6829370" y="6248400"/>
            <a:ext cx="2238430" cy="338554"/>
          </a:xfrm>
          <a:prstGeom prst="rect">
            <a:avLst/>
          </a:prstGeom>
          <a:noFill/>
        </p:spPr>
        <p:txBody>
          <a:bodyPr wrap="square" rtlCol="0">
            <a:spAutoFit/>
          </a:bodyPr>
          <a:lstStyle/>
          <a:p>
            <a:r>
              <a:rPr lang="en-US" altLang="zh-TW" sz="1600" b="1">
                <a:solidFill>
                  <a:schemeClr val="bg1"/>
                </a:solidFill>
              </a:rPr>
              <a:t>Updated 8/2023</a:t>
            </a:r>
            <a:r>
              <a:rPr lang="zh-TW" sz="1600" b="1">
                <a:solidFill>
                  <a:schemeClr val="bg1"/>
                </a:solidFill>
              </a:rPr>
              <a:t> </a:t>
            </a:r>
            <a:r>
              <a:rPr lang="it-IT" sz="1600" b="1" dirty="0">
                <a:solidFill>
                  <a:schemeClr val="bg1"/>
                </a:solidFill>
              </a:rPr>
              <a:t>IT</a:t>
            </a:r>
          </a:p>
        </p:txBody>
      </p:sp>
      <p:sp>
        <p:nvSpPr>
          <p:cNvPr id="14" name="Page Number - White">
            <a:extLst>
              <a:ext uri="{FF2B5EF4-FFF2-40B4-BE49-F238E27FC236}">
                <a16:creationId xmlns:a16="http://schemas.microsoft.com/office/drawing/2014/main" id="{FD152B27-CA0F-5541-8F4F-B51A64DC17E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24</a:t>
            </a:fld>
            <a:endParaRPr lang="en-US" sz="1000" dirty="0">
              <a:solidFill>
                <a:schemeClr val="bg1"/>
              </a:solidFill>
            </a:endParaRPr>
          </a:p>
        </p:txBody>
      </p:sp>
    </p:spTree>
    <p:extLst>
      <p:ext uri="{BB962C8B-B14F-4D97-AF65-F5344CB8AC3E}">
        <p14:creationId xmlns:p14="http://schemas.microsoft.com/office/powerpoint/2010/main" val="29813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ckground - Solid">
            <a:extLst>
              <a:ext uri="{FF2B5EF4-FFF2-40B4-BE49-F238E27FC236}">
                <a16:creationId xmlns:a16="http://schemas.microsoft.com/office/drawing/2014/main" id="{65581136-4394-774E-AD57-3D8E4420EFA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311027DB-BBB8-CA48-AAC0-C0278BF72657}"/>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4" name="Group 13">
            <a:extLst>
              <a:ext uri="{FF2B5EF4-FFF2-40B4-BE49-F238E27FC236}">
                <a16:creationId xmlns:a16="http://schemas.microsoft.com/office/drawing/2014/main" id="{3BC91B8B-327A-494D-B848-DE3DCB4DF8A7}"/>
              </a:ext>
            </a:extLst>
          </p:cNvPr>
          <p:cNvGrpSpPr/>
          <p:nvPr/>
        </p:nvGrpSpPr>
        <p:grpSpPr>
          <a:xfrm>
            <a:off x="4955038" y="0"/>
            <a:ext cx="1677492" cy="6858000"/>
            <a:chOff x="3697870" y="0"/>
            <a:chExt cx="1677492" cy="6858000"/>
          </a:xfrm>
        </p:grpSpPr>
        <p:sp>
          <p:nvSpPr>
            <p:cNvPr id="15" name="Freeform 14">
              <a:extLst>
                <a:ext uri="{FF2B5EF4-FFF2-40B4-BE49-F238E27FC236}">
                  <a16:creationId xmlns:a16="http://schemas.microsoft.com/office/drawing/2014/main" id="{FAD4EA1F-BA04-2A45-B1FC-9B245E7B9C33}"/>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6" name="Freeform 15">
              <a:extLst>
                <a:ext uri="{FF2B5EF4-FFF2-40B4-BE49-F238E27FC236}">
                  <a16:creationId xmlns:a16="http://schemas.microsoft.com/office/drawing/2014/main" id="{29056633-D64E-F443-9812-637AE8841E57}"/>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7" name="Large #">
            <a:extLst>
              <a:ext uri="{FF2B5EF4-FFF2-40B4-BE49-F238E27FC236}">
                <a16:creationId xmlns:a16="http://schemas.microsoft.com/office/drawing/2014/main" id="{7B43B58E-DD82-6D41-9B7E-D3008B74B828}"/>
              </a:ext>
            </a:extLst>
          </p:cNvPr>
          <p:cNvSpPr txBox="1"/>
          <p:nvPr/>
        </p:nvSpPr>
        <p:spPr>
          <a:xfrm>
            <a:off x="227386" y="2642648"/>
            <a:ext cx="5092507" cy="990207"/>
          </a:xfrm>
          <a:prstGeom prst="rect">
            <a:avLst/>
          </a:prstGeom>
          <a:noFill/>
        </p:spPr>
        <p:txBody>
          <a:bodyPr wrap="square" rtlCol="0" anchor="b">
            <a:spAutoFit/>
          </a:bodyPr>
          <a:lstStyle/>
          <a:p>
            <a:pPr algn="ctr">
              <a:lnSpc>
                <a:spcPts val="8000"/>
              </a:lnSpc>
            </a:pPr>
            <a:r>
              <a:rPr lang="it-IT" sz="4400" b="1" dirty="0">
                <a:solidFill>
                  <a:schemeClr val="bg1"/>
                </a:solidFill>
                <a:latin typeface="Arial" panose="020B0604020202020204" pitchFamily="34" charset="0"/>
                <a:ea typeface="Arial" charset="0"/>
                <a:cs typeface="Arial" panose="020B0604020202020204" pitchFamily="34" charset="0"/>
              </a:rPr>
              <a:t>Ordine del giorno</a:t>
            </a:r>
          </a:p>
        </p:txBody>
      </p:sp>
      <p:sp>
        <p:nvSpPr>
          <p:cNvPr id="18" name="Page Number - Blue">
            <a:extLst>
              <a:ext uri="{FF2B5EF4-FFF2-40B4-BE49-F238E27FC236}">
                <a16:creationId xmlns:a16="http://schemas.microsoft.com/office/drawing/2014/main" id="{33B3A2A0-F433-1343-A324-40AE60B6419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a:solidFill>
                  <a:srgbClr val="00338D"/>
                </a:solidFill>
              </a:rPr>
              <a:pPr eaLnBrk="0" hangingPunct="0">
                <a:spcBef>
                  <a:spcPct val="50000"/>
                </a:spcBef>
                <a:defRPr/>
              </a:pPr>
              <a:t>3</a:t>
            </a:fld>
            <a:endParaRPr lang="en-US" sz="1000" dirty="0">
              <a:solidFill>
                <a:srgbClr val="00338D"/>
              </a:solidFill>
            </a:endParaRPr>
          </a:p>
          <a:p>
            <a:pPr eaLnBrk="0" hangingPunct="0">
              <a:spcBef>
                <a:spcPct val="50000"/>
              </a:spcBef>
              <a:defRPr/>
            </a:pPr>
            <a:endParaRPr lang="en-US" sz="1000" dirty="0">
              <a:solidFill>
                <a:srgbClr val="00338D"/>
              </a:solidFill>
            </a:endParaRPr>
          </a:p>
        </p:txBody>
      </p:sp>
      <p:sp>
        <p:nvSpPr>
          <p:cNvPr id="19" name="Body Copy">
            <a:extLst>
              <a:ext uri="{FF2B5EF4-FFF2-40B4-BE49-F238E27FC236}">
                <a16:creationId xmlns:a16="http://schemas.microsoft.com/office/drawing/2014/main" id="{463E3AC3-2FDD-DA4B-8ECE-00A9969E6227}"/>
              </a:ext>
            </a:extLst>
          </p:cNvPr>
          <p:cNvSpPr txBox="1">
            <a:spLocks/>
          </p:cNvSpPr>
          <p:nvPr/>
        </p:nvSpPr>
        <p:spPr>
          <a:xfrm>
            <a:off x="6647770" y="2155721"/>
            <a:ext cx="5568907" cy="4191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spcAft>
                <a:spcPts val="1200"/>
              </a:spcAft>
              <a:buClr>
                <a:srgbClr val="FFC000"/>
              </a:buClr>
              <a:buFont typeface=".Lucida Grande UI Regular"/>
              <a:buChar char="►"/>
            </a:pPr>
            <a:r>
              <a:rPr lang="it-IT" sz="2800" dirty="0">
                <a:solidFill>
                  <a:schemeClr val="accent6">
                    <a:lumMod val="65000"/>
                    <a:lumOff val="35000"/>
                  </a:schemeClr>
                </a:solidFill>
              </a:rPr>
              <a:t>Visione del distretto</a:t>
            </a:r>
          </a:p>
          <a:p>
            <a:pPr marL="342900" indent="-342900">
              <a:lnSpc>
                <a:spcPct val="150000"/>
              </a:lnSpc>
              <a:spcAft>
                <a:spcPts val="1200"/>
              </a:spcAft>
              <a:buClr>
                <a:srgbClr val="FFC000"/>
              </a:buClr>
              <a:buFont typeface=".Lucida Grande UI Regular"/>
              <a:buChar char="►"/>
            </a:pPr>
            <a:r>
              <a:rPr lang="it-IT" sz="2800" dirty="0">
                <a:solidFill>
                  <a:schemeClr val="accent6">
                    <a:lumMod val="65000"/>
                    <a:lumOff val="35000"/>
                  </a:schemeClr>
                </a:solidFill>
              </a:rPr>
              <a:t>Obiettivi per la </a:t>
            </a:r>
            <a:r>
              <a:rPr lang="it-IT" sz="2800" i="1" dirty="0">
                <a:solidFill>
                  <a:schemeClr val="accent6">
                    <a:lumMod val="65000"/>
                    <a:lumOff val="35000"/>
                  </a:schemeClr>
                </a:solidFill>
              </a:rPr>
              <a:t>MISSION</a:t>
            </a:r>
            <a:r>
              <a:rPr lang="it-IT" sz="2800" dirty="0">
                <a:solidFill>
                  <a:schemeClr val="accent6">
                    <a:lumMod val="65000"/>
                    <a:lumOff val="35000"/>
                  </a:schemeClr>
                </a:solidFill>
              </a:rPr>
              <a:t> </a:t>
            </a:r>
            <a:r>
              <a:rPr lang="it-IT" sz="2800" b="1" dirty="0">
                <a:solidFill>
                  <a:schemeClr val="accent6">
                    <a:lumMod val="65000"/>
                    <a:lumOff val="35000"/>
                  </a:schemeClr>
                </a:solidFill>
              </a:rPr>
              <a:t>1.5</a:t>
            </a:r>
          </a:p>
          <a:p>
            <a:pPr marL="342900" indent="-342900">
              <a:lnSpc>
                <a:spcPct val="150000"/>
              </a:lnSpc>
              <a:spcAft>
                <a:spcPts val="1200"/>
              </a:spcAft>
              <a:buClr>
                <a:srgbClr val="FFC000"/>
              </a:buClr>
              <a:buFont typeface=".Lucida Grande UI Regular"/>
              <a:buChar char="►"/>
            </a:pPr>
            <a:r>
              <a:rPr lang="it-IT" sz="2800" dirty="0">
                <a:solidFill>
                  <a:schemeClr val="accent6">
                    <a:lumMod val="65000"/>
                    <a:lumOff val="35000"/>
                  </a:schemeClr>
                </a:solidFill>
              </a:rPr>
              <a:t>Azioni successive</a:t>
            </a:r>
          </a:p>
        </p:txBody>
      </p:sp>
      <p:pic>
        <p:nvPicPr>
          <p:cNvPr id="20" name="Picture 19">
            <a:extLst>
              <a:ext uri="{FF2B5EF4-FFF2-40B4-BE49-F238E27FC236}">
                <a16:creationId xmlns:a16="http://schemas.microsoft.com/office/drawing/2014/main" id="{21565F96-128B-3349-BD1B-A9B02B0D9512}"/>
              </a:ext>
            </a:extLst>
          </p:cNvPr>
          <p:cNvPicPr>
            <a:picLocks noChangeAspect="1"/>
          </p:cNvPicPr>
          <p:nvPr/>
        </p:nvPicPr>
        <p:blipFill>
          <a:blip r:embed="rId3"/>
          <a:srcRect/>
          <a:stretch/>
        </p:blipFill>
        <p:spPr>
          <a:xfrm>
            <a:off x="273388" y="6114917"/>
            <a:ext cx="2755897" cy="463609"/>
          </a:xfrm>
          <a:prstGeom prst="rect">
            <a:avLst/>
          </a:prstGeom>
        </p:spPr>
      </p:pic>
      <p:sp>
        <p:nvSpPr>
          <p:cNvPr id="21" name="Yellow Bar">
            <a:extLst>
              <a:ext uri="{FF2B5EF4-FFF2-40B4-BE49-F238E27FC236}">
                <a16:creationId xmlns:a16="http://schemas.microsoft.com/office/drawing/2014/main" id="{0EE7F19B-166B-D847-9D58-F98D76F9B6F6}"/>
              </a:ext>
            </a:extLst>
          </p:cNvPr>
          <p:cNvSpPr/>
          <p:nvPr/>
        </p:nvSpPr>
        <p:spPr>
          <a:xfrm>
            <a:off x="1310598" y="38100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it-IT" dirty="0">
                <a:latin typeface="Arial" charset="0"/>
                <a:ea typeface="Arial" charset="0"/>
                <a:cs typeface="Arial" charset="0"/>
              </a:rPr>
              <a:t> </a:t>
            </a:r>
          </a:p>
        </p:txBody>
      </p:sp>
    </p:spTree>
    <p:extLst>
      <p:ext uri="{BB962C8B-B14F-4D97-AF65-F5344CB8AC3E}">
        <p14:creationId xmlns:p14="http://schemas.microsoft.com/office/powerpoint/2010/main" val="71236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ce - Solid">
            <a:extLst>
              <a:ext uri="{FF2B5EF4-FFF2-40B4-BE49-F238E27FC236}">
                <a16:creationId xmlns:a16="http://schemas.microsoft.com/office/drawing/2014/main" id="{BB71531A-A54B-0747-BFB6-8E367958E08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7" name="Body Copy">
            <a:extLst>
              <a:ext uri="{FF2B5EF4-FFF2-40B4-BE49-F238E27FC236}">
                <a16:creationId xmlns:a16="http://schemas.microsoft.com/office/drawing/2014/main" id="{3A6A3947-17C9-AC44-A97E-BDA70D3364E2}"/>
              </a:ext>
            </a:extLst>
          </p:cNvPr>
          <p:cNvSpPr txBox="1">
            <a:spLocks/>
          </p:cNvSpPr>
          <p:nvPr/>
        </p:nvSpPr>
        <p:spPr>
          <a:xfrm>
            <a:off x="2765367" y="488879"/>
            <a:ext cx="9271564"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it-IT" sz="2900" b="1" dirty="0">
                <a:solidFill>
                  <a:schemeClr val="bg1"/>
                </a:solidFill>
                <a:latin typeface="Arial" charset="0"/>
                <a:ea typeface="Arial" charset="0"/>
                <a:cs typeface="Arial" charset="0"/>
              </a:rPr>
              <a:t>Processo dell’Approccio per la membership globale</a:t>
            </a:r>
          </a:p>
        </p:txBody>
      </p:sp>
      <p:sp>
        <p:nvSpPr>
          <p:cNvPr id="8" name="Page Number - Blue">
            <a:extLst>
              <a:ext uri="{FF2B5EF4-FFF2-40B4-BE49-F238E27FC236}">
                <a16:creationId xmlns:a16="http://schemas.microsoft.com/office/drawing/2014/main" id="{271AE485-B077-DC43-A361-C6B0B37EDF69}"/>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dirty="0">
              <a:solidFill>
                <a:schemeClr val="bg1"/>
              </a:solidFill>
            </a:endParaRPr>
          </a:p>
        </p:txBody>
      </p:sp>
      <p:sp>
        <p:nvSpPr>
          <p:cNvPr id="10" name="Oval 9">
            <a:extLst>
              <a:ext uri="{FF2B5EF4-FFF2-40B4-BE49-F238E27FC236}">
                <a16:creationId xmlns:a16="http://schemas.microsoft.com/office/drawing/2014/main" id="{3DF6929A-6ABE-8847-A38E-510D9BB474AD}"/>
              </a:ext>
            </a:extLst>
          </p:cNvPr>
          <p:cNvSpPr/>
          <p:nvPr/>
        </p:nvSpPr>
        <p:spPr bwMode="auto">
          <a:xfrm>
            <a:off x="8817589" y="2819407"/>
            <a:ext cx="2560607" cy="2560601"/>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45720" algn="ctr">
              <a:spcBef>
                <a:spcPts val="0"/>
              </a:spcBef>
              <a:spcAft>
                <a:spcPts val="25"/>
              </a:spcAft>
              <a:buFont typeface="Helvetica" pitchFamily="84" charset="0"/>
              <a:buNone/>
            </a:pPr>
            <a:r>
              <a:rPr lang="it-IT" sz="2400" b="1" dirty="0">
                <a:solidFill>
                  <a:schemeClr val="bg1"/>
                </a:solidFill>
                <a:ea typeface="Arial" charset="0"/>
                <a:cs typeface="Arial" panose="020B0604020202020204" pitchFamily="34" charset="0"/>
              </a:rPr>
              <a:t>Creare</a:t>
            </a:r>
          </a:p>
          <a:p>
            <a:pPr marL="45720" algn="ctr">
              <a:spcBef>
                <a:spcPts val="0"/>
              </a:spcBef>
              <a:spcAft>
                <a:spcPts val="25"/>
              </a:spcAft>
              <a:buFont typeface="Helvetica" pitchFamily="84" charset="0"/>
              <a:buNone/>
            </a:pPr>
            <a:r>
              <a:rPr lang="it-IT" sz="2400" b="1" dirty="0">
                <a:solidFill>
                  <a:schemeClr val="bg1"/>
                </a:solidFill>
                <a:ea typeface="Arial" charset="0"/>
                <a:cs typeface="Arial" panose="020B0604020202020204" pitchFamily="34" charset="0"/>
              </a:rPr>
              <a:t>  il successo</a:t>
            </a:r>
          </a:p>
        </p:txBody>
      </p:sp>
      <p:sp>
        <p:nvSpPr>
          <p:cNvPr id="11" name="Oval 10">
            <a:extLst>
              <a:ext uri="{FF2B5EF4-FFF2-40B4-BE49-F238E27FC236}">
                <a16:creationId xmlns:a16="http://schemas.microsoft.com/office/drawing/2014/main" id="{84D60E5B-FEEE-194E-AE35-853E9A8D911E}"/>
              </a:ext>
            </a:extLst>
          </p:cNvPr>
          <p:cNvSpPr/>
          <p:nvPr/>
        </p:nvSpPr>
        <p:spPr bwMode="auto">
          <a:xfrm>
            <a:off x="6120846" y="2819407"/>
            <a:ext cx="2560607" cy="2560601"/>
          </a:xfrm>
          <a:prstGeom prst="ellipse">
            <a:avLst/>
          </a:prstGeom>
          <a:solidFill>
            <a:srgbClr val="FF5C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it-IT" sz="2400" b="1" dirty="0">
                <a:solidFill>
                  <a:schemeClr val="bg1"/>
                </a:solidFill>
                <a:ea typeface="Arial" charset="0"/>
                <a:cs typeface="Arial" panose="020B0604020202020204" pitchFamily="34" charset="0"/>
              </a:rPr>
              <a:t>Creare </a:t>
            </a:r>
          </a:p>
          <a:p>
            <a:pPr marL="800100" indent="-800100" algn="ctr" defTabSz="1600200">
              <a:buFont typeface="Helvetica" pitchFamily="84" charset="0"/>
              <a:buNone/>
            </a:pPr>
            <a:r>
              <a:rPr lang="it-IT" sz="2400" b="1" dirty="0">
                <a:solidFill>
                  <a:schemeClr val="bg1"/>
                </a:solidFill>
                <a:ea typeface="Arial" charset="0"/>
                <a:cs typeface="Arial" panose="020B0604020202020204" pitchFamily="34" charset="0"/>
              </a:rPr>
              <a:t>un piano</a:t>
            </a:r>
          </a:p>
        </p:txBody>
      </p:sp>
      <p:sp>
        <p:nvSpPr>
          <p:cNvPr id="12" name="Oval 11">
            <a:extLst>
              <a:ext uri="{FF2B5EF4-FFF2-40B4-BE49-F238E27FC236}">
                <a16:creationId xmlns:a16="http://schemas.microsoft.com/office/drawing/2014/main" id="{54C6ED37-726F-034E-B75C-7F308AF9112D}"/>
              </a:ext>
            </a:extLst>
          </p:cNvPr>
          <p:cNvSpPr/>
          <p:nvPr/>
        </p:nvSpPr>
        <p:spPr bwMode="auto">
          <a:xfrm>
            <a:off x="3467325" y="2819400"/>
            <a:ext cx="2560607" cy="2560601"/>
          </a:xfrm>
          <a:prstGeom prst="ellipse">
            <a:avLst/>
          </a:prstGeom>
          <a:solidFill>
            <a:srgbClr val="457DC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it-IT" sz="2400" b="1" dirty="0">
                <a:solidFill>
                  <a:schemeClr val="bg1"/>
                </a:solidFill>
                <a:ea typeface="Arial" charset="0"/>
                <a:cs typeface="Arial" panose="020B0604020202020204" pitchFamily="34" charset="0"/>
              </a:rPr>
              <a:t>Creare una</a:t>
            </a:r>
          </a:p>
          <a:p>
            <a:pPr marL="609600" indent="-609600" algn="ctr">
              <a:buFont typeface="Helvetica" pitchFamily="84" charset="0"/>
              <a:buNone/>
            </a:pPr>
            <a:r>
              <a:rPr lang="it-IT" sz="2400" b="1" dirty="0">
                <a:solidFill>
                  <a:schemeClr val="bg1"/>
                </a:solidFill>
                <a:ea typeface="Arial" charset="0"/>
                <a:cs typeface="Arial" panose="020B0604020202020204" pitchFamily="34" charset="0"/>
              </a:rPr>
              <a:t>visione</a:t>
            </a:r>
          </a:p>
        </p:txBody>
      </p:sp>
      <p:sp>
        <p:nvSpPr>
          <p:cNvPr id="13" name="Oval 12">
            <a:extLst>
              <a:ext uri="{FF2B5EF4-FFF2-40B4-BE49-F238E27FC236}">
                <a16:creationId xmlns:a16="http://schemas.microsoft.com/office/drawing/2014/main" id="{DD0856C0-DB3F-5849-845D-9F5806B825CC}"/>
              </a:ext>
            </a:extLst>
          </p:cNvPr>
          <p:cNvSpPr/>
          <p:nvPr/>
        </p:nvSpPr>
        <p:spPr bwMode="auto">
          <a:xfrm>
            <a:off x="813804" y="2819407"/>
            <a:ext cx="2560607" cy="2560601"/>
          </a:xfrm>
          <a:prstGeom prst="ellipse">
            <a:avLst/>
          </a:prstGeom>
          <a:solidFill>
            <a:srgbClr val="FFCF0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it-IT" sz="2400" b="1" dirty="0">
                <a:solidFill>
                  <a:schemeClr val="bg1"/>
                </a:solidFill>
                <a:ea typeface="Arial" charset="0"/>
                <a:cs typeface="Arial" panose="020B0604020202020204" pitchFamily="34" charset="0"/>
              </a:rPr>
              <a:t>Creare una</a:t>
            </a:r>
          </a:p>
          <a:p>
            <a:pPr marL="609600" indent="-609600" algn="ctr">
              <a:buFont typeface="Helvetica" pitchFamily="84" charset="0"/>
              <a:buNone/>
            </a:pPr>
            <a:r>
              <a:rPr lang="it-IT" sz="2400" b="1" dirty="0">
                <a:solidFill>
                  <a:schemeClr val="bg1"/>
                </a:solidFill>
                <a:ea typeface="Arial" charset="0"/>
                <a:cs typeface="Arial" panose="020B0604020202020204" pitchFamily="34" charset="0"/>
              </a:rPr>
              <a:t>squadra</a:t>
            </a:r>
          </a:p>
        </p:txBody>
      </p:sp>
      <p:sp>
        <p:nvSpPr>
          <p:cNvPr id="14" name="Right Arrow 13">
            <a:extLst>
              <a:ext uri="{FF2B5EF4-FFF2-40B4-BE49-F238E27FC236}">
                <a16:creationId xmlns:a16="http://schemas.microsoft.com/office/drawing/2014/main" id="{F0120C52-97C7-5846-B32E-3FCF381329F8}"/>
              </a:ext>
            </a:extLst>
          </p:cNvPr>
          <p:cNvSpPr/>
          <p:nvPr/>
        </p:nvSpPr>
        <p:spPr>
          <a:xfrm>
            <a:off x="5659918" y="3886202"/>
            <a:ext cx="947871" cy="641278"/>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06F4AED-5790-E943-9BFA-98137DB37CD0}"/>
              </a:ext>
            </a:extLst>
          </p:cNvPr>
          <p:cNvPicPr>
            <a:picLocks noChangeAspect="1"/>
          </p:cNvPicPr>
          <p:nvPr/>
        </p:nvPicPr>
        <p:blipFill>
          <a:blip r:embed="rId3"/>
          <a:srcRect/>
          <a:stretch/>
        </p:blipFill>
        <p:spPr>
          <a:xfrm>
            <a:off x="533400" y="294963"/>
            <a:ext cx="1089992" cy="1089992"/>
          </a:xfrm>
          <a:prstGeom prst="rect">
            <a:avLst/>
          </a:prstGeom>
        </p:spPr>
      </p:pic>
      <p:sp>
        <p:nvSpPr>
          <p:cNvPr id="16" name="Right Arrow 15">
            <a:extLst>
              <a:ext uri="{FF2B5EF4-FFF2-40B4-BE49-F238E27FC236}">
                <a16:creationId xmlns:a16="http://schemas.microsoft.com/office/drawing/2014/main" id="{D357847E-4A83-AE49-B8B9-7AA3D0A57950}"/>
              </a:ext>
            </a:extLst>
          </p:cNvPr>
          <p:cNvSpPr/>
          <p:nvPr/>
        </p:nvSpPr>
        <p:spPr>
          <a:xfrm>
            <a:off x="3014529" y="3886200"/>
            <a:ext cx="947871" cy="641279"/>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a:extLst>
              <a:ext uri="{FF2B5EF4-FFF2-40B4-BE49-F238E27FC236}">
                <a16:creationId xmlns:a16="http://schemas.microsoft.com/office/drawing/2014/main" id="{C9A1DE44-03B1-B648-82E6-847FBAB10432}"/>
              </a:ext>
            </a:extLst>
          </p:cNvPr>
          <p:cNvSpPr/>
          <p:nvPr/>
        </p:nvSpPr>
        <p:spPr>
          <a:xfrm>
            <a:off x="8348529" y="3886200"/>
            <a:ext cx="947871" cy="641278"/>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Yellow Bar">
            <a:extLst>
              <a:ext uri="{FF2B5EF4-FFF2-40B4-BE49-F238E27FC236}">
                <a16:creationId xmlns:a16="http://schemas.microsoft.com/office/drawing/2014/main" id="{F04F47C7-7F67-2644-9DA2-802B43001125}"/>
              </a:ext>
            </a:extLst>
          </p:cNvPr>
          <p:cNvSpPr/>
          <p:nvPr/>
        </p:nvSpPr>
        <p:spPr>
          <a:xfrm>
            <a:off x="5776984" y="1354341"/>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it-IT" dirty="0">
                <a:latin typeface="Arial" charset="0"/>
                <a:ea typeface="Arial" charset="0"/>
                <a:cs typeface="Arial" charset="0"/>
              </a:rPr>
              <a:t> </a:t>
            </a:r>
          </a:p>
        </p:txBody>
      </p:sp>
    </p:spTree>
    <p:extLst>
      <p:ext uri="{BB962C8B-B14F-4D97-AF65-F5344CB8AC3E}">
        <p14:creationId xmlns:p14="http://schemas.microsoft.com/office/powerpoint/2010/main" val="240394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E35F0DAB-FEF1-224A-BE5D-EFB2C42106D9}"/>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aa</a:t>
            </a:r>
          </a:p>
        </p:txBody>
      </p:sp>
      <p:sp>
        <p:nvSpPr>
          <p:cNvPr id="9" name="Slice - Solid">
            <a:extLst>
              <a:ext uri="{FF2B5EF4-FFF2-40B4-BE49-F238E27FC236}">
                <a16:creationId xmlns:a16="http://schemas.microsoft.com/office/drawing/2014/main" id="{E3B0745E-D7FA-8E42-9F05-895C267C1250}"/>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C540784D-DE5B-2146-BA56-43E9AAF6E81B}"/>
              </a:ext>
            </a:extLst>
          </p:cNvPr>
          <p:cNvPicPr>
            <a:picLocks noChangeAspect="1"/>
          </p:cNvPicPr>
          <p:nvPr/>
        </p:nvPicPr>
        <p:blipFill>
          <a:blip r:embed="rId3"/>
          <a:srcRect/>
          <a:stretch/>
        </p:blipFill>
        <p:spPr>
          <a:xfrm>
            <a:off x="605696" y="499134"/>
            <a:ext cx="994504" cy="942293"/>
          </a:xfrm>
          <a:prstGeom prst="rect">
            <a:avLst/>
          </a:prstGeom>
        </p:spPr>
      </p:pic>
      <p:sp>
        <p:nvSpPr>
          <p:cNvPr id="13" name="Title 1">
            <a:extLst>
              <a:ext uri="{FF2B5EF4-FFF2-40B4-BE49-F238E27FC236}">
                <a16:creationId xmlns:a16="http://schemas.microsoft.com/office/drawing/2014/main" id="{6FF9BAC4-73CF-8347-A598-832C04C81AD8}"/>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it-IT" sz="3200" b="1" dirty="0">
                <a:solidFill>
                  <a:srgbClr val="00338D"/>
                </a:solidFill>
                <a:latin typeface="Arial" charset="0"/>
                <a:ea typeface="Arial" charset="0"/>
                <a:cs typeface="Arial" charset="0"/>
              </a:rPr>
              <a:t>Aspettative</a:t>
            </a:r>
          </a:p>
        </p:txBody>
      </p:sp>
      <p:sp>
        <p:nvSpPr>
          <p:cNvPr id="14" name="Yellow Bar">
            <a:extLst>
              <a:ext uri="{FF2B5EF4-FFF2-40B4-BE49-F238E27FC236}">
                <a16:creationId xmlns:a16="http://schemas.microsoft.com/office/drawing/2014/main" id="{7B93D9AA-6888-AD49-B631-43AF1BA076FD}"/>
              </a:ext>
            </a:extLst>
          </p:cNvPr>
          <p:cNvSpPr/>
          <p:nvPr/>
        </p:nvSpPr>
        <p:spPr>
          <a:xfrm>
            <a:off x="3061957" y="194693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5" name="Content Placeholder 2">
            <a:extLst>
              <a:ext uri="{FF2B5EF4-FFF2-40B4-BE49-F238E27FC236}">
                <a16:creationId xmlns:a16="http://schemas.microsoft.com/office/drawing/2014/main" id="{532A2B66-BD42-4041-BE35-AAC68BD3C528}"/>
              </a:ext>
            </a:extLst>
          </p:cNvPr>
          <p:cNvSpPr txBox="1">
            <a:spLocks/>
          </p:cNvSpPr>
          <p:nvPr/>
        </p:nvSpPr>
        <p:spPr>
          <a:xfrm>
            <a:off x="2971801" y="2323746"/>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400"/>
              </a:spcBef>
              <a:spcAft>
                <a:spcPts val="2400"/>
              </a:spcAft>
              <a:buClr>
                <a:srgbClr val="FFCF00"/>
              </a:buClr>
              <a:buFont typeface="Wingdings" pitchFamily="2" charset="2"/>
              <a:buChar char="§"/>
            </a:pPr>
            <a:r>
              <a:rPr lang="it-IT" sz="2000" dirty="0"/>
              <a:t>Che cosa si aspettano i Lions e gli officer di club dal loro team del governatore distrettuale?</a:t>
            </a:r>
          </a:p>
          <a:p>
            <a:pPr>
              <a:spcBef>
                <a:spcPts val="2400"/>
              </a:spcBef>
              <a:spcAft>
                <a:spcPts val="2400"/>
              </a:spcAft>
              <a:buClr>
                <a:srgbClr val="FFCF00"/>
              </a:buClr>
              <a:buFont typeface="Wingdings" pitchFamily="2" charset="2"/>
              <a:buChar char="§"/>
            </a:pPr>
            <a:r>
              <a:rPr lang="it-IT" sz="2000" dirty="0"/>
              <a:t>Che cosa si aspettano i Lions e gli officer di club dal loro presidente di zona? </a:t>
            </a:r>
          </a:p>
          <a:p>
            <a:pPr>
              <a:spcBef>
                <a:spcPts val="2400"/>
              </a:spcBef>
              <a:spcAft>
                <a:spcPts val="2400"/>
              </a:spcAft>
              <a:buClr>
                <a:srgbClr val="FFCF00"/>
              </a:buClr>
              <a:buFont typeface="Wingdings" pitchFamily="2" charset="2"/>
              <a:buChar char="§"/>
            </a:pPr>
            <a:r>
              <a:rPr lang="it-IT" sz="2000" dirty="0"/>
              <a:t>Che cosa ci aspettiamo dai Lions club?</a:t>
            </a:r>
          </a:p>
          <a:p>
            <a:pPr>
              <a:buClr>
                <a:schemeClr val="accent1"/>
              </a:buClr>
            </a:pPr>
            <a:endParaRPr lang="en-US" kern="0" dirty="0"/>
          </a:p>
          <a:p>
            <a:pPr marL="457200" indent="-457200">
              <a:buClr>
                <a:schemeClr val="accent1"/>
              </a:buClr>
              <a:buFont typeface="Wingdings" panose="05000000000000000000" pitchFamily="2" charset="2"/>
              <a:buChar char="v"/>
            </a:pPr>
            <a:endParaRPr lang="en-US" kern="0" dirty="0"/>
          </a:p>
          <a:p>
            <a:pPr marL="457200" indent="-457200">
              <a:buClr>
                <a:schemeClr val="accent1"/>
              </a:buClr>
              <a:buFont typeface="Wingdings" panose="05000000000000000000" pitchFamily="2" charset="2"/>
              <a:buChar char="v"/>
            </a:pPr>
            <a:endParaRPr lang="en-US" kern="0" dirty="0"/>
          </a:p>
        </p:txBody>
      </p:sp>
      <p:sp>
        <p:nvSpPr>
          <p:cNvPr id="16" name="Page Number - Blue">
            <a:extLst>
              <a:ext uri="{FF2B5EF4-FFF2-40B4-BE49-F238E27FC236}">
                <a16:creationId xmlns:a16="http://schemas.microsoft.com/office/drawing/2014/main" id="{514ACD62-034A-F04B-9AFE-6F27C4F2E17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5</a:t>
            </a:fld>
            <a:endParaRPr lang="en-US" sz="1000" dirty="0">
              <a:solidFill>
                <a:srgbClr val="0A5496"/>
              </a:solidFill>
            </a:endParaRPr>
          </a:p>
        </p:txBody>
      </p:sp>
    </p:spTree>
    <p:extLst>
      <p:ext uri="{BB962C8B-B14F-4D97-AF65-F5344CB8AC3E}">
        <p14:creationId xmlns:p14="http://schemas.microsoft.com/office/powerpoint/2010/main" val="157732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9DF1F53-2712-204E-9587-B645CC7830B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aa</a:t>
            </a:r>
          </a:p>
        </p:txBody>
      </p:sp>
      <p:sp>
        <p:nvSpPr>
          <p:cNvPr id="9" name="Slice - Solid">
            <a:extLst>
              <a:ext uri="{FF2B5EF4-FFF2-40B4-BE49-F238E27FC236}">
                <a16:creationId xmlns:a16="http://schemas.microsoft.com/office/drawing/2014/main" id="{A5B17972-4B29-7A43-92B9-F9D332112A88}"/>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B9EB0189-7648-2144-A749-670600157BF1}"/>
              </a:ext>
            </a:extLst>
          </p:cNvPr>
          <p:cNvPicPr>
            <a:picLocks noChangeAspect="1"/>
          </p:cNvPicPr>
          <p:nvPr/>
        </p:nvPicPr>
        <p:blipFill>
          <a:blip r:embed="rId3"/>
          <a:srcRect/>
          <a:stretch/>
        </p:blipFill>
        <p:spPr>
          <a:xfrm>
            <a:off x="605696" y="499134"/>
            <a:ext cx="994504" cy="942293"/>
          </a:xfrm>
          <a:prstGeom prst="rect">
            <a:avLst/>
          </a:prstGeom>
        </p:spPr>
      </p:pic>
      <p:sp>
        <p:nvSpPr>
          <p:cNvPr id="11" name="Title 1">
            <a:extLst>
              <a:ext uri="{FF2B5EF4-FFF2-40B4-BE49-F238E27FC236}">
                <a16:creationId xmlns:a16="http://schemas.microsoft.com/office/drawing/2014/main" id="{A8A0AF19-596F-454C-B790-55B4576B5521}"/>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it-IT" sz="3200" b="1" dirty="0">
                <a:solidFill>
                  <a:srgbClr val="00338D"/>
                </a:solidFill>
                <a:latin typeface="Arial" charset="0"/>
                <a:ea typeface="Arial" charset="0"/>
                <a:cs typeface="Arial" charset="0"/>
              </a:rPr>
              <a:t>La visione del futuro</a:t>
            </a:r>
          </a:p>
        </p:txBody>
      </p:sp>
      <p:sp>
        <p:nvSpPr>
          <p:cNvPr id="12" name="Yellow Bar">
            <a:extLst>
              <a:ext uri="{FF2B5EF4-FFF2-40B4-BE49-F238E27FC236}">
                <a16:creationId xmlns:a16="http://schemas.microsoft.com/office/drawing/2014/main" id="{7C101582-D939-BA47-ACF1-0D73FF32496D}"/>
              </a:ext>
            </a:extLst>
          </p:cNvPr>
          <p:cNvSpPr/>
          <p:nvPr/>
        </p:nvSpPr>
        <p:spPr>
          <a:xfrm>
            <a:off x="2971801" y="195443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3" name="Content Placeholder 2">
            <a:extLst>
              <a:ext uri="{FF2B5EF4-FFF2-40B4-BE49-F238E27FC236}">
                <a16:creationId xmlns:a16="http://schemas.microsoft.com/office/drawing/2014/main" id="{6E4EF51E-1655-7447-88A9-95A18BA8FC14}"/>
              </a:ext>
            </a:extLst>
          </p:cNvPr>
          <p:cNvSpPr txBox="1">
            <a:spLocks/>
          </p:cNvSpPr>
          <p:nvPr/>
        </p:nvSpPr>
        <p:spPr>
          <a:xfrm>
            <a:off x="2971801" y="2323746"/>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buNone/>
            </a:pPr>
            <a:r>
              <a:rPr lang="it-IT" sz="2000" dirty="0">
                <a:ea typeface="ヒラギノ角ゴ Pro W3"/>
              </a:rPr>
              <a:t>Se un ex socio vi dovesse chiamare tra cinque anni                             per chiedere informazioni sul vostro club, che cosa gli direste      sui cambiamenti in meglio che sono stati fatti?                                           Come sono stati condivisi questi cambiamenti nel distretto?</a:t>
            </a:r>
          </a:p>
        </p:txBody>
      </p:sp>
      <p:sp>
        <p:nvSpPr>
          <p:cNvPr id="14" name="Page Number - Blue">
            <a:extLst>
              <a:ext uri="{FF2B5EF4-FFF2-40B4-BE49-F238E27FC236}">
                <a16:creationId xmlns:a16="http://schemas.microsoft.com/office/drawing/2014/main" id="{D84D790C-85C0-1F46-9643-44D64ACA970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6</a:t>
            </a:fld>
            <a:endParaRPr lang="en-US" sz="1000" dirty="0">
              <a:solidFill>
                <a:srgbClr val="0A5496"/>
              </a:solidFill>
            </a:endParaRPr>
          </a:p>
        </p:txBody>
      </p:sp>
    </p:spTree>
    <p:extLst>
      <p:ext uri="{BB962C8B-B14F-4D97-AF65-F5344CB8AC3E}">
        <p14:creationId xmlns:p14="http://schemas.microsoft.com/office/powerpoint/2010/main" val="214267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FA6F3AB3-2C1F-A844-8981-4F983B900005}"/>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 </a:t>
            </a:r>
          </a:p>
        </p:txBody>
      </p:sp>
      <p:pic>
        <p:nvPicPr>
          <p:cNvPr id="10" name="Picture 9">
            <a:extLst>
              <a:ext uri="{FF2B5EF4-FFF2-40B4-BE49-F238E27FC236}">
                <a16:creationId xmlns:a16="http://schemas.microsoft.com/office/drawing/2014/main" id="{37F32238-50AC-B241-8673-70E1D9E86A27}"/>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1" name="Picture 10">
            <a:extLst>
              <a:ext uri="{FF2B5EF4-FFF2-40B4-BE49-F238E27FC236}">
                <a16:creationId xmlns:a16="http://schemas.microsoft.com/office/drawing/2014/main" id="{E8A3D658-1C59-CF45-BFB2-3FC2D6F153F9}"/>
              </a:ext>
            </a:extLst>
          </p:cNvPr>
          <p:cNvPicPr>
            <a:picLocks noChangeAspect="1"/>
          </p:cNvPicPr>
          <p:nvPr/>
        </p:nvPicPr>
        <p:blipFill>
          <a:blip r:embed="rId3">
            <a:alphaModFix amt="60000"/>
          </a:blip>
          <a:srcRect/>
          <a:stretch/>
        </p:blipFill>
        <p:spPr>
          <a:xfrm rot="10800000">
            <a:off x="-1" y="4572001"/>
            <a:ext cx="2286000" cy="2286000"/>
          </a:xfrm>
          <a:prstGeom prst="rect">
            <a:avLst/>
          </a:prstGeom>
        </p:spPr>
      </p:pic>
      <p:sp>
        <p:nvSpPr>
          <p:cNvPr id="19" name="Quote">
            <a:extLst>
              <a:ext uri="{FF2B5EF4-FFF2-40B4-BE49-F238E27FC236}">
                <a16:creationId xmlns:a16="http://schemas.microsoft.com/office/drawing/2014/main" id="{F103AB68-8EEE-284C-923A-25A076478FD8}"/>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Open Sans"/>
              <a:cs typeface="Open Sans"/>
            </a:endParaRPr>
          </a:p>
        </p:txBody>
      </p:sp>
      <p:sp>
        <p:nvSpPr>
          <p:cNvPr id="21" name="Page Number - White">
            <a:extLst>
              <a:ext uri="{FF2B5EF4-FFF2-40B4-BE49-F238E27FC236}">
                <a16:creationId xmlns:a16="http://schemas.microsoft.com/office/drawing/2014/main" id="{76A478BC-656F-F14D-AD96-832D42C7ADB9}"/>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dirty="0">
              <a:solidFill>
                <a:schemeClr val="bg1"/>
              </a:solidFill>
            </a:endParaRPr>
          </a:p>
        </p:txBody>
      </p:sp>
      <p:sp>
        <p:nvSpPr>
          <p:cNvPr id="12" name="Body Copy">
            <a:extLst>
              <a:ext uri="{FF2B5EF4-FFF2-40B4-BE49-F238E27FC236}">
                <a16:creationId xmlns:a16="http://schemas.microsoft.com/office/drawing/2014/main" id="{D846C7CB-5698-E448-ADB4-F89CFF7B945E}"/>
              </a:ext>
            </a:extLst>
          </p:cNvPr>
          <p:cNvSpPr txBox="1">
            <a:spLocks/>
          </p:cNvSpPr>
          <p:nvPr/>
        </p:nvSpPr>
        <p:spPr>
          <a:xfrm>
            <a:off x="1686681" y="2680445"/>
            <a:ext cx="8520546"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4400" b="1" dirty="0"/>
              <a:t>Se continui a fare quello che hai sempre fatto, continuerai a ottenere sempre gli stessi risultati.</a:t>
            </a:r>
          </a:p>
        </p:txBody>
      </p:sp>
      <p:sp>
        <p:nvSpPr>
          <p:cNvPr id="13" name="Quote">
            <a:extLst>
              <a:ext uri="{FF2B5EF4-FFF2-40B4-BE49-F238E27FC236}">
                <a16:creationId xmlns:a16="http://schemas.microsoft.com/office/drawing/2014/main" id="{E8B17C14-8622-C246-9336-92C42CF18A13}"/>
              </a:ext>
            </a:extLst>
          </p:cNvPr>
          <p:cNvSpPr/>
          <p:nvPr/>
        </p:nvSpPr>
        <p:spPr>
          <a:xfrm>
            <a:off x="696081" y="1066800"/>
            <a:ext cx="1513719" cy="2834105"/>
          </a:xfrm>
          <a:prstGeom prst="rect">
            <a:avLst/>
          </a:prstGeom>
        </p:spPr>
        <p:txBody>
          <a:bodyPr wrap="square" lIns="63496" tIns="31748" rIns="63496" bIns="31748">
            <a:spAutoFit/>
          </a:bodyPr>
          <a:lstStyle/>
          <a:p>
            <a:pPr algn="ctr"/>
            <a:r>
              <a:rPr lang="it-IT" sz="18000" b="1" dirty="0">
                <a:solidFill>
                  <a:srgbClr val="EBB700"/>
                </a:solidFill>
                <a:latin typeface="Open Sans"/>
                <a:cs typeface="Open Sans"/>
              </a:rPr>
              <a:t>“</a:t>
            </a:r>
          </a:p>
        </p:txBody>
      </p:sp>
      <p:sp>
        <p:nvSpPr>
          <p:cNvPr id="14" name="Quote">
            <a:extLst>
              <a:ext uri="{FF2B5EF4-FFF2-40B4-BE49-F238E27FC236}">
                <a16:creationId xmlns:a16="http://schemas.microsoft.com/office/drawing/2014/main" id="{E2AF84A7-C73E-7549-810D-6AD5773B87F6}"/>
              </a:ext>
            </a:extLst>
          </p:cNvPr>
          <p:cNvSpPr/>
          <p:nvPr/>
        </p:nvSpPr>
        <p:spPr>
          <a:xfrm>
            <a:off x="9611481" y="3414295"/>
            <a:ext cx="1513719" cy="2834105"/>
          </a:xfrm>
          <a:prstGeom prst="rect">
            <a:avLst/>
          </a:prstGeom>
        </p:spPr>
        <p:txBody>
          <a:bodyPr wrap="square" lIns="63496" tIns="31748" rIns="63496" bIns="31748">
            <a:spAutoFit/>
          </a:bodyPr>
          <a:lstStyle/>
          <a:p>
            <a:pPr algn="ctr"/>
            <a:r>
              <a:rPr lang="it-IT" sz="18000" b="1" dirty="0">
                <a:solidFill>
                  <a:srgbClr val="EBB700"/>
                </a:solidFill>
                <a:latin typeface="Open Sans"/>
                <a:cs typeface="Open Sans"/>
              </a:rPr>
              <a:t>”</a:t>
            </a:r>
          </a:p>
        </p:txBody>
      </p:sp>
      <p:sp>
        <p:nvSpPr>
          <p:cNvPr id="25" name="Text Placeholder 1">
            <a:extLst>
              <a:ext uri="{FF2B5EF4-FFF2-40B4-BE49-F238E27FC236}">
                <a16:creationId xmlns:a16="http://schemas.microsoft.com/office/drawing/2014/main" id="{8FCA8A67-C8BC-C646-A188-1EB697CA7237}"/>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it-IT" sz="2400" b="1" dirty="0">
                <a:solidFill>
                  <a:schemeClr val="bg1"/>
                </a:solidFill>
              </a:rPr>
              <a:t>Henry Ford</a:t>
            </a:r>
          </a:p>
        </p:txBody>
      </p:sp>
    </p:spTree>
    <p:extLst>
      <p:ext uri="{BB962C8B-B14F-4D97-AF65-F5344CB8AC3E}">
        <p14:creationId xmlns:p14="http://schemas.microsoft.com/office/powerpoint/2010/main" val="157897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55671" y="-76200"/>
            <a:ext cx="11187129" cy="69342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Headline">
            <a:extLst>
              <a:ext uri="{FF2B5EF4-FFF2-40B4-BE49-F238E27FC236}">
                <a16:creationId xmlns:a16="http://schemas.microsoft.com/office/drawing/2014/main" id="{AF7A9875-920B-6944-8EDE-9662234D5830}"/>
              </a:ext>
            </a:extLst>
          </p:cNvPr>
          <p:cNvSpPr txBox="1">
            <a:spLocks/>
          </p:cNvSpPr>
          <p:nvPr/>
        </p:nvSpPr>
        <p:spPr>
          <a:xfrm>
            <a:off x="2903695" y="112447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3200" dirty="0">
                <a:solidFill>
                  <a:schemeClr val="bg1"/>
                </a:solidFill>
                <a:latin typeface="Arial" panose="020B0604020202020204" pitchFamily="34" charset="0"/>
                <a:cs typeface="Arial" panose="020B0604020202020204" pitchFamily="34" charset="0"/>
              </a:rPr>
              <a:t>Perché abbiamo bisogno di più soci?</a:t>
            </a:r>
          </a:p>
        </p:txBody>
      </p:sp>
      <p:pic>
        <p:nvPicPr>
          <p:cNvPr id="10" name="Picture 9">
            <a:extLst>
              <a:ext uri="{FF2B5EF4-FFF2-40B4-BE49-F238E27FC236}">
                <a16:creationId xmlns:a16="http://schemas.microsoft.com/office/drawing/2014/main" id="{4883CA41-0D70-A24B-9483-FAD305397919}"/>
              </a:ext>
            </a:extLst>
          </p:cNvPr>
          <p:cNvPicPr>
            <a:picLocks noChangeAspect="1"/>
          </p:cNvPicPr>
          <p:nvPr/>
        </p:nvPicPr>
        <p:blipFill>
          <a:blip r:embed="rId3"/>
          <a:srcRect/>
          <a:stretch/>
        </p:blipFill>
        <p:spPr>
          <a:xfrm>
            <a:off x="459875" y="307730"/>
            <a:ext cx="1089992" cy="1089992"/>
          </a:xfrm>
          <a:prstGeom prst="rect">
            <a:avLst/>
          </a:prstGeom>
        </p:spPr>
      </p:pic>
      <p:sp>
        <p:nvSpPr>
          <p:cNvPr id="11" name="Yellow Bar">
            <a:extLst>
              <a:ext uri="{FF2B5EF4-FFF2-40B4-BE49-F238E27FC236}">
                <a16:creationId xmlns:a16="http://schemas.microsoft.com/office/drawing/2014/main" id="{6C6374CE-DA57-0344-ACAE-94472176B5AC}"/>
              </a:ext>
            </a:extLst>
          </p:cNvPr>
          <p:cNvSpPr/>
          <p:nvPr/>
        </p:nvSpPr>
        <p:spPr>
          <a:xfrm>
            <a:off x="2971801" y="195443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2" name="Content Placeholder 2">
            <a:extLst>
              <a:ext uri="{FF2B5EF4-FFF2-40B4-BE49-F238E27FC236}">
                <a16:creationId xmlns:a16="http://schemas.microsoft.com/office/drawing/2014/main" id="{CDAB1EEA-CD74-2347-BEA4-BFBCE5D05761}"/>
              </a:ext>
            </a:extLst>
          </p:cNvPr>
          <p:cNvSpPr txBox="1">
            <a:spLocks/>
          </p:cNvSpPr>
          <p:nvPr/>
        </p:nvSpPr>
        <p:spPr>
          <a:xfrm>
            <a:off x="2903695" y="4343400"/>
            <a:ext cx="8633462"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spcBef>
                <a:spcPts val="1800"/>
              </a:spcBef>
              <a:spcAft>
                <a:spcPts val="0"/>
              </a:spcAft>
              <a:buNone/>
            </a:pPr>
            <a:r>
              <a:rPr lang="it-IT" sz="2000" dirty="0">
                <a:solidFill>
                  <a:schemeClr val="bg1"/>
                </a:solidFill>
              </a:rPr>
              <a:t>Siamo contenti di dove siamo?</a:t>
            </a:r>
          </a:p>
          <a:p>
            <a:pPr marL="0" indent="0">
              <a:lnSpc>
                <a:spcPct val="150000"/>
              </a:lnSpc>
              <a:spcAft>
                <a:spcPts val="0"/>
              </a:spcAft>
              <a:buNone/>
            </a:pPr>
            <a:r>
              <a:rPr lang="it-IT" sz="2000" dirty="0">
                <a:solidFill>
                  <a:schemeClr val="bg1"/>
                </a:solidFill>
              </a:rPr>
              <a:t>Possiamo fare di meglio?</a:t>
            </a:r>
          </a:p>
          <a:p>
            <a:pPr marL="0" indent="0">
              <a:lnSpc>
                <a:spcPct val="150000"/>
              </a:lnSpc>
              <a:spcAft>
                <a:spcPts val="0"/>
              </a:spcAft>
              <a:buNone/>
            </a:pPr>
            <a:r>
              <a:rPr lang="it-IT" sz="2000" dirty="0">
                <a:solidFill>
                  <a:schemeClr val="bg1"/>
                </a:solidFill>
              </a:rPr>
              <a:t>Quali cambiamenti sono necessari per aiutarci a raggiungere il nostro pieno potenziale?</a:t>
            </a: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dirty="0">
              <a:solidFill>
                <a:schemeClr val="bg1"/>
              </a:solidFill>
            </a:endParaRPr>
          </a:p>
        </p:txBody>
      </p:sp>
      <p:sp>
        <p:nvSpPr>
          <p:cNvPr id="18" name="Background - Solid">
            <a:extLst>
              <a:ext uri="{FF2B5EF4-FFF2-40B4-BE49-F238E27FC236}">
                <a16:creationId xmlns:a16="http://schemas.microsoft.com/office/drawing/2014/main" id="{8DD28FB1-137A-5540-A57F-596C22992FDE}"/>
              </a:ext>
            </a:extLst>
          </p:cNvPr>
          <p:cNvSpPr/>
          <p:nvPr/>
        </p:nvSpPr>
        <p:spPr>
          <a:xfrm>
            <a:off x="2971801" y="2321450"/>
            <a:ext cx="8450104" cy="1799918"/>
          </a:xfrm>
          <a:prstGeom prst="rect">
            <a:avLst/>
          </a:prstGeom>
          <a:noFill/>
          <a:ln w="76200">
            <a:solidFill>
              <a:srgbClr val="FF5C35"/>
            </a:solid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Content Placeholder 2">
            <a:extLst>
              <a:ext uri="{FF2B5EF4-FFF2-40B4-BE49-F238E27FC236}">
                <a16:creationId xmlns:a16="http://schemas.microsoft.com/office/drawing/2014/main" id="{DAC04241-A00E-2745-920E-56EF12308A25}"/>
              </a:ext>
            </a:extLst>
          </p:cNvPr>
          <p:cNvSpPr txBox="1">
            <a:spLocks/>
          </p:cNvSpPr>
          <p:nvPr/>
        </p:nvSpPr>
        <p:spPr>
          <a:xfrm>
            <a:off x="3047999" y="2286000"/>
            <a:ext cx="8373905" cy="1727157"/>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200000"/>
              </a:lnSpc>
              <a:spcBef>
                <a:spcPts val="0"/>
              </a:spcBef>
              <a:buNone/>
            </a:pPr>
            <a:r>
              <a:rPr lang="it-IT" sz="1600" b="1" dirty="0">
                <a:solidFill>
                  <a:schemeClr val="bg1"/>
                </a:solidFill>
              </a:rPr>
              <a:t>Soci del distretto di quest'anno: __		Persone servite quest’anno: __</a:t>
            </a:r>
          </a:p>
          <a:p>
            <a:pPr marL="0" indent="0">
              <a:lnSpc>
                <a:spcPct val="200000"/>
              </a:lnSpc>
              <a:spcBef>
                <a:spcPts val="0"/>
              </a:spcBef>
              <a:buNone/>
            </a:pPr>
            <a:r>
              <a:rPr lang="it-IT" sz="1600" b="1" dirty="0">
                <a:solidFill>
                  <a:schemeClr val="bg1"/>
                </a:solidFill>
              </a:rPr>
              <a:t>Soci del distretto dello scorso anno: __	Persone servite l'anno scorso: __</a:t>
            </a:r>
          </a:p>
          <a:p>
            <a:pPr marL="0" indent="0">
              <a:lnSpc>
                <a:spcPct val="200000"/>
              </a:lnSpc>
              <a:spcBef>
                <a:spcPts val="0"/>
              </a:spcBef>
              <a:buNone/>
            </a:pPr>
            <a:r>
              <a:rPr lang="it-IT" sz="1600" b="1" dirty="0">
                <a:solidFill>
                  <a:schemeClr val="bg1"/>
                </a:solidFill>
                <a:latin typeface="Helvetica"/>
                <a:ea typeface="ヒラギノ角ゴ Pro W3"/>
                <a:cs typeface="Helvetica"/>
                <a:sym typeface="Wingdings" panose="05000000000000000000" pitchFamily="2" charset="2"/>
              </a:rPr>
              <a:t>Mantenimento dei nuovi soci per 3 anni: __%	Club che comunicano i service: __%</a:t>
            </a:r>
          </a:p>
        </p:txBody>
      </p:sp>
    </p:spTree>
    <p:extLst>
      <p:ext uri="{BB962C8B-B14F-4D97-AF65-F5344CB8AC3E}">
        <p14:creationId xmlns:p14="http://schemas.microsoft.com/office/powerpoint/2010/main" val="89329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B3F04316-2191-114A-B593-BFA4FDFC7EC6}"/>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 </a:t>
            </a:r>
          </a:p>
        </p:txBody>
      </p:sp>
      <p:pic>
        <p:nvPicPr>
          <p:cNvPr id="9" name="Picture 8">
            <a:extLst>
              <a:ext uri="{FF2B5EF4-FFF2-40B4-BE49-F238E27FC236}">
                <a16:creationId xmlns:a16="http://schemas.microsoft.com/office/drawing/2014/main" id="{CDB24E20-E60E-0946-8BA9-E2470915ECEF}"/>
              </a:ext>
            </a:extLst>
          </p:cNvPr>
          <p:cNvPicPr>
            <a:picLocks noChangeAspect="1"/>
          </p:cNvPicPr>
          <p:nvPr/>
        </p:nvPicPr>
        <p:blipFill>
          <a:blip r:embed="rId3">
            <a:alphaModFix amt="80000"/>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4C3533FC-D9C4-2745-9BE0-9C072B578C6F}"/>
              </a:ext>
            </a:extLst>
          </p:cNvPr>
          <p:cNvPicPr>
            <a:picLocks noChangeAspect="1"/>
          </p:cNvPicPr>
          <p:nvPr/>
        </p:nvPicPr>
        <p:blipFill>
          <a:blip r:embed="rId3">
            <a:alphaModFix amt="80000"/>
          </a:blip>
          <a:srcRect/>
          <a:stretch/>
        </p:blipFill>
        <p:spPr>
          <a:xfrm rot="10800000">
            <a:off x="-1" y="4572001"/>
            <a:ext cx="2286000" cy="2286000"/>
          </a:xfrm>
          <a:prstGeom prst="rect">
            <a:avLst/>
          </a:prstGeom>
        </p:spPr>
      </p:pic>
      <p:grpSp>
        <p:nvGrpSpPr>
          <p:cNvPr id="11" name="Quote">
            <a:extLst>
              <a:ext uri="{FF2B5EF4-FFF2-40B4-BE49-F238E27FC236}">
                <a16:creationId xmlns:a16="http://schemas.microsoft.com/office/drawing/2014/main" id="{4CCF405D-D140-EC4D-B883-0A6F8829D885}"/>
              </a:ext>
            </a:extLst>
          </p:cNvPr>
          <p:cNvGrpSpPr/>
          <p:nvPr/>
        </p:nvGrpSpPr>
        <p:grpSpPr>
          <a:xfrm>
            <a:off x="733252" y="1066800"/>
            <a:ext cx="10195293" cy="5255939"/>
            <a:chOff x="733252" y="1066800"/>
            <a:chExt cx="10195293" cy="5255939"/>
          </a:xfrm>
        </p:grpSpPr>
        <p:sp>
          <p:nvSpPr>
            <p:cNvPr id="12" name="Body Copy">
              <a:extLst>
                <a:ext uri="{FF2B5EF4-FFF2-40B4-BE49-F238E27FC236}">
                  <a16:creationId xmlns:a16="http://schemas.microsoft.com/office/drawing/2014/main" id="{C0246B2C-0C55-614C-9104-37723992EDD4}"/>
                </a:ext>
              </a:extLst>
            </p:cNvPr>
            <p:cNvSpPr txBox="1">
              <a:spLocks/>
            </p:cNvSpPr>
            <p:nvPr/>
          </p:nvSpPr>
          <p:spPr>
            <a:xfrm>
              <a:off x="1600200" y="2680445"/>
              <a:ext cx="8520546"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sz="4400" b="1" dirty="0"/>
                <a:t>Riconoscere la verità su</a:t>
              </a:r>
            </a:p>
            <a:p>
              <a:r>
                <a:rPr lang="it-IT" sz="4400" b="1" dirty="0"/>
                <a:t>noi stessi è il punto di partenza</a:t>
              </a:r>
            </a:p>
            <a:p>
              <a:r>
                <a:rPr lang="it-IT" sz="4400" b="1" dirty="0"/>
                <a:t>di tutto il cambiamento.</a:t>
              </a:r>
            </a:p>
          </p:txBody>
        </p:sp>
        <p:sp>
          <p:nvSpPr>
            <p:cNvPr id="13" name="Quote">
              <a:extLst>
                <a:ext uri="{FF2B5EF4-FFF2-40B4-BE49-F238E27FC236}">
                  <a16:creationId xmlns:a16="http://schemas.microsoft.com/office/drawing/2014/main" id="{8EBA6621-2254-6C4A-BDD6-2BEBEF844D45}"/>
                </a:ext>
              </a:extLst>
            </p:cNvPr>
            <p:cNvSpPr/>
            <p:nvPr/>
          </p:nvSpPr>
          <p:spPr>
            <a:xfrm>
              <a:off x="733252" y="1066800"/>
              <a:ext cx="1513719" cy="2834105"/>
            </a:xfrm>
            <a:prstGeom prst="rect">
              <a:avLst/>
            </a:prstGeom>
          </p:spPr>
          <p:txBody>
            <a:bodyPr wrap="square" lIns="63496" tIns="31748" rIns="63496" bIns="31748">
              <a:spAutoFit/>
            </a:bodyPr>
            <a:lstStyle/>
            <a:p>
              <a:pPr algn="ctr"/>
              <a:r>
                <a:rPr lang="it-IT" sz="18000" b="1" dirty="0">
                  <a:solidFill>
                    <a:srgbClr val="EBB700"/>
                  </a:solidFill>
                  <a:latin typeface="Open Sans"/>
                  <a:cs typeface="Open Sans"/>
                </a:rPr>
                <a:t>“</a:t>
              </a:r>
            </a:p>
          </p:txBody>
        </p:sp>
        <p:sp>
          <p:nvSpPr>
            <p:cNvPr id="14" name="Quote">
              <a:extLst>
                <a:ext uri="{FF2B5EF4-FFF2-40B4-BE49-F238E27FC236}">
                  <a16:creationId xmlns:a16="http://schemas.microsoft.com/office/drawing/2014/main" id="{D88D93D8-3501-9543-B616-1B3BA1F286DD}"/>
                </a:ext>
              </a:extLst>
            </p:cNvPr>
            <p:cNvSpPr/>
            <p:nvPr/>
          </p:nvSpPr>
          <p:spPr>
            <a:xfrm>
              <a:off x="9414826" y="3488634"/>
              <a:ext cx="1513719" cy="2834105"/>
            </a:xfrm>
            <a:prstGeom prst="rect">
              <a:avLst/>
            </a:prstGeom>
          </p:spPr>
          <p:txBody>
            <a:bodyPr wrap="square" lIns="63496" tIns="31748" rIns="63496" bIns="31748">
              <a:spAutoFit/>
            </a:bodyPr>
            <a:lstStyle/>
            <a:p>
              <a:pPr algn="ctr"/>
              <a:r>
                <a:rPr lang="it-IT" sz="18000" b="1" dirty="0">
                  <a:solidFill>
                    <a:srgbClr val="EBB700"/>
                  </a:solidFill>
                  <a:latin typeface="Open Sans"/>
                  <a:cs typeface="Open Sans"/>
                </a:rPr>
                <a:t>”</a:t>
              </a:r>
            </a:p>
          </p:txBody>
        </p:sp>
      </p:grpSp>
      <p:sp>
        <p:nvSpPr>
          <p:cNvPr id="15" name="Page Number - White">
            <a:extLst>
              <a:ext uri="{FF2B5EF4-FFF2-40B4-BE49-F238E27FC236}">
                <a16:creationId xmlns:a16="http://schemas.microsoft.com/office/drawing/2014/main" id="{02FE4DBD-608A-4042-A708-B8E45DD908ED}"/>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9</a:t>
            </a:fld>
            <a:endParaRPr lang="en-US" sz="1000" dirty="0">
              <a:solidFill>
                <a:schemeClr val="bg1"/>
              </a:solidFill>
            </a:endParaRPr>
          </a:p>
        </p:txBody>
      </p:sp>
      <p:sp>
        <p:nvSpPr>
          <p:cNvPr id="16" name="Text Placeholder 1">
            <a:extLst>
              <a:ext uri="{FF2B5EF4-FFF2-40B4-BE49-F238E27FC236}">
                <a16:creationId xmlns:a16="http://schemas.microsoft.com/office/drawing/2014/main" id="{CBB357F3-5288-0B4A-8807-153404DED35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it-IT" sz="2400" b="1" dirty="0">
                <a:solidFill>
                  <a:schemeClr val="bg1"/>
                </a:solidFill>
              </a:rPr>
              <a:t>Akiroq Brosst</a:t>
            </a:r>
          </a:p>
        </p:txBody>
      </p:sp>
    </p:spTree>
    <p:extLst>
      <p:ext uri="{BB962C8B-B14F-4D97-AF65-F5344CB8AC3E}">
        <p14:creationId xmlns:p14="http://schemas.microsoft.com/office/powerpoint/2010/main" val="2504650547"/>
      </p:ext>
    </p:extLst>
  </p:cSld>
  <p:clrMapOvr>
    <a:masterClrMapping/>
  </p:clrMapOvr>
</p:sld>
</file>

<file path=ppt/theme/theme1.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2.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3.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4.xml><?xml version="1.0" encoding="utf-8"?>
<ds:datastoreItem xmlns:ds="http://schemas.openxmlformats.org/officeDocument/2006/customXml" ds:itemID="{06A8C181-E056-415E-9B59-40F04FA43837}">
  <ds:schemaRefs>
    <ds:schemaRef ds:uri="a7495015-d16d-4dd1-a72f-488cd8119f34"/>
    <ds:schemaRef ds:uri="http://schemas.microsoft.com/office/infopath/2007/PartnerControl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5.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43692</TotalTime>
  <Words>5458</Words>
  <Application>Microsoft Office PowerPoint</Application>
  <PresentationFormat>Widescreen</PresentationFormat>
  <Paragraphs>556</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.Lucida Grande UI Regular</vt:lpstr>
      <vt:lpstr>Arial</vt:lpstr>
      <vt:lpstr>Calibri</vt:lpstr>
      <vt:lpstr>Helvetica</vt:lpstr>
      <vt:lpstr>Helvetica Neue</vt:lpstr>
      <vt:lpstr>Lucida Grande</vt:lpstr>
      <vt:lpstr>Open Sans</vt:lpstr>
      <vt:lpstr>Segoe UI</vt:lpstr>
      <vt:lpstr>Segoe UI Semibold</vt:lpstr>
      <vt:lpstr>Wingdings</vt:lpstr>
      <vt:lpstr>Wingdings 3</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Gray, Tracy</cp:lastModifiedBy>
  <cp:revision>2229</cp:revision>
  <cp:lastPrinted>2018-07-23T15:21:46Z</cp:lastPrinted>
  <dcterms:created xsi:type="dcterms:W3CDTF">2016-11-15T15:12:50Z</dcterms:created>
  <dcterms:modified xsi:type="dcterms:W3CDTF">2023-08-12T02:38:08Z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