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618" r:id="rId15"/>
    <p:sldId id="1619" r:id="rId16"/>
    <p:sldId id="1109" r:id="rId17"/>
    <p:sldId id="1373" r:id="rId18"/>
    <p:sldId id="1616"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8D"/>
    <a:srgbClr val="B3B2B1"/>
    <a:srgbClr val="00338D"/>
    <a:srgbClr val="0A5496"/>
    <a:srgbClr val="BFBFBF"/>
    <a:srgbClr val="F65126"/>
    <a:srgbClr val="407CCA"/>
    <a:srgbClr val="FF5C35"/>
    <a:srgbClr val="EBB700"/>
    <a:srgbClr val="CD3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56677" autoAdjust="0"/>
  </p:normalViewPr>
  <p:slideViewPr>
    <p:cSldViewPr showGuides="1">
      <p:cViewPr varScale="1">
        <p:scale>
          <a:sx n="59" d="100"/>
          <a:sy n="59" d="100"/>
        </p:scale>
        <p:origin x="1440"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5094"/>
    </p:cViewPr>
  </p:sorterViewPr>
  <p:notesViewPr>
    <p:cSldViewPr showGuides="1">
      <p:cViewPr>
        <p:scale>
          <a:sx n="63" d="100"/>
          <a:sy n="63" d="100"/>
        </p:scale>
        <p:origin x="2348" y="-8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en-US" b="1" dirty="0" err="1">
              <a:solidFill>
                <a:srgbClr val="FFC000"/>
              </a:solidFill>
            </a:rPr>
            <a:t>Presidente</a:t>
          </a:r>
          <a:r>
            <a:rPr lang="en-US" b="1" dirty="0">
              <a:solidFill>
                <a:srgbClr val="FFC000"/>
              </a:solidFill>
            </a:rPr>
            <a:t> </a:t>
          </a:r>
          <a:r>
            <a:rPr lang="en-US" b="1" dirty="0" err="1">
              <a:solidFill>
                <a:srgbClr val="FFC000"/>
              </a:solidFill>
            </a:rPr>
            <a:t>internazionale</a:t>
          </a:r>
          <a:endParaRPr lang="en-US" b="1" dirty="0">
            <a:solidFill>
              <a:srgbClr val="FFC000"/>
            </a:solidFill>
          </a:endParaRPr>
        </a:p>
      </dgm:t>
    </dgm:pt>
    <dgm:pt modelId="{EF1F51E8-F9C9-48D6-9CD1-6385601D43EE}" type="parTrans" cxnId="{7333F1FC-4A59-440E-BCAB-131D2B7A7781}">
      <dgm:prSet/>
      <dgm:spPr/>
      <dgm:t>
        <a:bodyPr/>
        <a:lstStyle/>
        <a:p>
          <a:endParaRPr lang="en-US" b="0"/>
        </a:p>
      </dgm:t>
    </dgm:pt>
    <dgm:pt modelId="{115A3403-D96B-4FA6-A827-4A0C23885B1B}" type="sibTrans" cxnId="{7333F1FC-4A59-440E-BCAB-131D2B7A7781}">
      <dgm:prSet/>
      <dgm:spPr/>
      <dgm:t>
        <a:bodyPr/>
        <a:lstStyle/>
        <a:p>
          <a:endParaRPr lang="en-US" b="0"/>
        </a:p>
      </dgm:t>
    </dgm:pt>
    <dgm:pt modelId="{A6656416-4AE9-4E1D-9390-B0459FC0B459}">
      <dgm:prSet phldrT="[Text]"/>
      <dgm:spPr>
        <a:solidFill>
          <a:srgbClr val="FFC000"/>
        </a:solidFill>
      </dgm:spPr>
      <dgm:t>
        <a:bodyPr/>
        <a:lstStyle/>
        <a:p>
          <a:r>
            <a:rPr lang="en-US" b="1" dirty="0"/>
            <a:t>Primo Vice </a:t>
          </a:r>
          <a:r>
            <a:rPr lang="en-US" b="1" dirty="0" err="1"/>
            <a:t>Presidente</a:t>
          </a:r>
          <a:r>
            <a:rPr lang="en-US" b="1" dirty="0"/>
            <a:t> </a:t>
          </a:r>
          <a:r>
            <a:rPr lang="en-US" b="1" dirty="0" err="1"/>
            <a:t>internazionale</a:t>
          </a:r>
          <a:endParaRPr lang="en-US" b="1" dirty="0"/>
        </a:p>
      </dgm:t>
    </dgm:pt>
    <dgm:pt modelId="{F0E89962-B22E-4554-A8C1-BCA258DEE737}" type="parTrans" cxnId="{ECC4A8A8-3E10-473F-8D60-00DFAC278CD9}">
      <dgm:prSet/>
      <dgm:spPr/>
      <dgm:t>
        <a:bodyPr/>
        <a:lstStyle/>
        <a:p>
          <a:endParaRPr lang="en-US" b="0"/>
        </a:p>
      </dgm:t>
    </dgm:pt>
    <dgm:pt modelId="{874AE9DC-FA1F-4585-8050-3B622AC681C2}" type="sibTrans" cxnId="{ECC4A8A8-3E10-473F-8D60-00DFAC278CD9}">
      <dgm:prSet/>
      <dgm:spPr/>
      <dgm:t>
        <a:bodyPr/>
        <a:lstStyle/>
        <a:p>
          <a:endParaRPr lang="en-US" b="0"/>
        </a:p>
      </dgm:t>
    </dgm:pt>
    <dgm:pt modelId="{FC7A2CAD-3D67-4448-A4B1-147E27D3A756}">
      <dgm:prSet phldrT="[Text]"/>
      <dgm:spPr>
        <a:solidFill>
          <a:srgbClr val="FFC000"/>
        </a:solidFill>
      </dgm:spPr>
      <dgm:t>
        <a:bodyPr/>
        <a:lstStyle/>
        <a:p>
          <a:r>
            <a:rPr lang="en-US" b="1" dirty="0"/>
            <a:t>Secondo Vice </a:t>
          </a:r>
          <a:r>
            <a:rPr lang="en-US" b="1" dirty="0" err="1"/>
            <a:t>Presidente</a:t>
          </a:r>
          <a:r>
            <a:rPr lang="en-US" b="1" dirty="0"/>
            <a:t> </a:t>
          </a:r>
          <a:r>
            <a:rPr lang="en-US" b="1" dirty="0" err="1"/>
            <a:t>internazionale</a:t>
          </a:r>
          <a:endParaRPr lang="en-US" b="1" dirty="0"/>
        </a:p>
      </dgm:t>
    </dgm:pt>
    <dgm:pt modelId="{62F9FC69-EAC7-4F82-8C96-3BF56FADF73A}" type="parTrans" cxnId="{E13D6C33-5F05-4E09-9688-4CD9DEE03E03}">
      <dgm:prSet/>
      <dgm:spPr/>
      <dgm:t>
        <a:bodyPr/>
        <a:lstStyle/>
        <a:p>
          <a:endParaRPr lang="en-US" b="0"/>
        </a:p>
      </dgm:t>
    </dgm:pt>
    <dgm:pt modelId="{0BC69553-ED05-41E5-B01D-50DC27FA0921}" type="sibTrans" cxnId="{E13D6C33-5F05-4E09-9688-4CD9DEE03E03}">
      <dgm:prSet/>
      <dgm:spPr/>
      <dgm:t>
        <a:bodyPr/>
        <a:lstStyle/>
        <a:p>
          <a:endParaRPr lang="en-US" b="0"/>
        </a:p>
      </dgm:t>
    </dgm:pt>
    <dgm:pt modelId="{31E9DF73-4E7A-43CF-8B8E-33A21BF8D4A6}">
      <dgm:prSet phldrT="[Text]"/>
      <dgm:spPr>
        <a:solidFill>
          <a:srgbClr val="FFC000"/>
        </a:solidFill>
      </dgm:spPr>
      <dgm:t>
        <a:bodyPr/>
        <a:lstStyle/>
        <a:p>
          <a:r>
            <a:rPr lang="en-US" b="1" dirty="0" err="1"/>
            <a:t>Terzo</a:t>
          </a:r>
          <a:r>
            <a:rPr lang="en-US" b="1" dirty="0"/>
            <a:t> Vice </a:t>
          </a:r>
          <a:r>
            <a:rPr lang="en-US" b="1" dirty="0" err="1"/>
            <a:t>Presidente</a:t>
          </a:r>
          <a:r>
            <a:rPr lang="en-US" b="1" dirty="0"/>
            <a:t> </a:t>
          </a:r>
          <a:r>
            <a:rPr lang="en-US" b="1" dirty="0" err="1"/>
            <a:t>internazionale</a:t>
          </a:r>
          <a:endParaRPr lang="en-US" b="1" dirty="0"/>
        </a:p>
      </dgm:t>
    </dgm:pt>
    <dgm:pt modelId="{702E2583-1EE2-4565-80F7-B688F9B9E483}" type="parTrans" cxnId="{6EBFA8C2-40B3-4792-8CB4-A27A2108E7D3}">
      <dgm:prSet/>
      <dgm:spPr/>
      <dgm:t>
        <a:bodyPr/>
        <a:lstStyle/>
        <a:p>
          <a:endParaRPr lang="en-US" b="0"/>
        </a:p>
      </dgm:t>
    </dgm:pt>
    <dgm:pt modelId="{F4C529FB-755C-4595-9E10-9C7233730445}" type="sibTrans" cxnId="{6EBFA8C2-40B3-4792-8CB4-A27A2108E7D3}">
      <dgm:prSet/>
      <dgm:spPr/>
      <dgm:t>
        <a:bodyPr/>
        <a:lstStyle/>
        <a:p>
          <a:endParaRPr lang="en-US" b="0"/>
        </a:p>
      </dgm:t>
    </dgm:pt>
    <dgm:pt modelId="{580AE5CF-2CC1-417A-8F48-B5040B2CFCB6}">
      <dgm:prSet phldrT="[Text]"/>
      <dgm:spPr>
        <a:solidFill>
          <a:srgbClr val="FFC000"/>
        </a:solidFill>
      </dgm:spPr>
      <dgm:t>
        <a:bodyPr/>
        <a:lstStyle/>
        <a:p>
          <a:r>
            <a:rPr lang="en-US" b="1" dirty="0"/>
            <a:t>Global Action Team</a:t>
          </a:r>
        </a:p>
      </dgm:t>
    </dgm:pt>
    <dgm:pt modelId="{EB0E9CCD-CB78-4F7D-888F-B4C99BEEB97F}" type="parTrans" cxnId="{E692CEA2-A536-496C-A553-884157C7AC4C}">
      <dgm:prSet/>
      <dgm:spPr/>
      <dgm:t>
        <a:bodyPr/>
        <a:lstStyle/>
        <a:p>
          <a:endParaRPr lang="en-US" b="0"/>
        </a:p>
      </dgm:t>
    </dgm:pt>
    <dgm:pt modelId="{B3325FB3-0DF4-4D4A-9F5D-65A0537A4FB7}" type="sibTrans" cxnId="{E692CEA2-A536-496C-A553-884157C7AC4C}">
      <dgm:prSet/>
      <dgm:spPr/>
      <dgm:t>
        <a:bodyPr/>
        <a:lstStyle/>
        <a:p>
          <a:endParaRPr lang="en-US" b="0"/>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it-IT" sz="2400" b="1" dirty="0">
              <a:solidFill>
                <a:schemeClr val="bg1"/>
              </a:solidFill>
              <a:latin typeface="Arial" panose="020B0604020202020204" pitchFamily="34" charset="0"/>
              <a:cs typeface="Arial" panose="020B0604020202020204" pitchFamily="34" charset="0"/>
            </a:rPr>
            <a:t>Membro</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it-IT" sz="1400" b="1" dirty="0">
              <a:solidFill>
                <a:srgbClr val="002060"/>
              </a:solidFill>
              <a:latin typeface="Arial" panose="020B0604020202020204" pitchFamily="34" charset="0"/>
              <a:cs typeface="Arial" panose="020B0604020202020204" pitchFamily="34" charset="0"/>
            </a:rPr>
            <a:t>Presidenti di comitato soci/estensione</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custT="1"/>
      <dgm:spPr>
        <a:solidFill>
          <a:srgbClr val="FFC000"/>
        </a:solidFill>
        <a:ln>
          <a:noFill/>
        </a:ln>
      </dgm:spPr>
      <dgm:t>
        <a:bodyPr/>
        <a:lstStyle/>
        <a:p>
          <a:r>
            <a:rPr lang="it-IT" sz="1400" b="1" dirty="0">
              <a:solidFill>
                <a:srgbClr val="002060"/>
              </a:solidFill>
              <a:latin typeface="Arial" panose="020B0604020202020204" pitchFamily="34" charset="0"/>
              <a:cs typeface="Arial" panose="020B0604020202020204" pitchFamily="34" charset="0"/>
            </a:rPr>
            <a:t>Leader di club</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custT="1"/>
      <dgm:spPr>
        <a:solidFill>
          <a:srgbClr val="FFC000"/>
        </a:solidFill>
        <a:ln>
          <a:noFill/>
        </a:ln>
      </dgm:spPr>
      <dgm:t>
        <a:bodyPr/>
        <a:lstStyle/>
        <a:p>
          <a:r>
            <a:rPr lang="it-IT" sz="1400" b="1" dirty="0">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custT="1"/>
      <dgm:spPr>
        <a:solidFill>
          <a:srgbClr val="FFC000"/>
        </a:solidFill>
        <a:ln>
          <a:noFill/>
        </a:ln>
      </dgm:spPr>
      <dgm:t>
        <a:bodyPr/>
        <a:lstStyle/>
        <a:p>
          <a:r>
            <a:rPr lang="it-IT" sz="1400" b="1" dirty="0">
              <a:solidFill>
                <a:srgbClr val="002060"/>
              </a:solidFill>
              <a:latin typeface="Arial" panose="020B0604020202020204" pitchFamily="34" charset="0"/>
              <a:cs typeface="Arial" panose="020B0604020202020204" pitchFamily="34" charset="0"/>
            </a:rPr>
            <a:t>Presidenti di zona/ circoscrizione</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custT="1"/>
      <dgm:spPr>
        <a:solidFill>
          <a:srgbClr val="FFC000"/>
        </a:solidFill>
        <a:ln>
          <a:noFill/>
        </a:ln>
      </dgm:spPr>
      <dgm:t>
        <a:bodyPr/>
        <a:lstStyle/>
        <a:p>
          <a:r>
            <a:rPr lang="it-IT" sz="1400" b="1" dirty="0">
              <a:solidFill>
                <a:srgbClr val="002060"/>
              </a:solidFill>
              <a:latin typeface="Arial" panose="020B0604020202020204" pitchFamily="34" charset="0"/>
              <a:cs typeface="Arial" panose="020B0604020202020204" pitchFamily="34" charset="0"/>
            </a:rPr>
            <a:t>Altri soci</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custT="1"/>
      <dgm:spPr>
        <a:solidFill>
          <a:srgbClr val="FFC000"/>
        </a:solidFill>
        <a:ln>
          <a:noFill/>
        </a:ln>
      </dgm:spPr>
      <dgm:t>
        <a:bodyPr/>
        <a:lstStyle/>
        <a:p>
          <a:r>
            <a:rPr lang="it-IT" sz="1400" b="1" dirty="0">
              <a:solidFill>
                <a:srgbClr val="002060"/>
              </a:solidFill>
              <a:latin typeface="Arial" panose="020B0604020202020204" pitchFamily="34" charset="0"/>
              <a:cs typeface="Arial" panose="020B0604020202020204" pitchFamily="34" charset="0"/>
            </a:rPr>
            <a:t>Coordinatori di club con interessi specifici</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rgbClr val="FFC000"/>
              </a:solidFill>
            </a:rPr>
            <a:t>Presidente</a:t>
          </a:r>
          <a:r>
            <a:rPr lang="en-US" sz="4000" b="1" kern="1200" dirty="0">
              <a:solidFill>
                <a:srgbClr val="FFC000"/>
              </a:solidFill>
            </a:rPr>
            <a:t> </a:t>
          </a:r>
          <a:r>
            <a:rPr lang="en-US" sz="4000" b="1" kern="1200" dirty="0" err="1">
              <a:solidFill>
                <a:srgbClr val="FFC000"/>
              </a:solidFill>
            </a:rPr>
            <a:t>internazionale</a:t>
          </a:r>
          <a:endParaRPr lang="en-US" sz="4000" b="1" kern="1200" dirty="0">
            <a:solidFill>
              <a:srgbClr val="FFC000"/>
            </a:solidFill>
          </a:endParaRP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Primo Vice </a:t>
          </a:r>
          <a:r>
            <a:rPr lang="en-US" sz="2600" b="1" kern="1200" dirty="0" err="1"/>
            <a:t>Presidente</a:t>
          </a:r>
          <a:r>
            <a:rPr lang="en-US" sz="2600" b="1" kern="1200" dirty="0"/>
            <a:t> </a:t>
          </a:r>
          <a:r>
            <a:rPr lang="en-US" sz="2600" b="1" kern="1200" dirty="0" err="1"/>
            <a:t>internazionale</a:t>
          </a:r>
          <a:endParaRPr lang="en-US" sz="2600" b="1" kern="1200" dirty="0"/>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Secondo Vice </a:t>
          </a:r>
          <a:r>
            <a:rPr lang="en-US" sz="2600" b="1" kern="1200" dirty="0" err="1"/>
            <a:t>Presidente</a:t>
          </a:r>
          <a:r>
            <a:rPr lang="en-US" sz="2600" b="1" kern="1200" dirty="0"/>
            <a:t> </a:t>
          </a:r>
          <a:r>
            <a:rPr lang="en-US" sz="2600" b="1" kern="1200" dirty="0" err="1"/>
            <a:t>internazionale</a:t>
          </a:r>
          <a:endParaRPr lang="en-US" sz="2600" b="1" kern="1200" dirty="0"/>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err="1"/>
            <a:t>Terzo</a:t>
          </a:r>
          <a:r>
            <a:rPr lang="en-US" sz="2600" b="1" kern="1200" dirty="0"/>
            <a:t> Vice </a:t>
          </a:r>
          <a:r>
            <a:rPr lang="en-US" sz="2600" b="1" kern="1200" dirty="0" err="1"/>
            <a:t>Presidente</a:t>
          </a:r>
          <a:r>
            <a:rPr lang="en-US" sz="2600" b="1" kern="1200" dirty="0"/>
            <a:t> </a:t>
          </a:r>
          <a:r>
            <a:rPr lang="en-US" sz="2600" b="1" kern="1200" dirty="0" err="1"/>
            <a:t>internazionale</a:t>
          </a:r>
          <a:endParaRPr lang="en-US" sz="2600" b="1" kern="1200" dirty="0"/>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a:t>Global Action Team</a:t>
          </a:r>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463914" y="2545288"/>
          <a:ext cx="1803171" cy="1803171"/>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bg1"/>
              </a:solidFill>
              <a:latin typeface="Arial" panose="020B0604020202020204" pitchFamily="34" charset="0"/>
              <a:cs typeface="Arial" panose="020B0604020202020204" pitchFamily="34" charset="0"/>
            </a:rPr>
            <a:t>Membro</a:t>
          </a:r>
        </a:p>
      </dsp:txBody>
      <dsp:txXfrm>
        <a:off x="2727982" y="2809356"/>
        <a:ext cx="1275035" cy="1275035"/>
      </dsp:txXfrm>
    </dsp:sp>
    <dsp:sp modelId="{86D911DE-0672-4F86-BFFF-200633F62CFD}">
      <dsp:nvSpPr>
        <dsp:cNvPr id="0" name=""/>
        <dsp:cNvSpPr/>
      </dsp:nvSpPr>
      <dsp:spPr>
        <a:xfrm rot="10800000">
          <a:off x="631790"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67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latin typeface="Arial" panose="020B0604020202020204" pitchFamily="34" charset="0"/>
              <a:cs typeface="Arial" panose="020B0604020202020204" pitchFamily="34" charset="0"/>
            </a:rPr>
            <a:t>Presidenti di comitato soci/estensione</a:t>
          </a:r>
        </a:p>
      </dsp:txBody>
      <dsp:txXfrm>
        <a:off x="679" y="2941986"/>
        <a:ext cx="1262220" cy="1009776"/>
      </dsp:txXfrm>
    </dsp:sp>
    <dsp:sp modelId="{88FA2379-EF0E-4A7A-B184-8088BB3D4863}">
      <dsp:nvSpPr>
        <dsp:cNvPr id="0" name=""/>
        <dsp:cNvSpPr/>
      </dsp:nvSpPr>
      <dsp:spPr>
        <a:xfrm rot="12960000">
          <a:off x="988552"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22772"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latin typeface="Arial" panose="020B0604020202020204" pitchFamily="34" charset="0"/>
              <a:cs typeface="Arial" panose="020B0604020202020204" pitchFamily="34" charset="0"/>
            </a:rPr>
            <a:t>Presidenti di zona/ circoscrizione</a:t>
          </a:r>
        </a:p>
      </dsp:txBody>
      <dsp:txXfrm>
        <a:off x="522772" y="1335151"/>
        <a:ext cx="1262220" cy="1009776"/>
      </dsp:txXfrm>
    </dsp:sp>
    <dsp:sp modelId="{63DADE17-2089-41F5-9E83-D054BB9A8320}">
      <dsp:nvSpPr>
        <dsp:cNvPr id="0" name=""/>
        <dsp:cNvSpPr/>
      </dsp:nvSpPr>
      <dsp:spPr>
        <a:xfrm rot="15120000">
          <a:off x="1922567"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1889627"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latin typeface="Arial" panose="020B0604020202020204" pitchFamily="34" charset="0"/>
              <a:cs typeface="Arial" panose="020B0604020202020204" pitchFamily="34" charset="0"/>
            </a:rPr>
            <a:t>Altri soci</a:t>
          </a:r>
        </a:p>
      </dsp:txBody>
      <dsp:txXfrm>
        <a:off x="1889627" y="342073"/>
        <a:ext cx="1262220" cy="1009776"/>
      </dsp:txXfrm>
    </dsp:sp>
    <dsp:sp modelId="{36DFAC45-C0BC-4881-AF7A-AFE834D3B062}">
      <dsp:nvSpPr>
        <dsp:cNvPr id="0" name=""/>
        <dsp:cNvSpPr/>
      </dsp:nvSpPr>
      <dsp:spPr>
        <a:xfrm rot="17280000">
          <a:off x="3077074" y="1413319"/>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579152" y="342073"/>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latin typeface="Arial" panose="020B0604020202020204" pitchFamily="34" charset="0"/>
              <a:cs typeface="Arial" panose="020B0604020202020204" pitchFamily="34" charset="0"/>
            </a:rPr>
            <a:t>Leader di club</a:t>
          </a:r>
        </a:p>
      </dsp:txBody>
      <dsp:txXfrm>
        <a:off x="3579152" y="342073"/>
        <a:ext cx="1262220" cy="1009776"/>
      </dsp:txXfrm>
    </dsp:sp>
    <dsp:sp modelId="{62FE3045-54E4-478D-B88E-2C467F2B7764}">
      <dsp:nvSpPr>
        <dsp:cNvPr id="0" name=""/>
        <dsp:cNvSpPr/>
      </dsp:nvSpPr>
      <dsp:spPr>
        <a:xfrm rot="19440000">
          <a:off x="4011090" y="2091921"/>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4946007" y="1335151"/>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latin typeface="Arial" panose="020B0604020202020204" pitchFamily="34" charset="0"/>
              <a:cs typeface="Arial" panose="020B0604020202020204" pitchFamily="34" charset="0"/>
            </a:rPr>
            <a:t>GAT</a:t>
          </a:r>
        </a:p>
      </dsp:txBody>
      <dsp:txXfrm>
        <a:off x="4946007" y="1335151"/>
        <a:ext cx="1262220" cy="1009776"/>
      </dsp:txXfrm>
    </dsp:sp>
    <dsp:sp modelId="{56D14699-91A9-42B4-A201-CDFC90796532}">
      <dsp:nvSpPr>
        <dsp:cNvPr id="0" name=""/>
        <dsp:cNvSpPr/>
      </dsp:nvSpPr>
      <dsp:spPr>
        <a:xfrm>
          <a:off x="4367852" y="3189922"/>
          <a:ext cx="1731357" cy="513903"/>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5468099" y="2941986"/>
          <a:ext cx="1262220" cy="1009776"/>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rgbClr val="002060"/>
              </a:solidFill>
              <a:latin typeface="Arial" panose="020B0604020202020204" pitchFamily="34" charset="0"/>
              <a:cs typeface="Arial" panose="020B0604020202020204" pitchFamily="34" charset="0"/>
            </a:rPr>
            <a:t>Coordinatori di club con interessi specifici</a:t>
          </a:r>
        </a:p>
      </dsp:txBody>
      <dsp:txXfrm>
        <a:off x="5468099" y="2941986"/>
        <a:ext cx="1262220" cy="100977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it-IT" sz="1000" u="sng" baseline="0" dirty="0">
                <a:latin typeface="Arial" panose="020B0604020202020204" pitchFamily="34" charset="0"/>
                <a:cs typeface="Arial" panose="020B0604020202020204" pitchFamily="34" charset="0"/>
              </a:rPr>
              <a:t>Preparazione alla riunione:</a:t>
            </a:r>
          </a:p>
          <a:p>
            <a:pPr marL="171450" indent="-171450">
              <a:buFont typeface="Arial" panose="020B0604020202020204" pitchFamily="34" charset="0"/>
              <a:buChar char="•"/>
            </a:pPr>
            <a:r>
              <a:rPr lang="it-IT" sz="1000" dirty="0">
                <a:latin typeface="Arial" panose="020B0604020202020204" pitchFamily="34" charset="0"/>
                <a:cs typeface="Arial" panose="020B0604020202020204" pitchFamily="34" charset="0"/>
              </a:rPr>
              <a:t>Questa presentazione PowerPoint può essere suddivisa in più sessioni. </a:t>
            </a:r>
          </a:p>
          <a:p>
            <a:pPr marL="171450" indent="-171450">
              <a:buFont typeface="Arial" panose="020B0604020202020204" pitchFamily="34" charset="0"/>
              <a:buChar char="•"/>
            </a:pPr>
            <a:r>
              <a:rPr lang="it-IT" sz="1000" dirty="0">
                <a:latin typeface="Arial" panose="020B0604020202020204" pitchFamily="34" charset="0"/>
                <a:cs typeface="Arial" panose="020B0604020202020204" pitchFamily="34" charset="0"/>
              </a:rPr>
              <a:t>Inoltre, è adattabile in modo da rispondere ai bisogni di ciascuna area.</a:t>
            </a:r>
          </a:p>
          <a:p>
            <a:pPr marL="171450" indent="-171450">
              <a:buFont typeface="Arial" panose="020B0604020202020204" pitchFamily="34" charset="0"/>
              <a:buChar char="•"/>
            </a:pPr>
            <a:r>
              <a:rPr lang="it-IT" sz="1000" baseline="0" dirty="0">
                <a:latin typeface="Arial" panose="020B0604020202020204" pitchFamily="34" charset="0"/>
                <a:cs typeface="Arial" panose="020B0604020202020204" pitchFamily="34" charset="0"/>
              </a:rPr>
              <a:t>Determinate lo strumento migliore per prendere nota degli appunti durante ogni discussione e attività. Se la riunione è in presenza, preparate una lavagna a fogli mobili e dei pennarelli. Se la riunione è virtuale, preparate il vostro strumento preferito per prendere appunti e condividete lo schermo in modo che tutti i partecipanti possano seguirvi. Ricordate di distribuire una copia degli appunti ai partecipanti dopo la riunione.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i="0" kern="100" dirty="0">
                <a:effectLst/>
                <a:latin typeface="Calibri" panose="020F0502020204030204" pitchFamily="34" charset="0"/>
                <a:ea typeface="Calibri" panose="020F0502020204030204" pitchFamily="34" charset="0"/>
                <a:cs typeface="Times New Roman" panose="02020603050405020304" pitchFamily="18" charset="0"/>
              </a:rPr>
              <a:t>Aggiornare i dati della membership de</a:t>
            </a: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ll'anno sociale precedente </a:t>
            </a:r>
            <a:r>
              <a:rPr lang="it-IT" sz="1100" i="1" kern="100" dirty="0">
                <a:effectLst/>
                <a:latin typeface="Calibri" panose="020F0502020204030204" pitchFamily="34" charset="0"/>
                <a:ea typeface="Calibri" panose="020F0502020204030204" pitchFamily="34" charset="0"/>
                <a:cs typeface="Times New Roman" panose="02020603050405020304" pitchFamily="18" charset="0"/>
              </a:rPr>
              <a:t>nelle slide </a:t>
            </a: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6 e 7 prima della sessione utilizzando i dati di Insight.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kern="100" dirty="0">
                <a:effectLst/>
                <a:latin typeface="Calibri" panose="020F0502020204030204" pitchFamily="34" charset="0"/>
                <a:ea typeface="Calibri" panose="020F0502020204030204" pitchFamily="34" charset="0"/>
                <a:cs typeface="Times New Roman" panose="02020603050405020304" pitchFamily="18" charset="0"/>
              </a:rPr>
              <a:t>Nella slide 7, aggiornare il primo punto dell’elenco in modo che rispecchi la crescita o le perdite della membership nell’area.</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it-IT" sz="1100" i="0" kern="100" dirty="0">
                <a:effectLst/>
                <a:latin typeface="Calibri" panose="020F0502020204030204" pitchFamily="34" charset="0"/>
                <a:ea typeface="Calibri" panose="020F0502020204030204" pitchFamily="34" charset="0"/>
                <a:cs typeface="Times New Roman" panose="02020603050405020304" pitchFamily="18" charset="0"/>
              </a:rPr>
              <a:t>Come parte del Manuale del piano strategico distrettuale, ai membri del gruppo di lavoro è stato chiesto di estrarre in anticipo queste informazioni sugli andamenti associativi nella loro area. Tuttavia, per prepararsi al meglio per la riunione e fornire ai partecipanti i dati utili a un'analisi distrettuale, queste informazioni sono disponibili su Insights (https://insights.lionsclubs.org). Effettuare il login con il proprio Lion Account (Lion Portal), cliccare su Insights nel pannello di navigazione in alto al centro e usare questi rapporti per riempire gli spazi sopra prima della presentazione. </a:t>
            </a:r>
          </a:p>
          <a:p>
            <a:pPr marL="742950" marR="0" lvl="1" indent="-285750">
              <a:lnSpc>
                <a:spcPct val="107000"/>
              </a:lnSpc>
              <a:spcBef>
                <a:spcPts val="0"/>
              </a:spcBef>
              <a:spcAft>
                <a:spcPts val="800"/>
              </a:spcAft>
              <a:buFont typeface="+mj-lt"/>
              <a:buAutoNum type="arabicParenR"/>
              <a:tabLst>
                <a:tab pos="914400" algn="l"/>
              </a:tabLst>
            </a:pPr>
            <a:r>
              <a:rPr lang="it-IT" sz="1100" i="0" kern="100" dirty="0">
                <a:effectLst/>
                <a:latin typeface="Calibri" panose="020F0502020204030204" pitchFamily="34" charset="0"/>
                <a:ea typeface="Calibri" panose="020F0502020204030204" pitchFamily="34" charset="0"/>
                <a:cs typeface="Arial" panose="020B0604020202020204" pitchFamily="34" charset="0"/>
              </a:rPr>
              <a:t>Nella barra in alto al centro, cliccare su “Membership” (Soci). Sul lato sinistro dello schermo, compare una sezione di filtro con cui potrete ordinare i risultati selezionando “LCI” o “GAT”. È possibile utilizzare entrambi questi filtri per raccogliere queste informazioni (filtri LCI per CA&gt; MD&gt; D, mentre GAT filtra per CA&gt; Area&gt; MD&gt; D). Una volta effettuata la scelta, selezionare “Total Membership” (Totale soci) e filtrare per visualizzare i dati del multidistretto o distretto. Prendere nota del numero dei soci del distretto di quest'anno e dello scorso anno dalle prime due colonne della tabella dati, quindi scorrere verso destra e prendere nota del tasso di mantenimento dei nuovi soci per 3 anni dall'ultima colonna. </a:t>
            </a:r>
          </a:p>
          <a:p>
            <a:pPr marL="742950" marR="0" lvl="1" indent="-285750">
              <a:lnSpc>
                <a:spcPct val="107000"/>
              </a:lnSpc>
              <a:spcBef>
                <a:spcPts val="0"/>
              </a:spcBef>
              <a:spcAft>
                <a:spcPts val="800"/>
              </a:spcAft>
              <a:buFont typeface="+mj-lt"/>
              <a:buAutoNum type="arabicParenR"/>
              <a:tabLst>
                <a:tab pos="914400" algn="l"/>
              </a:tabLst>
            </a:pPr>
            <a:r>
              <a:rPr lang="it-IT" sz="1100" i="0" kern="100" dirty="0">
                <a:effectLst/>
                <a:latin typeface="Calibri" panose="020F0502020204030204" pitchFamily="34" charset="0"/>
                <a:ea typeface="Calibri" panose="020F0502020204030204" pitchFamily="34" charset="0"/>
                <a:cs typeface="Arial" panose="020B0604020202020204" pitchFamily="34" charset="0"/>
              </a:rPr>
              <a:t>Tornando alla barra in alto al centro, cliccare su “Service Activity” (Attività di service). I filtri dovrebbero essere rimasti impostati dalla sezione precedente; in caso contrario, si deve seguire la stessa procedura descritta sopra per visualizzare i totali dei servizi multidistrettuali o distrettuali. Prendere nota del numero di persone servite nel proprio distretto per quest'anno e lo scorso anno dalla terza e quarta colonna della tabella dati, quindi scorrere verso destra e prendere nota della % dei club che hanno comunicato i rapporti durante l'anno sociale dall'ultima colonna.</a:t>
            </a:r>
          </a:p>
          <a:p>
            <a:pPr marL="0" marR="0">
              <a:lnSpc>
                <a:spcPct val="107000"/>
              </a:lnSpc>
              <a:spcBef>
                <a:spcPts val="0"/>
              </a:spcBef>
              <a:spcAft>
                <a:spcPts val="800"/>
              </a:spcAft>
            </a:pPr>
            <a:r>
              <a:rPr lang="it-IT" sz="1100" i="0" kern="100" dirty="0">
                <a:effectLst/>
                <a:latin typeface="Calibri" panose="020F0502020204030204" pitchFamily="34" charset="0"/>
                <a:ea typeface="Calibri" panose="020F0502020204030204" pitchFamily="34" charset="0"/>
                <a:cs typeface="Arial" panose="020B0604020202020204" pitchFamily="34" charset="0"/>
              </a:rPr>
              <a:t>Il rapporto sull’andamento degli ultimi 5 anni, disponibile su http://www8.lionsclubs.org/reports/5YearTrendReport, indica le metriche chiave degli ultimi 5 anni, inclusi soci nuovi, dimessi e club. Si suggerisce di stampare più copie di questo rapporto per i partecipanti, in modo che possano fare riferimento ai numeri per l'analisi distrettuale e la definizione degli obiettivi.</a:t>
            </a:r>
          </a:p>
          <a:p>
            <a:pPr marL="0" marR="0">
              <a:lnSpc>
                <a:spcPct val="107000"/>
              </a:lnSpc>
              <a:spcBef>
                <a:spcPts val="0"/>
              </a:spcBef>
              <a:spcAft>
                <a:spcPts val="800"/>
              </a:spcAft>
            </a:pPr>
            <a:endParaRPr lang="it-IT" sz="1100" i="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it-IT" sz="1100" i="0" kern="100" dirty="0">
                <a:effectLst/>
                <a:latin typeface="Calibri" panose="020F0502020204030204" pitchFamily="34" charset="0"/>
                <a:ea typeface="Calibri" panose="020F0502020204030204" pitchFamily="34" charset="0"/>
                <a:cs typeface="Arial" panose="020B0604020202020204" pitchFamily="34" charset="0"/>
              </a:rPr>
              <a:t>Se si desidera presentare dati applicabili a livello regionale come soci familiari, i rapporti sono disponibili qui: http://www8.lionsclubs.org/reports/FamilyandWomenMembershipReports/</a:t>
            </a:r>
          </a:p>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 </a:t>
            </a:r>
            <a:endParaRPr lang="it-IT"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it-IT" sz="1000" baseline="0" dirty="0">
                <a:latin typeface="Arial" panose="020B0604020202020204" pitchFamily="34" charset="0"/>
                <a:cs typeface="Arial" panose="020B0604020202020204" pitchFamily="34" charset="0"/>
              </a:rPr>
              <a:t>Considerate l’esercizio sul </a:t>
            </a:r>
            <a:r>
              <a:rPr lang="it-IT" sz="1000" b="0" i="1" baseline="0" dirty="0">
                <a:latin typeface="Arial" panose="020B0604020202020204" pitchFamily="34" charset="0"/>
                <a:cs typeface="Arial" panose="020B0604020202020204" pitchFamily="34" charset="0"/>
              </a:rPr>
              <a:t>lavoro di squadra </a:t>
            </a:r>
            <a:r>
              <a:rPr lang="it-IT" sz="1000" b="0" baseline="0" dirty="0">
                <a:latin typeface="Arial" panose="020B0604020202020204" pitchFamily="34" charset="0"/>
                <a:cs typeface="Arial" panose="020B0604020202020204" pitchFamily="34" charset="0"/>
              </a:rPr>
              <a:t>della </a:t>
            </a:r>
            <a:r>
              <a:rPr lang="it-IT" sz="1000" b="0" u="sng" baseline="0" dirty="0">
                <a:latin typeface="Arial" panose="020B0604020202020204" pitchFamily="34" charset="0"/>
                <a:cs typeface="Arial" panose="020B0604020202020204" pitchFamily="34" charset="0"/>
              </a:rPr>
              <a:t>slide 16</a:t>
            </a:r>
            <a:r>
              <a:rPr lang="it-IT" sz="1000" b="1" baseline="0" dirty="0">
                <a:latin typeface="Arial" panose="020B0604020202020204" pitchFamily="34" charset="0"/>
                <a:cs typeface="Arial" panose="020B0604020202020204" pitchFamily="34" charset="0"/>
              </a:rPr>
              <a:t>.</a:t>
            </a:r>
            <a:r>
              <a:rPr lang="it-IT" sz="1000" baseline="0" dirty="0">
                <a:latin typeface="Arial" panose="020B0604020202020204" pitchFamily="34" charset="0"/>
                <a:cs typeface="Arial" panose="020B0604020202020204" pitchFamily="34" charset="0"/>
              </a:rPr>
              <a:t> Se i membri del </a:t>
            </a:r>
            <a:r>
              <a:rPr lang="it-IT" sz="1000" b="0" baseline="0" dirty="0">
                <a:latin typeface="Arial" panose="020B0604020202020204" pitchFamily="34" charset="0"/>
                <a:cs typeface="Arial" panose="020B0604020202020204" pitchFamily="34" charset="0"/>
              </a:rPr>
              <a:t>vostro gruppo di lavoro </a:t>
            </a:r>
            <a:r>
              <a:rPr lang="it-IT" sz="1000" baseline="0" dirty="0">
                <a:latin typeface="Arial" panose="020B0604020202020204" pitchFamily="34" charset="0"/>
                <a:cs typeface="Arial" panose="020B0604020202020204" pitchFamily="34" charset="0"/>
              </a:rPr>
              <a:t>si conoscono bene e/o hanno collaborato con successo ad altre iniziative, l’esercizio potrebbe non essere necessario. Per </a:t>
            </a:r>
            <a:r>
              <a:rPr lang="it-IT" sz="1000" b="0" baseline="0" dirty="0">
                <a:latin typeface="Arial" panose="020B0604020202020204" pitchFamily="34" charset="0"/>
                <a:cs typeface="Arial" panose="020B0604020202020204" pitchFamily="34" charset="0"/>
              </a:rPr>
              <a:t>coloro che desiderano creare una maggiore coesione all’interno del gruppo di lavoro (a livello di distretto o di club), l’esercizio potrebbe essere una delle tante possibili attività di per il gruppo di lavoro. </a:t>
            </a:r>
          </a:p>
          <a:p>
            <a:pPr marL="171450" indent="-171450">
              <a:buFont typeface="Arial" panose="020B0604020202020204" pitchFamily="34" charset="0"/>
              <a:buChar char="•"/>
            </a:pPr>
            <a:r>
              <a:rPr lang="it-IT" sz="1000" b="0" dirty="0">
                <a:latin typeface="Arial" panose="020B0604020202020204" pitchFamily="34" charset="0"/>
                <a:cs typeface="Arial" panose="020B0604020202020204" pitchFamily="34" charset="0"/>
              </a:rPr>
              <a:t>Alcune slide di questa presentazione includono due versioni di testo da seguire:</a:t>
            </a:r>
          </a:p>
          <a:p>
            <a:pPr marL="628650" lvl="1"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Testo per il leader di area GAT che prepara i leader distrettuali a condurre un workshop sulla fase del “creare una squadra”.</a:t>
            </a:r>
          </a:p>
          <a:p>
            <a:pPr marL="628650" lvl="1" indent="-171450">
              <a:buFont typeface="Arial" panose="020B0604020202020204" pitchFamily="34" charset="0"/>
              <a:buChar char="•"/>
            </a:pPr>
            <a:r>
              <a:rPr lang="it-IT" sz="1000" b="0" dirty="0">
                <a:latin typeface="Arial" panose="020B0604020202020204" pitchFamily="34" charset="0"/>
                <a:cs typeface="Arial" panose="020B0604020202020204" pitchFamily="34" charset="0"/>
              </a:rPr>
              <a:t>Testo per i leader distrettuali che conducono un workshop sulla fase “Creare una squadra”.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b="0" dirty="0">
                <a:latin typeface="Arial" panose="020B0604020202020204" pitchFamily="34" charset="0"/>
                <a:cs typeface="Arial" panose="020B0604020202020204" pitchFamily="34" charset="0"/>
              </a:rPr>
              <a:t>NOTA IMPORTANTE SUI CORSI DEL CENTRO DI FORMAZIONE LIONS: Non copiare mai il link di un corso dal browser. Questo apre una pagina di login errata. Sfortunatamente, non possiamo avere dei link diretti ai corsi del Centro di formazione Lions. La </a:t>
            </a:r>
            <a:r>
              <a:rPr lang="it-IT" sz="1000" b="0" u="sng" dirty="0">
                <a:latin typeface="Arial" panose="020B0604020202020204" pitchFamily="34" charset="0"/>
                <a:cs typeface="Arial" panose="020B0604020202020204" pitchFamily="34" charset="0"/>
              </a:rPr>
              <a:t>slide 19</a:t>
            </a:r>
            <a:r>
              <a:rPr lang="it-IT" sz="1000" b="0" dirty="0">
                <a:latin typeface="Arial" panose="020B0604020202020204" pitchFamily="34" charset="0"/>
                <a:cs typeface="Arial" panose="020B0604020202020204" pitchFamily="34" charset="0"/>
              </a:rPr>
              <a:t> contiene le istruzioni su come accedere ai corsi effettuando una ricerca per titolo nella Libreria dei contenuti del Centro di formazione Lions.</a:t>
            </a:r>
          </a:p>
          <a:p>
            <a:pPr marL="171450" lvl="0" indent="-171450">
              <a:buFont typeface="Arial" panose="020B0604020202020204" pitchFamily="34" charset="0"/>
              <a:buChar char="•"/>
            </a:pPr>
            <a:endParaRPr lang="en-US" sz="1000"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it-IT" dirty="0"/>
              <a:t>Panoramica sulla NAMI</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it-IT" b="0" dirty="0">
                <a:ea typeface="ヒラギノ角ゴ Pro W3"/>
                <a:cs typeface="Arial"/>
              </a:rPr>
              <a:t>Note del relatore:</a:t>
            </a:r>
          </a:p>
          <a:p>
            <a:pPr>
              <a:defRPr/>
            </a:pPr>
            <a:endParaRPr lang="it-IT" b="0" dirty="0">
              <a:ea typeface="ヒラギノ角ゴ Pro W3"/>
              <a:cs typeface="Arial"/>
            </a:endParaRPr>
          </a:p>
          <a:p>
            <a:pPr>
              <a:defRPr/>
            </a:pPr>
            <a:r>
              <a:rPr lang="it-IT" b="0" dirty="0">
                <a:ea typeface="ヒラギノ角ゴ Pro W3"/>
                <a:cs typeface="Arial"/>
              </a:rPr>
              <a:t>Gli Officer Esecutivi hanno chiesto a tutte le aree costituzionali di condurre i propri programmi pilota di Approccio associativo globale nell’anno 2021-2022.  </a:t>
            </a:r>
          </a:p>
          <a:p>
            <a:pPr>
              <a:defRPr/>
            </a:pPr>
            <a:endParaRPr lang="it-IT" b="0" dirty="0">
              <a:ea typeface="ヒラギノ角ゴ Pro W3"/>
              <a:cs typeface="Arial"/>
            </a:endParaRPr>
          </a:p>
          <a:p>
            <a:pPr>
              <a:defRPr/>
            </a:pPr>
            <a:r>
              <a:rPr lang="it-IT" b="0" dirty="0">
                <a:ea typeface="ヒラギノ角ゴ Pro W3"/>
                <a:cs typeface="Arial"/>
              </a:rPr>
              <a:t>Il feedback del programma pilota ha influenzato il cambiamento e ha evidenziato la necessità di regionalizzazione. </a:t>
            </a:r>
          </a:p>
          <a:p>
            <a:pPr>
              <a:defRPr/>
            </a:pPr>
            <a:endParaRPr lang="it-IT" b="0" dirty="0">
              <a:ea typeface="ヒラギノ角ゴ Pro W3"/>
              <a:cs typeface="Arial"/>
            </a:endParaRPr>
          </a:p>
          <a:p>
            <a:pPr>
              <a:defRPr/>
            </a:pPr>
            <a:r>
              <a:rPr lang="it-IT" b="0" dirty="0">
                <a:ea typeface="ヒラギノ角ゴ Pro W3"/>
                <a:cs typeface="Arial"/>
              </a:rPr>
              <a:t>Il GAT guida il processo e fornisce supporto e responsabilità in ogni area costituzionale. I leader GAT formano anche i leader Lions sull'Approccio per la membership globale.</a:t>
            </a:r>
          </a:p>
          <a:p>
            <a:pPr>
              <a:defRPr/>
            </a:pPr>
            <a:endParaRPr lang="it-IT" b="0" dirty="0">
              <a:ea typeface="ヒラギノ角ゴ Pro W3"/>
              <a:cs typeface="Arial"/>
            </a:endParaRPr>
          </a:p>
          <a:p>
            <a:pPr>
              <a:defRPr/>
            </a:pPr>
            <a:r>
              <a:rPr lang="it-IT" b="0" dirty="0">
                <a:ea typeface="ヒラギノ角ゴ Pro W3"/>
                <a:cs typeface="Arial"/>
              </a:rPr>
              <a:t>Utilizzando le idee associative più efficaci provenienti da tutte le aree, l'Approccio per la membership globale è stato lanciato a livello mondiale nell'anno sociale 2022-2023. </a:t>
            </a:r>
          </a:p>
          <a:p>
            <a:pPr>
              <a:defRPr/>
            </a:pPr>
            <a:endParaRPr lang="it-IT" b="1" dirty="0">
              <a:ea typeface="ヒラギノ角ゴ Pro W3"/>
              <a:cs typeface="Arial"/>
            </a:endParaRPr>
          </a:p>
          <a:p>
            <a:pPr>
              <a:defRPr/>
            </a:pPr>
            <a:r>
              <a:rPr lang="it-IT" b="0" dirty="0">
                <a:ea typeface="ヒラギノ角ゴ Pro W3"/>
                <a:cs typeface="Arial"/>
              </a:rPr>
              <a:t>Nel luglio 2023 è stata lanciata la </a:t>
            </a:r>
            <a:r>
              <a:rPr lang="it-IT" b="0" i="1" dirty="0">
                <a:ea typeface="ヒラギノ角ゴ Pro W3"/>
                <a:cs typeface="Arial"/>
              </a:rPr>
              <a:t>MISSION</a:t>
            </a:r>
            <a:r>
              <a:rPr lang="it-IT" b="0" dirty="0">
                <a:ea typeface="ヒラギノ角ゴ Pro W3"/>
                <a:cs typeface="Arial"/>
              </a:rPr>
              <a:t> </a:t>
            </a:r>
            <a:r>
              <a:rPr lang="it-IT" b="1" dirty="0">
                <a:ea typeface="ヒラギノ角ゴ Pro W3"/>
                <a:cs typeface="Arial"/>
              </a:rPr>
              <a:t>1.5</a:t>
            </a:r>
            <a:r>
              <a:rPr lang="it-IT" b="0" dirty="0">
                <a:ea typeface="ヒラギノ角ゴ Pro W3"/>
                <a:cs typeface="Arial"/>
              </a:rPr>
              <a:t>. L'Approccio per la membership globale sosterrà la </a:t>
            </a:r>
            <a:r>
              <a:rPr lang="it-IT" b="0" i="1" dirty="0">
                <a:ea typeface="ヒラギノ角ゴ Pro W3"/>
                <a:cs typeface="Arial"/>
              </a:rPr>
              <a:t>MISSION</a:t>
            </a:r>
            <a:r>
              <a:rPr lang="it-IT" b="0" dirty="0">
                <a:ea typeface="ヒラギノ角ゴ Pro W3"/>
                <a:cs typeface="Arial"/>
              </a:rPr>
              <a:t> </a:t>
            </a:r>
            <a:r>
              <a:rPr lang="it-IT" b="1" dirty="0">
                <a:ea typeface="ヒラギノ角ゴ Pro W3"/>
                <a:cs typeface="Arial"/>
              </a:rPr>
              <a:t>1.5 </a:t>
            </a:r>
            <a:r>
              <a:rPr lang="it-IT" b="0" dirty="0">
                <a:ea typeface="ヒラギノ角ゴ Pro W3"/>
                <a:cs typeface="Arial"/>
              </a:rPr>
              <a:t>fino alla sua conclusione, nel giugno 2027.</a:t>
            </a:r>
            <a:endParaRPr lang="en-US" b="0"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presentatore: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Rafforzare l'idea che i partecipanti possono adattare il processo per soddisfare al meglio le esigenze della loro area e ricordare loro che hanno la facoltà di creare la squadra del loro distretto a modo loro.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L’Approccio per la membership globale segue un processo in 4 fasi: creare una squadra, creare una visione, creare un piano e creare il successo. </a:t>
            </a:r>
          </a:p>
          <a:p>
            <a:endParaRPr lang="en-US" sz="1000" b="0" dirty="0">
              <a:latin typeface="Arial" panose="020B0604020202020204" pitchFamily="34" charset="0"/>
              <a:cs typeface="Arial" panose="020B0604020202020204" pitchFamily="34" charset="0"/>
            </a:endParaRPr>
          </a:p>
          <a:p>
            <a:r>
              <a:rPr lang="it-IT" sz="1000" b="0" i="1" baseline="0" dirty="0">
                <a:latin typeface="Arial" panose="020B0604020202020204" pitchFamily="34" charset="0"/>
                <a:cs typeface="Arial" panose="020B0604020202020204" pitchFamily="34" charset="0"/>
              </a:rPr>
              <a:t>Testo per il leader di area GAT che prepara i leader distrettuali a condurre un workshop sulla fase del “creare una squadra”.</a:t>
            </a:r>
          </a:p>
          <a:p>
            <a:r>
              <a:rPr lang="it-IT" sz="1000" b="0" baseline="0" dirty="0">
                <a:latin typeface="Arial" panose="020B0604020202020204" pitchFamily="34" charset="0"/>
                <a:cs typeface="Arial" panose="020B0604020202020204" pitchFamily="34" charset="0"/>
              </a:rPr>
              <a:t>Quando farete ritorno nel vostro distretto, completerete la prima fase del processo: Creare una squadra. Come parte della fase “Creare una squadra”, avrete l'opportunità di conoscervi e comprendere i ruoli in questo processo e l'importanza della comunicazione e della fiducia.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Dal livello di club alla leadership GAT di livello superiore, dovrete scegliere i membri del vostro gruppo di lavoro che si dedicheranno ad aiutare il vostro distretto a prosperare nell'anno a venire e si supporteranno a vicenda di continuo durante tutto il processo.</a:t>
            </a:r>
          </a:p>
          <a:p>
            <a:endParaRPr lang="en-US" sz="1000" b="0" dirty="0">
              <a:latin typeface="Arial" panose="020B0604020202020204" pitchFamily="34" charset="0"/>
              <a:cs typeface="Arial" panose="020B0604020202020204" pitchFamily="34" charset="0"/>
            </a:endParaRPr>
          </a:p>
          <a:p>
            <a:r>
              <a:rPr lang="it-IT" sz="1000" b="0" i="1" dirty="0">
                <a:latin typeface="Arial" panose="020B0604020202020204" pitchFamily="34" charset="0"/>
                <a:cs typeface="Arial" panose="020B0604020202020204" pitchFamily="34" charset="0"/>
              </a:rPr>
              <a:t>Testo per i leader distrettuali che conducono un workshop sulla fase “Creare una visione”.</a:t>
            </a:r>
          </a:p>
          <a:p>
            <a:r>
              <a:rPr lang="it-IT" sz="1000" b="0" baseline="0" dirty="0">
                <a:latin typeface="Arial" panose="020B0604020202020204" pitchFamily="34" charset="0"/>
                <a:cs typeface="Arial" panose="020B0604020202020204" pitchFamily="34" charset="0"/>
              </a:rPr>
              <a:t>Oggi inizieremo con la prima fase del processo: Creare una squadra. Come parte di questa fase, avremo l'opportunità di conoscerci e comprendere i nostri ruoli in questo processo e l'importanza della comunicazione e della fiducia.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Dal livello di club alla leadership GAT di livello superiore, dovreste scegliere i membri del vostro gruppo di lavoro che si dedicheranno ad aiutare il vostro distretto a prosperare nell'anno a venire e si supporteranno a vicenda di continuo durante tutto il processo.</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presentatore: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Ricordate di adattare il modo in cui queste quattro aree vengono affrontate; se c'è una maggiore attenzione alla leadership nella vostra area, ricollegate tutto alla formazione e allo sviluppo associativo. Se c'è una maggiore attenzione al servizio, ricordate al gruppo che una maggiore soddisfazione dei soci garantisce che più Lions partecipino alle attività di servizio.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Prima di andare nel dettaglio dell'organizzazione del gruppo di lavoro, ricorderete che l'Approccio per la membership globale ha tre obiettivi: rinvigorire i distretti con nuovi club, rivitalizzare i club con nuovi soci e ridare motivazione ai soci con nuovi momenti di associazione e servizi entusiasmanti. </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Ognuna di queste è un'area in cui si concentra l'Approccio per la membership globale, insieme a </a:t>
            </a:r>
            <a:r>
              <a:rPr lang="it-IT" sz="1000" b="0" i="1" dirty="0">
                <a:latin typeface="Arial" panose="020B0604020202020204" pitchFamily="34" charset="0"/>
                <a:cs typeface="Arial" panose="020B0604020202020204" pitchFamily="34" charset="0"/>
              </a:rPr>
              <a:t>(clic) </a:t>
            </a:r>
            <a:r>
              <a:rPr lang="it-IT" sz="1000" b="0" baseline="0" dirty="0">
                <a:latin typeface="Arial" panose="020B0604020202020204" pitchFamily="34" charset="0"/>
                <a:cs typeface="Arial" panose="020B0604020202020204" pitchFamily="34" charset="0"/>
              </a:rPr>
              <a:t>fornire formazione e supporto ai nostri Leader Lions. Senza questo, nessuno degli altri obiettivi è possibile.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Vedrete le quattro aree di interesse riassunte come Nuovi club, Nuovi soci, Soddisfazione dei soci e Supporto dei leader.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u="sng" dirty="0">
                <a:latin typeface="Arial" panose="020B0604020202020204" pitchFamily="34" charset="0"/>
                <a:ea typeface="ヒラギノ角ゴ Pro W3"/>
                <a:cs typeface="Arial" panose="020B0604020202020204" pitchFamily="34" charset="0"/>
              </a:rPr>
              <a:t>Note per il presentatore: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dirty="0">
                <a:latin typeface="Arial" panose="020B0604020202020204" pitchFamily="34" charset="0"/>
                <a:ea typeface="ヒラギノ角ゴ Pro W3"/>
                <a:cs typeface="Arial" panose="020B0604020202020204" pitchFamily="34" charset="0"/>
              </a:rPr>
              <a:t>Ricordate di personalizzare in base a come vengono scelti i membri della squadra nella vostra area. Alcune aree possono stabilire che sia il governatore distrettuale o il Gabinetto distrettuale a scegliere la squadra, mentre altre potrebbero sviluppare una squadra specificamente dedicata alla causa e chiamare persone specifiche a farne parte. Altre considerazioni includono l'invio di un invito aperto a tutti i membri del distretto/MD per vedere chi è interessato a far parte della squadra o includere giovani Lions per avere da loro una nuova prospettiva.</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it-IT" sz="1000" b="0" dirty="0">
                <a:latin typeface="Arial" panose="020B0604020202020204" pitchFamily="34" charset="0"/>
                <a:ea typeface="ヒラギノ角ゴ Pro W3"/>
                <a:cs typeface="Arial" panose="020B0604020202020204" pitchFamily="34" charset="0"/>
              </a:rPr>
              <a:t>Per realizzare le nostre idee, avremo bisogno di una squadra.</a:t>
            </a:r>
            <a:r>
              <a:rPr lang="it-IT"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it-IT" sz="1000" b="0" i="1" baseline="0" dirty="0">
                <a:latin typeface="Arial" panose="020B0604020202020204" pitchFamily="34" charset="0"/>
                <a:cs typeface="Arial" panose="020B0604020202020204" pitchFamily="34" charset="0"/>
              </a:rPr>
              <a:t>Testo per il leader di area GAT che prepara i leader distrettuali a condurre un workshop sulla fase “Creare una squadra”. </a:t>
            </a:r>
          </a:p>
          <a:p>
            <a:r>
              <a:rPr lang="it-IT" sz="1000" b="0" dirty="0">
                <a:latin typeface="Arial" panose="020B0604020202020204" pitchFamily="34" charset="0"/>
                <a:ea typeface="ヒラギノ角ゴ Pro W3"/>
                <a:cs typeface="Arial" panose="020B0604020202020204" pitchFamily="34" charset="0"/>
              </a:rPr>
              <a:t>Questo organigramma è giusto</a:t>
            </a:r>
            <a:r>
              <a:rPr lang="it-IT" sz="1000" b="0" baseline="0" dirty="0">
                <a:latin typeface="Arial" panose="020B0604020202020204" pitchFamily="34" charset="0"/>
                <a:ea typeface="ヒラギノ角ゴ Pro W3"/>
                <a:cs typeface="Arial" panose="020B0604020202020204" pitchFamily="34" charset="0"/>
              </a:rPr>
              <a:t> un esempio di come potete organizzarvi attorno alle quattro aree di interesse nel vostro distretto. </a:t>
            </a:r>
            <a:r>
              <a:rPr lang="it-IT" sz="1000" b="0" dirty="0">
                <a:latin typeface="Arial" panose="020B0604020202020204" pitchFamily="34" charset="0"/>
                <a:ea typeface="ヒラギノ角ゴ Pro W3"/>
                <a:cs typeface="Arial" panose="020B0604020202020204" pitchFamily="34" charset="0"/>
              </a:rPr>
              <a:t>Potrete organizzare le squadre come preferite con tutte le persone di cui avete bisogno e questo include inserire nella vostra squadra dei Lions con vari titoli, anche quelli a livello di club.</a:t>
            </a:r>
            <a:r>
              <a:rPr lang="it-IT" sz="1000" b="0" baseline="0" dirty="0">
                <a:latin typeface="Arial" panose="020B0604020202020204" pitchFamily="34" charset="0"/>
                <a:ea typeface="ヒラギノ角ゴ Pro W3"/>
                <a:cs typeface="Arial" panose="020B0604020202020204" pitchFamily="34" charset="0"/>
              </a:rPr>
              <a:t> Ricordate: è il vostro distretto, quindi fate a modo vostro.</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ea typeface="ヒラギノ角ゴ Pro W3"/>
                <a:cs typeface="Arial" panose="020B0604020202020204" pitchFamily="34" charset="0"/>
              </a:rPr>
              <a:t>Quando si pensa alla formazione del proprio gruppo di lavoro, una delle cose da considerare è la scelta di persone interessate al progresso, desiderose di plasmare l'esperienza dei soci, con senso di responsabilità e disposte a comunicare.</a:t>
            </a:r>
            <a:r>
              <a:rPr lang="it-IT" sz="1000" b="0" baseline="0" dirty="0">
                <a:latin typeface="Arial" panose="020B0604020202020204" pitchFamily="34" charset="0"/>
                <a:ea typeface="ヒラギノ角ゴ Pro W3"/>
                <a:cs typeface="Arial" panose="020B0604020202020204" pitchFamily="34" charset="0"/>
              </a:rPr>
              <a:t> Alla fine, scegliete i soci che mostrano grande impegno e che si adattano meglio al ruolo.</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Il coordinatore distrettuale GMT è stato nominato come persona di riferimento per guidare l'iniziativa nel distretto. Tuttavia, anche un past governatore distrettuale o un altro leader rispettato può essere individuato a guida del supporto dell’Approccio per la membership globale, se in questo modo si hanno migliori risultati per la vostra area.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ea typeface="ヒラギノ角ゴ Pro W3"/>
                <a:cs typeface="Arial" panose="020B0604020202020204" pitchFamily="34" charset="0"/>
              </a:rPr>
              <a:t>Nell’organigramma di esempio ci sono anche i leader del gruppo di lavoro. </a:t>
            </a:r>
            <a:r>
              <a:rPr lang="it-IT" sz="1000" b="0" dirty="0">
                <a:latin typeface="Arial" panose="020B0604020202020204" pitchFamily="34" charset="0"/>
                <a:ea typeface="ヒラギノ角ゴ Pro W3"/>
                <a:cs typeface="Arial" panose="020B0604020202020204" pitchFamily="34" charset="0"/>
              </a:rPr>
              <a:t>Anche in questo caso, potete organizzarvi come preferite, ma nell'esempio c'è un leader del gruppo di lavoro per ciascuna delle quattro aree di interesse dell'Approccio per la membership globale:</a:t>
            </a:r>
            <a:r>
              <a:rPr lang="it-IT" sz="1000" b="0" baseline="0" dirty="0">
                <a:latin typeface="Arial" panose="020B0604020202020204" pitchFamily="34" charset="0"/>
                <a:ea typeface="ヒラギノ角ゴ Pro W3"/>
                <a:cs typeface="Arial" panose="020B0604020202020204" pitchFamily="34" charset="0"/>
              </a:rPr>
              <a:t> nuovi club, nuovi soci, soddisfazione dei soci, supporto dei leader. Considerate di avere:</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Il Global Extension Team distrettuale (GET) o il coordinatore dei club con interesse specifico come leader del gruppo di lavoro per l'area di interesse 1</a:t>
            </a:r>
          </a:p>
          <a:p>
            <a:pPr marL="171450" indent="-171450">
              <a:buFont typeface="Arial" panose="020B0604020202020204" pitchFamily="34" charset="0"/>
              <a:buChar char="•"/>
            </a:pPr>
            <a:r>
              <a:rPr lang="it-IT" sz="1000" b="0" baseline="0" dirty="0">
                <a:latin typeface="Arial" panose="020B0604020202020204" pitchFamily="34" charset="0"/>
                <a:ea typeface="ヒラギノ角ゴ Pro W3"/>
                <a:cs typeface="Arial" panose="020B0604020202020204" pitchFamily="34" charset="0"/>
              </a:rPr>
              <a:t>Il GST distrettuale come leader del </a:t>
            </a:r>
            <a:r>
              <a:rPr lang="it-IT" sz="1000" b="0" i="0" dirty="0">
                <a:latin typeface="Arial" panose="020B0604020202020204" pitchFamily="34" charset="0"/>
                <a:ea typeface="ヒラギノ角ゴ Pro W3"/>
                <a:cs typeface="Arial" panose="020B0604020202020204" pitchFamily="34" charset="0"/>
              </a:rPr>
              <a:t>gruppo di lavoro</a:t>
            </a:r>
            <a:r>
              <a:rPr lang="it-IT" sz="1000" b="0" baseline="0" dirty="0">
                <a:latin typeface="Arial" panose="020B0604020202020204" pitchFamily="34" charset="0"/>
                <a:ea typeface="ヒラギノ角ゴ Pro W3"/>
                <a:cs typeface="Arial" panose="020B0604020202020204" pitchFamily="34" charset="0"/>
              </a:rPr>
              <a:t> per l'area di interesse 3 </a:t>
            </a:r>
          </a:p>
          <a:p>
            <a:pPr marL="171450" indent="-171450">
              <a:buFont typeface="Arial" panose="020B0604020202020204" pitchFamily="34" charset="0"/>
              <a:buChar char="•"/>
            </a:pPr>
            <a:r>
              <a:rPr lang="it-IT" sz="1000" b="0" baseline="0" dirty="0">
                <a:latin typeface="Arial" panose="020B0604020202020204" pitchFamily="34" charset="0"/>
                <a:ea typeface="ヒラギノ角ゴ Pro W3"/>
                <a:cs typeface="Arial" panose="020B0604020202020204" pitchFamily="34" charset="0"/>
              </a:rPr>
              <a:t>I</a:t>
            </a:r>
            <a:r>
              <a:rPr lang="it-IT" sz="1000" b="0" baseline="0" dirty="0">
                <a:latin typeface="Arial" panose="020B0604020202020204" pitchFamily="34" charset="0"/>
                <a:cs typeface="Arial" panose="020B0604020202020204" pitchFamily="34" charset="0"/>
              </a:rPr>
              <a:t>l GLT distrettuale come leader del gruppo di lavoro per l'area di interesse 4</a:t>
            </a:r>
          </a:p>
          <a:p>
            <a:endParaRPr lang="en-US" sz="1000" b="0" baseline="0" dirty="0">
              <a:latin typeface="Arial" panose="020B0604020202020204" pitchFamily="34" charset="0"/>
              <a:cs typeface="Arial" panose="020B0604020202020204" pitchFamily="34" charset="0"/>
            </a:endParaRPr>
          </a:p>
          <a:p>
            <a:r>
              <a:rPr lang="it-IT" sz="1000" b="0" i="1" dirty="0">
                <a:latin typeface="Arial" panose="020B0604020202020204" pitchFamily="34" charset="0"/>
                <a:cs typeface="Arial" panose="020B0604020202020204" pitchFamily="34" charset="0"/>
              </a:rPr>
              <a:t>Testo per i leader distrettuali che conducono un workshop sulla fase “Creare una visione”.</a:t>
            </a:r>
          </a:p>
          <a:p>
            <a:r>
              <a:rPr lang="it-IT" sz="1000" b="0" baseline="0" dirty="0">
                <a:latin typeface="Arial" panose="020B0604020202020204" pitchFamily="34" charset="0"/>
                <a:cs typeface="Arial" panose="020B0604020202020204" pitchFamily="34" charset="0"/>
              </a:rPr>
              <a:t>Possiamo organizzare i nostri gruppi di lavoro come preferiamo con tutte le persone di cui abbiamo bisogno compresi soci con vari titoli, anche di club. Ricordate: è il nostro distretto, facciamo a modo nostro.</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Quando si pensa alla formazione del proprio gruppo di lavoro, una delle cose da considerare è la scelta di persone interessate ad andare avanti, desiderose di plasmare l'esperienza dei soci, con senso di responsabilità e disposte a comunicare. Alla fine, scegliamo persone dedite che si adattano meglio al ruolo.</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Il coordinatore distrettuale GMT è stato nominato come persona di riferimento per guidare l'iniziativa nel distretto. </a:t>
            </a:r>
          </a:p>
          <a:p>
            <a:r>
              <a:rPr lang="it-IT" sz="1000" b="0" i="1" baseline="0" dirty="0">
                <a:latin typeface="Arial" panose="020B0604020202020204" pitchFamily="34" charset="0"/>
                <a:cs typeface="Arial" panose="020B0604020202020204" pitchFamily="34" charset="0"/>
              </a:rPr>
              <a:t>Spiegare qui eventuali differenze regionali, ad esempio: Tuttavia, il Past Governatore Distrettuale XX sarà il leader di supporto per il GMA</a:t>
            </a:r>
            <a:r>
              <a:rPr lang="it-IT"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Nell’organigramma di esempio ci sono anche i leader del gruppo di lavoro. Anche in questo caso, possiamo organizzarci come preferiamo, ma nell’esempio c'è un leader del gruppo di lavoro per ciascuna delle quattro aree di interesse dell'approccio per la membership globale: nuovi club, nuovi soci, soddisfazione dei soci, supporto dei leader. Considerate di avere:</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Il Global Extension Team (GET) o il coordinatore di club con interessi specifici come leader del gruppo di lavoro per l'area di interesse 1</a:t>
            </a:r>
          </a:p>
          <a:p>
            <a:pPr marL="171450" indent="-171450">
              <a:buFont typeface="Arial" panose="020B0604020202020204" pitchFamily="34" charset="0"/>
              <a:buChar char="•"/>
            </a:pPr>
            <a:r>
              <a:rPr lang="it-IT" sz="1000" b="0" baseline="0" dirty="0">
                <a:latin typeface="Arial" panose="020B0604020202020204" pitchFamily="34" charset="0"/>
                <a:ea typeface="ヒラギノ角ゴ Pro W3"/>
                <a:cs typeface="Arial" panose="020B0604020202020204" pitchFamily="34" charset="0"/>
              </a:rPr>
              <a:t>Il GST distrettuale come leader del </a:t>
            </a:r>
            <a:r>
              <a:rPr lang="it-IT" sz="1000" b="0" i="0" dirty="0">
                <a:latin typeface="Arial" panose="020B0604020202020204" pitchFamily="34" charset="0"/>
                <a:ea typeface="ヒラギノ角ゴ Pro W3"/>
                <a:cs typeface="Arial" panose="020B0604020202020204" pitchFamily="34" charset="0"/>
              </a:rPr>
              <a:t>gruppo di lavoro</a:t>
            </a:r>
            <a:r>
              <a:rPr lang="it-IT" sz="1000" b="0" baseline="0" dirty="0">
                <a:latin typeface="Arial" panose="020B0604020202020204" pitchFamily="34" charset="0"/>
                <a:ea typeface="ヒラギノ角ゴ Pro W3"/>
                <a:cs typeface="Arial" panose="020B0604020202020204" pitchFamily="34" charset="0"/>
              </a:rPr>
              <a:t> per l'area di interesse 3 </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Il GLT distrettuale come leader del gruppo di lavoro per l'area di interesse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presentatore: </a:t>
            </a:r>
          </a:p>
          <a:p>
            <a:pPr lvl="0">
              <a:defRPr/>
            </a:pPr>
            <a:r>
              <a:rPr lang="it-IT"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it-IT" sz="1000" i="1" baseline="0" dirty="0">
                <a:latin typeface="Arial" panose="020B0604020202020204" pitchFamily="34" charset="0"/>
                <a:cs typeface="Arial" panose="020B0604020202020204" pitchFamily="34" charset="0"/>
              </a:rPr>
              <a:t>Testo per il leader di area GAT che prepara i leader distrettuali a condurre un workshop sulla fase “Creare una squadra”.</a:t>
            </a:r>
          </a:p>
          <a:p>
            <a:pPr>
              <a:defRPr/>
            </a:pP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Ricordate di scegliere un </a:t>
            </a:r>
            <a:r>
              <a:rPr lang="it-IT"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 variegato che può avere un impatto sulla membership a tutti i livelli, poiché per avere successo abbiamo bisogno della partecipazione di tutti.</a:t>
            </a:r>
            <a:r>
              <a:rPr lang="it-IT"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0" u="none" strike="noStrike" baseline="0" dirty="0">
                <a:solidFill>
                  <a:schemeClr val="tx1"/>
                </a:solidFill>
                <a:effectLst/>
                <a:latin typeface="Arial" panose="020B0604020202020204" pitchFamily="34" charset="0"/>
                <a:cs typeface="Arial" panose="020B0604020202020204" pitchFamily="34" charset="0"/>
              </a:rPr>
              <a:t>Come pensate che possano contribuire i Lions a diversi livelli?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it-IT"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E noi? Possiamo impegnarci a portare il nostro distretto al successo con </a:t>
            </a:r>
            <a:r>
              <a:rPr lang="it-IT" sz="1000" b="0" dirty="0">
                <a:latin typeface="Arial" panose="020B0604020202020204" pitchFamily="34" charset="0"/>
                <a:ea typeface="ヒラギノ角ゴ Pro W3"/>
                <a:cs typeface="Arial" panose="020B0604020202020204" pitchFamily="34" charset="0"/>
              </a:rPr>
              <a:t>l'Approccio per la membership globale?</a:t>
            </a:r>
          </a:p>
          <a:p>
            <a:pPr>
              <a:defRPr/>
            </a:pPr>
            <a:endParaRPr lang="en-US" sz="1000" b="0" dirty="0">
              <a:latin typeface="Arial" panose="020B0604020202020204" pitchFamily="34" charset="0"/>
              <a:cs typeface="Arial" panose="020B0604020202020204" pitchFamily="34" charset="0"/>
            </a:endParaRPr>
          </a:p>
          <a:p>
            <a:pPr>
              <a:defRPr/>
            </a:pPr>
            <a:r>
              <a:rPr lang="it-IT" sz="1000" b="0" i="1" dirty="0">
                <a:latin typeface="Arial" panose="020B0604020202020204" pitchFamily="34" charset="0"/>
                <a:cs typeface="Arial" panose="020B0604020202020204" pitchFamily="34" charset="0"/>
              </a:rPr>
              <a:t>Testo per i leader distrettuali che conducono un workshop sulla fase “Creare una visione”.</a:t>
            </a:r>
          </a:p>
          <a:p>
            <a:pPr>
              <a:defRPr/>
            </a:pP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Abbiamo scelto un </a:t>
            </a:r>
            <a:r>
              <a:rPr lang="it-IT"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 variegato che può avere un impatto sulla membership a tutti i livelli, poiché per avere successo abbiamo bisogno della partecipazione di tutti.</a:t>
            </a:r>
            <a:r>
              <a:rPr lang="it-IT"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0" u="none" strike="noStrike" baseline="0" dirty="0">
                <a:solidFill>
                  <a:schemeClr val="tx1"/>
                </a:solidFill>
                <a:effectLst/>
                <a:latin typeface="Arial" panose="020B0604020202020204" pitchFamily="34" charset="0"/>
                <a:cs typeface="Arial" panose="020B0604020202020204" pitchFamily="34" charset="0"/>
              </a:rPr>
              <a:t>In che modo pensate che possano contribuire i Lions a diversi livelli?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it-IT"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E noi? Possiamo impegnarci a portare il nostro distretto al successo con </a:t>
            </a:r>
            <a:r>
              <a:rPr lang="it-IT" sz="1000" b="0" dirty="0">
                <a:latin typeface="Arial" panose="020B0604020202020204" pitchFamily="34" charset="0"/>
                <a:ea typeface="ヒラギノ角ゴ Pro W3"/>
                <a:cs typeface="Arial" panose="020B0604020202020204" pitchFamily="34" charset="0"/>
              </a:rPr>
              <a:t>l'Approccio per la membership globale?</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1"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dirty="0">
                <a:latin typeface="Arial" panose="020B0604020202020204" pitchFamily="34" charset="0"/>
                <a:ea typeface="ヒラギノ角ゴ Pro W3"/>
                <a:cs typeface="Arial" panose="020B0604020202020204" pitchFamily="34" charset="0"/>
              </a:rPr>
              <a:t>Le aspettative elencate nella slide possono essere modificate per  meglio adattarle alle esigenze della vostra area. Inoltre, ci sono diverse domande elencate di seguito; scegliete a vostra discrezione quando dare spazio alla discussione o sentire i commenti dai partecipanti.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i="1" dirty="0">
                <a:latin typeface="Arial" panose="020B0604020202020204" pitchFamily="34" charset="0"/>
                <a:ea typeface="ヒラギノ角ゴ Pro W3"/>
                <a:cs typeface="Arial" panose="020B0604020202020204" pitchFamily="34" charset="0"/>
              </a:rPr>
              <a:t>Il testo evidenziato può essere modificato in base a chi viene nominato nel ruolo di guida di supporto per l’Approccio per la membership globale.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________________________________________________________________</a:t>
            </a:r>
          </a:p>
          <a:p>
            <a:r>
              <a:rPr lang="it-IT" sz="1000" b="0" i="1" baseline="0" dirty="0">
                <a:latin typeface="Arial" panose="020B0604020202020204" pitchFamily="34" charset="0"/>
                <a:cs typeface="Arial" panose="020B0604020202020204" pitchFamily="34" charset="0"/>
              </a:rPr>
              <a:t>Testo per il leader di area GAT che prepara i leader distrettuali a condurre un workshop sulla fase “Creare una squadra”.</a:t>
            </a:r>
          </a:p>
          <a:p>
            <a:r>
              <a:rPr lang="it-IT" sz="1000" b="0" baseline="0" dirty="0">
                <a:latin typeface="Arial" panose="020B0604020202020204" pitchFamily="34" charset="0"/>
                <a:ea typeface="ヒラギノ角ゴ Pro W3"/>
                <a:cs typeface="Arial" panose="020B0604020202020204" pitchFamily="34" charset="0"/>
              </a:rPr>
              <a:t>Mentre riflettiamo sulla definizione dei nostri ruoli, è importante per il GMA chiarire cosa ci aspettiamo dal nostro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 </a:t>
            </a:r>
            <a:r>
              <a:rPr lang="it-IT" sz="1000" b="0" baseline="0" dirty="0">
                <a:latin typeface="Arial" panose="020B0604020202020204" pitchFamily="34" charset="0"/>
                <a:ea typeface="ヒラギノ角ゴ Pro W3"/>
                <a:cs typeface="Arial" panose="020B0604020202020204" pitchFamily="34" charset="0"/>
              </a:rPr>
              <a:t>membri. </a:t>
            </a:r>
          </a:p>
          <a:p>
            <a:r>
              <a:rPr lang="it-IT" sz="1000" b="0" baseline="0" dirty="0">
                <a:latin typeface="Arial" panose="020B0604020202020204" pitchFamily="34" charset="0"/>
                <a:ea typeface="ヒラギノ角ゴ Pro W3"/>
                <a:cs typeface="Arial" panose="020B0604020202020204" pitchFamily="34" charset="0"/>
              </a:rPr>
              <a:t>Questa slide elenca alcuni esempi di alcune aspettative. Pensate ad altro? Che cosa chiedereste al vostro gruppo di lavoro?</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ea typeface="ヒラギノ角ゴ Pro W3"/>
                <a:cs typeface="Arial" panose="020B0604020202020204" pitchFamily="34" charset="0"/>
              </a:rPr>
              <a:t>Ad esempio, potremmo aspettarci che il coordinatore distrettuale GMT comunichi le varie componenti del processo e ne sia il principale sostenitore, che mantenga il piano creato dal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 e che</a:t>
            </a:r>
            <a:r>
              <a:rPr lang="it-IT" sz="1000" b="0" baseline="0" dirty="0">
                <a:latin typeface="Arial" panose="020B0604020202020204" pitchFamily="34" charset="0"/>
                <a:ea typeface="ヒラギノ角ゴ Pro W3"/>
                <a:cs typeface="Arial" panose="020B0604020202020204" pitchFamily="34" charset="0"/>
              </a:rPr>
              <a:t> monitori gli obiettivi rispetto ai dati effettivi e essere la persona di riferimento quando sorgono problemi.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Cosa dobbiamo aspettarci dai leader dei gruppi di lavoro? E dai membri del gruppo di lavoro? E dal </a:t>
            </a:r>
            <a:r>
              <a:rPr lang="it-IT" sz="1000" b="0" dirty="0">
                <a:latin typeface="Arial" panose="020B0604020202020204" pitchFamily="34" charset="0"/>
                <a:cs typeface="Arial" panose="020B0604020202020204" pitchFamily="34" charset="0"/>
              </a:rPr>
              <a:t>DG? </a:t>
            </a:r>
            <a:r>
              <a:rPr lang="it-IT" sz="1000" b="0" baseline="0" dirty="0">
                <a:solidFill>
                  <a:schemeClr val="tx1"/>
                </a:solidFill>
                <a:effectLst/>
                <a:latin typeface="Arial" panose="020B0604020202020204" pitchFamily="34" charset="0"/>
                <a:cs typeface="Arial" panose="020B0604020202020204" pitchFamily="34" charset="0"/>
              </a:rPr>
              <a:t> E dai coordinatori distrettuali GLT/GMT/GET e GST? </a:t>
            </a:r>
            <a:r>
              <a:rPr lang="it-IT" sz="1000" b="0" dirty="0">
                <a:solidFill>
                  <a:schemeClr val="tx1"/>
                </a:solidFill>
                <a:effectLst/>
                <a:latin typeface="Arial" panose="020B0604020202020204" pitchFamily="34" charset="0"/>
                <a:cs typeface="Arial" panose="020B0604020202020204" pitchFamily="34" charset="0"/>
              </a:rPr>
              <a:t>E dai presidenti di zona e di circoscrizione?</a:t>
            </a:r>
            <a:r>
              <a:rPr lang="it-IT" sz="1000" b="0" baseline="0" dirty="0">
                <a:solidFill>
                  <a:schemeClr val="tx1"/>
                </a:solidFill>
                <a:effectLst/>
                <a:latin typeface="Arial" panose="020B0604020202020204" pitchFamily="34" charset="0"/>
                <a:cs typeface="Arial" panose="020B0604020202020204" pitchFamily="34" charset="0"/>
              </a:rPr>
              <a:t> </a:t>
            </a:r>
            <a:r>
              <a:rPr lang="it-IT" sz="1000" b="0" dirty="0">
                <a:solidFill>
                  <a:schemeClr val="tx1"/>
                </a:solidFill>
                <a:effectLst/>
                <a:latin typeface="Arial" panose="020B0604020202020204" pitchFamily="34" charset="0"/>
                <a:cs typeface="Arial" panose="020B0604020202020204" pitchFamily="34" charset="0"/>
              </a:rPr>
              <a:t>E dai leader di club? </a:t>
            </a:r>
            <a:r>
              <a:rPr lang="it-IT" sz="1000" b="0" baseline="0" dirty="0">
                <a:solidFill>
                  <a:schemeClr val="tx1"/>
                </a:solidFill>
                <a:effectLst/>
                <a:latin typeface="Arial" panose="020B0604020202020204" pitchFamily="34" charset="0"/>
                <a:cs typeface="Arial" panose="020B0604020202020204" pitchFamily="34" charset="0"/>
              </a:rPr>
              <a:t>E dai presidenti di Consiglio e dai coordinatori multidistrettuali GAT? E dai soci del club?</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Ognuno gioca un ruolo nel processo e fa parte di un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 il che ci rende tutti responsabili delle azioni che si svolgeranno nel corso del prossimo anno.</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it-IT" sz="1000" b="0" baseline="0" dirty="0">
                <a:latin typeface="Arial" panose="020B0604020202020204" pitchFamily="34" charset="0"/>
                <a:ea typeface="ヒラギノ角ゴ Pro W3"/>
                <a:cs typeface="Arial" panose="020B0604020202020204" pitchFamily="34" charset="0"/>
              </a:rPr>
              <a:t>Quando il vostro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baseline="0" dirty="0">
                <a:latin typeface="Arial" panose="020B0604020202020204" pitchFamily="34" charset="0"/>
                <a:ea typeface="ヒラギノ角ゴ Pro W3"/>
                <a:cs typeface="Arial" panose="020B0604020202020204" pitchFamily="34" charset="0"/>
              </a:rPr>
              <a:t> si riunisce per il workshop Creare una squadra, assicuratevi di chiedere a tutti i partecipanti: </a:t>
            </a:r>
          </a:p>
          <a:p>
            <a:pPr marL="171450" indent="-171450">
              <a:buFont typeface="Arial" panose="020B0604020202020204" pitchFamily="34" charset="0"/>
              <a:buChar char="•"/>
            </a:pPr>
            <a:r>
              <a:rPr lang="it-IT" sz="1000" b="0" baseline="0" dirty="0">
                <a:latin typeface="Arial" panose="020B0604020202020204" pitchFamily="34" charset="0"/>
                <a:ea typeface="ヒラギノ角ゴ Pro W3"/>
                <a:cs typeface="Arial" panose="020B0604020202020204" pitchFamily="34" charset="0"/>
              </a:rPr>
              <a:t>Ci sono volontari per il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Quali ruoli restano da ricoprire? </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Ci sono altri leader che dovremmo invitare a unirsi a noi? </a:t>
            </a:r>
          </a:p>
          <a:p>
            <a:pPr marL="171450" indent="-171450">
              <a:buFont typeface="Arial" panose="020B0604020202020204" pitchFamily="34" charset="0"/>
              <a:buChar char="•"/>
            </a:pPr>
            <a:r>
              <a:rPr lang="it-IT" sz="1000" b="0" baseline="0" dirty="0">
                <a:latin typeface="Arial" panose="020B0604020202020204" pitchFamily="34" charset="0"/>
                <a:cs typeface="Arial" panose="020B0604020202020204" pitchFamily="34" charset="0"/>
              </a:rPr>
              <a:t>Chi inviterà ciascuno di quei leader? </a:t>
            </a:r>
          </a:p>
          <a:p>
            <a:endParaRPr lang="en-US" sz="1000" b="0" dirty="0">
              <a:latin typeface="Arial" panose="020B0604020202020204" pitchFamily="34" charset="0"/>
              <a:cs typeface="Arial" panose="020B0604020202020204" pitchFamily="34" charset="0"/>
            </a:endParaRPr>
          </a:p>
          <a:p>
            <a:r>
              <a:rPr lang="it-IT" sz="1000" b="0" i="1" dirty="0">
                <a:latin typeface="Arial" panose="020B0604020202020204" pitchFamily="34" charset="0"/>
                <a:cs typeface="Arial" panose="020B0604020202020204" pitchFamily="34" charset="0"/>
              </a:rPr>
              <a:t>Testo per i leader distrettuali che conducono un workshop sulla fase “Creare una visione”.</a:t>
            </a:r>
          </a:p>
          <a:p>
            <a:r>
              <a:rPr lang="it-IT" sz="1000" b="0" baseline="0" dirty="0">
                <a:latin typeface="Arial" panose="020B0604020202020204" pitchFamily="34" charset="0"/>
                <a:ea typeface="ヒラギノ角ゴ Pro W3"/>
                <a:cs typeface="Arial" panose="020B0604020202020204" pitchFamily="34" charset="0"/>
              </a:rPr>
              <a:t>Quando riflettiamo sulla definizione dei nostri ruoli, una cosa importante per l'Approccio per la membership globale è chiarire cosa ci aspettiamo dai membri del nostro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baseline="0" dirty="0">
                <a:latin typeface="Arial" panose="020B0604020202020204" pitchFamily="34" charset="0"/>
                <a:ea typeface="ヒラギノ角ゴ Pro W3"/>
                <a:cs typeface="Arial" panose="020B0604020202020204" pitchFamily="34" charset="0"/>
              </a:rPr>
              <a:t>. Questa slide elenca alcuni esempi di alcune aspettative, ma pensate ad altro? Che cosa chiedereste al vostro gruppo di lavoro?</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Ad esempio, potremmo aspettarci che il coordinatore distrettuale GMT comunichi le varie componenti del processo e ne sia il principale sostenitore; mantenga il piano creato dal team; monitori gli obiettivi rispetto ai dati effettivi e sia la persona di riferimento quando sorgono problemi.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ea typeface="ヒラギノ角ゴ Pro W3"/>
                <a:cs typeface="Arial" panose="020B0604020202020204" pitchFamily="34" charset="0"/>
              </a:rPr>
              <a:t>Cosa dobbiamo aspettarci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dai leader del gruppo di lavoro</a:t>
            </a:r>
            <a:r>
              <a:rPr lang="it-IT" sz="1000" b="0" baseline="0" dirty="0">
                <a:latin typeface="Arial" panose="020B0604020202020204" pitchFamily="34" charset="0"/>
                <a:ea typeface="ヒラギノ角ゴ Pro W3"/>
                <a:cs typeface="Arial" panose="020B0604020202020204" pitchFamily="34" charset="0"/>
              </a:rPr>
              <a:t>? E dai membri del gruppo di lavoro? E dal </a:t>
            </a:r>
            <a:r>
              <a:rPr lang="it-IT" sz="1000" b="0" dirty="0">
                <a:latin typeface="Arial" panose="020B0604020202020204" pitchFamily="34" charset="0"/>
                <a:ea typeface="ヒラギノ角ゴ Pro W3"/>
                <a:cs typeface="Arial" panose="020B0604020202020204" pitchFamily="34" charset="0"/>
              </a:rPr>
              <a:t>DG? </a:t>
            </a:r>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 E dai coordinatori distrettuali GLT/GET e GST? </a:t>
            </a:r>
            <a:r>
              <a:rPr lang="it-IT" sz="1000" b="0" dirty="0">
                <a:solidFill>
                  <a:schemeClr val="tx1"/>
                </a:solidFill>
                <a:effectLst/>
                <a:latin typeface="Arial" panose="020B0604020202020204" pitchFamily="34" charset="0"/>
                <a:ea typeface="ヒラギノ角ゴ Pro W3"/>
                <a:cs typeface="Arial" panose="020B0604020202020204" pitchFamily="34" charset="0"/>
              </a:rPr>
              <a:t>E dai presidenti di zona e di circoscrizione?</a:t>
            </a:r>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 </a:t>
            </a:r>
            <a:r>
              <a:rPr lang="it-IT" sz="1000" b="0" dirty="0">
                <a:solidFill>
                  <a:schemeClr val="tx1"/>
                </a:solidFill>
                <a:effectLst/>
                <a:latin typeface="Arial" panose="020B0604020202020204" pitchFamily="34" charset="0"/>
                <a:ea typeface="ヒラギノ角ゴ Pro W3"/>
                <a:cs typeface="Arial" panose="020B0604020202020204" pitchFamily="34" charset="0"/>
              </a:rPr>
              <a:t>E dai leader di club? </a:t>
            </a:r>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E dai presidenti di Consiglio e dai coordinatori multidistrettuali GAT? E dai soci del club?</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Ognuno gioca un ruolo nel processo e fa parte di un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baseline="0" dirty="0">
                <a:solidFill>
                  <a:schemeClr val="tx1"/>
                </a:solidFill>
                <a:effectLst/>
                <a:latin typeface="Arial" panose="020B0604020202020204" pitchFamily="34" charset="0"/>
                <a:ea typeface="ヒラギノ角ゴ Pro W3"/>
                <a:cs typeface="Arial" panose="020B0604020202020204" pitchFamily="34" charset="0"/>
              </a:rPr>
              <a:t>, il che ci rende tutti responsabili delle azioni che si svolgeranno nel corso del prossimo anno.</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it-IT" sz="1000" b="0" baseline="0" dirty="0">
                <a:latin typeface="Arial" panose="020B0604020202020204" pitchFamily="34" charset="0"/>
                <a:ea typeface="ヒラギノ角ゴ Pro W3"/>
                <a:cs typeface="Arial" panose="020B0604020202020204" pitchFamily="34" charset="0"/>
              </a:rPr>
              <a:t>Ci sono volontari per prendere parte al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Quali ruoli restano da ricoprire? Ci sono altri leader che dovremmo invitare a unirsi a noi? Chi inviterà ciascuno di quei leader?</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Fate riferimento alla slide 1, note sulla preparazione alla riunione. Per questa attività, trascrivete le idee dei partecipanti su una lavagna a fogli mobili o su uno strumento virtuale per prendere appunti.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________________________________________________________________</a:t>
            </a:r>
          </a:p>
          <a:p>
            <a:r>
              <a:rPr lang="it-IT" sz="1000" i="1" baseline="0" dirty="0">
                <a:latin typeface="Arial" panose="020B0604020202020204" pitchFamily="34" charset="0"/>
                <a:cs typeface="Arial" panose="020B0604020202020204" pitchFamily="34" charset="0"/>
              </a:rPr>
              <a:t>Testo per il leader di area GAT che prepara i leader distrettuali a condurre un workshop sulla fase “Creare una squadra”.</a:t>
            </a:r>
          </a:p>
          <a:p>
            <a:r>
              <a:rPr lang="it-IT" sz="1000" b="0" dirty="0">
                <a:latin typeface="Arial" panose="020B0604020202020204" pitchFamily="34" charset="0"/>
                <a:ea typeface="ヒラギノ角ゴ Pro W3"/>
                <a:cs typeface="Arial" panose="020B0604020202020204" pitchFamily="34" charset="0"/>
              </a:rPr>
              <a:t>Questa attività aiuta i membri di un nuovo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dirty="0">
                <a:latin typeface="Arial" panose="020B0604020202020204" pitchFamily="34" charset="0"/>
                <a:ea typeface="ヒラギノ角ゴ Pro W3"/>
                <a:cs typeface="Arial" panose="020B0604020202020204" pitchFamily="34" charset="0"/>
              </a:rPr>
              <a:t> a comprendere le reciproche passioni e motivazioni al fine di abbinarle ad alcuni aspetti del lavoro del gruppo. Se abbiamo una grande passione per qualcosa, siamo più impegnati e spesso più adatti a farlo. Adesso vi mostrerò come condurre l'attività. Condurrete questa stessa attività una volta riunito il </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 </a:t>
            </a:r>
            <a:r>
              <a:rPr lang="it-IT" sz="1000" b="0" dirty="0">
                <a:latin typeface="Arial" panose="020B0604020202020204" pitchFamily="34" charset="0"/>
                <a:ea typeface="ヒラギノ角ゴ Pro W3"/>
                <a:cs typeface="Arial" panose="020B0604020202020204" pitchFamily="34" charset="0"/>
              </a:rPr>
              <a:t>del vostro distretto per il workshop Creare una squadra.</a:t>
            </a:r>
          </a:p>
          <a:p>
            <a:r>
              <a:rPr lang="it-IT" sz="1000" b="0" i="1" dirty="0">
                <a:latin typeface="Arial" panose="020B0604020202020204" pitchFamily="34" charset="0"/>
                <a:cs typeface="Arial" panose="020B0604020202020204" pitchFamily="34" charset="0"/>
              </a:rPr>
              <a:t>Iniziare l'attività - </a:t>
            </a:r>
            <a:r>
              <a:rPr lang="it-IT" sz="1000" b="0" dirty="0">
                <a:latin typeface="Arial" panose="020B0604020202020204" pitchFamily="34" charset="0"/>
                <a:cs typeface="Arial" panose="020B0604020202020204" pitchFamily="34" charset="0"/>
              </a:rPr>
              <a:t>Parliamo di</a:t>
            </a:r>
            <a:r>
              <a:rPr lang="it-IT" sz="1000" b="0" baseline="0" dirty="0">
                <a:latin typeface="Arial" panose="020B0604020202020204" pitchFamily="34" charset="0"/>
                <a:cs typeface="Arial" panose="020B0604020202020204" pitchFamily="34" charset="0"/>
              </a:rPr>
              <a:t> come possiamo trasformare le nostre passioni in uno scopo per far sì che l'Approccio per la membership globale abbia successo.</a:t>
            </a:r>
          </a:p>
          <a:p>
            <a:r>
              <a:rPr lang="it-IT" sz="1000" b="0" baseline="0" dirty="0">
                <a:latin typeface="Arial" panose="020B0604020202020204" pitchFamily="34" charset="0"/>
                <a:cs typeface="Arial" panose="020B0604020202020204" pitchFamily="34" charset="0"/>
              </a:rPr>
              <a:t>Quali aspetti del Lions vi appassionano di più? Alcuni Lions sono guidati dal servizio, altri apprezzano le amicizie che stringono, altri ancora sono ispirati dalla formazione o dal mentoring dei leader di domani. Cosa vi interessa di più?</a:t>
            </a:r>
          </a:p>
          <a:p>
            <a:r>
              <a:rPr lang="it-IT" sz="1000" b="0" baseline="0" dirty="0">
                <a:latin typeface="Arial" panose="020B0604020202020204" pitchFamily="34" charset="0"/>
                <a:ea typeface="ヒラギノ角ゴ Pro W3"/>
                <a:cs typeface="Arial" panose="020B0604020202020204" pitchFamily="34" charset="0"/>
              </a:rPr>
              <a:t>In che modo tali interessi corrispondono allo scopo </a:t>
            </a:r>
            <a:r>
              <a:rPr lang="it-IT" sz="1000" b="0" dirty="0">
                <a:latin typeface="Arial" panose="020B0604020202020204" pitchFamily="34" charset="0"/>
                <a:ea typeface="ヒラギノ角ゴ Pro W3"/>
                <a:cs typeface="Arial" panose="020B0604020202020204" pitchFamily="34" charset="0"/>
              </a:rPr>
              <a:t>dell'Approccio per la membership globale</a:t>
            </a:r>
            <a:r>
              <a:rPr lang="it-IT" sz="1000" b="0" baseline="0" dirty="0">
                <a:latin typeface="Arial" panose="020B0604020202020204" pitchFamily="34" charset="0"/>
                <a:ea typeface="ヒラギノ角ゴ Pro W3"/>
                <a:cs typeface="Arial" panose="020B0604020202020204" pitchFamily="34" charset="0"/>
              </a:rPr>
              <a:t>?</a:t>
            </a:r>
            <a:r>
              <a:rPr lang="it-IT" sz="1000" b="0" dirty="0">
                <a:latin typeface="Arial" panose="020B0604020202020204" pitchFamily="34" charset="0"/>
                <a:ea typeface="ヒラギノ角ゴ Pro W3"/>
                <a:cs typeface="Arial" panose="020B0604020202020204" pitchFamily="34" charset="0"/>
              </a:rPr>
              <a:t> Come possiamo sfruttare le passioni dei componenti della nostra squadra per avere un impatto nel prossimo anno? </a:t>
            </a:r>
          </a:p>
          <a:p>
            <a:endParaRPr lang="en-US" sz="1000" b="0" dirty="0">
              <a:latin typeface="Arial" panose="020B0604020202020204" pitchFamily="34" charset="0"/>
              <a:cs typeface="Arial" panose="020B0604020202020204" pitchFamily="34" charset="0"/>
            </a:endParaRPr>
          </a:p>
          <a:p>
            <a:r>
              <a:rPr lang="it-IT" sz="1000" b="0" i="1" dirty="0">
                <a:latin typeface="Arial" panose="020B0604020202020204" pitchFamily="34" charset="0"/>
                <a:cs typeface="Arial" panose="020B0604020202020204" pitchFamily="34" charset="0"/>
              </a:rPr>
              <a:t>Testo per i leader distrettuali che conducono un workshop sulla fase “Creare una visione”.</a:t>
            </a:r>
          </a:p>
          <a:p>
            <a:r>
              <a:rPr lang="it-IT" sz="1000" b="0" dirty="0">
                <a:latin typeface="Arial" panose="020B0604020202020204" pitchFamily="34" charset="0"/>
                <a:cs typeface="Arial" panose="020B0604020202020204" pitchFamily="34" charset="0"/>
              </a:rPr>
              <a:t>Parliamo di</a:t>
            </a:r>
            <a:r>
              <a:rPr lang="it-IT" sz="1000" b="0" baseline="0" dirty="0">
                <a:latin typeface="Arial" panose="020B0604020202020204" pitchFamily="34" charset="0"/>
                <a:cs typeface="Arial" panose="020B0604020202020204" pitchFamily="34" charset="0"/>
              </a:rPr>
              <a:t> come possiamo trasformare le nostre passioni in uno scopo per far sì che l'approccio per la membership globale abbia successo.</a:t>
            </a:r>
          </a:p>
          <a:p>
            <a:r>
              <a:rPr lang="it-IT" sz="1000" b="0" baseline="0" dirty="0">
                <a:latin typeface="Arial" panose="020B0604020202020204" pitchFamily="34" charset="0"/>
                <a:cs typeface="Arial" panose="020B0604020202020204" pitchFamily="34" charset="0"/>
              </a:rPr>
              <a:t>Quali aspetti del Lions vi appassionano di più? Alcuni Lions sono guidati dal servizio, altri apprezzano le amicizie che stringono, altri ancora sono ispirati dalla formazione o dal tutoraggio dei leader di domani. Cosa vi interessa di più?</a:t>
            </a:r>
          </a:p>
          <a:p>
            <a:r>
              <a:rPr lang="it-IT" sz="1000" b="0" baseline="0" dirty="0">
                <a:latin typeface="Arial" panose="020B0604020202020204" pitchFamily="34" charset="0"/>
                <a:ea typeface="ヒラギノ角ゴ Pro W3"/>
                <a:cs typeface="Arial" panose="020B0604020202020204" pitchFamily="34" charset="0"/>
              </a:rPr>
              <a:t>In che modo tali interessi corrispondono allo scopo </a:t>
            </a:r>
            <a:r>
              <a:rPr lang="it-IT" sz="1000" b="0" dirty="0">
                <a:latin typeface="Arial" panose="020B0604020202020204" pitchFamily="34" charset="0"/>
                <a:ea typeface="ヒラギノ角ゴ Pro W3"/>
                <a:cs typeface="Arial" panose="020B0604020202020204" pitchFamily="34" charset="0"/>
              </a:rPr>
              <a:t>dell'Approccio per la membership globale</a:t>
            </a:r>
            <a:r>
              <a:rPr lang="it-IT" sz="1000" b="0" baseline="0" dirty="0">
                <a:latin typeface="Arial" panose="020B0604020202020204" pitchFamily="34" charset="0"/>
                <a:ea typeface="ヒラギノ角ゴ Pro W3"/>
                <a:cs typeface="Arial" panose="020B0604020202020204" pitchFamily="34" charset="0"/>
              </a:rPr>
              <a:t>?</a:t>
            </a:r>
            <a:r>
              <a:rPr lang="it-IT" sz="1000" b="0" dirty="0">
                <a:latin typeface="Arial" panose="020B0604020202020204" pitchFamily="34" charset="0"/>
                <a:ea typeface="ヒラギノ角ゴ Pro W3"/>
                <a:cs typeface="Arial" panose="020B0604020202020204" pitchFamily="34" charset="0"/>
              </a:rPr>
              <a:t> Come possiamo sfruttare le passioni dei componenti della nostra squadra per avere un impatto nel prossimo anno? Prendiamoci un po' di tempo per lavorare su questa attività per iniziare a selezionare i membri del nostro </a:t>
            </a:r>
            <a:r>
              <a:rPr lang="it-IT"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gruppo di lavoro</a:t>
            </a:r>
            <a:r>
              <a:rPr lang="it-IT" sz="1000" b="0" i="0" u="none" strike="noStrike" baseline="0" dirty="0">
                <a:solidFill>
                  <a:schemeClr val="tx1"/>
                </a:solidFill>
                <a:latin typeface="Arial" panose="020B0604020202020204" pitchFamily="34" charset="0"/>
                <a:ea typeface="ヒラギノ角ゴ Pro W3"/>
                <a:cs typeface="Arial" panose="020B0604020202020204" pitchFamily="34" charset="0"/>
              </a:rPr>
              <a:t> </a:t>
            </a:r>
            <a:r>
              <a:rPr lang="it-IT" sz="1000" b="0" dirty="0">
                <a:latin typeface="Arial" panose="020B0604020202020204" pitchFamily="34" charset="0"/>
                <a:ea typeface="ヒラギノ角ゴ Pro W3"/>
                <a:cs typeface="Arial" panose="020B0604020202020204" pitchFamily="34" charset="0"/>
              </a:rPr>
              <a:t>e individuare il ruolo più adatto alle loro passioni.</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a:defRPr/>
            </a:pPr>
            <a:r>
              <a:rPr lang="it-IT" sz="1000" i="1" dirty="0">
                <a:latin typeface="Arial" panose="020B0604020202020204" pitchFamily="34" charset="0"/>
                <a:cs typeface="Arial" panose="020B0604020202020204" pitchFamily="34" charset="0"/>
              </a:rPr>
              <a:t>{Consenti ai partecipanti di leggere da soli}</a:t>
            </a:r>
          </a:p>
          <a:p>
            <a:pPr lvl="0">
              <a:defRPr/>
            </a:pPr>
            <a:r>
              <a:rPr lang="it-IT"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Il nostro prossimo passo è tenere una sessione Creare una visione, in cui analizzeremo i punti di forza, i punti deboli, le opportunità e le sfide del nostro distretto e guardaremo agli obiettivi della </a:t>
            </a:r>
            <a:r>
              <a:rPr lang="it-IT" sz="1000" b="0" i="1" baseline="0" dirty="0">
                <a:latin typeface="Arial" panose="020B0604020202020204" pitchFamily="34" charset="0"/>
                <a:cs typeface="Arial" panose="020B0604020202020204" pitchFamily="34" charset="0"/>
              </a:rPr>
              <a:t>MISSION</a:t>
            </a:r>
            <a:r>
              <a:rPr lang="it-IT" sz="1000" b="0" baseline="0" dirty="0">
                <a:latin typeface="Arial" panose="020B0604020202020204" pitchFamily="34" charset="0"/>
                <a:cs typeface="Arial" panose="020B0604020202020204" pitchFamily="34" charset="0"/>
              </a:rPr>
              <a:t> </a:t>
            </a:r>
            <a:r>
              <a:rPr lang="it-IT" sz="1000" b="1" baseline="0" dirty="0">
                <a:latin typeface="Arial" panose="020B0604020202020204" pitchFamily="34" charset="0"/>
                <a:cs typeface="Arial" panose="020B0604020202020204" pitchFamily="34" charset="0"/>
              </a:rPr>
              <a:t>1.5</a:t>
            </a:r>
            <a:r>
              <a:rPr lang="it-IT"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Quando possiamo incontrarci?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Chi sarebbe la persona migliore per facilitare la riunione?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Chi dovrebbe essere invitato e chi organizzerà l'incontro virtuale? </a:t>
            </a:r>
          </a:p>
          <a:p>
            <a:endParaRPr lang="en-US" sz="1000" b="0" baseline="0" dirty="0">
              <a:latin typeface="Arial" panose="020B0604020202020204" pitchFamily="34" charset="0"/>
              <a:cs typeface="Arial" panose="020B0604020202020204" pitchFamily="34" charset="0"/>
            </a:endParaRPr>
          </a:p>
          <a:p>
            <a:r>
              <a:rPr lang="it-IT" sz="1000" b="0" baseline="0" dirty="0">
                <a:latin typeface="Arial" panose="020B0604020202020204" pitchFamily="34" charset="0"/>
                <a:cs typeface="Arial" panose="020B0604020202020204" pitchFamily="34" charset="0"/>
              </a:rPr>
              <a:t>C’è qualcos’altro che dovremmo preparare?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u="sng" dirty="0">
                <a:latin typeface="Arial" panose="020B0604020202020204" pitchFamily="34" charset="0"/>
                <a:ea typeface="ヒラギノ角ゴ Pro W3"/>
                <a:cs typeface="Arial" panose="020B0604020202020204" pitchFamily="34" charset="0"/>
              </a:rPr>
              <a:t>Note per il relatore: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Si raccomanda di completare tutti i corsi sopra elencati del Centro di formazione Lions. Inoltre, il governatore distrettuale e il coordinatore distrettuale GMT (o leader di supporto scelto per l’approccio per la membership globale) dovranno completare i seguenti corsi: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i="1" dirty="0">
                <a:latin typeface="Arial" panose="020B0604020202020204" pitchFamily="34" charset="0"/>
                <a:ea typeface="ヒラギノ角ゴ Pro W3"/>
                <a:cs typeface="Arial" panose="020B0604020202020204" pitchFamily="34" charset="0"/>
              </a:rPr>
              <a:t>Delegare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i="1" dirty="0">
                <a:latin typeface="Arial" panose="020B0604020202020204" pitchFamily="34" charset="0"/>
                <a:ea typeface="ヒラギノ角ゴ Pro W3"/>
                <a:cs typeface="Arial" panose="020B0604020202020204" pitchFamily="34" charset="0"/>
              </a:rPr>
              <a:t>Capacità decisionale (non ancora disponibile in tutte le lingue)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000" i="1" dirty="0">
                <a:latin typeface="Arial" panose="020B0604020202020204" pitchFamily="34" charset="0"/>
                <a:ea typeface="ヒラギノ角ゴ Pro W3"/>
                <a:cs typeface="Arial" panose="020B0604020202020204" pitchFamily="34" charset="0"/>
              </a:rPr>
              <a:t>Risoluzione dei conflitti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Dopo aver completato questi corsi, adattate le raccomandazioni della slide sopra elencate in base alle esigenze della vostra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Il Manuale del piano strategico distrettuale amplia le conoscenze di tattiche per supportare lo sviluppo di nuovi club e il reclutamento di nuovi soci, fornendo ai leader suggerimenti su come queste tattiche migliorano la comunicazione dei dati dei service, sottolineano l’importanza dello sviluppo della leadership e incrementano le donazioni da parte dei soci.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i="1" dirty="0">
                <a:latin typeface="Arial" panose="020B0604020202020204" pitchFamily="34" charset="0"/>
                <a:ea typeface="ヒラギノ角ゴ Pro W3"/>
                <a:cs typeface="Arial" panose="020B0604020202020204" pitchFamily="34" charset="0"/>
              </a:rPr>
              <a:t>Le tattiche di crescita associativa della MISSION </a:t>
            </a:r>
            <a:r>
              <a:rPr lang="it-IT" sz="1000" b="1" i="0" dirty="0">
                <a:latin typeface="Arial" panose="020B0604020202020204" pitchFamily="34" charset="0"/>
                <a:ea typeface="ヒラギノ角ゴ Pro W3"/>
                <a:cs typeface="Arial" panose="020B0604020202020204" pitchFamily="34" charset="0"/>
              </a:rPr>
              <a:t>1.5</a:t>
            </a:r>
            <a:r>
              <a:rPr lang="it-IT" sz="1000" i="1" dirty="0">
                <a:latin typeface="Arial" panose="020B0604020202020204" pitchFamily="34" charset="0"/>
                <a:ea typeface="ヒラギノ角ゴ Pro W3"/>
                <a:cs typeface="Arial" panose="020B0604020202020204" pitchFamily="34" charset="0"/>
              </a:rPr>
              <a:t> migliorano la comunicazione dei dati dei service, sottolineano l’importanza dello sviluppo della leadership e incrementano le donazioni da parte dei soci.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it-IT" sz="1000" dirty="0">
                <a:latin typeface="Arial" panose="020B0604020202020204" pitchFamily="34" charset="0"/>
                <a:ea typeface="ヒラギノ角ゴ Pro W3"/>
                <a:cs typeface="Arial" panose="020B0604020202020204" pitchFamily="34" charset="0"/>
              </a:rPr>
              <a:t>Prima di concludere la sessione di oggi, ecco alcuni corsi che vi aiuteranno a guidare il vostro gruppo di lavoro a promuovere l’ascolto efficace.</a:t>
            </a:r>
            <a:r>
              <a:rPr lang="it-IT" sz="1000" b="0" dirty="0">
                <a:latin typeface="Arial" panose="020B0604020202020204" pitchFamily="34" charset="0"/>
                <a:ea typeface="ヒラギノ角ゴ Pro W3"/>
                <a:cs typeface="Arial" panose="020B0604020202020204" pitchFamily="34" charset="0"/>
              </a:rPr>
              <a:t> In preparazione per la nostra prossima sessione, l’esame dell'Introduzione all'analisi SWOT e della definizione degli obiettivi aiuterà a guidare la nostra conversazione e ad acquisire una migliore comprensione di cosa sia un'analisi SWOT e perché sia utile nello sviluppo di una visione, un obiettivo e un piano d'azione.</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ea typeface="ヒラギノ角ゴ Pro W3"/>
                <a:cs typeface="Arial" panose="020B0604020202020204" pitchFamily="34" charset="0"/>
              </a:rPr>
              <a:t>Per comprendere meglio le esigenze e gli andamenti dei dati associativi della vostra area, completate la parte relativa allo sviluppo della membership del manuale del piano strategico distrettuale. </a:t>
            </a:r>
            <a:r>
              <a:rPr lang="it-IT" sz="1000" dirty="0">
                <a:latin typeface="Arial" panose="020B0604020202020204" pitchFamily="34" charset="0"/>
                <a:ea typeface="ヒラギノ角ゴ Pro W3"/>
                <a:cs typeface="Arial" panose="020B0604020202020204" pitchFamily="34" charset="0"/>
              </a:rPr>
              <a:t>Qui troverete il riferimento a delle risorse supplementari che aiuteranno voi e il vostro gruppo di lavoro a creare una vostra visione.</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u="sng" baseline="0" dirty="0">
                <a:latin typeface="Arial" panose="020B0604020202020204" pitchFamily="34" charset="0"/>
                <a:cs typeface="Arial" panose="020B0604020202020204" pitchFamily="34" charset="0"/>
              </a:rPr>
              <a:t>Note per il presentatore: </a:t>
            </a:r>
          </a:p>
          <a:p>
            <a:r>
              <a:rPr lang="it-IT" sz="1200" i="1" dirty="0">
                <a:latin typeface="Arial" panose="020B0604020202020204" pitchFamily="34" charset="0"/>
                <a:cs typeface="Arial" panose="020B0604020202020204" pitchFamily="34" charset="0"/>
              </a:rPr>
              <a:t>Iniziate la sessione presentandovi e dando il benvenuto ai partecipanti a questo seminario sull’Approccio per la membership globale.</a:t>
            </a:r>
          </a:p>
          <a:p>
            <a:r>
              <a:rPr lang="it-IT"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Benvenuti a questo seminario sull'Approccio per la membership globale.</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it-IT" sz="1000" u="sng" dirty="0">
                <a:latin typeface="Arial" panose="020B0604020202020204" pitchFamily="34" charset="0"/>
                <a:ea typeface="ヒラギノ角ゴ Pro W3"/>
                <a:cs typeface="Arial" panose="020B0604020202020204" pitchFamily="34" charset="0"/>
              </a:rPr>
              <a:t>Note per il relatore: </a:t>
            </a:r>
          </a:p>
          <a:p>
            <a:pPr lvl="0">
              <a:defRPr/>
            </a:pPr>
            <a:r>
              <a:rPr lang="it-IT" sz="100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000" b="0" baseline="0" dirty="0">
                <a:latin typeface="Arial" panose="020B0604020202020204" pitchFamily="34" charset="0"/>
                <a:cs typeface="Arial" panose="020B0604020202020204" pitchFamily="34" charset="0"/>
              </a:rPr>
              <a:t>Ci sono domande su ciò che abbiamo trattato oggi o su ciò che verrà dopo?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it-IT" sz="1000" b="0" i="0" u="none" strike="noStrike" baseline="0" dirty="0">
                <a:solidFill>
                  <a:schemeClr val="tx1"/>
                </a:solidFill>
                <a:latin typeface="Arial" panose="020B0604020202020204" pitchFamily="34" charset="0"/>
                <a:cs typeface="Arial" panose="020B0604020202020204" pitchFamily="34" charset="0"/>
              </a:rPr>
              <a:t>{click} Ispireremo i Lions del nostro distretto con nuovi club, nuovi soci, nuovi momenti di associazione e servizi entusiasmanti.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{click} </a:t>
            </a:r>
            <a:r>
              <a:rPr lang="it-IT" sz="1000" b="0" baseline="0" dirty="0">
                <a:latin typeface="Arial" panose="020B0604020202020204" pitchFamily="34" charset="0"/>
                <a:cs typeface="Arial" panose="020B0604020202020204" pitchFamily="34" charset="0"/>
              </a:rPr>
              <a:t>Grazie per la vostra partecipazione alla formazione per Creare una squadra dell’Approccio per la membership globale.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u="sng" dirty="0">
                <a:latin typeface="Arial" panose="020B0604020202020204" pitchFamily="34" charset="0"/>
                <a:ea typeface="ヒラギノ角ゴ Pro W3"/>
                <a:cs typeface="Arial" panose="020B0604020202020204" pitchFamily="34" charset="0"/>
              </a:rPr>
              <a:t>Note per il presentatore: </a:t>
            </a:r>
          </a:p>
          <a:p>
            <a:r>
              <a:rPr lang="it-IT" sz="1200" i="1" dirty="0">
                <a:latin typeface="Arial" panose="020B0604020202020204" pitchFamily="34" charset="0"/>
                <a:ea typeface="ヒラギノ角ゴ Pro W3"/>
                <a:cs typeface="Arial" panose="020B0604020202020204" pitchFamily="34" charset="0"/>
              </a:rPr>
              <a:t>Preparate il terreno sull'importanza del motivo per cui ci stiamo accingendo a implementare questo Approccio per la membership globale. Condividete la vostra risposta e spiegate perché è rilevante per la vostra area.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it-IT" sz="1200" b="0" dirty="0">
                <a:latin typeface="Arial" panose="020B0604020202020204" pitchFamily="34" charset="0"/>
                <a:ea typeface="ヒラギノ角ゴ Pro W3"/>
                <a:cs typeface="Arial" panose="020B0604020202020204" pitchFamily="34" charset="0"/>
              </a:rPr>
              <a:t>La riunione di oggi si compone di 4 parti</a:t>
            </a:r>
            <a:r>
              <a:rPr lang="it-IT" sz="1200" b="0" baseline="0" dirty="0">
                <a:latin typeface="Arial" panose="020B0604020202020204" pitchFamily="34" charset="0"/>
                <a:ea typeface="ヒラギノ角ゴ Pro W3"/>
                <a:cs typeface="Arial" panose="020B0604020202020204" pitchFamily="34" charset="0"/>
              </a:rPr>
              <a:t>:</a:t>
            </a:r>
            <a:r>
              <a:rPr lang="it-IT"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it-IT" sz="1200" b="0" baseline="0" dirty="0">
                <a:latin typeface="Arial" panose="020B0604020202020204" pitchFamily="34" charset="0"/>
                <a:cs typeface="Arial" panose="020B0604020202020204" pitchFamily="34" charset="0"/>
              </a:rPr>
              <a:t>Una panoramica sul programma dell'Approccio per la membership globale</a:t>
            </a:r>
          </a:p>
          <a:p>
            <a:pPr marL="228600" indent="-228600">
              <a:buAutoNum type="arabicParenR"/>
            </a:pPr>
            <a:r>
              <a:rPr lang="it-IT" sz="1200" baseline="0" dirty="0">
                <a:latin typeface="Arial" panose="020B0604020202020204" pitchFamily="34" charset="0"/>
                <a:cs typeface="Arial" panose="020B0604020202020204" pitchFamily="34" charset="0"/>
              </a:rPr>
              <a:t>Come possiamo organizzare il nostro gruppo di lavoro e l'importanza di creare una squadra</a:t>
            </a:r>
          </a:p>
          <a:p>
            <a:pPr marL="228600" indent="-228600">
              <a:buAutoNum type="arabicParenR"/>
            </a:pPr>
            <a:r>
              <a:rPr lang="it-IT" sz="1200" b="0" baseline="0" dirty="0">
                <a:latin typeface="Arial" panose="020B0604020202020204" pitchFamily="34" charset="0"/>
                <a:cs typeface="Arial" panose="020B0604020202020204" pitchFamily="34" charset="0"/>
              </a:rPr>
              <a:t>I ruoli necessari per il successo della nostra area</a:t>
            </a:r>
          </a:p>
          <a:p>
            <a:pPr marL="228600" indent="-228600">
              <a:buAutoNum type="arabicParenR"/>
            </a:pPr>
            <a:r>
              <a:rPr lang="it-IT" sz="1200" b="0" baseline="0" dirty="0">
                <a:latin typeface="Arial" panose="020B0604020202020204" pitchFamily="34" charset="0"/>
                <a:cs typeface="Arial" panose="020B0604020202020204" pitchFamily="34" charset="0"/>
              </a:rPr>
              <a:t>Le fasi successive di questo processo</a:t>
            </a:r>
          </a:p>
          <a:p>
            <a:endParaRPr lang="en-US" sz="1200" b="0" baseline="0" dirty="0">
              <a:latin typeface="Arial" panose="020B0604020202020204" pitchFamily="34" charset="0"/>
              <a:cs typeface="Arial" panose="020B0604020202020204" pitchFamily="34" charset="0"/>
            </a:endParaRPr>
          </a:p>
          <a:p>
            <a:r>
              <a:rPr lang="it-IT" sz="1200" baseline="0" dirty="0">
                <a:latin typeface="Arial" panose="020B0604020202020204" pitchFamily="34" charset="0"/>
                <a:cs typeface="Arial" panose="020B0604020202020204" pitchFamily="34" charset="0"/>
              </a:rPr>
              <a:t>Abbiamo bisogno del contributo di tutti in modo da creare un gruppo di lavoro quanto più solido.</a:t>
            </a:r>
            <a:r>
              <a:rPr lang="it-IT" sz="1200" b="0" baseline="0" dirty="0">
                <a:latin typeface="Arial" panose="020B0604020202020204" pitchFamily="34" charset="0"/>
                <a:cs typeface="Arial" panose="020B0604020202020204" pitchFamily="34" charset="0"/>
              </a:rPr>
              <a:t> Siete pronti?</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u="sng" dirty="0">
                <a:latin typeface="Arial" panose="020B0604020202020204" pitchFamily="34" charset="0"/>
                <a:ea typeface="ヒラギノ角ゴ Pro W3"/>
                <a:cs typeface="Arial" panose="020B0604020202020204" pitchFamily="34" charset="0"/>
              </a:rPr>
              <a:t>Note per il presentatore: </a:t>
            </a:r>
          </a:p>
          <a:p>
            <a:r>
              <a:rPr lang="it-IT" sz="1200" i="1" dirty="0">
                <a:latin typeface="Arial" panose="020B0604020202020204" pitchFamily="34" charset="0"/>
                <a:ea typeface="ヒラギノ角ゴ Pro W3"/>
                <a:cs typeface="Arial" panose="020B0604020202020204" pitchFamily="34" charset="0"/>
              </a:rPr>
              <a:t>Preparate la vostra risposta e condividetela con i partecipanti. Date spazio anche agli altri partecipanti di rispondere. Si può far rispondere ogni partecipante o chiamarne solo alcuni affinché i partecipanti restino coinvolti.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it-IT" sz="1200" b="0" baseline="0" dirty="0">
                <a:latin typeface="Arial" panose="020B0604020202020204" pitchFamily="34" charset="0"/>
                <a:ea typeface="ヒラギノ角ゴ Pro W3"/>
                <a:cs typeface="Arial" panose="020B0604020202020204" pitchFamily="34" charset="0"/>
              </a:rPr>
              <a:t>Iniziamo </a:t>
            </a:r>
            <a:r>
              <a:rPr lang="it-IT" sz="1200" b="0" dirty="0">
                <a:latin typeface="Arial" panose="020B0604020202020204" pitchFamily="34" charset="0"/>
                <a:ea typeface="ヒラギノ角ゴ Pro W3"/>
                <a:cs typeface="Arial" panose="020B0604020202020204" pitchFamily="34" charset="0"/>
              </a:rPr>
              <a:t>con</a:t>
            </a:r>
            <a:r>
              <a:rPr lang="it-IT" sz="1200" b="0" baseline="0" dirty="0">
                <a:latin typeface="Arial" panose="020B0604020202020204" pitchFamily="34" charset="0"/>
                <a:ea typeface="ヒラギノ角ゴ Pro W3"/>
                <a:cs typeface="Arial" panose="020B0604020202020204" pitchFamily="34" charset="0"/>
              </a:rPr>
              <a:t> una domanda fondamentale: Perché siamo Lions?</a:t>
            </a:r>
            <a:r>
              <a:rPr lang="it-IT"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Ecco la nostra visione e dichiarazione di missione.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Quali sono le parole chiave di queste dichiarazioni e cosa significano per voi? </a:t>
            </a:r>
          </a:p>
          <a:p>
            <a:endParaRPr lang="en-US" sz="1200" b="0" baseline="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Domanda facoltativa da considerare:</a:t>
            </a:r>
          </a:p>
          <a:p>
            <a:r>
              <a:rPr lang="it-IT" sz="1200" b="0" baseline="0" dirty="0">
                <a:latin typeface="Arial" panose="020B0604020202020204" pitchFamily="34" charset="0"/>
                <a:cs typeface="Arial" panose="020B0604020202020204" pitchFamily="34" charset="0"/>
              </a:rPr>
              <a:t>In che modo i vostri club stanno realizzando la visione e la missione della nostra organizzazione?</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u="sng" dirty="0">
                <a:latin typeface="Arial" panose="020B0604020202020204" pitchFamily="34" charset="0"/>
                <a:ea typeface="ヒラギノ角ゴ Pro W3"/>
                <a:cs typeface="Arial" panose="020B0604020202020204" pitchFamily="34" charset="0"/>
              </a:rPr>
              <a:t>Note per il presentatore: </a:t>
            </a:r>
          </a:p>
          <a:p>
            <a:r>
              <a:rPr lang="it-IT" sz="1200" i="1" dirty="0">
                <a:latin typeface="Arial" panose="020B0604020202020204" pitchFamily="34" charset="0"/>
                <a:ea typeface="ヒラギノ角ゴ Pro W3"/>
                <a:cs typeface="Arial" panose="020B0604020202020204" pitchFamily="34" charset="0"/>
              </a:rPr>
              <a:t>Se pensate che il vostro gruppo abbia bisogno di conoscersi meglio, lasciate inserita questa slide oppure modificatela per raccontare la vostra storia personale. Ricordate di personalizzare questa slide per facilitare una conversazione per promuovere la creazione della squadra.</a:t>
            </a:r>
          </a:p>
          <a:p>
            <a:endParaRPr lang="it-IT" sz="12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it-IT" sz="1200" b="0" dirty="0">
                <a:latin typeface="Arial" panose="020B0604020202020204" pitchFamily="34" charset="0"/>
                <a:ea typeface="ヒラギノ角ゴ Pro W3"/>
                <a:cs typeface="Arial" panose="020B0604020202020204" pitchFamily="34" charset="0"/>
              </a:rPr>
              <a:t>Ess</a:t>
            </a:r>
            <a:r>
              <a:rPr lang="it-IT" sz="1200" b="0" baseline="0" dirty="0">
                <a:latin typeface="Arial" panose="020B0604020202020204" pitchFamily="34" charset="0"/>
                <a:ea typeface="ヒラギノ角ゴ Pro W3"/>
                <a:cs typeface="Arial" panose="020B0604020202020204" pitchFamily="34" charset="0"/>
              </a:rPr>
              <a:t>ere Lions riguarda anche noi, come individui.</a:t>
            </a:r>
            <a:r>
              <a:rPr lang="it-IT"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In che modo l’essere Lions ha cambiato la vostra vita?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baseline="0" dirty="0">
                <a:latin typeface="Arial" panose="020B0604020202020204" pitchFamily="34" charset="0"/>
                <a:cs typeface="Arial" panose="020B0604020202020204" pitchFamily="34" charset="0"/>
              </a:rPr>
              <a:t>Come vediamo la nostra attuale situazione associativa? È urgente invertire l’andamento dei dati associativi che stiamo vedendo nel _______?</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latin typeface="Arial" panose="020B0604020202020204" pitchFamily="34" charset="0"/>
              <a:cs typeface="Arial" panose="020B0604020202020204" pitchFamily="34" charset="0"/>
            </a:endParaRPr>
          </a:p>
          <a:p>
            <a:r>
              <a:rPr lang="it-IT" sz="1200" dirty="0">
                <a:latin typeface="Arial" panose="020B0604020202020204" pitchFamily="34" charset="0"/>
                <a:cs typeface="Arial" panose="020B0604020202020204" pitchFamily="34" charset="0"/>
              </a:rPr>
              <a:t>Esaminando i dati associativi in tutto il mondo per l'anno sociale </a:t>
            </a:r>
            <a:r>
              <a:rPr lang="it-IT" sz="1200" b="1" dirty="0">
                <a:latin typeface="Arial" panose="020B0604020202020204" pitchFamily="34" charset="0"/>
                <a:cs typeface="Arial" panose="020B0604020202020204" pitchFamily="34" charset="0"/>
              </a:rPr>
              <a:t>20__-20__ (dal 1 luglio 20____ al 30 giugno 20____</a:t>
            </a:r>
            <a:r>
              <a:rPr lang="it-IT" sz="1200" dirty="0">
                <a:latin typeface="Arial" panose="020B0604020202020204" pitchFamily="34" charset="0"/>
                <a:cs typeface="Arial" panose="020B0604020202020204" pitchFamily="34" charset="0"/>
              </a:rPr>
              <a:t>) ci auguriamo di comprendere meglio il motivo per cui è necessario l'Approccio per la membership globale.</a:t>
            </a:r>
            <a:r>
              <a:rPr lang="it-IT" sz="1200" b="0" dirty="0">
                <a:latin typeface="Arial" panose="020B0604020202020204" pitchFamily="34" charset="0"/>
                <a:cs typeface="Arial" panose="020B0604020202020204" pitchFamily="34" charset="0"/>
              </a:rPr>
              <a:t> </a:t>
            </a:r>
          </a:p>
          <a:p>
            <a:endParaRPr lang="en-US" sz="1200" b="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Nella nostra Area Costituzionale/Area Regionale, in particolare, abbiamo perso/immesso ______ soci. </a:t>
            </a:r>
            <a:r>
              <a:rPr lang="it-IT" sz="1200" dirty="0">
                <a:latin typeface="Arial" panose="020B0604020202020204" pitchFamily="34" charset="0"/>
                <a:cs typeface="Arial" panose="020B0604020202020204" pitchFamily="34" charset="0"/>
              </a:rPr>
              <a:t>Se consideriamo tutte le nostre aree costituzionali nel mondo, questi totali ammontano a </a:t>
            </a:r>
            <a:r>
              <a:rPr lang="it-IT" sz="1200" b="1" dirty="0">
                <a:latin typeface="Arial" panose="020B0604020202020204" pitchFamily="34" charset="0"/>
                <a:cs typeface="Arial" panose="020B0604020202020204" pitchFamily="34" charset="0"/>
              </a:rPr>
              <a:t>_______</a:t>
            </a:r>
            <a:r>
              <a:rPr lang="it-IT" sz="1200" dirty="0">
                <a:latin typeface="Arial" panose="020B0604020202020204" pitchFamily="34" charset="0"/>
                <a:cs typeface="Arial" panose="020B0604020202020204" pitchFamily="34" charset="0"/>
              </a:rPr>
              <a:t> soci dimessi per anno.</a:t>
            </a:r>
            <a:r>
              <a:rPr lang="it-IT" sz="1200" b="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279173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Sebbene le tendenze degli ultimi 3 anni in tutto il mondo siano sostanzialmente migliori rispetto ai nostri totali dell’anno 20____-20____, è importante mostrare il costante declino associativo che la nostra organizzazione ha registrato negli ultimi 3 anni.</a:t>
            </a:r>
          </a:p>
          <a:p>
            <a:endParaRPr lang="en-US" sz="1200" b="0" dirty="0">
              <a:latin typeface="Arial" panose="020B0604020202020204" pitchFamily="34" charset="0"/>
              <a:cs typeface="Arial" panose="020B0604020202020204" pitchFamily="34" charset="0"/>
            </a:endParaRPr>
          </a:p>
          <a:p>
            <a:r>
              <a:rPr lang="it-IT" sz="1200" b="0" dirty="0">
                <a:latin typeface="Arial" panose="020B0604020202020204" pitchFamily="34" charset="0"/>
                <a:cs typeface="Arial" panose="020B0604020202020204" pitchFamily="34" charset="0"/>
              </a:rPr>
              <a:t>Adottando tutti insieme l'Approccio per la membership globale, speriamo di fornire ai nostri club il supporto di cui hanno bisogno per mantenere viva la nostra visione di essere il leader globale nel servizio comunitario e umanitario. Maggiore sarà il numero di mani dedite al servizio nelle nostre comunità, maggiore sarà l'impatto che potremo avere.</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21565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defRPr/>
            </a:pPr>
            <a:r>
              <a:rPr lang="it-IT" sz="1200" u="sng" dirty="0">
                <a:latin typeface="Arial" panose="020B0604020202020204" pitchFamily="34" charset="0"/>
                <a:ea typeface="ヒラギノ角ゴ Pro W3"/>
                <a:cs typeface="Arial" panose="020B0604020202020204" pitchFamily="34" charset="0"/>
              </a:rPr>
              <a:t>Note per il presentatore: </a:t>
            </a:r>
          </a:p>
          <a:p>
            <a:pPr lvl="0">
              <a:defRPr/>
            </a:pPr>
            <a:r>
              <a:rPr lang="it-IT" sz="120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it-IT" sz="1200" b="0" baseline="0" dirty="0">
                <a:latin typeface="Arial" panose="020B0604020202020204" pitchFamily="34" charset="0"/>
                <a:cs typeface="Arial" panose="020B0604020202020204" pitchFamily="34" charset="0"/>
              </a:rPr>
              <a:t>Qui vedrete che i nostri obiettivi sono:</a:t>
            </a:r>
          </a:p>
          <a:p>
            <a:pPr marL="171450" indent="-171450">
              <a:buFont typeface="Arial" panose="020B0604020202020204" pitchFamily="34" charset="0"/>
              <a:buChar char="•"/>
            </a:pPr>
            <a:r>
              <a:rPr lang="it-IT" sz="1200" b="0" dirty="0">
                <a:latin typeface="Arial" panose="020B0604020202020204" pitchFamily="34" charset="0"/>
                <a:cs typeface="Arial" panose="020B0604020202020204" pitchFamily="34" charset="0"/>
              </a:rPr>
              <a:t>Rinvigorire i distretti con nuovi club</a:t>
            </a:r>
          </a:p>
          <a:p>
            <a:pPr marL="171450" indent="-171450">
              <a:buFont typeface="Arial" panose="020B0604020202020204" pitchFamily="34" charset="0"/>
              <a:buChar char="•"/>
            </a:pPr>
            <a:r>
              <a:rPr lang="it-IT" sz="1200" b="0" dirty="0">
                <a:latin typeface="Arial" panose="020B0604020202020204" pitchFamily="34" charset="0"/>
                <a:cs typeface="Arial" panose="020B0604020202020204" pitchFamily="34" charset="0"/>
              </a:rPr>
              <a:t>Rivitalizzare i club con nuovi soci</a:t>
            </a:r>
          </a:p>
          <a:p>
            <a:pPr marL="171450" indent="-171450">
              <a:buFont typeface="Arial" panose="020B0604020202020204" pitchFamily="34" charset="0"/>
              <a:buChar char="•"/>
            </a:pPr>
            <a:r>
              <a:rPr lang="it-IT" sz="1200" b="0" dirty="0">
                <a:latin typeface="Arial" panose="020B0604020202020204" pitchFamily="34" charset="0"/>
                <a:cs typeface="Arial" panose="020B0604020202020204" pitchFamily="34" charset="0"/>
              </a:rPr>
              <a:t>Ridare motivazione ai nostri soci esistenti con nuovi momenti di associazione e service </a:t>
            </a:r>
            <a:r>
              <a:rPr lang="it-IT" sz="1200" b="0" baseline="0" dirty="0">
                <a:latin typeface="Arial" panose="020B0604020202020204" pitchFamily="34" charset="0"/>
                <a:cs typeface="Arial" panose="020B0604020202020204" pitchFamily="34" charset="0"/>
              </a:rPr>
              <a:t>entusiasmanti.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it-IT" sz="1200" b="0" baseline="0" dirty="0">
                <a:latin typeface="Arial" panose="020B0604020202020204" pitchFamily="34" charset="0"/>
                <a:cs typeface="Arial" panose="020B0604020202020204" pitchFamily="34" charset="0"/>
              </a:rPr>
              <a:t>Questi tre obiettivi ci guidano verso il nostro obiettivo di incrementare il numero di Lions in tutto il mondo per adempiere alla nostra missione di servire i bisogni delle nostre comunità.</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È giunto il momento di agire. L'Approccio per la membership globale ha il pieno sostegno del Presidente internazionale, dei Vicepresidenti internazionali e dei leader di Area e di Area costituzionale del Global Action Team. È importante ricordare che questi leader sono qui per sostenere il successo dei nostri club. </a:t>
            </a:r>
          </a:p>
          <a:p>
            <a:endParaRPr lang="it-IT" sz="1000" b="0" dirty="0">
              <a:latin typeface="Arial" panose="020B0604020202020204" pitchFamily="34" charset="0"/>
              <a:cs typeface="Arial" panose="020B0604020202020204" pitchFamily="34" charset="0"/>
            </a:endParaRPr>
          </a:p>
          <a:p>
            <a:r>
              <a:rPr lang="it-IT" sz="1000" b="0" dirty="0">
                <a:latin typeface="Arial" panose="020B0604020202020204" pitchFamily="34" charset="0"/>
                <a:cs typeface="Arial" panose="020B0604020202020204" pitchFamily="34" charset="0"/>
              </a:rPr>
              <a:t>Tutti questi Lions hanno competenze comprovate nella crescita dei club e dei soci e sono pronti a supportare qualsiasi distretto o multidistretto che partecipa all'Approccio per la membership globale. </a:t>
            </a:r>
            <a:endParaRPr lang="en-US" sz="1000" b="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4000" dirty="0"/>
              <a:t>Preparazione alla riunione</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18405"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en-US" sz="3600" b="1" kern="0" dirty="0" err="1">
                <a:solidFill>
                  <a:schemeClr val="bg1"/>
                </a:solidFill>
                <a:latin typeface="Arial" charset="0"/>
                <a:ea typeface="Arial" charset="0"/>
                <a:cs typeface="Arial" charset="0"/>
              </a:rPr>
              <a:t>Approccio</a:t>
            </a:r>
            <a:r>
              <a:rPr lang="en-US" sz="3600" b="1" kern="0" dirty="0">
                <a:solidFill>
                  <a:schemeClr val="bg1"/>
                </a:solidFill>
                <a:latin typeface="Arial" charset="0"/>
                <a:ea typeface="Arial" charset="0"/>
                <a:cs typeface="Arial" charset="0"/>
              </a:rPr>
              <a:t> per la membership </a:t>
            </a:r>
            <a:r>
              <a:rPr lang="en-US" sz="3600" b="1" kern="0" dirty="0" err="1">
                <a:solidFill>
                  <a:schemeClr val="bg1"/>
                </a:solidFill>
                <a:latin typeface="Arial" charset="0"/>
                <a:ea typeface="Arial" charset="0"/>
                <a:cs typeface="Arial" charset="0"/>
              </a:rPr>
              <a:t>globale</a:t>
            </a:r>
            <a:endParaRPr lang="en-US" sz="3600" b="1" kern="0" dirty="0">
              <a:solidFill>
                <a:schemeClr val="bg1"/>
              </a:solidFill>
              <a:latin typeface="Arial" charset="0"/>
              <a:ea typeface="Arial" charset="0"/>
              <a:cs typeface="Arial" charset="0"/>
            </a:endParaRP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it-IT" sz="2600" dirty="0">
                <a:solidFill>
                  <a:schemeClr val="bg1"/>
                </a:solidFill>
                <a:latin typeface="Arial" panose="020B0604020202020204" pitchFamily="34" charset="0"/>
                <a:cs typeface="Arial" panose="020B0604020202020204" pitchFamily="34" charset="0"/>
              </a:rPr>
              <a:t>Sperimentato in vari distretti di tutte le AC nell’anno 2021-2022.</a:t>
            </a:r>
          </a:p>
          <a:p>
            <a:pPr>
              <a:lnSpc>
                <a:spcPct val="120000"/>
              </a:lnSpc>
            </a:pPr>
            <a:r>
              <a:rPr lang="it-IT" sz="2600" dirty="0">
                <a:solidFill>
                  <a:schemeClr val="bg1"/>
                </a:solidFill>
                <a:latin typeface="Arial" panose="020B0604020202020204" pitchFamily="34" charset="0"/>
                <a:cs typeface="Arial" panose="020B0604020202020204" pitchFamily="34" charset="0"/>
              </a:rPr>
              <a:t>Raccolta di feedback e pratiche migliori da tutte le aree.</a:t>
            </a:r>
          </a:p>
          <a:p>
            <a:pPr>
              <a:lnSpc>
                <a:spcPct val="120000"/>
              </a:lnSpc>
            </a:pPr>
            <a:r>
              <a:rPr lang="it-IT" sz="2600" dirty="0">
                <a:solidFill>
                  <a:schemeClr val="bg1"/>
                </a:solidFill>
                <a:latin typeface="Arial" panose="020B0604020202020204" pitchFamily="34" charset="0"/>
                <a:cs typeface="Arial" panose="020B0604020202020204" pitchFamily="34" charset="0"/>
              </a:rPr>
              <a:t>Guidato dal GAT in termini di supporto e responsabilità</a:t>
            </a:r>
          </a:p>
          <a:p>
            <a:pPr>
              <a:lnSpc>
                <a:spcPct val="120000"/>
              </a:lnSpc>
            </a:pPr>
            <a:r>
              <a:rPr lang="it-IT" sz="2600" dirty="0">
                <a:solidFill>
                  <a:schemeClr val="bg1"/>
                </a:solidFill>
                <a:latin typeface="Arial" panose="020B0604020202020204" pitchFamily="34" charset="0"/>
                <a:cs typeface="Arial" panose="020B0604020202020204" pitchFamily="34" charset="0"/>
              </a:rPr>
              <a:t>Uso dell'Approccio globale dei soci per sostenere la </a:t>
            </a:r>
            <a:r>
              <a:rPr lang="it-IT" sz="2600" i="1" dirty="0">
                <a:solidFill>
                  <a:schemeClr val="bg1"/>
                </a:solidFill>
                <a:latin typeface="Arial" panose="020B0604020202020204" pitchFamily="34" charset="0"/>
                <a:cs typeface="Arial" panose="020B0604020202020204" pitchFamily="34" charset="0"/>
              </a:rPr>
              <a:t>MISSION</a:t>
            </a:r>
            <a:r>
              <a:rPr lang="it-IT" sz="2600" dirty="0">
                <a:solidFill>
                  <a:schemeClr val="bg1"/>
                </a:solidFill>
                <a:latin typeface="Arial" panose="020B0604020202020204" pitchFamily="34" charset="0"/>
                <a:cs typeface="Arial" panose="020B0604020202020204" pitchFamily="34" charset="0"/>
              </a:rPr>
              <a:t> </a:t>
            </a:r>
            <a:r>
              <a:rPr lang="it-IT" sz="2600" b="1" dirty="0">
                <a:solidFill>
                  <a:schemeClr val="bg1"/>
                </a:solidFill>
                <a:latin typeface="Arial" panose="020B0604020202020204" pitchFamily="34" charset="0"/>
                <a:cs typeface="Arial" panose="020B0604020202020204" pitchFamily="34" charset="0"/>
              </a:rPr>
              <a:t>1.5</a:t>
            </a:r>
            <a:endParaRPr lang="en-US" sz="2600" b="1"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Supporto</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alla</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1" u="none" strike="noStrike" kern="1200" cap="none" spc="0" normalizeH="0" baseline="0" noProof="0" dirty="0">
                  <a:ln>
                    <a:noFill/>
                  </a:ln>
                  <a:solidFill>
                    <a:schemeClr val="bg1"/>
                  </a:solidFill>
                  <a:effectLst/>
                  <a:uLnTx/>
                  <a:uFillTx/>
                  <a:latin typeface="Calibri" panose="020F0502020204030204"/>
                  <a:ea typeface="+mn-ea"/>
                  <a:cs typeface="+mn-cs"/>
                </a:rPr>
                <a:t>MISSION</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1.5</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attraverso</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l’Approccio</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per la membership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globale</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2023-2027</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2022-2023</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Lancio</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dell’Approccio</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per la membership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globale</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700" i="0" u="none" strike="noStrike" kern="1200" cap="none" spc="0" normalizeH="0" baseline="0" noProof="0" dirty="0" err="1">
                  <a:ln>
                    <a:noFill/>
                  </a:ln>
                  <a:solidFill>
                    <a:schemeClr val="bg1"/>
                  </a:solidFill>
                  <a:effectLst/>
                  <a:uLnTx/>
                  <a:uFillTx/>
                  <a:latin typeface="Calibri" panose="020F0502020204030204"/>
                  <a:ea typeface="+mn-ea"/>
                  <a:cs typeface="+mn-cs"/>
                </a:rPr>
                <a:t>nel</a:t>
              </a:r>
              <a:r>
                <a:rPr kumimoji="0" lang="en-US" sz="1700" i="0" u="none" strike="noStrike" kern="1200" cap="none" spc="0" normalizeH="0" baseline="0" noProof="0" dirty="0">
                  <a:ln>
                    <a:noFill/>
                  </a:ln>
                  <a:solidFill>
                    <a:schemeClr val="bg1"/>
                  </a:solidFill>
                  <a:effectLst/>
                  <a:uLnTx/>
                  <a:uFillTx/>
                  <a:latin typeface="Calibri" panose="020F0502020204030204"/>
                  <a:ea typeface="+mn-ea"/>
                  <a:cs typeface="+mn-cs"/>
                </a:rPr>
                <a:t> mondo</a:t>
              </a:r>
            </a:p>
          </p:txBody>
        </p:sp>
      </p:grpSp>
    </p:spTree>
    <p:extLst>
      <p:ext uri="{BB962C8B-B14F-4D97-AF65-F5344CB8AC3E}">
        <p14:creationId xmlns:p14="http://schemas.microsoft.com/office/powerpoint/2010/main" val="249162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2438400" y="667006"/>
            <a:ext cx="105156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3000" b="1" i="0" u="none" strike="noStrike" cap="none" normalizeH="0" baseline="0" noProof="0" dirty="0">
                <a:ln>
                  <a:noFill/>
                </a:ln>
                <a:solidFill>
                  <a:prstClr val="white"/>
                </a:solidFill>
                <a:effectLst/>
                <a:uLnTx/>
                <a:uFillTx/>
                <a:latin typeface="Arial" charset="0"/>
                <a:ea typeface="Arial" charset="0"/>
                <a:cs typeface="Arial" charset="0"/>
              </a:rPr>
              <a:t>Processo dell’Approccio per la membership globale</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813804" y="2819400"/>
            <a:ext cx="10564392" cy="2560608"/>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Creare </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il</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successo</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Creare</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un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piano</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Creare</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una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visione</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Creare</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una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squadra</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496"/>
              </a:solidFill>
            </a:endParaRP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4" name="Title 3"/>
          <p:cNvSpPr>
            <a:spLocks noGrp="1"/>
          </p:cNvSpPr>
          <p:nvPr>
            <p:ph type="title" idx="4294967295"/>
          </p:nvPr>
        </p:nvSpPr>
        <p:spPr>
          <a:xfrm>
            <a:off x="-21265" y="739259"/>
            <a:ext cx="12192000" cy="533400"/>
          </a:xfrm>
          <a:prstGeom prst="rect">
            <a:avLst/>
          </a:prstGeom>
        </p:spPr>
        <p:txBody>
          <a:bodyPr>
            <a:noAutofit/>
          </a:bodyPr>
          <a:lstStyle/>
          <a:p>
            <a:r>
              <a:rPr lang="it-IT" sz="3200" b="1" dirty="0">
                <a:solidFill>
                  <a:srgbClr val="0A5496"/>
                </a:solidFill>
              </a:rPr>
              <a:t>Aree in cui si concentra </a:t>
            </a:r>
            <a:br>
              <a:rPr lang="it-IT" sz="3200" b="1" dirty="0">
                <a:solidFill>
                  <a:srgbClr val="0A5496"/>
                </a:solidFill>
              </a:rPr>
            </a:br>
            <a:r>
              <a:rPr lang="it-IT" sz="3200" b="1" dirty="0">
                <a:solidFill>
                  <a:srgbClr val="0A5496"/>
                </a:solidFill>
              </a:rPr>
              <a:t>l'Approccio per la membership globale</a:t>
            </a:r>
          </a:p>
        </p:txBody>
      </p:sp>
      <p:sp>
        <p:nvSpPr>
          <p:cNvPr id="10" name="Rectangle 9"/>
          <p:cNvSpPr/>
          <p:nvPr/>
        </p:nvSpPr>
        <p:spPr>
          <a:xfrm>
            <a:off x="762001" y="2513091"/>
            <a:ext cx="2286000" cy="210312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000" b="1" dirty="0">
                <a:solidFill>
                  <a:schemeClr val="bg1"/>
                </a:solidFill>
                <a:latin typeface="Arial" panose="020B0604020202020204" pitchFamily="34" charset="0"/>
                <a:cs typeface="Arial" panose="020B0604020202020204" pitchFamily="34" charset="0"/>
              </a:rPr>
              <a:t>Rinvigorire i distretti con nuovi club </a:t>
            </a:r>
          </a:p>
        </p:txBody>
      </p:sp>
      <p:sp>
        <p:nvSpPr>
          <p:cNvPr id="12" name="Rectangle 11"/>
          <p:cNvSpPr/>
          <p:nvPr/>
        </p:nvSpPr>
        <p:spPr>
          <a:xfrm>
            <a:off x="3630029" y="2513091"/>
            <a:ext cx="2286000" cy="210312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000" b="1" dirty="0">
                <a:solidFill>
                  <a:schemeClr val="bg1"/>
                </a:solidFill>
                <a:latin typeface="Arial" panose="020B0604020202020204" pitchFamily="34" charset="0"/>
                <a:cs typeface="Arial" panose="020B0604020202020204" pitchFamily="34" charset="0"/>
              </a:rPr>
              <a:t>Rivitalizzare i club con nuovi soci</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400" b="1" dirty="0">
                <a:solidFill>
                  <a:srgbClr val="0A5496"/>
                </a:solidFill>
                <a:latin typeface="Arial" panose="020B0604020202020204" pitchFamily="34" charset="0"/>
                <a:cs typeface="Arial" panose="020B0604020202020204" pitchFamily="34" charset="0"/>
              </a:rPr>
              <a:t>Nuovi </a:t>
            </a:r>
            <a:br>
              <a:rPr lang="it-IT" sz="2400" b="1" dirty="0">
                <a:solidFill>
                  <a:srgbClr val="0A5496"/>
                </a:solidFill>
                <a:latin typeface="Arial" panose="020B0604020202020204" pitchFamily="34" charset="0"/>
                <a:cs typeface="Arial" panose="020B0604020202020204" pitchFamily="34" charset="0"/>
              </a:rPr>
            </a:br>
            <a:r>
              <a:rPr lang="it-IT" sz="2400" b="1" dirty="0">
                <a:solidFill>
                  <a:srgbClr val="0A5496"/>
                </a:solidFill>
                <a:latin typeface="Arial" panose="020B0604020202020204" pitchFamily="34" charset="0"/>
                <a:cs typeface="Arial" panose="020B0604020202020204" pitchFamily="34" charset="0"/>
              </a:rPr>
              <a:t>club</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400" b="1" dirty="0">
                <a:solidFill>
                  <a:srgbClr val="0A5496"/>
                </a:solidFill>
                <a:latin typeface="Arial" panose="020B0604020202020204" pitchFamily="34" charset="0"/>
                <a:cs typeface="Arial" panose="020B0604020202020204" pitchFamily="34" charset="0"/>
              </a:rPr>
              <a:t>Nuovi </a:t>
            </a:r>
            <a:br>
              <a:rPr lang="it-IT" sz="2400" b="1" dirty="0">
                <a:solidFill>
                  <a:srgbClr val="0A5496"/>
                </a:solidFill>
                <a:latin typeface="Arial" panose="020B0604020202020204" pitchFamily="34" charset="0"/>
                <a:cs typeface="Arial" panose="020B0604020202020204" pitchFamily="34" charset="0"/>
              </a:rPr>
            </a:br>
            <a:r>
              <a:rPr lang="it-IT" sz="2400" b="1" dirty="0">
                <a:solidFill>
                  <a:srgbClr val="0A5496"/>
                </a:solidFill>
                <a:latin typeface="Arial" panose="020B0604020202020204" pitchFamily="34" charset="0"/>
                <a:cs typeface="Arial" panose="020B0604020202020204" pitchFamily="34" charset="0"/>
              </a:rPr>
              <a:t>soci</a:t>
            </a:r>
          </a:p>
        </p:txBody>
      </p:sp>
      <p:sp>
        <p:nvSpPr>
          <p:cNvPr id="22" name="Rectangle 21"/>
          <p:cNvSpPr/>
          <p:nvPr/>
        </p:nvSpPr>
        <p:spPr>
          <a:xfrm>
            <a:off x="6582478" y="5067894"/>
            <a:ext cx="2286000"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400" b="1" dirty="0">
                <a:solidFill>
                  <a:srgbClr val="0A5496"/>
                </a:solidFill>
                <a:latin typeface="Arial" panose="020B0604020202020204" pitchFamily="34" charset="0"/>
                <a:cs typeface="Arial" panose="020B0604020202020204" pitchFamily="34" charset="0"/>
              </a:rPr>
              <a:t>Soddisfazione dei soci</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it-IT" sz="2800" b="1" dirty="0">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530391" y="174871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286000" cy="3971453"/>
            <a:chOff x="9366085" y="1981200"/>
            <a:chExt cx="2286000" cy="3971453"/>
          </a:xfrm>
        </p:grpSpPr>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496"/>
                </a:solidFill>
              </a:endParaRPr>
            </a:p>
          </p:txBody>
        </p:sp>
        <p:sp>
          <p:nvSpPr>
            <p:cNvPr id="16" name="Rectangle 15"/>
            <p:cNvSpPr/>
            <p:nvPr/>
          </p:nvSpPr>
          <p:spPr>
            <a:xfrm>
              <a:off x="9366085" y="2518094"/>
              <a:ext cx="2286000" cy="210312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000" b="1" dirty="0">
                  <a:solidFill>
                    <a:schemeClr val="bg1"/>
                  </a:solidFill>
                  <a:latin typeface="Arial" panose="020B0604020202020204" pitchFamily="34" charset="0"/>
                  <a:cs typeface="Arial" panose="020B0604020202020204" pitchFamily="34" charset="0"/>
                </a:rPr>
                <a:t>Fornire formazione e supporto ai nostri leader Lions</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400" b="1" dirty="0">
                  <a:solidFill>
                    <a:srgbClr val="0A5496"/>
                  </a:solidFill>
                  <a:latin typeface="Arial" panose="020B0604020202020204" pitchFamily="34" charset="0"/>
                  <a:cs typeface="Arial" panose="020B0604020202020204" pitchFamily="34" charset="0"/>
                </a:rPr>
                <a:t>Supporto</a:t>
              </a:r>
              <a:br>
                <a:rPr lang="it-IT" sz="2400" b="1" dirty="0">
                  <a:solidFill>
                    <a:srgbClr val="0A5496"/>
                  </a:solidFill>
                  <a:latin typeface="Arial" panose="020B0604020202020204" pitchFamily="34" charset="0"/>
                  <a:cs typeface="Arial" panose="020B0604020202020204" pitchFamily="34" charset="0"/>
                </a:rPr>
              </a:br>
              <a:r>
                <a:rPr lang="it-IT" sz="2400" b="1" dirty="0">
                  <a:solidFill>
                    <a:srgbClr val="0A5496"/>
                  </a:solidFill>
                  <a:latin typeface="Arial" panose="020B0604020202020204" pitchFamily="34" charset="0"/>
                  <a:cs typeface="Arial" panose="020B0604020202020204" pitchFamily="34" charset="0"/>
                </a:rPr>
                <a:t>dei leader</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it-IT" sz="2800" b="1" dirty="0">
                  <a:solidFill>
                    <a:schemeClr val="bg1">
                      <a:lumMod val="65000"/>
                    </a:schemeClr>
                  </a:solidFill>
                  <a:ea typeface="ヒラギノ角ゴ Pro W3" pitchFamily="84" charset="-128"/>
                </a:rPr>
                <a:t>4</a:t>
              </a:r>
            </a:p>
          </p:txBody>
        </p:sp>
      </p:gr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
        <p:nvSpPr>
          <p:cNvPr id="5" name="Rectangle 4">
            <a:extLst>
              <a:ext uri="{FF2B5EF4-FFF2-40B4-BE49-F238E27FC236}">
                <a16:creationId xmlns:a16="http://schemas.microsoft.com/office/drawing/2014/main" id="{B3BC6909-837F-7AB0-0046-4AC9AF5FBD32}"/>
              </a:ext>
            </a:extLst>
          </p:cNvPr>
          <p:cNvSpPr/>
          <p:nvPr/>
        </p:nvSpPr>
        <p:spPr>
          <a:xfrm>
            <a:off x="6546884" y="2513091"/>
            <a:ext cx="2286000" cy="210312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it-IT" sz="2000" b="1" dirty="0">
                <a:solidFill>
                  <a:schemeClr val="bg1"/>
                </a:solidFill>
                <a:latin typeface="Arial" panose="020B0604020202020204" pitchFamily="34" charset="0"/>
                <a:cs typeface="Arial" panose="020B0604020202020204" pitchFamily="34" charset="0"/>
              </a:rPr>
              <a:t>Ridare motivazione ai soci con nuovi momenti di associazione e servizi entusiasmanti</a:t>
            </a:r>
          </a:p>
        </p:txBody>
      </p:sp>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it-IT" sz="3200" b="1" dirty="0">
                <a:solidFill>
                  <a:srgbClr val="0A5496"/>
                </a:solidFill>
              </a:rPr>
              <a:t>Esempio di organizzazione del gruppo di lavoro</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it-IT" dirty="0">
                  <a:solidFill>
                    <a:srgbClr val="0D2240"/>
                  </a:solidFill>
                  <a:latin typeface="Helvetica Neue"/>
                  <a:ea typeface="Fira Sans Extra Condensed Medium"/>
                  <a:cs typeface="Fira Sans Extra Condensed Medium"/>
                  <a:sym typeface="Fira Sans Extra Condensed Medium"/>
                </a:rPr>
                <a:t>: Guida del gruppo di lavoro</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it-IT" dirty="0">
                  <a:solidFill>
                    <a:srgbClr val="0D2240"/>
                  </a:solidFill>
                  <a:latin typeface="Helvetica Neue"/>
                  <a:ea typeface="Fira Sans Extra Condensed Medium"/>
                  <a:cs typeface="Fira Sans Extra Condensed Medium"/>
                  <a:sym typeface="Fira Sans Extra Condensed Medium"/>
                </a:rPr>
                <a:t>: Membri del gruppo di lavoro</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040298" y="1710996"/>
            <a:ext cx="8932502" cy="4321515"/>
            <a:chOff x="2623127" y="955830"/>
            <a:chExt cx="669937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623127" y="955830"/>
              <a:ext cx="6699377" cy="3241136"/>
              <a:chOff x="2326210" y="924825"/>
              <a:chExt cx="669937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326210" y="924825"/>
                <a:ext cx="6699377" cy="3241136"/>
                <a:chOff x="2828183" y="862828"/>
                <a:chExt cx="6148880"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828183" y="862828"/>
                  <a:ext cx="6148880" cy="3023831"/>
                  <a:chOff x="1670676" y="1266013"/>
                  <a:chExt cx="6389248"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it-IT" sz="2267" dirty="0">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it-IT" sz="2267" dirty="0">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it-IT" sz="2267" dirty="0">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670676" y="1714705"/>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it-IT" dirty="0">
                        <a:solidFill>
                          <a:srgbClr val="EBB700"/>
                        </a:solidFill>
                        <a:effectLst>
                          <a:innerShdw blurRad="63500" dist="50800" dir="13500000">
                            <a:prstClr val="black">
                              <a:alpha val="50000"/>
                            </a:prstClr>
                          </a:innerShdw>
                        </a:effectLst>
                        <a:sym typeface="Fira Sans Extra Condensed Medium"/>
                      </a:rPr>
                      <a:t>Area di interesse 1:</a:t>
                    </a:r>
                  </a:p>
                  <a:p>
                    <a:r>
                      <a:rPr lang="it-IT" dirty="0">
                        <a:solidFill>
                          <a:srgbClr val="EBB700"/>
                        </a:solidFill>
                        <a:effectLst>
                          <a:innerShdw blurRad="63500" dist="50800" dir="13500000">
                            <a:prstClr val="black">
                              <a:alpha val="50000"/>
                            </a:prstClr>
                          </a:innerShdw>
                        </a:effectLst>
                        <a:sym typeface="Fira Sans Extra Condensed Medium"/>
                      </a:rPr>
                      <a:t>Nuovi club</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16329" y="1675820"/>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it-IT" dirty="0">
                        <a:solidFill>
                          <a:srgbClr val="407CCA"/>
                        </a:solidFill>
                        <a:effectLst>
                          <a:innerShdw blurRad="63500" dist="50800" dir="13500000">
                            <a:prstClr val="black">
                              <a:alpha val="50000"/>
                            </a:prstClr>
                          </a:innerShdw>
                        </a:effectLst>
                        <a:sym typeface="Fira Sans Extra Condensed Medium"/>
                      </a:rPr>
                      <a:t>Area di interesse 2:</a:t>
                    </a:r>
                  </a:p>
                  <a:p>
                    <a:r>
                      <a:rPr lang="it-IT" dirty="0">
                        <a:solidFill>
                          <a:srgbClr val="407CCA"/>
                        </a:solidFill>
                        <a:effectLst>
                          <a:innerShdw blurRad="63500" dist="50800" dir="13500000">
                            <a:prstClr val="black">
                              <a:alpha val="50000"/>
                            </a:prstClr>
                          </a:innerShdw>
                        </a:effectLst>
                        <a:sym typeface="Fira Sans Extra Condensed Medium"/>
                      </a:rPr>
                      <a:t>Nuovi soci</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737488" y="3621689"/>
                    <a:ext cx="1884600" cy="429600"/>
                  </a:xfrm>
                  <a:prstGeom prst="rect">
                    <a:avLst/>
                  </a:prstGeom>
                  <a:noFill/>
                  <a:ln>
                    <a:noFill/>
                  </a:ln>
                </p:spPr>
                <p:txBody>
                  <a:bodyPr spcFirstLastPara="1" wrap="square" lIns="121900" tIns="121900" rIns="121900" bIns="121900" anchor="ctr" anchorCtr="0">
                    <a:noAutofit/>
                  </a:bodyPr>
                  <a:lstStyle/>
                  <a:p>
                    <a:pPr>
                      <a:buClrTx/>
                      <a:defRPr/>
                    </a:pPr>
                    <a:r>
                      <a:rPr lang="it-IT" b="1" dirty="0">
                        <a:solidFill>
                          <a:srgbClr val="B3B2B1"/>
                        </a:solidFill>
                        <a:effectLst>
                          <a:innerShdw blurRad="63500" dist="50800" dir="13500000">
                            <a:prstClr val="black">
                              <a:alpha val="50000"/>
                            </a:prstClr>
                          </a:innerShdw>
                        </a:effectLst>
                        <a:latin typeface="Helvetica Neue"/>
                        <a:sym typeface="Fira Sans Extra Condensed Medium"/>
                      </a:rPr>
                      <a:t>Area di interesse 4:</a:t>
                    </a:r>
                  </a:p>
                  <a:p>
                    <a:pPr>
                      <a:buClrTx/>
                      <a:defRPr/>
                    </a:pPr>
                    <a:r>
                      <a:rPr lang="it-IT" b="1" dirty="0">
                        <a:solidFill>
                          <a:srgbClr val="B3B2B1"/>
                        </a:solidFill>
                        <a:effectLst>
                          <a:innerShdw blurRad="63500" dist="50800" dir="13500000">
                            <a:prstClr val="black">
                              <a:alpha val="50000"/>
                            </a:prstClr>
                          </a:innerShdw>
                        </a:effectLst>
                        <a:latin typeface="Helvetica Neue"/>
                        <a:sym typeface="Fira Sans Extra Condensed Medium"/>
                      </a:rPr>
                      <a:t>Supporto dei leader</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71321" y="3671595"/>
                    <a:ext cx="2188603"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it-IT"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Area di interesse 3:</a:t>
                    </a:r>
                  </a:p>
                  <a:p>
                    <a:pPr defTabSz="1219170" fontAlgn="auto">
                      <a:spcBef>
                        <a:spcPts val="0"/>
                      </a:spcBef>
                      <a:spcAft>
                        <a:spcPts val="0"/>
                      </a:spcAft>
                      <a:defRPr/>
                    </a:pPr>
                    <a:r>
                      <a:rPr lang="it-IT"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Soddisfazione dei soci</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dirty="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24084" y="2053361"/>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67" b="1" dirty="0">
                  <a:solidFill>
                    <a:srgbClr val="0D2240"/>
                  </a:solidFill>
                  <a:latin typeface="Helvetica Neue"/>
                </a:rPr>
                <a:t> </a:t>
              </a:r>
              <a:r>
                <a:rPr lang="it-IT" sz="1200" b="1" dirty="0">
                  <a:solidFill>
                    <a:srgbClr val="0D2240"/>
                  </a:solidFill>
                  <a:latin typeface="Helvetica Neue"/>
                </a:rPr>
                <a:t>Leader di supporto dell’Approccio per la membership globale</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it-IT" sz="3000" b="1" dirty="0">
                <a:solidFill>
                  <a:srgbClr val="F65126"/>
                </a:solidFill>
              </a:rPr>
              <a:t>Lions che hanno un impatto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2036773318"/>
              </p:ext>
            </p:extLst>
          </p:nvPr>
        </p:nvGraphicFramePr>
        <p:xfrm>
          <a:off x="3479800" y="1389700"/>
          <a:ext cx="6731000" cy="4690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it-IT" sz="3200" dirty="0">
                <a:solidFill>
                  <a:schemeClr val="bg1"/>
                </a:solidFill>
                <a:latin typeface="Arial" panose="020B0604020202020204" pitchFamily="34" charset="0"/>
                <a:cs typeface="Arial" panose="020B0604020202020204" pitchFamily="34" charset="0"/>
              </a:rPr>
              <a:t>Chi potrà far parte del gruppo di lavoro?</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2474362"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it-IT" dirty="0">
                <a:solidFill>
                  <a:schemeClr val="bg1"/>
                </a:solidFill>
                <a:latin typeface="Arial" charset="0"/>
                <a:ea typeface="Arial" charset="0"/>
                <a:cs typeface="Arial" charset="0"/>
              </a:rPr>
              <a:t>Definite cosa ci si aspetta da ciascun membro del gruppo di lavoro quando si crea la squadra.</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it-IT" sz="3200" b="1" dirty="0">
                <a:solidFill>
                  <a:schemeClr val="bg1"/>
                </a:solidFill>
                <a:latin typeface="Arial" charset="0"/>
                <a:ea typeface="Arial" charset="0"/>
                <a:cs typeface="Arial" charset="0"/>
              </a:rPr>
              <a:t>Impostare aspettative chiare</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476088" y="4392474"/>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a:ln>
                  <a:noFill/>
                </a:ln>
                <a:solidFill>
                  <a:srgbClr val="FF5C35"/>
                </a:solidFill>
                <a:effectLst/>
                <a:latin typeface="Open Sans Semibold" panose="020B0706030804020204" pitchFamily="34" charset="0"/>
              </a:rPr>
              <a:t>Impegno</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62600" y="5116546"/>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a:ln>
                  <a:noFill/>
                </a:ln>
                <a:solidFill>
                  <a:schemeClr val="bg1">
                    <a:lumMod val="75000"/>
                  </a:schemeClr>
                </a:solidFill>
                <a:effectLst/>
                <a:latin typeface="Open Sans Semibold" panose="020B0706030804020204" pitchFamily="34" charset="0"/>
              </a:rPr>
              <a:t>Rispetto</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it-IT" sz="2000" b="1" dirty="0">
                <a:solidFill>
                  <a:srgbClr val="EBB700"/>
                </a:solidFill>
                <a:latin typeface="Open Sans Semibold" panose="020B0706030804020204" pitchFamily="34" charset="0"/>
              </a:rPr>
              <a:t>Flessibilità</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719091" y="3679486"/>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a:ln>
                  <a:noFill/>
                </a:ln>
                <a:solidFill>
                  <a:srgbClr val="407CCA"/>
                </a:solidFill>
                <a:effectLst/>
                <a:latin typeface="Open Sans Semibold" panose="020B0706030804020204" pitchFamily="34" charset="0"/>
              </a:rPr>
              <a:t>Comunicazione</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3791213" y="2017632"/>
            <a:ext cx="29283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dirty="0">
                <a:ln>
                  <a:noFill/>
                </a:ln>
                <a:solidFill>
                  <a:srgbClr val="00AC69"/>
                </a:solidFill>
                <a:effectLst/>
                <a:latin typeface="Open Sans Semibold" panose="020B0706030804020204" pitchFamily="34" charset="0"/>
              </a:rPr>
              <a:t>Senso di responsabilità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it-IT" sz="3200" b="1" dirty="0">
                <a:solidFill>
                  <a:srgbClr val="0A5496"/>
                </a:solidFill>
              </a:rPr>
              <a:t>Collaborazione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it-IT" sz="2400" b="1" dirty="0">
                <a:solidFill>
                  <a:srgbClr val="0A5496"/>
                </a:solidFill>
              </a:rPr>
              <a:t>Passione</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it-IT" sz="2400" b="1" dirty="0">
                <a:solidFill>
                  <a:srgbClr val="0A5496"/>
                </a:solidFill>
              </a:rPr>
              <a:t>Scopo</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a:p>
            <a:pPr>
              <a:lnSpc>
                <a:spcPct val="150000"/>
              </a:lnSpc>
              <a:buClr>
                <a:schemeClr val="tx2"/>
              </a:buClr>
              <a:buFont typeface="Wingdings" panose="05000000000000000000" pitchFamily="2" charset="2"/>
              <a:buChar char="§"/>
            </a:pPr>
            <a:r>
              <a:rPr lang="it-IT" sz="2400" b="1" dirty="0">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336649" y="1066800"/>
            <a:ext cx="11626751" cy="4957690"/>
            <a:chOff x="360991" y="1066800"/>
            <a:chExt cx="10913145" cy="49576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4400" b="1" dirty="0"/>
                <a:t>Da soli possiamo fare così poco,</a:t>
              </a:r>
            </a:p>
            <a:p>
              <a:r>
                <a:rPr lang="it-IT" sz="4400" b="1" dirty="0"/>
                <a:t>insieme possiamo fare tantissimo.</a:t>
              </a:r>
            </a:p>
          </p:txBody>
        </p:sp>
        <p:sp>
          <p:nvSpPr>
            <p:cNvPr id="19" name="Quote">
              <a:extLst>
                <a:ext uri="{FF2B5EF4-FFF2-40B4-BE49-F238E27FC236}">
                  <a16:creationId xmlns:a16="http://schemas.microsoft.com/office/drawing/2014/main" id="{8D226F39-8891-A347-9BB2-80D476E06812}"/>
                </a:ext>
              </a:extLst>
            </p:cNvPr>
            <p:cNvSpPr/>
            <p:nvPr/>
          </p:nvSpPr>
          <p:spPr>
            <a:xfrm>
              <a:off x="360991" y="1066800"/>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it-IT"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it-IT" sz="2400" b="1" dirty="0">
                <a:solidFill>
                  <a:schemeClr val="bg1"/>
                </a:solidFill>
              </a:rPr>
              <a:t>-Helen Keller</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it-IT" dirty="0">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b="1" dirty="0">
                <a:solidFill>
                  <a:srgbClr val="00338D"/>
                </a:solidFill>
                <a:latin typeface="Arial" charset="0"/>
                <a:ea typeface="Arial" charset="0"/>
                <a:cs typeface="Arial" charset="0"/>
              </a:rPr>
              <a:t>Fasi successive: Prepararsi alla sessione Creare una visione</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it-IT" sz="2000" dirty="0"/>
              <a:t>Selezionare la data e l'ora della riunione</a:t>
            </a:r>
          </a:p>
          <a:p>
            <a:pPr>
              <a:lnSpc>
                <a:spcPct val="150000"/>
              </a:lnSpc>
              <a:buClr>
                <a:schemeClr val="accent1"/>
              </a:buClr>
              <a:buFont typeface="Wingdings" pitchFamily="2" charset="2"/>
              <a:buChar char="§"/>
            </a:pPr>
            <a:r>
              <a:rPr lang="it-IT" sz="2000" dirty="0"/>
              <a:t>Identificare il facilitatore </a:t>
            </a:r>
          </a:p>
          <a:p>
            <a:pPr>
              <a:lnSpc>
                <a:spcPct val="150000"/>
              </a:lnSpc>
              <a:buClr>
                <a:schemeClr val="accent1"/>
              </a:buClr>
              <a:buFont typeface="Wingdings" pitchFamily="2" charset="2"/>
              <a:buChar char="§"/>
            </a:pPr>
            <a:r>
              <a:rPr lang="it-IT" sz="2000" dirty="0"/>
              <a:t>Inviare gli inviti per ogni riunione</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it-IT" b="1" dirty="0">
                <a:solidFill>
                  <a:srgbClr val="0A5496"/>
                </a:solidFill>
              </a:rPr>
              <a:t>Suggerimenti per prepararsi a Creare una visione</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594102" y="1447800"/>
            <a:ext cx="5486400" cy="4572000"/>
          </a:xfrm>
          <a:prstGeom prst="rect">
            <a:avLst/>
          </a:prstGeom>
        </p:spPr>
        <p:txBody>
          <a:bodyPr lIns="91440" tIns="45720" rIns="91440" bIns="45720" anchor="t"/>
          <a:lstStyle/>
          <a:p>
            <a:pPr marL="0" indent="0">
              <a:buNone/>
            </a:pPr>
            <a:r>
              <a:rPr lang="it-IT" sz="2800" b="1" dirty="0">
                <a:solidFill>
                  <a:srgbClr val="0A5496"/>
                </a:solidFill>
                <a:ea typeface="ヒラギノ角ゴ Pro W3"/>
              </a:rPr>
              <a:t>Corsi del Centro di formazione Lions</a:t>
            </a:r>
          </a:p>
          <a:p>
            <a:pPr>
              <a:lnSpc>
                <a:spcPct val="250000"/>
              </a:lnSpc>
              <a:buClr>
                <a:srgbClr val="FFC000"/>
              </a:buClr>
            </a:pPr>
            <a:r>
              <a:rPr lang="it-IT" sz="2000" dirty="0">
                <a:ea typeface="ヒラギノ角ゴ Pro W3"/>
              </a:rPr>
              <a:t>Team efficaci</a:t>
            </a:r>
          </a:p>
          <a:p>
            <a:pPr>
              <a:lnSpc>
                <a:spcPct val="150000"/>
              </a:lnSpc>
              <a:buClr>
                <a:srgbClr val="FFC000"/>
              </a:buClr>
            </a:pPr>
            <a:r>
              <a:rPr lang="it-IT" sz="2000" dirty="0">
                <a:ea typeface="ヒラギノ角ゴ Pro W3"/>
              </a:rPr>
              <a:t>Ascolto efficace</a:t>
            </a:r>
          </a:p>
          <a:p>
            <a:pPr>
              <a:lnSpc>
                <a:spcPct val="150000"/>
              </a:lnSpc>
              <a:buClr>
                <a:srgbClr val="FFC000"/>
              </a:buClr>
            </a:pPr>
            <a:r>
              <a:rPr lang="it-IT" sz="2000" dirty="0">
                <a:ea typeface="ヒラギノ角ゴ Pro W3"/>
              </a:rPr>
              <a:t>Introduzione all'analisi SWOT</a:t>
            </a:r>
          </a:p>
          <a:p>
            <a:pPr>
              <a:lnSpc>
                <a:spcPct val="150000"/>
              </a:lnSpc>
              <a:buClr>
                <a:srgbClr val="FFC000"/>
              </a:buClr>
            </a:pPr>
            <a:r>
              <a:rPr lang="it-IT" sz="2000" dirty="0">
                <a:ea typeface="ヒラギノ角ゴ Pro W3"/>
              </a:rPr>
              <a:t>Definizione degli obiettivi</a:t>
            </a:r>
          </a:p>
          <a:p>
            <a:pPr marL="0" indent="0">
              <a:buNone/>
            </a:pPr>
            <a:endParaRPr lang="en-US" dirty="0">
              <a:ea typeface="ヒラギノ角ゴ Pro W3"/>
            </a:endParaRPr>
          </a:p>
          <a:p>
            <a:pPr marL="0" indent="0">
              <a:buNone/>
            </a:pPr>
            <a:r>
              <a:rPr lang="it-IT" dirty="0"/>
              <a:t>Cercate i corsi per nome nella libreria dei contenuti del Centro di formazione Lions. Accedete al Centro di formazione Lions dal vostro Lion Account (Lion Portal), cliccate su Learn e poi su Centro di formazione Lions.</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415585" y="14478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800" b="1" dirty="0">
                <a:solidFill>
                  <a:srgbClr val="0A5496"/>
                </a:solidFill>
                <a:latin typeface="Arial" panose="020B0604020202020204" pitchFamily="34" charset="0"/>
                <a:ea typeface="ヒラギノ角ゴ Pro W3"/>
                <a:cs typeface="Arial" panose="020B0604020202020204" pitchFamily="34" charset="0"/>
              </a:rPr>
              <a:t>Formazione supplementare</a:t>
            </a:r>
          </a:p>
          <a:p>
            <a:pPr>
              <a:lnSpc>
                <a:spcPct val="200000"/>
              </a:lnSpc>
              <a:buClr>
                <a:srgbClr val="FFC000"/>
              </a:buClr>
            </a:pPr>
            <a:r>
              <a:rPr lang="it-IT" sz="200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Manuale del piano strategico distrettuale</a:t>
            </a:r>
          </a:p>
          <a:p>
            <a:pPr lvl="1">
              <a:buClr>
                <a:srgbClr val="FFC000"/>
              </a:buClr>
              <a:buFont typeface="Arial" panose="020B0604020202020204" pitchFamily="34" charset="0"/>
              <a:buChar char="•"/>
            </a:pPr>
            <a:r>
              <a:rPr lang="it-IT" sz="2000" dirty="0">
                <a:solidFill>
                  <a:schemeClr val="tx1"/>
                </a:solidFill>
                <a:latin typeface="Arial" panose="020B0604020202020204" pitchFamily="34" charset="0"/>
                <a:ea typeface="ヒラギノ角ゴ Pro W3"/>
                <a:cs typeface="Arial" panose="020B0604020202020204" pitchFamily="34" charset="0"/>
              </a:rPr>
              <a:t>Attività di servizio</a:t>
            </a:r>
          </a:p>
          <a:p>
            <a:pPr lvl="1">
              <a:buClr>
                <a:srgbClr val="FFC000"/>
              </a:buClr>
              <a:buFont typeface="Arial" panose="020B0604020202020204" pitchFamily="34" charset="0"/>
              <a:buChar char="•"/>
            </a:pPr>
            <a:r>
              <a:rPr lang="it-IT" sz="2000" dirty="0">
                <a:solidFill>
                  <a:schemeClr val="tx1"/>
                </a:solidFill>
                <a:latin typeface="Arial" panose="020B0604020202020204" pitchFamily="34" charset="0"/>
                <a:ea typeface="ヒラギノ角ゴ Pro W3"/>
                <a:cs typeface="Arial" panose="020B0604020202020204" pitchFamily="34" charset="0"/>
              </a:rPr>
              <a:t>Sviluppo della membership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rgbClr val="EBB700"/>
                </a:solidFill>
              </a:rPr>
              <a:t>Approccio per la membership globale</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3200" dirty="0"/>
              <a:t>Creare una squadra</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it-IT" sz="4800" b="1" dirty="0">
                <a:solidFill>
                  <a:schemeClr val="bg1"/>
                </a:solidFill>
                <a:latin typeface="Helvetica Neue" charset="0"/>
                <a:ea typeface="Helvetica Neue" charset="0"/>
                <a:cs typeface="Helvetica Neue" charset="0"/>
              </a:rPr>
              <a:t>Domande?</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it-IT" sz="1600" b="1" dirty="0">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2913980" cy="584775"/>
          </a:xfrm>
          <a:prstGeom prst="rect">
            <a:avLst/>
          </a:prstGeom>
          <a:noFill/>
        </p:spPr>
        <p:txBody>
          <a:bodyPr wrap="square" rtlCol="0">
            <a:spAutoFit/>
          </a:bodyPr>
          <a:lstStyle/>
          <a:p>
            <a:r>
              <a:rPr lang="it-IT" sz="1600" b="1" dirty="0">
                <a:solidFill>
                  <a:schemeClr val="bg1"/>
                </a:solidFill>
              </a:rPr>
              <a:t>Aggiornato il 7/2023 IT</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it-IT" sz="6000" b="1" dirty="0">
                <a:solidFill>
                  <a:schemeClr val="bg1"/>
                </a:solidFill>
                <a:latin typeface="Arial" panose="020B0604020202020204" pitchFamily="34" charset="0"/>
                <a:ea typeface="Arial" charset="0"/>
                <a:cs typeface="Arial" panose="020B0604020202020204" pitchFamily="34" charset="0"/>
              </a:rPr>
              <a:t>Ordine del giorno</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6875156" y="1537355"/>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Panoramica sull’approccio per la membership globale</a:t>
            </a:r>
          </a:p>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Organizzazione del gruppo di lavoro</a:t>
            </a:r>
          </a:p>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Ruoli del gruppo di lavoro</a:t>
            </a:r>
          </a:p>
          <a:p>
            <a:pPr marL="342900" indent="-342900">
              <a:spcAft>
                <a:spcPts val="1200"/>
              </a:spcAft>
              <a:buClr>
                <a:srgbClr val="FFC000"/>
              </a:buClr>
              <a:buFont typeface=".Lucida Grande UI Regular"/>
              <a:buChar char="►"/>
            </a:pPr>
            <a:r>
              <a:rPr lang="it-IT" sz="2800" dirty="0">
                <a:solidFill>
                  <a:schemeClr val="accent6">
                    <a:lumMod val="65000"/>
                    <a:lumOff val="35000"/>
                  </a:schemeClr>
                </a:solidFill>
              </a:rPr>
              <a:t>Azioni successive</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50577" y="1240439"/>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b="1" dirty="0">
                <a:solidFill>
                  <a:schemeClr val="bg1"/>
                </a:solidFill>
              </a:rPr>
              <a:t>Visione</a:t>
            </a:r>
          </a:p>
          <a:p>
            <a:pPr>
              <a:lnSpc>
                <a:spcPct val="120000"/>
              </a:lnSpc>
            </a:pPr>
            <a:r>
              <a:rPr lang="it-IT" dirty="0">
                <a:solidFill>
                  <a:schemeClr val="bg1"/>
                </a:solidFill>
              </a:rPr>
              <a:t>Essere il leader mondiale nel servizio comunitario e umanitario.</a:t>
            </a:r>
          </a:p>
          <a:p>
            <a:endParaRPr lang="en-US" dirty="0">
              <a:solidFill>
                <a:schemeClr val="bg1"/>
              </a:solidFill>
            </a:endParaRPr>
          </a:p>
          <a:p>
            <a:r>
              <a:rPr lang="it-IT" b="1" dirty="0">
                <a:solidFill>
                  <a:schemeClr val="bg1"/>
                </a:solidFill>
              </a:rPr>
              <a:t>Missione</a:t>
            </a:r>
          </a:p>
          <a:p>
            <a:pPr>
              <a:lnSpc>
                <a:spcPct val="120000"/>
              </a:lnSpc>
            </a:pPr>
            <a:r>
              <a:rPr lang="it-IT" dirty="0">
                <a:solidFill>
                  <a:schemeClr val="bg1"/>
                </a:solidFill>
              </a:rPr>
              <a:t>Dare modo ai Lions club, ai volontari e ai partner di migliorare la salute e il benessere, rafforzare le comunità e aiutare chi ne ha più bisogno grazie al servizio umanitario e a contributi di impatto globale, oltre a promuovere la pace e favorire la comprensione internazionale.</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610439"/>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it-IT" sz="3600" b="1" dirty="0">
                <a:solidFill>
                  <a:schemeClr val="bg1"/>
                </a:solidFill>
                <a:latin typeface="Arial" charset="0"/>
                <a:ea typeface="Arial" charset="0"/>
                <a:cs typeface="Arial" charset="0"/>
              </a:rPr>
              <a:t>Perché siamo Lions?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2" name="Yellow Bar">
            <a:extLst>
              <a:ext uri="{FF2B5EF4-FFF2-40B4-BE49-F238E27FC236}">
                <a16:creationId xmlns:a16="http://schemas.microsoft.com/office/drawing/2014/main" id="{36FFCDE8-B037-9D44-B42A-957A01737C55}"/>
              </a:ext>
            </a:extLst>
          </p:cNvPr>
          <p:cNvSpPr/>
          <p:nvPr/>
        </p:nvSpPr>
        <p:spPr>
          <a:xfrm>
            <a:off x="895678" y="1168326"/>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it-IT" dirty="0">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fontScale="925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b="1" dirty="0">
                <a:solidFill>
                  <a:schemeClr val="bg1"/>
                </a:solidFill>
                <a:latin typeface="Arial" charset="0"/>
                <a:ea typeface="Arial" charset="0"/>
                <a:cs typeface="Arial" charset="0"/>
              </a:rPr>
              <a:t>In che modo l’essere un Lions ha cambiato la vostra vita?</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8A148DC7-31DB-6ABA-E702-26FB72710311}"/>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it-IT" sz="3200" dirty="0">
                <a:solidFill>
                  <a:srgbClr val="00338D"/>
                </a:solidFill>
              </a:rPr>
              <a:t>Comprendere la necessità di un </a:t>
            </a:r>
          </a:p>
          <a:p>
            <a:pPr algn="ctr">
              <a:spcBef>
                <a:spcPts val="0"/>
              </a:spcBef>
            </a:pPr>
            <a:r>
              <a:rPr lang="it-IT" sz="3200" dirty="0">
                <a:solidFill>
                  <a:srgbClr val="00338D"/>
                </a:solidFill>
              </a:rPr>
              <a:t>Approccio per la membership globale</a:t>
            </a:r>
          </a:p>
        </p:txBody>
      </p:sp>
    </p:spTree>
    <p:extLst>
      <p:ext uri="{BB962C8B-B14F-4D97-AF65-F5344CB8AC3E}">
        <p14:creationId xmlns:p14="http://schemas.microsoft.com/office/powerpoint/2010/main" val="173195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510787"/>
            <a:ext cx="10778200" cy="6322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5F057E63-34CE-191E-F08B-D8EB7DE19051}"/>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it-IT" sz="3200" dirty="0">
                <a:solidFill>
                  <a:srgbClr val="00338D"/>
                </a:solidFill>
              </a:rPr>
              <a:t>Analisi dell’andamento degli ultimi 3 anni</a:t>
            </a:r>
          </a:p>
        </p:txBody>
      </p:sp>
    </p:spTree>
    <p:extLst>
      <p:ext uri="{BB962C8B-B14F-4D97-AF65-F5344CB8AC3E}">
        <p14:creationId xmlns:p14="http://schemas.microsoft.com/office/powerpoint/2010/main" val="331501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388897" y="3762141"/>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381951" y="1606709"/>
            <a:ext cx="28585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it-IT" sz="2800" b="1" i="0" u="none" strike="noStrike" cap="none" normalizeH="0" baseline="0" noProof="0" dirty="0">
                <a:ln>
                  <a:noFill/>
                </a:ln>
                <a:solidFill>
                  <a:prstClr val="white"/>
                </a:solidFill>
                <a:effectLst/>
                <a:uLnTx/>
                <a:uFillTx/>
                <a:latin typeface="Helvetica Neue" charset="0"/>
              </a:rPr>
              <a:t>Obiettivi dell’Approccio per la membership globale</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057462" y="1103563"/>
            <a:ext cx="5486400" cy="5463673"/>
            <a:chOff x="2667000" y="380999"/>
            <a:chExt cx="4142206" cy="6092922"/>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0999"/>
              <a:ext cx="4142206" cy="6092922"/>
              <a:chOff x="0" y="471838"/>
              <a:chExt cx="4142206" cy="6092922"/>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8"/>
                <a:ext cx="4142206" cy="1835480"/>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it-IT" sz="2000" b="1" dirty="0">
                    <a:solidFill>
                      <a:schemeClr val="bg1"/>
                    </a:solidFill>
                    <a:latin typeface="Arial" panose="020B0604020202020204" pitchFamily="34" charset="0"/>
                    <a:ea typeface="Arial" charset="0"/>
                    <a:cs typeface="Arial" panose="020B0604020202020204" pitchFamily="34" charset="0"/>
                  </a:rPr>
                  <a:t>Rinvigorire</a:t>
                </a:r>
              </a:p>
              <a:p>
                <a:pPr marL="609600" indent="-609600" algn="ctr">
                  <a:buFont typeface="Helvetica" pitchFamily="84" charset="0"/>
                  <a:buNone/>
                </a:pPr>
                <a:r>
                  <a:rPr lang="it-IT" sz="2000" b="1" dirty="0">
                    <a:solidFill>
                      <a:schemeClr val="bg1"/>
                    </a:solidFill>
                    <a:latin typeface="Arial" panose="020B0604020202020204" pitchFamily="34" charset="0"/>
                    <a:ea typeface="Arial" charset="0"/>
                    <a:cs typeface="Arial" panose="020B0604020202020204" pitchFamily="34" charset="0"/>
                  </a:rPr>
                  <a:t>i distretti con </a:t>
                </a:r>
              </a:p>
              <a:p>
                <a:pPr marL="609600" indent="-609600" algn="ctr">
                  <a:buFont typeface="Helvetica" pitchFamily="84" charset="0"/>
                  <a:buNone/>
                </a:pPr>
                <a:r>
                  <a:rPr lang="it-IT" sz="2000" b="1" dirty="0">
                    <a:solidFill>
                      <a:schemeClr val="bg1"/>
                    </a:solidFill>
                    <a:latin typeface="Arial" panose="020B0604020202020204" pitchFamily="34" charset="0"/>
                    <a:ea typeface="Arial" charset="0"/>
                    <a:cs typeface="Arial" panose="020B0604020202020204" pitchFamily="34" charset="0"/>
                  </a:rPr>
                  <a:t>nuovi club</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58"/>
                <a:ext cx="4142206" cy="1835480"/>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Rivitalizzare i club con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nuovi soci</a:t>
                </a:r>
              </a:p>
            </p:txBody>
          </p:sp>
          <p:sp>
            <p:nvSpPr>
              <p:cNvPr id="24" name="Freeform: Shape 23">
                <a:extLst>
                  <a:ext uri="{FF2B5EF4-FFF2-40B4-BE49-F238E27FC236}">
                    <a16:creationId xmlns:a16="http://schemas.microsoft.com/office/drawing/2014/main" id="{46DCE60A-10A2-4BAA-99FE-CBF71DFBA05D}"/>
                  </a:ext>
                </a:extLst>
              </p:cNvPr>
              <p:cNvSpPr/>
              <p:nvPr/>
            </p:nvSpPr>
            <p:spPr>
              <a:xfrm>
                <a:off x="529" y="4729280"/>
                <a:ext cx="4141677" cy="1835480"/>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Ridare motivazione ai</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soci con nuovi</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momenti di</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associazione e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it-IT"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servizi entusiasmanti</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it-IT" sz="2800" b="1" dirty="0">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it-IT" sz="2800" b="1" dirty="0">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it-IT" sz="2800" b="1" dirty="0">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626783" y="2143760"/>
            <a:ext cx="3566160" cy="3383280"/>
            <a:chOff x="7581557"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81557" y="2584418"/>
              <a:ext cx="3719530" cy="1200329"/>
            </a:xfrm>
            <a:prstGeom prst="rect">
              <a:avLst/>
            </a:prstGeom>
            <a:noFill/>
          </p:spPr>
          <p:txBody>
            <a:bodyPr wrap="square">
              <a:spAutoFit/>
            </a:bodyPr>
            <a:lstStyle/>
            <a:p>
              <a:pPr algn="ctr"/>
              <a:r>
                <a:rPr lang="it-IT" sz="2400" b="1" dirty="0">
                  <a:solidFill>
                    <a:schemeClr val="bg1"/>
                  </a:solidFill>
                </a:rPr>
                <a:t>Incrementare la membership in tutte le aree costituzionali</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16486" y="2096749"/>
            <a:ext cx="3547820" cy="26645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800" kern="0" dirty="0">
                <a:solidFill>
                  <a:srgbClr val="00338D"/>
                </a:solidFill>
              </a:rPr>
              <a:t>La leadership </a:t>
            </a:r>
            <a:r>
              <a:rPr lang="en-US" sz="2800" kern="0" dirty="0" err="1">
                <a:solidFill>
                  <a:srgbClr val="00338D"/>
                </a:solidFill>
              </a:rPr>
              <a:t>dell’Approccio</a:t>
            </a:r>
            <a:r>
              <a:rPr lang="en-US" sz="2800" kern="0" dirty="0">
                <a:solidFill>
                  <a:srgbClr val="00338D"/>
                </a:solidFill>
              </a:rPr>
              <a:t> per la membership </a:t>
            </a:r>
            <a:r>
              <a:rPr lang="en-US" sz="2800" kern="0" dirty="0" err="1">
                <a:solidFill>
                  <a:srgbClr val="00338D"/>
                </a:solidFill>
              </a:rPr>
              <a:t>globale</a:t>
            </a:r>
            <a:endParaRPr lang="en-US" sz="2800" kern="0" dirty="0">
              <a:solidFill>
                <a:srgbClr val="00338D"/>
              </a:solidFill>
            </a:endParaRPr>
          </a:p>
        </p:txBody>
      </p:sp>
      <p:graphicFrame>
        <p:nvGraphicFramePr>
          <p:cNvPr id="19" name="Diagram 18">
            <a:extLst>
              <a:ext uri="{FF2B5EF4-FFF2-40B4-BE49-F238E27FC236}">
                <a16:creationId xmlns:a16="http://schemas.microsoft.com/office/drawing/2014/main" id="{4AF28215-8FF6-D8DF-C549-6AB6BB7B644B}"/>
              </a:ext>
            </a:extLst>
          </p:cNvPr>
          <p:cNvGraphicFramePr/>
          <p:nvPr>
            <p:extLst>
              <p:ext uri="{D42A27DB-BD31-4B8C-83A1-F6EECF244321}">
                <p14:modId xmlns:p14="http://schemas.microsoft.com/office/powerpoint/2010/main" val="248836280"/>
              </p:ext>
            </p:extLst>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559671" y="3921948"/>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10077712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44775</TotalTime>
  <Words>5010</Words>
  <Application>Microsoft Office PowerPoint</Application>
  <PresentationFormat>Widescreen</PresentationFormat>
  <Paragraphs>442</Paragraphs>
  <Slides>20</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.Lucida Grande UI Regular</vt:lpstr>
      <vt:lpstr>Arial</vt:lpstr>
      <vt:lpstr>Calibri</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Aree in cui si concentra  l'Approccio per la membership globale</vt:lpstr>
      <vt:lpstr>Esempio di organizzazione del gruppo di lavoro</vt:lpstr>
      <vt:lpstr>PowerPoint Presentation</vt:lpstr>
      <vt:lpstr>PowerPoint Presentation</vt:lpstr>
      <vt:lpstr>Collaborazione </vt:lpstr>
      <vt:lpstr>PowerPoint Presentation</vt:lpstr>
      <vt:lpstr>PowerPoint Presentation</vt:lpstr>
      <vt:lpstr>Suggerimenti per prepararsi a Creare una visione</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2335</cp:revision>
  <cp:lastPrinted>2018-07-23T15:21:46Z</cp:lastPrinted>
  <dcterms:created xsi:type="dcterms:W3CDTF">2016-11-15T15:12:50Z</dcterms:created>
  <dcterms:modified xsi:type="dcterms:W3CDTF">2023-08-12T01:48:51Z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