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952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8240" y="2114245"/>
            <a:ext cx="73355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60960"/>
            <a:ext cx="3366516" cy="4000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3057143"/>
            <a:ext cx="3380232" cy="380085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22248" y="390397"/>
            <a:ext cx="3438525" cy="6312535"/>
          </a:xfrm>
          <a:custGeom>
            <a:avLst/>
            <a:gdLst/>
            <a:ahLst/>
            <a:cxnLst/>
            <a:rect l="l" t="t" r="r" b="b"/>
            <a:pathLst>
              <a:path w="3438525" h="6312534">
                <a:moveTo>
                  <a:pt x="2927858" y="2764028"/>
                </a:moveTo>
                <a:lnTo>
                  <a:pt x="76149" y="2781109"/>
                </a:lnTo>
                <a:lnTo>
                  <a:pt x="75946" y="2749423"/>
                </a:lnTo>
                <a:lnTo>
                  <a:pt x="0" y="2787904"/>
                </a:lnTo>
                <a:lnTo>
                  <a:pt x="76454" y="2825623"/>
                </a:lnTo>
                <a:lnTo>
                  <a:pt x="76238" y="2793873"/>
                </a:lnTo>
                <a:lnTo>
                  <a:pt x="2927858" y="2776728"/>
                </a:lnTo>
                <a:lnTo>
                  <a:pt x="2927858" y="2764028"/>
                </a:lnTo>
                <a:close/>
              </a:path>
              <a:path w="3438525" h="6312534">
                <a:moveTo>
                  <a:pt x="3165602" y="94107"/>
                </a:moveTo>
                <a:lnTo>
                  <a:pt x="469531" y="31800"/>
                </a:lnTo>
                <a:lnTo>
                  <a:pt x="469544" y="31496"/>
                </a:lnTo>
                <a:lnTo>
                  <a:pt x="470281" y="0"/>
                </a:lnTo>
                <a:lnTo>
                  <a:pt x="393192" y="36322"/>
                </a:lnTo>
                <a:lnTo>
                  <a:pt x="468503" y="76200"/>
                </a:lnTo>
                <a:lnTo>
                  <a:pt x="469239" y="44500"/>
                </a:lnTo>
                <a:lnTo>
                  <a:pt x="3165348" y="106807"/>
                </a:lnTo>
                <a:lnTo>
                  <a:pt x="3165602" y="94107"/>
                </a:lnTo>
                <a:close/>
              </a:path>
              <a:path w="3438525" h="6312534">
                <a:moveTo>
                  <a:pt x="3438398" y="6250940"/>
                </a:moveTo>
                <a:lnTo>
                  <a:pt x="586689" y="6268072"/>
                </a:lnTo>
                <a:lnTo>
                  <a:pt x="586486" y="6236322"/>
                </a:lnTo>
                <a:lnTo>
                  <a:pt x="510540" y="6274867"/>
                </a:lnTo>
                <a:lnTo>
                  <a:pt x="586994" y="6312509"/>
                </a:lnTo>
                <a:lnTo>
                  <a:pt x="586778" y="6280836"/>
                </a:lnTo>
                <a:lnTo>
                  <a:pt x="3438398" y="6263652"/>
                </a:lnTo>
                <a:lnTo>
                  <a:pt x="3438398" y="625094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7759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5797" y="3396869"/>
            <a:ext cx="192150" cy="1104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9284" y="697484"/>
            <a:ext cx="993343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7642" y="2512822"/>
            <a:ext cx="8894445" cy="433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ewclubs@lionsclub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962400"/>
            <a:ext cx="1178560" cy="73660"/>
          </a:xfrm>
          <a:custGeom>
            <a:avLst/>
            <a:gdLst/>
            <a:ahLst/>
            <a:cxnLst/>
            <a:rect l="l" t="t" r="r" b="b"/>
            <a:pathLst>
              <a:path w="1178560" h="73660">
                <a:moveTo>
                  <a:pt x="1178052" y="0"/>
                </a:moveTo>
                <a:lnTo>
                  <a:pt x="0" y="0"/>
                </a:lnTo>
                <a:lnTo>
                  <a:pt x="0" y="73151"/>
                </a:lnTo>
                <a:lnTo>
                  <a:pt x="1178052" y="73151"/>
                </a:lnTo>
                <a:lnTo>
                  <a:pt x="1178052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3130677"/>
            <a:ext cx="551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Lions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211192"/>
            <a:ext cx="62261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référence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rapide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 MyLCI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3980" y="3355847"/>
            <a:ext cx="3208019" cy="350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96" y="0"/>
            <a:ext cx="11157585" cy="6842759"/>
          </a:xfrm>
          <a:custGeom>
            <a:avLst/>
            <a:gdLst/>
            <a:ahLst/>
            <a:cxnLst/>
            <a:rect l="l" t="t" r="r" b="b"/>
            <a:pathLst>
              <a:path w="11157585" h="6842759">
                <a:moveTo>
                  <a:pt x="11157204" y="0"/>
                </a:moveTo>
                <a:lnTo>
                  <a:pt x="1582973" y="0"/>
                </a:lnTo>
                <a:lnTo>
                  <a:pt x="0" y="6842759"/>
                </a:lnTo>
                <a:lnTo>
                  <a:pt x="11157204" y="6842759"/>
                </a:lnTo>
                <a:lnTo>
                  <a:pt x="11157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1650" y="107696"/>
            <a:ext cx="81343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Demande</a:t>
            </a:r>
            <a:r>
              <a:rPr spc="-20" dirty="0"/>
              <a:t> </a:t>
            </a:r>
            <a:r>
              <a:rPr dirty="0"/>
              <a:t>de</a:t>
            </a:r>
            <a:r>
              <a:rPr spc="-5" dirty="0"/>
              <a:t> charte</a:t>
            </a:r>
            <a:r>
              <a:rPr spc="-2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nouveau</a:t>
            </a:r>
            <a:r>
              <a:rPr spc="-5" dirty="0"/>
              <a:t> </a:t>
            </a:r>
            <a:r>
              <a:rPr dirty="0"/>
              <a:t>club</a:t>
            </a:r>
            <a:r>
              <a:rPr spc="1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MyLCI</a:t>
            </a:r>
          </a:p>
        </p:txBody>
      </p:sp>
      <p:sp>
        <p:nvSpPr>
          <p:cNvPr id="4" name="object 4"/>
          <p:cNvSpPr/>
          <p:nvPr/>
        </p:nvSpPr>
        <p:spPr>
          <a:xfrm>
            <a:off x="3041650" y="685054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0317" y="889508"/>
            <a:ext cx="87090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4</a:t>
            </a:r>
            <a:r>
              <a:rPr sz="1575" b="1" baseline="2645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575" b="1" spc="217" baseline="264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étape</a:t>
            </a:r>
            <a:r>
              <a:rPr sz="16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attente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soumission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Saisir</a:t>
            </a:r>
            <a:r>
              <a:rPr sz="1600" spc="-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toutes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les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informations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requises.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Veiller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à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cliquer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sur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54555A"/>
                </a:solidFill>
                <a:latin typeface="Arial"/>
                <a:cs typeface="Arial"/>
              </a:rPr>
              <a:t>Critères</a:t>
            </a:r>
            <a:r>
              <a:rPr sz="1600" i="1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54555A"/>
                </a:solidFill>
                <a:latin typeface="Arial"/>
                <a:cs typeface="Arial"/>
              </a:rPr>
              <a:t>à</a:t>
            </a:r>
            <a:r>
              <a:rPr sz="1600" i="1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54555A"/>
                </a:solidFill>
                <a:latin typeface="Arial"/>
                <a:cs typeface="Arial"/>
              </a:rPr>
              <a:t>remplir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envoyer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au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gouverneur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district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et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cliquer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sur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le bouton</a:t>
            </a:r>
            <a:r>
              <a:rPr sz="1600" spc="5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54555A"/>
                </a:solidFill>
                <a:latin typeface="Arial"/>
                <a:cs typeface="Arial"/>
              </a:rPr>
              <a:t>Enregistrer</a:t>
            </a:r>
            <a:r>
              <a:rPr sz="1600" i="1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pour </a:t>
            </a:r>
            <a:r>
              <a:rPr sz="1600" spc="-4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que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 demande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passe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à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l'étape suivante.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67660" y="1845564"/>
            <a:ext cx="5845175" cy="4818380"/>
            <a:chOff x="2367660" y="1845564"/>
            <a:chExt cx="5845175" cy="48183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139" y="1845564"/>
              <a:ext cx="5187696" cy="47304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7661" y="4997830"/>
              <a:ext cx="3380104" cy="1666239"/>
            </a:xfrm>
            <a:custGeom>
              <a:avLst/>
              <a:gdLst/>
              <a:ahLst/>
              <a:cxnLst/>
              <a:rect l="l" t="t" r="r" b="b"/>
              <a:pathLst>
                <a:path w="3380104" h="1666240">
                  <a:moveTo>
                    <a:pt x="841248" y="1036662"/>
                  </a:moveTo>
                  <a:lnTo>
                    <a:pt x="831608" y="1027455"/>
                  </a:lnTo>
                  <a:lnTo>
                    <a:pt x="779653" y="977836"/>
                  </a:lnTo>
                  <a:lnTo>
                    <a:pt x="771321" y="1004798"/>
                  </a:lnTo>
                  <a:lnTo>
                    <a:pt x="5842" y="769416"/>
                  </a:lnTo>
                  <a:lnTo>
                    <a:pt x="0" y="788352"/>
                  </a:lnTo>
                  <a:lnTo>
                    <a:pt x="765479" y="1023734"/>
                  </a:lnTo>
                  <a:lnTo>
                    <a:pt x="757174" y="1050671"/>
                  </a:lnTo>
                  <a:lnTo>
                    <a:pt x="841248" y="1036662"/>
                  </a:lnTo>
                  <a:close/>
                </a:path>
                <a:path w="3380104" h="1666240">
                  <a:moveTo>
                    <a:pt x="1585087" y="1519555"/>
                  </a:moveTo>
                  <a:lnTo>
                    <a:pt x="1502410" y="1499006"/>
                  </a:lnTo>
                  <a:lnTo>
                    <a:pt x="1508556" y="1526527"/>
                  </a:lnTo>
                  <a:lnTo>
                    <a:pt x="973074" y="1646326"/>
                  </a:lnTo>
                  <a:lnTo>
                    <a:pt x="977392" y="1665668"/>
                  </a:lnTo>
                  <a:lnTo>
                    <a:pt x="1512887" y="1545869"/>
                  </a:lnTo>
                  <a:lnTo>
                    <a:pt x="1519047" y="1573377"/>
                  </a:lnTo>
                  <a:lnTo>
                    <a:pt x="1579943" y="1523746"/>
                  </a:lnTo>
                  <a:lnTo>
                    <a:pt x="1585087" y="1519555"/>
                  </a:lnTo>
                  <a:close/>
                </a:path>
                <a:path w="3380104" h="1666240">
                  <a:moveTo>
                    <a:pt x="3379978" y="18542"/>
                  </a:moveTo>
                  <a:lnTo>
                    <a:pt x="3372739" y="0"/>
                  </a:lnTo>
                  <a:lnTo>
                    <a:pt x="2809011" y="218681"/>
                  </a:lnTo>
                  <a:lnTo>
                    <a:pt x="2798826" y="192405"/>
                  </a:lnTo>
                  <a:lnTo>
                    <a:pt x="2741549" y="255397"/>
                  </a:lnTo>
                  <a:lnTo>
                    <a:pt x="2826385" y="263398"/>
                  </a:lnTo>
                  <a:lnTo>
                    <a:pt x="2817952" y="241681"/>
                  </a:lnTo>
                  <a:lnTo>
                    <a:pt x="2816161" y="237083"/>
                  </a:lnTo>
                  <a:lnTo>
                    <a:pt x="3379978" y="1854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21802" y="2552192"/>
            <a:ext cx="3923665" cy="2039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099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demande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comprend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sections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dirty="0">
                <a:latin typeface="Arial"/>
                <a:cs typeface="Arial"/>
              </a:rPr>
              <a:t>Fiche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d’identité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nouveau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Club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parrain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10" dirty="0">
                <a:latin typeface="Arial"/>
                <a:cs typeface="Arial"/>
              </a:rPr>
              <a:t>Officiels</a:t>
            </a:r>
            <a:r>
              <a:rPr sz="1800" spc="-5" dirty="0">
                <a:latin typeface="Arial"/>
                <a:cs typeface="Arial"/>
              </a:rPr>
              <a:t> du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nouveau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Estimation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nombre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membre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1802" y="4566030"/>
            <a:ext cx="2234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fondateurs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 startAt="5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Critères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à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remplir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 startAt="5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Notes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7588" y="4782311"/>
            <a:ext cx="1705610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Calibri"/>
                <a:cs typeface="Calibri"/>
              </a:rPr>
              <a:t>Case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Critères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à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remplir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9239" y="5274564"/>
            <a:ext cx="1381125" cy="64643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 marR="343535" algn="just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Calibri"/>
                <a:cs typeface="Calibri"/>
              </a:rPr>
              <a:t>Case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Accord</a:t>
            </a:r>
            <a:r>
              <a:rPr sz="1200" i="1" spc="-4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du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gouverneur 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district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0744" y="6472428"/>
            <a:ext cx="1911350" cy="277495"/>
          </a:xfrm>
          <a:custGeom>
            <a:avLst/>
            <a:gdLst/>
            <a:ahLst/>
            <a:cxnLst/>
            <a:rect l="l" t="t" r="r" b="b"/>
            <a:pathLst>
              <a:path w="1911350" h="277495">
                <a:moveTo>
                  <a:pt x="1911095" y="0"/>
                </a:moveTo>
                <a:lnTo>
                  <a:pt x="0" y="0"/>
                </a:lnTo>
                <a:lnTo>
                  <a:pt x="0" y="277368"/>
                </a:lnTo>
                <a:lnTo>
                  <a:pt x="1911095" y="277368"/>
                </a:lnTo>
                <a:lnTo>
                  <a:pt x="19110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9230" y="6497828"/>
            <a:ext cx="1189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Bouton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Enregistrer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4380" y="2110739"/>
            <a:ext cx="1382395" cy="26098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0"/>
              </a:spcBef>
            </a:pPr>
            <a:r>
              <a:rPr sz="1100" spc="-5" dirty="0">
                <a:latin typeface="Calibri"/>
                <a:cs typeface="Calibri"/>
              </a:rPr>
              <a:t>Étapes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du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processus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64602" y="2314955"/>
            <a:ext cx="541655" cy="93345"/>
          </a:xfrm>
          <a:custGeom>
            <a:avLst/>
            <a:gdLst/>
            <a:ahLst/>
            <a:cxnLst/>
            <a:rect l="l" t="t" r="r" b="b"/>
            <a:pathLst>
              <a:path w="541654" h="93344">
                <a:moveTo>
                  <a:pt x="72136" y="17145"/>
                </a:moveTo>
                <a:lnTo>
                  <a:pt x="0" y="62484"/>
                </a:lnTo>
                <a:lnTo>
                  <a:pt x="79501" y="92964"/>
                </a:lnTo>
                <a:lnTo>
                  <a:pt x="76898" y="66167"/>
                </a:lnTo>
                <a:lnTo>
                  <a:pt x="64134" y="66167"/>
                </a:lnTo>
                <a:lnTo>
                  <a:pt x="62229" y="46482"/>
                </a:lnTo>
                <a:lnTo>
                  <a:pt x="74866" y="45250"/>
                </a:lnTo>
                <a:lnTo>
                  <a:pt x="72136" y="17145"/>
                </a:lnTo>
                <a:close/>
              </a:path>
              <a:path w="541654" h="93344">
                <a:moveTo>
                  <a:pt x="74866" y="45250"/>
                </a:moveTo>
                <a:lnTo>
                  <a:pt x="62229" y="46482"/>
                </a:lnTo>
                <a:lnTo>
                  <a:pt x="64134" y="66167"/>
                </a:lnTo>
                <a:lnTo>
                  <a:pt x="76779" y="64938"/>
                </a:lnTo>
                <a:lnTo>
                  <a:pt x="74866" y="45250"/>
                </a:lnTo>
                <a:close/>
              </a:path>
              <a:path w="541654" h="93344">
                <a:moveTo>
                  <a:pt x="76779" y="64938"/>
                </a:moveTo>
                <a:lnTo>
                  <a:pt x="64134" y="66167"/>
                </a:lnTo>
                <a:lnTo>
                  <a:pt x="76898" y="66167"/>
                </a:lnTo>
                <a:lnTo>
                  <a:pt x="76779" y="64938"/>
                </a:lnTo>
                <a:close/>
              </a:path>
              <a:path w="541654" h="93344">
                <a:moveTo>
                  <a:pt x="539369" y="0"/>
                </a:moveTo>
                <a:lnTo>
                  <a:pt x="74866" y="45250"/>
                </a:lnTo>
                <a:lnTo>
                  <a:pt x="76779" y="64938"/>
                </a:lnTo>
                <a:lnTo>
                  <a:pt x="541274" y="19812"/>
                </a:lnTo>
                <a:lnTo>
                  <a:pt x="5393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9197" y="1593003"/>
            <a:ext cx="47097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855" marR="5080" indent="-47879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Demande </a:t>
            </a:r>
            <a:r>
              <a:rPr sz="4000" spc="-5" dirty="0">
                <a:solidFill>
                  <a:srgbClr val="FFFFFF"/>
                </a:solidFill>
              </a:rPr>
              <a:t>de charte </a:t>
            </a:r>
            <a:r>
              <a:rPr sz="4000" spc="-11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Étapes</a:t>
            </a:r>
            <a:r>
              <a:rPr sz="4000" spc="-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à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suivre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9195" y="3359658"/>
            <a:ext cx="72898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avez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initié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demande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charte.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création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d’un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fait en plusieurs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étapes.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informations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suivent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aideront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domaines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suivants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  <a:tabLst>
                <a:tab pos="2870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Étapes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processus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tabLst>
                <a:tab pos="2870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Tableau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bord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Demande</a:t>
            </a:r>
            <a:r>
              <a:rPr sz="18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charte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tabLst>
                <a:tab pos="28765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Inscription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membres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nouveaux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et transférés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6717" y="662127"/>
            <a:ext cx="5350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Demande</a:t>
            </a:r>
            <a:r>
              <a:rPr sz="3200" spc="-45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dirty="0"/>
              <a:t>charte</a:t>
            </a:r>
            <a:r>
              <a:rPr sz="3200" spc="-40" dirty="0"/>
              <a:t> </a:t>
            </a:r>
            <a:r>
              <a:rPr sz="3200" dirty="0"/>
              <a:t>-</a:t>
            </a:r>
            <a:r>
              <a:rPr sz="3200" spc="-25" dirty="0"/>
              <a:t> </a:t>
            </a:r>
            <a:r>
              <a:rPr sz="320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32888" y="1328927"/>
            <a:ext cx="7914640" cy="1722120"/>
            <a:chOff x="2532888" y="1328927"/>
            <a:chExt cx="7914640" cy="1722120"/>
          </a:xfrm>
        </p:grpSpPr>
        <p:sp>
          <p:nvSpPr>
            <p:cNvPr id="5" name="object 5"/>
            <p:cNvSpPr/>
            <p:nvPr/>
          </p:nvSpPr>
          <p:spPr>
            <a:xfrm>
              <a:off x="2689860" y="1328927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59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2888" y="1984247"/>
              <a:ext cx="7914131" cy="1066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11627" y="1592960"/>
            <a:ext cx="5979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Les étapes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d’approbation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charte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nombre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six.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2079" y="3323920"/>
            <a:ext cx="569214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N.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B.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demande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charte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n'est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définitive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qu'elle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n'est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classifiée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attente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d'approbation.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Communication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 </a:t>
            </a:r>
            <a:r>
              <a:rPr sz="1800" spc="-5" dirty="0">
                <a:latin typeface="Arial"/>
                <a:cs typeface="Arial"/>
              </a:rPr>
              <a:t>transparence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tout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processus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Emails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notification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Panneau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</a:t>
            </a:r>
            <a:r>
              <a:rPr sz="1800" spc="-5" dirty="0">
                <a:latin typeface="Arial"/>
                <a:cs typeface="Arial"/>
              </a:rPr>
              <a:t> tâches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page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d'accueil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Notes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43325" y="3517391"/>
            <a:ext cx="8324215" cy="3238500"/>
            <a:chOff x="3743325" y="3517391"/>
            <a:chExt cx="8324215" cy="3238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3628" y="3517391"/>
              <a:ext cx="2362200" cy="1054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9059" y="5007862"/>
              <a:ext cx="4347972" cy="17480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02451" y="4206366"/>
              <a:ext cx="2484755" cy="654685"/>
            </a:xfrm>
            <a:custGeom>
              <a:avLst/>
              <a:gdLst/>
              <a:ahLst/>
              <a:cxnLst/>
              <a:rect l="l" t="t" r="r" b="b"/>
              <a:pathLst>
                <a:path w="2484754" h="654685">
                  <a:moveTo>
                    <a:pt x="2409135" y="30698"/>
                  </a:moveTo>
                  <a:lnTo>
                    <a:pt x="0" y="641984"/>
                  </a:lnTo>
                  <a:lnTo>
                    <a:pt x="3048" y="654303"/>
                  </a:lnTo>
                  <a:lnTo>
                    <a:pt x="2412268" y="42996"/>
                  </a:lnTo>
                  <a:lnTo>
                    <a:pt x="2409135" y="30698"/>
                  </a:lnTo>
                  <a:close/>
                </a:path>
                <a:path w="2484754" h="654685">
                  <a:moveTo>
                    <a:pt x="2473728" y="27558"/>
                  </a:moveTo>
                  <a:lnTo>
                    <a:pt x="2421508" y="27558"/>
                  </a:lnTo>
                  <a:lnTo>
                    <a:pt x="2424556" y="39877"/>
                  </a:lnTo>
                  <a:lnTo>
                    <a:pt x="2412268" y="42996"/>
                  </a:lnTo>
                  <a:lnTo>
                    <a:pt x="2420112" y="73786"/>
                  </a:lnTo>
                  <a:lnTo>
                    <a:pt x="2473728" y="27558"/>
                  </a:lnTo>
                  <a:close/>
                </a:path>
                <a:path w="2484754" h="654685">
                  <a:moveTo>
                    <a:pt x="2421508" y="27558"/>
                  </a:moveTo>
                  <a:lnTo>
                    <a:pt x="2409135" y="30698"/>
                  </a:lnTo>
                  <a:lnTo>
                    <a:pt x="2412268" y="42996"/>
                  </a:lnTo>
                  <a:lnTo>
                    <a:pt x="2424556" y="39877"/>
                  </a:lnTo>
                  <a:lnTo>
                    <a:pt x="2421508" y="27558"/>
                  </a:lnTo>
                  <a:close/>
                </a:path>
                <a:path w="2484754" h="654685">
                  <a:moveTo>
                    <a:pt x="2401316" y="0"/>
                  </a:moveTo>
                  <a:lnTo>
                    <a:pt x="2409135" y="30698"/>
                  </a:lnTo>
                  <a:lnTo>
                    <a:pt x="2421508" y="27558"/>
                  </a:lnTo>
                  <a:lnTo>
                    <a:pt x="2473728" y="27558"/>
                  </a:lnTo>
                  <a:lnTo>
                    <a:pt x="2484628" y="18160"/>
                  </a:lnTo>
                  <a:lnTo>
                    <a:pt x="2401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3325" y="5192140"/>
              <a:ext cx="3879215" cy="722630"/>
            </a:xfrm>
            <a:custGeom>
              <a:avLst/>
              <a:gdLst/>
              <a:ahLst/>
              <a:cxnLst/>
              <a:rect l="l" t="t" r="r" b="b"/>
              <a:pathLst>
                <a:path w="3879215" h="722629">
                  <a:moveTo>
                    <a:pt x="3803110" y="690901"/>
                  </a:moveTo>
                  <a:lnTo>
                    <a:pt x="3797554" y="722160"/>
                  </a:lnTo>
                  <a:lnTo>
                    <a:pt x="3879215" y="698030"/>
                  </a:lnTo>
                  <a:lnTo>
                    <a:pt x="3872633" y="693127"/>
                  </a:lnTo>
                  <a:lnTo>
                    <a:pt x="3815588" y="693127"/>
                  </a:lnTo>
                  <a:lnTo>
                    <a:pt x="3803110" y="690901"/>
                  </a:lnTo>
                  <a:close/>
                </a:path>
                <a:path w="3879215" h="722629">
                  <a:moveTo>
                    <a:pt x="3805329" y="678416"/>
                  </a:moveTo>
                  <a:lnTo>
                    <a:pt x="3803110" y="690901"/>
                  </a:lnTo>
                  <a:lnTo>
                    <a:pt x="3815588" y="693127"/>
                  </a:lnTo>
                  <a:lnTo>
                    <a:pt x="3817747" y="680631"/>
                  </a:lnTo>
                  <a:lnTo>
                    <a:pt x="3805329" y="678416"/>
                  </a:lnTo>
                  <a:close/>
                </a:path>
                <a:path w="3879215" h="722629">
                  <a:moveTo>
                    <a:pt x="3810889" y="647141"/>
                  </a:moveTo>
                  <a:lnTo>
                    <a:pt x="3805329" y="678416"/>
                  </a:lnTo>
                  <a:lnTo>
                    <a:pt x="3817747" y="680631"/>
                  </a:lnTo>
                  <a:lnTo>
                    <a:pt x="3815588" y="693127"/>
                  </a:lnTo>
                  <a:lnTo>
                    <a:pt x="3872633" y="693127"/>
                  </a:lnTo>
                  <a:lnTo>
                    <a:pt x="3810889" y="647141"/>
                  </a:lnTo>
                  <a:close/>
                </a:path>
                <a:path w="3879215" h="722629">
                  <a:moveTo>
                    <a:pt x="2286" y="0"/>
                  </a:moveTo>
                  <a:lnTo>
                    <a:pt x="0" y="12445"/>
                  </a:lnTo>
                  <a:lnTo>
                    <a:pt x="3803110" y="690901"/>
                  </a:lnTo>
                  <a:lnTo>
                    <a:pt x="3805329" y="67841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9873" y="2975863"/>
            <a:ext cx="17424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Nom</a:t>
            </a:r>
            <a:r>
              <a:rPr sz="1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1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numéro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club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940" y="2975863"/>
            <a:ext cx="1094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District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pays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6622" y="3033776"/>
            <a:ext cx="1752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Date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entrée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dans MyLCI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1996" y="5036820"/>
            <a:ext cx="1727200" cy="7620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latin typeface="Calibri"/>
                <a:cs typeface="Calibri"/>
              </a:rPr>
              <a:t>Lion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guide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91440" marR="116839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Le </a:t>
            </a:r>
            <a:r>
              <a:rPr sz="1050" spc="-5" dirty="0">
                <a:latin typeface="Calibri"/>
                <a:cs typeface="Calibri"/>
              </a:rPr>
              <a:t>gouverneur </a:t>
            </a:r>
            <a:r>
              <a:rPr sz="1050" dirty="0">
                <a:latin typeface="Calibri"/>
                <a:cs typeface="Calibri"/>
              </a:rPr>
              <a:t>de </a:t>
            </a:r>
            <a:r>
              <a:rPr sz="1050" spc="-5" dirty="0">
                <a:latin typeface="Calibri"/>
                <a:cs typeface="Calibri"/>
              </a:rPr>
              <a:t>district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doit transmettre </a:t>
            </a:r>
            <a:r>
              <a:rPr sz="1050" dirty="0">
                <a:latin typeface="Calibri"/>
                <a:cs typeface="Calibri"/>
              </a:rPr>
              <a:t>la 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demande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pour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la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compléter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9576" y="2302764"/>
            <a:ext cx="2243455" cy="646430"/>
          </a:xfrm>
          <a:custGeom>
            <a:avLst/>
            <a:gdLst/>
            <a:ahLst/>
            <a:cxnLst/>
            <a:rect l="l" t="t" r="r" b="b"/>
            <a:pathLst>
              <a:path w="2243454" h="646430">
                <a:moveTo>
                  <a:pt x="2243328" y="0"/>
                </a:moveTo>
                <a:lnTo>
                  <a:pt x="0" y="0"/>
                </a:lnTo>
                <a:lnTo>
                  <a:pt x="0" y="646176"/>
                </a:lnTo>
                <a:lnTo>
                  <a:pt x="2243328" y="646176"/>
                </a:lnTo>
                <a:lnTo>
                  <a:pt x="224332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68951" y="2326640"/>
            <a:ext cx="2069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Effectif </a:t>
            </a:r>
            <a:r>
              <a:rPr sz="1200" b="1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Le nombre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membres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 d'officiels </a:t>
            </a:r>
            <a:r>
              <a:rPr sz="1200" dirty="0">
                <a:latin typeface="Calibri"/>
                <a:cs typeface="Calibri"/>
              </a:rPr>
              <a:t>peut </a:t>
            </a:r>
            <a:r>
              <a:rPr sz="1200" spc="-10" dirty="0">
                <a:latin typeface="Calibri"/>
                <a:cs typeface="Calibri"/>
              </a:rPr>
              <a:t>être </a:t>
            </a:r>
            <a:r>
              <a:rPr sz="1200" spc="-5" dirty="0">
                <a:latin typeface="Calibri"/>
                <a:cs typeface="Calibri"/>
              </a:rPr>
              <a:t>entré </a:t>
            </a:r>
            <a:r>
              <a:rPr sz="1200" dirty="0">
                <a:latin typeface="Calibri"/>
                <a:cs typeface="Calibri"/>
              </a:rPr>
              <a:t>une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fois l’approbation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LCI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obtenue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77996" y="5090159"/>
            <a:ext cx="2245360" cy="784860"/>
          </a:xfrm>
          <a:custGeom>
            <a:avLst/>
            <a:gdLst/>
            <a:ahLst/>
            <a:cxnLst/>
            <a:rect l="l" t="t" r="r" b="b"/>
            <a:pathLst>
              <a:path w="2245360" h="784860">
                <a:moveTo>
                  <a:pt x="2244852" y="0"/>
                </a:moveTo>
                <a:lnTo>
                  <a:pt x="0" y="0"/>
                </a:lnTo>
                <a:lnTo>
                  <a:pt x="0" y="784859"/>
                </a:lnTo>
                <a:lnTo>
                  <a:pt x="2244852" y="784859"/>
                </a:lnTo>
                <a:lnTo>
                  <a:pt x="224485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77996" y="5090159"/>
            <a:ext cx="2245360" cy="7848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2075" marR="140970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latin typeface="Calibri"/>
                <a:cs typeface="Calibri"/>
              </a:rPr>
              <a:t>Droits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Charte </a:t>
            </a:r>
            <a:r>
              <a:rPr sz="1200" b="1" dirty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Les droits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 Charte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sont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basés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nombre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membres et peuvent être payés à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l'approbation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finale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du LCI.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12807" y="2138172"/>
            <a:ext cx="2628900" cy="954405"/>
          </a:xfrm>
          <a:custGeom>
            <a:avLst/>
            <a:gdLst/>
            <a:ahLst/>
            <a:cxnLst/>
            <a:rect l="l" t="t" r="r" b="b"/>
            <a:pathLst>
              <a:path w="2628900" h="954405">
                <a:moveTo>
                  <a:pt x="2628900" y="0"/>
                </a:moveTo>
                <a:lnTo>
                  <a:pt x="0" y="0"/>
                </a:lnTo>
                <a:lnTo>
                  <a:pt x="0" y="954024"/>
                </a:lnTo>
                <a:lnTo>
                  <a:pt x="2628900" y="954024"/>
                </a:lnTo>
                <a:lnTo>
                  <a:pt x="26289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92182" y="2162683"/>
            <a:ext cx="229743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Autorisations </a:t>
            </a:r>
            <a:r>
              <a:rPr sz="1100" b="1" dirty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Autorisation </a:t>
            </a:r>
            <a:r>
              <a:rPr sz="1100" spc="-5" dirty="0">
                <a:latin typeface="Calibri"/>
                <a:cs typeface="Calibri"/>
              </a:rPr>
              <a:t>du </a:t>
            </a:r>
            <a:r>
              <a:rPr sz="1100" dirty="0">
                <a:latin typeface="Calibri"/>
                <a:cs typeface="Calibri"/>
              </a:rPr>
              <a:t>DG/LC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requise pour </a:t>
            </a:r>
            <a:r>
              <a:rPr sz="1100" spc="-5" dirty="0">
                <a:latin typeface="Calibri"/>
                <a:cs typeface="Calibri"/>
              </a:rPr>
              <a:t>faire </a:t>
            </a:r>
            <a:r>
              <a:rPr sz="1100" dirty="0">
                <a:latin typeface="Calibri"/>
                <a:cs typeface="Calibri"/>
              </a:rPr>
              <a:t>passer la demande à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l’étape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l’examen par le </a:t>
            </a:r>
            <a:r>
              <a:rPr sz="1100" spc="-5" dirty="0">
                <a:latin typeface="Calibri"/>
                <a:cs typeface="Calibri"/>
              </a:rPr>
              <a:t>LCI.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Autorisation</a:t>
            </a:r>
            <a:r>
              <a:rPr sz="1100" i="1" spc="-4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du </a:t>
            </a:r>
            <a:r>
              <a:rPr sz="1100" i="1" dirty="0">
                <a:latin typeface="Calibri"/>
                <a:cs typeface="Calibri"/>
              </a:rPr>
              <a:t>LCI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:</a:t>
            </a:r>
            <a:r>
              <a:rPr sz="1100" i="1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examen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initial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dirty="0">
                <a:latin typeface="Calibri"/>
                <a:cs typeface="Calibri"/>
              </a:rPr>
              <a:t> la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demande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 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siège.</a:t>
            </a:r>
            <a:endParaRPr sz="1100">
              <a:latin typeface="Calibri"/>
              <a:cs typeface="Calibri"/>
            </a:endParaRPr>
          </a:p>
          <a:p>
            <a:pPr marL="214629">
              <a:lnSpc>
                <a:spcPts val="1545"/>
              </a:lnSpc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Nb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jours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en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attente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3200" y="5390388"/>
            <a:ext cx="2243455" cy="78486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123189">
              <a:lnSpc>
                <a:spcPct val="100000"/>
              </a:lnSpc>
              <a:spcBef>
                <a:spcPts val="300"/>
              </a:spcBef>
            </a:pPr>
            <a:r>
              <a:rPr sz="1200" b="1" spc="-10" dirty="0">
                <a:latin typeface="Calibri"/>
                <a:cs typeface="Calibri"/>
              </a:rPr>
              <a:t>Agent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coordination </a:t>
            </a:r>
            <a:r>
              <a:rPr sz="1200" b="1" dirty="0">
                <a:latin typeface="Calibri"/>
                <a:cs typeface="Calibri"/>
              </a:rPr>
              <a:t>: </a:t>
            </a:r>
            <a:r>
              <a:rPr sz="1100" dirty="0">
                <a:latin typeface="Calibri"/>
                <a:cs typeface="Calibri"/>
              </a:rPr>
              <a:t>Membre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l’équipe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du siège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suivant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endParaRPr sz="11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demande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jusqu’à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remise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charte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02841" y="2785745"/>
            <a:ext cx="10289540" cy="2625090"/>
            <a:chOff x="1902841" y="2785745"/>
            <a:chExt cx="10289540" cy="26250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3276600"/>
              <a:ext cx="10230612" cy="17724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2841" y="2785744"/>
              <a:ext cx="7623175" cy="2625090"/>
            </a:xfrm>
            <a:custGeom>
              <a:avLst/>
              <a:gdLst/>
              <a:ahLst/>
              <a:cxnLst/>
              <a:rect l="l" t="t" r="r" b="b"/>
              <a:pathLst>
                <a:path w="7623175" h="2625090">
                  <a:moveTo>
                    <a:pt x="576707" y="1377823"/>
                  </a:moveTo>
                  <a:lnTo>
                    <a:pt x="501142" y="1417320"/>
                  </a:lnTo>
                  <a:lnTo>
                    <a:pt x="526935" y="1435925"/>
                  </a:lnTo>
                  <a:lnTo>
                    <a:pt x="0" y="2165350"/>
                  </a:lnTo>
                  <a:lnTo>
                    <a:pt x="10414" y="2172843"/>
                  </a:lnTo>
                  <a:lnTo>
                    <a:pt x="537260" y="1443367"/>
                  </a:lnTo>
                  <a:lnTo>
                    <a:pt x="562991" y="1461897"/>
                  </a:lnTo>
                  <a:lnTo>
                    <a:pt x="568909" y="1425575"/>
                  </a:lnTo>
                  <a:lnTo>
                    <a:pt x="576707" y="1377823"/>
                  </a:lnTo>
                  <a:close/>
                </a:path>
                <a:path w="7623175" h="2625090">
                  <a:moveTo>
                    <a:pt x="3056001" y="1518031"/>
                  </a:moveTo>
                  <a:lnTo>
                    <a:pt x="2971800" y="1530985"/>
                  </a:lnTo>
                  <a:lnTo>
                    <a:pt x="2990126" y="1556880"/>
                  </a:lnTo>
                  <a:lnTo>
                    <a:pt x="1874520" y="2346833"/>
                  </a:lnTo>
                  <a:lnTo>
                    <a:pt x="1881886" y="2357120"/>
                  </a:lnTo>
                  <a:lnTo>
                    <a:pt x="2997492" y="1567281"/>
                  </a:lnTo>
                  <a:lnTo>
                    <a:pt x="3015869" y="1593215"/>
                  </a:lnTo>
                  <a:lnTo>
                    <a:pt x="3039186" y="1549527"/>
                  </a:lnTo>
                  <a:lnTo>
                    <a:pt x="3056001" y="1518031"/>
                  </a:lnTo>
                  <a:close/>
                </a:path>
                <a:path w="7623175" h="2625090">
                  <a:moveTo>
                    <a:pt x="4666983" y="6350"/>
                  </a:moveTo>
                  <a:lnTo>
                    <a:pt x="4655947" y="0"/>
                  </a:lnTo>
                  <a:lnTo>
                    <a:pt x="4152188" y="883208"/>
                  </a:lnTo>
                  <a:lnTo>
                    <a:pt x="4124706" y="867537"/>
                  </a:lnTo>
                  <a:lnTo>
                    <a:pt x="4120007" y="952627"/>
                  </a:lnTo>
                  <a:lnTo>
                    <a:pt x="4190873" y="905256"/>
                  </a:lnTo>
                  <a:lnTo>
                    <a:pt x="4182618" y="900557"/>
                  </a:lnTo>
                  <a:lnTo>
                    <a:pt x="4163250" y="889520"/>
                  </a:lnTo>
                  <a:lnTo>
                    <a:pt x="4666983" y="6350"/>
                  </a:lnTo>
                  <a:close/>
                </a:path>
                <a:path w="7623175" h="2625090">
                  <a:moveTo>
                    <a:pt x="5163947" y="1320673"/>
                  </a:moveTo>
                  <a:lnTo>
                    <a:pt x="5160619" y="1293749"/>
                  </a:lnTo>
                  <a:lnTo>
                    <a:pt x="5153533" y="1236091"/>
                  </a:lnTo>
                  <a:lnTo>
                    <a:pt x="5092192" y="1295146"/>
                  </a:lnTo>
                  <a:lnTo>
                    <a:pt x="5122075" y="1305788"/>
                  </a:lnTo>
                  <a:lnTo>
                    <a:pt x="4655058" y="2620645"/>
                  </a:lnTo>
                  <a:lnTo>
                    <a:pt x="4666983" y="2624963"/>
                  </a:lnTo>
                  <a:lnTo>
                    <a:pt x="5134038" y="1310043"/>
                  </a:lnTo>
                  <a:lnTo>
                    <a:pt x="5163947" y="1320673"/>
                  </a:lnTo>
                  <a:close/>
                </a:path>
                <a:path w="7623175" h="2625090">
                  <a:moveTo>
                    <a:pt x="7623048" y="155194"/>
                  </a:moveTo>
                  <a:lnTo>
                    <a:pt x="7617460" y="143764"/>
                  </a:lnTo>
                  <a:lnTo>
                    <a:pt x="6127191" y="875042"/>
                  </a:lnTo>
                  <a:lnTo>
                    <a:pt x="6113145" y="846455"/>
                  </a:lnTo>
                  <a:lnTo>
                    <a:pt x="6061583" y="914273"/>
                  </a:lnTo>
                  <a:lnTo>
                    <a:pt x="6146800" y="914908"/>
                  </a:lnTo>
                  <a:lnTo>
                    <a:pt x="6135497" y="891921"/>
                  </a:lnTo>
                  <a:lnTo>
                    <a:pt x="6132754" y="886358"/>
                  </a:lnTo>
                  <a:lnTo>
                    <a:pt x="7623048" y="15519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87456" y="3287268"/>
              <a:ext cx="1304925" cy="370840"/>
            </a:xfrm>
            <a:custGeom>
              <a:avLst/>
              <a:gdLst/>
              <a:ahLst/>
              <a:cxnLst/>
              <a:rect l="l" t="t" r="r" b="b"/>
              <a:pathLst>
                <a:path w="1304925" h="370839">
                  <a:moveTo>
                    <a:pt x="130454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304544" y="370332"/>
                  </a:lnTo>
                  <a:lnTo>
                    <a:pt x="13045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968355" y="3314191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Mise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jour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demande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197083" y="3528314"/>
            <a:ext cx="1874520" cy="1188720"/>
            <a:chOff x="10197083" y="3528314"/>
            <a:chExt cx="1874520" cy="1188720"/>
          </a:xfrm>
        </p:grpSpPr>
        <p:sp>
          <p:nvSpPr>
            <p:cNvPr id="20" name="object 20"/>
            <p:cNvSpPr/>
            <p:nvPr/>
          </p:nvSpPr>
          <p:spPr>
            <a:xfrm>
              <a:off x="10197084" y="3528313"/>
              <a:ext cx="648970" cy="1010285"/>
            </a:xfrm>
            <a:custGeom>
              <a:avLst/>
              <a:gdLst/>
              <a:ahLst/>
              <a:cxnLst/>
              <a:rect l="l" t="t" r="r" b="b"/>
              <a:pathLst>
                <a:path w="648970" h="1010285">
                  <a:moveTo>
                    <a:pt x="430403" y="526796"/>
                  </a:moveTo>
                  <a:lnTo>
                    <a:pt x="76200" y="526796"/>
                  </a:lnTo>
                  <a:lnTo>
                    <a:pt x="76200" y="495046"/>
                  </a:lnTo>
                  <a:lnTo>
                    <a:pt x="0" y="533146"/>
                  </a:lnTo>
                  <a:lnTo>
                    <a:pt x="76200" y="571246"/>
                  </a:lnTo>
                  <a:lnTo>
                    <a:pt x="76200" y="539496"/>
                  </a:lnTo>
                  <a:lnTo>
                    <a:pt x="430403" y="539496"/>
                  </a:lnTo>
                  <a:lnTo>
                    <a:pt x="430403" y="526796"/>
                  </a:lnTo>
                  <a:close/>
                </a:path>
                <a:path w="648970" h="1010285">
                  <a:moveTo>
                    <a:pt x="572770" y="997966"/>
                  </a:moveTo>
                  <a:lnTo>
                    <a:pt x="74015" y="824941"/>
                  </a:lnTo>
                  <a:lnTo>
                    <a:pt x="75450" y="820801"/>
                  </a:lnTo>
                  <a:lnTo>
                    <a:pt x="84455" y="794893"/>
                  </a:lnTo>
                  <a:lnTo>
                    <a:pt x="0" y="805942"/>
                  </a:lnTo>
                  <a:lnTo>
                    <a:pt x="59436" y="866902"/>
                  </a:lnTo>
                  <a:lnTo>
                    <a:pt x="69862" y="836891"/>
                  </a:lnTo>
                  <a:lnTo>
                    <a:pt x="568579" y="1010031"/>
                  </a:lnTo>
                  <a:lnTo>
                    <a:pt x="572770" y="997966"/>
                  </a:lnTo>
                  <a:close/>
                </a:path>
                <a:path w="648970" h="1010285">
                  <a:moveTo>
                    <a:pt x="648716" y="11684"/>
                  </a:moveTo>
                  <a:lnTo>
                    <a:pt x="644017" y="0"/>
                  </a:lnTo>
                  <a:lnTo>
                    <a:pt x="211455" y="175552"/>
                  </a:lnTo>
                  <a:lnTo>
                    <a:pt x="199517" y="146177"/>
                  </a:lnTo>
                  <a:lnTo>
                    <a:pt x="143256" y="210185"/>
                  </a:lnTo>
                  <a:lnTo>
                    <a:pt x="228219" y="216789"/>
                  </a:lnTo>
                  <a:lnTo>
                    <a:pt x="218198" y="192151"/>
                  </a:lnTo>
                  <a:lnTo>
                    <a:pt x="216255" y="187363"/>
                  </a:lnTo>
                  <a:lnTo>
                    <a:pt x="648716" y="116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68583" y="4347972"/>
              <a:ext cx="1303020" cy="368935"/>
            </a:xfrm>
            <a:custGeom>
              <a:avLst/>
              <a:gdLst/>
              <a:ahLst/>
              <a:cxnLst/>
              <a:rect l="l" t="t" r="r" b="b"/>
              <a:pathLst>
                <a:path w="1303020" h="368935">
                  <a:moveTo>
                    <a:pt x="130302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303020" y="368807"/>
                  </a:lnTo>
                  <a:lnTo>
                    <a:pt x="13030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848213" y="4374260"/>
            <a:ext cx="741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j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t/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di</a:t>
            </a:r>
            <a:r>
              <a:rPr sz="900" dirty="0">
                <a:latin typeface="Calibri"/>
                <a:cs typeface="Calibri"/>
              </a:rPr>
              <a:t>at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on  </a:t>
            </a:r>
            <a:r>
              <a:rPr sz="900" spc="-5" dirty="0">
                <a:latin typeface="Calibri"/>
                <a:cs typeface="Calibri"/>
              </a:rPr>
              <a:t>d’officiels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28376" y="3893820"/>
            <a:ext cx="1303020" cy="37084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344805">
              <a:lnSpc>
                <a:spcPct val="100000"/>
              </a:lnSpc>
              <a:spcBef>
                <a:spcPts val="310"/>
              </a:spcBef>
            </a:pPr>
            <a:r>
              <a:rPr sz="900" spc="-5" dirty="0">
                <a:latin typeface="Calibri"/>
                <a:cs typeface="Calibri"/>
              </a:rPr>
              <a:t>Ajout/radiation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membres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716783" y="408043"/>
            <a:ext cx="8336280" cy="1804981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375"/>
              </a:spcBef>
            </a:pPr>
            <a:r>
              <a:rPr sz="3200" dirty="0" err="1">
                <a:uFill>
                  <a:solidFill>
                    <a:srgbClr val="00338D"/>
                  </a:solidFill>
                </a:uFill>
              </a:rPr>
              <a:t>Informations</a:t>
            </a:r>
            <a:r>
              <a:rPr sz="3200" spc="-8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 err="1">
                <a:uFill>
                  <a:solidFill>
                    <a:srgbClr val="00338D"/>
                  </a:solidFill>
                </a:uFill>
              </a:rPr>
              <a:t>affichées</a:t>
            </a:r>
            <a:br>
              <a:rPr lang="en-US" sz="3200" spc="-5" dirty="0">
                <a:uFill>
                  <a:solidFill>
                    <a:srgbClr val="00338D"/>
                  </a:solidFill>
                </a:uFill>
              </a:rPr>
            </a:br>
            <a:endParaRPr sz="3200" dirty="0"/>
          </a:p>
          <a:p>
            <a:pPr marL="12700" marR="5080">
              <a:lnSpc>
                <a:spcPct val="100000"/>
              </a:lnSpc>
              <a:spcBef>
                <a:spcPts val="715"/>
              </a:spcBef>
            </a:pP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informations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suivantes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sont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affichées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sur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tableau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bord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club/district</a:t>
            </a:r>
            <a:r>
              <a:rPr sz="180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parrain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et </a:t>
            </a:r>
            <a:r>
              <a:rPr sz="1800" b="0" spc="-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destinées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les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tenir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informés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tout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au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long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processus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demande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charte.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815" y="371093"/>
            <a:ext cx="144462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20" dirty="0">
                <a:solidFill>
                  <a:srgbClr val="EBB700"/>
                </a:solidFill>
                <a:latin typeface="Arial"/>
                <a:cs typeface="Arial"/>
              </a:rPr>
              <a:t>Tableau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bord</a:t>
            </a:r>
            <a:r>
              <a:rPr sz="1600" b="1" spc="-7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EBB700"/>
                </a:solidFill>
                <a:latin typeface="Arial"/>
                <a:cs typeface="Arial"/>
              </a:rPr>
              <a:t>Demande </a:t>
            </a:r>
            <a:r>
              <a:rPr sz="1600" b="1" i="1" spc="-434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EBB700"/>
                </a:solidFill>
                <a:latin typeface="Arial"/>
                <a:cs typeface="Arial"/>
              </a:rPr>
              <a:t>de charte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A4CE0391-5E72-4C8F-BC85-B709D321F4E6}"/>
              </a:ext>
            </a:extLst>
          </p:cNvPr>
          <p:cNvSpPr/>
          <p:nvPr/>
        </p:nvSpPr>
        <p:spPr>
          <a:xfrm>
            <a:off x="2911092" y="1187074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784" y="3047"/>
            <a:ext cx="11185525" cy="6855459"/>
          </a:xfrm>
          <a:custGeom>
            <a:avLst/>
            <a:gdLst/>
            <a:ahLst/>
            <a:cxnLst/>
            <a:rect l="l" t="t" r="r" b="b"/>
            <a:pathLst>
              <a:path w="11185525" h="6855459">
                <a:moveTo>
                  <a:pt x="1586047" y="0"/>
                </a:moveTo>
                <a:lnTo>
                  <a:pt x="0" y="6854949"/>
                </a:lnTo>
                <a:lnTo>
                  <a:pt x="11185215" y="6854949"/>
                </a:lnTo>
                <a:lnTo>
                  <a:pt x="11185215" y="8000"/>
                </a:lnTo>
                <a:lnTo>
                  <a:pt x="5137221" y="4699"/>
                </a:lnTo>
                <a:lnTo>
                  <a:pt x="1586047" y="0"/>
                </a:lnTo>
                <a:close/>
              </a:path>
              <a:path w="11185525" h="6855459">
                <a:moveTo>
                  <a:pt x="5138364" y="0"/>
                </a:moveTo>
                <a:lnTo>
                  <a:pt x="5137221" y="4699"/>
                </a:lnTo>
                <a:lnTo>
                  <a:pt x="8689689" y="4699"/>
                </a:lnTo>
                <a:lnTo>
                  <a:pt x="5138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38100" marR="495300" indent="78105">
              <a:lnSpc>
                <a:spcPct val="100000"/>
              </a:lnSpc>
              <a:spcBef>
                <a:spcPts val="100"/>
              </a:spcBef>
            </a:pPr>
            <a:endParaRPr lang="en-US" sz="18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22630"/>
            <a:ext cx="7926198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</a:pPr>
            <a:r>
              <a:rPr sz="2800" spc="-5" dirty="0">
                <a:uFill>
                  <a:solidFill>
                    <a:srgbClr val="00338D"/>
                  </a:solidFill>
                </a:uFill>
              </a:rPr>
              <a:t>Demande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charte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:</a:t>
            </a:r>
            <a:endParaRPr sz="2800" dirty="0"/>
          </a:p>
          <a:p>
            <a:pPr marL="12700">
              <a:lnSpc>
                <a:spcPts val="2755"/>
              </a:lnSpc>
            </a:pPr>
            <a:r>
              <a:rPr sz="2800" dirty="0">
                <a:uFill>
                  <a:solidFill>
                    <a:srgbClr val="00338D"/>
                  </a:solidFill>
                </a:uFill>
              </a:rPr>
              <a:t>En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attente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d'achèvement.</a:t>
            </a:r>
            <a:r>
              <a:rPr sz="2800" spc="-10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Ajout</a:t>
            </a:r>
            <a:r>
              <a:rPr sz="2800" spc="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membres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92646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Ajout</a:t>
            </a:r>
            <a:r>
              <a:rPr sz="1600" b="1" spc="2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me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bres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8828" y="2282104"/>
            <a:ext cx="5448407" cy="4443859"/>
            <a:chOff x="2343911" y="2161032"/>
            <a:chExt cx="5695315" cy="46380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1635" y="2161032"/>
              <a:ext cx="5617464" cy="2247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2011" y="5873494"/>
              <a:ext cx="3028188" cy="9250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3911" y="4312920"/>
              <a:ext cx="4605528" cy="157124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751569" y="3673551"/>
            <a:ext cx="25965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8250" algn="l"/>
              </a:tabLst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Étape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10" dirty="0">
                <a:latin typeface="Calibri"/>
                <a:cs typeface="Calibri"/>
              </a:rPr>
              <a:t>Cliquez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Ajouter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un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membre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1569" y="4771390"/>
            <a:ext cx="2627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8250" algn="l"/>
              </a:tabLst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Étape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10" dirty="0">
                <a:latin typeface="Calibri"/>
                <a:cs typeface="Calibri"/>
              </a:rPr>
              <a:t>Choisissez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Nouveau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membre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Membre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transféré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1634" y="1171035"/>
            <a:ext cx="9694166" cy="2446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95300" indent="781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Une </a:t>
            </a:r>
            <a:r>
              <a:rPr sz="1800" spc="-15" dirty="0">
                <a:latin typeface="Calibri"/>
                <a:cs typeface="Calibri"/>
              </a:rPr>
              <a:t>fois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demande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examinée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vue </a:t>
            </a:r>
            <a:r>
              <a:rPr sz="1800" spc="-10" dirty="0">
                <a:latin typeface="Calibri"/>
                <a:cs typeface="Calibri"/>
              </a:rPr>
              <a:t>d’une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autorisation</a:t>
            </a:r>
            <a:r>
              <a:rPr sz="18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du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LCI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En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attente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d’achèvement</a:t>
            </a:r>
            <a:r>
              <a:rPr sz="1800" spc="-1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C'est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 </a:t>
            </a:r>
            <a:r>
              <a:rPr sz="1800" spc="-15" dirty="0">
                <a:latin typeface="Calibri"/>
                <a:cs typeface="Calibri"/>
              </a:rPr>
              <a:t>cette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étape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s’effectue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saisie 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liste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membres 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spc="-5" dirty="0" err="1">
                <a:latin typeface="Calibri"/>
                <a:cs typeface="Calibri"/>
              </a:rPr>
              <a:t>coordonn</a:t>
            </a:r>
            <a:r>
              <a:rPr lang="en-US" sz="1800" spc="-10" dirty="0" err="1">
                <a:latin typeface="Calibri"/>
                <a:cs typeface="Calibri"/>
              </a:rPr>
              <a:t>ée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r>
              <a:rPr lang="en-US" sz="1800" spc="-5" dirty="0">
                <a:latin typeface="Calibri"/>
                <a:cs typeface="Calibri"/>
              </a:rPr>
              <a:t>du Lion guide.</a:t>
            </a:r>
          </a:p>
          <a:p>
            <a:pPr marL="38100" marR="495300" indent="78105">
              <a:lnSpc>
                <a:spcPct val="100000"/>
              </a:lnSpc>
              <a:spcBef>
                <a:spcPts val="100"/>
              </a:spcBef>
            </a:pPr>
            <a:endParaRPr lang="en-US" sz="1800" dirty="0">
              <a:latin typeface="Calibri"/>
              <a:cs typeface="Calibri"/>
            </a:endParaRPr>
          </a:p>
          <a:p>
            <a:pPr marL="6288405" marR="17780">
              <a:lnSpc>
                <a:spcPct val="100000"/>
              </a:lnSpc>
              <a:spcBef>
                <a:spcPts val="1560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Étape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Cliquez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l’onglet </a:t>
            </a:r>
            <a:r>
              <a:rPr sz="2400" i="1" dirty="0">
                <a:latin typeface="Calibri"/>
                <a:cs typeface="Calibri"/>
              </a:rPr>
              <a:t>Afficher la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liste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des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membres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2" name="object 12"/>
          <p:cNvSpPr/>
          <p:nvPr/>
        </p:nvSpPr>
        <p:spPr>
          <a:xfrm>
            <a:off x="2513583" y="2054351"/>
            <a:ext cx="702945" cy="15240"/>
          </a:xfrm>
          <a:custGeom>
            <a:avLst/>
            <a:gdLst/>
            <a:ahLst/>
            <a:cxnLst/>
            <a:rect l="l" t="t" r="r" b="b"/>
            <a:pathLst>
              <a:path w="702944" h="15239">
                <a:moveTo>
                  <a:pt x="702564" y="0"/>
                </a:moveTo>
                <a:lnTo>
                  <a:pt x="0" y="0"/>
                </a:lnTo>
                <a:lnTo>
                  <a:pt x="0" y="15239"/>
                </a:lnTo>
                <a:lnTo>
                  <a:pt x="702564" y="15239"/>
                </a:lnTo>
                <a:lnTo>
                  <a:pt x="7025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21635" y="4029754"/>
            <a:ext cx="728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Étape</a:t>
            </a:r>
            <a:r>
              <a:rPr sz="1800" b="1" u="sng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1635" y="5619887"/>
            <a:ext cx="728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Étape</a:t>
            </a:r>
            <a:r>
              <a:rPr sz="1800" b="1" u="sng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5A9E74D-F69F-4D61-BCC2-E0DD7B6C971E}"/>
              </a:ext>
            </a:extLst>
          </p:cNvPr>
          <p:cNvSpPr/>
          <p:nvPr/>
        </p:nvSpPr>
        <p:spPr>
          <a:xfrm>
            <a:off x="2865055" y="1005158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9D222-9980-4C84-A577-6E96AC320F51}"/>
              </a:ext>
            </a:extLst>
          </p:cNvPr>
          <p:cNvSpPr/>
          <p:nvPr/>
        </p:nvSpPr>
        <p:spPr>
          <a:xfrm>
            <a:off x="2513583" y="2015968"/>
            <a:ext cx="702945" cy="60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DCEB332A-EA12-4EC4-A965-4A4DB655BD3C}"/>
              </a:ext>
            </a:extLst>
          </p:cNvPr>
          <p:cNvSpPr txBox="1"/>
          <p:nvPr/>
        </p:nvSpPr>
        <p:spPr>
          <a:xfrm>
            <a:off x="2453829" y="1999212"/>
            <a:ext cx="7283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Étape</a:t>
            </a:r>
            <a:r>
              <a:rPr sz="1800" b="1" u="sng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lang="en-US" sz="1800" b="1" u="sng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1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2915" y="173363"/>
            <a:ext cx="45351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Demande</a:t>
            </a:r>
            <a:r>
              <a:rPr sz="2800" b="1" spc="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 charte</a:t>
            </a:r>
            <a:r>
              <a:rPr sz="2800" b="1" spc="2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:</a:t>
            </a:r>
            <a:r>
              <a:rPr sz="2800" b="1" spc="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ajout</a:t>
            </a:r>
            <a:r>
              <a:rPr sz="2800" b="1" spc="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 membres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9191" y="1345565"/>
            <a:ext cx="4229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Étape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Saisir </a:t>
            </a:r>
            <a:r>
              <a:rPr sz="2400" spc="-15" dirty="0">
                <a:latin typeface="Calibri"/>
                <a:cs typeface="Calibri"/>
              </a:rPr>
              <a:t>toutes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données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personnelles.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1385" y="2299525"/>
            <a:ext cx="4220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Étape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Saisir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données </a:t>
            </a:r>
            <a:r>
              <a:rPr sz="2400" dirty="0">
                <a:latin typeface="Calibri"/>
                <a:cs typeface="Calibri"/>
              </a:rPr>
              <a:t>liées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l’affiliation.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9191" y="3253485"/>
            <a:ext cx="493649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Étape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3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Saisir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10" dirty="0">
                <a:latin typeface="Calibri"/>
                <a:cs typeface="Calibri"/>
              </a:rPr>
              <a:t>coordonnées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personnelles.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L’adresse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électronique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particulièrement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importante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pour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toute </a:t>
            </a: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spc="-5" dirty="0">
                <a:latin typeface="Calibri"/>
                <a:cs typeface="Calibri"/>
              </a:rPr>
              <a:t>émanant du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siège.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97155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Étape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Inscrire </a:t>
            </a:r>
            <a:r>
              <a:rPr sz="2400" spc="-15" dirty="0">
                <a:latin typeface="Calibri"/>
                <a:cs typeface="Calibri"/>
              </a:rPr>
              <a:t>toute </a:t>
            </a:r>
            <a:r>
              <a:rPr sz="2400" spc="-10" dirty="0">
                <a:latin typeface="Calibri"/>
                <a:cs typeface="Calibri"/>
              </a:rPr>
              <a:t>note nécessaire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cliquer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Enregistrer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0672" y="435863"/>
            <a:ext cx="2593975" cy="368935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Calibri"/>
                <a:cs typeface="Calibri"/>
              </a:rPr>
              <a:t>Données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personnelles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4647" y="1647825"/>
            <a:ext cx="2927985" cy="76200"/>
          </a:xfrm>
          <a:custGeom>
            <a:avLst/>
            <a:gdLst/>
            <a:ahLst/>
            <a:cxnLst/>
            <a:rect l="l" t="t" r="r" b="b"/>
            <a:pathLst>
              <a:path w="2927985" h="76200">
                <a:moveTo>
                  <a:pt x="75946" y="0"/>
                </a:moveTo>
                <a:lnTo>
                  <a:pt x="0" y="38480"/>
                </a:lnTo>
                <a:lnTo>
                  <a:pt x="76454" y="76200"/>
                </a:lnTo>
                <a:lnTo>
                  <a:pt x="76242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57" y="31674"/>
                </a:lnTo>
                <a:lnTo>
                  <a:pt x="75946" y="0"/>
                </a:lnTo>
                <a:close/>
              </a:path>
              <a:path w="2927985" h="76200">
                <a:moveTo>
                  <a:pt x="76157" y="31674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41" y="44373"/>
                </a:lnTo>
                <a:lnTo>
                  <a:pt x="76157" y="31674"/>
                </a:lnTo>
                <a:close/>
              </a:path>
              <a:path w="2927985" h="76200">
                <a:moveTo>
                  <a:pt x="76241" y="44373"/>
                </a:moveTo>
                <a:lnTo>
                  <a:pt x="63500" y="44450"/>
                </a:lnTo>
                <a:lnTo>
                  <a:pt x="76242" y="44450"/>
                </a:lnTo>
                <a:close/>
              </a:path>
              <a:path w="2927985" h="76200">
                <a:moveTo>
                  <a:pt x="2927857" y="14604"/>
                </a:moveTo>
                <a:lnTo>
                  <a:pt x="76157" y="31674"/>
                </a:lnTo>
                <a:lnTo>
                  <a:pt x="76241" y="44373"/>
                </a:lnTo>
                <a:lnTo>
                  <a:pt x="2927857" y="27304"/>
                </a:lnTo>
                <a:lnTo>
                  <a:pt x="2927857" y="146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98292" y="1519427"/>
            <a:ext cx="2593975" cy="338455"/>
          </a:xfrm>
          <a:prstGeom prst="rect">
            <a:avLst/>
          </a:prstGeom>
          <a:solidFill>
            <a:srgbClr val="B4C6E7"/>
          </a:solidFill>
          <a:ln w="9144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Calibri"/>
                <a:cs typeface="Calibri"/>
              </a:rPr>
              <a:t>Données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liées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à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l’affiliation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476" y="2881883"/>
            <a:ext cx="2592705" cy="338455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Calibri"/>
                <a:cs typeface="Calibri"/>
              </a:rPr>
              <a:t>Coordonnées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personnelles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99203" y="6454140"/>
            <a:ext cx="2593975" cy="403860"/>
          </a:xfrm>
          <a:custGeom>
            <a:avLst/>
            <a:gdLst/>
            <a:ahLst/>
            <a:cxnLst/>
            <a:rect l="l" t="t" r="r" b="b"/>
            <a:pathLst>
              <a:path w="2593975" h="403859">
                <a:moveTo>
                  <a:pt x="2593848" y="0"/>
                </a:moveTo>
                <a:lnTo>
                  <a:pt x="0" y="0"/>
                </a:lnTo>
                <a:lnTo>
                  <a:pt x="0" y="403857"/>
                </a:lnTo>
                <a:lnTo>
                  <a:pt x="2593848" y="403857"/>
                </a:lnTo>
                <a:lnTo>
                  <a:pt x="25938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78197" y="6475882"/>
            <a:ext cx="2268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Enregistrer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pour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envoyer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9D932449-BD60-405D-9B14-F6B62E3451BF}"/>
              </a:ext>
            </a:extLst>
          </p:cNvPr>
          <p:cNvSpPr/>
          <p:nvPr/>
        </p:nvSpPr>
        <p:spPr>
          <a:xfrm>
            <a:off x="6957379" y="1073708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47015"/>
            <a:ext cx="728218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uFill>
                  <a:solidFill>
                    <a:srgbClr val="00338D"/>
                  </a:solidFill>
                </a:uFill>
              </a:rPr>
              <a:t>Demande</a:t>
            </a:r>
            <a:r>
              <a:rPr sz="2800" spc="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2800" spc="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charte</a:t>
            </a:r>
            <a:r>
              <a:rPr sz="2800" spc="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: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 étape</a:t>
            </a:r>
            <a:r>
              <a:rPr sz="2800" spc="3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d'approbation</a:t>
            </a:r>
            <a:r>
              <a:rPr sz="2800" spc="5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finale</a:t>
            </a:r>
            <a:r>
              <a:rPr sz="2800" spc="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du</a:t>
            </a:r>
            <a:r>
              <a:rPr sz="2800" spc="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spc="-5" dirty="0">
                <a:uFill>
                  <a:solidFill>
                    <a:srgbClr val="00338D"/>
                  </a:solidFill>
                </a:uFill>
              </a:rPr>
              <a:t>LCI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24523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Approbation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finale</a:t>
            </a:r>
            <a:r>
              <a:rPr sz="1600" b="1" spc="-2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du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3200" y="1377783"/>
            <a:ext cx="8665210" cy="526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58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Une </a:t>
            </a:r>
            <a:r>
              <a:rPr sz="1800" spc="-15" dirty="0">
                <a:latin typeface="Calibri"/>
                <a:cs typeface="Calibri"/>
              </a:rPr>
              <a:t>fois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données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membres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saisis, la</a:t>
            </a:r>
            <a:r>
              <a:rPr sz="1800" dirty="0">
                <a:latin typeface="Calibri"/>
                <a:cs typeface="Calibri"/>
              </a:rPr>
              <a:t> demande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passe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l’étape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d’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approbation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finale</a:t>
            </a:r>
            <a:r>
              <a:rPr sz="18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du</a:t>
            </a:r>
            <a:r>
              <a:rPr sz="18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LCI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dernière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avant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création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club.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R="150495" algn="r">
              <a:lnSpc>
                <a:spcPct val="100000"/>
              </a:lnSpc>
              <a:spcBef>
                <a:spcPts val="1110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cours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cette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étape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6238240" marR="45720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sz="2000" b="1" spc="-5" dirty="0">
                <a:latin typeface="Calibri"/>
                <a:cs typeface="Calibri"/>
              </a:rPr>
              <a:t>Confirmation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finale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statut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tous </a:t>
            </a:r>
            <a:r>
              <a:rPr sz="2000" b="1" dirty="0">
                <a:latin typeface="Calibri"/>
                <a:cs typeface="Calibri"/>
              </a:rPr>
              <a:t>les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membres par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coordinateur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LCI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950" dirty="0">
              <a:latin typeface="Calibri"/>
              <a:cs typeface="Calibri"/>
            </a:endParaRPr>
          </a:p>
          <a:p>
            <a:pPr marL="6238240" marR="5080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district </a:t>
            </a:r>
            <a:r>
              <a:rPr sz="2000" b="1" dirty="0">
                <a:latin typeface="Calibri"/>
                <a:cs typeface="Calibri"/>
              </a:rPr>
              <a:t>inscrit le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guide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s'il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n'est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inscrit.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1950" dirty="0">
              <a:latin typeface="Calibri"/>
              <a:cs typeface="Calibri"/>
            </a:endParaRPr>
          </a:p>
          <a:p>
            <a:pPr marL="6238240" marR="315595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district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ou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club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parrain </a:t>
            </a:r>
            <a:r>
              <a:rPr sz="2000" b="1" spc="-5" dirty="0">
                <a:latin typeface="Calibri"/>
                <a:cs typeface="Calibri"/>
              </a:rPr>
              <a:t>soumet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paiement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final.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2" y="2538983"/>
            <a:ext cx="6411467" cy="261366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7C980AD2-5EC6-42D0-903A-1B2B69C3E920}"/>
              </a:ext>
            </a:extLst>
          </p:cNvPr>
          <p:cNvSpPr/>
          <p:nvPr/>
        </p:nvSpPr>
        <p:spPr>
          <a:xfrm>
            <a:off x="2835757" y="112996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87858"/>
            <a:ext cx="72650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Demande</a:t>
            </a:r>
            <a:r>
              <a:rPr sz="3200" spc="-30" dirty="0"/>
              <a:t> </a:t>
            </a:r>
            <a:r>
              <a:rPr sz="3200" dirty="0"/>
              <a:t>de</a:t>
            </a:r>
            <a:r>
              <a:rPr sz="3200" spc="-30" dirty="0"/>
              <a:t> </a:t>
            </a:r>
            <a:r>
              <a:rPr sz="3200" dirty="0"/>
              <a:t>charte</a:t>
            </a:r>
            <a:r>
              <a:rPr sz="3200" spc="-35" dirty="0"/>
              <a:t> </a:t>
            </a:r>
            <a:r>
              <a:rPr sz="3200" dirty="0"/>
              <a:t>: </a:t>
            </a:r>
            <a:r>
              <a:rPr sz="3200" spc="-5" dirty="0"/>
              <a:t>création</a:t>
            </a:r>
            <a:r>
              <a:rPr sz="3200" spc="-35" dirty="0"/>
              <a:t> </a:t>
            </a:r>
            <a:r>
              <a:rPr sz="3200" dirty="0"/>
              <a:t>du</a:t>
            </a:r>
            <a:r>
              <a:rPr sz="3200" spc="-30" dirty="0"/>
              <a:t> </a:t>
            </a:r>
            <a:r>
              <a:rPr sz="3200" dirty="0"/>
              <a:t>club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15379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Création</a:t>
            </a: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du </a:t>
            </a:r>
            <a:r>
              <a:rPr sz="1600" b="1" spc="-434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club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1711" y="1272032"/>
            <a:ext cx="8934450" cy="4926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 marR="13525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Félicitations </a:t>
            </a:r>
            <a:r>
              <a:rPr sz="2000" b="1" dirty="0">
                <a:latin typeface="Calibri"/>
                <a:cs typeface="Calibri"/>
              </a:rPr>
              <a:t>! Le processus de demande </a:t>
            </a:r>
            <a:r>
              <a:rPr sz="2000" b="1" spc="-10" dirty="0">
                <a:latin typeface="Calibri"/>
                <a:cs typeface="Calibri"/>
              </a:rPr>
              <a:t>est terminé.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club </a:t>
            </a:r>
            <a:r>
              <a:rPr sz="2000" b="1" spc="-15" dirty="0">
                <a:latin typeface="Calibri"/>
                <a:cs typeface="Calibri"/>
              </a:rPr>
              <a:t>existe </a:t>
            </a:r>
            <a:r>
              <a:rPr sz="2000" b="1" spc="-10" dirty="0">
                <a:latin typeface="Calibri"/>
                <a:cs typeface="Calibri"/>
              </a:rPr>
              <a:t>maintenant et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va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connaître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les </a:t>
            </a:r>
            <a:r>
              <a:rPr sz="2000" b="1" spc="-10" dirty="0">
                <a:latin typeface="Calibri"/>
                <a:cs typeface="Calibri"/>
              </a:rPr>
              <a:t>étapes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suivantes.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Les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fournitures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suivantes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sont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envoyées</a:t>
            </a:r>
            <a:r>
              <a:rPr sz="1800" spc="4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 gouverneur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district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16954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insignes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membre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fondateur,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certificats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membre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fondateur,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certificat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charte,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écusson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parrain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lettre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du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président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international.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date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soirée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remise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charte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devrait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être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fixée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avec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parrain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du club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et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guide.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solidFill>
                  <a:srgbClr val="54555A"/>
                </a:solidFill>
                <a:latin typeface="Arial"/>
                <a:cs typeface="Arial"/>
              </a:rPr>
              <a:t>Tout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nouveau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membre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se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joignant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dans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90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jours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suivant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sa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date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création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considéré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«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membre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fondateur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formation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officiels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devrait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avoir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lieu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sous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direction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guide.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3992" y="1190244"/>
            <a:ext cx="5193792" cy="554583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38628" y="944879"/>
            <a:ext cx="2978150" cy="1359535"/>
          </a:xfrm>
          <a:custGeom>
            <a:avLst/>
            <a:gdLst/>
            <a:ahLst/>
            <a:cxnLst/>
            <a:rect l="l" t="t" r="r" b="b"/>
            <a:pathLst>
              <a:path w="2978150" h="1359535">
                <a:moveTo>
                  <a:pt x="2926067" y="1296924"/>
                </a:moveTo>
                <a:lnTo>
                  <a:pt x="0" y="1296924"/>
                </a:lnTo>
                <a:lnTo>
                  <a:pt x="0" y="1359408"/>
                </a:lnTo>
                <a:lnTo>
                  <a:pt x="2926067" y="1359408"/>
                </a:lnTo>
                <a:lnTo>
                  <a:pt x="2926067" y="1296924"/>
                </a:lnTo>
                <a:close/>
              </a:path>
              <a:path w="2978150" h="1359535">
                <a:moveTo>
                  <a:pt x="2977896" y="0"/>
                </a:moveTo>
                <a:lnTo>
                  <a:pt x="51816" y="0"/>
                </a:lnTo>
                <a:lnTo>
                  <a:pt x="51816" y="60960"/>
                </a:lnTo>
                <a:lnTo>
                  <a:pt x="2977896" y="60960"/>
                </a:lnTo>
                <a:lnTo>
                  <a:pt x="2977896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4933" y="461483"/>
            <a:ext cx="818959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Recommandations</a:t>
            </a:r>
            <a:r>
              <a:rPr sz="3200" spc="10" dirty="0"/>
              <a:t> </a:t>
            </a:r>
            <a:r>
              <a:rPr sz="3200" spc="-5" dirty="0"/>
              <a:t>sur</a:t>
            </a:r>
            <a:r>
              <a:rPr sz="3200" dirty="0"/>
              <a:t> le </a:t>
            </a:r>
            <a:r>
              <a:rPr sz="3200" spc="-5" dirty="0"/>
              <a:t>dépôt</a:t>
            </a:r>
            <a:r>
              <a:rPr sz="3200" spc="10" dirty="0"/>
              <a:t> </a:t>
            </a:r>
            <a:r>
              <a:rPr sz="3200" spc="-5" dirty="0"/>
              <a:t>de</a:t>
            </a:r>
            <a:r>
              <a:rPr sz="3200" dirty="0"/>
              <a:t> </a:t>
            </a:r>
            <a:r>
              <a:rPr sz="3200" spc="-5" dirty="0"/>
              <a:t>demande</a:t>
            </a:r>
            <a:r>
              <a:rPr sz="3200" spc="10" dirty="0"/>
              <a:t> </a:t>
            </a:r>
            <a:r>
              <a:rPr sz="3200" spc="-5" dirty="0"/>
              <a:t>de</a:t>
            </a:r>
            <a:r>
              <a:rPr sz="3200" dirty="0"/>
              <a:t> </a:t>
            </a:r>
            <a:r>
              <a:rPr sz="3200" spc="-5" dirty="0"/>
              <a:t>charte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2848355" y="1472183"/>
            <a:ext cx="2926080" cy="62865"/>
          </a:xfrm>
          <a:custGeom>
            <a:avLst/>
            <a:gdLst/>
            <a:ahLst/>
            <a:cxnLst/>
            <a:rect l="l" t="t" r="r" b="b"/>
            <a:pathLst>
              <a:path w="2926079" h="62865">
                <a:moveTo>
                  <a:pt x="2926080" y="0"/>
                </a:moveTo>
                <a:lnTo>
                  <a:pt x="0" y="0"/>
                </a:lnTo>
                <a:lnTo>
                  <a:pt x="0" y="62484"/>
                </a:lnTo>
                <a:lnTo>
                  <a:pt x="2926080" y="62484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5739" y="2030044"/>
            <a:ext cx="8450580" cy="2875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Prévoyez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temps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pour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production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et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l'expédition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des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fournitures.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54555A"/>
                </a:solidFill>
                <a:latin typeface="Arial"/>
                <a:cs typeface="Arial"/>
              </a:rPr>
              <a:t>Pour</a:t>
            </a:r>
            <a:r>
              <a:rPr sz="1800" spc="5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accélérer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processus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création,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référez-vous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aux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commentaires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publiés </a:t>
            </a:r>
            <a:r>
              <a:rPr sz="1800" spc="-49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sur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et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suivez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instructions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demande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charte.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29209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40" dirty="0">
                <a:solidFill>
                  <a:srgbClr val="54555A"/>
                </a:solidFill>
                <a:latin typeface="Arial"/>
                <a:cs typeface="Arial"/>
              </a:rPr>
              <a:t>Toute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demande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charte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doit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être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complétée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avant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20 Juin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pour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être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prise en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compte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dans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l'exercice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fiscal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cours.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équipe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spéciale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suivra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demande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charte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jusqu’à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création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du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92267" cy="55473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427097" y="2133600"/>
            <a:ext cx="73355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76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Aide à</a:t>
            </a:r>
            <a:r>
              <a:rPr dirty="0"/>
              <a:t> </a:t>
            </a:r>
            <a:r>
              <a:rPr spc="-5" dirty="0"/>
              <a:t>la création</a:t>
            </a:r>
            <a:r>
              <a:rPr dirty="0"/>
              <a:t> </a:t>
            </a:r>
            <a:r>
              <a:rPr spc="-5" dirty="0"/>
              <a:t>de club</a:t>
            </a:r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5147" y="3353257"/>
            <a:ext cx="80594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toute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concernant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processus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création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 club, écrivez-nous à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newclubs@lionsclub.org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350" y="2882255"/>
            <a:ext cx="5188585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Félicitations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 avez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fait le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premier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vers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le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processus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création</a:t>
            </a: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d'un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club.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fournir </a:t>
            </a:r>
            <a:r>
              <a:rPr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instructions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détaillées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mener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bien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votre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demande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 charte.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Sommaire</a:t>
            </a:r>
            <a:r>
              <a:rPr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Choix</a:t>
            </a:r>
            <a:r>
              <a:rPr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nom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endParaRPr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har char="-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peut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traiter</a:t>
            </a: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demande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charte</a:t>
            </a:r>
            <a:endParaRPr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Processus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demande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charte</a:t>
            </a:r>
            <a:endParaRPr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Processus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création de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endParaRPr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Recommandations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9350" y="2531387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81600" cy="554735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9350" y="1143000"/>
            <a:ext cx="4946650" cy="12420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sz="4200" dirty="0">
                <a:solidFill>
                  <a:srgbClr val="FFFFFF"/>
                </a:solidFill>
              </a:rPr>
              <a:t>Demande</a:t>
            </a:r>
            <a:r>
              <a:rPr sz="4200" spc="-4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de</a:t>
            </a:r>
            <a:r>
              <a:rPr sz="4200" spc="-6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charte </a:t>
            </a:r>
            <a:r>
              <a:rPr sz="4200" spc="-115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de</a:t>
            </a:r>
            <a:r>
              <a:rPr sz="4200" spc="-1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nouveau</a:t>
            </a:r>
            <a:r>
              <a:rPr sz="4200" spc="-3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club</a:t>
            </a:r>
            <a:endParaRPr sz="4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ackground - Image">
            <a:extLst>
              <a:ext uri="{FF2B5EF4-FFF2-40B4-BE49-F238E27FC236}">
                <a16:creationId xmlns:a16="http://schemas.microsoft.com/office/drawing/2014/main" id="{22FBBD7B-EB33-49FE-BCB8-38C6A936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Background - Overlay">
            <a:extLst>
              <a:ext uri="{FF2B5EF4-FFF2-40B4-BE49-F238E27FC236}">
                <a16:creationId xmlns:a16="http://schemas.microsoft.com/office/drawing/2014/main" id="{583C7717-1671-4DED-A868-D7756C96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5" tIns="47343" rIns="94685" bIns="4734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22532" name="Emblem - White" descr="lionlogo_white.eps">
            <a:extLst>
              <a:ext uri="{FF2B5EF4-FFF2-40B4-BE49-F238E27FC236}">
                <a16:creationId xmlns:a16="http://schemas.microsoft.com/office/drawing/2014/main" id="{F8BECC73-4764-438E-9815-9A7B1E2D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295400"/>
            <a:ext cx="17510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Headline">
            <a:extLst>
              <a:ext uri="{FF2B5EF4-FFF2-40B4-BE49-F238E27FC236}">
                <a16:creationId xmlns:a16="http://schemas.microsoft.com/office/drawing/2014/main" id="{BAAD2093-F85A-4C9D-9E19-2A771694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3035300"/>
            <a:ext cx="77724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27" tIns="40763" rIns="81527" bIns="40763" anchor="ctr"/>
          <a:lstStyle>
            <a:lvl1pPr defTabSz="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6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  <a:buSzPct val="100000"/>
            </a:pPr>
            <a:r>
              <a:rPr lang="fr-FR" altLang="fr-FR" sz="4800" b="1">
                <a:solidFill>
                  <a:schemeClr val="bg1"/>
                </a:solidFill>
                <a:latin typeface="Helvetica Neue" charset="0"/>
                <a:cs typeface="Helvetica Neue" charset="0"/>
              </a:rPr>
              <a:t>Merci !</a:t>
            </a:r>
          </a:p>
        </p:txBody>
      </p:sp>
      <p:sp>
        <p:nvSpPr>
          <p:cNvPr id="22534" name="Gold Bar">
            <a:extLst>
              <a:ext uri="{FF2B5EF4-FFF2-40B4-BE49-F238E27FC236}">
                <a16:creationId xmlns:a16="http://schemas.microsoft.com/office/drawing/2014/main" id="{B199041F-15F0-4D34-B92A-72D03E3D4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3321050"/>
            <a:ext cx="1450975" cy="73025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671" tIns="47336" rIns="94671" bIns="4733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2535" name="Copyright">
            <a:extLst>
              <a:ext uri="{FF2B5EF4-FFF2-40B4-BE49-F238E27FC236}">
                <a16:creationId xmlns:a16="http://schemas.microsoft.com/office/drawing/2014/main" id="{B86BDF02-080F-4030-B0B9-91A4FDF0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6205538"/>
            <a:ext cx="3400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r-FR" altLang="fr-FR" sz="1600" b="1">
                <a:solidFill>
                  <a:schemeClr val="bg1"/>
                </a:solidFill>
              </a:rPr>
              <a:t>© 2019 Lions Clubs International</a:t>
            </a:r>
          </a:p>
        </p:txBody>
      </p:sp>
      <p:sp>
        <p:nvSpPr>
          <p:cNvPr id="22536" name="Page Number - White">
            <a:extLst>
              <a:ext uri="{FF2B5EF4-FFF2-40B4-BE49-F238E27FC236}">
                <a16:creationId xmlns:a16="http://schemas.microsoft.com/office/drawing/2014/main" id="{FD0E2006-1F3A-42CA-85DD-3271013B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7950" y="6400800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fld id="{2D9C2F10-35E7-458F-827C-F0D52BC3F847}" type="slidenum">
              <a:rPr lang="en-US" altLang="fr-FR" sz="1000">
                <a:solidFill>
                  <a:schemeClr val="bg1"/>
                </a:solidFill>
                <a:latin typeface="Arial" panose="020B0604020202020204" pitchFamily="34" charset="0"/>
                <a:cs typeface="ヒラギノ角ゴ Pro W3" charset="0"/>
              </a:rPr>
              <a:pPr>
                <a:spcBef>
                  <a:spcPct val="50000"/>
                </a:spcBef>
                <a:buSzPct val="100000"/>
              </a:pPr>
              <a:t>20</a:t>
            </a:fld>
            <a:endParaRPr lang="en-US" altLang="fr-FR" sz="1000">
              <a:solidFill>
                <a:schemeClr val="bg1"/>
              </a:solidFill>
              <a:latin typeface="Arial" panose="020B0604020202020204" pitchFamily="34" charset="0"/>
              <a:cs typeface="ヒラギノ角ゴ Pro W3" charset="0"/>
            </a:endParaRPr>
          </a:p>
        </p:txBody>
      </p:sp>
      <p:sp>
        <p:nvSpPr>
          <p:cNvPr id="22537" name="Copyright">
            <a:extLst>
              <a:ext uri="{FF2B5EF4-FFF2-40B4-BE49-F238E27FC236}">
                <a16:creationId xmlns:a16="http://schemas.microsoft.com/office/drawing/2014/main" id="{BC297525-118C-420A-A861-458E31AC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207125"/>
            <a:ext cx="3398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Updated 10/2021 FR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8" presetClass="entr" presetSubtype="21275454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406" y="2687828"/>
            <a:ext cx="466458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Un </a:t>
            </a:r>
            <a:r>
              <a:rPr sz="1500" dirty="0">
                <a:latin typeface="Arial"/>
                <a:cs typeface="Arial"/>
              </a:rPr>
              <a:t>Lions club </a:t>
            </a:r>
            <a:r>
              <a:rPr sz="1500" spc="-5" dirty="0">
                <a:latin typeface="Arial"/>
                <a:cs typeface="Arial"/>
              </a:rPr>
              <a:t>ou une </a:t>
            </a:r>
            <a:r>
              <a:rPr sz="1500" dirty="0">
                <a:latin typeface="Arial"/>
                <a:cs typeface="Arial"/>
              </a:rPr>
              <a:t>branche </a:t>
            </a:r>
            <a:r>
              <a:rPr sz="1500" spc="-5" dirty="0">
                <a:latin typeface="Arial"/>
                <a:cs typeface="Arial"/>
              </a:rPr>
              <a:t>de </a:t>
            </a:r>
            <a:r>
              <a:rPr sz="1500" dirty="0">
                <a:latin typeface="Arial"/>
                <a:cs typeface="Arial"/>
              </a:rPr>
              <a:t>club </a:t>
            </a:r>
            <a:r>
              <a:rPr sz="1500" spc="-5" dirty="0">
                <a:latin typeface="Arial"/>
                <a:cs typeface="Arial"/>
              </a:rPr>
              <a:t>doivent </a:t>
            </a:r>
            <a:r>
              <a:rPr sz="1500" dirty="0">
                <a:latin typeface="Arial"/>
                <a:cs typeface="Arial"/>
              </a:rPr>
              <a:t>porter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le nom exact de la </a:t>
            </a:r>
            <a:r>
              <a:rPr sz="1500" dirty="0">
                <a:latin typeface="Arial"/>
                <a:cs typeface="Arial"/>
              </a:rPr>
              <a:t>municipalité (ou </a:t>
            </a:r>
            <a:r>
              <a:rPr sz="1500" spc="-5" dirty="0">
                <a:latin typeface="Arial"/>
                <a:cs typeface="Arial"/>
              </a:rPr>
              <a:t>entité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administrative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équivalente)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où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ils sont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situés.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5405" y="3693921"/>
            <a:ext cx="4518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Les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clubs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universitaires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peuvent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utiliser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nom de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l'université.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5405" y="4471161"/>
            <a:ext cx="47263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Une « </a:t>
            </a:r>
            <a:r>
              <a:rPr sz="1500" dirty="0">
                <a:latin typeface="Arial"/>
                <a:cs typeface="Arial"/>
              </a:rPr>
              <a:t>désignation </a:t>
            </a:r>
            <a:r>
              <a:rPr sz="1500" spc="-5" dirty="0">
                <a:latin typeface="Arial"/>
                <a:cs typeface="Arial"/>
              </a:rPr>
              <a:t>distinctive » pour </a:t>
            </a:r>
            <a:r>
              <a:rPr sz="1500" dirty="0">
                <a:latin typeface="Arial"/>
                <a:cs typeface="Arial"/>
              </a:rPr>
              <a:t>clubs </a:t>
            </a:r>
            <a:r>
              <a:rPr sz="1500" spc="-5" dirty="0">
                <a:latin typeface="Arial"/>
                <a:cs typeface="Arial"/>
              </a:rPr>
              <a:t>situés au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sein </a:t>
            </a:r>
            <a:r>
              <a:rPr sz="1500" dirty="0">
                <a:latin typeface="Arial"/>
                <a:cs typeface="Arial"/>
              </a:rPr>
              <a:t>d’une même municipalité peut être tout nom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identifiant clairement </a:t>
            </a:r>
            <a:r>
              <a:rPr sz="1500" spc="-5" dirty="0">
                <a:latin typeface="Arial"/>
                <a:cs typeface="Arial"/>
              </a:rPr>
              <a:t>le </a:t>
            </a:r>
            <a:r>
              <a:rPr sz="1500" dirty="0">
                <a:latin typeface="Arial"/>
                <a:cs typeface="Arial"/>
              </a:rPr>
              <a:t>club et </a:t>
            </a:r>
            <a:r>
              <a:rPr sz="1500" spc="-5" dirty="0">
                <a:latin typeface="Arial"/>
                <a:cs typeface="Arial"/>
              </a:rPr>
              <a:t>le </a:t>
            </a:r>
            <a:r>
              <a:rPr sz="1500" dirty="0">
                <a:latin typeface="Arial"/>
                <a:cs typeface="Arial"/>
              </a:rPr>
              <a:t>distinguant </a:t>
            </a:r>
            <a:r>
              <a:rPr sz="1500" spc="-5" dirty="0">
                <a:latin typeface="Arial"/>
                <a:cs typeface="Arial"/>
              </a:rPr>
              <a:t>des </a:t>
            </a:r>
            <a:r>
              <a:rPr sz="1500" dirty="0">
                <a:latin typeface="Arial"/>
                <a:cs typeface="Arial"/>
              </a:rPr>
              <a:t> autres.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Cet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élément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distinctif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doit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apparaître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après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le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nom de la </a:t>
            </a:r>
            <a:r>
              <a:rPr sz="1500" dirty="0">
                <a:latin typeface="Arial"/>
                <a:cs typeface="Arial"/>
              </a:rPr>
              <a:t>municipalité, </a:t>
            </a:r>
            <a:r>
              <a:rPr sz="1500" spc="-5" dirty="0">
                <a:latin typeface="Arial"/>
                <a:cs typeface="Arial"/>
              </a:rPr>
              <a:t>par exemple </a:t>
            </a:r>
            <a:r>
              <a:rPr sz="1500" dirty="0">
                <a:latin typeface="Arial"/>
                <a:cs typeface="Arial"/>
              </a:rPr>
              <a:t>: </a:t>
            </a:r>
            <a:r>
              <a:rPr sz="1500" i="1" dirty="0">
                <a:latin typeface="Arial"/>
                <a:cs typeface="Arial"/>
              </a:rPr>
              <a:t>Lions </a:t>
            </a:r>
            <a:r>
              <a:rPr sz="1500" i="1" spc="-5" dirty="0">
                <a:latin typeface="Arial"/>
                <a:cs typeface="Arial"/>
              </a:rPr>
              <a:t>Club </a:t>
            </a:r>
            <a:r>
              <a:rPr sz="1500" i="1" dirty="0">
                <a:latin typeface="Arial"/>
                <a:cs typeface="Arial"/>
              </a:rPr>
              <a:t> Montréal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Soleil.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8089" y="620725"/>
            <a:ext cx="3771900" cy="8489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200" dirty="0"/>
              <a:t>Demande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30" dirty="0"/>
              <a:t> </a:t>
            </a:r>
            <a:r>
              <a:rPr sz="3200" dirty="0"/>
              <a:t>charte</a:t>
            </a:r>
            <a:r>
              <a:rPr sz="3200" spc="-40" dirty="0"/>
              <a:t> </a:t>
            </a:r>
            <a:r>
              <a:rPr sz="3200" dirty="0"/>
              <a:t>: </a:t>
            </a:r>
            <a:r>
              <a:rPr sz="3200" spc="-815" dirty="0"/>
              <a:t> </a:t>
            </a:r>
            <a:r>
              <a:rPr sz="3200" dirty="0"/>
              <a:t>Choix</a:t>
            </a:r>
            <a:r>
              <a:rPr sz="3200" spc="-10" dirty="0"/>
              <a:t> </a:t>
            </a:r>
            <a:r>
              <a:rPr sz="3200" dirty="0"/>
              <a:t>du Nom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57033" y="2717419"/>
            <a:ext cx="4518025" cy="3339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5722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« Club </a:t>
            </a:r>
            <a:r>
              <a:rPr sz="1500" dirty="0">
                <a:latin typeface="Arial"/>
                <a:cs typeface="Arial"/>
              </a:rPr>
              <a:t>hôte </a:t>
            </a:r>
            <a:r>
              <a:rPr sz="1500" spc="-5" dirty="0">
                <a:latin typeface="Arial"/>
                <a:cs typeface="Arial"/>
              </a:rPr>
              <a:t>» sera le </a:t>
            </a:r>
            <a:r>
              <a:rPr sz="1500" dirty="0">
                <a:latin typeface="Arial"/>
                <a:cs typeface="Arial"/>
              </a:rPr>
              <a:t>titre </a:t>
            </a:r>
            <a:r>
              <a:rPr sz="1500" spc="-5" dirty="0">
                <a:latin typeface="Arial"/>
                <a:cs typeface="Arial"/>
              </a:rPr>
              <a:t>du </a:t>
            </a:r>
            <a:r>
              <a:rPr sz="1500" dirty="0">
                <a:latin typeface="Arial"/>
                <a:cs typeface="Arial"/>
              </a:rPr>
              <a:t>club parent </a:t>
            </a:r>
            <a:r>
              <a:rPr sz="1500" spc="-5" dirty="0">
                <a:latin typeface="Arial"/>
                <a:cs typeface="Arial"/>
              </a:rPr>
              <a:t>de la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municipalité.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13652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Un </a:t>
            </a:r>
            <a:r>
              <a:rPr sz="1500" dirty="0">
                <a:latin typeface="Arial"/>
                <a:cs typeface="Arial"/>
              </a:rPr>
              <a:t>Lions club ne </a:t>
            </a:r>
            <a:r>
              <a:rPr sz="1500" spc="-5" dirty="0">
                <a:latin typeface="Arial"/>
                <a:cs typeface="Arial"/>
              </a:rPr>
              <a:t>peut pas </a:t>
            </a:r>
            <a:r>
              <a:rPr sz="1500" dirty="0">
                <a:latin typeface="Arial"/>
                <a:cs typeface="Arial"/>
              </a:rPr>
              <a:t>être </a:t>
            </a:r>
            <a:r>
              <a:rPr sz="1500" spc="-5" dirty="0">
                <a:latin typeface="Arial"/>
                <a:cs typeface="Arial"/>
              </a:rPr>
              <a:t>nommé en l'honneur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d’une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personne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vivante.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Aucun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Lions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club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ne peut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ajouter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le</a:t>
            </a:r>
            <a:r>
              <a:rPr sz="1500" dirty="0">
                <a:latin typeface="Arial"/>
                <a:cs typeface="Arial"/>
              </a:rPr>
              <a:t> mot</a:t>
            </a:r>
          </a:p>
          <a:p>
            <a:pPr marL="299085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«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international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» comme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élément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distinctif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à son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nom.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Arial"/>
              <a:cs typeface="Arial"/>
            </a:endParaRPr>
          </a:p>
          <a:p>
            <a:pPr marL="299085" marR="1454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Si un nom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d'entreprise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est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inclus,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tout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justificatif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doit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être fourni </a:t>
            </a:r>
            <a:r>
              <a:rPr sz="1500" spc="-5" dirty="0">
                <a:latin typeface="Arial"/>
                <a:cs typeface="Arial"/>
              </a:rPr>
              <a:t>par </a:t>
            </a:r>
            <a:r>
              <a:rPr sz="1500" dirty="0">
                <a:latin typeface="Arial"/>
                <a:cs typeface="Arial"/>
              </a:rPr>
              <a:t>l'entreprise </a:t>
            </a:r>
            <a:r>
              <a:rPr sz="1500" spc="-5" dirty="0">
                <a:latin typeface="Arial"/>
                <a:cs typeface="Arial"/>
              </a:rPr>
              <a:t>avant </a:t>
            </a:r>
            <a:r>
              <a:rPr sz="1500" dirty="0">
                <a:latin typeface="Arial"/>
                <a:cs typeface="Arial"/>
              </a:rPr>
              <a:t>l'approbation </a:t>
            </a:r>
            <a:r>
              <a:rPr sz="1500" spc="-5" dirty="0">
                <a:latin typeface="Arial"/>
                <a:cs typeface="Arial"/>
              </a:rPr>
              <a:t>de </a:t>
            </a:r>
            <a:r>
              <a:rPr sz="1500" dirty="0">
                <a:latin typeface="Arial"/>
                <a:cs typeface="Arial"/>
              </a:rPr>
              <a:t> création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du </a:t>
            </a:r>
            <a:r>
              <a:rPr sz="1500" dirty="0">
                <a:latin typeface="Arial"/>
                <a:cs typeface="Arial"/>
              </a:rPr>
              <a:t>club.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65070" y="1899665"/>
            <a:ext cx="8142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première étape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 la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demande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charte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consiste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à choisir un nom pour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votre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club. </a:t>
            </a:r>
            <a:r>
              <a:rPr sz="1800" b="1" spc="-39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4555A"/>
                </a:solidFill>
                <a:latin typeface="Calibri"/>
                <a:cs typeface="Calibri"/>
              </a:rPr>
              <a:t>Voici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quelques</a:t>
            </a:r>
            <a:r>
              <a:rPr sz="1800" b="1" spc="-1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directives</a:t>
            </a:r>
            <a:r>
              <a:rPr sz="1800" b="1" spc="-3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pour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vous</a:t>
            </a:r>
            <a:r>
              <a:rPr sz="1800" b="1" spc="-2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y 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aider.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6804" y="1809749"/>
            <a:ext cx="64331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5545" marR="5080" indent="-24434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Date </a:t>
            </a:r>
            <a:r>
              <a:rPr sz="4000" dirty="0">
                <a:solidFill>
                  <a:srgbClr val="FFFFFF"/>
                </a:solidFill>
              </a:rPr>
              <a:t>limite</a:t>
            </a:r>
            <a:r>
              <a:rPr sz="4000" spc="-2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</a:t>
            </a:r>
            <a:r>
              <a:rPr sz="4000" spc="-2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demande</a:t>
            </a:r>
            <a:r>
              <a:rPr sz="4000" spc="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 </a:t>
            </a:r>
            <a:r>
              <a:rPr sz="4000" spc="-109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charte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8357" y="1682089"/>
            <a:ext cx="78809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informations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ci-dessous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expliquent</a:t>
            </a:r>
            <a:r>
              <a:rPr sz="18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à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qui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il revient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d’effectuer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saisie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des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informations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liées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à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demande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charte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niveau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du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district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et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du club.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1475739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089" y="486282"/>
            <a:ext cx="674687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z="3200" dirty="0"/>
              <a:t>Demande</a:t>
            </a:r>
            <a:r>
              <a:rPr sz="3200" spc="-30" dirty="0"/>
              <a:t> </a:t>
            </a:r>
            <a:r>
              <a:rPr sz="3200" dirty="0"/>
              <a:t>de</a:t>
            </a:r>
            <a:r>
              <a:rPr sz="3200" spc="-30" dirty="0"/>
              <a:t> </a:t>
            </a:r>
            <a:r>
              <a:rPr sz="3200" spc="-5" dirty="0"/>
              <a:t>charte</a:t>
            </a:r>
            <a:r>
              <a:rPr sz="3200" spc="-20" dirty="0"/>
              <a:t> </a:t>
            </a:r>
            <a:r>
              <a:rPr sz="3200" dirty="0"/>
              <a:t>:</a:t>
            </a:r>
            <a:r>
              <a:rPr sz="3200" spc="-5" dirty="0"/>
              <a:t> processus</a:t>
            </a:r>
            <a:r>
              <a:rPr sz="3200" spc="-40" dirty="0"/>
              <a:t> </a:t>
            </a:r>
            <a:r>
              <a:rPr sz="3200" dirty="0"/>
              <a:t>de </a:t>
            </a:r>
            <a:r>
              <a:rPr sz="3200" spc="-875" dirty="0"/>
              <a:t> </a:t>
            </a:r>
            <a:r>
              <a:rPr sz="3200" dirty="0"/>
              <a:t>demande</a:t>
            </a:r>
            <a:r>
              <a:rPr sz="3200" spc="-35" dirty="0"/>
              <a:t> </a:t>
            </a:r>
            <a:r>
              <a:rPr sz="3200" dirty="0"/>
              <a:t>au</a:t>
            </a:r>
            <a:r>
              <a:rPr sz="3200" spc="-30" dirty="0"/>
              <a:t> </a:t>
            </a:r>
            <a:r>
              <a:rPr sz="3200" spc="-5" dirty="0"/>
              <a:t>niveau</a:t>
            </a:r>
            <a:r>
              <a:rPr sz="3200" spc="-25" dirty="0"/>
              <a:t> </a:t>
            </a:r>
            <a:r>
              <a:rPr sz="3200" dirty="0"/>
              <a:t>du</a:t>
            </a:r>
            <a:r>
              <a:rPr sz="3200" spc="-25" dirty="0"/>
              <a:t> </a:t>
            </a:r>
            <a:r>
              <a:rPr sz="3200" dirty="0"/>
              <a:t>district</a:t>
            </a:r>
            <a:endParaRPr sz="32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86706"/>
              </p:ext>
            </p:extLst>
          </p:nvPr>
        </p:nvGraphicFramePr>
        <p:xfrm>
          <a:off x="2498357" y="2292714"/>
          <a:ext cx="8874125" cy="4330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5835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Dépôt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demande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26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Membres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Lions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60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la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demande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16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Paiement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droits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5854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Gouverneur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854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Gouverneur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854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Gouverneur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848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Gouverneur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90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Trésorier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nouveau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coordinateur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coordinateur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coordinateur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coordinateur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12953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Coordinateur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EME 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953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Coordinateur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EME 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Président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parrain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Président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parrain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marR="3803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Secrétaire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parrain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03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Secrétaire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parrain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Président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nouveau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club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042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Secrétaire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nouveau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8685" y="1958721"/>
            <a:ext cx="872744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533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demandes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charte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nouveau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sont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soumises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ligne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via MyLCI.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Les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étapes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suivantes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doivent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être suivies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pour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soumettre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demande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charte.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800" spc="-7" baseline="25462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baseline="25462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étape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Connectez-vous à MyLCI.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Accéder à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via le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site 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www.lionsclubs.org </a:t>
            </a:r>
            <a:r>
              <a:rPr sz="1800" spc="-49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cliquer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sur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l’onglet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du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panneau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supérieur.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9711" y="575563"/>
            <a:ext cx="81356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Demande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charte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</a:t>
            </a:r>
            <a:r>
              <a:rPr sz="3200" dirty="0"/>
              <a:t>nouveau</a:t>
            </a:r>
            <a:r>
              <a:rPr sz="3200" spc="-5" dirty="0"/>
              <a:t> </a:t>
            </a:r>
            <a:r>
              <a:rPr sz="3200" dirty="0"/>
              <a:t>club</a:t>
            </a:r>
            <a:r>
              <a:rPr sz="3200" spc="20" dirty="0"/>
              <a:t> </a:t>
            </a:r>
            <a:r>
              <a:rPr sz="3200" dirty="0"/>
              <a:t>-</a:t>
            </a:r>
            <a:r>
              <a:rPr sz="3200" spc="-5" dirty="0"/>
              <a:t> </a:t>
            </a:r>
            <a:r>
              <a:rPr sz="3200" dirty="0"/>
              <a:t>MyLCI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918460" y="1193291"/>
            <a:ext cx="9069705" cy="5546090"/>
            <a:chOff x="2918460" y="1193291"/>
            <a:chExt cx="9069705" cy="55460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3992" y="1193291"/>
              <a:ext cx="5193792" cy="5545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8460" y="3966971"/>
              <a:ext cx="8415528" cy="1260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49109"/>
          </a:xfrm>
          <a:custGeom>
            <a:avLst/>
            <a:gdLst/>
            <a:ahLst/>
            <a:cxnLst/>
            <a:rect l="l" t="t" r="r" b="b"/>
            <a:pathLst>
              <a:path w="11188065" h="6849109">
                <a:moveTo>
                  <a:pt x="11187684" y="0"/>
                </a:moveTo>
                <a:lnTo>
                  <a:pt x="1584637" y="0"/>
                </a:lnTo>
                <a:lnTo>
                  <a:pt x="0" y="6848855"/>
                </a:lnTo>
                <a:lnTo>
                  <a:pt x="11187684" y="6848855"/>
                </a:lnTo>
                <a:lnTo>
                  <a:pt x="11187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9284" y="343839"/>
            <a:ext cx="993343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038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Demande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charte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</a:t>
            </a:r>
            <a:r>
              <a:rPr sz="3200" dirty="0"/>
              <a:t>nouveau</a:t>
            </a:r>
            <a:r>
              <a:rPr sz="3200" spc="-5" dirty="0"/>
              <a:t> </a:t>
            </a:r>
            <a:r>
              <a:rPr sz="3200" dirty="0"/>
              <a:t>club</a:t>
            </a:r>
            <a:r>
              <a:rPr sz="3200" spc="20" dirty="0"/>
              <a:t> </a:t>
            </a:r>
            <a:r>
              <a:rPr sz="3200" dirty="0"/>
              <a:t>-</a:t>
            </a:r>
            <a:r>
              <a:rPr sz="3200" spc="-5" dirty="0"/>
              <a:t> </a:t>
            </a:r>
            <a:r>
              <a:rPr sz="3200" dirty="0"/>
              <a:t>MyLCI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5989" y="1442783"/>
            <a:ext cx="7974330" cy="959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1800" spc="-7" baseline="25462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spc="240" baseline="25462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étape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Page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Connexion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 universelle</a:t>
            </a:r>
            <a:r>
              <a:rPr sz="1800" b="1" spc="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434"/>
              </a:spcBef>
            </a:pPr>
            <a:r>
              <a:rPr sz="1800" spc="-30" dirty="0">
                <a:solidFill>
                  <a:srgbClr val="54555A"/>
                </a:solidFill>
                <a:latin typeface="Arial"/>
                <a:cs typeface="Arial"/>
              </a:rPr>
              <a:t>Vous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serez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dirigé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vers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page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Connexion</a:t>
            </a:r>
            <a:r>
              <a:rPr sz="1800" i="1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universelle</a:t>
            </a:r>
            <a:r>
              <a:rPr sz="1800" i="1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i="1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International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.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Cliquer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sur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bouton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situé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sous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i="1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4555A"/>
                </a:solidFill>
                <a:latin typeface="Arial"/>
                <a:cs typeface="Arial"/>
              </a:rPr>
              <a:t>- Outils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 pour</a:t>
            </a:r>
            <a:r>
              <a:rPr sz="1800" i="1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responsables</a:t>
            </a:r>
            <a:r>
              <a:rPr sz="1800" i="1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2" y="2514600"/>
            <a:ext cx="8985504" cy="411022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6DB4772E-0235-4E77-B44B-C723B77BEC67}"/>
              </a:ext>
            </a:extLst>
          </p:cNvPr>
          <p:cNvSpPr/>
          <p:nvPr/>
        </p:nvSpPr>
        <p:spPr>
          <a:xfrm>
            <a:off x="2895600" y="1325657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9284" y="697484"/>
            <a:ext cx="993343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038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Demande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charte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</a:t>
            </a:r>
            <a:r>
              <a:rPr sz="3200" dirty="0"/>
              <a:t>nouveau</a:t>
            </a:r>
            <a:r>
              <a:rPr sz="3200" spc="-5" dirty="0"/>
              <a:t> </a:t>
            </a:r>
            <a:r>
              <a:rPr sz="3200" dirty="0"/>
              <a:t>club</a:t>
            </a:r>
            <a:r>
              <a:rPr sz="3200" spc="20" dirty="0"/>
              <a:t> </a:t>
            </a:r>
            <a:r>
              <a:rPr sz="3200" dirty="0"/>
              <a:t>-</a:t>
            </a:r>
            <a:r>
              <a:rPr sz="3200" spc="-5" dirty="0"/>
              <a:t> </a:t>
            </a:r>
            <a:r>
              <a:rPr sz="320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31848" y="1673351"/>
            <a:ext cx="10252075" cy="5026660"/>
            <a:chOff x="1831848" y="1673351"/>
            <a:chExt cx="10252075" cy="5026660"/>
          </a:xfrm>
        </p:grpSpPr>
        <p:sp>
          <p:nvSpPr>
            <p:cNvPr id="5" name="object 5"/>
            <p:cNvSpPr/>
            <p:nvPr/>
          </p:nvSpPr>
          <p:spPr>
            <a:xfrm>
              <a:off x="3029712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3553967"/>
              <a:ext cx="4686300" cy="3145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572" y="4296155"/>
              <a:ext cx="5221224" cy="1037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35867" y="3668013"/>
              <a:ext cx="716280" cy="620395"/>
            </a:xfrm>
            <a:custGeom>
              <a:avLst/>
              <a:gdLst/>
              <a:ahLst/>
              <a:cxnLst/>
              <a:rect l="l" t="t" r="r" b="b"/>
              <a:pathLst>
                <a:path w="716279" h="620395">
                  <a:moveTo>
                    <a:pt x="32765" y="541655"/>
                  </a:moveTo>
                  <a:lnTo>
                    <a:pt x="0" y="620268"/>
                  </a:lnTo>
                  <a:lnTo>
                    <a:pt x="82550" y="599313"/>
                  </a:lnTo>
                  <a:lnTo>
                    <a:pt x="68952" y="583565"/>
                  </a:lnTo>
                  <a:lnTo>
                    <a:pt x="52197" y="583565"/>
                  </a:lnTo>
                  <a:lnTo>
                    <a:pt x="43941" y="573913"/>
                  </a:lnTo>
                  <a:lnTo>
                    <a:pt x="53492" y="565659"/>
                  </a:lnTo>
                  <a:lnTo>
                    <a:pt x="32765" y="541655"/>
                  </a:lnTo>
                  <a:close/>
                </a:path>
                <a:path w="716279" h="620395">
                  <a:moveTo>
                    <a:pt x="53492" y="565659"/>
                  </a:moveTo>
                  <a:lnTo>
                    <a:pt x="43941" y="573913"/>
                  </a:lnTo>
                  <a:lnTo>
                    <a:pt x="52197" y="583565"/>
                  </a:lnTo>
                  <a:lnTo>
                    <a:pt x="61792" y="575272"/>
                  </a:lnTo>
                  <a:lnTo>
                    <a:pt x="53492" y="565659"/>
                  </a:lnTo>
                  <a:close/>
                </a:path>
                <a:path w="716279" h="620395">
                  <a:moveTo>
                    <a:pt x="61792" y="575272"/>
                  </a:moveTo>
                  <a:lnTo>
                    <a:pt x="52197" y="583565"/>
                  </a:lnTo>
                  <a:lnTo>
                    <a:pt x="68952" y="583565"/>
                  </a:lnTo>
                  <a:lnTo>
                    <a:pt x="61792" y="575272"/>
                  </a:lnTo>
                  <a:close/>
                </a:path>
                <a:path w="716279" h="620395">
                  <a:moveTo>
                    <a:pt x="708025" y="0"/>
                  </a:moveTo>
                  <a:lnTo>
                    <a:pt x="53492" y="565659"/>
                  </a:lnTo>
                  <a:lnTo>
                    <a:pt x="61792" y="575272"/>
                  </a:lnTo>
                  <a:lnTo>
                    <a:pt x="716279" y="9652"/>
                  </a:lnTo>
                  <a:lnTo>
                    <a:pt x="7080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2141" y="1796033"/>
            <a:ext cx="9189085" cy="24828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800" spc="-7" baseline="25462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spc="225" baseline="25462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étape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Page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</a:t>
            </a:r>
            <a:r>
              <a:rPr sz="18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50800" marR="9899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Saisir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votre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identifiant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et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mot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passe.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Cliquer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sur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 bouton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Envoyer</a:t>
            </a:r>
            <a:r>
              <a:rPr sz="1800" b="1" spc="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pour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vous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connecter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à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MyLCI.</a:t>
            </a:r>
            <a:endParaRPr sz="1800">
              <a:latin typeface="Arial"/>
              <a:cs typeface="Arial"/>
            </a:endParaRPr>
          </a:p>
          <a:p>
            <a:pPr marL="50800" marR="43180">
              <a:lnSpc>
                <a:spcPct val="100499"/>
              </a:lnSpc>
              <a:spcBef>
                <a:spcPts val="42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*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N.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B.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Seuls le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GD,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le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coordinateur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EME,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le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président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du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parrain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ou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le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secrétaire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peuvent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soumettre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la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demande.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vous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possédez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plusieurs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titres,</a:t>
            </a:r>
            <a:r>
              <a:rPr sz="16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une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fois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connecté,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veillez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à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modifier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le titre.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6162675" marR="979169">
              <a:lnSpc>
                <a:spcPct val="100000"/>
              </a:lnSpc>
              <a:spcBef>
                <a:spcPts val="1565"/>
              </a:spcBef>
            </a:pPr>
            <a:r>
              <a:rPr sz="1600" b="1" spc="-10" dirty="0">
                <a:solidFill>
                  <a:srgbClr val="4471C4"/>
                </a:solidFill>
                <a:latin typeface="Calibri"/>
                <a:cs typeface="Calibri"/>
              </a:rPr>
              <a:t>Changement </a:t>
            </a:r>
            <a:r>
              <a:rPr sz="1600" b="1" spc="-5" dirty="0">
                <a:solidFill>
                  <a:srgbClr val="4471C4"/>
                </a:solidFill>
                <a:latin typeface="Calibri"/>
                <a:cs typeface="Calibri"/>
              </a:rPr>
              <a:t>de titre sur </a:t>
            </a:r>
            <a:r>
              <a:rPr sz="1600" b="1" spc="-3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471C4"/>
                </a:solidFill>
                <a:latin typeface="Calibri"/>
                <a:cs typeface="Calibri"/>
              </a:rPr>
              <a:t>MyLCI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9284" y="697484"/>
            <a:ext cx="993343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038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Demande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charte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5" dirty="0"/>
              <a:t> </a:t>
            </a:r>
            <a:r>
              <a:rPr sz="3200" dirty="0"/>
              <a:t>nouveau</a:t>
            </a:r>
            <a:r>
              <a:rPr sz="3200" spc="-5" dirty="0"/>
              <a:t> </a:t>
            </a:r>
            <a:r>
              <a:rPr sz="3200" dirty="0"/>
              <a:t>club</a:t>
            </a:r>
            <a:r>
              <a:rPr sz="3200" spc="20" dirty="0"/>
              <a:t> </a:t>
            </a:r>
            <a:r>
              <a:rPr sz="3200" dirty="0"/>
              <a:t>-</a:t>
            </a:r>
            <a:r>
              <a:rPr sz="3200" spc="-5" dirty="0"/>
              <a:t> </a:t>
            </a:r>
            <a:r>
              <a:rPr sz="320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87395" y="1673351"/>
            <a:ext cx="8100059" cy="4975860"/>
            <a:chOff x="2787395" y="1673351"/>
            <a:chExt cx="8100059" cy="4975860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7395" y="2869691"/>
              <a:ext cx="3308604" cy="3779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2087" y="3047999"/>
              <a:ext cx="3325367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68111" y="4640579"/>
              <a:ext cx="2646680" cy="95885"/>
            </a:xfrm>
            <a:custGeom>
              <a:avLst/>
              <a:gdLst/>
              <a:ahLst/>
              <a:cxnLst/>
              <a:rect l="l" t="t" r="r" b="b"/>
              <a:pathLst>
                <a:path w="2646679" h="95885">
                  <a:moveTo>
                    <a:pt x="76327" y="31748"/>
                  </a:moveTo>
                  <a:lnTo>
                    <a:pt x="76073" y="44448"/>
                  </a:lnTo>
                  <a:lnTo>
                    <a:pt x="2646298" y="95631"/>
                  </a:lnTo>
                  <a:lnTo>
                    <a:pt x="2646553" y="82931"/>
                  </a:lnTo>
                  <a:lnTo>
                    <a:pt x="76327" y="31748"/>
                  </a:lnTo>
                  <a:close/>
                </a:path>
                <a:path w="2646679" h="95885">
                  <a:moveTo>
                    <a:pt x="76962" y="0"/>
                  </a:moveTo>
                  <a:lnTo>
                    <a:pt x="0" y="36576"/>
                  </a:lnTo>
                  <a:lnTo>
                    <a:pt x="75437" y="76200"/>
                  </a:lnTo>
                  <a:lnTo>
                    <a:pt x="76073" y="44448"/>
                  </a:lnTo>
                  <a:lnTo>
                    <a:pt x="63373" y="44196"/>
                  </a:lnTo>
                  <a:lnTo>
                    <a:pt x="63626" y="31496"/>
                  </a:lnTo>
                  <a:lnTo>
                    <a:pt x="76332" y="31496"/>
                  </a:lnTo>
                  <a:lnTo>
                    <a:pt x="76962" y="0"/>
                  </a:lnTo>
                  <a:close/>
                </a:path>
                <a:path w="2646679" h="95885">
                  <a:moveTo>
                    <a:pt x="63626" y="31496"/>
                  </a:moveTo>
                  <a:lnTo>
                    <a:pt x="63373" y="44196"/>
                  </a:lnTo>
                  <a:lnTo>
                    <a:pt x="76073" y="44448"/>
                  </a:lnTo>
                  <a:lnTo>
                    <a:pt x="76327" y="31748"/>
                  </a:lnTo>
                  <a:lnTo>
                    <a:pt x="63626" y="31496"/>
                  </a:lnTo>
                  <a:close/>
                </a:path>
                <a:path w="2646679" h="95885">
                  <a:moveTo>
                    <a:pt x="76332" y="31496"/>
                  </a:moveTo>
                  <a:lnTo>
                    <a:pt x="63626" y="31496"/>
                  </a:lnTo>
                  <a:lnTo>
                    <a:pt x="76327" y="31748"/>
                  </a:lnTo>
                  <a:lnTo>
                    <a:pt x="76332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61385" y="1958721"/>
            <a:ext cx="8611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800" spc="-7" baseline="25462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1800" spc="247" baseline="25462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étape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Cliquer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sur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l'onglet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Mes</a:t>
            </a:r>
            <a:r>
              <a:rPr sz="1800" i="1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clubs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puis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4555A"/>
                </a:solidFill>
                <a:latin typeface="Arial"/>
                <a:cs typeface="Arial"/>
              </a:rPr>
              <a:t>Demandes</a:t>
            </a:r>
            <a:r>
              <a:rPr sz="1800" i="1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de charte</a:t>
            </a:r>
            <a:r>
              <a:rPr sz="1800" i="1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dans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la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liste déroulante.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Cliquer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sur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bouton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Ajouter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un</a:t>
            </a:r>
            <a:r>
              <a:rPr sz="1800" i="1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15" y="371093"/>
            <a:ext cx="112014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Dépôt</a:t>
            </a:r>
            <a:r>
              <a:rPr sz="1600" b="1" spc="-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la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demande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00" y="4160520"/>
            <a:ext cx="2243455" cy="95440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 marR="186055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Pour </a:t>
            </a:r>
            <a:r>
              <a:rPr sz="1400" spc="-5" dirty="0">
                <a:latin typeface="Calibri"/>
                <a:cs typeface="Calibri"/>
              </a:rPr>
              <a:t>arriver </a:t>
            </a:r>
            <a:r>
              <a:rPr sz="1400" dirty="0">
                <a:latin typeface="Calibri"/>
                <a:cs typeface="Calibri"/>
              </a:rPr>
              <a:t>au </a:t>
            </a:r>
            <a:r>
              <a:rPr sz="1400" spc="-5" dirty="0">
                <a:latin typeface="Calibri"/>
                <a:cs typeface="Calibri"/>
              </a:rPr>
              <a:t>nouveau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club tout </a:t>
            </a:r>
            <a:r>
              <a:rPr sz="1400" dirty="0">
                <a:latin typeface="Calibri"/>
                <a:cs typeface="Calibri"/>
              </a:rPr>
              <a:t>au </a:t>
            </a:r>
            <a:r>
              <a:rPr sz="1400" spc="-5" dirty="0">
                <a:latin typeface="Calibri"/>
                <a:cs typeface="Calibri"/>
              </a:rPr>
              <a:t>long de </a:t>
            </a:r>
            <a:r>
              <a:rPr sz="1400" dirty="0">
                <a:latin typeface="Calibri"/>
                <a:cs typeface="Calibri"/>
              </a:rPr>
              <a:t>ce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processus, </a:t>
            </a:r>
            <a:r>
              <a:rPr sz="1400" spc="-5" dirty="0">
                <a:latin typeface="Calibri"/>
                <a:cs typeface="Calibri"/>
              </a:rPr>
              <a:t>passez par </a:t>
            </a:r>
            <a:r>
              <a:rPr sz="1400" spc="-15" dirty="0">
                <a:latin typeface="Calibri"/>
                <a:cs typeface="Calibri"/>
              </a:rPr>
              <a:t>cette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étape.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1506</Words>
  <Application>Microsoft Office PowerPoint</Application>
  <PresentationFormat>Widescreen</PresentationFormat>
  <Paragraphs>193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Helvetica Neue</vt:lpstr>
      <vt:lpstr>Times New Roman</vt:lpstr>
      <vt:lpstr>Wingdings</vt:lpstr>
      <vt:lpstr>Office Theme</vt:lpstr>
      <vt:lpstr>PowerPoint Presentation</vt:lpstr>
      <vt:lpstr>Demande de charte  de nouveau club</vt:lpstr>
      <vt:lpstr>Demande de charte :  Choix du Nom</vt:lpstr>
      <vt:lpstr>Date limite de demande de  charte</vt:lpstr>
      <vt:lpstr>Demande de charte : processus de  demande au niveau du district</vt:lpstr>
      <vt:lpstr>Demande de charte de nouveau club - MyLCI</vt:lpstr>
      <vt:lpstr>Demande de charte de nouveau club - MyLCI</vt:lpstr>
      <vt:lpstr>Demande de charte de nouveau club - MyLCI</vt:lpstr>
      <vt:lpstr>Demande de charte de nouveau club - MyLCI</vt:lpstr>
      <vt:lpstr>Demande de charte de nouveau club : MyLCI</vt:lpstr>
      <vt:lpstr>Demande de charte  Étapes à suivre</vt:lpstr>
      <vt:lpstr>Demande de charte - MyLCI</vt:lpstr>
      <vt:lpstr>Informations affichées  Les informations suivantes sont affichées sur le tableau de bord du club/district parrain et  destinées à les tenir informés tout au long du processus de demande de charte.</vt:lpstr>
      <vt:lpstr>Demande de charte : En attente d'achèvement. Ajout de membres</vt:lpstr>
      <vt:lpstr>PowerPoint Presentation</vt:lpstr>
      <vt:lpstr>Demande de charte : étape d'approbation finale du LCI</vt:lpstr>
      <vt:lpstr>Demande de charte : création du club</vt:lpstr>
      <vt:lpstr>Recommandations sur le dépôt de demande de charte</vt:lpstr>
      <vt:lpstr>Aide à la création de club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3</cp:revision>
  <dcterms:created xsi:type="dcterms:W3CDTF">2021-10-20T19:05:32Z</dcterms:created>
  <dcterms:modified xsi:type="dcterms:W3CDTF">2023-04-13T16:19:44Z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2021-10-20T00:00:00Z</vt:filetime>
  </property>
</Properties>
</file>