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40" r:id="rId7"/>
    <p:sldId id="1122" r:id="rId8"/>
    <p:sldId id="1123" r:id="rId9"/>
    <p:sldId id="1088" r:id="rId10"/>
    <p:sldId id="974" r:id="rId11"/>
    <p:sldId id="1111" r:id="rId12"/>
    <p:sldId id="1134" r:id="rId13"/>
    <p:sldId id="1135" r:id="rId14"/>
    <p:sldId id="1112" r:id="rId15"/>
    <p:sldId id="1139" r:id="rId16"/>
    <p:sldId id="1138" r:id="rId17"/>
    <p:sldId id="1141"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2"/>
    <a:srgbClr val="0D2240"/>
    <a:srgbClr val="DAAB00"/>
    <a:srgbClr val="00338D"/>
    <a:srgbClr val="AF1E2D"/>
    <a:srgbClr val="B3B2B1"/>
    <a:srgbClr val="55565A"/>
    <a:srgbClr val="DB2D3E"/>
    <a:srgbClr val="407CCA"/>
    <a:srgbClr val="BC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940" autoAdjust="0"/>
  </p:normalViewPr>
  <p:slideViewPr>
    <p:cSldViewPr snapToGrid="0">
      <p:cViewPr varScale="1">
        <p:scale>
          <a:sx n="59" d="100"/>
          <a:sy n="59" d="100"/>
        </p:scale>
        <p:origin x="2502" y="60"/>
      </p:cViewPr>
      <p:guideLst/>
    </p:cSldViewPr>
  </p:slideViewPr>
  <p:notesTextViewPr>
    <p:cViewPr>
      <p:scale>
        <a:sx n="1" d="1"/>
        <a:sy n="1" d="1"/>
      </p:scale>
      <p:origin x="0" y="0"/>
    </p:cViewPr>
  </p:notesTextViewPr>
  <p:notesViewPr>
    <p:cSldViewPr snapToGrid="0">
      <p:cViewPr varScale="1">
        <p:scale>
          <a:sx n="94" d="100"/>
          <a:sy n="94" d="100"/>
        </p:scale>
        <p:origin x="36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dirty="0"/>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dirty="0"/>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impliquant toute l'équipe à la fois dans la formulation des objectifs et dans le processus pour les atteindre, la SMA est en mesure d'avoir une approche cohérente dans tous les aspects du Lionisme qui renforce les clubs et les districts.</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dirty="0"/>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r-FR" dirty="0"/>
              <a:t>Le personnel SMA au Lions Clubs International communique de différentes manières avec les Lions sur le terrain.  </a:t>
            </a:r>
          </a:p>
          <a:p>
            <a:endParaRPr lang="en-US" dirty="0"/>
          </a:p>
          <a:p>
            <a:r>
              <a:rPr lang="fr-FR" dirty="0"/>
              <a:t>Les messages importants et les dernières actualités sont inclus dans le digest mensuel du LCI envoyé aux officiels de club, de district et de district multiple. Ils sont aussi communiqués le groupe SMA sur Facebook.  Les spécialistes régionaux travaillent également en étroite collaboration avec les membres de la SMA de la région constitutionnelle dont ils ont la charge pour apporter le soutien nécessaire.  Écrire à GAT.CAx@lionsclubs.org pour contacter vos spécialistes régionaux.</a:t>
            </a:r>
          </a:p>
          <a:p>
            <a:endParaRPr lang="en-US" dirty="0"/>
          </a:p>
          <a:p>
            <a:r>
              <a:rPr lang="fr-FR" dirty="0"/>
              <a:t>Rejoignez aussi le groupe SMA sur Facebook pour échanger avec des Lions du monde entier.</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dirty="0"/>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r-FR" dirty="0"/>
              <a:t>La SMA met à disposition de nombreuses ressources sur d’innombrables sujets concernant les Lions.  Rôles et responsabilités, le Guide pratique SMA et le Manuel des règlements du CA sont un bon point de départ pour découvrir la structure, les ressources et le travail effectué.</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dirty="0"/>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r-FR" dirty="0"/>
              <a:t>La SMA dispose de 3 pages web principales donnant accès à des ressources précieuses.</a:t>
            </a:r>
          </a:p>
          <a:p>
            <a:endParaRPr lang="en-US" dirty="0"/>
          </a:p>
          <a:p>
            <a:r>
              <a:rPr lang="fr-FR" dirty="0"/>
              <a:t>La page d'accueil contient les informations générales et des récits d’actions SMA réussies.</a:t>
            </a:r>
          </a:p>
          <a:p>
            <a:r>
              <a:rPr lang="fr-FR" dirty="0"/>
              <a:t>La page Responsables SMA fournit les rôles et responsabilités dans la structure.</a:t>
            </a:r>
          </a:p>
          <a:p>
            <a:r>
              <a:rPr lang="fr-FR" dirty="0"/>
              <a:t>La page Ressources SMA contient d'autres outils et ressources pour la structure SMA ainsi que des liens vers les boîtes à outils EML, EME et EMS avec encore plus de ressources.</a:t>
            </a:r>
          </a:p>
          <a:p>
            <a:endParaRPr lang="en-US" dirty="0"/>
          </a:p>
          <a:p>
            <a:r>
              <a:rPr lang="fr-FR" dirty="0"/>
              <a:t>Les objectifs du district, la prime SMA au district et les ambassadeurs SMA ont également chacun leur propre page avec des ressources également accessibles en utilisant l’outil de recherche sur lionsclubs.org</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dirty="0"/>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r-FR" dirty="0"/>
              <a:t>Les membres de la SMA peuvent utiliser Insights, MyLCI et MyLion accessible sur leur Lion Account pour accéder aux chiffres et statistiques sur leur district multiple / district / club. Ces données sont un élément essentiel de la formulation des objectifs et du suivi des progrès pour les atteindre.</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dirty="0"/>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r-FR" dirty="0"/>
              <a:t>Mettez en valeur la Structure Mondiale d’Action avec les accessoires disponibles à la boutique Lions ou faites personnaliser du logo SMA les articles Lions que vous achetez.</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dirty="0"/>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L’Approche Globale Effectif allie une approche stratégique et des ressources destinées à aider les équipes de district à développer l’effectif par un processus axé sur : BÂTIR </a:t>
            </a:r>
          </a:p>
          <a:p>
            <a:endParaRPr lang="fr-FR" dirty="0"/>
          </a:p>
          <a:p>
            <a:r>
              <a:rPr lang="fr-FR" dirty="0"/>
              <a:t>• Redynamiser les districts par de nouveaux clubs </a:t>
            </a:r>
          </a:p>
          <a:p>
            <a:r>
              <a:rPr lang="fr-FR" dirty="0"/>
              <a:t>• Revitaliser les clubs par de nouveaux membres </a:t>
            </a:r>
          </a:p>
          <a:p>
            <a:r>
              <a:rPr lang="fr-FR" dirty="0"/>
              <a:t>• Remotiver les membres par la camaraderie et un service engageant. </a:t>
            </a:r>
          </a:p>
          <a:p>
            <a:endParaRPr lang="fr-FR" dirty="0"/>
          </a:p>
          <a:p>
            <a:r>
              <a:rPr lang="fr-FR" dirty="0"/>
              <a:t>Cette approche est applicable de partout et adaptable aux besoins et spécificités locales.</a:t>
            </a:r>
          </a:p>
          <a:p>
            <a:endParaRPr lang="fr-FR" dirty="0"/>
          </a:p>
          <a:p>
            <a:r>
              <a:rPr lang="fr-FR" dirty="0"/>
              <a:t>Toutes les RC ont mené leur propre approche pilote en 2021-2022, avec quelques variations régionales. La Structure mondiale d’action (SMA) a dirigé le processus, apporté son soutien et maintenu la responsabilité des parties prenantes dans chaque RC. Les meilleures idées ont été intégrées dans le lancement mondial prévu en 2022-2023.</a:t>
            </a:r>
          </a:p>
          <a:p>
            <a:endParaRPr lang="fr-FR" dirty="0"/>
          </a:p>
          <a:p>
            <a:r>
              <a:rPr lang="fr-FR" dirty="0"/>
              <a:t>Pour plus d’information consulter lionsclubs.org/global</a:t>
            </a:r>
          </a:p>
          <a:p>
            <a:endParaRPr lang="fr-FR"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0" noProof="0" dirty="0">
                <a:solidFill>
                  <a:schemeClr val="bg1"/>
                </a:solidFill>
                <a:ea typeface="+mn-lt"/>
                <a:cs typeface="+mn-lt"/>
              </a:rPr>
              <a:t>La Fondation est la seule fondation à donner aux Lions du monde entier les moyens de servir. Les subventions octroyées par la LCIF amplifient le service Lions afin de venir en aide à plus de personnes dans le besoin. </a:t>
            </a:r>
            <a:endParaRPr lang="fr-FR" noProof="0" dirty="0">
              <a:solidFill>
                <a:schemeClr val="bg1"/>
              </a:solidFill>
              <a:ea typeface="+mn-lt"/>
              <a:cs typeface="+mn-lt"/>
            </a:endParaRPr>
          </a:p>
          <a:p>
            <a:endParaRPr lang="fr-FR" sz="1200" kern="0" noProof="0" dirty="0">
              <a:solidFill>
                <a:schemeClr val="bg1"/>
              </a:solidFill>
              <a:ea typeface="+mn-lt"/>
              <a:cs typeface="+mn-lt"/>
            </a:endParaRPr>
          </a:p>
          <a:p>
            <a:r>
              <a:rPr lang="fr-FR" sz="1200" kern="0" noProof="0" dirty="0">
                <a:solidFill>
                  <a:schemeClr val="bg1"/>
                </a:solidFill>
                <a:ea typeface="+mn-lt"/>
                <a:cs typeface="+mn-lt"/>
              </a:rPr>
              <a:t>En tant que responsables SMS, vous êtes une des plus importantes ressources de la LCIF, en tant que donateurs personnels mais aussi en tant qu’ambassadeurs de la Fondation chargés d’encourager les autres à contribuer eux-aussi. </a:t>
            </a:r>
            <a:endParaRPr lang="fr-FR" noProof="0" dirty="0">
              <a:solidFill>
                <a:schemeClr val="bg1"/>
              </a:solidFill>
              <a:ea typeface="+mn-lt"/>
              <a:cs typeface="+mn-lt"/>
            </a:endParaRPr>
          </a:p>
          <a:p>
            <a:endParaRPr lang="fr-FR" sz="1200" kern="0" noProof="0" dirty="0">
              <a:solidFill>
                <a:schemeClr val="bg1"/>
              </a:solidFill>
              <a:cs typeface="Calibri"/>
            </a:endParaRPr>
          </a:p>
          <a:p>
            <a:r>
              <a:rPr lang="fr-FR" sz="1200" kern="0" noProof="0" dirty="0">
                <a:solidFill>
                  <a:schemeClr val="bg1"/>
                </a:solidFill>
                <a:cs typeface="Calibri"/>
              </a:rPr>
              <a:t>Les appels à servir un monde de besoins augmentent. Par un soutien continu, la LCIF rend possible le service Lions.</a:t>
            </a:r>
            <a:endParaRPr lang="en-US" sz="1200" kern="0" dirty="0">
              <a:solidFill>
                <a:schemeClr val="bg1"/>
              </a:solidFill>
              <a:cs typeface="Calibri"/>
            </a:endParaRP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FF0000"/>
                </a:solidFill>
                <a:highlight>
                  <a:srgbClr val="FFFF00"/>
                </a:highlight>
              </a:rPr>
              <a:t>Adresses</a:t>
            </a:r>
            <a:r>
              <a:rPr lang="en-US" dirty="0">
                <a:solidFill>
                  <a:srgbClr val="FF0000"/>
                </a:solidFill>
                <a:highlight>
                  <a:srgbClr val="FFFF00"/>
                </a:highlight>
              </a:rPr>
              <a:t> e-mail des </a:t>
            </a:r>
            <a:r>
              <a:rPr lang="en-US" dirty="0" err="1">
                <a:solidFill>
                  <a:srgbClr val="FF0000"/>
                </a:solidFill>
                <a:highlight>
                  <a:srgbClr val="FFFF00"/>
                </a:highlight>
              </a:rPr>
              <a:t>spécialistes</a:t>
            </a:r>
            <a:r>
              <a:rPr lang="en-US" dirty="0">
                <a:solidFill>
                  <a:srgbClr val="FF0000"/>
                </a:solidFill>
                <a:highlight>
                  <a:srgbClr val="FFFF00"/>
                </a:highlight>
              </a:rPr>
              <a:t> </a:t>
            </a:r>
            <a:r>
              <a:rPr lang="en-US" dirty="0" err="1">
                <a:solidFill>
                  <a:srgbClr val="FF0000"/>
                </a:solidFill>
                <a:highlight>
                  <a:srgbClr val="FFFF00"/>
                </a:highlight>
              </a:rPr>
              <a:t>régionaux</a:t>
            </a:r>
            <a:r>
              <a:rPr lang="en-US" dirty="0">
                <a:solidFill>
                  <a:srgbClr val="FF0000"/>
                </a:solidFill>
                <a:highlight>
                  <a:srgbClr val="FFFF00"/>
                </a:highlight>
              </a:rPr>
              <a:t> par RC :</a:t>
            </a:r>
          </a:p>
          <a:p>
            <a:endParaRPr lang="en-US" dirty="0">
              <a:solidFill>
                <a:srgbClr val="FF0000"/>
              </a:solidFill>
              <a:highlight>
                <a:srgbClr val="FFFF00"/>
              </a:highlight>
            </a:endParaRPr>
          </a:p>
          <a:p>
            <a:pPr marL="171450" indent="-171450">
              <a:buFont typeface="Arial" panose="020B0604020202020204" pitchFamily="34" charset="0"/>
              <a:buChar char="•"/>
            </a:pPr>
            <a:r>
              <a:rPr lang="en-US" dirty="0">
                <a:solidFill>
                  <a:srgbClr val="FF0000"/>
                </a:solidFill>
                <a:highlight>
                  <a:srgbClr val="FFFF00"/>
                </a:highlight>
              </a:rPr>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highlight>
                  <a:srgbClr val="FFFF00"/>
                </a:highlight>
              </a:rPr>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highlight>
                  <a:srgbClr val="FFFF00"/>
                </a:highlight>
              </a:rPr>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highlight>
                  <a:srgbClr val="FFFF00"/>
                </a:highlight>
              </a:rPr>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highlight>
                  <a:srgbClr val="FFFF00"/>
                </a:highlight>
              </a:rPr>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highlight>
                  <a:srgbClr val="FFFF00"/>
                </a:highlight>
              </a:rPr>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highlight>
                  <a:srgbClr val="FFFF00"/>
                </a:highlight>
              </a:rPr>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highlight>
                  <a:srgbClr val="FFFF00"/>
                </a:highlight>
              </a:rPr>
              <a:t>GAT.CA8@lionsclubs.org</a:t>
            </a:r>
            <a:endParaRPr lang="fr-FR"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dirty="0"/>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dirty="0">
                <a:solidFill>
                  <a:schemeClr val="tx1"/>
                </a:solidFill>
                <a:latin typeface="+mn-lt"/>
                <a:ea typeface="+mn-ea"/>
                <a:cs typeface="+mn-cs"/>
              </a:rPr>
              <a:t>Nous voulons tous que les Lions et la LCIF soient le leader mondial du service de proximité et humanitaire.</a:t>
            </a:r>
          </a:p>
          <a:p>
            <a:pPr lvl="0"/>
            <a:endParaRPr lang="en-US" sz="1200" kern="1200" dirty="0">
              <a:solidFill>
                <a:schemeClr val="tx1"/>
              </a:solidFill>
              <a:effectLst/>
              <a:latin typeface="+mn-lt"/>
              <a:ea typeface="+mn-ea"/>
              <a:cs typeface="+mn-cs"/>
            </a:endParaRPr>
          </a:p>
          <a:p>
            <a:pPr lvl="0"/>
            <a:r>
              <a:rPr lang="fr-FR" sz="1200" dirty="0">
                <a:solidFill>
                  <a:schemeClr val="tx1"/>
                </a:solidFill>
                <a:latin typeface="+mn-lt"/>
                <a:ea typeface="+mn-ea"/>
                <a:cs typeface="+mn-cs"/>
              </a:rPr>
              <a:t>Nous voulons être reconnus par le public et qu’il sache qui nous sommes et ce que nous faisons.</a:t>
            </a:r>
          </a:p>
          <a:p>
            <a:pPr lvl="0"/>
            <a:endParaRPr lang="en-US" sz="1200" kern="1200" dirty="0">
              <a:solidFill>
                <a:schemeClr val="tx1"/>
              </a:solidFill>
              <a:effectLst/>
              <a:latin typeface="+mn-lt"/>
              <a:ea typeface="+mn-ea"/>
              <a:cs typeface="+mn-cs"/>
            </a:endParaRPr>
          </a:p>
          <a:p>
            <a:pPr lvl="0"/>
            <a:r>
              <a:rPr lang="fr-FR" sz="1200" dirty="0">
                <a:solidFill>
                  <a:schemeClr val="tx1"/>
                </a:solidFill>
                <a:latin typeface="+mn-lt"/>
                <a:ea typeface="+mn-ea"/>
                <a:cs typeface="+mn-cs"/>
              </a:rPr>
              <a:t>Nous voulons que nos Lions soient enthousiastes et fiers de faire partie de notre grande organisation. </a:t>
            </a:r>
          </a:p>
          <a:p>
            <a:pPr lvl="0"/>
            <a:endParaRPr lang="en-US" sz="1200" kern="1200" dirty="0">
              <a:solidFill>
                <a:schemeClr val="tx1"/>
              </a:solidFill>
              <a:effectLst/>
              <a:latin typeface="+mn-lt"/>
              <a:ea typeface="+mn-ea"/>
              <a:cs typeface="+mn-cs"/>
            </a:endParaRPr>
          </a:p>
          <a:p>
            <a:pPr lvl="0"/>
            <a:r>
              <a:rPr lang="fr-FR" sz="1200" dirty="0">
                <a:solidFill>
                  <a:schemeClr val="tx1"/>
                </a:solidFill>
                <a:latin typeface="+mn-lt"/>
                <a:ea typeface="+mn-ea"/>
                <a:cs typeface="+mn-cs"/>
              </a:rPr>
              <a:t>L’enthousiasme est contagieux. Lorsque les Lions sont enthousiastes et passionnés par le service qu'ils apportent, ils attirent famille, amis, collègues de travail, voisins et responsables locaux à nous rejoindre. Ils donnent envie aux autres d'appartenir à une grande organisation qui fait un travail important localement et dans le monde.</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dirty="0"/>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dirty="0">
                <a:solidFill>
                  <a:schemeClr val="tx1"/>
                </a:solidFill>
                <a:latin typeface="+mn-lt"/>
                <a:ea typeface="+mn-ea"/>
                <a:cs typeface="+mn-cs"/>
              </a:rPr>
              <a:t>Avez-vous déjà voulu faire plus dans votre ville, dans votre district mais n'avez pas pu par manque de Lions pour soutenir ces efforts ?</a:t>
            </a:r>
          </a:p>
          <a:p>
            <a:pPr lvl="0"/>
            <a:endParaRPr lang="en-US" sz="1200" kern="1200" dirty="0">
              <a:solidFill>
                <a:schemeClr val="tx1"/>
              </a:solidFill>
              <a:effectLst/>
              <a:latin typeface="+mn-lt"/>
              <a:ea typeface="+mn-ea"/>
              <a:cs typeface="+mn-cs"/>
            </a:endParaRPr>
          </a:p>
          <a:p>
            <a:pPr lvl="0"/>
            <a:r>
              <a:rPr lang="fr-FR" sz="1200" dirty="0">
                <a:solidFill>
                  <a:schemeClr val="tx1"/>
                </a:solidFill>
                <a:latin typeface="+mn-lt"/>
                <a:ea typeface="+mn-ea"/>
                <a:cs typeface="+mn-cs"/>
              </a:rPr>
              <a:t>Votre district ou club a-t-il déjà eu du mal à amener les Lions à assumer des rôles de dirigeants ?</a:t>
            </a:r>
          </a:p>
          <a:p>
            <a:pPr lvl="0"/>
            <a:endParaRPr lang="en-US" sz="1200" kern="1200" dirty="0">
              <a:solidFill>
                <a:schemeClr val="tx1"/>
              </a:solidFill>
              <a:effectLst/>
              <a:latin typeface="+mn-lt"/>
              <a:ea typeface="+mn-ea"/>
              <a:cs typeface="+mn-cs"/>
            </a:endParaRPr>
          </a:p>
          <a:p>
            <a:pPr lvl="0"/>
            <a:r>
              <a:rPr lang="fr-FR" sz="1200" dirty="0">
                <a:solidFill>
                  <a:schemeClr val="tx1"/>
                </a:solidFill>
                <a:latin typeface="+mn-lt"/>
                <a:ea typeface="+mn-ea"/>
                <a:cs typeface="+mn-cs"/>
              </a:rPr>
              <a:t>Votre club a-t-il déjà perdu des membres en raison de conflits de club ou d'un manque d'implication et d’activités de service ?</a:t>
            </a:r>
          </a:p>
          <a:p>
            <a:endParaRPr lang="en-US" sz="1200" kern="1200" dirty="0">
              <a:solidFill>
                <a:schemeClr val="tx1"/>
              </a:solidFill>
              <a:effectLst/>
              <a:latin typeface="+mn-lt"/>
              <a:ea typeface="+mn-ea"/>
              <a:cs typeface="+mn-cs"/>
            </a:endParaRPr>
          </a:p>
          <a:p>
            <a:r>
              <a:rPr lang="fr-FR" sz="1200" dirty="0">
                <a:solidFill>
                  <a:schemeClr val="tx1"/>
                </a:solidFill>
                <a:latin typeface="+mn-lt"/>
                <a:ea typeface="+mn-ea"/>
                <a:cs typeface="+mn-cs"/>
              </a:rPr>
              <a:t>En tant que dirigeants Lions, nous avons la responsabilité de laisser notre district ou notre club en fin d’année en meilleure position qu’ils ne l’étaient en début d’année.  Pour apporter des améliorations, des changements stratégiques et être responsable de nous assurer que nous nous améliorons dans tous les domaines, y compris le leadership, l'effectif, le service, les opérations du club et le marketing.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Elle est mobilisée dans chaque club, district, zone ou région.  Pour vous aider à comprendre qui est impliqué dans la Structure mondiale d’action, passons en revue les membres niveau par niveau.</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dirty="0"/>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dirty="0">
                <a:solidFill>
                  <a:schemeClr val="tx1"/>
                </a:solidFill>
                <a:latin typeface="+mn-lt"/>
                <a:ea typeface="+mn-ea"/>
                <a:cs typeface="+mn-cs"/>
              </a:rPr>
              <a:t>Commençons au niveau du club puisque c'est vraiment là que se déroule toute l’Action.  </a:t>
            </a:r>
          </a:p>
          <a:p>
            <a:pPr fontAlgn="base"/>
            <a:endParaRPr lang="fr-FR" sz="1200" dirty="0">
              <a:solidFill>
                <a:schemeClr val="tx1"/>
              </a:solidFill>
              <a:latin typeface="+mn-lt"/>
              <a:ea typeface="+mn-ea"/>
              <a:cs typeface="+mn-cs"/>
            </a:endParaRPr>
          </a:p>
          <a:p>
            <a:pPr marL="171450" lvl="0" indent="-171450" fontAlgn="base">
              <a:buFont typeface="Arial" panose="020B0604020202020204" pitchFamily="34" charset="0"/>
              <a:buChar char="•"/>
            </a:pPr>
            <a:r>
              <a:rPr lang="fr-FR" sz="1200" dirty="0">
                <a:solidFill>
                  <a:schemeClr val="tx1"/>
                </a:solidFill>
                <a:latin typeface="+mn-lt"/>
                <a:ea typeface="+mn-ea"/>
                <a:cs typeface="+mn-cs"/>
              </a:rPr>
              <a:t>Le Président de club occupe la fonction de Responsable de la SMA au niveau du club.</a:t>
            </a:r>
          </a:p>
          <a:p>
            <a:pPr marL="171450" lvl="0" indent="-171450" fontAlgn="base">
              <a:buFont typeface="Arial" panose="020B0604020202020204" pitchFamily="34" charset="0"/>
              <a:buChar char="•"/>
            </a:pPr>
            <a:r>
              <a:rPr lang="fr-FR" sz="1200" dirty="0">
                <a:solidFill>
                  <a:schemeClr val="tx1"/>
                </a:solidFill>
                <a:latin typeface="+mn-lt"/>
                <a:ea typeface="+mn-ea"/>
                <a:cs typeface="+mn-cs"/>
              </a:rPr>
              <a:t>Le premier vice-président du club est le président de l'EML qui organise la formation des responsables et aide les membres à trouver et à participer aux formations au niveau du district et du district multiple.</a:t>
            </a:r>
          </a:p>
          <a:p>
            <a:pPr marL="171450" lvl="0" indent="-171450" fontAlgn="base">
              <a:buFont typeface="Arial" panose="020B0604020202020204" pitchFamily="34" charset="0"/>
              <a:buChar char="•"/>
            </a:pPr>
            <a:r>
              <a:rPr lang="fr-FR" sz="1200" dirty="0">
                <a:solidFill>
                  <a:schemeClr val="tx1"/>
                </a:solidFill>
                <a:latin typeface="+mn-lt"/>
                <a:ea typeface="+mn-ea"/>
                <a:cs typeface="+mn-cs"/>
              </a:rPr>
              <a:t>Le président de la commission Effectif du club (EME) a lui pour objectif principal non seulement d'amener de nouveaux membres dans le club, mais aussi de maintenir les membres existants actifs et engagés.</a:t>
            </a:r>
          </a:p>
          <a:p>
            <a:pPr marL="171450" lvl="0" indent="-171450" fontAlgn="base">
              <a:buFont typeface="Arial" panose="020B0604020202020204" pitchFamily="34" charset="0"/>
              <a:buChar char="•"/>
            </a:pPr>
            <a:r>
              <a:rPr lang="fr-FR" sz="1200" dirty="0">
                <a:solidFill>
                  <a:schemeClr val="tx1"/>
                </a:solidFill>
                <a:latin typeface="+mn-lt"/>
                <a:ea typeface="+mn-ea"/>
                <a:cs typeface="+mn-cs"/>
              </a:rPr>
              <a:t>Le président de la commission Service de club (EMS) est lui chargé d'organiser et de créer des activités de service motivantes pour le club.</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dirty="0"/>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noProof="0" dirty="0">
                <a:solidFill>
                  <a:schemeClr val="tx1"/>
                </a:solidFill>
                <a:latin typeface="+mn-lt"/>
                <a:ea typeface="+mn-ea"/>
                <a:cs typeface="+mn-cs"/>
              </a:rPr>
              <a:t>Le district est un niveau absolument critique.  </a:t>
            </a:r>
          </a:p>
          <a:p>
            <a:pPr fontAlgn="base"/>
            <a:endParaRPr lang="fr-FR" sz="1200" noProof="0" dirty="0">
              <a:solidFill>
                <a:schemeClr val="tx1"/>
              </a:solidFill>
              <a:latin typeface="+mn-lt"/>
              <a:ea typeface="+mn-ea"/>
              <a:cs typeface="+mn-cs"/>
            </a:endParaRPr>
          </a:p>
          <a:p>
            <a:pPr marL="171450" lvl="0" indent="-171450" fontAlgn="base">
              <a:buFont typeface="Arial" panose="020B0604020202020204" pitchFamily="34" charset="0"/>
              <a:buChar char="•"/>
            </a:pPr>
            <a:r>
              <a:rPr lang="fr-FR" sz="1200" noProof="0" dirty="0">
                <a:solidFill>
                  <a:schemeClr val="tx1"/>
                </a:solidFill>
                <a:latin typeface="+mn-lt"/>
                <a:ea typeface="+mn-ea"/>
                <a:cs typeface="+mn-cs"/>
              </a:rPr>
              <a:t>Le gouverneur occupe la fonction de Responsable SMA au niveau du district. Il / elle travaille avec son équipe pour formuler les objectifs qu'il souhaite atteindre au cours de l’exercice. L'équipe travaille ensuite en étroite collaboration pour les atteindre.</a:t>
            </a:r>
          </a:p>
          <a:p>
            <a:pPr marL="171450" lvl="0" indent="-171450" fontAlgn="base">
              <a:buFont typeface="Arial" panose="020B0604020202020204" pitchFamily="34" charset="0"/>
              <a:buChar char="•"/>
            </a:pPr>
            <a:r>
              <a:rPr lang="fr-FR" sz="1200" noProof="0" dirty="0">
                <a:solidFill>
                  <a:schemeClr val="tx1"/>
                </a:solidFill>
                <a:latin typeface="+mn-lt"/>
                <a:ea typeface="+mn-ea"/>
                <a:cs typeface="+mn-cs"/>
              </a:rPr>
              <a:t>Le coordinateur EML organise les formations pour les clubs du district et les membres.  Il / elle est également chargé(e) de signaler au LCI les formations locales via la plateforme LEARN.</a:t>
            </a:r>
          </a:p>
          <a:p>
            <a:pPr marL="171450" lvl="0" indent="-171450" fontAlgn="base">
              <a:buFont typeface="Arial" panose="020B0604020202020204" pitchFamily="34" charset="0"/>
              <a:buChar char="•"/>
            </a:pPr>
            <a:r>
              <a:rPr lang="fr-FR" sz="1200" noProof="0" dirty="0">
                <a:solidFill>
                  <a:schemeClr val="tx1"/>
                </a:solidFill>
                <a:latin typeface="+mn-lt"/>
                <a:ea typeface="+mn-ea"/>
                <a:cs typeface="+mn-cs"/>
              </a:rPr>
              <a:t>L'objectif principal du coordinateur EME est de mettre en œuvre des stratégies de recrutement et de fidélisation des effectifs pour atteindre les objectifs du district.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sz="1200" b="0" kern="1200" noProof="0" dirty="0">
                <a:solidFill>
                  <a:schemeClr val="tx1"/>
                </a:solidFill>
                <a:effectLst/>
                <a:highlight>
                  <a:srgbClr val="FF00FF"/>
                </a:highlight>
                <a:latin typeface="+mn-lt"/>
                <a:ea typeface="+mn-ea"/>
                <a:cs typeface="+mn-cs"/>
              </a:rPr>
              <a:t>Le coordinateur EMEX concentre son action sur la </a:t>
            </a:r>
            <a:r>
              <a:rPr lang="fr-FR" sz="1200" b="0" kern="1200" noProof="0" dirty="0" err="1">
                <a:solidFill>
                  <a:schemeClr val="tx1"/>
                </a:solidFill>
                <a:effectLst/>
                <a:highlight>
                  <a:srgbClr val="FF00FF"/>
                </a:highlight>
                <a:latin typeface="+mn-lt"/>
                <a:ea typeface="+mn-ea"/>
                <a:cs typeface="+mn-cs"/>
              </a:rPr>
              <a:t>creation</a:t>
            </a:r>
            <a:r>
              <a:rPr lang="fr-FR" sz="1200" b="0" kern="1200" noProof="0" dirty="0">
                <a:solidFill>
                  <a:schemeClr val="tx1"/>
                </a:solidFill>
                <a:effectLst/>
                <a:highlight>
                  <a:srgbClr val="FF00FF"/>
                </a:highlight>
                <a:latin typeface="+mn-lt"/>
                <a:ea typeface="+mn-ea"/>
                <a:cs typeface="+mn-cs"/>
              </a:rPr>
              <a:t> de nouveaux clubs. Lancé en juillet 2022, ce rôle est toutefois facultatif.</a:t>
            </a:r>
            <a:endParaRPr lang="fr-FR" sz="1200" b="0" noProof="0" dirty="0">
              <a:solidFill>
                <a:schemeClr val="tx1"/>
              </a:solidFill>
              <a:latin typeface="+mn-lt"/>
              <a:ea typeface="+mn-ea"/>
              <a:cs typeface="+mn-cs"/>
            </a:endParaRPr>
          </a:p>
          <a:p>
            <a:pPr marL="171450" lvl="0" indent="-171450" fontAlgn="base">
              <a:buFont typeface="Arial" panose="020B0604020202020204" pitchFamily="34" charset="0"/>
              <a:buChar char="•"/>
            </a:pPr>
            <a:r>
              <a:rPr lang="fr-FR" sz="1200" noProof="0" dirty="0">
                <a:solidFill>
                  <a:schemeClr val="tx1"/>
                </a:solidFill>
                <a:latin typeface="+mn-lt"/>
                <a:ea typeface="+mn-ea"/>
                <a:cs typeface="+mn-cs"/>
              </a:rPr>
              <a:t>Le coordinateur EMS de district organise les activités de service à l'échelle du district et informe les clubs des ressources disponibles sur les programmes de service.  Il / elle est aussi chargé(e) de signaler les activités de service de district sur </a:t>
            </a:r>
            <a:r>
              <a:rPr lang="fr-FR" sz="1200" noProof="0" dirty="0" err="1">
                <a:solidFill>
                  <a:schemeClr val="tx1"/>
                </a:solidFill>
                <a:latin typeface="+mn-lt"/>
                <a:ea typeface="+mn-ea"/>
                <a:cs typeface="+mn-cs"/>
              </a:rPr>
              <a:t>MyLion</a:t>
            </a:r>
            <a:r>
              <a:rPr lang="fr-FR" sz="1200" noProof="0" dirty="0">
                <a:solidFill>
                  <a:schemeClr val="tx1"/>
                </a:solidFill>
                <a:latin typeface="+mn-lt"/>
                <a:ea typeface="+mn-ea"/>
                <a:cs typeface="+mn-cs"/>
              </a:rPr>
              <a:t>.</a:t>
            </a:r>
          </a:p>
          <a:p>
            <a:pPr marL="171450" lvl="0" indent="-171450" fontAlgn="base">
              <a:buFont typeface="Arial" panose="020B0604020202020204" pitchFamily="34" charset="0"/>
              <a:buChar char="•"/>
            </a:pPr>
            <a:r>
              <a:rPr lang="fr-FR" sz="1200" noProof="0" dirty="0">
                <a:solidFill>
                  <a:schemeClr val="tx1"/>
                </a:solidFill>
                <a:latin typeface="+mn-lt"/>
                <a:ea typeface="+mn-ea"/>
                <a:cs typeface="+mn-cs"/>
              </a:rPr>
              <a:t>Les présidents de région et de zone aident les coordinateurs à communiquer avec les clubs et font remonter vers le district les commentaires des clubs et des membres.</a:t>
            </a: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dirty="0">
                <a:solidFill>
                  <a:schemeClr val="tx1"/>
                </a:solidFill>
                <a:latin typeface="+mn-lt"/>
                <a:ea typeface="+mn-ea"/>
                <a:cs typeface="+mn-cs"/>
              </a:rPr>
              <a:t>  </a:t>
            </a:r>
          </a:p>
          <a:p>
            <a:pPr marL="171450" lvl="0" indent="-171450" fontAlgn="base">
              <a:buFont typeface="Arial" panose="020B0604020202020204" pitchFamily="34" charset="0"/>
              <a:buChar char="•"/>
            </a:pPr>
            <a:r>
              <a:rPr lang="fr-FR" sz="1200" dirty="0">
                <a:solidFill>
                  <a:schemeClr val="tx1"/>
                </a:solidFill>
                <a:latin typeface="+mn-lt"/>
                <a:ea typeface="+mn-ea"/>
                <a:cs typeface="+mn-cs"/>
              </a:rPr>
              <a:t>Le président de conseil occupe la fonction de Président de la SMA au niveau du district. Il / elle travaille avec son équipe pour aider leurs districts à atteindre leurs objectifs et fixe les objectifs de district multiple qu'il souhaite atteindre.  </a:t>
            </a:r>
          </a:p>
          <a:p>
            <a:pPr marL="171450" lvl="0" indent="-171450" fontAlgn="base">
              <a:buFont typeface="Arial" panose="020B0604020202020204" pitchFamily="34" charset="0"/>
              <a:buChar char="•"/>
            </a:pPr>
            <a:r>
              <a:rPr lang="fr-FR" sz="1200" dirty="0">
                <a:solidFill>
                  <a:schemeClr val="tx1"/>
                </a:solidFill>
                <a:latin typeface="+mn-lt"/>
                <a:ea typeface="+mn-ea"/>
                <a:cs typeface="+mn-cs"/>
              </a:rPr>
              <a:t>Les coordinateurs SMA remplissent les mêmes fonctions que leurs homologues au niveau du district, mais travaillent avec chaque district au sein du district multiple, de la même manière que les coordinateurs de district travaillent avec chaque club du district.</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dirty="0"/>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dirty="0">
                <a:solidFill>
                  <a:schemeClr val="tx1"/>
                </a:solidFill>
                <a:latin typeface="+mn-lt"/>
                <a:ea typeface="+mn-ea"/>
                <a:cs typeface="+mn-cs"/>
              </a:rPr>
              <a:t>Le niveau international soutient et guide tout le reste tout en développant des stratégies régionalisées autour du leadership, de l'effectif, du service et de la LCIF. </a:t>
            </a:r>
          </a:p>
          <a:p>
            <a:pPr fontAlgn="base"/>
            <a:endParaRPr lang="fr-FR" sz="1200" dirty="0">
              <a:solidFill>
                <a:schemeClr val="tx1"/>
              </a:solidFill>
              <a:latin typeface="+mn-lt"/>
              <a:ea typeface="+mn-ea"/>
              <a:cs typeface="+mn-cs"/>
            </a:endParaRPr>
          </a:p>
          <a:p>
            <a:pPr marL="171450" lvl="0" indent="-171450">
              <a:buFont typeface="Arial" panose="020B0604020202020204" pitchFamily="34" charset="0"/>
              <a:buChar char="•"/>
            </a:pPr>
            <a:r>
              <a:rPr lang="fr-FR" sz="1200" dirty="0">
                <a:solidFill>
                  <a:schemeClr val="tx1"/>
                </a:solidFill>
                <a:latin typeface="+mn-lt"/>
                <a:ea typeface="+mn-ea"/>
                <a:cs typeface="+mn-cs"/>
              </a:rPr>
              <a:t>Les ambassadeurs diffusent le message et l'enthousiasme de la Structure mondiale d’action aux Lions.</a:t>
            </a:r>
          </a:p>
          <a:p>
            <a:pPr marL="171450" lvl="0" indent="-171450">
              <a:buFont typeface="Arial" panose="020B0604020202020204" pitchFamily="34" charset="0"/>
              <a:buChar char="•"/>
            </a:pPr>
            <a:r>
              <a:rPr lang="fr-FR" sz="1200" dirty="0">
                <a:solidFill>
                  <a:schemeClr val="tx1"/>
                </a:solidFill>
                <a:latin typeface="+mn-lt"/>
                <a:ea typeface="+mn-ea"/>
                <a:cs typeface="+mn-cs"/>
              </a:rPr>
              <a:t>Le président de la SMA travaille en étroite collaboration avec les responsables SMA de région constitutionnelle et de région spéciale, et avec le Lions Clubs International pour s'assurer que les dirigeants disposent de stratégies solides et du soutien du personnel dont ils ont besoin pour les mettre en œuvre.</a:t>
            </a:r>
          </a:p>
          <a:p>
            <a:pPr marL="171450" lvl="0" indent="-171450">
              <a:buFont typeface="Arial" panose="020B0604020202020204" pitchFamily="34" charset="0"/>
              <a:buChar char="•"/>
            </a:pPr>
            <a:r>
              <a:rPr lang="fr-FR" sz="1200" dirty="0">
                <a:solidFill>
                  <a:schemeClr val="tx1"/>
                </a:solidFill>
                <a:latin typeface="+mn-lt"/>
                <a:ea typeface="+mn-ea"/>
                <a:cs typeface="+mn-cs"/>
              </a:rPr>
              <a:t>Les responsables SMA de région constitutionnelle et de région spéciale travaillent avec les responsables régionaux en soutien des objectifs du Lions Clubs International et font remonter au siège le feedback à intégrer dans les programmes et les ressources.</a:t>
            </a:r>
          </a:p>
          <a:p>
            <a:pPr marL="171450" lvl="0" indent="-171450">
              <a:buFont typeface="Arial" panose="020B0604020202020204" pitchFamily="34" charset="0"/>
              <a:buChar char="•"/>
            </a:pPr>
            <a:r>
              <a:rPr lang="fr-FR" sz="1200" dirty="0">
                <a:solidFill>
                  <a:schemeClr val="tx1"/>
                </a:solidFill>
                <a:latin typeface="+mn-lt"/>
                <a:ea typeface="+mn-ea"/>
                <a:cs typeface="+mn-cs"/>
              </a:rPr>
              <a:t>Les responsables régionaux SMA travaillent en étroite collaboration avec les coordinateurs SMA de district et de district multiple afin de les aider à atteindre les objectifs.</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dirty="0"/>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6832600" cy="3600450"/>
          </a:xfrm>
        </p:spPr>
        <p:txBody>
          <a:bodyPr/>
          <a:lstStyle/>
          <a:p>
            <a:r>
              <a:rPr lang="fr-FR" sz="1200" b="1" dirty="0">
                <a:solidFill>
                  <a:schemeClr val="tx1"/>
                </a:solidFill>
                <a:latin typeface="+mn-lt"/>
                <a:ea typeface="+mn-ea"/>
                <a:cs typeface="+mn-cs"/>
              </a:rPr>
              <a:t>Une approche d’équipe pour atteindre les objectifs.</a:t>
            </a:r>
            <a:r>
              <a:rPr lang="fr-FR" sz="1200" dirty="0">
                <a:solidFill>
                  <a:schemeClr val="tx1"/>
                </a:solidFill>
                <a:latin typeface="+mn-lt"/>
                <a:ea typeface="+mn-ea"/>
                <a:cs typeface="+mn-cs"/>
              </a:rPr>
              <a:t> La Structure mondiale d'action met le réseau Lions au complet au service des districts et des clubs. Elle unit les équipes EML, EME et EMS pour aider les districts et les clubs à atteindre leurs objectifs. C’est en travaillant en équipe que nous pouvons avoir le plus d'impact. </a:t>
            </a:r>
          </a:p>
          <a:p>
            <a:r>
              <a:rPr lang="fr-FR" sz="1200" b="1" dirty="0">
                <a:solidFill>
                  <a:schemeClr val="tx1"/>
                </a:solidFill>
                <a:latin typeface="+mn-lt"/>
                <a:ea typeface="+mn-ea"/>
                <a:cs typeface="+mn-cs"/>
              </a:rPr>
              <a:t>Formation des responsables.</a:t>
            </a:r>
            <a:r>
              <a:rPr lang="fr-FR" sz="1200" dirty="0">
                <a:solidFill>
                  <a:schemeClr val="tx1"/>
                </a:solidFill>
                <a:latin typeface="+mn-lt"/>
                <a:ea typeface="+mn-ea"/>
                <a:cs typeface="+mn-cs"/>
              </a:rPr>
              <a:t> Proposer des opportunités de formation des responsables pour permettre aux Lions de diriger et de servir localement et dans les districts.  Des responsables déterminés contribuent à développer l’effectif, soutiennent la mise en place de nouvelles actions de service et s’assurent que les clubs et districts soient positionnés pour réussir de façon continue.</a:t>
            </a:r>
          </a:p>
          <a:p>
            <a:r>
              <a:rPr lang="fr-FR" sz="1200" b="1" dirty="0">
                <a:solidFill>
                  <a:schemeClr val="tx1"/>
                </a:solidFill>
                <a:latin typeface="+mn-lt"/>
                <a:ea typeface="+mn-ea"/>
                <a:cs typeface="+mn-cs"/>
              </a:rPr>
              <a:t>Développement de l'effectif.</a:t>
            </a:r>
            <a:r>
              <a:rPr lang="fr-FR" sz="1200" dirty="0">
                <a:solidFill>
                  <a:schemeClr val="tx1"/>
                </a:solidFill>
                <a:latin typeface="+mn-lt"/>
                <a:ea typeface="+mn-ea"/>
                <a:cs typeface="+mn-cs"/>
              </a:rPr>
              <a:t> La SMA peut également aider les districts et les clubs à développer des programmes de recrutement efficaces pour créer de nouveaux clubs et attirer de nouveaux membres. Elle peut aussi aider les clubs à créer une excellente expérience Membres qui contribuera à fidéliser les nouveaux membres comme les plus anciens. Un plus grand nombre de membres permet aux clubs d'apporter un service accru. </a:t>
            </a:r>
          </a:p>
          <a:p>
            <a:r>
              <a:rPr lang="fr-FR" sz="1200" b="1" dirty="0">
                <a:solidFill>
                  <a:schemeClr val="tx1"/>
                </a:solidFill>
                <a:latin typeface="+mn-lt"/>
                <a:ea typeface="+mn-ea"/>
                <a:cs typeface="+mn-cs"/>
              </a:rPr>
              <a:t>Innovation dans le service.</a:t>
            </a:r>
            <a:r>
              <a:rPr lang="fr-FR" sz="1200" dirty="0">
                <a:solidFill>
                  <a:schemeClr val="tx1"/>
                </a:solidFill>
                <a:latin typeface="+mn-lt"/>
                <a:ea typeface="+mn-ea"/>
                <a:cs typeface="+mn-cs"/>
              </a:rPr>
              <a:t> Elle aide également les districts et les clubs à identifier les ressources et les meilleures pratiques pour améliorer leurs projets de service et, par extension, leur impact. Des projets de service de qualité augmentent la satisfaction des membres et aident à attirer de nouveaux membres. </a:t>
            </a:r>
          </a:p>
          <a:p>
            <a:r>
              <a:rPr lang="fr-FR" sz="1200" b="1" dirty="0">
                <a:solidFill>
                  <a:schemeClr val="tx1"/>
                </a:solidFill>
                <a:latin typeface="+mn-lt"/>
                <a:ea typeface="+mn-ea"/>
                <a:cs typeface="+mn-cs"/>
              </a:rPr>
              <a:t>Soutien à la Fondation.</a:t>
            </a:r>
            <a:r>
              <a:rPr lang="fr-FR" sz="1200" dirty="0">
                <a:solidFill>
                  <a:schemeClr val="tx1"/>
                </a:solidFill>
                <a:latin typeface="+mn-lt"/>
                <a:ea typeface="+mn-ea"/>
                <a:cs typeface="+mn-cs"/>
              </a:rPr>
              <a:t> La SMA soutient et encourage les dons des Lions à la LCIF et à la Campagne 100. En soutenant notre Fondation, nous soutenons les Lions du monde entier qui ont besoin de subventions et autres aides financières pour financer la mise en place de leurs actions.</a:t>
            </a:r>
          </a:p>
          <a:p>
            <a:r>
              <a:rPr lang="fr-FR" sz="1200" b="1" dirty="0">
                <a:solidFill>
                  <a:schemeClr val="tx1"/>
                </a:solidFill>
                <a:latin typeface="+mn-lt"/>
                <a:ea typeface="+mn-ea"/>
                <a:cs typeface="+mn-cs"/>
              </a:rPr>
              <a:t>Partage et utilisation des ressources. </a:t>
            </a:r>
            <a:r>
              <a:rPr lang="fr-FR" sz="1200" dirty="0">
                <a:solidFill>
                  <a:schemeClr val="tx1"/>
                </a:solidFill>
                <a:latin typeface="+mn-lt"/>
                <a:ea typeface="+mn-ea"/>
                <a:cs typeface="+mn-cs"/>
              </a:rPr>
              <a:t>Le Lions Clubs International donne aux membres de la SMA accès à de nombreuses ressources en matière de formation des responsables, de développement de l’effectif, de service, de fonctionnement et de marketing pour soutenir les districts et les clubs. </a:t>
            </a:r>
          </a:p>
          <a:p>
            <a:r>
              <a:rPr lang="fr-FR" sz="1200" b="1" dirty="0">
                <a:solidFill>
                  <a:schemeClr val="tx1"/>
                </a:solidFill>
                <a:latin typeface="+mn-lt"/>
                <a:ea typeface="+mn-ea"/>
                <a:cs typeface="+mn-cs"/>
              </a:rPr>
              <a:t>Apporter idées et feedback.  </a:t>
            </a:r>
            <a:r>
              <a:rPr lang="fr-FR" sz="1200" dirty="0">
                <a:solidFill>
                  <a:schemeClr val="tx1"/>
                </a:solidFill>
                <a:latin typeface="+mn-lt"/>
                <a:ea typeface="+mn-ea"/>
                <a:cs typeface="+mn-cs"/>
              </a:rPr>
              <a:t>Les membres de la SMA ont la possibilité de donner leur avis sur les ressources en cours de développement et/ou d’apporter leur feedback sur la façon dont elles sont utilisées et régionalisées pour leur région.  </a:t>
            </a:r>
          </a:p>
          <a:p>
            <a:r>
              <a:rPr lang="fr-FR" sz="1200" b="1" dirty="0">
                <a:solidFill>
                  <a:schemeClr val="tx1"/>
                </a:solidFill>
                <a:latin typeface="+mn-lt"/>
                <a:ea typeface="+mn-ea"/>
                <a:cs typeface="+mn-cs"/>
              </a:rPr>
              <a:t>Rapports.</a:t>
            </a:r>
            <a:r>
              <a:rPr lang="fr-FR" sz="1200" dirty="0">
                <a:solidFill>
                  <a:schemeClr val="tx1"/>
                </a:solidFill>
                <a:latin typeface="+mn-lt"/>
                <a:ea typeface="+mn-ea"/>
                <a:cs typeface="+mn-cs"/>
              </a:rPr>
              <a:t>  Les clubs doivent transmettre leur rapport mensuel sur l'effectif et signaler toutes les activités de service qui ont été menées. Le district multiple et les districts signalent quand à eux les formations qui ont été organisées.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dirty="0"/>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dirty="0"/>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9.tmp"/><Relationship Id="rId4" Type="http://schemas.openxmlformats.org/officeDocument/2006/relationships/image" Target="../media/image28.tmp"/></Relationships>
</file>

<file path=ppt/slides/_rels/slide1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tmp"/><Relationship Id="rId4" Type="http://schemas.openxmlformats.org/officeDocument/2006/relationships/image" Target="../media/image31.tmp"/></Relationships>
</file>

<file path=ppt/slides/_rels/slide1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1.png"/><Relationship Id="rId5" Type="http://schemas.microsoft.com/office/2007/relationships/hdphoto" Target="../media/hdphoto2.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fr-FR" sz="3200" dirty="0">
                <a:solidFill>
                  <a:schemeClr val="bg1"/>
                </a:solidFill>
                <a:latin typeface="Helvetica" charset="0"/>
                <a:ea typeface="Helvetica" charset="0"/>
                <a:cs typeface="Helvetica" charset="0"/>
              </a:rPr>
              <a:t>La Structure mondiale d'action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fr-FR" sz="2400" dirty="0">
                <a:solidFill>
                  <a:srgbClr val="0D2240"/>
                </a:solidFill>
                <a:latin typeface="Arial" charset="0"/>
                <a:ea typeface="Arial" charset="0"/>
                <a:cs typeface="Arial" charset="0"/>
              </a:rPr>
              <a:t>Communication constante</a:t>
            </a:r>
            <a:br>
              <a:rPr lang="fr-FR" sz="2400" dirty="0">
                <a:solidFill>
                  <a:srgbClr val="0D2240"/>
                </a:solidFill>
                <a:latin typeface="Arial" charset="0"/>
                <a:ea typeface="Arial" charset="0"/>
                <a:cs typeface="Arial" charset="0"/>
              </a:rPr>
            </a:br>
            <a:endParaRPr lang="fr-FR"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fr-FR" sz="2400" dirty="0">
                <a:solidFill>
                  <a:srgbClr val="0D2240"/>
                </a:solidFill>
                <a:latin typeface="Arial" charset="0"/>
                <a:ea typeface="Arial" charset="0"/>
                <a:cs typeface="Arial" charset="0"/>
              </a:rPr>
              <a:t>Collaboration &amp; travail d’équipe</a:t>
            </a:r>
            <a:br>
              <a:rPr lang="fr-FR" sz="2400" dirty="0">
                <a:solidFill>
                  <a:srgbClr val="0D2240"/>
                </a:solidFill>
                <a:latin typeface="Arial" charset="0"/>
                <a:ea typeface="Arial" charset="0"/>
                <a:cs typeface="Arial" charset="0"/>
              </a:rPr>
            </a:br>
            <a:endParaRPr lang="fr-FR"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fr-FR" sz="2400" dirty="0">
                <a:solidFill>
                  <a:srgbClr val="0D2240"/>
                </a:solidFill>
                <a:latin typeface="Arial" charset="0"/>
                <a:ea typeface="Arial" charset="0"/>
                <a:cs typeface="Arial" charset="0"/>
              </a:rPr>
              <a:t>Formulation d’objectifs et de plans d’action</a:t>
            </a:r>
            <a:br>
              <a:rPr lang="fr-FR" sz="2400" dirty="0">
                <a:solidFill>
                  <a:srgbClr val="0D2240"/>
                </a:solidFill>
                <a:latin typeface="Arial" charset="0"/>
                <a:ea typeface="Arial" charset="0"/>
                <a:cs typeface="Arial" charset="0"/>
              </a:rPr>
            </a:br>
            <a:endParaRPr lang="fr-FR"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fr-FR" sz="2400" dirty="0">
                <a:solidFill>
                  <a:srgbClr val="0D2240"/>
                </a:solidFill>
                <a:latin typeface="Arial" charset="0"/>
                <a:ea typeface="Arial" charset="0"/>
                <a:cs typeface="Arial" charset="0"/>
              </a:rPr>
              <a:t>Suivi continu des progrès</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fr-FR" sz="4800" b="1" dirty="0">
                <a:solidFill>
                  <a:schemeClr val="bg1"/>
                </a:solidFill>
                <a:latin typeface="Arial" panose="020B0604020202020204" pitchFamily="34" charset="0"/>
                <a:ea typeface="Arial" charset="0"/>
                <a:cs typeface="Arial" panose="020B0604020202020204" pitchFamily="34" charset="0"/>
              </a:rPr>
              <a:t>Comment la SMA peut-elle faire tout cela ?</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dirty="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16043"/>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913070"/>
          </a:xfrm>
          <a:prstGeom prst="rect">
            <a:avLst/>
          </a:prstGeom>
          <a:noFill/>
        </p:spPr>
        <p:txBody>
          <a:bodyPr wrap="square" numCol="1" spcCol="381000" anchor="t">
            <a:spAutoFit/>
          </a:bodyPr>
          <a:lstStyle/>
          <a:p>
            <a:pPr algn="ctr">
              <a:lnSpc>
                <a:spcPts val="3200"/>
              </a:lnSpc>
              <a:spcAft>
                <a:spcPts val="1200"/>
              </a:spcAft>
            </a:pPr>
            <a:r>
              <a:rPr lang="fr-FR" sz="3200" b="1" dirty="0">
                <a:solidFill>
                  <a:srgbClr val="00338D"/>
                </a:solidFill>
                <a:latin typeface="Arial" charset="0"/>
                <a:ea typeface="Arial" charset="0"/>
                <a:cs typeface="Arial" charset="0"/>
              </a:rPr>
              <a:t>Digest Lions mensuel</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16458"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dirty="0">
                <a:solidFill>
                  <a:srgbClr val="00338D"/>
                </a:solidFill>
              </a:rPr>
              <a:t>Communications de la SMA</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477328"/>
          </a:xfrm>
          <a:prstGeom prst="rect">
            <a:avLst/>
          </a:prstGeom>
          <a:noFill/>
        </p:spPr>
        <p:txBody>
          <a:bodyPr wrap="square" numCol="1" spcCol="381000" anchor="t">
            <a:spAutoFit/>
          </a:bodyPr>
          <a:lstStyle/>
          <a:p>
            <a:pPr algn="ctr">
              <a:lnSpc>
                <a:spcPts val="3200"/>
              </a:lnSpc>
              <a:spcAft>
                <a:spcPts val="1200"/>
              </a:spcAft>
            </a:pPr>
            <a:r>
              <a:rPr lang="fr-FR" sz="3200" b="1" dirty="0">
                <a:solidFill>
                  <a:srgbClr val="00338D"/>
                </a:solidFill>
                <a:latin typeface="Arial" charset="0"/>
                <a:ea typeface="Arial" charset="0"/>
                <a:cs typeface="Arial" charset="0"/>
              </a:rPr>
              <a:t>Groupe SMA sur Facebook</a:t>
            </a:r>
          </a:p>
          <a:p>
            <a:pPr algn="ctr">
              <a:lnSpc>
                <a:spcPts val="3200"/>
              </a:lnSpc>
              <a:spcAft>
                <a:spcPts val="1200"/>
              </a:spcAft>
            </a:pPr>
            <a:r>
              <a:rPr lang="fr-FR" sz="3200" b="1" dirty="0">
                <a:solidFill>
                  <a:srgbClr val="00338D"/>
                </a:solidFill>
                <a:latin typeface="Arial" charset="0"/>
                <a:ea typeface="Arial"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477328"/>
          </a:xfrm>
          <a:prstGeom prst="rect">
            <a:avLst/>
          </a:prstGeom>
          <a:noFill/>
        </p:spPr>
        <p:txBody>
          <a:bodyPr wrap="square" numCol="1" spcCol="381000" anchor="t">
            <a:spAutoFit/>
          </a:bodyPr>
          <a:lstStyle/>
          <a:p>
            <a:pPr algn="ctr">
              <a:lnSpc>
                <a:spcPts val="3200"/>
              </a:lnSpc>
              <a:spcAft>
                <a:spcPts val="1200"/>
              </a:spcAft>
            </a:pPr>
            <a:r>
              <a:rPr lang="fr-FR" sz="3200" b="1" dirty="0">
                <a:solidFill>
                  <a:srgbClr val="00338D"/>
                </a:solidFill>
                <a:latin typeface="Arial" charset="0"/>
                <a:ea typeface="Arial" charset="0"/>
                <a:cs typeface="Arial" charset="0"/>
              </a:rPr>
              <a:t>Spécialistes régionaux SMA</a:t>
            </a:r>
          </a:p>
          <a:p>
            <a:pPr algn="ctr">
              <a:lnSpc>
                <a:spcPts val="3200"/>
              </a:lnSpc>
              <a:spcAft>
                <a:spcPts val="1200"/>
              </a:spcAft>
            </a:pPr>
            <a:r>
              <a:rPr lang="fr-FR" sz="3200" b="1" dirty="0">
                <a:solidFill>
                  <a:srgbClr val="00338D"/>
                </a:solidFill>
                <a:latin typeface="Arial" charset="0"/>
                <a:ea typeface="Arial" charset="0"/>
                <a:cs typeface="Arial" charset="0"/>
              </a:rPr>
              <a:t> </a:t>
            </a:r>
          </a:p>
        </p:txBody>
      </p:sp>
      <p:pic>
        <p:nvPicPr>
          <p:cNvPr id="28" name="Picture 27" descr="A screenshot of a cell phone&#10;&#10;Description automatically generated">
            <a:extLst>
              <a:ext uri="{FF2B5EF4-FFF2-40B4-BE49-F238E27FC236}">
                <a16:creationId xmlns:a16="http://schemas.microsoft.com/office/drawing/2014/main" id="{6BE6658E-FFA6-4D72-B04F-0D09BD90BEC4}"/>
              </a:ext>
            </a:extLst>
          </p:cNvPr>
          <p:cNvPicPr>
            <a:picLocks noChangeAspect="1"/>
          </p:cNvPicPr>
          <p:nvPr/>
        </p:nvPicPr>
        <p:blipFill rotWithShape="1">
          <a:blip r:embed="rId3">
            <a:extLst>
              <a:ext uri="{28A0092B-C50C-407E-A947-70E740481C1C}">
                <a14:useLocalDpi xmlns:a14="http://schemas.microsoft.com/office/drawing/2010/main" val="0"/>
              </a:ext>
            </a:extLst>
          </a:blip>
          <a:srcRect b="15282"/>
          <a:stretch/>
        </p:blipFill>
        <p:spPr>
          <a:xfrm>
            <a:off x="364238" y="2050870"/>
            <a:ext cx="3938675" cy="3043645"/>
          </a:xfrm>
          <a:prstGeom prst="rect">
            <a:avLst/>
          </a:prstGeom>
          <a:ln>
            <a:solidFill>
              <a:schemeClr val="tx1"/>
            </a:solidFill>
          </a:ln>
          <a:effectLst>
            <a:outerShdw blurRad="50800" dist="38100" dir="8100000" algn="tr" rotWithShape="0">
              <a:prstClr val="black">
                <a:alpha val="40000"/>
              </a:prstClr>
            </a:outerShdw>
          </a:effectLst>
        </p:spPr>
      </p:pic>
      <p:grpSp>
        <p:nvGrpSpPr>
          <p:cNvPr id="37" name="Group 36">
            <a:extLst>
              <a:ext uri="{FF2B5EF4-FFF2-40B4-BE49-F238E27FC236}">
                <a16:creationId xmlns:a16="http://schemas.microsoft.com/office/drawing/2014/main" id="{C98C1A75-7C75-409A-B6AD-F5E6F9CE7F1B}"/>
              </a:ext>
            </a:extLst>
          </p:cNvPr>
          <p:cNvGrpSpPr/>
          <p:nvPr/>
        </p:nvGrpSpPr>
        <p:grpSpPr>
          <a:xfrm>
            <a:off x="4586605" y="1539971"/>
            <a:ext cx="3027419" cy="3554544"/>
            <a:chOff x="4586605" y="1539971"/>
            <a:chExt cx="3027419" cy="3554544"/>
          </a:xfrm>
        </p:grpSpPr>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pic>
          <p:nvPicPr>
            <p:cNvPr id="34" name="Picture 33" descr="A screenshot of a social media post&#10;&#10;Description automatically generated">
              <a:extLst>
                <a:ext uri="{FF2B5EF4-FFF2-40B4-BE49-F238E27FC236}">
                  <a16:creationId xmlns:a16="http://schemas.microsoft.com/office/drawing/2014/main" id="{66F51B89-9892-466B-9B19-E013069CE4FE}"/>
                </a:ext>
              </a:extLst>
            </p:cNvPr>
            <p:cNvPicPr>
              <a:picLocks noChangeAspect="1"/>
            </p:cNvPicPr>
            <p:nvPr/>
          </p:nvPicPr>
          <p:blipFill rotWithShape="1">
            <a:blip r:embed="rId5">
              <a:extLst>
                <a:ext uri="{28A0092B-C50C-407E-A947-70E740481C1C}">
                  <a14:useLocalDpi xmlns:a14="http://schemas.microsoft.com/office/drawing/2010/main" val="0"/>
                </a:ext>
              </a:extLst>
            </a:blip>
            <a:srcRect r="46132" b="63213"/>
            <a:stretch/>
          </p:blipFill>
          <p:spPr>
            <a:xfrm>
              <a:off x="4586605" y="3508322"/>
              <a:ext cx="3027419" cy="1586193"/>
            </a:xfrm>
            <a:prstGeom prst="rect">
              <a:avLst/>
            </a:prstGeom>
          </p:spPr>
        </p:pic>
      </p:grpSp>
      <p:grpSp>
        <p:nvGrpSpPr>
          <p:cNvPr id="39" name="Group 38">
            <a:extLst>
              <a:ext uri="{FF2B5EF4-FFF2-40B4-BE49-F238E27FC236}">
                <a16:creationId xmlns:a16="http://schemas.microsoft.com/office/drawing/2014/main" id="{A36E6122-02C5-453D-9BAF-49F7BB8387CF}"/>
              </a:ext>
            </a:extLst>
          </p:cNvPr>
          <p:cNvGrpSpPr/>
          <p:nvPr/>
        </p:nvGrpSpPr>
        <p:grpSpPr>
          <a:xfrm>
            <a:off x="7861532" y="2050870"/>
            <a:ext cx="3980959" cy="3043645"/>
            <a:chOff x="7861532" y="2050870"/>
            <a:chExt cx="3980959" cy="3043645"/>
          </a:xfrm>
        </p:grpSpPr>
        <p:grpSp>
          <p:nvGrpSpPr>
            <p:cNvPr id="8" name="Group 7">
              <a:extLst>
                <a:ext uri="{FF2B5EF4-FFF2-40B4-BE49-F238E27FC236}">
                  <a16:creationId xmlns:a16="http://schemas.microsoft.com/office/drawing/2014/main" id="{12B390A7-B606-4CF9-B761-63131493E909}"/>
                </a:ext>
              </a:extLst>
            </p:cNvPr>
            <p:cNvGrpSpPr/>
            <p:nvPr/>
          </p:nvGrpSpPr>
          <p:grpSpPr>
            <a:xfrm>
              <a:off x="7861532" y="2050870"/>
              <a:ext cx="3974583" cy="1108888"/>
              <a:chOff x="8000351" y="2122506"/>
              <a:chExt cx="3505849" cy="978114"/>
            </a:xfrm>
            <a:effectLst/>
          </p:grpSpPr>
          <p:pic>
            <p:nvPicPr>
              <p:cNvPr id="6" name="Picture 5" descr="A screenshot of a cell phone  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6">
                <a:extLst>
                  <a:ext uri="{28A0092B-C50C-407E-A947-70E740481C1C}">
                    <a14:useLocalDpi xmlns:a14="http://schemas.microsoft.com/office/drawing/2010/main" val="0"/>
                  </a:ext>
                </a:extLst>
              </a:blip>
              <a:srcRect t="1" b="63567"/>
              <a:stretch/>
            </p:blipFill>
            <p:spPr>
              <a:xfrm>
                <a:off x="8000351" y="2122506"/>
                <a:ext cx="3505849" cy="978114"/>
              </a:xfrm>
              <a:prstGeom prst="rect">
                <a:avLst/>
              </a:prstGeom>
              <a:ln>
                <a:no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09C56A2E-8DC6-4505-9223-1DA8E4097394}"/>
                </a:ext>
              </a:extLst>
            </p:cNvPr>
            <p:cNvSpPr txBox="1"/>
            <p:nvPr/>
          </p:nvSpPr>
          <p:spPr>
            <a:xfrm>
              <a:off x="8875280" y="2766457"/>
              <a:ext cx="1081519" cy="276999"/>
            </a:xfrm>
            <a:prstGeom prst="rect">
              <a:avLst/>
            </a:prstGeom>
            <a:solidFill>
              <a:schemeClr val="bg1"/>
            </a:solidFill>
            <a:ln>
              <a:noFill/>
            </a:ln>
          </p:spPr>
          <p:txBody>
            <a:bodyPr wrap="square" rtlCol="0">
              <a:spAutoFit/>
            </a:bodyPr>
            <a:lstStyle/>
            <a:p>
              <a:pPr algn="ctr"/>
              <a:r>
                <a:rPr lang="en-US" sz="1200" spc="50" dirty="0" err="1">
                  <a:solidFill>
                    <a:srgbClr val="4B4A45"/>
                  </a:solidFill>
                  <a:cs typeface="Cordia New" panose="020B0304020202020204" pitchFamily="34" charset="-34"/>
                </a:rPr>
                <a:t>Destinataires</a:t>
              </a:r>
              <a:endParaRPr lang="en-US" sz="1200" spc="50" dirty="0">
                <a:solidFill>
                  <a:srgbClr val="4B4A45"/>
                </a:solidFill>
                <a:cs typeface="Cordia New" panose="020B0304020202020204" pitchFamily="34" charset="-34"/>
              </a:endParaRPr>
            </a:p>
          </p:txBody>
        </p:sp>
        <p:sp>
          <p:nvSpPr>
            <p:cNvPr id="12" name="TextBox 11">
              <a:extLst>
                <a:ext uri="{FF2B5EF4-FFF2-40B4-BE49-F238E27FC236}">
                  <a16:creationId xmlns:a16="http://schemas.microsoft.com/office/drawing/2014/main" id="{4D21FC27-E232-4DE4-8A08-4EF56A8D065C}"/>
                </a:ext>
              </a:extLst>
            </p:cNvPr>
            <p:cNvSpPr txBox="1"/>
            <p:nvPr/>
          </p:nvSpPr>
          <p:spPr>
            <a:xfrm>
              <a:off x="8944808" y="2269779"/>
              <a:ext cx="945619" cy="276999"/>
            </a:xfrm>
            <a:prstGeom prst="rect">
              <a:avLst/>
            </a:prstGeom>
            <a:solidFill>
              <a:schemeClr val="bg1"/>
            </a:solidFill>
            <a:ln>
              <a:noFill/>
            </a:ln>
          </p:spPr>
          <p:txBody>
            <a:bodyPr wrap="square" rtlCol="0">
              <a:spAutoFit/>
            </a:bodyPr>
            <a:lstStyle/>
            <a:p>
              <a:pPr algn="ctr"/>
              <a:r>
                <a:rPr lang="en-US" sz="1200" spc="50" dirty="0" err="1">
                  <a:solidFill>
                    <a:srgbClr val="4B4A45"/>
                  </a:solidFill>
                  <a:cs typeface="Cordia New" panose="020B0304020202020204" pitchFamily="34" charset="-34"/>
                </a:rPr>
                <a:t>Expéditeur</a:t>
              </a:r>
              <a:endParaRPr lang="en-US" sz="1200" spc="50" dirty="0">
                <a:solidFill>
                  <a:srgbClr val="4B4A45"/>
                </a:solidFill>
                <a:cs typeface="Cordia New" panose="020B0304020202020204" pitchFamily="34" charset="-34"/>
              </a:endParaRPr>
            </a:p>
          </p:txBody>
        </p:sp>
        <p:pic>
          <p:nvPicPr>
            <p:cNvPr id="18" name="Picture 17" descr="A screenshot of a cell phone  Description automatically generated">
              <a:extLst>
                <a:ext uri="{FF2B5EF4-FFF2-40B4-BE49-F238E27FC236}">
                  <a16:creationId xmlns:a16="http://schemas.microsoft.com/office/drawing/2014/main" id="{C10E9028-24DE-46AF-A70E-FF85007183FF}"/>
                </a:ext>
              </a:extLst>
            </p:cNvPr>
            <p:cNvPicPr>
              <a:picLocks noChangeAspect="1"/>
            </p:cNvPicPr>
            <p:nvPr/>
          </p:nvPicPr>
          <p:blipFill rotWithShape="1">
            <a:blip r:embed="rId6">
              <a:extLst>
                <a:ext uri="{28A0092B-C50C-407E-A947-70E740481C1C}">
                  <a14:useLocalDpi xmlns:a14="http://schemas.microsoft.com/office/drawing/2010/main" val="0"/>
                </a:ext>
              </a:extLst>
            </a:blip>
            <a:srcRect t="37773" b="6676"/>
            <a:stretch/>
          </p:blipFill>
          <p:spPr>
            <a:xfrm>
              <a:off x="7867908" y="3403752"/>
              <a:ext cx="3974583" cy="1690763"/>
            </a:xfrm>
            <a:prstGeom prst="rect">
              <a:avLst/>
            </a:prstGeom>
            <a:ln>
              <a:noFill/>
            </a:ln>
          </p:spPr>
        </p:pic>
        <p:sp>
          <p:nvSpPr>
            <p:cNvPr id="13" name="TextBox 12">
              <a:extLst>
                <a:ext uri="{FF2B5EF4-FFF2-40B4-BE49-F238E27FC236}">
                  <a16:creationId xmlns:a16="http://schemas.microsoft.com/office/drawing/2014/main" id="{FEFD2A8C-2A5B-435A-87E7-EA8436BC8695}"/>
                </a:ext>
              </a:extLst>
            </p:cNvPr>
            <p:cNvSpPr txBox="1"/>
            <p:nvPr/>
          </p:nvSpPr>
          <p:spPr>
            <a:xfrm>
              <a:off x="8982825" y="4442126"/>
              <a:ext cx="865998" cy="276999"/>
            </a:xfrm>
            <a:prstGeom prst="rect">
              <a:avLst/>
            </a:prstGeom>
            <a:solidFill>
              <a:schemeClr val="bg1"/>
            </a:solidFill>
            <a:ln>
              <a:noFill/>
            </a:ln>
          </p:spPr>
          <p:txBody>
            <a:bodyPr wrap="square" rtlCol="0">
              <a:spAutoFit/>
            </a:bodyPr>
            <a:lstStyle/>
            <a:p>
              <a:pPr algn="ctr"/>
              <a:r>
                <a:rPr lang="en-US" sz="1200" spc="50" dirty="0" err="1">
                  <a:solidFill>
                    <a:srgbClr val="898B96"/>
                  </a:solidFill>
                  <a:cs typeface="Cordia New" panose="020B0304020202020204" pitchFamily="34" charset="-34"/>
                </a:rPr>
                <a:t>Objet</a:t>
              </a:r>
              <a:endParaRPr lang="en-US" sz="1200" spc="50" dirty="0">
                <a:solidFill>
                  <a:srgbClr val="898B96"/>
                </a:solidFill>
                <a:cs typeface="Cordia New" panose="020B0304020202020204" pitchFamily="34" charset="-34"/>
              </a:endParaRPr>
            </a:p>
          </p:txBody>
        </p:sp>
        <p:sp>
          <p:nvSpPr>
            <p:cNvPr id="14" name="TextBox 13">
              <a:extLst>
                <a:ext uri="{FF2B5EF4-FFF2-40B4-BE49-F238E27FC236}">
                  <a16:creationId xmlns:a16="http://schemas.microsoft.com/office/drawing/2014/main" id="{91E8DCB6-C98E-4F03-B54C-0AC76E27F652}"/>
                </a:ext>
              </a:extLst>
            </p:cNvPr>
            <p:cNvSpPr txBox="1"/>
            <p:nvPr/>
          </p:nvSpPr>
          <p:spPr>
            <a:xfrm>
              <a:off x="8007351" y="2766457"/>
              <a:ext cx="708024" cy="261610"/>
            </a:xfrm>
            <a:prstGeom prst="rect">
              <a:avLst/>
            </a:prstGeom>
            <a:solidFill>
              <a:schemeClr val="bg1"/>
            </a:solidFill>
            <a:ln>
              <a:noFill/>
            </a:ln>
          </p:spPr>
          <p:txBody>
            <a:bodyPr wrap="square" rtlCol="0">
              <a:spAutoFit/>
            </a:bodyPr>
            <a:lstStyle/>
            <a:p>
              <a:pPr algn="ctr"/>
              <a:r>
                <a:rPr lang="en-US" sz="1100" spc="50" dirty="0" err="1">
                  <a:solidFill>
                    <a:srgbClr val="4B4A45"/>
                  </a:solidFill>
                  <a:cs typeface="Cordia New" panose="020B0304020202020204" pitchFamily="34" charset="-34"/>
                </a:rPr>
                <a:t>Envoyer</a:t>
              </a:r>
              <a:endParaRPr lang="en-US" sz="1100" spc="50" dirty="0">
                <a:solidFill>
                  <a:srgbClr val="4B4A45"/>
                </a:solidFill>
                <a:cs typeface="Cordia New" panose="020B0304020202020204" pitchFamily="34" charset="-34"/>
              </a:endParaRPr>
            </a:p>
          </p:txBody>
        </p:sp>
        <p:grpSp>
          <p:nvGrpSpPr>
            <p:cNvPr id="24" name="Group 23">
              <a:extLst>
                <a:ext uri="{FF2B5EF4-FFF2-40B4-BE49-F238E27FC236}">
                  <a16:creationId xmlns:a16="http://schemas.microsoft.com/office/drawing/2014/main" id="{546B054B-BAB4-4234-975E-EDE74D5B1928}"/>
                </a:ext>
              </a:extLst>
            </p:cNvPr>
            <p:cNvGrpSpPr/>
            <p:nvPr/>
          </p:nvGrpSpPr>
          <p:grpSpPr>
            <a:xfrm>
              <a:off x="9934879" y="2620613"/>
              <a:ext cx="1901235" cy="746984"/>
              <a:chOff x="9934879" y="2417415"/>
              <a:chExt cx="1901235" cy="746984"/>
            </a:xfrm>
          </p:grpSpPr>
          <p:sp>
            <p:nvSpPr>
              <p:cNvPr id="3" name="TextBox 2">
                <a:extLst>
                  <a:ext uri="{FF2B5EF4-FFF2-40B4-BE49-F238E27FC236}">
                    <a16:creationId xmlns:a16="http://schemas.microsoft.com/office/drawing/2014/main" id="{179FB4BF-1F6B-4579-8363-15CFE7807C09}"/>
                  </a:ext>
                </a:extLst>
              </p:cNvPr>
              <p:cNvSpPr txBox="1"/>
              <p:nvPr/>
            </p:nvSpPr>
            <p:spPr>
              <a:xfrm>
                <a:off x="9934879" y="2417415"/>
                <a:ext cx="1901235" cy="646331"/>
              </a:xfrm>
              <a:prstGeom prst="rect">
                <a:avLst/>
              </a:prstGeom>
              <a:solidFill>
                <a:schemeClr val="bg1"/>
              </a:solidFill>
              <a:ln>
                <a:noFill/>
              </a:ln>
            </p:spPr>
            <p:txBody>
              <a:bodyPr wrap="square" rtlCol="0">
                <a:spAutoFit/>
              </a:bodyPr>
              <a:lstStyle/>
              <a:p>
                <a:r>
                  <a:rPr lang="en-US" sz="1200" spc="50" dirty="0">
                    <a:solidFill>
                      <a:srgbClr val="4B4A45"/>
                    </a:solidFill>
                    <a:cs typeface="Cordia New" panose="020B0304020202020204" pitchFamily="34" charset="-34"/>
                  </a:rPr>
                  <a:t>GAT.CA2@lionsclubs.org</a:t>
                </a:r>
              </a:p>
              <a:p>
                <a:endParaRPr lang="en-US" sz="1200" spc="50" dirty="0">
                  <a:solidFill>
                    <a:srgbClr val="4B4A45"/>
                  </a:solidFill>
                  <a:cs typeface="Cordia New" panose="020B0304020202020204" pitchFamily="34" charset="-34"/>
                </a:endParaRPr>
              </a:p>
              <a:p>
                <a:endParaRPr lang="en-US" sz="1200" spc="50" dirty="0">
                  <a:solidFill>
                    <a:srgbClr val="4B4A45"/>
                  </a:solidFill>
                  <a:cs typeface="Cordia New" panose="020B0304020202020204" pitchFamily="34" charset="-34"/>
                </a:endParaRPr>
              </a:p>
            </p:txBody>
          </p:sp>
          <p:sp>
            <p:nvSpPr>
              <p:cNvPr id="5" name="TextBox 4">
                <a:extLst>
                  <a:ext uri="{FF2B5EF4-FFF2-40B4-BE49-F238E27FC236}">
                    <a16:creationId xmlns:a16="http://schemas.microsoft.com/office/drawing/2014/main" id="{834302BB-DEEA-4C57-8A47-D9E1E12BE5FA}"/>
                  </a:ext>
                </a:extLst>
              </p:cNvPr>
              <p:cNvSpPr txBox="1"/>
              <p:nvPr/>
            </p:nvSpPr>
            <p:spPr>
              <a:xfrm>
                <a:off x="9934880" y="2887400"/>
                <a:ext cx="1869804" cy="276999"/>
              </a:xfrm>
              <a:prstGeom prst="rect">
                <a:avLst/>
              </a:prstGeom>
              <a:noFill/>
              <a:ln>
                <a:noFill/>
              </a:ln>
            </p:spPr>
            <p:txBody>
              <a:bodyPr wrap="square" rtlCol="0">
                <a:spAutoFit/>
              </a:bodyPr>
              <a:lstStyle/>
              <a:p>
                <a:r>
                  <a:rPr lang="en-US" sz="1200" spc="50" dirty="0">
                    <a:solidFill>
                      <a:srgbClr val="4B4A45"/>
                    </a:solidFill>
                    <a:cs typeface="Cordia New" panose="020B0304020202020204" pitchFamily="34" charset="-34"/>
                  </a:rPr>
                  <a:t>GAT.CA8@lionsclubs.org</a:t>
                </a:r>
              </a:p>
            </p:txBody>
          </p:sp>
          <p:sp>
            <p:nvSpPr>
              <p:cNvPr id="16" name="TextBox 15">
                <a:extLst>
                  <a:ext uri="{FF2B5EF4-FFF2-40B4-BE49-F238E27FC236}">
                    <a16:creationId xmlns:a16="http://schemas.microsoft.com/office/drawing/2014/main" id="{085AA059-3798-42C9-9AA9-3CF07FFB5495}"/>
                  </a:ext>
                </a:extLst>
              </p:cNvPr>
              <p:cNvSpPr txBox="1"/>
              <p:nvPr/>
            </p:nvSpPr>
            <p:spPr>
              <a:xfrm>
                <a:off x="9934880" y="2574077"/>
                <a:ext cx="1869804" cy="276999"/>
              </a:xfrm>
              <a:prstGeom prst="rect">
                <a:avLst/>
              </a:prstGeom>
              <a:noFill/>
              <a:ln>
                <a:noFill/>
              </a:ln>
            </p:spPr>
            <p:txBody>
              <a:bodyPr wrap="square" rtlCol="0">
                <a:spAutoFit/>
              </a:bodyPr>
              <a:lstStyle/>
              <a:p>
                <a:r>
                  <a:rPr lang="en-US" sz="1200" spc="50" dirty="0">
                    <a:solidFill>
                      <a:srgbClr val="4B4A45"/>
                    </a:solidFill>
                    <a:cs typeface="Cordia New" panose="020B0304020202020204" pitchFamily="34" charset="-34"/>
                  </a:rPr>
                  <a:t>GAT.CA4@lionsclubs.org</a:t>
                </a:r>
              </a:p>
            </p:txBody>
          </p:sp>
          <p:sp>
            <p:nvSpPr>
              <p:cNvPr id="20" name="TextBox 19">
                <a:extLst>
                  <a:ext uri="{FF2B5EF4-FFF2-40B4-BE49-F238E27FC236}">
                    <a16:creationId xmlns:a16="http://schemas.microsoft.com/office/drawing/2014/main" id="{AABAA9A3-2CB7-49A9-B785-DEBF2C93E56F}"/>
                  </a:ext>
                </a:extLst>
              </p:cNvPr>
              <p:cNvSpPr txBox="1"/>
              <p:nvPr/>
            </p:nvSpPr>
            <p:spPr>
              <a:xfrm>
                <a:off x="9934880" y="2730739"/>
                <a:ext cx="1869804" cy="276999"/>
              </a:xfrm>
              <a:prstGeom prst="rect">
                <a:avLst/>
              </a:prstGeom>
              <a:noFill/>
              <a:ln>
                <a:noFill/>
              </a:ln>
            </p:spPr>
            <p:txBody>
              <a:bodyPr wrap="square" rtlCol="0">
                <a:spAutoFit/>
              </a:bodyPr>
              <a:lstStyle/>
              <a:p>
                <a:r>
                  <a:rPr lang="en-US" sz="1200" spc="50" dirty="0">
                    <a:solidFill>
                      <a:srgbClr val="4B4A45"/>
                    </a:solidFill>
                    <a:cs typeface="Cordia New" panose="020B0304020202020204" pitchFamily="34" charset="-34"/>
                  </a:rPr>
                  <a:t>GAT.CA7@lionsclubs.org</a:t>
                </a:r>
              </a:p>
            </p:txBody>
          </p:sp>
        </p:grpSp>
        <p:sp>
          <p:nvSpPr>
            <p:cNvPr id="32" name="Rectangle 31">
              <a:extLst>
                <a:ext uri="{FF2B5EF4-FFF2-40B4-BE49-F238E27FC236}">
                  <a16:creationId xmlns:a16="http://schemas.microsoft.com/office/drawing/2014/main" id="{61F04ECD-775B-4F2E-9E3E-FFFEDA26460E}"/>
                </a:ext>
              </a:extLst>
            </p:cNvPr>
            <p:cNvSpPr/>
            <p:nvPr/>
          </p:nvSpPr>
          <p:spPr>
            <a:xfrm>
              <a:off x="8932846" y="2717798"/>
              <a:ext cx="970604" cy="372799"/>
            </a:xfrm>
            <a:prstGeom prst="rect">
              <a:avLst/>
            </a:prstGeom>
            <a:noFill/>
            <a:ln w="12700">
              <a:solidFill>
                <a:srgbClr val="B3B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8035ED7-CCA6-40BD-A85C-7E683EFA3253}"/>
                </a:ext>
              </a:extLst>
            </p:cNvPr>
            <p:cNvSpPr/>
            <p:nvPr/>
          </p:nvSpPr>
          <p:spPr>
            <a:xfrm>
              <a:off x="7867908" y="2050870"/>
              <a:ext cx="3974582" cy="3043645"/>
            </a:xfrm>
            <a:prstGeom prst="rect">
              <a:avLst/>
            </a:prstGeom>
            <a:no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dirty="0">
                <a:solidFill>
                  <a:schemeClr val="bg1"/>
                </a:solidFill>
              </a:rPr>
              <a:t>Ressources SMA</a:t>
            </a:r>
          </a:p>
        </p:txBody>
      </p:sp>
      <p:sp>
        <p:nvSpPr>
          <p:cNvPr id="11" name="Rectangle 10">
            <a:extLst>
              <a:ext uri="{FF2B5EF4-FFF2-40B4-BE49-F238E27FC236}">
                <a16:creationId xmlns:a16="http://schemas.microsoft.com/office/drawing/2014/main" id="{C03B051D-59AC-2542-87E2-B4DFEC29F89C}"/>
              </a:ext>
            </a:extLst>
          </p:cNvPr>
          <p:cNvSpPr/>
          <p:nvPr/>
        </p:nvSpPr>
        <p:spPr>
          <a:xfrm>
            <a:off x="4520823" y="5454997"/>
            <a:ext cx="3145536" cy="913070"/>
          </a:xfrm>
          <a:prstGeom prst="rect">
            <a:avLst/>
          </a:prstGeom>
          <a:noFill/>
        </p:spPr>
        <p:txBody>
          <a:bodyPr wrap="square" numCol="1" spcCol="381000" anchor="t">
            <a:spAutoFit/>
          </a:bodyPr>
          <a:lstStyle/>
          <a:p>
            <a:pPr algn="ctr">
              <a:lnSpc>
                <a:spcPts val="3200"/>
              </a:lnSpc>
              <a:spcAft>
                <a:spcPts val="1200"/>
              </a:spcAft>
            </a:pPr>
            <a:r>
              <a:rPr lang="fr-FR" sz="3200" b="1" dirty="0">
                <a:solidFill>
                  <a:schemeClr val="bg1"/>
                </a:solidFill>
                <a:latin typeface="Arial" charset="0"/>
                <a:ea typeface="Arial" charset="0"/>
                <a:cs typeface="Arial" charset="0"/>
              </a:rPr>
              <a:t>Guide pratique de la SMA</a:t>
            </a:r>
          </a:p>
        </p:txBody>
      </p:sp>
      <p:sp>
        <p:nvSpPr>
          <p:cNvPr id="12" name="Rectangle 11">
            <a:extLst>
              <a:ext uri="{FF2B5EF4-FFF2-40B4-BE49-F238E27FC236}">
                <a16:creationId xmlns:a16="http://schemas.microsoft.com/office/drawing/2014/main" id="{049F5E8E-1C46-E84E-95EF-FA1576C7A306}"/>
              </a:ext>
            </a:extLst>
          </p:cNvPr>
          <p:cNvSpPr/>
          <p:nvPr/>
        </p:nvSpPr>
        <p:spPr>
          <a:xfrm>
            <a:off x="544035" y="5454997"/>
            <a:ext cx="3327545" cy="913070"/>
          </a:xfrm>
          <a:prstGeom prst="rect">
            <a:avLst/>
          </a:prstGeom>
          <a:noFill/>
        </p:spPr>
        <p:txBody>
          <a:bodyPr wrap="square" numCol="1" spcCol="381000" anchor="t">
            <a:spAutoFit/>
          </a:bodyPr>
          <a:lstStyle/>
          <a:p>
            <a:pPr algn="ctr">
              <a:lnSpc>
                <a:spcPts val="3200"/>
              </a:lnSpc>
              <a:spcAft>
                <a:spcPts val="1200"/>
              </a:spcAft>
            </a:pPr>
            <a:r>
              <a:rPr lang="fr-FR" sz="3200" b="1" dirty="0">
                <a:solidFill>
                  <a:schemeClr val="bg1"/>
                </a:solidFill>
                <a:latin typeface="Arial" charset="0"/>
                <a:ea typeface="Arial" charset="0"/>
                <a:cs typeface="Arial" charset="0"/>
              </a:rPr>
              <a:t>Rôles et responsabilités</a:t>
            </a:r>
          </a:p>
        </p:txBody>
      </p:sp>
      <p:sp>
        <p:nvSpPr>
          <p:cNvPr id="13" name="Rectangle 12">
            <a:extLst>
              <a:ext uri="{FF2B5EF4-FFF2-40B4-BE49-F238E27FC236}">
                <a16:creationId xmlns:a16="http://schemas.microsoft.com/office/drawing/2014/main" id="{7604A206-3EEA-A64F-A7D5-276AE120BEE2}"/>
              </a:ext>
            </a:extLst>
          </p:cNvPr>
          <p:cNvSpPr/>
          <p:nvPr/>
        </p:nvSpPr>
        <p:spPr>
          <a:xfrm>
            <a:off x="7952848" y="5266099"/>
            <a:ext cx="4239151" cy="1290866"/>
          </a:xfrm>
          <a:prstGeom prst="rect">
            <a:avLst/>
          </a:prstGeom>
          <a:noFill/>
        </p:spPr>
        <p:txBody>
          <a:bodyPr wrap="square" numCol="1" spcCol="381000" anchor="t">
            <a:spAutoFit/>
          </a:bodyPr>
          <a:lstStyle/>
          <a:p>
            <a:pPr algn="ctr">
              <a:lnSpc>
                <a:spcPts val="3200"/>
              </a:lnSpc>
              <a:spcAft>
                <a:spcPts val="1200"/>
              </a:spcAft>
            </a:pPr>
            <a:r>
              <a:rPr lang="fr-FR" sz="2400" b="1" dirty="0">
                <a:solidFill>
                  <a:schemeClr val="bg1"/>
                </a:solidFill>
                <a:latin typeface="Arial" charset="0"/>
                <a:ea typeface="Arial" charset="0"/>
                <a:cs typeface="Arial" charset="0"/>
              </a:rPr>
              <a:t>Manuel des règlements</a:t>
            </a:r>
            <a:br>
              <a:rPr lang="fr-FR" sz="2400" b="1" dirty="0">
                <a:solidFill>
                  <a:schemeClr val="bg1"/>
                </a:solidFill>
                <a:latin typeface="Arial" charset="0"/>
                <a:ea typeface="Arial" charset="0"/>
                <a:cs typeface="Arial" charset="0"/>
              </a:rPr>
            </a:br>
            <a:r>
              <a:rPr lang="fr-FR" sz="2400" b="1" dirty="0">
                <a:solidFill>
                  <a:schemeClr val="bg1"/>
                </a:solidFill>
                <a:latin typeface="Arial" charset="0"/>
                <a:ea typeface="Arial" charset="0"/>
                <a:cs typeface="Arial" charset="0"/>
              </a:rPr>
              <a:t>du conseil d'administration</a:t>
            </a:r>
            <a:br>
              <a:rPr lang="fr-FR" sz="2400" b="1" dirty="0">
                <a:solidFill>
                  <a:schemeClr val="bg1"/>
                </a:solidFill>
                <a:latin typeface="Arial" charset="0"/>
                <a:ea typeface="Arial" charset="0"/>
                <a:cs typeface="Arial" charset="0"/>
              </a:rPr>
            </a:br>
            <a:r>
              <a:rPr lang="fr-FR" sz="2400" b="1" dirty="0">
                <a:solidFill>
                  <a:schemeClr val="bg1"/>
                </a:solidFill>
                <a:latin typeface="Arial" charset="0"/>
                <a:ea typeface="Arial" charset="0"/>
                <a:cs typeface="Arial" charset="0"/>
              </a:rPr>
              <a:t>Chapitre XXIV</a:t>
            </a:r>
          </a:p>
        </p:txBody>
      </p:sp>
      <p:pic>
        <p:nvPicPr>
          <p:cNvPr id="4" name="Picture 3" descr="A picture containing bird&#10;&#10;Description automatically generated">
            <a:extLst>
              <a:ext uri="{FF2B5EF4-FFF2-40B4-BE49-F238E27FC236}">
                <a16:creationId xmlns:a16="http://schemas.microsoft.com/office/drawing/2014/main" id="{FCEF74AC-071F-4F2A-8F2A-265F7C16BFC7}"/>
              </a:ext>
            </a:extLst>
          </p:cNvPr>
          <p:cNvPicPr>
            <a:picLocks noChangeAspect="1"/>
          </p:cNvPicPr>
          <p:nvPr/>
        </p:nvPicPr>
        <p:blipFill rotWithShape="1">
          <a:blip r:embed="rId3">
            <a:extLst>
              <a:ext uri="{28A0092B-C50C-407E-A947-70E740481C1C}">
                <a14:useLocalDpi xmlns:a14="http://schemas.microsoft.com/office/drawing/2010/main" val="0"/>
              </a:ext>
            </a:extLst>
          </a:blip>
          <a:srcRect b="10217"/>
          <a:stretch/>
        </p:blipFill>
        <p:spPr>
          <a:xfrm>
            <a:off x="4234335" y="1374266"/>
            <a:ext cx="3718513" cy="3842444"/>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5554FDAA-69C8-441E-ACCD-A2A31B625C5A}"/>
              </a:ext>
            </a:extLst>
          </p:cNvPr>
          <p:cNvPicPr>
            <a:picLocks noChangeAspect="1"/>
          </p:cNvPicPr>
          <p:nvPr/>
        </p:nvPicPr>
        <p:blipFill rotWithShape="1">
          <a:blip r:embed="rId4">
            <a:extLst>
              <a:ext uri="{28A0092B-C50C-407E-A947-70E740481C1C}">
                <a14:useLocalDpi xmlns:a14="http://schemas.microsoft.com/office/drawing/2010/main" val="0"/>
              </a:ext>
            </a:extLst>
          </a:blip>
          <a:srcRect r="11254"/>
          <a:stretch/>
        </p:blipFill>
        <p:spPr>
          <a:xfrm>
            <a:off x="8337177" y="1761110"/>
            <a:ext cx="3443243" cy="3455600"/>
          </a:xfrm>
          <a:prstGeom prst="rect">
            <a:avLst/>
          </a:prstGeom>
          <a:ln>
            <a:solidFill>
              <a:schemeClr val="tx1"/>
            </a:solidFill>
          </a:ln>
          <a:effectLst>
            <a:outerShdw blurRad="50800" dist="38100" dir="8100000" algn="tr" rotWithShape="0">
              <a:prstClr val="black">
                <a:alpha val="40000"/>
              </a:prstClr>
            </a:outerShdw>
          </a:effectLst>
        </p:spPr>
      </p:pic>
      <p:pic>
        <p:nvPicPr>
          <p:cNvPr id="14" name="Picture 13" descr="A screenshot of a social media post&#10;&#10;Description automatically generated">
            <a:extLst>
              <a:ext uri="{FF2B5EF4-FFF2-40B4-BE49-F238E27FC236}">
                <a16:creationId xmlns:a16="http://schemas.microsoft.com/office/drawing/2014/main" id="{5535687E-C9D5-404E-BEE0-A844FC67ED6C}"/>
              </a:ext>
            </a:extLst>
          </p:cNvPr>
          <p:cNvPicPr>
            <a:picLocks noChangeAspect="1"/>
          </p:cNvPicPr>
          <p:nvPr/>
        </p:nvPicPr>
        <p:blipFill rotWithShape="1">
          <a:blip r:embed="rId5">
            <a:extLst>
              <a:ext uri="{28A0092B-C50C-407E-A947-70E740481C1C}">
                <a14:useLocalDpi xmlns:a14="http://schemas.microsoft.com/office/drawing/2010/main" val="0"/>
              </a:ext>
            </a:extLst>
          </a:blip>
          <a:srcRect b="10195"/>
          <a:stretch/>
        </p:blipFill>
        <p:spPr>
          <a:xfrm>
            <a:off x="530918" y="1815411"/>
            <a:ext cx="3353780"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417015" y="5190973"/>
            <a:ext cx="3145536" cy="1323439"/>
          </a:xfrm>
          <a:prstGeom prst="rect">
            <a:avLst/>
          </a:prstGeom>
          <a:noFill/>
        </p:spPr>
        <p:txBody>
          <a:bodyPr wrap="square" numCol="1" spcCol="381000" anchor="t">
            <a:spAutoFit/>
          </a:bodyPr>
          <a:lstStyle/>
          <a:p>
            <a:pPr algn="ctr">
              <a:lnSpc>
                <a:spcPts val="3200"/>
              </a:lnSpc>
              <a:spcAft>
                <a:spcPts val="1200"/>
              </a:spcAft>
            </a:pPr>
            <a:r>
              <a:rPr lang="fr-FR" sz="3200" b="1" dirty="0">
                <a:solidFill>
                  <a:srgbClr val="00338D"/>
                </a:solidFill>
                <a:latin typeface="Arial" charset="0"/>
                <a:ea typeface="Arial" charset="0"/>
                <a:cs typeface="Arial" charset="0"/>
              </a:rPr>
              <a:t>Page d’accueil SMA</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dirty="0">
                <a:solidFill>
                  <a:srgbClr val="00338D"/>
                </a:solidFill>
              </a:rPr>
              <a:t>Pages web SMA</a:t>
            </a:r>
          </a:p>
        </p:txBody>
      </p:sp>
      <p:sp>
        <p:nvSpPr>
          <p:cNvPr id="40" name="Rectangle 39">
            <a:extLst>
              <a:ext uri="{FF2B5EF4-FFF2-40B4-BE49-F238E27FC236}">
                <a16:creationId xmlns:a16="http://schemas.microsoft.com/office/drawing/2014/main" id="{84289C3D-A190-6A45-9219-40FAD55A27F5}"/>
              </a:ext>
            </a:extLst>
          </p:cNvPr>
          <p:cNvSpPr/>
          <p:nvPr/>
        </p:nvSpPr>
        <p:spPr>
          <a:xfrm>
            <a:off x="4359672" y="5077286"/>
            <a:ext cx="3145536" cy="1323439"/>
          </a:xfrm>
          <a:prstGeom prst="rect">
            <a:avLst/>
          </a:prstGeom>
          <a:noFill/>
        </p:spPr>
        <p:txBody>
          <a:bodyPr wrap="square" numCol="1" spcCol="381000" anchor="t">
            <a:spAutoFit/>
          </a:bodyPr>
          <a:lstStyle/>
          <a:p>
            <a:pPr algn="ctr">
              <a:lnSpc>
                <a:spcPts val="3200"/>
              </a:lnSpc>
              <a:spcAft>
                <a:spcPts val="1200"/>
              </a:spcAft>
            </a:pPr>
            <a:r>
              <a:rPr lang="fr-FR" sz="3200" b="1" dirty="0">
                <a:solidFill>
                  <a:srgbClr val="00338D"/>
                </a:solidFill>
                <a:latin typeface="Arial" charset="0"/>
                <a:ea typeface="Arial" charset="0"/>
                <a:cs typeface="Arial" charset="0"/>
              </a:rPr>
              <a:t>Page Responsables SMA</a:t>
            </a:r>
          </a:p>
        </p:txBody>
      </p:sp>
      <p:sp>
        <p:nvSpPr>
          <p:cNvPr id="41" name="Rectangle 40">
            <a:extLst>
              <a:ext uri="{FF2B5EF4-FFF2-40B4-BE49-F238E27FC236}">
                <a16:creationId xmlns:a16="http://schemas.microsoft.com/office/drawing/2014/main" id="{9E52E426-9202-494F-8A5F-075D8BBF744D}"/>
              </a:ext>
            </a:extLst>
          </p:cNvPr>
          <p:cNvSpPr/>
          <p:nvPr/>
        </p:nvSpPr>
        <p:spPr>
          <a:xfrm>
            <a:off x="8281521" y="5077285"/>
            <a:ext cx="3145536" cy="1323439"/>
          </a:xfrm>
          <a:prstGeom prst="rect">
            <a:avLst/>
          </a:prstGeom>
          <a:noFill/>
        </p:spPr>
        <p:txBody>
          <a:bodyPr wrap="square" numCol="1" spcCol="381000" anchor="t">
            <a:spAutoFit/>
          </a:bodyPr>
          <a:lstStyle/>
          <a:p>
            <a:pPr algn="ctr">
              <a:lnSpc>
                <a:spcPts val="3200"/>
              </a:lnSpc>
              <a:spcAft>
                <a:spcPts val="1200"/>
              </a:spcAft>
            </a:pPr>
            <a:r>
              <a:rPr lang="fr-FR" sz="3200" b="1" dirty="0">
                <a:solidFill>
                  <a:srgbClr val="00338D"/>
                </a:solidFill>
                <a:latin typeface="Arial" charset="0"/>
                <a:ea typeface="Arial" charset="0"/>
                <a:cs typeface="Arial" charset="0"/>
              </a:rPr>
              <a:t>Pages Ressources SMA</a:t>
            </a:r>
          </a:p>
        </p:txBody>
      </p:sp>
      <p:pic>
        <p:nvPicPr>
          <p:cNvPr id="4" name="Picture 3" descr="A screenshot of a social media post&#10;&#10;Description automatically generated">
            <a:extLst>
              <a:ext uri="{FF2B5EF4-FFF2-40B4-BE49-F238E27FC236}">
                <a16:creationId xmlns:a16="http://schemas.microsoft.com/office/drawing/2014/main" id="{11528334-6073-4DAA-8555-5AF49A187878}"/>
              </a:ext>
            </a:extLst>
          </p:cNvPr>
          <p:cNvPicPr>
            <a:picLocks noChangeAspect="1"/>
          </p:cNvPicPr>
          <p:nvPr/>
        </p:nvPicPr>
        <p:blipFill rotWithShape="1">
          <a:blip r:embed="rId3">
            <a:extLst>
              <a:ext uri="{28A0092B-C50C-407E-A947-70E740481C1C}">
                <a14:useLocalDpi xmlns:a14="http://schemas.microsoft.com/office/drawing/2010/main" val="0"/>
              </a:ext>
            </a:extLst>
          </a:blip>
          <a:srcRect r="56619"/>
          <a:stretch/>
        </p:blipFill>
        <p:spPr>
          <a:xfrm>
            <a:off x="571308" y="1571612"/>
            <a:ext cx="2836951" cy="3145720"/>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B3980269-C2DC-4F4A-9641-F0F3BBDFA40F}"/>
              </a:ext>
            </a:extLst>
          </p:cNvPr>
          <p:cNvPicPr>
            <a:picLocks noChangeAspect="1"/>
          </p:cNvPicPr>
          <p:nvPr/>
        </p:nvPicPr>
        <p:blipFill rotWithShape="1">
          <a:blip r:embed="rId4">
            <a:extLst>
              <a:ext uri="{28A0092B-C50C-407E-A947-70E740481C1C}">
                <a14:useLocalDpi xmlns:a14="http://schemas.microsoft.com/office/drawing/2010/main" val="0"/>
              </a:ext>
            </a:extLst>
          </a:blip>
          <a:srcRect r="18381"/>
          <a:stretch/>
        </p:blipFill>
        <p:spPr>
          <a:xfrm>
            <a:off x="8455933" y="1571611"/>
            <a:ext cx="2796713" cy="3145721"/>
          </a:xfrm>
          <a:prstGeom prst="rect">
            <a:avLst/>
          </a:prstGeom>
          <a:ln>
            <a:solidFill>
              <a:schemeClr val="tx1"/>
            </a:solidFill>
          </a:ln>
          <a:effectLst>
            <a:outerShdw blurRad="50800" dist="38100" dir="8100000" algn="tr" rotWithShape="0">
              <a:prstClr val="black">
                <a:alpha val="40000"/>
              </a:prstClr>
            </a:outerShdw>
          </a:effectLst>
        </p:spPr>
      </p:pic>
      <p:pic>
        <p:nvPicPr>
          <p:cNvPr id="11" name="Picture 10" descr="A screenshot of a social media post&#10;&#10;Description automatically generated">
            <a:extLst>
              <a:ext uri="{FF2B5EF4-FFF2-40B4-BE49-F238E27FC236}">
                <a16:creationId xmlns:a16="http://schemas.microsoft.com/office/drawing/2014/main" id="{C4B7A146-0E84-470F-B845-225AC16FFCDB}"/>
              </a:ext>
            </a:extLst>
          </p:cNvPr>
          <p:cNvPicPr>
            <a:picLocks noChangeAspect="1"/>
          </p:cNvPicPr>
          <p:nvPr/>
        </p:nvPicPr>
        <p:blipFill rotWithShape="1">
          <a:blip r:embed="rId5">
            <a:extLst>
              <a:ext uri="{28A0092B-C50C-407E-A947-70E740481C1C}">
                <a14:useLocalDpi xmlns:a14="http://schemas.microsoft.com/office/drawing/2010/main" val="0"/>
              </a:ext>
            </a:extLst>
          </a:blip>
          <a:srcRect r="19461"/>
          <a:stretch/>
        </p:blipFill>
        <p:spPr>
          <a:xfrm>
            <a:off x="4534428" y="1571612"/>
            <a:ext cx="2796024" cy="3145720"/>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dirty="0">
                <a:solidFill>
                  <a:schemeClr val="bg1"/>
                </a:solidFill>
              </a:rPr>
              <a:t>Rapports SMA</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fr-FR" sz="3200" b="1" dirty="0">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fr-FR" sz="3200" b="1" dirty="0">
                <a:solidFill>
                  <a:schemeClr val="bg1"/>
                </a:solidFill>
                <a:latin typeface="Arial" charset="0"/>
                <a:ea typeface="Arial" charset="0"/>
                <a:cs typeface="Arial" charset="0"/>
              </a:rPr>
              <a:t>My 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fr-FR" sz="3200" b="1" dirty="0">
                <a:solidFill>
                  <a:schemeClr val="bg1"/>
                </a:solidFill>
                <a:latin typeface="Arial" charset="0"/>
                <a:ea typeface="Arial" charset="0"/>
                <a:cs typeface="Arial" charset="0"/>
              </a:rPr>
              <a:t>MyLion</a:t>
            </a:r>
          </a:p>
        </p:txBody>
      </p:sp>
      <p:pic>
        <p:nvPicPr>
          <p:cNvPr id="3" name="Picture 2" descr="A screenshot of a cell phone  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  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  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799" y="727674"/>
            <a:ext cx="897456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Articles </a:t>
            </a:r>
            <a:r>
              <a:rPr lang="en-US" kern="0" dirty="0" err="1">
                <a:solidFill>
                  <a:schemeClr val="bg1"/>
                </a:solidFill>
              </a:rPr>
              <a:t>SMA</a:t>
            </a:r>
            <a:r>
              <a:rPr lang="en-US" kern="0" dirty="0">
                <a:solidFill>
                  <a:schemeClr val="bg1"/>
                </a:solidFill>
              </a:rPr>
              <a:t> dans la boutique Lions</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 uri="{28A0092B-C50C-407E-A947-70E740481C1C}">
                <a14:useLocalDpi xmlns:a14="http://schemas.microsoft.com/office/drawing/2010/main"/>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err="1">
                <a:solidFill>
                  <a:srgbClr val="00338D"/>
                </a:solidFill>
              </a:rPr>
              <a:t>Approche</a:t>
            </a:r>
            <a:r>
              <a:rPr lang="en-US" kern="0" dirty="0">
                <a:solidFill>
                  <a:srgbClr val="00338D"/>
                </a:solidFill>
              </a:rPr>
              <a:t> </a:t>
            </a:r>
            <a:r>
              <a:rPr lang="en-US" kern="0" dirty="0" err="1">
                <a:solidFill>
                  <a:srgbClr val="00338D"/>
                </a:solidFill>
              </a:rPr>
              <a:t>Globale</a:t>
            </a:r>
            <a:r>
              <a:rPr lang="en-US" kern="0" dirty="0">
                <a:solidFill>
                  <a:srgbClr val="00338D"/>
                </a:solidFill>
              </a:rPr>
              <a:t> </a:t>
            </a:r>
            <a:r>
              <a:rPr lang="en-US" kern="0" dirty="0" err="1">
                <a:solidFill>
                  <a:srgbClr val="00338D"/>
                </a:solidFill>
              </a:rPr>
              <a:t>Effectif</a:t>
            </a:r>
            <a:endParaRPr lang="en-US" kern="0" dirty="0">
              <a:solidFill>
                <a:srgbClr val="00338D"/>
              </a:solidFill>
            </a:endParaRP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dirty="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95299" y="1660811"/>
            <a:ext cx="2681516" cy="1542447"/>
            <a:chOff x="473526" y="2024743"/>
            <a:chExt cx="2681516"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6" y="2024743"/>
              <a:ext cx="2681516"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1</a:t>
              </a:r>
            </a:p>
            <a:p>
              <a:r>
                <a:rPr lang="en-US" sz="3200" b="1" dirty="0" err="1">
                  <a:latin typeface="Arial" panose="020B0604020202020204" pitchFamily="34" charset="0"/>
                  <a:cs typeface="Arial" panose="020B0604020202020204" pitchFamily="34" charset="0"/>
                </a:rPr>
                <a:t>BÂTIR</a:t>
              </a:r>
              <a:r>
                <a:rPr lang="en-US" sz="3200" b="1" dirty="0">
                  <a:latin typeface="Arial" panose="020B0604020202020204" pitchFamily="34" charset="0"/>
                  <a:cs typeface="Arial" panose="020B0604020202020204" pitchFamily="34" charset="0"/>
                </a:rPr>
                <a:t> UNE </a:t>
              </a:r>
              <a:r>
                <a:rPr lang="en-US" sz="3200" b="1" dirty="0" err="1">
                  <a:latin typeface="Arial" panose="020B0604020202020204" pitchFamily="34" charset="0"/>
                  <a:cs typeface="Arial" panose="020B0604020202020204" pitchFamily="34" charset="0"/>
                </a:rPr>
                <a:t>ÉQUIPE</a:t>
              </a:r>
              <a:endParaRPr lang="en-US" sz="32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9" y="1660811"/>
            <a:ext cx="2737149" cy="1542447"/>
            <a:chOff x="3128429" y="2024743"/>
            <a:chExt cx="2737149"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29" y="2024743"/>
              <a:ext cx="2737149"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2</a:t>
              </a:r>
            </a:p>
            <a:p>
              <a:r>
                <a:rPr lang="en-US" sz="3200" b="1" dirty="0" err="1">
                  <a:latin typeface="Arial" panose="020B0604020202020204" pitchFamily="34" charset="0"/>
                  <a:cs typeface="Arial" panose="020B0604020202020204" pitchFamily="34" charset="0"/>
                </a:rPr>
                <a:t>BÂTIR</a:t>
              </a:r>
              <a:r>
                <a:rPr lang="en-US" sz="3200" b="1" dirty="0">
                  <a:latin typeface="Arial" panose="020B0604020202020204" pitchFamily="34" charset="0"/>
                  <a:cs typeface="Arial" panose="020B0604020202020204" pitchFamily="34" charset="0"/>
                </a:rPr>
                <a:t> UNE VISION</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81908" y="1669092"/>
            <a:ext cx="2437192" cy="1549947"/>
            <a:chOff x="5783333" y="2017243"/>
            <a:chExt cx="2437192" cy="1549947"/>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3" y="2017243"/>
              <a:ext cx="2437192"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3</a:t>
              </a:r>
            </a:p>
            <a:p>
              <a:r>
                <a:rPr lang="en-US" sz="3200" b="1" dirty="0" err="1">
                  <a:latin typeface="Arial" panose="020B0604020202020204" pitchFamily="34" charset="0"/>
                  <a:cs typeface="Arial" panose="020B0604020202020204" pitchFamily="34" charset="0"/>
                </a:rPr>
                <a:t>BÂTIR</a:t>
              </a:r>
              <a:r>
                <a:rPr lang="en-US" sz="3200" b="1" dirty="0">
                  <a:latin typeface="Arial" panose="020B0604020202020204" pitchFamily="34" charset="0"/>
                  <a:cs typeface="Arial" panose="020B0604020202020204" pitchFamily="34" charset="0"/>
                </a:rPr>
                <a:t> UN PLAN</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1680803"/>
            <a:ext cx="2550122" cy="1542447"/>
            <a:chOff x="8438238" y="2024743"/>
            <a:chExt cx="255012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550122"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4</a:t>
              </a:r>
            </a:p>
            <a:p>
              <a:r>
                <a:rPr lang="en-US" sz="3200" b="1" dirty="0" err="1">
                  <a:latin typeface="Arial" panose="020B0604020202020204" pitchFamily="34" charset="0"/>
                  <a:cs typeface="Arial" panose="020B0604020202020204" pitchFamily="34" charset="0"/>
                </a:rPr>
                <a:t>BÂTIR</a:t>
              </a:r>
              <a:r>
                <a:rPr lang="en-US" sz="3200" b="1" dirty="0">
                  <a:latin typeface="Arial" panose="020B0604020202020204" pitchFamily="34" charset="0"/>
                  <a:cs typeface="Arial" panose="020B0604020202020204" pitchFamily="34" charset="0"/>
                </a:rPr>
                <a:t> LA </a:t>
              </a:r>
              <a:r>
                <a:rPr lang="en-US" sz="3200" b="1" dirty="0" err="1">
                  <a:latin typeface="Arial" panose="020B0604020202020204" pitchFamily="34" charset="0"/>
                  <a:cs typeface="Arial" panose="020B0604020202020204" pitchFamily="34" charset="0"/>
                </a:rPr>
                <a:t>RÉUSSITE</a:t>
              </a:r>
              <a:endParaRPr lang="en-US" sz="3200" b="1" dirty="0">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923330"/>
          </a:xfrm>
          <a:prstGeom prst="rect">
            <a:avLst/>
          </a:prstGeom>
          <a:noFill/>
        </p:spPr>
        <p:txBody>
          <a:bodyPr wrap="square" rtlCol="0">
            <a:spAutoFit/>
          </a:bodyPr>
          <a:lstStyle/>
          <a:p>
            <a:r>
              <a:rPr lang="fr-FR" b="0" i="0" dirty="0">
                <a:solidFill>
                  <a:srgbClr val="000000"/>
                </a:solidFill>
                <a:effectLst/>
                <a:latin typeface="HelveticaNeue-Light"/>
              </a:rPr>
              <a:t>Bâtir une équipe pour soutenir l’Approche Globale Effectif.</a:t>
            </a:r>
            <a:endParaRPr lang="en-US"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477328"/>
          </a:xfrm>
          <a:prstGeom prst="rect">
            <a:avLst/>
          </a:prstGeom>
          <a:noFill/>
        </p:spPr>
        <p:txBody>
          <a:bodyPr wrap="square" rtlCol="0">
            <a:spAutoFit/>
          </a:bodyPr>
          <a:lstStyle/>
          <a:p>
            <a:r>
              <a:rPr lang="fr-FR" b="0" i="0" dirty="0">
                <a:solidFill>
                  <a:srgbClr val="000000"/>
                </a:solidFill>
                <a:effectLst/>
                <a:latin typeface="HelveticaNeue-Light"/>
              </a:rPr>
              <a:t>Conduire une analyse de votre district et décider des objectifs répondant le mieux à ses besoins.</a:t>
            </a:r>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1200329"/>
          </a:xfrm>
          <a:prstGeom prst="rect">
            <a:avLst/>
          </a:prstGeom>
          <a:noFill/>
        </p:spPr>
        <p:txBody>
          <a:bodyPr wrap="square" rtlCol="0">
            <a:spAutoFit/>
          </a:bodyPr>
          <a:lstStyle/>
          <a:p>
            <a:r>
              <a:rPr lang="fr-FR" b="0" i="0" dirty="0">
                <a:solidFill>
                  <a:srgbClr val="000000"/>
                </a:solidFill>
                <a:effectLst/>
                <a:latin typeface="HelveticaNeue-Light"/>
              </a:rPr>
              <a:t>Élaborer un plan en équipe pour concrétiser la vision définie.</a:t>
            </a:r>
            <a:endParaRPr lang="en-US"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477328"/>
          </a:xfrm>
          <a:prstGeom prst="rect">
            <a:avLst/>
          </a:prstGeom>
          <a:noFill/>
        </p:spPr>
        <p:txBody>
          <a:bodyPr wrap="square" rtlCol="0">
            <a:spAutoFit/>
          </a:bodyPr>
          <a:lstStyle/>
          <a:p>
            <a:r>
              <a:rPr lang="fr-FR" b="0" i="0" dirty="0">
                <a:solidFill>
                  <a:srgbClr val="000000"/>
                </a:solidFill>
                <a:effectLst/>
                <a:latin typeface="HelveticaNeue-Light"/>
              </a:rPr>
              <a:t>Exécuter le plan, l’ajuster si besoin et maintenir la responsabilisation de chacun.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457200" y="1911652"/>
            <a:ext cx="6945923" cy="501675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200" kern="0" dirty="0">
                <a:solidFill>
                  <a:schemeClr val="bg1"/>
                </a:solidFill>
                <a:latin typeface="Arial" panose="020B0604020202020204" pitchFamily="34" charset="0"/>
                <a:ea typeface="+mn-lt"/>
                <a:cs typeface="Arial" panose="020B0604020202020204" pitchFamily="34" charset="0"/>
              </a:rPr>
              <a:t>Les subventions de la LCIF </a:t>
            </a:r>
            <a:r>
              <a:rPr lang="en-US" sz="3200" b="1" kern="0" dirty="0">
                <a:solidFill>
                  <a:srgbClr val="FCC607"/>
                </a:solidFill>
                <a:latin typeface="Arial" panose="020B0604020202020204" pitchFamily="34" charset="0"/>
                <a:ea typeface="+mn-lt"/>
                <a:cs typeface="Arial" panose="020B0604020202020204" pitchFamily="34" charset="0"/>
              </a:rPr>
              <a:t>AMPLIFIENT </a:t>
            </a:r>
            <a:r>
              <a:rPr lang="en-US" sz="3200" kern="0" dirty="0">
                <a:solidFill>
                  <a:schemeClr val="bg1"/>
                </a:solidFill>
                <a:latin typeface="Arial" panose="020B0604020202020204" pitchFamily="34" charset="0"/>
                <a:ea typeface="+mn-lt"/>
                <a:cs typeface="Arial" panose="020B0604020202020204" pitchFamily="34" charset="0"/>
              </a:rPr>
              <a:t>le service Lions</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n-US" sz="3200" kern="0" dirty="0">
                <a:solidFill>
                  <a:schemeClr val="bg1"/>
                </a:solidFill>
                <a:latin typeface="Arial" panose="020B0604020202020204" pitchFamily="34" charset="0"/>
                <a:ea typeface="+mn-lt"/>
                <a:cs typeface="Arial" panose="020B0604020202020204" pitchFamily="34" charset="0"/>
              </a:rPr>
              <a:t>Les </a:t>
            </a:r>
            <a:r>
              <a:rPr lang="en-US" sz="3200" kern="0" dirty="0" err="1">
                <a:solidFill>
                  <a:schemeClr val="bg1"/>
                </a:solidFill>
                <a:latin typeface="Arial" panose="020B0604020202020204" pitchFamily="34" charset="0"/>
                <a:ea typeface="+mn-lt"/>
                <a:cs typeface="Arial" panose="020B0604020202020204" pitchFamily="34" charset="0"/>
              </a:rPr>
              <a:t>responsables</a:t>
            </a:r>
            <a:r>
              <a:rPr lang="en-US" sz="3200" kern="0" dirty="0">
                <a:solidFill>
                  <a:schemeClr val="bg1"/>
                </a:solidFill>
                <a:latin typeface="Arial" panose="020B0604020202020204" pitchFamily="34" charset="0"/>
                <a:ea typeface="+mn-lt"/>
                <a:cs typeface="Arial" panose="020B0604020202020204" pitchFamily="34" charset="0"/>
              </a:rPr>
              <a:t> SMA </a:t>
            </a:r>
            <a:r>
              <a:rPr lang="en-US" sz="3200" kern="0" dirty="0" err="1">
                <a:solidFill>
                  <a:schemeClr val="bg1"/>
                </a:solidFill>
                <a:latin typeface="Arial" panose="020B0604020202020204" pitchFamily="34" charset="0"/>
                <a:ea typeface="+mn-lt"/>
                <a:cs typeface="Arial" panose="020B0604020202020204" pitchFamily="34" charset="0"/>
              </a:rPr>
              <a:t>sont</a:t>
            </a:r>
            <a:r>
              <a:rPr lang="en-US" sz="3200" kern="0" dirty="0">
                <a:solidFill>
                  <a:schemeClr val="bg1"/>
                </a:solidFill>
                <a:latin typeface="Arial" panose="020B0604020202020204" pitchFamily="34" charset="0"/>
                <a:ea typeface="+mn-lt"/>
                <a:cs typeface="Arial" panose="020B0604020202020204" pitchFamily="34" charset="0"/>
              </a:rPr>
              <a:t> </a:t>
            </a:r>
            <a:r>
              <a:rPr lang="en-US" sz="3200" kern="0" dirty="0" err="1">
                <a:solidFill>
                  <a:schemeClr val="bg1"/>
                </a:solidFill>
                <a:latin typeface="Arial" panose="020B0604020202020204" pitchFamily="34" charset="0"/>
                <a:ea typeface="+mn-lt"/>
                <a:cs typeface="Arial" panose="020B0604020202020204" pitchFamily="34" charset="0"/>
              </a:rPr>
              <a:t>une</a:t>
            </a:r>
            <a:r>
              <a:rPr lang="en-US" sz="3200" kern="0" dirty="0">
                <a:solidFill>
                  <a:schemeClr val="bg1"/>
                </a:solidFill>
                <a:latin typeface="Arial" panose="020B0604020202020204" pitchFamily="34" charset="0"/>
                <a:ea typeface="+mn-lt"/>
                <a:cs typeface="Arial" panose="020B0604020202020204" pitchFamily="34" charset="0"/>
              </a:rPr>
              <a:t> des plus </a:t>
            </a:r>
            <a:r>
              <a:rPr lang="en-US" sz="3200" kern="0" dirty="0" err="1">
                <a:solidFill>
                  <a:schemeClr val="bg1"/>
                </a:solidFill>
                <a:latin typeface="Arial" panose="020B0604020202020204" pitchFamily="34" charset="0"/>
                <a:ea typeface="+mn-lt"/>
                <a:cs typeface="Arial" panose="020B0604020202020204" pitchFamily="34" charset="0"/>
              </a:rPr>
              <a:t>importantes</a:t>
            </a:r>
            <a:r>
              <a:rPr lang="en-US" sz="3200" kern="0" dirty="0">
                <a:solidFill>
                  <a:schemeClr val="bg1"/>
                </a:solidFill>
                <a:latin typeface="Arial" panose="020B0604020202020204" pitchFamily="34" charset="0"/>
                <a:ea typeface="+mn-lt"/>
                <a:cs typeface="Arial" panose="020B0604020202020204" pitchFamily="34" charset="0"/>
              </a:rPr>
              <a:t> </a:t>
            </a:r>
            <a:r>
              <a:rPr lang="en-US" sz="3200" kern="0" dirty="0" err="1">
                <a:solidFill>
                  <a:schemeClr val="bg1"/>
                </a:solidFill>
                <a:latin typeface="Arial" panose="020B0604020202020204" pitchFamily="34" charset="0"/>
                <a:ea typeface="+mn-lt"/>
                <a:cs typeface="Arial" panose="020B0604020202020204" pitchFamily="34" charset="0"/>
              </a:rPr>
              <a:t>ressources</a:t>
            </a:r>
            <a:r>
              <a:rPr lang="en-US" sz="3200" kern="0" dirty="0">
                <a:solidFill>
                  <a:schemeClr val="bg1"/>
                </a:solidFill>
                <a:latin typeface="Arial" panose="020B0604020202020204" pitchFamily="34" charset="0"/>
                <a:ea typeface="+mn-lt"/>
                <a:cs typeface="Arial" panose="020B0604020202020204" pitchFamily="34" charset="0"/>
              </a:rPr>
              <a:t> de la LCIF</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n-US" sz="3200" kern="0" dirty="0">
                <a:solidFill>
                  <a:schemeClr val="bg1"/>
                </a:solidFill>
                <a:latin typeface="Arial" panose="020B0604020202020204" pitchFamily="34" charset="0"/>
                <a:ea typeface="+mn-lt"/>
                <a:cs typeface="Arial" panose="020B0604020202020204" pitchFamily="34" charset="0"/>
              </a:rPr>
              <a:t>La LCIF </a:t>
            </a:r>
            <a:r>
              <a:rPr lang="en-US" sz="3200" kern="0" dirty="0" err="1">
                <a:solidFill>
                  <a:schemeClr val="bg1"/>
                </a:solidFill>
                <a:latin typeface="Arial" panose="020B0604020202020204" pitchFamily="34" charset="0"/>
                <a:ea typeface="+mn-lt"/>
                <a:cs typeface="Arial" panose="020B0604020202020204" pitchFamily="34" charset="0"/>
              </a:rPr>
              <a:t>donnent</a:t>
            </a:r>
            <a:r>
              <a:rPr lang="en-US" sz="3200" kern="0" dirty="0">
                <a:solidFill>
                  <a:schemeClr val="bg1"/>
                </a:solidFill>
                <a:latin typeface="Arial" panose="020B0604020202020204" pitchFamily="34" charset="0"/>
                <a:ea typeface="+mn-lt"/>
                <a:cs typeface="Arial" panose="020B0604020202020204" pitchFamily="34" charset="0"/>
              </a:rPr>
              <a:t> aux Lions les </a:t>
            </a:r>
            <a:r>
              <a:rPr lang="en-US" sz="3200" kern="0" dirty="0" err="1">
                <a:solidFill>
                  <a:schemeClr val="bg1"/>
                </a:solidFill>
                <a:latin typeface="Arial" panose="020B0604020202020204" pitchFamily="34" charset="0"/>
                <a:ea typeface="+mn-lt"/>
                <a:cs typeface="Arial" panose="020B0604020202020204" pitchFamily="34" charset="0"/>
              </a:rPr>
              <a:t>moyens</a:t>
            </a:r>
            <a:r>
              <a:rPr lang="en-US" sz="3200" kern="0" dirty="0">
                <a:solidFill>
                  <a:schemeClr val="bg1"/>
                </a:solidFill>
                <a:latin typeface="Arial" panose="020B0604020202020204" pitchFamily="34" charset="0"/>
                <a:ea typeface="+mn-lt"/>
                <a:cs typeface="Arial" panose="020B0604020202020204" pitchFamily="34" charset="0"/>
              </a:rPr>
              <a:t> de </a:t>
            </a:r>
            <a:r>
              <a:rPr lang="en-US" sz="3200" kern="0" dirty="0" err="1">
                <a:solidFill>
                  <a:schemeClr val="bg1"/>
                </a:solidFill>
                <a:latin typeface="Arial" panose="020B0604020202020204" pitchFamily="34" charset="0"/>
                <a:ea typeface="+mn-lt"/>
                <a:cs typeface="Arial" panose="020B0604020202020204" pitchFamily="34" charset="0"/>
              </a:rPr>
              <a:t>répondre</a:t>
            </a:r>
            <a:r>
              <a:rPr lang="en-US" sz="3200" kern="0" dirty="0">
                <a:solidFill>
                  <a:schemeClr val="bg1"/>
                </a:solidFill>
                <a:latin typeface="Arial" panose="020B0604020202020204" pitchFamily="34" charset="0"/>
                <a:ea typeface="+mn-lt"/>
                <a:cs typeface="Arial" panose="020B0604020202020204" pitchFamily="34" charset="0"/>
              </a:rPr>
              <a:t> </a:t>
            </a:r>
            <a:r>
              <a:rPr lang="en-US" sz="3200" kern="0" dirty="0" err="1">
                <a:solidFill>
                  <a:schemeClr val="bg1"/>
                </a:solidFill>
                <a:latin typeface="Arial" panose="020B0604020202020204" pitchFamily="34" charset="0"/>
                <a:ea typeface="+mn-lt"/>
                <a:cs typeface="Arial" panose="020B0604020202020204" pitchFamily="34" charset="0"/>
              </a:rPr>
              <a:t>en</a:t>
            </a:r>
            <a:r>
              <a:rPr lang="en-US" sz="3200" kern="0" dirty="0">
                <a:solidFill>
                  <a:schemeClr val="bg1"/>
                </a:solidFill>
                <a:latin typeface="Arial" panose="020B0604020202020204" pitchFamily="34" charset="0"/>
                <a:ea typeface="+mn-lt"/>
                <a:cs typeface="Arial" panose="020B0604020202020204" pitchFamily="34" charset="0"/>
              </a:rPr>
              <a:t> permanence aux </a:t>
            </a:r>
            <a:r>
              <a:rPr lang="en-US" sz="3200" kern="0" dirty="0" err="1">
                <a:solidFill>
                  <a:schemeClr val="bg1"/>
                </a:solidFill>
                <a:latin typeface="Arial" panose="020B0604020202020204" pitchFamily="34" charset="0"/>
                <a:ea typeface="+mn-lt"/>
                <a:cs typeface="Arial" panose="020B0604020202020204" pitchFamily="34" charset="0"/>
              </a:rPr>
              <a:t>appels</a:t>
            </a:r>
            <a:r>
              <a:rPr lang="en-US" sz="3200" kern="0" dirty="0">
                <a:solidFill>
                  <a:schemeClr val="bg1"/>
                </a:solidFill>
                <a:latin typeface="Arial" panose="020B0604020202020204" pitchFamily="34" charset="0"/>
                <a:ea typeface="+mn-lt"/>
                <a:cs typeface="Arial" panose="020B0604020202020204" pitchFamily="34" charset="0"/>
              </a:rPr>
              <a:t> à </a:t>
            </a:r>
            <a:r>
              <a:rPr lang="en-US" sz="3200" kern="0" dirty="0" err="1">
                <a:solidFill>
                  <a:schemeClr val="bg1"/>
                </a:solidFill>
                <a:latin typeface="Arial" panose="020B0604020202020204" pitchFamily="34" charset="0"/>
                <a:ea typeface="+mn-lt"/>
                <a:cs typeface="Arial" panose="020B0604020202020204" pitchFamily="34" charset="0"/>
              </a:rPr>
              <a:t>servir</a:t>
            </a:r>
            <a:endParaRPr lang="en-US" sz="3200" kern="0" dirty="0">
              <a:solidFill>
                <a:schemeClr val="bg1"/>
              </a:solidFill>
              <a:latin typeface="Arial" panose="020B0604020202020204" pitchFamily="34" charset="0"/>
              <a:cs typeface="Arial" panose="020B0604020202020204" pitchFamily="34" charset="0"/>
            </a:endParaRP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000" kern="0" dirty="0" err="1">
                <a:solidFill>
                  <a:schemeClr val="bg1"/>
                </a:solidFill>
              </a:rPr>
              <a:t>Fondation</a:t>
            </a:r>
            <a:r>
              <a:rPr lang="en-US" sz="4000" kern="0" dirty="0">
                <a:solidFill>
                  <a:schemeClr val="bg1"/>
                </a:solidFill>
              </a:rPr>
              <a:t> du</a:t>
            </a:r>
          </a:p>
          <a:p>
            <a:r>
              <a:rPr lang="en-US" sz="4000" kern="0" dirty="0">
                <a:solidFill>
                  <a:schemeClr val="bg1"/>
                </a:solidFill>
              </a:rPr>
              <a:t>Lions Clubs International</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en-US" sz="500" b="1" dirty="0">
                <a:solidFill>
                  <a:schemeClr val="bg1"/>
                </a:solidFill>
                <a:latin typeface="Arial" panose="020B0604020202020204" pitchFamily="34" charset="0"/>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688602" y="3650354"/>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fr-FR" sz="2400" dirty="0">
                <a:solidFill>
                  <a:schemeClr val="bg1"/>
                </a:solidFill>
                <a:latin typeface="Arial" charset="0"/>
                <a:ea typeface="Arial" charset="0"/>
                <a:cs typeface="Arial" charset="0"/>
              </a:rPr>
              <a:t>GAT@lionsclubs.org</a:t>
            </a:r>
            <a:br>
              <a:rPr lang="fr-FR" sz="2400" dirty="0">
                <a:solidFill>
                  <a:schemeClr val="bg1"/>
                </a:solidFill>
                <a:latin typeface="Arial" charset="0"/>
                <a:ea typeface="Arial" charset="0"/>
                <a:cs typeface="Arial" charset="0"/>
              </a:rPr>
            </a:br>
            <a:br>
              <a:rPr lang="fr-FR" sz="2400" dirty="0">
                <a:solidFill>
                  <a:schemeClr val="bg1"/>
                </a:solidFill>
                <a:latin typeface="Arial" charset="0"/>
                <a:ea typeface="Arial" charset="0"/>
                <a:cs typeface="Arial" charset="0"/>
              </a:rPr>
            </a:br>
            <a:r>
              <a:rPr lang="fr-FR" sz="2400" dirty="0">
                <a:solidFill>
                  <a:schemeClr val="bg1"/>
                </a:solidFill>
                <a:latin typeface="Arial" charset="0"/>
                <a:ea typeface="Arial" charset="0"/>
                <a:cs typeface="Arial" charset="0"/>
              </a:rPr>
              <a:t>Tél : +1 630 468 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688602" y="1318574"/>
            <a:ext cx="716044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r-FR" sz="6000" b="1" dirty="0">
                <a:solidFill>
                  <a:schemeClr val="bg1"/>
                </a:solidFill>
                <a:latin typeface="Arial" charset="0"/>
                <a:ea typeface="Arial" charset="0"/>
                <a:cs typeface="Arial" charset="0"/>
              </a:rPr>
              <a:t>Contacter </a:t>
            </a:r>
            <a:br>
              <a:rPr lang="fr-FR" sz="6000" b="1" dirty="0">
                <a:solidFill>
                  <a:schemeClr val="bg1"/>
                </a:solidFill>
                <a:latin typeface="Arial" charset="0"/>
                <a:ea typeface="Arial" charset="0"/>
                <a:cs typeface="Arial" charset="0"/>
              </a:rPr>
            </a:br>
            <a:r>
              <a:rPr lang="fr-FR" sz="6000" b="1" dirty="0">
                <a:solidFill>
                  <a:schemeClr val="bg1"/>
                </a:solidFill>
                <a:latin typeface="Arial" charset="0"/>
                <a:ea typeface="Arial" charset="0"/>
                <a:cs typeface="Arial" charset="0"/>
              </a:rPr>
              <a:t>la SMA</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2778096" y="1280315"/>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dirty="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fr-FR" sz="3200" dirty="0">
                <a:solidFill>
                  <a:prstClr val="white"/>
                </a:solidFill>
                <a:latin typeface="Helvetica" charset="0"/>
                <a:ea typeface="Helvetica" charset="0"/>
                <a:cs typeface="Helvetica" charset="0"/>
              </a:rPr>
              <a:t>Merci</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  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775617" cy="1287660"/>
          </a:xfrm>
          <a:prstGeom prst="rect">
            <a:avLst/>
          </a:prstGeom>
          <a:noFill/>
        </p:spPr>
        <p:txBody>
          <a:bodyPr wrap="square" rtlCol="0" anchor="t">
            <a:spAutoFit/>
          </a:bodyPr>
          <a:lstStyle/>
          <a:p>
            <a:pPr>
              <a:lnSpc>
                <a:spcPts val="10000"/>
              </a:lnSpc>
            </a:pPr>
            <a:r>
              <a:rPr lang="fr-FR" sz="8000" b="1" dirty="0">
                <a:solidFill>
                  <a:schemeClr val="bg1"/>
                </a:solidFill>
                <a:latin typeface="Arial" panose="020B0604020202020204" pitchFamily="34" charset="0"/>
                <a:ea typeface="Arial" charset="0"/>
                <a:cs typeface="Arial" panose="020B0604020202020204" pitchFamily="34" charset="0"/>
              </a:rPr>
              <a:t>Notre vision</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r-FR" sz="2400" dirty="0">
                <a:solidFill>
                  <a:schemeClr val="bg1"/>
                </a:solidFill>
                <a:latin typeface="Arial" charset="0"/>
                <a:ea typeface="Arial" charset="0"/>
                <a:cs typeface="Arial" charset="0"/>
              </a:rPr>
              <a:t>Soutenir la vision du LCI et de la LCIF :</a:t>
            </a:r>
            <a:endParaRPr lang="fr-FR" sz="2400" i="1" dirty="0">
              <a:solidFill>
                <a:schemeClr val="bg1"/>
              </a:solidFill>
              <a:latin typeface="Arial" charset="0"/>
              <a:ea typeface="Arial" charset="0"/>
              <a:cs typeface="Arial" charset="0"/>
            </a:endParaRPr>
          </a:p>
          <a:p>
            <a:pPr>
              <a:buSzPct val="120000"/>
            </a:pPr>
            <a:r>
              <a:rPr lang="fr-FR" sz="2400" i="1" dirty="0">
                <a:solidFill>
                  <a:schemeClr val="bg1"/>
                </a:solidFill>
                <a:latin typeface="Arial" charset="0"/>
                <a:ea typeface="Arial" charset="0"/>
                <a:cs typeface="Arial" charset="0"/>
              </a:rPr>
              <a:t>	Être le leader mondial du service de 	proximité et humanitaire et raviver la 	flamme du service chez les Lions et 	</a:t>
            </a:r>
            <a:r>
              <a:rPr lang="fr-FR" sz="2400" i="1" dirty="0" err="1">
                <a:solidFill>
                  <a:schemeClr val="bg1"/>
                </a:solidFill>
                <a:latin typeface="Arial" charset="0"/>
                <a:ea typeface="Arial" charset="0"/>
                <a:cs typeface="Arial" charset="0"/>
              </a:rPr>
              <a:t>Leos</a:t>
            </a:r>
            <a:r>
              <a:rPr lang="fr-FR" sz="2400" i="1" dirty="0">
                <a:solidFill>
                  <a:schemeClr val="bg1"/>
                </a:solidFill>
                <a:latin typeface="Arial" charset="0"/>
                <a:ea typeface="Arial" charset="0"/>
                <a:cs typeface="Arial" charset="0"/>
              </a:rPr>
              <a:t>.</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fr-FR" dirty="0">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fr-FR" sz="2000" b="1" dirty="0">
                <a:solidFill>
                  <a:srgbClr val="EBB700"/>
                </a:solidFill>
                <a:latin typeface="Arial" charset="0"/>
                <a:ea typeface="Arial" charset="0"/>
                <a:cs typeface="Arial" charset="0"/>
              </a:rPr>
              <a:t>Une approche unifiée</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fr-FR" dirty="0">
                <a:solidFill>
                  <a:schemeClr val="bg1"/>
                </a:solidFill>
                <a:latin typeface="Arial" charset="0"/>
                <a:ea typeface="Arial" charset="0"/>
                <a:cs typeface="Arial" charset="0"/>
              </a:rPr>
              <a:t>La Structure mondiale d’action (SMA) aide les districts et les clubs à atteindre leurs objectifs par une approche unifiée dans tous segments clés du Lions. </a:t>
            </a:r>
          </a:p>
          <a:p>
            <a:endParaRPr lang="en-US" dirty="0">
              <a:solidFill>
                <a:schemeClr val="bg1"/>
              </a:solidFill>
              <a:latin typeface="Arial" charset="0"/>
              <a:ea typeface="Arial" charset="0"/>
              <a:cs typeface="Arial" charset="0"/>
            </a:endParaRPr>
          </a:p>
          <a:p>
            <a:r>
              <a:rPr lang="fr-FR" dirty="0">
                <a:solidFill>
                  <a:schemeClr val="bg1"/>
                </a:solidFill>
                <a:latin typeface="Arial" charset="0"/>
                <a:ea typeface="Arial" charset="0"/>
                <a:cs typeface="Arial" charset="0"/>
              </a:rPr>
              <a:t>Mettant les objectifs au premier plan, la SMA est parfaitement bien positionnée, de la région constitutionnelle au club, pour favoriser une croissance positive des effectifs au sein des clubs et renforcer la visibilité locale du Lions.</a:t>
            </a:r>
          </a:p>
          <a:p>
            <a:r>
              <a:rPr lang="fr-FR" dirty="0">
                <a:solidFill>
                  <a:schemeClr val="bg1"/>
                </a:solidFill>
                <a:latin typeface="Arial" charset="0"/>
                <a:ea typeface="Arial" charset="0"/>
                <a:cs typeface="Arial" charset="0"/>
              </a:rPr>
              <a:t> </a:t>
            </a:r>
          </a:p>
          <a:p>
            <a:r>
              <a:rPr lang="fr-FR" dirty="0">
                <a:solidFill>
                  <a:schemeClr val="bg1"/>
                </a:solidFill>
                <a:latin typeface="Arial" charset="0"/>
                <a:ea typeface="Arial" charset="0"/>
                <a:cs typeface="Arial" charset="0"/>
              </a:rPr>
              <a:t> </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dirty="0">
                <a:solidFill>
                  <a:schemeClr val="bg1"/>
                </a:solidFill>
              </a:rPr>
              <a:t>Pourquoi la Structure mondiale d’action est nécessaire</a:t>
            </a:r>
          </a:p>
        </p:txBody>
      </p:sp>
      <p:pic>
        <p:nvPicPr>
          <p:cNvPr id="3" name="Picture 2" descr="A picture containing device&#10;&#10;Description automatically generated">
            <a:extLst>
              <a:ext uri="{FF2B5EF4-FFF2-40B4-BE49-F238E27FC236}">
                <a16:creationId xmlns:a16="http://schemas.microsoft.com/office/drawing/2014/main" id="{5E920061-1B49-49C5-819A-DFA5DFA82CE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798" b="92025" l="7426" r="89934">
                        <a14:foregroundMark x1="10561" y1="61656" x2="39274" y2="16871"/>
                        <a14:foregroundMark x1="39274" y1="16871" x2="40429" y2="15798"/>
                        <a14:foregroundMark x1="61881" y1="20706" x2="78218" y2="55521"/>
                        <a14:foregroundMark x1="78218" y1="55521" x2="80528" y2="69018"/>
                        <a14:foregroundMark x1="38614" y1="92025" x2="51155" y2="91104"/>
                        <a14:foregroundMark x1="51155" y1="91104" x2="55776" y2="92025"/>
                        <a14:foregroundMark x1="23597" y1="57669" x2="25578" y2="44325"/>
                        <a14:foregroundMark x1="25578" y1="44325" x2="22442" y2="32669"/>
                        <a14:foregroundMark x1="22442" y1="32669" x2="17031" y2="26007"/>
                        <a14:foregroundMark x1="9571" y1="48006" x2="35314" y2="26380"/>
                        <a14:foregroundMark x1="35314" y1="26380" x2="48185" y2="20092"/>
                        <a14:foregroundMark x1="47195" y1="17791" x2="49505" y2="28528"/>
                        <a14:foregroundMark x1="49505" y1="28528" x2="41419" y2="36350"/>
                        <a14:foregroundMark x1="41419" y1="36350" x2="34323" y2="38344"/>
                        <a14:foregroundMark x1="11386" y1="65644" x2="7426" y2="55521"/>
                        <a14:foregroundMark x1="7426" y1="55521" x2="8911" y2="48006"/>
                        <a14:foregroundMark x1="61881" y1="19172" x2="71617" y2="25153"/>
                        <a14:foregroundMark x1="71617" y1="25153" x2="86304" y2="45245"/>
                        <a14:foregroundMark x1="86304" y1="45245" x2="89934" y2="55521"/>
                        <a14:foregroundMark x1="89934" y1="55521" x2="83498" y2="65184"/>
                        <a14:foregroundMark x1="83498" y1="65184" x2="74092" y2="55521"/>
                        <a14:foregroundMark x1="74092" y1="55521" x2="60396" y2="22086"/>
                        <a14:foregroundMark x1="60396" y1="22086" x2="60396" y2="20399"/>
                        <a14:foregroundMark x1="77228" y1="45706" x2="87294" y2="44785"/>
                        <a14:backgroundMark x1="16667" y1="25460" x2="16667" y2="25460"/>
                        <a14:backgroundMark x1="15347" y1="26074" x2="17822" y2="24387"/>
                        <a14:backgroundMark x1="660" y1="92331" x2="330" y2="90031"/>
                      </a14:backgroundRemoval>
                    </a14:imgEffect>
                  </a14:imgLayer>
                </a14:imgProps>
              </a:ext>
              <a:ext uri="{28A0092B-C50C-407E-A947-70E740481C1C}">
                <a14:useLocalDpi xmlns:a14="http://schemas.microsoft.com/office/drawing/2010/main" val="0"/>
              </a:ext>
            </a:extLst>
          </a:blip>
          <a:srcRect t="12642"/>
          <a:stretch/>
        </p:blipFill>
        <p:spPr>
          <a:xfrm>
            <a:off x="7570470" y="1910627"/>
            <a:ext cx="4119094" cy="3871502"/>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  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345712" y="4717269"/>
            <a:ext cx="10777400" cy="1208023"/>
          </a:xfrm>
          <a:prstGeom prst="rect">
            <a:avLst/>
          </a:prstGeom>
          <a:noFill/>
        </p:spPr>
        <p:txBody>
          <a:bodyPr wrap="square" rtlCol="0" anchor="t">
            <a:spAutoFit/>
          </a:bodyPr>
          <a:lstStyle/>
          <a:p>
            <a:pPr>
              <a:lnSpc>
                <a:spcPts val="6500"/>
              </a:lnSpc>
            </a:pPr>
            <a:r>
              <a:rPr lang="fr-FR" sz="6600" b="1" dirty="0">
                <a:solidFill>
                  <a:srgbClr val="EBB700"/>
                </a:solidFill>
                <a:latin typeface="Arial" panose="020B0604020202020204" pitchFamily="34" charset="0"/>
                <a:ea typeface="Arial" charset="0"/>
                <a:cs typeface="Arial" panose="020B0604020202020204" pitchFamily="34" charset="0"/>
              </a:rPr>
              <a:t>Qui représente la SMA ?</a:t>
            </a:r>
          </a:p>
          <a:p>
            <a:pPr>
              <a:lnSpc>
                <a:spcPts val="2200"/>
              </a:lnSpc>
            </a:pPr>
            <a:r>
              <a:rPr lang="fr-FR" sz="2400" dirty="0">
                <a:solidFill>
                  <a:schemeClr val="bg1"/>
                </a:solidFill>
                <a:latin typeface="Arial" panose="020B0604020202020204" pitchFamily="34" charset="0"/>
                <a:ea typeface="Arial" charset="0"/>
                <a:cs typeface="Arial" panose="020B0604020202020204" pitchFamily="34" charset="0"/>
              </a:rPr>
              <a:t>La SMA occupe une position unique à tous les niveaux de notre organisation.</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6"/>
            <a:ext cx="1606137" cy="1869847"/>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000" dirty="0">
                <a:solidFill>
                  <a:srgbClr val="EBB700"/>
                </a:solidFill>
              </a:rPr>
              <a:t>Qui représente la SMA ?</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r-FR" sz="4800" b="1" dirty="0">
                <a:solidFill>
                  <a:schemeClr val="bg1"/>
                </a:solidFill>
                <a:latin typeface="Arial" charset="0"/>
                <a:ea typeface="Arial" charset="0"/>
                <a:cs typeface="Arial" charset="0"/>
              </a:rPr>
              <a:t>Au niveau du club</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3"/>
            <a:ext cx="11665493" cy="2097813"/>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Responsable de la Structure mondiale d’action au niveau du club</a:t>
              </a:r>
              <a:r>
                <a:rPr kumimoji="0" lang="fr-FR" sz="2000" i="0" u="none" strike="noStrike" cap="none" normalizeH="0" baseline="0" noProof="0" dirty="0">
                  <a:ln>
                    <a:noFill/>
                  </a:ln>
                  <a:solidFill>
                    <a:prstClr val="white"/>
                  </a:solidFill>
                  <a:uLnTx/>
                  <a:uFillTx/>
                  <a:latin typeface="Helvetica Neue Bold Condensed"/>
                  <a:ea typeface="+mn-ea"/>
                  <a:cs typeface="Helvetica Neue Bold Condensed"/>
                </a:rPr>
                <a:t> (président de club)</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r-FR" b="1" dirty="0">
                  <a:solidFill>
                    <a:schemeClr val="bg1"/>
                  </a:solidFill>
                  <a:latin typeface="Helvetica Neue Bold Condensed"/>
                  <a:ea typeface="ヒラギノ角ゴ Pro W3" pitchFamily="84" charset="-128"/>
                  <a:cs typeface="Helvetica Neue Bold Condensed"/>
                </a:rPr>
                <a:t>EML</a:t>
              </a:r>
            </a:p>
            <a:p>
              <a:pPr lvl="0" algn="ctr">
                <a:defRPr/>
              </a:pPr>
              <a:r>
                <a:rPr lang="fr-FR" sz="1600" dirty="0">
                  <a:solidFill>
                    <a:schemeClr val="bg1"/>
                  </a:solidFill>
                  <a:latin typeface="Helvetica Neue"/>
                </a:rPr>
                <a:t>1</a:t>
              </a:r>
              <a:r>
                <a:rPr lang="fr-FR" sz="1600" baseline="30000" dirty="0">
                  <a:solidFill>
                    <a:schemeClr val="bg1"/>
                  </a:solidFill>
                  <a:latin typeface="Helvetica Neue"/>
                </a:rPr>
                <a:t>er</a:t>
              </a:r>
              <a:r>
                <a:rPr lang="fr-FR" sz="1600" dirty="0">
                  <a:solidFill>
                    <a:schemeClr val="bg1"/>
                  </a:solidFill>
                  <a:latin typeface="Helvetica Neue"/>
                </a:rPr>
                <a:t> vice-président/président de la commission Formation des responsables</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r-FR" b="1" dirty="0">
                  <a:solidFill>
                    <a:schemeClr val="bg1"/>
                  </a:solidFill>
                  <a:latin typeface="Helvetica Neue Bold Condensed"/>
                  <a:ea typeface="ヒラギノ角ゴ Pro W3" pitchFamily="84" charset="-128"/>
                  <a:cs typeface="Helvetica Neue Bold Condensed"/>
                </a:rPr>
                <a:t>EME</a:t>
              </a:r>
            </a:p>
            <a:p>
              <a:pPr marL="609585" lvl="0" indent="-609585" algn="ctr" fontAlgn="base">
                <a:spcAft>
                  <a:spcPct val="0"/>
                </a:spcAft>
                <a:defRPr/>
              </a:pPr>
              <a:r>
                <a:rPr lang="fr-FR" sz="1600" dirty="0">
                  <a:solidFill>
                    <a:schemeClr val="bg1"/>
                  </a:solidFill>
                  <a:latin typeface="Helvetica Neue"/>
                  <a:ea typeface="ヒラギノ角ゴ Pro W3" pitchFamily="84" charset="-128"/>
                  <a:cs typeface="Helvetica Neue"/>
                </a:rPr>
                <a:t>Président de la commission Effectif</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r-FR" b="1" dirty="0">
                  <a:solidFill>
                    <a:schemeClr val="bg1"/>
                  </a:solidFill>
                  <a:latin typeface="Helvetica Neue Bold Condensed"/>
                  <a:ea typeface="ヒラギノ角ゴ Pro W3" pitchFamily="84" charset="-128"/>
                  <a:cs typeface="Helvetica Neue Bold Condensed"/>
                </a:rPr>
                <a:t>EMS</a:t>
              </a:r>
            </a:p>
            <a:p>
              <a:pPr marL="609585" lvl="0" indent="-609585" algn="ctr" fontAlgn="base">
                <a:spcAft>
                  <a:spcPct val="0"/>
                </a:spcAft>
                <a:defRPr/>
              </a:pPr>
              <a:r>
                <a:rPr lang="fr-FR" sz="1600" dirty="0">
                  <a:solidFill>
                    <a:schemeClr val="bg1"/>
                  </a:solidFill>
                  <a:latin typeface="Helvetica Neue"/>
                  <a:ea typeface="ヒラギノ角ゴ Pro W3" pitchFamily="84" charset="-128"/>
                  <a:cs typeface="Helvetica Neue"/>
                </a:rPr>
                <a:t>Président de la commission Service</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000" dirty="0">
                <a:solidFill>
                  <a:srgbClr val="EBB700"/>
                </a:solidFill>
              </a:rPr>
              <a:t>Qui représente la SMA ?</a:t>
            </a:r>
            <a:endParaRPr lang="en-US" sz="2000" kern="0" dirty="0">
              <a:solidFill>
                <a:srgbClr val="EBB700"/>
              </a:solidFill>
            </a:endParaRP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4800" b="1" kern="0" dirty="0">
                <a:solidFill>
                  <a:schemeClr val="bg1"/>
                </a:solidFill>
                <a:latin typeface="Arial" charset="0"/>
                <a:ea typeface="Arial" charset="0"/>
                <a:cs typeface="Arial" charset="0"/>
              </a:rPr>
              <a:t>Au </a:t>
            </a:r>
            <a:r>
              <a:rPr lang="en-US" sz="4800" b="1" kern="0" dirty="0" err="1">
                <a:solidFill>
                  <a:schemeClr val="bg1"/>
                </a:solidFill>
                <a:latin typeface="Arial" charset="0"/>
                <a:ea typeface="Arial" charset="0"/>
                <a:cs typeface="Arial" charset="0"/>
              </a:rPr>
              <a:t>niveau</a:t>
            </a:r>
            <a:r>
              <a:rPr lang="en-US" sz="4800" b="1" kern="0" dirty="0">
                <a:solidFill>
                  <a:schemeClr val="bg1"/>
                </a:solidFill>
                <a:latin typeface="Arial" charset="0"/>
                <a:ea typeface="Arial" charset="0"/>
                <a:cs typeface="Arial" charset="0"/>
              </a:rPr>
              <a:t> du district</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Responsable Structure mondiale d’action au niveau du district</a:t>
            </a:r>
            <a:r>
              <a:rPr kumimoji="0" lang="fr-FR" sz="2000" i="0" u="none" strike="noStrike" cap="none" normalizeH="0" baseline="0" noProof="0" dirty="0">
                <a:ln>
                  <a:noFill/>
                </a:ln>
                <a:solidFill>
                  <a:prstClr val="white"/>
                </a:solidFill>
                <a:uLnTx/>
                <a:uFillTx/>
                <a:latin typeface="Helvetica Neue Bold Condensed"/>
                <a:ea typeface="+mn-ea"/>
                <a:cs typeface="Helvetica Neue Bold Condensed"/>
              </a:rPr>
              <a:t> (gouverneur de district)</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EML</a:t>
            </a:r>
          </a:p>
          <a:p>
            <a:pPr lvl="0" algn="ctr">
              <a:defRPr/>
            </a:pPr>
            <a:r>
              <a:rPr lang="en-US" sz="1600" dirty="0" err="1">
                <a:solidFill>
                  <a:schemeClr val="bg1"/>
                </a:solidFill>
                <a:latin typeface="Helvetica Neue"/>
              </a:rPr>
              <a:t>Coordinateur</a:t>
            </a:r>
            <a:r>
              <a:rPr lang="en-US" sz="1600" dirty="0">
                <a:solidFill>
                  <a:schemeClr val="bg1"/>
                </a:solidFill>
                <a:latin typeface="Helvetica Neue"/>
              </a:rPr>
              <a:t> de district</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EME</a:t>
            </a:r>
          </a:p>
          <a:p>
            <a:pPr lvl="0" algn="ctr">
              <a:defRPr/>
            </a:pPr>
            <a:r>
              <a:rPr lang="en-US" sz="1600" dirty="0" err="1">
                <a:solidFill>
                  <a:schemeClr val="bg1"/>
                </a:solidFill>
                <a:latin typeface="Helvetica Neue"/>
              </a:rPr>
              <a:t>Coordinateur</a:t>
            </a:r>
            <a:r>
              <a:rPr lang="en-US" sz="1600" dirty="0">
                <a:solidFill>
                  <a:schemeClr val="bg1"/>
                </a:solidFill>
                <a:latin typeface="Helvetica Neue"/>
              </a:rPr>
              <a:t> de district</a:t>
            </a:r>
            <a:endParaRPr lang="en-US" sz="1600" dirty="0">
              <a:solidFill>
                <a:schemeClr val="bg1"/>
              </a:solidFill>
              <a:latin typeface="Helvetica Neue Bold Condensed"/>
              <a:ea typeface="ヒラギノ角ゴ Pro W3" pitchFamily="84" charset="-128"/>
              <a:cs typeface="Helvetica Neue Bold Condensed"/>
            </a:endParaRP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EMS</a:t>
            </a:r>
          </a:p>
          <a:p>
            <a:pPr lvl="0" algn="ctr">
              <a:defRPr/>
            </a:pPr>
            <a:r>
              <a:rPr lang="en-US" sz="1600" dirty="0" err="1">
                <a:solidFill>
                  <a:schemeClr val="bg1"/>
                </a:solidFill>
                <a:latin typeface="Helvetica Neue"/>
              </a:rPr>
              <a:t>Coordinateur</a:t>
            </a:r>
            <a:r>
              <a:rPr lang="en-US" sz="1600" dirty="0">
                <a:solidFill>
                  <a:schemeClr val="bg1"/>
                </a:solidFill>
                <a:latin typeface="Helvetica Neue"/>
              </a:rPr>
              <a:t> de district</a:t>
            </a:r>
            <a:endParaRPr lang="en-US" sz="1600" dirty="0">
              <a:solidFill>
                <a:schemeClr val="bg1"/>
              </a:solidFill>
              <a:latin typeface="Helvetica Neue Bold Condensed"/>
              <a:ea typeface="ヒラギノ角ゴ Pro W3" pitchFamily="84" charset="-128"/>
              <a:cs typeface="Helvetica Neue Bold Condensed"/>
            </a:endParaRP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Présidents de région et de zone</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EMEX</a:t>
            </a:r>
          </a:p>
          <a:p>
            <a:pPr lvl="0" algn="ctr">
              <a:defRPr/>
            </a:pPr>
            <a:r>
              <a:rPr lang="en-US" sz="1600" dirty="0" err="1">
                <a:solidFill>
                  <a:schemeClr val="bg1"/>
                </a:solidFill>
                <a:latin typeface="Helvetica Neue"/>
              </a:rPr>
              <a:t>Coordinateur</a:t>
            </a:r>
            <a:r>
              <a:rPr lang="en-US" sz="1600" dirty="0">
                <a:solidFill>
                  <a:schemeClr val="bg1"/>
                </a:solidFill>
                <a:latin typeface="Helvetica Neue"/>
              </a:rPr>
              <a:t> de district</a:t>
            </a:r>
            <a:endParaRPr lang="en-US" sz="1600" dirty="0">
              <a:solidFill>
                <a:schemeClr val="bg1"/>
              </a:solidFill>
              <a:latin typeface="Helvetica Neue Bold Condensed"/>
              <a:ea typeface="ヒラギノ角ゴ Pro W3" pitchFamily="84" charset="-128"/>
              <a:cs typeface="Helvetica Neue Bold Condensed"/>
            </a:endParaRPr>
          </a:p>
        </p:txBody>
      </p:sp>
    </p:spTree>
    <p:extLst>
      <p:ext uri="{BB962C8B-B14F-4D97-AF65-F5344CB8AC3E}">
        <p14:creationId xmlns:p14="http://schemas.microsoft.com/office/powerpoint/2010/main" val="197677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000" dirty="0">
                <a:solidFill>
                  <a:srgbClr val="EBB700"/>
                </a:solidFill>
              </a:rPr>
              <a:t>Qui représente la SMA ?</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84172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r-FR" sz="4800" b="1" dirty="0">
                <a:solidFill>
                  <a:schemeClr val="bg1"/>
                </a:solidFill>
                <a:latin typeface="Arial" charset="0"/>
                <a:ea typeface="Arial" charset="0"/>
                <a:cs typeface="Arial" charset="0"/>
              </a:rPr>
              <a:t>Au niveau du district multiple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Président de la Structure mondiale d’action au niveau du district multiple</a:t>
              </a:r>
              <a:r>
                <a:rPr kumimoji="0" lang="fr-FR" sz="2000" i="0" u="none" strike="noStrike" cap="none" normalizeH="0" baseline="0" noProof="0" dirty="0">
                  <a:ln>
                    <a:noFill/>
                  </a:ln>
                  <a:solidFill>
                    <a:prstClr val="white"/>
                  </a:solidFill>
                  <a:uLnTx/>
                  <a:uFillTx/>
                  <a:latin typeface="Helvetica Neue Bold Condensed"/>
                  <a:ea typeface="+mn-ea"/>
                  <a:cs typeface="Helvetica Neue Bold Condensed"/>
                </a:rPr>
                <a:t> (président du conseil)</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r-FR" b="1" dirty="0">
                  <a:solidFill>
                    <a:schemeClr val="bg1"/>
                  </a:solidFill>
                  <a:latin typeface="Helvetica Neue Bold Condensed"/>
                  <a:ea typeface="ヒラギノ角ゴ Pro W3" pitchFamily="84" charset="-128"/>
                  <a:cs typeface="Helvetica Neue Bold Condensed"/>
                </a:rPr>
                <a:t>EML</a:t>
              </a:r>
            </a:p>
            <a:p>
              <a:pPr lvl="0" algn="ctr">
                <a:defRPr/>
              </a:pPr>
              <a:r>
                <a:rPr lang="fr-FR" sz="1600" dirty="0">
                  <a:solidFill>
                    <a:schemeClr val="bg1"/>
                  </a:solidFill>
                  <a:latin typeface="Helvetica Neue"/>
                </a:rPr>
                <a:t>Coordinateur de district multiple</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r-FR" b="1" dirty="0">
                  <a:solidFill>
                    <a:schemeClr val="bg1"/>
                  </a:solidFill>
                  <a:latin typeface="Helvetica Neue Bold Condensed"/>
                  <a:ea typeface="ヒラギノ角ゴ Pro W3" pitchFamily="84" charset="-128"/>
                  <a:cs typeface="Helvetica Neue Bold Condensed"/>
                </a:rPr>
                <a:t>EME</a:t>
              </a:r>
            </a:p>
            <a:p>
              <a:pPr marL="609585" lvl="0" indent="-609585" algn="ctr" fontAlgn="base">
                <a:spcAft>
                  <a:spcPct val="0"/>
                </a:spcAft>
                <a:defRPr/>
              </a:pPr>
              <a:r>
                <a:rPr lang="fr-FR" sz="1600" dirty="0">
                  <a:solidFill>
                    <a:schemeClr val="bg1"/>
                  </a:solidFill>
                  <a:latin typeface="Helvetica Neue"/>
                  <a:ea typeface="ヒラギノ角ゴ Pro W3" pitchFamily="84" charset="-128"/>
                  <a:cs typeface="Helvetica Neue"/>
                </a:rPr>
                <a:t>Coordinateur de district multiple</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r-FR" b="1" dirty="0">
                  <a:solidFill>
                    <a:schemeClr val="bg1"/>
                  </a:solidFill>
                  <a:latin typeface="Helvetica Neue Bold Condensed"/>
                  <a:ea typeface="ヒラギノ角ゴ Pro W3" pitchFamily="84" charset="-128"/>
                  <a:cs typeface="Helvetica Neue Bold Condensed"/>
                </a:rPr>
                <a:t>EMS</a:t>
              </a:r>
            </a:p>
            <a:p>
              <a:pPr marL="609585" lvl="0" indent="-609585" algn="ctr" fontAlgn="base">
                <a:spcAft>
                  <a:spcPct val="0"/>
                </a:spcAft>
                <a:defRPr/>
              </a:pPr>
              <a:r>
                <a:rPr lang="fr-FR" sz="1600" dirty="0">
                  <a:solidFill>
                    <a:schemeClr val="bg1"/>
                  </a:solidFill>
                  <a:latin typeface="Helvetica Neue"/>
                  <a:ea typeface="ヒラギノ角ゴ Pro W3" pitchFamily="84" charset="-128"/>
                  <a:cs typeface="Helvetica Neue"/>
                </a:rPr>
                <a:t>Coordinateur de district multiple</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000" dirty="0">
                <a:solidFill>
                  <a:srgbClr val="EBB700"/>
                </a:solidFill>
              </a:rPr>
              <a:t>Qui représente la SMA ?</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r-FR" sz="4800" b="1" dirty="0">
                <a:solidFill>
                  <a:schemeClr val="bg1"/>
                </a:solidFill>
                <a:latin typeface="Arial" charset="0"/>
                <a:ea typeface="Arial" charset="0"/>
                <a:cs typeface="Arial" charset="0"/>
              </a:rPr>
              <a:t>Au niveau international</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Président de la Structure mondiale d’action</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Responsables SMA de région constitutionnelle //</a:t>
              </a:r>
              <a:b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b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Responsables SMA de région spéciale (Asie uniquement)</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Responsables SMA régionaux</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cap="none" normalizeH="0" baseline="0" noProof="0" dirty="0">
                  <a:ln>
                    <a:noFill/>
                  </a:ln>
                  <a:solidFill>
                    <a:prstClr val="white"/>
                  </a:solidFill>
                  <a:uLnTx/>
                  <a:uFillTx/>
                  <a:latin typeface="Helvetica Neue Bold Condensed"/>
                  <a:ea typeface="+mn-ea"/>
                  <a:cs typeface="Helvetica Neue Bold Condensed"/>
                </a:rPr>
                <a:t>Past présidents internationaux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cap="none" normalizeH="0" baseline="0" noProof="0" dirty="0">
                  <a:ln>
                    <a:noFill/>
                  </a:ln>
                  <a:solidFill>
                    <a:prstClr val="white"/>
                  </a:solidFill>
                  <a:uLnTx/>
                  <a:uFillTx/>
                  <a:latin typeface="Helvetica Neue Bold Condensed"/>
                  <a:ea typeface="+mn-ea"/>
                  <a:cs typeface="Helvetica Neue Bold Condensed"/>
                </a:rPr>
                <a:t>Membres du CA du LCI</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r-FR" sz="2000" b="0" i="0" u="none" strike="noStrike" cap="none" normalizeH="0" baseline="0" noProof="0" dirty="0">
                  <a:ln>
                    <a:noFill/>
                  </a:ln>
                  <a:solidFill>
                    <a:prstClr val="white"/>
                  </a:solidFill>
                  <a:uLnTx/>
                  <a:uFillTx/>
                  <a:latin typeface="Helvetica Neue Bold Condensed"/>
                  <a:ea typeface="+mn-ea"/>
                  <a:cs typeface="Helvetica Neue Bold Condensed"/>
                </a:rPr>
              </a:br>
              <a:r>
                <a:rPr lang="fr-FR" sz="2000" dirty="0">
                  <a:solidFill>
                    <a:prstClr val="white"/>
                  </a:solidFill>
                  <a:latin typeface="Helvetica Neue Bold Condensed"/>
                  <a:cs typeface="Helvetica Neue Bold Condensed"/>
                </a:rPr>
                <a:t>Membres du CA de la LCIF</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prstClr val="white"/>
                  </a:solidFill>
                  <a:latin typeface="Helvetica Neue Bold Condensed"/>
                  <a:cs typeface="Helvetica Neue Bold Condensed"/>
                </a:rPr>
                <a:t>Past directeurs internationaux</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prstClr val="white"/>
                  </a:solidFill>
                  <a:uLnTx/>
                  <a:uFillTx/>
                  <a:latin typeface="Helvetica Neue Bold Condensed"/>
                  <a:ea typeface="+mn-ea"/>
                  <a:cs typeface="Helvetica Neue Bold Condensed"/>
                </a:rPr>
                <a:t>Ambassadeurs SMA</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79" y="3424989"/>
            <a:ext cx="9235440" cy="400110"/>
          </a:xfrm>
          <a:prstGeom prst="rect">
            <a:avLst/>
          </a:prstGeom>
          <a:noFill/>
        </p:spPr>
        <p:txBody>
          <a:bodyPr wrap="square" rtlCol="0">
            <a:spAutoFit/>
          </a:bodyPr>
          <a:lstStyle/>
          <a:p>
            <a:pPr algn="ctr"/>
            <a:r>
              <a:rPr lang="fr-FR" sz="2000" dirty="0">
                <a:solidFill>
                  <a:prstClr val="white"/>
                </a:solidFill>
                <a:latin typeface="Helvetica Neue Bold Condensed"/>
              </a:rPr>
              <a:t>Past gouverneurs de district</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dirty="0">
                <a:solidFill>
                  <a:srgbClr val="00338D"/>
                </a:solidFill>
              </a:rPr>
              <a:t>Que fait la SMA ?</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dirty="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fr-FR" sz="2400" dirty="0">
                <a:solidFill>
                  <a:srgbClr val="55565A"/>
                </a:solidFill>
                <a:latin typeface="Arial" charset="0"/>
                <a:ea typeface="Arial" charset="0"/>
                <a:cs typeface="Arial" charset="0"/>
              </a:rPr>
              <a:t>Une approche d’équipe pour atteindre les objectifs</a:t>
            </a:r>
          </a:p>
          <a:p>
            <a:pPr marL="1371600" lvl="1">
              <a:spcAft>
                <a:spcPts val="3000"/>
              </a:spcAft>
              <a:buClr>
                <a:srgbClr val="EBB700"/>
              </a:buClr>
              <a:buSzPct val="50000"/>
            </a:pPr>
            <a:r>
              <a:rPr lang="fr-FR" sz="2400" dirty="0">
                <a:solidFill>
                  <a:srgbClr val="55565A"/>
                </a:solidFill>
                <a:latin typeface="Arial" charset="0"/>
                <a:ea typeface="Arial" charset="0"/>
                <a:cs typeface="Arial" charset="0"/>
              </a:rPr>
              <a:t>Formation des responsables</a:t>
            </a:r>
            <a:br>
              <a:rPr lang="fr-FR" sz="2400" dirty="0">
                <a:solidFill>
                  <a:srgbClr val="55565A"/>
                </a:solidFill>
                <a:latin typeface="Arial" charset="0"/>
                <a:ea typeface="Arial" charset="0"/>
                <a:cs typeface="Arial" charset="0"/>
              </a:rPr>
            </a:br>
            <a:endParaRPr lang="fr-FR"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fr-FR" sz="2400" dirty="0">
                <a:solidFill>
                  <a:srgbClr val="55565A"/>
                </a:solidFill>
                <a:latin typeface="Arial" charset="0"/>
                <a:ea typeface="Arial" charset="0"/>
                <a:cs typeface="Arial" charset="0"/>
              </a:rPr>
              <a:t>Développement de l'effectif</a:t>
            </a:r>
            <a:br>
              <a:rPr lang="fr-FR" sz="2400" dirty="0">
                <a:solidFill>
                  <a:srgbClr val="55565A"/>
                </a:solidFill>
                <a:latin typeface="Arial" charset="0"/>
                <a:ea typeface="Arial" charset="0"/>
                <a:cs typeface="Arial" charset="0"/>
              </a:rPr>
            </a:br>
            <a:endParaRPr lang="fr-FR"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fr-FR" sz="2400" dirty="0">
                <a:solidFill>
                  <a:srgbClr val="55565A"/>
                </a:solidFill>
                <a:latin typeface="Arial" charset="0"/>
                <a:ea typeface="Arial" charset="0"/>
                <a:cs typeface="Arial" charset="0"/>
              </a:rPr>
              <a:t>Innovation dans le service</a:t>
            </a:r>
          </a:p>
          <a:p>
            <a:pPr marL="914400" lvl="1">
              <a:spcAft>
                <a:spcPts val="3000"/>
              </a:spcAft>
              <a:buClr>
                <a:srgbClr val="EBB700"/>
              </a:buClr>
              <a:buSzPct val="50000"/>
            </a:pPr>
            <a:endParaRPr lang="en-US" sz="2400" kern="0" dirty="0">
              <a:solidFill>
                <a:srgbClr val="55565A"/>
              </a:solidFill>
              <a:latin typeface="Arial" charset="0"/>
              <a:ea typeface="Arial" charset="0"/>
              <a:cs typeface="Arial" charset="0"/>
            </a:endParaRPr>
          </a:p>
          <a:p>
            <a:pPr marL="1828800" lvl="1">
              <a:spcAft>
                <a:spcPts val="3000"/>
              </a:spcAft>
              <a:buClr>
                <a:srgbClr val="EBB700"/>
              </a:buClr>
              <a:buSzPct val="50000"/>
            </a:pPr>
            <a:r>
              <a:rPr lang="fr-FR" sz="2400" dirty="0">
                <a:solidFill>
                  <a:srgbClr val="55565A"/>
                </a:solidFill>
                <a:latin typeface="Arial" charset="0"/>
                <a:ea typeface="Arial" charset="0"/>
                <a:cs typeface="Arial" charset="0"/>
              </a:rPr>
              <a:t>Soutien à la Fondation</a:t>
            </a:r>
          </a:p>
          <a:p>
            <a:pPr marL="1828800" lvl="1">
              <a:spcAft>
                <a:spcPts val="3000"/>
              </a:spcAft>
              <a:buClr>
                <a:srgbClr val="EBB700"/>
              </a:buClr>
              <a:buSzPct val="50000"/>
            </a:pPr>
            <a:br>
              <a:rPr lang="fr-FR" sz="2400" dirty="0">
                <a:solidFill>
                  <a:srgbClr val="55565A"/>
                </a:solidFill>
                <a:latin typeface="Arial" charset="0"/>
                <a:ea typeface="Arial" charset="0"/>
                <a:cs typeface="Arial" charset="0"/>
              </a:rPr>
            </a:br>
            <a:r>
              <a:rPr lang="fr-FR" sz="2400" dirty="0">
                <a:solidFill>
                  <a:srgbClr val="55565A"/>
                </a:solidFill>
                <a:latin typeface="Arial" charset="0"/>
                <a:ea typeface="Arial" charset="0"/>
                <a:cs typeface="Arial" charset="0"/>
              </a:rPr>
              <a:t>Partage et utilisation des ressources</a:t>
            </a:r>
          </a:p>
          <a:p>
            <a:pPr marL="1828800" lvl="1">
              <a:spcAft>
                <a:spcPts val="3000"/>
              </a:spcAft>
              <a:buClr>
                <a:srgbClr val="EBB700"/>
              </a:buClr>
              <a:buSzPct val="50000"/>
            </a:pPr>
            <a:r>
              <a:rPr lang="fr-FR" sz="2400" dirty="0">
                <a:solidFill>
                  <a:srgbClr val="55565A"/>
                </a:solidFill>
                <a:latin typeface="Arial" charset="0"/>
                <a:ea typeface="Arial" charset="0"/>
                <a:cs typeface="Arial" charset="0"/>
              </a:rPr>
              <a:t>Apporter idées et feedback</a:t>
            </a:r>
          </a:p>
          <a:p>
            <a:pPr marL="1828800" lvl="1">
              <a:spcAft>
                <a:spcPts val="3000"/>
              </a:spcAft>
              <a:buClr>
                <a:srgbClr val="EBB700"/>
              </a:buClr>
              <a:buSzPct val="50000"/>
            </a:pPr>
            <a:r>
              <a:rPr lang="fr-FR" sz="2400" dirty="0">
                <a:solidFill>
                  <a:srgbClr val="55565A"/>
                </a:solidFill>
                <a:latin typeface="Arial" charset="0"/>
                <a:ea typeface="Arial" charset="0"/>
                <a:cs typeface="Arial" charset="0"/>
              </a:rPr>
              <a:t>Rapports</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2673</Words>
  <Application>Microsoft Office PowerPoint</Application>
  <PresentationFormat>Widescreen</PresentationFormat>
  <Paragraphs>255</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Helvetica Neue</vt:lpstr>
      <vt:lpstr>Helvetica Neue Bold Condensed</vt:lpstr>
      <vt:lpstr>HelveticaNeue-Light</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59</cp:revision>
  <dcterms:created xsi:type="dcterms:W3CDTF">2020-06-10T19:24:12Z</dcterms:created>
  <dcterms:modified xsi:type="dcterms:W3CDTF">2022-07-28T13:19:39Z</dcterms:modified>
</cp:coreProperties>
</file>