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153" r:id="rId8"/>
    <p:sldId id="1140" r:id="rId9"/>
    <p:sldId id="1141" r:id="rId10"/>
    <p:sldId id="1127" r:id="rId11"/>
    <p:sldId id="968" r:id="rId12"/>
    <p:sldId id="1135" r:id="rId13"/>
    <p:sldId id="1136" r:id="rId14"/>
    <p:sldId id="1137" r:id="rId15"/>
    <p:sldId id="1121" r:id="rId16"/>
    <p:sldId id="1967" r:id="rId17"/>
    <p:sldId id="1139" r:id="rId18"/>
    <p:sldId id="1161" r:id="rId19"/>
    <p:sldId id="1163" r:id="rId20"/>
    <p:sldId id="2033" r:id="rId21"/>
    <p:sldId id="983" r:id="rId22"/>
    <p:sldId id="1968" r:id="rId23"/>
    <p:sldId id="2037" r:id="rId24"/>
    <p:sldId id="1148" r:id="rId25"/>
    <p:sldId id="2038" r:id="rId26"/>
    <p:sldId id="2039" r:id="rId27"/>
    <p:sldId id="1172" r:id="rId28"/>
    <p:sldId id="2041" r:id="rId29"/>
    <p:sldId id="1151" r:id="rId30"/>
    <p:sldId id="1134"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C2015-3620-4814-82D1-1409A4100DFF}" v="28" dt="2022-04-15T20:15:42.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87662" autoAdjust="0"/>
  </p:normalViewPr>
  <p:slideViewPr>
    <p:cSldViewPr showGuides="1">
      <p:cViewPr varScale="1">
        <p:scale>
          <a:sx n="100" d="100"/>
          <a:sy n="100" d="100"/>
        </p:scale>
        <p:origin x="300"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équipe</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vision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la réussite</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custT="1"/>
      <dgm:spPr/>
      <dgm:t>
        <a:bodyPr/>
        <a:lstStyle/>
        <a:p>
          <a:r>
            <a:rPr lang="fr-FR" sz="2300" dirty="0">
              <a:solidFill>
                <a:schemeClr val="tx1"/>
              </a:solidFill>
              <a:latin typeface="Calibri" panose="020F0502020204030204" pitchFamily="34" charset="0"/>
              <a:cs typeface="Calibri" panose="020F0502020204030204" pitchFamily="34" charset="0"/>
            </a:rPr>
            <a:t>Accroître l’effectif du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fr-FR">
              <a:solidFill>
                <a:schemeClr val="tx1"/>
              </a:solidFill>
              <a:latin typeface="Calibri" panose="020F0502020204030204" pitchFamily="34" charset="0"/>
              <a:cs typeface="Calibri" panose="020F0502020204030204" pitchFamily="34" charset="0"/>
            </a:rPr>
            <a:t>Redynamiser votre club par de nouvelles activités de service</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fr-FR">
              <a:solidFill>
                <a:schemeClr val="tx1"/>
              </a:solidFill>
              <a:latin typeface="Calibri" panose="020F0502020204030204" pitchFamily="34" charset="0"/>
              <a:cs typeface="Calibri" panose="020F0502020204030204" pitchFamily="34" charset="0"/>
            </a:rPr>
            <a:t>Revitaliser votre club par le recrutement</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fr-FR">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fr-FR">
              <a:solidFill>
                <a:schemeClr val="accent6"/>
              </a:solidFill>
              <a:latin typeface="Calibri" panose="020F0502020204030204" pitchFamily="34" charset="0"/>
              <a:cs typeface="Calibri" panose="020F0502020204030204" pitchFamily="34" charset="0"/>
            </a:rPr>
            <a:t>Promouvoir les accomplissements du club auprès du public</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1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42592">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0608" custRadScaleRad="107969" custRadScaleInc="-71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92" y="125956"/>
          <a:ext cx="1526792" cy="91607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équipe</a:t>
          </a:r>
        </a:p>
      </dsp:txBody>
      <dsp:txXfrm>
        <a:off x="30323" y="152787"/>
        <a:ext cx="1473130" cy="862413"/>
      </dsp:txXfrm>
    </dsp:sp>
    <dsp:sp modelId="{7C60905F-858E-3D45-BDCF-8E59A2EDBDC4}">
      <dsp:nvSpPr>
        <dsp:cNvPr id="0" name=""/>
        <dsp:cNvSpPr/>
      </dsp:nvSpPr>
      <dsp:spPr>
        <a:xfrm>
          <a:off x="168296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82964" y="470401"/>
        <a:ext cx="226576" cy="227186"/>
      </dsp:txXfrm>
    </dsp:sp>
    <dsp:sp modelId="{E8342DD9-3EB7-044E-AC87-2159238855B0}">
      <dsp:nvSpPr>
        <dsp:cNvPr id="0" name=""/>
        <dsp:cNvSpPr/>
      </dsp:nvSpPr>
      <dsp:spPr>
        <a:xfrm>
          <a:off x="2141002" y="125956"/>
          <a:ext cx="1526792" cy="91607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vision</a:t>
          </a:r>
        </a:p>
      </dsp:txBody>
      <dsp:txXfrm>
        <a:off x="2167833" y="152787"/>
        <a:ext cx="1473130" cy="862413"/>
      </dsp:txXfrm>
    </dsp:sp>
    <dsp:sp modelId="{B54B4899-8638-1D4E-9510-CDD331AF6A4C}">
      <dsp:nvSpPr>
        <dsp:cNvPr id="0" name=""/>
        <dsp:cNvSpPr/>
      </dsp:nvSpPr>
      <dsp:spPr>
        <a:xfrm>
          <a:off x="382047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20474" y="470401"/>
        <a:ext cx="226576" cy="227186"/>
      </dsp:txXfrm>
    </dsp:sp>
    <dsp:sp modelId="{BEB34310-ABF7-2D43-851D-F592E75CB68F}">
      <dsp:nvSpPr>
        <dsp:cNvPr id="0" name=""/>
        <dsp:cNvSpPr/>
      </dsp:nvSpPr>
      <dsp:spPr>
        <a:xfrm>
          <a:off x="4278512" y="125956"/>
          <a:ext cx="1526792" cy="91607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 plan</a:t>
          </a:r>
        </a:p>
      </dsp:txBody>
      <dsp:txXfrm>
        <a:off x="4305343" y="152787"/>
        <a:ext cx="1473130" cy="862413"/>
      </dsp:txXfrm>
    </dsp:sp>
    <dsp:sp modelId="{CA339F13-2EEE-8C42-BA2D-5E6BA45F7F5D}">
      <dsp:nvSpPr>
        <dsp:cNvPr id="0" name=""/>
        <dsp:cNvSpPr/>
      </dsp:nvSpPr>
      <dsp:spPr>
        <a:xfrm>
          <a:off x="5957984" y="394672"/>
          <a:ext cx="323680" cy="37864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57984" y="470401"/>
        <a:ext cx="226576" cy="227186"/>
      </dsp:txXfrm>
    </dsp:sp>
    <dsp:sp modelId="{A036C3C0-EC55-8E47-B730-4BF68E881699}">
      <dsp:nvSpPr>
        <dsp:cNvPr id="0" name=""/>
        <dsp:cNvSpPr/>
      </dsp:nvSpPr>
      <dsp:spPr>
        <a:xfrm>
          <a:off x="6416022" y="125956"/>
          <a:ext cx="1526792" cy="91607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la réussite</a:t>
          </a:r>
        </a:p>
      </dsp:txBody>
      <dsp:txXfrm>
        <a:off x="6442853" y="152787"/>
        <a:ext cx="1473130" cy="862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solidFill>
                <a:schemeClr val="tx1"/>
              </a:solidFill>
              <a:latin typeface="Calibri" panose="020F0502020204030204" pitchFamily="34" charset="0"/>
              <a:cs typeface="Calibri" panose="020F0502020204030204" pitchFamily="34" charset="0"/>
            </a:rPr>
            <a:t>Accroître l’effectif du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Revitaliser votre club par le recrutement</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Redynamiser votre club par de nouvelles activités de service</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accent6"/>
              </a:solidFill>
              <a:latin typeface="Calibri" panose="020F0502020204030204" pitchFamily="34" charset="0"/>
              <a:cs typeface="Calibri" panose="020F0502020204030204" pitchFamily="34" charset="0"/>
            </a:rPr>
            <a:t>Promouvoir les accomplissements du club auprès du public</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452374" y="26680"/>
          <a:ext cx="1272028"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Communication</a:t>
          </a:r>
        </a:p>
      </dsp:txBody>
      <dsp:txXfrm>
        <a:off x="3452374" y="26680"/>
        <a:ext cx="1272028"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Soutien</a:t>
          </a:r>
        </a:p>
      </dsp:txBody>
      <dsp:txXfrm>
        <a:off x="4182485" y="1689045"/>
        <a:ext cx="892075" cy="892075"/>
      </dsp:txXfrm>
    </dsp:sp>
    <dsp:sp modelId="{8BA4A4AD-AE21-4519-907E-3292F261B497}">
      <dsp:nvSpPr>
        <dsp:cNvPr id="0" name=""/>
        <dsp:cNvSpPr/>
      </dsp:nvSpPr>
      <dsp:spPr>
        <a:xfrm>
          <a:off x="1535782" y="4661"/>
          <a:ext cx="3350629" cy="3350629"/>
        </a:xfrm>
        <a:prstGeom prst="circularArrow">
          <a:avLst>
            <a:gd name="adj1" fmla="val 5192"/>
            <a:gd name="adj2" fmla="val 335297"/>
            <a:gd name="adj3" fmla="val 3318362"/>
            <a:gd name="adj4" fmla="val 223835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590803" y="2717860"/>
          <a:ext cx="1343537"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Reconnaissance</a:t>
          </a:r>
        </a:p>
      </dsp:txBody>
      <dsp:txXfrm>
        <a:off x="2590803" y="2717860"/>
        <a:ext cx="1343537" cy="892075"/>
      </dsp:txXfrm>
    </dsp:sp>
    <dsp:sp modelId="{9E39B2B2-8846-4D64-9C36-18324217A6E5}">
      <dsp:nvSpPr>
        <dsp:cNvPr id="0" name=""/>
        <dsp:cNvSpPr/>
      </dsp:nvSpPr>
      <dsp:spPr>
        <a:xfrm>
          <a:off x="1541984" y="4048"/>
          <a:ext cx="3350629" cy="3350629"/>
        </a:xfrm>
        <a:prstGeom prst="circularArrow">
          <a:avLst>
            <a:gd name="adj1" fmla="val 5192"/>
            <a:gd name="adj2" fmla="val 335297"/>
            <a:gd name="adj3" fmla="val 8224566"/>
            <a:gd name="adj4" fmla="val 689520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Évaluation</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Calibri" panose="020F0502020204030204" pitchFamily="34" charset="0"/>
              <a:cs typeface="Calibri" panose="020F0502020204030204" pitchFamily="34" charset="0"/>
            </a:rPr>
            <a:t>Changement</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417220"/>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Rendez-vous sur la page 'Optimiser la qualité des clubs' pour télécharger votre exemplaire du guide </a:t>
            </a:r>
            <a:r>
              <a:rPr lang="fr-FR" i="1"/>
              <a:t>Planifier la réussite de votre club</a:t>
            </a:r>
            <a:r>
              <a:rPr lang="fr-FR"/>
              <a:t> et le diaporama qui l’accompagne.</a:t>
            </a:r>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5476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À partir d’une analyse SWOT, identifiez les besoins et élaborez des stratégies pour y répondre. </a:t>
            </a:r>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guide </a:t>
            </a:r>
            <a:r>
              <a:rPr lang="fr-FR" i="1"/>
              <a:t>Solutions aux problèmes du club</a:t>
            </a:r>
            <a:r>
              <a:rPr lang="fr-FR"/>
              <a:t> répertorie les préoccupations les plus courantes des clubs et propose des ressources pour y remédier.</a:t>
            </a:r>
            <a:r>
              <a:rPr lang="fr-FR" sz="1800">
                <a:effectLst/>
                <a:latin typeface="Calibri Light" panose="020F0302020204030204" pitchFamily="34" charset="0"/>
                <a:ea typeface="Calibri" panose="020F0502020204030204" pitchFamily="34" charset="0"/>
              </a:rPr>
              <a:t> </a:t>
            </a:r>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COMMUNIQUEZ</a:t>
            </a:r>
            <a:r>
              <a:rPr lang="fr-FR"/>
              <a:t> votre vision à tous les membres du club pour qu'ils en connaissent les objectifs et leur rôle à y jouer.</a:t>
            </a:r>
            <a:r>
              <a:rPr lang="fr-FR" sz="1200">
                <a:solidFill>
                  <a:schemeClr val="bg1"/>
                </a:solidFill>
                <a:latin typeface="Calibri" panose="020F0502020204030204" pitchFamily="34" charset="0"/>
                <a:cs typeface="Calibri" panose="020F0502020204030204" pitchFamily="34" charset="0"/>
              </a:rPr>
              <a:t> Il est important pour la vitalité de tout club que ses membres se sentent liés à ses réussites.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bg1"/>
                </a:solidFill>
                <a:latin typeface="Calibri" panose="020F0502020204030204" pitchFamily="34" charset="0"/>
                <a:cs typeface="Calibri" panose="020F0502020204030204" pitchFamily="34" charset="0"/>
              </a:rPr>
              <a:t>SOUTENEZ les membres du club engagés dans ce plan en vous assurant qu'ils disposent des ressources pour réussir. Les responsables doivent vérifier auprès des membres du club qu'ils se sentent soutenus et reçoivent les conseils dont ils ont besoin.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bg1"/>
                </a:solidFill>
                <a:latin typeface="Calibri" panose="020F0502020204030204" pitchFamily="34" charset="0"/>
                <a:cs typeface="Calibri" panose="020F0502020204030204" pitchFamily="34" charset="0"/>
              </a:rPr>
              <a:t>RECONNAISSEZ les jalons atteints afin que vos Lions se sentent appréciés et qu’ils sachent qu’ils vont dans la bonne direction. Chaque voyage commence par un premier pas. Rassurez fréquemment les membres du club pour maintenir leur motivation et leur engagement. Ne gardez pas vos réussites secrètes ! Faites-les connaître à vos concitoyens pour engager la participation de ceux qui partagent vos idéaux (ce sont des membres potentiels).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bg1"/>
                </a:solidFill>
                <a:latin typeface="Calibri" panose="020F0502020204030204" pitchFamily="34" charset="0"/>
                <a:cs typeface="Calibri" panose="020F0502020204030204" pitchFamily="34" charset="0"/>
              </a:rPr>
              <a:t>ÉVALUEZ régulièrement votre plan. Il peut avoir besoin d'être révisé au fur et à mesure que les circonstances changent. L’élaboration de la vision initiale n'est qu'un début. Maintenez-en la vitalité et la pertinence en mesurant les progrès accomplis et en recueillant systématiquement un retour d’information des membres du club. C'est ainsi que vous obtiendrez les résultats voulus.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bg1"/>
                </a:solidFill>
                <a:latin typeface="Calibri" panose="020F0502020204030204" pitchFamily="34" charset="0"/>
                <a:cs typeface="Calibri" panose="020F0502020204030204" pitchFamily="34" charset="0"/>
              </a:rPr>
              <a:t>Sachez effectuer des CHANGEMENTS au plan. N'ayez pas peur de le faire évoluer à mesure que les circonstances changent. Revoyez-le régulièrement, évaluez les besoins, affinez les étapes d’actions. Ne manquez pas de susciter la participation des membres dans la prise de décisions afin qu'ils restent engagés. </a:t>
            </a:r>
          </a:p>
          <a:p>
            <a:endParaRPr lang="en-US" dirty="0"/>
          </a:p>
        </p:txBody>
      </p:sp>
      <p:sp>
        <p:nvSpPr>
          <p:cNvPr id="4" name="Header Placeholder 3"/>
          <p:cNvSpPr>
            <a:spLocks noGrp="1"/>
          </p:cNvSpPr>
          <p:nvPr>
            <p:ph type="hdr" sz="quarter"/>
          </p:nvPr>
        </p:nvSpPr>
        <p:spPr/>
        <p:txBody>
          <a:bodyPr/>
          <a:lstStyle/>
          <a:p>
            <a:pPr>
              <a:defRPr/>
            </a:pPr>
            <a:r>
              <a:rPr lang="fr-FR"/>
              <a:t>Initiative NAMI : passé, présent et avenir</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2963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mailto:orderdetails@lionsclub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8991600" cy="1197379"/>
          </a:xfrm>
          <a:prstGeom prst="rect">
            <a:avLst/>
          </a:prstGeom>
          <a:noFill/>
        </p:spPr>
        <p:txBody>
          <a:bodyPr wrap="square">
            <a:spAutoFit/>
          </a:bodyPr>
          <a:lstStyle/>
          <a:p>
            <a:pPr marL="0" marR="0">
              <a:lnSpc>
                <a:spcPct val="107000"/>
              </a:lnSpc>
              <a:spcBef>
                <a:spcPts val="0"/>
              </a:spcBef>
              <a:spcAft>
                <a:spcPts val="0"/>
              </a:spcAft>
            </a:pPr>
            <a:r>
              <a:rPr lang="fr-FR"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Planifier la réussite de votre club</a:t>
            </a:r>
          </a:p>
          <a:p>
            <a:pPr marL="0" marR="0">
              <a:lnSpc>
                <a:spcPct val="107000"/>
              </a:lnSpc>
              <a:spcBef>
                <a:spcPts val="0"/>
              </a:spcBef>
              <a:spcAft>
                <a:spcPts val="0"/>
              </a:spcAft>
            </a:pPr>
            <a:r>
              <a:rPr lang="fr-FR" sz="2000" b="1" dirty="0">
                <a:solidFill>
                  <a:schemeClr val="bg1"/>
                </a:solidFill>
                <a:latin typeface="Calibri" panose="020F0502020204030204" pitchFamily="34" charset="0"/>
                <a:ea typeface="Calibri" panose="020F0502020204030204" pitchFamily="34" charset="0"/>
                <a:cs typeface="Calibri" panose="020F0502020204030204" pitchFamily="34" charset="0"/>
              </a:rPr>
              <a:t>(Approche Globale Effectif)</a:t>
            </a:r>
          </a:p>
        </p:txBody>
      </p:sp>
      <p:pic>
        <p:nvPicPr>
          <p:cNvPr id="2" name="Picture 1" descr="A black background with white text&#10;&#10;Description automatically generated">
            <a:extLst>
              <a:ext uri="{FF2B5EF4-FFF2-40B4-BE49-F238E27FC236}">
                <a16:creationId xmlns:a16="http://schemas.microsoft.com/office/drawing/2014/main" id="{A395503C-D718-A55F-FD93-EFD68AD9B71A}"/>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156820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90500" y="98941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chemeClr val="accent1"/>
                </a:solidFill>
                <a:latin typeface="Calibri" panose="020F0502020204030204" pitchFamily="34" charset="0"/>
                <a:cs typeface="Calibri" panose="020F0502020204030204" pitchFamily="34" charset="0"/>
              </a:rPr>
              <a:t>Analyse SWOT</a:t>
            </a:r>
          </a:p>
        </p:txBody>
      </p:sp>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Exploiter nos forces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Gérer nos points faibles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Tirer parti des possibilités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Minimiser l’effet des obstacles</a:t>
              </a:r>
            </a:p>
          </p:txBody>
        </p:sp>
      </p:grpSp>
      <p:pic>
        <p:nvPicPr>
          <p:cNvPr id="13" name="Picture 12">
            <a:extLst>
              <a:ext uri="{FF2B5EF4-FFF2-40B4-BE49-F238E27FC236}">
                <a16:creationId xmlns:a16="http://schemas.microsoft.com/office/drawing/2014/main" id="{46AE5DE9-3706-4F0C-BA9A-C9F63A128366}"/>
              </a:ext>
            </a:extLst>
          </p:cNvPr>
          <p:cNvPicPr>
            <a:picLocks noChangeAspect="1"/>
          </p:cNvPicPr>
          <p:nvPr/>
        </p:nvPicPr>
        <p:blipFill>
          <a:blip r:embed="rId3"/>
          <a:stretch>
            <a:fillRect/>
          </a:stretch>
        </p:blipFill>
        <p:spPr>
          <a:xfrm>
            <a:off x="283534" y="2385396"/>
            <a:ext cx="6850518" cy="1805012"/>
          </a:xfrm>
          <a:prstGeom prst="rect">
            <a:avLst/>
          </a:prstGeom>
        </p:spPr>
      </p:pic>
      <p:sp>
        <p:nvSpPr>
          <p:cNvPr id="4" name="Background - Solid">
            <a:extLst>
              <a:ext uri="{FF2B5EF4-FFF2-40B4-BE49-F238E27FC236}">
                <a16:creationId xmlns:a16="http://schemas.microsoft.com/office/drawing/2014/main" id="{95406A7C-6FBE-07B0-3BF5-D40B25853D49}"/>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Background - Solid">
            <a:extLst>
              <a:ext uri="{FF2B5EF4-FFF2-40B4-BE49-F238E27FC236}">
                <a16:creationId xmlns:a16="http://schemas.microsoft.com/office/drawing/2014/main" id="{ED611EA4-1D98-D742-7DD8-CA3BACD5E4B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6" name="Picture 5">
            <a:extLst>
              <a:ext uri="{FF2B5EF4-FFF2-40B4-BE49-F238E27FC236}">
                <a16:creationId xmlns:a16="http://schemas.microsoft.com/office/drawing/2014/main" id="{AC26DBD9-F467-8FB0-A208-D0BF6D0F231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4D682FB5-5284-66E2-6C59-81CC7E4F93C3}"/>
              </a:ext>
            </a:extLst>
          </p:cNvPr>
          <p:cNvSpPr txBox="1">
            <a:spLocks/>
          </p:cNvSpPr>
          <p:nvPr/>
        </p:nvSpPr>
        <p:spPr>
          <a:xfrm>
            <a:off x="846025" y="2215878"/>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latin typeface="Calibri" panose="020F0502020204030204" pitchFamily="34" charset="0"/>
                <a:cs typeface="Calibri" panose="020F0502020204030204" pitchFamily="34" charset="0"/>
              </a:rPr>
              <a:t>RESSOURCES EN SOUTIEN AUX DOMAINES D'INTÉRÊT</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362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9100" y="1117543"/>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35904" y="518296"/>
            <a:ext cx="2548769" cy="60660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3" name="Picture 2">
            <a:extLst>
              <a:ext uri="{FF2B5EF4-FFF2-40B4-BE49-F238E27FC236}">
                <a16:creationId xmlns:a16="http://schemas.microsoft.com/office/drawing/2014/main" id="{D722C374-F8CA-ECF3-E8C3-45677BCD7AE6}"/>
              </a:ext>
            </a:extLst>
          </p:cNvPr>
          <p:cNvPicPr>
            <a:picLocks noChangeAspect="1"/>
          </p:cNvPicPr>
          <p:nvPr/>
        </p:nvPicPr>
        <p:blipFill>
          <a:blip r:embed="rId3"/>
          <a:stretch>
            <a:fillRect/>
          </a:stretch>
        </p:blipFill>
        <p:spPr>
          <a:xfrm>
            <a:off x="3090031" y="2447615"/>
            <a:ext cx="2837919" cy="3639743"/>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9888C5A4-646E-1FEE-85F1-A188DC97D344}"/>
              </a:ext>
            </a:extLst>
          </p:cNvPr>
          <p:cNvPicPr>
            <a:picLocks noChangeAspect="1"/>
          </p:cNvPicPr>
          <p:nvPr/>
        </p:nvPicPr>
        <p:blipFill>
          <a:blip r:embed="rId4"/>
          <a:stretch>
            <a:fillRect/>
          </a:stretch>
        </p:blipFill>
        <p:spPr>
          <a:xfrm>
            <a:off x="86697" y="1670418"/>
            <a:ext cx="2897976" cy="3779083"/>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87F6852E-4115-3012-5DF8-3369E6BE73A9}"/>
              </a:ext>
            </a:extLst>
          </p:cNvPr>
          <p:cNvPicPr>
            <a:picLocks noChangeAspect="1"/>
          </p:cNvPicPr>
          <p:nvPr/>
        </p:nvPicPr>
        <p:blipFill>
          <a:blip r:embed="rId5"/>
          <a:stretch>
            <a:fillRect/>
          </a:stretch>
        </p:blipFill>
        <p:spPr>
          <a:xfrm>
            <a:off x="9144393" y="2447615"/>
            <a:ext cx="2896499" cy="3733800"/>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5C3826D3-F4D4-5AC3-8C75-AD9F9E8ECE7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75735" y="5706453"/>
            <a:ext cx="896739" cy="849661"/>
          </a:xfrm>
          <a:prstGeom prst="rect">
            <a:avLst/>
          </a:prstGeom>
        </p:spPr>
      </p:pic>
      <p:sp>
        <p:nvSpPr>
          <p:cNvPr id="13" name="Background - Solid">
            <a:extLst>
              <a:ext uri="{FF2B5EF4-FFF2-40B4-BE49-F238E27FC236}">
                <a16:creationId xmlns:a16="http://schemas.microsoft.com/office/drawing/2014/main" id="{6B8869AE-B5C3-08EF-7E43-65759DA51AA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2E0F76D-0DFD-F78E-7819-B938C703F5EE}"/>
              </a:ext>
            </a:extLst>
          </p:cNvPr>
          <p:cNvPicPr>
            <a:picLocks noChangeAspect="1"/>
          </p:cNvPicPr>
          <p:nvPr/>
        </p:nvPicPr>
        <p:blipFill>
          <a:blip r:embed="rId7"/>
          <a:stretch>
            <a:fillRect/>
          </a:stretch>
        </p:blipFill>
        <p:spPr>
          <a:xfrm>
            <a:off x="6076950" y="1670418"/>
            <a:ext cx="2895922" cy="3733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11" name="Picture 10">
            <a:extLst>
              <a:ext uri="{FF2B5EF4-FFF2-40B4-BE49-F238E27FC236}">
                <a16:creationId xmlns:a16="http://schemas.microsoft.com/office/drawing/2014/main" id="{06B6FD4D-BCDA-4C5D-B31A-7B9E49320C05}"/>
              </a:ext>
            </a:extLst>
          </p:cNvPr>
          <p:cNvPicPr>
            <a:picLocks noChangeAspect="1"/>
          </p:cNvPicPr>
          <p:nvPr/>
        </p:nvPicPr>
        <p:blipFill>
          <a:blip r:embed="rId3"/>
          <a:stretch>
            <a:fillRect/>
          </a:stretch>
        </p:blipFill>
        <p:spPr>
          <a:xfrm>
            <a:off x="4786413" y="837188"/>
            <a:ext cx="2616125" cy="3353112"/>
          </a:xfrm>
          <a:prstGeom prst="rect">
            <a:avLst/>
          </a:prstGeom>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8D4F6680-11F8-4A5C-824A-BB32071DF8D0}"/>
              </a:ext>
            </a:extLst>
          </p:cNvPr>
          <p:cNvPicPr>
            <a:picLocks noChangeAspect="1"/>
          </p:cNvPicPr>
          <p:nvPr/>
        </p:nvPicPr>
        <p:blipFill>
          <a:blip r:embed="rId4"/>
          <a:stretch>
            <a:fillRect/>
          </a:stretch>
        </p:blipFill>
        <p:spPr>
          <a:xfrm>
            <a:off x="8729207" y="866675"/>
            <a:ext cx="2602186" cy="3353112"/>
          </a:xfrm>
          <a:prstGeom prst="rect">
            <a:avLst/>
          </a:prstGeom>
          <a:ln w="25400">
            <a:solidFill>
              <a:srgbClr val="F0C300"/>
            </a:solidFill>
          </a:ln>
        </p:spPr>
      </p:pic>
      <p:pic>
        <p:nvPicPr>
          <p:cNvPr id="14" name="Picture 13">
            <a:extLst>
              <a:ext uri="{FF2B5EF4-FFF2-40B4-BE49-F238E27FC236}">
                <a16:creationId xmlns:a16="http://schemas.microsoft.com/office/drawing/2014/main" id="{E9B976EC-2459-4D5A-9DC4-FB79FB344B33}"/>
              </a:ext>
            </a:extLst>
          </p:cNvPr>
          <p:cNvPicPr>
            <a:picLocks noChangeAspect="1"/>
          </p:cNvPicPr>
          <p:nvPr/>
        </p:nvPicPr>
        <p:blipFill>
          <a:blip r:embed="rId5"/>
          <a:stretch>
            <a:fillRect/>
          </a:stretch>
        </p:blipFill>
        <p:spPr>
          <a:xfrm>
            <a:off x="825538" y="1317322"/>
            <a:ext cx="2616125" cy="3403134"/>
          </a:xfrm>
          <a:prstGeom prst="rect">
            <a:avLst/>
          </a:prstGeom>
          <a:effectLst>
            <a:outerShdw blurRad="63500" sx="102000" sy="102000" algn="ctr" rotWithShape="0">
              <a:schemeClr val="accent1">
                <a:alpha val="40000"/>
              </a:schemeClr>
            </a:outerShdw>
          </a:effectLst>
        </p:spPr>
      </p:pic>
      <p:pic>
        <p:nvPicPr>
          <p:cNvPr id="15" name="Picture 14">
            <a:extLst>
              <a:ext uri="{FF2B5EF4-FFF2-40B4-BE49-F238E27FC236}">
                <a16:creationId xmlns:a16="http://schemas.microsoft.com/office/drawing/2014/main" id="{A178B41A-F4C6-445A-A281-FFD1BB788259}"/>
              </a:ext>
            </a:extLst>
          </p:cNvPr>
          <p:cNvPicPr>
            <a:picLocks noChangeAspect="1"/>
          </p:cNvPicPr>
          <p:nvPr/>
        </p:nvPicPr>
        <p:blipFill>
          <a:blip r:embed="rId6"/>
          <a:stretch>
            <a:fillRect/>
          </a:stretch>
        </p:blipFill>
        <p:spPr>
          <a:xfrm>
            <a:off x="3966187" y="4599775"/>
            <a:ext cx="6872701" cy="2097226"/>
          </a:xfrm>
          <a:prstGeom prst="rect">
            <a:avLst/>
          </a:prstGeom>
          <a:ln w="34925">
            <a:solidFill>
              <a:srgbClr val="F0C300"/>
            </a:solidFill>
          </a:ln>
        </p:spPr>
      </p:pic>
      <p:pic>
        <p:nvPicPr>
          <p:cNvPr id="2" name="Picture 1">
            <a:extLst>
              <a:ext uri="{FF2B5EF4-FFF2-40B4-BE49-F238E27FC236}">
                <a16:creationId xmlns:a16="http://schemas.microsoft.com/office/drawing/2014/main" id="{CF41B6C3-059B-088B-19D6-5A5B5F25935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39323" y="5665819"/>
            <a:ext cx="896739" cy="849661"/>
          </a:xfrm>
          <a:prstGeom prst="rect">
            <a:avLst/>
          </a:prstGeom>
        </p:spPr>
      </p:pic>
      <p:sp>
        <p:nvSpPr>
          <p:cNvPr id="3" name="Background - Solid">
            <a:extLst>
              <a:ext uri="{FF2B5EF4-FFF2-40B4-BE49-F238E27FC236}">
                <a16:creationId xmlns:a16="http://schemas.microsoft.com/office/drawing/2014/main" id="{19E03F7E-AA86-AA3F-E7D0-D1BB57C05E1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16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2" name="Picture 1" descr="A group of people in a discussion&#10;&#10;Description automatically generated">
            <a:extLst>
              <a:ext uri="{FF2B5EF4-FFF2-40B4-BE49-F238E27FC236}">
                <a16:creationId xmlns:a16="http://schemas.microsoft.com/office/drawing/2014/main" id="{7C07D66F-8C82-D2DA-C661-7E663C69E1E4}"/>
              </a:ext>
            </a:extLst>
          </p:cNvPr>
          <p:cNvPicPr>
            <a:picLocks noChangeAspect="1"/>
          </p:cNvPicPr>
          <p:nvPr/>
        </p:nvPicPr>
        <p:blipFill>
          <a:blip r:embed="rId3"/>
          <a:stretch>
            <a:fillRect/>
          </a:stretch>
        </p:blipFill>
        <p:spPr>
          <a:xfrm>
            <a:off x="4263457" y="963327"/>
            <a:ext cx="4211782" cy="5450541"/>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5F555759-8F59-8250-151D-77B4BFADAD0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4800" y="5551065"/>
            <a:ext cx="896739" cy="849661"/>
          </a:xfrm>
          <a:prstGeom prst="rect">
            <a:avLst/>
          </a:prstGeom>
        </p:spPr>
      </p:pic>
      <p:sp>
        <p:nvSpPr>
          <p:cNvPr id="8" name="Background - Solid">
            <a:extLst>
              <a:ext uri="{FF2B5EF4-FFF2-40B4-BE49-F238E27FC236}">
                <a16:creationId xmlns:a16="http://schemas.microsoft.com/office/drawing/2014/main" id="{CB776884-7769-BF27-F9BE-291ABB9FAFF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56F37A45-A6BE-6426-9EAB-107D424BB582}"/>
              </a:ext>
            </a:extLst>
          </p:cNvPr>
          <p:cNvSpPr txBox="1">
            <a:spLocks/>
          </p:cNvSpPr>
          <p:nvPr/>
        </p:nvSpPr>
        <p:spPr>
          <a:xfrm>
            <a:off x="953755" y="31637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dirty="0">
                <a:latin typeface="Calibri" panose="020F0502020204030204" pitchFamily="34" charset="0"/>
                <a:cs typeface="Calibri" panose="020F0502020204030204" pitchFamily="34" charset="0"/>
              </a:rPr>
              <a:t>DÉFINITION D’OBJECTIFS</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27671" y="1066800"/>
            <a:ext cx="1561339" cy="4437730"/>
            <a:chOff x="563385" y="1458067"/>
            <a:chExt cx="1561339" cy="4437730"/>
          </a:xfrm>
        </p:grpSpPr>
        <p:sp>
          <p:nvSpPr>
            <p:cNvPr id="27" name="Rectangle 14"/>
            <p:cNvSpPr>
              <a:spLocks noChangeArrowheads="1"/>
            </p:cNvSpPr>
            <p:nvPr/>
          </p:nvSpPr>
          <p:spPr bwMode="auto">
            <a:xfrm>
              <a:off x="875519" y="3620050"/>
              <a:ext cx="1089491" cy="307777"/>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cap="none"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pécifique</a:t>
              </a:r>
              <a:endParaRPr kumimoji="0" lang="fr-FR" sz="20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4800" b="0"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S’assurer que l'objectif est clair.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54160" y="1087845"/>
            <a:ext cx="1976334" cy="4329315"/>
            <a:chOff x="2589874" y="1479112"/>
            <a:chExt cx="1976334" cy="4329315"/>
          </a:xfrm>
        </p:grpSpPr>
        <p:sp>
          <p:nvSpPr>
            <p:cNvPr id="28" name="Rectangle 15"/>
            <p:cNvSpPr>
              <a:spLocks noChangeArrowheads="1"/>
            </p:cNvSpPr>
            <p:nvPr/>
          </p:nvSpPr>
          <p:spPr bwMode="auto">
            <a:xfrm>
              <a:off x="3151687" y="3620050"/>
              <a:ext cx="9128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cap="none" normalizeH="0" baseline="0" noProof="0" dirty="0" err="1">
                  <a:ln>
                    <a:noFill/>
                  </a:ln>
                  <a:solidFill>
                    <a:srgbClr val="F76639"/>
                  </a:solidFill>
                  <a:effectLst/>
                  <a:uLnTx/>
                  <a:uFillTx/>
                  <a:latin typeface="Calibri" panose="020F0502020204030204" pitchFamily="34" charset="0"/>
                  <a:ea typeface="Arial" charset="0"/>
                  <a:cs typeface="Calibri" panose="020F0502020204030204" pitchFamily="34" charset="0"/>
                </a:rPr>
                <a:t>esurable</a:t>
              </a:r>
              <a:endParaRPr kumimoji="0" lang="fr-FR" sz="2000" b="1"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endParaRPr>
            </a:p>
          </p:txBody>
        </p:sp>
        <p:sp>
          <p:nvSpPr>
            <p:cNvPr id="31" name="Rectangle 21"/>
            <p:cNvSpPr>
              <a:spLocks noChangeArrowheads="1"/>
            </p:cNvSpPr>
            <p:nvPr/>
          </p:nvSpPr>
          <p:spPr bwMode="auto">
            <a:xfrm>
              <a:off x="2589874" y="3324367"/>
              <a:ext cx="5257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4800" b="0"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L’évolution des progrès doit être quantifiable.</a:t>
              </a:r>
            </a:p>
          </p:txBody>
        </p:sp>
      </p:grpSp>
      <p:grpSp>
        <p:nvGrpSpPr>
          <p:cNvPr id="17" name="Group 16"/>
          <p:cNvGrpSpPr/>
          <p:nvPr/>
        </p:nvGrpSpPr>
        <p:grpSpPr>
          <a:xfrm>
            <a:off x="5168660" y="1050758"/>
            <a:ext cx="2004002" cy="4100391"/>
            <a:chOff x="5204374" y="1442025"/>
            <a:chExt cx="2004002" cy="4100391"/>
          </a:xfrm>
        </p:grpSpPr>
        <p:sp>
          <p:nvSpPr>
            <p:cNvPr id="29" name="Rectangle 16"/>
            <p:cNvSpPr>
              <a:spLocks noChangeArrowheads="1"/>
            </p:cNvSpPr>
            <p:nvPr/>
          </p:nvSpPr>
          <p:spPr bwMode="auto">
            <a:xfrm>
              <a:off x="5595366" y="3570520"/>
              <a:ext cx="10790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cap="none" normalizeH="0" baseline="0" noProof="0" dirty="0" err="1">
                  <a:ln>
                    <a:noFill/>
                  </a:ln>
                  <a:solidFill>
                    <a:srgbClr val="732E81"/>
                  </a:solidFill>
                  <a:effectLst/>
                  <a:uLnTx/>
                  <a:uFillTx/>
                  <a:latin typeface="Calibri" panose="020F0502020204030204" pitchFamily="34" charset="0"/>
                  <a:ea typeface="Arial" charset="0"/>
                  <a:cs typeface="Calibri" panose="020F0502020204030204" pitchFamily="34" charset="0"/>
                </a:rPr>
                <a:t>tteignable</a:t>
              </a:r>
              <a:endParaRPr kumimoji="0" lang="fr-FR" sz="20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endParaRPr>
            </a:p>
          </p:txBody>
        </p:sp>
        <p:sp>
          <p:nvSpPr>
            <p:cNvPr id="32" name="Rectangle 22"/>
            <p:cNvSpPr>
              <a:spLocks noChangeArrowheads="1"/>
            </p:cNvSpPr>
            <p:nvPr/>
          </p:nvSpPr>
          <p:spPr bwMode="auto">
            <a:xfrm>
              <a:off x="5204374" y="3324367"/>
              <a:ext cx="373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Chaque objectif doit être réalisable.</a:t>
              </a:r>
            </a:p>
          </p:txBody>
        </p:sp>
      </p:grpSp>
      <p:grpSp>
        <p:nvGrpSpPr>
          <p:cNvPr id="18" name="Group 17"/>
          <p:cNvGrpSpPr/>
          <p:nvPr/>
        </p:nvGrpSpPr>
        <p:grpSpPr>
          <a:xfrm>
            <a:off x="7620000" y="1066800"/>
            <a:ext cx="1895637" cy="4209446"/>
            <a:chOff x="7655714" y="1458067"/>
            <a:chExt cx="1895637" cy="4209446"/>
          </a:xfrm>
        </p:grpSpPr>
        <p:sp>
          <p:nvSpPr>
            <p:cNvPr id="36" name="Rectangle 17"/>
            <p:cNvSpPr>
              <a:spLocks noChangeArrowheads="1"/>
            </p:cNvSpPr>
            <p:nvPr/>
          </p:nvSpPr>
          <p:spPr bwMode="auto">
            <a:xfrm>
              <a:off x="8149054" y="3596901"/>
              <a:ext cx="696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cap="none" normalizeH="0" baseline="0" noProof="0" dirty="0" err="1">
                  <a:ln>
                    <a:noFill/>
                  </a:ln>
                  <a:solidFill>
                    <a:srgbClr val="407CCA"/>
                  </a:solidFill>
                  <a:effectLst/>
                  <a:uLnTx/>
                  <a:uFillTx/>
                  <a:latin typeface="Calibri" panose="020F0502020204030204" pitchFamily="34" charset="0"/>
                  <a:ea typeface="Arial" charset="0"/>
                  <a:cs typeface="Calibri" panose="020F0502020204030204" pitchFamily="34" charset="0"/>
                </a:rPr>
                <a:t>éaliste</a:t>
              </a:r>
              <a:endParaRPr kumimoji="0" lang="fr-FR" sz="20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endParaRPr>
            </a:p>
          </p:txBody>
        </p:sp>
        <p:sp>
          <p:nvSpPr>
            <p:cNvPr id="39" name="Rectangle 23"/>
            <p:cNvSpPr>
              <a:spLocks noChangeArrowheads="1"/>
            </p:cNvSpPr>
            <p:nvPr/>
          </p:nvSpPr>
          <p:spPr bwMode="auto">
            <a:xfrm>
              <a:off x="7759524" y="3316805"/>
              <a:ext cx="3462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Ambitieux, mais pas utopique.</a:t>
              </a:r>
            </a:p>
          </p:txBody>
        </p:sp>
      </p:grpSp>
      <p:grpSp>
        <p:nvGrpSpPr>
          <p:cNvPr id="19" name="Group 18"/>
          <p:cNvGrpSpPr/>
          <p:nvPr/>
        </p:nvGrpSpPr>
        <p:grpSpPr>
          <a:xfrm>
            <a:off x="9565486" y="1087845"/>
            <a:ext cx="2358403" cy="4416685"/>
            <a:chOff x="9630945" y="1479112"/>
            <a:chExt cx="2358403"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a:p>
          </p:txBody>
        </p:sp>
        <p:sp>
          <p:nvSpPr>
            <p:cNvPr id="40" name="Rectangle 24"/>
            <p:cNvSpPr>
              <a:spLocks noChangeArrowheads="1"/>
            </p:cNvSpPr>
            <p:nvPr/>
          </p:nvSpPr>
          <p:spPr bwMode="auto">
            <a:xfrm>
              <a:off x="9630945" y="3324367"/>
              <a:ext cx="23584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limité dans le </a:t>
              </a:r>
              <a:r>
                <a:rPr kumimoji="0" lang="fr-FR" sz="4800" b="0"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r>
                <a:rPr kumimoji="0" lang="fr-FR" sz="20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emps</a:t>
              </a:r>
              <a:endParaRPr kumimoji="0" lang="fr-FR" sz="24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Avec un calendrier des progrès.</a:t>
              </a:r>
            </a:p>
          </p:txBody>
        </p:sp>
      </p:grpSp>
      <p:pic>
        <p:nvPicPr>
          <p:cNvPr id="2" name="Picture 1">
            <a:extLst>
              <a:ext uri="{FF2B5EF4-FFF2-40B4-BE49-F238E27FC236}">
                <a16:creationId xmlns:a16="http://schemas.microsoft.com/office/drawing/2014/main" id="{495D7765-8EE3-E32E-0175-2441F6EF16F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430" y="5731987"/>
            <a:ext cx="896739" cy="849661"/>
          </a:xfrm>
          <a:prstGeom prst="rect">
            <a:avLst/>
          </a:prstGeom>
        </p:spPr>
      </p:pic>
      <p:sp>
        <p:nvSpPr>
          <p:cNvPr id="3" name="Background - Solid">
            <a:extLst>
              <a:ext uri="{FF2B5EF4-FFF2-40B4-BE49-F238E27FC236}">
                <a16:creationId xmlns:a16="http://schemas.microsoft.com/office/drawing/2014/main" id="{A6E9E7C0-7053-88F0-7701-19F7C2E44D79}"/>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6" name="Headline">
            <a:extLst>
              <a:ext uri="{FF2B5EF4-FFF2-40B4-BE49-F238E27FC236}">
                <a16:creationId xmlns:a16="http://schemas.microsoft.com/office/drawing/2014/main" id="{1BC6A7F4-CBCB-0781-BDA0-6CEC35E68D1F}"/>
              </a:ext>
            </a:extLst>
          </p:cNvPr>
          <p:cNvSpPr txBox="1">
            <a:spLocks/>
          </p:cNvSpPr>
          <p:nvPr/>
        </p:nvSpPr>
        <p:spPr>
          <a:xfrm>
            <a:off x="41039" y="173672"/>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000" dirty="0">
                <a:solidFill>
                  <a:srgbClr val="EBB700"/>
                </a:solidFill>
                <a:latin typeface="Calibri" panose="020F0502020204030204" pitchFamily="34" charset="0"/>
                <a:cs typeface="Calibri" panose="020F0502020204030204" pitchFamily="34" charset="0"/>
              </a:rPr>
              <a:t>Formulaire </a:t>
            </a:r>
          </a:p>
          <a:p>
            <a:r>
              <a:rPr lang="fr-FR" sz="2000" dirty="0">
                <a:solidFill>
                  <a:srgbClr val="EBB700"/>
                </a:solidFill>
                <a:latin typeface="Calibri" panose="020F0502020204030204" pitchFamily="34" charset="0"/>
                <a:cs typeface="Calibri" panose="020F0502020204030204" pitchFamily="34" charset="0"/>
              </a:rPr>
              <a:t>de déclaration d’objectifs</a:t>
            </a:r>
          </a:p>
        </p:txBody>
      </p:sp>
      <p:pic>
        <p:nvPicPr>
          <p:cNvPr id="7" name="Picture 6">
            <a:extLst>
              <a:ext uri="{FF2B5EF4-FFF2-40B4-BE49-F238E27FC236}">
                <a16:creationId xmlns:a16="http://schemas.microsoft.com/office/drawing/2014/main" id="{82274937-F8AD-908D-F4CC-853AD97EB909}"/>
              </a:ext>
            </a:extLst>
          </p:cNvPr>
          <p:cNvPicPr>
            <a:picLocks noChangeAspect="1"/>
          </p:cNvPicPr>
          <p:nvPr/>
        </p:nvPicPr>
        <p:blipFill>
          <a:blip r:embed="rId3"/>
          <a:stretch>
            <a:fillRect/>
          </a:stretch>
        </p:blipFill>
        <p:spPr>
          <a:xfrm>
            <a:off x="5376975" y="608727"/>
            <a:ext cx="4542553" cy="564054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5A477707-3A18-2961-72C9-008316A715C3}"/>
              </a:ext>
            </a:extLst>
          </p:cNvPr>
          <p:cNvSpPr txBox="1">
            <a:spLocks/>
          </p:cNvSpPr>
          <p:nvPr/>
        </p:nvSpPr>
        <p:spPr>
          <a:xfrm>
            <a:off x="872845" y="236809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latin typeface="Calibri" panose="020F0502020204030204" pitchFamily="34" charset="0"/>
                <a:cs typeface="Calibri" panose="020F0502020204030204" pitchFamily="34" charset="0"/>
              </a:rPr>
              <a:t>ÉLABORER UN PLAN POUR ATTEINDRE NOS OBJECTIFS</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1926" y="1503979"/>
            <a:ext cx="4906316" cy="489674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r-FR" sz="2200" dirty="0">
                <a:solidFill>
                  <a:schemeClr val="bg1"/>
                </a:solidFill>
                <a:latin typeface="Calibri" panose="020F0502020204030204" pitchFamily="34" charset="0"/>
                <a:cs typeface="Calibri" panose="020F0502020204030204" pitchFamily="34" charset="0"/>
              </a:rPr>
              <a:t>Pour chaque axe prioritaire</a:t>
            </a:r>
          </a:p>
          <a:p>
            <a:pPr marL="0" indent="0">
              <a:buClr>
                <a:schemeClr val="accent1"/>
              </a:buClr>
              <a:buFont typeface="Arial" pitchFamily="34" charset="0"/>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200" dirty="0">
                <a:solidFill>
                  <a:schemeClr val="bg1"/>
                </a:solidFill>
                <a:latin typeface="Calibri" panose="020F0502020204030204" pitchFamily="34" charset="0"/>
                <a:cs typeface="Calibri" panose="020F0502020204030204" pitchFamily="34" charset="0"/>
              </a:rPr>
              <a:t>Quoi ? (Énoncé d'objectif)</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200" dirty="0">
                <a:solidFill>
                  <a:schemeClr val="bg1"/>
                </a:solidFill>
                <a:latin typeface="Calibri" panose="020F0502020204030204" pitchFamily="34" charset="0"/>
                <a:cs typeface="Calibri" panose="020F0502020204030204" pitchFamily="34" charset="0"/>
              </a:rPr>
              <a:t>Comment ? (Étapes d'action)</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200" dirty="0">
                <a:solidFill>
                  <a:schemeClr val="bg1"/>
                </a:solidFill>
                <a:latin typeface="Calibri" panose="020F0502020204030204" pitchFamily="34" charset="0"/>
                <a:cs typeface="Calibri" panose="020F0502020204030204" pitchFamily="34" charset="0"/>
              </a:rPr>
              <a:t>Quand ? (Échéance)</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200" dirty="0">
                <a:solidFill>
                  <a:schemeClr val="bg1"/>
                </a:solidFill>
                <a:latin typeface="Calibri" panose="020F0502020204030204" pitchFamily="34" charset="0"/>
                <a:cs typeface="Calibri" panose="020F0502020204030204" pitchFamily="34" charset="0"/>
              </a:rPr>
              <a:t>Qui ? (Responsables)</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200" dirty="0">
                <a:solidFill>
                  <a:schemeClr val="bg1"/>
                </a:solidFill>
                <a:latin typeface="Calibri" panose="020F0502020204030204" pitchFamily="34" charset="0"/>
                <a:cs typeface="Calibri" panose="020F0502020204030204" pitchFamily="34" charset="0"/>
              </a:rPr>
              <a:t>Comment évaluer le résultat ? (Indicateurs de résultats)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7" y="1532393"/>
            <a:ext cx="5609842" cy="4154984"/>
          </a:xfrm>
          <a:prstGeom prst="rect">
            <a:avLst/>
          </a:prstGeom>
        </p:spPr>
        <p:txBody>
          <a:bodyPr wrap="square">
            <a:spAutoFit/>
          </a:bodyPr>
          <a:lstStyle/>
          <a:p>
            <a:r>
              <a:rPr lang="fr-FR" sz="2200" b="1" dirty="0">
                <a:solidFill>
                  <a:schemeClr val="bg1"/>
                </a:solidFill>
                <a:latin typeface="Calibri" panose="020F0502020204030204" pitchFamily="34" charset="0"/>
                <a:cs typeface="Calibri" panose="020F0502020204030204" pitchFamily="34" charset="0"/>
              </a:rPr>
              <a:t>ÉLABOREZ VOTRE </a:t>
            </a:r>
            <a:r>
              <a:rPr lang="fr-FR" sz="2200" b="1" i="1" dirty="0">
                <a:solidFill>
                  <a:schemeClr val="bg1"/>
                </a:solidFill>
                <a:latin typeface="Calibri" panose="020F0502020204030204" pitchFamily="34" charset="0"/>
                <a:cs typeface="Calibri" panose="020F0502020204030204" pitchFamily="34" charset="0"/>
              </a:rPr>
              <a:t>PLAN D’ACTION</a:t>
            </a:r>
            <a:r>
              <a:rPr lang="fr-FR" sz="2200" dirty="0">
                <a:solidFill>
                  <a:schemeClr val="bg1"/>
                </a:solidFill>
                <a:latin typeface="Calibri" panose="020F0502020204030204" pitchFamily="34" charset="0"/>
                <a:cs typeface="Calibri" panose="020F0502020204030204" pitchFamily="34" charset="0"/>
              </a:rPr>
              <a:t> en définissant les étapes pour atteindre vos objectifs.</a:t>
            </a:r>
            <a:r>
              <a:rPr lang="fr-FR" sz="2200" strike="sngStrike" dirty="0">
                <a:solidFill>
                  <a:schemeClr val="bg1"/>
                </a:solidFill>
                <a:latin typeface="Calibri" panose="020F0502020204030204" pitchFamily="34" charset="0"/>
                <a:cs typeface="Calibri" panose="020F0502020204030204" pitchFamily="34" charset="0"/>
              </a:rPr>
              <a:t> </a:t>
            </a:r>
          </a:p>
          <a:p>
            <a:endParaRPr lang="en-US" sz="2200" dirty="0">
              <a:solidFill>
                <a:schemeClr val="bg1"/>
              </a:solidFill>
              <a:latin typeface="Calibri" panose="020F0502020204030204" pitchFamily="34" charset="0"/>
              <a:cs typeface="Calibri" panose="020F0502020204030204" pitchFamily="34" charset="0"/>
            </a:endParaRPr>
          </a:p>
          <a:p>
            <a:r>
              <a:rPr lang="fr-FR" sz="2200" dirty="0">
                <a:solidFill>
                  <a:schemeClr val="bg1"/>
                </a:solidFill>
                <a:latin typeface="Calibri" panose="020F0502020204030204" pitchFamily="34" charset="0"/>
                <a:cs typeface="Calibri" panose="020F0502020204030204" pitchFamily="34" charset="0"/>
              </a:rPr>
              <a:t>Ce processus précisera en quoi consiste chaque étape, quand chacune sera terminée, qui sera responsable de chacune et comment vérifier que chaque étape a été bien complétée. La feuille de travail </a:t>
            </a:r>
            <a:r>
              <a:rPr lang="fr-FR" sz="2200" i="1" dirty="0">
                <a:solidFill>
                  <a:schemeClr val="bg1"/>
                </a:solidFill>
                <a:latin typeface="Calibri" panose="020F0502020204030204" pitchFamily="34" charset="0"/>
                <a:cs typeface="Calibri" panose="020F0502020204030204" pitchFamily="34" charset="0"/>
              </a:rPr>
              <a:t>Plan d'action</a:t>
            </a:r>
            <a:r>
              <a:rPr lang="fr-FR" sz="2200" dirty="0">
                <a:solidFill>
                  <a:schemeClr val="bg1"/>
                </a:solidFill>
                <a:latin typeface="Calibri" panose="020F0502020204030204" pitchFamily="34" charset="0"/>
                <a:cs typeface="Calibri" panose="020F0502020204030204" pitchFamily="34" charset="0"/>
              </a:rPr>
              <a:t> est un outil de développement de plan pour chaque objectif. Pris ensemble, ces plans pour chaque objectif constituent votre </a:t>
            </a:r>
            <a:r>
              <a:rPr lang="fr-FR" sz="2200" i="1" dirty="0">
                <a:solidFill>
                  <a:schemeClr val="bg1"/>
                </a:solidFill>
                <a:latin typeface="Calibri" panose="020F0502020204030204" pitchFamily="34" charset="0"/>
                <a:cs typeface="Calibri" panose="020F0502020204030204" pitchFamily="34" charset="0"/>
              </a:rPr>
              <a:t>vision</a:t>
            </a:r>
            <a:r>
              <a:rPr lang="fr-FR" sz="2200" dirty="0">
                <a:solidFill>
                  <a:schemeClr val="bg1"/>
                </a:solidFill>
                <a:latin typeface="Calibri" panose="020F0502020204030204" pitchFamily="34" charset="0"/>
                <a:cs typeface="Calibri" panose="020F0502020204030204" pitchFamily="34" charset="0"/>
              </a:rPr>
              <a: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0" y="496514"/>
            <a:ext cx="1118379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Élaborer un plan pour atteindre nos objectifs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728071" y="3927706"/>
            <a:ext cx="5148339" cy="4976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2" name="Picture 1">
            <a:extLst>
              <a:ext uri="{FF2B5EF4-FFF2-40B4-BE49-F238E27FC236}">
                <a16:creationId xmlns:a16="http://schemas.microsoft.com/office/drawing/2014/main" id="{5E117F0A-6CFD-9A41-884B-C6FD0C0F8C8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3" name="Background - Solid">
            <a:extLst>
              <a:ext uri="{FF2B5EF4-FFF2-40B4-BE49-F238E27FC236}">
                <a16:creationId xmlns:a16="http://schemas.microsoft.com/office/drawing/2014/main" id="{738B6B2C-29AA-5E31-626F-ABBAD6F8311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i="1">
                <a:solidFill>
                  <a:schemeClr val="accent1"/>
                </a:solidFill>
                <a:latin typeface="Calibri" panose="020F0502020204030204" pitchFamily="34" charset="0"/>
                <a:cs typeface="Calibri" panose="020F0502020204030204" pitchFamily="34" charset="0"/>
              </a:rPr>
              <a:t>Se réunir est un début.  Rester ensemble est un progrès. Travailler ensemble est la réussite.</a:t>
            </a:r>
          </a:p>
          <a:p>
            <a:endParaRPr lang="en-US" i="1" kern="0" dirty="0">
              <a:solidFill>
                <a:schemeClr val="accent1"/>
              </a:solidFill>
              <a:latin typeface="Calibri" panose="020F0502020204030204" pitchFamily="34" charset="0"/>
              <a:cs typeface="Calibri" panose="020F0502020204030204" pitchFamily="34" charset="0"/>
            </a:endParaRPr>
          </a:p>
          <a:p>
            <a:pPr algn="r"/>
            <a:r>
              <a:rPr lang="fr-FR"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a:extLst>
              <a:ext uri="{FF2B5EF4-FFF2-40B4-BE49-F238E27FC236}">
                <a16:creationId xmlns:a16="http://schemas.microsoft.com/office/drawing/2014/main" id="{EC653359-5522-E540-745E-B123DB90F6C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8379" y="5703539"/>
            <a:ext cx="896739" cy="849661"/>
          </a:xfrm>
          <a:prstGeom prst="rect">
            <a:avLst/>
          </a:prstGeom>
        </p:spPr>
      </p:pic>
      <p:sp>
        <p:nvSpPr>
          <p:cNvPr id="3" name="Background - Solid">
            <a:extLst>
              <a:ext uri="{FF2B5EF4-FFF2-40B4-BE49-F238E27FC236}">
                <a16:creationId xmlns:a16="http://schemas.microsoft.com/office/drawing/2014/main" id="{641875F6-E9AF-1AAC-2B12-527BCE13B5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5" name="Headline">
            <a:extLst>
              <a:ext uri="{FF2B5EF4-FFF2-40B4-BE49-F238E27FC236}">
                <a16:creationId xmlns:a16="http://schemas.microsoft.com/office/drawing/2014/main" id="{2C313EA8-A3CB-41F9-038A-6098698D810F}"/>
              </a:ext>
            </a:extLst>
          </p:cNvPr>
          <p:cNvSpPr txBox="1">
            <a:spLocks/>
          </p:cNvSpPr>
          <p:nvPr/>
        </p:nvSpPr>
        <p:spPr>
          <a:xfrm>
            <a:off x="107236" y="203377"/>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dirty="0">
                <a:solidFill>
                  <a:srgbClr val="EBB700"/>
                </a:solidFill>
                <a:latin typeface="Calibri" panose="020F0502020204030204" pitchFamily="34" charset="0"/>
                <a:cs typeface="Calibri" panose="020F0502020204030204" pitchFamily="34" charset="0"/>
              </a:rPr>
              <a:t>Feuille de travail </a:t>
            </a:r>
            <a:r>
              <a:rPr lang="fr-FR" sz="2400" i="1" dirty="0">
                <a:solidFill>
                  <a:srgbClr val="EBB700"/>
                </a:solidFill>
                <a:latin typeface="Calibri" panose="020F0502020204030204" pitchFamily="34" charset="0"/>
                <a:cs typeface="Calibri" panose="020F0502020204030204" pitchFamily="34" charset="0"/>
              </a:rPr>
              <a:t>Plan d'action</a:t>
            </a:r>
          </a:p>
        </p:txBody>
      </p:sp>
      <p:sp>
        <p:nvSpPr>
          <p:cNvPr id="8" name="TextBox 93">
            <a:extLst>
              <a:ext uri="{FF2B5EF4-FFF2-40B4-BE49-F238E27FC236}">
                <a16:creationId xmlns:a16="http://schemas.microsoft.com/office/drawing/2014/main" id="{751F81F7-D19D-1183-3630-1201A73E0BD7}"/>
              </a:ext>
            </a:extLst>
          </p:cNvPr>
          <p:cNvSpPr txBox="1">
            <a:spLocks noChangeArrowheads="1"/>
          </p:cNvSpPr>
          <p:nvPr/>
        </p:nvSpPr>
        <p:spPr bwMode="auto">
          <a:xfrm>
            <a:off x="2159209" y="6229252"/>
            <a:ext cx="7873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Faire des copies de cette feuille et en remplir une par objectif.</a:t>
            </a:r>
          </a:p>
        </p:txBody>
      </p:sp>
      <p:pic>
        <p:nvPicPr>
          <p:cNvPr id="11" name="Picture 10">
            <a:extLst>
              <a:ext uri="{FF2B5EF4-FFF2-40B4-BE49-F238E27FC236}">
                <a16:creationId xmlns:a16="http://schemas.microsoft.com/office/drawing/2014/main" id="{6CC5E68B-DB26-85BC-1337-3471F5923C26}"/>
              </a:ext>
            </a:extLst>
          </p:cNvPr>
          <p:cNvPicPr>
            <a:picLocks noChangeAspect="1"/>
          </p:cNvPicPr>
          <p:nvPr/>
        </p:nvPicPr>
        <p:blipFill>
          <a:blip r:embed="rId3"/>
          <a:stretch>
            <a:fillRect/>
          </a:stretch>
        </p:blipFill>
        <p:spPr>
          <a:xfrm>
            <a:off x="5410200" y="559850"/>
            <a:ext cx="4137206" cy="537836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D4A88800-F6E8-7370-3435-A63AE882B3DB}"/>
              </a:ext>
            </a:extLst>
          </p:cNvPr>
          <p:cNvSpPr txBox="1">
            <a:spLocks/>
          </p:cNvSpPr>
          <p:nvPr/>
        </p:nvSpPr>
        <p:spPr>
          <a:xfrm>
            <a:off x="926632"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dirty="0">
                <a:latin typeface="Calibri" panose="020F0502020204030204" pitchFamily="34" charset="0"/>
                <a:cs typeface="Calibri" panose="020F0502020204030204" pitchFamily="34" charset="0"/>
              </a:rPr>
              <a:t>BÂTIR LA RÉUSSITE</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6375"/>
            <a:ext cx="12192000" cy="7043057"/>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34795" y="1159118"/>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1485900" y="1600200"/>
            <a:ext cx="3695700" cy="4154984"/>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Pour réussir :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COMMUNICATION</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SOUTIEN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RECONNAISSANCE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ÉVALUATION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CHANGEMENT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0" y="496884"/>
            <a:ext cx="6160691"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Bâtir la réussite</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24202" y="3492295"/>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9" name="Diagram 8">
            <a:extLst>
              <a:ext uri="{FF2B5EF4-FFF2-40B4-BE49-F238E27FC236}">
                <a16:creationId xmlns:a16="http://schemas.microsoft.com/office/drawing/2014/main" id="{891D0F09-88AB-450F-BEA5-C7D50E7F13BF}"/>
              </a:ext>
            </a:extLst>
          </p:cNvPr>
          <p:cNvGraphicFramePr/>
          <p:nvPr>
            <p:extLst>
              <p:ext uri="{D42A27DB-BD31-4B8C-83A1-F6EECF244321}">
                <p14:modId xmlns:p14="http://schemas.microsoft.com/office/powerpoint/2010/main" val="4079413387"/>
              </p:ext>
            </p:extLst>
          </p:nvPr>
        </p:nvGraphicFramePr>
        <p:xfrm>
          <a:off x="5983357" y="1923932"/>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1F3FE13-3A76-8687-020A-76B354C41F2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21653" y="5731757"/>
            <a:ext cx="896739" cy="849661"/>
          </a:xfrm>
          <a:prstGeom prst="rect">
            <a:avLst/>
          </a:prstGeom>
        </p:spPr>
      </p:pic>
      <p:sp>
        <p:nvSpPr>
          <p:cNvPr id="3" name="Background - Solid">
            <a:extLst>
              <a:ext uri="{FF2B5EF4-FFF2-40B4-BE49-F238E27FC236}">
                <a16:creationId xmlns:a16="http://schemas.microsoft.com/office/drawing/2014/main" id="{3CA43C51-9DAF-8BE3-DEFD-4C626386A9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3AE74387-E033-441D-65C6-79BC3F9AC19E}"/>
              </a:ext>
            </a:extLst>
          </p:cNvPr>
          <p:cNvSpPr txBox="1">
            <a:spLocks/>
          </p:cNvSpPr>
          <p:nvPr/>
        </p:nvSpPr>
        <p:spPr>
          <a:xfrm>
            <a:off x="930648" y="2209800"/>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dirty="0">
                <a:latin typeface="Calibri" panose="020F0502020204030204" pitchFamily="34" charset="0"/>
                <a:cs typeface="Calibri" panose="020F0502020204030204" pitchFamily="34" charset="0"/>
              </a:rPr>
              <a:t>NE MANQUEZ PAS DE FÊTER LES RÉUSSITES</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69440" y="1232350"/>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0839" y="565456"/>
            <a:ext cx="10851357"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Ne manquez pas de fêter les réussites.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887855"/>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dirty="0">
                <a:solidFill>
                  <a:schemeClr val="bg1"/>
                </a:solidFill>
                <a:latin typeface="Calibri" panose="020F0502020204030204" pitchFamily="34" charset="0"/>
                <a:cs typeface="Calibri" panose="020F0502020204030204" pitchFamily="34" charset="0"/>
              </a:rPr>
              <a:t>La boutique </a:t>
            </a:r>
            <a:r>
              <a:rPr lang="fr-FR"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Shop LCI</a:t>
            </a:r>
            <a:r>
              <a:rPr lang="fr-FR" sz="2400" dirty="0">
                <a:solidFill>
                  <a:schemeClr val="bg1"/>
                </a:solidFill>
                <a:latin typeface="Calibri" panose="020F0502020204030204" pitchFamily="34" charset="0"/>
                <a:cs typeface="Calibri" panose="020F0502020204030204" pitchFamily="34" charset="0"/>
              </a:rPr>
              <a:t> tient à votre disposition des certificats, des plaques et de nombreux articles de reconnaissance et de célébration. Envoyez-nous toute question à l'adresse </a:t>
            </a:r>
            <a:r>
              <a:rPr lang="fr-FR"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fr-FR"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3043596" y="3585288"/>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400" dirty="0">
                <a:solidFill>
                  <a:schemeClr val="bg1"/>
                </a:solidFill>
                <a:latin typeface="Calibri" panose="020F0502020204030204" pitchFamily="34" charset="0"/>
                <a:cs typeface="Calibri" panose="020F0502020204030204" pitchFamily="34" charset="0"/>
              </a:rPr>
              <a:t>Comment allez-vous fêter vos succès ?</a:t>
            </a:r>
          </a:p>
          <a:p>
            <a:r>
              <a:rPr lang="fr-FR" sz="2400" dirty="0">
                <a:solidFill>
                  <a:schemeClr val="bg1"/>
                </a:solidFill>
                <a:latin typeface="Calibri" panose="020F0502020204030204" pitchFamily="34" charset="0"/>
                <a:cs typeface="Calibri" panose="020F0502020204030204" pitchFamily="34" charset="0"/>
              </a:rPr>
              <a:t> </a:t>
            </a:r>
          </a:p>
          <a:p>
            <a:r>
              <a:rPr lang="fr-FR" sz="2400" dirty="0">
                <a:solidFill>
                  <a:schemeClr val="bg1"/>
                </a:solidFill>
                <a:latin typeface="Calibri" panose="020F0502020204030204" pitchFamily="34" charset="0"/>
                <a:cs typeface="Calibri" panose="020F0502020204030204" pitchFamily="34" charset="0"/>
              </a:rPr>
              <a:t> </a:t>
            </a:r>
          </a:p>
          <a:p>
            <a:r>
              <a:rPr lang="fr-FR" sz="2400" dirty="0">
                <a:solidFill>
                  <a:schemeClr val="bg1"/>
                </a:solidFill>
                <a:latin typeface="Calibri" panose="020F0502020204030204" pitchFamily="34" charset="0"/>
                <a:cs typeface="Calibri" panose="020F0502020204030204" pitchFamily="34" charset="0"/>
              </a:rPr>
              <a:t> </a:t>
            </a:r>
          </a:p>
          <a:p>
            <a:r>
              <a:rPr lang="fr-FR" sz="2400" dirty="0">
                <a:solidFill>
                  <a:schemeClr val="bg1"/>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B507458B-23F9-AA6F-5645-D0BF1E5F112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64280" y="5551065"/>
            <a:ext cx="896739" cy="849661"/>
          </a:xfrm>
          <a:prstGeom prst="rect">
            <a:avLst/>
          </a:prstGeom>
        </p:spPr>
      </p:pic>
      <p:sp>
        <p:nvSpPr>
          <p:cNvPr id="3" name="Background - Solid">
            <a:extLst>
              <a:ext uri="{FF2B5EF4-FFF2-40B4-BE49-F238E27FC236}">
                <a16:creationId xmlns:a16="http://schemas.microsoft.com/office/drawing/2014/main" id="{8E4681C4-BC98-A28F-8E7C-397EF519461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17614"/>
            <a:ext cx="12192000" cy="7028014"/>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13" name="Rectangle 12">
            <a:extLst>
              <a:ext uri="{FF2B5EF4-FFF2-40B4-BE49-F238E27FC236}">
                <a16:creationId xmlns:a16="http://schemas.microsoft.com/office/drawing/2014/main" id="{11736E80-457F-474B-835B-CE365A93819E}"/>
              </a:ext>
            </a:extLst>
          </p:cNvPr>
          <p:cNvSpPr/>
          <p:nvPr/>
        </p:nvSpPr>
        <p:spPr>
          <a:xfrm>
            <a:off x="190555" y="1059985"/>
            <a:ext cx="10927557" cy="830997"/>
          </a:xfrm>
          <a:prstGeom prst="rect">
            <a:avLst/>
          </a:prstGeom>
        </p:spPr>
        <p:txBody>
          <a:bodyPr wrap="square">
            <a:spAutoFit/>
          </a:bodyPr>
          <a:lstStyle/>
          <a:p>
            <a:r>
              <a:rPr lang="fr-FR" sz="2400" dirty="0">
                <a:solidFill>
                  <a:schemeClr val="bg1"/>
                </a:solidFill>
                <a:latin typeface="Calibri" panose="020F0502020204030204" pitchFamily="34" charset="0"/>
                <a:cs typeface="Calibri" panose="020F0502020204030204" pitchFamily="34" charset="0"/>
              </a:rPr>
              <a:t>Guide, diaporama et autres documents de référence à télécharger. </a:t>
            </a:r>
          </a:p>
          <a:p>
            <a:endParaRPr lang="en-US" sz="2400" b="1" kern="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7D9FF34C-06D7-46D4-9AD6-9F809BD4109D}"/>
              </a:ext>
            </a:extLst>
          </p:cNvPr>
          <p:cNvSpPr/>
          <p:nvPr/>
        </p:nvSpPr>
        <p:spPr>
          <a:xfrm>
            <a:off x="6003121" y="148894"/>
            <a:ext cx="5861458" cy="461665"/>
          </a:xfrm>
          <a:prstGeom prst="rect">
            <a:avLst/>
          </a:prstGeom>
        </p:spPr>
        <p:txBody>
          <a:bodyPr wrap="square">
            <a:spAutoFit/>
          </a:bodyPr>
          <a:lstStyle/>
          <a:p>
            <a:endParaRPr lang="en-US" sz="2400" b="1" dirty="0">
              <a:solidFill>
                <a:schemeClr val="bg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3666A831-5539-4B10-B1A6-F4F4D7C8EE8D}"/>
              </a:ext>
            </a:extLst>
          </p:cNvPr>
          <p:cNvSpPr/>
          <p:nvPr/>
        </p:nvSpPr>
        <p:spPr>
          <a:xfrm>
            <a:off x="9413762" y="2340408"/>
            <a:ext cx="1704350" cy="468780"/>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Diaporama</a:t>
            </a:r>
          </a:p>
        </p:txBody>
      </p:sp>
      <p:sp>
        <p:nvSpPr>
          <p:cNvPr id="18" name="Rectangle 17">
            <a:extLst>
              <a:ext uri="{FF2B5EF4-FFF2-40B4-BE49-F238E27FC236}">
                <a16:creationId xmlns:a16="http://schemas.microsoft.com/office/drawing/2014/main" id="{49D48252-11DE-4006-B9C9-AF01B63F91D6}"/>
              </a:ext>
            </a:extLst>
          </p:cNvPr>
          <p:cNvSpPr/>
          <p:nvPr/>
        </p:nvSpPr>
        <p:spPr>
          <a:xfrm>
            <a:off x="5577011" y="2712556"/>
            <a:ext cx="1704350" cy="468780"/>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Guide</a:t>
            </a:r>
          </a:p>
        </p:txBody>
      </p:sp>
      <p:grpSp>
        <p:nvGrpSpPr>
          <p:cNvPr id="5" name="Group 4">
            <a:extLst>
              <a:ext uri="{FF2B5EF4-FFF2-40B4-BE49-F238E27FC236}">
                <a16:creationId xmlns:a16="http://schemas.microsoft.com/office/drawing/2014/main" id="{5BFA0644-B15A-D16A-7A95-402F604332AA}"/>
              </a:ext>
            </a:extLst>
          </p:cNvPr>
          <p:cNvGrpSpPr/>
          <p:nvPr/>
        </p:nvGrpSpPr>
        <p:grpSpPr>
          <a:xfrm>
            <a:off x="128142" y="397110"/>
            <a:ext cx="8810984" cy="665036"/>
            <a:chOff x="19878" y="0"/>
            <a:chExt cx="8810984" cy="665036"/>
          </a:xfrm>
        </p:grpSpPr>
        <p:sp>
          <p:nvSpPr>
            <p:cNvPr id="12" name="Yellow Bar">
              <a:extLst>
                <a:ext uri="{FF2B5EF4-FFF2-40B4-BE49-F238E27FC236}">
                  <a16:creationId xmlns:a16="http://schemas.microsoft.com/office/drawing/2014/main" id="{0CCF62DE-6FC9-4725-BA9A-E9BE0AC27BA7}"/>
                </a:ext>
              </a:extLst>
            </p:cNvPr>
            <p:cNvSpPr/>
            <p:nvPr/>
          </p:nvSpPr>
          <p:spPr>
            <a:xfrm flipV="1">
              <a:off x="187242" y="575908"/>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Headline">
              <a:extLst>
                <a:ext uri="{FF2B5EF4-FFF2-40B4-BE49-F238E27FC236}">
                  <a16:creationId xmlns:a16="http://schemas.microsoft.com/office/drawing/2014/main" id="{DCABE8B6-F5C1-4124-B71A-69AF8B4C55AF}"/>
                </a:ext>
              </a:extLst>
            </p:cNvPr>
            <p:cNvSpPr txBox="1">
              <a:spLocks/>
            </p:cNvSpPr>
            <p:nvPr/>
          </p:nvSpPr>
          <p:spPr>
            <a:xfrm>
              <a:off x="19878" y="0"/>
              <a:ext cx="8810984"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Ressources à votre disposition</a:t>
              </a:r>
            </a:p>
          </p:txBody>
        </p:sp>
      </p:grpSp>
      <p:pic>
        <p:nvPicPr>
          <p:cNvPr id="4" name="Picture 3">
            <a:extLst>
              <a:ext uri="{FF2B5EF4-FFF2-40B4-BE49-F238E27FC236}">
                <a16:creationId xmlns:a16="http://schemas.microsoft.com/office/drawing/2014/main" id="{F7E0F0DE-7EF0-9D8B-F168-F7DDBCC8B552}"/>
              </a:ext>
            </a:extLst>
          </p:cNvPr>
          <p:cNvPicPr>
            <a:picLocks noChangeAspect="1"/>
          </p:cNvPicPr>
          <p:nvPr/>
        </p:nvPicPr>
        <p:blipFill>
          <a:blip r:embed="rId3"/>
          <a:stretch>
            <a:fillRect/>
          </a:stretch>
        </p:blipFill>
        <p:spPr>
          <a:xfrm>
            <a:off x="75224" y="2551697"/>
            <a:ext cx="4350146" cy="2621124"/>
          </a:xfrm>
          <a:prstGeom prst="rect">
            <a:avLst/>
          </a:prstGeom>
        </p:spPr>
      </p:pic>
      <p:sp>
        <p:nvSpPr>
          <p:cNvPr id="8" name="Rectangle 7">
            <a:extLst>
              <a:ext uri="{FF2B5EF4-FFF2-40B4-BE49-F238E27FC236}">
                <a16:creationId xmlns:a16="http://schemas.microsoft.com/office/drawing/2014/main" id="{F7A9B58A-0946-E9D3-F95E-C2DE1B0299FF}"/>
              </a:ext>
            </a:extLst>
          </p:cNvPr>
          <p:cNvSpPr/>
          <p:nvPr/>
        </p:nvSpPr>
        <p:spPr>
          <a:xfrm>
            <a:off x="1524000" y="1986949"/>
            <a:ext cx="1704350" cy="468780"/>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Page web</a:t>
            </a:r>
          </a:p>
        </p:txBody>
      </p:sp>
      <p:pic>
        <p:nvPicPr>
          <p:cNvPr id="10" name="Picture 9">
            <a:extLst>
              <a:ext uri="{FF2B5EF4-FFF2-40B4-BE49-F238E27FC236}">
                <a16:creationId xmlns:a16="http://schemas.microsoft.com/office/drawing/2014/main" id="{E40F16E7-4060-7416-1C53-BC27E17D26C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10484" y="5716262"/>
            <a:ext cx="896739" cy="849661"/>
          </a:xfrm>
          <a:prstGeom prst="rect">
            <a:avLst/>
          </a:prstGeom>
        </p:spPr>
      </p:pic>
      <p:sp>
        <p:nvSpPr>
          <p:cNvPr id="11" name="Background - Solid">
            <a:extLst>
              <a:ext uri="{FF2B5EF4-FFF2-40B4-BE49-F238E27FC236}">
                <a16:creationId xmlns:a16="http://schemas.microsoft.com/office/drawing/2014/main" id="{957DFDB4-8896-5A73-725D-1D7B0B00322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8A0DC48-BEA7-3584-6F1F-01AEA967C440}"/>
              </a:ext>
            </a:extLst>
          </p:cNvPr>
          <p:cNvPicPr>
            <a:picLocks noChangeAspect="1"/>
          </p:cNvPicPr>
          <p:nvPr/>
        </p:nvPicPr>
        <p:blipFill>
          <a:blip r:embed="rId5"/>
          <a:stretch>
            <a:fillRect/>
          </a:stretch>
        </p:blipFill>
        <p:spPr>
          <a:xfrm>
            <a:off x="7603538" y="3017962"/>
            <a:ext cx="4495343" cy="2539354"/>
          </a:xfrm>
          <a:prstGeom prst="rect">
            <a:avLst/>
          </a:prstGeom>
        </p:spPr>
      </p:pic>
      <p:pic>
        <p:nvPicPr>
          <p:cNvPr id="22" name="Picture 21">
            <a:extLst>
              <a:ext uri="{FF2B5EF4-FFF2-40B4-BE49-F238E27FC236}">
                <a16:creationId xmlns:a16="http://schemas.microsoft.com/office/drawing/2014/main" id="{78BA0BDC-DAA6-8F80-FED5-9FE386DA3803}"/>
              </a:ext>
            </a:extLst>
          </p:cNvPr>
          <p:cNvPicPr>
            <a:picLocks noChangeAspect="1"/>
          </p:cNvPicPr>
          <p:nvPr/>
        </p:nvPicPr>
        <p:blipFill>
          <a:blip r:embed="rId6"/>
          <a:stretch>
            <a:fillRect/>
          </a:stretch>
        </p:blipFill>
        <p:spPr>
          <a:xfrm>
            <a:off x="4828798" y="3315988"/>
            <a:ext cx="2534403" cy="3302062"/>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
        <p:nvSpPr>
          <p:cNvPr id="3" name="TextBox 2">
            <a:extLst>
              <a:ext uri="{FF2B5EF4-FFF2-40B4-BE49-F238E27FC236}">
                <a16:creationId xmlns:a16="http://schemas.microsoft.com/office/drawing/2014/main" id="{53040CA8-EBD2-6839-014F-C51C426A646B}"/>
              </a:ext>
            </a:extLst>
          </p:cNvPr>
          <p:cNvSpPr txBox="1"/>
          <p:nvPr/>
        </p:nvSpPr>
        <p:spPr>
          <a:xfrm>
            <a:off x="3246679" y="3712212"/>
            <a:ext cx="7165382" cy="707886"/>
          </a:xfrm>
          <a:prstGeom prst="rect">
            <a:avLst/>
          </a:prstGeom>
          <a:noFill/>
        </p:spPr>
        <p:txBody>
          <a:bodyPr wrap="square">
            <a:spAutoFit/>
          </a:bodyPr>
          <a:lstStyle/>
          <a:p>
            <a:r>
              <a:rPr lang="fr-FR" sz="4000" b="1" dirty="0">
                <a:solidFill>
                  <a:schemeClr val="bg1"/>
                </a:solidFill>
                <a:latin typeface="Calibri" panose="020F0502020204030204" pitchFamily="34" charset="0"/>
                <a:cs typeface="Calibri" panose="020F0502020204030204" pitchFamily="34" charset="0"/>
              </a:rPr>
              <a:t>MERCI DE VOTRE ATTENTION !</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1965" y="536222"/>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latin typeface="Calibri" panose="020F0502020204030204" pitchFamily="34" charset="0"/>
                <a:cs typeface="Calibri" panose="020F0502020204030204" pitchFamily="34" charset="0"/>
              </a:rPr>
              <a:t>L'Approche Globale Effectif pour les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9264826" cy="276888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Bâtir la réussite</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863156"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dirty="0">
                  <a:solidFill>
                    <a:schemeClr val="accent1"/>
                  </a:solidFill>
                  <a:latin typeface="Calibri" panose="020F0502020204030204" pitchFamily="34" charset="0"/>
                  <a:cs typeface="Calibri" panose="020F0502020204030204" pitchFamily="34" charset="0"/>
                </a:rPr>
                <a:t>Former une équipe de responsables au niveau des clubs</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Élaborer une vision, évaluer les besoins et définir des objectifs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Élaborer un plan pour atteindre nos objectifs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4</a:t>
            </a:r>
          </a:p>
        </p:txBody>
      </p:sp>
      <p:graphicFrame>
        <p:nvGraphicFramePr>
          <p:cNvPr id="18" name="Diagram 17">
            <a:extLst>
              <a:ext uri="{FF2B5EF4-FFF2-40B4-BE49-F238E27FC236}">
                <a16:creationId xmlns:a16="http://schemas.microsoft.com/office/drawing/2014/main" id="{3B6D27EB-A4C8-4C46-B827-9AD5EA1B829E}"/>
              </a:ext>
            </a:extLst>
          </p:cNvPr>
          <p:cNvGraphicFramePr/>
          <p:nvPr>
            <p:extLst>
              <p:ext uri="{D42A27DB-BD31-4B8C-83A1-F6EECF244321}">
                <p14:modId xmlns:p14="http://schemas.microsoft.com/office/powerpoint/2010/main" val="2531144164"/>
              </p:ext>
            </p:extLst>
          </p:nvPr>
        </p:nvGraphicFramePr>
        <p:xfrm>
          <a:off x="1784174" y="1498669"/>
          <a:ext cx="7946307" cy="1167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9A9C17C-6B22-3623-AC37-F53AE68BFD5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78349" y="5712373"/>
            <a:ext cx="896739" cy="849661"/>
          </a:xfrm>
          <a:prstGeom prst="rect">
            <a:avLst/>
          </a:prstGeom>
        </p:spPr>
      </p:pic>
      <p:sp>
        <p:nvSpPr>
          <p:cNvPr id="6" name="Background - Solid">
            <a:extLst>
              <a:ext uri="{FF2B5EF4-FFF2-40B4-BE49-F238E27FC236}">
                <a16:creationId xmlns:a16="http://schemas.microsoft.com/office/drawing/2014/main" id="{F31C04F1-AB36-9A41-0641-887CDB9DB86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1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29240" y="457200"/>
            <a:ext cx="10898729"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Former une équipe de responsables au niveau des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154984"/>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Les responsables actuels </a:t>
            </a:r>
            <a:r>
              <a:rPr lang="fr-FR" sz="2400" dirty="0">
                <a:solidFill>
                  <a:schemeClr val="bg1"/>
                </a:solidFill>
                <a:latin typeface="Calibri" panose="020F0502020204030204" pitchFamily="34" charset="0"/>
                <a:cs typeface="Calibri" panose="020F0502020204030204" pitchFamily="34" charset="0"/>
              </a:rPr>
              <a:t>déterminent qui est à même d'élaborer une stratégie et la mener à bien. </a:t>
            </a:r>
          </a:p>
          <a:p>
            <a:endParaRPr lang="en-US" sz="24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Les responsables futurs : </a:t>
            </a:r>
            <a:r>
              <a:rPr lang="fr-FR" sz="2400" dirty="0">
                <a:solidFill>
                  <a:schemeClr val="bg1"/>
                </a:solidFill>
                <a:latin typeface="Calibri" panose="020F0502020204030204" pitchFamily="34" charset="0"/>
                <a:cs typeface="Calibri" panose="020F0502020204030204" pitchFamily="34" charset="0"/>
              </a:rPr>
              <a:t>parmi eux se trouvent des Lions au potentiel de futurs responsables, des Lions qui ont occupé des postes de responsables, qui sont sources de conseils, de soutien et intéressés par l'avenir du club. </a:t>
            </a:r>
          </a:p>
          <a:p>
            <a:endParaRPr lang="en-US" sz="24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Sondez les membres du club </a:t>
            </a:r>
            <a:r>
              <a:rPr lang="fr-FR" sz="2400" dirty="0">
                <a:solidFill>
                  <a:schemeClr val="bg1"/>
                </a:solidFill>
                <a:latin typeface="Calibri" panose="020F0502020204030204" pitchFamily="34" charset="0"/>
                <a:cs typeface="Calibri" panose="020F0502020204030204" pitchFamily="34" charset="0"/>
              </a:rPr>
              <a:t>pour une perspective complète sur ses attentes. recherchez-en un échantillon représentatif ou dans le cas de clubs plus petits, interrogez-en autant que possible (membres bien établis, nouveaux membres, jeunes Lions, etc.) pour bien comprendre leurs attentes et mobiliser leurs compétences. </a:t>
            </a:r>
          </a:p>
        </p:txBody>
      </p:sp>
      <p:pic>
        <p:nvPicPr>
          <p:cNvPr id="2" name="Picture 1">
            <a:extLst>
              <a:ext uri="{FF2B5EF4-FFF2-40B4-BE49-F238E27FC236}">
                <a16:creationId xmlns:a16="http://schemas.microsoft.com/office/drawing/2014/main" id="{EDEAE97A-BFA8-609F-BDF5-E6DAD88164D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800" y="5887137"/>
            <a:ext cx="896739" cy="849661"/>
          </a:xfrm>
          <a:prstGeom prst="rect">
            <a:avLst/>
          </a:prstGeom>
        </p:spPr>
      </p:pic>
      <p:sp>
        <p:nvSpPr>
          <p:cNvPr id="6" name="Background - Solid">
            <a:extLst>
              <a:ext uri="{FF2B5EF4-FFF2-40B4-BE49-F238E27FC236}">
                <a16:creationId xmlns:a16="http://schemas.microsoft.com/office/drawing/2014/main" id="{2FD815C8-5782-2F4F-8357-B8B8369BB849}"/>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75241" y="1143544"/>
            <a:ext cx="442535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16548" y="490603"/>
            <a:ext cx="1200386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Élaborer une vision, évaluer les besoins et définir des 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893284710"/>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r-FR"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ffectLst/>
                  <a:ea typeface="ヒラギノ角ゴ Pro W3" pitchFamily="84" charset="-128"/>
                </a:rPr>
                <a:t>4</a:t>
              </a:r>
            </a:p>
          </p:txBody>
        </p:sp>
      </p:grpSp>
      <p:pic>
        <p:nvPicPr>
          <p:cNvPr id="2" name="Picture 1">
            <a:extLst>
              <a:ext uri="{FF2B5EF4-FFF2-40B4-BE49-F238E27FC236}">
                <a16:creationId xmlns:a16="http://schemas.microsoft.com/office/drawing/2014/main" id="{33641F47-5938-564E-AF7A-BD7B8E7B73E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45669" y="5728994"/>
            <a:ext cx="896739" cy="849661"/>
          </a:xfrm>
          <a:prstGeom prst="rect">
            <a:avLst/>
          </a:prstGeom>
        </p:spPr>
      </p:pic>
      <p:sp>
        <p:nvSpPr>
          <p:cNvPr id="3" name="Background - Solid">
            <a:extLst>
              <a:ext uri="{FF2B5EF4-FFF2-40B4-BE49-F238E27FC236}">
                <a16:creationId xmlns:a16="http://schemas.microsoft.com/office/drawing/2014/main" id="{DACD56E9-1FF9-86F8-40FB-3F9B9EE71F1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71294" y="439479"/>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Axe prioritaire 1</a:t>
            </a:r>
          </a:p>
          <a:p>
            <a:r>
              <a:rPr lang="fr-FR" dirty="0">
                <a:solidFill>
                  <a:schemeClr val="bg1"/>
                </a:solidFill>
                <a:latin typeface="Calibri" panose="020F0502020204030204" pitchFamily="34" charset="0"/>
                <a:ea typeface="Arial" charset="0"/>
                <a:cs typeface="Calibri" panose="020F0502020204030204" pitchFamily="34" charset="0"/>
              </a:rPr>
              <a:t>Revitaliser votre club par le recrutement</a:t>
            </a:r>
          </a:p>
        </p:txBody>
      </p:sp>
      <p:sp>
        <p:nvSpPr>
          <p:cNvPr id="12" name="Rectangle 11">
            <a:extLst>
              <a:ext uri="{FF2B5EF4-FFF2-40B4-BE49-F238E27FC236}">
                <a16:creationId xmlns:a16="http://schemas.microsoft.com/office/drawing/2014/main" id="{606E2743-2C2E-4F47-A2A6-4C9B7397EE32}"/>
              </a:ext>
            </a:extLst>
          </p:cNvPr>
          <p:cNvSpPr/>
          <p:nvPr/>
        </p:nvSpPr>
        <p:spPr>
          <a:xfrm>
            <a:off x="-19473" y="567344"/>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Quelles sont les possibilités de croissance de l’effectif du club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Que devons-nous améliorer en matière de recrutement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Pourquoi ne parvenons-nous pas à recruter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Qu'est-ce qui attire des gens dans notre club ?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0210800" y="5315581"/>
            <a:ext cx="1198307" cy="1135396"/>
          </a:xfrm>
          <a:prstGeom prst="rect">
            <a:avLst/>
          </a:prstGeom>
        </p:spPr>
      </p:pic>
      <p:pic>
        <p:nvPicPr>
          <p:cNvPr id="2" name="Picture 1">
            <a:extLst>
              <a:ext uri="{FF2B5EF4-FFF2-40B4-BE49-F238E27FC236}">
                <a16:creationId xmlns:a16="http://schemas.microsoft.com/office/drawing/2014/main" id="{0CCD4290-EC22-F361-37BB-7539F53877F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3" name="Background - Solid">
            <a:extLst>
              <a:ext uri="{FF2B5EF4-FFF2-40B4-BE49-F238E27FC236}">
                <a16:creationId xmlns:a16="http://schemas.microsoft.com/office/drawing/2014/main" id="{6FB3C5FD-A470-E9C9-205B-0361073D5E8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15551" y="437827"/>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0439401" y="5762916"/>
            <a:ext cx="914456" cy="866447"/>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423642" y="350864"/>
            <a:ext cx="1176531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Axe prioritaire 2</a:t>
            </a:r>
          </a:p>
          <a:p>
            <a:r>
              <a:rPr lang="fr-FR" dirty="0">
                <a:solidFill>
                  <a:schemeClr val="bg1"/>
                </a:solidFill>
                <a:latin typeface="Calibri" panose="020F0502020204030204" pitchFamily="34" charset="0"/>
                <a:ea typeface="Arial" charset="0"/>
                <a:cs typeface="Calibri" panose="020F0502020204030204" pitchFamily="34" charset="0"/>
              </a:rPr>
              <a:t>Redynamiser votre club par de nouvelles activités de service</a:t>
            </a:r>
          </a:p>
        </p:txBody>
      </p:sp>
      <p:sp>
        <p:nvSpPr>
          <p:cNvPr id="2" name="Rectangle 1">
            <a:extLst>
              <a:ext uri="{FF2B5EF4-FFF2-40B4-BE49-F238E27FC236}">
                <a16:creationId xmlns:a16="http://schemas.microsoft.com/office/drawing/2014/main" id="{0C4057FF-398D-4E70-B6BD-EAB73CEF9F2C}"/>
              </a:ext>
            </a:extLst>
          </p:cNvPr>
          <p:cNvSpPr/>
          <p:nvPr/>
        </p:nvSpPr>
        <p:spPr>
          <a:xfrm>
            <a:off x="1199924" y="2216476"/>
            <a:ext cx="10153933" cy="4349652"/>
          </a:xfrm>
          <a:prstGeom prst="rect">
            <a:avLst/>
          </a:prstGeom>
        </p:spPr>
        <p:txBody>
          <a:bodyPr wrap="square">
            <a:spAutoFit/>
          </a:bodyPr>
          <a:lstStyle/>
          <a:p>
            <a:pPr>
              <a:lnSpc>
                <a:spcPct val="110000"/>
              </a:lnSpc>
            </a:pPr>
            <a:r>
              <a:rPr lang="fr-FR" sz="22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2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200" dirty="0">
                <a:solidFill>
                  <a:schemeClr val="accent1"/>
                </a:solidFill>
                <a:latin typeface="Calibri" panose="020F0502020204030204" pitchFamily="34" charset="0"/>
                <a:cs typeface="Calibri" panose="020F0502020204030204" pitchFamily="34" charset="0"/>
              </a:rPr>
              <a:t>Les activités de service du club répondent-elles aux besoins locaux actuels ?</a:t>
            </a:r>
          </a:p>
          <a:p>
            <a:pPr marL="514350" indent="-514350">
              <a:lnSpc>
                <a:spcPct val="110000"/>
              </a:lnSpc>
              <a:buFont typeface="+mj-lt"/>
              <a:buAutoNum type="arabicPeriod"/>
            </a:pPr>
            <a:endParaRPr lang="en-US" sz="22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200" dirty="0">
                <a:solidFill>
                  <a:schemeClr val="accent1"/>
                </a:solidFill>
                <a:latin typeface="Calibri" panose="020F0502020204030204" pitchFamily="34" charset="0"/>
                <a:cs typeface="Calibri" panose="020F0502020204030204" pitchFamily="34" charset="0"/>
              </a:rPr>
              <a:t>Les membres du club sont-ils enthousiastes et activement engagés dans les activités de service ? </a:t>
            </a:r>
          </a:p>
          <a:p>
            <a:pPr marL="514350" indent="-514350">
              <a:lnSpc>
                <a:spcPct val="110000"/>
              </a:lnSpc>
              <a:buFont typeface="+mj-lt"/>
              <a:buAutoNum type="arabicPeriod"/>
            </a:pPr>
            <a:endParaRPr lang="en-US" sz="22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200" dirty="0">
                <a:solidFill>
                  <a:schemeClr val="accent1"/>
                </a:solidFill>
                <a:latin typeface="Calibri" panose="020F0502020204030204" pitchFamily="34" charset="0"/>
                <a:cs typeface="Calibri" panose="020F0502020204030204" pitchFamily="34" charset="0"/>
              </a:rPr>
              <a:t>Les responsables du club sont-ils réceptifs aux suggestions des membres sur de nouveaux projets de service ? </a:t>
            </a:r>
          </a:p>
          <a:p>
            <a:pPr marL="514350" indent="-514350">
              <a:lnSpc>
                <a:spcPct val="110000"/>
              </a:lnSpc>
              <a:buFont typeface="+mj-lt"/>
              <a:buAutoNum type="arabicPeriod"/>
            </a:pPr>
            <a:endParaRPr lang="en-US" sz="22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200" dirty="0">
                <a:solidFill>
                  <a:schemeClr val="accent1"/>
                </a:solidFill>
                <a:latin typeface="Calibri" panose="020F0502020204030204" pitchFamily="34" charset="0"/>
                <a:cs typeface="Calibri" panose="020F0502020204030204" pitchFamily="34" charset="0"/>
              </a:rPr>
              <a:t>Nos activités de service attirent-elles de nouveaux membres ?</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
        <p:nvSpPr>
          <p:cNvPr id="4" name="Background - Solid">
            <a:extLst>
              <a:ext uri="{FF2B5EF4-FFF2-40B4-BE49-F238E27FC236}">
                <a16:creationId xmlns:a16="http://schemas.microsoft.com/office/drawing/2014/main" id="{BB480FB6-F204-AA2C-8710-AC2368D07FC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1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3217" y="598044"/>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0061799" y="5334001"/>
            <a:ext cx="1125832" cy="1066726"/>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561881"/>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Axe prioritaire 3</a:t>
            </a:r>
          </a:p>
          <a:p>
            <a:r>
              <a:rPr lang="fr-FR" dirty="0">
                <a:solidFill>
                  <a:schemeClr val="bg1"/>
                </a:solidFill>
                <a:latin typeface="Calibri" panose="020F0502020204030204" pitchFamily="34" charset="0"/>
                <a:ea typeface="Arial" charset="0"/>
                <a:cs typeface="Calibri" panose="020F0502020204030204" pitchFamily="34" charset="0"/>
              </a:rPr>
              <a:t>Exceller en matière de formation des responsables et de fonctionnement du club</a:t>
            </a:r>
          </a:p>
        </p:txBody>
      </p:sp>
      <p:sp>
        <p:nvSpPr>
          <p:cNvPr id="2" name="Rectangle 1">
            <a:extLst>
              <a:ext uri="{FF2B5EF4-FFF2-40B4-BE49-F238E27FC236}">
                <a16:creationId xmlns:a16="http://schemas.microsoft.com/office/drawing/2014/main" id="{7E840FE7-4E75-4F7F-8924-44FE4547F501}"/>
              </a:ext>
            </a:extLst>
          </p:cNvPr>
          <p:cNvSpPr/>
          <p:nvPr/>
        </p:nvSpPr>
        <p:spPr>
          <a:xfrm>
            <a:off x="683317" y="2631977"/>
            <a:ext cx="10820400" cy="3728393"/>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officiels du club suivent-ils une formation à leur poste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membres du club sont-ils encouragés à prendre des postes de responsabilité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Participent-ils régulièrement aux événements du club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Faut-il envisager de modifier le format des réunions du club ?</a:t>
            </a:r>
          </a:p>
        </p:txBody>
      </p:sp>
      <p:sp>
        <p:nvSpPr>
          <p:cNvPr id="4" name="Background - Solid">
            <a:extLst>
              <a:ext uri="{FF2B5EF4-FFF2-40B4-BE49-F238E27FC236}">
                <a16:creationId xmlns:a16="http://schemas.microsoft.com/office/drawing/2014/main" id="{0A82A340-7CC6-C092-855A-002E1D1C6E52}"/>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8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2"/>
            <a:ext cx="12192000" cy="708660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11584" y="444915"/>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0287000" y="5468137"/>
            <a:ext cx="1198307" cy="1135396"/>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604318" y="39490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Axe prioritaire 4</a:t>
            </a:r>
          </a:p>
          <a:p>
            <a:r>
              <a:rPr lang="fr-FR" dirty="0">
                <a:solidFill>
                  <a:schemeClr val="bg1"/>
                </a:solidFill>
                <a:latin typeface="Calibri" panose="020F0502020204030204" pitchFamily="34" charset="0"/>
                <a:ea typeface="Arial" charset="0"/>
                <a:cs typeface="Calibri" panose="020F0502020204030204" pitchFamily="34" charset="0"/>
              </a:rPr>
              <a:t>Promouvoir les accomplissements du club </a:t>
            </a:r>
            <a:br>
              <a:rPr lang="fr-FR" dirty="0">
                <a:solidFill>
                  <a:schemeClr val="bg1"/>
                </a:solidFill>
                <a:latin typeface="Calibri" panose="020F0502020204030204" pitchFamily="34" charset="0"/>
                <a:ea typeface="Arial" charset="0"/>
                <a:cs typeface="Calibri" panose="020F0502020204030204" pitchFamily="34" charset="0"/>
              </a:rPr>
            </a:br>
            <a:r>
              <a:rPr lang="fr-FR" dirty="0">
                <a:solidFill>
                  <a:schemeClr val="bg1"/>
                </a:solidFill>
                <a:latin typeface="Calibri" panose="020F0502020204030204" pitchFamily="34" charset="0"/>
                <a:ea typeface="Arial" charset="0"/>
                <a:cs typeface="Calibri" panose="020F0502020204030204" pitchFamily="34" charset="0"/>
              </a:rPr>
              <a:t>auprès du public</a:t>
            </a:r>
          </a:p>
        </p:txBody>
      </p:sp>
      <p:sp>
        <p:nvSpPr>
          <p:cNvPr id="2" name="Rectangle 1">
            <a:extLst>
              <a:ext uri="{FF2B5EF4-FFF2-40B4-BE49-F238E27FC236}">
                <a16:creationId xmlns:a16="http://schemas.microsoft.com/office/drawing/2014/main" id="{114575DE-1852-4726-8876-FC9F76462A14}"/>
              </a:ext>
            </a:extLst>
          </p:cNvPr>
          <p:cNvSpPr/>
          <p:nvPr/>
        </p:nvSpPr>
        <p:spPr>
          <a:xfrm>
            <a:off x="593986" y="2331891"/>
            <a:ext cx="10134600" cy="4134658"/>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Questions pour lancer le débat</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 club maintient-il une présence active sur les réseaux sociaux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 club dispose-t-il d'un site web ou d’un site e-Clubhouse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Comment tenez-vous le public informé de vos événements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Incluons-nous toujours un message de bienvenue encourageant les personnes intéressées à nous rejoindre ? </a:t>
            </a:r>
          </a:p>
        </p:txBody>
      </p:sp>
      <p:pic>
        <p:nvPicPr>
          <p:cNvPr id="3" name="Picture 2">
            <a:extLst>
              <a:ext uri="{FF2B5EF4-FFF2-40B4-BE49-F238E27FC236}">
                <a16:creationId xmlns:a16="http://schemas.microsoft.com/office/drawing/2014/main" id="{498BA659-98F9-EA53-923B-7C8820E54D1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4" name="Background - Solid">
            <a:extLst>
              <a:ext uri="{FF2B5EF4-FFF2-40B4-BE49-F238E27FC236}">
                <a16:creationId xmlns:a16="http://schemas.microsoft.com/office/drawing/2014/main" id="{50B0A365-D0F6-B4D7-CE0A-FB6D6B7ADF3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1361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65301</TotalTime>
  <Words>1282</Words>
  <Application>Microsoft Office PowerPoint</Application>
  <PresentationFormat>Widescreen</PresentationFormat>
  <Paragraphs>221</Paragraphs>
  <Slides>26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Helvetica</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2083</cp:revision>
  <cp:lastPrinted>2018-07-23T15:21:46Z</cp:lastPrinted>
  <dcterms:created xsi:type="dcterms:W3CDTF">2016-11-15T15:12:50Z</dcterms:created>
  <dcterms:modified xsi:type="dcterms:W3CDTF">2023-10-25T17:48:10Z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