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83" r:id="rId7"/>
    <p:sldMasterId id="2147483885" r:id="rId8"/>
    <p:sldMasterId id="2147483895" r:id="rId9"/>
  </p:sldMasterIdLst>
  <p:notesMasterIdLst>
    <p:notesMasterId r:id="rId47"/>
  </p:notesMasterIdLst>
  <p:handoutMasterIdLst>
    <p:handoutMasterId r:id="rId48"/>
  </p:handoutMasterIdLst>
  <p:sldIdLst>
    <p:sldId id="1340" r:id="rId10"/>
    <p:sldId id="1019" r:id="rId11"/>
    <p:sldId id="1020" r:id="rId12"/>
    <p:sldId id="1040" r:id="rId13"/>
    <p:sldId id="1081" r:id="rId14"/>
    <p:sldId id="1050" r:id="rId15"/>
    <p:sldId id="1049" r:id="rId16"/>
    <p:sldId id="1026" r:id="rId17"/>
    <p:sldId id="1047" r:id="rId18"/>
    <p:sldId id="1048" r:id="rId19"/>
    <p:sldId id="1349" r:id="rId20"/>
    <p:sldId id="975" r:id="rId21"/>
    <p:sldId id="1341" r:id="rId22"/>
    <p:sldId id="1152" r:id="rId23"/>
    <p:sldId id="1066" r:id="rId24"/>
    <p:sldId id="1153" r:id="rId25"/>
    <p:sldId id="1154" r:id="rId26"/>
    <p:sldId id="1155" r:id="rId27"/>
    <p:sldId id="1156" r:id="rId28"/>
    <p:sldId id="1157" r:id="rId29"/>
    <p:sldId id="1158" r:id="rId30"/>
    <p:sldId id="1031" r:id="rId31"/>
    <p:sldId id="911" r:id="rId32"/>
    <p:sldId id="1032" r:id="rId33"/>
    <p:sldId id="1036" r:id="rId34"/>
    <p:sldId id="1348" r:id="rId35"/>
    <p:sldId id="1064" r:id="rId36"/>
    <p:sldId id="1350" r:id="rId37"/>
    <p:sldId id="1346" r:id="rId38"/>
    <p:sldId id="1345" r:id="rId39"/>
    <p:sldId id="1344" r:id="rId40"/>
    <p:sldId id="1351" r:id="rId41"/>
    <p:sldId id="1352" r:id="rId42"/>
    <p:sldId id="1034" r:id="rId43"/>
    <p:sldId id="1160" r:id="rId44"/>
    <p:sldId id="1347" r:id="rId45"/>
    <p:sldId id="1022" r:id="rId46"/>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Gray, Tracy" initials="GT" lastIdx="5" clrIdx="82">
    <p:extLst>
      <p:ext uri="{19B8F6BF-5375-455C-9EA6-DF929625EA0E}">
        <p15:presenceInfo xmlns:p15="http://schemas.microsoft.com/office/powerpoint/2012/main" userId="S::tgray@lionsclubs.org::51b47a81-9ad3-4650-aba2-57b18fa96281" providerId="AD"/>
      </p:ext>
    </p:extLst>
  </p:cmAuthor>
  <p:cmAuthor id="13" name="Tamara Osheroff" initials="TO [12]" lastIdx="1" clrIdx="12"/>
  <p:cmAuthor id="84" name="Trella, Amanda" initials="TA" lastIdx="2" clrIdx="83">
    <p:extLst>
      <p:ext uri="{19B8F6BF-5375-455C-9EA6-DF929625EA0E}">
        <p15:presenceInfo xmlns:p15="http://schemas.microsoft.com/office/powerpoint/2012/main" userId="S::ATrella@lionsclubs.org::3b188ead-6532-49cb-9aa9-069f2cd7e8a9" providerId="AD"/>
      </p:ext>
    </p:extLst>
  </p:cmAuthor>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CD3108"/>
    <a:srgbClr val="00338D"/>
    <a:srgbClr val="457DC8"/>
    <a:srgbClr val="FF5C35"/>
    <a:srgbClr val="56565A"/>
    <a:srgbClr val="0A5496"/>
    <a:srgbClr val="082E87"/>
    <a:srgbClr val="F76639"/>
    <a:srgbClr val="F0C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0449" autoAdjust="0"/>
  </p:normalViewPr>
  <p:slideViewPr>
    <p:cSldViewPr showGuides="1">
      <p:cViewPr varScale="1">
        <p:scale>
          <a:sx n="63" d="100"/>
          <a:sy n="63" d="100"/>
        </p:scale>
        <p:origin x="1148" y="60"/>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8646"/>
    </p:cViewPr>
  </p:sorterViewPr>
  <p:notesViewPr>
    <p:cSldViewPr showGuides="1">
      <p:cViewPr>
        <p:scale>
          <a:sx n="75" d="100"/>
          <a:sy n="75" d="100"/>
        </p:scale>
        <p:origin x="3984" y="4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handoutMaster" Target="handoutMasters/handoutMaster1.xml"/><Relationship Id="rId8" Type="http://schemas.openxmlformats.org/officeDocument/2006/relationships/slideMaster" Target="slideMasters/slideMaster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9ED8B6-EF2E-41B5-93AB-F50506A15720}" type="doc">
      <dgm:prSet loTypeId="urn:microsoft.com/office/officeart/2005/8/layout/hierarchy3" loCatId="hierarchy" qsTypeId="urn:microsoft.com/office/officeart/2005/8/quickstyle/simple1" qsCatId="simple" csTypeId="urn:microsoft.com/office/officeart/2005/8/colors/accent3_2" csCatId="accent3" phldr="1"/>
      <dgm:spPr/>
      <dgm:t>
        <a:bodyPr/>
        <a:lstStyle/>
        <a:p>
          <a:endParaRPr lang="en-US"/>
        </a:p>
      </dgm:t>
    </dgm:pt>
    <dgm:pt modelId="{D3DF5F5E-001C-411B-93A4-4C69C775479F}">
      <dgm:prSet phldrT="[Text]" custT="1"/>
      <dgm:spPr>
        <a:solidFill>
          <a:srgbClr val="F0C300"/>
        </a:solidFill>
        <a:ln>
          <a:noFill/>
        </a:ln>
      </dgm:spPr>
      <dgm:t>
        <a:bodyPr/>
        <a:lstStyle/>
        <a:p>
          <a:r>
            <a:rPr lang="fr-FR" sz="4000" b="1">
              <a:solidFill>
                <a:srgbClr val="002060"/>
              </a:solidFill>
              <a:latin typeface="Arial" panose="020B0604020202020204" pitchFamily="34" charset="0"/>
              <a:cs typeface="Arial" panose="020B0604020202020204" pitchFamily="34" charset="0"/>
            </a:rPr>
            <a:t>SMA</a:t>
          </a:r>
        </a:p>
      </dgm:t>
    </dgm:pt>
    <dgm:pt modelId="{0672E94C-C701-496F-BE24-A2D055D43939}" type="parTrans" cxnId="{87CA773B-ED7E-45C6-A055-A02B013CD441}">
      <dgm:prSet/>
      <dgm:spPr/>
      <dgm:t>
        <a:bodyPr/>
        <a:lstStyle/>
        <a:p>
          <a:endParaRPr lang="en-US"/>
        </a:p>
      </dgm:t>
    </dgm:pt>
    <dgm:pt modelId="{ABE4409E-0F3C-4BF1-8087-B2FEEAECDFC4}" type="sibTrans" cxnId="{87CA773B-ED7E-45C6-A055-A02B013CD441}">
      <dgm:prSet/>
      <dgm:spPr/>
      <dgm:t>
        <a:bodyPr/>
        <a:lstStyle/>
        <a:p>
          <a:endParaRPr lang="en-US"/>
        </a:p>
      </dgm:t>
    </dgm:pt>
    <dgm:pt modelId="{F60A5519-78B9-4839-BCE5-DC890534C8DB}">
      <dgm:prSet phldrT="[Text]" custT="1"/>
      <dgm:spPr>
        <a:ln>
          <a:solidFill>
            <a:schemeClr val="bg1"/>
          </a:solidFill>
        </a:ln>
      </dgm:spPr>
      <dgm:t>
        <a:bodyPr/>
        <a:lstStyle/>
        <a:p>
          <a:r>
            <a:rPr lang="fr-FR" sz="1200" b="1" dirty="0">
              <a:solidFill>
                <a:srgbClr val="F76639"/>
              </a:solidFill>
              <a:latin typeface="Arial" panose="020B0604020202020204" pitchFamily="34" charset="0"/>
              <a:cs typeface="Arial" panose="020B0604020202020204" pitchFamily="34" charset="0"/>
            </a:rPr>
            <a:t>Responsable de région constitutionnelle</a:t>
          </a:r>
        </a:p>
      </dgm:t>
    </dgm:pt>
    <dgm:pt modelId="{4DD7BF1F-A1AB-4211-9CC9-B303D7446488}" type="parTrans" cxnId="{DD57ACB6-670B-43D2-BAB9-E4104C10D943}">
      <dgm:prSet/>
      <dgm:spPr>
        <a:ln>
          <a:solidFill>
            <a:schemeClr val="bg1"/>
          </a:solidFill>
        </a:ln>
      </dgm:spPr>
      <dgm:t>
        <a:bodyPr/>
        <a:lstStyle/>
        <a:p>
          <a:endParaRPr lang="en-US"/>
        </a:p>
      </dgm:t>
    </dgm:pt>
    <dgm:pt modelId="{021C6D69-954E-4487-9545-E3D2E9627B4A}" type="sibTrans" cxnId="{DD57ACB6-670B-43D2-BAB9-E4104C10D943}">
      <dgm:prSet/>
      <dgm:spPr/>
      <dgm:t>
        <a:bodyPr/>
        <a:lstStyle/>
        <a:p>
          <a:endParaRPr lang="en-US"/>
        </a:p>
      </dgm:t>
    </dgm:pt>
    <dgm:pt modelId="{8A49232C-8170-4CE0-BAFE-F51943696242}">
      <dgm:prSet phldrT="[Text]" custT="1"/>
      <dgm:spPr>
        <a:ln>
          <a:solidFill>
            <a:schemeClr val="bg1"/>
          </a:solidFill>
        </a:ln>
      </dgm:spPr>
      <dgm:t>
        <a:bodyPr/>
        <a:lstStyle/>
        <a:p>
          <a:r>
            <a:rPr lang="fr-FR" sz="1400" b="1" dirty="0">
              <a:solidFill>
                <a:srgbClr val="F76639"/>
              </a:solidFill>
              <a:latin typeface="Arial" panose="020B0604020202020204" pitchFamily="34" charset="0"/>
              <a:cs typeface="Arial" panose="020B0604020202020204" pitchFamily="34" charset="0"/>
            </a:rPr>
            <a:t>Responsable régional</a:t>
          </a:r>
        </a:p>
      </dgm:t>
    </dgm:pt>
    <dgm:pt modelId="{1EDEC4FE-C1CF-4F2F-8A7C-18463894C3B7}" type="parTrans" cxnId="{974A45FC-472D-4C9A-B6B7-52244149AADB}">
      <dgm:prSet/>
      <dgm:spPr>
        <a:ln>
          <a:solidFill>
            <a:schemeClr val="bg1"/>
          </a:solidFill>
        </a:ln>
      </dgm:spPr>
      <dgm:t>
        <a:bodyPr/>
        <a:lstStyle/>
        <a:p>
          <a:endParaRPr lang="en-US"/>
        </a:p>
      </dgm:t>
    </dgm:pt>
    <dgm:pt modelId="{1CB75848-0DFE-4ADD-9942-A73D31E79A18}" type="sibTrans" cxnId="{974A45FC-472D-4C9A-B6B7-52244149AADB}">
      <dgm:prSet/>
      <dgm:spPr/>
      <dgm:t>
        <a:bodyPr/>
        <a:lstStyle/>
        <a:p>
          <a:endParaRPr lang="en-US"/>
        </a:p>
      </dgm:t>
    </dgm:pt>
    <dgm:pt modelId="{440269A7-87A4-480D-B237-26FDA6105A47}">
      <dgm:prSet custT="1"/>
      <dgm:spPr>
        <a:ln>
          <a:solidFill>
            <a:schemeClr val="bg1"/>
          </a:solidFill>
        </a:ln>
      </dgm:spPr>
      <dgm:t>
        <a:bodyPr/>
        <a:lstStyle/>
        <a:p>
          <a:r>
            <a:rPr lang="fr-FR" sz="1400" b="1" dirty="0">
              <a:solidFill>
                <a:srgbClr val="F76639"/>
              </a:solidFill>
              <a:latin typeface="Arial" panose="020B0604020202020204" pitchFamily="34" charset="0"/>
              <a:cs typeface="Arial" panose="020B0604020202020204" pitchFamily="34" charset="0"/>
            </a:rPr>
            <a:t>Responsables de DM</a:t>
          </a:r>
        </a:p>
      </dgm:t>
    </dgm:pt>
    <dgm:pt modelId="{D435903F-0971-4A77-9C2C-E77E0EE5DB07}" type="parTrans" cxnId="{EAFD80DD-C1C8-4E03-9236-6482CCD84637}">
      <dgm:prSet/>
      <dgm:spPr>
        <a:ln>
          <a:solidFill>
            <a:schemeClr val="bg1"/>
          </a:solidFill>
        </a:ln>
      </dgm:spPr>
      <dgm:t>
        <a:bodyPr/>
        <a:lstStyle/>
        <a:p>
          <a:endParaRPr lang="en-US"/>
        </a:p>
      </dgm:t>
    </dgm:pt>
    <dgm:pt modelId="{BA9EF972-C787-41F3-912B-E336395B7ACC}" type="sibTrans" cxnId="{EAFD80DD-C1C8-4E03-9236-6482CCD84637}">
      <dgm:prSet/>
      <dgm:spPr/>
      <dgm:t>
        <a:bodyPr/>
        <a:lstStyle/>
        <a:p>
          <a:endParaRPr lang="en-US"/>
        </a:p>
      </dgm:t>
    </dgm:pt>
    <dgm:pt modelId="{113B74C1-9FA5-44FA-960B-C03811B6721A}">
      <dgm:prSet custT="1"/>
      <dgm:spPr>
        <a:ln>
          <a:solidFill>
            <a:schemeClr val="bg1"/>
          </a:solidFill>
        </a:ln>
      </dgm:spPr>
      <dgm:t>
        <a:bodyPr/>
        <a:lstStyle/>
        <a:p>
          <a:r>
            <a:rPr lang="fr-FR" sz="1400" b="1" dirty="0">
              <a:solidFill>
                <a:srgbClr val="F76639"/>
              </a:solidFill>
              <a:latin typeface="Arial" panose="020B0604020202020204" pitchFamily="34" charset="0"/>
              <a:cs typeface="Arial" panose="020B0604020202020204" pitchFamily="34" charset="0"/>
            </a:rPr>
            <a:t>Responsables de district</a:t>
          </a:r>
        </a:p>
      </dgm:t>
    </dgm:pt>
    <dgm:pt modelId="{745885D6-4D22-4DA9-BFE4-632D2BBCAD4F}" type="parTrans" cxnId="{0AD31D18-14AA-4830-B1C9-F90059ED7B24}">
      <dgm:prSet/>
      <dgm:spPr>
        <a:ln>
          <a:solidFill>
            <a:schemeClr val="bg1"/>
          </a:solidFill>
        </a:ln>
      </dgm:spPr>
      <dgm:t>
        <a:bodyPr/>
        <a:lstStyle/>
        <a:p>
          <a:endParaRPr lang="en-US"/>
        </a:p>
      </dgm:t>
    </dgm:pt>
    <dgm:pt modelId="{040E773D-8136-4869-80ED-8A8460401EA5}" type="sibTrans" cxnId="{0AD31D18-14AA-4830-B1C9-F90059ED7B24}">
      <dgm:prSet/>
      <dgm:spPr/>
      <dgm:t>
        <a:bodyPr/>
        <a:lstStyle/>
        <a:p>
          <a:endParaRPr lang="en-US"/>
        </a:p>
      </dgm:t>
    </dgm:pt>
    <dgm:pt modelId="{CF4C2B87-D6AD-43A1-A808-7CD69BA4D1A4}" type="pres">
      <dgm:prSet presAssocID="{DD9ED8B6-EF2E-41B5-93AB-F50506A15720}" presName="diagram" presStyleCnt="0">
        <dgm:presLayoutVars>
          <dgm:chPref val="1"/>
          <dgm:dir/>
          <dgm:animOne val="branch"/>
          <dgm:animLvl val="lvl"/>
          <dgm:resizeHandles/>
        </dgm:presLayoutVars>
      </dgm:prSet>
      <dgm:spPr/>
    </dgm:pt>
    <dgm:pt modelId="{06A68374-134F-4C60-BB56-512B4B696680}" type="pres">
      <dgm:prSet presAssocID="{D3DF5F5E-001C-411B-93A4-4C69C775479F}" presName="root" presStyleCnt="0"/>
      <dgm:spPr/>
    </dgm:pt>
    <dgm:pt modelId="{6E420F96-EDE3-4CC3-9BBD-409F0DEDE290}" type="pres">
      <dgm:prSet presAssocID="{D3DF5F5E-001C-411B-93A4-4C69C775479F}" presName="rootComposite" presStyleCnt="0"/>
      <dgm:spPr/>
    </dgm:pt>
    <dgm:pt modelId="{64447F7F-3981-4523-918E-D78333A3E63B}" type="pres">
      <dgm:prSet presAssocID="{D3DF5F5E-001C-411B-93A4-4C69C775479F}" presName="rootText" presStyleLbl="node1" presStyleIdx="0" presStyleCnt="1" custScaleX="116372"/>
      <dgm:spPr>
        <a:prstGeom prst="rect">
          <a:avLst/>
        </a:prstGeom>
      </dgm:spPr>
    </dgm:pt>
    <dgm:pt modelId="{0B83A0D8-4013-47CE-AE4B-6E433E4E25F8}" type="pres">
      <dgm:prSet presAssocID="{D3DF5F5E-001C-411B-93A4-4C69C775479F}" presName="rootConnector" presStyleLbl="node1" presStyleIdx="0" presStyleCnt="1"/>
      <dgm:spPr/>
    </dgm:pt>
    <dgm:pt modelId="{6068981F-158D-4BD5-BABB-CD9AE2B33834}" type="pres">
      <dgm:prSet presAssocID="{D3DF5F5E-001C-411B-93A4-4C69C775479F}" presName="childShape" presStyleCnt="0"/>
      <dgm:spPr/>
    </dgm:pt>
    <dgm:pt modelId="{BCA9A1BB-5656-4905-8236-E375697E9B49}" type="pres">
      <dgm:prSet presAssocID="{4DD7BF1F-A1AB-4211-9CC9-B303D7446488}" presName="Name13" presStyleLbl="parChTrans1D2" presStyleIdx="0" presStyleCnt="4"/>
      <dgm:spPr/>
    </dgm:pt>
    <dgm:pt modelId="{9BDCD9EF-BF8C-4564-B075-E9F47D87CC23}" type="pres">
      <dgm:prSet presAssocID="{F60A5519-78B9-4839-BCE5-DC890534C8DB}" presName="childText" presStyleLbl="bgAcc1" presStyleIdx="0" presStyleCnt="4">
        <dgm:presLayoutVars>
          <dgm:bulletEnabled val="1"/>
        </dgm:presLayoutVars>
      </dgm:prSet>
      <dgm:spPr>
        <a:prstGeom prst="rect">
          <a:avLst/>
        </a:prstGeom>
      </dgm:spPr>
    </dgm:pt>
    <dgm:pt modelId="{FB2BEF57-6499-40D1-92F2-E8B4141F9746}" type="pres">
      <dgm:prSet presAssocID="{1EDEC4FE-C1CF-4F2F-8A7C-18463894C3B7}" presName="Name13" presStyleLbl="parChTrans1D2" presStyleIdx="1" presStyleCnt="4"/>
      <dgm:spPr/>
    </dgm:pt>
    <dgm:pt modelId="{5E7DE38B-D021-4069-B85D-00E7D5AC564F}" type="pres">
      <dgm:prSet presAssocID="{8A49232C-8170-4CE0-BAFE-F51943696242}" presName="childText" presStyleLbl="bgAcc1" presStyleIdx="1" presStyleCnt="4">
        <dgm:presLayoutVars>
          <dgm:bulletEnabled val="1"/>
        </dgm:presLayoutVars>
      </dgm:prSet>
      <dgm:spPr>
        <a:prstGeom prst="rect">
          <a:avLst/>
        </a:prstGeom>
      </dgm:spPr>
    </dgm:pt>
    <dgm:pt modelId="{F196A314-1661-46ED-9DD4-B5C649155ECD}" type="pres">
      <dgm:prSet presAssocID="{D435903F-0971-4A77-9C2C-E77E0EE5DB07}" presName="Name13" presStyleLbl="parChTrans1D2" presStyleIdx="2" presStyleCnt="4"/>
      <dgm:spPr/>
    </dgm:pt>
    <dgm:pt modelId="{68334377-7D92-4880-9DEE-C67A0668FA87}" type="pres">
      <dgm:prSet presAssocID="{440269A7-87A4-480D-B237-26FDA6105A47}" presName="childText" presStyleLbl="bgAcc1" presStyleIdx="2" presStyleCnt="4">
        <dgm:presLayoutVars>
          <dgm:bulletEnabled val="1"/>
        </dgm:presLayoutVars>
      </dgm:prSet>
      <dgm:spPr>
        <a:prstGeom prst="rect">
          <a:avLst/>
        </a:prstGeom>
      </dgm:spPr>
    </dgm:pt>
    <dgm:pt modelId="{6A3AA007-8877-4DAF-ABE2-70BCF9A6A30A}" type="pres">
      <dgm:prSet presAssocID="{745885D6-4D22-4DA9-BFE4-632D2BBCAD4F}" presName="Name13" presStyleLbl="parChTrans1D2" presStyleIdx="3" presStyleCnt="4"/>
      <dgm:spPr/>
    </dgm:pt>
    <dgm:pt modelId="{BAAC6182-D438-4D6D-9E31-68D53E8B4B19}" type="pres">
      <dgm:prSet presAssocID="{113B74C1-9FA5-44FA-960B-C03811B6721A}" presName="childText" presStyleLbl="bgAcc1" presStyleIdx="3" presStyleCnt="4">
        <dgm:presLayoutVars>
          <dgm:bulletEnabled val="1"/>
        </dgm:presLayoutVars>
      </dgm:prSet>
      <dgm:spPr>
        <a:prstGeom prst="rect">
          <a:avLst/>
        </a:prstGeom>
      </dgm:spPr>
    </dgm:pt>
  </dgm:ptLst>
  <dgm:cxnLst>
    <dgm:cxn modelId="{0AD31D18-14AA-4830-B1C9-F90059ED7B24}" srcId="{D3DF5F5E-001C-411B-93A4-4C69C775479F}" destId="{113B74C1-9FA5-44FA-960B-C03811B6721A}" srcOrd="3" destOrd="0" parTransId="{745885D6-4D22-4DA9-BFE4-632D2BBCAD4F}" sibTransId="{040E773D-8136-4869-80ED-8A8460401EA5}"/>
    <dgm:cxn modelId="{87CA773B-ED7E-45C6-A055-A02B013CD441}" srcId="{DD9ED8B6-EF2E-41B5-93AB-F50506A15720}" destId="{D3DF5F5E-001C-411B-93A4-4C69C775479F}" srcOrd="0" destOrd="0" parTransId="{0672E94C-C701-496F-BE24-A2D055D43939}" sibTransId="{ABE4409E-0F3C-4BF1-8087-B2FEEAECDFC4}"/>
    <dgm:cxn modelId="{045DB43C-F6C1-4D19-AE98-0EED7BFE12B4}" type="presOf" srcId="{D435903F-0971-4A77-9C2C-E77E0EE5DB07}" destId="{F196A314-1661-46ED-9DD4-B5C649155ECD}" srcOrd="0" destOrd="0" presId="urn:microsoft.com/office/officeart/2005/8/layout/hierarchy3"/>
    <dgm:cxn modelId="{EF28BC48-AE63-40F8-B014-EC6789792CC2}" type="presOf" srcId="{440269A7-87A4-480D-B237-26FDA6105A47}" destId="{68334377-7D92-4880-9DEE-C67A0668FA87}" srcOrd="0" destOrd="0" presId="urn:microsoft.com/office/officeart/2005/8/layout/hierarchy3"/>
    <dgm:cxn modelId="{4196834B-E6ED-4232-976A-961D919C5981}" type="presOf" srcId="{4DD7BF1F-A1AB-4211-9CC9-B303D7446488}" destId="{BCA9A1BB-5656-4905-8236-E375697E9B49}" srcOrd="0" destOrd="0" presId="urn:microsoft.com/office/officeart/2005/8/layout/hierarchy3"/>
    <dgm:cxn modelId="{78EE264D-3274-45BA-9457-42D938B3022E}" type="presOf" srcId="{745885D6-4D22-4DA9-BFE4-632D2BBCAD4F}" destId="{6A3AA007-8877-4DAF-ABE2-70BCF9A6A30A}" srcOrd="0" destOrd="0" presId="urn:microsoft.com/office/officeart/2005/8/layout/hierarchy3"/>
    <dgm:cxn modelId="{F03B486E-A031-439E-B0DE-1AD9C153793C}" type="presOf" srcId="{8A49232C-8170-4CE0-BAFE-F51943696242}" destId="{5E7DE38B-D021-4069-B85D-00E7D5AC564F}" srcOrd="0" destOrd="0" presId="urn:microsoft.com/office/officeart/2005/8/layout/hierarchy3"/>
    <dgm:cxn modelId="{B3AA867F-3DBD-41A3-A6FA-741AFC88203C}" type="presOf" srcId="{DD9ED8B6-EF2E-41B5-93AB-F50506A15720}" destId="{CF4C2B87-D6AD-43A1-A808-7CD69BA4D1A4}" srcOrd="0" destOrd="0" presId="urn:microsoft.com/office/officeart/2005/8/layout/hierarchy3"/>
    <dgm:cxn modelId="{26F8B983-6364-4FCD-AD8A-82BCD7C711E0}" type="presOf" srcId="{D3DF5F5E-001C-411B-93A4-4C69C775479F}" destId="{64447F7F-3981-4523-918E-D78333A3E63B}" srcOrd="0" destOrd="0" presId="urn:microsoft.com/office/officeart/2005/8/layout/hierarchy3"/>
    <dgm:cxn modelId="{DD57ACB6-670B-43D2-BAB9-E4104C10D943}" srcId="{D3DF5F5E-001C-411B-93A4-4C69C775479F}" destId="{F60A5519-78B9-4839-BCE5-DC890534C8DB}" srcOrd="0" destOrd="0" parTransId="{4DD7BF1F-A1AB-4211-9CC9-B303D7446488}" sibTransId="{021C6D69-954E-4487-9545-E3D2E9627B4A}"/>
    <dgm:cxn modelId="{D8051BBB-1B12-4893-94FE-65CB727F578D}" type="presOf" srcId="{F60A5519-78B9-4839-BCE5-DC890534C8DB}" destId="{9BDCD9EF-BF8C-4564-B075-E9F47D87CC23}" srcOrd="0" destOrd="0" presId="urn:microsoft.com/office/officeart/2005/8/layout/hierarchy3"/>
    <dgm:cxn modelId="{A1C3C4C0-8B26-47F9-987F-4E8FA0C64777}" type="presOf" srcId="{D3DF5F5E-001C-411B-93A4-4C69C775479F}" destId="{0B83A0D8-4013-47CE-AE4B-6E433E4E25F8}" srcOrd="1" destOrd="0" presId="urn:microsoft.com/office/officeart/2005/8/layout/hierarchy3"/>
    <dgm:cxn modelId="{EAFD80DD-C1C8-4E03-9236-6482CCD84637}" srcId="{D3DF5F5E-001C-411B-93A4-4C69C775479F}" destId="{440269A7-87A4-480D-B237-26FDA6105A47}" srcOrd="2" destOrd="0" parTransId="{D435903F-0971-4A77-9C2C-E77E0EE5DB07}" sibTransId="{BA9EF972-C787-41F3-912B-E336395B7ACC}"/>
    <dgm:cxn modelId="{FAF706EE-963C-45BB-B992-FD8283B29AC8}" type="presOf" srcId="{1EDEC4FE-C1CF-4F2F-8A7C-18463894C3B7}" destId="{FB2BEF57-6499-40D1-92F2-E8B4141F9746}" srcOrd="0" destOrd="0" presId="urn:microsoft.com/office/officeart/2005/8/layout/hierarchy3"/>
    <dgm:cxn modelId="{84E43DF0-8813-4E53-89E5-BCE06812C81D}" type="presOf" srcId="{113B74C1-9FA5-44FA-960B-C03811B6721A}" destId="{BAAC6182-D438-4D6D-9E31-68D53E8B4B19}" srcOrd="0" destOrd="0" presId="urn:microsoft.com/office/officeart/2005/8/layout/hierarchy3"/>
    <dgm:cxn modelId="{974A45FC-472D-4C9A-B6B7-52244149AADB}" srcId="{D3DF5F5E-001C-411B-93A4-4C69C775479F}" destId="{8A49232C-8170-4CE0-BAFE-F51943696242}" srcOrd="1" destOrd="0" parTransId="{1EDEC4FE-C1CF-4F2F-8A7C-18463894C3B7}" sibTransId="{1CB75848-0DFE-4ADD-9942-A73D31E79A18}"/>
    <dgm:cxn modelId="{3944FED1-3D69-4609-B74C-017703A5C1A1}" type="presParOf" srcId="{CF4C2B87-D6AD-43A1-A808-7CD69BA4D1A4}" destId="{06A68374-134F-4C60-BB56-512B4B696680}" srcOrd="0" destOrd="0" presId="urn:microsoft.com/office/officeart/2005/8/layout/hierarchy3"/>
    <dgm:cxn modelId="{FF5353D2-0741-4588-AE0B-35402DC76C2B}" type="presParOf" srcId="{06A68374-134F-4C60-BB56-512B4B696680}" destId="{6E420F96-EDE3-4CC3-9BBD-409F0DEDE290}" srcOrd="0" destOrd="0" presId="urn:microsoft.com/office/officeart/2005/8/layout/hierarchy3"/>
    <dgm:cxn modelId="{D8ADAC07-844A-438D-911D-FBD503777A49}" type="presParOf" srcId="{6E420F96-EDE3-4CC3-9BBD-409F0DEDE290}" destId="{64447F7F-3981-4523-918E-D78333A3E63B}" srcOrd="0" destOrd="0" presId="urn:microsoft.com/office/officeart/2005/8/layout/hierarchy3"/>
    <dgm:cxn modelId="{41190B20-90FF-4E1B-831E-2C3B2E7663CD}" type="presParOf" srcId="{6E420F96-EDE3-4CC3-9BBD-409F0DEDE290}" destId="{0B83A0D8-4013-47CE-AE4B-6E433E4E25F8}" srcOrd="1" destOrd="0" presId="urn:microsoft.com/office/officeart/2005/8/layout/hierarchy3"/>
    <dgm:cxn modelId="{A4C00752-09DD-4B79-BEA3-D7C206FAC661}" type="presParOf" srcId="{06A68374-134F-4C60-BB56-512B4B696680}" destId="{6068981F-158D-4BD5-BABB-CD9AE2B33834}" srcOrd="1" destOrd="0" presId="urn:microsoft.com/office/officeart/2005/8/layout/hierarchy3"/>
    <dgm:cxn modelId="{F2971E1F-E1E3-4811-9400-4B2017E58471}" type="presParOf" srcId="{6068981F-158D-4BD5-BABB-CD9AE2B33834}" destId="{BCA9A1BB-5656-4905-8236-E375697E9B49}" srcOrd="0" destOrd="0" presId="urn:microsoft.com/office/officeart/2005/8/layout/hierarchy3"/>
    <dgm:cxn modelId="{D3FBC9BB-A928-4286-BFBC-E9D60930F6B4}" type="presParOf" srcId="{6068981F-158D-4BD5-BABB-CD9AE2B33834}" destId="{9BDCD9EF-BF8C-4564-B075-E9F47D87CC23}" srcOrd="1" destOrd="0" presId="urn:microsoft.com/office/officeart/2005/8/layout/hierarchy3"/>
    <dgm:cxn modelId="{5B2959CE-28FB-4DD2-A32D-B836D4D9097F}" type="presParOf" srcId="{6068981F-158D-4BD5-BABB-CD9AE2B33834}" destId="{FB2BEF57-6499-40D1-92F2-E8B4141F9746}" srcOrd="2" destOrd="0" presId="urn:microsoft.com/office/officeart/2005/8/layout/hierarchy3"/>
    <dgm:cxn modelId="{D0EDE55E-2F71-4EE8-A52B-7A4B3614BDDA}" type="presParOf" srcId="{6068981F-158D-4BD5-BABB-CD9AE2B33834}" destId="{5E7DE38B-D021-4069-B85D-00E7D5AC564F}" srcOrd="3" destOrd="0" presId="urn:microsoft.com/office/officeart/2005/8/layout/hierarchy3"/>
    <dgm:cxn modelId="{5378F053-1223-4119-A59F-F11E5ADD86E0}" type="presParOf" srcId="{6068981F-158D-4BD5-BABB-CD9AE2B33834}" destId="{F196A314-1661-46ED-9DD4-B5C649155ECD}" srcOrd="4" destOrd="0" presId="urn:microsoft.com/office/officeart/2005/8/layout/hierarchy3"/>
    <dgm:cxn modelId="{4D4D9676-9BF5-4CA2-8904-4AE0EC9B4E54}" type="presParOf" srcId="{6068981F-158D-4BD5-BABB-CD9AE2B33834}" destId="{68334377-7D92-4880-9DEE-C67A0668FA87}" srcOrd="5" destOrd="0" presId="urn:microsoft.com/office/officeart/2005/8/layout/hierarchy3"/>
    <dgm:cxn modelId="{B344EAFF-897E-4F5E-A633-4CCB6C00814F}" type="presParOf" srcId="{6068981F-158D-4BD5-BABB-CD9AE2B33834}" destId="{6A3AA007-8877-4DAF-ABE2-70BCF9A6A30A}" srcOrd="6" destOrd="0" presId="urn:microsoft.com/office/officeart/2005/8/layout/hierarchy3"/>
    <dgm:cxn modelId="{D2E06F29-A6BE-4071-8F95-EAA02D4FB8A4}" type="presParOf" srcId="{6068981F-158D-4BD5-BABB-CD9AE2B33834}" destId="{BAAC6182-D438-4D6D-9E31-68D53E8B4B19}"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47F7F-3981-4523-918E-D78333A3E63B}">
      <dsp:nvSpPr>
        <dsp:cNvPr id="0" name=""/>
        <dsp:cNvSpPr/>
      </dsp:nvSpPr>
      <dsp:spPr>
        <a:xfrm>
          <a:off x="753921" y="186"/>
          <a:ext cx="1921157" cy="825437"/>
        </a:xfrm>
        <a:prstGeom prst="rect">
          <a:avLst/>
        </a:prstGeom>
        <a:solidFill>
          <a:srgbClr val="F0C3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fr-FR" sz="4000" b="1" kern="1200">
              <a:solidFill>
                <a:srgbClr val="002060"/>
              </a:solidFill>
              <a:latin typeface="Arial" panose="020B0604020202020204" pitchFamily="34" charset="0"/>
              <a:cs typeface="Arial" panose="020B0604020202020204" pitchFamily="34" charset="0"/>
            </a:rPr>
            <a:t>SMA</a:t>
          </a:r>
        </a:p>
      </dsp:txBody>
      <dsp:txXfrm>
        <a:off x="753921" y="186"/>
        <a:ext cx="1921157" cy="825437"/>
      </dsp:txXfrm>
    </dsp:sp>
    <dsp:sp modelId="{BCA9A1BB-5656-4905-8236-E375697E9B49}">
      <dsp:nvSpPr>
        <dsp:cNvPr id="0" name=""/>
        <dsp:cNvSpPr/>
      </dsp:nvSpPr>
      <dsp:spPr>
        <a:xfrm>
          <a:off x="946037" y="825624"/>
          <a:ext cx="192115" cy="619078"/>
        </a:xfrm>
        <a:custGeom>
          <a:avLst/>
          <a:gdLst/>
          <a:ahLst/>
          <a:cxnLst/>
          <a:rect l="0" t="0" r="0" b="0"/>
          <a:pathLst>
            <a:path>
              <a:moveTo>
                <a:pt x="0" y="0"/>
              </a:moveTo>
              <a:lnTo>
                <a:pt x="0" y="619078"/>
              </a:lnTo>
              <a:lnTo>
                <a:pt x="192115" y="61907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BDCD9EF-BF8C-4564-B075-E9F47D87CC23}">
      <dsp:nvSpPr>
        <dsp:cNvPr id="0" name=""/>
        <dsp:cNvSpPr/>
      </dsp:nvSpPr>
      <dsp:spPr>
        <a:xfrm>
          <a:off x="1138152" y="1031983"/>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rgbClr val="F76639"/>
              </a:solidFill>
              <a:latin typeface="Arial" panose="020B0604020202020204" pitchFamily="34" charset="0"/>
              <a:cs typeface="Arial" panose="020B0604020202020204" pitchFamily="34" charset="0"/>
            </a:rPr>
            <a:t>Responsable de région constitutionnelle</a:t>
          </a:r>
        </a:p>
      </dsp:txBody>
      <dsp:txXfrm>
        <a:off x="1138152" y="1031983"/>
        <a:ext cx="1320700" cy="825437"/>
      </dsp:txXfrm>
    </dsp:sp>
    <dsp:sp modelId="{FB2BEF57-6499-40D1-92F2-E8B4141F9746}">
      <dsp:nvSpPr>
        <dsp:cNvPr id="0" name=""/>
        <dsp:cNvSpPr/>
      </dsp:nvSpPr>
      <dsp:spPr>
        <a:xfrm>
          <a:off x="946037" y="825624"/>
          <a:ext cx="192115" cy="1650875"/>
        </a:xfrm>
        <a:custGeom>
          <a:avLst/>
          <a:gdLst/>
          <a:ahLst/>
          <a:cxnLst/>
          <a:rect l="0" t="0" r="0" b="0"/>
          <a:pathLst>
            <a:path>
              <a:moveTo>
                <a:pt x="0" y="0"/>
              </a:moveTo>
              <a:lnTo>
                <a:pt x="0" y="1650875"/>
              </a:lnTo>
              <a:lnTo>
                <a:pt x="192115" y="1650875"/>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5E7DE38B-D021-4069-B85D-00E7D5AC564F}">
      <dsp:nvSpPr>
        <dsp:cNvPr id="0" name=""/>
        <dsp:cNvSpPr/>
      </dsp:nvSpPr>
      <dsp:spPr>
        <a:xfrm>
          <a:off x="1138152" y="2063781"/>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rgbClr val="F76639"/>
              </a:solidFill>
              <a:latin typeface="Arial" panose="020B0604020202020204" pitchFamily="34" charset="0"/>
              <a:cs typeface="Arial" panose="020B0604020202020204" pitchFamily="34" charset="0"/>
            </a:rPr>
            <a:t>Responsable régional</a:t>
          </a:r>
        </a:p>
      </dsp:txBody>
      <dsp:txXfrm>
        <a:off x="1138152" y="2063781"/>
        <a:ext cx="1320700" cy="825437"/>
      </dsp:txXfrm>
    </dsp:sp>
    <dsp:sp modelId="{F196A314-1661-46ED-9DD4-B5C649155ECD}">
      <dsp:nvSpPr>
        <dsp:cNvPr id="0" name=""/>
        <dsp:cNvSpPr/>
      </dsp:nvSpPr>
      <dsp:spPr>
        <a:xfrm>
          <a:off x="946037" y="825624"/>
          <a:ext cx="192115" cy="2682673"/>
        </a:xfrm>
        <a:custGeom>
          <a:avLst/>
          <a:gdLst/>
          <a:ahLst/>
          <a:cxnLst/>
          <a:rect l="0" t="0" r="0" b="0"/>
          <a:pathLst>
            <a:path>
              <a:moveTo>
                <a:pt x="0" y="0"/>
              </a:moveTo>
              <a:lnTo>
                <a:pt x="0" y="2682673"/>
              </a:lnTo>
              <a:lnTo>
                <a:pt x="192115" y="2682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68334377-7D92-4880-9DEE-C67A0668FA87}">
      <dsp:nvSpPr>
        <dsp:cNvPr id="0" name=""/>
        <dsp:cNvSpPr/>
      </dsp:nvSpPr>
      <dsp:spPr>
        <a:xfrm>
          <a:off x="1138152" y="3095578"/>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rgbClr val="F76639"/>
              </a:solidFill>
              <a:latin typeface="Arial" panose="020B0604020202020204" pitchFamily="34" charset="0"/>
              <a:cs typeface="Arial" panose="020B0604020202020204" pitchFamily="34" charset="0"/>
            </a:rPr>
            <a:t>Responsables de DM</a:t>
          </a:r>
        </a:p>
      </dsp:txBody>
      <dsp:txXfrm>
        <a:off x="1138152" y="3095578"/>
        <a:ext cx="1320700" cy="825437"/>
      </dsp:txXfrm>
    </dsp:sp>
    <dsp:sp modelId="{6A3AA007-8877-4DAF-ABE2-70BCF9A6A30A}">
      <dsp:nvSpPr>
        <dsp:cNvPr id="0" name=""/>
        <dsp:cNvSpPr/>
      </dsp:nvSpPr>
      <dsp:spPr>
        <a:xfrm>
          <a:off x="946037" y="825624"/>
          <a:ext cx="192115" cy="3714470"/>
        </a:xfrm>
        <a:custGeom>
          <a:avLst/>
          <a:gdLst/>
          <a:ahLst/>
          <a:cxnLst/>
          <a:rect l="0" t="0" r="0" b="0"/>
          <a:pathLst>
            <a:path>
              <a:moveTo>
                <a:pt x="0" y="0"/>
              </a:moveTo>
              <a:lnTo>
                <a:pt x="0" y="3714470"/>
              </a:lnTo>
              <a:lnTo>
                <a:pt x="192115" y="3714470"/>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AAC6182-D438-4D6D-9E31-68D53E8B4B19}">
      <dsp:nvSpPr>
        <dsp:cNvPr id="0" name=""/>
        <dsp:cNvSpPr/>
      </dsp:nvSpPr>
      <dsp:spPr>
        <a:xfrm>
          <a:off x="1138152" y="4127375"/>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rgbClr val="F76639"/>
              </a:solidFill>
              <a:latin typeface="Arial" panose="020B0604020202020204" pitchFamily="34" charset="0"/>
              <a:cs typeface="Arial" panose="020B0604020202020204" pitchFamily="34" charset="0"/>
            </a:rPr>
            <a:t>Responsables de district</a:t>
          </a:r>
        </a:p>
      </dsp:txBody>
      <dsp:txXfrm>
        <a:off x="1138152" y="4127375"/>
        <a:ext cx="1320700" cy="8254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6621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Action Plan Development</a:t>
            </a:r>
          </a:p>
        </p:txBody>
      </p:sp>
      <p:sp>
        <p:nvSpPr>
          <p:cNvPr id="5" name="Slide Number Placeholder 4"/>
          <p:cNvSpPr>
            <a:spLocks noGrp="1"/>
          </p:cNvSpPr>
          <p:nvPr>
            <p:ph type="sldNum" sz="quarter" idx="3"/>
          </p:nvPr>
        </p:nvSpPr>
        <p:spPr>
          <a:xfrm>
            <a:off x="3810000" y="8458200"/>
            <a:ext cx="2941983" cy="457200"/>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Action Plan Development</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505200" y="8739313"/>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li.d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a:lnSpc>
                <a:spcPct val="107000"/>
              </a:lnSpc>
              <a:spcBef>
                <a:spcPts val="0"/>
              </a:spcBef>
              <a:spcAft>
                <a:spcPts val="800"/>
              </a:spcAft>
            </a:pPr>
            <a:r>
              <a:rPr lang="fr-FR" sz="1100" b="0" u="sng" dirty="0">
                <a:effectLst/>
                <a:latin typeface="Calibri" panose="020F0502020204030204" pitchFamily="34" charset="0"/>
                <a:ea typeface="Calibri" panose="020F0502020204030204" pitchFamily="34" charset="0"/>
                <a:cs typeface="Times New Roman" panose="02020603050405020304" pitchFamily="18" charset="0"/>
              </a:rPr>
              <a:t>Préparation à la réunion</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FR" sz="1100" b="0" dirty="0">
                <a:effectLst/>
                <a:latin typeface="Calibri" panose="020F0502020204030204" pitchFamily="34" charset="0"/>
                <a:ea typeface="Calibri" panose="020F0502020204030204" pitchFamily="34" charset="0"/>
                <a:cs typeface="Times New Roman" panose="02020603050405020304" pitchFamily="18" charset="0"/>
              </a:rPr>
              <a:t>N’hésitez pas à diviser cette présentation PowerPoint en plusieurs séances et à l’adapter en fonction des besoins spécifiques de votre région. </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FR" sz="1100" b="0" dirty="0">
                <a:effectLst/>
                <a:latin typeface="Calibri" panose="020F0502020204030204" pitchFamily="34" charset="0"/>
                <a:ea typeface="Calibri" panose="020F0502020204030204" pitchFamily="34" charset="0"/>
                <a:cs typeface="Times New Roman" panose="02020603050405020304" pitchFamily="18" charset="0"/>
              </a:rPr>
              <a:t>Définissez le meilleur outil à votre disposition pour prendre des notes lors de chaque discussion et activité. S’il s’agit d’une réunion en personne, prévoyez un tableau-papier et des feutres. S’il s’agit d’une réunion virtuelle, préparez votre outil de prise de notes préféré et partagez votre écran afin que tous les participants puissent suivre. N’oubliez pas de distribuer une copie des notes à tous les participants après la réunion.</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FR" sz="1100" b="0" dirty="0">
                <a:effectLst/>
                <a:latin typeface="Calibri" panose="020F0502020204030204" pitchFamily="34" charset="0"/>
                <a:ea typeface="Calibri" panose="020F0502020204030204" pitchFamily="34" charset="0"/>
                <a:cs typeface="Times New Roman" panose="02020603050405020304" pitchFamily="18" charset="0"/>
              </a:rPr>
              <a:t>Ayez à disposition les notes des réunions précédentes, par exemple, les groupes de travail formés et leurs membres, les résultats de l'analyse SWOT, les questions et réponses du ‘parking’ (questions en attente) à examiner. </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FR" sz="1100" b="0" dirty="0">
                <a:effectLst/>
                <a:latin typeface="Calibri" panose="020F0502020204030204" pitchFamily="34" charset="0"/>
                <a:ea typeface="Calibri" panose="020F0502020204030204" pitchFamily="34" charset="0"/>
                <a:cs typeface="Times New Roman" panose="02020603050405020304" pitchFamily="18" charset="0"/>
              </a:rPr>
              <a:t>Utilisez ces informations pour apporter les modifications suivantes à votre présentation PowerPoint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28600" algn="l"/>
              </a:tabLst>
            </a:pPr>
            <a:r>
              <a:rPr lang="fr-FR" sz="1100" b="0" dirty="0">
                <a:effectLst/>
                <a:latin typeface="Calibri" panose="020F0502020204030204" pitchFamily="34" charset="0"/>
                <a:ea typeface="Calibri" panose="020F0502020204030204" pitchFamily="34" charset="0"/>
                <a:cs typeface="Times New Roman" panose="02020603050405020304" pitchFamily="18" charset="0"/>
              </a:rPr>
              <a:t>Utilisation des informations collectées lors de Bâtir une vision : inscrivez les résultats de l'analyse SWOT de votre région sur les </a:t>
            </a:r>
            <a:r>
              <a:rPr lang="fr-FR" sz="1100" b="0" u="sng" dirty="0">
                <a:effectLst/>
                <a:latin typeface="Calibri" panose="020F0502020204030204" pitchFamily="34" charset="0"/>
                <a:ea typeface="Calibri" panose="020F0502020204030204" pitchFamily="34" charset="0"/>
                <a:cs typeface="Times New Roman" panose="02020603050405020304" pitchFamily="18" charset="0"/>
              </a:rPr>
              <a:t>diapositives 7-10</a:t>
            </a:r>
            <a:r>
              <a:rPr lang="fr-FR" sz="1100" b="0" dirty="0">
                <a:effectLst/>
                <a:latin typeface="Calibri" panose="020F0502020204030204" pitchFamily="34" charset="0"/>
                <a:ea typeface="Calibri" panose="020F0502020204030204" pitchFamily="34" charset="0"/>
                <a:cs typeface="Times New Roman" panose="02020603050405020304" pitchFamily="18" charset="0"/>
              </a:rPr>
              <a:t> et ses cibles MISSION 1.5 sur les </a:t>
            </a:r>
            <a:r>
              <a:rPr lang="fr-FR" sz="1100" b="0" u="sng" dirty="0">
                <a:effectLst/>
                <a:latin typeface="Calibri" panose="020F0502020204030204" pitchFamily="34" charset="0"/>
                <a:ea typeface="Calibri" panose="020F0502020204030204" pitchFamily="34" charset="0"/>
                <a:cs typeface="Times New Roman" panose="02020603050405020304" pitchFamily="18" charset="0"/>
              </a:rPr>
              <a:t>diapositives 11, 22 et 35</a:t>
            </a:r>
            <a:r>
              <a:rPr lang="fr-FR" sz="1100" b="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28600" algn="l"/>
              </a:tabLst>
            </a:pPr>
            <a:r>
              <a:rPr lang="fr-FR" sz="1100" b="0" dirty="0">
                <a:effectLst/>
                <a:latin typeface="Calibri" panose="020F0502020204030204" pitchFamily="34" charset="0"/>
                <a:ea typeface="Calibri" panose="020F0502020204030204" pitchFamily="34" charset="0"/>
                <a:cs typeface="Times New Roman" panose="02020603050405020304" pitchFamily="18" charset="0"/>
              </a:rPr>
              <a:t>La </a:t>
            </a:r>
            <a:r>
              <a:rPr lang="fr-FR" sz="1100" b="0" u="sng" dirty="0">
                <a:effectLst/>
                <a:latin typeface="Calibri" panose="020F0502020204030204" pitchFamily="34" charset="0"/>
                <a:ea typeface="Calibri" panose="020F0502020204030204" pitchFamily="34" charset="0"/>
                <a:cs typeface="Times New Roman" panose="02020603050405020304" pitchFamily="18" charset="0"/>
              </a:rPr>
              <a:t>diapositive 36 </a:t>
            </a:r>
            <a:r>
              <a:rPr lang="fr-FR" sz="1100" b="0" dirty="0">
                <a:effectLst/>
                <a:latin typeface="Calibri" panose="020F0502020204030204" pitchFamily="34" charset="0"/>
                <a:ea typeface="Calibri" panose="020F0502020204030204" pitchFamily="34" charset="0"/>
                <a:cs typeface="Times New Roman" panose="02020603050405020304" pitchFamily="18" charset="0"/>
              </a:rPr>
              <a:t>fait référence à la réunion liée à l’étape ‘Bâtir la réussite’ de l'Approche Globale Effectif. Discutez avec les dirigeants de votre district du moment propice pour tenir cette réunion au cours des prochains mois.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28600" algn="l"/>
              </a:tabLst>
            </a:pPr>
            <a:r>
              <a:rPr lang="fr-FR" sz="1100" b="0" dirty="0">
                <a:effectLst/>
                <a:latin typeface="Calibri" panose="020F0502020204030204" pitchFamily="34" charset="0"/>
                <a:ea typeface="Calibri" panose="020F0502020204030204" pitchFamily="34" charset="0"/>
                <a:cs typeface="Times New Roman" panose="02020603050405020304" pitchFamily="18" charset="0"/>
              </a:rPr>
              <a:t>La </a:t>
            </a:r>
            <a:r>
              <a:rPr lang="fr-FR" sz="1100" b="0" u="sng" dirty="0">
                <a:effectLst/>
                <a:latin typeface="Calibri" panose="020F0502020204030204" pitchFamily="34" charset="0"/>
                <a:ea typeface="Calibri" panose="020F0502020204030204" pitchFamily="34" charset="0"/>
                <a:cs typeface="Times New Roman" panose="02020603050405020304" pitchFamily="18" charset="0"/>
              </a:rPr>
              <a:t>diapositive 33 </a:t>
            </a:r>
            <a:r>
              <a:rPr lang="fr-FR" sz="1100" b="0" dirty="0">
                <a:effectLst/>
                <a:latin typeface="Calibri" panose="020F0502020204030204" pitchFamily="34" charset="0"/>
                <a:ea typeface="Calibri" panose="020F0502020204030204" pitchFamily="34" charset="0"/>
                <a:cs typeface="Times New Roman" panose="02020603050405020304" pitchFamily="18" charset="0"/>
              </a:rPr>
              <a:t>a pour sujet le financement de vos initiatives. Il peut être utile d’imprimer un exemplaire du document sur les subventions situé sur la page web Approche Globale Effectif, pour vous-même ou pour tous les participants. </a:t>
            </a:r>
          </a:p>
          <a:p>
            <a:pPr marL="457200" marR="0" lvl="1" indent="0">
              <a:lnSpc>
                <a:spcPct val="107000"/>
              </a:lnSpc>
              <a:spcBef>
                <a:spcPts val="0"/>
              </a:spcBef>
              <a:spcAft>
                <a:spcPts val="800"/>
              </a:spcAft>
              <a:buFont typeface="Arial" panose="020B0604020202020204" pitchFamily="34" charset="0"/>
              <a:buNone/>
              <a:tabLst>
                <a:tab pos="228600" algn="l"/>
              </a:tabLst>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FR" sz="1100" b="0" dirty="0">
                <a:effectLst/>
                <a:latin typeface="Calibri" panose="020F0502020204030204" pitchFamily="34" charset="0"/>
                <a:ea typeface="Calibri" panose="020F0502020204030204" pitchFamily="34" charset="0"/>
                <a:cs typeface="Times New Roman" panose="02020603050405020304" pitchFamily="18" charset="0"/>
              </a:rPr>
              <a:t>Créez un espace « Questions en attente » pour y noter les remarques et les questions qui ne sont pas directement liées à la tâche en cours. Lors de cette réunion, votre groupe peut suggérer des idées qui seraient utiles pour l’Approche Globale Effectif de votre région ou d’autres initiatives. Préparez un document Word ou sur tableau-papier à cet effet. En notant les remarques et les questions à traiter plus tard, vous pouvez aider votre groupe à rester focalisé. </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FR" sz="1100" b="0" dirty="0">
                <a:effectLst/>
                <a:latin typeface="Calibri" panose="020F0502020204030204" pitchFamily="34" charset="0"/>
                <a:ea typeface="Calibri" panose="020F0502020204030204" pitchFamily="34" charset="0"/>
                <a:cs typeface="Times New Roman" panose="02020603050405020304" pitchFamily="18" charset="0"/>
              </a:rPr>
              <a:t>Lorsque vous cherchez à recueillir des opinions, adressez-vous aux Lions et aux officiels de club en premier lieu, ce qui aidera à faire résonner cette initiative au niveau du club. Les past officiels internationaux et l’équipe de gouverneur de district devraient attendre que tous les autres Lions se soient exprimés. </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FR" sz="1100" b="0" dirty="0">
                <a:effectLst/>
                <a:latin typeface="Calibri" panose="020F0502020204030204" pitchFamily="34" charset="0"/>
                <a:ea typeface="Calibri" panose="020F0502020204030204" pitchFamily="34" charset="0"/>
                <a:cs typeface="Times New Roman" panose="02020603050405020304" pitchFamily="18" charset="0"/>
              </a:rPr>
              <a:t>Rappelez aux Lions qu’ils se trouvent dans un espace de partage où toute idée est acceptée. Toutefois, si certains Lions sont mal à l’aise à l’idée d’exprimer leur opinion, demandez-leur de vous envoyer un message privé et assurez-vous d’intégrer ces données à votre présentation. Vous pouvez utiliser la version démo gratuite (en anglais) de l'outil de sondage en ligne </a:t>
            </a:r>
            <a:r>
              <a:rPr lang="fr-FR" sz="1100" b="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www.sli.do</a:t>
            </a:r>
            <a:r>
              <a:rPr lang="fr-FR" sz="1100" b="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FR" sz="1100" b="0" dirty="0">
                <a:effectLst/>
                <a:latin typeface="Calibri" panose="020F0502020204030204" pitchFamily="34" charset="0"/>
                <a:ea typeface="Calibri" panose="020F0502020204030204" pitchFamily="34" charset="0"/>
                <a:cs typeface="Times New Roman" panose="02020603050405020304" pitchFamily="18" charset="0"/>
              </a:rPr>
              <a:t>Pour les séances de groupe, à vous de juger combien de temps allouer à chaque activité en fonction de la durée totale de la réunion.</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r-FR" sz="1100" b="0" dirty="0">
                <a:effectLst/>
                <a:latin typeface="Calibri" panose="020F0502020204030204" pitchFamily="34" charset="0"/>
                <a:ea typeface="Calibri" panose="020F0502020204030204" pitchFamily="34" charset="0"/>
                <a:cs typeface="Times New Roman" panose="02020603050405020304" pitchFamily="18" charset="0"/>
              </a:rPr>
              <a:t>Certaines des diapositives de cette présentation ont deux versions du script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28600" algn="l"/>
              </a:tabLst>
            </a:pPr>
            <a:r>
              <a:rPr lang="fr-FR" sz="1100" b="0" dirty="0">
                <a:effectLst/>
                <a:latin typeface="Calibri" panose="020F0502020204030204" pitchFamily="34" charset="0"/>
                <a:ea typeface="Calibri" panose="020F0502020204030204" pitchFamily="34" charset="0"/>
                <a:cs typeface="Times New Roman" panose="02020603050405020304" pitchFamily="18" charset="0"/>
              </a:rPr>
              <a:t>Un script destiné au responsable régional SMA pour diriger l’atelier « Bâtir un plan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28600" algn="l"/>
              </a:tabLst>
            </a:pPr>
            <a:r>
              <a:rPr lang="fr-FR" sz="1100" b="0" dirty="0">
                <a:effectLst/>
                <a:latin typeface="Calibri" panose="020F0502020204030204" pitchFamily="34" charset="0"/>
                <a:ea typeface="Calibri" panose="020F0502020204030204" pitchFamily="34" charset="0"/>
                <a:cs typeface="Times New Roman" panose="02020603050405020304" pitchFamily="18" charset="0"/>
              </a:rPr>
              <a:t>Un script destiné aux responsables de district pour diriger l’atelier « Bâtir une plan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GMA – Build a Team</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260368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u="sng" dirty="0">
                <a:latin typeface="Arial" panose="020B0604020202020204" pitchFamily="34" charset="0"/>
                <a:ea typeface="ヒラギノ角ゴ Pro W3"/>
                <a:cs typeface="Arial" panose="020B0604020202020204" pitchFamily="34" charset="0"/>
              </a:rPr>
              <a:t>Notes de l’instructeur :</a:t>
            </a:r>
          </a:p>
          <a:p>
            <a:pPr lvl="0">
              <a:defRPr/>
            </a:pPr>
            <a:r>
              <a:rPr lang="fr-FR" sz="1000" u="sng" dirty="0">
                <a:latin typeface="Arial" panose="020B0604020202020204" pitchFamily="34" charset="0"/>
                <a:ea typeface="ヒラギノ角ゴ Pro W3"/>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baseline="0" dirty="0">
                <a:latin typeface="Arial" panose="020B0604020202020204" pitchFamily="34" charset="0"/>
                <a:ea typeface="ヒラギノ角ゴ Pro W3"/>
                <a:cs typeface="Arial" panose="020B0604020202020204" pitchFamily="34" charset="0"/>
              </a:rPr>
              <a:t>Voir les notes de la diapositive 1. À faire avant la présentation.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baseline="0" dirty="0">
                <a:latin typeface="Arial" panose="020B0604020202020204" pitchFamily="34" charset="0"/>
                <a:ea typeface="ヒラギノ角ゴ Pro W3"/>
                <a:cs typeface="Arial" panose="020B0604020202020204" pitchFamily="34" charset="0"/>
              </a:rPr>
              <a:t>Avant la réunion, examinez les menaces identifiées et notez un exemple illustrant la façon dont une ou deux de ces menaces peuvent être transformées en opportunités lors de la définition d’un plan d’action visant à atteindre les cibles MISSION </a:t>
            </a:r>
            <a:r>
              <a:rPr lang="fr-FR" sz="1000" b="1" i="1" baseline="0" dirty="0">
                <a:latin typeface="Arial" panose="020B0604020202020204" pitchFamily="34" charset="0"/>
                <a:ea typeface="ヒラギノ角ゴ Pro W3"/>
                <a:cs typeface="Arial" panose="020B0604020202020204" pitchFamily="34" charset="0"/>
              </a:rPr>
              <a:t>1.5</a:t>
            </a:r>
            <a:r>
              <a:rPr lang="fr-FR" sz="1000" b="0" i="1" baseline="0" dirty="0">
                <a:latin typeface="Arial" panose="020B0604020202020204" pitchFamily="34" charset="0"/>
                <a:ea typeface="ヒラギノ角ゴ Pro W3"/>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_____________________________________________________</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Pour finir, nous avons identifié les menaces. N’hésitez pas à en ajouter à la liste, mais comment pouvons-nous les éviter, atténuer leur impact ou les transformer en opportunités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baseline="0" dirty="0">
                <a:latin typeface="Arial" panose="020B0604020202020204" pitchFamily="34" charset="0"/>
                <a:cs typeface="Arial" panose="020B0604020202020204" pitchFamily="34" charset="0"/>
              </a:rPr>
              <a:t>(</a:t>
            </a:r>
            <a:r>
              <a:rPr lang="fr-FR" sz="1000" b="0" i="1" dirty="0">
                <a:latin typeface="Arial" panose="020B0604020202020204" pitchFamily="34" charset="0"/>
                <a:cs typeface="Arial" panose="020B0604020202020204" pitchFamily="34" charset="0"/>
              </a:rPr>
              <a:t>D</a:t>
            </a:r>
            <a:r>
              <a:rPr lang="fr-FR" sz="1000" b="0" i="1" baseline="0" dirty="0">
                <a:latin typeface="Arial" panose="020B0604020202020204" pitchFamily="34" charset="0"/>
                <a:cs typeface="Arial" panose="020B0604020202020204" pitchFamily="34" charset="0"/>
              </a:rPr>
              <a:t>onnez suffisamment de temps aux participants pour répondre. S’ils ont du mal à donner des réponses, présentez les idées préparées avant la réunion.) </a:t>
            </a:r>
          </a:p>
          <a:p>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10</a:t>
            </a:fld>
            <a:endParaRPr lang="en-US"/>
          </a:p>
        </p:txBody>
      </p:sp>
    </p:spTree>
    <p:extLst>
      <p:ext uri="{BB962C8B-B14F-4D97-AF65-F5344CB8AC3E}">
        <p14:creationId xmlns:p14="http://schemas.microsoft.com/office/powerpoint/2010/main" val="82406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0" u="sng" baseline="0" dirty="0">
                <a:latin typeface="Arial" panose="020B0604020202020204" pitchFamily="34" charset="0"/>
                <a:ea typeface="ヒラギノ角ゴ Pro W3"/>
                <a:cs typeface="Arial" panose="020B0604020202020204" pitchFamily="34" charset="0"/>
              </a:rPr>
              <a:t>Notes de l’instructeur.</a:t>
            </a:r>
            <a:br>
              <a:rPr lang="fr-FR" sz="1000" b="0" i="1" baseline="0" dirty="0">
                <a:latin typeface="Arial" panose="020B0604020202020204" pitchFamily="34" charset="0"/>
                <a:ea typeface="ヒラギノ角ゴ Pro W3"/>
                <a:cs typeface="Arial" panose="020B0604020202020204" pitchFamily="34" charset="0"/>
              </a:rPr>
            </a:br>
            <a:br>
              <a:rPr lang="fr-FR" sz="1000" b="0" i="1" baseline="0" dirty="0">
                <a:latin typeface="Arial" panose="020B0604020202020204" pitchFamily="34" charset="0"/>
                <a:ea typeface="ヒラギノ角ゴ Pro W3"/>
                <a:cs typeface="Arial" panose="020B0604020202020204" pitchFamily="34" charset="0"/>
              </a:rPr>
            </a:br>
            <a:r>
              <a:rPr lang="fr-FR" sz="1000" b="0" i="1" baseline="0" dirty="0">
                <a:latin typeface="Arial" panose="020B0604020202020204" pitchFamily="34" charset="0"/>
                <a:ea typeface="ヒラギノ角ゴ Pro W3"/>
                <a:cs typeface="Arial" panose="020B0604020202020204" pitchFamily="34" charset="0"/>
              </a:rPr>
              <a:t>Voir les notes de la diapositive 1. À faire avant la présentation.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baseline="0" dirty="0">
                <a:latin typeface="Arial" panose="020B0604020202020204" pitchFamily="34" charset="0"/>
                <a:cs typeface="Arial" panose="020B0604020202020204" pitchFamily="34" charset="0"/>
              </a:rPr>
              <a:t>Vous pourriez également vous munir des chiffres de votre district pour les exercices passés afin de répondre aux éventuelles questions. Vous trouverez les chiffres des exercices passés dans le rapport des tendances sur cinq ans : http://www8.lionsclubs.org/reports/5YearTrendReport.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endParaRPr lang="en-US"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r-FR" sz="1000" b="1" i="1" dirty="0">
                <a:latin typeface="Arial" panose="020B0604020202020204" pitchFamily="34" charset="0"/>
                <a:ea typeface="Calibri" panose="020F0502020204030204" pitchFamily="34" charset="0"/>
                <a:cs typeface="Arial" panose="020B0604020202020204" pitchFamily="34" charset="0"/>
              </a:rPr>
              <a:t>Script destiné au responsable régional SMA pour préparer les responsables de district à animer un atelier « Bâtir un plan » :</a:t>
            </a:r>
          </a:p>
          <a:p>
            <a:pPr marL="0" marR="0">
              <a:lnSpc>
                <a:spcPct val="107000"/>
              </a:lnSpc>
              <a:spcBef>
                <a:spcPts val="0"/>
              </a:spcBef>
              <a:spcAft>
                <a:spcPts val="800"/>
              </a:spcAft>
            </a:pPr>
            <a:endParaRPr lang="fr-FR" sz="1000" b="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r-FR" sz="1000" b="0" dirty="0">
                <a:latin typeface="Arial" panose="020B0604020202020204" pitchFamily="34" charset="0"/>
                <a:ea typeface="Calibri" panose="020F0502020204030204" pitchFamily="34" charset="0"/>
                <a:cs typeface="Arial" panose="020B0604020202020204" pitchFamily="34" charset="0"/>
              </a:rPr>
              <a:t>C’est le moment d’examiner les cibles MISSION 1.5 définies durant l’atelier « Bâtir une vision ». </a:t>
            </a:r>
          </a:p>
          <a:p>
            <a:pPr marL="0" marR="0">
              <a:lnSpc>
                <a:spcPct val="107000"/>
              </a:lnSpc>
              <a:spcBef>
                <a:spcPts val="0"/>
              </a:spcBef>
              <a:spcAft>
                <a:spcPts val="800"/>
              </a:spcAft>
            </a:pPr>
            <a:r>
              <a:rPr lang="fr-FR" sz="1000" b="0" dirty="0">
                <a:latin typeface="Arial" panose="020B0604020202020204" pitchFamily="34" charset="0"/>
                <a:ea typeface="Calibri" panose="020F0502020204030204" pitchFamily="34" charset="0"/>
                <a:cs typeface="Arial" panose="020B0604020202020204" pitchFamily="34" charset="0"/>
              </a:rPr>
              <a:t>Leur réexamen, une fois que les participants ont recueilli les réactions des clubs de leur district, permettra de renforcer le soutien accordé aux cibles et aux plans.</a:t>
            </a:r>
          </a:p>
          <a:p>
            <a:pPr marL="0" marR="0">
              <a:lnSpc>
                <a:spcPct val="107000"/>
              </a:lnSpc>
              <a:spcBef>
                <a:spcPts val="0"/>
              </a:spcBef>
              <a:spcAft>
                <a:spcPts val="800"/>
              </a:spcAft>
            </a:pPr>
            <a:endParaRPr lang="fr-FR" sz="1000" b="1" i="1"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r-FR" sz="1000" b="1" i="1" dirty="0">
                <a:latin typeface="Arial" panose="020B0604020202020204" pitchFamily="34" charset="0"/>
                <a:ea typeface="Calibri" panose="020F0502020204030204" pitchFamily="34" charset="0"/>
                <a:cs typeface="Arial" panose="020B0604020202020204" pitchFamily="34" charset="0"/>
              </a:rPr>
              <a:t>Script destiné aux responsables de district pour animer un atelier « Bâtir un plan » :</a:t>
            </a:r>
          </a:p>
          <a:p>
            <a:endParaRPr lang="fr-FR"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Durant la réunion « Bâtir une vision », nous avons examiné nos cibles MISSION 1.5 afin de remplir notre mission de service. </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Avez-vous quoi que ce soit d’autre à dire sur nos cibles ?</a:t>
            </a:r>
            <a:endParaRPr lang="en-US" sz="1000" strike="sngStrike"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11</a:t>
            </a:fld>
            <a:endParaRPr lang="en-US"/>
          </a:p>
        </p:txBody>
      </p:sp>
    </p:spTree>
    <p:extLst>
      <p:ext uri="{BB962C8B-B14F-4D97-AF65-F5344CB8AC3E}">
        <p14:creationId xmlns:p14="http://schemas.microsoft.com/office/powerpoint/2010/main" val="4082149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u="sng" dirty="0">
                <a:latin typeface="Arial" panose="020B0604020202020204" pitchFamily="34" charset="0"/>
                <a:ea typeface="ヒラギノ角ゴ Pro W3"/>
                <a:cs typeface="Arial" panose="020B0604020202020204" pitchFamily="34" charset="0"/>
              </a:rPr>
              <a:t>Notes de l’animateur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dirty="0">
                <a:latin typeface="Arial" panose="020B0604020202020204" pitchFamily="34" charset="0"/>
                <a:cs typeface="Arial" panose="020B0604020202020204" pitchFamily="34" charset="0"/>
              </a:rPr>
              <a:t>Donnez aux participants le temps de lire la diapositive.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Qu’est-ce que cette citation vous évoque ? (pause pour donner aux participants le temps de répondre)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Les cibles que nous avons définies nécessitent beaucoup de planification et nous aurons beaucoup d’étapes à suivre, mais chacune d’entre elles nous rapprochera de la réussite.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Pour cette raison, aussi petite soit-elle, chaque étape devra être célébrée.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Prenons ensuite le temps d’examiner tous les éléments d’un plan d’action solide.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1968446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fr-FR" sz="1200" b="0" u="sng" dirty="0">
                <a:latin typeface="Arial" panose="020B0604020202020204" pitchFamily="34" charset="0"/>
                <a:ea typeface="ヒラギノ角ゴ Pro W3"/>
                <a:cs typeface="Arial" panose="020B0604020202020204" pitchFamily="34" charset="0"/>
              </a:rPr>
              <a:t>Notes de l’animateur : </a:t>
            </a:r>
          </a:p>
          <a:p>
            <a:pPr lvl="0">
              <a:defRPr/>
            </a:pPr>
            <a:r>
              <a:rPr lang="fr-FR" sz="1200" b="0" dirty="0">
                <a:latin typeface="Arial" panose="020B0604020202020204" pitchFamily="34" charset="0"/>
                <a:cs typeface="Arial" panose="020B0604020202020204" pitchFamily="34" charset="0"/>
              </a:rPr>
              <a:t>____________________________________________________________</a:t>
            </a:r>
          </a:p>
          <a:p>
            <a:endParaRPr lang="en-US" sz="1200" b="0" dirty="0">
              <a:latin typeface="Arial" panose="020B0604020202020204" pitchFamily="34" charset="0"/>
              <a:cs typeface="Arial" panose="020B0604020202020204" pitchFamily="34" charset="0"/>
            </a:endParaRPr>
          </a:p>
          <a:p>
            <a:r>
              <a:rPr lang="fr-FR" sz="1200" b="0" dirty="0">
                <a:latin typeface="Arial" panose="020B0604020202020204" pitchFamily="34" charset="0"/>
                <a:cs typeface="Arial" panose="020B0604020202020204" pitchFamily="34" charset="0"/>
              </a:rPr>
              <a:t>Vous trouverez ici la principale ressource à utiliser pour définir un plan d’action pour chacun des objectifs définis en matière d’effectif. Pour mieux comprendre cette ressource, penchons-nous sur chaque section (cliquez).</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dirty="0">
                <a:latin typeface="Arial" panose="020B0604020202020204" pitchFamily="34" charset="0"/>
                <a:cs typeface="Arial" panose="020B0604020202020204" pitchFamily="34" charset="0"/>
              </a:rPr>
              <a:t>Premièrement, la section </a:t>
            </a:r>
            <a:r>
              <a:rPr lang="fr-FR" sz="1200" b="1" dirty="0">
                <a:latin typeface="Arial" panose="020B0604020202020204" pitchFamily="34" charset="0"/>
                <a:cs typeface="Arial" panose="020B0604020202020204" pitchFamily="34" charset="0"/>
              </a:rPr>
              <a:t>Domaine prioritaire</a:t>
            </a:r>
            <a:r>
              <a:rPr lang="fr-FR" sz="1200" b="0" dirty="0">
                <a:latin typeface="Arial" panose="020B0604020202020204" pitchFamily="34" charset="0"/>
                <a:cs typeface="Arial" panose="020B0604020202020204" pitchFamily="34" charset="0"/>
              </a:rPr>
              <a:t> fournit au groupe de travail une direction claire quant à l’objectif global auquel votre énoncé d’objectif fait référence. Les équipes du district pourront utiliser le modèle de plan d’action pour atteindre les objectifs de leur district. Cette section comprend les domaines prioritaires suivants : activités de service, développement de l’effectif, formation des responsables, LCIF et un objectif sur mesure. Dans le cadre de l’Approche Globale Effectif, tous nos plans d’action se concentrent exclusivement sur le développement de l’effectif. (cliquez)</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dirty="0">
                <a:latin typeface="Arial" panose="020B0604020202020204" pitchFamily="34" charset="0"/>
                <a:cs typeface="Arial" panose="020B0604020202020204" pitchFamily="34" charset="0"/>
              </a:rPr>
              <a:t>Deuxièmement, </a:t>
            </a:r>
            <a:r>
              <a:rPr lang="fr-FR" sz="1200" b="1" dirty="0">
                <a:latin typeface="Arial" panose="020B0604020202020204" pitchFamily="34" charset="0"/>
                <a:cs typeface="Arial" panose="020B0604020202020204" pitchFamily="34" charset="0"/>
              </a:rPr>
              <a:t>l’énoncé d’objectif </a:t>
            </a:r>
            <a:r>
              <a:rPr lang="fr-FR" sz="1200" b="0" dirty="0">
                <a:latin typeface="Arial" panose="020B0604020202020204" pitchFamily="34" charset="0"/>
                <a:cs typeface="Arial" panose="020B0604020202020204" pitchFamily="34" charset="0"/>
              </a:rPr>
              <a:t>indique ce que le district compte accomplir. Pour Développement de l’effectif, vous utiliserez chaque cible </a:t>
            </a:r>
            <a:r>
              <a:rPr lang="fr-FR" sz="1200" b="0" i="1" dirty="0">
                <a:latin typeface="Arial" panose="020B0604020202020204" pitchFamily="34" charset="0"/>
                <a:cs typeface="Arial" panose="020B0604020202020204" pitchFamily="34" charset="0"/>
              </a:rPr>
              <a:t>MISSION</a:t>
            </a:r>
            <a:r>
              <a:rPr lang="fr-FR" sz="1200" b="0" dirty="0">
                <a:latin typeface="Arial" panose="020B0604020202020204" pitchFamily="34" charset="0"/>
                <a:cs typeface="Arial" panose="020B0604020202020204" pitchFamily="34" charset="0"/>
              </a:rPr>
              <a:t> 1.5 pour formuler votre énoncé. (cliquez)</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dirty="0">
                <a:latin typeface="Arial" panose="020B0604020202020204" pitchFamily="34" charset="0"/>
                <a:cs typeface="Arial" panose="020B0604020202020204" pitchFamily="34" charset="0"/>
              </a:rPr>
              <a:t>Chaque objectif comporte plusieurs </a:t>
            </a:r>
            <a:r>
              <a:rPr lang="fr-FR" sz="1200" b="1" dirty="0">
                <a:latin typeface="Arial" panose="020B0604020202020204" pitchFamily="34" charset="0"/>
                <a:cs typeface="Arial" panose="020B0604020202020204" pitchFamily="34" charset="0"/>
              </a:rPr>
              <a:t>actions requises</a:t>
            </a:r>
            <a:r>
              <a:rPr lang="fr-FR" sz="1200" b="0" dirty="0">
                <a:latin typeface="Arial" panose="020B0604020202020204" pitchFamily="34" charset="0"/>
                <a:cs typeface="Arial" panose="020B0604020202020204" pitchFamily="34" charset="0"/>
              </a:rPr>
              <a:t>, qui indiquent comment votre groupe de travail va atteindre les objectifs. Chaque étape du processus, de l’organisation de la première réunion aux séances de formation permettant de préparer un événement, doit être indiquée, de sorte que la moindre réussite puisse être célébrée. (cliquez)</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dirty="0">
                <a:latin typeface="Arial" panose="020B0604020202020204" pitchFamily="34" charset="0"/>
                <a:cs typeface="Arial" panose="020B0604020202020204" pitchFamily="34" charset="0"/>
              </a:rPr>
              <a:t>Chaque action requise doit indiquer la personne en charge (</a:t>
            </a:r>
            <a:r>
              <a:rPr lang="fr-FR" sz="1200" b="1" dirty="0">
                <a:latin typeface="Arial" panose="020B0604020202020204" pitchFamily="34" charset="0"/>
                <a:cs typeface="Arial" panose="020B0604020202020204" pitchFamily="34" charset="0"/>
              </a:rPr>
              <a:t>responsabilisation</a:t>
            </a:r>
            <a:r>
              <a:rPr lang="fr-FR" sz="1200" b="0" dirty="0">
                <a:latin typeface="Arial" panose="020B0604020202020204" pitchFamily="34" charset="0"/>
                <a:cs typeface="Arial" panose="020B0604020202020204" pitchFamily="34" charset="0"/>
              </a:rPr>
              <a:t>). Cela permet aussi de définir clairement la ou les personnes chargées de réaliser chaque tâche. (cliquez)</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dirty="0">
                <a:latin typeface="Arial" panose="020B0604020202020204" pitchFamily="34" charset="0"/>
                <a:cs typeface="Arial" panose="020B0604020202020204" pitchFamily="34" charset="0"/>
              </a:rPr>
              <a:t>Les </a:t>
            </a:r>
            <a:r>
              <a:rPr lang="fr-FR" sz="1200" b="1" dirty="0">
                <a:latin typeface="Arial" panose="020B0604020202020204" pitchFamily="34" charset="0"/>
                <a:cs typeface="Arial" panose="020B0604020202020204" pitchFamily="34" charset="0"/>
              </a:rPr>
              <a:t>ressources requises </a:t>
            </a:r>
            <a:r>
              <a:rPr lang="fr-FR" sz="1200" b="0" dirty="0">
                <a:latin typeface="Arial" panose="020B0604020202020204" pitchFamily="34" charset="0"/>
                <a:cs typeface="Arial" panose="020B0604020202020204" pitchFamily="34" charset="0"/>
              </a:rPr>
              <a:t>indiquent les éléments, le financement ou les personnes requis pour réaliser chaque tâche. (cliquez)</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dirty="0">
                <a:latin typeface="Arial" panose="020B0604020202020204" pitchFamily="34" charset="0"/>
                <a:cs typeface="Arial" panose="020B0604020202020204" pitchFamily="34" charset="0"/>
              </a:rPr>
              <a:t>La </a:t>
            </a:r>
            <a:r>
              <a:rPr lang="fr-FR" sz="1200" b="1" dirty="0">
                <a:latin typeface="Arial" panose="020B0604020202020204" pitchFamily="34" charset="0"/>
                <a:cs typeface="Arial" panose="020B0604020202020204" pitchFamily="34" charset="0"/>
              </a:rPr>
              <a:t>date de début </a:t>
            </a:r>
            <a:r>
              <a:rPr lang="fr-FR" sz="1200" b="0" dirty="0">
                <a:latin typeface="Arial" panose="020B0604020202020204" pitchFamily="34" charset="0"/>
                <a:cs typeface="Arial" panose="020B0604020202020204" pitchFamily="34" charset="0"/>
              </a:rPr>
              <a:t>indique la date à laquelle la planification relative à l’action doit commencer, tandis que la </a:t>
            </a:r>
            <a:r>
              <a:rPr lang="fr-FR" sz="1200" b="1" dirty="0">
                <a:latin typeface="Arial" panose="020B0604020202020204" pitchFamily="34" charset="0"/>
                <a:cs typeface="Arial" panose="020B0604020202020204" pitchFamily="34" charset="0"/>
              </a:rPr>
              <a:t>date d’échéance </a:t>
            </a:r>
            <a:r>
              <a:rPr lang="fr-FR" sz="1200" b="0" dirty="0">
                <a:latin typeface="Arial" panose="020B0604020202020204" pitchFamily="34" charset="0"/>
                <a:cs typeface="Arial" panose="020B0604020202020204" pitchFamily="34" charset="0"/>
              </a:rPr>
              <a:t>indique la date à laquelle la tâche sera achevée. N’oubliez pas de donner suffisamment de temps pour assurer le suivi, si nécessaire (cliquez).</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dirty="0">
                <a:latin typeface="Arial" panose="020B0604020202020204" pitchFamily="34" charset="0"/>
                <a:cs typeface="Arial" panose="020B0604020202020204" pitchFamily="34" charset="0"/>
              </a:rPr>
              <a:t>Les sections </a:t>
            </a:r>
            <a:r>
              <a:rPr lang="fr-FR" sz="1200" b="1" dirty="0">
                <a:latin typeface="Arial" panose="020B0604020202020204" pitchFamily="34" charset="0"/>
                <a:cs typeface="Arial" panose="020B0604020202020204" pitchFamily="34" charset="0"/>
              </a:rPr>
              <a:t>Évaluation</a:t>
            </a:r>
            <a:r>
              <a:rPr lang="fr-FR" sz="1200" b="0" dirty="0">
                <a:latin typeface="Arial" panose="020B0604020202020204" pitchFamily="34" charset="0"/>
                <a:cs typeface="Arial" panose="020B0604020202020204" pitchFamily="34" charset="0"/>
              </a:rPr>
              <a:t> et </a:t>
            </a:r>
            <a:r>
              <a:rPr lang="fr-FR" sz="1200" b="1" dirty="0">
                <a:latin typeface="Arial" panose="020B0604020202020204" pitchFamily="34" charset="0"/>
                <a:cs typeface="Arial" panose="020B0604020202020204" pitchFamily="34" charset="0"/>
              </a:rPr>
              <a:t>Ajustements</a:t>
            </a:r>
            <a:r>
              <a:rPr lang="fr-FR" sz="1200" b="0" dirty="0">
                <a:latin typeface="Arial" panose="020B0604020202020204" pitchFamily="34" charset="0"/>
                <a:cs typeface="Arial" panose="020B0604020202020204" pitchFamily="34" charset="0"/>
              </a:rPr>
              <a:t> ne seront pas remplies au moment de la création du plan d’action mais doivent l’être tout au long de l’exercice.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dirty="0">
                <a:latin typeface="Arial" panose="020B0604020202020204" pitchFamily="34" charset="0"/>
                <a:cs typeface="Arial" panose="020B0604020202020204" pitchFamily="34" charset="0"/>
              </a:rPr>
              <a:t>Dans la section de l’évaluation, vous inclurez toute action ou tout retour d’information susceptible d’affecter le calendrier global et les actions requises pour réaliser l’objectif fixé. (cliquez)</a:t>
            </a:r>
          </a:p>
          <a:p>
            <a:endParaRPr lang="en-US" sz="1200" b="0" dirty="0">
              <a:latin typeface="Arial" panose="020B0604020202020204" pitchFamily="34" charset="0"/>
              <a:cs typeface="Arial" panose="020B0604020202020204" pitchFamily="34" charset="0"/>
            </a:endParaRPr>
          </a:p>
          <a:p>
            <a:r>
              <a:rPr lang="fr-FR" sz="1200" b="0" dirty="0">
                <a:latin typeface="Arial" panose="020B0604020202020204" pitchFamily="34" charset="0"/>
                <a:cs typeface="Arial" panose="020B0604020202020204" pitchFamily="34" charset="0"/>
              </a:rPr>
              <a:t>En revanche, la section Ajustements se fonde sur l’évaluation et sur les modifications qu’il faut apporter au plan pour réaliser l’objectif.</a:t>
            </a:r>
          </a:p>
          <a:p>
            <a:endParaRPr lang="en-US" sz="1200" b="0" dirty="0">
              <a:latin typeface="Arial" panose="020B0604020202020204" pitchFamily="34" charset="0"/>
              <a:cs typeface="Arial" panose="020B0604020202020204" pitchFamily="34" charset="0"/>
            </a:endParaRPr>
          </a:p>
          <a:p>
            <a:r>
              <a:rPr lang="fr-FR" sz="1200" b="0" dirty="0">
                <a:latin typeface="Arial" panose="020B0604020202020204" pitchFamily="34" charset="0"/>
                <a:cs typeface="Arial" panose="020B0604020202020204" pitchFamily="34" charset="0"/>
              </a:rPr>
              <a:t>Nous passerons bientôt en revue plusieurs exemples d’actions requises d’un plan pour chaque domaine prioritaire, afin de vous aider à mieux comprendre comment mener un plan d’action à bien. Mais avant cela, avez-vous des questions ? (Pause)</a:t>
            </a:r>
          </a:p>
          <a:p>
            <a:endParaRPr lang="en-US" sz="1200" b="0" dirty="0">
              <a:latin typeface="Arial" panose="020B0604020202020204" pitchFamily="34" charset="0"/>
              <a:cs typeface="Arial" panose="020B0604020202020204" pitchFamily="34" charset="0"/>
            </a:endParaRPr>
          </a:p>
          <a:p>
            <a:endParaRPr lang="en-US" b="0" dirty="0"/>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4187049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b="0" u="sng" dirty="0">
                <a:latin typeface="Arial" panose="020B0604020202020204" pitchFamily="34" charset="0"/>
                <a:ea typeface="ヒラギノ角ゴ Pro W3"/>
                <a:cs typeface="Arial" panose="020B0604020202020204" pitchFamily="34" charset="0"/>
              </a:rPr>
              <a:t>Notes de l’animateur : </a:t>
            </a:r>
          </a:p>
          <a:p>
            <a:pPr lvl="0">
              <a:defRPr/>
            </a:pPr>
            <a:r>
              <a:rPr lang="fr-FR" sz="1000" b="0" dirty="0">
                <a:latin typeface="Arial" panose="020B0604020202020204" pitchFamily="34" charset="0"/>
                <a:cs typeface="Arial" panose="020B0604020202020204" pitchFamily="34" charset="0"/>
              </a:rPr>
              <a:t>____________________________________________________________</a:t>
            </a:r>
          </a:p>
          <a:p>
            <a:pPr marL="0" marR="0">
              <a:lnSpc>
                <a:spcPct val="107000"/>
              </a:lnSpc>
              <a:spcBef>
                <a:spcPts val="0"/>
              </a:spcBef>
              <a:spcAft>
                <a:spcPts val="800"/>
              </a:spcAft>
            </a:pPr>
            <a:endParaRPr lang="en-US"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r-FR" sz="1000" b="1" i="1" dirty="0">
                <a:latin typeface="Arial" panose="020B0604020202020204" pitchFamily="34" charset="0"/>
                <a:ea typeface="Calibri" panose="020F0502020204030204" pitchFamily="34" charset="0"/>
                <a:cs typeface="Arial" panose="020B0604020202020204" pitchFamily="34" charset="0"/>
              </a:rPr>
              <a:t>Script destiné au responsable régional SMA pour préparer les responsables de district à animer un atelier « Bâtir un plan » :</a:t>
            </a:r>
          </a:p>
          <a:p>
            <a:pPr marL="0" marR="0">
              <a:lnSpc>
                <a:spcPct val="107000"/>
              </a:lnSpc>
              <a:spcBef>
                <a:spcPts val="0"/>
              </a:spcBef>
              <a:spcAft>
                <a:spcPts val="800"/>
              </a:spcAft>
            </a:pPr>
            <a:endParaRPr lang="fr-FR" sz="1000" b="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r-FR" sz="1000" b="0" dirty="0">
                <a:latin typeface="Arial" panose="020B0604020202020204" pitchFamily="34" charset="0"/>
                <a:ea typeface="Calibri" panose="020F0502020204030204" pitchFamily="34" charset="0"/>
                <a:cs typeface="Arial" panose="020B0604020202020204" pitchFamily="34" charset="0"/>
              </a:rPr>
              <a:t>Les quelques diapositives suivantes seront l’occasion de mettre la planification en pratique, en examinant plusieurs exemples d’objectifs et de plans d’action afin d’en débattre. </a:t>
            </a:r>
          </a:p>
          <a:p>
            <a:pPr marL="0" marR="0">
              <a:lnSpc>
                <a:spcPct val="107000"/>
              </a:lnSpc>
              <a:spcBef>
                <a:spcPts val="0"/>
              </a:spcBef>
              <a:spcAft>
                <a:spcPts val="800"/>
              </a:spcAft>
            </a:pPr>
            <a:r>
              <a:rPr lang="fr-FR" sz="1000" b="0" dirty="0">
                <a:latin typeface="Arial" panose="020B0604020202020204" pitchFamily="34" charset="0"/>
                <a:ea typeface="Calibri" panose="020F0502020204030204" pitchFamily="34" charset="0"/>
                <a:cs typeface="Arial" panose="020B0604020202020204" pitchFamily="34" charset="0"/>
              </a:rPr>
              <a:t>Comme nous l’avons vu lors de l’examen du modèle, la planification est une activité détaillée et chaque étape compte pour notre réussite. </a:t>
            </a:r>
          </a:p>
          <a:p>
            <a:pPr marL="0" marR="0">
              <a:lnSpc>
                <a:spcPct val="107000"/>
              </a:lnSpc>
              <a:spcBef>
                <a:spcPts val="0"/>
              </a:spcBef>
              <a:spcAft>
                <a:spcPts val="800"/>
              </a:spcAft>
            </a:pPr>
            <a:r>
              <a:rPr lang="fr-FR" sz="1000" b="0" dirty="0">
                <a:latin typeface="Arial" panose="020B0604020202020204" pitchFamily="34" charset="0"/>
                <a:ea typeface="Calibri" panose="020F0502020204030204" pitchFamily="34" charset="0"/>
                <a:cs typeface="Arial" panose="020B0604020202020204" pitchFamily="34" charset="0"/>
              </a:rPr>
              <a:t>Plus l’on s’entraîne et plus la planification de l’action est facile. </a:t>
            </a:r>
          </a:p>
          <a:p>
            <a:pPr marL="0" marR="0">
              <a:lnSpc>
                <a:spcPct val="107000"/>
              </a:lnSpc>
              <a:spcBef>
                <a:spcPts val="0"/>
              </a:spcBef>
              <a:spcAft>
                <a:spcPts val="800"/>
              </a:spcAft>
            </a:pPr>
            <a:r>
              <a:rPr lang="fr-FR" sz="1000" b="0" dirty="0">
                <a:latin typeface="Arial" panose="020B0604020202020204" pitchFamily="34" charset="0"/>
                <a:ea typeface="Calibri" panose="020F0502020204030204" pitchFamily="34" charset="0"/>
                <a:cs typeface="Arial" panose="020B0604020202020204" pitchFamily="34" charset="0"/>
              </a:rPr>
              <a:t>Par ailleurs, la discussion stimule notre réflexion et notre créativité quant aux éventuelles actions requises dans chaque domaine prioritaire.</a:t>
            </a:r>
          </a:p>
          <a:p>
            <a:pPr marL="0" marR="0">
              <a:lnSpc>
                <a:spcPct val="107000"/>
              </a:lnSpc>
              <a:spcBef>
                <a:spcPts val="0"/>
              </a:spcBef>
              <a:spcAft>
                <a:spcPts val="800"/>
              </a:spcAft>
            </a:pPr>
            <a:endParaRPr lang="en-US" sz="1000" b="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r-FR" sz="1000" b="1" i="1" dirty="0">
                <a:latin typeface="Arial" panose="020B0604020202020204" pitchFamily="34" charset="0"/>
                <a:ea typeface="Calibri" panose="020F0502020204030204" pitchFamily="34" charset="0"/>
                <a:cs typeface="Arial" panose="020B0604020202020204" pitchFamily="34" charset="0"/>
              </a:rPr>
              <a:t>Script destiné aux responsables de district pour animer un atelier « Bâtir un plan » :</a:t>
            </a:r>
          </a:p>
          <a:p>
            <a:endParaRPr lang="fr-FR" sz="1000" b="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Excellent ! Prenons maintenant l’exemple d’un plan d’action qui a déjà démarré dans le domaine prioritaire 1 : Nouveaux clubs.</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14</a:t>
            </a:fld>
            <a:endParaRPr lang="en-US"/>
          </a:p>
        </p:txBody>
      </p:sp>
    </p:spTree>
    <p:extLst>
      <p:ext uri="{BB962C8B-B14F-4D97-AF65-F5344CB8AC3E}">
        <p14:creationId xmlns:p14="http://schemas.microsoft.com/office/powerpoint/2010/main" val="2237976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fr-FR" sz="1000" b="0" u="sng" dirty="0">
                <a:latin typeface="Arial" panose="020B0604020202020204" pitchFamily="34" charset="0"/>
                <a:ea typeface="ヒラギノ角ゴ Pro W3"/>
                <a:cs typeface="Arial" panose="020B0604020202020204" pitchFamily="34" charset="0"/>
              </a:rPr>
              <a:t>Notes de l’animateur : </a:t>
            </a:r>
          </a:p>
          <a:p>
            <a:pPr lvl="0">
              <a:defRPr/>
            </a:pPr>
            <a:r>
              <a:rPr lang="fr-FR" sz="1000" b="0" dirty="0">
                <a:latin typeface="Arial" panose="020B0604020202020204" pitchFamily="34" charset="0"/>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Rappelons que ceci n’est que le début d’un plan d’action – il faudra peut-être plus de temps pour compléter votre plan. </a:t>
            </a:r>
          </a:p>
          <a:p>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dirty="0">
                <a:latin typeface="Arial" panose="020B0604020202020204" pitchFamily="34" charset="0"/>
                <a:cs typeface="Arial" panose="020B0604020202020204" pitchFamily="34" charset="0"/>
              </a:rPr>
              <a:t>Dans cet exemple, l’énoncé d’objectif est «</a:t>
            </a:r>
            <a:r>
              <a:rPr lang="fr-FR" sz="1000" dirty="0">
                <a:latin typeface="Century Gothic" panose="020B0502020202020204" pitchFamily="34" charset="0"/>
                <a:ea typeface="Times New Roman" panose="02020603050405020304" pitchFamily="18" charset="0"/>
                <a:cs typeface="Times New Roman" panose="02020603050405020304" pitchFamily="18" charset="0"/>
              </a:rPr>
              <a:t> D’ici la fin de l’année Lions, notre équipe aura créé un nouveau club supplémentaire avec au moins 20 membres fondateurs. </a:t>
            </a:r>
            <a:r>
              <a:rPr lang="fr-FR" sz="1000" b="0" dirty="0">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dirty="0">
                <a:latin typeface="Arial" panose="020B0604020202020204" pitchFamily="34" charset="0"/>
                <a:cs typeface="Arial" panose="020B0604020202020204" pitchFamily="34" charset="0"/>
              </a:rPr>
              <a:t>Lorsque vous examinez les actions requises, que remarquez-vous ? </a:t>
            </a:r>
            <a:r>
              <a:rPr lang="fr-FR" sz="1000" b="0" i="1" dirty="0">
                <a:latin typeface="Arial" panose="020B0604020202020204" pitchFamily="34" charset="0"/>
                <a:cs typeface="Arial" panose="020B0604020202020204" pitchFamily="34" charset="0"/>
              </a:rPr>
              <a:t>(pause pour donner aux participants le temps d’examiner l’exemple fourni et de répondre)</a:t>
            </a:r>
          </a:p>
          <a:p>
            <a:endParaRPr lang="en-US" sz="1000" b="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Chacune des actions requises devrait commencer par un verbe représentant une action (ou en contenir un en cas de variations régionales). Nous allons</a:t>
            </a:r>
            <a:r>
              <a:rPr lang="fr-FR" sz="1000" b="0" i="0" dirty="0">
                <a:latin typeface="Arial" panose="020B0604020202020204" pitchFamily="34" charset="0"/>
                <a:cs typeface="Arial" panose="020B0604020202020204" pitchFamily="34" charset="0"/>
              </a:rPr>
              <a:t> FAIRE </a:t>
            </a:r>
            <a:r>
              <a:rPr lang="fr-FR" sz="1000" b="0" dirty="0">
                <a:latin typeface="Arial" panose="020B0604020202020204" pitchFamily="34" charset="0"/>
                <a:cs typeface="Arial" panose="020B0604020202020204" pitchFamily="34" charset="0"/>
              </a:rPr>
              <a:t>ces choses.</a:t>
            </a:r>
          </a:p>
          <a:p>
            <a:endParaRPr lang="en-US" sz="1000" b="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N’oubliez pas d’indiquer des informations précises lors de la définition d’une action requise, car cela aidera votre groupe de travail et à surveiller ce qui a été fait et ce qui reste à faire.</a:t>
            </a:r>
          </a:p>
          <a:p>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dirty="0">
                <a:latin typeface="Arial" panose="020B0604020202020204" pitchFamily="34" charset="0"/>
                <a:cs typeface="Arial" panose="020B0604020202020204" pitchFamily="34" charset="0"/>
              </a:rPr>
              <a:t>Ceci n’est qu’un exemple – vous constaterez peut-être que plusieurs autres étapes diverses sont nécessaires à la réalisation de cet objectif. Qu’est-ce qui doit être fait avant de promouvoir un nouveau club sur les réseaux sociaux ? </a:t>
            </a:r>
            <a:r>
              <a:rPr lang="fr-FR" sz="1000" b="0" i="1" dirty="0">
                <a:latin typeface="Arial" panose="020B0604020202020204" pitchFamily="34" charset="0"/>
                <a:cs typeface="Arial" panose="020B0604020202020204" pitchFamily="34" charset="0"/>
              </a:rPr>
              <a:t>(pause pour donner aux participants le temps de répondre) </a:t>
            </a:r>
            <a:r>
              <a:rPr lang="fr-FR" sz="1000" b="0" dirty="0">
                <a:latin typeface="Arial" panose="020B0604020202020204" pitchFamily="34" charset="0"/>
                <a:cs typeface="Arial" panose="020B0604020202020204" pitchFamily="34" charset="0"/>
              </a:rPr>
              <a:t>Peut-être déterminer le processus de communication avec les membres potentiels une fois qu’ils auront répondu à l’annonce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dirty="0">
                <a:latin typeface="Arial" panose="020B0604020202020204" pitchFamily="34" charset="0"/>
                <a:cs typeface="Arial" panose="020B0604020202020204" pitchFamily="34" charset="0"/>
              </a:rPr>
              <a:t>Quelles autres actions seront requises avant de promouvoir un nouveau club sur les réseaux sociaux ? Peut-être déterminer l’endroit où les séances d’information se dérouleront, ainsi que la façon dont elles seront menées ? D’autres suggestions ? </a:t>
            </a:r>
            <a:r>
              <a:rPr lang="fr-FR" sz="1000" b="0" i="1" dirty="0">
                <a:latin typeface="Arial" panose="020B0604020202020204" pitchFamily="34" charset="0"/>
                <a:cs typeface="Arial" panose="020B0604020202020204" pitchFamily="34" charset="0"/>
              </a:rPr>
              <a:t>(pause pour donner aux participants le temps de répondre) </a:t>
            </a:r>
            <a:r>
              <a:rPr lang="fr-FR" sz="1000" b="0" dirty="0">
                <a:latin typeface="Arial" panose="020B0604020202020204" pitchFamily="34" charset="0"/>
                <a:cs typeface="Arial" panose="020B0604020202020204" pitchFamily="34" charset="0"/>
              </a:rPr>
              <a:t>Y aura-t-il d’autres activités de promotion du club ? Par exemple, si notre district veut créer un « club spécialisé pour les médecins et les infirmiers » en raison du grand nombre d’hôpitaux situés dans la région, comment allons-nous travailler avec les autorités hospitalières pour promouvoir le club auprès des professionnels de la santé ? Devrons-nous installer un stand ou faire imprimer des dépliants consacrés à nos causes mondiales susceptibles de les intéresser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dirty="0">
                <a:latin typeface="Arial" panose="020B0604020202020204" pitchFamily="34" charset="0"/>
                <a:cs typeface="Arial" panose="020B0604020202020204" pitchFamily="34" charset="0"/>
              </a:rPr>
              <a:t>Cet exemple illustre parfaitement la façon dont nous pouvons également tenir compte de nos forces, faiblesses, opportunités et menaces. Pour revenir aux réseaux sociaux : la présence en ligne de notre district pourrait être très positive, mais nous pourrions aussi avoir besoin d’aide pour créer des messages destinés aux réseaux sociaux, car nous ne savons pas bien comment cela fonctionne. Si les réseaux sociaux font partie de nos forces, ils peuvent devenir notre moyen de communication préféré. En revanche, s’ils sont une faiblesse, nous pourrions devoir ajouter une étape supplémentaire pour approfondir nos connaissances sur les bonnes pratiques en la matière, afin de transformer cette faiblesse en une force.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dirty="0">
                <a:latin typeface="Arial" panose="020B0604020202020204" pitchFamily="34" charset="0"/>
                <a:cs typeface="Arial" panose="020B0604020202020204" pitchFamily="34" charset="0"/>
              </a:rPr>
              <a:t>Il en est de même pour la création d’un « club spécialisé pour les médecins et les infirmiers ». Il pourrait être possible de créer de nouveaux clubs au sein des hôpitaux locaux, car ils ne se sont pas encore associés à d’autres organisations locales. Toutefois, la pandémie de COVID-19 pourrait représenter une menace et nous pourrions ne pas pouvoir rencontrer les dirigeants de l’hôpital en personne. Nous pourrions donc devoir réfléchir à d’autres façons de contacter l’hôpital et de communiquer virtuellement.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dirty="0">
                <a:latin typeface="Arial" panose="020B0604020202020204" pitchFamily="34" charset="0"/>
                <a:cs typeface="Arial" panose="020B0604020202020204" pitchFamily="34" charset="0"/>
              </a:rPr>
              <a:t>Les possibilités sont très nombreuses et toutes les idées sont bonnes à prendre pour réaliser l’objectif, tant que les actions requises sont suffisantes à ces fins.</a:t>
            </a: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15</a:t>
            </a:fld>
            <a:endParaRPr lang="en-US"/>
          </a:p>
        </p:txBody>
      </p:sp>
    </p:spTree>
    <p:extLst>
      <p:ext uri="{BB962C8B-B14F-4D97-AF65-F5344CB8AC3E}">
        <p14:creationId xmlns:p14="http://schemas.microsoft.com/office/powerpoint/2010/main" val="198678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b="0" u="sng" dirty="0">
                <a:latin typeface="Arial" panose="020B0604020202020204" pitchFamily="34" charset="0"/>
                <a:ea typeface="ヒラギノ角ゴ Pro W3"/>
                <a:cs typeface="Arial" panose="020B0604020202020204" pitchFamily="34" charset="0"/>
              </a:rPr>
              <a:t>Notes de l’animateur : </a:t>
            </a:r>
          </a:p>
          <a:p>
            <a:pPr lvl="0">
              <a:defRPr/>
            </a:pPr>
            <a:r>
              <a:rPr lang="fr-FR" sz="1000" b="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dirty="0">
                <a:latin typeface="Arial" panose="020B0604020202020204" pitchFamily="34" charset="0"/>
                <a:cs typeface="Arial" panose="020B0604020202020204" pitchFamily="34" charset="0"/>
              </a:rPr>
              <a:t>Examinons un autre exemple de plan d’action qui a déjà démarré dans le domaine prioritaire 2 : Nouveaux membres.</a:t>
            </a: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16</a:t>
            </a:fld>
            <a:endParaRPr lang="en-US"/>
          </a:p>
        </p:txBody>
      </p:sp>
    </p:spTree>
    <p:extLst>
      <p:ext uri="{BB962C8B-B14F-4D97-AF65-F5344CB8AC3E}">
        <p14:creationId xmlns:p14="http://schemas.microsoft.com/office/powerpoint/2010/main" val="426042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b="0" u="sng" dirty="0">
                <a:latin typeface="Arial" panose="020B0604020202020204" pitchFamily="34" charset="0"/>
                <a:ea typeface="ヒラギノ角ゴ Pro W3"/>
                <a:cs typeface="Arial" panose="020B0604020202020204" pitchFamily="34" charset="0"/>
              </a:rPr>
              <a:t>Notes de l’animateur : </a:t>
            </a:r>
          </a:p>
          <a:p>
            <a:pPr lvl="0">
              <a:defRPr/>
            </a:pPr>
            <a:r>
              <a:rPr lang="fr-FR" sz="1000" b="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dirty="0">
                <a:latin typeface="Arial" panose="020B0604020202020204" pitchFamily="34" charset="0"/>
                <a:ea typeface="Times New Roman" panose="02020603050405020304" pitchFamily="18" charset="0"/>
                <a:cs typeface="Arial" panose="020B0604020202020204" pitchFamily="34" charset="0"/>
              </a:rPr>
              <a:t>Dans cet exemple, l’énoncé d’objectif est « </a:t>
            </a:r>
            <a:r>
              <a:rPr lang="fr-FR" sz="1000" dirty="0">
                <a:latin typeface="Century Gothic" panose="020B0502020202020204" pitchFamily="34" charset="0"/>
                <a:ea typeface="Times New Roman" panose="02020603050405020304" pitchFamily="18" charset="0"/>
                <a:cs typeface="Times New Roman" panose="02020603050405020304" pitchFamily="18" charset="0"/>
              </a:rPr>
              <a:t> D’ici à la fin de l’année Lions, nos clubs auront intronisé 10 nouveaux membres supplémentaires dans les clubs existants.</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dirty="0">
                <a:latin typeface="Arial" panose="020B0604020202020204" pitchFamily="34" charset="0"/>
                <a:ea typeface="Times New Roman" panose="02020603050405020304" pitchFamily="18" charset="0"/>
                <a:cs typeface="Arial" panose="020B0604020202020204" pitchFamily="34" charset="0"/>
              </a:rPr>
              <a:t>Examinons ces actions requises. </a:t>
            </a:r>
            <a:r>
              <a:rPr lang="fr-FR" sz="1000" b="0" i="1" dirty="0">
                <a:latin typeface="Arial" panose="020B0604020202020204" pitchFamily="34" charset="0"/>
                <a:ea typeface="Times New Roman" panose="02020603050405020304" pitchFamily="18" charset="0"/>
                <a:cs typeface="Arial" panose="020B0604020202020204" pitchFamily="34" charset="0"/>
              </a:rPr>
              <a:t>(pause pour donner aux participants le temps d’examiner l’exemple)</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Vous constaterez que, en plus de contenir un verbe représentant une action, chaque description est courte : de préférence deux phrases au maximum. Même avec des phrases courtes, il est important de fournir des informations spécifiques, si possible. </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Quelles informations spécifiques sont incluses dans cet exemple de description ? </a:t>
            </a:r>
            <a:r>
              <a:rPr lang="fr-FR" sz="1000" b="0" i="1" baseline="0" dirty="0">
                <a:latin typeface="Arial" panose="020B0604020202020204" pitchFamily="34" charset="0"/>
                <a:cs typeface="Arial" panose="020B0604020202020204" pitchFamily="34" charset="0"/>
              </a:rPr>
              <a:t>(pause pour donner aux participants le temps de répondre. Si cela n’est pas suggéré dans les réponses, examinez comment le responsable est désigné et comment chaque ressource est énumérée.)</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Quelles autres informations spécifiques non indiquées ci-dessus voudriez-vous inclure ? (</a:t>
            </a:r>
            <a:r>
              <a:rPr lang="fr-FR" sz="1000" b="0" i="1" baseline="0" dirty="0">
                <a:latin typeface="Arial" panose="020B0604020202020204" pitchFamily="34" charset="0"/>
                <a:cs typeface="Arial" panose="020B0604020202020204" pitchFamily="34" charset="0"/>
              </a:rPr>
              <a:t>pause)</a:t>
            </a:r>
          </a:p>
          <a:p>
            <a:endParaRPr lang="en-US" sz="1000" b="0" baseline="0" dirty="0">
              <a:latin typeface="Arial" panose="020B0604020202020204" pitchFamily="34" charset="0"/>
              <a:cs typeface="Arial" panose="020B0604020202020204" pitchFamily="34" charset="0"/>
            </a:endParaRP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17</a:t>
            </a:fld>
            <a:endParaRPr lang="en-US"/>
          </a:p>
        </p:txBody>
      </p:sp>
    </p:spTree>
    <p:extLst>
      <p:ext uri="{BB962C8B-B14F-4D97-AF65-F5344CB8AC3E}">
        <p14:creationId xmlns:p14="http://schemas.microsoft.com/office/powerpoint/2010/main" val="258505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b="0" u="sng" dirty="0">
                <a:latin typeface="Arial" panose="020B0604020202020204" pitchFamily="34" charset="0"/>
                <a:ea typeface="ヒラギノ角ゴ Pro W3"/>
                <a:cs typeface="Arial" panose="020B0604020202020204" pitchFamily="34" charset="0"/>
              </a:rPr>
              <a:t>Notes de l’animateur : </a:t>
            </a:r>
          </a:p>
          <a:p>
            <a:pPr lvl="0">
              <a:defRPr/>
            </a:pPr>
            <a:r>
              <a:rPr lang="fr-FR" sz="1000" b="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dirty="0">
                <a:latin typeface="Arial" panose="020B0604020202020204" pitchFamily="34" charset="0"/>
                <a:cs typeface="Arial" panose="020B0604020202020204" pitchFamily="34" charset="0"/>
              </a:rPr>
              <a:t>Examinons maintenons un autre exemple de plan d’action qui a déjà démarré dans le domaine prioritaire 3 : satisfaction des membres.</a:t>
            </a: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18</a:t>
            </a:fld>
            <a:endParaRPr lang="en-US"/>
          </a:p>
        </p:txBody>
      </p:sp>
    </p:spTree>
    <p:extLst>
      <p:ext uri="{BB962C8B-B14F-4D97-AF65-F5344CB8AC3E}">
        <p14:creationId xmlns:p14="http://schemas.microsoft.com/office/powerpoint/2010/main" val="3583181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b="0" u="sng" dirty="0">
                <a:latin typeface="Arial" panose="020B0604020202020204" pitchFamily="34" charset="0"/>
                <a:ea typeface="ヒラギノ角ゴ Pro W3"/>
                <a:cs typeface="Arial" panose="020B0604020202020204" pitchFamily="34" charset="0"/>
              </a:rPr>
              <a:t>Notes de l’animateur : </a:t>
            </a:r>
          </a:p>
          <a:p>
            <a:pPr lvl="0">
              <a:defRPr/>
            </a:pPr>
            <a:r>
              <a:rPr lang="fr-FR" sz="1000" b="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dirty="0">
                <a:latin typeface="Arial" panose="020B0604020202020204" pitchFamily="34" charset="0"/>
                <a:ea typeface="Times New Roman" panose="02020603050405020304" pitchFamily="18" charset="0"/>
                <a:cs typeface="Arial" panose="020B0604020202020204" pitchFamily="34" charset="0"/>
              </a:rPr>
              <a:t>Dans cet exemple, l’énoncé d’objectif est « </a:t>
            </a:r>
            <a:r>
              <a:rPr lang="fr-FR" sz="1000" b="0" dirty="0">
                <a:latin typeface="Century Gothic" panose="020B0502020202020204" pitchFamily="34" charset="0"/>
                <a:ea typeface="Times New Roman" panose="02020603050405020304" pitchFamily="18" charset="0"/>
                <a:cs typeface="Times New Roman" panose="02020603050405020304" pitchFamily="18" charset="0"/>
              </a:rPr>
              <a:t> D’ici à la fin de l’année Lions, notre district aura augmenté notre cible de gain net de 3 membres.</a:t>
            </a:r>
            <a:r>
              <a:rPr lang="fr-FR" sz="1000" b="0" dirty="0">
                <a:latin typeface="Arial" panose="020B0604020202020204" pitchFamily="34" charset="0"/>
                <a:ea typeface="Times New Roman" panose="02020603050405020304" pitchFamily="18" charset="0"/>
                <a:cs typeface="Arial" panose="020B0604020202020204" pitchFamily="34" charset="0"/>
              </a:rPr>
              <a:t> ». Examinons ce plan d’action. </a:t>
            </a:r>
            <a:r>
              <a:rPr lang="fr-FR" sz="1000" b="0" i="1" dirty="0">
                <a:latin typeface="Arial" panose="020B0604020202020204" pitchFamily="34" charset="0"/>
                <a:ea typeface="Times New Roman" panose="02020603050405020304" pitchFamily="18" charset="0"/>
                <a:cs typeface="Arial" panose="020B0604020202020204" pitchFamily="34" charset="0"/>
              </a:rPr>
              <a:t>(pause pour donner aux participants le temps d’examiner l’exemple)</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Plus précisément, concentrons-nous sur les dates. N’oubliez pas que les plages de dates doivent inclure les préparations et le suivi requis, et pas seulement la date à laquelle l’action doit être mise en œuvre.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Pour l’action requise 3, nous avons deux semaines pour organiser des réunions avec les responsables de club. Pourquoi jugeons-nous nécessaire de fixer ce délai ?</a:t>
            </a:r>
            <a:r>
              <a:rPr lang="fr-FR" sz="1000" b="0" i="1" baseline="0" dirty="0">
                <a:latin typeface="Arial" panose="020B0604020202020204" pitchFamily="34" charset="0"/>
                <a:cs typeface="Arial" panose="020B0604020202020204" pitchFamily="34" charset="0"/>
              </a:rPr>
              <a:t> </a:t>
            </a:r>
            <a:r>
              <a:rPr lang="fr-FR" sz="1000" b="0" i="1" dirty="0">
                <a:latin typeface="Arial" panose="020B0604020202020204" pitchFamily="34" charset="0"/>
                <a:cs typeface="Arial" panose="020B0604020202020204" pitchFamily="34" charset="0"/>
              </a:rPr>
              <a:t>(pause pour donner aux participants le temps de répondre. </a:t>
            </a:r>
            <a:r>
              <a:rPr lang="fr-FR" sz="1000" b="0" i="1" baseline="0" dirty="0">
                <a:latin typeface="Arial" panose="020B0604020202020204" pitchFamily="34" charset="0"/>
                <a:cs typeface="Arial" panose="020B0604020202020204" pitchFamily="34" charset="0"/>
              </a:rPr>
              <a:t>Si cela n’est pas suggéré dans les réponses, examinez comment les membres du groupe de travail dédié au domaine prioritaire devront rassembler les coordonnées des responsables de club grâce à MyLCI, contacter chaque responsable de club, fixer une date convenant à tout le monde et organiser une région distincte en virtuel, tout en assurant que les membres du groupe de travail sont disponibles à ces moments</a:t>
            </a:r>
            <a:r>
              <a:rPr lang="fr-FR" sz="1000" b="0" i="1" dirty="0">
                <a:latin typeface="Arial" panose="020B0604020202020204" pitchFamily="34" charset="0"/>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19</a:t>
            </a:fld>
            <a:endParaRPr lang="en-US"/>
          </a:p>
        </p:txBody>
      </p:sp>
    </p:spTree>
    <p:extLst>
      <p:ext uri="{BB962C8B-B14F-4D97-AF65-F5344CB8AC3E}">
        <p14:creationId xmlns:p14="http://schemas.microsoft.com/office/powerpoint/2010/main" val="139311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u="sng" dirty="0">
                <a:latin typeface="Arial" panose="020B0604020202020204" pitchFamily="34" charset="0"/>
                <a:ea typeface="ヒラギノ角ゴ Pro W3"/>
                <a:cs typeface="Arial" panose="020B0604020202020204" pitchFamily="34" charset="0"/>
              </a:rPr>
              <a:t>Notes de l’instructeur : </a:t>
            </a:r>
          </a:p>
          <a:p>
            <a:pPr lvl="0">
              <a:defRPr/>
            </a:pPr>
            <a:r>
              <a:rPr lang="fr-FR"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Bienvenue dans</a:t>
            </a:r>
            <a:r>
              <a:rPr lang="fr-FR" sz="1000" b="0" baseline="0" dirty="0">
                <a:latin typeface="Arial" panose="020B0604020202020204" pitchFamily="34" charset="0"/>
                <a:cs typeface="Arial" panose="020B0604020202020204" pitchFamily="34" charset="0"/>
              </a:rPr>
              <a:t> cette réunion sur l’Approche Globale Effectif. Je m’appelle ___ et je suis _____. </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Nous sommes réunis aujourd’hui pour élaborer notre plan Approche Globale Effectif. </a:t>
            </a:r>
          </a:p>
          <a:p>
            <a:endParaRPr lang="en-US" sz="100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474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b="0" u="sng" dirty="0">
                <a:latin typeface="Arial" panose="020B0604020202020204" pitchFamily="34" charset="0"/>
                <a:ea typeface="ヒラギノ角ゴ Pro W3"/>
                <a:cs typeface="Arial" panose="020B0604020202020204" pitchFamily="34" charset="0"/>
              </a:rPr>
              <a:t>Notes de l’animateur : </a:t>
            </a:r>
          </a:p>
          <a:p>
            <a:pPr lvl="0">
              <a:defRPr/>
            </a:pPr>
            <a:r>
              <a:rPr lang="fr-FR" sz="1000" b="0" dirty="0">
                <a:latin typeface="Arial" panose="020B0604020202020204" pitchFamily="34" charset="0"/>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Pour finir, examinons un exemple de plan d’action pour le domaine prioritaire 4 : soutien aux dirigeants </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20</a:t>
            </a:fld>
            <a:endParaRPr lang="en-US"/>
          </a:p>
        </p:txBody>
      </p:sp>
    </p:spTree>
    <p:extLst>
      <p:ext uri="{BB962C8B-B14F-4D97-AF65-F5344CB8AC3E}">
        <p14:creationId xmlns:p14="http://schemas.microsoft.com/office/powerpoint/2010/main" val="202437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b="0" u="sng" dirty="0">
                <a:latin typeface="Arial" panose="020B0604020202020204" pitchFamily="34" charset="0"/>
                <a:ea typeface="ヒラギノ角ゴ Pro W3"/>
                <a:cs typeface="Arial" panose="020B0604020202020204" pitchFamily="34" charset="0"/>
              </a:rPr>
              <a:t>Notes de l’animateur : </a:t>
            </a:r>
          </a:p>
          <a:p>
            <a:pPr lvl="0">
              <a:defRPr/>
            </a:pPr>
            <a:r>
              <a:rPr lang="fr-FR" sz="1000" b="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dirty="0">
                <a:latin typeface="Arial" panose="020B0604020202020204" pitchFamily="34" charset="0"/>
                <a:ea typeface="Times New Roman" panose="02020603050405020304" pitchFamily="18" charset="0"/>
                <a:cs typeface="Arial" panose="020B0604020202020204" pitchFamily="34" charset="0"/>
              </a:rPr>
              <a:t>Le soutien aux dirigeants n'intervient qu'une fois que les trois autres domaines prioritaires ont fait l’objet de plan d'action. Il est alors possible d'identifier un objectif concernant la manière dont les dirigeants soutiendront les autres efforts et d'élaborer un plan d'action.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000" b="0"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dirty="0">
                <a:latin typeface="Arial" panose="020B0604020202020204" pitchFamily="34" charset="0"/>
                <a:ea typeface="Times New Roman" panose="02020603050405020304" pitchFamily="18" charset="0"/>
                <a:cs typeface="Arial" panose="020B0604020202020204" pitchFamily="34" charset="0"/>
              </a:rPr>
              <a:t>Dans cet exemple, l’énoncé d’objectif est « Durant cette année Lions, notre district organisera des webinaires trimestriels pour soutenir la réussite des </a:t>
            </a:r>
            <a:r>
              <a:rPr lang="fr-FR" sz="1000" b="0" dirty="0" err="1">
                <a:latin typeface="Arial" panose="020B0604020202020204" pitchFamily="34" charset="0"/>
                <a:ea typeface="Times New Roman" panose="02020603050405020304" pitchFamily="18" charset="0"/>
                <a:cs typeface="Arial" panose="020B0604020202020204" pitchFamily="34" charset="0"/>
              </a:rPr>
              <a:t>clubss</a:t>
            </a:r>
            <a:r>
              <a:rPr lang="fr-FR" sz="1000" b="0" dirty="0">
                <a:latin typeface="Arial" panose="020B0604020202020204" pitchFamily="34" charset="0"/>
                <a:ea typeface="Times New Roman" panose="02020603050405020304" pitchFamily="18" charset="0"/>
                <a:cs typeface="Arial" panose="020B0604020202020204" pitchFamily="34" charset="0"/>
              </a:rPr>
              <a:t> par exemple sur le renforcement de l’implication des membres ou sur l’utilisation des réseaux sociaux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dirty="0">
                <a:latin typeface="Arial" panose="020B0604020202020204" pitchFamily="34" charset="0"/>
                <a:ea typeface="Times New Roman" panose="02020603050405020304" pitchFamily="18" charset="0"/>
                <a:cs typeface="Arial" panose="020B0604020202020204" pitchFamily="34" charset="0"/>
              </a:rPr>
              <a:t>Examinons ce plan d’action.</a:t>
            </a:r>
            <a:r>
              <a:rPr lang="fr-FR" sz="1000" b="0" i="1" dirty="0">
                <a:latin typeface="Arial" panose="020B0604020202020204" pitchFamily="34" charset="0"/>
                <a:ea typeface="Times New Roman" panose="02020603050405020304" pitchFamily="18" charset="0"/>
                <a:cs typeface="Arial" panose="020B0604020202020204" pitchFamily="34" charset="0"/>
              </a:rPr>
              <a:t> (pause pour donner aux participants le temps d’examiner l’exemple)</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Avez-vous des questions sur la façon dont nous allons documenter nos actions ? Y a-t-il des choses manquantes que nous souhaitons ajouter à nos propres plans d’action ? </a:t>
            </a:r>
            <a:r>
              <a:rPr lang="fr-FR" sz="1000" b="0" i="1" baseline="0" dirty="0">
                <a:latin typeface="Arial" panose="020B0604020202020204" pitchFamily="34" charset="0"/>
                <a:cs typeface="Arial" panose="020B0604020202020204" pitchFamily="34" charset="0"/>
              </a:rPr>
              <a:t>(pause pour donner aux participants le temps de répondre)</a:t>
            </a: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21</a:t>
            </a:fld>
            <a:endParaRPr lang="en-US"/>
          </a:p>
        </p:txBody>
      </p:sp>
    </p:spTree>
    <p:extLst>
      <p:ext uri="{BB962C8B-B14F-4D97-AF65-F5344CB8AC3E}">
        <p14:creationId xmlns:p14="http://schemas.microsoft.com/office/powerpoint/2010/main" val="2731746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u="sng" dirty="0">
                <a:latin typeface="Arial" panose="020B0604020202020204" pitchFamily="34" charset="0"/>
                <a:ea typeface="ヒラギノ角ゴ Pro W3"/>
                <a:cs typeface="Arial" panose="020B0604020202020204" pitchFamily="34" charset="0"/>
              </a:rPr>
              <a:t>Notes de l’animateur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baseline="0" dirty="0">
                <a:latin typeface="Arial" panose="020B0604020202020204" pitchFamily="34" charset="0"/>
                <a:ea typeface="ヒラギノ角ゴ Pro W3"/>
                <a:cs typeface="Arial" panose="020B0604020202020204" pitchFamily="34" charset="0"/>
              </a:rPr>
              <a:t>Voir les notes de la diapositive 1. Remplir la section « Enoncé de la cible » avant la présentation.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r>
              <a:rPr lang="fr-FR" sz="1000" b="1" i="1" dirty="0">
                <a:latin typeface="Arial" panose="020B0604020202020204" pitchFamily="34" charset="0"/>
                <a:ea typeface="Calibri" panose="020F0502020204030204" pitchFamily="34" charset="0"/>
                <a:cs typeface="Arial" panose="020B0604020202020204" pitchFamily="34" charset="0"/>
              </a:rPr>
              <a:t>Script destiné au responsable régional SMA pour préparer les responsables de district à animer un atelier « Bâtir un plan » :</a:t>
            </a:r>
          </a:p>
          <a:p>
            <a:pPr marL="0" marR="0">
              <a:lnSpc>
                <a:spcPct val="107000"/>
              </a:lnSpc>
              <a:spcBef>
                <a:spcPts val="0"/>
              </a:spcBef>
              <a:spcAft>
                <a:spcPts val="800"/>
              </a:spcAft>
            </a:pPr>
            <a:r>
              <a:rPr lang="fr-FR" sz="1000" b="0" dirty="0">
                <a:latin typeface="Arial" panose="020B0604020202020204" pitchFamily="34" charset="0"/>
                <a:ea typeface="Calibri" panose="020F0502020204030204" pitchFamily="34" charset="0"/>
                <a:cs typeface="Arial" panose="020B0604020202020204" pitchFamily="34" charset="0"/>
              </a:rPr>
              <a:t>Cette diapositive résume les travaux à réaliser durant les séances de groupe. Elle donne également aux participants une vue d’ensemble de ce qu’ils tentent de construire pour leur district.</a:t>
            </a:r>
          </a:p>
          <a:p>
            <a:pPr marL="0" marR="0">
              <a:lnSpc>
                <a:spcPct val="107000"/>
              </a:lnSpc>
              <a:spcBef>
                <a:spcPts val="0"/>
              </a:spcBef>
              <a:spcAft>
                <a:spcPts val="800"/>
              </a:spcAft>
            </a:pPr>
            <a:endParaRPr lang="fr-FR" sz="1000" b="1" i="1"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r-FR" sz="1000" b="1" i="1" dirty="0">
                <a:latin typeface="Arial" panose="020B0604020202020204" pitchFamily="34" charset="0"/>
                <a:ea typeface="Calibri" panose="020F0502020204030204" pitchFamily="34" charset="0"/>
                <a:cs typeface="Arial" panose="020B0604020202020204" pitchFamily="34" charset="0"/>
              </a:rPr>
              <a:t>Script destiné aux responsables de district pour animer un atelier « Bâtir un plan » :</a:t>
            </a:r>
          </a:p>
          <a:p>
            <a:r>
              <a:rPr lang="fr-FR" sz="1000" b="0" dirty="0">
                <a:latin typeface="Arial" panose="020B0604020202020204" pitchFamily="34" charset="0"/>
                <a:cs typeface="Arial" panose="020B0604020202020204" pitchFamily="34" charset="0"/>
              </a:rPr>
              <a:t>Voici la structure</a:t>
            </a:r>
            <a:r>
              <a:rPr lang="fr-FR" sz="1000" b="0" baseline="0" dirty="0">
                <a:latin typeface="Arial" panose="020B0604020202020204" pitchFamily="34" charset="0"/>
                <a:cs typeface="Arial" panose="020B0604020202020204" pitchFamily="34" charset="0"/>
              </a:rPr>
              <a:t> du plan relatif à l’Approche Globale Effectif. Elle tourne autour des quatre domaines prioritaires de l’Approche Globale Effectif : nouveaux clubs, nouveaux membres, satisfaction des membres et soutien aux responsables. </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Bientôt, nous travaillerons en petits groupes et pour chaque domaine prioritaire nous choisirons les actions nécessaires pour atteindre les cibles. Commençons par 2-3 actions. Nous pourrons toujours nous réunir ultérieurement pour en ajouter d’autres. N’oubliez pas que toutes les idées sont bonnes à prendre. Ainsi, lors de nos discussions, nous pouvons choisir des actions complexes et travailler en remontant à partir de ces actions, ou commencer par de petites actions détaillées et les développer.</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Par exemple, pour le domaine prioritaire 1, une action requise pourrait consister à </a:t>
            </a:r>
            <a:r>
              <a:rPr lang="fr-FR" sz="1000" b="0" i="1" baseline="0" dirty="0">
                <a:latin typeface="Arial" panose="020B0604020202020204" pitchFamily="34" charset="0"/>
                <a:cs typeface="Arial" panose="020B0604020202020204" pitchFamily="34" charset="0"/>
              </a:rPr>
              <a:t>animer un atelier sur le développement de nouveaux clubs</a:t>
            </a:r>
            <a:r>
              <a:rPr lang="fr-FR" sz="1000" b="0" i="0" baseline="0" dirty="0">
                <a:latin typeface="Arial" panose="020B0604020202020204" pitchFamily="34" charset="0"/>
                <a:cs typeface="Arial" panose="020B0604020202020204" pitchFamily="34" charset="0"/>
              </a:rPr>
              <a:t>, ce qui est une action complexe. </a:t>
            </a:r>
          </a:p>
          <a:p>
            <a:r>
              <a:rPr lang="fr-FR" sz="1000" b="0" i="0" baseline="0" dirty="0">
                <a:latin typeface="Arial" panose="020B0604020202020204" pitchFamily="34" charset="0"/>
                <a:cs typeface="Arial" panose="020B0604020202020204" pitchFamily="34" charset="0"/>
              </a:rPr>
              <a:t>En revanche, p</a:t>
            </a:r>
            <a:r>
              <a:rPr lang="fr-FR" sz="1000" b="0" baseline="0" dirty="0">
                <a:latin typeface="Arial" panose="020B0604020202020204" pitchFamily="34" charset="0"/>
                <a:cs typeface="Arial" panose="020B0604020202020204" pitchFamily="34" charset="0"/>
              </a:rPr>
              <a:t>our le domaine prioritaire 4, il pourrait s’agir de </a:t>
            </a:r>
            <a:r>
              <a:rPr lang="fr-FR" sz="1000" b="0" i="1" baseline="0" dirty="0">
                <a:latin typeface="Arial" panose="020B0604020202020204" pitchFamily="34" charset="0"/>
                <a:cs typeface="Arial" panose="020B0604020202020204" pitchFamily="34" charset="0"/>
              </a:rPr>
              <a:t>se réunir une fois par mois avec les présidents de zone afin de mieux comprendre les besoins du club</a:t>
            </a:r>
            <a:r>
              <a:rPr lang="fr-FR" sz="1000" b="0" i="0" baseline="0" dirty="0">
                <a:latin typeface="Arial" panose="020B0604020202020204" pitchFamily="34" charset="0"/>
                <a:cs typeface="Arial" panose="020B0604020202020204" pitchFamily="34" charset="0"/>
              </a:rPr>
              <a:t>, ce qui est une action détaillée.</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Nous fournirons également une brève description de chaque action et préciserons la date à laquelle nous la mettrons en œuvre, la personne qui en sera responsable, les ressources affectées à cette action et le budget défini à ces fins. </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Nous développerons autant d’actions nécessaires et réalisables, à nos yeux, pour chaque domaine prioritaire. </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N’oubliez pas d’incorporer les informations obtenues lors de l’analyse SWOT du district.</a:t>
            </a:r>
          </a:p>
          <a:p>
            <a:endParaRPr lang="en-US" sz="1000" b="0" baseline="0" dirty="0">
              <a:latin typeface="Arial" panose="020B0604020202020204" pitchFamily="34" charset="0"/>
              <a:cs typeface="Arial" panose="020B0604020202020204" pitchFamily="34" charset="0"/>
            </a:endParaRP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a:p>
        </p:txBody>
      </p:sp>
    </p:spTree>
    <p:extLst>
      <p:ext uri="{BB962C8B-B14F-4D97-AF65-F5344CB8AC3E}">
        <p14:creationId xmlns:p14="http://schemas.microsoft.com/office/powerpoint/2010/main" val="1941241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defRPr/>
            </a:pPr>
            <a:r>
              <a:rPr lang="fr-FR" sz="1200" b="0" u="sng" dirty="0">
                <a:latin typeface="Arial" panose="020B0604020202020204" pitchFamily="34" charset="0"/>
                <a:ea typeface="ヒラギノ角ゴ Pro W3"/>
                <a:cs typeface="Arial" panose="020B0604020202020204" pitchFamily="34" charset="0"/>
              </a:rPr>
              <a:t>Notes de l’animateur : </a:t>
            </a:r>
          </a:p>
          <a:p>
            <a:pPr lvl="0">
              <a:defRPr/>
            </a:pPr>
            <a:r>
              <a:rPr lang="fr-FR" sz="1200" b="0" dirty="0">
                <a:latin typeface="Arial" panose="020B0604020202020204" pitchFamily="34" charset="0"/>
                <a:cs typeface="Arial" panose="020B0604020202020204" pitchFamily="34" charset="0"/>
              </a:rPr>
              <a:t>____________________________________________________________</a:t>
            </a:r>
          </a:p>
          <a:p>
            <a:endParaRPr lang="en-US" sz="1200" b="0" dirty="0">
              <a:latin typeface="Arial" panose="020B0604020202020204" pitchFamily="34" charset="0"/>
              <a:cs typeface="Arial" panose="020B0604020202020204" pitchFamily="34" charset="0"/>
            </a:endParaRPr>
          </a:p>
          <a:p>
            <a:r>
              <a:rPr lang="fr-FR" sz="1200" b="0" dirty="0">
                <a:latin typeface="Arial" panose="020B0604020202020204" pitchFamily="34" charset="0"/>
                <a:cs typeface="Arial" panose="020B0604020202020204" pitchFamily="34" charset="0"/>
              </a:rPr>
              <a:t>Nous recherchons des idées innovantes</a:t>
            </a:r>
            <a:r>
              <a:rPr lang="fr-FR" sz="1200" b="0" baseline="0" dirty="0">
                <a:latin typeface="Arial" panose="020B0604020202020204" pitchFamily="34" charset="0"/>
                <a:cs typeface="Arial" panose="020B0604020202020204" pitchFamily="34" charset="0"/>
              </a:rPr>
              <a:t> pour faire croître l’effectif. Pour cette raison, lorsque l’un de nous suggère une idée, il est important d’obtenir le soutien du groupe. </a:t>
            </a:r>
          </a:p>
          <a:p>
            <a:endParaRPr lang="en-US" sz="1200" b="0" baseline="0" dirty="0">
              <a:latin typeface="Arial" panose="020B0604020202020204" pitchFamily="34" charset="0"/>
              <a:cs typeface="Arial" panose="020B0604020202020204" pitchFamily="34" charset="0"/>
            </a:endParaRPr>
          </a:p>
          <a:p>
            <a:r>
              <a:rPr lang="fr-FR" sz="1200" b="0" baseline="0" dirty="0">
                <a:latin typeface="Arial" panose="020B0604020202020204" pitchFamily="34" charset="0"/>
                <a:cs typeface="Arial" panose="020B0604020202020204" pitchFamily="34" charset="0"/>
              </a:rPr>
              <a:t>Nous allons nous diviser en plusieurs groupes pour générer des idées dans le cadre de nos actions. Veillez à ce que chacun des membres de votre groupe suggère au moins une idée. </a:t>
            </a:r>
          </a:p>
          <a:p>
            <a:endParaRPr lang="en-US" sz="1200" b="0" baseline="0" dirty="0">
              <a:latin typeface="Arial" panose="020B0604020202020204" pitchFamily="34" charset="0"/>
              <a:cs typeface="Arial" panose="020B0604020202020204" pitchFamily="34" charset="0"/>
            </a:endParaRPr>
          </a:p>
          <a:p>
            <a:r>
              <a:rPr lang="fr-FR" sz="1200" b="0" baseline="0" dirty="0">
                <a:latin typeface="Arial" panose="020B0604020202020204" pitchFamily="34" charset="0"/>
                <a:cs typeface="Arial" panose="020B0604020202020204" pitchFamily="34" charset="0"/>
              </a:rPr>
              <a:t>Chaque groupe doit désigner une personne chargée de noter toutes les idées. À ce stade, il faut obtenir de nombreuses idées à développer. </a:t>
            </a:r>
          </a:p>
          <a:p>
            <a:endParaRPr lang="en-US" sz="1200" b="0" baseline="0" dirty="0">
              <a:latin typeface="Arial" panose="020B0604020202020204" pitchFamily="34" charset="0"/>
              <a:cs typeface="Arial" panose="020B0604020202020204" pitchFamily="34" charset="0"/>
            </a:endParaRPr>
          </a:p>
          <a:p>
            <a:r>
              <a:rPr lang="fr-FR" sz="1200" b="0" baseline="0" dirty="0">
                <a:latin typeface="Arial" panose="020B0604020202020204" pitchFamily="34" charset="0"/>
                <a:cs typeface="Arial" panose="020B0604020202020204" pitchFamily="34" charset="0"/>
              </a:rPr>
              <a:t>Accueillez chaque idée de façon positive. Parlez d’une idée juste assez pour que tout le monde la comprenne. Ne portez pas de jugement, ne dites pas qu’elle ne fonctionnera pas et ne dites pas qu’on l’a déjà essayée. Faites preuve de positivité ou ne dites rien. Une idée qui semble audacieuse pourrait en fait s’avérer décisive. Encouragez-la. </a:t>
            </a:r>
          </a:p>
          <a:p>
            <a:endParaRPr lang="en-US" sz="1200" b="0" baseline="0" dirty="0">
              <a:latin typeface="Arial" panose="020B0604020202020204" pitchFamily="34" charset="0"/>
              <a:cs typeface="Arial" panose="020B0604020202020204" pitchFamily="34" charset="0"/>
            </a:endParaRPr>
          </a:p>
          <a:p>
            <a:r>
              <a:rPr lang="fr-FR" sz="1200" b="0" baseline="0" dirty="0">
                <a:latin typeface="Arial" panose="020B0604020202020204" pitchFamily="34" charset="0"/>
                <a:cs typeface="Arial" panose="020B0604020202020204" pitchFamily="34" charset="0"/>
              </a:rPr>
              <a:t>Repensez à ce qu’a été votre expérience lorsque vous êtes devenu Lion. Comment pourrions-nous recréer ce sentiment ? Quelles idées créatives ont été mises en œuvre au début de votre parcours de service ? Comment vous a-t-on encouragés à progresser dans la hiérarchie ?</a:t>
            </a:r>
          </a:p>
          <a:p>
            <a:endParaRPr lang="en-US" sz="1200" b="0" baseline="0" dirty="0">
              <a:latin typeface="Arial" panose="020B0604020202020204" pitchFamily="34" charset="0"/>
              <a:cs typeface="Arial" panose="020B0604020202020204" pitchFamily="34" charset="0"/>
            </a:endParaRPr>
          </a:p>
          <a:p>
            <a:r>
              <a:rPr lang="fr-FR" sz="1200" b="0" baseline="0" dirty="0">
                <a:latin typeface="Arial" panose="020B0604020202020204" pitchFamily="34" charset="0"/>
                <a:cs typeface="Arial" panose="020B0604020202020204" pitchFamily="34" charset="0"/>
              </a:rPr>
              <a:t>Une fois que vous avez une liste d’idées, choisissez celles qui ont le plus de potentiel. Veillez à ce que tous les participants expriment leurs préférences. Ensuite, demandez-vous si elles peuvent être combinées ou améliorées. </a:t>
            </a:r>
          </a:p>
          <a:p>
            <a:endParaRPr lang="en-US" b="0"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23</a:t>
            </a:fld>
            <a:endParaRPr lang="en-US"/>
          </a:p>
        </p:txBody>
      </p:sp>
    </p:spTree>
    <p:extLst>
      <p:ext uri="{BB962C8B-B14F-4D97-AF65-F5344CB8AC3E}">
        <p14:creationId xmlns:p14="http://schemas.microsoft.com/office/powerpoint/2010/main" val="1970707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dirty="0">
                <a:latin typeface="Arial" panose="020B0604020202020204" pitchFamily="34" charset="0"/>
                <a:ea typeface="ヒラギノ角ゴ Pro W3"/>
                <a:cs typeface="Arial" panose="020B0604020202020204" pitchFamily="34" charset="0"/>
              </a:rPr>
              <a:t>Notes de l’animateur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baseline="0" dirty="0">
                <a:latin typeface="Arial" panose="020B0604020202020204" pitchFamily="34" charset="0"/>
                <a:cs typeface="Arial" panose="020B0604020202020204" pitchFamily="34" charset="0"/>
              </a:rPr>
              <a:t>Pour les séances de groupe, à vous de juger combien de temps il faut allouer à chaque activité, en fonction de la durée totale de la réunion.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endParaRPr lang="en-US"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r-FR" sz="1000" b="1" i="1" dirty="0">
                <a:latin typeface="Arial" panose="020B0604020202020204" pitchFamily="34" charset="0"/>
                <a:ea typeface="Calibri" panose="020F0502020204030204" pitchFamily="34" charset="0"/>
                <a:cs typeface="Arial" panose="020B0604020202020204" pitchFamily="34" charset="0"/>
              </a:rPr>
              <a:t>Script destiné au responsable régional SMA pour préparer les responsables de district à animer un atelier « Bâtir un plan » :</a:t>
            </a:r>
          </a:p>
          <a:p>
            <a:pPr marL="0" marR="0">
              <a:lnSpc>
                <a:spcPct val="107000"/>
              </a:lnSpc>
              <a:spcBef>
                <a:spcPts val="0"/>
              </a:spcBef>
              <a:spcAft>
                <a:spcPts val="800"/>
              </a:spcAft>
            </a:pPr>
            <a:r>
              <a:rPr lang="fr-FR" sz="1000" b="0" dirty="0">
                <a:latin typeface="Arial" panose="020B0604020202020204" pitchFamily="34" charset="0"/>
                <a:ea typeface="Calibri" panose="020F0502020204030204" pitchFamily="34" charset="0"/>
                <a:cs typeface="Arial" panose="020B0604020202020204" pitchFamily="34" charset="0"/>
              </a:rPr>
              <a:t>Voici des instructions pour commencer à rédiger les plans d’action pendant les séances de groupe. </a:t>
            </a:r>
          </a:p>
          <a:p>
            <a:pPr marL="0" marR="0">
              <a:lnSpc>
                <a:spcPct val="107000"/>
              </a:lnSpc>
              <a:spcBef>
                <a:spcPts val="0"/>
              </a:spcBef>
              <a:spcAft>
                <a:spcPts val="800"/>
              </a:spcAft>
            </a:pPr>
            <a:r>
              <a:rPr lang="fr-FR" sz="1000" b="0" i="1" dirty="0">
                <a:latin typeface="Arial" panose="020B0604020202020204" pitchFamily="34" charset="0"/>
                <a:ea typeface="Calibri" panose="020F0502020204030204" pitchFamily="34" charset="0"/>
                <a:cs typeface="Arial" panose="020B0604020202020204" pitchFamily="34" charset="0"/>
              </a:rPr>
              <a:t>(Réexaminer les instructions fournies sur la diapositive et dans le script ci-dessous.)</a:t>
            </a:r>
          </a:p>
          <a:p>
            <a:pPr marL="0" marR="0">
              <a:lnSpc>
                <a:spcPct val="107000"/>
              </a:lnSpc>
              <a:spcBef>
                <a:spcPts val="0"/>
              </a:spcBef>
              <a:spcAft>
                <a:spcPts val="800"/>
              </a:spcAft>
            </a:pPr>
            <a:r>
              <a:rPr lang="fr-FR" sz="1000" b="0" dirty="0">
                <a:latin typeface="Arial" panose="020B0604020202020204" pitchFamily="34" charset="0"/>
                <a:ea typeface="Calibri" panose="020F0502020204030204" pitchFamily="34" charset="0"/>
                <a:cs typeface="Arial" panose="020B0604020202020204" pitchFamily="34" charset="0"/>
              </a:rPr>
              <a:t>Avez-vous des questions sur cette activité ?</a:t>
            </a:r>
          </a:p>
          <a:p>
            <a:pPr marL="0" marR="0">
              <a:lnSpc>
                <a:spcPct val="107000"/>
              </a:lnSpc>
              <a:spcBef>
                <a:spcPts val="0"/>
              </a:spcBef>
              <a:spcAft>
                <a:spcPts val="800"/>
              </a:spcAft>
            </a:pPr>
            <a:r>
              <a:rPr lang="fr-FR" sz="1000" b="0" dirty="0">
                <a:latin typeface="Arial" panose="020B0604020202020204" pitchFamily="34" charset="0"/>
                <a:ea typeface="Calibri" panose="020F0502020204030204" pitchFamily="34" charset="0"/>
                <a:cs typeface="Arial" panose="020B0604020202020204" pitchFamily="34" charset="0"/>
              </a:rPr>
              <a:t>Prévoyez-vous des difficultés pour faciliter cette activité dans votre district ? Anticipons les difficultés et trouvons des solutions ensemble.</a:t>
            </a:r>
          </a:p>
          <a:p>
            <a:pPr marL="0" marR="0">
              <a:lnSpc>
                <a:spcPct val="107000"/>
              </a:lnSpc>
              <a:spcBef>
                <a:spcPts val="0"/>
              </a:spcBef>
              <a:spcAft>
                <a:spcPts val="800"/>
              </a:spcAft>
            </a:pPr>
            <a:r>
              <a:rPr lang="fr-FR" sz="1000" b="0" i="1" dirty="0">
                <a:latin typeface="Arial" panose="020B0604020202020204" pitchFamily="34" charset="0"/>
                <a:ea typeface="Calibri" panose="020F0502020204030204" pitchFamily="34" charset="0"/>
                <a:cs typeface="Arial" panose="020B0604020202020204" pitchFamily="34" charset="0"/>
              </a:rPr>
              <a:t>(Donnez suffisamment de temps pour la discussion. Réfléchissez aux problèmes potentiels et aux façons de les résoudre, par exemple la réaction à avoir face à des participants qui perturbent le bon déroulement des choses ou qui ne s’engagent pas. Encouragez également les participants à se communiquer leurs stratégies respectives durant la discussion.)</a:t>
            </a:r>
          </a:p>
          <a:p>
            <a:pPr marL="0" marR="0">
              <a:lnSpc>
                <a:spcPct val="107000"/>
              </a:lnSpc>
              <a:spcBef>
                <a:spcPts val="0"/>
              </a:spcBef>
              <a:spcAft>
                <a:spcPts val="800"/>
              </a:spcAft>
            </a:pPr>
            <a:endParaRPr lang="fr-FR" sz="1000" b="0" i="1"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r-FR" sz="1000" b="1" i="1" dirty="0">
                <a:latin typeface="Arial" panose="020B0604020202020204" pitchFamily="34" charset="0"/>
                <a:ea typeface="Calibri" panose="020F0502020204030204" pitchFamily="34" charset="0"/>
                <a:cs typeface="Arial" panose="020B0604020202020204" pitchFamily="34" charset="0"/>
              </a:rPr>
              <a:t>Script destiné aux responsables de district pour animer un atelier « Bâtir un plan » :</a:t>
            </a:r>
          </a:p>
          <a:p>
            <a:r>
              <a:rPr lang="fr-FR" sz="1000" b="0" dirty="0">
                <a:latin typeface="Arial" panose="020B0604020202020204" pitchFamily="34" charset="0"/>
                <a:cs typeface="Arial" panose="020B0604020202020204" pitchFamily="34" charset="0"/>
              </a:rPr>
              <a:t>Nous</a:t>
            </a:r>
            <a:r>
              <a:rPr lang="fr-FR" sz="1000" b="0" baseline="0" dirty="0">
                <a:latin typeface="Arial" panose="020B0604020202020204" pitchFamily="34" charset="0"/>
                <a:cs typeface="Arial" panose="020B0604020202020204" pitchFamily="34" charset="0"/>
              </a:rPr>
              <a:t> allons commencer à identifier les actions en nous divisant en quatre </a:t>
            </a:r>
            <a:r>
              <a:rPr lang="fr-FR" sz="1000" b="0" dirty="0">
                <a:latin typeface="Arial" panose="020B0604020202020204" pitchFamily="34" charset="0"/>
                <a:cs typeface="Arial" panose="020B0604020202020204" pitchFamily="34" charset="0"/>
              </a:rPr>
              <a:t>groupes,</a:t>
            </a:r>
            <a:r>
              <a:rPr lang="fr-FR" sz="1000" b="0" baseline="0" dirty="0">
                <a:latin typeface="Arial" panose="020B0604020202020204" pitchFamily="34" charset="0"/>
                <a:cs typeface="Arial" panose="020B0604020202020204" pitchFamily="34" charset="0"/>
              </a:rPr>
              <a:t> un groupe par domaine prioritaire. </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Chaque groupe dressera une liste pour la séance de réflexion, en accueillant les idées créatives. À partir de cette liste, les membres du groupe choisiront les 2-3 idées les plus prometteuses et ajouteront une description puis une plage de dates, afin que nous nous fassions une idée du temps nécessaire pour les mettre en œuvre. </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Nous débattrons ensuite de ces idées, puis nous les peaufinerons et nous les développerons, de façon à ne retenir que les 2-3 actions de la plus haute priorité pour chaque domaine. </a:t>
            </a:r>
          </a:p>
          <a:p>
            <a:endParaRPr lang="en-US" sz="1000" b="0" baseline="0" dirty="0">
              <a:latin typeface="Arial" panose="020B0604020202020204" pitchFamily="34" charset="0"/>
              <a:cs typeface="Arial" panose="020B0604020202020204" pitchFamily="34" charset="0"/>
            </a:endParaRPr>
          </a:p>
          <a:p>
            <a:r>
              <a:rPr lang="fr-FR" sz="1000" b="0" i="1" baseline="0" dirty="0">
                <a:latin typeface="Arial" panose="020B0604020202020204" pitchFamily="34" charset="0"/>
                <a:cs typeface="Arial" panose="020B0604020202020204" pitchFamily="34" charset="0"/>
              </a:rPr>
              <a:t>(Répartissez les participants en plusieurs groupes.)</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Chaque groupe a 15 minutes pour identifier 2-3 actions et leur attribuer une description et une plage de dates.</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Des questions avant de commencer ? </a:t>
            </a:r>
          </a:p>
          <a:p>
            <a:endParaRPr lang="en-US" sz="1000" b="0" i="1" baseline="0" dirty="0">
              <a:latin typeface="Arial" panose="020B0604020202020204" pitchFamily="34" charset="0"/>
              <a:cs typeface="Arial" panose="020B0604020202020204" pitchFamily="34" charset="0"/>
            </a:endParaRPr>
          </a:p>
          <a:p>
            <a:r>
              <a:rPr lang="fr-FR" sz="1000" b="0" i="1" baseline="0" dirty="0">
                <a:latin typeface="Arial" panose="020B0604020202020204" pitchFamily="34" charset="0"/>
                <a:cs typeface="Arial" panose="020B0604020202020204" pitchFamily="34" charset="0"/>
              </a:rPr>
              <a:t>(À la fin des séances de groupe, parlez des actions requises dans chaque domaine et demandez des ajouts et des modifications. Documentez les résultats sur la diapositive 35, y compris en dressant une liste des idées potentielles devant être prises en compte après la mise en œuvre des actions les plus prioritaires.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a:p>
        </p:txBody>
      </p:sp>
    </p:spTree>
    <p:extLst>
      <p:ext uri="{BB962C8B-B14F-4D97-AF65-F5344CB8AC3E}">
        <p14:creationId xmlns:p14="http://schemas.microsoft.com/office/powerpoint/2010/main" val="3272625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b="0" u="sng" dirty="0">
                <a:latin typeface="Arial" panose="020B0604020202020204" pitchFamily="34" charset="0"/>
                <a:ea typeface="ヒラギノ角ゴ Pro W3"/>
                <a:cs typeface="Arial" panose="020B0604020202020204" pitchFamily="34" charset="0"/>
              </a:rPr>
              <a:t>Notes de l’animateur : </a:t>
            </a:r>
          </a:p>
          <a:p>
            <a:pPr lvl="0">
              <a:defRPr/>
            </a:pPr>
            <a:r>
              <a:rPr lang="fr-FR" sz="1000" b="0" dirty="0">
                <a:latin typeface="Arial" panose="020B0604020202020204" pitchFamily="34" charset="0"/>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Connaissez-vous </a:t>
            </a:r>
            <a:r>
              <a:rPr lang="fr-FR" sz="1000" b="0" baseline="0" dirty="0">
                <a:latin typeface="Arial" panose="020B0604020202020204" pitchFamily="34" charset="0"/>
                <a:cs typeface="Arial" panose="020B0604020202020204" pitchFamily="34" charset="0"/>
              </a:rPr>
              <a:t>Peter Drucker ? </a:t>
            </a:r>
            <a:r>
              <a:rPr lang="fr-FR" sz="1000" b="0" i="1" baseline="0" dirty="0">
                <a:latin typeface="Arial" panose="020B0604020202020204" pitchFamily="34" charset="0"/>
                <a:cs typeface="Arial" panose="020B0604020202020204" pitchFamily="34" charset="0"/>
              </a:rPr>
              <a:t>{C’était un célèbre auteur, éducateur et consultant en gestion d’entreprise.} </a:t>
            </a:r>
          </a:p>
          <a:p>
            <a:endParaRPr lang="en-US" sz="1000" b="0" baseline="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Qu’est-ce</a:t>
            </a:r>
            <a:r>
              <a:rPr lang="fr-FR" sz="1000" b="0" baseline="0" dirty="0">
                <a:latin typeface="Arial" panose="020B0604020202020204" pitchFamily="34" charset="0"/>
                <a:cs typeface="Arial" panose="020B0604020202020204" pitchFamily="34" charset="0"/>
              </a:rPr>
              <a:t> que cette citation vous évoque ? Que veut-elle dire pour notre plan ?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a:p>
        </p:txBody>
      </p:sp>
    </p:spTree>
    <p:extLst>
      <p:ext uri="{BB962C8B-B14F-4D97-AF65-F5344CB8AC3E}">
        <p14:creationId xmlns:p14="http://schemas.microsoft.com/office/powerpoint/2010/main" val="2928940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u="sng" dirty="0">
                <a:latin typeface="Arial" panose="020B0604020202020204" pitchFamily="34" charset="0"/>
                <a:ea typeface="ヒラギノ角ゴ Pro W3"/>
                <a:cs typeface="Arial" panose="020B0604020202020204" pitchFamily="34" charset="0"/>
              </a:rPr>
              <a:t>Notes de l’animateur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dirty="0">
                <a:latin typeface="Arial" panose="020B0604020202020204" pitchFamily="34" charset="0"/>
                <a:cs typeface="Arial" panose="020B0604020202020204" pitchFamily="34" charset="0"/>
              </a:rPr>
              <a:t>Modifiez cette diapositive en ajoutant les noms des membres du groupe de travail identifié avant le début de cette réunion.</a:t>
            </a:r>
            <a:r>
              <a:rPr lang="fr-FR" sz="1000" b="0" i="1" baseline="0" dirty="0">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baseline="0" dirty="0">
                <a:latin typeface="Arial" panose="020B0604020202020204" pitchFamily="34" charset="0"/>
                <a:cs typeface="Arial" panose="020B0604020202020204" pitchFamily="34" charset="0"/>
              </a:rPr>
              <a:t>Le diagramme peut être modifié en fonction de votre district. Il n’a pas à être complet, car nous le réexaminerons à l’étape de construction de la réussite.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endParaRPr lang="en-US"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r-FR" sz="1000" b="1" i="1" dirty="0">
                <a:latin typeface="Arial" panose="020B0604020202020204" pitchFamily="34" charset="0"/>
                <a:ea typeface="Calibri" panose="020F0502020204030204" pitchFamily="34" charset="0"/>
                <a:cs typeface="Arial" panose="020B0604020202020204" pitchFamily="34" charset="0"/>
              </a:rPr>
              <a:t>Script destiné au responsable régional SMA pour préparer les responsables de district à animer un atelier « Bâtir un plan » :</a:t>
            </a:r>
          </a:p>
          <a:p>
            <a:pPr marL="0" marR="0">
              <a:lnSpc>
                <a:spcPct val="107000"/>
              </a:lnSpc>
              <a:spcBef>
                <a:spcPts val="0"/>
              </a:spcBef>
              <a:spcAft>
                <a:spcPts val="800"/>
              </a:spcAft>
            </a:pPr>
            <a:r>
              <a:rPr lang="fr-FR" sz="1000" b="0" dirty="0">
                <a:latin typeface="Arial" panose="020B0604020202020204" pitchFamily="34" charset="0"/>
                <a:ea typeface="Calibri" panose="020F0502020204030204" pitchFamily="34" charset="0"/>
                <a:cs typeface="Arial" panose="020B0604020202020204" pitchFamily="34" charset="0"/>
              </a:rPr>
              <a:t>C’est le moment d’examiner, et éventuellement de réviser, la structure du groupe de travail que vous avez définie durant l’atelier « Bâtir une équipe ». Il est important de réexaminer cette planification post-action afin de veiller à ce que la personne appropriée soit affectée à chaque tâche.</a:t>
            </a:r>
          </a:p>
          <a:p>
            <a:pPr marL="0" marR="0">
              <a:lnSpc>
                <a:spcPct val="107000"/>
              </a:lnSpc>
              <a:spcBef>
                <a:spcPts val="0"/>
              </a:spcBef>
              <a:spcAft>
                <a:spcPts val="800"/>
              </a:spcAft>
            </a:pPr>
            <a:endParaRPr lang="fr-FR" sz="1000" b="0" i="1"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r-FR" sz="1000" b="1" i="1" dirty="0">
                <a:latin typeface="Arial" panose="020B0604020202020204" pitchFamily="34" charset="0"/>
                <a:ea typeface="Calibri" panose="020F0502020204030204" pitchFamily="34" charset="0"/>
                <a:cs typeface="Arial" panose="020B0604020202020204" pitchFamily="34" charset="0"/>
              </a:rPr>
              <a:t>Script destiné aux responsables de district pour animer un atelier « Bâtir un plan » :</a:t>
            </a:r>
          </a:p>
          <a:p>
            <a:r>
              <a:rPr lang="fr-FR" sz="1000" b="0" baseline="0" dirty="0">
                <a:latin typeface="Arial" panose="020B0604020202020204" pitchFamily="34" charset="0"/>
                <a:cs typeface="Arial" panose="020B0604020202020204" pitchFamily="34" charset="0"/>
              </a:rPr>
              <a:t>Voici les membres du groupe de travail dédiée à l’Approche Globale Effectif. Nous avons déjà identifié plusieurs responsables Lions, mais quelqu’un veut-il être volontaire pour les domaines restants, ou suggérer une autre façon de nous organiser pour mettre en œuvre les actions que nous avons identifiées ? </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Pouvons-nous demander à d’autres personnes de nous rejoindre, par exemple les past gouverneurs de district ou d’autres responsables Lions de notre district ?</a:t>
            </a:r>
            <a:r>
              <a:rPr lang="fr-FR" sz="1000" b="0" i="1" baseline="0" dirty="0">
                <a:latin typeface="Arial" panose="020B0604020202020204" pitchFamily="34" charset="0"/>
                <a:cs typeface="Arial" panose="020B0604020202020204" pitchFamily="34" charset="0"/>
              </a:rPr>
              <a:t> (Pause pour recueillir les réactions des participants)</a:t>
            </a:r>
          </a:p>
          <a:p>
            <a:endParaRPr lang="en-US" sz="1000" b="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u="sng" dirty="0">
                <a:latin typeface="Arial" panose="020B0604020202020204" pitchFamily="34" charset="0"/>
                <a:ea typeface="ヒラギノ角ゴ Pro W3"/>
                <a:cs typeface="Arial" panose="020B0604020202020204" pitchFamily="34" charset="0"/>
              </a:rPr>
              <a:t>Notes de l’animateur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dirty="0">
                <a:latin typeface="Arial" panose="020B0604020202020204" pitchFamily="34" charset="0"/>
                <a:cs typeface="Arial" panose="020B0604020202020204" pitchFamily="34" charset="0"/>
              </a:rPr>
              <a:t>N’hésitez pas à modifier la liste des responsables indiquée sur cette diapositive en fonction des caractéristiques régionales.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_____________________________________________________</a:t>
            </a:r>
          </a:p>
          <a:p>
            <a:r>
              <a:rPr lang="fr-FR" sz="1000" b="0" dirty="0">
                <a:latin typeface="Arial" panose="020B0604020202020204" pitchFamily="34" charset="0"/>
                <a:cs typeface="Arial" panose="020B0604020202020204" pitchFamily="34" charset="0"/>
              </a:rPr>
              <a:t>Au</a:t>
            </a:r>
            <a:r>
              <a:rPr lang="fr-FR" sz="1000" b="0" baseline="0" dirty="0">
                <a:latin typeface="Arial" panose="020B0604020202020204" pitchFamily="34" charset="0"/>
                <a:cs typeface="Arial" panose="020B0604020202020204" pitchFamily="34" charset="0"/>
              </a:rPr>
              <a:t> début de cette réunion, nous avons parlé de notre parcours de service. L’un des avantages dont on bénéficie quand on est Lion, c’est que l’on peut toujours se faire aider. Il suffit de demander. </a:t>
            </a:r>
          </a:p>
          <a:p>
            <a:endParaRPr lang="en-US" sz="10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FR" sz="1000" b="0" dirty="0">
                <a:latin typeface="Arial" panose="020B0604020202020204" pitchFamily="34" charset="0"/>
                <a:cs typeface="Arial" panose="020B0604020202020204" pitchFamily="34" charset="0"/>
              </a:rPr>
              <a:t>Nous disposons d’une structure mondiale d’action rassemblant </a:t>
            </a:r>
            <a:r>
              <a:rPr lang="fr-FR" sz="1000" b="0" baseline="0" dirty="0">
                <a:latin typeface="Arial" panose="020B0604020202020204" pitchFamily="34" charset="0"/>
                <a:cs typeface="Arial" panose="020B0604020202020204" pitchFamily="34" charset="0"/>
              </a:rPr>
              <a:t>des responsables de district, de district multiple, de région et de région constitutionnelle.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000" b="0" baseline="0" dirty="0">
                <a:latin typeface="Arial" panose="020B0604020202020204" pitchFamily="34" charset="0"/>
                <a:cs typeface="Arial" panose="020B0604020202020204" pitchFamily="34" charset="0"/>
              </a:rPr>
              <a:t>Nous pouvons contacter le personnel de la </a:t>
            </a:r>
            <a:r>
              <a:rPr lang="fr-FR" sz="1000" b="0" dirty="0">
                <a:latin typeface="Arial" panose="020B0604020202020204" pitchFamily="34" charset="0"/>
                <a:cs typeface="Arial" panose="020B0604020202020204" pitchFamily="34" charset="0"/>
              </a:rPr>
              <a:t>SMA</a:t>
            </a:r>
            <a:r>
              <a:rPr lang="fr-FR" sz="1000" b="0" baseline="0" dirty="0">
                <a:latin typeface="Arial" panose="020B0604020202020204" pitchFamily="34" charset="0"/>
                <a:cs typeface="Arial" panose="020B0604020202020204" pitchFamily="34" charset="0"/>
              </a:rPr>
              <a:t> </a:t>
            </a:r>
            <a:r>
              <a:rPr lang="fr-FR" sz="1000" b="0" dirty="0">
                <a:latin typeface="Arial" panose="020B0604020202020204" pitchFamily="34" charset="0"/>
                <a:cs typeface="Arial" panose="020B0604020202020204" pitchFamily="34" charset="0"/>
              </a:rPr>
              <a:t>du LCI</a:t>
            </a:r>
            <a:r>
              <a:rPr lang="fr-FR" sz="1000" b="0" baseline="0" dirty="0">
                <a:latin typeface="Arial" panose="020B0604020202020204" pitchFamily="34" charset="0"/>
                <a:cs typeface="Arial" panose="020B0604020202020204" pitchFamily="34" charset="0"/>
              </a:rPr>
              <a:t>, qui peut mettre à notre disposition les ressources supplémentaires du LCI.</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000" b="0" baseline="0" dirty="0">
                <a:latin typeface="Arial" panose="020B0604020202020204" pitchFamily="34" charset="0"/>
                <a:cs typeface="Arial" panose="020B0604020202020204" pitchFamily="34" charset="0"/>
              </a:rPr>
              <a:t>Nous avons également des past présidents internationaux, directeurs, présidents de conseil et gouverneurs de district, qui ont une expérience considérable et précieuse.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000" b="0" baseline="0" dirty="0">
                <a:latin typeface="Arial" panose="020B0604020202020204" pitchFamily="34" charset="0"/>
                <a:cs typeface="Arial" panose="020B0604020202020204" pitchFamily="34" charset="0"/>
              </a:rPr>
              <a:t>Quid des commissions existantes, comme (présentez les variations régionales, telles que le groupe de travail des jeunes Lions) ?</a:t>
            </a:r>
          </a:p>
          <a:p>
            <a:pPr marL="171450" indent="-171450">
              <a:buFont typeface="Arial" panose="020B0604020202020204" pitchFamily="34" charset="0"/>
              <a:buChar char="•"/>
            </a:pPr>
            <a:r>
              <a:rPr lang="fr-FR" sz="1000" b="0" baseline="0" dirty="0">
                <a:latin typeface="Arial" panose="020B0604020202020204" pitchFamily="34" charset="0"/>
                <a:cs typeface="Arial" panose="020B0604020202020204" pitchFamily="34" charset="0"/>
              </a:rPr>
              <a:t>Et nous appliquons le même processus que les autres districts, de sorte que nous pouvons faire part de nos inquiétudes et parler des solutions avec d’autres gouverneurs de district. </a:t>
            </a:r>
          </a:p>
          <a:p>
            <a:pPr marL="171450" indent="-171450">
              <a:buFont typeface="Arial" panose="020B0604020202020204" pitchFamily="34" charset="0"/>
              <a:buChar char="•"/>
            </a:pPr>
            <a:r>
              <a:rPr lang="fr-FR" sz="1000" b="0" baseline="0" dirty="0">
                <a:latin typeface="Arial" panose="020B0604020202020204" pitchFamily="34" charset="0"/>
                <a:cs typeface="Arial" panose="020B0604020202020204" pitchFamily="34" charset="0"/>
              </a:rPr>
              <a:t>Quid de nos présidents de zone/région et de nos Lions Guides certifiés ? Comment peuvent-ils nous aider à soutenir les clubs et à maximiser notre formation ?</a:t>
            </a:r>
          </a:p>
          <a:p>
            <a:pPr marL="171450" indent="-171450">
              <a:buFont typeface="Arial" panose="020B0604020202020204" pitchFamily="34" charset="0"/>
              <a:buChar char="•"/>
            </a:pPr>
            <a:r>
              <a:rPr lang="fr-FR" sz="1000" b="0" baseline="0" dirty="0">
                <a:latin typeface="Arial" panose="020B0604020202020204" pitchFamily="34" charset="0"/>
                <a:cs typeface="Arial" panose="020B0604020202020204" pitchFamily="34" charset="0"/>
              </a:rPr>
              <a:t>Pour finir, n’oublions pas nos responsables de club et nos membres car, grâce à leur aide et leur participation, nous pourrons avoir un impact sur le changement pendant de nombreuses années.</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N’oubliez pas que nous faisons route ensemble et que nous sommes tous responsable de notre réussite !</a:t>
            </a:r>
          </a:p>
        </p:txBody>
      </p:sp>
      <p:sp>
        <p:nvSpPr>
          <p:cNvPr id="4" name="Header Placeholder 3"/>
          <p:cNvSpPr>
            <a:spLocks noGrp="1"/>
          </p:cNvSpPr>
          <p:nvPr>
            <p:ph type="hdr" sz="quarter" idx="10"/>
          </p:nvPr>
        </p:nvSpPr>
        <p:spPr>
          <a:xfrm>
            <a:off x="487017" y="357313"/>
            <a:ext cx="3170583" cy="480887"/>
          </a:xfrm>
          <a:prstGeom prst="rect">
            <a:avLst/>
          </a:prstGeom>
        </p:spPr>
        <p:txBody>
          <a:bodyPr/>
          <a:lstStyle/>
          <a:p>
            <a:pPr>
              <a:defRPr/>
            </a:pPr>
            <a:r>
              <a:rPr lang="fr-FR"/>
              <a:t>Élaboration du plan d’action de l’initiative NAMI</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a:p>
        </p:txBody>
      </p:sp>
    </p:spTree>
    <p:extLst>
      <p:ext uri="{BB962C8B-B14F-4D97-AF65-F5344CB8AC3E}">
        <p14:creationId xmlns:p14="http://schemas.microsoft.com/office/powerpoint/2010/main" val="3435453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defRPr/>
            </a:pPr>
            <a:r>
              <a:rPr lang="fr-FR" sz="1200" b="0" u="sng" dirty="0">
                <a:latin typeface="Arial" panose="020B0604020202020204" pitchFamily="34" charset="0"/>
                <a:ea typeface="ヒラギノ角ゴ Pro W3"/>
                <a:cs typeface="Arial" panose="020B0604020202020204" pitchFamily="34" charset="0"/>
              </a:rPr>
              <a:t>Notes de l’animateur : </a:t>
            </a:r>
          </a:p>
          <a:p>
            <a:pPr lvl="0">
              <a:defRPr/>
            </a:pPr>
            <a:r>
              <a:rPr lang="fr-FR" sz="1200" b="0" dirty="0">
                <a:latin typeface="Arial" panose="020B0604020202020204" pitchFamily="34" charset="0"/>
                <a:cs typeface="Arial" panose="020B0604020202020204" pitchFamily="34" charset="0"/>
              </a:rPr>
              <a:t>____________________________________________________________</a:t>
            </a:r>
          </a:p>
          <a:p>
            <a:pPr marL="0" marR="0">
              <a:lnSpc>
                <a:spcPct val="107000"/>
              </a:lnSpc>
              <a:spcBef>
                <a:spcPts val="0"/>
              </a:spcBef>
              <a:spcAft>
                <a:spcPts val="0"/>
              </a:spcAft>
            </a:pPr>
            <a:endParaRPr lang="en-US" sz="12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fr-FR" sz="1200" b="1" i="1" dirty="0">
                <a:latin typeface="Arial" panose="020B0604020202020204" pitchFamily="34" charset="0"/>
                <a:ea typeface="Calibri" panose="020F0502020204030204" pitchFamily="34" charset="0"/>
                <a:cs typeface="Arial" panose="020B0604020202020204" pitchFamily="34" charset="0"/>
              </a:rPr>
              <a:t>Script destiné au responsable régional SMA pour préparer les responsables de district à animer un atelier « Bâtir un plan » :</a:t>
            </a:r>
          </a:p>
          <a:p>
            <a:pPr marL="0" marR="0">
              <a:lnSpc>
                <a:spcPct val="107000"/>
              </a:lnSpc>
              <a:spcBef>
                <a:spcPts val="0"/>
              </a:spcBef>
              <a:spcAft>
                <a:spcPts val="0"/>
              </a:spcAft>
            </a:pPr>
            <a:r>
              <a:rPr lang="fr-FR" sz="1200" b="0" dirty="0">
                <a:latin typeface="Arial" panose="020B0604020202020204" pitchFamily="34" charset="0"/>
                <a:ea typeface="Calibri" panose="020F0502020204030204" pitchFamily="34" charset="0"/>
                <a:cs typeface="Arial" panose="020B0604020202020204" pitchFamily="34" charset="0"/>
              </a:rPr>
              <a:t>Examinez les ressources énumérées sur les quelques diapositives suivantes afin de préparer une revue similaire avec les membres de votre district. Après cet examen, vous dirigerez une autre activité de groupe visant à identifier les responsables et les ressources de chaque action requise. Soyez prêt(e) à recommander des ressources pour les actions requises identifiées par vos équipes.</a:t>
            </a:r>
          </a:p>
          <a:p>
            <a:pPr marL="0" marR="0">
              <a:lnSpc>
                <a:spcPct val="107000"/>
              </a:lnSpc>
              <a:spcBef>
                <a:spcPts val="0"/>
              </a:spcBef>
              <a:spcAft>
                <a:spcPts val="0"/>
              </a:spcAft>
            </a:pPr>
            <a:endParaRPr lang="en-US" sz="12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fr-FR" sz="1200" b="1" i="1"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fr-FR" sz="1200" b="1" i="1" dirty="0">
                <a:latin typeface="Arial" panose="020B0604020202020204" pitchFamily="34" charset="0"/>
                <a:ea typeface="Calibri" panose="020F0502020204030204" pitchFamily="34" charset="0"/>
                <a:cs typeface="Arial" panose="020B0604020202020204" pitchFamily="34" charset="0"/>
              </a:rPr>
              <a:t>Script destiné aux responsables de district pour animer un atelier « Bâtir un plan » :</a:t>
            </a:r>
          </a:p>
          <a:p>
            <a:r>
              <a:rPr lang="fr-FR" sz="1200" b="0" dirty="0">
                <a:latin typeface="Arial" panose="020B0604020202020204" pitchFamily="34" charset="0"/>
                <a:cs typeface="Arial" panose="020B0604020202020204" pitchFamily="34" charset="0"/>
              </a:rPr>
              <a:t>Examinons certaines des ressources à notre disposition.</a:t>
            </a:r>
          </a:p>
          <a:p>
            <a:endParaRPr lang="en-US" sz="1200" b="0" baseline="0" dirty="0">
              <a:latin typeface="Arial" panose="020B0604020202020204" pitchFamily="34" charset="0"/>
              <a:cs typeface="Arial" panose="020B0604020202020204" pitchFamily="34" charset="0"/>
            </a:endParaRPr>
          </a:p>
          <a:p>
            <a:r>
              <a:rPr lang="fr-FR" sz="1200" b="0" baseline="0" dirty="0">
                <a:latin typeface="Arial" panose="020B0604020202020204" pitchFamily="34" charset="0"/>
                <a:cs typeface="Arial" panose="020B0604020202020204" pitchFamily="34" charset="0"/>
              </a:rPr>
              <a:t>Pour notre premier domaine prioritaire, vous connaissez peut-être déjà un grand nombre de ces ressources, comme le guide sur le développement de nouveaux clubs.</a:t>
            </a:r>
          </a:p>
          <a:p>
            <a:endParaRPr lang="en-US" sz="1200" b="0" baseline="0" dirty="0">
              <a:latin typeface="Arial" panose="020B0604020202020204" pitchFamily="34" charset="0"/>
              <a:cs typeface="Arial" panose="020B0604020202020204" pitchFamily="34" charset="0"/>
            </a:endParaRPr>
          </a:p>
          <a:p>
            <a:r>
              <a:rPr lang="fr-FR" sz="1200" b="0" baseline="0" dirty="0">
                <a:latin typeface="Arial" panose="020B0604020202020204" pitchFamily="34" charset="0"/>
                <a:cs typeface="Arial" panose="020B0604020202020204" pitchFamily="34" charset="0"/>
              </a:rPr>
              <a:t>Souhaitez-vous citer des ressources que vous avez utilisées ou qui vous intéressent ? </a:t>
            </a:r>
            <a:r>
              <a:rPr lang="fr-FR" sz="1200" b="0" i="1" baseline="0" dirty="0">
                <a:latin typeface="Arial" panose="020B0604020202020204" pitchFamily="34" charset="0"/>
                <a:cs typeface="Arial" panose="020B0604020202020204" pitchFamily="34" charset="0"/>
              </a:rPr>
              <a:t>(pause pour donner aux participants le temps de répondre) </a:t>
            </a:r>
          </a:p>
          <a:p>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baseline="0" dirty="0">
                <a:latin typeface="Arial" panose="020B0604020202020204" pitchFamily="34" charset="0"/>
                <a:cs typeface="Arial" panose="020B0604020202020204" pitchFamily="34" charset="0"/>
              </a:rPr>
              <a:t>Pouvons-nous utiliser ces ressources pour notre premier domaine prioritaire ? </a:t>
            </a:r>
            <a:r>
              <a:rPr lang="fr-FR" sz="1200" b="0" i="1" baseline="0" dirty="0">
                <a:latin typeface="Arial" panose="020B0604020202020204" pitchFamily="34" charset="0"/>
                <a:cs typeface="Arial" panose="020B0604020202020204" pitchFamily="34" charset="0"/>
              </a:rPr>
              <a:t>(pause pour donner aux participants le temps de répondre)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a:p>
        </p:txBody>
      </p:sp>
    </p:spTree>
    <p:extLst>
      <p:ext uri="{BB962C8B-B14F-4D97-AF65-F5344CB8AC3E}">
        <p14:creationId xmlns:p14="http://schemas.microsoft.com/office/powerpoint/2010/main" val="2064473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b="0" u="sng" dirty="0">
                <a:latin typeface="Arial" panose="020B0604020202020204" pitchFamily="34" charset="0"/>
                <a:ea typeface="ヒラギノ角ゴ Pro W3"/>
                <a:cs typeface="Arial" panose="020B0604020202020204" pitchFamily="34" charset="0"/>
              </a:rPr>
              <a:t>Notes de l’animateur : </a:t>
            </a:r>
          </a:p>
          <a:p>
            <a:pPr lvl="0">
              <a:defRPr/>
            </a:pPr>
            <a:r>
              <a:rPr lang="fr-FR" sz="1000" b="0" dirty="0">
                <a:latin typeface="Arial" panose="020B0604020202020204" pitchFamily="34" charset="0"/>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D’autres ressources sont à notre disposition </a:t>
            </a:r>
            <a:r>
              <a:rPr lang="fr-FR" sz="1000" b="0" baseline="0" dirty="0">
                <a:latin typeface="Arial" panose="020B0604020202020204" pitchFamily="34" charset="0"/>
                <a:cs typeface="Arial" panose="020B0604020202020204" pitchFamily="34" charset="0"/>
              </a:rPr>
              <a:t>pour nous aider à revitaliser les clubs grâce à de nouveaux membres.</a:t>
            </a:r>
          </a:p>
          <a:p>
            <a:endParaRPr lang="en-US" sz="1000" b="0" baseline="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Consultez les </a:t>
            </a:r>
            <a:r>
              <a:rPr lang="fr-FR" sz="1000" b="0" baseline="0" dirty="0">
                <a:latin typeface="Arial" panose="020B0604020202020204" pitchFamily="34" charset="0"/>
                <a:cs typeface="Arial" panose="020B0604020202020204" pitchFamily="34" charset="0"/>
              </a:rPr>
              <a:t>documents existants, comme le guide </a:t>
            </a:r>
            <a:r>
              <a:rPr lang="fr-FR" sz="1000" b="0" i="1" baseline="0" dirty="0">
                <a:latin typeface="Arial" panose="020B0604020202020204" pitchFamily="34" charset="0"/>
                <a:cs typeface="Arial" panose="020B0604020202020204" pitchFamily="34" charset="0"/>
              </a:rPr>
              <a:t>Il suffit de demander !</a:t>
            </a:r>
            <a:r>
              <a:rPr lang="fr-FR" sz="1000" b="0" baseline="0" dirty="0">
                <a:latin typeface="Arial" panose="020B0604020202020204" pitchFamily="34" charset="0"/>
                <a:cs typeface="Arial" panose="020B0604020202020204" pitchFamily="34" charset="0"/>
              </a:rPr>
              <a:t> et de nouveaux documents tels que le dépliant </a:t>
            </a:r>
            <a:r>
              <a:rPr lang="fr-FR" sz="1000" b="0" i="1" baseline="0" dirty="0">
                <a:latin typeface="Arial" panose="020B0604020202020204" pitchFamily="34" charset="0"/>
                <a:cs typeface="Arial" panose="020B0604020202020204" pitchFamily="34" charset="0"/>
              </a:rPr>
              <a:t>Avantages de l’affiliation</a:t>
            </a:r>
            <a:r>
              <a:rPr lang="fr-FR" sz="1000" b="0" baseline="0" dirty="0">
                <a:latin typeface="Arial" panose="020B0604020202020204" pitchFamily="34" charset="0"/>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Comment pouvons-nous les appliquer au domaine prioritaire 2 ?</a:t>
            </a:r>
            <a:r>
              <a:rPr lang="fr-FR" sz="1000" b="0" i="1" baseline="0" dirty="0">
                <a:latin typeface="Arial" panose="020B0604020202020204" pitchFamily="34" charset="0"/>
                <a:cs typeface="Arial" panose="020B0604020202020204" pitchFamily="34" charset="0"/>
              </a:rPr>
              <a:t> (pause pour donner aux participants le temps de répondre)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a:p>
        </p:txBody>
      </p:sp>
    </p:spTree>
    <p:extLst>
      <p:ext uri="{BB962C8B-B14F-4D97-AF65-F5344CB8AC3E}">
        <p14:creationId xmlns:p14="http://schemas.microsoft.com/office/powerpoint/2010/main" val="98923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normAutofit fontScale="92500" lnSpcReduction="10000"/>
          </a:bodyPr>
          <a:lstStyle/>
          <a:p>
            <a:pPr lvl="0">
              <a:defRPr/>
            </a:pPr>
            <a:r>
              <a:rPr lang="fr-FR" sz="1000" u="sng" dirty="0">
                <a:latin typeface="Arial" panose="020B0604020202020204" pitchFamily="34" charset="0"/>
                <a:ea typeface="ヒラギノ角ゴ Pro W3"/>
                <a:cs typeface="Arial" panose="020B0604020202020204" pitchFamily="34" charset="0"/>
              </a:rPr>
              <a:t>Notes de l’instructeur : </a:t>
            </a:r>
          </a:p>
          <a:p>
            <a:pPr lvl="0">
              <a:defRPr/>
            </a:pPr>
            <a:r>
              <a:rPr lang="fr-FR" sz="1000" b="0" dirty="0">
                <a:latin typeface="Arial" panose="020B0604020202020204" pitchFamily="34" charset="0"/>
                <a:cs typeface="Arial" panose="020B0604020202020204" pitchFamily="34" charset="0"/>
              </a:rPr>
              <a:t>____________________________________________________________</a:t>
            </a:r>
          </a:p>
          <a:p>
            <a:endParaRPr lang="en-US" sz="1000" b="0" baseline="0" dirty="0">
              <a:latin typeface="Arial" panose="020B0604020202020204" pitchFamily="34" charset="0"/>
              <a:cs typeface="Arial" panose="020B0604020202020204" pitchFamily="34" charset="0"/>
            </a:endParaRPr>
          </a:p>
          <a:p>
            <a:r>
              <a:rPr lang="fr-FR" sz="1000" b="1" i="1" baseline="0" dirty="0">
                <a:latin typeface="Arial" panose="020B0604020202020204" pitchFamily="34" charset="0"/>
                <a:cs typeface="Arial" panose="020B0604020202020204" pitchFamily="34" charset="0"/>
              </a:rPr>
              <a:t>Script destiné au responsable régional SMA pour préparer les responsables de district à animer un atelier « Bâtir un plan » :</a:t>
            </a:r>
          </a:p>
          <a:p>
            <a:pPr marL="0" indent="0">
              <a:buNone/>
            </a:pPr>
            <a:r>
              <a:rPr lang="fr-FR" sz="1000" b="0" baseline="0" dirty="0">
                <a:latin typeface="Arial" panose="020B0604020202020204" pitchFamily="34" charset="0"/>
                <a:cs typeface="Arial" panose="020B0604020202020204" pitchFamily="34" charset="0"/>
              </a:rPr>
              <a:t>Voici le programme de l’atelier « Bâtir un plan » que vous animerez à votre retour dans votre district. </a:t>
            </a:r>
          </a:p>
          <a:p>
            <a:pPr marL="0" indent="0">
              <a:buNone/>
            </a:pPr>
            <a:endParaRPr lang="fr-FR" sz="1000" b="0" baseline="0" dirty="0">
              <a:latin typeface="Arial" panose="020B0604020202020204" pitchFamily="34" charset="0"/>
              <a:cs typeface="Arial" panose="020B0604020202020204" pitchFamily="34" charset="0"/>
            </a:endParaRPr>
          </a:p>
          <a:p>
            <a:pPr marL="0" indent="0">
              <a:buNone/>
            </a:pPr>
            <a:r>
              <a:rPr lang="fr-FR" sz="1000" b="0" baseline="0" dirty="0">
                <a:latin typeface="Arial" panose="020B0604020202020204" pitchFamily="34" charset="0"/>
                <a:cs typeface="Arial" panose="020B0604020202020204" pitchFamily="34" charset="0"/>
              </a:rPr>
              <a:t>Commencez par examiner l’analyse du district que vous avez menée ensemble lors de l’atelier « Bâtir une vision ». </a:t>
            </a:r>
          </a:p>
          <a:p>
            <a:pPr marL="0" indent="0">
              <a:buNone/>
            </a:pPr>
            <a:endParaRPr lang="fr-FR" sz="1000" b="0" baseline="0" dirty="0">
              <a:latin typeface="Arial" panose="020B0604020202020204" pitchFamily="34" charset="0"/>
              <a:cs typeface="Arial" panose="020B0604020202020204" pitchFamily="34" charset="0"/>
            </a:endParaRPr>
          </a:p>
          <a:p>
            <a:pPr marL="0" indent="0">
              <a:buNone/>
            </a:pPr>
            <a:r>
              <a:rPr lang="fr-FR" sz="1000" b="0" baseline="0" dirty="0">
                <a:latin typeface="Arial" panose="020B0604020202020204" pitchFamily="34" charset="0"/>
                <a:cs typeface="Arial" panose="020B0604020202020204" pitchFamily="34" charset="0"/>
              </a:rPr>
              <a:t>Ensuite, consacrez quelques moments à la planification qui comprend à la fois l’examen des mesures à prendre pour établir un plan d’action et une séance de réflexion sur les étapes concrètes qui permettront de mettre les plans d’action en œuvre dans votre district.</a:t>
            </a:r>
          </a:p>
          <a:p>
            <a:pPr marL="0" indent="0">
              <a:buNone/>
            </a:pPr>
            <a:endParaRPr lang="fr-FR" sz="1000" b="0" baseline="0" dirty="0">
              <a:latin typeface="Arial" panose="020B0604020202020204" pitchFamily="34" charset="0"/>
              <a:cs typeface="Arial" panose="020B0604020202020204" pitchFamily="34" charset="0"/>
            </a:endParaRPr>
          </a:p>
          <a:p>
            <a:pPr marL="0" indent="0">
              <a:buNone/>
            </a:pPr>
            <a:r>
              <a:rPr lang="fr-FR" sz="1000" b="0" dirty="0">
                <a:latin typeface="Arial" panose="020B0604020202020204" pitchFamily="34" charset="0"/>
                <a:cs typeface="Arial" panose="020B0604020202020204" pitchFamily="34" charset="0"/>
              </a:rPr>
              <a:t>Après cela, vous vérifierez que tous les participants connaissent les ressources à leur disposition pour chaque étape de la planification. Pour finir, vous planifierez les étapes suivantes.</a:t>
            </a:r>
          </a:p>
          <a:p>
            <a:pPr marL="0" indent="0">
              <a:buNone/>
            </a:pPr>
            <a:endParaRPr lang="en-US" sz="1000" b="0" baseline="0" dirty="0">
              <a:latin typeface="Arial" panose="020B0604020202020204" pitchFamily="34" charset="0"/>
              <a:cs typeface="Arial" panose="020B0604020202020204" pitchFamily="34" charset="0"/>
            </a:endParaRPr>
          </a:p>
          <a:p>
            <a:r>
              <a:rPr lang="fr-FR" sz="1000" b="1" i="1" dirty="0">
                <a:latin typeface="Arial" panose="020B0604020202020204" pitchFamily="34" charset="0"/>
                <a:cs typeface="Arial" panose="020B0604020202020204" pitchFamily="34" charset="0"/>
              </a:rPr>
              <a:t>Script destiné aux responsables de district pour animer un atelier « Bâtir un plan » :</a:t>
            </a:r>
          </a:p>
          <a:p>
            <a:pPr marL="0" indent="0">
              <a:buNone/>
            </a:pPr>
            <a:r>
              <a:rPr lang="fr-FR" sz="1000" b="0" baseline="0" dirty="0">
                <a:latin typeface="Arial" panose="020B0604020202020204" pitchFamily="34" charset="0"/>
                <a:cs typeface="Arial" panose="020B0604020202020204" pitchFamily="34" charset="0"/>
              </a:rPr>
              <a:t>Aujourd’hui, nous allons commencer par examiner l’analyse du district que nous avons menée durant notre dernière réunion (« Bâtir une vision »), ainsi que les objectifs définis à cette occasion. </a:t>
            </a:r>
          </a:p>
          <a:p>
            <a:pPr marL="0" indent="0">
              <a:buNone/>
            </a:pPr>
            <a:endParaRPr lang="fr-FR" sz="1000" b="0" baseline="0" dirty="0">
              <a:latin typeface="Arial" panose="020B0604020202020204" pitchFamily="34" charset="0"/>
              <a:cs typeface="Arial" panose="020B0604020202020204" pitchFamily="34" charset="0"/>
            </a:endParaRPr>
          </a:p>
          <a:p>
            <a:pPr marL="0" indent="0">
              <a:buNone/>
            </a:pPr>
            <a:r>
              <a:rPr lang="fr-FR" sz="1000" b="0" baseline="0" dirty="0">
                <a:latin typeface="Arial" panose="020B0604020202020204" pitchFamily="34" charset="0"/>
                <a:cs typeface="Arial" panose="020B0604020202020204" pitchFamily="34" charset="0"/>
              </a:rPr>
              <a:t>Nous commencerons ensuite à définir un plan d’action pour chaque cible MISSION 1.5, en incorporant certains des éléments étudiés durant l’analyse SWOT du district.</a:t>
            </a:r>
          </a:p>
          <a:p>
            <a:pPr marL="0" indent="0">
              <a:buNone/>
            </a:pPr>
            <a:endParaRPr lang="fr-FR" sz="1000" b="0" baseline="0" dirty="0">
              <a:latin typeface="Arial" panose="020B0604020202020204" pitchFamily="34" charset="0"/>
              <a:cs typeface="Arial" panose="020B0604020202020204" pitchFamily="34" charset="0"/>
            </a:endParaRPr>
          </a:p>
          <a:p>
            <a:pPr marL="0" indent="0">
              <a:buNone/>
            </a:pPr>
            <a:r>
              <a:rPr lang="fr-FR" sz="1000" b="0" baseline="0" dirty="0">
                <a:latin typeface="Arial" panose="020B0604020202020204" pitchFamily="34" charset="0"/>
                <a:cs typeface="Arial" panose="020B0604020202020204" pitchFamily="34" charset="0"/>
              </a:rPr>
              <a:t>Avant de conclure notre séance, nous étudierons quelques-unes des ressources à notre disposition pour mettre le plan en œuvre. Nous terminerons notre séance en analysant les étapes suivantes.</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a:t>
            </a:fld>
            <a:endParaRPr lang="en-US"/>
          </a:p>
        </p:txBody>
      </p:sp>
    </p:spTree>
    <p:extLst>
      <p:ext uri="{BB962C8B-B14F-4D97-AF65-F5344CB8AC3E}">
        <p14:creationId xmlns:p14="http://schemas.microsoft.com/office/powerpoint/2010/main" val="2474408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u="sng" dirty="0">
                <a:latin typeface="Arial" panose="020B0604020202020204" pitchFamily="34" charset="0"/>
                <a:ea typeface="ヒラギノ角ゴ Pro W3"/>
                <a:cs typeface="Arial" panose="020B0604020202020204" pitchFamily="34" charset="0"/>
              </a:rPr>
              <a:t>Notes de l’animateur : </a:t>
            </a:r>
          </a:p>
          <a:p>
            <a:pPr lvl="0">
              <a:defRPr/>
            </a:pPr>
            <a:r>
              <a:rPr lang="fr-FR"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La satisfaction des membres comporte de nombreux aspects différents.</a:t>
            </a:r>
            <a:r>
              <a:rPr lang="fr-FR" sz="1000" b="0" baseline="0" dirty="0">
                <a:latin typeface="Arial" panose="020B0604020202020204" pitchFamily="34" charset="0"/>
                <a:cs typeface="Arial" panose="020B0604020202020204" pitchFamily="34" charset="0"/>
              </a:rPr>
              <a:t> Les ressources mentionnées ici pour le service peuvent aider à assurer l’engagement de nos membres envers des activités de service utiles, mais nous devons également faire attention à la camaraderie au sein d’un club.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Quelqu’un a-t-il déjà utilisé les outils indiqués ici, ou est-il intéressé par l’un d’entre eux ? (pause pour donner aux participants le temps de répondre)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Pouvons-nous utiliser ces ressources pour notre troisième domaine prioritaire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Et que pensez-vous de (donnez le nom de votre ressource préférée) ?</a:t>
            </a:r>
            <a:r>
              <a:rPr lang="fr-FR" sz="1000" b="0" i="1" baseline="0" dirty="0">
                <a:latin typeface="Arial" panose="020B0604020202020204" pitchFamily="34" charset="0"/>
                <a:cs typeface="Arial" panose="020B0604020202020204" pitchFamily="34" charset="0"/>
              </a:rPr>
              <a:t> (pause pour donner aux participants le temps de répondre)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en-US"/>
          </a:p>
        </p:txBody>
      </p:sp>
    </p:spTree>
    <p:extLst>
      <p:ext uri="{BB962C8B-B14F-4D97-AF65-F5344CB8AC3E}">
        <p14:creationId xmlns:p14="http://schemas.microsoft.com/office/powerpoint/2010/main" val="1824262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u="sng" dirty="0">
                <a:latin typeface="Arial" panose="020B0604020202020204" pitchFamily="34" charset="0"/>
                <a:ea typeface="ヒラギノ角ゴ Pro W3"/>
                <a:cs typeface="Arial" panose="020B0604020202020204" pitchFamily="34" charset="0"/>
              </a:rPr>
              <a:t>Notes de l’animateur : </a:t>
            </a:r>
          </a:p>
          <a:p>
            <a:pPr lvl="0">
              <a:defRPr/>
            </a:pPr>
            <a:r>
              <a:rPr lang="fr-FR" sz="100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dirty="0">
                <a:latin typeface="Arial" panose="020B0604020202020204" pitchFamily="34" charset="0"/>
                <a:cs typeface="Arial" panose="020B0604020202020204" pitchFamily="34" charset="0"/>
              </a:rPr>
              <a:t>Le quatrième domaine prioritaire est le soutien aux responsables. Quelles actions</a:t>
            </a:r>
            <a:r>
              <a:rPr lang="fr-FR" sz="1000" b="0" baseline="0" dirty="0">
                <a:latin typeface="Arial" panose="020B0604020202020204" pitchFamily="34" charset="0"/>
                <a:cs typeface="Arial" panose="020B0604020202020204" pitchFamily="34" charset="0"/>
              </a:rPr>
              <a:t> comptons-nous prendre pour tirer parti de ces ressources ? </a:t>
            </a:r>
            <a:r>
              <a:rPr lang="fr-FR" sz="1000" b="0" i="1" baseline="0" dirty="0">
                <a:latin typeface="Arial" panose="020B0604020202020204" pitchFamily="34" charset="0"/>
                <a:cs typeface="Arial" panose="020B0604020202020204" pitchFamily="34" charset="0"/>
              </a:rPr>
              <a:t>(pause pour donner aux participants le temps de répondre)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a:p>
        </p:txBody>
      </p:sp>
    </p:spTree>
    <p:extLst>
      <p:ext uri="{BB962C8B-B14F-4D97-AF65-F5344CB8AC3E}">
        <p14:creationId xmlns:p14="http://schemas.microsoft.com/office/powerpoint/2010/main" val="29423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200" b="0" u="sng" dirty="0">
                <a:latin typeface="Arial" panose="020B0604020202020204" pitchFamily="34" charset="0"/>
                <a:ea typeface="ヒラギノ角ゴ Pro W3"/>
                <a:cs typeface="Arial" panose="020B0604020202020204" pitchFamily="34" charset="0"/>
              </a:rPr>
              <a:t>Notes de l’animateur : </a:t>
            </a:r>
          </a:p>
          <a:p>
            <a:pPr lvl="0">
              <a:defRPr/>
            </a:pPr>
            <a:r>
              <a:rPr lang="fr-FR" sz="1200" b="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dirty="0">
                <a:latin typeface="Arial" panose="020B0604020202020204" pitchFamily="34" charset="0"/>
                <a:cs typeface="Arial" panose="020B0604020202020204" pitchFamily="34" charset="0"/>
              </a:rPr>
              <a:t>La communication</a:t>
            </a:r>
            <a:r>
              <a:rPr lang="fr-FR" sz="1200" b="0" baseline="0" dirty="0">
                <a:latin typeface="Arial" panose="020B0604020202020204" pitchFamily="34" charset="0"/>
                <a:cs typeface="Arial" panose="020B0604020202020204" pitchFamily="34" charset="0"/>
              </a:rPr>
              <a:t> sera la pierre angulaire de toutes nos initiatives et nous disposons de nombreuses ressources pour notre marketing.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baseline="0" dirty="0">
                <a:latin typeface="Arial" panose="020B0604020202020204" pitchFamily="34" charset="0"/>
                <a:cs typeface="Arial" panose="020B0604020202020204" pitchFamily="34" charset="0"/>
              </a:rPr>
              <a:t>Parmi ces ressources, lesquelles pensez-vous pouvoir utiliser dans nos initiatives ?</a:t>
            </a:r>
            <a:r>
              <a:rPr lang="fr-FR" sz="1200" b="0" i="1" baseline="0" dirty="0">
                <a:latin typeface="Arial" panose="020B0604020202020204" pitchFamily="34" charset="0"/>
                <a:cs typeface="Arial" panose="020B0604020202020204" pitchFamily="34" charset="0"/>
              </a:rPr>
              <a:t> (pause pour donner aux participants le temps de répondre)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32</a:t>
            </a:fld>
            <a:endParaRPr lang="en-US"/>
          </a:p>
        </p:txBody>
      </p:sp>
    </p:spTree>
    <p:extLst>
      <p:ext uri="{BB962C8B-B14F-4D97-AF65-F5344CB8AC3E}">
        <p14:creationId xmlns:p14="http://schemas.microsoft.com/office/powerpoint/2010/main" val="3047733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u="sng" dirty="0">
                <a:latin typeface="Arial" panose="020B0604020202020204" pitchFamily="34" charset="0"/>
                <a:ea typeface="ヒラギノ角ゴ Pro W3"/>
                <a:cs typeface="Arial" panose="020B0604020202020204" pitchFamily="34" charset="0"/>
              </a:rPr>
              <a:t>Notes de l’animateur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aseline="0" dirty="0">
                <a:latin typeface="Arial" panose="020B0604020202020204" pitchFamily="34" charset="0"/>
                <a:cs typeface="Arial" panose="020B0604020202020204" pitchFamily="34" charset="0"/>
              </a:rPr>
              <a:t>_____________________________________________________</a:t>
            </a:r>
          </a:p>
          <a:p>
            <a:endParaRPr lang="en-US" sz="1200" baseline="0" dirty="0">
              <a:latin typeface="Arial" panose="020B0604020202020204" pitchFamily="34" charset="0"/>
              <a:cs typeface="Arial" panose="020B0604020202020204" pitchFamily="34" charset="0"/>
            </a:endParaRPr>
          </a:p>
          <a:p>
            <a:r>
              <a:rPr lang="fr-FR" sz="1200" b="0" dirty="0">
                <a:latin typeface="Arial" panose="020B0604020202020204" pitchFamily="34" charset="0"/>
                <a:cs typeface="Arial" panose="020B0604020202020204" pitchFamily="34" charset="0"/>
              </a:rPr>
              <a:t>Certaines de nos initiatives sont coûteuses.</a:t>
            </a:r>
            <a:r>
              <a:rPr lang="fr-FR" sz="1200" b="0" baseline="0" dirty="0">
                <a:latin typeface="Arial" panose="020B0604020202020204" pitchFamily="34" charset="0"/>
                <a:cs typeface="Arial" panose="020B0604020202020204" pitchFamily="34" charset="0"/>
              </a:rPr>
              <a:t> Lorsque nous calculons le prix sur nos actions, n’oublions pas que nous pouvons obtenir un financement auprès du LCI ou de la LCIF, et ce pour de nombreux types d’initiatives. </a:t>
            </a:r>
          </a:p>
          <a:p>
            <a:endParaRPr lang="en-US" sz="1200" b="0" baseline="0" dirty="0">
              <a:latin typeface="Arial" panose="020B0604020202020204" pitchFamily="34" charset="0"/>
              <a:cs typeface="Arial" panose="020B0604020202020204" pitchFamily="34" charset="0"/>
            </a:endParaRPr>
          </a:p>
          <a:p>
            <a:endParaRPr lang="en-US" b="0" baseline="0" dirty="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33</a:t>
            </a:fld>
            <a:endParaRPr lang="en-US"/>
          </a:p>
        </p:txBody>
      </p:sp>
    </p:spTree>
    <p:extLst>
      <p:ext uri="{BB962C8B-B14F-4D97-AF65-F5344CB8AC3E}">
        <p14:creationId xmlns:p14="http://schemas.microsoft.com/office/powerpoint/2010/main" val="1114469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u="sng" dirty="0">
                <a:latin typeface="Arial" panose="020B0604020202020204" pitchFamily="34" charset="0"/>
                <a:ea typeface="ヒラギノ角ゴ Pro W3"/>
                <a:cs typeface="Arial" panose="020B0604020202020204" pitchFamily="34" charset="0"/>
              </a:rPr>
              <a:t>Notes de l’animateur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baseline="0" dirty="0">
                <a:latin typeface="Arial" panose="020B0604020202020204" pitchFamily="34" charset="0"/>
                <a:cs typeface="Arial" panose="020B0604020202020204" pitchFamily="34" charset="0"/>
              </a:rPr>
              <a:t>Pour les séances de groupe, à vous de juger combien de temps il faut allouer à chaque activité, en fonction de la durée totale de la réunion.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r>
              <a:rPr lang="fr-FR" sz="1000" b="1" i="1" dirty="0">
                <a:latin typeface="Arial" panose="020B0604020202020204" pitchFamily="34" charset="0"/>
                <a:ea typeface="Calibri" panose="020F0502020204030204" pitchFamily="34" charset="0"/>
                <a:cs typeface="Arial" panose="020B0604020202020204" pitchFamily="34" charset="0"/>
              </a:rPr>
              <a:t>Script destiné au responsable régional SMA pour préparer les responsables de district à animer un atelier « Bâtir un plan » :</a:t>
            </a:r>
          </a:p>
          <a:p>
            <a:pPr marL="0" marR="0">
              <a:lnSpc>
                <a:spcPct val="107000"/>
              </a:lnSpc>
              <a:spcBef>
                <a:spcPts val="0"/>
              </a:spcBef>
              <a:spcAft>
                <a:spcPts val="800"/>
              </a:spcAft>
            </a:pPr>
            <a:endParaRPr lang="fr-FR" sz="1000" b="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r-FR" sz="1000" b="0" dirty="0">
                <a:latin typeface="Arial" panose="020B0604020202020204" pitchFamily="34" charset="0"/>
                <a:ea typeface="Calibri" panose="020F0502020204030204" pitchFamily="34" charset="0"/>
                <a:cs typeface="Arial" panose="020B0604020202020204" pitchFamily="34" charset="0"/>
              </a:rPr>
              <a:t>Voici des instructions pour déterminer les responsables et les ressources lors de la rédaction des plans d’action, pendant les séances de groupe. </a:t>
            </a:r>
          </a:p>
          <a:p>
            <a:pPr marL="0" marR="0">
              <a:lnSpc>
                <a:spcPct val="107000"/>
              </a:lnSpc>
              <a:spcBef>
                <a:spcPts val="0"/>
              </a:spcBef>
              <a:spcAft>
                <a:spcPts val="800"/>
              </a:spcAft>
            </a:pPr>
            <a:r>
              <a:rPr lang="fr-FR" sz="1000" b="0" i="1" dirty="0">
                <a:latin typeface="Arial" panose="020B0604020202020204" pitchFamily="34" charset="0"/>
                <a:ea typeface="Calibri" panose="020F0502020204030204" pitchFamily="34" charset="0"/>
                <a:cs typeface="Arial" panose="020B0604020202020204" pitchFamily="34" charset="0"/>
              </a:rPr>
              <a:t>(Réexaminer les instructions fournies sur la diapositive et dans le script ci-dessous.)</a:t>
            </a:r>
          </a:p>
          <a:p>
            <a:pPr marL="0" marR="0">
              <a:lnSpc>
                <a:spcPct val="107000"/>
              </a:lnSpc>
              <a:spcBef>
                <a:spcPts val="0"/>
              </a:spcBef>
              <a:spcAft>
                <a:spcPts val="800"/>
              </a:spcAft>
            </a:pPr>
            <a:r>
              <a:rPr lang="fr-FR" sz="1000" b="0" dirty="0">
                <a:latin typeface="Arial" panose="020B0604020202020204" pitchFamily="34" charset="0"/>
                <a:ea typeface="Calibri" panose="020F0502020204030204" pitchFamily="34" charset="0"/>
                <a:cs typeface="Arial" panose="020B0604020202020204" pitchFamily="34" charset="0"/>
              </a:rPr>
              <a:t>Avez-vous des questions sur cette activité ?</a:t>
            </a:r>
          </a:p>
          <a:p>
            <a:pPr marL="0" marR="0">
              <a:lnSpc>
                <a:spcPct val="107000"/>
              </a:lnSpc>
              <a:spcBef>
                <a:spcPts val="0"/>
              </a:spcBef>
              <a:spcAft>
                <a:spcPts val="800"/>
              </a:spcAft>
            </a:pPr>
            <a:r>
              <a:rPr lang="fr-FR" sz="1000" b="0" dirty="0">
                <a:latin typeface="Arial" panose="020B0604020202020204" pitchFamily="34" charset="0"/>
                <a:ea typeface="Calibri" panose="020F0502020204030204" pitchFamily="34" charset="0"/>
                <a:cs typeface="Arial" panose="020B0604020202020204" pitchFamily="34" charset="0"/>
              </a:rPr>
              <a:t>Prévoyez-vous des difficultés pour faciliter cette activité dans votre district ? Anticipons les difficultés et trouvons des solutions ensemble.</a:t>
            </a:r>
          </a:p>
          <a:p>
            <a:pPr marL="0" marR="0">
              <a:lnSpc>
                <a:spcPct val="107000"/>
              </a:lnSpc>
              <a:spcBef>
                <a:spcPts val="0"/>
              </a:spcBef>
              <a:spcAft>
                <a:spcPts val="800"/>
              </a:spcAft>
            </a:pPr>
            <a:r>
              <a:rPr lang="fr-FR" sz="1000" b="0" i="1" dirty="0">
                <a:latin typeface="Arial" panose="020B0604020202020204" pitchFamily="34" charset="0"/>
                <a:ea typeface="Calibri" panose="020F0502020204030204" pitchFamily="34" charset="0"/>
                <a:cs typeface="Arial" panose="020B0604020202020204" pitchFamily="34" charset="0"/>
              </a:rPr>
              <a:t>(Donnez suffisamment de temps pour la discussion. Repensez aux difficultés potentielles et à la façon de les résoudre, par exemple en motivant d’autres membres pour qu’ils prennent les rênes des actions requises. Encouragez également les participants à se communiquer leurs stratégies respectives durant la discussion.)</a:t>
            </a:r>
          </a:p>
          <a:p>
            <a:pPr marL="0" marR="0">
              <a:lnSpc>
                <a:spcPct val="107000"/>
              </a:lnSpc>
              <a:spcBef>
                <a:spcPts val="0"/>
              </a:spcBef>
              <a:spcAft>
                <a:spcPts val="800"/>
              </a:spcAft>
            </a:pPr>
            <a:endParaRPr lang="fr-FR" sz="1000" b="0" i="1"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fr-FR" sz="1000" b="0" i="1"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r-FR" sz="1000" b="1" i="1" dirty="0">
                <a:latin typeface="Arial" panose="020B0604020202020204" pitchFamily="34" charset="0"/>
                <a:ea typeface="Calibri" panose="020F0502020204030204" pitchFamily="34" charset="0"/>
                <a:cs typeface="Arial" panose="020B0604020202020204" pitchFamily="34" charset="0"/>
              </a:rPr>
              <a:t>Script destiné aux responsables de district pour animer un atelier « Bâtir un plan » :</a:t>
            </a:r>
          </a:p>
          <a:p>
            <a:endParaRPr lang="fr-FR"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Nous nous répartirons à nouveau entre les quatre domaines et parlerons des responsables, des ressources et du budget de chaque action. </a:t>
            </a:r>
          </a:p>
          <a:p>
            <a:endParaRPr lang="en-US" sz="1000" b="0" baseline="0" dirty="0">
              <a:latin typeface="Arial" panose="020B0604020202020204" pitchFamily="34" charset="0"/>
              <a:cs typeface="Arial" panose="020B0604020202020204" pitchFamily="34" charset="0"/>
            </a:endParaRPr>
          </a:p>
          <a:p>
            <a:r>
              <a:rPr lang="fr-FR" sz="1000" b="0" i="1" baseline="0" dirty="0">
                <a:latin typeface="Arial" panose="020B0604020202020204" pitchFamily="34" charset="0"/>
                <a:cs typeface="Arial" panose="020B0604020202020204" pitchFamily="34" charset="0"/>
              </a:rPr>
              <a:t>{Divisez les participants en quatre groupes, en fonction de leurs intérêts.} </a:t>
            </a:r>
          </a:p>
          <a:p>
            <a:endParaRPr lang="en-US" sz="1000" b="0" baseline="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N’oubliez pas : </a:t>
            </a:r>
          </a:p>
          <a:p>
            <a:endParaRPr lang="en-US" sz="10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FR" sz="1000" b="0" dirty="0">
                <a:latin typeface="Arial" panose="020B0604020202020204" pitchFamily="34" charset="0"/>
                <a:cs typeface="Arial" panose="020B0604020202020204" pitchFamily="34" charset="0"/>
              </a:rPr>
              <a:t>S’agissant des responsables, tout le monde doit</a:t>
            </a:r>
            <a:r>
              <a:rPr lang="fr-FR" sz="1000" b="0" baseline="0" dirty="0">
                <a:latin typeface="Arial" panose="020B0604020202020204" pitchFamily="34" charset="0"/>
                <a:cs typeface="Arial" panose="020B0604020202020204" pitchFamily="34" charset="0"/>
              </a:rPr>
              <a:t> contribuer et se répartir les tâches. </a:t>
            </a:r>
          </a:p>
          <a:p>
            <a:pPr marL="171450" indent="-171450">
              <a:buFont typeface="Arial" panose="020B0604020202020204" pitchFamily="34" charset="0"/>
              <a:buChar char="•"/>
            </a:pPr>
            <a:endParaRPr lang="en-US" sz="1000" b="0" baseline="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000" b="0" dirty="0">
                <a:latin typeface="Arial" panose="020B0604020202020204" pitchFamily="34" charset="0"/>
                <a:cs typeface="Arial" panose="020B0604020202020204" pitchFamily="34" charset="0"/>
              </a:rPr>
              <a:t>S’agissant des ressources, inutile de faire la liste complète, quelques éléments clés suffiront</a:t>
            </a:r>
            <a:r>
              <a:rPr lang="fr-FR" sz="1000" b="0" baseline="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en-US" sz="10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FR" sz="1000" b="0" dirty="0">
                <a:latin typeface="Arial" panose="020B0604020202020204" pitchFamily="34" charset="0"/>
                <a:cs typeface="Arial" panose="020B0604020202020204" pitchFamily="34" charset="0"/>
              </a:rPr>
              <a:t>S’agissant du budget, estimez </a:t>
            </a:r>
            <a:r>
              <a:rPr lang="fr-FR" sz="1000" b="0" baseline="0" dirty="0">
                <a:latin typeface="Arial" panose="020B0604020202020204" pitchFamily="34" charset="0"/>
                <a:cs typeface="Arial" panose="020B0604020202020204" pitchFamily="34" charset="0"/>
              </a:rPr>
              <a:t>les coûts de chaque composante puis faites le total. </a:t>
            </a:r>
          </a:p>
          <a:p>
            <a:pPr marL="0" indent="0">
              <a:buFont typeface="Arial" panose="020B0604020202020204" pitchFamily="34" charset="0"/>
              <a:buNone/>
            </a:pPr>
            <a:endParaRPr lang="en-US" sz="1000" b="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FR" sz="1000" b="0" baseline="0" dirty="0">
                <a:latin typeface="Arial" panose="020B0604020202020204" pitchFamily="34" charset="0"/>
                <a:cs typeface="Arial" panose="020B0604020202020204" pitchFamily="34" charset="0"/>
              </a:rPr>
              <a:t>Pour finir, n</a:t>
            </a:r>
            <a:r>
              <a:rPr lang="fr-FR" sz="1000" b="0" dirty="0">
                <a:latin typeface="Arial" panose="020B0604020202020204" pitchFamily="34" charset="0"/>
                <a:cs typeface="Arial" panose="020B0604020202020204" pitchFamily="34" charset="0"/>
              </a:rPr>
              <a:t>ous n’avons pas à</a:t>
            </a:r>
            <a:r>
              <a:rPr lang="fr-FR" sz="1000" b="0" baseline="0" dirty="0">
                <a:latin typeface="Arial" panose="020B0604020202020204" pitchFamily="34" charset="0"/>
                <a:cs typeface="Arial" panose="020B0604020202020204" pitchFamily="34" charset="0"/>
              </a:rPr>
              <a:t> tout solutionner aujourd’hui. Nous organiserons une réunion de suivi pour compléter ce qui manque. </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Nous allons à nouveau prendre 15 minutes pour dresser la liste provisoire des responsables, des budgets et des ressources de notre plan d’action. Ensuite chaque groupe présentera ses idées. Avez-vous des questions avant de commencer ?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Pendant que les équipes travaillent en séance de groupe, notez les informations de la diapositive 24 sur la diapositive suivante.</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a:p>
        </p:txBody>
      </p:sp>
    </p:spTree>
    <p:extLst>
      <p:ext uri="{BB962C8B-B14F-4D97-AF65-F5344CB8AC3E}">
        <p14:creationId xmlns:p14="http://schemas.microsoft.com/office/powerpoint/2010/main" val="996284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u="sng" dirty="0">
                <a:latin typeface="Arial" panose="020B0604020202020204" pitchFamily="34" charset="0"/>
                <a:ea typeface="ヒラギノ角ゴ Pro W3"/>
                <a:cs typeface="Arial" panose="020B0604020202020204" pitchFamily="34" charset="0"/>
              </a:rPr>
              <a:t>Notes de l’animateur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baseline="0" dirty="0">
                <a:latin typeface="Arial" panose="020B0604020202020204" pitchFamily="34" charset="0"/>
                <a:ea typeface="ヒラギノ角ゴ Pro W3"/>
                <a:cs typeface="Arial" panose="020B0604020202020204" pitchFamily="34" charset="0"/>
              </a:rPr>
              <a:t>Voir les notes de la diapositive 1. Remplir la section « Énonce de la cible » avant la présentation.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____________________________________________________</a:t>
            </a:r>
          </a:p>
          <a:p>
            <a:pPr marL="0" marR="0">
              <a:lnSpc>
                <a:spcPct val="107000"/>
              </a:lnSpc>
              <a:spcBef>
                <a:spcPts val="0"/>
              </a:spcBef>
              <a:spcAft>
                <a:spcPts val="0"/>
              </a:spcAft>
            </a:pPr>
            <a:endParaRPr lang="en-US"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fr-FR" sz="1000" b="1" i="1" dirty="0">
                <a:latin typeface="Arial" panose="020B0604020202020204" pitchFamily="34" charset="0"/>
                <a:ea typeface="Calibri" panose="020F0502020204030204" pitchFamily="34" charset="0"/>
                <a:cs typeface="Arial" panose="020B0604020202020204" pitchFamily="34" charset="0"/>
              </a:rPr>
              <a:t>Script destiné au responsable régional SMA pour préparer les responsables de district à animer un atelier « Bâtir un plan » :</a:t>
            </a:r>
          </a:p>
          <a:p>
            <a:pPr marL="0" marR="0">
              <a:lnSpc>
                <a:spcPct val="107000"/>
              </a:lnSpc>
              <a:spcBef>
                <a:spcPts val="0"/>
              </a:spcBef>
              <a:spcAft>
                <a:spcPts val="0"/>
              </a:spcAft>
            </a:pPr>
            <a:endParaRPr lang="en-US"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fr-FR" sz="1000" b="0" dirty="0">
                <a:latin typeface="Arial" panose="020B0604020202020204" pitchFamily="34" charset="0"/>
                <a:ea typeface="Calibri" panose="020F0502020204030204" pitchFamily="34" charset="0"/>
                <a:cs typeface="Arial" panose="020B0604020202020204" pitchFamily="34" charset="0"/>
              </a:rPr>
              <a:t>Utilisez cette diapositive pour saisir les notes de chaque séance de groupe.</a:t>
            </a:r>
          </a:p>
          <a:p>
            <a:pPr marL="0" marR="0">
              <a:lnSpc>
                <a:spcPct val="107000"/>
              </a:lnSpc>
              <a:spcBef>
                <a:spcPts val="0"/>
              </a:spcBef>
              <a:spcAft>
                <a:spcPts val="0"/>
              </a:spcAft>
            </a:pPr>
            <a:endParaRPr lang="en-US"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fr-FR" sz="1000" b="1" i="1" dirty="0">
                <a:latin typeface="Arial" panose="020B0604020202020204" pitchFamily="34" charset="0"/>
                <a:ea typeface="Calibri" panose="020F0502020204030204" pitchFamily="34" charset="0"/>
                <a:cs typeface="Arial" panose="020B0604020202020204" pitchFamily="34" charset="0"/>
              </a:rPr>
              <a:t>Script destiné aux responsables de district pour animer un atelier « Bâtir un plan » :</a:t>
            </a:r>
          </a:p>
          <a:p>
            <a:endParaRPr lang="en-US" sz="1000" b="0" baseline="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Plus tôt, nous avons décidé des étapes d’action et de leur date de début/fin. Maintenant, parlons des personnes qui seront responsables, ainsi que des ressources et des fonds qui soutiendront chaque action.</a:t>
            </a:r>
            <a:r>
              <a:rPr lang="fr-FR" sz="1000" b="0" baseline="0" dirty="0">
                <a:latin typeface="Arial" panose="020B0604020202020204" pitchFamily="34" charset="0"/>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Quel groupe de travail veut commencer ? </a:t>
            </a:r>
            <a:r>
              <a:rPr lang="fr-FR" sz="1000" b="0" i="1" baseline="0" dirty="0">
                <a:latin typeface="Arial" panose="020B0604020202020204" pitchFamily="34" charset="0"/>
                <a:cs typeface="Arial" panose="020B0604020202020204" pitchFamily="34" charset="0"/>
              </a:rPr>
              <a:t>(notez toutes les informations présentées sur la diapositive)</a:t>
            </a:r>
          </a:p>
          <a:p>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a:p>
        </p:txBody>
      </p:sp>
    </p:spTree>
    <p:extLst>
      <p:ext uri="{BB962C8B-B14F-4D97-AF65-F5344CB8AC3E}">
        <p14:creationId xmlns:p14="http://schemas.microsoft.com/office/powerpoint/2010/main" val="4000034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defRPr/>
            </a:pPr>
            <a:r>
              <a:rPr lang="fr-FR" sz="1200" b="0" u="sng" noProof="0" dirty="0">
                <a:latin typeface="Arial" panose="020B0604020202020204" pitchFamily="34" charset="0"/>
                <a:ea typeface="ヒラギノ角ゴ Pro W3"/>
                <a:cs typeface="Arial" panose="020B0604020202020204" pitchFamily="34" charset="0"/>
              </a:rPr>
              <a:t>Notes pour le présentateur : </a:t>
            </a:r>
          </a:p>
          <a:p>
            <a:pPr lvl="0">
              <a:defRPr/>
            </a:pPr>
            <a:r>
              <a:rPr lang="fr-FR" sz="1200" b="0" noProof="0" dirty="0">
                <a:latin typeface="Arial" panose="020B0604020202020204" pitchFamily="34" charset="0"/>
                <a:cs typeface="Arial" panose="020B0604020202020204" pitchFamily="34" charset="0"/>
              </a:rPr>
              <a:t>____________________________________________________________</a:t>
            </a:r>
          </a:p>
          <a:p>
            <a:endParaRPr lang="fr-FR" sz="1200" b="0" i="1" noProof="0"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fr-FR" sz="1200" b="1" i="1" noProof="0" dirty="0">
                <a:effectLst/>
                <a:latin typeface="Arial" panose="020B0604020202020204" pitchFamily="34" charset="0"/>
                <a:ea typeface="Calibri" panose="020F0502020204030204" pitchFamily="34" charset="0"/>
                <a:cs typeface="Arial" panose="020B0604020202020204" pitchFamily="34" charset="0"/>
              </a:rPr>
              <a:t>Script à l’attention du responsable régional SMA pour préparer les responsables de district à animer un atelier Bâtir un plan :</a:t>
            </a:r>
          </a:p>
          <a:p>
            <a:pPr marL="0" marR="0">
              <a:lnSpc>
                <a:spcPct val="107000"/>
              </a:lnSpc>
              <a:spcBef>
                <a:spcPts val="0"/>
              </a:spcBef>
              <a:spcAft>
                <a:spcPts val="0"/>
              </a:spcAft>
            </a:pPr>
            <a:endParaRPr lang="fr-FR" sz="1200" b="0" noProof="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fr-FR" sz="1200" b="0" noProof="0" dirty="0">
                <a:effectLst/>
                <a:latin typeface="Arial" panose="020B0604020202020204" pitchFamily="34" charset="0"/>
                <a:ea typeface="Calibri" panose="020F0502020204030204" pitchFamily="34" charset="0"/>
                <a:cs typeface="Arial" panose="020B0604020202020204" pitchFamily="34" charset="0"/>
              </a:rPr>
              <a:t>Conclure la séance en partageant les rappels et les plans suivants pour l'atelier Bâtir la réussite. </a:t>
            </a:r>
          </a:p>
          <a:p>
            <a:pPr marL="0" marR="0">
              <a:lnSpc>
                <a:spcPct val="107000"/>
              </a:lnSpc>
              <a:spcBef>
                <a:spcPts val="0"/>
              </a:spcBef>
              <a:spcAft>
                <a:spcPts val="0"/>
              </a:spcAft>
            </a:pPr>
            <a:r>
              <a:rPr lang="fr-FR" sz="1200" b="0" noProof="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endParaRPr lang="fr-FR" sz="1200" b="0" i="1" noProof="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fr-FR" sz="1200" b="1" i="1" noProof="0" dirty="0">
                <a:effectLst/>
                <a:latin typeface="Arial" panose="020B0604020202020204" pitchFamily="34" charset="0"/>
                <a:ea typeface="Calibri" panose="020F0502020204030204" pitchFamily="34" charset="0"/>
                <a:cs typeface="Arial" panose="020B0604020202020204" pitchFamily="34" charset="0"/>
              </a:rPr>
              <a:t>Script à l’attention des responsables de district pour animer un atelier Bâtir un plan :</a:t>
            </a:r>
          </a:p>
          <a:p>
            <a:endParaRPr lang="fr-FR" sz="1200" b="0" noProof="0" dirty="0">
              <a:latin typeface="Arial" panose="020B0604020202020204" pitchFamily="34" charset="0"/>
              <a:cs typeface="Arial" panose="020B0604020202020204" pitchFamily="34" charset="0"/>
            </a:endParaRPr>
          </a:p>
          <a:p>
            <a:r>
              <a:rPr lang="fr-FR" sz="1200" b="0" noProof="0" dirty="0">
                <a:latin typeface="Arial" panose="020B0604020202020204" pitchFamily="34" charset="0"/>
                <a:cs typeface="Arial" panose="020B0604020202020204" pitchFamily="34" charset="0"/>
              </a:rPr>
              <a:t>Nous avons commencé à rédiger le plan Approche Globale Effectif pour notre district. Que se passe-t-il ensuite ? </a:t>
            </a:r>
          </a:p>
          <a:p>
            <a:endParaRPr lang="fr-FR" sz="1200" b="0" noProof="0" dirty="0">
              <a:latin typeface="Arial" panose="020B0604020202020204" pitchFamily="34" charset="0"/>
              <a:cs typeface="Arial" panose="020B0604020202020204" pitchFamily="34" charset="0"/>
            </a:endParaRPr>
          </a:p>
          <a:p>
            <a:r>
              <a:rPr lang="fr-FR" sz="1200" b="0" baseline="0" noProof="0" dirty="0">
                <a:latin typeface="Arial" panose="020B0604020202020204" pitchFamily="34" charset="0"/>
                <a:cs typeface="Arial" panose="020B0604020202020204" pitchFamily="34" charset="0"/>
              </a:rPr>
              <a:t>Prenez un peu de temps et développez le plan d'action. Y a-t-il de belles idées qui ont été partagées et que vous aimeriez ajouter ? Réunissez-vous avec l’équipe de district pour vous assurer que chaque étape est planifiée et réfléchie.</a:t>
            </a:r>
          </a:p>
          <a:p>
            <a:endParaRPr lang="fr-FR" sz="1200" b="0" baseline="0" noProof="0" dirty="0">
              <a:latin typeface="Arial" panose="020B0604020202020204" pitchFamily="34" charset="0"/>
              <a:cs typeface="Arial" panose="020B0604020202020204" pitchFamily="34" charset="0"/>
            </a:endParaRPr>
          </a:p>
          <a:p>
            <a:r>
              <a:rPr lang="fr-FR" sz="1200" b="0" baseline="0" noProof="0" dirty="0">
                <a:latin typeface="Arial" panose="020B0604020202020204" pitchFamily="34" charset="0"/>
                <a:cs typeface="Arial" panose="020B0604020202020204" pitchFamily="34" charset="0"/>
              </a:rPr>
              <a:t>Si vous avez besoin d'aide pour créer un plan d'action, consultez le livret Exemple de plan d'action disponible sur la page web consacré aux Objectifs de district.</a:t>
            </a:r>
          </a:p>
          <a:p>
            <a:endParaRPr lang="fr-FR" sz="1200" b="0" baseline="0" noProof="0" dirty="0">
              <a:latin typeface="Arial" panose="020B0604020202020204" pitchFamily="34" charset="0"/>
              <a:cs typeface="Arial" panose="020B0604020202020204" pitchFamily="34" charset="0"/>
            </a:endParaRPr>
          </a:p>
          <a:p>
            <a:r>
              <a:rPr lang="fr-FR" sz="1200" b="0" baseline="0" noProof="0" dirty="0">
                <a:latin typeface="Arial" panose="020B0604020202020204" pitchFamily="34" charset="0"/>
                <a:cs typeface="Arial" panose="020B0604020202020204" pitchFamily="34" charset="0"/>
              </a:rPr>
              <a:t>Si ce n’est pas encore fait, suivez les cours Formulation d’objectifs, Plan d’action pour atteindre les objectifs de district et Planification de succession, disponible sur le Centre de formation Lions.</a:t>
            </a:r>
          </a:p>
          <a:p>
            <a:endParaRPr lang="fr-FR" sz="1200" b="0" baseline="0" noProof="0" dirty="0">
              <a:latin typeface="Arial" panose="020B0604020202020204" pitchFamily="34" charset="0"/>
              <a:cs typeface="Arial" panose="020B0604020202020204" pitchFamily="34" charset="0"/>
            </a:endParaRPr>
          </a:p>
          <a:p>
            <a:r>
              <a:rPr lang="fr-FR" sz="1200" b="0" baseline="0" noProof="0" dirty="0">
                <a:latin typeface="Arial" panose="020B0604020202020204" pitchFamily="34" charset="0"/>
                <a:cs typeface="Arial" panose="020B0604020202020204" pitchFamily="34" charset="0"/>
              </a:rPr>
              <a:t>Ensuite, j'enverrai le plan pour obtenir un feedback. Nous pouvons y apporter nous-mêmes des améliorations puis entendre les suggestions d'amélioration de l’équipe de district multiple et de la SMA. Il est important de noter que le processus d’envoi des objectifs de district impose aux équipes de district d’envoyer des plans d'action pour atteindre les cibles MISSION 1.5. Nous pourrons utiliser à cet effet les plans d'action que nous élaborons ici et les envoyer !</a:t>
            </a:r>
          </a:p>
          <a:p>
            <a:endParaRPr lang="fr-FR" sz="1200" b="0" baseline="0" noProof="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baseline="0" noProof="0" dirty="0">
                <a:latin typeface="Arial" panose="020B0604020202020204" pitchFamily="34" charset="0"/>
                <a:cs typeface="Arial" panose="020B0604020202020204" pitchFamily="34" charset="0"/>
              </a:rPr>
              <a:t>L'étape suivante de l'Approche Globale Effectif s'appelle Bâtir la réussite. C'est là que nous parlerons davantage de la mise en œuvre de notre plan.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baseline="0" noProof="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baseline="0" noProof="0" dirty="0">
                <a:latin typeface="Arial" panose="020B0604020202020204" pitchFamily="34" charset="0"/>
                <a:cs typeface="Arial" panose="020B0604020202020204" pitchFamily="34" charset="0"/>
              </a:rPr>
              <a:t>Cette réunion aura lieu dans  _______ (mois) et nous vous communiquerons plus de détails un peu plus tard.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baseline="0" noProof="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baseline="0" noProof="0" dirty="0">
                <a:latin typeface="Arial" panose="020B0604020202020204" pitchFamily="34" charset="0"/>
                <a:cs typeface="Arial" panose="020B0604020202020204" pitchFamily="34" charset="0"/>
              </a:rPr>
              <a:t>Avez-vous des questions sur la suite des événements ?  </a:t>
            </a:r>
          </a:p>
          <a:p>
            <a:endParaRPr lang="fr-FR" sz="1200" b="0" baseline="0" noProof="0" dirty="0">
              <a:latin typeface="Arial" panose="020B0604020202020204" pitchFamily="34" charset="0"/>
              <a:cs typeface="Arial" panose="020B0604020202020204" pitchFamily="34" charset="0"/>
            </a:endParaRPr>
          </a:p>
          <a:p>
            <a:endParaRPr lang="fr-FR" b="0" noProof="0" dirty="0"/>
          </a:p>
        </p:txBody>
      </p:sp>
      <p:sp>
        <p:nvSpPr>
          <p:cNvPr id="4" name="Header Placeholder 3"/>
          <p:cNvSpPr>
            <a:spLocks noGrp="1"/>
          </p:cNvSpPr>
          <p:nvPr>
            <p:ph type="hdr" sz="quarter"/>
          </p:nvPr>
        </p:nvSpPr>
        <p:spPr/>
        <p:txBody>
          <a:bodyPr/>
          <a:lstStyle/>
          <a:p>
            <a:pPr>
              <a:defRPr/>
            </a:pPr>
            <a:r>
              <a:rPr lang="en-US" dirty="0"/>
              <a:t>NAMI Action Plan Development</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36</a:t>
            </a:fld>
            <a:endParaRPr lang="en-US" dirty="0"/>
          </a:p>
        </p:txBody>
      </p:sp>
    </p:spTree>
    <p:extLst>
      <p:ext uri="{BB962C8B-B14F-4D97-AF65-F5344CB8AC3E}">
        <p14:creationId xmlns:p14="http://schemas.microsoft.com/office/powerpoint/2010/main" val="4035901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u="sng" dirty="0">
                <a:latin typeface="Arial" panose="020B0604020202020204" pitchFamily="34" charset="0"/>
                <a:ea typeface="ヒラギノ角ゴ Pro W3"/>
                <a:cs typeface="Arial" panose="020B0604020202020204" pitchFamily="34" charset="0"/>
              </a:rPr>
              <a:t>Notes de l’animateur : </a:t>
            </a:r>
          </a:p>
          <a:p>
            <a:pPr lvl="0">
              <a:defRPr/>
            </a:pPr>
            <a:r>
              <a:rPr lang="fr-FR" sz="1000" dirty="0">
                <a:latin typeface="Arial" panose="020B0604020202020204" pitchFamily="34" charset="0"/>
                <a:cs typeface="Arial" panose="020B0604020202020204" pitchFamily="34" charset="0"/>
              </a:rPr>
              <a:t>____________________________________________________________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Merci d’avoir participé à la réunion d’aujourd’hui. Tout ce que nous avons fait aidera les Lions Clubs à croître dans notre district et, au bout du compte, dans le monde entier.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Quelqu’un souhaite-t-il faire des commentaires sur ce processus ? Qu’avez-vous pensé de cette réunion ? </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Je vous remercie à nouveau pour votre contribution à l’Approche Globale Effectif et pour tout ce que vous faites pour les Lions Clubs. </a:t>
            </a:r>
          </a:p>
        </p:txBody>
      </p:sp>
      <p:sp>
        <p:nvSpPr>
          <p:cNvPr id="4" name="Slide Number Placeholder 3"/>
          <p:cNvSpPr>
            <a:spLocks noGrp="1"/>
          </p:cNvSpPr>
          <p:nvPr>
            <p:ph type="sldNum" sz="quarter" idx="10"/>
          </p:nvPr>
        </p:nvSpPr>
        <p:spPr/>
        <p:txBody>
          <a:bodyPr/>
          <a:lstStyle/>
          <a:p>
            <a:pPr>
              <a:defRPr/>
            </a:pPr>
            <a:fld id="{FCA04FE2-27EA-4007-98B9-D6C6C111B13A}" type="slidenum">
              <a:rPr lang="en-US">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288001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u="sng" dirty="0">
                <a:latin typeface="Arial" panose="020B0604020202020204" pitchFamily="34" charset="0"/>
                <a:ea typeface="ヒラギノ角ゴ Pro W3"/>
                <a:cs typeface="Arial" panose="020B0604020202020204" pitchFamily="34" charset="0"/>
              </a:rPr>
              <a:t>Notes de l’instructeur : </a:t>
            </a:r>
          </a:p>
          <a:p>
            <a:pPr lvl="0">
              <a:defRPr/>
            </a:pPr>
            <a:r>
              <a:rPr lang="fr-FR"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Nous en sommes à la troisième étape :</a:t>
            </a:r>
            <a:r>
              <a:rPr lang="fr-FR" sz="1000" b="0" baseline="0" dirty="0">
                <a:latin typeface="Arial" panose="020B0604020202020204" pitchFamily="34" charset="0"/>
                <a:cs typeface="Arial" panose="020B0604020202020204" pitchFamily="34" charset="0"/>
              </a:rPr>
              <a:t> </a:t>
            </a:r>
            <a:r>
              <a:rPr lang="fr-FR" sz="1000" b="0" i="1" baseline="0" dirty="0">
                <a:latin typeface="Arial" panose="020B0604020202020204" pitchFamily="34" charset="0"/>
                <a:cs typeface="Arial" panose="020B0604020202020204" pitchFamily="34" charset="0"/>
              </a:rPr>
              <a:t>Bâtir un plan</a:t>
            </a:r>
            <a:r>
              <a:rPr lang="fr-FR" sz="1000" b="0" baseline="0" dirty="0">
                <a:latin typeface="Arial" panose="020B0604020202020204" pitchFamily="34" charset="0"/>
                <a:cs typeface="Arial" panose="020B0604020202020204" pitchFamily="34" charset="0"/>
              </a:rPr>
              <a:t>. </a:t>
            </a:r>
          </a:p>
          <a:p>
            <a:endParaRPr lang="en-US" sz="1000" b="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Il est temps</a:t>
            </a:r>
            <a:r>
              <a:rPr lang="fr-FR" sz="1000" b="0" baseline="0" dirty="0">
                <a:latin typeface="Arial" panose="020B0604020202020204" pitchFamily="34" charset="0"/>
                <a:cs typeface="Arial" panose="020B0604020202020204" pitchFamily="34" charset="0"/>
              </a:rPr>
              <a:t> de définir le plan de notre district. </a:t>
            </a:r>
          </a:p>
          <a:p>
            <a:endParaRPr lang="fr-FR"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Avec ce plan, nous pourrons avancer et Bâtir notre réussite. </a:t>
            </a:r>
          </a:p>
          <a:p>
            <a:endParaRPr lang="en-US" sz="1000" dirty="0">
              <a:latin typeface="Arial" panose="020B0604020202020204" pitchFamily="34" charset="0"/>
              <a:cs typeface="Arial" panose="020B0604020202020204" pitchFamily="34" charset="0"/>
            </a:endParaRPr>
          </a:p>
          <a:p>
            <a:r>
              <a:rPr lang="fr-FR" sz="1000" baseline="0" dirty="0">
                <a:latin typeface="Arial" panose="020B0604020202020204" pitchFamily="34" charset="0"/>
                <a:cs typeface="Arial" panose="020B0604020202020204" pitchFamily="34" charset="0"/>
              </a:rPr>
              <a:t> </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4</a:t>
            </a:fld>
            <a:endParaRPr lang="en-US"/>
          </a:p>
        </p:txBody>
      </p:sp>
    </p:spTree>
    <p:extLst>
      <p:ext uri="{BB962C8B-B14F-4D97-AF65-F5344CB8AC3E}">
        <p14:creationId xmlns:p14="http://schemas.microsoft.com/office/powerpoint/2010/main" val="339591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defRPr/>
            </a:pPr>
            <a:r>
              <a:rPr lang="fr-FR" sz="1200" u="sng" dirty="0">
                <a:latin typeface="Arial" panose="020B0604020202020204" pitchFamily="34" charset="0"/>
                <a:ea typeface="ヒラギノ角ゴ Pro W3"/>
                <a:cs typeface="Arial" panose="020B0604020202020204" pitchFamily="34" charset="0"/>
              </a:rPr>
              <a:t>Notes de l’instructeur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i="1" baseline="0"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i="1" baseline="0" dirty="0">
                <a:latin typeface="Arial" panose="020B0604020202020204" pitchFamily="34" charset="0"/>
                <a:ea typeface="ヒラギノ角ゴ Pro W3"/>
                <a:cs typeface="Arial" panose="020B0604020202020204" pitchFamily="34" charset="0"/>
              </a:rPr>
              <a:t>Dans cette introduction, n’hésitez pas à modifier/personnaliser les questions en fonction de votre région, de la taille de votre groupe et de la durée de la réunion.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i="1" baseline="0" dirty="0">
                <a:latin typeface="Arial" panose="020B0604020202020204" pitchFamily="34" charset="0"/>
                <a:ea typeface="ヒラギノ角ゴ Pro W3"/>
                <a:cs typeface="Arial" panose="020B0604020202020204" pitchFamily="34" charset="0"/>
              </a:rPr>
              <a:t>Vous pouvez choisir de vérifier les connaissances à l’aide des données des formations du centre de formation Lions (CFL) sur la définition des objectifs, la planification de l’action visant à atteindre les objectifs du district et la planification des successions. Vous pouvez également parler des commentaires reçus de Lions ne faisant pas partie du groupe de travail sur l’analyse SWOT du district.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1" baseline="0"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aseline="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baseline="0" dirty="0">
                <a:latin typeface="Arial" panose="020B0604020202020204" pitchFamily="34" charset="0"/>
                <a:cs typeface="Arial" panose="020B0604020202020204" pitchFamily="34" charset="0"/>
              </a:rPr>
              <a:t>Si la croissance de l’effectif est la priorité de l’Approche Globale Effectif, nous ne devons pas perdre de vue les raisons pour lesquelles nous voulons accroitre nos effectifs.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baseline="0" dirty="0">
                <a:latin typeface="Arial" panose="020B0604020202020204" pitchFamily="34" charset="0"/>
                <a:cs typeface="Arial" panose="020B0604020202020204" pitchFamily="34" charset="0"/>
              </a:rPr>
              <a:t>Un effectif plus important, cela signifie plus de Lions qui nous rejoignent sur le parcours de service.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baseline="0" dirty="0">
                <a:latin typeface="Arial" panose="020B0604020202020204" pitchFamily="34" charset="0"/>
                <a:cs typeface="Arial" panose="020B0604020202020204" pitchFamily="34" charset="0"/>
              </a:rPr>
              <a:t>Commençons par nous présenter en donnant notre nom, notre club et notre type de service préféré.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dirty="0">
              <a:latin typeface="Arial" panose="020B0604020202020204" pitchFamily="34" charset="0"/>
              <a:cs typeface="Arial" panose="020B0604020202020204" pitchFamily="34" charset="0"/>
            </a:endParaRPr>
          </a:p>
          <a:p>
            <a:endParaRPr lang="en-US" sz="1200" b="0" baseline="0" dirty="0">
              <a:latin typeface="Arial" panose="020B0604020202020204" pitchFamily="34" charset="0"/>
              <a:cs typeface="Arial" panose="020B0604020202020204" pitchFamily="34" charset="0"/>
            </a:endParaRPr>
          </a:p>
          <a:p>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a:t>
            </a:fld>
            <a:endParaRPr lang="en-US"/>
          </a:p>
        </p:txBody>
      </p:sp>
    </p:spTree>
    <p:extLst>
      <p:ext uri="{BB962C8B-B14F-4D97-AF65-F5344CB8AC3E}">
        <p14:creationId xmlns:p14="http://schemas.microsoft.com/office/powerpoint/2010/main" val="346216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lvl="0">
              <a:defRPr/>
            </a:pPr>
            <a:r>
              <a:rPr lang="fr-FR" sz="1000" u="sng" dirty="0">
                <a:latin typeface="Arial" panose="020B0604020202020204" pitchFamily="34" charset="0"/>
                <a:ea typeface="ヒラギノ角ゴ Pro W3"/>
                <a:cs typeface="Arial" panose="020B0604020202020204" pitchFamily="34" charset="0"/>
              </a:rPr>
              <a:t>Notes de l’instructeur : </a:t>
            </a:r>
          </a:p>
          <a:p>
            <a:pPr lvl="0">
              <a:defRPr/>
            </a:pPr>
            <a:r>
              <a:rPr lang="fr-FR" sz="1000" b="0" dirty="0">
                <a:latin typeface="Arial" panose="020B0604020202020204" pitchFamily="34" charset="0"/>
                <a:cs typeface="Arial" panose="020B0604020202020204" pitchFamily="34" charset="0"/>
              </a:rPr>
              <a:t>____________________________________________________________</a:t>
            </a:r>
          </a:p>
          <a:p>
            <a:r>
              <a:rPr lang="fr-FR" sz="1000" b="1" i="1" baseline="0" dirty="0">
                <a:latin typeface="Arial" panose="020B0604020202020204" pitchFamily="34" charset="0"/>
                <a:cs typeface="Arial" panose="020B0604020202020204" pitchFamily="34" charset="0"/>
              </a:rPr>
              <a:t>Script destiné au responsable régional SMA pour préparer les responsables de district à animer un atelier « Bâtir un plan » :</a:t>
            </a:r>
          </a:p>
          <a:p>
            <a:endParaRPr lang="fr-FR" sz="1000" b="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À la fin de l’atelier « Bâtir une vision », il a été demandé à tous les participants de communiquer les détails de leur analyse du district, couvrant tous les clubs de leur district, afin de les encourager à soutenir la vision et de solliciter leur retour d’information. Encouragez les participants à faire part de leur réaction durant l’examen.</a:t>
            </a:r>
          </a:p>
          <a:p>
            <a:endParaRPr lang="en-US" sz="1000" b="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Vous devez préparer les quelques diapositives suivantes avant votre atelier local « Bâtir un plan ». Vous inclurez les atouts, faiblesses, opportunités et menaces définies durant l’atelier « Bâtir une vision ». Vous devriez également réfléchir à la façon dont vous pouvez faire le lien entre l’analyse du district et les plans d’action que les équipes de votre district créeront. Comme indiqué dans les quelques diapositives suivantes, vous devriez préparer plusieurs exemples de la façon dont l’analyse du district peut être prise en compte dans vos plans d’action.</a:t>
            </a:r>
          </a:p>
          <a:p>
            <a:endParaRPr lang="en-US" sz="1000" b="0" i="1" dirty="0">
              <a:latin typeface="Arial" panose="020B0604020202020204" pitchFamily="34" charset="0"/>
              <a:cs typeface="Arial" panose="020B0604020202020204" pitchFamily="34" charset="0"/>
            </a:endParaRPr>
          </a:p>
          <a:p>
            <a:r>
              <a:rPr lang="fr-FR" sz="1000" b="1" i="1" dirty="0">
                <a:latin typeface="Arial" panose="020B0604020202020204" pitchFamily="34" charset="0"/>
                <a:cs typeface="Arial" panose="020B0604020202020204" pitchFamily="34" charset="0"/>
              </a:rPr>
              <a:t>Script destiné aux responsables de district pour animer un atelier « Bâtir un plan » :</a:t>
            </a:r>
          </a:p>
          <a:p>
            <a:endParaRPr lang="fr-FR"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Maintenant que vous avez examiné l’analyse SWOT du district avec d’autres membres et responsables de votre région, examinons les éléments spécifiques que nous avons inclus dans cette analyse et parlons des commentaires que vous avez reçus. </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Plus tard, nous intégrerons à notre plan les enseignements tirés au sujet de nos forces, faiblesses, opportunités et menaces de notre district.</a:t>
            </a:r>
          </a:p>
          <a:p>
            <a:endParaRPr lang="fr-FR"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Nous utiliserons ce plan pour atteindre nos cibles </a:t>
            </a:r>
            <a:r>
              <a:rPr lang="fr-FR" sz="1000" b="0" i="1" baseline="0" dirty="0">
                <a:latin typeface="Arial" panose="020B0604020202020204" pitchFamily="34" charset="0"/>
                <a:cs typeface="Arial" panose="020B0604020202020204" pitchFamily="34" charset="0"/>
              </a:rPr>
              <a:t>MISSION</a:t>
            </a:r>
            <a:r>
              <a:rPr lang="fr-FR" sz="1000" b="0" baseline="0" dirty="0">
                <a:latin typeface="Arial" panose="020B0604020202020204" pitchFamily="34" charset="0"/>
                <a:cs typeface="Arial" panose="020B0604020202020204" pitchFamily="34" charset="0"/>
              </a:rPr>
              <a:t> 1.5</a:t>
            </a:r>
          </a:p>
          <a:p>
            <a:endParaRPr lang="en-US" sz="1000" b="0" baseline="0" dirty="0">
              <a:latin typeface="Arial" panose="020B0604020202020204" pitchFamily="34" charset="0"/>
              <a:cs typeface="Arial" panose="020B0604020202020204" pitchFamily="34" charset="0"/>
            </a:endParaRPr>
          </a:p>
          <a:p>
            <a:endParaRPr lang="en-US" sz="1000" b="0" baseline="0" dirty="0">
              <a:latin typeface="Arial" panose="020B0604020202020204" pitchFamily="34" charset="0"/>
              <a:cs typeface="Arial" panose="020B0604020202020204" pitchFamily="34" charset="0"/>
            </a:endParaRPr>
          </a:p>
          <a:p>
            <a:pPr marL="228600" indent="-228600">
              <a:buFont typeface="+mj-lt"/>
              <a:buAutoNum type="arabicPeriod"/>
            </a:pPr>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368521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u="sng" dirty="0">
                <a:latin typeface="Arial" panose="020B0604020202020204" pitchFamily="34" charset="0"/>
                <a:ea typeface="ヒラギノ角ゴ Pro W3"/>
                <a:cs typeface="Arial" panose="020B0604020202020204" pitchFamily="34" charset="0"/>
              </a:rPr>
              <a:t>Notes de l’instructeur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000" b="0" i="1" baseline="0"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baseline="0" dirty="0">
                <a:latin typeface="Arial" panose="020B0604020202020204" pitchFamily="34" charset="0"/>
                <a:ea typeface="ヒラギノ角ゴ Pro W3"/>
                <a:cs typeface="Arial" panose="020B0604020202020204" pitchFamily="34" charset="0"/>
              </a:rPr>
              <a:t>Voir les notes de la diapositive 1. À faire avant la présentation.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baseline="0" dirty="0">
                <a:latin typeface="Arial" panose="020B0604020202020204" pitchFamily="34" charset="0"/>
                <a:ea typeface="ヒラギノ角ゴ Pro W3"/>
                <a:cs typeface="Arial" panose="020B0604020202020204" pitchFamily="34" charset="0"/>
              </a:rPr>
              <a:t>Avant la réunion, examinez les forces identifiées et notez un exemple illustrant la façon dont une ou deux de ces forces peuvent être prises en compte lors de la définition d’un plan d’action visant à atteindre les cibles MISSION </a:t>
            </a:r>
            <a:r>
              <a:rPr lang="fr-FR" sz="1000" b="1" i="1" baseline="0" dirty="0">
                <a:latin typeface="Arial" panose="020B0604020202020204" pitchFamily="34" charset="0"/>
                <a:ea typeface="ヒラギノ角ゴ Pro W3"/>
                <a:cs typeface="Arial" panose="020B0604020202020204" pitchFamily="34" charset="0"/>
              </a:rPr>
              <a:t>1.5</a:t>
            </a:r>
            <a:r>
              <a:rPr lang="fr-FR" sz="1000" b="0" i="1" baseline="0" dirty="0">
                <a:latin typeface="Arial" panose="020B0604020202020204" pitchFamily="34" charset="0"/>
                <a:ea typeface="ヒラギノ角ゴ Pro W3"/>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_____________________________________________________</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Est-ce que quelqu’un a quelque chose à ajouter ? (pause)</a:t>
            </a:r>
          </a:p>
          <a:p>
            <a:endParaRPr lang="en-US" sz="1000" b="0" baseline="0" dirty="0">
              <a:latin typeface="Arial" panose="020B0604020202020204" pitchFamily="34" charset="0"/>
              <a:cs typeface="Arial" panose="020B0604020202020204" pitchFamily="34" charset="0"/>
            </a:endParaRPr>
          </a:p>
          <a:p>
            <a:r>
              <a:rPr lang="fr-FR" sz="1000" b="0" baseline="0" dirty="0">
                <a:latin typeface="Arial" panose="020B0604020202020204" pitchFamily="34" charset="0"/>
                <a:cs typeface="Arial" panose="020B0604020202020204" pitchFamily="34" charset="0"/>
              </a:rPr>
              <a:t>Penchons-nous sur la question de façon plus approfondie – parmi ces forces, lesquelles pouvons-nous exploiter lors de la définition de notre plan ? (Donnez suffisamment de temps aux participants pour répondre. S’ils ont du mal à donner des réponses, présentez les idées préparées avant la réunion.) </a:t>
            </a:r>
          </a:p>
          <a:p>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7</a:t>
            </a:fld>
            <a:endParaRPr lang="en-US"/>
          </a:p>
        </p:txBody>
      </p:sp>
    </p:spTree>
    <p:extLst>
      <p:ext uri="{BB962C8B-B14F-4D97-AF65-F5344CB8AC3E}">
        <p14:creationId xmlns:p14="http://schemas.microsoft.com/office/powerpoint/2010/main" val="3788675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r-FR" sz="1000" u="sng" dirty="0">
                <a:latin typeface="Arial" panose="020B0604020202020204" pitchFamily="34" charset="0"/>
                <a:ea typeface="ヒラギノ角ゴ Pro W3"/>
                <a:cs typeface="Arial" panose="020B0604020202020204" pitchFamily="34" charset="0"/>
              </a:rPr>
              <a:t>Notes de l’instructeur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000" b="0" i="1" baseline="0"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baseline="0" dirty="0">
                <a:latin typeface="Arial" panose="020B0604020202020204" pitchFamily="34" charset="0"/>
                <a:ea typeface="ヒラギノ角ゴ Pro W3"/>
                <a:cs typeface="Arial" panose="020B0604020202020204" pitchFamily="34" charset="0"/>
              </a:rPr>
              <a:t>Voir les notes de la diapositive 1. À faire avant la présentation.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baseline="0" dirty="0">
                <a:latin typeface="Arial" panose="020B0604020202020204" pitchFamily="34" charset="0"/>
                <a:ea typeface="ヒラギノ角ゴ Pro W3"/>
                <a:cs typeface="Arial" panose="020B0604020202020204" pitchFamily="34" charset="0"/>
              </a:rPr>
              <a:t>Avant la réunion, examinez les faiblesses identifiées et notez un exemple illustrant la façon dont une ou deux de ces faiblesses doivent être prises en compte lors de la définition d’un plan d’action visant à atteindre les cibles MISSION </a:t>
            </a:r>
            <a:r>
              <a:rPr lang="fr-FR" sz="1000" b="1" i="1" baseline="0" dirty="0">
                <a:latin typeface="Arial" panose="020B0604020202020204" pitchFamily="34" charset="0"/>
                <a:ea typeface="ヒラギノ角ゴ Pro W3"/>
                <a:cs typeface="Arial" panose="020B0604020202020204" pitchFamily="34" charset="0"/>
              </a:rPr>
              <a:t>1.5</a:t>
            </a:r>
            <a:r>
              <a:rPr lang="fr-FR" sz="1000" b="0" i="1" baseline="0" dirty="0">
                <a:latin typeface="Arial" panose="020B0604020202020204" pitchFamily="34" charset="0"/>
                <a:ea typeface="ヒラギノ角ゴ Pro W3"/>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_____________________________________________________</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Ici, nous avons identifié les faiblesses dont nous avons le contrôle au sein de notre district. Y en a-t-il d’autres ? Tous ces éléments sont-ils encore pertinents ? (pause)</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Quelles améliorations clés pouvons-nous intégrer à notre plan pour veiller à ce que ces faiblesses soient transformées en forces ou fassent l’objet d’une planification appropriée ?</a:t>
            </a:r>
            <a:r>
              <a:rPr lang="fr-FR" sz="1000" b="0" i="1" baseline="0" dirty="0">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baseline="0" dirty="0">
                <a:latin typeface="Arial" panose="020B0604020202020204" pitchFamily="34" charset="0"/>
                <a:cs typeface="Arial" panose="020B0604020202020204" pitchFamily="34" charset="0"/>
              </a:rPr>
              <a:t>(Donnez suffisamment de temps aux participants pour répondre. S’ils ont du mal à donner des réponses, présentez les idées préparées avant la réunion.) </a:t>
            </a:r>
          </a:p>
          <a:p>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8</a:t>
            </a:fld>
            <a:endParaRPr lang="en-US"/>
          </a:p>
        </p:txBody>
      </p:sp>
    </p:spTree>
    <p:extLst>
      <p:ext uri="{BB962C8B-B14F-4D97-AF65-F5344CB8AC3E}">
        <p14:creationId xmlns:p14="http://schemas.microsoft.com/office/powerpoint/2010/main" val="4169911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u="sng" dirty="0">
                <a:latin typeface="Arial" panose="020B0604020202020204" pitchFamily="34" charset="0"/>
                <a:ea typeface="ヒラギノ角ゴ Pro W3"/>
                <a:cs typeface="Arial" panose="020B0604020202020204" pitchFamily="34" charset="0"/>
              </a:rPr>
              <a:t>Notes de l’animateur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baseline="0" dirty="0">
                <a:latin typeface="Arial" panose="020B0604020202020204" pitchFamily="34" charset="0"/>
                <a:ea typeface="ヒラギノ角ゴ Pro W3"/>
                <a:cs typeface="Arial" panose="020B0604020202020204" pitchFamily="34" charset="0"/>
              </a:rPr>
              <a:t>Voir les notes de la diapositive 1. À faire avant la présentation.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baseline="0" dirty="0">
                <a:latin typeface="Arial" panose="020B0604020202020204" pitchFamily="34" charset="0"/>
                <a:ea typeface="ヒラギノ角ゴ Pro W3"/>
                <a:cs typeface="Arial" panose="020B0604020202020204" pitchFamily="34" charset="0"/>
              </a:rPr>
              <a:t>Avant la réunion, examinez les opportunités identifiées et notez un exemple illustrant la façon dont une ou deux de ces opportunités peuvent être exploitées lors de la définition d’un plan d’action visant à atteindre les cibles MISSION </a:t>
            </a:r>
            <a:r>
              <a:rPr lang="fr-FR" sz="1000" b="1" i="1" baseline="0" dirty="0">
                <a:latin typeface="Arial" panose="020B0604020202020204" pitchFamily="34" charset="0"/>
                <a:ea typeface="ヒラギノ角ゴ Pro W3"/>
                <a:cs typeface="Arial" panose="020B0604020202020204" pitchFamily="34" charset="0"/>
              </a:rPr>
              <a:t>1.5</a:t>
            </a:r>
            <a:r>
              <a:rPr lang="fr-FR" sz="1000" b="0" i="1" baseline="0" dirty="0">
                <a:latin typeface="Arial" panose="020B0604020202020204" pitchFamily="34" charset="0"/>
                <a:ea typeface="ヒラギノ角ゴ Pro W3"/>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_____________________________________________________</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Ici, nous avons identifié les opportunités dont nous n’avons pas le contrôle. Y en a-t-il d’autres ? (pause)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Quelles opportunités pouvons-nous exploiter ? Comment pouvons-nous exploiter ces opportunités pour renforcer la croissance de l’effectif, en incorporant ces mesures à notre plan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b="0" i="1" baseline="0" dirty="0">
                <a:latin typeface="Arial" panose="020B0604020202020204" pitchFamily="34" charset="0"/>
                <a:cs typeface="Arial" panose="020B0604020202020204" pitchFamily="34" charset="0"/>
              </a:rPr>
              <a:t>(Donnez suffisamment de temps aux participants pour répondre. S’ils ont du mal à donner des réponses, présentez les idées préparées avant la réunion.) </a:t>
            </a:r>
          </a:p>
          <a:p>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9</a:t>
            </a:fld>
            <a:endParaRPr lang="en-US"/>
          </a:p>
        </p:txBody>
      </p:sp>
    </p:spTree>
    <p:extLst>
      <p:ext uri="{BB962C8B-B14F-4D97-AF65-F5344CB8AC3E}">
        <p14:creationId xmlns:p14="http://schemas.microsoft.com/office/powerpoint/2010/main" val="168786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533400"/>
            <a:ext cx="12192000" cy="1066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41389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4723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513100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lid light backgroun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85231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a:ln>
            <a:noFill/>
          </a:ln>
        </p:spPr>
        <p:txBody>
          <a:bodyPr anchor="ctr" anchorCtr="0"/>
          <a:lstStyle>
            <a:lvl1pPr marL="0" indent="0">
              <a:lnSpc>
                <a:spcPct val="120000"/>
              </a:lnSpc>
              <a:spcBef>
                <a:spcPts val="600"/>
              </a:spcBef>
              <a:spcAft>
                <a:spcPts val="600"/>
              </a:spcAft>
              <a:buNone/>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862013" indent="-404813">
              <a:lnSpc>
                <a:spcPct val="120000"/>
              </a:lnSpc>
              <a:spcBef>
                <a:spcPts val="600"/>
              </a:spcBef>
              <a:spcAft>
                <a:spcPts val="0"/>
              </a:spcAft>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1371600"/>
            <a:ext cx="4281142" cy="3886200"/>
          </a:xfrm>
          <a:prstGeom prst="rect">
            <a:avLst/>
          </a:prstGeom>
        </p:spPr>
        <p:txBody>
          <a:bodyPr anchor="ctr" anchorCtr="0"/>
          <a:lstStyle>
            <a:lvl1pPr>
              <a:lnSpc>
                <a:spcPct val="150000"/>
              </a:lnSpc>
              <a:spcBef>
                <a:spcPts val="1200"/>
              </a:spcBef>
              <a:spcAft>
                <a:spcPts val="1200"/>
              </a:spcAft>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194921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ote">
    <p:bg>
      <p:bgRef idx="1002">
        <a:schemeClr val="bg2"/>
      </p:bgRef>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lumMod val="20000"/>
                    <a:lumOff val="80000"/>
                  </a:schemeClr>
                </a:solidFill>
              </a:rPr>
              <a:pPr algn="r">
                <a:spcBef>
                  <a:spcPct val="50000"/>
                </a:spcBef>
                <a:defRPr/>
              </a:pPr>
              <a:t>‹#›</a:t>
            </a:fld>
            <a:endParaRPr lang="en-US" sz="1000" dirty="0">
              <a:solidFill>
                <a:schemeClr val="bg1">
                  <a:lumMod val="20000"/>
                  <a:lumOff val="80000"/>
                </a:scheme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5234580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78885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466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06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5000311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002F87"/>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166041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3916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bg>
      <p:bgPr>
        <a:solidFill>
          <a:schemeClr val="bg1">
            <a:lumMod val="95000"/>
            <a:alpha val="99000"/>
          </a:schemeClr>
        </a:solidFill>
        <a:effectLst/>
      </p:bgPr>
    </p:bg>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90717" cy="762000"/>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673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05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328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rtl="0"/>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rtl="0"/>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21655082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1933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0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75709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6" r:id="rId1"/>
    <p:sldLayoutId id="2147483878" r:id="rId2"/>
    <p:sldLayoutId id="2147483882" r:id="rId3"/>
    <p:sldLayoutId id="2147483870" r:id="rId4"/>
    <p:sldLayoutId id="2147483874" r:id="rId5"/>
    <p:sldLayoutId id="2147483881" r:id="rId6"/>
    <p:sldLayoutId id="2147483894"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057464"/>
      </p:ext>
    </p:extLst>
  </p:cSld>
  <p:clrMap bg1="lt1" tx1="dk1" bg2="lt2" tx2="dk2" accent1="accent1" accent2="accent2" accent3="accent3" accent4="accent4" accent5="accent5" accent6="accent6" hlink="hlink" folHlink="folHlink"/>
  <p:sldLayoutIdLst>
    <p:sldLayoutId id="21474838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0977070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091313"/>
      </p:ext>
    </p:extLst>
  </p:cSld>
  <p:clrMap bg1="lt1" tx1="dk1" bg2="lt2" tx2="dk2" accent1="accent1" accent2="accent2" accent3="accent3" accent4="accent4" accent5="accent5" accent6="accent6" hlink="hlink" folHlink="folHlink"/>
  <p:sldLayoutIdLst>
    <p:sldLayoutId id="2147483896" r:id="rId1"/>
    <p:sldLayoutId id="21474838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8" Type="http://schemas.openxmlformats.org/officeDocument/2006/relationships/hyperlink" Target="https://myapps.lionsclubs.org/" TargetMode="External"/><Relationship Id="rId13" Type="http://schemas.openxmlformats.org/officeDocument/2006/relationships/hyperlink" Target="https://www.lionsclubs.org/fr/resources-for-members/resource-center/member-orientation" TargetMode="External"/><Relationship Id="rId3" Type="http://schemas.openxmlformats.org/officeDocument/2006/relationships/image" Target="../media/image7.png"/><Relationship Id="rId7" Type="http://schemas.openxmlformats.org/officeDocument/2006/relationships/hyperlink" Target="https://cdn2.webdamdb.com/md_27yr0gESuH81.jpg.pdf?v=1" TargetMode="External"/><Relationship Id="rId12" Type="http://schemas.openxmlformats.org/officeDocument/2006/relationships/hyperlink" Target="https://www.lionsclubs.org/fr/resources-for-members/resource-center/guiding-lion-program"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hyperlink" Target="https://www.lionsclubs.org/fr/resources-for-members/resource-center/join-together" TargetMode="External"/><Relationship Id="rId5" Type="http://schemas.openxmlformats.org/officeDocument/2006/relationships/image" Target="../media/image23.png"/><Relationship Id="rId10" Type="http://schemas.openxmlformats.org/officeDocument/2006/relationships/hyperlink" Target="https://temp.lionsclubs.org/FR/pdfs/ex511.pdf" TargetMode="External"/><Relationship Id="rId4" Type="http://schemas.openxmlformats.org/officeDocument/2006/relationships/hyperlink" Target="http://www.lionsclubs.org/start-a-new-club" TargetMode="External"/><Relationship Id="rId9" Type="http://schemas.openxmlformats.org/officeDocument/2006/relationships/hyperlink" Target="https://www.lionsclubs.org/en/v2/resource/download/118584077" TargetMode="External"/><Relationship Id="rId14" Type="http://schemas.openxmlformats.org/officeDocument/2006/relationships/hyperlink" Target="https://www.lionsclubs.org/resources/102880020"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cdn2.webdamdb.com/md_ELIo9bFrulb6.jpg.pdf?v=1" TargetMode="External"/><Relationship Id="rId13" Type="http://schemas.openxmlformats.org/officeDocument/2006/relationships/hyperlink" Target="https://www.lionsclubs.org/fr/resources-for-members/resource-center/young-adults" TargetMode="External"/><Relationship Id="rId18" Type="http://schemas.openxmlformats.org/officeDocument/2006/relationships/hyperlink" Target="http://www.lionsclubs.org/en/resources-for-members/resource-center/club-membership-chairperson" TargetMode="External"/><Relationship Id="rId3" Type="http://schemas.openxmlformats.org/officeDocument/2006/relationships/image" Target="../media/image7.png"/><Relationship Id="rId7" Type="http://schemas.openxmlformats.org/officeDocument/2006/relationships/hyperlink" Target="https://www.lionsclubs.org/fr/resources-for-members/resource-center/mentoring-program" TargetMode="External"/><Relationship Id="rId12" Type="http://schemas.openxmlformats.org/officeDocument/2006/relationships/hyperlink" Target="https://www.lionsclubs.org/en/resources-for-members/resource-center/rebuilding-reactivation-priority-clubs" TargetMode="External"/><Relationship Id="rId17" Type="http://schemas.openxmlformats.org/officeDocument/2006/relationships/hyperlink" Target="https://www.lionsclubs.org/fr/resources-for-members/resource-center/leo-lion-program" TargetMode="External"/><Relationship Id="rId2" Type="http://schemas.openxmlformats.org/officeDocument/2006/relationships/notesSlide" Target="../notesSlides/notesSlide29.xml"/><Relationship Id="rId16" Type="http://schemas.openxmlformats.org/officeDocument/2006/relationships/hyperlink" Target="https://temp.lionsclubs.org/FR/pdfs/me37.pdf" TargetMode="External"/><Relationship Id="rId1" Type="http://schemas.openxmlformats.org/officeDocument/2006/relationships/slideLayout" Target="../slideLayouts/slideLayout8.xml"/><Relationship Id="rId6" Type="http://schemas.openxmlformats.org/officeDocument/2006/relationships/hyperlink" Target="https://www.lionsclubs.org/resources/79868327" TargetMode="External"/><Relationship Id="rId11" Type="http://schemas.openxmlformats.org/officeDocument/2006/relationships/hyperlink" Target="https://www.lionsclubs.org/fr/resources-for-members/resource-center/member-orientation" TargetMode="External"/><Relationship Id="rId5" Type="http://schemas.openxmlformats.org/officeDocument/2006/relationships/hyperlink" Target="https://temp.lionsclubs.org/FR/pdfs/me300.pdf" TargetMode="External"/><Relationship Id="rId15" Type="http://schemas.openxmlformats.org/officeDocument/2006/relationships/hyperlink" Target="https://www.lionsclubs.org/en/v2/resource/download/79863771" TargetMode="External"/><Relationship Id="rId10" Type="http://schemas.openxmlformats.org/officeDocument/2006/relationships/hyperlink" Target="https://cdn2.webdamdb.com/md_Iah9F1kYKWG6.jpg.pdf?v=1#:~:text=Par%20tradition%2C%20c&#8217;est%20le,et%20particuli%C3%A8rement%20respect%C3%A9%20pour%20officier." TargetMode="External"/><Relationship Id="rId4" Type="http://schemas.openxmlformats.org/officeDocument/2006/relationships/hyperlink" Target="https://www.lionsclubs.org/fr/resources-for-members/resource-center/invite-members" TargetMode="External"/><Relationship Id="rId9" Type="http://schemas.openxmlformats.org/officeDocument/2006/relationships/hyperlink" Target="https://www.lionsclubs.org/resources/88355608" TargetMode="External"/><Relationship Id="rId14" Type="http://schemas.openxmlformats.org/officeDocument/2006/relationships/hyperlink" Target="https://www.lionsclubs.org/resources/10288091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temp.lionsclubs.org/fr/pdfs/gst1D.pdf" TargetMode="External"/><Relationship Id="rId13" Type="http://schemas.openxmlformats.org/officeDocument/2006/relationships/hyperlink" Target="https://www.lionsclubs.org/fr/serving-safely" TargetMode="External"/><Relationship Id="rId18" Type="http://schemas.openxmlformats.org/officeDocument/2006/relationships/hyperlink" Target="https://www.lionsclubs.org/v2/resource/download/81794022" TargetMode="External"/><Relationship Id="rId26" Type="http://schemas.openxmlformats.org/officeDocument/2006/relationships/hyperlink" Target="https://temp.lionsclubs.org/FR/pdfs/ldsp003.pdf" TargetMode="External"/><Relationship Id="rId3" Type="http://schemas.openxmlformats.org/officeDocument/2006/relationships/image" Target="../media/image7.png"/><Relationship Id="rId21" Type="http://schemas.openxmlformats.org/officeDocument/2006/relationships/hyperlink" Target="lionsclubs.org/service-reporting" TargetMode="External"/><Relationship Id="rId7" Type="http://schemas.openxmlformats.org/officeDocument/2006/relationships/hyperlink" Target="https://cdn2.webdamdb.com/md_6OxLXbV3o91.jpg.pdf?v=1" TargetMode="External"/><Relationship Id="rId12" Type="http://schemas.openxmlformats.org/officeDocument/2006/relationships/hyperlink" Target="https://cdn2.webdamdb.com/md_QnhQelfUuTc2.jpg.pdf?v=1" TargetMode="External"/><Relationship Id="rId17" Type="http://schemas.openxmlformats.org/officeDocument/2006/relationships/hyperlink" Target="https://www.lionsclubs.org/resources/108899001" TargetMode="External"/><Relationship Id="rId25" Type="http://schemas.openxmlformats.org/officeDocument/2006/relationships/hyperlink" Target="https://temp.lionsclubs.org/FR/pdfs/me301.pdf" TargetMode="External"/><Relationship Id="rId2" Type="http://schemas.openxmlformats.org/officeDocument/2006/relationships/notesSlide" Target="../notesSlides/notesSlide30.xml"/><Relationship Id="rId16" Type="http://schemas.openxmlformats.org/officeDocument/2006/relationships/hyperlink" Target="https://www.lionsclubs.org/fr/start-our-approach/service-journey/service-toolkit" TargetMode="External"/><Relationship Id="rId20" Type="http://schemas.openxmlformats.org/officeDocument/2006/relationships/hyperlink" Target="https://www.lionsclubs.org/fr/start-our-approach/lions-advocacy-toolkit" TargetMode="External"/><Relationship Id="rId29" Type="http://schemas.openxmlformats.org/officeDocument/2006/relationships/hyperlink" Target="https://www.lionsclubs.org/resources/79867487" TargetMode="External"/><Relationship Id="rId1" Type="http://schemas.openxmlformats.org/officeDocument/2006/relationships/slideLayout" Target="../slideLayouts/slideLayout8.xml"/><Relationship Id="rId6" Type="http://schemas.openxmlformats.org/officeDocument/2006/relationships/hyperlink" Target="https://cdn2.webdamdb.com/md_UTbf57fpJhN5.jpg.pdf?v=1" TargetMode="External"/><Relationship Id="rId11" Type="http://schemas.openxmlformats.org/officeDocument/2006/relationships/hyperlink" Target="https://www.lions-france.org/lions103se/force_document.php?fichier=document_7651.pdf&amp;fichier_old=gst1B_Actions_contre_la_faim.pdf" TargetMode="External"/><Relationship Id="rId24" Type="http://schemas.openxmlformats.org/officeDocument/2006/relationships/hyperlink" Target="https://www.lionsclubs.org/resources/79867253" TargetMode="External"/><Relationship Id="rId5" Type="http://schemas.openxmlformats.org/officeDocument/2006/relationships/hyperlink" Target="https://www.lionsclubs.org/fr/explore-our-clubs/service-stories" TargetMode="External"/><Relationship Id="rId15" Type="http://schemas.openxmlformats.org/officeDocument/2006/relationships/hyperlink" Target="https://www.lionsclubs.org/fr/start-our-approach/service-journey/service-project-planners" TargetMode="External"/><Relationship Id="rId23" Type="http://schemas.openxmlformats.org/officeDocument/2006/relationships/hyperlink" Target="https://www.lionsclubs.org/fr/resources/79867521" TargetMode="External"/><Relationship Id="rId28" Type="http://schemas.openxmlformats.org/officeDocument/2006/relationships/hyperlink" Target="http://www8.lionsclubs.org/reports/CHAActionStrategies/DA-CH3_FR.pdf" TargetMode="External"/><Relationship Id="rId10" Type="http://schemas.openxmlformats.org/officeDocument/2006/relationships/hyperlink" Target="https://www.lionsclubs.org/resources/FR/pdfs/gst1E.pdf" TargetMode="External"/><Relationship Id="rId19" Type="http://schemas.openxmlformats.org/officeDocument/2006/relationships/hyperlink" Target="https://www.lionsclubs.org/v2/resource/download/80121088" TargetMode="External"/><Relationship Id="rId4" Type="http://schemas.openxmlformats.org/officeDocument/2006/relationships/hyperlink" Target="https://www.lionsclubs.org/resources/102880951" TargetMode="External"/><Relationship Id="rId9" Type="http://schemas.openxmlformats.org/officeDocument/2006/relationships/hyperlink" Target="https://www.lionsclubs.org/fr/resources/79867440" TargetMode="External"/><Relationship Id="rId14" Type="http://schemas.openxmlformats.org/officeDocument/2006/relationships/hyperlink" Target="https://vimeo.com/425605156" TargetMode="External"/><Relationship Id="rId22" Type="http://schemas.openxmlformats.org/officeDocument/2006/relationships/hyperlink" Target="https://www.lionsclubs.org/fr/resources-for-members/resource-center/improving-club-quality" TargetMode="External"/><Relationship Id="rId27" Type="http://schemas.openxmlformats.org/officeDocument/2006/relationships/hyperlink" Target="http://www8.lionsclubs.org/reports/ClubHealthAssessment/" TargetMode="External"/><Relationship Id="rId30" Type="http://schemas.openxmlformats.org/officeDocument/2006/relationships/hyperlink" Target="https://cdn2.webdamdb.com/md_IWyky0TGx5T9.jpg.pdf?v=1"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lionsclubs.org/fr/resources-for-members/resource-center/zone-region-chairpersons" TargetMode="External"/><Relationship Id="rId3" Type="http://schemas.openxmlformats.org/officeDocument/2006/relationships/image" Target="../media/image7.png"/><Relationship Id="rId7" Type="http://schemas.openxmlformats.org/officeDocument/2006/relationships/hyperlink" Target="https://www.lionsclubs.org/fr/resources-for-members/resource-center/club-officers"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s://www.lionsclubs.org/resources/96843538" TargetMode="External"/><Relationship Id="rId11" Type="http://schemas.openxmlformats.org/officeDocument/2006/relationships/hyperlink" Target="https://www.lionsclubs.org/resources/102881666" TargetMode="External"/><Relationship Id="rId5" Type="http://schemas.openxmlformats.org/officeDocument/2006/relationships/hyperlink" Target="https://www.lionsclubs.org/resources/96677951" TargetMode="External"/><Relationship Id="rId10" Type="http://schemas.openxmlformats.org/officeDocument/2006/relationships/hyperlink" Target="https://www.lionsclubs.org/fr/resources-for-members/resource-center/rlli-curriculum" TargetMode="External"/><Relationship Id="rId4" Type="http://schemas.openxmlformats.org/officeDocument/2006/relationships/hyperlink" Target="https://myapps.lionsclubs.org/" TargetMode="External"/><Relationship Id="rId9" Type="http://schemas.openxmlformats.org/officeDocument/2006/relationships/hyperlink" Target="https://www.lionsclubs.org/fr/resources-for-members/resource-center/zone-chairperson-training-material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lionsclubs.org/resources/102884564" TargetMode="External"/><Relationship Id="rId3" Type="http://schemas.openxmlformats.org/officeDocument/2006/relationships/image" Target="../media/image7.png"/><Relationship Id="rId7" Type="http://schemas.openxmlformats.org/officeDocument/2006/relationships/hyperlink" Target="https://www.lionsclubs.org/resources/102884561"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hyperlink" Target="https://www.lionsclubs.org/en/resources-for-members/brand-guidelines" TargetMode="External"/><Relationship Id="rId11" Type="http://schemas.openxmlformats.org/officeDocument/2006/relationships/hyperlink" Target="https://www.lionsclubs.org/resources/102884636" TargetMode="External"/><Relationship Id="rId5" Type="http://schemas.openxmlformats.org/officeDocument/2006/relationships/hyperlink" Target="https://cdn2.webdamdb.com/md_Qyp18jKWcU46.jpg.pdf?v=1" TargetMode="External"/><Relationship Id="rId10" Type="http://schemas.openxmlformats.org/officeDocument/2006/relationships/hyperlink" Target="https://www.lionsclubs.org/resources/102884615" TargetMode="External"/><Relationship Id="rId4" Type="http://schemas.openxmlformats.org/officeDocument/2006/relationships/hyperlink" Target="https://www.lionsclubs.org/en/resources-for-members/resource-center/club-marketing" TargetMode="External"/><Relationship Id="rId9" Type="http://schemas.openxmlformats.org/officeDocument/2006/relationships/hyperlink" Target="https://www.lionsclubs.org/resources/102884594"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lionsclubs.org/en/start-our-approach/grant-types/membership-development-grants#:~:text=To%20ensure%20global%20representation%2C%20Lions,a%20Standard%20Membership%20Development%20Grant." TargetMode="External"/><Relationship Id="rId7"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hyperlink" Target="https://www.lionsclubs.org/en/start-our-approach/grant-types" TargetMode="External"/><Relationship Id="rId5" Type="http://schemas.openxmlformats.org/officeDocument/2006/relationships/hyperlink" Target="https://www.lionsclubs.org/en/resources-for-members/leadership-development/institute-grant-program" TargetMode="External"/><Relationship Id="rId4" Type="http://schemas.openxmlformats.org/officeDocument/2006/relationships/hyperlink" Target="https://www.lionsclubs.org/en/start-our-approach/grant-types/leadership-development-grant-progra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Yellow Bar">
            <a:extLst>
              <a:ext uri="{FF2B5EF4-FFF2-40B4-BE49-F238E27FC236}">
                <a16:creationId xmlns:a16="http://schemas.microsoft.com/office/drawing/2014/main" id="{AD8345D5-186D-5840-806E-5D6437F13C6B}"/>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7" name="Emblem - Color">
            <a:extLst>
              <a:ext uri="{FF2B5EF4-FFF2-40B4-BE49-F238E27FC236}">
                <a16:creationId xmlns:a16="http://schemas.microsoft.com/office/drawing/2014/main" id="{C8F5DE0A-1DED-E640-82D2-551718997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8" name="Body Copy">
            <a:extLst>
              <a:ext uri="{FF2B5EF4-FFF2-40B4-BE49-F238E27FC236}">
                <a16:creationId xmlns:a16="http://schemas.microsoft.com/office/drawing/2014/main" id="{A4AD41D5-34C2-4D4C-84E1-DDCB97CF1008}"/>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000" dirty="0" err="1"/>
              <a:t>Préparation</a:t>
            </a:r>
            <a:r>
              <a:rPr lang="en-US" sz="4000" dirty="0"/>
              <a:t> à la </a:t>
            </a:r>
            <a:r>
              <a:rPr lang="en-US" sz="4000" dirty="0" err="1"/>
              <a:t>réunion</a:t>
            </a:r>
            <a:endParaRPr lang="en-US" sz="4000" kern="0" dirty="0">
              <a:solidFill>
                <a:srgbClr val="55565A"/>
              </a:solidFill>
            </a:endParaRPr>
          </a:p>
        </p:txBody>
      </p:sp>
      <p:pic>
        <p:nvPicPr>
          <p:cNvPr id="9" name="Picture 8">
            <a:extLst>
              <a:ext uri="{FF2B5EF4-FFF2-40B4-BE49-F238E27FC236}">
                <a16:creationId xmlns:a16="http://schemas.microsoft.com/office/drawing/2014/main" id="{A650165F-D0AD-6943-9F91-38859A7DE88A}"/>
              </a:ext>
            </a:extLst>
          </p:cNvPr>
          <p:cNvPicPr>
            <a:picLocks noChangeAspect="1"/>
          </p:cNvPicPr>
          <p:nvPr/>
        </p:nvPicPr>
        <p:blipFill>
          <a:blip r:embed="rId4"/>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9DDB088A-F41D-EB42-960E-F19E2D2F2523}"/>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53253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B2413-5B80-BB43-897C-E9C86893D248}"/>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00DD20CF-7A12-4843-8F84-3254D7BBDBFF}"/>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p:txBody>
      </p:sp>
      <p:sp>
        <p:nvSpPr>
          <p:cNvPr id="15" name="Title 3">
            <a:extLst>
              <a:ext uri="{FF2B5EF4-FFF2-40B4-BE49-F238E27FC236}">
                <a16:creationId xmlns:a16="http://schemas.microsoft.com/office/drawing/2014/main" id="{CA86DBB3-A730-F24A-9050-EB93547A9B49}"/>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b="1">
                <a:solidFill>
                  <a:srgbClr val="0A5496"/>
                </a:solidFill>
              </a:rPr>
              <a:t>Analyse du district – Menaces</a:t>
            </a:r>
          </a:p>
        </p:txBody>
      </p:sp>
      <p:sp>
        <p:nvSpPr>
          <p:cNvPr id="20" name="Yellow Bar">
            <a:extLst>
              <a:ext uri="{FF2B5EF4-FFF2-40B4-BE49-F238E27FC236}">
                <a16:creationId xmlns:a16="http://schemas.microsoft.com/office/drawing/2014/main" id="{41B62F70-B0B4-234A-8F4F-769863039E25}"/>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3E3C806-E775-2245-BFEC-0D2FB66022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10</a:t>
            </a:fld>
            <a:endParaRPr lang="en-US" sz="1000">
              <a:solidFill>
                <a:srgbClr val="0A5496"/>
              </a:solidFill>
            </a:endParaRPr>
          </a:p>
        </p:txBody>
      </p:sp>
      <p:grpSp>
        <p:nvGrpSpPr>
          <p:cNvPr id="32" name="Group 31">
            <a:extLst>
              <a:ext uri="{FF2B5EF4-FFF2-40B4-BE49-F238E27FC236}">
                <a16:creationId xmlns:a16="http://schemas.microsoft.com/office/drawing/2014/main" id="{99B3321F-2DC8-4642-B32E-F52DDA2AB56E}"/>
              </a:ext>
            </a:extLst>
          </p:cNvPr>
          <p:cNvGrpSpPr/>
          <p:nvPr/>
        </p:nvGrpSpPr>
        <p:grpSpPr>
          <a:xfrm>
            <a:off x="714213" y="2305572"/>
            <a:ext cx="4248504" cy="3861731"/>
            <a:chOff x="533400" y="2153088"/>
            <a:chExt cx="4248504" cy="3861731"/>
          </a:xfrm>
        </p:grpSpPr>
        <p:grpSp>
          <p:nvGrpSpPr>
            <p:cNvPr id="33" name="Group 32">
              <a:extLst>
                <a:ext uri="{FF2B5EF4-FFF2-40B4-BE49-F238E27FC236}">
                  <a16:creationId xmlns:a16="http://schemas.microsoft.com/office/drawing/2014/main" id="{370A2328-94CF-47E9-B5F5-B579070833B7}"/>
                </a:ext>
              </a:extLst>
            </p:cNvPr>
            <p:cNvGrpSpPr/>
            <p:nvPr/>
          </p:nvGrpSpPr>
          <p:grpSpPr>
            <a:xfrm>
              <a:off x="533400" y="2153088"/>
              <a:ext cx="4221102" cy="3861731"/>
              <a:chOff x="6781800" y="1371600"/>
              <a:chExt cx="4862114" cy="4283673"/>
            </a:xfrm>
          </p:grpSpPr>
          <p:sp>
            <p:nvSpPr>
              <p:cNvPr id="38" name="Background - Solid">
                <a:extLst>
                  <a:ext uri="{FF2B5EF4-FFF2-40B4-BE49-F238E27FC236}">
                    <a16:creationId xmlns:a16="http://schemas.microsoft.com/office/drawing/2014/main" id="{2F180FF5-90E7-40EE-B119-017AB91D3FD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9" name="Background - Solid">
                <a:extLst>
                  <a:ext uri="{FF2B5EF4-FFF2-40B4-BE49-F238E27FC236}">
                    <a16:creationId xmlns:a16="http://schemas.microsoft.com/office/drawing/2014/main" id="{0E64301D-C33C-490E-8BAB-04B19D4676CE}"/>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0" name="Background - Solid">
                <a:extLst>
                  <a:ext uri="{FF2B5EF4-FFF2-40B4-BE49-F238E27FC236}">
                    <a16:creationId xmlns:a16="http://schemas.microsoft.com/office/drawing/2014/main" id="{7366B82E-7502-4FF6-9AAC-B120291CC6BF}"/>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1" name="Background - Solid">
                <a:extLst>
                  <a:ext uri="{FF2B5EF4-FFF2-40B4-BE49-F238E27FC236}">
                    <a16:creationId xmlns:a16="http://schemas.microsoft.com/office/drawing/2014/main" id="{797A4459-8215-464F-BCFB-69E31EBBC424}"/>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34" name="Body Copy">
              <a:extLst>
                <a:ext uri="{FF2B5EF4-FFF2-40B4-BE49-F238E27FC236}">
                  <a16:creationId xmlns:a16="http://schemas.microsoft.com/office/drawing/2014/main" id="{4BCFBCE4-148A-435F-AD99-ABF52DC9D611}"/>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b="1" dirty="0">
                  <a:solidFill>
                    <a:schemeClr val="bg1"/>
                  </a:solidFill>
                </a:rPr>
                <a:t>ATOUTS</a:t>
              </a:r>
            </a:p>
            <a:p>
              <a:pPr>
                <a:lnSpc>
                  <a:spcPct val="150000"/>
                </a:lnSpc>
              </a:pPr>
              <a:r>
                <a:rPr lang="fr-FR" sz="1400" b="1" dirty="0">
                  <a:solidFill>
                    <a:schemeClr val="bg1"/>
                  </a:solidFill>
                </a:rPr>
                <a:t>1.</a:t>
              </a:r>
            </a:p>
            <a:p>
              <a:pPr>
                <a:lnSpc>
                  <a:spcPct val="150000"/>
                </a:lnSpc>
              </a:pPr>
              <a:r>
                <a:rPr lang="fr-FR" sz="1400" b="1" dirty="0">
                  <a:solidFill>
                    <a:schemeClr val="bg1"/>
                  </a:solidFill>
                </a:rPr>
                <a:t>2.</a:t>
              </a:r>
            </a:p>
            <a:p>
              <a:pPr>
                <a:lnSpc>
                  <a:spcPct val="150000"/>
                </a:lnSpc>
              </a:pPr>
              <a:r>
                <a:rPr lang="fr-FR" sz="1400" b="1" dirty="0">
                  <a:solidFill>
                    <a:schemeClr val="bg1"/>
                  </a:solidFill>
                </a:rPr>
                <a:t>3.</a:t>
              </a:r>
            </a:p>
            <a:p>
              <a:endParaRPr lang="en-US" sz="1400" kern="0" dirty="0">
                <a:solidFill>
                  <a:schemeClr val="bg1"/>
                </a:solidFill>
              </a:endParaRPr>
            </a:p>
          </p:txBody>
        </p:sp>
        <p:sp>
          <p:nvSpPr>
            <p:cNvPr id="35" name="Body Copy">
              <a:extLst>
                <a:ext uri="{FF2B5EF4-FFF2-40B4-BE49-F238E27FC236}">
                  <a16:creationId xmlns:a16="http://schemas.microsoft.com/office/drawing/2014/main" id="{BD82C935-191D-4BD2-9AD9-7BB28A5C8F80}"/>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b="1">
                  <a:solidFill>
                    <a:schemeClr val="bg1"/>
                  </a:solidFill>
                </a:rPr>
                <a:t>FAIBLESSES</a:t>
              </a:r>
            </a:p>
            <a:p>
              <a:pPr>
                <a:lnSpc>
                  <a:spcPct val="150000"/>
                </a:lnSpc>
              </a:pPr>
              <a:r>
                <a:rPr lang="fr-FR" sz="1400" b="1">
                  <a:solidFill>
                    <a:schemeClr val="bg1"/>
                  </a:solidFill>
                </a:rPr>
                <a:t>1.</a:t>
              </a:r>
            </a:p>
            <a:p>
              <a:pPr>
                <a:lnSpc>
                  <a:spcPct val="150000"/>
                </a:lnSpc>
              </a:pPr>
              <a:r>
                <a:rPr lang="fr-FR" sz="1400" b="1">
                  <a:solidFill>
                    <a:schemeClr val="bg1"/>
                  </a:solidFill>
                </a:rPr>
                <a:t>2.</a:t>
              </a:r>
            </a:p>
            <a:p>
              <a:pPr>
                <a:lnSpc>
                  <a:spcPct val="150000"/>
                </a:lnSpc>
              </a:pPr>
              <a:r>
                <a:rPr lang="fr-FR" sz="1400" b="1">
                  <a:solidFill>
                    <a:schemeClr val="bg1"/>
                  </a:solidFill>
                </a:rPr>
                <a:t>3.</a:t>
              </a:r>
            </a:p>
            <a:p>
              <a:endParaRPr lang="en-US" sz="1400" kern="0" dirty="0">
                <a:solidFill>
                  <a:schemeClr val="bg1"/>
                </a:solidFill>
              </a:endParaRPr>
            </a:p>
          </p:txBody>
        </p:sp>
        <p:sp>
          <p:nvSpPr>
            <p:cNvPr id="36" name="Body Copy">
              <a:extLst>
                <a:ext uri="{FF2B5EF4-FFF2-40B4-BE49-F238E27FC236}">
                  <a16:creationId xmlns:a16="http://schemas.microsoft.com/office/drawing/2014/main" id="{B53A1EB3-6031-44D3-BC44-CABC7E976B70}"/>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b="1">
                  <a:solidFill>
                    <a:schemeClr val="bg1"/>
                  </a:solidFill>
                </a:rPr>
                <a:t>MENACES</a:t>
              </a:r>
            </a:p>
            <a:p>
              <a:pPr>
                <a:lnSpc>
                  <a:spcPct val="150000"/>
                </a:lnSpc>
              </a:pPr>
              <a:r>
                <a:rPr lang="fr-FR" sz="1400" b="1">
                  <a:solidFill>
                    <a:schemeClr val="bg1"/>
                  </a:solidFill>
                </a:rPr>
                <a:t>1.</a:t>
              </a:r>
            </a:p>
            <a:p>
              <a:pPr>
                <a:lnSpc>
                  <a:spcPct val="150000"/>
                </a:lnSpc>
              </a:pPr>
              <a:r>
                <a:rPr lang="fr-FR" sz="1400" b="1">
                  <a:solidFill>
                    <a:schemeClr val="bg1"/>
                  </a:solidFill>
                </a:rPr>
                <a:t>2.</a:t>
              </a:r>
            </a:p>
            <a:p>
              <a:pPr>
                <a:lnSpc>
                  <a:spcPct val="150000"/>
                </a:lnSpc>
              </a:pPr>
              <a:r>
                <a:rPr lang="fr-FR" sz="1400" b="1">
                  <a:solidFill>
                    <a:schemeClr val="bg1"/>
                  </a:solidFill>
                </a:rPr>
                <a:t>3.</a:t>
              </a:r>
            </a:p>
            <a:p>
              <a:endParaRPr lang="en-US" sz="1400" kern="0" dirty="0">
                <a:solidFill>
                  <a:schemeClr val="bg1"/>
                </a:solidFill>
              </a:endParaRPr>
            </a:p>
          </p:txBody>
        </p:sp>
        <p:sp>
          <p:nvSpPr>
            <p:cNvPr id="37" name="Body Copy">
              <a:extLst>
                <a:ext uri="{FF2B5EF4-FFF2-40B4-BE49-F238E27FC236}">
                  <a16:creationId xmlns:a16="http://schemas.microsoft.com/office/drawing/2014/main" id="{065DB045-B2A3-4C31-B75E-DFE76CD0A279}"/>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b="1">
                  <a:solidFill>
                    <a:schemeClr val="bg1"/>
                  </a:solidFill>
                </a:rPr>
                <a:t>OPPORTUNITÉS</a:t>
              </a:r>
            </a:p>
            <a:p>
              <a:pPr>
                <a:lnSpc>
                  <a:spcPct val="150000"/>
                </a:lnSpc>
              </a:pPr>
              <a:r>
                <a:rPr lang="fr-FR" sz="1400" b="1">
                  <a:solidFill>
                    <a:schemeClr val="bg1"/>
                  </a:solidFill>
                </a:rPr>
                <a:t>1.</a:t>
              </a:r>
            </a:p>
            <a:p>
              <a:pPr>
                <a:lnSpc>
                  <a:spcPct val="150000"/>
                </a:lnSpc>
              </a:pPr>
              <a:r>
                <a:rPr lang="fr-FR" sz="1400" b="1">
                  <a:solidFill>
                    <a:schemeClr val="bg1"/>
                  </a:solidFill>
                </a:rPr>
                <a:t>2.</a:t>
              </a:r>
            </a:p>
            <a:p>
              <a:pPr>
                <a:lnSpc>
                  <a:spcPct val="150000"/>
                </a:lnSpc>
              </a:pPr>
              <a:r>
                <a:rPr lang="fr-FR"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650876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5298083-8259-AD4F-94FC-7E689EA22AD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Background - Solid">
            <a:extLst>
              <a:ext uri="{FF2B5EF4-FFF2-40B4-BE49-F238E27FC236}">
                <a16:creationId xmlns:a16="http://schemas.microsoft.com/office/drawing/2014/main" id="{CEEE9CB0-1220-114A-BDDD-57ED12813E03}"/>
              </a:ext>
            </a:extLst>
          </p:cNvPr>
          <p:cNvSpPr/>
          <p:nvPr/>
        </p:nvSpPr>
        <p:spPr>
          <a:xfrm>
            <a:off x="0" y="812800"/>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DC007C41-5009-3C46-B86F-D1303011BCDA}"/>
              </a:ext>
            </a:extLst>
          </p:cNvPr>
          <p:cNvGrpSpPr/>
          <p:nvPr/>
        </p:nvGrpSpPr>
        <p:grpSpPr>
          <a:xfrm>
            <a:off x="-3047" y="704266"/>
            <a:ext cx="12191999" cy="217065"/>
            <a:chOff x="0" y="5696515"/>
            <a:chExt cx="12289367" cy="354756"/>
          </a:xfrm>
        </p:grpSpPr>
        <p:sp>
          <p:nvSpPr>
            <p:cNvPr id="11" name="Background - Solid">
              <a:extLst>
                <a:ext uri="{FF2B5EF4-FFF2-40B4-BE49-F238E27FC236}">
                  <a16:creationId xmlns:a16="http://schemas.microsoft.com/office/drawing/2014/main" id="{CE078A63-DD4D-D247-B189-294CA1654C4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C80F590-3243-5B4B-9FD1-FAD610767B0E}"/>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73ADAF44-7B46-154B-B397-F973329E0F2B}"/>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20CDC1EE-91ED-8144-A796-9CD09368928E}"/>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E1F1EA10-145A-D54C-866E-C8F60441C97F}"/>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3B4C1053-86F8-0B4F-B8DB-982926CD1B5E}"/>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601903E2-46D1-0842-8853-C60D1B81F8BF}"/>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8" name="Picture 17">
            <a:extLst>
              <a:ext uri="{FF2B5EF4-FFF2-40B4-BE49-F238E27FC236}">
                <a16:creationId xmlns:a16="http://schemas.microsoft.com/office/drawing/2014/main" id="{62A6D5F3-E5E1-A943-8043-BEE846B956DA}"/>
              </a:ext>
            </a:extLst>
          </p:cNvPr>
          <p:cNvPicPr>
            <a:picLocks noChangeAspect="1"/>
          </p:cNvPicPr>
          <p:nvPr/>
        </p:nvPicPr>
        <p:blipFill>
          <a:blip r:embed="rId3"/>
          <a:srcRect/>
          <a:stretch/>
        </p:blipFill>
        <p:spPr>
          <a:xfrm>
            <a:off x="384726" y="241354"/>
            <a:ext cx="971568" cy="971568"/>
          </a:xfrm>
          <a:prstGeom prst="rect">
            <a:avLst/>
          </a:prstGeom>
        </p:spPr>
      </p:pic>
      <p:sp>
        <p:nvSpPr>
          <p:cNvPr id="19" name="Page Number - Blue">
            <a:extLst>
              <a:ext uri="{FF2B5EF4-FFF2-40B4-BE49-F238E27FC236}">
                <a16:creationId xmlns:a16="http://schemas.microsoft.com/office/drawing/2014/main" id="{EB276A58-89AE-6C47-9D12-CC3C6FFAEE1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sp>
        <p:nvSpPr>
          <p:cNvPr id="22" name="Headline">
            <a:extLst>
              <a:ext uri="{FF2B5EF4-FFF2-40B4-BE49-F238E27FC236}">
                <a16:creationId xmlns:a16="http://schemas.microsoft.com/office/drawing/2014/main" id="{9EEE5DF9-605E-5845-9AE6-D2F26FE5F6CA}"/>
              </a:ext>
            </a:extLst>
          </p:cNvPr>
          <p:cNvSpPr txBox="1">
            <a:spLocks/>
          </p:cNvSpPr>
          <p:nvPr/>
        </p:nvSpPr>
        <p:spPr>
          <a:xfrm>
            <a:off x="609600" y="1066800"/>
            <a:ext cx="10988212" cy="699527"/>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n-US" sz="4200" i="1" kern="0" dirty="0">
                <a:solidFill>
                  <a:srgbClr val="00338D"/>
                </a:solidFill>
                <a:latin typeface="Helvetica Neue"/>
              </a:rPr>
              <a:t>MISSION</a:t>
            </a:r>
            <a:r>
              <a:rPr lang="en-US" sz="4200" kern="0" dirty="0">
                <a:solidFill>
                  <a:srgbClr val="00338D"/>
                </a:solidFill>
                <a:latin typeface="Helvetica Neue"/>
              </a:rPr>
              <a:t> 1.5 </a:t>
            </a:r>
          </a:p>
          <a:p>
            <a:pPr algn="ctr"/>
            <a:r>
              <a:rPr lang="en-US" sz="4200" kern="0" dirty="0">
                <a:solidFill>
                  <a:srgbClr val="00338D"/>
                </a:solidFill>
                <a:latin typeface="Helvetica Neue"/>
              </a:rPr>
              <a:t>Objectif de </a:t>
            </a:r>
            <a:r>
              <a:rPr lang="en-US" sz="4200" kern="0" dirty="0" err="1">
                <a:solidFill>
                  <a:srgbClr val="00338D"/>
                </a:solidFill>
                <a:latin typeface="Helvetica Neue"/>
              </a:rPr>
              <a:t>développement</a:t>
            </a:r>
            <a:r>
              <a:rPr lang="en-US" sz="4200" kern="0" dirty="0">
                <a:solidFill>
                  <a:srgbClr val="00338D"/>
                </a:solidFill>
                <a:latin typeface="Helvetica Neue"/>
              </a:rPr>
              <a:t> de </a:t>
            </a:r>
            <a:r>
              <a:rPr lang="en-US" sz="4200" kern="0" dirty="0" err="1">
                <a:solidFill>
                  <a:srgbClr val="00338D"/>
                </a:solidFill>
                <a:latin typeface="Helvetica Neue"/>
              </a:rPr>
              <a:t>l’effectif</a:t>
            </a:r>
            <a:endParaRPr lang="en-US" sz="4200" strike="sngStrike" kern="0" dirty="0">
              <a:solidFill>
                <a:srgbClr val="00338D"/>
              </a:solidFill>
              <a:latin typeface="Helvetica Neue"/>
            </a:endParaRPr>
          </a:p>
        </p:txBody>
      </p:sp>
      <p:sp>
        <p:nvSpPr>
          <p:cNvPr id="24" name="Yellow Bar">
            <a:extLst>
              <a:ext uri="{FF2B5EF4-FFF2-40B4-BE49-F238E27FC236}">
                <a16:creationId xmlns:a16="http://schemas.microsoft.com/office/drawing/2014/main" id="{C597F740-7DBB-4841-AB3D-F29DE8E44393}"/>
              </a:ext>
            </a:extLst>
          </p:cNvPr>
          <p:cNvSpPr/>
          <p:nvPr/>
        </p:nvSpPr>
        <p:spPr>
          <a:xfrm>
            <a:off x="5391283" y="23656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6" name="TextBox 5">
            <a:extLst>
              <a:ext uri="{FF2B5EF4-FFF2-40B4-BE49-F238E27FC236}">
                <a16:creationId xmlns:a16="http://schemas.microsoft.com/office/drawing/2014/main" id="{C40F828B-0A96-595C-F08F-D6F3D92712BC}"/>
              </a:ext>
            </a:extLst>
          </p:cNvPr>
          <p:cNvSpPr txBox="1"/>
          <p:nvPr/>
        </p:nvSpPr>
        <p:spPr>
          <a:xfrm>
            <a:off x="914400" y="2667000"/>
            <a:ext cx="10286999" cy="3410036"/>
          </a:xfrm>
          <a:prstGeom prst="rect">
            <a:avLst/>
          </a:prstGeom>
          <a:noFill/>
        </p:spPr>
        <p:txBody>
          <a:bodyPr wrap="square" rtlCol="0">
            <a:spAutoFit/>
          </a:bodyPr>
          <a:lstStyle/>
          <a:p>
            <a:pPr marL="0" lvl="1">
              <a:lnSpc>
                <a:spcPct val="105000"/>
              </a:lnSpc>
              <a:spcAft>
                <a:spcPts val="600"/>
              </a:spcAft>
              <a:buClr>
                <a:srgbClr val="EBB700"/>
              </a:buClr>
              <a:buSzPct val="80000"/>
            </a:pPr>
            <a:r>
              <a:rPr lang="fr-FR" sz="1800" kern="0" dirty="0">
                <a:latin typeface="Arial" charset="0"/>
                <a:cs typeface="Arial" charset="0"/>
              </a:rPr>
              <a:t>En soutien à </a:t>
            </a:r>
            <a:r>
              <a:rPr lang="fr-FR" sz="1800" i="1" kern="0" dirty="0">
                <a:latin typeface="Arial" charset="0"/>
                <a:cs typeface="Arial" charset="0"/>
              </a:rPr>
              <a:t>Mission</a:t>
            </a:r>
            <a:r>
              <a:rPr lang="fr-FR" sz="1800" kern="0" dirty="0">
                <a:latin typeface="Arial" charset="0"/>
                <a:cs typeface="Arial" charset="0"/>
              </a:rPr>
              <a:t> </a:t>
            </a:r>
            <a:r>
              <a:rPr lang="fr-FR" sz="1800" b="1" kern="0" dirty="0">
                <a:latin typeface="Arial" charset="0"/>
                <a:cs typeface="Arial" charset="0"/>
              </a:rPr>
              <a:t>1.5</a:t>
            </a:r>
            <a:r>
              <a:rPr lang="fr-FR" sz="1800" kern="0" dirty="0">
                <a:latin typeface="Arial" charset="0"/>
                <a:cs typeface="Arial" charset="0"/>
              </a:rPr>
              <a:t> pendant mon mandat de Gouverneur, je m’engage à travailler avec mon équipe pour atteindre les cibles de croissance de l’effectif établies pour notre région.</a:t>
            </a:r>
          </a:p>
          <a:p>
            <a:pPr marL="742950" lvl="1" indent="-285750">
              <a:lnSpc>
                <a:spcPct val="105000"/>
              </a:lnSpc>
              <a:spcAft>
                <a:spcPts val="600"/>
              </a:spcAft>
              <a:buClr>
                <a:schemeClr val="tx1">
                  <a:lumMod val="50000"/>
                  <a:lumOff val="50000"/>
                </a:schemeClr>
              </a:buClr>
              <a:buSzPct val="80000"/>
              <a:buFont typeface="Wingdings" panose="05000000000000000000" pitchFamily="2" charset="2"/>
              <a:buChar char="q"/>
            </a:pPr>
            <a:r>
              <a:rPr kumimoji="0" lang="fr-FR" sz="1800" i="0" u="none" strike="noStrike" kern="0" cap="none" spc="0" normalizeH="0" baseline="0" noProof="0" dirty="0">
                <a:ln>
                  <a:noFill/>
                </a:ln>
                <a:effectLst/>
                <a:uLnTx/>
                <a:uFillTx/>
                <a:latin typeface="Arial" charset="0"/>
                <a:ea typeface="Arial" charset="0"/>
                <a:cs typeface="Arial" charset="0"/>
              </a:rPr>
              <a:t>Notre district </a:t>
            </a:r>
            <a:r>
              <a:rPr lang="fr-FR" kern="0" dirty="0">
                <a:latin typeface="Arial" charset="0"/>
                <a:ea typeface="Arial" charset="0"/>
                <a:cs typeface="Arial" charset="0"/>
              </a:rPr>
              <a:t>s’engage à atteindre les cibles de croissance de l’effectif établies</a:t>
            </a:r>
            <a:r>
              <a:rPr kumimoji="0" lang="fr-FR" sz="1800" i="0" u="none" strike="noStrike" kern="0" cap="none" spc="0" normalizeH="0" baseline="0" noProof="0" dirty="0">
                <a:ln>
                  <a:noFill/>
                </a:ln>
                <a:effectLst/>
                <a:uLnTx/>
                <a:uFillTx/>
                <a:latin typeface="Arial" charset="0"/>
                <a:ea typeface="Arial" charset="0"/>
                <a:cs typeface="Arial" charset="0"/>
              </a:rPr>
              <a:t>.</a:t>
            </a:r>
          </a:p>
          <a:p>
            <a:pPr marL="742950" lvl="1" indent="-285750">
              <a:lnSpc>
                <a:spcPct val="105000"/>
              </a:lnSpc>
              <a:spcAft>
                <a:spcPts val="600"/>
              </a:spcAft>
              <a:buClr>
                <a:schemeClr val="tx1">
                  <a:lumMod val="50000"/>
                  <a:lumOff val="50000"/>
                </a:schemeClr>
              </a:buClr>
              <a:buSzPct val="80000"/>
              <a:buFont typeface="Wingdings" panose="05000000000000000000" pitchFamily="2" charset="2"/>
              <a:buChar char="q"/>
            </a:pPr>
            <a:r>
              <a:rPr kumimoji="0" lang="fr-FR" sz="1800" i="0" u="none" strike="noStrike" kern="0" cap="none" spc="0" normalizeH="0" baseline="0" noProof="0" dirty="0">
                <a:ln>
                  <a:noFill/>
                </a:ln>
                <a:effectLst/>
                <a:uLnTx/>
                <a:uFillTx/>
                <a:latin typeface="Arial" charset="0"/>
                <a:ea typeface="Arial" charset="0"/>
                <a:cs typeface="Arial" charset="0"/>
              </a:rPr>
              <a:t>Notre district souhaite déterminer des cibles supplémentaires à atteindre. </a:t>
            </a:r>
          </a:p>
          <a:p>
            <a:pPr lvl="1">
              <a:lnSpc>
                <a:spcPct val="105000"/>
              </a:lnSpc>
              <a:spcAft>
                <a:spcPts val="600"/>
              </a:spcAft>
              <a:buClr>
                <a:schemeClr val="tx1">
                  <a:lumMod val="50000"/>
                  <a:lumOff val="50000"/>
                </a:schemeClr>
              </a:buClr>
              <a:buSzPct val="80000"/>
            </a:pPr>
            <a:r>
              <a:rPr kumimoji="0" lang="fr-FR" sz="1600" i="1" u="none" strike="noStrike" kern="0" cap="none" spc="0" normalizeH="0" baseline="0" noProof="0" dirty="0">
                <a:ln>
                  <a:noFill/>
                </a:ln>
                <a:effectLst/>
                <a:uLnTx/>
                <a:uFillTx/>
                <a:latin typeface="Arial" charset="0"/>
                <a:ea typeface="Arial" charset="0"/>
                <a:cs typeface="Arial" charset="0"/>
              </a:rPr>
              <a:t>Veuillez noter que ces cibles seront ajoutées aux cibles de croissance de l’effectifs minimum établies. </a:t>
            </a:r>
          </a:p>
          <a:p>
            <a:pPr marL="800100" lvl="1" indent="-342900">
              <a:lnSpc>
                <a:spcPct val="105000"/>
              </a:lnSpc>
              <a:spcAft>
                <a:spcPts val="600"/>
              </a:spcAft>
              <a:buClr>
                <a:schemeClr val="tx1">
                  <a:lumMod val="50000"/>
                  <a:lumOff val="50000"/>
                </a:schemeClr>
              </a:buClr>
              <a:buSzPct val="80000"/>
              <a:buFont typeface="+mj-lt"/>
              <a:buAutoNum type="alphaLcPeriod"/>
            </a:pPr>
            <a:r>
              <a:rPr kumimoji="0" lang="fr-FR" sz="1800" i="0" u="none" strike="noStrike" kern="0" cap="none" spc="0" normalizeH="0" baseline="0" noProof="0" dirty="0">
                <a:ln>
                  <a:noFill/>
                </a:ln>
                <a:effectLst/>
                <a:uLnTx/>
                <a:uFillTx/>
                <a:latin typeface="Arial" charset="0"/>
                <a:ea typeface="Arial" charset="0"/>
                <a:cs typeface="Arial" charset="0"/>
              </a:rPr>
              <a:t>Notre équipe créera _____ nouveaux clubs supplémentaires, avec au moins 20 membres fondateurs dans chacun d’eux.</a:t>
            </a:r>
          </a:p>
          <a:p>
            <a:pPr marL="800100" lvl="1" indent="-342900">
              <a:lnSpc>
                <a:spcPct val="105000"/>
              </a:lnSpc>
              <a:spcAft>
                <a:spcPts val="600"/>
              </a:spcAft>
              <a:buClr>
                <a:schemeClr val="tx1">
                  <a:lumMod val="50000"/>
                  <a:lumOff val="50000"/>
                </a:schemeClr>
              </a:buClr>
              <a:buSzPct val="80000"/>
              <a:buFont typeface="+mj-lt"/>
              <a:buAutoNum type="alphaLcPeriod"/>
            </a:pPr>
            <a:r>
              <a:rPr kumimoji="0" lang="fr-FR" sz="1800" i="0" u="none" strike="noStrike" kern="0" cap="none" spc="0" normalizeH="0" baseline="0" noProof="0" dirty="0">
                <a:ln>
                  <a:noFill/>
                </a:ln>
                <a:effectLst/>
                <a:uLnTx/>
                <a:uFillTx/>
                <a:latin typeface="Arial" charset="0"/>
                <a:ea typeface="Arial" charset="0"/>
                <a:cs typeface="Arial" charset="0"/>
              </a:rPr>
              <a:t>Nos clubs introniseront ______ nouveaux membres supplémentaires dans les clubs existants.</a:t>
            </a:r>
          </a:p>
          <a:p>
            <a:pPr marL="800100" lvl="1" indent="-342900">
              <a:lnSpc>
                <a:spcPct val="105000"/>
              </a:lnSpc>
              <a:spcAft>
                <a:spcPts val="600"/>
              </a:spcAft>
              <a:buClr>
                <a:schemeClr val="tx1">
                  <a:lumMod val="50000"/>
                  <a:lumOff val="50000"/>
                </a:schemeClr>
              </a:buClr>
              <a:buSzPct val="80000"/>
              <a:buFont typeface="+mj-lt"/>
              <a:buAutoNum type="alphaLcPeriod"/>
            </a:pPr>
            <a:r>
              <a:rPr kumimoji="0" lang="fr-FR" sz="1800" i="0" u="none" strike="noStrike" kern="0" cap="none" spc="0" normalizeH="0" baseline="0" noProof="0" dirty="0">
                <a:ln>
                  <a:noFill/>
                </a:ln>
                <a:effectLst/>
                <a:uLnTx/>
                <a:uFillTx/>
                <a:latin typeface="Arial" charset="0"/>
                <a:ea typeface="Arial" charset="0"/>
                <a:cs typeface="Arial" charset="0"/>
              </a:rPr>
              <a:t>Notre district augmentera notre cible de gain net de _____ membres.</a:t>
            </a:r>
            <a:endParaRPr lang="fr-FR" dirty="0"/>
          </a:p>
        </p:txBody>
      </p:sp>
    </p:spTree>
    <p:extLst>
      <p:ext uri="{BB962C8B-B14F-4D97-AF65-F5344CB8AC3E}">
        <p14:creationId xmlns:p14="http://schemas.microsoft.com/office/powerpoint/2010/main" val="3641255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cap="none" normalizeH="0" baseline="0" noProof="0">
                <a:ln>
                  <a:noFill/>
                </a:ln>
                <a:solidFill>
                  <a:prstClr val="white">
                    <a:alpha val="44000"/>
                  </a:prstClr>
                </a:solidFill>
                <a:uLnTx/>
                <a:uFillTx/>
                <a:latin typeface="Segoe UI Semibold"/>
                <a:ea typeface="+mn-ea"/>
                <a:cs typeface="+mn-cs"/>
              </a:rPr>
              <a:t> </a:t>
            </a:r>
          </a:p>
        </p:txBody>
      </p:sp>
      <p:pic>
        <p:nvPicPr>
          <p:cNvPr id="10" name="Picture 9">
            <a:extLst>
              <a:ext uri="{FF2B5EF4-FFF2-40B4-BE49-F238E27FC236}">
                <a16:creationId xmlns:a16="http://schemas.microsoft.com/office/drawing/2014/main" id="{37F32238-50AC-B241-8673-70E1D9E86A27}"/>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E8A3D658-1C59-CF45-BFB2-3FC2D6F153F9}"/>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21" name="Page Number - White">
            <a:extLst>
              <a:ext uri="{FF2B5EF4-FFF2-40B4-BE49-F238E27FC236}">
                <a16:creationId xmlns:a16="http://schemas.microsoft.com/office/drawing/2014/main" id="{76A478BC-656F-F14D-AD96-832D42C7ADB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12</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12" name="Body Copy">
            <a:extLst>
              <a:ext uri="{FF2B5EF4-FFF2-40B4-BE49-F238E27FC236}">
                <a16:creationId xmlns:a16="http://schemas.microsoft.com/office/drawing/2014/main" id="{66A123A2-D446-9E47-A8F4-7B50A65DC4A9}"/>
              </a:ext>
            </a:extLst>
          </p:cNvPr>
          <p:cNvSpPr txBox="1">
            <a:spLocks/>
          </p:cNvSpPr>
          <p:nvPr/>
        </p:nvSpPr>
        <p:spPr>
          <a:xfrm>
            <a:off x="1699294" y="1730060"/>
            <a:ext cx="965450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lgn="l">
              <a:defRPr/>
            </a:pPr>
            <a:endParaRPr lang="fr-FR" sz="4000" b="1" dirty="0">
              <a:solidFill>
                <a:prstClr val="white"/>
              </a:solidFill>
            </a:endParaRPr>
          </a:p>
          <a:p>
            <a:pPr lvl="0" algn="l">
              <a:defRPr/>
            </a:pPr>
            <a:endParaRPr lang="fr-FR" sz="4000" b="1" dirty="0">
              <a:solidFill>
                <a:prstClr val="white"/>
              </a:solidFill>
            </a:endParaRPr>
          </a:p>
          <a:p>
            <a:pPr lvl="0" algn="l">
              <a:defRPr/>
            </a:pPr>
            <a:endParaRPr lang="fr-FR" sz="4000" b="1" dirty="0">
              <a:solidFill>
                <a:prstClr val="white"/>
              </a:solidFill>
            </a:endParaRPr>
          </a:p>
          <a:p>
            <a:pPr lvl="0" algn="l">
              <a:defRPr/>
            </a:pPr>
            <a:endParaRPr lang="fr-FR" sz="4000" b="1" dirty="0">
              <a:solidFill>
                <a:prstClr val="white"/>
              </a:solidFill>
            </a:endParaRPr>
          </a:p>
          <a:p>
            <a:pPr lvl="0" algn="l">
              <a:defRPr/>
            </a:pPr>
            <a:r>
              <a:rPr lang="fr-FR" sz="4000" b="1" dirty="0">
                <a:solidFill>
                  <a:prstClr val="white"/>
                </a:solidFill>
              </a:rPr>
              <a:t>Favorisez l’action. Faites les choses dès maintenant. Vous pouvez diviser votre projet en plusieurs étapes et vous lancer immédiatement.</a:t>
            </a:r>
            <a:br>
              <a:rPr lang="fr-FR" sz="4000" b="1" dirty="0">
                <a:solidFill>
                  <a:prstClr val="white"/>
                </a:solidFill>
              </a:rPr>
            </a:br>
            <a:r>
              <a:rPr lang="fr-FR" sz="4000" b="1" dirty="0">
                <a:solidFill>
                  <a:prstClr val="white"/>
                </a:solidFill>
              </a:rPr>
              <a:t>				</a:t>
            </a:r>
            <a:endParaRPr lang="fr-FR" sz="1800" b="1" dirty="0">
              <a:solidFill>
                <a:prstClr val="white"/>
              </a:solidFill>
            </a:endParaRPr>
          </a:p>
        </p:txBody>
      </p:sp>
      <p:sp>
        <p:nvSpPr>
          <p:cNvPr id="15" name="Text Placeholder 1">
            <a:extLst>
              <a:ext uri="{FF2B5EF4-FFF2-40B4-BE49-F238E27FC236}">
                <a16:creationId xmlns:a16="http://schemas.microsoft.com/office/drawing/2014/main" id="{E1916249-3347-6E4E-A4AD-C1D957EC71F2}"/>
              </a:ext>
            </a:extLst>
          </p:cNvPr>
          <p:cNvSpPr txBox="1">
            <a:spLocks/>
          </p:cNvSpPr>
          <p:nvPr/>
        </p:nvSpPr>
        <p:spPr>
          <a:xfrm>
            <a:off x="6816113" y="5389067"/>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fr-FR" sz="2400" b="1" dirty="0">
                <a:solidFill>
                  <a:schemeClr val="bg1"/>
                </a:solidFill>
              </a:rPr>
              <a:t>– Indira Gandhi</a:t>
            </a:r>
          </a:p>
        </p:txBody>
      </p:sp>
      <p:sp>
        <p:nvSpPr>
          <p:cNvPr id="19" name="Rectangle 18">
            <a:extLst>
              <a:ext uri="{FF2B5EF4-FFF2-40B4-BE49-F238E27FC236}">
                <a16:creationId xmlns:a16="http://schemas.microsoft.com/office/drawing/2014/main" id="{13264464-6FAF-47DF-9704-56C7F8007015}"/>
              </a:ext>
            </a:extLst>
          </p:cNvPr>
          <p:cNvSpPr/>
          <p:nvPr/>
        </p:nvSpPr>
        <p:spPr>
          <a:xfrm>
            <a:off x="9144000" y="3881678"/>
            <a:ext cx="1513719" cy="1528522"/>
          </a:xfrm>
          <a:prstGeom prst="rect">
            <a:avLst/>
          </a:prstGeom>
          <a:noFill/>
        </p:spPr>
        <p:txBody>
          <a:bodyPr wrap="square" lIns="0" tIns="0" rIns="36000" bIns="0">
            <a:noAutofit/>
          </a:bodyPr>
          <a:lstStyle/>
          <a:p>
            <a:pPr algn="ctr"/>
            <a:endParaRPr lang="fr-FR" sz="20000" b="1" dirty="0">
              <a:solidFill>
                <a:srgbClr val="FBC608"/>
              </a:solidFill>
              <a:latin typeface="Open Sans"/>
              <a:cs typeface="Open Sans"/>
            </a:endParaRPr>
          </a:p>
        </p:txBody>
      </p:sp>
      <p:sp>
        <p:nvSpPr>
          <p:cNvPr id="2" name="Quote">
            <a:extLst>
              <a:ext uri="{FF2B5EF4-FFF2-40B4-BE49-F238E27FC236}">
                <a16:creationId xmlns:a16="http://schemas.microsoft.com/office/drawing/2014/main" id="{A2D085F7-E167-88B6-A0AB-6845F8AB7A03}"/>
              </a:ext>
            </a:extLst>
          </p:cNvPr>
          <p:cNvSpPr/>
          <p:nvPr/>
        </p:nvSpPr>
        <p:spPr>
          <a:xfrm>
            <a:off x="499415" y="58019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3" name="Quote">
            <a:extLst>
              <a:ext uri="{FF2B5EF4-FFF2-40B4-BE49-F238E27FC236}">
                <a16:creationId xmlns:a16="http://schemas.microsoft.com/office/drawing/2014/main" id="{0E7CD992-2AF8-5582-13EF-6E9910DC4129}"/>
              </a:ext>
            </a:extLst>
          </p:cNvPr>
          <p:cNvSpPr/>
          <p:nvPr/>
        </p:nvSpPr>
        <p:spPr>
          <a:xfrm>
            <a:off x="9131034" y="3910241"/>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Tree>
    <p:extLst>
      <p:ext uri="{BB962C8B-B14F-4D97-AF65-F5344CB8AC3E}">
        <p14:creationId xmlns:p14="http://schemas.microsoft.com/office/powerpoint/2010/main" val="1578971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006528E-45C5-4DAC-B9A8-447FA4D9A0F3}"/>
              </a:ext>
            </a:extLst>
          </p:cNvPr>
          <p:cNvSpPr txBox="1"/>
          <p:nvPr/>
        </p:nvSpPr>
        <p:spPr>
          <a:xfrm>
            <a:off x="152400" y="304800"/>
            <a:ext cx="11759878" cy="70788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4000" b="1" i="0" u="none" strike="noStrike" cap="none" normalizeH="0" baseline="0" noProof="0">
                <a:ln>
                  <a:noFill/>
                </a:ln>
                <a:solidFill>
                  <a:srgbClr val="33373B"/>
                </a:solidFill>
                <a:uLnTx/>
                <a:uFillTx/>
                <a:ea typeface="Times New Roman" panose="02020603050405020304" pitchFamily="18" charset="0"/>
                <a:cs typeface="Arial" panose="020B0604020202020204" pitchFamily="34" charset="0"/>
              </a:rPr>
              <a:t>Modèle de plan d’action</a:t>
            </a:r>
          </a:p>
        </p:txBody>
      </p:sp>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1045957040"/>
              </p:ext>
            </p:extLst>
          </p:nvPr>
        </p:nvGraphicFramePr>
        <p:xfrm>
          <a:off x="229564" y="1153797"/>
          <a:ext cx="11734800" cy="5492314"/>
        </p:xfrm>
        <a:graphic>
          <a:graphicData uri="http://schemas.openxmlformats.org/drawingml/2006/table">
            <a:tbl>
              <a:tblPr firstRow="1" firstCol="1" bandRow="1"/>
              <a:tblGrid>
                <a:gridCol w="3047036">
                  <a:extLst>
                    <a:ext uri="{9D8B030D-6E8A-4147-A177-3AD203B41FA5}">
                      <a16:colId xmlns:a16="http://schemas.microsoft.com/office/drawing/2014/main" val="333775807"/>
                    </a:ext>
                  </a:extLst>
                </a:gridCol>
                <a:gridCol w="1961642">
                  <a:extLst>
                    <a:ext uri="{9D8B030D-6E8A-4147-A177-3AD203B41FA5}">
                      <a16:colId xmlns:a16="http://schemas.microsoft.com/office/drawing/2014/main" val="3900886396"/>
                    </a:ext>
                  </a:extLst>
                </a:gridCol>
                <a:gridCol w="227467">
                  <a:extLst>
                    <a:ext uri="{9D8B030D-6E8A-4147-A177-3AD203B41FA5}">
                      <a16:colId xmlns:a16="http://schemas.microsoft.com/office/drawing/2014/main" val="2158251681"/>
                    </a:ext>
                  </a:extLst>
                </a:gridCol>
                <a:gridCol w="3906891">
                  <a:extLst>
                    <a:ext uri="{9D8B030D-6E8A-4147-A177-3AD203B41FA5}">
                      <a16:colId xmlns:a16="http://schemas.microsoft.com/office/drawing/2014/main" val="3509548971"/>
                    </a:ext>
                  </a:extLst>
                </a:gridCol>
                <a:gridCol w="212414">
                  <a:extLst>
                    <a:ext uri="{9D8B030D-6E8A-4147-A177-3AD203B41FA5}">
                      <a16:colId xmlns:a16="http://schemas.microsoft.com/office/drawing/2014/main" val="1665258561"/>
                    </a:ext>
                  </a:extLst>
                </a:gridCol>
                <a:gridCol w="1233736">
                  <a:extLst>
                    <a:ext uri="{9D8B030D-6E8A-4147-A177-3AD203B41FA5}">
                      <a16:colId xmlns:a16="http://schemas.microsoft.com/office/drawing/2014/main" val="2281054647"/>
                    </a:ext>
                  </a:extLst>
                </a:gridCol>
                <a:gridCol w="1145614">
                  <a:extLst>
                    <a:ext uri="{9D8B030D-6E8A-4147-A177-3AD203B41FA5}">
                      <a16:colId xmlns:a16="http://schemas.microsoft.com/office/drawing/2014/main" val="347311735"/>
                    </a:ext>
                  </a:extLst>
                </a:gridCol>
              </a:tblGrid>
              <a:tr h="306050">
                <a:tc gridSpan="7">
                  <a:txBody>
                    <a:bodyPr/>
                    <a:lstStyle/>
                    <a:p>
                      <a:pPr marL="0" marR="0">
                        <a:spcBef>
                          <a:spcPts val="0"/>
                        </a:spcBef>
                        <a:spcAft>
                          <a:spcPts val="0"/>
                        </a:spcAft>
                      </a:pPr>
                      <a:r>
                        <a:rPr lang="fr-FR" sz="1600" b="1">
                          <a:latin typeface="Century Gothic" panose="020B0502020202020204" pitchFamily="34" charset="0"/>
                          <a:ea typeface="Times New Roman" panose="02020603050405020304" pitchFamily="18" charset="0"/>
                          <a:cs typeface="Calibri" panose="020F0502020204030204" pitchFamily="34" charset="0"/>
                        </a:rPr>
                        <a:t>Domaine prioritaire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69512">
                <a:tc gridSpan="2">
                  <a:txBody>
                    <a:bodyPr/>
                    <a:lstStyle/>
                    <a:p>
                      <a:pPr marL="0" marR="0">
                        <a:spcBef>
                          <a:spcPts val="0"/>
                        </a:spcBef>
                        <a:spcAft>
                          <a:spcPts val="0"/>
                        </a:spcAft>
                      </a:pPr>
                      <a:r>
                        <a:rPr lang="fr-FR" sz="14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r-FR" sz="14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Activités de service</a:t>
                      </a:r>
                    </a:p>
                    <a:p>
                      <a:pPr marL="0" marR="0">
                        <a:spcBef>
                          <a:spcPts val="0"/>
                        </a:spcBef>
                        <a:spcAft>
                          <a:spcPts val="0"/>
                        </a:spcAft>
                      </a:pPr>
                      <a:r>
                        <a:rPr lang="fr-FR" sz="14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r-FR" sz="14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Développement de l’effectif</a:t>
                      </a:r>
                    </a:p>
                  </a:txBody>
                  <a:tcPr marL="40481" marR="4048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spcBef>
                          <a:spcPts val="0"/>
                        </a:spcBef>
                        <a:spcAft>
                          <a:spcPts val="0"/>
                        </a:spcAft>
                      </a:pPr>
                      <a:r>
                        <a:rPr lang="fr-FR" sz="14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fr-FR" sz="14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Formation des responsables </a:t>
                      </a:r>
                    </a:p>
                    <a:p>
                      <a:pPr marL="0" marR="0">
                        <a:spcBef>
                          <a:spcPts val="0"/>
                        </a:spcBef>
                        <a:spcAft>
                          <a:spcPts val="0"/>
                        </a:spcAft>
                      </a:pPr>
                      <a:r>
                        <a:rPr lang="fr-FR" sz="14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fr-FR" sz="14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LCIF</a:t>
                      </a: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4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fr-FR" sz="14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Objectif sur mesure</a:t>
                      </a:r>
                    </a:p>
                  </a:txBody>
                  <a:tcPr marL="40481" marR="4048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06511">
                <a:tc gridSpan="7">
                  <a:txBody>
                    <a:bodyPr/>
                    <a:lstStyle/>
                    <a:p>
                      <a:pPr marL="0" marR="0">
                        <a:spcBef>
                          <a:spcPts val="0"/>
                        </a:spcBef>
                        <a:spcAft>
                          <a:spcPts val="0"/>
                        </a:spcAft>
                      </a:pPr>
                      <a:r>
                        <a:rPr lang="fr-FR" sz="16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Énoncé d’objectif</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3502">
                <a:tc gridSpan="7">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9600">
                <a:tc>
                  <a:txBody>
                    <a:bodyPr/>
                    <a:lstStyle/>
                    <a:p>
                      <a:pPr marL="0" marR="0">
                        <a:spcBef>
                          <a:spcPts val="0"/>
                        </a:spcBef>
                        <a:spcAft>
                          <a:spcPts val="0"/>
                        </a:spcAft>
                      </a:pPr>
                      <a:r>
                        <a:rPr lang="fr-FR"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Action requise</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fr-FR"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Responsable</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marL="0" marR="0">
                        <a:spcBef>
                          <a:spcPts val="0"/>
                        </a:spcBef>
                        <a:spcAft>
                          <a:spcPts val="0"/>
                        </a:spcAft>
                      </a:pPr>
                      <a:r>
                        <a:rPr lang="fr-FR"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Ressources requises (membres de l’équipe, outils, financement, etc.)</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fr-FR"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Date de début</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marL="0" marR="0">
                        <a:spcBef>
                          <a:spcPts val="0"/>
                        </a:spcBef>
                        <a:spcAft>
                          <a:spcPts val="0"/>
                        </a:spcAft>
                      </a:pPr>
                      <a:r>
                        <a:rPr lang="fr-FR"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Date de début</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fr-FR" sz="16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Échéance</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847598733"/>
                  </a:ext>
                </a:extLst>
              </a:tr>
              <a:tr h="435075">
                <a:tc>
                  <a:txBody>
                    <a:bodyPr/>
                    <a:lstStyle/>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435075">
                <a:tc>
                  <a:txBody>
                    <a:bodyPr/>
                    <a:lstStyle/>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435075">
                <a:tc>
                  <a:txBody>
                    <a:bodyPr/>
                    <a:lstStyle/>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r-FR" sz="14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727491"/>
                  </a:ext>
                </a:extLst>
              </a:tr>
              <a:tr h="435075">
                <a:tc>
                  <a:txBody>
                    <a:bodyPr/>
                    <a:lstStyle/>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435075">
                <a:tc>
                  <a:txBody>
                    <a:bodyPr/>
                    <a:lstStyle/>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r-F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36751">
                <a:tc gridSpan="3">
                  <a:txBody>
                    <a:bodyPr/>
                    <a:lstStyle/>
                    <a:p>
                      <a:pPr marL="47625" marR="0" indent="-47625">
                        <a:spcBef>
                          <a:spcPts val="0"/>
                        </a:spcBef>
                        <a:spcAft>
                          <a:spcPts val="0"/>
                        </a:spcAft>
                      </a:pPr>
                      <a:r>
                        <a:rPr lang="fr-FR"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Évaluation</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r-FR"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Ajustements</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805013">
                <a:tc gridSpan="3">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r-FR" sz="12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2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2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grpSp>
        <p:nvGrpSpPr>
          <p:cNvPr id="53" name="Group 52">
            <a:extLst>
              <a:ext uri="{FF2B5EF4-FFF2-40B4-BE49-F238E27FC236}">
                <a16:creationId xmlns:a16="http://schemas.microsoft.com/office/drawing/2014/main" id="{EB0545C8-1C0B-41E7-ABF6-BDAE6E7279C3}"/>
              </a:ext>
            </a:extLst>
          </p:cNvPr>
          <p:cNvGrpSpPr/>
          <p:nvPr/>
        </p:nvGrpSpPr>
        <p:grpSpPr>
          <a:xfrm>
            <a:off x="2195006" y="2039343"/>
            <a:ext cx="6431232" cy="495064"/>
            <a:chOff x="1991147" y="2038908"/>
            <a:chExt cx="6431232" cy="495064"/>
          </a:xfrm>
        </p:grpSpPr>
        <p:sp>
          <p:nvSpPr>
            <p:cNvPr id="18" name="Text Box 13">
              <a:extLst>
                <a:ext uri="{FF2B5EF4-FFF2-40B4-BE49-F238E27FC236}">
                  <a16:creationId xmlns:a16="http://schemas.microsoft.com/office/drawing/2014/main" id="{5AB5F1F7-F987-478C-BF1B-5391DCB9F5FF}"/>
                </a:ext>
              </a:extLst>
            </p:cNvPr>
            <p:cNvSpPr txBox="1"/>
            <p:nvPr/>
          </p:nvSpPr>
          <p:spPr>
            <a:xfrm>
              <a:off x="2222026" y="2241237"/>
              <a:ext cx="6200353" cy="29273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Indiquez précisément ce que le district compte accomplir.</a:t>
              </a:r>
            </a:p>
          </p:txBody>
        </p:sp>
        <p:grpSp>
          <p:nvGrpSpPr>
            <p:cNvPr id="19" name="Group 18">
              <a:extLst>
                <a:ext uri="{FF2B5EF4-FFF2-40B4-BE49-F238E27FC236}">
                  <a16:creationId xmlns:a16="http://schemas.microsoft.com/office/drawing/2014/main" id="{F89D6752-78B4-47E7-9646-1043F90FEA36}"/>
                </a:ext>
              </a:extLst>
            </p:cNvPr>
            <p:cNvGrpSpPr/>
            <p:nvPr/>
          </p:nvGrpSpPr>
          <p:grpSpPr>
            <a:xfrm>
              <a:off x="1991147" y="2038908"/>
              <a:ext cx="201294" cy="389889"/>
              <a:chOff x="0" y="0"/>
              <a:chExt cx="201563" cy="390229"/>
            </a:xfrm>
          </p:grpSpPr>
          <p:sp>
            <p:nvSpPr>
              <p:cNvPr id="20" name="Flowchart: Connector 19">
                <a:extLst>
                  <a:ext uri="{FF2B5EF4-FFF2-40B4-BE49-F238E27FC236}">
                    <a16:creationId xmlns:a16="http://schemas.microsoft.com/office/drawing/2014/main" id="{40566003-4AEF-4156-8E7D-4A765A276605}"/>
                  </a:ext>
                </a:extLst>
              </p:cNvPr>
              <p:cNvSpPr/>
              <p:nvPr/>
            </p:nvSpPr>
            <p:spPr>
              <a:xfrm rot="5400000">
                <a:off x="-1318" y="1318"/>
                <a:ext cx="112363" cy="10972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21" name="Connector: Elbow 20">
                <a:extLst>
                  <a:ext uri="{FF2B5EF4-FFF2-40B4-BE49-F238E27FC236}">
                    <a16:creationId xmlns:a16="http://schemas.microsoft.com/office/drawing/2014/main" id="{04287665-FEEE-45CB-A6C0-BCF5B0E6F0DB}"/>
                  </a:ext>
                </a:extLst>
              </p:cNvPr>
              <p:cNvCxnSpPr/>
              <p:nvPr/>
            </p:nvCxnSpPr>
            <p:spPr>
              <a:xfrm rot="5400000" flipV="1">
                <a:off x="-11479" y="177186"/>
                <a:ext cx="270510"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7F8A31E6-94A8-4943-929C-1712637C34CE}"/>
              </a:ext>
            </a:extLst>
          </p:cNvPr>
          <p:cNvGrpSpPr/>
          <p:nvPr/>
        </p:nvGrpSpPr>
        <p:grpSpPr>
          <a:xfrm>
            <a:off x="2314172" y="1012686"/>
            <a:ext cx="5691500" cy="343217"/>
            <a:chOff x="1736973" y="990600"/>
            <a:chExt cx="5691500" cy="343217"/>
          </a:xfrm>
        </p:grpSpPr>
        <p:cxnSp>
          <p:nvCxnSpPr>
            <p:cNvPr id="14" name="Connector: Elbow 13">
              <a:extLst>
                <a:ext uri="{FF2B5EF4-FFF2-40B4-BE49-F238E27FC236}">
                  <a16:creationId xmlns:a16="http://schemas.microsoft.com/office/drawing/2014/main" id="{50E7CF04-2F0F-4537-9E15-9E737C39562C}"/>
                </a:ext>
              </a:extLst>
            </p:cNvPr>
            <p:cNvCxnSpPr/>
            <p:nvPr/>
          </p:nvCxnSpPr>
          <p:spPr>
            <a:xfrm flipV="1">
              <a:off x="1866561" y="1126171"/>
              <a:ext cx="315086" cy="155569"/>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15" name="Flowchart: Connector 14">
              <a:extLst>
                <a:ext uri="{FF2B5EF4-FFF2-40B4-BE49-F238E27FC236}">
                  <a16:creationId xmlns:a16="http://schemas.microsoft.com/office/drawing/2014/main" id="{F32457CE-F60D-4D6D-B2FC-EB4CB5B11CF6}"/>
                </a:ext>
              </a:extLst>
            </p:cNvPr>
            <p:cNvSpPr/>
            <p:nvPr/>
          </p:nvSpPr>
          <p:spPr>
            <a:xfrm>
              <a:off x="1736973" y="1213483"/>
              <a:ext cx="130805" cy="10953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 Box 1">
              <a:extLst>
                <a:ext uri="{FF2B5EF4-FFF2-40B4-BE49-F238E27FC236}">
                  <a16:creationId xmlns:a16="http://schemas.microsoft.com/office/drawing/2014/main" id="{B82DC07D-5C1E-4060-A739-9522EE526F4F}"/>
                </a:ext>
              </a:extLst>
            </p:cNvPr>
            <p:cNvSpPr txBox="1"/>
            <p:nvPr/>
          </p:nvSpPr>
          <p:spPr>
            <a:xfrm>
              <a:off x="2133600" y="990600"/>
              <a:ext cx="5294873" cy="343217"/>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600" b="1" i="0" u="none" strike="noStrike" cap="none" normalizeH="0" baseline="0" noProof="0">
                  <a:ln>
                    <a:noFill/>
                  </a:ln>
                  <a:solidFill>
                    <a:prstClr val="white"/>
                  </a:solidFill>
                  <a:uLnTx/>
                  <a:uFillTx/>
                  <a:latin typeface="Century Gothic" panose="020B0502020202020204" pitchFamily="34" charset="0"/>
                  <a:ea typeface="Times New Roman" panose="02020603050405020304" pitchFamily="18" charset="0"/>
                  <a:cs typeface="+mn-cs"/>
                </a:rPr>
                <a:t>À quel objectif votre énoncé fait-il référence ?</a:t>
              </a:r>
            </a:p>
          </p:txBody>
        </p:sp>
      </p:grpSp>
      <p:grpSp>
        <p:nvGrpSpPr>
          <p:cNvPr id="54" name="Group 53">
            <a:extLst>
              <a:ext uri="{FF2B5EF4-FFF2-40B4-BE49-F238E27FC236}">
                <a16:creationId xmlns:a16="http://schemas.microsoft.com/office/drawing/2014/main" id="{5926A207-60BC-4BB4-9B7D-22FDCB0503A7}"/>
              </a:ext>
            </a:extLst>
          </p:cNvPr>
          <p:cNvGrpSpPr/>
          <p:nvPr/>
        </p:nvGrpSpPr>
        <p:grpSpPr>
          <a:xfrm>
            <a:off x="311150" y="2965269"/>
            <a:ext cx="2889250" cy="2350936"/>
            <a:chOff x="311150" y="2965269"/>
            <a:chExt cx="2889250" cy="2350936"/>
          </a:xfrm>
        </p:grpSpPr>
        <p:cxnSp>
          <p:nvCxnSpPr>
            <p:cNvPr id="24" name="Connector: Elbow 23">
              <a:extLst>
                <a:ext uri="{FF2B5EF4-FFF2-40B4-BE49-F238E27FC236}">
                  <a16:creationId xmlns:a16="http://schemas.microsoft.com/office/drawing/2014/main" id="{A1CAA8AF-7934-492A-A31F-6207CA7AF0B8}"/>
                </a:ext>
              </a:extLst>
            </p:cNvPr>
            <p:cNvCxnSpPr/>
            <p:nvPr/>
          </p:nvCxnSpPr>
          <p:spPr>
            <a:xfrm rot="5400000" flipV="1">
              <a:off x="1424691" y="3241880"/>
              <a:ext cx="500352" cy="155466"/>
            </a:xfrm>
            <a:prstGeom prst="bentConnector3">
              <a:avLst>
                <a:gd name="adj1" fmla="val 68902"/>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id="{E77F58CA-E05D-471A-A1C8-45C61D158446}"/>
                </a:ext>
              </a:extLst>
            </p:cNvPr>
            <p:cNvSpPr/>
            <p:nvPr/>
          </p:nvSpPr>
          <p:spPr>
            <a:xfrm rot="5400000">
              <a:off x="1565447" y="2966572"/>
              <a:ext cx="112255" cy="10965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3" name="Text Box 27">
              <a:extLst>
                <a:ext uri="{FF2B5EF4-FFF2-40B4-BE49-F238E27FC236}">
                  <a16:creationId xmlns:a16="http://schemas.microsoft.com/office/drawing/2014/main" id="{CAA057B8-310F-4B49-B19A-656D76EC7F7C}"/>
                </a:ext>
              </a:extLst>
            </p:cNvPr>
            <p:cNvSpPr txBox="1"/>
            <p:nvPr/>
          </p:nvSpPr>
          <p:spPr>
            <a:xfrm>
              <a:off x="311150" y="3200400"/>
              <a:ext cx="2889250" cy="211580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4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Indiquez comment votre équipe va atteindre cet objectif. L’action requise doit être spécifique et mesurable. Donnez des informations détaillées, comme le nombre de Lions, les activités spécifiques, les communications, etc.</a:t>
              </a:r>
              <a:endParaRPr kumimoji="0" lang="fr-FR" sz="16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endParaRPr>
            </a:p>
          </p:txBody>
        </p:sp>
      </p:grpSp>
      <p:grpSp>
        <p:nvGrpSpPr>
          <p:cNvPr id="55" name="Group 54">
            <a:extLst>
              <a:ext uri="{FF2B5EF4-FFF2-40B4-BE49-F238E27FC236}">
                <a16:creationId xmlns:a16="http://schemas.microsoft.com/office/drawing/2014/main" id="{6555BF8C-61DF-4AB3-9117-8E8EC8458B8D}"/>
              </a:ext>
            </a:extLst>
          </p:cNvPr>
          <p:cNvGrpSpPr/>
          <p:nvPr/>
        </p:nvGrpSpPr>
        <p:grpSpPr>
          <a:xfrm>
            <a:off x="3364122" y="3068947"/>
            <a:ext cx="1917700" cy="1731653"/>
            <a:chOff x="3364122" y="3068947"/>
            <a:chExt cx="1917700" cy="1731653"/>
          </a:xfrm>
        </p:grpSpPr>
        <p:cxnSp>
          <p:nvCxnSpPr>
            <p:cNvPr id="27" name="Connector: Elbow 26">
              <a:extLst>
                <a:ext uri="{FF2B5EF4-FFF2-40B4-BE49-F238E27FC236}">
                  <a16:creationId xmlns:a16="http://schemas.microsoft.com/office/drawing/2014/main" id="{34DF4B86-23BC-4009-B45B-69296584FCB2}"/>
                </a:ext>
              </a:extLst>
            </p:cNvPr>
            <p:cNvCxnSpPr/>
            <p:nvPr/>
          </p:nvCxnSpPr>
          <p:spPr>
            <a:xfrm rot="5400000" flipV="1">
              <a:off x="3916572" y="3383907"/>
              <a:ext cx="560705"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19A9FE3A-625C-453E-BB51-81DAA9C8F345}"/>
                </a:ext>
              </a:extLst>
            </p:cNvPr>
            <p:cNvSpPr/>
            <p:nvPr/>
          </p:nvSpPr>
          <p:spPr>
            <a:xfrm rot="5400000">
              <a:off x="4072147" y="3070217"/>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9" name="Text Box 31">
              <a:extLst>
                <a:ext uri="{FF2B5EF4-FFF2-40B4-BE49-F238E27FC236}">
                  <a16:creationId xmlns:a16="http://schemas.microsoft.com/office/drawing/2014/main" id="{52F86F23-DB4C-419A-A7A3-C96FF1D0FEB8}"/>
                </a:ext>
              </a:extLst>
            </p:cNvPr>
            <p:cNvSpPr txBox="1"/>
            <p:nvPr/>
          </p:nvSpPr>
          <p:spPr>
            <a:xfrm>
              <a:off x="3364122" y="3352800"/>
              <a:ext cx="1917700" cy="1447800"/>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4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Indiquez qui fera quoi pour mener à bien chaque action requise.</a:t>
              </a:r>
            </a:p>
          </p:txBody>
        </p:sp>
      </p:grpSp>
      <p:grpSp>
        <p:nvGrpSpPr>
          <p:cNvPr id="56" name="Group 55">
            <a:extLst>
              <a:ext uri="{FF2B5EF4-FFF2-40B4-BE49-F238E27FC236}">
                <a16:creationId xmlns:a16="http://schemas.microsoft.com/office/drawing/2014/main" id="{2654EAA5-954F-4576-8B1F-1C06D6682FE5}"/>
              </a:ext>
            </a:extLst>
          </p:cNvPr>
          <p:cNvGrpSpPr/>
          <p:nvPr/>
        </p:nvGrpSpPr>
        <p:grpSpPr>
          <a:xfrm>
            <a:off x="6184824" y="3200400"/>
            <a:ext cx="2926089" cy="1481375"/>
            <a:chOff x="6200559" y="3066616"/>
            <a:chExt cx="2926089" cy="1481375"/>
          </a:xfrm>
        </p:grpSpPr>
        <p:sp>
          <p:nvSpPr>
            <p:cNvPr id="31" name="Flowchart: Connector 30">
              <a:extLst>
                <a:ext uri="{FF2B5EF4-FFF2-40B4-BE49-F238E27FC236}">
                  <a16:creationId xmlns:a16="http://schemas.microsoft.com/office/drawing/2014/main" id="{A861F9A3-A7EC-4405-B3A5-2667FF07B9AC}"/>
                </a:ext>
              </a:extLst>
            </p:cNvPr>
            <p:cNvSpPr/>
            <p:nvPr/>
          </p:nvSpPr>
          <p:spPr>
            <a:xfrm rot="5400000">
              <a:off x="8229393" y="3067886"/>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32" name="Connector: Elbow 31">
              <a:extLst>
                <a:ext uri="{FF2B5EF4-FFF2-40B4-BE49-F238E27FC236}">
                  <a16:creationId xmlns:a16="http://schemas.microsoft.com/office/drawing/2014/main" id="{CC96E6F3-E54D-451E-8178-93B725B565A9}"/>
                </a:ext>
              </a:extLst>
            </p:cNvPr>
            <p:cNvCxnSpPr/>
            <p:nvPr/>
          </p:nvCxnSpPr>
          <p:spPr>
            <a:xfrm rot="5400000" flipV="1">
              <a:off x="7948406" y="3517783"/>
              <a:ext cx="825500" cy="155575"/>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33" name="Text Box 35">
              <a:extLst>
                <a:ext uri="{FF2B5EF4-FFF2-40B4-BE49-F238E27FC236}">
                  <a16:creationId xmlns:a16="http://schemas.microsoft.com/office/drawing/2014/main" id="{B5B6AF21-74FF-4769-AE83-672EC538602C}"/>
                </a:ext>
              </a:extLst>
            </p:cNvPr>
            <p:cNvSpPr txBox="1"/>
            <p:nvPr/>
          </p:nvSpPr>
          <p:spPr>
            <a:xfrm>
              <a:off x="6200559" y="3419953"/>
              <a:ext cx="2926089" cy="1128038"/>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4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Indiquez les principales ressources ou les financements nécessaires pour mener à bien chaque action requise.</a:t>
              </a:r>
            </a:p>
          </p:txBody>
        </p:sp>
      </p:grpSp>
      <p:grpSp>
        <p:nvGrpSpPr>
          <p:cNvPr id="59" name="Group 58">
            <a:extLst>
              <a:ext uri="{FF2B5EF4-FFF2-40B4-BE49-F238E27FC236}">
                <a16:creationId xmlns:a16="http://schemas.microsoft.com/office/drawing/2014/main" id="{754EA0DB-6C7E-4F26-94EE-9A38AA30563C}"/>
              </a:ext>
            </a:extLst>
          </p:cNvPr>
          <p:cNvGrpSpPr/>
          <p:nvPr/>
        </p:nvGrpSpPr>
        <p:grpSpPr>
          <a:xfrm>
            <a:off x="9525000" y="3021397"/>
            <a:ext cx="2364129" cy="2617403"/>
            <a:chOff x="9525000" y="3021397"/>
            <a:chExt cx="2364129" cy="2617403"/>
          </a:xfrm>
        </p:grpSpPr>
        <p:grpSp>
          <p:nvGrpSpPr>
            <p:cNvPr id="57" name="Group 56">
              <a:extLst>
                <a:ext uri="{FF2B5EF4-FFF2-40B4-BE49-F238E27FC236}">
                  <a16:creationId xmlns:a16="http://schemas.microsoft.com/office/drawing/2014/main" id="{C3EB724A-4B24-4489-A9E9-3530B95C5328}"/>
                </a:ext>
              </a:extLst>
            </p:cNvPr>
            <p:cNvGrpSpPr/>
            <p:nvPr/>
          </p:nvGrpSpPr>
          <p:grpSpPr>
            <a:xfrm>
              <a:off x="10917579" y="3021397"/>
              <a:ext cx="210821" cy="947418"/>
              <a:chOff x="10917579" y="3021397"/>
              <a:chExt cx="210821" cy="947418"/>
            </a:xfrm>
          </p:grpSpPr>
          <p:sp>
            <p:nvSpPr>
              <p:cNvPr id="40" name="Flowchart: Connector 39">
                <a:extLst>
                  <a:ext uri="{FF2B5EF4-FFF2-40B4-BE49-F238E27FC236}">
                    <a16:creationId xmlns:a16="http://schemas.microsoft.com/office/drawing/2014/main" id="{5A499870-DA9A-4F92-81EB-621245C8A980}"/>
                  </a:ext>
                </a:extLst>
              </p:cNvPr>
              <p:cNvSpPr/>
              <p:nvPr/>
            </p:nvSpPr>
            <p:spPr>
              <a:xfrm rot="5400000">
                <a:off x="10916112" y="3022864"/>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41" name="Connector: Elbow 40">
                <a:extLst>
                  <a:ext uri="{FF2B5EF4-FFF2-40B4-BE49-F238E27FC236}">
                    <a16:creationId xmlns:a16="http://schemas.microsoft.com/office/drawing/2014/main" id="{EBD8C065-3822-42DB-9736-8BF93F27C425}"/>
                  </a:ext>
                </a:extLst>
              </p:cNvPr>
              <p:cNvCxnSpPr/>
              <p:nvPr/>
            </p:nvCxnSpPr>
            <p:spPr>
              <a:xfrm rot="5400000" flipV="1">
                <a:off x="10638100" y="3478515"/>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79A63FC-606B-4F26-B062-5FADB258F8A0}"/>
                </a:ext>
              </a:extLst>
            </p:cNvPr>
            <p:cNvGrpSpPr/>
            <p:nvPr/>
          </p:nvGrpSpPr>
          <p:grpSpPr>
            <a:xfrm>
              <a:off x="10114304" y="3036002"/>
              <a:ext cx="210821" cy="947418"/>
              <a:chOff x="10114304" y="3036002"/>
              <a:chExt cx="210821" cy="947418"/>
            </a:xfrm>
          </p:grpSpPr>
          <p:sp>
            <p:nvSpPr>
              <p:cNvPr id="38" name="Flowchart: Connector 37">
                <a:extLst>
                  <a:ext uri="{FF2B5EF4-FFF2-40B4-BE49-F238E27FC236}">
                    <a16:creationId xmlns:a16="http://schemas.microsoft.com/office/drawing/2014/main" id="{70E033A1-97FA-405E-A310-AEDD10EE1CC4}"/>
                  </a:ext>
                </a:extLst>
              </p:cNvPr>
              <p:cNvSpPr/>
              <p:nvPr/>
            </p:nvSpPr>
            <p:spPr>
              <a:xfrm rot="5400000">
                <a:off x="10112837" y="3037469"/>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39" name="Connector: Elbow 38">
                <a:extLst>
                  <a:ext uri="{FF2B5EF4-FFF2-40B4-BE49-F238E27FC236}">
                    <a16:creationId xmlns:a16="http://schemas.microsoft.com/office/drawing/2014/main" id="{BBBB2BBA-946A-48AF-AE7A-1A9F26DFD0C0}"/>
                  </a:ext>
                </a:extLst>
              </p:cNvPr>
              <p:cNvCxnSpPr/>
              <p:nvPr/>
            </p:nvCxnSpPr>
            <p:spPr>
              <a:xfrm rot="5400000" flipV="1">
                <a:off x="9834825" y="3493120"/>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sp>
          <p:nvSpPr>
            <p:cNvPr id="37" name="Text Box 41">
              <a:extLst>
                <a:ext uri="{FF2B5EF4-FFF2-40B4-BE49-F238E27FC236}">
                  <a16:creationId xmlns:a16="http://schemas.microsoft.com/office/drawing/2014/main" id="{23A0C9A3-EB3A-410B-94B2-9086439B55A8}"/>
                </a:ext>
              </a:extLst>
            </p:cNvPr>
            <p:cNvSpPr txBox="1"/>
            <p:nvPr/>
          </p:nvSpPr>
          <p:spPr>
            <a:xfrm>
              <a:off x="9525000" y="3298894"/>
              <a:ext cx="2364129" cy="233990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4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Indiquez quand la planification doit commencer pour mener à bien chaque action requise. Pour l’échéance, n’oubliez pas prévoir suffisamment de temps pour assurer le suivi avec la personne responsable.</a:t>
              </a:r>
              <a:endParaRPr kumimoji="0" lang="fr-FR" sz="16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endParaRPr>
            </a:p>
          </p:txBody>
        </p:sp>
      </p:grpSp>
      <p:grpSp>
        <p:nvGrpSpPr>
          <p:cNvPr id="60" name="Group 59">
            <a:extLst>
              <a:ext uri="{FF2B5EF4-FFF2-40B4-BE49-F238E27FC236}">
                <a16:creationId xmlns:a16="http://schemas.microsoft.com/office/drawing/2014/main" id="{AFBDA2D4-B36B-48D6-A5D6-BB9A1147B434}"/>
              </a:ext>
            </a:extLst>
          </p:cNvPr>
          <p:cNvGrpSpPr/>
          <p:nvPr/>
        </p:nvGrpSpPr>
        <p:grpSpPr>
          <a:xfrm>
            <a:off x="5562601" y="5567054"/>
            <a:ext cx="6326528" cy="1229591"/>
            <a:chOff x="5562601" y="5567054"/>
            <a:chExt cx="6326528" cy="1229591"/>
          </a:xfrm>
        </p:grpSpPr>
        <p:cxnSp>
          <p:nvCxnSpPr>
            <p:cNvPr id="43" name="Connector: Elbow 42">
              <a:extLst>
                <a:ext uri="{FF2B5EF4-FFF2-40B4-BE49-F238E27FC236}">
                  <a16:creationId xmlns:a16="http://schemas.microsoft.com/office/drawing/2014/main" id="{3282C978-7869-4097-87A2-3AF94E7C33ED}"/>
                </a:ext>
              </a:extLst>
            </p:cNvPr>
            <p:cNvCxnSpPr/>
            <p:nvPr/>
          </p:nvCxnSpPr>
          <p:spPr>
            <a:xfrm rot="10800000" flipH="1" flipV="1">
              <a:off x="6854934" y="5612139"/>
              <a:ext cx="573539" cy="185420"/>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44" name="Flowchart: Connector 43">
              <a:extLst>
                <a:ext uri="{FF2B5EF4-FFF2-40B4-BE49-F238E27FC236}">
                  <a16:creationId xmlns:a16="http://schemas.microsoft.com/office/drawing/2014/main" id="{08AC07A5-FC58-4C1D-84B0-99D4C64896EF}"/>
                </a:ext>
              </a:extLst>
            </p:cNvPr>
            <p:cNvSpPr/>
            <p:nvPr/>
          </p:nvSpPr>
          <p:spPr>
            <a:xfrm rot="10800000" flipH="1">
              <a:off x="6737368" y="5567054"/>
              <a:ext cx="114318" cy="109220"/>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45" name="Text Box 53">
              <a:extLst>
                <a:ext uri="{FF2B5EF4-FFF2-40B4-BE49-F238E27FC236}">
                  <a16:creationId xmlns:a16="http://schemas.microsoft.com/office/drawing/2014/main" id="{7CB4D3E9-DD6D-41A8-BC85-BCB1BE47E877}"/>
                </a:ext>
              </a:extLst>
            </p:cNvPr>
            <p:cNvSpPr txBox="1"/>
            <p:nvPr/>
          </p:nvSpPr>
          <p:spPr>
            <a:xfrm>
              <a:off x="5562601" y="5770889"/>
              <a:ext cx="6326528" cy="102575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4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À remplir tout au long de l’année. En fonction de l’évaluation, quelles modifications faut-il apporter au calendrier ou aux actions requises pour réaliser l’énoncé d’objectif susmentionné ?</a:t>
              </a:r>
            </a:p>
          </p:txBody>
        </p:sp>
      </p:grpSp>
      <p:grpSp>
        <p:nvGrpSpPr>
          <p:cNvPr id="61" name="Group 60">
            <a:extLst>
              <a:ext uri="{FF2B5EF4-FFF2-40B4-BE49-F238E27FC236}">
                <a16:creationId xmlns:a16="http://schemas.microsoft.com/office/drawing/2014/main" id="{26B1084E-0DEF-4001-AD11-66165A846FEF}"/>
              </a:ext>
            </a:extLst>
          </p:cNvPr>
          <p:cNvGrpSpPr/>
          <p:nvPr/>
        </p:nvGrpSpPr>
        <p:grpSpPr>
          <a:xfrm>
            <a:off x="152400" y="5560261"/>
            <a:ext cx="5334966" cy="1236383"/>
            <a:chOff x="152400" y="5560261"/>
            <a:chExt cx="5334966" cy="1236383"/>
          </a:xfrm>
        </p:grpSpPr>
        <p:grpSp>
          <p:nvGrpSpPr>
            <p:cNvPr id="48" name="Group 47">
              <a:extLst>
                <a:ext uri="{FF2B5EF4-FFF2-40B4-BE49-F238E27FC236}">
                  <a16:creationId xmlns:a16="http://schemas.microsoft.com/office/drawing/2014/main" id="{024348AD-2100-49D9-A6C9-B5D807105159}"/>
                </a:ext>
              </a:extLst>
            </p:cNvPr>
            <p:cNvGrpSpPr/>
            <p:nvPr/>
          </p:nvGrpSpPr>
          <p:grpSpPr>
            <a:xfrm>
              <a:off x="1522558" y="5560261"/>
              <a:ext cx="672448" cy="241863"/>
              <a:chOff x="0" y="0"/>
              <a:chExt cx="672535" cy="241886"/>
            </a:xfrm>
          </p:grpSpPr>
          <p:cxnSp>
            <p:nvCxnSpPr>
              <p:cNvPr id="50" name="Connector: Elbow 49">
                <a:extLst>
                  <a:ext uri="{FF2B5EF4-FFF2-40B4-BE49-F238E27FC236}">
                    <a16:creationId xmlns:a16="http://schemas.microsoft.com/office/drawing/2014/main" id="{25071F17-A79E-4FC2-93D2-F8C1760009BA}"/>
                  </a:ext>
                </a:extLst>
              </p:cNvPr>
              <p:cNvCxnSpPr/>
              <p:nvPr/>
            </p:nvCxnSpPr>
            <p:spPr>
              <a:xfrm rot="10800000" flipH="1" flipV="1">
                <a:off x="111318" y="55659"/>
                <a:ext cx="561217" cy="186227"/>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51" name="Flowchart: Connector 50">
                <a:extLst>
                  <a:ext uri="{FF2B5EF4-FFF2-40B4-BE49-F238E27FC236}">
                    <a16:creationId xmlns:a16="http://schemas.microsoft.com/office/drawing/2014/main" id="{25CE546F-8E87-4EE8-A77B-AB974CDF480B}"/>
                  </a:ext>
                </a:extLst>
              </p:cNvPr>
              <p:cNvSpPr/>
              <p:nvPr/>
            </p:nvSpPr>
            <p:spPr>
              <a:xfrm rot="10800000" flipH="1">
                <a:off x="0" y="0"/>
                <a:ext cx="112363" cy="109728"/>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grpSp>
        <p:sp>
          <p:nvSpPr>
            <p:cNvPr id="49" name="Text Box 49">
              <a:extLst>
                <a:ext uri="{FF2B5EF4-FFF2-40B4-BE49-F238E27FC236}">
                  <a16:creationId xmlns:a16="http://schemas.microsoft.com/office/drawing/2014/main" id="{974CE5F1-9E26-4B8B-9093-E4F8F6422A9C}"/>
                </a:ext>
              </a:extLst>
            </p:cNvPr>
            <p:cNvSpPr txBox="1"/>
            <p:nvPr/>
          </p:nvSpPr>
          <p:spPr>
            <a:xfrm>
              <a:off x="152400" y="5774925"/>
              <a:ext cx="5334966" cy="1021719"/>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4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À remplir tout au long de l’année. Toute action ou tout retour d’information susceptible d’affecter le calendrier global et les actions requises pour réaliser l’énoncé d’objectif susmentionné.</a:t>
              </a:r>
            </a:p>
          </p:txBody>
        </p:sp>
      </p:grpSp>
      <p:pic>
        <p:nvPicPr>
          <p:cNvPr id="2" name="Picture 1">
            <a:extLst>
              <a:ext uri="{FF2B5EF4-FFF2-40B4-BE49-F238E27FC236}">
                <a16:creationId xmlns:a16="http://schemas.microsoft.com/office/drawing/2014/main" id="{98DB5DA9-14C0-41F1-B729-E3E893B46761}"/>
              </a:ext>
            </a:extLst>
          </p:cNvPr>
          <p:cNvPicPr>
            <a:picLocks noChangeAspect="1"/>
          </p:cNvPicPr>
          <p:nvPr/>
        </p:nvPicPr>
        <p:blipFill>
          <a:blip r:embed="rId3"/>
          <a:srcRect/>
          <a:stretch/>
        </p:blipFill>
        <p:spPr>
          <a:xfrm>
            <a:off x="10903256" y="106962"/>
            <a:ext cx="971568" cy="971568"/>
          </a:xfrm>
          <a:prstGeom prst="rect">
            <a:avLst/>
          </a:prstGeom>
        </p:spPr>
      </p:pic>
    </p:spTree>
    <p:extLst>
      <p:ext uri="{BB962C8B-B14F-4D97-AF65-F5344CB8AC3E}">
        <p14:creationId xmlns:p14="http://schemas.microsoft.com/office/powerpoint/2010/main" val="231727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r-FR" sz="4000" b="1"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Exemple de plan d’action</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67928"/>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2031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fr-FR" dirty="0">
                <a:solidFill>
                  <a:prstClr val="white"/>
                </a:solidFill>
              </a:rPr>
              <a:t>Domaine prioritaire 1 : Nouveaux clubs</a:t>
            </a:r>
          </a:p>
        </p:txBody>
      </p:sp>
      <p:pic>
        <p:nvPicPr>
          <p:cNvPr id="10" name="Picture 9">
            <a:extLst>
              <a:ext uri="{FF2B5EF4-FFF2-40B4-BE49-F238E27FC236}">
                <a16:creationId xmlns:a16="http://schemas.microsoft.com/office/drawing/2014/main" id="{0C6B576D-DCE5-CE44-97D2-17533F745776}"/>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2364308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F724C9E-B88F-A546-A98E-0E06B74E547C}"/>
              </a:ext>
            </a:extLst>
          </p:cNvPr>
          <p:cNvGraphicFramePr>
            <a:graphicFrameLocks noGrp="1"/>
          </p:cNvGraphicFramePr>
          <p:nvPr>
            <p:extLst>
              <p:ext uri="{D42A27DB-BD31-4B8C-83A1-F6EECF244321}">
                <p14:modId xmlns:p14="http://schemas.microsoft.com/office/powerpoint/2010/main" val="2293254299"/>
              </p:ext>
            </p:extLst>
          </p:nvPr>
        </p:nvGraphicFramePr>
        <p:xfrm>
          <a:off x="800582" y="488858"/>
          <a:ext cx="10590836" cy="6114786"/>
        </p:xfrm>
        <a:graphic>
          <a:graphicData uri="http://schemas.openxmlformats.org/drawingml/2006/table">
            <a:tbl>
              <a:tblPr firstRow="1" firstCol="1" bandRow="1"/>
              <a:tblGrid>
                <a:gridCol w="2749996">
                  <a:extLst>
                    <a:ext uri="{9D8B030D-6E8A-4147-A177-3AD203B41FA5}">
                      <a16:colId xmlns:a16="http://schemas.microsoft.com/office/drawing/2014/main" val="333775807"/>
                    </a:ext>
                  </a:extLst>
                </a:gridCol>
                <a:gridCol w="1770412">
                  <a:extLst>
                    <a:ext uri="{9D8B030D-6E8A-4147-A177-3AD203B41FA5}">
                      <a16:colId xmlns:a16="http://schemas.microsoft.com/office/drawing/2014/main" val="3900886396"/>
                    </a:ext>
                  </a:extLst>
                </a:gridCol>
                <a:gridCol w="205292">
                  <a:extLst>
                    <a:ext uri="{9D8B030D-6E8A-4147-A177-3AD203B41FA5}">
                      <a16:colId xmlns:a16="http://schemas.microsoft.com/office/drawing/2014/main" val="2158251681"/>
                    </a:ext>
                  </a:extLst>
                </a:gridCol>
                <a:gridCol w="3526029">
                  <a:extLst>
                    <a:ext uri="{9D8B030D-6E8A-4147-A177-3AD203B41FA5}">
                      <a16:colId xmlns:a16="http://schemas.microsoft.com/office/drawing/2014/main" val="3509548971"/>
                    </a:ext>
                  </a:extLst>
                </a:gridCol>
                <a:gridCol w="191707">
                  <a:extLst>
                    <a:ext uri="{9D8B030D-6E8A-4147-A177-3AD203B41FA5}">
                      <a16:colId xmlns:a16="http://schemas.microsoft.com/office/drawing/2014/main" val="1665258561"/>
                    </a:ext>
                  </a:extLst>
                </a:gridCol>
                <a:gridCol w="1113466">
                  <a:extLst>
                    <a:ext uri="{9D8B030D-6E8A-4147-A177-3AD203B41FA5}">
                      <a16:colId xmlns:a16="http://schemas.microsoft.com/office/drawing/2014/main" val="2281054647"/>
                    </a:ext>
                  </a:extLst>
                </a:gridCol>
                <a:gridCol w="1033934">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fr-FR" sz="1400" b="1">
                          <a:latin typeface="Century Gothic" panose="020B0502020202020204" pitchFamily="34" charset="0"/>
                          <a:ea typeface="Times New Roman" panose="02020603050405020304" pitchFamily="18" charset="0"/>
                          <a:cs typeface="Calibri" panose="020F0502020204030204" pitchFamily="34" charset="0"/>
                        </a:rPr>
                        <a:t>Domaine prioritaire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fr-FR"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r-F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Activités de service</a:t>
                      </a:r>
                    </a:p>
                    <a:p>
                      <a:pPr marL="0" marR="0">
                        <a:spcBef>
                          <a:spcPts val="0"/>
                        </a:spcBef>
                        <a:spcAft>
                          <a:spcPts val="0"/>
                        </a:spcAft>
                      </a:pPr>
                      <a:r>
                        <a:rPr lang="fr-FR"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r-F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Développement de l’effectif</a:t>
                      </a: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fr-FR"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fr-FR"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Formation des responsables </a:t>
                      </a:r>
                    </a:p>
                    <a:p>
                      <a:pPr marL="0" marR="0">
                        <a:spcBef>
                          <a:spcPts val="0"/>
                        </a:spcBef>
                        <a:spcAft>
                          <a:spcPts val="0"/>
                        </a:spcAft>
                      </a:pPr>
                      <a:r>
                        <a:rPr lang="fr-FR"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fr-FR"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LCIF</a:t>
                      </a: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fr-F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Objectif sur mesure</a:t>
                      </a: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fr-FR" sz="14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Énoncé d’objectif</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7">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 D’ici la fin de l’année Lions, notre équipe aura créé un nouveau club supplémentaire avec au moins 20 membres fondateurs.</a:t>
                      </a: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fr-F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Action requise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fr-F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Responsable</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fr-F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Ressources requises (membres de l’équipe, outils, financement, etc.)</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fr-F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Date de début</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fr-FR"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Date de début</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fr-F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Date d’échéance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418731">
                <a:tc>
                  <a:txBody>
                    <a:bodyPr/>
                    <a:lstStyle/>
                    <a:p>
                      <a:pPr marL="0" marR="0">
                        <a:spcBef>
                          <a:spcPts val="0"/>
                        </a:spcBef>
                        <a:spcAft>
                          <a:spcPts val="0"/>
                        </a:spcAft>
                      </a:pPr>
                      <a:r>
                        <a:rPr lang="fr-FR" sz="1300" b="1">
                          <a:latin typeface="Century Gothic" panose="020B0502020202020204" pitchFamily="34" charset="0"/>
                          <a:ea typeface="Times New Roman" panose="02020603050405020304" pitchFamily="18" charset="0"/>
                          <a:cs typeface="Times New Roman" panose="02020603050405020304" pitchFamily="18" charset="0"/>
                        </a:rPr>
                        <a:t>Créer</a:t>
                      </a:r>
                      <a:r>
                        <a:rPr lang="fr-FR" sz="1300" b="0">
                          <a:latin typeface="Century Gothic" panose="020B0502020202020204" pitchFamily="34" charset="0"/>
                          <a:ea typeface="Times New Roman" panose="02020603050405020304" pitchFamily="18" charset="0"/>
                          <a:cs typeface="Times New Roman" panose="02020603050405020304" pitchFamily="18" charset="0"/>
                        </a:rPr>
                        <a:t> une équipe dédiée à l’extension des clubs</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Coordinateur EME de district</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r-FR" sz="1300">
                          <a:latin typeface="Century Gothic" panose="020B0502020202020204" pitchFamily="34" charset="0"/>
                          <a:ea typeface="Times New Roman" panose="02020603050405020304" pitchFamily="18" charset="0"/>
                          <a:cs typeface="Times New Roman" panose="02020603050405020304" pitchFamily="18" charset="0"/>
                        </a:rPr>
                        <a:t> Liste des membres intéressés, e-mail</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5 juin 202X</a:t>
                      </a:r>
                    </a:p>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7 juin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52180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b="1" dirty="0">
                          <a:latin typeface="Century Gothic" panose="020B0502020202020204" pitchFamily="34" charset="0"/>
                          <a:ea typeface="Times New Roman" panose="02020603050405020304" pitchFamily="18" charset="0"/>
                          <a:cs typeface="Times New Roman" panose="02020603050405020304" pitchFamily="18" charset="0"/>
                        </a:rPr>
                        <a:t>Choisir</a:t>
                      </a:r>
                      <a:r>
                        <a:rPr lang="fr-FR" sz="1300" b="0" dirty="0">
                          <a:latin typeface="Century Gothic" panose="020B0502020202020204" pitchFamily="34" charset="0"/>
                          <a:ea typeface="Times New Roman" panose="02020603050405020304" pitchFamily="18" charset="0"/>
                          <a:cs typeface="Times New Roman" panose="02020603050405020304" pitchFamily="18" charset="0"/>
                        </a:rPr>
                        <a:t> </a:t>
                      </a:r>
                      <a:r>
                        <a:rPr lang="fr-FR" sz="1300" dirty="0">
                          <a:latin typeface="Century Gothic" panose="020B0502020202020204" pitchFamily="34" charset="0"/>
                          <a:ea typeface="Times New Roman" panose="02020603050405020304" pitchFamily="18" charset="0"/>
                          <a:cs typeface="Times New Roman" panose="02020603050405020304" pitchFamily="18" charset="0"/>
                        </a:rPr>
                        <a:t>l’endroit où le nouveau club sera créé</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Équipe dédiée à l’extension des clubs</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Évaluation des besoins locaux et du nouveau club, plateforme de réunion virtuelle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10 juin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20 juin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fr-FR" sz="1300" b="1">
                          <a:latin typeface="Century Gothic" panose="020B0502020202020204" pitchFamily="34" charset="0"/>
                          <a:ea typeface="Times New Roman" panose="02020603050405020304" pitchFamily="18" charset="0"/>
                          <a:cs typeface="Times New Roman" panose="02020603050405020304" pitchFamily="18" charset="0"/>
                        </a:rPr>
                        <a:t>Choisir</a:t>
                      </a:r>
                      <a:r>
                        <a:rPr lang="fr-FR" sz="1300" b="0">
                          <a:latin typeface="Century Gothic" panose="020B0502020202020204" pitchFamily="34" charset="0"/>
                          <a:ea typeface="Times New Roman" panose="02020603050405020304" pitchFamily="18" charset="0"/>
                          <a:cs typeface="Times New Roman" panose="02020603050405020304" pitchFamily="18" charset="0"/>
                        </a:rPr>
                        <a:t> </a:t>
                      </a:r>
                      <a:r>
                        <a:rPr lang="fr-FR" sz="1300">
                          <a:latin typeface="Century Gothic" panose="020B0502020202020204" pitchFamily="34" charset="0"/>
                          <a:ea typeface="Times New Roman" panose="02020603050405020304" pitchFamily="18" charset="0"/>
                          <a:cs typeface="Times New Roman" panose="02020603050405020304" pitchFamily="18" charset="0"/>
                        </a:rPr>
                        <a:t>un thème pour le nouveau club, en fonction des besoins de l’endroit choisi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a:latin typeface="Century Gothic" panose="020B0502020202020204" pitchFamily="34" charset="0"/>
                          <a:ea typeface="Times New Roman" panose="02020603050405020304" pitchFamily="18" charset="0"/>
                          <a:cs typeface="Times New Roman" panose="02020603050405020304" pitchFamily="18" charset="0"/>
                        </a:rPr>
                        <a:t>Équipe dédiée à l’extension des clubs</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a:latin typeface="Century Gothic" panose="020B0502020202020204" pitchFamily="34" charset="0"/>
                        </a:rPr>
                        <a:t>Site Web des clubs spécialisés, plateforme de réunion virtuelle</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10 juin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20 juin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770243">
                <a:tc>
                  <a:txBody>
                    <a:bodyPr/>
                    <a:lstStyle/>
                    <a:p>
                      <a:pPr marL="0" marR="0">
                        <a:spcBef>
                          <a:spcPts val="0"/>
                        </a:spcBef>
                        <a:spcAft>
                          <a:spcPts val="0"/>
                        </a:spcAft>
                      </a:pPr>
                      <a:r>
                        <a:rPr lang="fr-FR" sz="1300" b="1" dirty="0">
                          <a:latin typeface="Century Gothic" panose="020B0502020202020204" pitchFamily="34" charset="0"/>
                          <a:ea typeface="Times New Roman" panose="02020603050405020304" pitchFamily="18" charset="0"/>
                          <a:cs typeface="Times New Roman" panose="02020603050405020304" pitchFamily="18" charset="0"/>
                        </a:rPr>
                        <a:t>Promouvoir </a:t>
                      </a:r>
                      <a:r>
                        <a:rPr lang="fr-FR" sz="1300" dirty="0">
                          <a:latin typeface="Century Gothic" panose="020B0502020202020204" pitchFamily="34" charset="0"/>
                          <a:ea typeface="Times New Roman" panose="02020603050405020304" pitchFamily="18" charset="0"/>
                          <a:cs typeface="Times New Roman" panose="02020603050405020304" pitchFamily="18" charset="0"/>
                        </a:rPr>
                        <a:t>le nouveau club sur les réseaux sociaux et d’autres plateformes en ligne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a:latin typeface="Century Gothic" panose="020B0502020202020204" pitchFamily="34" charset="0"/>
                          <a:ea typeface="Times New Roman" panose="02020603050405020304" pitchFamily="18" charset="0"/>
                          <a:cs typeface="Times New Roman" panose="02020603050405020304" pitchFamily="18" charset="0"/>
                        </a:rPr>
                        <a:t>Équipe dédiée à l’extension des clubs</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a:latin typeface="Century Gothic" panose="020B0502020202020204" pitchFamily="34" charset="0"/>
                        </a:rPr>
                        <a:t>Modèles de messages destinés aux réseaux sociaux, communications relatives aux événements du nouveau club, guide sur le développement de nouveaux clubs , budget de 100 dollars pour la publicité en ligne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a:t>
                      </a:r>
                      <a:r>
                        <a:rPr lang="fr-FR" sz="1300" baseline="30000" dirty="0">
                          <a:latin typeface="Century Gothic" panose="020B0502020202020204" pitchFamily="34" charset="0"/>
                          <a:ea typeface="Times New Roman" panose="02020603050405020304" pitchFamily="18" charset="0"/>
                          <a:cs typeface="Times New Roman" panose="02020603050405020304" pitchFamily="18" charset="0"/>
                        </a:rPr>
                        <a:t>er</a:t>
                      </a:r>
                      <a:r>
                        <a:rPr lang="fr-FR" sz="1300" dirty="0">
                          <a:latin typeface="Century Gothic" panose="020B0502020202020204" pitchFamily="34" charset="0"/>
                          <a:ea typeface="Times New Roman" panose="02020603050405020304" pitchFamily="18" charset="0"/>
                          <a:cs typeface="Times New Roman" panose="02020603050405020304" pitchFamily="18" charset="0"/>
                        </a:rPr>
                        <a:t> juillet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a:t>
                      </a:r>
                      <a:r>
                        <a:rPr lang="fr-FR" sz="1300" baseline="30000" dirty="0">
                          <a:latin typeface="Century Gothic" panose="020B0502020202020204" pitchFamily="34" charset="0"/>
                          <a:ea typeface="Times New Roman" panose="02020603050405020304" pitchFamily="18" charset="0"/>
                          <a:cs typeface="Times New Roman" panose="02020603050405020304" pitchFamily="18" charset="0"/>
                        </a:rPr>
                        <a:t>er</a:t>
                      </a:r>
                      <a:r>
                        <a:rPr lang="fr-FR" sz="1300" dirty="0">
                          <a:latin typeface="Century Gothic" panose="020B0502020202020204" pitchFamily="34" charset="0"/>
                          <a:ea typeface="Times New Roman" panose="02020603050405020304" pitchFamily="18" charset="0"/>
                          <a:cs typeface="Times New Roman" panose="02020603050405020304" pitchFamily="18" charset="0"/>
                        </a:rPr>
                        <a:t> août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45079">
                <a:tc gridSpan="3">
                  <a:txBody>
                    <a:bodyPr/>
                    <a:lstStyle/>
                    <a:p>
                      <a:pPr marL="47625" marR="0" indent="-47625">
                        <a:spcBef>
                          <a:spcPts val="0"/>
                        </a:spcBef>
                        <a:spcAft>
                          <a:spcPts val="0"/>
                        </a:spcAft>
                      </a:pPr>
                      <a:r>
                        <a:rPr lang="fr-F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Évaluation</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r-F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Ajustements</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3">
                  <a:txBody>
                    <a:bodyPr/>
                    <a:lstStyle/>
                    <a:p>
                      <a:pPr marL="0" marR="0">
                        <a:spcBef>
                          <a:spcPts val="0"/>
                        </a:spcBef>
                        <a:spcAft>
                          <a:spcPts val="0"/>
                        </a:spcAft>
                      </a:pPr>
                      <a:r>
                        <a:rPr lang="fr-FR" sz="11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10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r-FR"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10" name="Multiplication Sign 1">
            <a:extLst>
              <a:ext uri="{FF2B5EF4-FFF2-40B4-BE49-F238E27FC236}">
                <a16:creationId xmlns:a16="http://schemas.microsoft.com/office/drawing/2014/main" id="{D111A85A-69EE-4549-94D4-9BE6005E3E61}"/>
              </a:ext>
            </a:extLst>
          </p:cNvPr>
          <p:cNvSpPr/>
          <p:nvPr/>
        </p:nvSpPr>
        <p:spPr bwMode="auto">
          <a:xfrm>
            <a:off x="859615" y="1022257"/>
            <a:ext cx="207185" cy="224319"/>
          </a:xfrm>
          <a:prstGeom prst="mathMultiply">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solidFill>
                  <a:sysClr val="windowText" lastClr="000000"/>
                </a:solidFill>
              </a:ln>
              <a:effectLst/>
              <a:ea typeface="ヒラギノ角ゴ Pro W3" pitchFamily="84" charset="-128"/>
            </a:endParaRPr>
          </a:p>
        </p:txBody>
      </p:sp>
      <p:pic>
        <p:nvPicPr>
          <p:cNvPr id="13" name="Picture 12">
            <a:extLst>
              <a:ext uri="{FF2B5EF4-FFF2-40B4-BE49-F238E27FC236}">
                <a16:creationId xmlns:a16="http://schemas.microsoft.com/office/drawing/2014/main" id="{CD8A91BF-A68F-3046-87E5-616C69C43532}"/>
              </a:ext>
            </a:extLst>
          </p:cNvPr>
          <p:cNvPicPr>
            <a:picLocks noChangeAspect="1"/>
          </p:cNvPicPr>
          <p:nvPr/>
        </p:nvPicPr>
        <p:blipFill>
          <a:blip r:embed="rId3"/>
          <a:stretch>
            <a:fillRect/>
          </a:stretch>
        </p:blipFill>
        <p:spPr>
          <a:xfrm>
            <a:off x="9906000" y="0"/>
            <a:ext cx="2286000" cy="2286000"/>
          </a:xfrm>
          <a:prstGeom prst="rect">
            <a:avLst/>
          </a:prstGeom>
        </p:spPr>
      </p:pic>
      <p:pic>
        <p:nvPicPr>
          <p:cNvPr id="14" name="Picture 13">
            <a:extLst>
              <a:ext uri="{FF2B5EF4-FFF2-40B4-BE49-F238E27FC236}">
                <a16:creationId xmlns:a16="http://schemas.microsoft.com/office/drawing/2014/main" id="{C0E21EFB-C61C-664C-B7D3-323DEFA6B31A}"/>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934757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r-FR" sz="4000" b="1"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Exemple de plan d’action</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38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fr-FR" dirty="0">
                <a:solidFill>
                  <a:prstClr val="white"/>
                </a:solidFill>
              </a:rPr>
              <a:t>Domaine prioritaire 2 : Nouveaux membres</a:t>
            </a:r>
          </a:p>
        </p:txBody>
      </p:sp>
      <p:pic>
        <p:nvPicPr>
          <p:cNvPr id="10" name="Picture 9">
            <a:extLst>
              <a:ext uri="{FF2B5EF4-FFF2-40B4-BE49-F238E27FC236}">
                <a16:creationId xmlns:a16="http://schemas.microsoft.com/office/drawing/2014/main" id="{085E9F27-E095-C34D-B98B-C2CAB4F4A135}"/>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1717322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1894362463"/>
              </p:ext>
            </p:extLst>
          </p:nvPr>
        </p:nvGraphicFramePr>
        <p:xfrm>
          <a:off x="405562" y="152400"/>
          <a:ext cx="11506200" cy="6146695"/>
        </p:xfrm>
        <a:graphic>
          <a:graphicData uri="http://schemas.openxmlformats.org/drawingml/2006/table">
            <a:tbl>
              <a:tblPr firstRow="1" firstCol="1" bandRow="1"/>
              <a:tblGrid>
                <a:gridCol w="2987678">
                  <a:extLst>
                    <a:ext uri="{9D8B030D-6E8A-4147-A177-3AD203B41FA5}">
                      <a16:colId xmlns:a16="http://schemas.microsoft.com/office/drawing/2014/main" val="333775807"/>
                    </a:ext>
                  </a:extLst>
                </a:gridCol>
                <a:gridCol w="1923428">
                  <a:extLst>
                    <a:ext uri="{9D8B030D-6E8A-4147-A177-3AD203B41FA5}">
                      <a16:colId xmlns:a16="http://schemas.microsoft.com/office/drawing/2014/main" val="3900886396"/>
                    </a:ext>
                  </a:extLst>
                </a:gridCol>
                <a:gridCol w="223036">
                  <a:extLst>
                    <a:ext uri="{9D8B030D-6E8A-4147-A177-3AD203B41FA5}">
                      <a16:colId xmlns:a16="http://schemas.microsoft.com/office/drawing/2014/main" val="2158251681"/>
                    </a:ext>
                  </a:extLst>
                </a:gridCol>
                <a:gridCol w="3830782">
                  <a:extLst>
                    <a:ext uri="{9D8B030D-6E8A-4147-A177-3AD203B41FA5}">
                      <a16:colId xmlns:a16="http://schemas.microsoft.com/office/drawing/2014/main" val="3509548971"/>
                    </a:ext>
                  </a:extLst>
                </a:gridCol>
                <a:gridCol w="208277">
                  <a:extLst>
                    <a:ext uri="{9D8B030D-6E8A-4147-A177-3AD203B41FA5}">
                      <a16:colId xmlns:a16="http://schemas.microsoft.com/office/drawing/2014/main" val="1665258561"/>
                    </a:ext>
                  </a:extLst>
                </a:gridCol>
                <a:gridCol w="1209702">
                  <a:extLst>
                    <a:ext uri="{9D8B030D-6E8A-4147-A177-3AD203B41FA5}">
                      <a16:colId xmlns:a16="http://schemas.microsoft.com/office/drawing/2014/main" val="2281054647"/>
                    </a:ext>
                  </a:extLst>
                </a:gridCol>
                <a:gridCol w="1123297">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fr-FR" sz="1400" b="1">
                          <a:latin typeface="Century Gothic" panose="020B0502020202020204" pitchFamily="34" charset="0"/>
                          <a:ea typeface="Times New Roman" panose="02020603050405020304" pitchFamily="18" charset="0"/>
                          <a:cs typeface="Calibri" panose="020F0502020204030204" pitchFamily="34" charset="0"/>
                        </a:rPr>
                        <a:t>Domaine prioritaire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fr-FR"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r-F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Activités de service                          </a:t>
                      </a:r>
                    </a:p>
                    <a:p>
                      <a:pPr marL="0" marR="0">
                        <a:spcBef>
                          <a:spcPts val="0"/>
                        </a:spcBef>
                        <a:spcAft>
                          <a:spcPts val="0"/>
                        </a:spcAft>
                      </a:pPr>
                      <a:r>
                        <a:rPr lang="fr-FR"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r-F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Développement de l’effectif          </a:t>
                      </a: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fr-FR"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fr-FR"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Formation des responsables </a:t>
                      </a:r>
                    </a:p>
                    <a:p>
                      <a:pPr marL="0" marR="0">
                        <a:spcBef>
                          <a:spcPts val="0"/>
                        </a:spcBef>
                        <a:spcAft>
                          <a:spcPts val="0"/>
                        </a:spcAft>
                      </a:pPr>
                      <a:r>
                        <a:rPr lang="fr-FR"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fr-FR"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LCIF</a:t>
                      </a: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fr-F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Objectif sur mesure</a:t>
                      </a: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fr-FR" sz="14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Énoncé d’objectif</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7">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 D’ici à la fin de l’année Lions, nos clubs auront intronisé 10 nouveaux membres supplémentaires dans les clubs existants.</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fr-F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Action requise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fr-F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Responsable</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fr-F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Ressources requises (membres de l’équipe, outils, financement, etc.)</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fr-F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Date de début</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fr-FR"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Date de début</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fr-F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Date d’échéance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823737">
                <a:tc>
                  <a:txBody>
                    <a:bodyPr/>
                    <a:lstStyle/>
                    <a:p>
                      <a:pPr marL="0" marR="0">
                        <a:spcBef>
                          <a:spcPts val="0"/>
                        </a:spcBef>
                        <a:spcAft>
                          <a:spcPts val="0"/>
                        </a:spcAft>
                      </a:pPr>
                      <a:r>
                        <a:rPr lang="fr-FR" sz="1300" b="0">
                          <a:latin typeface="Century Gothic" panose="020B0502020202020204" pitchFamily="34" charset="0"/>
                          <a:ea typeface="Times New Roman" panose="02020603050405020304" pitchFamily="18" charset="0"/>
                          <a:cs typeface="Times New Roman" panose="02020603050405020304" pitchFamily="18" charset="0"/>
                        </a:rPr>
                        <a:t>Organiser une réunion virtuelle avec les présidents de zone pour examiner les ressources en matière de recrutement, telles que « Il suffit de demander ! » Guide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a:latin typeface="Century Gothic" panose="020B0502020202020204" pitchFamily="34" charset="0"/>
                          <a:ea typeface="Times New Roman" panose="02020603050405020304" pitchFamily="18" charset="0"/>
                          <a:cs typeface="Times New Roman" panose="02020603050405020304" pitchFamily="18" charset="0"/>
                        </a:rPr>
                        <a:t>Coordinateur EML de district</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r-FR" sz="1300">
                          <a:latin typeface="Century Gothic" panose="020B0502020202020204" pitchFamily="34" charset="0"/>
                          <a:ea typeface="Times New Roman" panose="02020603050405020304" pitchFamily="18" charset="0"/>
                          <a:cs typeface="Times New Roman" panose="02020603050405020304" pitchFamily="18" charset="0"/>
                        </a:rPr>
                        <a:t>Coordonnées des présidents de zone, calendrier des communications, plateforme de réunion virtuelle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a:t>
                      </a:r>
                      <a:r>
                        <a:rPr lang="fr-FR" sz="1300" baseline="30000" dirty="0">
                          <a:latin typeface="Century Gothic" panose="020B0502020202020204" pitchFamily="34" charset="0"/>
                          <a:ea typeface="Times New Roman" panose="02020603050405020304" pitchFamily="18" charset="0"/>
                          <a:cs typeface="Times New Roman" panose="02020603050405020304" pitchFamily="18" charset="0"/>
                        </a:rPr>
                        <a:t>er</a:t>
                      </a:r>
                      <a:r>
                        <a:rPr lang="fr-FR" sz="1300" dirty="0">
                          <a:latin typeface="Century Gothic" panose="020B0502020202020204" pitchFamily="34" charset="0"/>
                          <a:ea typeface="Times New Roman" panose="02020603050405020304" pitchFamily="18" charset="0"/>
                          <a:cs typeface="Times New Roman" panose="02020603050405020304" pitchFamily="18" charset="0"/>
                        </a:rPr>
                        <a:t> mai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15 mai 202X</a:t>
                      </a:r>
                    </a:p>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280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b="0" dirty="0">
                          <a:latin typeface="Century Gothic" panose="020B0502020202020204" pitchFamily="34" charset="0"/>
                          <a:ea typeface="Times New Roman" panose="02020603050405020304" pitchFamily="18" charset="0"/>
                          <a:cs typeface="Times New Roman" panose="02020603050405020304" pitchFamily="18" charset="0"/>
                        </a:rPr>
                        <a:t>Examiner les ressources en matière de recrutement avec les présidents de zone et faire une demande de formation des responsables de club sur les ressources</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a:latin typeface="Century Gothic" panose="020B0502020202020204" pitchFamily="34" charset="0"/>
                          <a:ea typeface="Times New Roman" panose="02020603050405020304" pitchFamily="18" charset="0"/>
                          <a:cs typeface="Times New Roman" panose="02020603050405020304" pitchFamily="18" charset="0"/>
                        </a:rPr>
                        <a:t>Coordinateur EML de district</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b="0">
                          <a:latin typeface="Century Gothic" panose="020B0502020202020204" pitchFamily="34" charset="0"/>
                          <a:ea typeface="Times New Roman" panose="02020603050405020304" pitchFamily="18" charset="0"/>
                          <a:cs typeface="Times New Roman" panose="02020603050405020304" pitchFamily="18" charset="0"/>
                        </a:rPr>
                        <a:t>Il suffit de demander ! Guide sur le recrutement de nouveaux membres, plateforme de réunion virtuelle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15 mai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15 juin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fr-FR" sz="1300">
                          <a:latin typeface="Century Gothic" panose="020B0502020202020204" pitchFamily="34" charset="0"/>
                          <a:ea typeface="Times New Roman" panose="02020603050405020304" pitchFamily="18" charset="0"/>
                          <a:cs typeface="Times New Roman" panose="02020603050405020304" pitchFamily="18" charset="0"/>
                        </a:rPr>
                        <a:t>Commencer la formation des responsables de club sur les ressources en matière de recrutement et sur les bonnes pratiques</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a:latin typeface="Century Gothic" panose="020B0502020202020204" pitchFamily="34" charset="0"/>
                          <a:ea typeface="Times New Roman" panose="02020603050405020304" pitchFamily="18" charset="0"/>
                          <a:cs typeface="Times New Roman" panose="02020603050405020304" pitchFamily="18" charset="0"/>
                        </a:rPr>
                        <a:t>Présidents de zone</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b="0">
                          <a:latin typeface="Century Gothic" panose="020B0502020202020204" pitchFamily="34" charset="0"/>
                          <a:ea typeface="Times New Roman" panose="02020603050405020304" pitchFamily="18" charset="0"/>
                          <a:cs typeface="Times New Roman" panose="02020603050405020304" pitchFamily="18" charset="0"/>
                        </a:rPr>
                        <a:t>Il suffit de demander ! Guide sur le recrutement de nouveaux membres, plateforme de réunion virtuelle</a:t>
                      </a:r>
                    </a:p>
                    <a:p>
                      <a:pPr marL="0" marR="0" algn="l" rtl="0">
                        <a:spcBef>
                          <a:spcPts val="0"/>
                        </a:spcBef>
                        <a:spcAft>
                          <a:spcPts val="0"/>
                        </a:spcAft>
                      </a:pP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15 juin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15 août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5079">
                <a:tc gridSpan="3">
                  <a:txBody>
                    <a:bodyPr/>
                    <a:lstStyle/>
                    <a:p>
                      <a:pPr marL="47625" marR="0" indent="-47625">
                        <a:spcBef>
                          <a:spcPts val="0"/>
                        </a:spcBef>
                        <a:spcAft>
                          <a:spcPts val="0"/>
                        </a:spcAft>
                      </a:pPr>
                      <a:r>
                        <a:rPr lang="fr-F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Évaluation</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r-F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Ajustements</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3">
                  <a:txBody>
                    <a:bodyPr/>
                    <a:lstStyle/>
                    <a:p>
                      <a:pPr marL="0" marR="0">
                        <a:spcBef>
                          <a:spcPts val="0"/>
                        </a:spcBef>
                        <a:spcAft>
                          <a:spcPts val="0"/>
                        </a:spcAft>
                      </a:pPr>
                      <a:r>
                        <a:rPr lang="fr-FR" sz="11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10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r-FR"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354762" y="762000"/>
            <a:ext cx="207185" cy="224319"/>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6D403C6-56E9-E749-A8B3-79F81F9A0DBC}"/>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BE5E5779-852F-AC44-A413-2EEE23C28213}"/>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731860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r-FR" sz="4000" b="1"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Exemple de plan d’action</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fr-FR" dirty="0">
                <a:solidFill>
                  <a:prstClr val="white"/>
                </a:solidFill>
              </a:rPr>
              <a:t>Domaine prioritaire 3 : Satisfaction des membres</a:t>
            </a:r>
          </a:p>
        </p:txBody>
      </p:sp>
      <p:pic>
        <p:nvPicPr>
          <p:cNvPr id="10" name="Picture 9">
            <a:extLst>
              <a:ext uri="{FF2B5EF4-FFF2-40B4-BE49-F238E27FC236}">
                <a16:creationId xmlns:a16="http://schemas.microsoft.com/office/drawing/2014/main" id="{FF5EC085-BBB6-6140-8927-9D2B88CA10E3}"/>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370188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1169605244"/>
              </p:ext>
            </p:extLst>
          </p:nvPr>
        </p:nvGraphicFramePr>
        <p:xfrm>
          <a:off x="381000" y="255082"/>
          <a:ext cx="11506199" cy="6207034"/>
        </p:xfrm>
        <a:graphic>
          <a:graphicData uri="http://schemas.openxmlformats.org/drawingml/2006/table">
            <a:tbl>
              <a:tblPr firstRow="1" firstCol="1" bandRow="1"/>
              <a:tblGrid>
                <a:gridCol w="2987678">
                  <a:extLst>
                    <a:ext uri="{9D8B030D-6E8A-4147-A177-3AD203B41FA5}">
                      <a16:colId xmlns:a16="http://schemas.microsoft.com/office/drawing/2014/main" val="333775807"/>
                    </a:ext>
                  </a:extLst>
                </a:gridCol>
                <a:gridCol w="1923428">
                  <a:extLst>
                    <a:ext uri="{9D8B030D-6E8A-4147-A177-3AD203B41FA5}">
                      <a16:colId xmlns:a16="http://schemas.microsoft.com/office/drawing/2014/main" val="3900886396"/>
                    </a:ext>
                  </a:extLst>
                </a:gridCol>
                <a:gridCol w="223036">
                  <a:extLst>
                    <a:ext uri="{9D8B030D-6E8A-4147-A177-3AD203B41FA5}">
                      <a16:colId xmlns:a16="http://schemas.microsoft.com/office/drawing/2014/main" val="2158251681"/>
                    </a:ext>
                  </a:extLst>
                </a:gridCol>
                <a:gridCol w="3830783">
                  <a:extLst>
                    <a:ext uri="{9D8B030D-6E8A-4147-A177-3AD203B41FA5}">
                      <a16:colId xmlns:a16="http://schemas.microsoft.com/office/drawing/2014/main" val="3509548971"/>
                    </a:ext>
                  </a:extLst>
                </a:gridCol>
                <a:gridCol w="208276">
                  <a:extLst>
                    <a:ext uri="{9D8B030D-6E8A-4147-A177-3AD203B41FA5}">
                      <a16:colId xmlns:a16="http://schemas.microsoft.com/office/drawing/2014/main" val="1665258561"/>
                    </a:ext>
                  </a:extLst>
                </a:gridCol>
                <a:gridCol w="1209702">
                  <a:extLst>
                    <a:ext uri="{9D8B030D-6E8A-4147-A177-3AD203B41FA5}">
                      <a16:colId xmlns:a16="http://schemas.microsoft.com/office/drawing/2014/main" val="2281054647"/>
                    </a:ext>
                  </a:extLst>
                </a:gridCol>
                <a:gridCol w="1123296">
                  <a:extLst>
                    <a:ext uri="{9D8B030D-6E8A-4147-A177-3AD203B41FA5}">
                      <a16:colId xmlns:a16="http://schemas.microsoft.com/office/drawing/2014/main" val="347311735"/>
                    </a:ext>
                  </a:extLst>
                </a:gridCol>
              </a:tblGrid>
              <a:tr h="315875">
                <a:tc gridSpan="7">
                  <a:txBody>
                    <a:bodyPr/>
                    <a:lstStyle/>
                    <a:p>
                      <a:pPr marL="0" marR="0">
                        <a:spcBef>
                          <a:spcPts val="0"/>
                        </a:spcBef>
                        <a:spcAft>
                          <a:spcPts val="0"/>
                        </a:spcAft>
                      </a:pPr>
                      <a:r>
                        <a:rPr lang="fr-FR" sz="1500" b="1">
                          <a:latin typeface="Century Gothic" panose="020B0502020202020204" pitchFamily="34" charset="0"/>
                          <a:ea typeface="Times New Roman" panose="02020603050405020304" pitchFamily="18" charset="0"/>
                          <a:cs typeface="Calibri" panose="020F0502020204030204" pitchFamily="34" charset="0"/>
                        </a:rPr>
                        <a:t>Domaine prioritaire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4584">
                <a:tc gridSpan="2">
                  <a:txBody>
                    <a:bodyPr/>
                    <a:lstStyle/>
                    <a:p>
                      <a:pPr marL="0" marR="0">
                        <a:spcBef>
                          <a:spcPts val="0"/>
                        </a:spcBef>
                        <a:spcAft>
                          <a:spcPts val="0"/>
                        </a:spcAft>
                      </a:pPr>
                      <a:r>
                        <a:rPr lang="fr-FR"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r-F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Activités de service                          </a:t>
                      </a:r>
                    </a:p>
                    <a:p>
                      <a:pPr marL="0" marR="0">
                        <a:spcBef>
                          <a:spcPts val="0"/>
                        </a:spcBef>
                        <a:spcAft>
                          <a:spcPts val="0"/>
                        </a:spcAft>
                      </a:pPr>
                      <a:r>
                        <a:rPr lang="fr-FR"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r-F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Développement de l’effectif          </a:t>
                      </a:r>
                    </a:p>
                  </a:txBody>
                  <a:tcPr marL="83120" marR="83120" marT="41560" marB="4156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fr-FR"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fr-FR"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Formation des responsables </a:t>
                      </a:r>
                    </a:p>
                    <a:p>
                      <a:pPr marL="0" marR="0">
                        <a:spcBef>
                          <a:spcPts val="0"/>
                        </a:spcBef>
                        <a:spcAft>
                          <a:spcPts val="0"/>
                        </a:spcAft>
                      </a:pPr>
                      <a:r>
                        <a:rPr lang="fr-FR"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fr-FR"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LCIF</a:t>
                      </a:r>
                    </a:p>
                  </a:txBody>
                  <a:tcPr marL="36798" marR="3679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fr-F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Objectif sur mesure</a:t>
                      </a:r>
                    </a:p>
                  </a:txBody>
                  <a:tcPr marL="83120" marR="83120" marT="41560" marB="4156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54606039"/>
                  </a:ext>
                </a:extLst>
              </a:tr>
              <a:tr h="316350">
                <a:tc gridSpan="7">
                  <a:txBody>
                    <a:bodyPr/>
                    <a:lstStyle/>
                    <a:p>
                      <a:pPr marL="0" marR="0">
                        <a:spcBef>
                          <a:spcPts val="0"/>
                        </a:spcBef>
                        <a:spcAft>
                          <a:spcPts val="0"/>
                        </a:spcAft>
                      </a:pPr>
                      <a:r>
                        <a:rPr lang="fr-FR" sz="15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Énoncé d’objectif</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9023">
                <a:tc gridSpan="7">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fr-FR" sz="1300" b="0" dirty="0">
                          <a:latin typeface="Century Gothic" panose="020B0502020202020204" pitchFamily="34" charset="0"/>
                          <a:ea typeface="Times New Roman" panose="02020603050405020304" pitchFamily="18" charset="0"/>
                          <a:cs typeface="Times New Roman" panose="02020603050405020304" pitchFamily="18" charset="0"/>
                        </a:rPr>
                        <a:t> D’ici à la fin de l’année Lions, notre district aura augmenté notre cible de gain net de 3 membres.</a:t>
                      </a:r>
                    </a:p>
                  </a:txBody>
                  <a:tcPr marL="83120" marR="83120" marT="41560" marB="415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0695">
                <a:tc>
                  <a:txBody>
                    <a:bodyPr/>
                    <a:lstStyle/>
                    <a:p>
                      <a:pPr marL="0" marR="0">
                        <a:spcBef>
                          <a:spcPts val="0"/>
                        </a:spcBef>
                        <a:spcAft>
                          <a:spcPts val="0"/>
                        </a:spcAft>
                      </a:pPr>
                      <a:r>
                        <a:rPr lang="fr-F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Action requise</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fr-F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Responsable</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fr-F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Ressources requises (membres de l’équipe, outils, financement, etc.)</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fr-F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Date de début</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fr-FR"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Date de début</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fr-F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Date d’échéance</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692665">
                <a:tc>
                  <a:txBody>
                    <a:bodyPr/>
                    <a:lstStyle/>
                    <a:p>
                      <a:pPr marL="0" marR="0">
                        <a:spcBef>
                          <a:spcPts val="0"/>
                        </a:spcBef>
                        <a:spcAft>
                          <a:spcPts val="0"/>
                        </a:spcAft>
                      </a:pPr>
                      <a:r>
                        <a:rPr lang="fr-FR" sz="1300" b="0">
                          <a:latin typeface="Century Gothic" panose="020B0502020202020204" pitchFamily="34" charset="0"/>
                          <a:ea typeface="Times New Roman" panose="02020603050405020304" pitchFamily="18" charset="0"/>
                          <a:cs typeface="Times New Roman" panose="02020603050405020304" pitchFamily="18" charset="0"/>
                        </a:rPr>
                        <a:t>Réviser le guide sur la satisfaction des membres et organiser une réunion avec les membres de l'équipe Domaine prioritaire 3</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Chef du groupe de travail dédié au domaine prioritaire 3</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r-FR" sz="1300">
                          <a:latin typeface="Century Gothic" panose="020B0502020202020204" pitchFamily="34" charset="0"/>
                          <a:ea typeface="Times New Roman" panose="02020603050405020304" pitchFamily="18" charset="0"/>
                          <a:cs typeface="Times New Roman" panose="02020603050405020304" pitchFamily="18" charset="0"/>
                        </a:rPr>
                        <a:t>Guide </a:t>
                      </a:r>
                      <a:r>
                        <a:rPr lang="fr-FR" sz="1300" noProof="0">
                          <a:latin typeface="Century Gothic" panose="020B0502020202020204" pitchFamily="34" charset="0"/>
                          <a:ea typeface="Times New Roman" panose="02020603050405020304" pitchFamily="18" charset="0"/>
                          <a:cs typeface="Times New Roman" panose="02020603050405020304" pitchFamily="18" charset="0"/>
                        </a:rPr>
                        <a:t>sur la satisfaction des membres, coordonnées des membres de l'équipe Domaine prioritaire 3, e-mail</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15 janvier 202X</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25 janvier 202X</a:t>
                      </a:r>
                    </a:p>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973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b="0" dirty="0">
                          <a:latin typeface="Century Gothic" panose="020B0502020202020204" pitchFamily="34" charset="0"/>
                          <a:ea typeface="Times New Roman" panose="02020603050405020304" pitchFamily="18" charset="0"/>
                          <a:cs typeface="Times New Roman" panose="02020603050405020304" pitchFamily="18" charset="0"/>
                        </a:rPr>
                        <a:t>Réviser le guide sur la satisfaction des membres avec les membres du groupe de travail et examiner comment les clubs peuvent le modifier en fonction de leurs besoins</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Chef du groupe de travail dédié au domaine prioritaire 3</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b="0">
                          <a:latin typeface="Century Gothic" panose="020B0502020202020204" pitchFamily="34" charset="0"/>
                          <a:ea typeface="Times New Roman" panose="02020603050405020304" pitchFamily="18" charset="0"/>
                          <a:cs typeface="Times New Roman" panose="02020603050405020304" pitchFamily="18" charset="0"/>
                        </a:rPr>
                        <a:t>Guide sur la satisfaction des membres, plateforme de réunion virtuelle</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a:t>
                      </a:r>
                      <a:r>
                        <a:rPr lang="fr-FR" sz="1300" baseline="30000" dirty="0">
                          <a:latin typeface="Century Gothic" panose="020B0502020202020204" pitchFamily="34" charset="0"/>
                          <a:ea typeface="Times New Roman" panose="02020603050405020304" pitchFamily="18" charset="0"/>
                          <a:cs typeface="Times New Roman" panose="02020603050405020304" pitchFamily="18" charset="0"/>
                        </a:rPr>
                        <a:t>er</a:t>
                      </a:r>
                      <a:r>
                        <a:rPr lang="fr-FR" sz="1300" dirty="0">
                          <a:latin typeface="Century Gothic" panose="020B0502020202020204" pitchFamily="34" charset="0"/>
                          <a:ea typeface="Times New Roman" panose="02020603050405020304" pitchFamily="18" charset="0"/>
                          <a:cs typeface="Times New Roman" panose="02020603050405020304" pitchFamily="18" charset="0"/>
                        </a:rPr>
                        <a:t> février 202X</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15 février 202X</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876870">
                <a:tc>
                  <a:txBody>
                    <a:bodyPr/>
                    <a:lstStyle/>
                    <a:p>
                      <a:pPr marL="0" marR="0">
                        <a:spcBef>
                          <a:spcPts val="0"/>
                        </a:spcBef>
                        <a:spcAft>
                          <a:spcPts val="0"/>
                        </a:spcAft>
                      </a:pPr>
                      <a:r>
                        <a:rPr lang="fr-FR" sz="1300">
                          <a:latin typeface="Century Gothic" panose="020B0502020202020204" pitchFamily="34" charset="0"/>
                          <a:ea typeface="Times New Roman" panose="02020603050405020304" pitchFamily="18" charset="0"/>
                          <a:cs typeface="Times New Roman" panose="02020603050405020304" pitchFamily="18" charset="0"/>
                        </a:rPr>
                        <a:t>Organiser des réunions avec les responsables de club pour réviser le guide sur la satisfaction des membres et la façon la plus efficace de le suivre</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Chef du groupe de travail dédié au domaine prioritaire 3</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b="0">
                          <a:latin typeface="Century Gothic" panose="020B0502020202020204" pitchFamily="34" charset="0"/>
                          <a:ea typeface="Times New Roman" panose="02020603050405020304" pitchFamily="18" charset="0"/>
                          <a:cs typeface="Times New Roman" panose="02020603050405020304" pitchFamily="18" charset="0"/>
                        </a:rPr>
                        <a:t>Coordonnées des responsables de club, MyLCI, plateforme de réunion virtuelle, calendrier des disponibilités</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15 février 202X</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a:t>
                      </a:r>
                      <a:r>
                        <a:rPr lang="fr-FR" sz="1300" baseline="30000" dirty="0">
                          <a:latin typeface="Century Gothic" panose="020B0502020202020204" pitchFamily="34" charset="0"/>
                          <a:ea typeface="Times New Roman" panose="02020603050405020304" pitchFamily="18" charset="0"/>
                          <a:cs typeface="Times New Roman" panose="02020603050405020304" pitchFamily="18" charset="0"/>
                        </a:rPr>
                        <a:t>er</a:t>
                      </a:r>
                      <a:r>
                        <a:rPr lang="fr-FR" sz="1300" dirty="0">
                          <a:latin typeface="Century Gothic" panose="020B0502020202020204" pitchFamily="34" charset="0"/>
                          <a:ea typeface="Times New Roman" panose="02020603050405020304" pitchFamily="18" charset="0"/>
                          <a:cs typeface="Times New Roman" panose="02020603050405020304" pitchFamily="18" charset="0"/>
                        </a:rPr>
                        <a:t> mars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7562">
                <a:tc gridSpan="3">
                  <a:txBody>
                    <a:bodyPr/>
                    <a:lstStyle/>
                    <a:p>
                      <a:pPr marL="47625" marR="0" indent="-47625">
                        <a:spcBef>
                          <a:spcPts val="0"/>
                        </a:spcBef>
                        <a:spcAft>
                          <a:spcPts val="0"/>
                        </a:spcAft>
                      </a:pPr>
                      <a:r>
                        <a:rPr lang="fr-F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Évaluation</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r-F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Ajustements</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5363">
                <a:tc gridSpan="3">
                  <a:txBody>
                    <a:bodyPr/>
                    <a:lstStyle/>
                    <a:p>
                      <a:pPr marL="0" marR="0">
                        <a:spcBef>
                          <a:spcPts val="0"/>
                        </a:spcBef>
                        <a:spcAft>
                          <a:spcPts val="0"/>
                        </a:spcAft>
                      </a:pPr>
                      <a:r>
                        <a:rPr lang="fr-FR" sz="11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100">
                          <a:latin typeface="Century Gothic" panose="020B0502020202020204" pitchFamily="34" charset="0"/>
                          <a:ea typeface="Times New Roman" panose="02020603050405020304" pitchFamily="18" charset="0"/>
                          <a:cs typeface="Times New Roman" panose="02020603050405020304" pitchFamily="18" charset="0"/>
                        </a:rPr>
                        <a:t>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r-FR"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457200" y="838200"/>
            <a:ext cx="208676" cy="225934"/>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90782B0-6485-4143-A788-62E16975F243}"/>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3B5430CA-41D4-0A40-883C-5D24EC1112D0}"/>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1778375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2A72E7B5-0C81-C84B-9A88-41EEB17B36DD}"/>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7F19E82C-47B1-644C-BEEF-0D6394F90FAD}"/>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Yellow Bar">
            <a:extLst>
              <a:ext uri="{FF2B5EF4-FFF2-40B4-BE49-F238E27FC236}">
                <a16:creationId xmlns:a16="http://schemas.microsoft.com/office/drawing/2014/main" id="{4519EC5D-409E-7F48-A02B-22AA2764DED4}"/>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Emblem - White" descr="lionlogo_white.eps">
            <a:extLst>
              <a:ext uri="{FF2B5EF4-FFF2-40B4-BE49-F238E27FC236}">
                <a16:creationId xmlns:a16="http://schemas.microsoft.com/office/drawing/2014/main" id="{EAB47245-9DD4-8D49-AACB-CF57FEB74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2" name="Headline">
            <a:extLst>
              <a:ext uri="{FF2B5EF4-FFF2-40B4-BE49-F238E27FC236}">
                <a16:creationId xmlns:a16="http://schemas.microsoft.com/office/drawing/2014/main" id="{F73E6C09-000C-F14F-A1EB-B5968314E2D4}"/>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rgbClr val="EBB700"/>
                </a:solidFill>
              </a:rPr>
              <a:t>Approche Globale Effectif</a:t>
            </a:r>
          </a:p>
        </p:txBody>
      </p:sp>
      <p:sp>
        <p:nvSpPr>
          <p:cNvPr id="13" name="Subhead">
            <a:extLst>
              <a:ext uri="{FF2B5EF4-FFF2-40B4-BE49-F238E27FC236}">
                <a16:creationId xmlns:a16="http://schemas.microsoft.com/office/drawing/2014/main" id="{F1BE447C-A633-9544-8EBD-CF197C17F1BB}"/>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a:t>Bâtir un plan</a:t>
            </a:r>
          </a:p>
        </p:txBody>
      </p:sp>
      <p:sp>
        <p:nvSpPr>
          <p:cNvPr id="14" name="Page Number - White">
            <a:extLst>
              <a:ext uri="{FF2B5EF4-FFF2-40B4-BE49-F238E27FC236}">
                <a16:creationId xmlns:a16="http://schemas.microsoft.com/office/drawing/2014/main" id="{015766A3-9DFD-7C40-BCB0-EC59464358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Tree>
    <p:extLst>
      <p:ext uri="{BB962C8B-B14F-4D97-AF65-F5344CB8AC3E}">
        <p14:creationId xmlns:p14="http://schemas.microsoft.com/office/powerpoint/2010/main" val="32681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r-FR" sz="4000" b="1"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Exemple de plan d’action</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fr-FR" dirty="0">
                <a:solidFill>
                  <a:prstClr val="white"/>
                </a:solidFill>
              </a:rPr>
              <a:t>Domaine prioritaire 4 : Soutien aux dirigeants</a:t>
            </a:r>
          </a:p>
        </p:txBody>
      </p:sp>
      <p:pic>
        <p:nvPicPr>
          <p:cNvPr id="10" name="Picture 9">
            <a:extLst>
              <a:ext uri="{FF2B5EF4-FFF2-40B4-BE49-F238E27FC236}">
                <a16:creationId xmlns:a16="http://schemas.microsoft.com/office/drawing/2014/main" id="{6DFC669C-E463-3C48-A8B2-8D5F88EAECFE}"/>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4013569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2117455256"/>
              </p:ext>
            </p:extLst>
          </p:nvPr>
        </p:nvGraphicFramePr>
        <p:xfrm>
          <a:off x="523753" y="293277"/>
          <a:ext cx="11144493" cy="6271446"/>
        </p:xfrm>
        <a:graphic>
          <a:graphicData uri="http://schemas.openxmlformats.org/drawingml/2006/table">
            <a:tbl>
              <a:tblPr firstRow="1" firstCol="1" bandRow="1"/>
              <a:tblGrid>
                <a:gridCol w="2893758">
                  <a:extLst>
                    <a:ext uri="{9D8B030D-6E8A-4147-A177-3AD203B41FA5}">
                      <a16:colId xmlns:a16="http://schemas.microsoft.com/office/drawing/2014/main" val="333775807"/>
                    </a:ext>
                  </a:extLst>
                </a:gridCol>
                <a:gridCol w="1862964">
                  <a:extLst>
                    <a:ext uri="{9D8B030D-6E8A-4147-A177-3AD203B41FA5}">
                      <a16:colId xmlns:a16="http://schemas.microsoft.com/office/drawing/2014/main" val="3900886396"/>
                    </a:ext>
                  </a:extLst>
                </a:gridCol>
                <a:gridCol w="216024">
                  <a:extLst>
                    <a:ext uri="{9D8B030D-6E8A-4147-A177-3AD203B41FA5}">
                      <a16:colId xmlns:a16="http://schemas.microsoft.com/office/drawing/2014/main" val="2158251681"/>
                    </a:ext>
                  </a:extLst>
                </a:gridCol>
                <a:gridCol w="3710358">
                  <a:extLst>
                    <a:ext uri="{9D8B030D-6E8A-4147-A177-3AD203B41FA5}">
                      <a16:colId xmlns:a16="http://schemas.microsoft.com/office/drawing/2014/main" val="3509548971"/>
                    </a:ext>
                  </a:extLst>
                </a:gridCol>
                <a:gridCol w="201729">
                  <a:extLst>
                    <a:ext uri="{9D8B030D-6E8A-4147-A177-3AD203B41FA5}">
                      <a16:colId xmlns:a16="http://schemas.microsoft.com/office/drawing/2014/main" val="1665258561"/>
                    </a:ext>
                  </a:extLst>
                </a:gridCol>
                <a:gridCol w="964259">
                  <a:extLst>
                    <a:ext uri="{9D8B030D-6E8A-4147-A177-3AD203B41FA5}">
                      <a16:colId xmlns:a16="http://schemas.microsoft.com/office/drawing/2014/main" val="2281054647"/>
                    </a:ext>
                  </a:extLst>
                </a:gridCol>
                <a:gridCol w="1295401">
                  <a:extLst>
                    <a:ext uri="{9D8B030D-6E8A-4147-A177-3AD203B41FA5}">
                      <a16:colId xmlns:a16="http://schemas.microsoft.com/office/drawing/2014/main" val="347311735"/>
                    </a:ext>
                  </a:extLst>
                </a:gridCol>
              </a:tblGrid>
              <a:tr h="308802">
                <a:tc gridSpan="7">
                  <a:txBody>
                    <a:bodyPr/>
                    <a:lstStyle/>
                    <a:p>
                      <a:pPr marL="0" marR="0">
                        <a:spcBef>
                          <a:spcPts val="0"/>
                        </a:spcBef>
                        <a:spcAft>
                          <a:spcPts val="0"/>
                        </a:spcAft>
                      </a:pPr>
                      <a:r>
                        <a:rPr lang="fr-FR" sz="1500" b="1">
                          <a:latin typeface="Century Gothic" panose="020B0502020202020204" pitchFamily="34" charset="0"/>
                          <a:ea typeface="Times New Roman" panose="02020603050405020304" pitchFamily="18" charset="0"/>
                          <a:cs typeface="Calibri" panose="020F0502020204030204" pitchFamily="34" charset="0"/>
                        </a:rPr>
                        <a:t>Domaine prioritaire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73733">
                <a:tc gridSpan="2">
                  <a:txBody>
                    <a:bodyPr/>
                    <a:lstStyle/>
                    <a:p>
                      <a:pPr marL="0" marR="0">
                        <a:spcBef>
                          <a:spcPts val="0"/>
                        </a:spcBef>
                        <a:spcAft>
                          <a:spcPts val="0"/>
                        </a:spcAft>
                      </a:pPr>
                      <a:r>
                        <a:rPr lang="fr-FR"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r-F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Activités de service                          </a:t>
                      </a:r>
                    </a:p>
                    <a:p>
                      <a:pPr marL="0" marR="0">
                        <a:spcBef>
                          <a:spcPts val="0"/>
                        </a:spcBef>
                        <a:spcAft>
                          <a:spcPts val="0"/>
                        </a:spcAft>
                      </a:pPr>
                      <a:r>
                        <a:rPr lang="fr-FR"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fr-F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Développement de l’effectif          </a:t>
                      </a:r>
                    </a:p>
                  </a:txBody>
                  <a:tcPr marL="87393" marR="87393" marT="43697" marB="43697">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3">
                  <a:txBody>
                    <a:bodyPr/>
                    <a:lstStyle/>
                    <a:p>
                      <a:pPr marL="0" marR="0">
                        <a:spcBef>
                          <a:spcPts val="0"/>
                        </a:spcBef>
                        <a:spcAft>
                          <a:spcPts val="0"/>
                        </a:spcAft>
                      </a:pPr>
                      <a:r>
                        <a:rPr lang="fr-FR"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fr-FR"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Formation des responsables </a:t>
                      </a:r>
                    </a:p>
                    <a:p>
                      <a:pPr marL="0" marR="0">
                        <a:spcBef>
                          <a:spcPts val="0"/>
                        </a:spcBef>
                        <a:spcAft>
                          <a:spcPts val="0"/>
                        </a:spcAft>
                      </a:pPr>
                      <a:r>
                        <a:rPr lang="fr-FR" sz="1300" b="0" cap="all" dirty="0">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fr-FR" sz="1300" b="0" cap="all"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LCIF</a:t>
                      </a:r>
                    </a:p>
                  </a:txBody>
                  <a:tcPr marL="38689" marR="3868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fr-F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Objectif sur mesure</a:t>
                      </a:r>
                    </a:p>
                  </a:txBody>
                  <a:tcPr marL="87393" marR="87393" marT="43697" marB="43697">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354606039"/>
                  </a:ext>
                </a:extLst>
              </a:tr>
              <a:tr h="309265">
                <a:tc gridSpan="7">
                  <a:txBody>
                    <a:bodyPr/>
                    <a:lstStyle/>
                    <a:p>
                      <a:pPr marL="0" marR="0">
                        <a:spcBef>
                          <a:spcPts val="0"/>
                        </a:spcBef>
                        <a:spcAft>
                          <a:spcPts val="0"/>
                        </a:spcAft>
                      </a:pPr>
                      <a:r>
                        <a:rPr lang="fr-FR" sz="15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Énoncé d’objectif</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7849">
                <a:tc gridSpan="7">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b="0" dirty="0">
                          <a:latin typeface="Century Gothic" panose="020B0502020202020204" pitchFamily="34" charset="0"/>
                          <a:ea typeface="Times New Roman" panose="02020603050405020304" pitchFamily="18" charset="0"/>
                          <a:cs typeface="Times New Roman" panose="02020603050405020304" pitchFamily="18" charset="0"/>
                        </a:rPr>
                        <a:t>Durant cette année Lions, notre district organisera des webinaires trimestriels pour soutenir la réussite des clubs, par exemple sur le renforcement de l’implication des membres ou sur l’utilisation des réseaux sociaux.</a:t>
                      </a:r>
                    </a:p>
                  </a:txBody>
                  <a:tcPr marL="87393" marR="87393" marT="43697" marB="436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15079">
                <a:tc>
                  <a:txBody>
                    <a:bodyPr/>
                    <a:lstStyle/>
                    <a:p>
                      <a:pPr marL="0" marR="0">
                        <a:spcBef>
                          <a:spcPts val="0"/>
                        </a:spcBef>
                        <a:spcAft>
                          <a:spcPts val="0"/>
                        </a:spcAft>
                      </a:pPr>
                      <a:r>
                        <a:rPr lang="fr-FR"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Action requise</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fr-FR"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Responsable</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fr-FR"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Ressources requises (membres de l’équipe, outils, financement, etc.)</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fr-FR"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Date de début</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fr-FR"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Date de début</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fr-FR"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Date d’échéance</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1223504">
                <a:tc>
                  <a:txBody>
                    <a:bodyPr/>
                    <a:lstStyle/>
                    <a:p>
                      <a:pPr marL="0" marR="0">
                        <a:spcBef>
                          <a:spcPts val="0"/>
                        </a:spcBef>
                        <a:spcAft>
                          <a:spcPts val="0"/>
                        </a:spcAft>
                      </a:pPr>
                      <a:r>
                        <a:rPr lang="fr-FR" sz="1300" b="0" dirty="0">
                          <a:latin typeface="Century Gothic" panose="020B0502020202020204" pitchFamily="34" charset="0"/>
                          <a:ea typeface="Times New Roman" panose="02020603050405020304" pitchFamily="18" charset="0"/>
                          <a:cs typeface="Times New Roman" panose="02020603050405020304" pitchFamily="18" charset="0"/>
                        </a:rPr>
                        <a:t>Se réunir pour examiner et choisir premier sujet du webinaire d’octobre sur la réussite du club et définir la logistique de la réunion. Déterminer comment cela sera archivé pour une utilisation future par le club.</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Groupe de travail dédié au domaine prioritaire 4</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fr-FR" sz="1300">
                          <a:latin typeface="Century Gothic" panose="020B0502020202020204" pitchFamily="34" charset="0"/>
                          <a:ea typeface="Times New Roman" panose="02020603050405020304" pitchFamily="18" charset="0"/>
                          <a:cs typeface="Times New Roman" panose="02020603050405020304" pitchFamily="18" charset="0"/>
                        </a:rPr>
                        <a:t>Plateforme de réunion virtuelle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a:t>
                      </a:r>
                      <a:r>
                        <a:rPr lang="fr-FR" sz="1300" baseline="30000" dirty="0">
                          <a:latin typeface="Century Gothic" panose="020B0502020202020204" pitchFamily="34" charset="0"/>
                          <a:ea typeface="Times New Roman" panose="02020603050405020304" pitchFamily="18" charset="0"/>
                          <a:cs typeface="Times New Roman" panose="02020603050405020304" pitchFamily="18" charset="0"/>
                        </a:rPr>
                        <a:t>er</a:t>
                      </a:r>
                      <a:r>
                        <a:rPr lang="fr-FR" sz="1300" dirty="0">
                          <a:latin typeface="Century Gothic" panose="020B0502020202020204" pitchFamily="34" charset="0"/>
                          <a:ea typeface="Times New Roman" panose="02020603050405020304" pitchFamily="18" charset="0"/>
                          <a:cs typeface="Times New Roman" panose="02020603050405020304" pitchFamily="18" charset="0"/>
                        </a:rPr>
                        <a:t> juillet 202X</a:t>
                      </a:r>
                    </a:p>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10 juillet 202X</a:t>
                      </a:r>
                    </a:p>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71853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b="0">
                          <a:latin typeface="Century Gothic" panose="020B0502020202020204" pitchFamily="34" charset="0"/>
                          <a:ea typeface="Times New Roman" panose="02020603050405020304" pitchFamily="18" charset="0"/>
                          <a:cs typeface="Times New Roman" panose="02020603050405020304" pitchFamily="18" charset="0"/>
                        </a:rPr>
                        <a:t>Rassembler les ressources auxiliaires à promouvoir durant le webinaire</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Membre Groupe de travail dédié au domaine prioritaire 4</a:t>
                      </a:r>
                    </a:p>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 Lion Richard</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b="0">
                          <a:latin typeface="Century Gothic" panose="020B0502020202020204" pitchFamily="34" charset="0"/>
                          <a:ea typeface="Times New Roman" panose="02020603050405020304" pitchFamily="18" charset="0"/>
                          <a:cs typeface="Times New Roman" panose="02020603050405020304" pitchFamily="18" charset="0"/>
                        </a:rPr>
                        <a:t>Site www.lionsclubs.org/fr, ressources en ligne</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10 juillet 202X</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25 juillet 202X</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67631">
                <a:tc>
                  <a:txBody>
                    <a:bodyPr/>
                    <a:lstStyle/>
                    <a:p>
                      <a:pPr marL="0" marR="0">
                        <a:spcBef>
                          <a:spcPts val="0"/>
                        </a:spcBef>
                        <a:spcAft>
                          <a:spcPts val="0"/>
                        </a:spcAft>
                      </a:pPr>
                      <a:r>
                        <a:rPr lang="fr-FR" sz="1300">
                          <a:latin typeface="Century Gothic" panose="020B0502020202020204" pitchFamily="34" charset="0"/>
                          <a:ea typeface="Times New Roman" panose="02020603050405020304" pitchFamily="18" charset="0"/>
                          <a:cs typeface="Times New Roman" panose="02020603050405020304" pitchFamily="18" charset="0"/>
                        </a:rPr>
                        <a:t>Demander son soutien à la personne choisie pour animer le webinaire</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Membre Groupe de travail dédié au domaine prioritaire 4</a:t>
                      </a:r>
                    </a:p>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 Lion Jane</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300" b="0">
                          <a:latin typeface="Century Gothic" panose="020B0502020202020204" pitchFamily="34" charset="0"/>
                        </a:rPr>
                        <a:t>Coordonnées de la personne choisie pour animer le webinaire, e-mail</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10 juillet 202X</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fr-F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300" dirty="0">
                          <a:latin typeface="Century Gothic" panose="020B0502020202020204" pitchFamily="34" charset="0"/>
                          <a:ea typeface="Times New Roman" panose="02020603050405020304" pitchFamily="18" charset="0"/>
                          <a:cs typeface="Times New Roman" panose="02020603050405020304" pitchFamily="18" charset="0"/>
                        </a:rPr>
                        <a:t>25 juillet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280383">
                <a:tc gridSpan="3">
                  <a:txBody>
                    <a:bodyPr/>
                    <a:lstStyle/>
                    <a:p>
                      <a:pPr marL="47625" marR="0" indent="-47625">
                        <a:spcBef>
                          <a:spcPts val="0"/>
                        </a:spcBef>
                        <a:spcAft>
                          <a:spcPts val="0"/>
                        </a:spcAft>
                      </a:pPr>
                      <a:r>
                        <a:rPr lang="fr-F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Évaluation</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r-F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Ajustements</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72254">
                <a:tc gridSpan="3">
                  <a:txBody>
                    <a:bodyPr/>
                    <a:lstStyle/>
                    <a:p>
                      <a:pPr marL="0" marR="0">
                        <a:spcBef>
                          <a:spcPts val="0"/>
                        </a:spcBef>
                        <a:spcAft>
                          <a:spcPts val="0"/>
                        </a:spcAft>
                      </a:pPr>
                      <a:r>
                        <a:rPr lang="fr-FR" sz="11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100">
                          <a:latin typeface="Century Gothic" panose="020B0502020202020204" pitchFamily="34" charset="0"/>
                          <a:ea typeface="Times New Roman" panose="02020603050405020304" pitchFamily="18" charset="0"/>
                          <a:cs typeface="Times New Roman" panose="02020603050405020304" pitchFamily="18" charset="0"/>
                        </a:rPr>
                        <a:t>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fr-FR"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fr-FR"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561853" y="838200"/>
            <a:ext cx="209661" cy="213836"/>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9" name="Picture 8">
            <a:extLst>
              <a:ext uri="{FF2B5EF4-FFF2-40B4-BE49-F238E27FC236}">
                <a16:creationId xmlns:a16="http://schemas.microsoft.com/office/drawing/2014/main" id="{CB838412-3353-1E41-A4ED-ACA1593E48BF}"/>
              </a:ext>
            </a:extLst>
          </p:cNvPr>
          <p:cNvPicPr>
            <a:picLocks noChangeAspect="1"/>
          </p:cNvPicPr>
          <p:nvPr/>
        </p:nvPicPr>
        <p:blipFill>
          <a:blip r:embed="rId3"/>
          <a:stretch>
            <a:fillRect/>
          </a:stretch>
        </p:blipFill>
        <p:spPr>
          <a:xfrm>
            <a:off x="9886426" y="0"/>
            <a:ext cx="2286000" cy="2286000"/>
          </a:xfrm>
          <a:prstGeom prst="rect">
            <a:avLst/>
          </a:prstGeom>
        </p:spPr>
      </p:pic>
      <p:pic>
        <p:nvPicPr>
          <p:cNvPr id="10" name="Picture 9">
            <a:extLst>
              <a:ext uri="{FF2B5EF4-FFF2-40B4-BE49-F238E27FC236}">
                <a16:creationId xmlns:a16="http://schemas.microsoft.com/office/drawing/2014/main" id="{B145706F-842E-524A-8BEA-953955ED585F}"/>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327164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5A860F9-1BA3-354B-86DA-E89FD361E4CC}"/>
              </a:ext>
            </a:extLst>
          </p:cNvPr>
          <p:cNvSpPr txBox="1"/>
          <p:nvPr/>
        </p:nvSpPr>
        <p:spPr>
          <a:xfrm>
            <a:off x="1066800" y="2262172"/>
            <a:ext cx="2286000" cy="369332"/>
          </a:xfrm>
          <a:prstGeom prst="rect">
            <a:avLst/>
          </a:prstGeom>
          <a:noFill/>
        </p:spPr>
        <p:txBody>
          <a:bodyPr wrap="square" rtlCol="0">
            <a:spAutoFit/>
          </a:bodyPr>
          <a:lstStyle/>
          <a:p>
            <a:pPr algn="ctr"/>
            <a:r>
              <a:rPr lang="fr-FR" b="1" dirty="0"/>
              <a:t>Énoncé de la cible</a:t>
            </a:r>
            <a:endParaRPr lang="fr-FR" dirty="0"/>
          </a:p>
        </p:txBody>
      </p:sp>
      <p:sp>
        <p:nvSpPr>
          <p:cNvPr id="23" name="TextBox 22">
            <a:extLst>
              <a:ext uri="{FF2B5EF4-FFF2-40B4-BE49-F238E27FC236}">
                <a16:creationId xmlns:a16="http://schemas.microsoft.com/office/drawing/2014/main" id="{01DD24B8-0015-7E4F-838B-7AAD6C3CCE6E}"/>
              </a:ext>
            </a:extLst>
          </p:cNvPr>
          <p:cNvSpPr txBox="1"/>
          <p:nvPr/>
        </p:nvSpPr>
        <p:spPr>
          <a:xfrm>
            <a:off x="3671943" y="2223685"/>
            <a:ext cx="2286000" cy="369332"/>
          </a:xfrm>
          <a:prstGeom prst="rect">
            <a:avLst/>
          </a:prstGeom>
          <a:noFill/>
        </p:spPr>
        <p:txBody>
          <a:bodyPr wrap="square" rtlCol="0">
            <a:spAutoFit/>
          </a:bodyPr>
          <a:lstStyle/>
          <a:p>
            <a:pPr algn="ctr"/>
            <a:r>
              <a:rPr lang="fr-FR" b="1" dirty="0"/>
              <a:t>Énoncé de la cible</a:t>
            </a:r>
          </a:p>
        </p:txBody>
      </p:sp>
      <p:sp>
        <p:nvSpPr>
          <p:cNvPr id="24" name="TextBox 23">
            <a:extLst>
              <a:ext uri="{FF2B5EF4-FFF2-40B4-BE49-F238E27FC236}">
                <a16:creationId xmlns:a16="http://schemas.microsoft.com/office/drawing/2014/main" id="{02381947-6F98-2647-90DB-212128602614}"/>
              </a:ext>
            </a:extLst>
          </p:cNvPr>
          <p:cNvSpPr txBox="1"/>
          <p:nvPr/>
        </p:nvSpPr>
        <p:spPr>
          <a:xfrm>
            <a:off x="6248400" y="2225067"/>
            <a:ext cx="2286000" cy="369332"/>
          </a:xfrm>
          <a:prstGeom prst="rect">
            <a:avLst/>
          </a:prstGeom>
          <a:noFill/>
        </p:spPr>
        <p:txBody>
          <a:bodyPr wrap="square" rtlCol="0">
            <a:spAutoFit/>
          </a:bodyPr>
          <a:lstStyle/>
          <a:p>
            <a:pPr algn="ctr"/>
            <a:r>
              <a:rPr lang="fr-FR" b="1" dirty="0"/>
              <a:t>Énoncé de la cible</a:t>
            </a:r>
          </a:p>
        </p:txBody>
      </p:sp>
      <p:sp>
        <p:nvSpPr>
          <p:cNvPr id="28" name="Rectangle 27">
            <a:extLst>
              <a:ext uri="{FF2B5EF4-FFF2-40B4-BE49-F238E27FC236}">
                <a16:creationId xmlns:a16="http://schemas.microsoft.com/office/drawing/2014/main" id="{E30E5932-2596-504A-B30C-71B31BC4674B}"/>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fr-FR" b="1" i="0" u="none" strike="noStrike" cap="none" normalizeH="0">
                <a:ln>
                  <a:noFill/>
                </a:ln>
                <a:solidFill>
                  <a:schemeClr val="tx2"/>
                </a:solidFill>
                <a:latin typeface="Arial" panose="020B0604020202020204" pitchFamily="34" charset="0"/>
                <a:ea typeface="ヒラギノ角ゴ Pro W3" pitchFamily="84" charset="-128"/>
                <a:cs typeface="Arial" panose="020B0604020202020204" pitchFamily="34" charset="0"/>
              </a:rPr>
              <a:t>Action requise</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Plage de dates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Responsable(s)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Ressources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Budget</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29" name="Rectangle 28">
            <a:extLst>
              <a:ext uri="{FF2B5EF4-FFF2-40B4-BE49-F238E27FC236}">
                <a16:creationId xmlns:a16="http://schemas.microsoft.com/office/drawing/2014/main" id="{99985E8E-921A-C340-8529-3E0966C57E15}"/>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r-FR" b="1">
                <a:solidFill>
                  <a:schemeClr val="tx2"/>
                </a:solidFill>
                <a:latin typeface="Arial" panose="020B0604020202020204" pitchFamily="34" charset="0"/>
                <a:ea typeface="ヒラギノ角ゴ Pro W3" pitchFamily="84" charset="-128"/>
                <a:cs typeface="Arial" panose="020B0604020202020204" pitchFamily="34" charset="0"/>
              </a:rPr>
              <a:t>Action requise</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Plage de dates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Responsable(s)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Ressources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Budget</a:t>
            </a:r>
          </a:p>
        </p:txBody>
      </p:sp>
      <p:pic>
        <p:nvPicPr>
          <p:cNvPr id="37" name="Picture 36">
            <a:extLst>
              <a:ext uri="{FF2B5EF4-FFF2-40B4-BE49-F238E27FC236}">
                <a16:creationId xmlns:a16="http://schemas.microsoft.com/office/drawing/2014/main" id="{8A8B8A99-2C73-1542-9787-D1AE825A89F0}"/>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38" name="Title 3">
            <a:extLst>
              <a:ext uri="{FF2B5EF4-FFF2-40B4-BE49-F238E27FC236}">
                <a16:creationId xmlns:a16="http://schemas.microsoft.com/office/drawing/2014/main" id="{F1D768EC-1DE2-CC45-9B17-A2C8CECC8DD3}"/>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b="1">
                <a:solidFill>
                  <a:srgbClr val="0A5496"/>
                </a:solidFill>
              </a:rPr>
              <a:t>Résumé du plan d’action</a:t>
            </a:r>
          </a:p>
        </p:txBody>
      </p:sp>
      <p:sp>
        <p:nvSpPr>
          <p:cNvPr id="39" name="Yellow Bar">
            <a:extLst>
              <a:ext uri="{FF2B5EF4-FFF2-40B4-BE49-F238E27FC236}">
                <a16:creationId xmlns:a16="http://schemas.microsoft.com/office/drawing/2014/main" id="{806ACE8E-B154-5846-8B8B-1EBE1B0FDF69}"/>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pic>
        <p:nvPicPr>
          <p:cNvPr id="40" name="Picture 39">
            <a:extLst>
              <a:ext uri="{FF2B5EF4-FFF2-40B4-BE49-F238E27FC236}">
                <a16:creationId xmlns:a16="http://schemas.microsoft.com/office/drawing/2014/main" id="{08FD7042-49FF-0B4E-8218-CCDE8247C1BA}"/>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1" name="Rectangle 40">
            <a:extLst>
              <a:ext uri="{FF2B5EF4-FFF2-40B4-BE49-F238E27FC236}">
                <a16:creationId xmlns:a16="http://schemas.microsoft.com/office/drawing/2014/main" id="{AD5BA97D-4643-1D41-B995-AF75340EF0E6}"/>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r-FR" b="1">
                <a:solidFill>
                  <a:schemeClr val="bg1"/>
                </a:solidFill>
                <a:latin typeface="Arial" panose="020B0604020202020204" pitchFamily="34" charset="0"/>
                <a:cs typeface="Arial" panose="020B0604020202020204" pitchFamily="34" charset="0"/>
              </a:rPr>
              <a:t>1</a:t>
            </a:r>
            <a:br>
              <a:rPr lang="fr-FR" b="1">
                <a:solidFill>
                  <a:schemeClr val="bg1"/>
                </a:solidFill>
                <a:latin typeface="Arial" panose="020B0604020202020204" pitchFamily="34" charset="0"/>
                <a:cs typeface="Arial" panose="020B0604020202020204" pitchFamily="34" charset="0"/>
              </a:rPr>
            </a:br>
            <a:r>
              <a:rPr lang="fr-FR" b="1">
                <a:solidFill>
                  <a:schemeClr val="bg1"/>
                </a:solidFill>
                <a:latin typeface="Arial" panose="020B0604020202020204" pitchFamily="34" charset="0"/>
                <a:cs typeface="Arial" panose="020B0604020202020204" pitchFamily="34" charset="0"/>
              </a:rPr>
              <a:t>Nouveaux clubs</a:t>
            </a:r>
          </a:p>
        </p:txBody>
      </p:sp>
      <p:sp>
        <p:nvSpPr>
          <p:cNvPr id="42" name="Rectangle 41">
            <a:extLst>
              <a:ext uri="{FF2B5EF4-FFF2-40B4-BE49-F238E27FC236}">
                <a16:creationId xmlns:a16="http://schemas.microsoft.com/office/drawing/2014/main" id="{ABE4AD60-6D84-ED4F-916A-906EC8B7037D}"/>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r-FR" b="1">
                <a:solidFill>
                  <a:schemeClr val="bg1"/>
                </a:solidFill>
                <a:latin typeface="Arial" panose="020B0604020202020204" pitchFamily="34" charset="0"/>
                <a:cs typeface="Arial" panose="020B0604020202020204" pitchFamily="34" charset="0"/>
              </a:rPr>
              <a:t>2</a:t>
            </a:r>
            <a:br>
              <a:rPr lang="fr-FR" b="1">
                <a:solidFill>
                  <a:schemeClr val="bg1"/>
                </a:solidFill>
                <a:latin typeface="Arial" panose="020B0604020202020204" pitchFamily="34" charset="0"/>
                <a:cs typeface="Arial" panose="020B0604020202020204" pitchFamily="34" charset="0"/>
              </a:rPr>
            </a:br>
            <a:r>
              <a:rPr lang="fr-FR" b="1">
                <a:solidFill>
                  <a:schemeClr val="bg1"/>
                </a:solidFill>
                <a:latin typeface="Arial" panose="020B0604020202020204" pitchFamily="34" charset="0"/>
                <a:cs typeface="Arial" panose="020B0604020202020204" pitchFamily="34" charset="0"/>
              </a:rPr>
              <a:t>Nouveaux membres</a:t>
            </a:r>
          </a:p>
        </p:txBody>
      </p:sp>
      <p:sp>
        <p:nvSpPr>
          <p:cNvPr id="43" name="Rectangle 42">
            <a:extLst>
              <a:ext uri="{FF2B5EF4-FFF2-40B4-BE49-F238E27FC236}">
                <a16:creationId xmlns:a16="http://schemas.microsoft.com/office/drawing/2014/main" id="{7BF708E1-1513-FE41-B832-324562669D79}"/>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r-FR" b="1">
                <a:solidFill>
                  <a:schemeClr val="bg1"/>
                </a:solidFill>
                <a:latin typeface="Arial" panose="020B0604020202020204" pitchFamily="34" charset="0"/>
                <a:cs typeface="Arial" panose="020B0604020202020204" pitchFamily="34" charset="0"/>
              </a:rPr>
              <a:t>3</a:t>
            </a:r>
            <a:br>
              <a:rPr lang="fr-FR" b="1">
                <a:solidFill>
                  <a:schemeClr val="bg1"/>
                </a:solidFill>
                <a:latin typeface="Arial" panose="020B0604020202020204" pitchFamily="34" charset="0"/>
                <a:cs typeface="Arial" panose="020B0604020202020204" pitchFamily="34" charset="0"/>
              </a:rPr>
            </a:br>
            <a:r>
              <a:rPr lang="fr-FR" b="1">
                <a:solidFill>
                  <a:schemeClr val="bg1"/>
                </a:solidFill>
                <a:latin typeface="Arial" panose="020B0604020202020204" pitchFamily="34" charset="0"/>
                <a:cs typeface="Arial" panose="020B0604020202020204" pitchFamily="34" charset="0"/>
              </a:rPr>
              <a:t>Satisfaction des membres</a:t>
            </a:r>
          </a:p>
        </p:txBody>
      </p:sp>
      <p:sp>
        <p:nvSpPr>
          <p:cNvPr id="44" name="Rectangle 43">
            <a:extLst>
              <a:ext uri="{FF2B5EF4-FFF2-40B4-BE49-F238E27FC236}">
                <a16:creationId xmlns:a16="http://schemas.microsoft.com/office/drawing/2014/main" id="{7967CD91-E6B5-F64D-B24D-5ED0A5067A0A}"/>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r-FR" b="1">
                <a:solidFill>
                  <a:schemeClr val="bg1"/>
                </a:solidFill>
                <a:latin typeface="Arial" panose="020B0604020202020204" pitchFamily="34" charset="0"/>
                <a:cs typeface="Arial" panose="020B0604020202020204" pitchFamily="34" charset="0"/>
              </a:rPr>
              <a:t>4</a:t>
            </a:r>
            <a:br>
              <a:rPr lang="fr-FR" b="1">
                <a:solidFill>
                  <a:schemeClr val="bg1"/>
                </a:solidFill>
                <a:latin typeface="Arial" panose="020B0604020202020204" pitchFamily="34" charset="0"/>
                <a:cs typeface="Arial" panose="020B0604020202020204" pitchFamily="34" charset="0"/>
              </a:rPr>
            </a:br>
            <a:r>
              <a:rPr lang="fr-FR" b="1">
                <a:solidFill>
                  <a:schemeClr val="bg1"/>
                </a:solidFill>
                <a:latin typeface="Arial" panose="020B0604020202020204" pitchFamily="34" charset="0"/>
                <a:cs typeface="Arial" panose="020B0604020202020204" pitchFamily="34" charset="0"/>
              </a:rPr>
              <a:t>Soutien aux responsables</a:t>
            </a:r>
          </a:p>
        </p:txBody>
      </p:sp>
      <p:sp>
        <p:nvSpPr>
          <p:cNvPr id="45" name="Rectangle 44">
            <a:extLst>
              <a:ext uri="{FF2B5EF4-FFF2-40B4-BE49-F238E27FC236}">
                <a16:creationId xmlns:a16="http://schemas.microsoft.com/office/drawing/2014/main" id="{3CCED18B-7AB5-604A-B958-C09730CD7FDF}"/>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r-FR" b="1">
                <a:solidFill>
                  <a:schemeClr val="tx2"/>
                </a:solidFill>
                <a:latin typeface="Arial" panose="020B0604020202020204" pitchFamily="34" charset="0"/>
                <a:ea typeface="ヒラギノ角ゴ Pro W3" pitchFamily="84" charset="-128"/>
                <a:cs typeface="Arial" panose="020B0604020202020204" pitchFamily="34" charset="0"/>
              </a:rPr>
              <a:t>Action requise</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Plage de dates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Responsable(s)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Ressources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6" name="Rectangle 45">
            <a:extLst>
              <a:ext uri="{FF2B5EF4-FFF2-40B4-BE49-F238E27FC236}">
                <a16:creationId xmlns:a16="http://schemas.microsoft.com/office/drawing/2014/main" id="{F079E543-53CA-A349-9CD2-050E90A98F80}"/>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r-FR" b="1">
                <a:solidFill>
                  <a:schemeClr val="tx2"/>
                </a:solidFill>
                <a:latin typeface="Arial" panose="020B0604020202020204" pitchFamily="34" charset="0"/>
                <a:ea typeface="ヒラギノ角ゴ Pro W3" pitchFamily="84" charset="-128"/>
                <a:cs typeface="Arial" panose="020B0604020202020204" pitchFamily="34" charset="0"/>
              </a:rPr>
              <a:t>Action requise</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Plage de dates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Responsable(s)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Ressources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7" name="Rectangle 46">
            <a:extLst>
              <a:ext uri="{FF2B5EF4-FFF2-40B4-BE49-F238E27FC236}">
                <a16:creationId xmlns:a16="http://schemas.microsoft.com/office/drawing/2014/main" id="{8156EFA8-7EC7-1242-9337-6DF76F17A98B}"/>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r-FR" b="1">
                <a:solidFill>
                  <a:schemeClr val="tx2"/>
                </a:solidFill>
                <a:latin typeface="Arial" panose="020B0604020202020204" pitchFamily="34" charset="0"/>
                <a:ea typeface="ヒラギノ角ゴ Pro W3" pitchFamily="84" charset="-128"/>
                <a:cs typeface="Arial" panose="020B0604020202020204" pitchFamily="34" charset="0"/>
              </a:rPr>
              <a:t>Action requise</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Plage de dates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Responsable(s)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Ressources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8" name="Rectangle 47">
            <a:extLst>
              <a:ext uri="{FF2B5EF4-FFF2-40B4-BE49-F238E27FC236}">
                <a16:creationId xmlns:a16="http://schemas.microsoft.com/office/drawing/2014/main" id="{8CBDBD2A-F0E8-2A47-90DB-DD8CEB1BC974}"/>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r-FR" b="1">
                <a:solidFill>
                  <a:schemeClr val="tx2"/>
                </a:solidFill>
                <a:latin typeface="Arial" panose="020B0604020202020204" pitchFamily="34" charset="0"/>
                <a:ea typeface="ヒラギノ角ゴ Pro W3" pitchFamily="84" charset="-128"/>
                <a:cs typeface="Arial" panose="020B0604020202020204" pitchFamily="34" charset="0"/>
              </a:rPr>
              <a:t>Action requise</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Plage de dates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Responsable(s)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Ressources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9" name="Rectangle 48">
            <a:extLst>
              <a:ext uri="{FF2B5EF4-FFF2-40B4-BE49-F238E27FC236}">
                <a16:creationId xmlns:a16="http://schemas.microsoft.com/office/drawing/2014/main" id="{4C5C31FB-E097-FB41-8C0A-1D30E2CAC647}"/>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r-FR" b="1">
                <a:solidFill>
                  <a:schemeClr val="tx2"/>
                </a:solidFill>
                <a:latin typeface="Arial" panose="020B0604020202020204" pitchFamily="34" charset="0"/>
                <a:ea typeface="ヒラギノ角ゴ Pro W3" pitchFamily="84" charset="-128"/>
                <a:cs typeface="Arial" panose="020B0604020202020204" pitchFamily="34" charset="0"/>
              </a:rPr>
              <a:t>Action requise</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Plage de dates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Responsable(s)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Ressources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0" name="Rectangle 49">
            <a:extLst>
              <a:ext uri="{FF2B5EF4-FFF2-40B4-BE49-F238E27FC236}">
                <a16:creationId xmlns:a16="http://schemas.microsoft.com/office/drawing/2014/main" id="{62F3B411-DB53-C242-A419-2323CFA27ED3}"/>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r-FR" b="1">
                <a:solidFill>
                  <a:schemeClr val="tx2"/>
                </a:solidFill>
                <a:latin typeface="Arial" panose="020B0604020202020204" pitchFamily="34" charset="0"/>
                <a:ea typeface="ヒラギノ角ゴ Pro W3" pitchFamily="84" charset="-128"/>
                <a:cs typeface="Arial" panose="020B0604020202020204" pitchFamily="34" charset="0"/>
              </a:rPr>
              <a:t>Action requise</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Plage de dates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Responsable(s)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Ressources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1" name="Page Number - White">
            <a:extLst>
              <a:ext uri="{FF2B5EF4-FFF2-40B4-BE49-F238E27FC236}">
                <a16:creationId xmlns:a16="http://schemas.microsoft.com/office/drawing/2014/main" id="{E07FC904-E103-1F4F-B560-652E7964133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a:ln>
                <a:noFill/>
              </a:ln>
              <a:solidFill>
                <a:srgbClr val="0A5496"/>
              </a:solidFill>
              <a:effectLst/>
              <a:uLnTx/>
              <a:uFillTx/>
              <a:latin typeface="Arial" charset="0"/>
              <a:ea typeface="ヒラギノ角ゴ Pro W3" charset="0"/>
            </a:endParaRPr>
          </a:p>
        </p:txBody>
      </p:sp>
    </p:spTree>
    <p:extLst>
      <p:ext uri="{BB962C8B-B14F-4D97-AF65-F5344CB8AC3E}">
        <p14:creationId xmlns:p14="http://schemas.microsoft.com/office/powerpoint/2010/main" val="2501444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5C8DBD-B959-9142-AD42-03858497A51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2" name="Text Placeholder 18">
            <a:extLst>
              <a:ext uri="{FF2B5EF4-FFF2-40B4-BE49-F238E27FC236}">
                <a16:creationId xmlns:a16="http://schemas.microsoft.com/office/drawing/2014/main" id="{2AB6C1BC-D935-7C44-BFFD-32F75F164C3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fr-FR" sz="3600" b="1"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Planification stratégique</a:t>
            </a:r>
          </a:p>
        </p:txBody>
      </p:sp>
      <p:sp>
        <p:nvSpPr>
          <p:cNvPr id="7" name="Page Number - White">
            <a:extLst>
              <a:ext uri="{FF2B5EF4-FFF2-40B4-BE49-F238E27FC236}">
                <a16:creationId xmlns:a16="http://schemas.microsoft.com/office/drawing/2014/main" id="{55D5AC90-3E45-0A4F-AD6D-CE0DEF85461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23</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2" name="Content Placeholder 16">
            <a:extLst>
              <a:ext uri="{FF2B5EF4-FFF2-40B4-BE49-F238E27FC236}">
                <a16:creationId xmlns:a16="http://schemas.microsoft.com/office/drawing/2014/main" id="{4BBFD163-29B5-41C8-AC8E-5E01D44DAF54}"/>
              </a:ext>
            </a:extLst>
          </p:cNvPr>
          <p:cNvPicPr>
            <a:picLocks noChangeAspect="1"/>
          </p:cNvPicPr>
          <p:nvPr/>
        </p:nvPicPr>
        <p:blipFill rotWithShape="1">
          <a:blip r:embed="rId3">
            <a:extLst>
              <a:ext uri="{28A0092B-C50C-407E-A947-70E740481C1C}">
                <a14:useLocalDpi xmlns:a14="http://schemas.microsoft.com/office/drawing/2010/main" val="0"/>
              </a:ext>
            </a:extLst>
          </a:blip>
          <a:srcRect r="1765"/>
          <a:stretch/>
        </p:blipFill>
        <p:spPr>
          <a:xfrm>
            <a:off x="6719557" y="1027007"/>
            <a:ext cx="4558043" cy="4840393"/>
          </a:xfrm>
          <a:prstGeom prst="rect">
            <a:avLst/>
          </a:prstGeom>
          <a:noFill/>
          <a:ln>
            <a:noFill/>
          </a:ln>
        </p:spPr>
      </p:pic>
      <p:sp>
        <p:nvSpPr>
          <p:cNvPr id="14" name="Content Placeholder 2">
            <a:extLst>
              <a:ext uri="{FF2B5EF4-FFF2-40B4-BE49-F238E27FC236}">
                <a16:creationId xmlns:a16="http://schemas.microsoft.com/office/drawing/2014/main" id="{82CAE138-F150-4A1E-8809-530057AE8C52}"/>
              </a:ext>
            </a:extLst>
          </p:cNvPr>
          <p:cNvSpPr txBox="1">
            <a:spLocks/>
          </p:cNvSpPr>
          <p:nvPr/>
        </p:nvSpPr>
        <p:spPr>
          <a:xfrm>
            <a:off x="699757" y="1630338"/>
            <a:ext cx="5701043" cy="4499988"/>
          </a:xfrm>
          <a:prstGeom prst="rect">
            <a:avLst/>
          </a:prstGeom>
        </p:spPr>
        <p:txBody>
          <a:bodyPr lIns="91440" tIns="45720" rIns="91440" bIns="45720" numCol="1"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50000"/>
              </a:lnSpc>
              <a:spcBef>
                <a:spcPct val="20000"/>
              </a:spcBef>
              <a:spcAft>
                <a:spcPct val="0"/>
              </a:spcAft>
              <a:buClr>
                <a:srgbClr val="FFC000"/>
              </a:buClr>
              <a:buSzTx/>
              <a:buFont typeface="Arial" pitchFamily="34" charset="0"/>
              <a:buNone/>
              <a:tabLst/>
              <a:defRPr/>
            </a:pPr>
            <a:r>
              <a:rPr kumimoji="0" lang="fr-FR" sz="2400" b="1"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Soutenez l’innovation</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fr-FR"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Veillez à ce que tout le monde contribue</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fr-FR"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Priorité initiale : quantité des idées</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fr-FR"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Soyez positifs - pas de commentaires négatifs</a:t>
            </a:r>
          </a:p>
          <a:p>
            <a:pPr marL="230182" marR="0" lvl="0" indent="-230182" algn="l" defTabSz="914400" rtl="0" eaLnBrk="1" fontAlgn="base" latinLnBrk="0" hangingPunct="1">
              <a:lnSpc>
                <a:spcPct val="100000"/>
              </a:lnSpc>
              <a:spcBef>
                <a:spcPts val="1000"/>
              </a:spcBef>
              <a:spcAft>
                <a:spcPct val="0"/>
              </a:spcAft>
              <a:buClr>
                <a:srgbClr val="FFC000"/>
              </a:buClr>
              <a:buSzTx/>
              <a:buFont typeface="Wingdings" pitchFamily="2" charset="2"/>
              <a:buChar char="§"/>
              <a:tabLst/>
              <a:defRPr/>
            </a:pPr>
            <a:r>
              <a:rPr kumimoji="0" lang="fr-FR"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Encouragez les idées audacieuses et remettez-vous en question</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fr-FR"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Soyez créatifs</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fr-FR"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Combinez vos idées et améliorez-les</a:t>
            </a: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869574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2E36F2-E339-5849-AFCE-7985C2C379C2}"/>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12" name="Title 3">
            <a:extLst>
              <a:ext uri="{FF2B5EF4-FFF2-40B4-BE49-F238E27FC236}">
                <a16:creationId xmlns:a16="http://schemas.microsoft.com/office/drawing/2014/main" id="{81952C90-7D14-AF48-89FB-E93DD9B17AE4}"/>
              </a:ext>
            </a:extLst>
          </p:cNvPr>
          <p:cNvSpPr txBox="1">
            <a:spLocks/>
          </p:cNvSpPr>
          <p:nvPr/>
        </p:nvSpPr>
        <p:spPr>
          <a:xfrm>
            <a:off x="-21265" y="6858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b="1" dirty="0">
                <a:solidFill>
                  <a:srgbClr val="0A5496"/>
                </a:solidFill>
              </a:rPr>
              <a:t>Déterminez les actions et le calendrier</a:t>
            </a:r>
          </a:p>
        </p:txBody>
      </p:sp>
      <p:sp>
        <p:nvSpPr>
          <p:cNvPr id="13" name="Yellow Bar">
            <a:extLst>
              <a:ext uri="{FF2B5EF4-FFF2-40B4-BE49-F238E27FC236}">
                <a16:creationId xmlns:a16="http://schemas.microsoft.com/office/drawing/2014/main" id="{2E333F99-A312-EE4F-BEED-288EFC88C75E}"/>
              </a:ext>
            </a:extLst>
          </p:cNvPr>
          <p:cNvSpPr/>
          <p:nvPr/>
        </p:nvSpPr>
        <p:spPr>
          <a:xfrm>
            <a:off x="4611695" y="13716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pic>
        <p:nvPicPr>
          <p:cNvPr id="14" name="Picture 13">
            <a:extLst>
              <a:ext uri="{FF2B5EF4-FFF2-40B4-BE49-F238E27FC236}">
                <a16:creationId xmlns:a16="http://schemas.microsoft.com/office/drawing/2014/main" id="{527734FD-5C1F-F741-BE3A-908E7F213F92}"/>
              </a:ext>
            </a:extLst>
          </p:cNvPr>
          <p:cNvPicPr>
            <a:picLocks noChangeAspect="1"/>
          </p:cNvPicPr>
          <p:nvPr/>
        </p:nvPicPr>
        <p:blipFill>
          <a:blip r:embed="rId3"/>
          <a:stretch>
            <a:fillRect/>
          </a:stretch>
        </p:blipFill>
        <p:spPr>
          <a:xfrm>
            <a:off x="9906000" y="17553"/>
            <a:ext cx="2286000" cy="2286000"/>
          </a:xfrm>
          <a:prstGeom prst="rect">
            <a:avLst/>
          </a:prstGeom>
        </p:spPr>
      </p:pic>
      <p:sp>
        <p:nvSpPr>
          <p:cNvPr id="15" name="Rectangle 14">
            <a:extLst>
              <a:ext uri="{FF2B5EF4-FFF2-40B4-BE49-F238E27FC236}">
                <a16:creationId xmlns:a16="http://schemas.microsoft.com/office/drawing/2014/main" id="{B07F8066-3254-6848-B762-267DAD9489CA}"/>
              </a:ext>
            </a:extLst>
          </p:cNvPr>
          <p:cNvSpPr/>
          <p:nvPr/>
        </p:nvSpPr>
        <p:spPr>
          <a:xfrm>
            <a:off x="1078759"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r-FR" b="1">
                <a:solidFill>
                  <a:schemeClr val="bg1"/>
                </a:solidFill>
                <a:latin typeface="Arial" panose="020B0604020202020204" pitchFamily="34" charset="0"/>
                <a:cs typeface="Arial" panose="020B0604020202020204" pitchFamily="34" charset="0"/>
              </a:rPr>
              <a:t>1</a:t>
            </a:r>
            <a:br>
              <a:rPr lang="fr-FR" b="1">
                <a:solidFill>
                  <a:schemeClr val="bg1"/>
                </a:solidFill>
                <a:latin typeface="Arial" panose="020B0604020202020204" pitchFamily="34" charset="0"/>
                <a:cs typeface="Arial" panose="020B0604020202020204" pitchFamily="34" charset="0"/>
              </a:rPr>
            </a:br>
            <a:r>
              <a:rPr lang="fr-FR" b="1">
                <a:solidFill>
                  <a:schemeClr val="bg1"/>
                </a:solidFill>
                <a:latin typeface="Arial" panose="020B0604020202020204" pitchFamily="34" charset="0"/>
                <a:cs typeface="Arial" panose="020B0604020202020204" pitchFamily="34" charset="0"/>
              </a:rPr>
              <a:t>Nouveaux clubs</a:t>
            </a:r>
          </a:p>
        </p:txBody>
      </p:sp>
      <p:sp>
        <p:nvSpPr>
          <p:cNvPr id="16" name="Rectangle 15">
            <a:extLst>
              <a:ext uri="{FF2B5EF4-FFF2-40B4-BE49-F238E27FC236}">
                <a16:creationId xmlns:a16="http://schemas.microsoft.com/office/drawing/2014/main" id="{878D1C2E-D32C-D441-9269-B184D1946B76}"/>
              </a:ext>
            </a:extLst>
          </p:cNvPr>
          <p:cNvSpPr/>
          <p:nvPr/>
        </p:nvSpPr>
        <p:spPr>
          <a:xfrm>
            <a:off x="3686878"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r-FR" b="1">
                <a:solidFill>
                  <a:schemeClr val="bg1"/>
                </a:solidFill>
                <a:latin typeface="Arial" panose="020B0604020202020204" pitchFamily="34" charset="0"/>
                <a:cs typeface="Arial" panose="020B0604020202020204" pitchFamily="34" charset="0"/>
              </a:rPr>
              <a:t>2</a:t>
            </a:r>
            <a:br>
              <a:rPr lang="fr-FR" b="1">
                <a:solidFill>
                  <a:schemeClr val="bg1"/>
                </a:solidFill>
                <a:latin typeface="Arial" panose="020B0604020202020204" pitchFamily="34" charset="0"/>
                <a:cs typeface="Arial" panose="020B0604020202020204" pitchFamily="34" charset="0"/>
              </a:rPr>
            </a:br>
            <a:r>
              <a:rPr lang="fr-FR" b="1">
                <a:solidFill>
                  <a:schemeClr val="bg1"/>
                </a:solidFill>
                <a:latin typeface="Arial" panose="020B0604020202020204" pitchFamily="34" charset="0"/>
                <a:cs typeface="Arial" panose="020B0604020202020204" pitchFamily="34" charset="0"/>
              </a:rPr>
              <a:t>Nouveaux membres</a:t>
            </a:r>
          </a:p>
        </p:txBody>
      </p:sp>
      <p:sp>
        <p:nvSpPr>
          <p:cNvPr id="17" name="Rectangle 16">
            <a:extLst>
              <a:ext uri="{FF2B5EF4-FFF2-40B4-BE49-F238E27FC236}">
                <a16:creationId xmlns:a16="http://schemas.microsoft.com/office/drawing/2014/main" id="{37B435C2-AA83-8F47-ACF7-35952E6918CF}"/>
              </a:ext>
            </a:extLst>
          </p:cNvPr>
          <p:cNvSpPr/>
          <p:nvPr/>
        </p:nvSpPr>
        <p:spPr>
          <a:xfrm>
            <a:off x="6297304"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r-FR" b="1">
                <a:solidFill>
                  <a:schemeClr val="bg1"/>
                </a:solidFill>
                <a:latin typeface="Arial" panose="020B0604020202020204" pitchFamily="34" charset="0"/>
                <a:cs typeface="Arial" panose="020B0604020202020204" pitchFamily="34" charset="0"/>
              </a:rPr>
              <a:t>3</a:t>
            </a:r>
            <a:br>
              <a:rPr lang="fr-FR" b="1">
                <a:solidFill>
                  <a:schemeClr val="bg1"/>
                </a:solidFill>
                <a:latin typeface="Arial" panose="020B0604020202020204" pitchFamily="34" charset="0"/>
                <a:cs typeface="Arial" panose="020B0604020202020204" pitchFamily="34" charset="0"/>
              </a:rPr>
            </a:br>
            <a:r>
              <a:rPr lang="fr-FR" b="1">
                <a:solidFill>
                  <a:schemeClr val="bg1"/>
                </a:solidFill>
                <a:latin typeface="Arial" panose="020B0604020202020204" pitchFamily="34" charset="0"/>
                <a:cs typeface="Arial" panose="020B0604020202020204" pitchFamily="34" charset="0"/>
              </a:rPr>
              <a:t>Satisfaction des membres</a:t>
            </a:r>
          </a:p>
        </p:txBody>
      </p:sp>
      <p:sp>
        <p:nvSpPr>
          <p:cNvPr id="18" name="Rectangle 17">
            <a:extLst>
              <a:ext uri="{FF2B5EF4-FFF2-40B4-BE49-F238E27FC236}">
                <a16:creationId xmlns:a16="http://schemas.microsoft.com/office/drawing/2014/main" id="{33330FFC-F68A-3340-9304-7C7AD97599D9}"/>
              </a:ext>
            </a:extLst>
          </p:cNvPr>
          <p:cNvSpPr/>
          <p:nvPr/>
        </p:nvSpPr>
        <p:spPr>
          <a:xfrm>
            <a:off x="8915400"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r-FR" b="1" dirty="0">
                <a:solidFill>
                  <a:schemeClr val="bg1"/>
                </a:solidFill>
                <a:latin typeface="Arial" panose="020B0604020202020204" pitchFamily="34" charset="0"/>
                <a:cs typeface="Arial" panose="020B0604020202020204" pitchFamily="34" charset="0"/>
              </a:rPr>
              <a:t>4</a:t>
            </a:r>
            <a:br>
              <a:rPr lang="fr-FR" b="1" dirty="0">
                <a:solidFill>
                  <a:schemeClr val="bg1"/>
                </a:solidFill>
                <a:latin typeface="Arial" panose="020B0604020202020204" pitchFamily="34" charset="0"/>
                <a:cs typeface="Arial" panose="020B0604020202020204" pitchFamily="34" charset="0"/>
              </a:rPr>
            </a:br>
            <a:r>
              <a:rPr lang="fr-FR" b="1" dirty="0">
                <a:solidFill>
                  <a:schemeClr val="bg1"/>
                </a:solidFill>
                <a:latin typeface="Arial" panose="020B0604020202020204" pitchFamily="34" charset="0"/>
                <a:cs typeface="Arial" panose="020B0604020202020204" pitchFamily="34" charset="0"/>
              </a:rPr>
              <a:t>Soutien aux dirigeants</a:t>
            </a:r>
          </a:p>
        </p:txBody>
      </p:sp>
      <p:sp>
        <p:nvSpPr>
          <p:cNvPr id="19" name="Content Placeholder 2">
            <a:extLst>
              <a:ext uri="{FF2B5EF4-FFF2-40B4-BE49-F238E27FC236}">
                <a16:creationId xmlns:a16="http://schemas.microsoft.com/office/drawing/2014/main" id="{DC8E7DA0-5BA1-6041-BD14-6208B27DF0E2}"/>
              </a:ext>
            </a:extLst>
          </p:cNvPr>
          <p:cNvSpPr txBox="1">
            <a:spLocks/>
          </p:cNvSpPr>
          <p:nvPr/>
        </p:nvSpPr>
        <p:spPr>
          <a:xfrm>
            <a:off x="1061969" y="3108237"/>
            <a:ext cx="10368031" cy="2911563"/>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14350" indent="-514350">
              <a:lnSpc>
                <a:spcPct val="110000"/>
              </a:lnSpc>
              <a:spcBef>
                <a:spcPts val="1200"/>
              </a:spcBef>
              <a:spcAft>
                <a:spcPts val="600"/>
              </a:spcAft>
              <a:buClr>
                <a:schemeClr val="tx1"/>
              </a:buClr>
              <a:buFont typeface="+mj-lt"/>
              <a:buAutoNum type="arabicParenR"/>
            </a:pPr>
            <a:r>
              <a:rPr lang="fr-FR" sz="2000" dirty="0"/>
              <a:t>Divisez-vous en quatre groupes : un pour chaque domaine prioritaire.</a:t>
            </a:r>
          </a:p>
          <a:p>
            <a:pPr marL="514350" indent="-514350">
              <a:lnSpc>
                <a:spcPct val="110000"/>
              </a:lnSpc>
              <a:spcBef>
                <a:spcPts val="1200"/>
              </a:spcBef>
              <a:spcAft>
                <a:spcPts val="600"/>
              </a:spcAft>
              <a:buClr>
                <a:schemeClr val="tx1"/>
              </a:buClr>
              <a:buFont typeface="+mj-lt"/>
              <a:buAutoNum type="arabicParenR"/>
            </a:pPr>
            <a:r>
              <a:rPr lang="fr-FR" sz="2000" dirty="0"/>
              <a:t>Chaque groupe dresse la liste des actions potentielles, puis choisit les 2-3 meilleures et ajoute une description et une plage de dates.</a:t>
            </a:r>
          </a:p>
          <a:p>
            <a:pPr marL="514350" indent="-514350">
              <a:lnSpc>
                <a:spcPct val="110000"/>
              </a:lnSpc>
              <a:spcBef>
                <a:spcPts val="1200"/>
              </a:spcBef>
              <a:spcAft>
                <a:spcPts val="600"/>
              </a:spcAft>
              <a:buClr>
                <a:schemeClr val="tx1"/>
              </a:buClr>
              <a:buFont typeface="+mj-lt"/>
              <a:buAutoNum type="arabicParenR"/>
            </a:pPr>
            <a:r>
              <a:rPr lang="fr-FR" sz="2000" dirty="0"/>
              <a:t>Le/La porte-parole de chaque groupe communique les idées du groupe.</a:t>
            </a:r>
          </a:p>
          <a:p>
            <a:pPr marL="514350" indent="-514350">
              <a:lnSpc>
                <a:spcPct val="110000"/>
              </a:lnSpc>
              <a:spcBef>
                <a:spcPts val="1200"/>
              </a:spcBef>
              <a:spcAft>
                <a:spcPts val="600"/>
              </a:spcAft>
              <a:buClr>
                <a:schemeClr val="tx1"/>
              </a:buClr>
              <a:buFont typeface="+mj-lt"/>
              <a:buAutoNum type="arabicParenR"/>
            </a:pPr>
            <a:r>
              <a:rPr lang="fr-FR" sz="2000" dirty="0"/>
              <a:t>En groupe, nous apporterons la dernière touche à notre liste d’actions.</a:t>
            </a:r>
          </a:p>
          <a:p>
            <a:pPr marL="457200" indent="-457200">
              <a:buClr>
                <a:schemeClr val="accent1"/>
              </a:buClr>
              <a:buFont typeface="Wingdings" panose="05000000000000000000" pitchFamily="2" charset="2"/>
              <a:buChar char="v"/>
            </a:pPr>
            <a:endParaRPr lang="en-US" kern="0" dirty="0"/>
          </a:p>
          <a:p>
            <a:pPr marL="457200" indent="-457200">
              <a:buClr>
                <a:schemeClr val="accent1"/>
              </a:buClr>
              <a:buFont typeface="Wingdings" panose="05000000000000000000" pitchFamily="2" charset="2"/>
              <a:buChar char="v"/>
            </a:pPr>
            <a:endParaRPr lang="en-US" kern="0" dirty="0"/>
          </a:p>
          <a:p>
            <a:pPr marL="457200" indent="-457200">
              <a:buClr>
                <a:schemeClr val="accent1"/>
              </a:buClr>
              <a:buFont typeface="Wingdings" panose="05000000000000000000" pitchFamily="2" charset="2"/>
              <a:buChar char="v"/>
            </a:pPr>
            <a:endParaRPr lang="en-US" kern="0" dirty="0"/>
          </a:p>
        </p:txBody>
      </p:sp>
    </p:spTree>
    <p:extLst>
      <p:ext uri="{BB962C8B-B14F-4D97-AF65-F5344CB8AC3E}">
        <p14:creationId xmlns:p14="http://schemas.microsoft.com/office/powerpoint/2010/main" val="2364426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80238ADF-17B9-074D-84D2-FCFA433FCFC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 </a:t>
            </a:r>
          </a:p>
        </p:txBody>
      </p:sp>
      <p:pic>
        <p:nvPicPr>
          <p:cNvPr id="15" name="Picture 14">
            <a:extLst>
              <a:ext uri="{FF2B5EF4-FFF2-40B4-BE49-F238E27FC236}">
                <a16:creationId xmlns:a16="http://schemas.microsoft.com/office/drawing/2014/main" id="{27E82D2D-F0DF-5E4A-8945-ED80B4F6844B}"/>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5F77943E-40C1-0D42-B3C7-3D96ED576C62}"/>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sp>
        <p:nvSpPr>
          <p:cNvPr id="18" name="Body Copy">
            <a:extLst>
              <a:ext uri="{FF2B5EF4-FFF2-40B4-BE49-F238E27FC236}">
                <a16:creationId xmlns:a16="http://schemas.microsoft.com/office/drawing/2014/main" id="{4EAE00C4-3586-1D47-A400-BA8FEDC3A82E}"/>
              </a:ext>
            </a:extLst>
          </p:cNvPr>
          <p:cNvSpPr txBox="1">
            <a:spLocks/>
          </p:cNvSpPr>
          <p:nvPr/>
        </p:nvSpPr>
        <p:spPr>
          <a:xfrm>
            <a:off x="1600200"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4400" b="1" dirty="0"/>
              <a:t>Sans engagement,</a:t>
            </a:r>
          </a:p>
          <a:p>
            <a:r>
              <a:rPr lang="fr-FR" sz="4400" b="1" dirty="0"/>
              <a:t>il n’y a que des promesses et </a:t>
            </a:r>
          </a:p>
          <a:p>
            <a:r>
              <a:rPr lang="fr-FR" sz="4400" b="1" dirty="0"/>
              <a:t>des espoirs, pas de plan.</a:t>
            </a:r>
          </a:p>
        </p:txBody>
      </p:sp>
      <p:sp>
        <p:nvSpPr>
          <p:cNvPr id="21" name="Page Number - White">
            <a:extLst>
              <a:ext uri="{FF2B5EF4-FFF2-40B4-BE49-F238E27FC236}">
                <a16:creationId xmlns:a16="http://schemas.microsoft.com/office/drawing/2014/main" id="{9A896B92-828E-D448-BFB4-5A017EAA2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sp>
        <p:nvSpPr>
          <p:cNvPr id="22" name="Text Placeholder 1">
            <a:extLst>
              <a:ext uri="{FF2B5EF4-FFF2-40B4-BE49-F238E27FC236}">
                <a16:creationId xmlns:a16="http://schemas.microsoft.com/office/drawing/2014/main" id="{91433342-9F76-5442-8350-777BB1B7CA90}"/>
              </a:ext>
            </a:extLst>
          </p:cNvPr>
          <p:cNvSpPr txBox="1">
            <a:spLocks/>
          </p:cNvSpPr>
          <p:nvPr/>
        </p:nvSpPr>
        <p:spPr>
          <a:xfrm>
            <a:off x="6942088" y="5171788"/>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fr-FR" sz="2400" b="1" dirty="0">
                <a:solidFill>
                  <a:schemeClr val="bg1"/>
                </a:solidFill>
              </a:rPr>
              <a:t>– Peter F. Drucker</a:t>
            </a:r>
          </a:p>
        </p:txBody>
      </p:sp>
      <p:sp>
        <p:nvSpPr>
          <p:cNvPr id="2" name="Quote">
            <a:extLst>
              <a:ext uri="{FF2B5EF4-FFF2-40B4-BE49-F238E27FC236}">
                <a16:creationId xmlns:a16="http://schemas.microsoft.com/office/drawing/2014/main" id="{1A4562C4-69CD-B2BA-3482-6E5735E0B806}"/>
              </a:ext>
            </a:extLst>
          </p:cNvPr>
          <p:cNvSpPr/>
          <p:nvPr/>
        </p:nvSpPr>
        <p:spPr>
          <a:xfrm>
            <a:off x="499415" y="58019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3" name="Quote">
            <a:extLst>
              <a:ext uri="{FF2B5EF4-FFF2-40B4-BE49-F238E27FC236}">
                <a16:creationId xmlns:a16="http://schemas.microsoft.com/office/drawing/2014/main" id="{F8161B0D-3BF1-8846-BCF1-DC84C53FE5E7}"/>
              </a:ext>
            </a:extLst>
          </p:cNvPr>
          <p:cNvSpPr/>
          <p:nvPr/>
        </p:nvSpPr>
        <p:spPr>
          <a:xfrm>
            <a:off x="9131034" y="3910241"/>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Tree>
    <p:extLst>
      <p:ext uri="{BB962C8B-B14F-4D97-AF65-F5344CB8AC3E}">
        <p14:creationId xmlns:p14="http://schemas.microsoft.com/office/powerpoint/2010/main" val="2747503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pPr algn="ctr"/>
            <a:r>
              <a:rPr lang="en-US" sz="3200" b="1" dirty="0" err="1">
                <a:solidFill>
                  <a:srgbClr val="0A5496"/>
                </a:solidFill>
              </a:rPr>
              <a:t>Exemple</a:t>
            </a:r>
            <a:r>
              <a:rPr lang="en-US" sz="3200" b="1" dirty="0">
                <a:solidFill>
                  <a:srgbClr val="0A5496"/>
                </a:solidFill>
              </a:rPr>
              <a:t> de </a:t>
            </a:r>
            <a:r>
              <a:rPr lang="en-US" sz="3200" b="1" dirty="0" err="1">
                <a:solidFill>
                  <a:srgbClr val="0A5496"/>
                </a:solidFill>
              </a:rPr>
              <a:t>groupe</a:t>
            </a:r>
            <a:r>
              <a:rPr lang="en-US" sz="3200" b="1" dirty="0">
                <a:solidFill>
                  <a:srgbClr val="0A5496"/>
                </a:solidFill>
              </a:rPr>
              <a:t> de travail</a:t>
            </a: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3441951" cy="580225"/>
            <a:chOff x="2051501" y="4649255"/>
            <a:chExt cx="2581463"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Chef/référent du groupe de travail</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1" y="6126858"/>
            <a:ext cx="367930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sz="1700" kern="0" dirty="0">
                  <a:solidFill>
                    <a:srgbClr val="0D2240"/>
                  </a:solidFill>
                  <a:latin typeface="Helvetica Neue"/>
                  <a:ea typeface="Fira Sans Extra Condensed Medium"/>
                  <a:cs typeface="Fira Sans Extra Condensed Medium"/>
                  <a:sym typeface="Fira Sans Extra Condensed Medium"/>
                </a:rPr>
                <a:t>: Membres du groupe de travail</a:t>
              </a:r>
              <a:endParaRPr sz="1700" kern="0" dirty="0">
                <a:solidFill>
                  <a:srgbClr val="0D2240"/>
                </a:solidFill>
                <a:highlight>
                  <a:srgbClr val="FF338D"/>
                </a:highlight>
                <a:latin typeface="Helvetica Neue"/>
                <a:ea typeface="Fira Sans Extra Condensed Medium"/>
                <a:cs typeface="Fira Sans Extra Condensed Medium"/>
                <a:sym typeface="Fira Sans Extra Condensed Medium"/>
              </a:endParaRP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114940" y="1710996"/>
            <a:ext cx="8179677" cy="4321515"/>
            <a:chOff x="2679109" y="955830"/>
            <a:chExt cx="6228426"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679109" y="955830"/>
              <a:ext cx="6228426" cy="3241136"/>
              <a:chOff x="2382192" y="924825"/>
              <a:chExt cx="6228426"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382192" y="924825"/>
                <a:ext cx="6228426" cy="3241136"/>
                <a:chOff x="2879565" y="862828"/>
                <a:chExt cx="5716627"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2879565" y="862828"/>
                  <a:ext cx="5716627" cy="3023831"/>
                  <a:chOff x="1724065" y="1266013"/>
                  <a:chExt cx="5940096"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1758783" y="1494393"/>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pPr algn="ctr"/>
                    <a:r>
                      <a:rPr lang="en" sz="1600" dirty="0">
                        <a:solidFill>
                          <a:srgbClr val="EBB700"/>
                        </a:solidFill>
                        <a:effectLst>
                          <a:innerShdw blurRad="63500" dist="50800" dir="13500000">
                            <a:prstClr val="black">
                              <a:alpha val="50000"/>
                            </a:prstClr>
                          </a:innerShdw>
                        </a:effectLst>
                        <a:sym typeface="Fira Sans Extra Condensed Medium"/>
                      </a:rPr>
                      <a:t>Domaine prioritaire 1 Nouveaux clubs</a:t>
                    </a:r>
                    <a:endParaRPr sz="1600" dirty="0">
                      <a:solidFill>
                        <a:srgbClr val="EBB700"/>
                      </a:solidFill>
                      <a:effectLst>
                        <a:innerShdw blurRad="63500" dist="50800" dir="13500000">
                          <a:prstClr val="black">
                            <a:alpha val="50000"/>
                          </a:prstClr>
                        </a:innerShdw>
                      </a:effectLst>
                      <a:sym typeface="Fira Sans Extra Condensed Medium"/>
                    </a:endParaRP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754013" y="1491114"/>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pPr algn="ctr"/>
                    <a:r>
                      <a:rPr lang="en" sz="1600" dirty="0">
                        <a:solidFill>
                          <a:srgbClr val="407CCA"/>
                        </a:solidFill>
                        <a:effectLst>
                          <a:innerShdw blurRad="63500" dist="50800" dir="13500000">
                            <a:prstClr val="black">
                              <a:alpha val="50000"/>
                            </a:prstClr>
                          </a:innerShdw>
                        </a:effectLst>
                        <a:sym typeface="Fira Sans Extra Condensed Medium"/>
                      </a:rPr>
                      <a:t>Domaine prioritaire 2</a:t>
                    </a:r>
                  </a:p>
                  <a:p>
                    <a:pPr algn="ctr"/>
                    <a:r>
                      <a:rPr lang="en" sz="1600" dirty="0">
                        <a:solidFill>
                          <a:srgbClr val="407CCA"/>
                        </a:solidFill>
                        <a:effectLst>
                          <a:innerShdw blurRad="63500" dist="50800" dir="13500000">
                            <a:prstClr val="black">
                              <a:alpha val="50000"/>
                            </a:prstClr>
                          </a:innerShdw>
                        </a:effectLst>
                        <a:sym typeface="Fira Sans Extra Condensed Medium"/>
                      </a:rPr>
                      <a:t>Nouveaux membres</a:t>
                    </a:r>
                    <a:endParaRPr sz="1600" dirty="0">
                      <a:solidFill>
                        <a:srgbClr val="407CCA"/>
                      </a:solidFill>
                      <a:effectLst>
                        <a:innerShdw blurRad="63500" dist="50800" dir="13500000">
                          <a:prstClr val="black">
                            <a:alpha val="50000"/>
                          </a:prstClr>
                        </a:innerShdw>
                      </a:effectLst>
                      <a:sym typeface="Fira Sans Extra Condensed Medium"/>
                    </a:endParaRP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pic>
                <p:nvPicPr>
                  <p:cNvPr id="44" name="Graphic 43" descr="User with solid fill">
                    <a:extLst>
                      <a:ext uri="{FF2B5EF4-FFF2-40B4-BE49-F238E27FC236}">
                        <a16:creationId xmlns:a16="http://schemas.microsoft.com/office/drawing/2014/main" id="{3B4065C9-B127-4874-BA11-AD7B789B3B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71290" y="2320244"/>
                    <a:ext cx="304828" cy="304828"/>
                  </a:xfrm>
                  <a:prstGeom prst="rect">
                    <a:avLst/>
                  </a:prstGeom>
                </p:spPr>
              </p:pic>
              <p:pic>
                <p:nvPicPr>
                  <p:cNvPr id="45" name="Graphic 44" descr="User with solid fill">
                    <a:extLst>
                      <a:ext uri="{FF2B5EF4-FFF2-40B4-BE49-F238E27FC236}">
                        <a16:creationId xmlns:a16="http://schemas.microsoft.com/office/drawing/2014/main" id="{F691413E-F63F-41C9-A7A5-0A8A469AB7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04069" y="3288354"/>
                    <a:ext cx="304828" cy="304828"/>
                  </a:xfrm>
                  <a:prstGeom prst="rect">
                    <a:avLst/>
                  </a:prstGeom>
                </p:spPr>
              </p:pic>
              <p:pic>
                <p:nvPicPr>
                  <p:cNvPr id="46" name="Graphic 45" descr="User with solid fill">
                    <a:extLst>
                      <a:ext uri="{FF2B5EF4-FFF2-40B4-BE49-F238E27FC236}">
                        <a16:creationId xmlns:a16="http://schemas.microsoft.com/office/drawing/2014/main" id="{C6479C15-579A-4B2F-99B7-09A7513AEF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96886" y="2905556"/>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724065" y="3778378"/>
                    <a:ext cx="1884600" cy="429600"/>
                  </a:xfrm>
                  <a:prstGeom prst="rect">
                    <a:avLst/>
                  </a:prstGeom>
                  <a:noFill/>
                  <a:ln>
                    <a:noFill/>
                  </a:ln>
                </p:spPr>
                <p:txBody>
                  <a:bodyPr spcFirstLastPara="1" wrap="square" lIns="121900" tIns="121900" rIns="121900" bIns="121900" anchor="ctr" anchorCtr="0">
                    <a:noAutofit/>
                  </a:bodyPr>
                  <a:lstStyle/>
                  <a:p>
                    <a:pPr algn="ctr">
                      <a:buClrTx/>
                      <a:defRPr/>
                    </a:pPr>
                    <a:r>
                      <a:rPr lang="en" sz="1600" b="1" dirty="0">
                        <a:solidFill>
                          <a:srgbClr val="B3B2B1"/>
                        </a:solidFill>
                        <a:effectLst>
                          <a:innerShdw blurRad="63500" dist="50800" dir="13500000">
                            <a:prstClr val="black">
                              <a:alpha val="50000"/>
                            </a:prstClr>
                          </a:innerShdw>
                        </a:effectLst>
                        <a:latin typeface="Helvetica Neue"/>
                        <a:sym typeface="Fira Sans Extra Condensed Medium"/>
                      </a:rPr>
                      <a:t>Domaine prioritaire 4</a:t>
                    </a:r>
                  </a:p>
                  <a:p>
                    <a:pPr algn="ctr">
                      <a:buClrTx/>
                      <a:defRPr/>
                    </a:pPr>
                    <a:r>
                      <a:rPr lang="en" sz="1600" b="1" dirty="0">
                        <a:solidFill>
                          <a:srgbClr val="B3B2B1"/>
                        </a:solidFill>
                        <a:effectLst>
                          <a:innerShdw blurRad="63500" dist="50800" dir="13500000">
                            <a:prstClr val="black">
                              <a:alpha val="50000"/>
                            </a:prstClr>
                          </a:innerShdw>
                        </a:effectLst>
                        <a:latin typeface="Helvetica Neue"/>
                        <a:sym typeface="Fira Sans Extra Condensed Medium"/>
                      </a:rPr>
                      <a:t>Soutien aux dirigeants</a:t>
                    </a:r>
                    <a:endParaRPr sz="1600" b="1" dirty="0">
                      <a:solidFill>
                        <a:srgbClr val="B3B2B1"/>
                      </a:solidFill>
                      <a:effectLst>
                        <a:innerShdw blurRad="63500" dist="50800" dir="13500000">
                          <a:prstClr val="black">
                            <a:alpha val="50000"/>
                          </a:prstClr>
                        </a:innerShdw>
                      </a:effectLst>
                      <a:latin typeface="Helvetica Neue"/>
                      <a:sym typeface="Fira Sans Extra Condensed Medium"/>
                    </a:endParaRP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779561" y="3769154"/>
                    <a:ext cx="1884600" cy="429600"/>
                  </a:xfrm>
                  <a:prstGeom prst="rect">
                    <a:avLst/>
                  </a:prstGeom>
                  <a:noFill/>
                  <a:ln>
                    <a:noFill/>
                  </a:ln>
                </p:spPr>
                <p:txBody>
                  <a:bodyPr spcFirstLastPara="1" wrap="square" lIns="121900" tIns="121900" rIns="121900" bIns="121900" anchor="ctr" anchorCtr="0">
                    <a:noAutofit/>
                  </a:bodyPr>
                  <a:lstStyle/>
                  <a:p>
                    <a:pPr algn="ctr" defTabSz="1219170" fontAlgn="auto">
                      <a:spcBef>
                        <a:spcPts val="0"/>
                      </a:spcBef>
                      <a:spcAft>
                        <a:spcPts val="0"/>
                      </a:spcAft>
                      <a:defRPr/>
                    </a:pPr>
                    <a:r>
                      <a:rPr lang="en" sz="1600"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Domaine prioritaire 3</a:t>
                    </a:r>
                  </a:p>
                  <a:p>
                    <a:pPr algn="ctr" defTabSz="1219170" fontAlgn="auto">
                      <a:spcBef>
                        <a:spcPts val="0"/>
                      </a:spcBef>
                      <a:spcAft>
                        <a:spcPts val="0"/>
                      </a:spcAft>
                      <a:defRPr/>
                    </a:pPr>
                    <a:r>
                      <a:rPr lang="en" sz="1600"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Satisfaction des membres</a:t>
                    </a:r>
                    <a:endParaRPr sz="1600"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endParaRP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4965084" y="2072883"/>
              <a:ext cx="1420840"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b="1" dirty="0">
                  <a:solidFill>
                    <a:srgbClr val="0D2240"/>
                  </a:solidFill>
                  <a:latin typeface="Helvetica Neue"/>
                </a:rPr>
                <a:t> Point de contact</a:t>
              </a:r>
              <a:br>
                <a:rPr lang="en-US" sz="1067" b="1" dirty="0">
                  <a:solidFill>
                    <a:srgbClr val="0D2240"/>
                  </a:solidFill>
                  <a:latin typeface="Helvetica Neue"/>
                </a:rPr>
              </a:br>
              <a:r>
                <a:rPr lang="en-US" sz="1067" b="1" dirty="0" err="1">
                  <a:solidFill>
                    <a:srgbClr val="0D2240"/>
                  </a:solidFill>
                  <a:latin typeface="Helvetica Neue"/>
                </a:rPr>
                <a:t>Approche</a:t>
              </a:r>
              <a:r>
                <a:rPr lang="en-US" sz="1067" b="1" dirty="0">
                  <a:solidFill>
                    <a:srgbClr val="0D2240"/>
                  </a:solidFill>
                  <a:latin typeface="Helvetica Neue"/>
                </a:rPr>
                <a:t> </a:t>
              </a:r>
              <a:r>
                <a:rPr lang="en-US" sz="1067" b="1" dirty="0" err="1">
                  <a:solidFill>
                    <a:srgbClr val="0D2240"/>
                  </a:solidFill>
                  <a:latin typeface="Helvetica Neue"/>
                </a:rPr>
                <a:t>Globale</a:t>
              </a:r>
              <a:r>
                <a:rPr lang="en-US" sz="1067" b="1" dirty="0">
                  <a:solidFill>
                    <a:srgbClr val="0D2240"/>
                  </a:solidFill>
                  <a:latin typeface="Helvetica Neue"/>
                </a:rPr>
                <a:t> </a:t>
              </a:r>
              <a:r>
                <a:rPr lang="en-US" sz="1067" b="1" dirty="0" err="1">
                  <a:solidFill>
                    <a:srgbClr val="0D2240"/>
                  </a:solidFill>
                  <a:latin typeface="Helvetica Neue"/>
                </a:rPr>
                <a:t>Effectif</a:t>
              </a:r>
              <a:endParaRPr lang="en-US" sz="1067" b="1" dirty="0">
                <a:solidFill>
                  <a:srgbClr val="0D2240"/>
                </a:solidFill>
                <a:latin typeface="Helvetica Neue"/>
              </a:endParaRPr>
            </a:p>
          </p:txBody>
        </p:sp>
      </p:grpSp>
      <p:grpSp>
        <p:nvGrpSpPr>
          <p:cNvPr id="5" name="Group 4">
            <a:extLst>
              <a:ext uri="{FF2B5EF4-FFF2-40B4-BE49-F238E27FC236}">
                <a16:creationId xmlns:a16="http://schemas.microsoft.com/office/drawing/2014/main" id="{7AED911B-FEC7-427A-A1EB-937C36D12233}"/>
              </a:ext>
            </a:extLst>
          </p:cNvPr>
          <p:cNvGrpSpPr/>
          <p:nvPr/>
        </p:nvGrpSpPr>
        <p:grpSpPr>
          <a:xfrm>
            <a:off x="468921" y="2213318"/>
            <a:ext cx="1706880" cy="1069284"/>
            <a:chOff x="351691" y="1659988"/>
            <a:chExt cx="1280160" cy="801963"/>
          </a:xfrm>
        </p:grpSpPr>
        <p:cxnSp>
          <p:nvCxnSpPr>
            <p:cNvPr id="3" name="Straight Connector 2">
              <a:extLst>
                <a:ext uri="{FF2B5EF4-FFF2-40B4-BE49-F238E27FC236}">
                  <a16:creationId xmlns:a16="http://schemas.microsoft.com/office/drawing/2014/main" id="{F8252182-FCED-48BF-BCA8-11B336AB9800}"/>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CB726B0F-3775-4E81-9177-12979AB2002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BB3274E3-D49F-46BA-9AAB-48F492B7DFBF}"/>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E57A583B-5FEB-4810-8B5F-AB8A2BE59143}"/>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07" name="Group 106">
            <a:extLst>
              <a:ext uri="{FF2B5EF4-FFF2-40B4-BE49-F238E27FC236}">
                <a16:creationId xmlns:a16="http://schemas.microsoft.com/office/drawing/2014/main" id="{82396E36-F12C-4422-AD43-3682CBD5593C}"/>
              </a:ext>
            </a:extLst>
          </p:cNvPr>
          <p:cNvGrpSpPr/>
          <p:nvPr/>
        </p:nvGrpSpPr>
        <p:grpSpPr>
          <a:xfrm>
            <a:off x="550584" y="4142643"/>
            <a:ext cx="1706880" cy="1069284"/>
            <a:chOff x="351691" y="1659988"/>
            <a:chExt cx="1280160" cy="801963"/>
          </a:xfrm>
        </p:grpSpPr>
        <p:cxnSp>
          <p:nvCxnSpPr>
            <p:cNvPr id="108" name="Straight Connector 107">
              <a:extLst>
                <a:ext uri="{FF2B5EF4-FFF2-40B4-BE49-F238E27FC236}">
                  <a16:creationId xmlns:a16="http://schemas.microsoft.com/office/drawing/2014/main" id="{48D52EB8-01C3-4F21-B4DD-25815F187B5F}"/>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70A3E020-9F80-4CFD-916D-5E1FDEE7D759}"/>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54C3FE34-C650-492C-9EF9-77CDD6699C3A}"/>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2969923A-93E4-4F3B-B72A-D8FA2B091BE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2" name="Group 111">
            <a:extLst>
              <a:ext uri="{FF2B5EF4-FFF2-40B4-BE49-F238E27FC236}">
                <a16:creationId xmlns:a16="http://schemas.microsoft.com/office/drawing/2014/main" id="{C395059D-B4B8-4037-87EB-830E80CAADDF}"/>
              </a:ext>
            </a:extLst>
          </p:cNvPr>
          <p:cNvGrpSpPr/>
          <p:nvPr/>
        </p:nvGrpSpPr>
        <p:grpSpPr>
          <a:xfrm>
            <a:off x="10036279" y="2146893"/>
            <a:ext cx="1706880" cy="1069284"/>
            <a:chOff x="351691" y="1659988"/>
            <a:chExt cx="1280160" cy="801963"/>
          </a:xfrm>
        </p:grpSpPr>
        <p:cxnSp>
          <p:nvCxnSpPr>
            <p:cNvPr id="113" name="Straight Connector 112">
              <a:extLst>
                <a:ext uri="{FF2B5EF4-FFF2-40B4-BE49-F238E27FC236}">
                  <a16:creationId xmlns:a16="http://schemas.microsoft.com/office/drawing/2014/main" id="{5B1574D9-E6C9-437E-BCE6-5268A6FBA8EA}"/>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4C346963-D908-480A-B76B-5C6EBB211C1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7E0962BA-D2CE-43C9-A2E3-F585D89EEEDC}"/>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EC7480D6-7996-4B83-9B71-19F62404020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7" name="Group 116">
            <a:extLst>
              <a:ext uri="{FF2B5EF4-FFF2-40B4-BE49-F238E27FC236}">
                <a16:creationId xmlns:a16="http://schemas.microsoft.com/office/drawing/2014/main" id="{5AD6AB64-6CE0-4BCB-AD6B-8A1AEA514034}"/>
              </a:ext>
            </a:extLst>
          </p:cNvPr>
          <p:cNvGrpSpPr/>
          <p:nvPr/>
        </p:nvGrpSpPr>
        <p:grpSpPr>
          <a:xfrm>
            <a:off x="10007964" y="4149077"/>
            <a:ext cx="1706880" cy="1069284"/>
            <a:chOff x="351691" y="1659988"/>
            <a:chExt cx="1280160" cy="801963"/>
          </a:xfrm>
        </p:grpSpPr>
        <p:cxnSp>
          <p:nvCxnSpPr>
            <p:cNvPr id="118" name="Straight Connector 117">
              <a:extLst>
                <a:ext uri="{FF2B5EF4-FFF2-40B4-BE49-F238E27FC236}">
                  <a16:creationId xmlns:a16="http://schemas.microsoft.com/office/drawing/2014/main" id="{8E94CEBA-641A-4F3C-BD9C-95C7280D6F95}"/>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AE0FE95F-F657-46B7-AFAD-EB1074333DB3}"/>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FC330F06-8EC6-4DFB-96AB-D131BF011166}"/>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8772207D-3425-4C99-8D6C-B59BC4D4E7A4}"/>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2396915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ce - Solid">
            <a:extLst>
              <a:ext uri="{FF2B5EF4-FFF2-40B4-BE49-F238E27FC236}">
                <a16:creationId xmlns:a16="http://schemas.microsoft.com/office/drawing/2014/main" id="{54AAAB83-600E-0C4A-B4A8-A87466B46B69}"/>
              </a:ext>
            </a:extLst>
          </p:cNvPr>
          <p:cNvSpPr/>
          <p:nvPr/>
        </p:nvSpPr>
        <p:spPr>
          <a:xfrm>
            <a:off x="1004871" y="-8021"/>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Headline">
            <a:extLst>
              <a:ext uri="{FF2B5EF4-FFF2-40B4-BE49-F238E27FC236}">
                <a16:creationId xmlns:a16="http://schemas.microsoft.com/office/drawing/2014/main" id="{9BD4C669-960D-E046-9460-5C2CDD3433F1}"/>
              </a:ext>
            </a:extLst>
          </p:cNvPr>
          <p:cNvSpPr txBox="1">
            <a:spLocks/>
          </p:cNvSpPr>
          <p:nvPr/>
        </p:nvSpPr>
        <p:spPr>
          <a:xfrm>
            <a:off x="2683981" y="86139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chemeClr val="bg1"/>
                </a:solidFill>
                <a:latin typeface="Arial" panose="020B0604020202020204" pitchFamily="34" charset="0"/>
                <a:cs typeface="Arial" panose="020B0604020202020204" pitchFamily="34" charset="0"/>
              </a:rPr>
              <a:t>Nous faisons route ensemble !</a:t>
            </a:r>
          </a:p>
        </p:txBody>
      </p:sp>
      <p:pic>
        <p:nvPicPr>
          <p:cNvPr id="18" name="Picture 17">
            <a:extLst>
              <a:ext uri="{FF2B5EF4-FFF2-40B4-BE49-F238E27FC236}">
                <a16:creationId xmlns:a16="http://schemas.microsoft.com/office/drawing/2014/main" id="{D36F4F91-7DCA-BF40-AEC6-C6AD747462DF}"/>
              </a:ext>
            </a:extLst>
          </p:cNvPr>
          <p:cNvPicPr>
            <a:picLocks noChangeAspect="1"/>
          </p:cNvPicPr>
          <p:nvPr/>
        </p:nvPicPr>
        <p:blipFill>
          <a:blip r:embed="rId3"/>
          <a:srcRect/>
          <a:stretch/>
        </p:blipFill>
        <p:spPr>
          <a:xfrm>
            <a:off x="459875" y="304800"/>
            <a:ext cx="1089992" cy="1089992"/>
          </a:xfrm>
          <a:prstGeom prst="rect">
            <a:avLst/>
          </a:prstGeom>
        </p:spPr>
      </p:pic>
      <p:sp>
        <p:nvSpPr>
          <p:cNvPr id="19" name="Yellow Bar">
            <a:extLst>
              <a:ext uri="{FF2B5EF4-FFF2-40B4-BE49-F238E27FC236}">
                <a16:creationId xmlns:a16="http://schemas.microsoft.com/office/drawing/2014/main" id="{A7D8EAEA-68F4-8247-8593-BC310E585E8A}"/>
              </a:ext>
            </a:extLst>
          </p:cNvPr>
          <p:cNvSpPr/>
          <p:nvPr/>
        </p:nvSpPr>
        <p:spPr>
          <a:xfrm>
            <a:off x="2752087" y="156571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0" name="Content Placeholder 2">
            <a:extLst>
              <a:ext uri="{FF2B5EF4-FFF2-40B4-BE49-F238E27FC236}">
                <a16:creationId xmlns:a16="http://schemas.microsoft.com/office/drawing/2014/main" id="{85811DD4-790F-AA4D-BDA8-F4146CC70F2B}"/>
              </a:ext>
            </a:extLst>
          </p:cNvPr>
          <p:cNvSpPr txBox="1">
            <a:spLocks/>
          </p:cNvSpPr>
          <p:nvPr/>
        </p:nvSpPr>
        <p:spPr>
          <a:xfrm>
            <a:off x="2752087" y="1940468"/>
            <a:ext cx="6476999" cy="4462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1200"/>
              </a:spcAft>
              <a:buFont typeface="Arial" panose="020B0604020202020204" pitchFamily="34" charset="0"/>
              <a:buNone/>
            </a:pPr>
            <a:r>
              <a:rPr lang="fr-FR" sz="2400" b="1">
                <a:solidFill>
                  <a:schemeClr val="bg1"/>
                </a:solidFill>
              </a:rPr>
              <a:t>Soutien disponible :</a:t>
            </a:r>
          </a:p>
          <a:p>
            <a:pPr marL="457200" indent="-457200" fontAlgn="auto">
              <a:spcAft>
                <a:spcPts val="1200"/>
              </a:spcAft>
              <a:buFont typeface="+mj-lt"/>
              <a:buAutoNum type="arabicPeriod"/>
            </a:pPr>
            <a:r>
              <a:rPr lang="fr-FR" sz="1800">
                <a:solidFill>
                  <a:schemeClr val="bg1"/>
                </a:solidFill>
              </a:rPr>
              <a:t>Responsables de la structure mondiale d’action</a:t>
            </a:r>
          </a:p>
          <a:p>
            <a:pPr marL="457200" indent="-457200" fontAlgn="auto">
              <a:spcAft>
                <a:spcPts val="1200"/>
              </a:spcAft>
              <a:buFont typeface="+mj-lt"/>
              <a:buAutoNum type="arabicPeriod"/>
            </a:pPr>
            <a:r>
              <a:rPr lang="fr-FR" sz="1800">
                <a:solidFill>
                  <a:schemeClr val="bg1"/>
                </a:solidFill>
              </a:rPr>
              <a:t>Membres du personnel de la SMA du Lions Clubs International</a:t>
            </a:r>
          </a:p>
          <a:p>
            <a:pPr marL="457200" indent="-457200" fontAlgn="auto">
              <a:spcAft>
                <a:spcPts val="1200"/>
              </a:spcAft>
              <a:buFont typeface="+mj-lt"/>
              <a:buAutoNum type="arabicPeriod"/>
            </a:pPr>
            <a:r>
              <a:rPr lang="fr-FR" sz="1800">
                <a:solidFill>
                  <a:schemeClr val="bg1"/>
                </a:solidFill>
              </a:rPr>
              <a:t>PPI, PDI, PPC et PGD </a:t>
            </a:r>
          </a:p>
          <a:p>
            <a:pPr marL="457200" indent="-457200" fontAlgn="auto">
              <a:spcAft>
                <a:spcPts val="1200"/>
              </a:spcAft>
              <a:buFont typeface="+mj-lt"/>
              <a:buAutoNum type="arabicPeriod"/>
            </a:pPr>
            <a:r>
              <a:rPr lang="fr-FR" sz="1800">
                <a:solidFill>
                  <a:schemeClr val="bg1"/>
                </a:solidFill>
              </a:rPr>
              <a:t>Commissions existantes</a:t>
            </a:r>
          </a:p>
          <a:p>
            <a:pPr marL="489915" indent="-457200" fontAlgn="auto">
              <a:spcAft>
                <a:spcPts val="1200"/>
              </a:spcAft>
              <a:buFont typeface="+mj-lt"/>
              <a:buAutoNum type="arabicPeriod"/>
            </a:pPr>
            <a:r>
              <a:rPr lang="fr-FR" sz="1800">
                <a:solidFill>
                  <a:schemeClr val="bg1"/>
                </a:solidFill>
              </a:rPr>
              <a:t>GD d’autres districts</a:t>
            </a:r>
          </a:p>
          <a:p>
            <a:pPr marL="489915" indent="-457200" fontAlgn="auto">
              <a:spcAft>
                <a:spcPts val="1200"/>
              </a:spcAft>
              <a:buFont typeface="+mj-lt"/>
              <a:buAutoNum type="arabicPeriod"/>
            </a:pPr>
            <a:r>
              <a:rPr lang="fr-FR" sz="1800">
                <a:solidFill>
                  <a:schemeClr val="bg1"/>
                </a:solidFill>
              </a:rPr>
              <a:t>Présidents de zone/région et Lions Guides certifiés</a:t>
            </a:r>
          </a:p>
          <a:p>
            <a:pPr marL="489915" indent="-457200" fontAlgn="auto">
              <a:spcAft>
                <a:spcPts val="1200"/>
              </a:spcAft>
              <a:buFont typeface="+mj-lt"/>
              <a:buAutoNum type="arabicPeriod"/>
            </a:pPr>
            <a:r>
              <a:rPr lang="fr-FR" sz="1800">
                <a:solidFill>
                  <a:schemeClr val="bg1"/>
                </a:solidFill>
              </a:rPr>
              <a:t>Responsables de club et membres Lions</a:t>
            </a:r>
          </a:p>
        </p:txBody>
      </p:sp>
      <p:graphicFrame>
        <p:nvGraphicFramePr>
          <p:cNvPr id="21" name="Content Placeholder 4">
            <a:extLst>
              <a:ext uri="{FF2B5EF4-FFF2-40B4-BE49-F238E27FC236}">
                <a16:creationId xmlns:a16="http://schemas.microsoft.com/office/drawing/2014/main" id="{F21BD7BE-9521-7740-B3BB-A5014002FD05}"/>
              </a:ext>
            </a:extLst>
          </p:cNvPr>
          <p:cNvGraphicFramePr>
            <a:graphicFrameLocks/>
          </p:cNvGraphicFramePr>
          <p:nvPr>
            <p:extLst>
              <p:ext uri="{D42A27DB-BD31-4B8C-83A1-F6EECF244321}">
                <p14:modId xmlns:p14="http://schemas.microsoft.com/office/powerpoint/2010/main" val="701847592"/>
              </p:ext>
            </p:extLst>
          </p:nvPr>
        </p:nvGraphicFramePr>
        <p:xfrm>
          <a:off x="8610600" y="1121548"/>
          <a:ext cx="34290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Page Number - White">
            <a:extLst>
              <a:ext uri="{FF2B5EF4-FFF2-40B4-BE49-F238E27FC236}">
                <a16:creationId xmlns:a16="http://schemas.microsoft.com/office/drawing/2014/main" id="{464D9DC9-7416-814C-81C0-B01E2019352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a:solidFill>
                <a:schemeClr val="bg1"/>
              </a:solidFill>
            </a:endParaRPr>
          </a:p>
        </p:txBody>
      </p:sp>
    </p:spTree>
    <p:extLst>
      <p:ext uri="{BB962C8B-B14F-4D97-AF65-F5344CB8AC3E}">
        <p14:creationId xmlns:p14="http://schemas.microsoft.com/office/powerpoint/2010/main" val="1283749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41468" y="1177336"/>
            <a:ext cx="5031943"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n-US" sz="3200" b="1" kern="0" dirty="0" err="1">
                <a:solidFill>
                  <a:srgbClr val="0A5496"/>
                </a:solidFill>
                <a:latin typeface="Arial" charset="0"/>
                <a:ea typeface="Arial" charset="0"/>
                <a:cs typeface="Arial" charset="0"/>
              </a:rPr>
              <a:t>Ressources</a:t>
            </a:r>
            <a:r>
              <a:rPr lang="en-US" sz="3200" b="1" kern="0" dirty="0">
                <a:solidFill>
                  <a:srgbClr val="0A5496"/>
                </a:solidFill>
                <a:latin typeface="Arial" charset="0"/>
                <a:ea typeface="Arial" charset="0"/>
                <a:cs typeface="Arial" charset="0"/>
              </a:rPr>
              <a:t> </a:t>
            </a:r>
          </a:p>
          <a:p>
            <a:pPr>
              <a:spcBef>
                <a:spcPts val="264"/>
              </a:spcBef>
              <a:buSzPct val="120000"/>
            </a:pPr>
            <a:r>
              <a:rPr lang="en-US" sz="3200" b="1" kern="0" dirty="0">
                <a:solidFill>
                  <a:srgbClr val="0A5496"/>
                </a:solidFill>
                <a:latin typeface="Arial" charset="0"/>
                <a:ea typeface="Arial" charset="0"/>
                <a:cs typeface="Arial" charset="0"/>
              </a:rPr>
              <a:t> </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28</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 name="TextBox 1">
            <a:extLst>
              <a:ext uri="{FF2B5EF4-FFF2-40B4-BE49-F238E27FC236}">
                <a16:creationId xmlns:a16="http://schemas.microsoft.com/office/drawing/2014/main" id="{1800A727-8AF5-411B-AB1B-ADEB8AD05D11}"/>
              </a:ext>
            </a:extLst>
          </p:cNvPr>
          <p:cNvSpPr txBox="1"/>
          <p:nvPr/>
        </p:nvSpPr>
        <p:spPr>
          <a:xfrm>
            <a:off x="8574625" y="5737424"/>
            <a:ext cx="4424912" cy="307777"/>
          </a:xfrm>
          <a:prstGeom prst="rect">
            <a:avLst/>
          </a:prstGeom>
          <a:noFill/>
        </p:spPr>
        <p:txBody>
          <a:bodyPr wrap="square" rtlCol="0">
            <a:spAutoFit/>
          </a:bodyPr>
          <a:lstStyle/>
          <a:p>
            <a:r>
              <a:rPr lang="en-US" sz="1400" dirty="0">
                <a:solidFill>
                  <a:srgbClr val="C00000"/>
                </a:solidFill>
                <a:hlinkClick r:id="rId4">
                  <a:extLst>
                    <a:ext uri="{A12FA001-AC4F-418D-AE19-62706E023703}">
                      <ahyp:hlinkClr xmlns:ahyp="http://schemas.microsoft.com/office/drawing/2018/hyperlinkcolor" val="tx"/>
                    </a:ext>
                  </a:extLst>
                </a:hlinkClick>
              </a:rPr>
              <a:t>www.lionsclubs.org/start-a-new-club</a:t>
            </a:r>
            <a:endParaRPr lang="en-US" sz="1400" dirty="0">
              <a:solidFill>
                <a:srgbClr val="C00000"/>
              </a:solidFill>
            </a:endParaRPr>
          </a:p>
        </p:txBody>
      </p:sp>
      <p:pic>
        <p:nvPicPr>
          <p:cNvPr id="4" name="Picture 3" descr="Qr code&#10;&#10;Description automatically generated">
            <a:extLst>
              <a:ext uri="{FF2B5EF4-FFF2-40B4-BE49-F238E27FC236}">
                <a16:creationId xmlns:a16="http://schemas.microsoft.com/office/drawing/2014/main" id="{1672CC79-13EC-264E-9828-BAB1EF4342C1}"/>
              </a:ext>
            </a:extLst>
          </p:cNvPr>
          <p:cNvPicPr>
            <a:picLocks noChangeAspect="1"/>
          </p:cNvPicPr>
          <p:nvPr/>
        </p:nvPicPr>
        <p:blipFill>
          <a:blip r:embed="rId5"/>
          <a:stretch>
            <a:fillRect/>
          </a:stretch>
        </p:blipFill>
        <p:spPr>
          <a:xfrm>
            <a:off x="9064740" y="3985541"/>
            <a:ext cx="1722341" cy="1737360"/>
          </a:xfrm>
          <a:prstGeom prst="rect">
            <a:avLst/>
          </a:prstGeom>
        </p:spPr>
      </p:pic>
      <p:pic>
        <p:nvPicPr>
          <p:cNvPr id="7" name="Picture 6" descr="Qr code&#10;&#10;Description automatically generated">
            <a:extLst>
              <a:ext uri="{FF2B5EF4-FFF2-40B4-BE49-F238E27FC236}">
                <a16:creationId xmlns:a16="http://schemas.microsoft.com/office/drawing/2014/main" id="{48ABF95C-EF1B-0BCA-74CD-CD5C2943F9F9}"/>
              </a:ext>
            </a:extLst>
          </p:cNvPr>
          <p:cNvPicPr>
            <a:picLocks noChangeAspect="1"/>
          </p:cNvPicPr>
          <p:nvPr/>
        </p:nvPicPr>
        <p:blipFill>
          <a:blip r:embed="rId6"/>
          <a:stretch>
            <a:fillRect/>
          </a:stretch>
        </p:blipFill>
        <p:spPr>
          <a:xfrm>
            <a:off x="9014573" y="1437786"/>
            <a:ext cx="1772508" cy="1737360"/>
          </a:xfrm>
          <a:prstGeom prst="rect">
            <a:avLst/>
          </a:prstGeom>
        </p:spPr>
      </p:pic>
      <p:sp>
        <p:nvSpPr>
          <p:cNvPr id="22" name="TextBox 21">
            <a:extLst>
              <a:ext uri="{FF2B5EF4-FFF2-40B4-BE49-F238E27FC236}">
                <a16:creationId xmlns:a16="http://schemas.microsoft.com/office/drawing/2014/main" id="{E9D20383-161D-6EF2-389C-0D3299BAFC79}"/>
              </a:ext>
            </a:extLst>
          </p:cNvPr>
          <p:cNvSpPr txBox="1"/>
          <p:nvPr/>
        </p:nvSpPr>
        <p:spPr>
          <a:xfrm>
            <a:off x="8686800" y="3275291"/>
            <a:ext cx="2889699" cy="307777"/>
          </a:xfrm>
          <a:prstGeom prst="rect">
            <a:avLst/>
          </a:prstGeom>
          <a:noFill/>
        </p:spPr>
        <p:txBody>
          <a:bodyPr wrap="square" rtlCol="0">
            <a:spAutoFit/>
          </a:bodyPr>
          <a:lstStyle/>
          <a:p>
            <a:r>
              <a:rPr lang="en-US" sz="1400" dirty="0">
                <a:solidFill>
                  <a:srgbClr val="C00000"/>
                </a:solidFill>
                <a:latin typeface="Arial" panose="020B0604020202020204" pitchFamily="34" charset="0"/>
                <a:cs typeface="Arial" panose="020B0604020202020204" pitchFamily="34" charset="0"/>
              </a:rPr>
              <a:t>Demander des kits Nouveau club</a:t>
            </a:r>
            <a:endParaRPr lang="en-US" sz="1400" dirty="0">
              <a:solidFill>
                <a:srgbClr val="C00000"/>
              </a:solidFill>
            </a:endParaRPr>
          </a:p>
        </p:txBody>
      </p:sp>
      <p:sp>
        <p:nvSpPr>
          <p:cNvPr id="24" name="TextBox 23">
            <a:extLst>
              <a:ext uri="{FF2B5EF4-FFF2-40B4-BE49-F238E27FC236}">
                <a16:creationId xmlns:a16="http://schemas.microsoft.com/office/drawing/2014/main" id="{D33EE6EA-C071-B0CB-8C8B-3C4EE60F6779}"/>
              </a:ext>
            </a:extLst>
          </p:cNvPr>
          <p:cNvSpPr txBox="1"/>
          <p:nvPr/>
        </p:nvSpPr>
        <p:spPr>
          <a:xfrm>
            <a:off x="1641468" y="1874767"/>
            <a:ext cx="6093068" cy="338554"/>
          </a:xfrm>
          <a:prstGeom prst="rect">
            <a:avLst/>
          </a:prstGeom>
          <a:noFill/>
        </p:spPr>
        <p:txBody>
          <a:bodyPr wrap="square">
            <a:spAutoFit/>
          </a:bodyPr>
          <a:lstStyle/>
          <a:p>
            <a:r>
              <a:rPr lang="en-US" sz="1600" b="1" kern="0" dirty="0" err="1">
                <a:solidFill>
                  <a:srgbClr val="0A5496"/>
                </a:solidFill>
                <a:latin typeface="Arial" charset="0"/>
                <a:ea typeface="Arial" charset="0"/>
                <a:cs typeface="Arial" charset="0"/>
              </a:rPr>
              <a:t>Redynamiser</a:t>
            </a:r>
            <a:r>
              <a:rPr lang="en-US" sz="1600" b="1" kern="0" dirty="0">
                <a:solidFill>
                  <a:srgbClr val="0A5496"/>
                </a:solidFill>
                <a:latin typeface="Arial" charset="0"/>
                <a:ea typeface="Arial" charset="0"/>
                <a:cs typeface="Arial" charset="0"/>
              </a:rPr>
              <a:t> les districts par de nouveaux clubs</a:t>
            </a:r>
            <a:endParaRPr lang="en-US" sz="1600" dirty="0"/>
          </a:p>
        </p:txBody>
      </p:sp>
      <p:sp>
        <p:nvSpPr>
          <p:cNvPr id="25" name="Yellow Bar">
            <a:extLst>
              <a:ext uri="{FF2B5EF4-FFF2-40B4-BE49-F238E27FC236}">
                <a16:creationId xmlns:a16="http://schemas.microsoft.com/office/drawing/2014/main" id="{68AC8CE7-607F-2E79-94B3-53F70C082ED2}"/>
              </a:ext>
            </a:extLst>
          </p:cNvPr>
          <p:cNvSpPr/>
          <p:nvPr/>
        </p:nvSpPr>
        <p:spPr>
          <a:xfrm>
            <a:off x="1737767" y="166933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Content Placeholder 4">
            <a:extLst>
              <a:ext uri="{FF2B5EF4-FFF2-40B4-BE49-F238E27FC236}">
                <a16:creationId xmlns:a16="http://schemas.microsoft.com/office/drawing/2014/main" id="{27FFCE66-435E-B84A-0D7C-0F2AE30CA928}"/>
              </a:ext>
            </a:extLst>
          </p:cNvPr>
          <p:cNvSpPr txBox="1">
            <a:spLocks/>
          </p:cNvSpPr>
          <p:nvPr/>
        </p:nvSpPr>
        <p:spPr>
          <a:xfrm>
            <a:off x="1651831" y="2537174"/>
            <a:ext cx="5029200"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Bef>
                <a:spcPts val="0"/>
              </a:spcBef>
              <a:spcAft>
                <a:spcPts val="0"/>
              </a:spcAft>
              <a:buClr>
                <a:srgbClr val="0A5496"/>
              </a:buClr>
            </a:pPr>
            <a:r>
              <a:rPr lang="fr-FR" sz="14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Guide Création de nouveaux clubs</a:t>
            </a:r>
            <a:r>
              <a:rPr lang="fr-FR" sz="1400" b="1" dirty="0">
                <a:solidFill>
                  <a:srgbClr val="0A5496"/>
                </a:solidFill>
                <a:latin typeface="Arial" panose="020B0604020202020204" pitchFamily="34" charset="0"/>
                <a:cs typeface="Arial" panose="020B0604020202020204" pitchFamily="34" charset="0"/>
              </a:rPr>
              <a:t> : </a:t>
            </a:r>
            <a:r>
              <a:rPr lang="fr-FR" sz="1400" dirty="0">
                <a:latin typeface="Arial" panose="020B0604020202020204" pitchFamily="34" charset="0"/>
                <a:cs typeface="Arial" panose="020B0604020202020204" pitchFamily="34" charset="0"/>
              </a:rPr>
              <a:t>décrit les étapes de la création d’un club.</a:t>
            </a:r>
          </a:p>
          <a:p>
            <a:pPr fontAlgn="auto">
              <a:lnSpc>
                <a:spcPct val="100000"/>
              </a:lnSpc>
              <a:spcBef>
                <a:spcPts val="0"/>
              </a:spcBef>
              <a:spcAft>
                <a:spcPts val="0"/>
              </a:spcAft>
              <a:buClr>
                <a:srgbClr val="0A5496"/>
              </a:buClr>
            </a:pPr>
            <a:r>
              <a:rPr lang="fr-FR" sz="1400" dirty="0">
                <a:latin typeface="Arial" panose="020B0604020202020204" pitchFamily="34" charset="0"/>
                <a:cs typeface="Arial" panose="020B0604020202020204" pitchFamily="34" charset="0"/>
              </a:rPr>
              <a:t>Formation en ligne sur la création de clubs dans le </a:t>
            </a:r>
            <a:r>
              <a:rPr lang="fr-FR"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Centre de formation Lions (CFL)</a:t>
            </a:r>
          </a:p>
          <a:p>
            <a:pPr fontAlgn="auto">
              <a:lnSpc>
                <a:spcPct val="100000"/>
              </a:lnSpc>
              <a:spcBef>
                <a:spcPts val="0"/>
              </a:spcBef>
              <a:spcAft>
                <a:spcPts val="0"/>
              </a:spcAft>
              <a:buClr>
                <a:srgbClr val="0A5496"/>
              </a:buClr>
            </a:pPr>
            <a:r>
              <a:rPr lang="fr-FR" sz="1400" dirty="0">
                <a:latin typeface="Arial" panose="020B0604020202020204" pitchFamily="34" charset="0"/>
                <a:cs typeface="Arial" panose="020B0604020202020204" pitchFamily="34" charset="0"/>
              </a:rPr>
              <a:t>Brochure </a:t>
            </a:r>
            <a:r>
              <a:rPr lang="fr-FR" sz="14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Bonjour !</a:t>
            </a:r>
            <a:r>
              <a:rPr lang="fr-FR" sz="1400" b="1" dirty="0">
                <a:solidFill>
                  <a:srgbClr val="0A5496"/>
                </a:solidFill>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Notre mission et les avantages d’être Lions</a:t>
            </a:r>
            <a:endParaRPr lang="fr-FR" sz="1400"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endParaRPr>
          </a:p>
          <a:p>
            <a:pPr fontAlgn="auto">
              <a:lnSpc>
                <a:spcPct val="100000"/>
              </a:lnSpc>
              <a:spcBef>
                <a:spcPts val="0"/>
              </a:spcBef>
              <a:spcAft>
                <a:spcPts val="0"/>
              </a:spcAft>
              <a:buClr>
                <a:srgbClr val="0A5496"/>
              </a:buClr>
            </a:pPr>
            <a:r>
              <a:rPr lang="fr-FR" sz="1400" dirty="0">
                <a:latin typeface="Arial" panose="020B0604020202020204" pitchFamily="34" charset="0"/>
                <a:cs typeface="Arial" panose="020B0604020202020204" pitchFamily="34" charset="0"/>
              </a:rPr>
              <a:t>Page du </a:t>
            </a:r>
            <a:r>
              <a:rPr lang="fr-FR" sz="1400" b="1" dirty="0">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programme « Unissons-nous »</a:t>
            </a:r>
            <a:r>
              <a:rPr lang="fr-FR" sz="1400" b="1" dirty="0">
                <a:solidFill>
                  <a:srgbClr val="0A5496"/>
                </a:solidFill>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pour créer des clubs avec d’autres organisations locales</a:t>
            </a:r>
          </a:p>
          <a:p>
            <a:pPr fontAlgn="auto">
              <a:lnSpc>
                <a:spcPct val="100000"/>
              </a:lnSpc>
              <a:spcBef>
                <a:spcPts val="0"/>
              </a:spcBef>
              <a:spcAft>
                <a:spcPts val="0"/>
              </a:spcAft>
              <a:buClr>
                <a:srgbClr val="0A5496"/>
              </a:buClr>
            </a:pPr>
            <a:r>
              <a:rPr lang="fr-FR" sz="1400" dirty="0">
                <a:latin typeface="Arial" panose="020B0604020202020204" pitchFamily="34" charset="0"/>
                <a:cs typeface="Arial" panose="020B0604020202020204" pitchFamily="34" charset="0"/>
              </a:rPr>
              <a:t>Page du </a:t>
            </a:r>
            <a:r>
              <a:rPr lang="fr-FR" sz="1400" b="1" dirty="0">
                <a:solidFill>
                  <a:srgbClr val="0A5496"/>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programme « Lion Guide »</a:t>
            </a:r>
            <a:r>
              <a:rPr lang="fr-FR" sz="1400" b="1" dirty="0">
                <a:solidFill>
                  <a:srgbClr val="0A5496"/>
                </a:solidFill>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pour préparer les responsables Lions à soutenir les clubs</a:t>
            </a:r>
          </a:p>
          <a:p>
            <a:pPr fontAlgn="auto">
              <a:lnSpc>
                <a:spcPct val="100000"/>
              </a:lnSpc>
              <a:spcBef>
                <a:spcPts val="0"/>
              </a:spcBef>
              <a:spcAft>
                <a:spcPts val="0"/>
              </a:spcAft>
              <a:buClr>
                <a:srgbClr val="0A5496"/>
              </a:buClr>
            </a:pPr>
            <a:r>
              <a:rPr lang="fr-FR" sz="1400" dirty="0">
                <a:latin typeface="Arial" panose="020B0604020202020204" pitchFamily="34" charset="0"/>
                <a:cs typeface="Arial" panose="020B0604020202020204" pitchFamily="34" charset="0"/>
              </a:rPr>
              <a:t>Page </a:t>
            </a:r>
            <a:r>
              <a:rPr lang="fr-FR" sz="1400" b="1" dirty="0">
                <a:solidFill>
                  <a:srgbClr val="0A5496"/>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Orientation des nouveaux membres</a:t>
            </a:r>
            <a:r>
              <a:rPr lang="fr-FR" sz="1400" b="1" dirty="0">
                <a:solidFill>
                  <a:srgbClr val="0A5496"/>
                </a:solidFill>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et </a:t>
            </a:r>
            <a:r>
              <a:rPr lang="fr-FR" sz="1400" b="1" dirty="0">
                <a:solidFill>
                  <a:srgbClr val="0A5496"/>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vidéo</a:t>
            </a:r>
            <a:r>
              <a:rPr lang="fr-FR" sz="1400" b="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correspondante pour offrir de solides bases aux nouveaux membres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1835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fr-FR" sz="3200" b="1" dirty="0">
                <a:solidFill>
                  <a:srgbClr val="0A5496"/>
                </a:solidFill>
                <a:latin typeface="Arial" charset="0"/>
                <a:ea typeface="Arial" charset="0"/>
                <a:cs typeface="Arial" charset="0"/>
              </a:rPr>
              <a:t>Ressources</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29</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fr-FR" sz="1600" b="1" dirty="0">
                <a:latin typeface="Arial" charset="0"/>
                <a:ea typeface="Arial" charset="0"/>
                <a:cs typeface="Arial" charset="0"/>
              </a:rPr>
              <a:t>Revitaliser les clubs par de nouveaux membres</a:t>
            </a:r>
          </a:p>
          <a:p>
            <a:pPr marL="0" indent="0" fontAlgn="auto">
              <a:lnSpc>
                <a:spcPct val="100000"/>
              </a:lnSpc>
              <a:spcBef>
                <a:spcPts val="0"/>
              </a:spcBef>
              <a:spcAft>
                <a:spcPts val="200"/>
              </a:spcAft>
              <a:buClr>
                <a:srgbClr val="FFC000"/>
              </a:buClr>
              <a:buNone/>
            </a:pPr>
            <a:endParaRPr lang="en-US" sz="1400" b="1" dirty="0">
              <a:latin typeface="Arial" panose="020B0604020202020204" pitchFamily="34" charset="0"/>
              <a:cs typeface="Arial" panose="020B0604020202020204" pitchFamily="34" charset="0"/>
            </a:endParaRPr>
          </a:p>
        </p:txBody>
      </p:sp>
      <p:sp>
        <p:nvSpPr>
          <p:cNvPr id="4" name="Content Placeholder 4">
            <a:extLst>
              <a:ext uri="{FF2B5EF4-FFF2-40B4-BE49-F238E27FC236}">
                <a16:creationId xmlns:a16="http://schemas.microsoft.com/office/drawing/2014/main" id="{4DA32D72-325C-46B8-9B37-048676DA11F5}"/>
              </a:ext>
            </a:extLst>
          </p:cNvPr>
          <p:cNvSpPr txBox="1">
            <a:spLocks/>
          </p:cNvSpPr>
          <p:nvPr/>
        </p:nvSpPr>
        <p:spPr>
          <a:xfrm>
            <a:off x="1600200" y="2644443"/>
            <a:ext cx="4572000"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0A5496"/>
              </a:buClr>
            </a:pPr>
            <a:r>
              <a:rPr lang="fr-FR" sz="1400" dirty="0">
                <a:latin typeface="Arial" panose="020B0604020202020204" pitchFamily="34" charset="0"/>
                <a:cs typeface="Arial" panose="020B0604020202020204" pitchFamily="34" charset="0"/>
              </a:rPr>
              <a:t>Page </a:t>
            </a:r>
            <a:r>
              <a:rPr lang="fr-FR"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Inviter de nouveaux membres</a:t>
            </a:r>
            <a:r>
              <a:rPr lang="fr-FR" sz="1400" dirty="0">
                <a:latin typeface="Arial" panose="020B0604020202020204" pitchFamily="34" charset="0"/>
                <a:cs typeface="Arial" panose="020B0604020202020204" pitchFamily="34" charset="0"/>
              </a:rPr>
              <a:t>, qui comprend le guide </a:t>
            </a:r>
            <a:r>
              <a:rPr lang="fr-FR"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Il suffit de demander !</a:t>
            </a:r>
            <a:r>
              <a:rPr lang="fr-FR" sz="1400" b="1" dirty="0">
                <a:solidFill>
                  <a:srgbClr val="0A5496"/>
                </a:solidFill>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et la </a:t>
            </a:r>
            <a:r>
              <a:rPr lang="fr-FR" sz="14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demande d’affiliation</a:t>
            </a:r>
          </a:p>
          <a:p>
            <a:pPr>
              <a:lnSpc>
                <a:spcPct val="100000"/>
              </a:lnSpc>
              <a:spcBef>
                <a:spcPts val="0"/>
              </a:spcBef>
              <a:spcAft>
                <a:spcPts val="600"/>
              </a:spcAft>
              <a:buClr>
                <a:srgbClr val="0A5496"/>
              </a:buClr>
            </a:pPr>
            <a:r>
              <a:rPr lang="fr-FR" sz="1400" dirty="0">
                <a:latin typeface="Arial" panose="020B0604020202020204" pitchFamily="34" charset="0"/>
                <a:cs typeface="Arial" panose="020B0604020202020204" pitchFamily="34" charset="0"/>
              </a:rPr>
              <a:t>Page </a:t>
            </a:r>
            <a:r>
              <a:rPr lang="fr-FR" sz="14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Programme de tutorat</a:t>
            </a:r>
          </a:p>
          <a:p>
            <a:pPr>
              <a:lnSpc>
                <a:spcPct val="100000"/>
              </a:lnSpc>
              <a:spcBef>
                <a:spcPts val="0"/>
              </a:spcBef>
              <a:spcAft>
                <a:spcPts val="600"/>
              </a:spcAft>
              <a:buClr>
                <a:srgbClr val="0A5496"/>
              </a:buClr>
            </a:pPr>
            <a:r>
              <a:rPr lang="fr-FR"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Avantages de l’affiliation Lions</a:t>
            </a:r>
          </a:p>
          <a:p>
            <a:pPr>
              <a:lnSpc>
                <a:spcPct val="100000"/>
              </a:lnSpc>
              <a:spcBef>
                <a:spcPts val="0"/>
              </a:spcBef>
              <a:spcAft>
                <a:spcPts val="600"/>
              </a:spcAft>
              <a:buClr>
                <a:srgbClr val="0A5496"/>
              </a:buClr>
            </a:pPr>
            <a:r>
              <a:rPr lang="fr-FR"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Il suffit de demander ! Guide de recrutement</a:t>
            </a:r>
          </a:p>
          <a:p>
            <a:pPr>
              <a:lnSpc>
                <a:spcPct val="100000"/>
              </a:lnSpc>
              <a:spcBef>
                <a:spcPts val="0"/>
              </a:spcBef>
              <a:spcAft>
                <a:spcPts val="600"/>
              </a:spcAft>
              <a:buClr>
                <a:srgbClr val="0A5496"/>
              </a:buClr>
            </a:pPr>
            <a:r>
              <a:rPr lang="fr-FR" sz="14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Formulaire de demande d’affiliation</a:t>
            </a:r>
          </a:p>
          <a:p>
            <a:pPr>
              <a:lnSpc>
                <a:spcPct val="100000"/>
              </a:lnSpc>
              <a:spcBef>
                <a:spcPts val="0"/>
              </a:spcBef>
              <a:spcAft>
                <a:spcPts val="600"/>
              </a:spcAft>
              <a:buClr>
                <a:srgbClr val="0A5496"/>
              </a:buClr>
            </a:pPr>
            <a:r>
              <a:rPr lang="fr-FR" sz="14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Présentation PowerPoint « Soirée de recrutement »</a:t>
            </a:r>
          </a:p>
          <a:p>
            <a:pPr>
              <a:lnSpc>
                <a:spcPct val="100000"/>
              </a:lnSpc>
              <a:spcBef>
                <a:spcPts val="0"/>
              </a:spcBef>
              <a:spcAft>
                <a:spcPts val="600"/>
              </a:spcAft>
              <a:buClr>
                <a:srgbClr val="0A5496"/>
              </a:buClr>
            </a:pPr>
            <a:r>
              <a:rPr lang="fr-FR" sz="1400" b="1" dirty="0">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Cérémonies d’intronisation de nouveau membre</a:t>
            </a:r>
          </a:p>
          <a:p>
            <a:pPr>
              <a:lnSpc>
                <a:spcPct val="100000"/>
              </a:lnSpc>
              <a:spcBef>
                <a:spcPts val="0"/>
              </a:spcBef>
              <a:spcAft>
                <a:spcPts val="600"/>
              </a:spcAft>
              <a:buClr>
                <a:srgbClr val="0A5496"/>
              </a:buClr>
            </a:pPr>
            <a:r>
              <a:rPr lang="fr-FR" sz="1400" b="1" dirty="0">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Orientation des nouveaux membres</a:t>
            </a:r>
          </a:p>
          <a:p>
            <a:pPr>
              <a:lnSpc>
                <a:spcPct val="100000"/>
              </a:lnSpc>
              <a:spcBef>
                <a:spcPts val="0"/>
              </a:spcBef>
              <a:spcAft>
                <a:spcPts val="600"/>
              </a:spcAft>
              <a:buClr>
                <a:srgbClr val="0A5496"/>
              </a:buClr>
            </a:pPr>
            <a:r>
              <a:rPr lang="fr-FR" sz="1400" b="1" dirty="0">
                <a:solidFill>
                  <a:srgbClr val="0A5496"/>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Reconstruction et réactivation de clubs</a:t>
            </a:r>
            <a:endParaRPr lang="fr-FR" sz="1400" b="1" dirty="0">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endParaRPr>
          </a:p>
        </p:txBody>
      </p:sp>
      <p:sp>
        <p:nvSpPr>
          <p:cNvPr id="5" name="TextBox 4">
            <a:extLst>
              <a:ext uri="{FF2B5EF4-FFF2-40B4-BE49-F238E27FC236}">
                <a16:creationId xmlns:a16="http://schemas.microsoft.com/office/drawing/2014/main" id="{0C13F5EC-F231-4758-8942-DF9B08AD475B}"/>
              </a:ext>
            </a:extLst>
          </p:cNvPr>
          <p:cNvSpPr txBox="1"/>
          <p:nvPr/>
        </p:nvSpPr>
        <p:spPr>
          <a:xfrm>
            <a:off x="7765013" y="2644443"/>
            <a:ext cx="3550687" cy="2954655"/>
          </a:xfrm>
          <a:prstGeom prst="rect">
            <a:avLst/>
          </a:prstGeom>
          <a:noFill/>
        </p:spPr>
        <p:txBody>
          <a:bodyPr wrap="square" rtlCol="0">
            <a:spAutoFit/>
          </a:bodyPr>
          <a:lstStyle/>
          <a:p>
            <a:pPr algn="l"/>
            <a:r>
              <a:rPr lang="fr-FR" sz="1400" b="1" i="0" dirty="0">
                <a:solidFill>
                  <a:srgbClr val="000000"/>
                </a:solidFill>
                <a:cs typeface="Arial" panose="020B0604020202020204" pitchFamily="34" charset="0"/>
              </a:rPr>
              <a:t>Membres potentiels</a:t>
            </a:r>
          </a:p>
          <a:p>
            <a:pPr algn="l"/>
            <a:endParaRPr lang="en-US" sz="1400" b="1" i="0" dirty="0">
              <a:solidFill>
                <a:srgbClr val="000000"/>
              </a:solidFill>
              <a:effectLst/>
              <a:cs typeface="Arial" panose="020B0604020202020204" pitchFamily="34" charset="0"/>
            </a:endParaRPr>
          </a:p>
          <a:p>
            <a:pPr marL="285750" indent="-285750">
              <a:spcAft>
                <a:spcPts val="600"/>
              </a:spcAft>
              <a:buFont typeface="Arial" panose="020B0604020202020204" pitchFamily="34" charset="0"/>
              <a:buChar char="•"/>
            </a:pPr>
            <a:r>
              <a:rPr lang="fr-FR" sz="1400" dirty="0">
                <a:cs typeface="Arial" panose="020B0604020202020204" pitchFamily="34" charset="0"/>
              </a:rPr>
              <a:t>Page Web </a:t>
            </a:r>
            <a:r>
              <a:rPr lang="fr-FR" sz="1400" b="1" dirty="0">
                <a:solidFill>
                  <a:srgbClr val="0A5496"/>
                </a:solidFill>
                <a:cs typeface="Arial" panose="020B0604020202020204" pitchFamily="34" charset="0"/>
                <a:hlinkClick r:id="rId13">
                  <a:extLst>
                    <a:ext uri="{A12FA001-AC4F-418D-AE19-62706E023703}">
                      <ahyp:hlinkClr xmlns:ahyp="http://schemas.microsoft.com/office/drawing/2018/hyperlinkcolor" val="tx"/>
                    </a:ext>
                  </a:extLst>
                </a:hlinkClick>
              </a:rPr>
              <a:t>Jeunes adultes</a:t>
            </a:r>
            <a:r>
              <a:rPr lang="fr-FR" sz="1400" dirty="0">
                <a:cs typeface="Arial" panose="020B0604020202020204" pitchFamily="34" charset="0"/>
              </a:rPr>
              <a:t> contenant des outils de recrutement</a:t>
            </a:r>
          </a:p>
          <a:p>
            <a:pPr marL="285750" indent="-285750">
              <a:spcAft>
                <a:spcPts val="600"/>
              </a:spcAft>
              <a:buFont typeface="Arial" panose="020B0604020202020204" pitchFamily="34" charset="0"/>
              <a:buChar char="•"/>
            </a:pPr>
            <a:r>
              <a:rPr lang="fr-FR" sz="1400" dirty="0">
                <a:cs typeface="Arial" panose="020B0604020202020204" pitchFamily="34" charset="0"/>
              </a:rPr>
              <a:t>Idées pour le </a:t>
            </a:r>
            <a:r>
              <a:rPr lang="fr-FR" sz="1400" b="1" dirty="0">
                <a:solidFill>
                  <a:srgbClr val="0A5496"/>
                </a:solidFill>
                <a:cs typeface="Arial" panose="020B0604020202020204" pitchFamily="34" charset="0"/>
                <a:hlinkClick r:id="rId14">
                  <a:extLst>
                    <a:ext uri="{A12FA001-AC4F-418D-AE19-62706E023703}">
                      <ahyp:hlinkClr xmlns:ahyp="http://schemas.microsoft.com/office/drawing/2018/hyperlinkcolor" val="tx"/>
                    </a:ext>
                  </a:extLst>
                </a:hlinkClick>
              </a:rPr>
              <a:t>recrutement d’influenceurs locaux</a:t>
            </a:r>
          </a:p>
          <a:p>
            <a:pPr marL="285750" indent="-285750">
              <a:spcAft>
                <a:spcPts val="600"/>
              </a:spcAft>
              <a:buFont typeface="Arial" panose="020B0604020202020204" pitchFamily="34" charset="0"/>
              <a:buChar char="•"/>
            </a:pPr>
            <a:r>
              <a:rPr lang="fr-FR" sz="1400" dirty="0">
                <a:cs typeface="Arial" panose="020B0604020202020204" pitchFamily="34" charset="0"/>
              </a:rPr>
              <a:t>Brochure </a:t>
            </a:r>
            <a:r>
              <a:rPr lang="fr-FR" sz="1400" b="1" dirty="0">
                <a:solidFill>
                  <a:srgbClr val="0A5496"/>
                </a:solidFill>
                <a:cs typeface="Arial" panose="020B0604020202020204" pitchFamily="34" charset="0"/>
                <a:hlinkClick r:id="rId15">
                  <a:extLst>
                    <a:ext uri="{A12FA001-AC4F-418D-AE19-62706E023703}">
                      <ahyp:hlinkClr xmlns:ahyp="http://schemas.microsoft.com/office/drawing/2018/hyperlinkcolor" val="tx"/>
                    </a:ext>
                  </a:extLst>
                </a:hlinkClick>
              </a:rPr>
              <a:t>Les Lions ont un impact</a:t>
            </a:r>
            <a:endParaRPr lang="fr-FR" sz="1400" b="1" dirty="0">
              <a:solidFill>
                <a:srgbClr val="0A5496"/>
              </a:solidFill>
              <a:cs typeface="Arial" panose="020B0604020202020204" pitchFamily="34" charset="0"/>
              <a:hlinkClick r:id="rId16">
                <a:extLst>
                  <a:ext uri="{A12FA001-AC4F-418D-AE19-62706E023703}">
                    <ahyp:hlinkClr xmlns:ahyp="http://schemas.microsoft.com/office/drawing/2018/hyperlinkcolor" val="tx"/>
                  </a:ext>
                </a:extLst>
              </a:hlinkClick>
            </a:endParaRPr>
          </a:p>
          <a:p>
            <a:pPr marL="285750" indent="-285750">
              <a:spcAft>
                <a:spcPts val="600"/>
              </a:spcAft>
              <a:buFont typeface="Arial" panose="020B0604020202020204" pitchFamily="34" charset="0"/>
              <a:buChar char="•"/>
            </a:pPr>
            <a:r>
              <a:rPr lang="fr-FR" sz="1400" dirty="0">
                <a:cs typeface="Arial" panose="020B0604020202020204" pitchFamily="34" charset="0"/>
              </a:rPr>
              <a:t>Page Web des </a:t>
            </a:r>
            <a:r>
              <a:rPr lang="fr-FR" sz="1400" b="1" dirty="0">
                <a:solidFill>
                  <a:srgbClr val="0A5496"/>
                </a:solidFill>
                <a:cs typeface="Arial" panose="020B0604020202020204" pitchFamily="34" charset="0"/>
                <a:hlinkClick r:id="rId17">
                  <a:extLst>
                    <a:ext uri="{A12FA001-AC4F-418D-AE19-62706E023703}">
                      <ahyp:hlinkClr xmlns:ahyp="http://schemas.microsoft.com/office/drawing/2018/hyperlinkcolor" val="tx"/>
                    </a:ext>
                  </a:extLst>
                </a:hlinkClick>
              </a:rPr>
              <a:t>Leo-Lions</a:t>
            </a:r>
          </a:p>
          <a:p>
            <a:br>
              <a:rPr lang="fr-FR" sz="1200" dirty="0"/>
            </a:br>
            <a:endParaRPr lang="fr-FR" sz="1200" dirty="0"/>
          </a:p>
          <a:p>
            <a:endParaRPr lang="en-US" sz="3000" dirty="0" err="1"/>
          </a:p>
        </p:txBody>
      </p:sp>
      <p:sp>
        <p:nvSpPr>
          <p:cNvPr id="3" name="TextBox 2">
            <a:extLst>
              <a:ext uri="{FF2B5EF4-FFF2-40B4-BE49-F238E27FC236}">
                <a16:creationId xmlns:a16="http://schemas.microsoft.com/office/drawing/2014/main" id="{6E83AEF9-6BEB-4D85-8362-0CDA05C74DB8}"/>
              </a:ext>
            </a:extLst>
          </p:cNvPr>
          <p:cNvSpPr txBox="1"/>
          <p:nvPr/>
        </p:nvSpPr>
        <p:spPr>
          <a:xfrm>
            <a:off x="1905000" y="6090731"/>
            <a:ext cx="9144000" cy="369332"/>
          </a:xfrm>
          <a:prstGeom prst="rect">
            <a:avLst/>
          </a:prstGeom>
          <a:noFill/>
        </p:spPr>
        <p:txBody>
          <a:bodyPr wrap="square" rtlCol="0">
            <a:spAutoFit/>
          </a:bodyPr>
          <a:lstStyle/>
          <a:p>
            <a:r>
              <a:rPr lang="en-US" b="0" i="0" u="sng" strike="noStrike" dirty="0">
                <a:solidFill>
                  <a:srgbClr val="FF0000"/>
                </a:solidFill>
                <a:effectLst/>
                <a:latin typeface="Calibri" panose="020F0502020204030204" pitchFamily="34" charset="0"/>
                <a:hlinkClick r:id="rId18">
                  <a:extLst>
                    <a:ext uri="{A12FA001-AC4F-418D-AE19-62706E023703}">
                      <ahyp:hlinkClr xmlns:ahyp="http://schemas.microsoft.com/office/drawing/2018/hyperlinkcolor" val="tx"/>
                    </a:ext>
                  </a:extLst>
                </a:hlinkClick>
              </a:rPr>
              <a:t>www.lionsclubs.org/en/resources-for-members/resource-center/club-membership-chairperson</a:t>
            </a:r>
            <a:r>
              <a:rPr lang="en-US" dirty="0">
                <a:solidFill>
                  <a:srgbClr val="FF0000"/>
                </a:solidFill>
              </a:rPr>
              <a:t> </a:t>
            </a:r>
          </a:p>
        </p:txBody>
      </p:sp>
    </p:spTree>
    <p:extLst>
      <p:ext uri="{BB962C8B-B14F-4D97-AF65-F5344CB8AC3E}">
        <p14:creationId xmlns:p14="http://schemas.microsoft.com/office/powerpoint/2010/main" val="392260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44E8AD-7836-F94E-A8A7-70BF18C5C83D}"/>
              </a:ext>
            </a:extLst>
          </p:cNvPr>
          <p:cNvSpPr>
            <a:spLocks noGrp="1"/>
          </p:cNvSpPr>
          <p:nvPr>
            <p:ph type="title"/>
          </p:nvPr>
        </p:nvSpPr>
        <p:spPr/>
        <p:txBody>
          <a:bodyPr>
            <a:normAutofit fontScale="90000"/>
          </a:bodyPr>
          <a:lstStyle/>
          <a:p>
            <a:endParaRPr lang="en-US"/>
          </a:p>
        </p:txBody>
      </p:sp>
      <p:sp>
        <p:nvSpPr>
          <p:cNvPr id="8" name="Content Placeholder 7">
            <a:extLst>
              <a:ext uri="{FF2B5EF4-FFF2-40B4-BE49-F238E27FC236}">
                <a16:creationId xmlns:a16="http://schemas.microsoft.com/office/drawing/2014/main" id="{FD28F804-DF38-F841-97F2-C7314EB5D015}"/>
              </a:ext>
            </a:extLst>
          </p:cNvPr>
          <p:cNvSpPr>
            <a:spLocks noGrp="1"/>
          </p:cNvSpPr>
          <p:nvPr>
            <p:ph sz="quarter" idx="11"/>
          </p:nvPr>
        </p:nvSpPr>
        <p:spPr/>
        <p:txBody>
          <a:bodyPr/>
          <a:lstStyle/>
          <a:p>
            <a:endParaRPr lang="en-US"/>
          </a:p>
        </p:txBody>
      </p:sp>
      <p:sp>
        <p:nvSpPr>
          <p:cNvPr id="13" name="Background - Solid">
            <a:extLst>
              <a:ext uri="{FF2B5EF4-FFF2-40B4-BE49-F238E27FC236}">
                <a16:creationId xmlns:a16="http://schemas.microsoft.com/office/drawing/2014/main" id="{AB222F07-1756-3047-9000-E3967BA3981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47DD36B7-3536-8F42-A8E3-FA08FBA30B04}"/>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5" name="Group 14">
            <a:extLst>
              <a:ext uri="{FF2B5EF4-FFF2-40B4-BE49-F238E27FC236}">
                <a16:creationId xmlns:a16="http://schemas.microsoft.com/office/drawing/2014/main" id="{3E6E0A7D-16BF-954E-90F9-41E1B6108D84}"/>
              </a:ext>
            </a:extLst>
          </p:cNvPr>
          <p:cNvGrpSpPr/>
          <p:nvPr/>
        </p:nvGrpSpPr>
        <p:grpSpPr>
          <a:xfrm>
            <a:off x="4955038" y="0"/>
            <a:ext cx="1677492" cy="6858000"/>
            <a:chOff x="3697870" y="0"/>
            <a:chExt cx="1677492" cy="6858000"/>
          </a:xfrm>
        </p:grpSpPr>
        <p:sp>
          <p:nvSpPr>
            <p:cNvPr id="16" name="Freeform 15">
              <a:extLst>
                <a:ext uri="{FF2B5EF4-FFF2-40B4-BE49-F238E27FC236}">
                  <a16:creationId xmlns:a16="http://schemas.microsoft.com/office/drawing/2014/main" id="{3522818B-CDE0-854B-BC1C-DF6ED8F8F757}"/>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Freeform 16">
              <a:extLst>
                <a:ext uri="{FF2B5EF4-FFF2-40B4-BE49-F238E27FC236}">
                  <a16:creationId xmlns:a16="http://schemas.microsoft.com/office/drawing/2014/main" id="{EA299B56-AD1C-5B42-BE1E-C4E9B460A464}"/>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18" name="Large #">
            <a:extLst>
              <a:ext uri="{FF2B5EF4-FFF2-40B4-BE49-F238E27FC236}">
                <a16:creationId xmlns:a16="http://schemas.microsoft.com/office/drawing/2014/main" id="{FB7FA653-7EDF-F242-8EBE-62AAA5715C62}"/>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fr-FR" sz="6000" b="1">
                <a:solidFill>
                  <a:schemeClr val="bg1"/>
                </a:solidFill>
                <a:latin typeface="Arial" panose="020B0604020202020204" pitchFamily="34" charset="0"/>
                <a:ea typeface="Arial" charset="0"/>
                <a:cs typeface="Arial" panose="020B0604020202020204" pitchFamily="34" charset="0"/>
              </a:rPr>
              <a:t>Programme</a:t>
            </a:r>
          </a:p>
        </p:txBody>
      </p:sp>
      <p:sp>
        <p:nvSpPr>
          <p:cNvPr id="19" name="Page Number - Blue">
            <a:extLst>
              <a:ext uri="{FF2B5EF4-FFF2-40B4-BE49-F238E27FC236}">
                <a16:creationId xmlns:a16="http://schemas.microsoft.com/office/drawing/2014/main" id="{992B1A9E-6B84-9B4C-BF4F-F325A2E264E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3</a:t>
            </a:fld>
            <a:endParaRPr lang="en-US" sz="1000">
              <a:solidFill>
                <a:srgbClr val="00338D"/>
              </a:solidFill>
            </a:endParaRPr>
          </a:p>
          <a:p>
            <a:pPr eaLnBrk="0" hangingPunct="0">
              <a:spcBef>
                <a:spcPct val="50000"/>
              </a:spcBef>
              <a:defRPr/>
            </a:pPr>
            <a:endParaRPr lang="en-US" sz="1000" dirty="0">
              <a:solidFill>
                <a:srgbClr val="00338D"/>
              </a:solidFill>
            </a:endParaRPr>
          </a:p>
        </p:txBody>
      </p:sp>
      <p:sp>
        <p:nvSpPr>
          <p:cNvPr id="20" name="Body Copy">
            <a:extLst>
              <a:ext uri="{FF2B5EF4-FFF2-40B4-BE49-F238E27FC236}">
                <a16:creationId xmlns:a16="http://schemas.microsoft.com/office/drawing/2014/main" id="{5B1D2E91-AD15-AE49-8E2B-85E79CF5CA0D}"/>
              </a:ext>
            </a:extLst>
          </p:cNvPr>
          <p:cNvSpPr txBox="1">
            <a:spLocks/>
          </p:cNvSpPr>
          <p:nvPr/>
        </p:nvSpPr>
        <p:spPr>
          <a:xfrm>
            <a:off x="7678169" y="2057400"/>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fr-FR" sz="2800">
                <a:solidFill>
                  <a:schemeClr val="accent6">
                    <a:lumMod val="65000"/>
                    <a:lumOff val="35000"/>
                  </a:schemeClr>
                </a:solidFill>
              </a:rPr>
              <a:t>Examen du district</a:t>
            </a:r>
          </a:p>
          <a:p>
            <a:pPr marL="342900" indent="-342900">
              <a:spcAft>
                <a:spcPts val="1200"/>
              </a:spcAft>
              <a:buClr>
                <a:srgbClr val="FFC000"/>
              </a:buClr>
              <a:buFont typeface=".Lucida Grande UI Regular"/>
              <a:buChar char="►"/>
            </a:pPr>
            <a:r>
              <a:rPr lang="fr-FR" sz="2800">
                <a:solidFill>
                  <a:schemeClr val="accent6">
                    <a:lumMod val="65000"/>
                    <a:lumOff val="35000"/>
                  </a:schemeClr>
                </a:solidFill>
              </a:rPr>
              <a:t>Plan d’action</a:t>
            </a:r>
          </a:p>
          <a:p>
            <a:pPr marL="342900" indent="-342900">
              <a:spcAft>
                <a:spcPts val="1200"/>
              </a:spcAft>
              <a:buClr>
                <a:srgbClr val="FFC000"/>
              </a:buClr>
              <a:buFont typeface=".Lucida Grande UI Regular"/>
              <a:buChar char="►"/>
            </a:pPr>
            <a:r>
              <a:rPr lang="fr-FR" sz="2800">
                <a:solidFill>
                  <a:schemeClr val="accent6">
                    <a:lumMod val="65000"/>
                    <a:lumOff val="35000"/>
                  </a:schemeClr>
                </a:solidFill>
              </a:rPr>
              <a:t>Ressources</a:t>
            </a:r>
          </a:p>
          <a:p>
            <a:pPr marL="342900" indent="-342900">
              <a:spcAft>
                <a:spcPts val="1200"/>
              </a:spcAft>
              <a:buClr>
                <a:srgbClr val="FFC000"/>
              </a:buClr>
              <a:buFont typeface=".Lucida Grande UI Regular"/>
              <a:buChar char="►"/>
            </a:pPr>
            <a:r>
              <a:rPr lang="fr-FR" sz="2800">
                <a:solidFill>
                  <a:schemeClr val="accent6">
                    <a:lumMod val="65000"/>
                    <a:lumOff val="35000"/>
                  </a:schemeClr>
                </a:solidFill>
              </a:rPr>
              <a:t>Étapes suivantes</a:t>
            </a:r>
          </a:p>
          <a:p>
            <a:pPr marL="342900" indent="-342900">
              <a:spcAft>
                <a:spcPts val="1200"/>
              </a:spcAft>
              <a:buClr>
                <a:srgbClr val="FFC000"/>
              </a:buClr>
              <a:buFont typeface=".Lucida Grande UI Regular"/>
              <a:buChar char="►"/>
            </a:pPr>
            <a:endParaRPr lang="en-US" sz="2800" kern="0" dirty="0">
              <a:solidFill>
                <a:schemeClr val="accent6">
                  <a:lumMod val="65000"/>
                  <a:lumOff val="35000"/>
                </a:schemeClr>
              </a:solidFill>
            </a:endParaRPr>
          </a:p>
        </p:txBody>
      </p:sp>
      <p:pic>
        <p:nvPicPr>
          <p:cNvPr id="21" name="Picture 20">
            <a:extLst>
              <a:ext uri="{FF2B5EF4-FFF2-40B4-BE49-F238E27FC236}">
                <a16:creationId xmlns:a16="http://schemas.microsoft.com/office/drawing/2014/main" id="{C54ED626-E180-2446-B037-9BB48409D5DF}"/>
              </a:ext>
            </a:extLst>
          </p:cNvPr>
          <p:cNvPicPr>
            <a:picLocks noChangeAspect="1"/>
          </p:cNvPicPr>
          <p:nvPr/>
        </p:nvPicPr>
        <p:blipFill>
          <a:blip r:embed="rId3"/>
          <a:srcRect/>
          <a:stretch/>
        </p:blipFill>
        <p:spPr>
          <a:xfrm>
            <a:off x="273388" y="6114917"/>
            <a:ext cx="2755897" cy="463609"/>
          </a:xfrm>
          <a:prstGeom prst="rect">
            <a:avLst/>
          </a:prstGeom>
        </p:spPr>
      </p:pic>
      <p:sp>
        <p:nvSpPr>
          <p:cNvPr id="22" name="Yellow Bar">
            <a:extLst>
              <a:ext uri="{FF2B5EF4-FFF2-40B4-BE49-F238E27FC236}">
                <a16:creationId xmlns:a16="http://schemas.microsoft.com/office/drawing/2014/main" id="{8D3D2BFD-D495-664B-B835-EFD50E7A60BF}"/>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Tree>
    <p:extLst>
      <p:ext uri="{BB962C8B-B14F-4D97-AF65-F5344CB8AC3E}">
        <p14:creationId xmlns:p14="http://schemas.microsoft.com/office/powerpoint/2010/main" val="3866213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549981" y="1363580"/>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fr-FR" sz="3200" b="1" dirty="0">
                <a:solidFill>
                  <a:srgbClr val="0A5496"/>
                </a:solidFill>
                <a:latin typeface="Arial" charset="0"/>
                <a:ea typeface="Arial" charset="0"/>
                <a:cs typeface="Arial" charset="0"/>
              </a:rPr>
              <a:t>Ressources</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30</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562270" y="2085738"/>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fr-FR" sz="1400" b="1" dirty="0">
                <a:solidFill>
                  <a:srgbClr val="00338D"/>
                </a:solidFill>
                <a:latin typeface="Arial" charset="0"/>
                <a:ea typeface="Arial" charset="0"/>
                <a:cs typeface="Arial" charset="0"/>
              </a:rPr>
              <a:t>Remotiver les membres par la camaraderie et des activités de service engageantes</a:t>
            </a:r>
          </a:p>
          <a:p>
            <a:pPr marL="0" indent="0" fontAlgn="auto">
              <a:lnSpc>
                <a:spcPct val="100000"/>
              </a:lnSpc>
              <a:spcBef>
                <a:spcPts val="0"/>
              </a:spcBef>
              <a:spcAft>
                <a:spcPts val="200"/>
              </a:spcAft>
              <a:buClr>
                <a:srgbClr val="FFC000"/>
              </a:buClr>
              <a:buNone/>
            </a:pPr>
            <a:endParaRPr lang="en-US" sz="1400" b="1" dirty="0">
              <a:solidFill>
                <a:srgbClr val="000000"/>
              </a:solidFill>
              <a:latin typeface="Arial" panose="020B0604020202020204" pitchFamily="34" charset="0"/>
              <a:cs typeface="Arial" panose="020B0604020202020204" pitchFamily="34" charset="0"/>
            </a:endParaRPr>
          </a:p>
        </p:txBody>
      </p:sp>
      <p:sp>
        <p:nvSpPr>
          <p:cNvPr id="22" name="Content Placeholder 4">
            <a:extLst>
              <a:ext uri="{FF2B5EF4-FFF2-40B4-BE49-F238E27FC236}">
                <a16:creationId xmlns:a16="http://schemas.microsoft.com/office/drawing/2014/main" id="{058BBDB2-875B-40C1-92F8-895AF6329C68}"/>
              </a:ext>
            </a:extLst>
          </p:cNvPr>
          <p:cNvSpPr txBox="1">
            <a:spLocks/>
          </p:cNvSpPr>
          <p:nvPr/>
        </p:nvSpPr>
        <p:spPr>
          <a:xfrm>
            <a:off x="549981" y="2504419"/>
            <a:ext cx="7070020" cy="4029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fr-FR" sz="1400" b="1" dirty="0">
                <a:solidFill>
                  <a:srgbClr val="000000"/>
                </a:solidFill>
                <a:latin typeface="Arial" panose="020B0604020202020204" pitchFamily="34" charset="0"/>
                <a:cs typeface="Arial" panose="020B0604020202020204" pitchFamily="34" charset="0"/>
              </a:rPr>
              <a:t>Service</a:t>
            </a:r>
          </a:p>
          <a:p>
            <a:pPr fontAlgn="auto">
              <a:lnSpc>
                <a:spcPct val="100000"/>
              </a:lnSpc>
              <a:spcBef>
                <a:spcPts val="0"/>
              </a:spcBef>
              <a:spcAft>
                <a:spcPts val="0"/>
              </a:spcAft>
              <a:buClr>
                <a:srgbClr val="FFC000"/>
              </a:buClr>
              <a:buFont typeface="Wingdings" panose="05000000000000000000" pitchFamily="2" charset="2"/>
              <a:buChar char="Ø"/>
            </a:pPr>
            <a:endParaRPr lang="en-US" sz="1400" b="1" dirty="0">
              <a:solidFill>
                <a:srgbClr val="000000"/>
              </a:solidFill>
              <a:latin typeface="Arial" panose="020B0604020202020204" pitchFamily="34" charset="0"/>
              <a:cs typeface="Arial" panose="020B0604020202020204" pitchFamily="34" charset="0"/>
            </a:endParaRPr>
          </a:p>
          <a:p>
            <a:pPr fontAlgn="auto">
              <a:lnSpc>
                <a:spcPct val="100000"/>
              </a:lnSpc>
              <a:spcBef>
                <a:spcPts val="0"/>
              </a:spcBef>
              <a:spcAft>
                <a:spcPts val="600"/>
              </a:spcAft>
              <a:buClr>
                <a:srgbClr val="0A5496"/>
              </a:buClr>
            </a:pPr>
            <a:r>
              <a:rPr lang="fr-FR"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Calendrier des activités de club</a:t>
            </a:r>
            <a:r>
              <a:rPr lang="fr-FR" sz="1400" dirty="0">
                <a:solidFill>
                  <a:srgbClr val="000000"/>
                </a:solidFill>
                <a:latin typeface="Arial" panose="020B0604020202020204" pitchFamily="34" charset="0"/>
                <a:cs typeface="Arial" panose="020B0604020202020204" pitchFamily="34" charset="0"/>
              </a:rPr>
              <a:t>, </a:t>
            </a:r>
            <a:r>
              <a:rPr lang="fr-FR"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Récits d’impact de service</a:t>
            </a:r>
            <a:r>
              <a:rPr lang="fr-FR" sz="1400" b="1" dirty="0">
                <a:solidFill>
                  <a:srgbClr val="0A5496"/>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et affiche </a:t>
            </a:r>
            <a:r>
              <a:rPr lang="fr-FR" sz="14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Causes mondiales</a:t>
            </a:r>
          </a:p>
          <a:p>
            <a:pPr fontAlgn="auto">
              <a:lnSpc>
                <a:spcPct val="100000"/>
              </a:lnSpc>
              <a:spcBef>
                <a:spcPts val="0"/>
              </a:spcBef>
              <a:spcAft>
                <a:spcPts val="600"/>
              </a:spcAft>
              <a:buClr>
                <a:srgbClr val="0A5496"/>
              </a:buClr>
            </a:pPr>
            <a:r>
              <a:rPr lang="fr-FR" sz="1400" dirty="0">
                <a:latin typeface="Arial" panose="020B0604020202020204" pitchFamily="34" charset="0"/>
                <a:cs typeface="Arial" panose="020B0604020202020204" pitchFamily="34" charset="0"/>
              </a:rPr>
              <a:t>Liste des </a:t>
            </a:r>
            <a:r>
              <a:rPr lang="fr-FR" sz="14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100 idées de service</a:t>
            </a:r>
            <a:r>
              <a:rPr lang="fr-FR" sz="1400" b="1" dirty="0">
                <a:solidFill>
                  <a:srgbClr val="0A5496"/>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et idées de projets de service : </a:t>
            </a:r>
            <a:r>
              <a:rPr lang="fr-FR"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Cancer infantile</a:t>
            </a:r>
            <a:r>
              <a:rPr lang="fr-FR" sz="1400" b="1" dirty="0">
                <a:solidFill>
                  <a:srgbClr val="0A5496"/>
                </a:solidFill>
                <a:latin typeface="Arial" panose="020B0604020202020204" pitchFamily="34" charset="0"/>
                <a:cs typeface="Arial" panose="020B0604020202020204" pitchFamily="34" charset="0"/>
              </a:rPr>
              <a:t>, </a:t>
            </a:r>
            <a:r>
              <a:rPr lang="fr-FR" sz="14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Diabète</a:t>
            </a:r>
            <a:r>
              <a:rPr lang="fr-FR" sz="1400" dirty="0">
                <a:solidFill>
                  <a:srgbClr val="000000"/>
                </a:solidFill>
                <a:latin typeface="Arial" panose="020B0604020202020204" pitchFamily="34" charset="0"/>
                <a:cs typeface="Arial" panose="020B0604020202020204" pitchFamily="34" charset="0"/>
              </a:rPr>
              <a:t>, </a:t>
            </a:r>
            <a:r>
              <a:rPr lang="fr-FR" sz="1400" b="1" dirty="0">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Environnement</a:t>
            </a:r>
            <a:r>
              <a:rPr lang="fr-FR" sz="1400" dirty="0">
                <a:solidFill>
                  <a:srgbClr val="000000"/>
                </a:solidFill>
                <a:latin typeface="Arial" panose="020B0604020202020204" pitchFamily="34" charset="0"/>
                <a:cs typeface="Arial" panose="020B0604020202020204" pitchFamily="34" charset="0"/>
              </a:rPr>
              <a:t>, </a:t>
            </a:r>
            <a:r>
              <a:rPr lang="fr-FR" sz="1400" b="1" dirty="0">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Faim</a:t>
            </a:r>
            <a:r>
              <a:rPr lang="fr-FR" sz="1400" dirty="0">
                <a:solidFill>
                  <a:srgbClr val="000000"/>
                </a:solidFill>
                <a:latin typeface="Arial" panose="020B0604020202020204" pitchFamily="34" charset="0"/>
                <a:cs typeface="Arial" panose="020B0604020202020204" pitchFamily="34" charset="0"/>
              </a:rPr>
              <a:t> et</a:t>
            </a:r>
            <a:r>
              <a:rPr lang="fr-FR" sz="1400" b="1" dirty="0">
                <a:solidFill>
                  <a:srgbClr val="0A5496"/>
                </a:solidFill>
                <a:latin typeface="Arial" panose="020B0604020202020204" pitchFamily="34" charset="0"/>
                <a:cs typeface="Arial" panose="020B0604020202020204" pitchFamily="34" charset="0"/>
              </a:rPr>
              <a:t> </a:t>
            </a:r>
            <a:r>
              <a:rPr lang="fr-FR" sz="1400" b="1" dirty="0">
                <a:solidFill>
                  <a:srgbClr val="0A5496"/>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Vue</a:t>
            </a:r>
          </a:p>
          <a:p>
            <a:pPr fontAlgn="auto">
              <a:lnSpc>
                <a:spcPct val="100000"/>
              </a:lnSpc>
              <a:spcBef>
                <a:spcPts val="0"/>
              </a:spcBef>
              <a:spcAft>
                <a:spcPts val="600"/>
              </a:spcAft>
              <a:buClr>
                <a:srgbClr val="0A5496"/>
              </a:buClr>
            </a:pPr>
            <a:r>
              <a:rPr lang="fr-FR" sz="1400" dirty="0">
                <a:solidFill>
                  <a:srgbClr val="000000"/>
                </a:solidFill>
                <a:latin typeface="Arial" panose="020B0604020202020204" pitchFamily="34" charset="0"/>
                <a:cs typeface="Arial" panose="020B0604020202020204" pitchFamily="34" charset="0"/>
              </a:rPr>
              <a:t>Page </a:t>
            </a:r>
            <a:r>
              <a:rPr lang="fr-FR" sz="1400" b="1" dirty="0">
                <a:solidFill>
                  <a:srgbClr val="0A5496"/>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Servir en sécurité</a:t>
            </a:r>
            <a:r>
              <a:rPr lang="fr-FR" sz="1400" b="1" dirty="0">
                <a:solidFill>
                  <a:srgbClr val="0A5496"/>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et webinaire sur les </a:t>
            </a:r>
            <a:r>
              <a:rPr lang="fr-FR" sz="1400" b="1" dirty="0">
                <a:solidFill>
                  <a:srgbClr val="0A5496"/>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Activités de service virtuel</a:t>
            </a:r>
          </a:p>
          <a:p>
            <a:pPr fontAlgn="auto">
              <a:lnSpc>
                <a:spcPct val="100000"/>
              </a:lnSpc>
              <a:spcBef>
                <a:spcPts val="0"/>
              </a:spcBef>
              <a:spcAft>
                <a:spcPts val="600"/>
              </a:spcAft>
              <a:buClr>
                <a:srgbClr val="0A5496"/>
              </a:buClr>
            </a:pPr>
            <a:r>
              <a:rPr lang="fr-FR" sz="1400" b="1" dirty="0">
                <a:solidFill>
                  <a:srgbClr val="0A5496"/>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Planificateurs de projets de service</a:t>
            </a:r>
            <a:r>
              <a:rPr lang="fr-FR" sz="1400" dirty="0">
                <a:solidFill>
                  <a:srgbClr val="000000"/>
                </a:solidFill>
                <a:latin typeface="Arial" panose="020B0604020202020204" pitchFamily="34" charset="0"/>
                <a:cs typeface="Arial" panose="020B0604020202020204" pitchFamily="34" charset="0"/>
              </a:rPr>
              <a:t>, des guides étape par étape recensant de nouvelles façons pour votre club de servir</a:t>
            </a:r>
          </a:p>
          <a:p>
            <a:pPr fontAlgn="auto">
              <a:lnSpc>
                <a:spcPct val="100000"/>
              </a:lnSpc>
              <a:spcBef>
                <a:spcPts val="0"/>
              </a:spcBef>
              <a:spcAft>
                <a:spcPts val="600"/>
              </a:spcAft>
              <a:buClr>
                <a:srgbClr val="0A5496"/>
              </a:buClr>
            </a:pPr>
            <a:r>
              <a:rPr lang="fr-FR" sz="1400" dirty="0">
                <a:latin typeface="Arial" panose="020B0604020202020204" pitchFamily="34" charset="0"/>
                <a:cs typeface="Arial" panose="020B0604020202020204" pitchFamily="34" charset="0"/>
              </a:rPr>
              <a:t>Page </a:t>
            </a:r>
            <a:r>
              <a:rPr lang="fr-FR" sz="1400" b="1" dirty="0">
                <a:solidFill>
                  <a:srgbClr val="0A5496"/>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Boîte à outils pour le service</a:t>
            </a:r>
            <a:r>
              <a:rPr lang="fr-FR" sz="1400" b="1" dirty="0">
                <a:solidFill>
                  <a:srgbClr val="0A5496"/>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 incluant une </a:t>
            </a:r>
            <a:r>
              <a:rPr lang="fr-FR" sz="1400" b="1" dirty="0">
                <a:solidFill>
                  <a:srgbClr val="0A5496"/>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Évaluation des besoins de la collectivité</a:t>
            </a:r>
            <a:r>
              <a:rPr lang="fr-FR" sz="1400" dirty="0">
                <a:solidFill>
                  <a:srgbClr val="000000"/>
                </a:solidFill>
                <a:latin typeface="Arial" panose="020B0604020202020204" pitchFamily="34" charset="0"/>
                <a:cs typeface="Arial" panose="020B0604020202020204" pitchFamily="34" charset="0"/>
              </a:rPr>
              <a:t>, un </a:t>
            </a:r>
            <a:r>
              <a:rPr lang="fr-FR" sz="1400" b="1" dirty="0">
                <a:solidFill>
                  <a:srgbClr val="0A5496"/>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Guide sur les partenariats</a:t>
            </a:r>
            <a:r>
              <a:rPr lang="fr-FR" sz="1400" b="1" dirty="0">
                <a:solidFill>
                  <a:srgbClr val="0A5496"/>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et un </a:t>
            </a:r>
            <a:r>
              <a:rPr lang="fr-FR" sz="1400" b="1" dirty="0">
                <a:solidFill>
                  <a:srgbClr val="0A5496"/>
                </a:solidFill>
                <a:latin typeface="Arial" panose="020B060402020202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Guide sur la collecte de fonds </a:t>
            </a:r>
          </a:p>
          <a:p>
            <a:pPr fontAlgn="auto">
              <a:lnSpc>
                <a:spcPct val="100000"/>
              </a:lnSpc>
              <a:spcBef>
                <a:spcPts val="0"/>
              </a:spcBef>
              <a:spcAft>
                <a:spcPts val="600"/>
              </a:spcAft>
              <a:buClr>
                <a:srgbClr val="0A5496"/>
              </a:buClr>
            </a:pPr>
            <a:r>
              <a:rPr lang="fr-FR" sz="1400" dirty="0">
                <a:latin typeface="Arial" panose="020B0604020202020204" pitchFamily="34" charset="0"/>
                <a:cs typeface="Arial" panose="020B0604020202020204" pitchFamily="34" charset="0"/>
              </a:rPr>
              <a:t>Page Web </a:t>
            </a:r>
            <a:r>
              <a:rPr lang="fr-FR" sz="1400" b="1" dirty="0">
                <a:solidFill>
                  <a:srgbClr val="0A5496"/>
                </a:solidFill>
                <a:latin typeface="Arial" panose="020B060402020202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Plaidoyer Lions</a:t>
            </a:r>
          </a:p>
          <a:p>
            <a:pPr fontAlgn="auto">
              <a:lnSpc>
                <a:spcPct val="100000"/>
              </a:lnSpc>
              <a:spcBef>
                <a:spcPts val="0"/>
              </a:spcBef>
              <a:spcAft>
                <a:spcPts val="600"/>
              </a:spcAft>
              <a:buClr>
                <a:srgbClr val="0A5496"/>
              </a:buClr>
            </a:pPr>
            <a:r>
              <a:rPr lang="fr-FR" sz="1400" dirty="0">
                <a:solidFill>
                  <a:srgbClr val="000000"/>
                </a:solidFill>
                <a:latin typeface="Arial" panose="020B0604020202020204" pitchFamily="34" charset="0"/>
                <a:cs typeface="Arial" panose="020B0604020202020204" pitchFamily="34" charset="0"/>
              </a:rPr>
              <a:t>La page </a:t>
            </a:r>
            <a:r>
              <a:rPr lang="fr-FR" sz="1400" dirty="0">
                <a:solidFill>
                  <a:srgbClr val="000000"/>
                </a:solidFill>
                <a:latin typeface="Arial" panose="020B0604020202020204" pitchFamily="34" charset="0"/>
                <a:cs typeface="Arial" panose="020B0604020202020204" pitchFamily="34" charset="0"/>
                <a:hlinkClick r:id="rId21" action="ppaction://hlinkfile"/>
              </a:rPr>
              <a:t>lionsclubs.org/service-</a:t>
            </a:r>
            <a:r>
              <a:rPr lang="fr-FR" sz="1400" dirty="0" err="1">
                <a:solidFill>
                  <a:srgbClr val="000000"/>
                </a:solidFill>
                <a:latin typeface="Arial" panose="020B0604020202020204" pitchFamily="34" charset="0"/>
                <a:cs typeface="Arial" panose="020B0604020202020204" pitchFamily="34" charset="0"/>
                <a:hlinkClick r:id="rId21" action="ppaction://hlinkfile"/>
              </a:rPr>
              <a:t>reporting</a:t>
            </a:r>
            <a:r>
              <a:rPr lang="fr-FR" sz="1400" dirty="0">
                <a:solidFill>
                  <a:srgbClr val="000000"/>
                </a:solidFill>
                <a:latin typeface="Arial" panose="020B0604020202020204" pitchFamily="34" charset="0"/>
                <a:cs typeface="Arial" panose="020B0604020202020204" pitchFamily="34" charset="0"/>
              </a:rPr>
              <a:t> contient des informations exhaustives sur les raisons pour lesquelles il faut signaler les activités de service et sur les façons de le faire.</a:t>
            </a:r>
          </a:p>
          <a:p>
            <a:pPr fontAlgn="auto">
              <a:spcAft>
                <a:spcPts val="0"/>
              </a:spcAft>
            </a:pPr>
            <a:endParaRPr 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9D435EF-006F-499B-9E2D-98BEA0087DAF}"/>
              </a:ext>
            </a:extLst>
          </p:cNvPr>
          <p:cNvSpPr txBox="1"/>
          <p:nvPr/>
        </p:nvSpPr>
        <p:spPr>
          <a:xfrm>
            <a:off x="7855891" y="2558490"/>
            <a:ext cx="3786129" cy="4124206"/>
          </a:xfrm>
          <a:prstGeom prst="rect">
            <a:avLst/>
          </a:prstGeom>
          <a:noFill/>
        </p:spPr>
        <p:txBody>
          <a:bodyPr wrap="square" rtlCol="0">
            <a:spAutoFit/>
          </a:bodyPr>
          <a:lstStyle/>
          <a:p>
            <a:pPr algn="l"/>
            <a:r>
              <a:rPr lang="fr-FR" sz="1400" b="1" i="0" dirty="0">
                <a:solidFill>
                  <a:srgbClr val="000000"/>
                </a:solidFill>
                <a:cs typeface="Arial" panose="020B0604020202020204" pitchFamily="34" charset="0"/>
              </a:rPr>
              <a:t>Camaraderie</a:t>
            </a:r>
          </a:p>
          <a:p>
            <a:pPr algn="l"/>
            <a:endParaRPr lang="en-US" sz="1400" b="1" i="0" dirty="0">
              <a:solidFill>
                <a:srgbClr val="000000"/>
              </a:solidFill>
              <a:effectLst/>
              <a:cs typeface="Arial" panose="020B0604020202020204" pitchFamily="34" charset="0"/>
            </a:endParaRPr>
          </a:p>
          <a:p>
            <a:pPr marL="171450" indent="-171450" algn="l">
              <a:spcAft>
                <a:spcPts val="600"/>
              </a:spcAft>
              <a:buFont typeface="Arial" panose="020B0604020202020204" pitchFamily="34" charset="0"/>
              <a:buChar char="•"/>
            </a:pPr>
            <a:r>
              <a:rPr lang="fr-FR" sz="1400" i="0" dirty="0">
                <a:cs typeface="Arial" panose="020B0604020202020204" pitchFamily="34" charset="0"/>
              </a:rPr>
              <a:t>Page </a:t>
            </a:r>
            <a:r>
              <a:rPr lang="fr-FR" sz="1400" b="1" i="0" u="none" strike="noStrike" dirty="0">
                <a:solidFill>
                  <a:srgbClr val="0A5496"/>
                </a:solidFill>
                <a:cs typeface="Arial" panose="020B0604020202020204" pitchFamily="34" charset="0"/>
                <a:hlinkClick r:id="rId22">
                  <a:extLst>
                    <a:ext uri="{A12FA001-AC4F-418D-AE19-62706E023703}">
                      <ahyp:hlinkClr xmlns:ahyp="http://schemas.microsoft.com/office/drawing/2018/hyperlinkcolor" val="tx"/>
                    </a:ext>
                  </a:extLst>
                </a:hlinkClick>
              </a:rPr>
              <a:t>Optimiser la qualité des clubs</a:t>
            </a:r>
            <a:r>
              <a:rPr lang="fr-FR" sz="1400" b="0" i="0" dirty="0">
                <a:cs typeface="Arial" panose="020B0604020202020204" pitchFamily="34" charset="0"/>
              </a:rPr>
              <a:t>, qui contient des liens vers des outils tels que l’</a:t>
            </a:r>
            <a:r>
              <a:rPr lang="fr-FR" sz="1400" b="1" i="0" u="none" strike="noStrike" dirty="0">
                <a:solidFill>
                  <a:srgbClr val="0A5496"/>
                </a:solidFill>
                <a:cs typeface="Arial" panose="020B0604020202020204" pitchFamily="34" charset="0"/>
                <a:hlinkClick r:id="rId23">
                  <a:extLst>
                    <a:ext uri="{A12FA001-AC4F-418D-AE19-62706E023703}">
                      <ahyp:hlinkClr xmlns:ahyp="http://schemas.microsoft.com/office/drawing/2018/hyperlinkcolor" val="tx"/>
                    </a:ext>
                  </a:extLst>
                </a:hlinkClick>
              </a:rPr>
              <a:t>Initiative Qualité de club</a:t>
            </a:r>
            <a:r>
              <a:rPr lang="fr-FR" sz="1400" b="1" i="0" dirty="0">
                <a:solidFill>
                  <a:srgbClr val="0A5496"/>
                </a:solidFill>
                <a:cs typeface="Arial" panose="020B0604020202020204" pitchFamily="34" charset="0"/>
              </a:rPr>
              <a:t> </a:t>
            </a:r>
            <a:r>
              <a:rPr lang="fr-FR" sz="1400" b="0" i="0" dirty="0">
                <a:cs typeface="Arial" panose="020B0604020202020204" pitchFamily="34" charset="0"/>
              </a:rPr>
              <a:t>et les guides </a:t>
            </a:r>
            <a:r>
              <a:rPr lang="fr-FR" sz="1400" b="1" i="0" u="none" strike="noStrike" dirty="0">
                <a:solidFill>
                  <a:srgbClr val="0A5496"/>
                </a:solidFill>
                <a:cs typeface="Arial" panose="020B0604020202020204" pitchFamily="34" charset="0"/>
                <a:hlinkClick r:id="rId24">
                  <a:extLst>
                    <a:ext uri="{A12FA001-AC4F-418D-AE19-62706E023703}">
                      <ahyp:hlinkClr xmlns:ahyp="http://schemas.microsoft.com/office/drawing/2018/hyperlinkcolor" val="tx"/>
                    </a:ext>
                  </a:extLst>
                </a:hlinkClick>
              </a:rPr>
              <a:t>Votre club, à votre manière</a:t>
            </a:r>
          </a:p>
          <a:p>
            <a:pPr marL="171450" indent="-171450" algn="l">
              <a:spcAft>
                <a:spcPts val="600"/>
              </a:spcAft>
              <a:buFont typeface="Arial" panose="020B0604020202020204" pitchFamily="34" charset="0"/>
              <a:buChar char="•"/>
            </a:pPr>
            <a:r>
              <a:rPr lang="fr-FR" sz="1400" i="0" dirty="0">
                <a:cs typeface="Arial" panose="020B0604020202020204" pitchFamily="34" charset="0"/>
              </a:rPr>
              <a:t>Guide </a:t>
            </a:r>
            <a:r>
              <a:rPr lang="fr-FR" sz="1400" b="1" i="0" u="none" strike="noStrike" dirty="0">
                <a:solidFill>
                  <a:srgbClr val="0A5496"/>
                </a:solidFill>
                <a:cs typeface="Arial" panose="020B0604020202020204" pitchFamily="34" charset="0"/>
                <a:hlinkClick r:id="rId25">
                  <a:extLst>
                    <a:ext uri="{A12FA001-AC4F-418D-AE19-62706E023703}">
                      <ahyp:hlinkClr xmlns:ahyp="http://schemas.microsoft.com/office/drawing/2018/hyperlinkcolor" val="tx"/>
                    </a:ext>
                  </a:extLst>
                </a:hlinkClick>
              </a:rPr>
              <a:t>Satisfaction des Lions</a:t>
            </a:r>
          </a:p>
          <a:p>
            <a:pPr marL="171450" indent="-171450" algn="l">
              <a:spcAft>
                <a:spcPts val="600"/>
              </a:spcAft>
              <a:buFont typeface="Arial" panose="020B0604020202020204" pitchFamily="34" charset="0"/>
              <a:buChar char="•"/>
            </a:pPr>
            <a:r>
              <a:rPr lang="fr-FR" sz="1400" b="1" i="0" u="none" strike="noStrike" dirty="0">
                <a:solidFill>
                  <a:srgbClr val="0A5496"/>
                </a:solidFill>
                <a:cs typeface="Arial" panose="020B0604020202020204" pitchFamily="34" charset="0"/>
                <a:hlinkClick r:id="rId26">
                  <a:extLst>
                    <a:ext uri="{A12FA001-AC4F-418D-AE19-62706E023703}">
                      <ahyp:hlinkClr xmlns:ahyp="http://schemas.microsoft.com/office/drawing/2018/hyperlinkcolor" val="tx"/>
                    </a:ext>
                  </a:extLst>
                </a:hlinkClick>
              </a:rPr>
              <a:t>Manuel</a:t>
            </a:r>
            <a:r>
              <a:rPr lang="fr-FR" sz="1400" b="1" i="0" u="none" strike="noStrike" dirty="0">
                <a:solidFill>
                  <a:srgbClr val="0A5496"/>
                </a:solidFill>
                <a:cs typeface="Arial" panose="020B0604020202020204" pitchFamily="34" charset="0"/>
                <a:hlinkClick r:id="rId27">
                  <a:extLst>
                    <a:ext uri="{A12FA001-AC4F-418D-AE19-62706E023703}">
                      <ahyp:hlinkClr xmlns:ahyp="http://schemas.microsoft.com/office/drawing/2018/hyperlinkcolor" val="tx"/>
                    </a:ext>
                  </a:extLst>
                </a:hlinkClick>
              </a:rPr>
              <a:t> Art de la Reconnaissance</a:t>
            </a:r>
          </a:p>
          <a:p>
            <a:pPr marL="171450" indent="-171450" algn="l">
              <a:spcAft>
                <a:spcPts val="600"/>
              </a:spcAft>
              <a:buFont typeface="Arial" panose="020B0604020202020204" pitchFamily="34" charset="0"/>
              <a:buChar char="•"/>
            </a:pPr>
            <a:r>
              <a:rPr lang="fr-FR" sz="1400" i="0" dirty="0">
                <a:cs typeface="Arial" panose="020B0604020202020204" pitchFamily="34" charset="0"/>
              </a:rPr>
              <a:t>Rapports </a:t>
            </a:r>
            <a:r>
              <a:rPr lang="fr-FR" sz="1400" b="1" i="0" u="none" strike="noStrike" dirty="0">
                <a:solidFill>
                  <a:srgbClr val="0A5496"/>
                </a:solidFill>
                <a:cs typeface="Arial" panose="020B0604020202020204" pitchFamily="34" charset="0"/>
                <a:hlinkClick r:id="rId27">
                  <a:extLst>
                    <a:ext uri="{A12FA001-AC4F-418D-AE19-62706E023703}">
                      <ahyp:hlinkClr xmlns:ahyp="http://schemas.microsoft.com/office/drawing/2018/hyperlinkcolor" val="tx"/>
                    </a:ext>
                  </a:extLst>
                </a:hlinkClick>
              </a:rPr>
              <a:t>Évaluation de la santé des clubs</a:t>
            </a:r>
            <a:r>
              <a:rPr lang="fr-FR" sz="1400" b="1" i="0" dirty="0">
                <a:solidFill>
                  <a:srgbClr val="0A5496"/>
                </a:solidFill>
                <a:cs typeface="Arial" panose="020B0604020202020204" pitchFamily="34" charset="0"/>
              </a:rPr>
              <a:t> </a:t>
            </a:r>
            <a:r>
              <a:rPr lang="fr-FR" sz="1400" b="0" i="0" dirty="0">
                <a:cs typeface="Arial" panose="020B0604020202020204" pitchFamily="34" charset="0"/>
              </a:rPr>
              <a:t>et </a:t>
            </a:r>
            <a:r>
              <a:rPr lang="fr-FR" sz="1400" b="1" i="0" u="none" strike="noStrike" dirty="0">
                <a:solidFill>
                  <a:srgbClr val="0A5496"/>
                </a:solidFill>
                <a:cs typeface="Arial" panose="020B0604020202020204" pitchFamily="34" charset="0"/>
                <a:hlinkClick r:id="rId28">
                  <a:extLst>
                    <a:ext uri="{A12FA001-AC4F-418D-AE19-62706E023703}">
                      <ahyp:hlinkClr xmlns:ahyp="http://schemas.microsoft.com/office/drawing/2018/hyperlinkcolor" val="tx"/>
                    </a:ext>
                  </a:extLst>
                </a:hlinkClick>
              </a:rPr>
              <a:t>Stratégies d’action</a:t>
            </a:r>
          </a:p>
          <a:p>
            <a:pPr marL="171450" indent="-171450" algn="l">
              <a:spcAft>
                <a:spcPts val="600"/>
              </a:spcAft>
              <a:buFont typeface="Arial" panose="020B0604020202020204" pitchFamily="34" charset="0"/>
              <a:buChar char="•"/>
            </a:pPr>
            <a:r>
              <a:rPr lang="fr-FR" sz="1400" i="0" dirty="0">
                <a:cs typeface="Arial" panose="020B0604020202020204" pitchFamily="34" charset="0"/>
              </a:rPr>
              <a:t>Liste de vérification </a:t>
            </a:r>
            <a:r>
              <a:rPr lang="fr-FR" sz="1400" b="1" i="0" u="none" strike="noStrike" dirty="0">
                <a:solidFill>
                  <a:srgbClr val="0A5496"/>
                </a:solidFill>
                <a:cs typeface="Arial" panose="020B0604020202020204" pitchFamily="34" charset="0"/>
                <a:hlinkClick r:id="rId29">
                  <a:extLst>
                    <a:ext uri="{A12FA001-AC4F-418D-AE19-62706E023703}">
                      <ahyp:hlinkClr xmlns:ahyp="http://schemas.microsoft.com/office/drawing/2018/hyperlinkcolor" val="tx"/>
                    </a:ext>
                  </a:extLst>
                </a:hlinkClick>
              </a:rPr>
              <a:t>Évaluation des clubs</a:t>
            </a:r>
          </a:p>
          <a:p>
            <a:pPr marL="171450" indent="-171450" algn="l">
              <a:spcAft>
                <a:spcPts val="600"/>
              </a:spcAft>
              <a:buFont typeface="Arial" panose="020B0604020202020204" pitchFamily="34" charset="0"/>
              <a:buChar char="•"/>
            </a:pPr>
            <a:r>
              <a:rPr lang="fr-FR" sz="1400" b="1" i="0" u="none" strike="noStrike" dirty="0">
                <a:solidFill>
                  <a:srgbClr val="0A5496"/>
                </a:solidFill>
                <a:cs typeface="Arial" panose="020B0604020202020204" pitchFamily="34" charset="0"/>
                <a:hlinkClick r:id="rId30">
                  <a:extLst>
                    <a:ext uri="{A12FA001-AC4F-418D-AE19-62706E023703}">
                      <ahyp:hlinkClr xmlns:ahyp="http://schemas.microsoft.com/office/drawing/2018/hyperlinkcolor" val="tx"/>
                    </a:ext>
                  </a:extLst>
                </a:hlinkClick>
              </a:rPr>
              <a:t>Guide d’identification et de résolution des problèmes</a:t>
            </a:r>
            <a:r>
              <a:rPr lang="fr-FR" sz="1400" b="1" i="0" dirty="0">
                <a:solidFill>
                  <a:srgbClr val="0A5496"/>
                </a:solidFill>
                <a:cs typeface="Arial" panose="020B0604020202020204" pitchFamily="34" charset="0"/>
              </a:rPr>
              <a:t> </a:t>
            </a:r>
            <a:r>
              <a:rPr lang="fr-FR" sz="1400" b="0" i="0" dirty="0">
                <a:cs typeface="Arial" panose="020B0604020202020204" pitchFamily="34" charset="0"/>
              </a:rPr>
              <a:t>pour les clubs et les districts</a:t>
            </a:r>
          </a:p>
          <a:p>
            <a:br>
              <a:rPr lang="fr-FR" sz="1200" dirty="0"/>
            </a:br>
            <a:endParaRPr lang="fr-FR" sz="1200" dirty="0"/>
          </a:p>
          <a:p>
            <a:endParaRPr lang="en-US" sz="1200" dirty="0" err="1"/>
          </a:p>
        </p:txBody>
      </p:sp>
    </p:spTree>
    <p:extLst>
      <p:ext uri="{BB962C8B-B14F-4D97-AF65-F5344CB8AC3E}">
        <p14:creationId xmlns:p14="http://schemas.microsoft.com/office/powerpoint/2010/main" val="3265460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fr-FR" sz="3200" b="1" dirty="0">
                <a:solidFill>
                  <a:srgbClr val="0A5496"/>
                </a:solidFill>
                <a:latin typeface="Arial" charset="0"/>
                <a:ea typeface="Arial" charset="0"/>
                <a:cs typeface="Arial" charset="0"/>
              </a:rPr>
              <a:t>Ressources</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31</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9753600" cy="420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200"/>
              </a:spcAft>
              <a:buFont typeface="Arial" panose="020B0604020202020204" pitchFamily="34" charset="0"/>
              <a:buNone/>
            </a:pPr>
            <a:r>
              <a:rPr lang="fr-FR" sz="1400" b="1" dirty="0">
                <a:solidFill>
                  <a:srgbClr val="00338D"/>
                </a:solidFill>
                <a:latin typeface="Arial" panose="020B0604020202020204" pitchFamily="34" charset="0"/>
                <a:cs typeface="Arial" panose="020B0604020202020204" pitchFamily="34" charset="0"/>
              </a:rPr>
              <a:t>Soutenir les dirigeants de district et de club</a:t>
            </a:r>
          </a:p>
          <a:p>
            <a:pPr fontAlgn="auto">
              <a:lnSpc>
                <a:spcPct val="100000"/>
              </a:lnSpc>
              <a:spcBef>
                <a:spcPts val="0"/>
              </a:spcBef>
              <a:spcAft>
                <a:spcPts val="200"/>
              </a:spcAft>
              <a:buClr>
                <a:srgbClr val="FFC000"/>
              </a:buClr>
              <a:buFont typeface="Wingdings" panose="05000000000000000000" pitchFamily="2" charset="2"/>
              <a:buChar char="Ø"/>
            </a:pPr>
            <a:endParaRPr lang="en-US" sz="1400" b="1" dirty="0">
              <a:solidFill>
                <a:srgbClr val="000000"/>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fr-FR"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Le </a:t>
            </a:r>
            <a:r>
              <a:rPr kumimoji="0" lang="fr-F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Centre de formation Lions (CFL)</a:t>
            </a:r>
            <a:r>
              <a:rPr kumimoji="0" lang="fr-F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rPr>
              <a:t> </a:t>
            </a:r>
            <a:r>
              <a:rPr kumimoji="0" lang="fr-FR"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permet à tous les Lions et </a:t>
            </a:r>
            <a:r>
              <a:rPr kumimoji="0" lang="fr-FR" sz="1400" b="0" i="0" u="none" strike="noStrike" cap="none" normalizeH="0" baseline="0" noProof="0" dirty="0" err="1">
                <a:ln>
                  <a:noFill/>
                </a:ln>
                <a:solidFill>
                  <a:srgbClr val="000000"/>
                </a:solidFill>
                <a:uLnTx/>
                <a:uFillTx/>
                <a:latin typeface="Arial" panose="020B0604020202020204" pitchFamily="34" charset="0"/>
                <a:ea typeface="+mn-ea"/>
                <a:cs typeface="Arial" panose="020B0604020202020204" pitchFamily="34" charset="0"/>
              </a:rPr>
              <a:t>Leos</a:t>
            </a:r>
            <a:r>
              <a:rPr kumimoji="0" lang="fr-FR"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 de se former, de mieux comprendre les principes fondamentaux des Lions et d’acquérir des compétences de responsable, grâce à des formations interactives en ligne. (</a:t>
            </a:r>
            <a:r>
              <a:rPr kumimoji="0" lang="fr-F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Accès au CFL</a:t>
            </a:r>
            <a:r>
              <a:rPr kumimoji="0" lang="fr-FR"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 (</a:t>
            </a:r>
            <a:r>
              <a:rPr kumimoji="0" lang="fr-F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Foire aux questions sur le CFL</a:t>
            </a:r>
            <a:r>
              <a:rPr kumimoji="0" lang="fr-FR"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fr-FR" sz="1400" i="0" u="none" strike="noStrike" cap="none" normalizeH="0" baseline="0" noProof="0" dirty="0">
                <a:ln>
                  <a:noFill/>
                </a:ln>
                <a:uLnTx/>
                <a:uFillTx/>
                <a:latin typeface="Arial" panose="020B0604020202020204" pitchFamily="34" charset="0"/>
                <a:ea typeface="+mn-ea"/>
                <a:cs typeface="Arial" panose="020B0604020202020204" pitchFamily="34" charset="0"/>
              </a:rPr>
              <a:t>Pages </a:t>
            </a:r>
            <a:r>
              <a:rPr kumimoji="0" lang="fr-F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Officiel de club</a:t>
            </a:r>
            <a:r>
              <a:rPr kumimoji="0" lang="fr-F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rPr>
              <a:t> </a:t>
            </a:r>
            <a:r>
              <a:rPr kumimoji="0" lang="fr-FR"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et </a:t>
            </a:r>
            <a:r>
              <a:rPr kumimoji="0" lang="fr-F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Présidents de zone et de région</a:t>
            </a:r>
            <a:r>
              <a:rPr kumimoji="0" lang="fr-FR"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 qui contient des liens vers des manuels en ligne et d’autres documents pour chaque titre</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fr-FR" sz="1400" i="0" u="none" strike="noStrike" cap="none" normalizeH="0" baseline="0" noProof="0" dirty="0">
                <a:ln>
                  <a:noFill/>
                </a:ln>
                <a:uLnTx/>
                <a:uFillTx/>
                <a:latin typeface="Arial" panose="020B0604020202020204" pitchFamily="34" charset="0"/>
                <a:ea typeface="+mn-ea"/>
                <a:cs typeface="Arial" panose="020B0604020202020204" pitchFamily="34" charset="0"/>
              </a:rPr>
              <a:t>Page </a:t>
            </a:r>
            <a:r>
              <a:rPr kumimoji="0" lang="fr-F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Documents de formation des présidents de zone</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fr-FR" sz="1400" i="0" u="none" strike="noStrike" cap="none" normalizeH="0" baseline="0" noProof="0" dirty="0">
                <a:ln>
                  <a:noFill/>
                </a:ln>
                <a:uLnTx/>
                <a:uFillTx/>
                <a:latin typeface="Arial" panose="020B0604020202020204" pitchFamily="34" charset="0"/>
                <a:ea typeface="+mn-ea"/>
                <a:cs typeface="Arial" panose="020B0604020202020204" pitchFamily="34" charset="0"/>
              </a:rPr>
              <a:t>Page </a:t>
            </a:r>
            <a:r>
              <a:rPr kumimoji="0" lang="fr-F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rPr>
              <a:t>Institut régional de formation des responsables Lions</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fr-FR" sz="1400" i="0" u="none" strike="noStrike" cap="none" normalizeH="0" baseline="0" noProof="0" dirty="0">
                <a:ln>
                  <a:noFill/>
                </a:ln>
                <a:uLnTx/>
                <a:uFillTx/>
                <a:latin typeface="Arial" panose="020B0604020202020204" pitchFamily="34" charset="0"/>
                <a:ea typeface="+mn-ea"/>
                <a:cs typeface="Arial" panose="020B0604020202020204" pitchFamily="34" charset="0"/>
              </a:rPr>
              <a:t>Modèle de </a:t>
            </a:r>
            <a:r>
              <a:rPr kumimoji="0" lang="fr-F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11">
                  <a:extLst>
                    <a:ext uri="{A12FA001-AC4F-418D-AE19-62706E023703}">
                      <ahyp:hlinkClr xmlns:ahyp="http://schemas.microsoft.com/office/drawing/2018/hyperlinkcolor" val="tx"/>
                    </a:ext>
                  </a:extLst>
                </a:hlinkClick>
              </a:rPr>
              <a:t>Certificat de réussite</a:t>
            </a:r>
            <a:r>
              <a:rPr kumimoji="0" lang="fr-F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rPr>
              <a:t> </a:t>
            </a:r>
            <a:r>
              <a:rPr kumimoji="0" lang="fr-FR"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pour les événements d’apprentissage locaux</a:t>
            </a:r>
          </a:p>
        </p:txBody>
      </p:sp>
    </p:spTree>
    <p:extLst>
      <p:ext uri="{BB962C8B-B14F-4D97-AF65-F5344CB8AC3E}">
        <p14:creationId xmlns:p14="http://schemas.microsoft.com/office/powerpoint/2010/main" val="1715035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383100" y="1315449"/>
            <a:ext cx="114279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en-US" sz="3200" b="1" kern="0" dirty="0" err="1">
                <a:solidFill>
                  <a:srgbClr val="0A5496"/>
                </a:solidFill>
                <a:latin typeface="Arial" charset="0"/>
                <a:ea typeface="Arial" charset="0"/>
                <a:cs typeface="Arial" charset="0"/>
              </a:rPr>
              <a:t>Ressources</a:t>
            </a:r>
            <a:r>
              <a:rPr lang="en-US" sz="3200" b="1" kern="0" dirty="0">
                <a:solidFill>
                  <a:srgbClr val="0A5496"/>
                </a:solidFill>
                <a:latin typeface="Arial" charset="0"/>
                <a:ea typeface="Arial" charset="0"/>
                <a:cs typeface="Arial" charset="0"/>
              </a:rPr>
              <a:t> Marketing</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32</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873238" y="2414214"/>
            <a:ext cx="6629400" cy="420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50000"/>
              </a:lnSpc>
              <a:spcBef>
                <a:spcPts val="0"/>
              </a:spcBef>
              <a:spcAft>
                <a:spcPts val="200"/>
              </a:spcAft>
              <a:buFont typeface="Arial" panose="020B0604020202020204" pitchFamily="34" charset="0"/>
              <a:buNone/>
            </a:pPr>
            <a:r>
              <a:rPr lang="fr-FR" sz="1400" b="1" dirty="0">
                <a:solidFill>
                  <a:srgbClr val="000000"/>
                </a:solidFill>
                <a:latin typeface="Arial" panose="020B0604020202020204" pitchFamily="34" charset="0"/>
                <a:cs typeface="Arial" panose="020B0604020202020204" pitchFamily="34" charset="0"/>
              </a:rPr>
              <a:t>Lions Clubs International</a:t>
            </a:r>
          </a:p>
          <a:p>
            <a:pPr fontAlgn="auto">
              <a:lnSpc>
                <a:spcPct val="150000"/>
              </a:lnSpc>
              <a:spcBef>
                <a:spcPts val="0"/>
              </a:spcBef>
              <a:spcAft>
                <a:spcPts val="200"/>
              </a:spcAft>
            </a:pPr>
            <a:r>
              <a:rPr lang="fr-FR" sz="1400" dirty="0">
                <a:latin typeface="Arial" panose="020B0604020202020204" pitchFamily="34" charset="0"/>
                <a:cs typeface="Arial" panose="020B0604020202020204" pitchFamily="34" charset="0"/>
              </a:rPr>
              <a:t>Page </a:t>
            </a:r>
            <a:r>
              <a:rPr lang="fr-FR" sz="1400" b="1" dirty="0">
                <a:latin typeface="Arial" panose="020B0604020202020204" pitchFamily="34" charset="0"/>
                <a:cs typeface="Arial" panose="020B0604020202020204" pitchFamily="34" charset="0"/>
                <a:hlinkClick r:id="rId4"/>
              </a:rPr>
              <a:t>Importance du marketing</a:t>
            </a:r>
            <a:r>
              <a:rPr lang="fr-FR" sz="1400" dirty="0">
                <a:latin typeface="Arial" panose="020B0604020202020204" pitchFamily="34" charset="0"/>
                <a:cs typeface="Arial" panose="020B0604020202020204" pitchFamily="34" charset="0"/>
              </a:rPr>
              <a:t> : fournit des ressources pour accroître la visibilité de votre club. Que vous souhaitiez recruter de nouveaux membres ou promouvoir un projet ou une collecte de fonds, cette page est pour vous.</a:t>
            </a:r>
          </a:p>
          <a:p>
            <a:pPr fontAlgn="auto">
              <a:lnSpc>
                <a:spcPct val="150000"/>
              </a:lnSpc>
              <a:spcBef>
                <a:spcPts val="0"/>
              </a:spcBef>
              <a:spcAft>
                <a:spcPts val="200"/>
              </a:spcAft>
              <a:buClr>
                <a:srgbClr val="0A5496"/>
              </a:buClr>
            </a:pPr>
            <a:r>
              <a:rPr lang="fr-FR" sz="1400" dirty="0">
                <a:solidFill>
                  <a:srgbClr val="000000"/>
                </a:solidFill>
                <a:latin typeface="Arial" panose="020B0604020202020204" pitchFamily="34" charset="0"/>
                <a:cs typeface="Arial" panose="020B0604020202020204" pitchFamily="34" charset="0"/>
              </a:rPr>
              <a:t>Liste de </a:t>
            </a:r>
            <a:r>
              <a:rPr lang="fr-FR"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vidéos à télécharger</a:t>
            </a:r>
            <a:r>
              <a:rPr lang="fr-FR" sz="1400" b="1" dirty="0">
                <a:solidFill>
                  <a:srgbClr val="0A5496"/>
                </a:solidFill>
                <a:latin typeface="Arial" panose="020B0604020202020204" pitchFamily="34" charset="0"/>
                <a:cs typeface="Arial" panose="020B0604020202020204" pitchFamily="34" charset="0"/>
              </a:rPr>
              <a:t> </a:t>
            </a:r>
            <a:endParaRPr lang="fr-FR" sz="1400" dirty="0">
              <a:solidFill>
                <a:srgbClr val="000000"/>
              </a:solidFill>
              <a:latin typeface="Arial" panose="020B0604020202020204" pitchFamily="34" charset="0"/>
              <a:cs typeface="Arial" panose="020B0604020202020204" pitchFamily="34" charset="0"/>
            </a:endParaRPr>
          </a:p>
          <a:p>
            <a:pPr fontAlgn="auto">
              <a:lnSpc>
                <a:spcPct val="150000"/>
              </a:lnSpc>
              <a:spcBef>
                <a:spcPts val="0"/>
              </a:spcBef>
              <a:spcAft>
                <a:spcPts val="200"/>
              </a:spcAft>
              <a:buClr>
                <a:srgbClr val="0A5496"/>
              </a:buClr>
            </a:pPr>
            <a:r>
              <a:rPr lang="fr-FR" sz="1400" b="1" dirty="0">
                <a:solidFill>
                  <a:srgbClr val="0A5496"/>
                </a:solidFill>
                <a:latin typeface="Arial" panose="020B0604020202020204" pitchFamily="34" charset="0"/>
                <a:cs typeface="Arial" panose="020B0604020202020204" pitchFamily="34" charset="0"/>
                <a:hlinkClick r:id="rId6"/>
              </a:rPr>
              <a:t>Directives d’utilisation de la marque </a:t>
            </a:r>
            <a:endParaRPr lang="fr-FR" sz="1400" b="1" dirty="0">
              <a:solidFill>
                <a:srgbClr val="0A5496"/>
              </a:solidFill>
              <a:latin typeface="Arial" panose="020B0604020202020204" pitchFamily="34" charset="0"/>
              <a:cs typeface="Arial" panose="020B0604020202020204" pitchFamily="34" charset="0"/>
            </a:endParaRPr>
          </a:p>
          <a:p>
            <a:pPr fontAlgn="auto">
              <a:lnSpc>
                <a:spcPct val="150000"/>
              </a:lnSpc>
              <a:spcBef>
                <a:spcPts val="0"/>
              </a:spcBef>
              <a:spcAft>
                <a:spcPts val="200"/>
              </a:spcAft>
              <a:buClr>
                <a:srgbClr val="0A5496"/>
              </a:buClr>
            </a:pPr>
            <a:endParaRPr lang="fr-FR" sz="1400" dirty="0">
              <a:solidFill>
                <a:srgbClr val="000000"/>
              </a:solidFill>
              <a:latin typeface="Arial" panose="020B0604020202020204" pitchFamily="34" charset="0"/>
              <a:cs typeface="Arial" panose="020B0604020202020204" pitchFamily="34" charset="0"/>
            </a:endParaRPr>
          </a:p>
          <a:p>
            <a:pPr marL="0" indent="0" fontAlgn="auto">
              <a:lnSpc>
                <a:spcPct val="100000"/>
              </a:lnSpc>
              <a:spcAft>
                <a:spcPts val="200"/>
              </a:spcAft>
              <a:buNone/>
            </a:pPr>
            <a:endParaRPr lang="fr-FR" sz="1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008FFE4-102F-4297-A7C2-037B382EEA3A}"/>
              </a:ext>
            </a:extLst>
          </p:cNvPr>
          <p:cNvSpPr txBox="1"/>
          <p:nvPr/>
        </p:nvSpPr>
        <p:spPr>
          <a:xfrm>
            <a:off x="7620000" y="2438395"/>
            <a:ext cx="2510697" cy="1991379"/>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ヒラギノ角ゴ Pro W3" pitchFamily="125" charset="-128"/>
                <a:cs typeface="Arial" panose="020B0604020202020204" pitchFamily="34" charset="0"/>
              </a:rPr>
              <a:t>Photos de Lions </a:t>
            </a:r>
            <a:r>
              <a:rPr kumimoji="0" lang="en-US" sz="1400" b="1" i="0" u="none" strike="noStrike" kern="1200" cap="none" spc="0" normalizeH="0" baseline="0" noProof="0" dirty="0" err="1">
                <a:ln>
                  <a:noFill/>
                </a:ln>
                <a:solidFill>
                  <a:srgbClr val="000000"/>
                </a:solidFill>
                <a:effectLst/>
                <a:uLnTx/>
                <a:uFillTx/>
                <a:latin typeface="Arial" pitchFamily="34" charset="0"/>
                <a:ea typeface="ヒラギノ角ゴ Pro W3" pitchFamily="125" charset="-128"/>
                <a:cs typeface="Arial" panose="020B0604020202020204" pitchFamily="34" charset="0"/>
              </a:rPr>
              <a:t>en</a:t>
            </a:r>
            <a:r>
              <a:rPr kumimoji="0" lang="en-US" sz="1400" b="1" i="0" u="none" strike="noStrike" kern="1200" cap="none" spc="0" normalizeH="0" baseline="0" noProof="0" dirty="0">
                <a:ln>
                  <a:noFill/>
                </a:ln>
                <a:solidFill>
                  <a:srgbClr val="000000"/>
                </a:solidFill>
                <a:effectLst/>
                <a:uLnTx/>
                <a:uFillTx/>
                <a:latin typeface="Arial" pitchFamily="34" charset="0"/>
                <a:ea typeface="ヒラギノ角ゴ Pro W3" pitchFamily="125" charset="-128"/>
                <a:cs typeface="Arial" panose="020B0604020202020204" pitchFamily="34" charset="0"/>
              </a:rPr>
              <a:t> action</a:t>
            </a: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0A5496"/>
                </a:solidFill>
                <a:effectLst/>
                <a:uLnTx/>
                <a:uFillTx/>
                <a:latin typeface="Arial" pitchFamily="34" charset="0"/>
                <a:ea typeface="ヒラギノ角ゴ Pro W3" pitchFamily="125" charset="-128"/>
                <a:cs typeface="Arial" panose="020B0604020202020204" pitchFamily="34" charset="0"/>
                <a:hlinkClick r:id="rId7">
                  <a:extLst>
                    <a:ext uri="{A12FA001-AC4F-418D-AE19-62706E023703}">
                      <ahyp:hlinkClr xmlns:ahyp="http://schemas.microsoft.com/office/drawing/2018/hyperlinkcolor" val="tx"/>
                    </a:ext>
                  </a:extLst>
                </a:hlinkClick>
              </a:rPr>
              <a:t>Nettoyage</a:t>
            </a: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7">
                  <a:extLst>
                    <a:ext uri="{A12FA001-AC4F-418D-AE19-62706E023703}">
                      <ahyp:hlinkClr xmlns:ahyp="http://schemas.microsoft.com/office/drawing/2018/hyperlinkcolor" val="tx"/>
                    </a:ext>
                  </a:extLst>
                </a:hlinkClick>
              </a:rPr>
              <a:t> de </a:t>
            </a:r>
            <a:r>
              <a:rPr kumimoji="0" lang="en-US" sz="1400" b="1" i="0" u="none" strike="noStrike" kern="1200" cap="none" spc="0" normalizeH="0" baseline="0" noProof="0" dirty="0" err="1">
                <a:ln>
                  <a:noFill/>
                </a:ln>
                <a:solidFill>
                  <a:srgbClr val="0A5496"/>
                </a:solidFill>
                <a:effectLst/>
                <a:uLnTx/>
                <a:uFillTx/>
                <a:latin typeface="Arial" pitchFamily="34" charset="0"/>
                <a:ea typeface="ヒラギノ角ゴ Pro W3" pitchFamily="125" charset="-128"/>
                <a:cs typeface="Arial" panose="020B0604020202020204" pitchFamily="34" charset="0"/>
                <a:hlinkClick r:id="rId7">
                  <a:extLst>
                    <a:ext uri="{A12FA001-AC4F-418D-AE19-62706E023703}">
                      <ahyp:hlinkClr xmlns:ahyp="http://schemas.microsoft.com/office/drawing/2018/hyperlinkcolor" val="tx"/>
                    </a:ext>
                  </a:extLst>
                </a:hlinkClick>
              </a:rPr>
              <a:t>plage</a:t>
            </a:r>
            <a:endPar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8">
                  <a:extLst>
                    <a:ext uri="{A12FA001-AC4F-418D-AE19-62706E023703}">
                      <ahyp:hlinkClr xmlns:ahyp="http://schemas.microsoft.com/office/drawing/2018/hyperlinkcolor" val="tx"/>
                    </a:ext>
                  </a:extLst>
                </a:hlinkClick>
              </a:rPr>
              <a:t>Cancer infantile</a:t>
            </a:r>
            <a:endPar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9">
                  <a:extLst>
                    <a:ext uri="{A12FA001-AC4F-418D-AE19-62706E023703}">
                      <ahyp:hlinkClr xmlns:ahyp="http://schemas.microsoft.com/office/drawing/2018/hyperlinkcolor" val="tx"/>
                    </a:ext>
                  </a:extLst>
                </a:hlinkClick>
              </a:rPr>
              <a:t>Jardin </a:t>
            </a:r>
            <a:r>
              <a:rPr kumimoji="0" lang="en-US" sz="1400" b="1" i="0" u="none" strike="noStrike" kern="1200" cap="none" spc="0" normalizeH="0" baseline="0" noProof="0" dirty="0" err="1">
                <a:ln>
                  <a:noFill/>
                </a:ln>
                <a:solidFill>
                  <a:srgbClr val="0A5496"/>
                </a:solidFill>
                <a:effectLst/>
                <a:uLnTx/>
                <a:uFillTx/>
                <a:latin typeface="Arial" pitchFamily="34" charset="0"/>
                <a:ea typeface="ヒラギノ角ゴ Pro W3" pitchFamily="125" charset="-128"/>
                <a:cs typeface="Arial" panose="020B0604020202020204" pitchFamily="34" charset="0"/>
                <a:hlinkClick r:id="rId9">
                  <a:extLst>
                    <a:ext uri="{A12FA001-AC4F-418D-AE19-62706E023703}">
                      <ahyp:hlinkClr xmlns:ahyp="http://schemas.microsoft.com/office/drawing/2018/hyperlinkcolor" val="tx"/>
                    </a:ext>
                  </a:extLst>
                </a:hlinkClick>
              </a:rPr>
              <a:t>communautaire</a:t>
            </a:r>
            <a:endPar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0A5496"/>
                </a:solidFill>
                <a:effectLst/>
                <a:uLnTx/>
                <a:uFillTx/>
                <a:latin typeface="Arial" pitchFamily="34" charset="0"/>
                <a:ea typeface="ヒラギノ角ゴ Pro W3" pitchFamily="125" charset="-128"/>
                <a:cs typeface="Arial" panose="020B0604020202020204" pitchFamily="34" charset="0"/>
                <a:hlinkClick r:id="rId10">
                  <a:extLst>
                    <a:ext uri="{A12FA001-AC4F-418D-AE19-62706E023703}">
                      <ahyp:hlinkClr xmlns:ahyp="http://schemas.microsoft.com/office/drawing/2018/hyperlinkcolor" val="tx"/>
                    </a:ext>
                  </a:extLst>
                </a:hlinkClick>
              </a:rPr>
              <a:t>Diabète</a:t>
            </a:r>
            <a:endPar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11">
                  <a:extLst>
                    <a:ext uri="{A12FA001-AC4F-418D-AE19-62706E023703}">
                      <ahyp:hlinkClr xmlns:ahyp="http://schemas.microsoft.com/office/drawing/2018/hyperlinkcolor" val="tx"/>
                    </a:ext>
                  </a:extLst>
                </a:hlinkClick>
              </a:rPr>
              <a:t>Aide après catastrophe</a:t>
            </a:r>
            <a:endParaRPr kumimoji="0" lang="en-US" sz="14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p:txBody>
      </p:sp>
      <p:sp>
        <p:nvSpPr>
          <p:cNvPr id="3" name="Yellow Bar">
            <a:extLst>
              <a:ext uri="{FF2B5EF4-FFF2-40B4-BE49-F238E27FC236}">
                <a16:creationId xmlns:a16="http://schemas.microsoft.com/office/drawing/2014/main" id="{002B5708-6E57-1070-CFFC-F6403182FBFF}"/>
              </a:ext>
            </a:extLst>
          </p:cNvPr>
          <p:cNvSpPr/>
          <p:nvPr/>
        </p:nvSpPr>
        <p:spPr>
          <a:xfrm>
            <a:off x="5367823" y="183084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422012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838200" y="2381484"/>
            <a:ext cx="10591800" cy="4247916"/>
          </a:xfrm>
          <a:prstGeom prst="rect">
            <a:avLst/>
          </a:prstGeom>
        </p:spPr>
        <p:txBody>
          <a:bodyPr/>
          <a:lstStyle/>
          <a:p>
            <a:pPr>
              <a:lnSpc>
                <a:spcPct val="150000"/>
              </a:lnSpc>
              <a:spcBef>
                <a:spcPts val="600"/>
              </a:spcBef>
              <a:buClr>
                <a:srgbClr val="F0C300"/>
              </a:buClr>
              <a:buFont typeface="Wingdings" pitchFamily="2" charset="2"/>
              <a:buChar char="§"/>
            </a:pPr>
            <a:r>
              <a:rPr lang="en-US" sz="1400" b="1" dirty="0">
                <a:solidFill>
                  <a:srgbClr val="0A549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Subventions </a:t>
            </a:r>
            <a:r>
              <a:rPr lang="en-US" sz="1400" b="1" dirty="0" err="1">
                <a:solidFill>
                  <a:srgbClr val="0A549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Développement</a:t>
            </a:r>
            <a:r>
              <a:rPr lang="en-US" sz="1400" b="1" dirty="0">
                <a:solidFill>
                  <a:srgbClr val="0A549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de </a:t>
            </a:r>
            <a:r>
              <a:rPr lang="en-US" sz="1400" b="1" dirty="0" err="1">
                <a:solidFill>
                  <a:srgbClr val="0A549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l’effectif</a:t>
            </a:r>
            <a:r>
              <a:rPr lang="en-US" sz="1400" b="1" dirty="0">
                <a:latin typeface="Arial" panose="020B0604020202020204" pitchFamily="34" charset="0"/>
                <a:cs typeface="Arial" panose="020B0604020202020204" pitchFamily="34" charset="0"/>
              </a:rPr>
              <a:t> </a:t>
            </a:r>
            <a:r>
              <a:rPr lang="en-US" sz="1400" b="1" i="0" dirty="0">
                <a:solidFill>
                  <a:srgbClr val="000000"/>
                </a:solidFill>
                <a:effectLst/>
              </a:rPr>
              <a:t> : </a:t>
            </a:r>
            <a:r>
              <a:rPr lang="en-US" sz="1400" b="1" i="0" dirty="0" err="1">
                <a:solidFill>
                  <a:srgbClr val="000000"/>
                </a:solidFill>
                <a:effectLst/>
              </a:rPr>
              <a:t>financent</a:t>
            </a:r>
            <a:r>
              <a:rPr lang="en-US" sz="1400" b="1" i="0" dirty="0">
                <a:solidFill>
                  <a:srgbClr val="000000"/>
                </a:solidFill>
                <a:effectLst/>
              </a:rPr>
              <a:t> </a:t>
            </a:r>
            <a:r>
              <a:rPr lang="fr-FR" sz="1400" b="1" i="0" dirty="0">
                <a:solidFill>
                  <a:srgbClr val="000000"/>
                </a:solidFill>
                <a:effectLst/>
              </a:rPr>
              <a:t>un large éventail d'efforts et d'activités visant à accroître l'effectif et à créer de nouveaux clubs.</a:t>
            </a:r>
            <a:endParaRPr lang="en-US" sz="1400" dirty="0">
              <a:cs typeface="Arial" panose="020B0604020202020204" pitchFamily="34" charset="0"/>
            </a:endParaRPr>
          </a:p>
          <a:p>
            <a:pPr>
              <a:lnSpc>
                <a:spcPct val="150000"/>
              </a:lnSpc>
              <a:spcBef>
                <a:spcPts val="600"/>
              </a:spcBef>
              <a:buClr>
                <a:srgbClr val="F0C300"/>
              </a:buClr>
              <a:buFont typeface="Wingdings" pitchFamily="2" charset="2"/>
              <a:buChar char="§"/>
            </a:pPr>
            <a:r>
              <a:rPr lang="en-US" sz="1400" b="1" u="sng" dirty="0">
                <a:solidFill>
                  <a:srgbClr val="0A5496"/>
                </a:solidFill>
                <a:latin typeface="Arial" panose="020B0604020202020204" pitchFamily="34" charset="0"/>
                <a:cs typeface="Arial" panose="020B0604020202020204" pitchFamily="34" charset="0"/>
              </a:rPr>
              <a:t>Subventions Marketing</a:t>
            </a:r>
            <a:r>
              <a:rPr lang="en-US" sz="1400" i="0" dirty="0">
                <a:effectLst/>
                <a:latin typeface="HelveticaNeue-Light"/>
              </a:rPr>
              <a:t> : </a:t>
            </a:r>
            <a:r>
              <a:rPr lang="fr-FR" sz="1400" b="1" dirty="0">
                <a:solidFill>
                  <a:srgbClr val="000000"/>
                </a:solidFill>
              </a:rPr>
              <a:t>financent des activités de marketing à l'échelle du district multiple et du district, telles publicité, réseaux sociaux, image de marque et relations publiques.</a:t>
            </a:r>
            <a:endParaRPr lang="en-US" sz="1400" b="1" dirty="0">
              <a:solidFill>
                <a:srgbClr val="000000"/>
              </a:solidFill>
            </a:endParaRPr>
          </a:p>
          <a:p>
            <a:pPr>
              <a:lnSpc>
                <a:spcPct val="150000"/>
              </a:lnSpc>
              <a:spcBef>
                <a:spcPts val="600"/>
              </a:spcBef>
              <a:buClr>
                <a:srgbClr val="F0C300"/>
              </a:buClr>
              <a:buFont typeface="Wingdings" pitchFamily="2" charset="2"/>
              <a:buChar char="§"/>
            </a:pPr>
            <a:r>
              <a:rPr lang="en-US"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Subventions Formation des </a:t>
            </a:r>
            <a:r>
              <a:rPr lang="en-US" sz="1400" b="1" dirty="0" err="1">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responsables</a:t>
            </a:r>
            <a:r>
              <a:rPr lang="en-US"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pour district multiple et district</a:t>
            </a:r>
            <a:r>
              <a:rPr lang="en-US" sz="1400" b="1" dirty="0">
                <a:solidFill>
                  <a:srgbClr val="0A5496"/>
                </a:solidFill>
                <a:latin typeface="Arial" panose="020B0604020202020204" pitchFamily="34" charset="0"/>
                <a:cs typeface="Arial" panose="020B0604020202020204" pitchFamily="34" charset="0"/>
              </a:rPr>
              <a:t> </a:t>
            </a:r>
            <a:r>
              <a:rPr lang="en-US" sz="1400" b="1" dirty="0">
                <a:solidFill>
                  <a:srgbClr val="000000"/>
                </a:solidFill>
                <a:latin typeface="Arial" panose="020B0604020202020204" pitchFamily="34" charset="0"/>
                <a:cs typeface="Arial" panose="020B0604020202020204" pitchFamily="34" charset="0"/>
              </a:rPr>
              <a:t>: </a:t>
            </a:r>
            <a:r>
              <a:rPr lang="fr-FR" sz="1400" b="1" dirty="0">
                <a:solidFill>
                  <a:srgbClr val="000000"/>
                </a:solidFill>
              </a:rPr>
              <a:t>financent la formation des responsables de district multiple (premier et second vice-gouverneurs de district) ou de district (présidents de zone).</a:t>
            </a:r>
            <a:endParaRPr lang="en-US" sz="1400" dirty="0">
              <a:latin typeface="Arial" panose="020B0604020202020204" pitchFamily="34" charset="0"/>
              <a:cs typeface="Arial" panose="020B0604020202020204" pitchFamily="34" charset="0"/>
            </a:endParaRPr>
          </a:p>
          <a:p>
            <a:pPr>
              <a:lnSpc>
                <a:spcPct val="150000"/>
              </a:lnSpc>
              <a:spcBef>
                <a:spcPts val="600"/>
              </a:spcBef>
              <a:buClr>
                <a:srgbClr val="F0C300"/>
              </a:buClr>
              <a:buFont typeface="Wingdings" pitchFamily="2" charset="2"/>
              <a:buChar char="§"/>
            </a:pPr>
            <a:r>
              <a:rPr lang="en-US"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Subventions </a:t>
            </a:r>
            <a:r>
              <a:rPr lang="en-US" sz="1400" b="1" dirty="0" err="1">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Institut</a:t>
            </a:r>
            <a:r>
              <a:rPr lang="en-US"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de formation des </a:t>
            </a:r>
            <a:r>
              <a:rPr lang="en-US" sz="1400" b="1" dirty="0" err="1">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responsable</a:t>
            </a:r>
            <a:r>
              <a:rPr lang="en-US" sz="1400" b="1" dirty="0">
                <a:solidFill>
                  <a:srgbClr val="0A5496"/>
                </a:solidFill>
                <a:latin typeface="Arial" panose="020B0604020202020204" pitchFamily="34" charset="0"/>
                <a:cs typeface="Arial" panose="020B0604020202020204" pitchFamily="34" charset="0"/>
              </a:rPr>
              <a:t> </a:t>
            </a:r>
            <a:r>
              <a:rPr lang="en-US" sz="1400" b="1" dirty="0">
                <a:solidFill>
                  <a:srgbClr val="000000"/>
                </a:solidFill>
              </a:rPr>
              <a:t>: </a:t>
            </a:r>
            <a:r>
              <a:rPr lang="fr-FR" sz="1400" b="1" dirty="0">
                <a:solidFill>
                  <a:srgbClr val="000000"/>
                </a:solidFill>
              </a:rPr>
              <a:t>financent la tenue d’un Institut de formation des futurs responsables (ELLI) ou d’un Institut régional de formation des responsables (RLLI) dans votre région</a:t>
            </a:r>
            <a:r>
              <a:rPr lang="fr-FR" sz="1400" i="0" dirty="0">
                <a:effectLst/>
                <a:latin typeface="HelveticaNeue-Light"/>
              </a:rPr>
              <a:t>.</a:t>
            </a:r>
            <a:endParaRPr lang="en-US" sz="14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a:lnSpc>
                <a:spcPct val="150000"/>
              </a:lnSpc>
              <a:spcBef>
                <a:spcPts val="600"/>
              </a:spcBef>
              <a:buClr>
                <a:srgbClr val="F0C300"/>
              </a:buClr>
              <a:buFont typeface="Wingdings" pitchFamily="2" charset="2"/>
              <a:buChar char="§"/>
            </a:pPr>
            <a:r>
              <a:rPr lang="en-US" sz="1400" b="1" dirty="0">
                <a:solidFill>
                  <a:srgbClr val="0A5496"/>
                </a:solidFill>
                <a:latin typeface="Arial" panose="020B0604020202020204" pitchFamily="34" charset="0"/>
                <a:cs typeface="Arial" panose="020B0604020202020204" pitchFamily="34" charset="0"/>
                <a:hlinkClick r:id="rId6"/>
              </a:rPr>
              <a:t>Subventions de la </a:t>
            </a:r>
            <a:r>
              <a:rPr lang="en-US" sz="1400" b="1" dirty="0" err="1">
                <a:solidFill>
                  <a:srgbClr val="0A5496"/>
                </a:solidFill>
                <a:latin typeface="Arial" panose="020B0604020202020204" pitchFamily="34" charset="0"/>
                <a:cs typeface="Arial" panose="020B0604020202020204" pitchFamily="34" charset="0"/>
                <a:hlinkClick r:id="rId6"/>
              </a:rPr>
              <a:t>Fondation</a:t>
            </a:r>
            <a:r>
              <a:rPr lang="en-US" sz="1400" b="1" dirty="0">
                <a:solidFill>
                  <a:srgbClr val="0A5496"/>
                </a:solidFill>
                <a:latin typeface="Arial" panose="020B0604020202020204" pitchFamily="34" charset="0"/>
                <a:cs typeface="Arial" panose="020B0604020202020204" pitchFamily="34" charset="0"/>
                <a:hlinkClick r:id="rId6"/>
              </a:rPr>
              <a:t> (LCIF)</a:t>
            </a:r>
            <a:r>
              <a:rPr lang="en-US" sz="1400" dirty="0">
                <a:latin typeface="Arial" panose="020B0604020202020204" pitchFamily="34" charset="0"/>
                <a:cs typeface="Arial" panose="020B0604020202020204" pitchFamily="34" charset="0"/>
              </a:rPr>
              <a:t> : </a:t>
            </a:r>
            <a:r>
              <a:rPr lang="fr-FR" sz="1400" b="1" dirty="0">
                <a:solidFill>
                  <a:srgbClr val="000000"/>
                </a:solidFill>
              </a:rPr>
              <a:t>aident les Lions et les Leos à étendre la portée de leurs actions de service.</a:t>
            </a:r>
            <a:endParaRPr lang="en-US" sz="1400" b="1" dirty="0">
              <a:solidFill>
                <a:srgbClr val="000000"/>
              </a:solidFill>
            </a:endParaRPr>
          </a:p>
        </p:txBody>
      </p:sp>
      <p:sp>
        <p:nvSpPr>
          <p:cNvPr id="8" name="Body Copy">
            <a:extLst>
              <a:ext uri="{FF2B5EF4-FFF2-40B4-BE49-F238E27FC236}">
                <a16:creationId xmlns:a16="http://schemas.microsoft.com/office/drawing/2014/main" id="{27E90BEA-68E3-3140-A0F8-5D20F333BA07}"/>
              </a:ext>
            </a:extLst>
          </p:cNvPr>
          <p:cNvSpPr txBox="1">
            <a:spLocks/>
          </p:cNvSpPr>
          <p:nvPr/>
        </p:nvSpPr>
        <p:spPr>
          <a:xfrm>
            <a:off x="383100" y="1315449"/>
            <a:ext cx="114279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en-US" sz="3200" b="1" kern="0" dirty="0">
                <a:solidFill>
                  <a:srgbClr val="0A5496"/>
                </a:solidFill>
                <a:latin typeface="Arial" charset="0"/>
                <a:ea typeface="Arial" charset="0"/>
                <a:cs typeface="Arial" charset="0"/>
              </a:rPr>
              <a:t>Sources de </a:t>
            </a:r>
            <a:r>
              <a:rPr lang="en-US" sz="3200" b="1" kern="0" dirty="0" err="1">
                <a:solidFill>
                  <a:srgbClr val="0A5496"/>
                </a:solidFill>
                <a:latin typeface="Arial" charset="0"/>
                <a:ea typeface="Arial" charset="0"/>
                <a:cs typeface="Arial" charset="0"/>
              </a:rPr>
              <a:t>financement</a:t>
            </a:r>
            <a:r>
              <a:rPr lang="en-US" sz="3200" b="1" kern="0" dirty="0">
                <a:solidFill>
                  <a:srgbClr val="0A5496"/>
                </a:solidFill>
                <a:latin typeface="Arial" charset="0"/>
                <a:ea typeface="Arial" charset="0"/>
                <a:cs typeface="Arial" charset="0"/>
              </a:rPr>
              <a:t> LCI / LCIF</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33</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7"/>
          <a:srcRect/>
          <a:stretch/>
        </p:blipFill>
        <p:spPr>
          <a:xfrm>
            <a:off x="383100" y="241354"/>
            <a:ext cx="971568" cy="971568"/>
          </a:xfrm>
          <a:prstGeom prst="rect">
            <a:avLst/>
          </a:prstGeom>
        </p:spPr>
      </p:pic>
      <p:sp>
        <p:nvSpPr>
          <p:cNvPr id="2" name="Yellow Bar">
            <a:extLst>
              <a:ext uri="{FF2B5EF4-FFF2-40B4-BE49-F238E27FC236}">
                <a16:creationId xmlns:a16="http://schemas.microsoft.com/office/drawing/2014/main" id="{5EB44F3F-8B31-5204-0B7E-8383778EB406}"/>
              </a:ext>
            </a:extLst>
          </p:cNvPr>
          <p:cNvSpPr/>
          <p:nvPr/>
        </p:nvSpPr>
        <p:spPr>
          <a:xfrm>
            <a:off x="5332770" y="18359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191342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078759" y="2962043"/>
            <a:ext cx="10732241" cy="3514957"/>
          </a:xfrm>
        </p:spPr>
        <p:txBody>
          <a:bodyPr anchor="t"/>
          <a:lstStyle/>
          <a:p>
            <a:pPr marL="457200" indent="-457200">
              <a:lnSpc>
                <a:spcPct val="110000"/>
              </a:lnSpc>
              <a:spcBef>
                <a:spcPts val="1200"/>
              </a:spcBef>
              <a:spcAft>
                <a:spcPts val="600"/>
              </a:spcAft>
              <a:buClr>
                <a:srgbClr val="56565A"/>
              </a:buClr>
              <a:buFont typeface="+mj-lt"/>
              <a:buAutoNum type="arabicParenR"/>
            </a:pPr>
            <a:r>
              <a:rPr lang="fr-FR" sz="2400" dirty="0">
                <a:solidFill>
                  <a:srgbClr val="56565A"/>
                </a:solidFill>
              </a:rPr>
              <a:t>Divisez-vous en quatre groupes : un pour chaque domaine prioritaire.</a:t>
            </a:r>
          </a:p>
          <a:p>
            <a:pPr marL="457200" indent="-457200">
              <a:lnSpc>
                <a:spcPct val="110000"/>
              </a:lnSpc>
              <a:spcBef>
                <a:spcPts val="1200"/>
              </a:spcBef>
              <a:spcAft>
                <a:spcPts val="600"/>
              </a:spcAft>
              <a:buClr>
                <a:srgbClr val="56565A"/>
              </a:buClr>
              <a:buFont typeface="+mj-lt"/>
              <a:buAutoNum type="arabicParenR"/>
            </a:pPr>
            <a:r>
              <a:rPr lang="fr-FR" sz="2400" dirty="0">
                <a:solidFill>
                  <a:srgbClr val="56565A"/>
                </a:solidFill>
              </a:rPr>
              <a:t>Désignez des responsables, des ressources et un budget pour chaque action.</a:t>
            </a:r>
          </a:p>
          <a:p>
            <a:pPr marL="457200" indent="-457200">
              <a:lnSpc>
                <a:spcPct val="110000"/>
              </a:lnSpc>
              <a:spcBef>
                <a:spcPts val="1200"/>
              </a:spcBef>
              <a:spcAft>
                <a:spcPts val="600"/>
              </a:spcAft>
              <a:buClr>
                <a:srgbClr val="56565A"/>
              </a:buClr>
              <a:buFont typeface="+mj-lt"/>
              <a:buAutoNum type="arabicParenR"/>
            </a:pPr>
            <a:r>
              <a:rPr lang="fr-FR" sz="2400" dirty="0">
                <a:solidFill>
                  <a:srgbClr val="56565A"/>
                </a:solidFill>
              </a:rPr>
              <a:t>Le/La porte-parole de chaque groupe communique les idées du groupe.</a:t>
            </a:r>
          </a:p>
          <a:p>
            <a:pPr marL="457200" indent="-457200">
              <a:lnSpc>
                <a:spcPct val="110000"/>
              </a:lnSpc>
              <a:spcBef>
                <a:spcPts val="1200"/>
              </a:spcBef>
              <a:spcAft>
                <a:spcPts val="600"/>
              </a:spcAft>
              <a:buClr>
                <a:srgbClr val="56565A"/>
              </a:buClr>
              <a:buFont typeface="+mj-lt"/>
              <a:buAutoNum type="arabicParenR"/>
            </a:pPr>
            <a:r>
              <a:rPr lang="fr-FR" sz="2400" dirty="0">
                <a:solidFill>
                  <a:srgbClr val="56565A"/>
                </a:solidFill>
              </a:rPr>
              <a:t>En groupe, nous apporterons la dernière touche au plan.</a:t>
            </a:r>
          </a:p>
        </p:txBody>
      </p:sp>
      <p:pic>
        <p:nvPicPr>
          <p:cNvPr id="24" name="Picture 23">
            <a:extLst>
              <a:ext uri="{FF2B5EF4-FFF2-40B4-BE49-F238E27FC236}">
                <a16:creationId xmlns:a16="http://schemas.microsoft.com/office/drawing/2014/main" id="{1C6DCF2B-DA07-3342-B55A-A4A9B03142B8}"/>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25" name="Title 3">
            <a:extLst>
              <a:ext uri="{FF2B5EF4-FFF2-40B4-BE49-F238E27FC236}">
                <a16:creationId xmlns:a16="http://schemas.microsoft.com/office/drawing/2014/main" id="{ECD080B6-8D6E-B840-9F36-DA4612ADD423}"/>
              </a:ext>
            </a:extLst>
          </p:cNvPr>
          <p:cNvSpPr txBox="1">
            <a:spLocks/>
          </p:cNvSpPr>
          <p:nvPr/>
        </p:nvSpPr>
        <p:spPr>
          <a:xfrm>
            <a:off x="-21265" y="6096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b="1" dirty="0">
                <a:solidFill>
                  <a:srgbClr val="0A5496"/>
                </a:solidFill>
              </a:rPr>
              <a:t>Déterminer des responsables et les ressources</a:t>
            </a:r>
          </a:p>
        </p:txBody>
      </p:sp>
      <p:sp>
        <p:nvSpPr>
          <p:cNvPr id="26" name="Yellow Bar">
            <a:extLst>
              <a:ext uri="{FF2B5EF4-FFF2-40B4-BE49-F238E27FC236}">
                <a16:creationId xmlns:a16="http://schemas.microsoft.com/office/drawing/2014/main" id="{9FCDD1B8-76FC-AA45-9DAB-1EED938257FC}"/>
              </a:ext>
            </a:extLst>
          </p:cNvPr>
          <p:cNvSpPr/>
          <p:nvPr/>
        </p:nvSpPr>
        <p:spPr>
          <a:xfrm>
            <a:off x="4611695" y="13103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pic>
        <p:nvPicPr>
          <p:cNvPr id="27" name="Picture 26">
            <a:extLst>
              <a:ext uri="{FF2B5EF4-FFF2-40B4-BE49-F238E27FC236}">
                <a16:creationId xmlns:a16="http://schemas.microsoft.com/office/drawing/2014/main" id="{50C62A0C-A4B0-EE49-9956-363CF59AF52D}"/>
              </a:ext>
            </a:extLst>
          </p:cNvPr>
          <p:cNvPicPr>
            <a:picLocks noChangeAspect="1"/>
          </p:cNvPicPr>
          <p:nvPr/>
        </p:nvPicPr>
        <p:blipFill>
          <a:blip r:embed="rId3"/>
          <a:stretch>
            <a:fillRect/>
          </a:stretch>
        </p:blipFill>
        <p:spPr>
          <a:xfrm>
            <a:off x="9906000" y="1817"/>
            <a:ext cx="2286000" cy="2286000"/>
          </a:xfrm>
          <a:prstGeom prst="rect">
            <a:avLst/>
          </a:prstGeom>
        </p:spPr>
      </p:pic>
      <p:sp>
        <p:nvSpPr>
          <p:cNvPr id="28" name="Rectangle 27">
            <a:extLst>
              <a:ext uri="{FF2B5EF4-FFF2-40B4-BE49-F238E27FC236}">
                <a16:creationId xmlns:a16="http://schemas.microsoft.com/office/drawing/2014/main" id="{5EEBBCE9-FDCC-5E45-9AC7-1E909E07AF7A}"/>
              </a:ext>
            </a:extLst>
          </p:cNvPr>
          <p:cNvSpPr/>
          <p:nvPr/>
        </p:nvSpPr>
        <p:spPr>
          <a:xfrm>
            <a:off x="1078759"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r-FR" b="1">
                <a:solidFill>
                  <a:schemeClr val="bg1"/>
                </a:solidFill>
                <a:latin typeface="Arial" panose="020B0604020202020204" pitchFamily="34" charset="0"/>
                <a:cs typeface="Arial" panose="020B0604020202020204" pitchFamily="34" charset="0"/>
              </a:rPr>
              <a:t>1</a:t>
            </a:r>
            <a:br>
              <a:rPr lang="fr-FR" b="1">
                <a:solidFill>
                  <a:schemeClr val="bg1"/>
                </a:solidFill>
                <a:latin typeface="Arial" panose="020B0604020202020204" pitchFamily="34" charset="0"/>
                <a:cs typeface="Arial" panose="020B0604020202020204" pitchFamily="34" charset="0"/>
              </a:rPr>
            </a:br>
            <a:r>
              <a:rPr lang="fr-FR" b="1">
                <a:solidFill>
                  <a:schemeClr val="bg1"/>
                </a:solidFill>
                <a:latin typeface="Arial" panose="020B0604020202020204" pitchFamily="34" charset="0"/>
                <a:cs typeface="Arial" panose="020B0604020202020204" pitchFamily="34" charset="0"/>
              </a:rPr>
              <a:t>Nouveaux clubs</a:t>
            </a:r>
          </a:p>
        </p:txBody>
      </p:sp>
      <p:sp>
        <p:nvSpPr>
          <p:cNvPr id="29" name="Rectangle 28">
            <a:extLst>
              <a:ext uri="{FF2B5EF4-FFF2-40B4-BE49-F238E27FC236}">
                <a16:creationId xmlns:a16="http://schemas.microsoft.com/office/drawing/2014/main" id="{193B7C8D-97F1-A046-8FB9-1BF1E456508D}"/>
              </a:ext>
            </a:extLst>
          </p:cNvPr>
          <p:cNvSpPr/>
          <p:nvPr/>
        </p:nvSpPr>
        <p:spPr>
          <a:xfrm>
            <a:off x="3686878"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r-FR" b="1">
                <a:solidFill>
                  <a:schemeClr val="bg1"/>
                </a:solidFill>
                <a:latin typeface="Arial" panose="020B0604020202020204" pitchFamily="34" charset="0"/>
                <a:cs typeface="Arial" panose="020B0604020202020204" pitchFamily="34" charset="0"/>
              </a:rPr>
              <a:t>2</a:t>
            </a:r>
            <a:br>
              <a:rPr lang="fr-FR" b="1">
                <a:solidFill>
                  <a:schemeClr val="bg1"/>
                </a:solidFill>
                <a:latin typeface="Arial" panose="020B0604020202020204" pitchFamily="34" charset="0"/>
                <a:cs typeface="Arial" panose="020B0604020202020204" pitchFamily="34" charset="0"/>
              </a:rPr>
            </a:br>
            <a:r>
              <a:rPr lang="fr-FR" b="1">
                <a:solidFill>
                  <a:schemeClr val="bg1"/>
                </a:solidFill>
                <a:latin typeface="Arial" panose="020B0604020202020204" pitchFamily="34" charset="0"/>
                <a:cs typeface="Arial" panose="020B0604020202020204" pitchFamily="34" charset="0"/>
              </a:rPr>
              <a:t>Nouveaux membres</a:t>
            </a:r>
          </a:p>
        </p:txBody>
      </p:sp>
      <p:sp>
        <p:nvSpPr>
          <p:cNvPr id="30" name="Rectangle 29">
            <a:extLst>
              <a:ext uri="{FF2B5EF4-FFF2-40B4-BE49-F238E27FC236}">
                <a16:creationId xmlns:a16="http://schemas.microsoft.com/office/drawing/2014/main" id="{7411A709-A755-A343-8450-C7F0F7F90A9D}"/>
              </a:ext>
            </a:extLst>
          </p:cNvPr>
          <p:cNvSpPr/>
          <p:nvPr/>
        </p:nvSpPr>
        <p:spPr>
          <a:xfrm>
            <a:off x="6297304"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r-FR" b="1">
                <a:solidFill>
                  <a:schemeClr val="bg1"/>
                </a:solidFill>
                <a:latin typeface="Arial" panose="020B0604020202020204" pitchFamily="34" charset="0"/>
                <a:cs typeface="Arial" panose="020B0604020202020204" pitchFamily="34" charset="0"/>
              </a:rPr>
              <a:t>3</a:t>
            </a:r>
            <a:br>
              <a:rPr lang="fr-FR" b="1">
                <a:solidFill>
                  <a:schemeClr val="bg1"/>
                </a:solidFill>
                <a:latin typeface="Arial" panose="020B0604020202020204" pitchFamily="34" charset="0"/>
                <a:cs typeface="Arial" panose="020B0604020202020204" pitchFamily="34" charset="0"/>
              </a:rPr>
            </a:br>
            <a:r>
              <a:rPr lang="fr-FR" b="1">
                <a:solidFill>
                  <a:schemeClr val="bg1"/>
                </a:solidFill>
                <a:latin typeface="Arial" panose="020B0604020202020204" pitchFamily="34" charset="0"/>
                <a:cs typeface="Arial" panose="020B0604020202020204" pitchFamily="34" charset="0"/>
              </a:rPr>
              <a:t>Satisfaction des membres</a:t>
            </a:r>
          </a:p>
        </p:txBody>
      </p:sp>
      <p:sp>
        <p:nvSpPr>
          <p:cNvPr id="31" name="Rectangle 30">
            <a:extLst>
              <a:ext uri="{FF2B5EF4-FFF2-40B4-BE49-F238E27FC236}">
                <a16:creationId xmlns:a16="http://schemas.microsoft.com/office/drawing/2014/main" id="{D0497636-4499-C447-B89B-1647E6AED15D}"/>
              </a:ext>
            </a:extLst>
          </p:cNvPr>
          <p:cNvSpPr/>
          <p:nvPr/>
        </p:nvSpPr>
        <p:spPr>
          <a:xfrm>
            <a:off x="8915400"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r-FR" b="1">
                <a:solidFill>
                  <a:schemeClr val="bg1"/>
                </a:solidFill>
                <a:latin typeface="Arial" panose="020B0604020202020204" pitchFamily="34" charset="0"/>
                <a:cs typeface="Arial" panose="020B0604020202020204" pitchFamily="34" charset="0"/>
              </a:rPr>
              <a:t>4</a:t>
            </a:r>
            <a:br>
              <a:rPr lang="fr-FR" b="1">
                <a:solidFill>
                  <a:schemeClr val="bg1"/>
                </a:solidFill>
                <a:latin typeface="Arial" panose="020B0604020202020204" pitchFamily="34" charset="0"/>
                <a:cs typeface="Arial" panose="020B0604020202020204" pitchFamily="34" charset="0"/>
              </a:rPr>
            </a:br>
            <a:r>
              <a:rPr lang="fr-FR" b="1">
                <a:solidFill>
                  <a:schemeClr val="bg1"/>
                </a:solidFill>
                <a:latin typeface="Arial" panose="020B0604020202020204" pitchFamily="34" charset="0"/>
                <a:cs typeface="Arial" panose="020B0604020202020204" pitchFamily="34" charset="0"/>
              </a:rPr>
              <a:t>Soutien aux responsables</a:t>
            </a:r>
          </a:p>
        </p:txBody>
      </p:sp>
    </p:spTree>
    <p:extLst>
      <p:ext uri="{BB962C8B-B14F-4D97-AF65-F5344CB8AC3E}">
        <p14:creationId xmlns:p14="http://schemas.microsoft.com/office/powerpoint/2010/main" val="3128024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537C8900-BF8C-F44C-B8B3-E5B3343DCBDD}"/>
              </a:ext>
            </a:extLst>
          </p:cNvPr>
          <p:cNvSpPr txBox="1"/>
          <p:nvPr/>
        </p:nvSpPr>
        <p:spPr>
          <a:xfrm>
            <a:off x="1066800" y="2262172"/>
            <a:ext cx="2286000" cy="369332"/>
          </a:xfrm>
          <a:prstGeom prst="rect">
            <a:avLst/>
          </a:prstGeom>
          <a:noFill/>
        </p:spPr>
        <p:txBody>
          <a:bodyPr wrap="square" rtlCol="0">
            <a:spAutoFit/>
          </a:bodyPr>
          <a:lstStyle/>
          <a:p>
            <a:pPr algn="ctr"/>
            <a:r>
              <a:rPr lang="fr-FR" b="1" dirty="0"/>
              <a:t>Énoncé de la cible</a:t>
            </a:r>
          </a:p>
        </p:txBody>
      </p:sp>
      <p:sp>
        <p:nvSpPr>
          <p:cNvPr id="37" name="TextBox 36">
            <a:extLst>
              <a:ext uri="{FF2B5EF4-FFF2-40B4-BE49-F238E27FC236}">
                <a16:creationId xmlns:a16="http://schemas.microsoft.com/office/drawing/2014/main" id="{15FC6A67-85C0-2440-819F-22972F2F9E7B}"/>
              </a:ext>
            </a:extLst>
          </p:cNvPr>
          <p:cNvSpPr txBox="1"/>
          <p:nvPr/>
        </p:nvSpPr>
        <p:spPr>
          <a:xfrm>
            <a:off x="3671943" y="2223685"/>
            <a:ext cx="2286000" cy="369332"/>
          </a:xfrm>
          <a:prstGeom prst="rect">
            <a:avLst/>
          </a:prstGeom>
          <a:noFill/>
        </p:spPr>
        <p:txBody>
          <a:bodyPr wrap="square" rtlCol="0">
            <a:spAutoFit/>
          </a:bodyPr>
          <a:lstStyle/>
          <a:p>
            <a:pPr algn="ctr"/>
            <a:r>
              <a:rPr lang="fr-FR" b="1" dirty="0"/>
              <a:t>Énoncé de la cible</a:t>
            </a:r>
          </a:p>
        </p:txBody>
      </p:sp>
      <p:sp>
        <p:nvSpPr>
          <p:cNvPr id="38" name="TextBox 37">
            <a:extLst>
              <a:ext uri="{FF2B5EF4-FFF2-40B4-BE49-F238E27FC236}">
                <a16:creationId xmlns:a16="http://schemas.microsoft.com/office/drawing/2014/main" id="{0FC58696-821F-984E-9E49-D0D8F3734245}"/>
              </a:ext>
            </a:extLst>
          </p:cNvPr>
          <p:cNvSpPr txBox="1"/>
          <p:nvPr/>
        </p:nvSpPr>
        <p:spPr>
          <a:xfrm>
            <a:off x="6248400" y="2225067"/>
            <a:ext cx="2286000" cy="369332"/>
          </a:xfrm>
          <a:prstGeom prst="rect">
            <a:avLst/>
          </a:prstGeom>
          <a:noFill/>
        </p:spPr>
        <p:txBody>
          <a:bodyPr wrap="square" rtlCol="0">
            <a:spAutoFit/>
          </a:bodyPr>
          <a:lstStyle/>
          <a:p>
            <a:pPr algn="ctr"/>
            <a:r>
              <a:rPr lang="fr-FR" b="1" dirty="0"/>
              <a:t>Énoncé de la cible</a:t>
            </a:r>
          </a:p>
        </p:txBody>
      </p:sp>
      <p:sp>
        <p:nvSpPr>
          <p:cNvPr id="39" name="Rectangle 38">
            <a:extLst>
              <a:ext uri="{FF2B5EF4-FFF2-40B4-BE49-F238E27FC236}">
                <a16:creationId xmlns:a16="http://schemas.microsoft.com/office/drawing/2014/main" id="{B363D114-8671-394E-8415-190ACE2AE363}"/>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fr-FR" b="1" i="0" u="none" strike="noStrike" cap="none" normalizeH="0">
                <a:ln>
                  <a:noFill/>
                </a:ln>
                <a:solidFill>
                  <a:schemeClr val="tx2"/>
                </a:solidFill>
                <a:latin typeface="Arial" panose="020B0604020202020204" pitchFamily="34" charset="0"/>
                <a:ea typeface="ヒラギノ角ゴ Pro W3" pitchFamily="84" charset="-128"/>
                <a:cs typeface="Arial" panose="020B0604020202020204" pitchFamily="34" charset="0"/>
              </a:rPr>
              <a:t>Action requise</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Plage de dates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Responsable(s)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Ressources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Budget</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40" name="Rectangle 39">
            <a:extLst>
              <a:ext uri="{FF2B5EF4-FFF2-40B4-BE49-F238E27FC236}">
                <a16:creationId xmlns:a16="http://schemas.microsoft.com/office/drawing/2014/main" id="{BC8C9B14-9082-4F41-9D3A-CBF4F1E4BEC3}"/>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r-FR" b="1">
                <a:solidFill>
                  <a:schemeClr val="tx2"/>
                </a:solidFill>
                <a:latin typeface="Arial" panose="020B0604020202020204" pitchFamily="34" charset="0"/>
                <a:ea typeface="ヒラギノ角ゴ Pro W3" pitchFamily="84" charset="-128"/>
                <a:cs typeface="Arial" panose="020B0604020202020204" pitchFamily="34" charset="0"/>
              </a:rPr>
              <a:t>Action requise</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Plage de dates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Responsable(s)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Ressources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Budget</a:t>
            </a:r>
          </a:p>
        </p:txBody>
      </p:sp>
      <p:pic>
        <p:nvPicPr>
          <p:cNvPr id="41" name="Picture 40">
            <a:extLst>
              <a:ext uri="{FF2B5EF4-FFF2-40B4-BE49-F238E27FC236}">
                <a16:creationId xmlns:a16="http://schemas.microsoft.com/office/drawing/2014/main" id="{C40DF8B2-7EF7-3749-A4B4-140004A9958D}"/>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42" name="Title 3">
            <a:extLst>
              <a:ext uri="{FF2B5EF4-FFF2-40B4-BE49-F238E27FC236}">
                <a16:creationId xmlns:a16="http://schemas.microsoft.com/office/drawing/2014/main" id="{B94FA1EC-4CD1-C94D-87AD-DD6BAE0E6302}"/>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b="1">
                <a:solidFill>
                  <a:srgbClr val="0A5496"/>
                </a:solidFill>
              </a:rPr>
              <a:t>Structure du plan d’action</a:t>
            </a:r>
          </a:p>
        </p:txBody>
      </p:sp>
      <p:sp>
        <p:nvSpPr>
          <p:cNvPr id="43" name="Yellow Bar">
            <a:extLst>
              <a:ext uri="{FF2B5EF4-FFF2-40B4-BE49-F238E27FC236}">
                <a16:creationId xmlns:a16="http://schemas.microsoft.com/office/drawing/2014/main" id="{10B892FE-32A5-784F-80A3-0D6986D12CFB}"/>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pic>
        <p:nvPicPr>
          <p:cNvPr id="44" name="Picture 43">
            <a:extLst>
              <a:ext uri="{FF2B5EF4-FFF2-40B4-BE49-F238E27FC236}">
                <a16:creationId xmlns:a16="http://schemas.microsoft.com/office/drawing/2014/main" id="{8DCE4664-9070-8F4D-88AA-6DE87343F200}"/>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5" name="Rectangle 44">
            <a:extLst>
              <a:ext uri="{FF2B5EF4-FFF2-40B4-BE49-F238E27FC236}">
                <a16:creationId xmlns:a16="http://schemas.microsoft.com/office/drawing/2014/main" id="{DDC849BE-437E-8546-BBE4-8AD3F6460239}"/>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r-FR" b="1">
                <a:solidFill>
                  <a:schemeClr val="bg1"/>
                </a:solidFill>
                <a:latin typeface="Arial" panose="020B0604020202020204" pitchFamily="34" charset="0"/>
                <a:cs typeface="Arial" panose="020B0604020202020204" pitchFamily="34" charset="0"/>
              </a:rPr>
              <a:t>1</a:t>
            </a:r>
            <a:br>
              <a:rPr lang="fr-FR" b="1">
                <a:solidFill>
                  <a:schemeClr val="bg1"/>
                </a:solidFill>
                <a:latin typeface="Arial" panose="020B0604020202020204" pitchFamily="34" charset="0"/>
                <a:cs typeface="Arial" panose="020B0604020202020204" pitchFamily="34" charset="0"/>
              </a:rPr>
            </a:br>
            <a:r>
              <a:rPr lang="fr-FR" b="1">
                <a:solidFill>
                  <a:schemeClr val="bg1"/>
                </a:solidFill>
                <a:latin typeface="Arial" panose="020B0604020202020204" pitchFamily="34" charset="0"/>
                <a:cs typeface="Arial" panose="020B0604020202020204" pitchFamily="34" charset="0"/>
              </a:rPr>
              <a:t>Nouveaux clubs</a:t>
            </a:r>
          </a:p>
        </p:txBody>
      </p:sp>
      <p:sp>
        <p:nvSpPr>
          <p:cNvPr id="46" name="Rectangle 45">
            <a:extLst>
              <a:ext uri="{FF2B5EF4-FFF2-40B4-BE49-F238E27FC236}">
                <a16:creationId xmlns:a16="http://schemas.microsoft.com/office/drawing/2014/main" id="{546FBCAE-6AA2-CF40-9D40-E8F892F1D5BC}"/>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r-FR" b="1">
                <a:solidFill>
                  <a:schemeClr val="bg1"/>
                </a:solidFill>
                <a:latin typeface="Arial" panose="020B0604020202020204" pitchFamily="34" charset="0"/>
                <a:cs typeface="Arial" panose="020B0604020202020204" pitchFamily="34" charset="0"/>
              </a:rPr>
              <a:t>2</a:t>
            </a:r>
            <a:br>
              <a:rPr lang="fr-FR" b="1">
                <a:solidFill>
                  <a:schemeClr val="bg1"/>
                </a:solidFill>
                <a:latin typeface="Arial" panose="020B0604020202020204" pitchFamily="34" charset="0"/>
                <a:cs typeface="Arial" panose="020B0604020202020204" pitchFamily="34" charset="0"/>
              </a:rPr>
            </a:br>
            <a:r>
              <a:rPr lang="fr-FR" b="1">
                <a:solidFill>
                  <a:schemeClr val="bg1"/>
                </a:solidFill>
                <a:latin typeface="Arial" panose="020B0604020202020204" pitchFamily="34" charset="0"/>
                <a:cs typeface="Arial" panose="020B0604020202020204" pitchFamily="34" charset="0"/>
              </a:rPr>
              <a:t>Nouveaux membres</a:t>
            </a:r>
          </a:p>
        </p:txBody>
      </p:sp>
      <p:sp>
        <p:nvSpPr>
          <p:cNvPr id="47" name="Rectangle 46">
            <a:extLst>
              <a:ext uri="{FF2B5EF4-FFF2-40B4-BE49-F238E27FC236}">
                <a16:creationId xmlns:a16="http://schemas.microsoft.com/office/drawing/2014/main" id="{A9E042B7-02F1-A643-9DE1-977023B21CBD}"/>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r-FR" b="1">
                <a:solidFill>
                  <a:schemeClr val="bg1"/>
                </a:solidFill>
                <a:latin typeface="Arial" panose="020B0604020202020204" pitchFamily="34" charset="0"/>
                <a:cs typeface="Arial" panose="020B0604020202020204" pitchFamily="34" charset="0"/>
              </a:rPr>
              <a:t>3</a:t>
            </a:r>
            <a:br>
              <a:rPr lang="fr-FR" b="1">
                <a:solidFill>
                  <a:schemeClr val="bg1"/>
                </a:solidFill>
                <a:latin typeface="Arial" panose="020B0604020202020204" pitchFamily="34" charset="0"/>
                <a:cs typeface="Arial" panose="020B0604020202020204" pitchFamily="34" charset="0"/>
              </a:rPr>
            </a:br>
            <a:r>
              <a:rPr lang="fr-FR" b="1">
                <a:solidFill>
                  <a:schemeClr val="bg1"/>
                </a:solidFill>
                <a:latin typeface="Arial" panose="020B0604020202020204" pitchFamily="34" charset="0"/>
                <a:cs typeface="Arial" panose="020B0604020202020204" pitchFamily="34" charset="0"/>
              </a:rPr>
              <a:t>Satisfaction des membres</a:t>
            </a:r>
          </a:p>
        </p:txBody>
      </p:sp>
      <p:sp>
        <p:nvSpPr>
          <p:cNvPr id="48" name="Rectangle 47">
            <a:extLst>
              <a:ext uri="{FF2B5EF4-FFF2-40B4-BE49-F238E27FC236}">
                <a16:creationId xmlns:a16="http://schemas.microsoft.com/office/drawing/2014/main" id="{7F086108-AF98-804E-B56C-54B7A02D5C59}"/>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fr-FR" b="1" dirty="0">
                <a:solidFill>
                  <a:schemeClr val="bg1"/>
                </a:solidFill>
                <a:latin typeface="Arial" panose="020B0604020202020204" pitchFamily="34" charset="0"/>
                <a:cs typeface="Arial" panose="020B0604020202020204" pitchFamily="34" charset="0"/>
              </a:rPr>
              <a:t>4</a:t>
            </a:r>
            <a:br>
              <a:rPr lang="fr-FR" b="1" dirty="0">
                <a:solidFill>
                  <a:schemeClr val="bg1"/>
                </a:solidFill>
                <a:latin typeface="Arial" panose="020B0604020202020204" pitchFamily="34" charset="0"/>
                <a:cs typeface="Arial" panose="020B0604020202020204" pitchFamily="34" charset="0"/>
              </a:rPr>
            </a:br>
            <a:r>
              <a:rPr lang="fr-FR" b="1" dirty="0">
                <a:solidFill>
                  <a:schemeClr val="bg1"/>
                </a:solidFill>
                <a:latin typeface="Arial" panose="020B0604020202020204" pitchFamily="34" charset="0"/>
                <a:cs typeface="Arial" panose="020B0604020202020204" pitchFamily="34" charset="0"/>
              </a:rPr>
              <a:t>Soutien aux dirigeants</a:t>
            </a:r>
          </a:p>
        </p:txBody>
      </p:sp>
      <p:sp>
        <p:nvSpPr>
          <p:cNvPr id="49" name="Rectangle 48">
            <a:extLst>
              <a:ext uri="{FF2B5EF4-FFF2-40B4-BE49-F238E27FC236}">
                <a16:creationId xmlns:a16="http://schemas.microsoft.com/office/drawing/2014/main" id="{757E131B-7425-814C-8F81-2CF5D47BE5AA}"/>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r-FR" b="1">
                <a:solidFill>
                  <a:schemeClr val="tx2"/>
                </a:solidFill>
                <a:latin typeface="Arial" panose="020B0604020202020204" pitchFamily="34" charset="0"/>
                <a:ea typeface="ヒラギノ角ゴ Pro W3" pitchFamily="84" charset="-128"/>
                <a:cs typeface="Arial" panose="020B0604020202020204" pitchFamily="34" charset="0"/>
              </a:rPr>
              <a:t>Action requise</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Plage de dates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Responsable(s)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Ressources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0" name="Rectangle 49">
            <a:extLst>
              <a:ext uri="{FF2B5EF4-FFF2-40B4-BE49-F238E27FC236}">
                <a16:creationId xmlns:a16="http://schemas.microsoft.com/office/drawing/2014/main" id="{1C5D6ED0-C0C1-E845-B523-2B7B830834D9}"/>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r-FR" b="1">
                <a:solidFill>
                  <a:schemeClr val="tx2"/>
                </a:solidFill>
                <a:latin typeface="Arial" panose="020B0604020202020204" pitchFamily="34" charset="0"/>
                <a:ea typeface="ヒラギノ角ゴ Pro W3" pitchFamily="84" charset="-128"/>
                <a:cs typeface="Arial" panose="020B0604020202020204" pitchFamily="34" charset="0"/>
              </a:rPr>
              <a:t>Action requise</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Plage de dates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Responsable(s)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Ressources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1" name="Rectangle 50">
            <a:extLst>
              <a:ext uri="{FF2B5EF4-FFF2-40B4-BE49-F238E27FC236}">
                <a16:creationId xmlns:a16="http://schemas.microsoft.com/office/drawing/2014/main" id="{8F2D8E4A-1DEA-314F-9720-533F897F4384}"/>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r-FR" b="1">
                <a:solidFill>
                  <a:schemeClr val="tx2"/>
                </a:solidFill>
                <a:latin typeface="Arial" panose="020B0604020202020204" pitchFamily="34" charset="0"/>
                <a:ea typeface="ヒラギノ角ゴ Pro W3" pitchFamily="84" charset="-128"/>
                <a:cs typeface="Arial" panose="020B0604020202020204" pitchFamily="34" charset="0"/>
              </a:rPr>
              <a:t>Action requise</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Plage de dates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Responsable(s)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Ressources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2" name="Rectangle 51">
            <a:extLst>
              <a:ext uri="{FF2B5EF4-FFF2-40B4-BE49-F238E27FC236}">
                <a16:creationId xmlns:a16="http://schemas.microsoft.com/office/drawing/2014/main" id="{62BDBA4A-8BB1-3047-BB1F-EA9185229F21}"/>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r-FR" b="1">
                <a:solidFill>
                  <a:schemeClr val="tx2"/>
                </a:solidFill>
                <a:latin typeface="Arial" panose="020B0604020202020204" pitchFamily="34" charset="0"/>
                <a:ea typeface="ヒラギノ角ゴ Pro W3" pitchFamily="84" charset="-128"/>
                <a:cs typeface="Arial" panose="020B0604020202020204" pitchFamily="34" charset="0"/>
              </a:rPr>
              <a:t>Action requise</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Plage de dates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Responsable(s)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Ressources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3" name="Rectangle 52">
            <a:extLst>
              <a:ext uri="{FF2B5EF4-FFF2-40B4-BE49-F238E27FC236}">
                <a16:creationId xmlns:a16="http://schemas.microsoft.com/office/drawing/2014/main" id="{F0281848-CA8C-1343-9C88-A6FDACA94A3C}"/>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r-FR" b="1">
                <a:solidFill>
                  <a:schemeClr val="tx2"/>
                </a:solidFill>
                <a:latin typeface="Arial" panose="020B0604020202020204" pitchFamily="34" charset="0"/>
                <a:ea typeface="ヒラギノ角ゴ Pro W3" pitchFamily="84" charset="-128"/>
                <a:cs typeface="Arial" panose="020B0604020202020204" pitchFamily="34" charset="0"/>
              </a:rPr>
              <a:t>Action requise</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Plage de dates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Responsable(s)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Ressources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4" name="Rectangle 53">
            <a:extLst>
              <a:ext uri="{FF2B5EF4-FFF2-40B4-BE49-F238E27FC236}">
                <a16:creationId xmlns:a16="http://schemas.microsoft.com/office/drawing/2014/main" id="{7B2ECBFA-C7E6-C841-9FAD-137E74064CE0}"/>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fr-FR" b="1">
                <a:solidFill>
                  <a:schemeClr val="tx2"/>
                </a:solidFill>
                <a:latin typeface="Arial" panose="020B0604020202020204" pitchFamily="34" charset="0"/>
                <a:ea typeface="ヒラギノ角ゴ Pro W3" pitchFamily="84" charset="-128"/>
                <a:cs typeface="Arial" panose="020B0604020202020204" pitchFamily="34" charset="0"/>
              </a:rPr>
              <a:t>Action requise</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Plage de dates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Responsable(s)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Ressources</a:t>
            </a:r>
          </a:p>
          <a:p>
            <a:pPr marL="401638" indent="-263525">
              <a:buFontTx/>
              <a:buChar char="-"/>
            </a:pPr>
            <a:r>
              <a:rPr lang="fr-FR">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5" name="Page Number - White">
            <a:extLst>
              <a:ext uri="{FF2B5EF4-FFF2-40B4-BE49-F238E27FC236}">
                <a16:creationId xmlns:a16="http://schemas.microsoft.com/office/drawing/2014/main" id="{3CF0CE94-2FDB-E448-AB5B-906CBC458D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a:ln>
                <a:noFill/>
              </a:ln>
              <a:solidFill>
                <a:srgbClr val="0A5496"/>
              </a:solidFill>
              <a:effectLst/>
              <a:uLnTx/>
              <a:uFillTx/>
              <a:latin typeface="Arial" charset="0"/>
              <a:ea typeface="ヒラギノ角ゴ Pro W3" charset="0"/>
            </a:endParaRPr>
          </a:p>
        </p:txBody>
      </p:sp>
    </p:spTree>
    <p:extLst>
      <p:ext uri="{BB962C8B-B14F-4D97-AF65-F5344CB8AC3E}">
        <p14:creationId xmlns:p14="http://schemas.microsoft.com/office/powerpoint/2010/main" val="1234791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a:blip r:embed="rId3"/>
          <a:srcRect/>
          <a:stretch/>
        </p:blipFill>
        <p:spPr>
          <a:xfrm>
            <a:off x="5475681" y="0"/>
            <a:ext cx="7173519" cy="6861174"/>
          </a:xfrm>
          <a:prstGeom prst="rect">
            <a:avLst/>
          </a:prstGeom>
          <a:solidFill>
            <a:srgbClr val="0D2240"/>
          </a:solidFill>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0" y="2601517"/>
            <a:ext cx="4681365" cy="312472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Réunissez-vous avec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votre</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groupe</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 travail</a:t>
            </a:r>
            <a:r>
              <a:rPr lang="en-US" dirty="0">
                <a:solidFill>
                  <a:prstClr val="white"/>
                </a:solidFill>
                <a:ea typeface="+mn-ea"/>
              </a:rPr>
              <a:t> pour terminer votre plan d’action</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Examinez le livret Exemple de plan d’action</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lang="en-US" dirty="0">
                <a:solidFill>
                  <a:prstClr val="white"/>
                </a:solidFill>
                <a:ea typeface="+mn-ea"/>
              </a:rPr>
              <a:t>Obtenez un retour sur votre plan avant de le transmettre dans le cadre de vos objectifs de district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Séminaire Approche Globale Effectif : Bâtir la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réussite</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74320" marR="0" lvl="0" indent="-274320" algn="l" defTabSz="914400" rtl="0" eaLnBrk="1" fontAlgn="base" latinLnBrk="0" hangingPunct="1">
              <a:lnSpc>
                <a:spcPct val="100000"/>
              </a:lnSpc>
              <a:spcBef>
                <a:spcPts val="0"/>
              </a:spcBef>
              <a:spcAft>
                <a:spcPts val="1800"/>
              </a:spcAft>
              <a:buClrTx/>
              <a:buSzPct val="120000"/>
              <a:buFont typeface="Arial" pitchFamily="34" charset="0"/>
              <a:buNone/>
              <a:tabLst/>
              <a:defRPr/>
            </a:pPr>
            <a:endParaRPr kumimoji="0" lang="en-US" sz="2000" b="0" i="0" u="none" strike="noStrike" kern="0" cap="none" spc="0" normalizeH="0" baseline="0" noProof="0" dirty="0">
              <a:ln>
                <a:noFill/>
              </a:ln>
              <a:solidFill>
                <a:prstClr val="white"/>
              </a:solidFill>
              <a:effectLst/>
              <a:uLnTx/>
              <a:uFillTx/>
              <a:latin typeface="Arial" charset="0"/>
              <a:ea typeface="Arial" charset="0"/>
              <a:cs typeface="Arial" charset="0"/>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159003"/>
            <a:ext cx="5525035" cy="101320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lang="en-US" sz="6600" b="1" kern="0" dirty="0">
                <a:solidFill>
                  <a:prstClr val="white"/>
                </a:solidFill>
                <a:latin typeface="Arial" charset="0"/>
                <a:ea typeface="Arial" charset="0"/>
                <a:cs typeface="Arial" charset="0"/>
              </a:rPr>
              <a:t>Prochaines étapes</a:t>
            </a:r>
            <a:endParaRPr kumimoji="0" lang="en-US" sz="6600" b="1" i="0" u="none" strike="noStrike" kern="0" cap="none" spc="0" normalizeH="0" baseline="0" noProof="0" dirty="0">
              <a:ln>
                <a:noFill/>
              </a:ln>
              <a:solidFill>
                <a:prstClr val="white"/>
              </a:solidFill>
              <a:effectLst/>
              <a:uLnTx/>
              <a:uFillTx/>
              <a:latin typeface="Arial" charset="0"/>
              <a:ea typeface="Arial" charset="0"/>
              <a:cs typeface="Arial" charset="0"/>
            </a:endParaRP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276571"/>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2538841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6018F4F7-F4EA-B141-BAD2-6DC052191AD2}"/>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F6354131-1505-DD43-8FC9-B48FF847052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Emblem - White" descr="lionlogo_white.eps">
            <a:extLst>
              <a:ext uri="{FF2B5EF4-FFF2-40B4-BE49-F238E27FC236}">
                <a16:creationId xmlns:a16="http://schemas.microsoft.com/office/drawing/2014/main" id="{270D3D78-800C-1948-B8EA-27CBCEB48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1" name="Headline">
            <a:extLst>
              <a:ext uri="{FF2B5EF4-FFF2-40B4-BE49-F238E27FC236}">
                <a16:creationId xmlns:a16="http://schemas.microsoft.com/office/drawing/2014/main" id="{7DF3A14F-3DA8-2B43-9E31-22551C7FBE0D}"/>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fr-FR" sz="4800" b="1">
                <a:solidFill>
                  <a:schemeClr val="bg1"/>
                </a:solidFill>
                <a:latin typeface="Helvetica Neue" charset="0"/>
                <a:ea typeface="Helvetica Neue" charset="0"/>
                <a:cs typeface="Helvetica Neue" charset="0"/>
              </a:rPr>
              <a:t>Commentaires </a:t>
            </a:r>
            <a:r>
              <a:rPr lang="fr-FR" sz="4800" b="1" dirty="0">
                <a:solidFill>
                  <a:schemeClr val="bg1"/>
                </a:solidFill>
                <a:latin typeface="Helvetica Neue" charset="0"/>
                <a:ea typeface="Helvetica Neue" charset="0"/>
                <a:cs typeface="Helvetica Neue" charset="0"/>
              </a:rPr>
              <a:t>?</a:t>
            </a:r>
          </a:p>
        </p:txBody>
      </p:sp>
      <p:sp>
        <p:nvSpPr>
          <p:cNvPr id="12" name="Gold Bar">
            <a:extLst>
              <a:ext uri="{FF2B5EF4-FFF2-40B4-BE49-F238E27FC236}">
                <a16:creationId xmlns:a16="http://schemas.microsoft.com/office/drawing/2014/main" id="{EE4B90EA-A411-1746-983F-925F00649C83}"/>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3" name="Copyright">
            <a:extLst>
              <a:ext uri="{FF2B5EF4-FFF2-40B4-BE49-F238E27FC236}">
                <a16:creationId xmlns:a16="http://schemas.microsoft.com/office/drawing/2014/main" id="{6CCED777-3F2C-284D-872C-5E333AC69120}"/>
              </a:ext>
            </a:extLst>
          </p:cNvPr>
          <p:cNvSpPr txBox="1"/>
          <p:nvPr/>
        </p:nvSpPr>
        <p:spPr>
          <a:xfrm>
            <a:off x="3171770" y="6248400"/>
            <a:ext cx="3399810" cy="338554"/>
          </a:xfrm>
          <a:prstGeom prst="rect">
            <a:avLst/>
          </a:prstGeom>
          <a:noFill/>
        </p:spPr>
        <p:txBody>
          <a:bodyPr wrap="square" rtlCol="0">
            <a:spAutoFit/>
          </a:bodyPr>
          <a:lstStyle/>
          <a:p>
            <a:r>
              <a:rPr lang="fr-FR" sz="1600" b="1">
                <a:solidFill>
                  <a:schemeClr val="bg1"/>
                </a:solidFill>
              </a:rPr>
              <a:t>© 2020 Lions Clubs International</a:t>
            </a:r>
          </a:p>
        </p:txBody>
      </p:sp>
      <p:sp>
        <p:nvSpPr>
          <p:cNvPr id="14" name="Date Lang Code">
            <a:extLst>
              <a:ext uri="{FF2B5EF4-FFF2-40B4-BE49-F238E27FC236}">
                <a16:creationId xmlns:a16="http://schemas.microsoft.com/office/drawing/2014/main" id="{5EB904C5-4EFC-404E-B24F-64B17C0C9826}"/>
              </a:ext>
            </a:extLst>
          </p:cNvPr>
          <p:cNvSpPr txBox="1"/>
          <p:nvPr/>
        </p:nvSpPr>
        <p:spPr>
          <a:xfrm>
            <a:off x="6829370" y="6248400"/>
            <a:ext cx="2314630" cy="338554"/>
          </a:xfrm>
          <a:prstGeom prst="rect">
            <a:avLst/>
          </a:prstGeom>
          <a:noFill/>
        </p:spPr>
        <p:txBody>
          <a:bodyPr wrap="square" rtlCol="0">
            <a:spAutoFit/>
          </a:bodyPr>
          <a:lstStyle/>
          <a:p>
            <a:r>
              <a:rPr lang="fr-FR" sz="1600" b="1" dirty="0" err="1">
                <a:solidFill>
                  <a:schemeClr val="bg1"/>
                </a:solidFill>
              </a:rPr>
              <a:t>Updated</a:t>
            </a:r>
            <a:r>
              <a:rPr lang="fr-FR" sz="1600" b="1">
                <a:solidFill>
                  <a:schemeClr val="bg1"/>
                </a:solidFill>
              </a:rPr>
              <a:t> 7/2023 </a:t>
            </a:r>
            <a:r>
              <a:rPr lang="fr-FR" sz="1600" b="1" dirty="0">
                <a:solidFill>
                  <a:schemeClr val="bg1"/>
                </a:solidFill>
              </a:rPr>
              <a:t>FR</a:t>
            </a:r>
          </a:p>
        </p:txBody>
      </p:sp>
      <p:sp>
        <p:nvSpPr>
          <p:cNvPr id="15" name="Page Number - White">
            <a:extLst>
              <a:ext uri="{FF2B5EF4-FFF2-40B4-BE49-F238E27FC236}">
                <a16:creationId xmlns:a16="http://schemas.microsoft.com/office/drawing/2014/main" id="{F9CC677F-3CD7-E841-81AA-BE48BFA8666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37</a:t>
            </a:fld>
            <a:endParaRPr lang="en-US" sz="1000">
              <a:solidFill>
                <a:schemeClr val="bg1"/>
              </a:solidFill>
            </a:endParaRPr>
          </a:p>
        </p:txBody>
      </p:sp>
    </p:spTree>
    <p:extLst>
      <p:ext uri="{BB962C8B-B14F-4D97-AF65-F5344CB8AC3E}">
        <p14:creationId xmlns:p14="http://schemas.microsoft.com/office/powerpoint/2010/main" val="2313583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ce - Solid">
            <a:extLst>
              <a:ext uri="{FF2B5EF4-FFF2-40B4-BE49-F238E27FC236}">
                <a16:creationId xmlns:a16="http://schemas.microsoft.com/office/drawing/2014/main" id="{884E2A9C-D7BE-7F49-977E-DC17133A6671}"/>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FB1EA0DB-4126-F243-96FC-56FDB6AD1739}"/>
              </a:ext>
            </a:extLst>
          </p:cNvPr>
          <p:cNvSpPr txBox="1">
            <a:spLocks/>
          </p:cNvSpPr>
          <p:nvPr/>
        </p:nvSpPr>
        <p:spPr>
          <a:xfrm>
            <a:off x="3234687" y="53319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r-FR" sz="3200" b="1">
                <a:solidFill>
                  <a:schemeClr val="bg1"/>
                </a:solidFill>
                <a:latin typeface="Arial" charset="0"/>
                <a:ea typeface="Arial" charset="0"/>
                <a:cs typeface="Arial" charset="0"/>
              </a:rPr>
              <a:t>Processus de l’Approche Globale Effectif</a:t>
            </a:r>
          </a:p>
        </p:txBody>
      </p:sp>
      <p:sp>
        <p:nvSpPr>
          <p:cNvPr id="21" name="Page Number - Blue">
            <a:extLst>
              <a:ext uri="{FF2B5EF4-FFF2-40B4-BE49-F238E27FC236}">
                <a16:creationId xmlns:a16="http://schemas.microsoft.com/office/drawing/2014/main" id="{786F51F5-48DB-F647-869E-0162B4D65AE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grpSp>
        <p:nvGrpSpPr>
          <p:cNvPr id="22" name="Group 21">
            <a:extLst>
              <a:ext uri="{FF2B5EF4-FFF2-40B4-BE49-F238E27FC236}">
                <a16:creationId xmlns:a16="http://schemas.microsoft.com/office/drawing/2014/main" id="{8791A39F-ADFE-7E4C-9913-A30AA79D27A2}"/>
              </a:ext>
            </a:extLst>
          </p:cNvPr>
          <p:cNvGrpSpPr/>
          <p:nvPr/>
        </p:nvGrpSpPr>
        <p:grpSpPr>
          <a:xfrm>
            <a:off x="835415" y="2819398"/>
            <a:ext cx="10564392" cy="2560608"/>
            <a:chOff x="1071642" y="2793780"/>
            <a:chExt cx="9897207" cy="2398901"/>
          </a:xfrm>
        </p:grpSpPr>
        <p:sp>
          <p:nvSpPr>
            <p:cNvPr id="23" name="Oval 22">
              <a:extLst>
                <a:ext uri="{FF2B5EF4-FFF2-40B4-BE49-F238E27FC236}">
                  <a16:creationId xmlns:a16="http://schemas.microsoft.com/office/drawing/2014/main" id="{B5DE84F9-FD85-AF47-84AB-F59376D9154A}"/>
                </a:ext>
              </a:extLst>
            </p:cNvPr>
            <p:cNvSpPr/>
            <p:nvPr/>
          </p:nvSpPr>
          <p:spPr bwMode="auto">
            <a:xfrm>
              <a:off x="8569955" y="2793787"/>
              <a:ext cx="2398894" cy="2398894"/>
            </a:xfrm>
            <a:prstGeom prst="ellipse">
              <a:avLst/>
            </a:prstGeom>
            <a:solidFill>
              <a:schemeClr val="bg1">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algn="ctr">
                <a:spcBef>
                  <a:spcPts val="0"/>
                </a:spcBef>
                <a:spcAft>
                  <a:spcPts val="25"/>
                </a:spcAft>
              </a:pPr>
              <a:r>
                <a:rPr lang="fr-FR" sz="2800" b="1">
                  <a:solidFill>
                    <a:schemeClr val="bg1"/>
                  </a:solidFill>
                  <a:cs typeface="Arial" panose="020B0604020202020204" pitchFamily="34" charset="0"/>
                </a:rPr>
                <a:t>Bâtir</a:t>
              </a:r>
            </a:p>
            <a:p>
              <a:pPr marL="45720" algn="ctr">
                <a:spcBef>
                  <a:spcPts val="0"/>
                </a:spcBef>
                <a:spcAft>
                  <a:spcPts val="25"/>
                </a:spcAft>
              </a:pPr>
              <a:r>
                <a:rPr lang="fr-FR" sz="2800" b="1">
                  <a:solidFill>
                    <a:schemeClr val="bg1"/>
                  </a:solidFill>
                  <a:cs typeface="Arial" panose="020B0604020202020204" pitchFamily="34" charset="0"/>
                </a:rPr>
                <a:t>la réussite</a:t>
              </a:r>
              <a:endParaRPr lang="fr-FR" sz="2800" b="1" dirty="0">
                <a:solidFill>
                  <a:schemeClr val="bg1"/>
                </a:solidFill>
                <a:cs typeface="Arial" panose="020B0604020202020204" pitchFamily="34" charset="0"/>
              </a:endParaRPr>
            </a:p>
          </p:txBody>
        </p:sp>
        <p:sp>
          <p:nvSpPr>
            <p:cNvPr id="24" name="Oval 23">
              <a:extLst>
                <a:ext uri="{FF2B5EF4-FFF2-40B4-BE49-F238E27FC236}">
                  <a16:creationId xmlns:a16="http://schemas.microsoft.com/office/drawing/2014/main" id="{390BF64E-9675-9945-8FB0-675C05206158}"/>
                </a:ext>
              </a:extLst>
            </p:cNvPr>
            <p:cNvSpPr/>
            <p:nvPr/>
          </p:nvSpPr>
          <p:spPr bwMode="auto">
            <a:xfrm>
              <a:off x="6043522" y="2793787"/>
              <a:ext cx="2398894" cy="2398894"/>
            </a:xfrm>
            <a:prstGeom prst="ellipse">
              <a:avLst/>
            </a:prstGeom>
            <a:solidFill>
              <a:srgbClr val="FF5C3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r>
                <a:rPr lang="fr-FR" sz="2800" b="1">
                  <a:solidFill>
                    <a:schemeClr val="bg1"/>
                  </a:solidFill>
                  <a:cs typeface="Arial" panose="020B0604020202020204" pitchFamily="34" charset="0"/>
                </a:rPr>
                <a:t>Bâtir </a:t>
              </a:r>
            </a:p>
            <a:p>
              <a:pPr marL="609600" indent="-609600" algn="ctr"/>
              <a:r>
                <a:rPr lang="fr-FR" sz="2800" b="1">
                  <a:solidFill>
                    <a:schemeClr val="bg1"/>
                  </a:solidFill>
                  <a:cs typeface="Arial" panose="020B0604020202020204" pitchFamily="34" charset="0"/>
                </a:rPr>
                <a:t>un plan</a:t>
              </a:r>
              <a:endParaRPr lang="fr-FR" sz="2800" b="1" dirty="0">
                <a:solidFill>
                  <a:schemeClr val="bg1"/>
                </a:solidFill>
                <a:cs typeface="Arial" panose="020B0604020202020204" pitchFamily="34" charset="0"/>
              </a:endParaRPr>
            </a:p>
          </p:txBody>
        </p:sp>
        <p:sp>
          <p:nvSpPr>
            <p:cNvPr id="25" name="Oval 24">
              <a:extLst>
                <a:ext uri="{FF2B5EF4-FFF2-40B4-BE49-F238E27FC236}">
                  <a16:creationId xmlns:a16="http://schemas.microsoft.com/office/drawing/2014/main" id="{56F1B1B8-F106-9747-BC99-5C8AB69A1836}"/>
                </a:ext>
              </a:extLst>
            </p:cNvPr>
            <p:cNvSpPr/>
            <p:nvPr/>
          </p:nvSpPr>
          <p:spPr bwMode="auto">
            <a:xfrm>
              <a:off x="3557582" y="279378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r>
                <a:rPr lang="fr-FR" sz="2800" b="1">
                  <a:solidFill>
                    <a:schemeClr val="bg1"/>
                  </a:solidFill>
                  <a:cs typeface="Arial" panose="020B0604020202020204" pitchFamily="34" charset="0"/>
                </a:rPr>
                <a:t>Bâtir une</a:t>
              </a:r>
            </a:p>
            <a:p>
              <a:pPr marL="609600" indent="-609600" algn="ctr"/>
              <a:r>
                <a:rPr lang="fr-FR" sz="2800" b="1">
                  <a:solidFill>
                    <a:schemeClr val="bg1"/>
                  </a:solidFill>
                  <a:cs typeface="Arial" panose="020B0604020202020204" pitchFamily="34" charset="0"/>
                </a:rPr>
                <a:t>vision</a:t>
              </a:r>
              <a:endParaRPr lang="fr-FR" sz="2800" b="1" dirty="0">
                <a:solidFill>
                  <a:schemeClr val="bg1"/>
                </a:solidFill>
                <a:cs typeface="Arial" panose="020B0604020202020204" pitchFamily="34" charset="0"/>
              </a:endParaRPr>
            </a:p>
          </p:txBody>
        </p:sp>
        <p:sp>
          <p:nvSpPr>
            <p:cNvPr id="26" name="Oval 25">
              <a:extLst>
                <a:ext uri="{FF2B5EF4-FFF2-40B4-BE49-F238E27FC236}">
                  <a16:creationId xmlns:a16="http://schemas.microsoft.com/office/drawing/2014/main" id="{C3E8C0B8-FBB3-DE45-8D4F-F7C0AAA573B3}"/>
                </a:ext>
              </a:extLst>
            </p:cNvPr>
            <p:cNvSpPr/>
            <p:nvPr/>
          </p:nvSpPr>
          <p:spPr bwMode="auto">
            <a:xfrm>
              <a:off x="1071642" y="2793787"/>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r>
                <a:rPr lang="fr-FR" sz="2800" b="1">
                  <a:solidFill>
                    <a:schemeClr val="bg1"/>
                  </a:solidFill>
                  <a:cs typeface="Arial" panose="020B0604020202020204" pitchFamily="34" charset="0"/>
                </a:rPr>
                <a:t>Bâtir une</a:t>
              </a:r>
            </a:p>
            <a:p>
              <a:pPr marL="609600" indent="-609600" algn="ctr"/>
              <a:r>
                <a:rPr lang="fr-FR" sz="2800" b="1">
                  <a:solidFill>
                    <a:schemeClr val="bg1"/>
                  </a:solidFill>
                  <a:cs typeface="Arial" panose="020B0604020202020204" pitchFamily="34" charset="0"/>
                </a:rPr>
                <a:t>équipe</a:t>
              </a:r>
              <a:endParaRPr lang="fr-FR" sz="2800" b="1" dirty="0">
                <a:solidFill>
                  <a:schemeClr val="bg1"/>
                </a:solidFill>
                <a:cs typeface="Arial" panose="020B0604020202020204" pitchFamily="34" charset="0"/>
              </a:endParaRPr>
            </a:p>
          </p:txBody>
        </p:sp>
        <p:sp>
          <p:nvSpPr>
            <p:cNvPr id="27" name="Right Arrow 26">
              <a:extLst>
                <a:ext uri="{FF2B5EF4-FFF2-40B4-BE49-F238E27FC236}">
                  <a16:creationId xmlns:a16="http://schemas.microsoft.com/office/drawing/2014/main" id="{4D16A67A-3E29-1546-BAD3-55B9655F9014}"/>
                </a:ext>
              </a:extLst>
            </p:cNvPr>
            <p:cNvSpPr/>
            <p:nvPr/>
          </p:nvSpPr>
          <p:spPr>
            <a:xfrm>
              <a:off x="5611704" y="3793212"/>
              <a:ext cx="888009" cy="600780"/>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endParaRPr lang="en-US" sz="2800" b="1" dirty="0">
                <a:solidFill>
                  <a:schemeClr val="bg1"/>
                </a:solidFill>
                <a:latin typeface="Arial" pitchFamily="34" charset="0"/>
                <a:cs typeface="Arial" panose="020B0604020202020204" pitchFamily="34" charset="0"/>
              </a:endParaRPr>
            </a:p>
          </p:txBody>
        </p:sp>
      </p:grpSp>
      <p:pic>
        <p:nvPicPr>
          <p:cNvPr id="28" name="Picture 27">
            <a:extLst>
              <a:ext uri="{FF2B5EF4-FFF2-40B4-BE49-F238E27FC236}">
                <a16:creationId xmlns:a16="http://schemas.microsoft.com/office/drawing/2014/main" id="{111E6B76-27A6-B94D-93C8-AA64FAB84DD5}"/>
              </a:ext>
            </a:extLst>
          </p:cNvPr>
          <p:cNvPicPr>
            <a:picLocks noChangeAspect="1"/>
          </p:cNvPicPr>
          <p:nvPr/>
        </p:nvPicPr>
        <p:blipFill>
          <a:blip r:embed="rId3"/>
          <a:srcRect/>
          <a:stretch/>
        </p:blipFill>
        <p:spPr>
          <a:xfrm>
            <a:off x="533400" y="294963"/>
            <a:ext cx="1089992" cy="1089992"/>
          </a:xfrm>
          <a:prstGeom prst="rect">
            <a:avLst/>
          </a:prstGeom>
        </p:spPr>
      </p:pic>
      <p:sp>
        <p:nvSpPr>
          <p:cNvPr id="29" name="Right Arrow 28">
            <a:extLst>
              <a:ext uri="{FF2B5EF4-FFF2-40B4-BE49-F238E27FC236}">
                <a16:creationId xmlns:a16="http://schemas.microsoft.com/office/drawing/2014/main" id="{1BC87E8E-A9E2-794D-A59C-B1E36F5BF7E6}"/>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2F722F31-9181-0740-9331-6A4B3A83D717}"/>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Yellow Bar">
            <a:extLst>
              <a:ext uri="{FF2B5EF4-FFF2-40B4-BE49-F238E27FC236}">
                <a16:creationId xmlns:a16="http://schemas.microsoft.com/office/drawing/2014/main" id="{564D83CF-1563-C847-B479-BF229424CF6C}"/>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Tree>
    <p:extLst>
      <p:ext uri="{BB962C8B-B14F-4D97-AF65-F5344CB8AC3E}">
        <p14:creationId xmlns:p14="http://schemas.microsoft.com/office/powerpoint/2010/main" val="2403946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alpha val="44000"/>
                  </a:prstClr>
                </a:solidFill>
                <a:uLnTx/>
                <a:uFillTx/>
                <a:latin typeface="Calibri" panose="020F0502020204030204"/>
                <a:ea typeface="+mn-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20440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fr-FR" sz="4800" b="1" i="0" u="none" strike="noStrike" cap="none" normalizeH="0" baseline="0" noProof="0" dirty="0">
                <a:ln>
                  <a:noFill/>
                </a:ln>
                <a:solidFill>
                  <a:srgbClr val="00338D"/>
                </a:solidFill>
                <a:uLnTx/>
                <a:uFillTx/>
                <a:latin typeface="Arial" charset="0"/>
                <a:ea typeface="Arial" charset="0"/>
                <a:cs typeface="Arial" charset="0"/>
              </a:rPr>
              <a:t>Notre parcours </a:t>
            </a:r>
          </a:p>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fr-FR" sz="4800" b="1" i="0" u="none" strike="noStrike" cap="none" normalizeH="0" baseline="0" noProof="0" dirty="0">
                <a:ln>
                  <a:noFill/>
                </a:ln>
                <a:solidFill>
                  <a:srgbClr val="00338D"/>
                </a:solidFill>
                <a:uLnTx/>
                <a:uFillTx/>
                <a:latin typeface="Arial" charset="0"/>
                <a:ea typeface="Arial" charset="0"/>
                <a:cs typeface="Arial" charset="0"/>
              </a:rPr>
              <a:t>de service</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68814" y="1827566"/>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257421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age Number - Blue">
            <a:extLst>
              <a:ext uri="{FF2B5EF4-FFF2-40B4-BE49-F238E27FC236}">
                <a16:creationId xmlns:a16="http://schemas.microsoft.com/office/drawing/2014/main" id="{D7FA5B5B-697F-EA4F-A4A1-64706C86E42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31" name="Rectangle 30">
            <a:extLst>
              <a:ext uri="{FF2B5EF4-FFF2-40B4-BE49-F238E27FC236}">
                <a16:creationId xmlns:a16="http://schemas.microsoft.com/office/drawing/2014/main" id="{A93DEF17-690E-5643-91B7-7CE829DD6127}"/>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2" name="Body Copy">
            <a:extLst>
              <a:ext uri="{FF2B5EF4-FFF2-40B4-BE49-F238E27FC236}">
                <a16:creationId xmlns:a16="http://schemas.microsoft.com/office/drawing/2014/main" id="{100A37EE-ACD5-FB4C-AA35-E8CEAE4B214B}"/>
              </a:ext>
            </a:extLst>
          </p:cNvPr>
          <p:cNvSpPr txBox="1">
            <a:spLocks/>
          </p:cNvSpPr>
          <p:nvPr/>
        </p:nvSpPr>
        <p:spPr>
          <a:xfrm>
            <a:off x="760626" y="1437600"/>
            <a:ext cx="5106773" cy="366779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FFCF00"/>
              </a:buClr>
              <a:buFont typeface="Wingdings" pitchFamily="2" charset="2"/>
              <a:buChar char="§"/>
            </a:pPr>
            <a:r>
              <a:rPr lang="fr-FR" sz="2400" dirty="0">
                <a:ea typeface="ヒラギノ角ゴ Pro W3"/>
              </a:rPr>
              <a:t>Exploiter nos atouts</a:t>
            </a:r>
          </a:p>
          <a:p>
            <a:pPr marL="342900" indent="-342900">
              <a:lnSpc>
                <a:spcPct val="200000"/>
              </a:lnSpc>
              <a:buClr>
                <a:srgbClr val="FFCF00"/>
              </a:buClr>
              <a:buFont typeface="Wingdings" pitchFamily="2" charset="2"/>
              <a:buChar char="§"/>
            </a:pPr>
            <a:r>
              <a:rPr lang="fr-FR" sz="2400" dirty="0">
                <a:ea typeface="ヒラギノ角ゴ Pro W3"/>
              </a:rPr>
              <a:t>Gérer nos faiblesses</a:t>
            </a:r>
          </a:p>
          <a:p>
            <a:pPr marL="342900" indent="-342900">
              <a:lnSpc>
                <a:spcPct val="200000"/>
              </a:lnSpc>
              <a:buClr>
                <a:srgbClr val="FFCF00"/>
              </a:buClr>
              <a:buFont typeface="Wingdings" pitchFamily="2" charset="2"/>
              <a:buChar char="§"/>
            </a:pPr>
            <a:r>
              <a:rPr lang="fr-FR" sz="2400" dirty="0">
                <a:ea typeface="ヒラギノ角ゴ Pro W3"/>
              </a:rPr>
              <a:t>Tirer parti des opportunités</a:t>
            </a:r>
          </a:p>
          <a:p>
            <a:pPr marL="342900" indent="-342900">
              <a:lnSpc>
                <a:spcPct val="200000"/>
              </a:lnSpc>
              <a:buClr>
                <a:srgbClr val="FFCF00"/>
              </a:buClr>
              <a:buFont typeface="Wingdings" pitchFamily="2" charset="2"/>
              <a:buChar char="§"/>
            </a:pPr>
            <a:r>
              <a:rPr lang="fr-FR" sz="2400" dirty="0">
                <a:ea typeface="ヒラギノ角ゴ Pro W3"/>
              </a:rPr>
              <a:t>Minimiser l’impact des menaces</a:t>
            </a:r>
          </a:p>
        </p:txBody>
      </p:sp>
      <p:sp>
        <p:nvSpPr>
          <p:cNvPr id="33" name="Body Copy">
            <a:extLst>
              <a:ext uri="{FF2B5EF4-FFF2-40B4-BE49-F238E27FC236}">
                <a16:creationId xmlns:a16="http://schemas.microsoft.com/office/drawing/2014/main" id="{58E140DB-BA6B-134C-8D34-2824EBCF6181}"/>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fr-FR" sz="3200" b="1">
                <a:solidFill>
                  <a:srgbClr val="0A5496"/>
                </a:solidFill>
                <a:latin typeface="Arial" charset="0"/>
                <a:ea typeface="Arial" charset="0"/>
                <a:cs typeface="Arial" charset="0"/>
              </a:rPr>
              <a:t>Analyse du district</a:t>
            </a:r>
          </a:p>
        </p:txBody>
      </p:sp>
      <p:pic>
        <p:nvPicPr>
          <p:cNvPr id="34" name="Picture 33">
            <a:extLst>
              <a:ext uri="{FF2B5EF4-FFF2-40B4-BE49-F238E27FC236}">
                <a16:creationId xmlns:a16="http://schemas.microsoft.com/office/drawing/2014/main" id="{AC455544-16B4-F247-AD9B-982B7613E76B}"/>
              </a:ext>
            </a:extLst>
          </p:cNvPr>
          <p:cNvPicPr>
            <a:picLocks noChangeAspect="1"/>
          </p:cNvPicPr>
          <p:nvPr/>
        </p:nvPicPr>
        <p:blipFill>
          <a:blip r:embed="rId3"/>
          <a:srcRect/>
          <a:stretch/>
        </p:blipFill>
        <p:spPr>
          <a:xfrm>
            <a:off x="658006" y="5278128"/>
            <a:ext cx="1089992" cy="1089992"/>
          </a:xfrm>
          <a:prstGeom prst="rect">
            <a:avLst/>
          </a:prstGeom>
        </p:spPr>
      </p:pic>
      <p:sp>
        <p:nvSpPr>
          <p:cNvPr id="35" name="Page Number - Blue">
            <a:extLst>
              <a:ext uri="{FF2B5EF4-FFF2-40B4-BE49-F238E27FC236}">
                <a16:creationId xmlns:a16="http://schemas.microsoft.com/office/drawing/2014/main" id="{F5E29ADD-9722-5747-97C6-938802EB3D5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6</a:t>
            </a:fld>
            <a:endParaRPr lang="en-US" sz="1000">
              <a:solidFill>
                <a:srgbClr val="0A5496"/>
              </a:solidFill>
            </a:endParaRPr>
          </a:p>
        </p:txBody>
      </p:sp>
      <p:grpSp>
        <p:nvGrpSpPr>
          <p:cNvPr id="16" name="Group 15">
            <a:extLst>
              <a:ext uri="{FF2B5EF4-FFF2-40B4-BE49-F238E27FC236}">
                <a16:creationId xmlns:a16="http://schemas.microsoft.com/office/drawing/2014/main" id="{F1F54973-B631-48AA-90AE-7C184B8045A6}"/>
              </a:ext>
            </a:extLst>
          </p:cNvPr>
          <p:cNvGrpSpPr/>
          <p:nvPr/>
        </p:nvGrpSpPr>
        <p:grpSpPr>
          <a:xfrm>
            <a:off x="6553200" y="1447800"/>
            <a:ext cx="4876593" cy="4290529"/>
            <a:chOff x="6781800" y="1371600"/>
            <a:chExt cx="4876593" cy="4290529"/>
          </a:xfrm>
        </p:grpSpPr>
        <p:sp>
          <p:nvSpPr>
            <p:cNvPr id="17" name="Background - Solid">
              <a:extLst>
                <a:ext uri="{FF2B5EF4-FFF2-40B4-BE49-F238E27FC236}">
                  <a16:creationId xmlns:a16="http://schemas.microsoft.com/office/drawing/2014/main" id="{26E7669B-880E-4F5E-98B0-3B66CD7650E2}"/>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F5C457BA-4572-4658-8821-D843B4979C8C}"/>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A3BCAA8B-C439-4A6A-8A1E-C8367751C148}"/>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9B621996-38C7-4351-9C15-527BDB35FEF6}"/>
                </a:ext>
              </a:extLst>
            </p:cNvPr>
            <p:cNvSpPr txBox="1">
              <a:spLocks/>
            </p:cNvSpPr>
            <p:nvPr/>
          </p:nvSpPr>
          <p:spPr>
            <a:xfrm>
              <a:off x="9326036" y="3749958"/>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b="1">
                  <a:solidFill>
                    <a:schemeClr val="bg1"/>
                  </a:solidFill>
                </a:rPr>
                <a:t>MENACES</a:t>
              </a:r>
            </a:p>
            <a:p>
              <a:pPr>
                <a:lnSpc>
                  <a:spcPct val="150000"/>
                </a:lnSpc>
              </a:pPr>
              <a:r>
                <a:rPr lang="fr-FR" sz="1800" b="1">
                  <a:solidFill>
                    <a:schemeClr val="bg1"/>
                  </a:solidFill>
                </a:rPr>
                <a:t>1.</a:t>
              </a:r>
            </a:p>
            <a:p>
              <a:pPr>
                <a:lnSpc>
                  <a:spcPct val="150000"/>
                </a:lnSpc>
              </a:pPr>
              <a:r>
                <a:rPr lang="fr-FR" sz="1800" b="1">
                  <a:solidFill>
                    <a:schemeClr val="bg1"/>
                  </a:solidFill>
                </a:rPr>
                <a:t>2.</a:t>
              </a:r>
            </a:p>
            <a:p>
              <a:pPr>
                <a:lnSpc>
                  <a:spcPct val="150000"/>
                </a:lnSpc>
              </a:pPr>
              <a:r>
                <a:rPr lang="fr-FR" sz="1800" b="1">
                  <a:solidFill>
                    <a:schemeClr val="bg1"/>
                  </a:solidFill>
                </a:rPr>
                <a:t>3.</a:t>
              </a:r>
            </a:p>
            <a:p>
              <a:endParaRPr lang="en-US" sz="1600" kern="0" dirty="0">
                <a:solidFill>
                  <a:schemeClr val="bg1"/>
                </a:solidFill>
              </a:endParaRPr>
            </a:p>
          </p:txBody>
        </p:sp>
        <p:sp>
          <p:nvSpPr>
            <p:cNvPr id="21" name="Body Copy">
              <a:extLst>
                <a:ext uri="{FF2B5EF4-FFF2-40B4-BE49-F238E27FC236}">
                  <a16:creationId xmlns:a16="http://schemas.microsoft.com/office/drawing/2014/main" id="{62989E5C-3311-4528-87E2-ED1DB0CB4ACB}"/>
                </a:ext>
              </a:extLst>
            </p:cNvPr>
            <p:cNvSpPr txBox="1">
              <a:spLocks/>
            </p:cNvSpPr>
            <p:nvPr/>
          </p:nvSpPr>
          <p:spPr>
            <a:xfrm>
              <a:off x="6934200" y="3756815"/>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b="1">
                  <a:solidFill>
                    <a:schemeClr val="bg1"/>
                  </a:solidFill>
                </a:rPr>
                <a:t>OPPORTUNITÉS</a:t>
              </a:r>
            </a:p>
            <a:p>
              <a:pPr>
                <a:lnSpc>
                  <a:spcPct val="150000"/>
                </a:lnSpc>
              </a:pPr>
              <a:r>
                <a:rPr lang="fr-FR" sz="1800" b="1">
                  <a:solidFill>
                    <a:schemeClr val="bg1"/>
                  </a:solidFill>
                </a:rPr>
                <a:t>1.</a:t>
              </a:r>
            </a:p>
            <a:p>
              <a:pPr>
                <a:lnSpc>
                  <a:spcPct val="150000"/>
                </a:lnSpc>
              </a:pPr>
              <a:r>
                <a:rPr lang="fr-FR" sz="1800" b="1">
                  <a:solidFill>
                    <a:schemeClr val="bg1"/>
                  </a:solidFill>
                </a:rPr>
                <a:t>2.</a:t>
              </a:r>
            </a:p>
            <a:p>
              <a:pPr>
                <a:lnSpc>
                  <a:spcPct val="150000"/>
                </a:lnSpc>
              </a:pPr>
              <a:r>
                <a:rPr lang="fr-FR" sz="1800" b="1">
                  <a:solidFill>
                    <a:schemeClr val="bg1"/>
                  </a:solidFill>
                </a:rPr>
                <a:t>3.</a:t>
              </a:r>
            </a:p>
            <a:p>
              <a:endParaRPr lang="en-US" sz="1600" kern="0" dirty="0">
                <a:solidFill>
                  <a:schemeClr val="bg1"/>
                </a:solidFill>
              </a:endParaRPr>
            </a:p>
          </p:txBody>
        </p:sp>
        <p:sp>
          <p:nvSpPr>
            <p:cNvPr id="36" name="Body Copy">
              <a:extLst>
                <a:ext uri="{FF2B5EF4-FFF2-40B4-BE49-F238E27FC236}">
                  <a16:creationId xmlns:a16="http://schemas.microsoft.com/office/drawing/2014/main" id="{E24C3EEE-BE7A-4165-8CDA-0EE1AABE8D89}"/>
                </a:ext>
              </a:extLst>
            </p:cNvPr>
            <p:cNvSpPr txBox="1">
              <a:spLocks/>
            </p:cNvSpPr>
            <p:nvPr/>
          </p:nvSpPr>
          <p:spPr>
            <a:xfrm>
              <a:off x="9326036" y="1590967"/>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b="1">
                  <a:solidFill>
                    <a:schemeClr val="bg1"/>
                  </a:solidFill>
                </a:rPr>
                <a:t>FAIBLESSES</a:t>
              </a:r>
            </a:p>
            <a:p>
              <a:pPr>
                <a:lnSpc>
                  <a:spcPct val="150000"/>
                </a:lnSpc>
              </a:pPr>
              <a:r>
                <a:rPr lang="fr-FR" sz="1800" b="1">
                  <a:solidFill>
                    <a:schemeClr val="bg1"/>
                  </a:solidFill>
                </a:rPr>
                <a:t>1.</a:t>
              </a:r>
            </a:p>
            <a:p>
              <a:pPr>
                <a:lnSpc>
                  <a:spcPct val="150000"/>
                </a:lnSpc>
              </a:pPr>
              <a:r>
                <a:rPr lang="fr-FR" sz="1800" b="1">
                  <a:solidFill>
                    <a:schemeClr val="bg1"/>
                  </a:solidFill>
                </a:rPr>
                <a:t>2.</a:t>
              </a:r>
            </a:p>
            <a:p>
              <a:pPr>
                <a:lnSpc>
                  <a:spcPct val="150000"/>
                </a:lnSpc>
              </a:pPr>
              <a:r>
                <a:rPr lang="fr-FR" sz="1800" b="1">
                  <a:solidFill>
                    <a:schemeClr val="bg1"/>
                  </a:solidFill>
                </a:rPr>
                <a:t>3.</a:t>
              </a:r>
            </a:p>
            <a:p>
              <a:endParaRPr lang="en-US" sz="1600" kern="0" dirty="0">
                <a:solidFill>
                  <a:schemeClr val="bg1"/>
                </a:solidFill>
              </a:endParaRPr>
            </a:p>
          </p:txBody>
        </p:sp>
        <p:sp>
          <p:nvSpPr>
            <p:cNvPr id="37" name="Background - Solid">
              <a:extLst>
                <a:ext uri="{FF2B5EF4-FFF2-40B4-BE49-F238E27FC236}">
                  <a16:creationId xmlns:a16="http://schemas.microsoft.com/office/drawing/2014/main" id="{63EECDB9-4614-41E6-817E-6CAB4F9CBCE8}"/>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8" name="Body Copy">
              <a:extLst>
                <a:ext uri="{FF2B5EF4-FFF2-40B4-BE49-F238E27FC236}">
                  <a16:creationId xmlns:a16="http://schemas.microsoft.com/office/drawing/2014/main" id="{00B30186-A6FA-40D5-8FB4-2FC9260331B3}"/>
                </a:ext>
              </a:extLst>
            </p:cNvPr>
            <p:cNvSpPr txBox="1">
              <a:spLocks/>
            </p:cNvSpPr>
            <p:nvPr/>
          </p:nvSpPr>
          <p:spPr>
            <a:xfrm>
              <a:off x="6934200" y="1597824"/>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b="1" dirty="0">
                  <a:solidFill>
                    <a:schemeClr val="bg1"/>
                  </a:solidFill>
                </a:rPr>
                <a:t>ATOUTS</a:t>
              </a:r>
            </a:p>
            <a:p>
              <a:pPr>
                <a:lnSpc>
                  <a:spcPct val="150000"/>
                </a:lnSpc>
              </a:pPr>
              <a:r>
                <a:rPr lang="fr-FR" sz="1800" b="1" dirty="0">
                  <a:solidFill>
                    <a:schemeClr val="bg1"/>
                  </a:solidFill>
                </a:rPr>
                <a:t>1.</a:t>
              </a:r>
            </a:p>
            <a:p>
              <a:pPr>
                <a:lnSpc>
                  <a:spcPct val="150000"/>
                </a:lnSpc>
              </a:pPr>
              <a:r>
                <a:rPr lang="fr-FR" sz="1800" b="1" dirty="0">
                  <a:solidFill>
                    <a:schemeClr val="bg1"/>
                  </a:solidFill>
                </a:rPr>
                <a:t>2.</a:t>
              </a:r>
            </a:p>
            <a:p>
              <a:pPr>
                <a:lnSpc>
                  <a:spcPct val="150000"/>
                </a:lnSpc>
              </a:pPr>
              <a:r>
                <a:rPr lang="fr-FR" sz="1800" b="1" dirty="0">
                  <a:solidFill>
                    <a:schemeClr val="bg1"/>
                  </a:solidFill>
                </a:rPr>
                <a:t>3.</a:t>
              </a:r>
            </a:p>
            <a:p>
              <a:endParaRPr lang="en-US" sz="1600" kern="0" dirty="0">
                <a:solidFill>
                  <a:schemeClr val="bg1"/>
                </a:solidFill>
              </a:endParaRPr>
            </a:p>
          </p:txBody>
        </p:sp>
      </p:grpSp>
    </p:spTree>
    <p:extLst>
      <p:ext uri="{BB962C8B-B14F-4D97-AF65-F5344CB8AC3E}">
        <p14:creationId xmlns:p14="http://schemas.microsoft.com/office/powerpoint/2010/main" val="1319949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D268A1-E161-E34A-BB1B-13391630CED0}"/>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1056AC5C-0D0D-B746-AE5D-A0AB1020D777}"/>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p:txBody>
      </p:sp>
      <p:sp>
        <p:nvSpPr>
          <p:cNvPr id="15" name="Title 3">
            <a:extLst>
              <a:ext uri="{FF2B5EF4-FFF2-40B4-BE49-F238E27FC236}">
                <a16:creationId xmlns:a16="http://schemas.microsoft.com/office/drawing/2014/main" id="{02A84CB6-C04E-2644-AD1F-78017DEE599D}"/>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b="1" dirty="0">
                <a:solidFill>
                  <a:srgbClr val="0A5496"/>
                </a:solidFill>
              </a:rPr>
              <a:t>Analyse du district – Atouts</a:t>
            </a:r>
          </a:p>
        </p:txBody>
      </p:sp>
      <p:sp>
        <p:nvSpPr>
          <p:cNvPr id="20" name="Yellow Bar">
            <a:extLst>
              <a:ext uri="{FF2B5EF4-FFF2-40B4-BE49-F238E27FC236}">
                <a16:creationId xmlns:a16="http://schemas.microsoft.com/office/drawing/2014/main" id="{F6A41C4B-F422-724A-90D5-13663A6510CF}"/>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159019BA-D7AA-3D44-A511-E42B757956C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7</a:t>
            </a:fld>
            <a:endParaRPr lang="en-US" sz="1000">
              <a:solidFill>
                <a:srgbClr val="0A5496"/>
              </a:solidFill>
            </a:endParaRPr>
          </a:p>
        </p:txBody>
      </p:sp>
      <p:grpSp>
        <p:nvGrpSpPr>
          <p:cNvPr id="6" name="Group 5">
            <a:extLst>
              <a:ext uri="{FF2B5EF4-FFF2-40B4-BE49-F238E27FC236}">
                <a16:creationId xmlns:a16="http://schemas.microsoft.com/office/drawing/2014/main" id="{EBCD55EF-E81A-4ACF-A7AB-E161EDACBD6F}"/>
              </a:ext>
            </a:extLst>
          </p:cNvPr>
          <p:cNvGrpSpPr/>
          <p:nvPr/>
        </p:nvGrpSpPr>
        <p:grpSpPr>
          <a:xfrm>
            <a:off x="714213" y="2305572"/>
            <a:ext cx="4248504" cy="3861731"/>
            <a:chOff x="533400" y="2153088"/>
            <a:chExt cx="4248504" cy="3861731"/>
          </a:xfrm>
        </p:grpSpPr>
        <p:grpSp>
          <p:nvGrpSpPr>
            <p:cNvPr id="22" name="Group 21">
              <a:extLst>
                <a:ext uri="{FF2B5EF4-FFF2-40B4-BE49-F238E27FC236}">
                  <a16:creationId xmlns:a16="http://schemas.microsoft.com/office/drawing/2014/main" id="{3B01D219-F250-4058-859B-884DA1A74B9D}"/>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2170D5A3-ADC3-4DBC-BE16-2C480E7021A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7EDE83D0-2E6D-44E1-8F82-35B08E86BA9B}"/>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81A6675E-6866-4EAC-B1F2-EEB0BD1A320E}"/>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90E18F14-C9E5-40C1-8725-E9AC0639D170}"/>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 name="Body Copy">
              <a:extLst>
                <a:ext uri="{FF2B5EF4-FFF2-40B4-BE49-F238E27FC236}">
                  <a16:creationId xmlns:a16="http://schemas.microsoft.com/office/drawing/2014/main" id="{3987B502-5FB2-4AFC-9190-04C3BE8CEE66}"/>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b="1" dirty="0">
                  <a:solidFill>
                    <a:schemeClr val="bg1"/>
                  </a:solidFill>
                </a:rPr>
                <a:t>ATOUTS</a:t>
              </a:r>
            </a:p>
            <a:p>
              <a:pPr>
                <a:lnSpc>
                  <a:spcPct val="150000"/>
                </a:lnSpc>
              </a:pPr>
              <a:r>
                <a:rPr lang="fr-FR" sz="1400" b="1" dirty="0">
                  <a:solidFill>
                    <a:schemeClr val="bg1"/>
                  </a:solidFill>
                </a:rPr>
                <a:t>1.</a:t>
              </a:r>
            </a:p>
            <a:p>
              <a:pPr>
                <a:lnSpc>
                  <a:spcPct val="150000"/>
                </a:lnSpc>
              </a:pPr>
              <a:r>
                <a:rPr lang="fr-FR" sz="1400" b="1" dirty="0">
                  <a:solidFill>
                    <a:schemeClr val="bg1"/>
                  </a:solidFill>
                </a:rPr>
                <a:t>2.</a:t>
              </a:r>
            </a:p>
            <a:p>
              <a:pPr>
                <a:lnSpc>
                  <a:spcPct val="150000"/>
                </a:lnSpc>
              </a:pPr>
              <a:r>
                <a:rPr lang="fr-FR" sz="1400" b="1" dirty="0">
                  <a:solidFill>
                    <a:schemeClr val="bg1"/>
                  </a:solidFill>
                </a:rPr>
                <a:t>3.</a:t>
              </a:r>
            </a:p>
            <a:p>
              <a:endParaRPr lang="en-US" sz="1400" kern="0" dirty="0">
                <a:solidFill>
                  <a:schemeClr val="bg1"/>
                </a:solidFill>
              </a:endParaRPr>
            </a:p>
          </p:txBody>
        </p:sp>
        <p:sp>
          <p:nvSpPr>
            <p:cNvPr id="3" name="Body Copy">
              <a:extLst>
                <a:ext uri="{FF2B5EF4-FFF2-40B4-BE49-F238E27FC236}">
                  <a16:creationId xmlns:a16="http://schemas.microsoft.com/office/drawing/2014/main" id="{82421C95-BFC0-4520-B668-94EEF484139E}"/>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b="1">
                  <a:solidFill>
                    <a:schemeClr val="bg1"/>
                  </a:solidFill>
                </a:rPr>
                <a:t>FAIBLESSES</a:t>
              </a:r>
            </a:p>
            <a:p>
              <a:pPr>
                <a:lnSpc>
                  <a:spcPct val="150000"/>
                </a:lnSpc>
              </a:pPr>
              <a:r>
                <a:rPr lang="fr-FR" sz="1400" b="1">
                  <a:solidFill>
                    <a:schemeClr val="bg1"/>
                  </a:solidFill>
                </a:rPr>
                <a:t>1.</a:t>
              </a:r>
            </a:p>
            <a:p>
              <a:pPr>
                <a:lnSpc>
                  <a:spcPct val="150000"/>
                </a:lnSpc>
              </a:pPr>
              <a:r>
                <a:rPr lang="fr-FR" sz="1400" b="1">
                  <a:solidFill>
                    <a:schemeClr val="bg1"/>
                  </a:solidFill>
                </a:rPr>
                <a:t>2.</a:t>
              </a:r>
            </a:p>
            <a:p>
              <a:pPr>
                <a:lnSpc>
                  <a:spcPct val="150000"/>
                </a:lnSpc>
              </a:pPr>
              <a:r>
                <a:rPr lang="fr-FR" sz="1400" b="1">
                  <a:solidFill>
                    <a:schemeClr val="bg1"/>
                  </a:solidFill>
                </a:rPr>
                <a:t>3.</a:t>
              </a:r>
            </a:p>
            <a:p>
              <a:endParaRPr lang="en-US" sz="1400" kern="0" dirty="0">
                <a:solidFill>
                  <a:schemeClr val="bg1"/>
                </a:solidFill>
              </a:endParaRPr>
            </a:p>
          </p:txBody>
        </p:sp>
        <p:sp>
          <p:nvSpPr>
            <p:cNvPr id="4" name="Body Copy">
              <a:extLst>
                <a:ext uri="{FF2B5EF4-FFF2-40B4-BE49-F238E27FC236}">
                  <a16:creationId xmlns:a16="http://schemas.microsoft.com/office/drawing/2014/main" id="{BFB5E388-3486-4C88-A791-EB2F204513A9}"/>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b="1">
                  <a:solidFill>
                    <a:schemeClr val="bg1"/>
                  </a:solidFill>
                </a:rPr>
                <a:t>MENACES</a:t>
              </a:r>
            </a:p>
            <a:p>
              <a:pPr>
                <a:lnSpc>
                  <a:spcPct val="150000"/>
                </a:lnSpc>
              </a:pPr>
              <a:r>
                <a:rPr lang="fr-FR" sz="1400" b="1">
                  <a:solidFill>
                    <a:schemeClr val="bg1"/>
                  </a:solidFill>
                </a:rPr>
                <a:t>1.</a:t>
              </a:r>
            </a:p>
            <a:p>
              <a:pPr>
                <a:lnSpc>
                  <a:spcPct val="150000"/>
                </a:lnSpc>
              </a:pPr>
              <a:r>
                <a:rPr lang="fr-FR" sz="1400" b="1">
                  <a:solidFill>
                    <a:schemeClr val="bg1"/>
                  </a:solidFill>
                </a:rPr>
                <a:t>2.</a:t>
              </a:r>
            </a:p>
            <a:p>
              <a:pPr>
                <a:lnSpc>
                  <a:spcPct val="150000"/>
                </a:lnSpc>
              </a:pPr>
              <a:r>
                <a:rPr lang="fr-FR" sz="1400" b="1">
                  <a:solidFill>
                    <a:schemeClr val="bg1"/>
                  </a:solidFill>
                </a:rPr>
                <a:t>3.</a:t>
              </a:r>
            </a:p>
            <a:p>
              <a:endParaRPr lang="en-US" sz="1400" kern="0" dirty="0">
                <a:solidFill>
                  <a:schemeClr val="bg1"/>
                </a:solidFill>
              </a:endParaRPr>
            </a:p>
          </p:txBody>
        </p:sp>
        <p:sp>
          <p:nvSpPr>
            <p:cNvPr id="5" name="Body Copy">
              <a:extLst>
                <a:ext uri="{FF2B5EF4-FFF2-40B4-BE49-F238E27FC236}">
                  <a16:creationId xmlns:a16="http://schemas.microsoft.com/office/drawing/2014/main" id="{FA3B9AD0-11FA-4252-8CA6-1562D33B72B6}"/>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b="1">
                  <a:solidFill>
                    <a:schemeClr val="bg1"/>
                  </a:solidFill>
                </a:rPr>
                <a:t>OPPORTUNITÉS</a:t>
              </a:r>
            </a:p>
            <a:p>
              <a:pPr>
                <a:lnSpc>
                  <a:spcPct val="150000"/>
                </a:lnSpc>
              </a:pPr>
              <a:r>
                <a:rPr lang="fr-FR" sz="1400" b="1">
                  <a:solidFill>
                    <a:schemeClr val="bg1"/>
                  </a:solidFill>
                </a:rPr>
                <a:t>1.</a:t>
              </a:r>
            </a:p>
            <a:p>
              <a:pPr>
                <a:lnSpc>
                  <a:spcPct val="150000"/>
                </a:lnSpc>
              </a:pPr>
              <a:r>
                <a:rPr lang="fr-FR" sz="1400" b="1">
                  <a:solidFill>
                    <a:schemeClr val="bg1"/>
                  </a:solidFill>
                </a:rPr>
                <a:t>2.</a:t>
              </a:r>
            </a:p>
            <a:p>
              <a:pPr>
                <a:lnSpc>
                  <a:spcPct val="150000"/>
                </a:lnSpc>
              </a:pPr>
              <a:r>
                <a:rPr lang="fr-FR"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654035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544912-BA79-2642-AF4B-49689A696613}"/>
              </a:ext>
            </a:extLst>
          </p:cNvPr>
          <p:cNvPicPr>
            <a:picLocks noChangeAspect="1"/>
          </p:cNvPicPr>
          <p:nvPr/>
        </p:nvPicPr>
        <p:blipFill>
          <a:blip r:embed="rId3"/>
          <a:srcRect/>
          <a:stretch/>
        </p:blipFill>
        <p:spPr>
          <a:xfrm>
            <a:off x="381000" y="209952"/>
            <a:ext cx="971568" cy="971568"/>
          </a:xfrm>
          <a:prstGeom prst="rect">
            <a:avLst/>
          </a:prstGeom>
        </p:spPr>
      </p:pic>
      <p:sp>
        <p:nvSpPr>
          <p:cNvPr id="11" name="Content Placeholder 4">
            <a:extLst>
              <a:ext uri="{FF2B5EF4-FFF2-40B4-BE49-F238E27FC236}">
                <a16:creationId xmlns:a16="http://schemas.microsoft.com/office/drawing/2014/main" id="{957BC240-D07A-3040-9BE8-531063832849}"/>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p:txBody>
      </p:sp>
      <p:sp>
        <p:nvSpPr>
          <p:cNvPr id="20" name="Title 3">
            <a:extLst>
              <a:ext uri="{FF2B5EF4-FFF2-40B4-BE49-F238E27FC236}">
                <a16:creationId xmlns:a16="http://schemas.microsoft.com/office/drawing/2014/main" id="{931B0106-AB2E-4240-8ACE-B23918A4F5CC}"/>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b="1">
                <a:solidFill>
                  <a:srgbClr val="0A5496"/>
                </a:solidFill>
              </a:rPr>
              <a:t>Analyse du district – Faiblesses</a:t>
            </a:r>
          </a:p>
        </p:txBody>
      </p:sp>
      <p:sp>
        <p:nvSpPr>
          <p:cNvPr id="34" name="Yellow Bar">
            <a:extLst>
              <a:ext uri="{FF2B5EF4-FFF2-40B4-BE49-F238E27FC236}">
                <a16:creationId xmlns:a16="http://schemas.microsoft.com/office/drawing/2014/main" id="{BDC21A82-3480-F442-A356-B4972B39270B}"/>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5" name="Page Number - Blue">
            <a:extLst>
              <a:ext uri="{FF2B5EF4-FFF2-40B4-BE49-F238E27FC236}">
                <a16:creationId xmlns:a16="http://schemas.microsoft.com/office/drawing/2014/main" id="{7F36A734-945E-1F4B-B3B8-26276596B0A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8</a:t>
            </a:fld>
            <a:endParaRPr lang="en-US" sz="1000">
              <a:solidFill>
                <a:srgbClr val="0A5496"/>
              </a:solidFill>
            </a:endParaRPr>
          </a:p>
        </p:txBody>
      </p:sp>
      <p:grpSp>
        <p:nvGrpSpPr>
          <p:cNvPr id="16" name="Group 15">
            <a:extLst>
              <a:ext uri="{FF2B5EF4-FFF2-40B4-BE49-F238E27FC236}">
                <a16:creationId xmlns:a16="http://schemas.microsoft.com/office/drawing/2014/main" id="{8A8CD9B3-0FCD-47E1-85E6-DB00B923878B}"/>
              </a:ext>
            </a:extLst>
          </p:cNvPr>
          <p:cNvGrpSpPr/>
          <p:nvPr/>
        </p:nvGrpSpPr>
        <p:grpSpPr>
          <a:xfrm>
            <a:off x="714213" y="2305572"/>
            <a:ext cx="4248504" cy="3861731"/>
            <a:chOff x="533400" y="2153088"/>
            <a:chExt cx="4248504" cy="3861731"/>
          </a:xfrm>
        </p:grpSpPr>
        <p:grpSp>
          <p:nvGrpSpPr>
            <p:cNvPr id="17" name="Group 16">
              <a:extLst>
                <a:ext uri="{FF2B5EF4-FFF2-40B4-BE49-F238E27FC236}">
                  <a16:creationId xmlns:a16="http://schemas.microsoft.com/office/drawing/2014/main" id="{0CD53E1E-8D5F-4B96-B1C4-565EF7682747}"/>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BF784F1A-0A62-4590-950D-85586E2A1B6D}"/>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2CE94CCB-FDF3-431E-93F8-0B794DFC9B77}"/>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FF653E82-5911-42B8-9F90-86F40D1349AA}"/>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67D5C706-5273-4015-9813-EA4FAB5DD0C3}"/>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8" name="Body Copy">
              <a:extLst>
                <a:ext uri="{FF2B5EF4-FFF2-40B4-BE49-F238E27FC236}">
                  <a16:creationId xmlns:a16="http://schemas.microsoft.com/office/drawing/2014/main" id="{2A38531B-EE67-4601-A790-350E85D3893A}"/>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b="1" dirty="0">
                  <a:solidFill>
                    <a:schemeClr val="bg1"/>
                  </a:solidFill>
                </a:rPr>
                <a:t>ATOUTS</a:t>
              </a:r>
            </a:p>
            <a:p>
              <a:pPr>
                <a:lnSpc>
                  <a:spcPct val="150000"/>
                </a:lnSpc>
              </a:pPr>
              <a:r>
                <a:rPr lang="fr-FR" sz="1400" b="1" dirty="0">
                  <a:solidFill>
                    <a:schemeClr val="bg1"/>
                  </a:solidFill>
                </a:rPr>
                <a:t>1.</a:t>
              </a:r>
            </a:p>
            <a:p>
              <a:pPr>
                <a:lnSpc>
                  <a:spcPct val="150000"/>
                </a:lnSpc>
              </a:pPr>
              <a:r>
                <a:rPr lang="fr-FR" sz="1400" b="1" dirty="0">
                  <a:solidFill>
                    <a:schemeClr val="bg1"/>
                  </a:solidFill>
                </a:rPr>
                <a:t>2.</a:t>
              </a:r>
            </a:p>
            <a:p>
              <a:pPr>
                <a:lnSpc>
                  <a:spcPct val="150000"/>
                </a:lnSpc>
              </a:pPr>
              <a:r>
                <a:rPr lang="fr-FR" sz="1400" b="1" dirty="0">
                  <a:solidFill>
                    <a:schemeClr val="bg1"/>
                  </a:solidFill>
                </a:rPr>
                <a:t>3.</a:t>
              </a:r>
            </a:p>
            <a:p>
              <a:endParaRPr lang="en-US" sz="1400" kern="0" dirty="0">
                <a:solidFill>
                  <a:schemeClr val="bg1"/>
                </a:solidFill>
              </a:endParaRPr>
            </a:p>
          </p:txBody>
        </p:sp>
        <p:sp>
          <p:nvSpPr>
            <p:cNvPr id="19" name="Body Copy">
              <a:extLst>
                <a:ext uri="{FF2B5EF4-FFF2-40B4-BE49-F238E27FC236}">
                  <a16:creationId xmlns:a16="http://schemas.microsoft.com/office/drawing/2014/main" id="{BCDBC416-A265-470C-AD24-8482FEE470F4}"/>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b="1">
                  <a:solidFill>
                    <a:schemeClr val="bg1"/>
                  </a:solidFill>
                </a:rPr>
                <a:t>FAIBLESSES</a:t>
              </a:r>
            </a:p>
            <a:p>
              <a:pPr>
                <a:lnSpc>
                  <a:spcPct val="150000"/>
                </a:lnSpc>
              </a:pPr>
              <a:r>
                <a:rPr lang="fr-FR" sz="1400" b="1">
                  <a:solidFill>
                    <a:schemeClr val="bg1"/>
                  </a:solidFill>
                </a:rPr>
                <a:t>1.</a:t>
              </a:r>
            </a:p>
            <a:p>
              <a:pPr>
                <a:lnSpc>
                  <a:spcPct val="150000"/>
                </a:lnSpc>
              </a:pPr>
              <a:r>
                <a:rPr lang="fr-FR" sz="1400" b="1">
                  <a:solidFill>
                    <a:schemeClr val="bg1"/>
                  </a:solidFill>
                </a:rPr>
                <a:t>2.</a:t>
              </a:r>
            </a:p>
            <a:p>
              <a:pPr>
                <a:lnSpc>
                  <a:spcPct val="150000"/>
                </a:lnSpc>
              </a:pPr>
              <a:r>
                <a:rPr lang="fr-FR" sz="1400" b="1">
                  <a:solidFill>
                    <a:schemeClr val="bg1"/>
                  </a:solidFill>
                </a:rPr>
                <a:t>3.</a:t>
              </a:r>
            </a:p>
            <a:p>
              <a:endParaRPr lang="en-US" sz="1400" kern="0" dirty="0">
                <a:solidFill>
                  <a:schemeClr val="bg1"/>
                </a:solidFill>
              </a:endParaRPr>
            </a:p>
          </p:txBody>
        </p:sp>
        <p:sp>
          <p:nvSpPr>
            <p:cNvPr id="21" name="Body Copy">
              <a:extLst>
                <a:ext uri="{FF2B5EF4-FFF2-40B4-BE49-F238E27FC236}">
                  <a16:creationId xmlns:a16="http://schemas.microsoft.com/office/drawing/2014/main" id="{985D74F0-6F5A-4BAE-8250-7BF38B30B82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b="1">
                  <a:solidFill>
                    <a:schemeClr val="bg1"/>
                  </a:solidFill>
                </a:rPr>
                <a:t>MENACES</a:t>
              </a:r>
            </a:p>
            <a:p>
              <a:pPr>
                <a:lnSpc>
                  <a:spcPct val="150000"/>
                </a:lnSpc>
              </a:pPr>
              <a:r>
                <a:rPr lang="fr-FR" sz="1400" b="1">
                  <a:solidFill>
                    <a:schemeClr val="bg1"/>
                  </a:solidFill>
                </a:rPr>
                <a:t>1.</a:t>
              </a:r>
            </a:p>
            <a:p>
              <a:pPr>
                <a:lnSpc>
                  <a:spcPct val="150000"/>
                </a:lnSpc>
              </a:pPr>
              <a:r>
                <a:rPr lang="fr-FR" sz="1400" b="1">
                  <a:solidFill>
                    <a:schemeClr val="bg1"/>
                  </a:solidFill>
                </a:rPr>
                <a:t>2.</a:t>
              </a:r>
            </a:p>
            <a:p>
              <a:pPr>
                <a:lnSpc>
                  <a:spcPct val="150000"/>
                </a:lnSpc>
              </a:pPr>
              <a:r>
                <a:rPr lang="fr-FR" sz="1400" b="1">
                  <a:solidFill>
                    <a:schemeClr val="bg1"/>
                  </a:solidFill>
                </a:rPr>
                <a:t>3.</a:t>
              </a:r>
            </a:p>
            <a:p>
              <a:endParaRPr lang="en-US" sz="1400" kern="0" dirty="0">
                <a:solidFill>
                  <a:schemeClr val="bg1"/>
                </a:solidFill>
              </a:endParaRPr>
            </a:p>
          </p:txBody>
        </p:sp>
        <p:sp>
          <p:nvSpPr>
            <p:cNvPr id="22" name="Body Copy">
              <a:extLst>
                <a:ext uri="{FF2B5EF4-FFF2-40B4-BE49-F238E27FC236}">
                  <a16:creationId xmlns:a16="http://schemas.microsoft.com/office/drawing/2014/main" id="{16E031A2-4B04-44E0-8B9E-76DE9A2A7C1D}"/>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b="1">
                  <a:solidFill>
                    <a:schemeClr val="bg1"/>
                  </a:solidFill>
                </a:rPr>
                <a:t>OPPORTUNITÉS</a:t>
              </a:r>
            </a:p>
            <a:p>
              <a:pPr>
                <a:lnSpc>
                  <a:spcPct val="150000"/>
                </a:lnSpc>
              </a:pPr>
              <a:r>
                <a:rPr lang="fr-FR" sz="1400" b="1">
                  <a:solidFill>
                    <a:schemeClr val="bg1"/>
                  </a:solidFill>
                </a:rPr>
                <a:t>1.</a:t>
              </a:r>
            </a:p>
            <a:p>
              <a:pPr>
                <a:lnSpc>
                  <a:spcPct val="150000"/>
                </a:lnSpc>
              </a:pPr>
              <a:r>
                <a:rPr lang="fr-FR" sz="1400" b="1">
                  <a:solidFill>
                    <a:schemeClr val="bg1"/>
                  </a:solidFill>
                </a:rPr>
                <a:t>2.</a:t>
              </a:r>
            </a:p>
            <a:p>
              <a:pPr>
                <a:lnSpc>
                  <a:spcPct val="150000"/>
                </a:lnSpc>
              </a:pPr>
              <a:r>
                <a:rPr lang="fr-FR"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2225548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B1FABA-DF2E-0F42-AF1E-8F9630A9727F}"/>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8F9949F0-1589-8049-9D6F-1EAFD07B336C}"/>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a:p>
            <a:pPr>
              <a:lnSpc>
                <a:spcPct val="150000"/>
              </a:lnSpc>
              <a:buClr>
                <a:schemeClr val="tx2"/>
              </a:buClr>
              <a:buFont typeface="Wingdings" panose="05000000000000000000" pitchFamily="2" charset="2"/>
              <a:buChar char="§"/>
            </a:pPr>
            <a:r>
              <a:rPr lang="fr-FR" sz="2400" b="1">
                <a:solidFill>
                  <a:srgbClr val="0A5496"/>
                </a:solidFill>
              </a:rPr>
              <a:t> </a:t>
            </a:r>
          </a:p>
        </p:txBody>
      </p:sp>
      <p:sp>
        <p:nvSpPr>
          <p:cNvPr id="15" name="Title 3">
            <a:extLst>
              <a:ext uri="{FF2B5EF4-FFF2-40B4-BE49-F238E27FC236}">
                <a16:creationId xmlns:a16="http://schemas.microsoft.com/office/drawing/2014/main" id="{07FFCFE6-17DD-F246-9E0B-C9E1702877A0}"/>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b="1">
                <a:solidFill>
                  <a:srgbClr val="0A5496"/>
                </a:solidFill>
              </a:rPr>
              <a:t>Analyse du district – Opportunités</a:t>
            </a:r>
          </a:p>
        </p:txBody>
      </p:sp>
      <p:sp>
        <p:nvSpPr>
          <p:cNvPr id="20" name="Yellow Bar">
            <a:extLst>
              <a:ext uri="{FF2B5EF4-FFF2-40B4-BE49-F238E27FC236}">
                <a16:creationId xmlns:a16="http://schemas.microsoft.com/office/drawing/2014/main" id="{54854F48-06E8-0C49-A6A4-0AA6FBBF438E}"/>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B8C47C5-7F24-9742-B880-ACF2616E16A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9</a:t>
            </a:fld>
            <a:endParaRPr lang="en-US" sz="1000">
              <a:solidFill>
                <a:srgbClr val="0A5496"/>
              </a:solidFill>
            </a:endParaRPr>
          </a:p>
        </p:txBody>
      </p:sp>
      <p:grpSp>
        <p:nvGrpSpPr>
          <p:cNvPr id="22" name="Group 21">
            <a:extLst>
              <a:ext uri="{FF2B5EF4-FFF2-40B4-BE49-F238E27FC236}">
                <a16:creationId xmlns:a16="http://schemas.microsoft.com/office/drawing/2014/main" id="{58B6516C-2D9D-48D8-ABEB-9D4E849E96E8}"/>
              </a:ext>
            </a:extLst>
          </p:cNvPr>
          <p:cNvGrpSpPr/>
          <p:nvPr/>
        </p:nvGrpSpPr>
        <p:grpSpPr>
          <a:xfrm>
            <a:off x="714213" y="2305572"/>
            <a:ext cx="4248504" cy="3861731"/>
            <a:chOff x="533400" y="2153088"/>
            <a:chExt cx="4248504" cy="3861731"/>
          </a:xfrm>
        </p:grpSpPr>
        <p:grpSp>
          <p:nvGrpSpPr>
            <p:cNvPr id="23" name="Group 22">
              <a:extLst>
                <a:ext uri="{FF2B5EF4-FFF2-40B4-BE49-F238E27FC236}">
                  <a16:creationId xmlns:a16="http://schemas.microsoft.com/office/drawing/2014/main" id="{14B9BF10-6CF6-4B34-A002-1087F2F7A101}"/>
                </a:ext>
              </a:extLst>
            </p:cNvPr>
            <p:cNvGrpSpPr/>
            <p:nvPr/>
          </p:nvGrpSpPr>
          <p:grpSpPr>
            <a:xfrm>
              <a:off x="533400" y="2153088"/>
              <a:ext cx="4221102" cy="3861731"/>
              <a:chOff x="6781800" y="1371600"/>
              <a:chExt cx="4862114" cy="4283673"/>
            </a:xfrm>
          </p:grpSpPr>
          <p:sp>
            <p:nvSpPr>
              <p:cNvPr id="28" name="Background - Solid">
                <a:extLst>
                  <a:ext uri="{FF2B5EF4-FFF2-40B4-BE49-F238E27FC236}">
                    <a16:creationId xmlns:a16="http://schemas.microsoft.com/office/drawing/2014/main" id="{0F57536A-9FA5-4FFB-997D-343611557091}"/>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1CB00DEE-EDDE-46D9-920F-102B845BFDE3}"/>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0BD9E3E1-B495-4115-B756-BFB82C9D9017}"/>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BB600D5A-6A4E-4BC8-B862-72890CDEFB91}"/>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4" name="Body Copy">
              <a:extLst>
                <a:ext uri="{FF2B5EF4-FFF2-40B4-BE49-F238E27FC236}">
                  <a16:creationId xmlns:a16="http://schemas.microsoft.com/office/drawing/2014/main" id="{894D53DC-178E-4D3D-84A6-0136A086C613}"/>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b="1" dirty="0">
                  <a:solidFill>
                    <a:schemeClr val="bg1"/>
                  </a:solidFill>
                </a:rPr>
                <a:t>ATOUTS</a:t>
              </a:r>
            </a:p>
            <a:p>
              <a:pPr>
                <a:lnSpc>
                  <a:spcPct val="150000"/>
                </a:lnSpc>
              </a:pPr>
              <a:r>
                <a:rPr lang="fr-FR" sz="1400" b="1" dirty="0">
                  <a:solidFill>
                    <a:schemeClr val="bg1"/>
                  </a:solidFill>
                </a:rPr>
                <a:t>1.</a:t>
              </a:r>
            </a:p>
            <a:p>
              <a:pPr>
                <a:lnSpc>
                  <a:spcPct val="150000"/>
                </a:lnSpc>
              </a:pPr>
              <a:r>
                <a:rPr lang="fr-FR" sz="1400" b="1" dirty="0">
                  <a:solidFill>
                    <a:schemeClr val="bg1"/>
                  </a:solidFill>
                </a:rPr>
                <a:t>2.</a:t>
              </a:r>
            </a:p>
            <a:p>
              <a:pPr>
                <a:lnSpc>
                  <a:spcPct val="150000"/>
                </a:lnSpc>
              </a:pPr>
              <a:r>
                <a:rPr lang="fr-FR" sz="1400" b="1" dirty="0">
                  <a:solidFill>
                    <a:schemeClr val="bg1"/>
                  </a:solidFill>
                </a:rPr>
                <a:t>3.</a:t>
              </a:r>
            </a:p>
            <a:p>
              <a:endParaRPr lang="en-US" sz="1400" kern="0" dirty="0">
                <a:solidFill>
                  <a:schemeClr val="bg1"/>
                </a:solidFill>
              </a:endParaRPr>
            </a:p>
          </p:txBody>
        </p:sp>
        <p:sp>
          <p:nvSpPr>
            <p:cNvPr id="25" name="Body Copy">
              <a:extLst>
                <a:ext uri="{FF2B5EF4-FFF2-40B4-BE49-F238E27FC236}">
                  <a16:creationId xmlns:a16="http://schemas.microsoft.com/office/drawing/2014/main" id="{0749213E-8B35-4DA6-B9B4-889CA3C613D1}"/>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b="1">
                  <a:solidFill>
                    <a:schemeClr val="bg1"/>
                  </a:solidFill>
                </a:rPr>
                <a:t>FAIBLESSES</a:t>
              </a:r>
            </a:p>
            <a:p>
              <a:pPr>
                <a:lnSpc>
                  <a:spcPct val="150000"/>
                </a:lnSpc>
              </a:pPr>
              <a:r>
                <a:rPr lang="fr-FR" sz="1400" b="1">
                  <a:solidFill>
                    <a:schemeClr val="bg1"/>
                  </a:solidFill>
                </a:rPr>
                <a:t>1.</a:t>
              </a:r>
            </a:p>
            <a:p>
              <a:pPr>
                <a:lnSpc>
                  <a:spcPct val="150000"/>
                </a:lnSpc>
              </a:pPr>
              <a:r>
                <a:rPr lang="fr-FR" sz="1400" b="1">
                  <a:solidFill>
                    <a:schemeClr val="bg1"/>
                  </a:solidFill>
                </a:rPr>
                <a:t>2.</a:t>
              </a:r>
            </a:p>
            <a:p>
              <a:pPr>
                <a:lnSpc>
                  <a:spcPct val="150000"/>
                </a:lnSpc>
              </a:pPr>
              <a:r>
                <a:rPr lang="fr-FR" sz="1400" b="1">
                  <a:solidFill>
                    <a:schemeClr val="bg1"/>
                  </a:solidFill>
                </a:rPr>
                <a:t>3.</a:t>
              </a:r>
            </a:p>
            <a:p>
              <a:endParaRPr lang="en-US" sz="1400" kern="0" dirty="0">
                <a:solidFill>
                  <a:schemeClr val="bg1"/>
                </a:solidFill>
              </a:endParaRPr>
            </a:p>
          </p:txBody>
        </p:sp>
        <p:sp>
          <p:nvSpPr>
            <p:cNvPr id="26" name="Body Copy">
              <a:extLst>
                <a:ext uri="{FF2B5EF4-FFF2-40B4-BE49-F238E27FC236}">
                  <a16:creationId xmlns:a16="http://schemas.microsoft.com/office/drawing/2014/main" id="{BAF2A798-295B-4685-9B95-78B29E4E8BB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b="1">
                  <a:solidFill>
                    <a:schemeClr val="bg1"/>
                  </a:solidFill>
                </a:rPr>
                <a:t>MENACES</a:t>
              </a:r>
            </a:p>
            <a:p>
              <a:pPr>
                <a:lnSpc>
                  <a:spcPct val="150000"/>
                </a:lnSpc>
              </a:pPr>
              <a:r>
                <a:rPr lang="fr-FR" sz="1400" b="1">
                  <a:solidFill>
                    <a:schemeClr val="bg1"/>
                  </a:solidFill>
                </a:rPr>
                <a:t>1.</a:t>
              </a:r>
            </a:p>
            <a:p>
              <a:pPr>
                <a:lnSpc>
                  <a:spcPct val="150000"/>
                </a:lnSpc>
              </a:pPr>
              <a:r>
                <a:rPr lang="fr-FR" sz="1400" b="1">
                  <a:solidFill>
                    <a:schemeClr val="bg1"/>
                  </a:solidFill>
                </a:rPr>
                <a:t>2.</a:t>
              </a:r>
            </a:p>
            <a:p>
              <a:pPr>
                <a:lnSpc>
                  <a:spcPct val="150000"/>
                </a:lnSpc>
              </a:pPr>
              <a:r>
                <a:rPr lang="fr-FR" sz="1400" b="1">
                  <a:solidFill>
                    <a:schemeClr val="bg1"/>
                  </a:solidFill>
                </a:rPr>
                <a:t>3.</a:t>
              </a:r>
            </a:p>
            <a:p>
              <a:endParaRPr lang="en-US" sz="1400" kern="0" dirty="0">
                <a:solidFill>
                  <a:schemeClr val="bg1"/>
                </a:solidFill>
              </a:endParaRPr>
            </a:p>
          </p:txBody>
        </p:sp>
        <p:sp>
          <p:nvSpPr>
            <p:cNvPr id="27" name="Body Copy">
              <a:extLst>
                <a:ext uri="{FF2B5EF4-FFF2-40B4-BE49-F238E27FC236}">
                  <a16:creationId xmlns:a16="http://schemas.microsoft.com/office/drawing/2014/main" id="{62D26968-F10A-426F-A8A4-F20E10406282}"/>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b="1">
                  <a:solidFill>
                    <a:schemeClr val="bg1"/>
                  </a:solidFill>
                </a:rPr>
                <a:t>OPPORTUNITÉS</a:t>
              </a:r>
            </a:p>
            <a:p>
              <a:pPr>
                <a:lnSpc>
                  <a:spcPct val="150000"/>
                </a:lnSpc>
              </a:pPr>
              <a:r>
                <a:rPr lang="fr-FR" sz="1400" b="1">
                  <a:solidFill>
                    <a:schemeClr val="bg1"/>
                  </a:solidFill>
                </a:rPr>
                <a:t>1.</a:t>
              </a:r>
            </a:p>
            <a:p>
              <a:pPr>
                <a:lnSpc>
                  <a:spcPct val="150000"/>
                </a:lnSpc>
              </a:pPr>
              <a:r>
                <a:rPr lang="fr-FR" sz="1400" b="1">
                  <a:solidFill>
                    <a:schemeClr val="bg1"/>
                  </a:solidFill>
                </a:rPr>
                <a:t>2.</a:t>
              </a:r>
            </a:p>
            <a:p>
              <a:pPr>
                <a:lnSpc>
                  <a:spcPct val="150000"/>
                </a:lnSpc>
              </a:pPr>
              <a:r>
                <a:rPr lang="fr-FR"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3226059743"/>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06A8C181-E056-415E-9B59-40F04FA43837}">
  <ds:schemaRef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terms/"/>
    <ds:schemaRef ds:uri="http://purl.org/dc/dcmitype/"/>
    <ds:schemaRef ds:uri="a7495015-d16d-4dd1-a72f-488cd8119f34"/>
    <ds:schemaRef ds:uri="http://schemas.microsoft.com/office/infopath/2007/PartnerControls"/>
    <ds:schemaRef ds:uri="http://purl.org/dc/elements/1.1/"/>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4272</TotalTime>
  <Words>9896</Words>
  <Application>Microsoft Office PowerPoint</Application>
  <PresentationFormat>Widescreen</PresentationFormat>
  <Paragraphs>1168</Paragraphs>
  <Slides>37</Slides>
  <Notes>37</Notes>
  <HiddenSlides>1</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37</vt:i4>
      </vt:variant>
    </vt:vector>
  </HeadingPairs>
  <TitlesOfParts>
    <vt:vector size="58" baseType="lpstr">
      <vt:lpstr>MS Gothic</vt:lpstr>
      <vt:lpstr>.Lucida Grande UI Regular</vt:lpstr>
      <vt:lpstr>Arial</vt:lpstr>
      <vt:lpstr>Calibri</vt:lpstr>
      <vt:lpstr>Calibri Light</vt:lpstr>
      <vt:lpstr>Century Gothic</vt:lpstr>
      <vt:lpstr>Fira Sans Extra Condensed Medium</vt:lpstr>
      <vt:lpstr>Helvetica</vt:lpstr>
      <vt:lpstr>Helvetica Neue</vt:lpstr>
      <vt:lpstr>HelveticaNeue-Light</vt:lpstr>
      <vt:lpstr>Open Sans</vt:lpstr>
      <vt:lpstr>Segoe UI</vt:lpstr>
      <vt:lpstr>Segoe UI Semibold</vt:lpstr>
      <vt:lpstr>Segoe UI Symbol</vt:lpstr>
      <vt:lpstr>Times New Roman</vt:lpstr>
      <vt:lpstr>Wingdings</vt:lpstr>
      <vt:lpstr>Wingdings 3</vt:lpstr>
      <vt:lpstr>Light Background</vt:lpstr>
      <vt:lpstr>MASTER SLIDE - BLANK</vt:lpstr>
      <vt:lpstr>1_Light Background</vt:lpstr>
      <vt:lpstr>1_MASTER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Exemple de groupe de travail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Membership Approach</dc:title>
  <dc:creator>Gray, Tracy</dc:creator>
  <cp:lastModifiedBy>Gray, Tracy</cp:lastModifiedBy>
  <cp:revision>231</cp:revision>
  <dcterms:created xsi:type="dcterms:W3CDTF">2020-10-09T21:24:35Z</dcterms:created>
  <dcterms:modified xsi:type="dcterms:W3CDTF">2023-08-12T00:04:19Z</dcterms:modified>
</cp:coreProperties>
</file>