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872" r:id="rId2"/>
    <p:sldId id="1109" r:id="rId3"/>
    <p:sldId id="984" r:id="rId4"/>
    <p:sldId id="1087" r:id="rId5"/>
    <p:sldId id="1110" r:id="rId6"/>
    <p:sldId id="1117" r:id="rId7"/>
    <p:sldId id="1118" r:id="rId8"/>
    <p:sldId id="1119" r:id="rId9"/>
    <p:sldId id="1120" r:id="rId10"/>
    <p:sldId id="1123" r:id="rId11"/>
    <p:sldId id="1124" r:id="rId12"/>
    <p:sldId id="1116" r:id="rId13"/>
    <p:sldId id="1126" r:id="rId14"/>
    <p:sldId id="1127" r:id="rId15"/>
    <p:sldId id="1128" r:id="rId16"/>
    <p:sldId id="952"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B700"/>
    <a:srgbClr val="55565A"/>
    <a:srgbClr val="FF5C35"/>
    <a:srgbClr val="407CCA"/>
    <a:srgbClr val="0D2240"/>
    <a:srgbClr val="00338D"/>
    <a:srgbClr val="F2F2F2"/>
    <a:srgbClr val="00AC69"/>
    <a:srgbClr val="7A2682"/>
    <a:srgbClr val="B3B2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298"/>
    <p:restoredTop sz="94674"/>
  </p:normalViewPr>
  <p:slideViewPr>
    <p:cSldViewPr snapToGrid="0" snapToObjects="1">
      <p:cViewPr varScale="1">
        <p:scale>
          <a:sx n="124" d="100"/>
          <a:sy n="124" d="100"/>
        </p:scale>
        <p:origin x="1200" y="168"/>
      </p:cViewPr>
      <p:guideLst>
        <p:guide orient="horz" pos="2184"/>
        <p:guide pos="3840"/>
      </p:guideLst>
    </p:cSldViewPr>
  </p:slideViewPr>
  <p:notesTextViewPr>
    <p:cViewPr>
      <p:scale>
        <a:sx n="1" d="1"/>
        <a:sy n="1" d="1"/>
      </p:scale>
      <p:origin x="0" y="0"/>
    </p:cViewPr>
  </p:notesTextViewPr>
  <p:notesViewPr>
    <p:cSldViewPr snapToGrid="0" snapToObjects="1">
      <p:cViewPr varScale="1">
        <p:scale>
          <a:sx n="154" d="100"/>
          <a:sy n="154" d="100"/>
        </p:scale>
        <p:origin x="4976" y="19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hasCustomPrompt="1"/>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hasCustomPrompt="1"/>
          </p:nvPr>
        </p:nvSpPr>
        <p:spPr>
          <a:xfrm>
            <a:off x="3884613" y="0"/>
            <a:ext cx="2971800" cy="458788"/>
          </a:xfrm>
          <a:prstGeom prst="rect">
            <a:avLst/>
          </a:prstGeom>
        </p:spPr>
        <p:txBody>
          <a:bodyPr vert="horz" lIns="91440" tIns="45720" rIns="91440" bIns="45720" rtlCol="0"/>
          <a:lstStyle>
            <a:lvl1pPr algn="r">
              <a:defRPr sz="1200"/>
            </a:lvl1pPr>
          </a:lstStyle>
          <a:p>
            <a:fld id="{35EC50FC-F9F0-994C-8ED5-9766C18DAC95}" type="datetimeFigureOut">
              <a:rPr lang="en-US" smtClean="0"/>
              <a:t>10/19/19</a:t>
            </a:fld>
            <a:endParaRPr lang="en-US"/>
          </a:p>
        </p:txBody>
      </p:sp>
      <p:sp>
        <p:nvSpPr>
          <p:cNvPr id="4" name="Slide Image Placeholder 3"/>
          <p:cNvSpPr>
            <a:spLocks noGrp="1" noRot="1" noChangeAspect="1"/>
          </p:cNvSpPr>
          <p:nvPr>
            <p:ph type="sldImg" idx="2" hasCustomPrompt="1"/>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hasCustomPrompt="1"/>
          </p:nvPr>
        </p:nvSpPr>
        <p:spPr>
          <a:xfrm>
            <a:off x="685800" y="4400550"/>
            <a:ext cx="5486400" cy="3600450"/>
          </a:xfrm>
          <a:prstGeom prst="rect">
            <a:avLst/>
          </a:prstGeom>
        </p:spPr>
        <p:txBody>
          <a:bodyPr vert="horz" lIns="91440" tIns="45720" rIns="91440" bIns="45720" rtlCol="0"/>
          <a:lstStyle/>
          <a:p>
            <a:pPr lvl="0"/>
            <a:r>
              <a:rPr lang="fi-FI"/>
              <a:t>Edit Master text styles</a:t>
            </a:r>
          </a:p>
          <a:p>
            <a:pPr lvl="1"/>
            <a:r>
              <a:rPr lang="fi-FI"/>
              <a:t>Second level</a:t>
            </a:r>
          </a:p>
          <a:p>
            <a:pPr lvl="2"/>
            <a:r>
              <a:rPr lang="fi-FI"/>
              <a:t>Third level</a:t>
            </a:r>
          </a:p>
          <a:p>
            <a:pPr lvl="3"/>
            <a:r>
              <a:rPr lang="fi-FI"/>
              <a:t>Fourth level</a:t>
            </a:r>
          </a:p>
          <a:p>
            <a:pPr lvl="4"/>
            <a:r>
              <a:rPr lang="fi-FI"/>
              <a:t>Fifth level</a:t>
            </a:r>
          </a:p>
        </p:txBody>
      </p:sp>
      <p:sp>
        <p:nvSpPr>
          <p:cNvPr id="6" name="Footer Placeholder 5"/>
          <p:cNvSpPr>
            <a:spLocks noGrp="1"/>
          </p:cNvSpPr>
          <p:nvPr>
            <p:ph type="ftr" sz="quarter" idx="4" hasCustomPrompt="1"/>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hasCustomPrompt="1"/>
          </p:nvPr>
        </p:nvSpPr>
        <p:spPr>
          <a:xfrm>
            <a:off x="3884613" y="8685213"/>
            <a:ext cx="2971800" cy="458787"/>
          </a:xfrm>
          <a:prstGeom prst="rect">
            <a:avLst/>
          </a:prstGeom>
        </p:spPr>
        <p:txBody>
          <a:bodyPr vert="horz" lIns="91440" tIns="45720" rIns="91440" bIns="45720" rtlCol="0" anchor="b"/>
          <a:lstStyle>
            <a:lvl1pPr algn="r">
              <a:defRPr sz="1200"/>
            </a:lvl1pPr>
          </a:lstStyle>
          <a:p>
            <a:fld id="{65F38A34-01B5-8B47-8788-985DCB17BFD7}" type="slidenum">
              <a:rPr lang="en-US" smtClean="0"/>
              <a:t>‹#›</a:t>
            </a:fld>
            <a:endParaRPr lang="en-US"/>
          </a:p>
        </p:txBody>
      </p:sp>
    </p:spTree>
    <p:extLst>
      <p:ext uri="{BB962C8B-B14F-4D97-AF65-F5344CB8AC3E}">
        <p14:creationId xmlns:p14="http://schemas.microsoft.com/office/powerpoint/2010/main" val="29634303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0444938"/>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9733081"/>
      </p:ext>
    </p:extLst>
  </p:cSld>
  <p:clrMap bg1="lt1" tx1="dk1" bg2="lt2" tx2="dk2" accent1="accent1" accent2="accent2" accent3="accent3" accent4="accent4" accent5="accent5" accent6="accent6" hlink="hlink" folHlink="folHlink"/>
  <p:sldLayoutIdLst>
    <p:sldLayoutId id="214748366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ackground - Image">
            <a:extLst>
              <a:ext uri="{FF2B5EF4-FFF2-40B4-BE49-F238E27FC236}">
                <a16:creationId xmlns:a16="http://schemas.microsoft.com/office/drawing/2014/main" id="{FD877477-AD04-9645-A230-FA1898431B29}"/>
              </a:ext>
            </a:extLst>
          </p:cNvPr>
          <p:cNvPicPr>
            <a:picLocks noChangeAspect="1"/>
          </p:cNvPicPr>
          <p:nvPr/>
        </p:nvPicPr>
        <p:blipFill>
          <a:blip r:embed="rId2"/>
          <a:stretch>
            <a:fillRect/>
          </a:stretch>
        </p:blipFill>
        <p:spPr>
          <a:xfrm>
            <a:off x="0" y="0"/>
            <a:ext cx="12192000" cy="6858000"/>
          </a:xfrm>
          <a:prstGeom prst="rect">
            <a:avLst/>
          </a:prstGeom>
        </p:spPr>
      </p:pic>
      <p:sp>
        <p:nvSpPr>
          <p:cNvPr id="8" name="Background - Overlay">
            <a:extLst>
              <a:ext uri="{FF2B5EF4-FFF2-40B4-BE49-F238E27FC236}">
                <a16:creationId xmlns:a16="http://schemas.microsoft.com/office/drawing/2014/main" id="{C3A68D5E-C9D8-F044-8649-0122AB41957F}"/>
              </a:ext>
            </a:extLst>
          </p:cNvPr>
          <p:cNvSpPr/>
          <p:nvPr/>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FC29919A-4C36-C447-AD85-0170CDC1ECD4}"/>
              </a:ext>
            </a:extLst>
          </p:cNvPr>
          <p:cNvSpPr/>
          <p:nvPr/>
        </p:nvSpPr>
        <p:spPr>
          <a:xfrm>
            <a:off x="914400" y="3962400"/>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051C0B96-24DE-2544-A161-4501B5DC482F}"/>
              </a:ext>
            </a:extLst>
          </p:cNvPr>
          <p:cNvSpPr txBox="1">
            <a:spLocks/>
          </p:cNvSpPr>
          <p:nvPr/>
        </p:nvSpPr>
        <p:spPr>
          <a:xfrm>
            <a:off x="761999" y="3206478"/>
            <a:ext cx="6209629"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a:t>Lions Clubs International</a:t>
            </a:r>
          </a:p>
        </p:txBody>
      </p:sp>
      <p:sp>
        <p:nvSpPr>
          <p:cNvPr id="6" name="Subhead">
            <a:extLst>
              <a:ext uri="{FF2B5EF4-FFF2-40B4-BE49-F238E27FC236}">
                <a16:creationId xmlns:a16="http://schemas.microsoft.com/office/drawing/2014/main" id="{22EEA4CF-49E7-B447-AF52-AF4F39E89754}"/>
              </a:ext>
            </a:extLst>
          </p:cNvPr>
          <p:cNvSpPr txBox="1">
            <a:spLocks/>
          </p:cNvSpPr>
          <p:nvPr/>
        </p:nvSpPr>
        <p:spPr>
          <a:xfrm>
            <a:off x="762000" y="4189206"/>
            <a:ext cx="7696200" cy="535194"/>
          </a:xfrm>
          <a:prstGeom prst="rect">
            <a:avLst/>
          </a:prstGeom>
        </p:spPr>
        <p:txBody>
          <a:bodyPr anchor="t"/>
          <a:lstStyle>
            <a:lvl1pPr marL="0" indent="0" algn="l" rtl="0" eaLnBrk="1" fontAlgn="base" hangingPunct="1">
              <a:spcBef>
                <a:spcPct val="20000"/>
              </a:spcBef>
              <a:spcAft>
                <a:spcPct val="0"/>
              </a:spcAft>
              <a:buFont typeface="Arial" pitchFamily="34" charset="0"/>
              <a:buNone/>
              <a:defRPr sz="33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a:t>Maailmanlaajuinen voima muiden auttamiseksi</a:t>
            </a:r>
          </a:p>
        </p:txBody>
      </p:sp>
      <p:pic>
        <p:nvPicPr>
          <p:cNvPr id="7" name="Emblem - White">
            <a:extLst>
              <a:ext uri="{FF2B5EF4-FFF2-40B4-BE49-F238E27FC236}">
                <a16:creationId xmlns:a16="http://schemas.microsoft.com/office/drawing/2014/main" id="{F0A43DA2-178E-054D-A0D7-91132D1A8666}"/>
              </a:ext>
            </a:extLst>
          </p:cNvPr>
          <p:cNvPicPr>
            <a:picLocks noChangeAspect="1"/>
          </p:cNvPicPr>
          <p:nvPr/>
        </p:nvPicPr>
        <p:blipFill rotWithShape="1">
          <a:blip r:embed="rId3">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a:noFill/>
          <a:ln>
            <a:noFill/>
          </a:ln>
        </p:spPr>
      </p:pic>
    </p:spTree>
    <p:extLst>
      <p:ext uri="{BB962C8B-B14F-4D97-AF65-F5344CB8AC3E}">
        <p14:creationId xmlns:p14="http://schemas.microsoft.com/office/powerpoint/2010/main" val="1233349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fi-FI">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372975" y="366727"/>
            <a:ext cx="1695522"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i-FI" sz="1600" dirty="0">
                <a:solidFill>
                  <a:srgbClr val="EBB700"/>
                </a:solidFill>
              </a:rPr>
              <a:t>Rakenteemme</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10</a:t>
            </a:fld>
            <a:endParaRPr lang="en-US" sz="100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3029000" y="1058901"/>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fi-FI">
                <a:latin typeface="Arial" charset="0"/>
                <a:ea typeface="Arial"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918935" y="372837"/>
            <a:ext cx="8618221" cy="53340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i-FI" sz="2400" dirty="0">
                <a:solidFill>
                  <a:srgbClr val="00338D"/>
                </a:solidFill>
              </a:rPr>
              <a:t>Järjestö on jaettu kahdeksaan vaalipiiriin.</a:t>
            </a:r>
          </a:p>
        </p:txBody>
      </p:sp>
      <p:pic>
        <p:nvPicPr>
          <p:cNvPr id="42" name="Picture 41">
            <a:extLst>
              <a:ext uri="{FF2B5EF4-FFF2-40B4-BE49-F238E27FC236}">
                <a16:creationId xmlns:a16="http://schemas.microsoft.com/office/drawing/2014/main" id="{77764CC3-1109-D141-A9D1-CE3023D7ED47}"/>
              </a:ext>
            </a:extLst>
          </p:cNvPr>
          <p:cNvPicPr>
            <a:picLocks noChangeAspect="1"/>
          </p:cNvPicPr>
          <p:nvPr/>
        </p:nvPicPr>
        <p:blipFill>
          <a:blip r:embed="rId2"/>
          <a:stretch>
            <a:fillRect/>
          </a:stretch>
        </p:blipFill>
        <p:spPr>
          <a:xfrm>
            <a:off x="3670004" y="1613647"/>
            <a:ext cx="8403182" cy="5074244"/>
          </a:xfrm>
          <a:prstGeom prst="rect">
            <a:avLst/>
          </a:prstGeom>
        </p:spPr>
      </p:pic>
      <p:grpSp>
        <p:nvGrpSpPr>
          <p:cNvPr id="46" name="Group 45">
            <a:extLst>
              <a:ext uri="{FF2B5EF4-FFF2-40B4-BE49-F238E27FC236}">
                <a16:creationId xmlns:a16="http://schemas.microsoft.com/office/drawing/2014/main" id="{20612518-D227-F643-AC82-AE3B12AAEDDA}"/>
              </a:ext>
            </a:extLst>
          </p:cNvPr>
          <p:cNvGrpSpPr/>
          <p:nvPr/>
        </p:nvGrpSpPr>
        <p:grpSpPr>
          <a:xfrm>
            <a:off x="369830" y="1737627"/>
            <a:ext cx="2863960" cy="3980925"/>
            <a:chOff x="-2467504" y="2363562"/>
            <a:chExt cx="2897548" cy="4308823"/>
          </a:xfrm>
        </p:grpSpPr>
        <p:sp>
          <p:nvSpPr>
            <p:cNvPr id="50" name="Delay 49">
              <a:extLst>
                <a:ext uri="{FF2B5EF4-FFF2-40B4-BE49-F238E27FC236}">
                  <a16:creationId xmlns:a16="http://schemas.microsoft.com/office/drawing/2014/main" id="{22DF3D89-8413-BB48-B912-B15D68A4976B}"/>
                </a:ext>
              </a:extLst>
            </p:cNvPr>
            <p:cNvSpPr/>
            <p:nvPr/>
          </p:nvSpPr>
          <p:spPr bwMode="auto">
            <a:xfrm>
              <a:off x="-152971" y="2911221"/>
              <a:ext cx="583015" cy="475205"/>
            </a:xfrm>
            <a:prstGeom prst="flowChartDelay">
              <a:avLst/>
            </a:prstGeom>
            <a:solidFill>
              <a:srgbClr val="E57029"/>
            </a:solidFill>
            <a:ln>
              <a:noFill/>
            </a:ln>
            <a:extLst>
              <a:ext uri="{91240B29-F687-4F45-9708-019B960494DF}">
                <a14:hiddenLine xmlns:a14="http://schemas.microsoft.com/office/drawing/2010/main" w="9525">
                  <a:solidFill>
                    <a:srgbClr val="000000"/>
                  </a:solidFill>
                  <a:round/>
                  <a:headEnd/>
                  <a:tailEnd/>
                </a14:hiddenLine>
              </a:ext>
            </a:extLst>
          </p:spPr>
          <p:txBody>
            <a:bodyPr lIns="27432" rIns="45720" anchor="ctr"/>
            <a:lstStyle/>
            <a:p>
              <a:pPr algn="ctr"/>
              <a:endParaRPr lang="en-US" altLang="en-US" sz="1600" b="1" dirty="0">
                <a:cs typeface="Arial" panose="020B0604020202020204" pitchFamily="34" charset="0"/>
              </a:endParaRPr>
            </a:p>
          </p:txBody>
        </p:sp>
        <p:sp>
          <p:nvSpPr>
            <p:cNvPr id="52" name="Delay 51">
              <a:extLst>
                <a:ext uri="{FF2B5EF4-FFF2-40B4-BE49-F238E27FC236}">
                  <a16:creationId xmlns:a16="http://schemas.microsoft.com/office/drawing/2014/main" id="{20FD9F6F-453C-C848-A8F4-2B8C74359A2F}"/>
                </a:ext>
              </a:extLst>
            </p:cNvPr>
            <p:cNvSpPr/>
            <p:nvPr/>
          </p:nvSpPr>
          <p:spPr bwMode="auto">
            <a:xfrm>
              <a:off x="-152971" y="3458880"/>
              <a:ext cx="583015" cy="475205"/>
            </a:xfrm>
            <a:prstGeom prst="flowChartDelay">
              <a:avLst/>
            </a:prstGeom>
            <a:solidFill>
              <a:srgbClr val="D14550"/>
            </a:solidFill>
            <a:ln>
              <a:noFill/>
            </a:ln>
            <a:extLst>
              <a:ext uri="{91240B29-F687-4F45-9708-019B960494DF}">
                <a14:hiddenLine xmlns:a14="http://schemas.microsoft.com/office/drawing/2010/main" w="9525">
                  <a:solidFill>
                    <a:srgbClr val="000000"/>
                  </a:solidFill>
                  <a:round/>
                  <a:headEnd/>
                  <a:tailEnd/>
                </a14:hiddenLine>
              </a:ext>
            </a:extLst>
          </p:spPr>
          <p:txBody>
            <a:bodyPr lIns="27432" rIns="45720" anchor="ctr"/>
            <a:lstStyle/>
            <a:p>
              <a:pPr algn="ctr"/>
              <a:endParaRPr lang="en-US" altLang="en-US" sz="1600" b="1" dirty="0">
                <a:cs typeface="Arial" panose="020B0604020202020204" pitchFamily="34" charset="0"/>
              </a:endParaRPr>
            </a:p>
          </p:txBody>
        </p:sp>
        <p:sp>
          <p:nvSpPr>
            <p:cNvPr id="53" name="Delay 52">
              <a:extLst>
                <a:ext uri="{FF2B5EF4-FFF2-40B4-BE49-F238E27FC236}">
                  <a16:creationId xmlns:a16="http://schemas.microsoft.com/office/drawing/2014/main" id="{698BDD0B-97C0-DE45-BE89-0B06F436DA7D}"/>
                </a:ext>
              </a:extLst>
            </p:cNvPr>
            <p:cNvSpPr/>
            <p:nvPr/>
          </p:nvSpPr>
          <p:spPr bwMode="auto">
            <a:xfrm>
              <a:off x="-152971" y="4006539"/>
              <a:ext cx="583015" cy="475205"/>
            </a:xfrm>
            <a:prstGeom prst="flowChartDelay">
              <a:avLst/>
            </a:prstGeom>
            <a:solidFill>
              <a:srgbClr val="781D37"/>
            </a:solidFill>
            <a:ln>
              <a:noFill/>
            </a:ln>
            <a:extLst>
              <a:ext uri="{91240B29-F687-4F45-9708-019B960494DF}">
                <a14:hiddenLine xmlns:a14="http://schemas.microsoft.com/office/drawing/2010/main" w="9525">
                  <a:solidFill>
                    <a:srgbClr val="000000"/>
                  </a:solidFill>
                  <a:round/>
                  <a:headEnd/>
                  <a:tailEnd/>
                </a14:hiddenLine>
              </a:ext>
            </a:extLst>
          </p:spPr>
          <p:txBody>
            <a:bodyPr lIns="27432" rIns="45720" anchor="ctr"/>
            <a:lstStyle/>
            <a:p>
              <a:pPr algn="ctr"/>
              <a:endParaRPr lang="en-US" altLang="en-US" sz="1600" b="1" dirty="0">
                <a:cs typeface="Arial" panose="020B0604020202020204" pitchFamily="34" charset="0"/>
              </a:endParaRPr>
            </a:p>
          </p:txBody>
        </p:sp>
        <p:sp>
          <p:nvSpPr>
            <p:cNvPr id="54" name="Delay 53">
              <a:extLst>
                <a:ext uri="{FF2B5EF4-FFF2-40B4-BE49-F238E27FC236}">
                  <a16:creationId xmlns:a16="http://schemas.microsoft.com/office/drawing/2014/main" id="{914C33B6-C311-7042-A3D5-E3189001E404}"/>
                </a:ext>
              </a:extLst>
            </p:cNvPr>
            <p:cNvSpPr/>
            <p:nvPr/>
          </p:nvSpPr>
          <p:spPr bwMode="auto">
            <a:xfrm>
              <a:off x="-152971" y="4554199"/>
              <a:ext cx="583015" cy="475205"/>
            </a:xfrm>
            <a:prstGeom prst="flowChartDelay">
              <a:avLst/>
            </a:prstGeom>
            <a:solidFill>
              <a:srgbClr val="0B4A8E"/>
            </a:solidFill>
            <a:ln>
              <a:noFill/>
            </a:ln>
            <a:extLst>
              <a:ext uri="{91240B29-F687-4F45-9708-019B960494DF}">
                <a14:hiddenLine xmlns:a14="http://schemas.microsoft.com/office/drawing/2010/main" w="9525">
                  <a:solidFill>
                    <a:srgbClr val="000000"/>
                  </a:solidFill>
                  <a:round/>
                  <a:headEnd/>
                  <a:tailEnd/>
                </a14:hiddenLine>
              </a:ext>
            </a:extLst>
          </p:spPr>
          <p:txBody>
            <a:bodyPr lIns="27432" rIns="45720" anchor="ctr"/>
            <a:lstStyle/>
            <a:p>
              <a:pPr algn="ctr"/>
              <a:endParaRPr lang="en-US" altLang="en-US" sz="1600" b="1" dirty="0">
                <a:cs typeface="Arial" panose="020B0604020202020204" pitchFamily="34" charset="0"/>
              </a:endParaRPr>
            </a:p>
          </p:txBody>
        </p:sp>
        <p:sp>
          <p:nvSpPr>
            <p:cNvPr id="55" name="Delay 54">
              <a:extLst>
                <a:ext uri="{FF2B5EF4-FFF2-40B4-BE49-F238E27FC236}">
                  <a16:creationId xmlns:a16="http://schemas.microsoft.com/office/drawing/2014/main" id="{5495362F-A62D-3147-8E63-DAA4FC38B2B2}"/>
                </a:ext>
              </a:extLst>
            </p:cNvPr>
            <p:cNvSpPr/>
            <p:nvPr/>
          </p:nvSpPr>
          <p:spPr bwMode="auto">
            <a:xfrm>
              <a:off x="-152971" y="5101857"/>
              <a:ext cx="583015" cy="475205"/>
            </a:xfrm>
            <a:prstGeom prst="flowChartDelay">
              <a:avLst/>
            </a:prstGeom>
            <a:solidFill>
              <a:srgbClr val="44A9D0"/>
            </a:solidFill>
            <a:ln>
              <a:noFill/>
            </a:ln>
            <a:extLst>
              <a:ext uri="{91240B29-F687-4F45-9708-019B960494DF}">
                <a14:hiddenLine xmlns:a14="http://schemas.microsoft.com/office/drawing/2010/main" w="9525">
                  <a:solidFill>
                    <a:srgbClr val="000000"/>
                  </a:solidFill>
                  <a:round/>
                  <a:headEnd/>
                  <a:tailEnd/>
                </a14:hiddenLine>
              </a:ext>
            </a:extLst>
          </p:spPr>
          <p:txBody>
            <a:bodyPr lIns="27432" rIns="45720" anchor="ctr"/>
            <a:lstStyle/>
            <a:p>
              <a:pPr algn="ctr"/>
              <a:endParaRPr lang="en-US" altLang="en-US" sz="1600" b="1" dirty="0">
                <a:cs typeface="Arial" panose="020B0604020202020204" pitchFamily="34" charset="0"/>
              </a:endParaRPr>
            </a:p>
          </p:txBody>
        </p:sp>
        <p:sp>
          <p:nvSpPr>
            <p:cNvPr id="56" name="Delay 55">
              <a:extLst>
                <a:ext uri="{FF2B5EF4-FFF2-40B4-BE49-F238E27FC236}">
                  <a16:creationId xmlns:a16="http://schemas.microsoft.com/office/drawing/2014/main" id="{865BF137-4706-5340-9BEF-779686A26FEC}"/>
                </a:ext>
              </a:extLst>
            </p:cNvPr>
            <p:cNvSpPr/>
            <p:nvPr/>
          </p:nvSpPr>
          <p:spPr bwMode="auto">
            <a:xfrm>
              <a:off x="-152971" y="5649516"/>
              <a:ext cx="583015" cy="475205"/>
            </a:xfrm>
            <a:prstGeom prst="flowChartDelay">
              <a:avLst/>
            </a:prstGeom>
            <a:solidFill>
              <a:srgbClr val="9CCF00"/>
            </a:solidFill>
            <a:ln>
              <a:noFill/>
            </a:ln>
            <a:extLst>
              <a:ext uri="{91240B29-F687-4F45-9708-019B960494DF}">
                <a14:hiddenLine xmlns:a14="http://schemas.microsoft.com/office/drawing/2010/main" w="9525">
                  <a:solidFill>
                    <a:srgbClr val="000000"/>
                  </a:solidFill>
                  <a:round/>
                  <a:headEnd/>
                  <a:tailEnd/>
                </a14:hiddenLine>
              </a:ext>
            </a:extLst>
          </p:spPr>
          <p:txBody>
            <a:bodyPr lIns="27432" rIns="45720" anchor="ctr"/>
            <a:lstStyle/>
            <a:p>
              <a:pPr algn="ctr"/>
              <a:endParaRPr lang="en-US" altLang="en-US" sz="1600" b="1" dirty="0">
                <a:cs typeface="Arial" panose="020B0604020202020204" pitchFamily="34" charset="0"/>
              </a:endParaRPr>
            </a:p>
          </p:txBody>
        </p:sp>
        <p:sp>
          <p:nvSpPr>
            <p:cNvPr id="57" name="Delay 56">
              <a:extLst>
                <a:ext uri="{FF2B5EF4-FFF2-40B4-BE49-F238E27FC236}">
                  <a16:creationId xmlns:a16="http://schemas.microsoft.com/office/drawing/2014/main" id="{2D4A8627-C384-734F-AE89-078144C88032}"/>
                </a:ext>
              </a:extLst>
            </p:cNvPr>
            <p:cNvSpPr/>
            <p:nvPr/>
          </p:nvSpPr>
          <p:spPr bwMode="auto">
            <a:xfrm>
              <a:off x="-152971" y="2363562"/>
              <a:ext cx="583015" cy="475205"/>
            </a:xfrm>
            <a:prstGeom prst="flowChartDelay">
              <a:avLst/>
            </a:prstGeom>
            <a:solidFill>
              <a:srgbClr val="F1AC2D"/>
            </a:solidFill>
            <a:ln>
              <a:noFill/>
            </a:ln>
            <a:extLst>
              <a:ext uri="{91240B29-F687-4F45-9708-019B960494DF}">
                <a14:hiddenLine xmlns:a14="http://schemas.microsoft.com/office/drawing/2010/main" w="9525">
                  <a:solidFill>
                    <a:srgbClr val="000000"/>
                  </a:solidFill>
                  <a:round/>
                  <a:headEnd/>
                  <a:tailEnd/>
                </a14:hiddenLine>
              </a:ext>
            </a:extLst>
          </p:spPr>
          <p:txBody>
            <a:bodyPr lIns="27432" rIns="45720" anchor="ctr"/>
            <a:lstStyle/>
            <a:p>
              <a:pPr algn="ctr"/>
              <a:endParaRPr lang="en-US" altLang="en-US" sz="1600" b="1" dirty="0">
                <a:cs typeface="Arial" panose="020B0604020202020204" pitchFamily="34" charset="0"/>
              </a:endParaRPr>
            </a:p>
          </p:txBody>
        </p:sp>
        <p:sp>
          <p:nvSpPr>
            <p:cNvPr id="58" name="Delay 57">
              <a:extLst>
                <a:ext uri="{FF2B5EF4-FFF2-40B4-BE49-F238E27FC236}">
                  <a16:creationId xmlns:a16="http://schemas.microsoft.com/office/drawing/2014/main" id="{B7960A97-EFFD-674E-BAFE-2E58EF5F2330}"/>
                </a:ext>
              </a:extLst>
            </p:cNvPr>
            <p:cNvSpPr/>
            <p:nvPr/>
          </p:nvSpPr>
          <p:spPr bwMode="auto">
            <a:xfrm>
              <a:off x="-152971" y="6197180"/>
              <a:ext cx="583015" cy="475205"/>
            </a:xfrm>
            <a:prstGeom prst="flowChartDelay">
              <a:avLst/>
            </a:prstGeom>
            <a:solidFill>
              <a:srgbClr val="6A286D"/>
            </a:solidFill>
            <a:ln>
              <a:noFill/>
            </a:ln>
            <a:extLst>
              <a:ext uri="{91240B29-F687-4F45-9708-019B960494DF}">
                <a14:hiddenLine xmlns:a14="http://schemas.microsoft.com/office/drawing/2010/main" w="9525">
                  <a:solidFill>
                    <a:srgbClr val="000000"/>
                  </a:solidFill>
                  <a:round/>
                  <a:headEnd/>
                  <a:tailEnd/>
                </a14:hiddenLine>
              </a:ext>
            </a:extLst>
          </p:spPr>
          <p:txBody>
            <a:bodyPr lIns="27432" rIns="45720" anchor="ctr"/>
            <a:lstStyle/>
            <a:p>
              <a:pPr algn="ctr"/>
              <a:endParaRPr lang="en-US" altLang="en-US" sz="1600" b="1" dirty="0">
                <a:cs typeface="Arial" panose="020B0604020202020204" pitchFamily="34" charset="0"/>
              </a:endParaRPr>
            </a:p>
          </p:txBody>
        </p:sp>
        <p:sp>
          <p:nvSpPr>
            <p:cNvPr id="59" name="Delay 58">
              <a:extLst>
                <a:ext uri="{FF2B5EF4-FFF2-40B4-BE49-F238E27FC236}">
                  <a16:creationId xmlns:a16="http://schemas.microsoft.com/office/drawing/2014/main" id="{C6AD87FB-240D-6B49-8C5B-02D5BC79480F}"/>
                </a:ext>
              </a:extLst>
            </p:cNvPr>
            <p:cNvSpPr/>
            <p:nvPr/>
          </p:nvSpPr>
          <p:spPr bwMode="auto">
            <a:xfrm flipH="1">
              <a:off x="-2467504" y="2911221"/>
              <a:ext cx="583015" cy="475205"/>
            </a:xfrm>
            <a:prstGeom prst="flowChartDelay">
              <a:avLst/>
            </a:prstGeom>
            <a:solidFill>
              <a:srgbClr val="E57029"/>
            </a:solidFill>
            <a:ln>
              <a:noFill/>
            </a:ln>
            <a:extLst>
              <a:ext uri="{91240B29-F687-4F45-9708-019B960494DF}">
                <a14:hiddenLine xmlns:a14="http://schemas.microsoft.com/office/drawing/2010/main" w="9525">
                  <a:solidFill>
                    <a:srgbClr val="000000"/>
                  </a:solidFill>
                  <a:round/>
                  <a:headEnd/>
                  <a:tailEnd/>
                </a14:hiddenLine>
              </a:ext>
            </a:extLst>
          </p:spPr>
          <p:txBody>
            <a:bodyPr lIns="27432" rIns="45720" anchor="ctr"/>
            <a:lstStyle/>
            <a:p>
              <a:pPr algn="ctr"/>
              <a:r>
                <a:rPr lang="en-US" altLang="en-US" sz="1100" b="1" dirty="0">
                  <a:solidFill>
                    <a:srgbClr val="FFFFFF"/>
                  </a:solidFill>
                  <a:cs typeface="Arial" panose="020B0604020202020204" pitchFamily="34" charset="0"/>
                </a:rPr>
                <a:t>CA II</a:t>
              </a:r>
              <a:endParaRPr lang="en-US" altLang="en-US" sz="1100" b="1" dirty="0">
                <a:cs typeface="Arial" panose="020B0604020202020204" pitchFamily="34" charset="0"/>
              </a:endParaRPr>
            </a:p>
          </p:txBody>
        </p:sp>
        <p:sp>
          <p:nvSpPr>
            <p:cNvPr id="60" name="Rectangle 59">
              <a:extLst>
                <a:ext uri="{FF2B5EF4-FFF2-40B4-BE49-F238E27FC236}">
                  <a16:creationId xmlns:a16="http://schemas.microsoft.com/office/drawing/2014/main" id="{7F5FCA73-2002-9244-A808-2BA6C76884B6}"/>
                </a:ext>
              </a:extLst>
            </p:cNvPr>
            <p:cNvSpPr/>
            <p:nvPr/>
          </p:nvSpPr>
          <p:spPr bwMode="auto">
            <a:xfrm>
              <a:off x="-1828800" y="2911221"/>
              <a:ext cx="1942053" cy="475205"/>
            </a:xfrm>
            <a:prstGeom prst="rect">
              <a:avLst/>
            </a:prstGeom>
            <a:solidFill>
              <a:srgbClr val="E57029"/>
            </a:solidFill>
            <a:ln>
              <a:noFill/>
            </a:ln>
            <a:extLst>
              <a:ext uri="{91240B29-F687-4F45-9708-019B960494DF}">
                <a14:hiddenLine xmlns:a14="http://schemas.microsoft.com/office/drawing/2010/main" w="9525">
                  <a:solidFill>
                    <a:srgbClr val="000000"/>
                  </a:solidFill>
                  <a:round/>
                  <a:headEnd/>
                  <a:tailEnd/>
                </a14:hiddenLine>
              </a:ext>
            </a:extLst>
          </p:spPr>
          <p:txBody>
            <a:bodyPr rot="0" spcFirstLastPara="0" vertOverflow="overflow" horzOverflow="overflow" vert="horz" wrap="square" lIns="45720" tIns="36576" rIns="45720" bIns="18288" numCol="1" spcCol="0" rtlCol="0" fromWordArt="0" anchor="ctr" anchorCtr="0" forceAA="0" compatLnSpc="1">
              <a:prstTxWarp prst="textNoShape">
                <a:avLst/>
              </a:prstTxWarp>
              <a:noAutofit/>
            </a:bodyPr>
            <a:lstStyle/>
            <a:p>
              <a:pPr>
                <a:lnSpc>
                  <a:spcPts val="1000"/>
                </a:lnSpc>
              </a:pPr>
              <a:r>
                <a:rPr lang="en-US" sz="900" dirty="0" err="1">
                  <a:solidFill>
                    <a:schemeClr val="bg1"/>
                  </a:solidFill>
                  <a:cs typeface="Arial" panose="020B0604020202020204" pitchFamily="34" charset="0"/>
                </a:rPr>
                <a:t>Kanada</a:t>
              </a:r>
              <a:endParaRPr lang="en-US" sz="900" b="1" dirty="0">
                <a:solidFill>
                  <a:schemeClr val="bg1"/>
                </a:solidFill>
                <a:cs typeface="Arial" panose="020B0604020202020204" pitchFamily="34" charset="0"/>
              </a:endParaRPr>
            </a:p>
          </p:txBody>
        </p:sp>
        <p:sp>
          <p:nvSpPr>
            <p:cNvPr id="61" name="Delay 60">
              <a:extLst>
                <a:ext uri="{FF2B5EF4-FFF2-40B4-BE49-F238E27FC236}">
                  <a16:creationId xmlns:a16="http://schemas.microsoft.com/office/drawing/2014/main" id="{70083BCA-994C-E94D-9902-BD1758E11F08}"/>
                </a:ext>
              </a:extLst>
            </p:cNvPr>
            <p:cNvSpPr/>
            <p:nvPr/>
          </p:nvSpPr>
          <p:spPr bwMode="auto">
            <a:xfrm flipH="1">
              <a:off x="-2467504" y="3458880"/>
              <a:ext cx="583015" cy="475205"/>
            </a:xfrm>
            <a:prstGeom prst="flowChartDelay">
              <a:avLst/>
            </a:prstGeom>
            <a:solidFill>
              <a:srgbClr val="D14550"/>
            </a:solidFill>
            <a:ln>
              <a:noFill/>
            </a:ln>
            <a:extLst>
              <a:ext uri="{91240B29-F687-4F45-9708-019B960494DF}">
                <a14:hiddenLine xmlns:a14="http://schemas.microsoft.com/office/drawing/2010/main" w="9525">
                  <a:solidFill>
                    <a:srgbClr val="000000"/>
                  </a:solidFill>
                  <a:round/>
                  <a:headEnd/>
                  <a:tailEnd/>
                </a14:hiddenLine>
              </a:ext>
            </a:extLst>
          </p:spPr>
          <p:txBody>
            <a:bodyPr lIns="27432" rIns="45720" anchor="ctr"/>
            <a:lstStyle/>
            <a:p>
              <a:pPr algn="ctr"/>
              <a:r>
                <a:rPr lang="en-US" altLang="en-US" sz="1100" b="1" dirty="0">
                  <a:solidFill>
                    <a:srgbClr val="FFFFFF"/>
                  </a:solidFill>
                  <a:cs typeface="Arial" panose="020B0604020202020204" pitchFamily="34" charset="0"/>
                </a:rPr>
                <a:t>CA III</a:t>
              </a:r>
              <a:endParaRPr lang="en-US" altLang="en-US" sz="1100" b="1" dirty="0">
                <a:cs typeface="Arial" panose="020B0604020202020204" pitchFamily="34" charset="0"/>
              </a:endParaRPr>
            </a:p>
          </p:txBody>
        </p:sp>
        <p:sp>
          <p:nvSpPr>
            <p:cNvPr id="62" name="Rectangle 61">
              <a:extLst>
                <a:ext uri="{FF2B5EF4-FFF2-40B4-BE49-F238E27FC236}">
                  <a16:creationId xmlns:a16="http://schemas.microsoft.com/office/drawing/2014/main" id="{1B418A76-D4ED-EB4D-80C5-85273DCE4793}"/>
                </a:ext>
              </a:extLst>
            </p:cNvPr>
            <p:cNvSpPr/>
            <p:nvPr/>
          </p:nvSpPr>
          <p:spPr bwMode="auto">
            <a:xfrm>
              <a:off x="-1828800" y="3458880"/>
              <a:ext cx="1942053" cy="475205"/>
            </a:xfrm>
            <a:prstGeom prst="rect">
              <a:avLst/>
            </a:prstGeom>
            <a:solidFill>
              <a:srgbClr val="D14550"/>
            </a:solidFill>
            <a:ln>
              <a:noFill/>
            </a:ln>
            <a:extLst>
              <a:ext uri="{91240B29-F687-4F45-9708-019B960494DF}">
                <a14:hiddenLine xmlns:a14="http://schemas.microsoft.com/office/drawing/2010/main" w="9525">
                  <a:solidFill>
                    <a:srgbClr val="000000"/>
                  </a:solidFill>
                  <a:round/>
                  <a:headEnd/>
                  <a:tailEnd/>
                </a14:hiddenLine>
              </a:ext>
            </a:extLst>
          </p:spPr>
          <p:txBody>
            <a:bodyPr rot="0" spcFirstLastPara="0" vertOverflow="overflow" horzOverflow="overflow" vert="horz" wrap="square" lIns="45720" tIns="36576" rIns="45720" bIns="18288" numCol="1" spcCol="0" rtlCol="0" fromWordArt="0" anchor="ctr" anchorCtr="0" forceAA="0" compatLnSpc="1">
              <a:prstTxWarp prst="textNoShape">
                <a:avLst/>
              </a:prstTxWarp>
              <a:noAutofit/>
            </a:bodyPr>
            <a:lstStyle/>
            <a:p>
              <a:pPr>
                <a:lnSpc>
                  <a:spcPts val="1000"/>
                </a:lnSpc>
              </a:pPr>
              <a:r>
                <a:rPr lang="en-US" sz="900" dirty="0" err="1">
                  <a:solidFill>
                    <a:schemeClr val="bg1"/>
                  </a:solidFill>
                  <a:cs typeface="Arial" panose="020B0604020202020204" pitchFamily="34" charset="0"/>
                </a:rPr>
                <a:t>Etelä-Amerikka</a:t>
              </a:r>
              <a:r>
                <a:rPr lang="en-US" sz="900" dirty="0">
                  <a:solidFill>
                    <a:schemeClr val="bg1"/>
                  </a:solidFill>
                  <a:cs typeface="Arial" panose="020B0604020202020204" pitchFamily="34" charset="0"/>
                </a:rPr>
                <a:t>, </a:t>
              </a:r>
              <a:r>
                <a:rPr lang="en-US" sz="900" dirty="0" err="1">
                  <a:solidFill>
                    <a:schemeClr val="bg1"/>
                  </a:solidFill>
                  <a:cs typeface="Arial" panose="020B0604020202020204" pitchFamily="34" charset="0"/>
                </a:rPr>
                <a:t>Keski-Amerikka</a:t>
              </a:r>
              <a:r>
                <a:rPr lang="en-US" sz="900" dirty="0">
                  <a:solidFill>
                    <a:schemeClr val="bg1"/>
                  </a:solidFill>
                  <a:cs typeface="Arial" panose="020B0604020202020204" pitchFamily="34" charset="0"/>
                </a:rPr>
                <a:t>, </a:t>
              </a:r>
              <a:r>
                <a:rPr lang="en-US" sz="900" dirty="0" err="1">
                  <a:solidFill>
                    <a:schemeClr val="bg1"/>
                  </a:solidFill>
                  <a:cs typeface="Arial" panose="020B0604020202020204" pitchFamily="34" charset="0"/>
                </a:rPr>
                <a:t>Meksiko</a:t>
              </a:r>
              <a:r>
                <a:rPr lang="en-US" sz="900" dirty="0">
                  <a:solidFill>
                    <a:schemeClr val="bg1"/>
                  </a:solidFill>
                  <a:cs typeface="Arial" panose="020B0604020202020204" pitchFamily="34" charset="0"/>
                </a:rPr>
                <a:t> ja </a:t>
              </a:r>
              <a:r>
                <a:rPr lang="en-US" sz="900" dirty="0" err="1">
                  <a:solidFill>
                    <a:schemeClr val="bg1"/>
                  </a:solidFill>
                  <a:cs typeface="Arial" panose="020B0604020202020204" pitchFamily="34" charset="0"/>
                </a:rPr>
                <a:t>Karibianmeren</a:t>
              </a:r>
              <a:r>
                <a:rPr lang="en-US" sz="900" dirty="0">
                  <a:solidFill>
                    <a:schemeClr val="bg1"/>
                  </a:solidFill>
                  <a:cs typeface="Arial" panose="020B0604020202020204" pitchFamily="34" charset="0"/>
                </a:rPr>
                <a:t> </a:t>
              </a:r>
              <a:r>
                <a:rPr lang="en-US" sz="900" dirty="0" err="1">
                  <a:solidFill>
                    <a:schemeClr val="bg1"/>
                  </a:solidFill>
                  <a:cs typeface="Arial" panose="020B0604020202020204" pitchFamily="34" charset="0"/>
                </a:rPr>
                <a:t>saaret</a:t>
              </a:r>
              <a:endParaRPr lang="en-US" sz="900" dirty="0">
                <a:solidFill>
                  <a:schemeClr val="bg1"/>
                </a:solidFill>
                <a:cs typeface="Arial" panose="020B0604020202020204" pitchFamily="34" charset="0"/>
              </a:endParaRPr>
            </a:p>
          </p:txBody>
        </p:sp>
        <p:sp>
          <p:nvSpPr>
            <p:cNvPr id="63" name="Delay 62">
              <a:extLst>
                <a:ext uri="{FF2B5EF4-FFF2-40B4-BE49-F238E27FC236}">
                  <a16:creationId xmlns:a16="http://schemas.microsoft.com/office/drawing/2014/main" id="{F4AFF1F0-29E7-1C4D-A351-A5E4198B2934}"/>
                </a:ext>
              </a:extLst>
            </p:cNvPr>
            <p:cNvSpPr/>
            <p:nvPr/>
          </p:nvSpPr>
          <p:spPr bwMode="auto">
            <a:xfrm flipH="1">
              <a:off x="-2467504" y="4006539"/>
              <a:ext cx="583015" cy="475205"/>
            </a:xfrm>
            <a:prstGeom prst="flowChartDelay">
              <a:avLst/>
            </a:prstGeom>
            <a:solidFill>
              <a:srgbClr val="781D37"/>
            </a:solidFill>
            <a:ln>
              <a:noFill/>
            </a:ln>
            <a:extLst>
              <a:ext uri="{91240B29-F687-4F45-9708-019B960494DF}">
                <a14:hiddenLine xmlns:a14="http://schemas.microsoft.com/office/drawing/2010/main" w="9525">
                  <a:solidFill>
                    <a:srgbClr val="000000"/>
                  </a:solidFill>
                  <a:round/>
                  <a:headEnd/>
                  <a:tailEnd/>
                </a14:hiddenLine>
              </a:ext>
            </a:extLst>
          </p:spPr>
          <p:txBody>
            <a:bodyPr lIns="27432" rIns="45720" anchor="ctr"/>
            <a:lstStyle/>
            <a:p>
              <a:pPr algn="ctr"/>
              <a:r>
                <a:rPr lang="en-US" altLang="en-US" sz="1100" b="1" dirty="0">
                  <a:solidFill>
                    <a:srgbClr val="FFFFFF"/>
                  </a:solidFill>
                  <a:cs typeface="Arial" panose="020B0604020202020204" pitchFamily="34" charset="0"/>
                </a:rPr>
                <a:t>CA IV</a:t>
              </a:r>
              <a:endParaRPr lang="en-US" altLang="en-US" sz="1100" b="1" dirty="0">
                <a:cs typeface="Arial" panose="020B0604020202020204" pitchFamily="34" charset="0"/>
              </a:endParaRPr>
            </a:p>
          </p:txBody>
        </p:sp>
        <p:sp>
          <p:nvSpPr>
            <p:cNvPr id="64" name="Rectangle 63">
              <a:extLst>
                <a:ext uri="{FF2B5EF4-FFF2-40B4-BE49-F238E27FC236}">
                  <a16:creationId xmlns:a16="http://schemas.microsoft.com/office/drawing/2014/main" id="{89799790-F88E-014D-A2ED-0A96834AB936}"/>
                </a:ext>
              </a:extLst>
            </p:cNvPr>
            <p:cNvSpPr/>
            <p:nvPr/>
          </p:nvSpPr>
          <p:spPr bwMode="auto">
            <a:xfrm>
              <a:off x="-1828800" y="4006539"/>
              <a:ext cx="1942053" cy="475205"/>
            </a:xfrm>
            <a:prstGeom prst="rect">
              <a:avLst/>
            </a:prstGeom>
            <a:solidFill>
              <a:srgbClr val="781D37"/>
            </a:solidFill>
            <a:ln>
              <a:noFill/>
            </a:ln>
            <a:extLst>
              <a:ext uri="{91240B29-F687-4F45-9708-019B960494DF}">
                <a14:hiddenLine xmlns:a14="http://schemas.microsoft.com/office/drawing/2010/main" w="9525">
                  <a:solidFill>
                    <a:srgbClr val="000000"/>
                  </a:solidFill>
                  <a:round/>
                  <a:headEnd/>
                  <a:tailEnd/>
                </a14:hiddenLine>
              </a:ext>
            </a:extLst>
          </p:spPr>
          <p:txBody>
            <a:bodyPr rot="0" spcFirstLastPara="0" vertOverflow="overflow" horzOverflow="overflow" vert="horz" wrap="square" lIns="45720" tIns="36576" rIns="45720" bIns="18288" numCol="1" spcCol="0" rtlCol="0" fromWordArt="0" anchor="ctr" anchorCtr="0" forceAA="0" compatLnSpc="1">
              <a:prstTxWarp prst="textNoShape">
                <a:avLst/>
              </a:prstTxWarp>
              <a:noAutofit/>
            </a:bodyPr>
            <a:lstStyle/>
            <a:p>
              <a:pPr>
                <a:lnSpc>
                  <a:spcPts val="1000"/>
                </a:lnSpc>
              </a:pPr>
              <a:r>
                <a:rPr lang="en-US" sz="900" dirty="0" err="1">
                  <a:solidFill>
                    <a:schemeClr val="bg1"/>
                  </a:solidFill>
                  <a:cs typeface="Arial" panose="020B0604020202020204" pitchFamily="34" charset="0"/>
                </a:rPr>
                <a:t>Eurooppa</a:t>
              </a:r>
              <a:endParaRPr lang="en-US" sz="900" b="1" dirty="0">
                <a:solidFill>
                  <a:schemeClr val="bg1"/>
                </a:solidFill>
                <a:cs typeface="Arial" panose="020B0604020202020204" pitchFamily="34" charset="0"/>
              </a:endParaRPr>
            </a:p>
          </p:txBody>
        </p:sp>
        <p:sp>
          <p:nvSpPr>
            <p:cNvPr id="65" name="Delay 64">
              <a:extLst>
                <a:ext uri="{FF2B5EF4-FFF2-40B4-BE49-F238E27FC236}">
                  <a16:creationId xmlns:a16="http://schemas.microsoft.com/office/drawing/2014/main" id="{02293F95-EB67-CA4B-9A50-E8A19B64B4A3}"/>
                </a:ext>
              </a:extLst>
            </p:cNvPr>
            <p:cNvSpPr/>
            <p:nvPr/>
          </p:nvSpPr>
          <p:spPr bwMode="auto">
            <a:xfrm flipH="1">
              <a:off x="-2467504" y="4554199"/>
              <a:ext cx="583015" cy="475205"/>
            </a:xfrm>
            <a:prstGeom prst="flowChartDelay">
              <a:avLst/>
            </a:prstGeom>
            <a:solidFill>
              <a:srgbClr val="0B4A8E"/>
            </a:solidFill>
            <a:ln>
              <a:noFill/>
            </a:ln>
            <a:extLst>
              <a:ext uri="{91240B29-F687-4F45-9708-019B960494DF}">
                <a14:hiddenLine xmlns:a14="http://schemas.microsoft.com/office/drawing/2010/main" w="9525">
                  <a:solidFill>
                    <a:srgbClr val="000000"/>
                  </a:solidFill>
                  <a:round/>
                  <a:headEnd/>
                  <a:tailEnd/>
                </a14:hiddenLine>
              </a:ext>
            </a:extLst>
          </p:spPr>
          <p:txBody>
            <a:bodyPr lIns="27432" rIns="45720" anchor="ctr"/>
            <a:lstStyle/>
            <a:p>
              <a:pPr algn="ctr"/>
              <a:r>
                <a:rPr lang="en-US" altLang="en-US" sz="1100" b="1" dirty="0">
                  <a:solidFill>
                    <a:srgbClr val="FFFFFF"/>
                  </a:solidFill>
                  <a:cs typeface="Arial" panose="020B0604020202020204" pitchFamily="34" charset="0"/>
                </a:rPr>
                <a:t>CA V</a:t>
              </a:r>
              <a:endParaRPr lang="en-US" altLang="en-US" sz="1100" b="1" dirty="0">
                <a:cs typeface="Arial" panose="020B0604020202020204" pitchFamily="34" charset="0"/>
              </a:endParaRPr>
            </a:p>
          </p:txBody>
        </p:sp>
        <p:sp>
          <p:nvSpPr>
            <p:cNvPr id="66" name="Rectangle 65">
              <a:extLst>
                <a:ext uri="{FF2B5EF4-FFF2-40B4-BE49-F238E27FC236}">
                  <a16:creationId xmlns:a16="http://schemas.microsoft.com/office/drawing/2014/main" id="{761E80CE-3476-2F48-9DBB-4044A02A779E}"/>
                </a:ext>
              </a:extLst>
            </p:cNvPr>
            <p:cNvSpPr/>
            <p:nvPr/>
          </p:nvSpPr>
          <p:spPr bwMode="auto">
            <a:xfrm>
              <a:off x="-1828800" y="4554199"/>
              <a:ext cx="1942053" cy="475205"/>
            </a:xfrm>
            <a:prstGeom prst="rect">
              <a:avLst/>
            </a:prstGeom>
            <a:solidFill>
              <a:srgbClr val="0B4A8E"/>
            </a:solidFill>
            <a:ln>
              <a:noFill/>
            </a:ln>
            <a:extLst>
              <a:ext uri="{91240B29-F687-4F45-9708-019B960494DF}">
                <a14:hiddenLine xmlns:a14="http://schemas.microsoft.com/office/drawing/2010/main" w="9525">
                  <a:solidFill>
                    <a:srgbClr val="000000"/>
                  </a:solidFill>
                  <a:round/>
                  <a:headEnd/>
                  <a:tailEnd/>
                </a14:hiddenLine>
              </a:ext>
            </a:extLst>
          </p:spPr>
          <p:txBody>
            <a:bodyPr rot="0" spcFirstLastPara="0" vertOverflow="overflow" horzOverflow="overflow" vert="horz" wrap="square" lIns="45720" tIns="36576" rIns="45720" bIns="18288" numCol="1" spcCol="0" rtlCol="0" fromWordArt="0" anchor="ctr" anchorCtr="0" forceAA="0" compatLnSpc="1">
              <a:prstTxWarp prst="textNoShape">
                <a:avLst/>
              </a:prstTxWarp>
              <a:noAutofit/>
            </a:bodyPr>
            <a:lstStyle/>
            <a:p>
              <a:pPr>
                <a:lnSpc>
                  <a:spcPts val="1000"/>
                </a:lnSpc>
              </a:pPr>
              <a:r>
                <a:rPr lang="en-US" sz="900" dirty="0" err="1">
                  <a:solidFill>
                    <a:schemeClr val="bg1"/>
                  </a:solidFill>
                  <a:cs typeface="Arial" panose="020B0604020202020204" pitchFamily="34" charset="0"/>
                </a:rPr>
                <a:t>Kaukoitä</a:t>
              </a:r>
              <a:r>
                <a:rPr lang="en-US" sz="900" dirty="0">
                  <a:solidFill>
                    <a:schemeClr val="bg1"/>
                  </a:solidFill>
                  <a:cs typeface="Arial" panose="020B0604020202020204" pitchFamily="34" charset="0"/>
                </a:rPr>
                <a:t> ja </a:t>
              </a:r>
              <a:r>
                <a:rPr lang="en-US" sz="900" dirty="0" err="1">
                  <a:solidFill>
                    <a:schemeClr val="bg1"/>
                  </a:solidFill>
                  <a:cs typeface="Arial" panose="020B0604020202020204" pitchFamily="34" charset="0"/>
                </a:rPr>
                <a:t>Kaakkois-Aasia</a:t>
              </a:r>
              <a:endParaRPr lang="en-US" sz="900" dirty="0">
                <a:solidFill>
                  <a:schemeClr val="bg1"/>
                </a:solidFill>
                <a:cs typeface="Arial" panose="020B0604020202020204" pitchFamily="34" charset="0"/>
              </a:endParaRPr>
            </a:p>
          </p:txBody>
        </p:sp>
        <p:sp>
          <p:nvSpPr>
            <p:cNvPr id="67" name="Delay 66">
              <a:extLst>
                <a:ext uri="{FF2B5EF4-FFF2-40B4-BE49-F238E27FC236}">
                  <a16:creationId xmlns:a16="http://schemas.microsoft.com/office/drawing/2014/main" id="{4608D275-0287-0449-9BCD-2E91942BA06E}"/>
                </a:ext>
              </a:extLst>
            </p:cNvPr>
            <p:cNvSpPr/>
            <p:nvPr/>
          </p:nvSpPr>
          <p:spPr bwMode="auto">
            <a:xfrm flipH="1">
              <a:off x="-2467504" y="5101857"/>
              <a:ext cx="583015" cy="475205"/>
            </a:xfrm>
            <a:prstGeom prst="flowChartDelay">
              <a:avLst/>
            </a:prstGeom>
            <a:solidFill>
              <a:srgbClr val="44A9D0"/>
            </a:solidFill>
            <a:ln>
              <a:noFill/>
            </a:ln>
            <a:extLst>
              <a:ext uri="{91240B29-F687-4F45-9708-019B960494DF}">
                <a14:hiddenLine xmlns:a14="http://schemas.microsoft.com/office/drawing/2010/main" w="9525">
                  <a:solidFill>
                    <a:srgbClr val="000000"/>
                  </a:solidFill>
                  <a:round/>
                  <a:headEnd/>
                  <a:tailEnd/>
                </a14:hiddenLine>
              </a:ext>
            </a:extLst>
          </p:spPr>
          <p:txBody>
            <a:bodyPr lIns="27432" rIns="45720" anchor="ctr"/>
            <a:lstStyle/>
            <a:p>
              <a:pPr algn="ctr"/>
              <a:r>
                <a:rPr lang="en-US" altLang="en-US" sz="1100" b="1" dirty="0">
                  <a:solidFill>
                    <a:srgbClr val="FFFFFF"/>
                  </a:solidFill>
                  <a:cs typeface="Arial" panose="020B0604020202020204" pitchFamily="34" charset="0"/>
                </a:rPr>
                <a:t>CA VI</a:t>
              </a:r>
              <a:endParaRPr lang="en-US" altLang="en-US" sz="1100" b="1" dirty="0">
                <a:cs typeface="Arial" panose="020B0604020202020204" pitchFamily="34" charset="0"/>
              </a:endParaRPr>
            </a:p>
          </p:txBody>
        </p:sp>
        <p:sp>
          <p:nvSpPr>
            <p:cNvPr id="68" name="Rectangle 67">
              <a:extLst>
                <a:ext uri="{FF2B5EF4-FFF2-40B4-BE49-F238E27FC236}">
                  <a16:creationId xmlns:a16="http://schemas.microsoft.com/office/drawing/2014/main" id="{3C165FDB-4C87-A740-8D05-860B0CC9138D}"/>
                </a:ext>
              </a:extLst>
            </p:cNvPr>
            <p:cNvSpPr/>
            <p:nvPr/>
          </p:nvSpPr>
          <p:spPr bwMode="auto">
            <a:xfrm>
              <a:off x="-1828800" y="5101857"/>
              <a:ext cx="1942053" cy="475205"/>
            </a:xfrm>
            <a:prstGeom prst="rect">
              <a:avLst/>
            </a:prstGeom>
            <a:solidFill>
              <a:srgbClr val="44A9D0"/>
            </a:solidFill>
            <a:ln>
              <a:noFill/>
            </a:ln>
            <a:extLst>
              <a:ext uri="{91240B29-F687-4F45-9708-019B960494DF}">
                <a14:hiddenLine xmlns:a14="http://schemas.microsoft.com/office/drawing/2010/main" w="9525">
                  <a:solidFill>
                    <a:srgbClr val="000000"/>
                  </a:solidFill>
                  <a:round/>
                  <a:headEnd/>
                  <a:tailEnd/>
                </a14:hiddenLine>
              </a:ext>
            </a:extLst>
          </p:spPr>
          <p:txBody>
            <a:bodyPr rot="0" spcFirstLastPara="0" vertOverflow="overflow" horzOverflow="overflow" vert="horz" wrap="square" lIns="45720" tIns="36576" rIns="45720" bIns="18288" numCol="1" spcCol="0" rtlCol="0" fromWordArt="0" anchor="ctr" anchorCtr="0" forceAA="0" compatLnSpc="1">
              <a:prstTxWarp prst="textNoShape">
                <a:avLst/>
              </a:prstTxWarp>
              <a:noAutofit/>
            </a:bodyPr>
            <a:lstStyle/>
            <a:p>
              <a:pPr>
                <a:lnSpc>
                  <a:spcPts val="1000"/>
                </a:lnSpc>
              </a:pPr>
              <a:r>
                <a:rPr lang="en-US" sz="900" dirty="0" err="1">
                  <a:solidFill>
                    <a:schemeClr val="bg1"/>
                  </a:solidFill>
                  <a:cs typeface="Arial" panose="020B0604020202020204" pitchFamily="34" charset="0"/>
                </a:rPr>
                <a:t>Intia</a:t>
              </a:r>
              <a:r>
                <a:rPr lang="en-US" sz="900" dirty="0">
                  <a:solidFill>
                    <a:schemeClr val="bg1"/>
                  </a:solidFill>
                  <a:cs typeface="Arial" panose="020B0604020202020204" pitchFamily="34" charset="0"/>
                </a:rPr>
                <a:t>, </a:t>
              </a:r>
              <a:r>
                <a:rPr lang="en-US" sz="900" dirty="0" err="1">
                  <a:solidFill>
                    <a:schemeClr val="bg1"/>
                  </a:solidFill>
                  <a:cs typeface="Arial" panose="020B0604020202020204" pitchFamily="34" charset="0"/>
                </a:rPr>
                <a:t>Etelä-Aasia</a:t>
              </a:r>
              <a:r>
                <a:rPr lang="en-US" sz="900" dirty="0">
                  <a:solidFill>
                    <a:schemeClr val="bg1"/>
                  </a:solidFill>
                  <a:cs typeface="Arial" panose="020B0604020202020204" pitchFamily="34" charset="0"/>
                </a:rPr>
                <a:t> ja </a:t>
              </a:r>
              <a:r>
                <a:rPr lang="en-US" sz="900" dirty="0" err="1">
                  <a:solidFill>
                    <a:schemeClr val="bg1"/>
                  </a:solidFill>
                  <a:cs typeface="Arial" panose="020B0604020202020204" pitchFamily="34" charset="0"/>
                </a:rPr>
                <a:t>Lähi-itä</a:t>
              </a:r>
              <a:endParaRPr lang="en-US" sz="900" dirty="0">
                <a:solidFill>
                  <a:schemeClr val="bg1"/>
                </a:solidFill>
                <a:cs typeface="Arial" panose="020B0604020202020204" pitchFamily="34" charset="0"/>
              </a:endParaRPr>
            </a:p>
          </p:txBody>
        </p:sp>
        <p:sp>
          <p:nvSpPr>
            <p:cNvPr id="69" name="Delay 68">
              <a:extLst>
                <a:ext uri="{FF2B5EF4-FFF2-40B4-BE49-F238E27FC236}">
                  <a16:creationId xmlns:a16="http://schemas.microsoft.com/office/drawing/2014/main" id="{92E6B393-D46D-2A4E-ADC7-13227CF44FD2}"/>
                </a:ext>
              </a:extLst>
            </p:cNvPr>
            <p:cNvSpPr/>
            <p:nvPr/>
          </p:nvSpPr>
          <p:spPr bwMode="auto">
            <a:xfrm flipH="1">
              <a:off x="-2467504" y="5649516"/>
              <a:ext cx="583015" cy="475205"/>
            </a:xfrm>
            <a:prstGeom prst="flowChartDelay">
              <a:avLst/>
            </a:prstGeom>
            <a:solidFill>
              <a:srgbClr val="9CCF00"/>
            </a:solidFill>
            <a:ln>
              <a:noFill/>
            </a:ln>
            <a:extLst>
              <a:ext uri="{91240B29-F687-4F45-9708-019B960494DF}">
                <a14:hiddenLine xmlns:a14="http://schemas.microsoft.com/office/drawing/2010/main" w="9525">
                  <a:solidFill>
                    <a:srgbClr val="000000"/>
                  </a:solidFill>
                  <a:round/>
                  <a:headEnd/>
                  <a:tailEnd/>
                </a14:hiddenLine>
              </a:ext>
            </a:extLst>
          </p:spPr>
          <p:txBody>
            <a:bodyPr lIns="27432" rIns="45720" anchor="ctr"/>
            <a:lstStyle/>
            <a:p>
              <a:pPr algn="ctr"/>
              <a:r>
                <a:rPr lang="en-US" altLang="en-US" sz="1100" b="1" dirty="0">
                  <a:solidFill>
                    <a:srgbClr val="FFFFFF"/>
                  </a:solidFill>
                  <a:cs typeface="Arial" panose="020B0604020202020204" pitchFamily="34" charset="0"/>
                </a:rPr>
                <a:t>CA VII</a:t>
              </a:r>
              <a:endParaRPr lang="en-US" altLang="en-US" sz="1100" b="1" dirty="0">
                <a:cs typeface="Arial" panose="020B0604020202020204" pitchFamily="34" charset="0"/>
              </a:endParaRPr>
            </a:p>
          </p:txBody>
        </p:sp>
        <p:sp>
          <p:nvSpPr>
            <p:cNvPr id="70" name="Rectangle 69">
              <a:extLst>
                <a:ext uri="{FF2B5EF4-FFF2-40B4-BE49-F238E27FC236}">
                  <a16:creationId xmlns:a16="http://schemas.microsoft.com/office/drawing/2014/main" id="{FCDE8CF1-0EE2-744B-B0C4-01E0B1E7201F}"/>
                </a:ext>
              </a:extLst>
            </p:cNvPr>
            <p:cNvSpPr/>
            <p:nvPr/>
          </p:nvSpPr>
          <p:spPr bwMode="auto">
            <a:xfrm>
              <a:off x="-1828800" y="5649516"/>
              <a:ext cx="1942053" cy="475205"/>
            </a:xfrm>
            <a:prstGeom prst="rect">
              <a:avLst/>
            </a:prstGeom>
            <a:solidFill>
              <a:srgbClr val="9CCF00"/>
            </a:solidFill>
            <a:ln>
              <a:noFill/>
            </a:ln>
            <a:extLst>
              <a:ext uri="{91240B29-F687-4F45-9708-019B960494DF}">
                <a14:hiddenLine xmlns:a14="http://schemas.microsoft.com/office/drawing/2010/main" w="9525">
                  <a:solidFill>
                    <a:srgbClr val="000000"/>
                  </a:solidFill>
                  <a:round/>
                  <a:headEnd/>
                  <a:tailEnd/>
                </a14:hiddenLine>
              </a:ext>
            </a:extLst>
          </p:spPr>
          <p:txBody>
            <a:bodyPr rot="0" spcFirstLastPara="0" vertOverflow="overflow" horzOverflow="overflow" vert="horz" wrap="square" lIns="45720" tIns="36576" rIns="45720" bIns="18288" numCol="1" spcCol="0" rtlCol="0" fromWordArt="0" anchor="ctr" anchorCtr="0" forceAA="0" compatLnSpc="1">
              <a:prstTxWarp prst="textNoShape">
                <a:avLst/>
              </a:prstTxWarp>
              <a:noAutofit/>
            </a:bodyPr>
            <a:lstStyle/>
            <a:p>
              <a:pPr>
                <a:lnSpc>
                  <a:spcPts val="1000"/>
                </a:lnSpc>
              </a:pPr>
              <a:r>
                <a:rPr lang="en-US" sz="900" dirty="0">
                  <a:solidFill>
                    <a:schemeClr val="bg1"/>
                  </a:solidFill>
                  <a:cs typeface="Arial" panose="020B0604020202020204" pitchFamily="34" charset="0"/>
                </a:rPr>
                <a:t>Australia, </a:t>
              </a:r>
              <a:r>
                <a:rPr lang="en-US" sz="900" dirty="0" err="1">
                  <a:solidFill>
                    <a:schemeClr val="bg1"/>
                  </a:solidFill>
                  <a:cs typeface="Arial" panose="020B0604020202020204" pitchFamily="34" charset="0"/>
                </a:rPr>
                <a:t>Uusi-Seelanti</a:t>
              </a:r>
              <a:r>
                <a:rPr lang="en-US" sz="900" dirty="0">
                  <a:solidFill>
                    <a:schemeClr val="bg1"/>
                  </a:solidFill>
                  <a:cs typeface="Arial" panose="020B0604020202020204" pitchFamily="34" charset="0"/>
                </a:rPr>
                <a:t>, Papua </a:t>
              </a:r>
              <a:r>
                <a:rPr lang="en-US" sz="900" dirty="0" err="1">
                  <a:solidFill>
                    <a:schemeClr val="bg1"/>
                  </a:solidFill>
                  <a:cs typeface="Arial" panose="020B0604020202020204" pitchFamily="34" charset="0"/>
                </a:rPr>
                <a:t>Uusi</a:t>
              </a:r>
              <a:r>
                <a:rPr lang="en-US" sz="900" dirty="0">
                  <a:solidFill>
                    <a:schemeClr val="bg1"/>
                  </a:solidFill>
                  <a:cs typeface="Arial" panose="020B0604020202020204" pitchFamily="34" charset="0"/>
                </a:rPr>
                <a:t>-Guinea, Indonesia &amp; </a:t>
              </a:r>
              <a:r>
                <a:rPr lang="en-US" sz="900" dirty="0" err="1">
                  <a:solidFill>
                    <a:schemeClr val="bg1"/>
                  </a:solidFill>
                  <a:cs typeface="Arial" panose="020B0604020202020204" pitchFamily="34" charset="0"/>
                </a:rPr>
                <a:t>Eteläisen</a:t>
              </a:r>
              <a:r>
                <a:rPr lang="en-US" sz="900" dirty="0">
                  <a:solidFill>
                    <a:schemeClr val="bg1"/>
                  </a:solidFill>
                  <a:cs typeface="Arial" panose="020B0604020202020204" pitchFamily="34" charset="0"/>
                </a:rPr>
                <a:t> </a:t>
              </a:r>
              <a:r>
                <a:rPr lang="en-US" sz="900" dirty="0" err="1">
                  <a:solidFill>
                    <a:schemeClr val="bg1"/>
                  </a:solidFill>
                  <a:cs typeface="Arial" panose="020B0604020202020204" pitchFamily="34" charset="0"/>
                </a:rPr>
                <a:t>Tyynen</a:t>
              </a:r>
              <a:r>
                <a:rPr lang="en-US" sz="900" dirty="0">
                  <a:solidFill>
                    <a:schemeClr val="bg1"/>
                  </a:solidFill>
                  <a:cs typeface="Arial" panose="020B0604020202020204" pitchFamily="34" charset="0"/>
                </a:rPr>
                <a:t> </a:t>
              </a:r>
              <a:r>
                <a:rPr lang="en-US" sz="900" dirty="0" err="1">
                  <a:solidFill>
                    <a:schemeClr val="bg1"/>
                  </a:solidFill>
                  <a:cs typeface="Arial" panose="020B0604020202020204" pitchFamily="34" charset="0"/>
                </a:rPr>
                <a:t>valtameren</a:t>
              </a:r>
              <a:r>
                <a:rPr lang="en-US" sz="900" dirty="0">
                  <a:solidFill>
                    <a:schemeClr val="bg1"/>
                  </a:solidFill>
                  <a:cs typeface="Arial" panose="020B0604020202020204" pitchFamily="34" charset="0"/>
                </a:rPr>
                <a:t> </a:t>
              </a:r>
              <a:r>
                <a:rPr lang="en-US" sz="900" dirty="0" err="1">
                  <a:solidFill>
                    <a:schemeClr val="bg1"/>
                  </a:solidFill>
                  <a:cs typeface="Arial" panose="020B0604020202020204" pitchFamily="34" charset="0"/>
                </a:rPr>
                <a:t>saaret</a:t>
              </a:r>
              <a:endParaRPr lang="en-US" sz="900" b="1" dirty="0">
                <a:solidFill>
                  <a:schemeClr val="bg1"/>
                </a:solidFill>
                <a:cs typeface="Arial" panose="020B0604020202020204" pitchFamily="34" charset="0"/>
              </a:endParaRPr>
            </a:p>
          </p:txBody>
        </p:sp>
        <p:sp>
          <p:nvSpPr>
            <p:cNvPr id="71" name="Delay 70">
              <a:extLst>
                <a:ext uri="{FF2B5EF4-FFF2-40B4-BE49-F238E27FC236}">
                  <a16:creationId xmlns:a16="http://schemas.microsoft.com/office/drawing/2014/main" id="{C8251BCC-5BEF-604B-888F-B1F71D60C2B1}"/>
                </a:ext>
              </a:extLst>
            </p:cNvPr>
            <p:cNvSpPr/>
            <p:nvPr/>
          </p:nvSpPr>
          <p:spPr bwMode="auto">
            <a:xfrm flipH="1">
              <a:off x="-2467504" y="2363562"/>
              <a:ext cx="583015" cy="475205"/>
            </a:xfrm>
            <a:prstGeom prst="flowChartDelay">
              <a:avLst/>
            </a:prstGeom>
            <a:solidFill>
              <a:srgbClr val="F1AC2D"/>
            </a:solidFill>
            <a:ln>
              <a:noFill/>
            </a:ln>
            <a:extLst>
              <a:ext uri="{91240B29-F687-4F45-9708-019B960494DF}">
                <a14:hiddenLine xmlns:a14="http://schemas.microsoft.com/office/drawing/2010/main" w="9525">
                  <a:solidFill>
                    <a:srgbClr val="000000"/>
                  </a:solidFill>
                  <a:round/>
                  <a:headEnd/>
                  <a:tailEnd/>
                </a14:hiddenLine>
              </a:ext>
            </a:extLst>
          </p:spPr>
          <p:txBody>
            <a:bodyPr lIns="27432" rIns="45720" anchor="ctr"/>
            <a:lstStyle/>
            <a:p>
              <a:pPr algn="ctr"/>
              <a:r>
                <a:rPr lang="en-US" altLang="en-US" sz="1100" b="1" dirty="0">
                  <a:solidFill>
                    <a:srgbClr val="FFFFFF"/>
                  </a:solidFill>
                  <a:cs typeface="Arial" panose="020B0604020202020204" pitchFamily="34" charset="0"/>
                </a:rPr>
                <a:t>CA I</a:t>
              </a:r>
              <a:endParaRPr lang="en-US" altLang="en-US" sz="1100" b="1" dirty="0">
                <a:cs typeface="Arial" panose="020B0604020202020204" pitchFamily="34" charset="0"/>
              </a:endParaRPr>
            </a:p>
          </p:txBody>
        </p:sp>
        <p:sp>
          <p:nvSpPr>
            <p:cNvPr id="72" name="Rectangle 71">
              <a:extLst>
                <a:ext uri="{FF2B5EF4-FFF2-40B4-BE49-F238E27FC236}">
                  <a16:creationId xmlns:a16="http://schemas.microsoft.com/office/drawing/2014/main" id="{BED5A874-C1B1-5649-8922-595493788078}"/>
                </a:ext>
              </a:extLst>
            </p:cNvPr>
            <p:cNvSpPr/>
            <p:nvPr/>
          </p:nvSpPr>
          <p:spPr bwMode="auto">
            <a:xfrm>
              <a:off x="-1828800" y="2363562"/>
              <a:ext cx="1942053" cy="475205"/>
            </a:xfrm>
            <a:prstGeom prst="rect">
              <a:avLst/>
            </a:prstGeom>
            <a:solidFill>
              <a:srgbClr val="F1AC2D"/>
            </a:solidFill>
            <a:ln>
              <a:noFill/>
            </a:ln>
            <a:extLst>
              <a:ext uri="{91240B29-F687-4F45-9708-019B960494DF}">
                <a14:hiddenLine xmlns:a14="http://schemas.microsoft.com/office/drawing/2010/main" w="9525">
                  <a:solidFill>
                    <a:srgbClr val="000000"/>
                  </a:solidFill>
                  <a:round/>
                  <a:headEnd/>
                  <a:tailEnd/>
                </a14:hiddenLine>
              </a:ext>
            </a:extLst>
          </p:spPr>
          <p:txBody>
            <a:bodyPr rot="0" spcFirstLastPara="0" vertOverflow="overflow" horzOverflow="overflow" vert="horz" wrap="square" lIns="45720" tIns="36576" rIns="45720" bIns="18288" numCol="1" spcCol="0" rtlCol="0" fromWordArt="0" anchor="ctr" anchorCtr="0" forceAA="0" compatLnSpc="1">
              <a:prstTxWarp prst="textNoShape">
                <a:avLst/>
              </a:prstTxWarp>
              <a:noAutofit/>
            </a:bodyPr>
            <a:lstStyle/>
            <a:p>
              <a:r>
                <a:rPr lang="en-US" sz="900" dirty="0" err="1">
                  <a:solidFill>
                    <a:schemeClr val="bg1"/>
                  </a:solidFill>
                </a:rPr>
                <a:t>Yhdysvallat</a:t>
              </a:r>
              <a:r>
                <a:rPr lang="en-US" sz="900" dirty="0">
                  <a:solidFill>
                    <a:schemeClr val="bg1"/>
                  </a:solidFill>
                </a:rPr>
                <a:t>, </a:t>
              </a:r>
              <a:r>
                <a:rPr lang="en-US" sz="900" dirty="0" err="1">
                  <a:solidFill>
                    <a:schemeClr val="bg1"/>
                  </a:solidFill>
                </a:rPr>
                <a:t>sen</a:t>
              </a:r>
              <a:r>
                <a:rPr lang="en-US" sz="900" dirty="0">
                  <a:solidFill>
                    <a:schemeClr val="bg1"/>
                  </a:solidFill>
                </a:rPr>
                <a:t> </a:t>
              </a:r>
              <a:r>
                <a:rPr lang="en-US" sz="900" dirty="0" err="1">
                  <a:solidFill>
                    <a:schemeClr val="bg1"/>
                  </a:solidFill>
                </a:rPr>
                <a:t>alueet</a:t>
              </a:r>
              <a:r>
                <a:rPr lang="en-US" sz="900" dirty="0">
                  <a:solidFill>
                    <a:schemeClr val="bg1"/>
                  </a:solidFill>
                </a:rPr>
                <a:t> &amp; </a:t>
              </a:r>
              <a:r>
                <a:rPr lang="en-US" sz="900" dirty="0" err="1">
                  <a:solidFill>
                    <a:schemeClr val="bg1"/>
                  </a:solidFill>
                </a:rPr>
                <a:t>Bahamasaaret</a:t>
              </a:r>
              <a:endParaRPr lang="en-US" sz="900" dirty="0">
                <a:solidFill>
                  <a:schemeClr val="bg1"/>
                </a:solidFill>
              </a:endParaRPr>
            </a:p>
          </p:txBody>
        </p:sp>
        <p:sp>
          <p:nvSpPr>
            <p:cNvPr id="73" name="Delay 72">
              <a:extLst>
                <a:ext uri="{FF2B5EF4-FFF2-40B4-BE49-F238E27FC236}">
                  <a16:creationId xmlns:a16="http://schemas.microsoft.com/office/drawing/2014/main" id="{3D107D41-D195-4445-9DDD-4CF9F4C194DF}"/>
                </a:ext>
              </a:extLst>
            </p:cNvPr>
            <p:cNvSpPr/>
            <p:nvPr/>
          </p:nvSpPr>
          <p:spPr bwMode="auto">
            <a:xfrm flipH="1">
              <a:off x="-2467504" y="6197180"/>
              <a:ext cx="583015" cy="475205"/>
            </a:xfrm>
            <a:prstGeom prst="flowChartDelay">
              <a:avLst/>
            </a:prstGeom>
            <a:solidFill>
              <a:srgbClr val="6A286D"/>
            </a:solidFill>
            <a:ln>
              <a:noFill/>
            </a:ln>
            <a:extLst>
              <a:ext uri="{91240B29-F687-4F45-9708-019B960494DF}">
                <a14:hiddenLine xmlns:a14="http://schemas.microsoft.com/office/drawing/2010/main" w="9525">
                  <a:solidFill>
                    <a:srgbClr val="000000"/>
                  </a:solidFill>
                  <a:round/>
                  <a:headEnd/>
                  <a:tailEnd/>
                </a14:hiddenLine>
              </a:ext>
            </a:extLst>
          </p:spPr>
          <p:txBody>
            <a:bodyPr lIns="27432" rIns="45720" anchor="ctr"/>
            <a:lstStyle/>
            <a:p>
              <a:pPr algn="ctr"/>
              <a:r>
                <a:rPr lang="en-US" altLang="en-US" sz="1100" b="1" dirty="0">
                  <a:solidFill>
                    <a:srgbClr val="FFFFFF"/>
                  </a:solidFill>
                  <a:cs typeface="Arial" panose="020B0604020202020204" pitchFamily="34" charset="0"/>
                </a:rPr>
                <a:t>CA VIII</a:t>
              </a:r>
              <a:endParaRPr lang="en-US" altLang="en-US" sz="1100" b="1" dirty="0">
                <a:cs typeface="Arial" panose="020B0604020202020204" pitchFamily="34" charset="0"/>
              </a:endParaRPr>
            </a:p>
          </p:txBody>
        </p:sp>
        <p:sp>
          <p:nvSpPr>
            <p:cNvPr id="74" name="Rectangle 73">
              <a:extLst>
                <a:ext uri="{FF2B5EF4-FFF2-40B4-BE49-F238E27FC236}">
                  <a16:creationId xmlns:a16="http://schemas.microsoft.com/office/drawing/2014/main" id="{44C00B0C-4D90-334E-9166-100240EC7DEB}"/>
                </a:ext>
              </a:extLst>
            </p:cNvPr>
            <p:cNvSpPr/>
            <p:nvPr/>
          </p:nvSpPr>
          <p:spPr bwMode="auto">
            <a:xfrm>
              <a:off x="-1828800" y="6197180"/>
              <a:ext cx="1942053" cy="475205"/>
            </a:xfrm>
            <a:prstGeom prst="rect">
              <a:avLst/>
            </a:prstGeom>
            <a:solidFill>
              <a:srgbClr val="6A286D"/>
            </a:solidFill>
            <a:ln>
              <a:noFill/>
            </a:ln>
            <a:extLst>
              <a:ext uri="{91240B29-F687-4F45-9708-019B960494DF}">
                <a14:hiddenLine xmlns:a14="http://schemas.microsoft.com/office/drawing/2010/main" w="9525">
                  <a:solidFill>
                    <a:srgbClr val="000000"/>
                  </a:solidFill>
                  <a:round/>
                  <a:headEnd/>
                  <a:tailEnd/>
                </a14:hiddenLine>
              </a:ext>
            </a:extLst>
          </p:spPr>
          <p:txBody>
            <a:bodyPr rot="0" spcFirstLastPara="0" vertOverflow="overflow" horzOverflow="overflow" vert="horz" wrap="square" lIns="45720" tIns="36576" rIns="45720" bIns="18288" numCol="1" spcCol="0" rtlCol="0" fromWordArt="0" anchor="ctr" anchorCtr="0" forceAA="0" compatLnSpc="1">
              <a:prstTxWarp prst="textNoShape">
                <a:avLst/>
              </a:prstTxWarp>
              <a:noAutofit/>
            </a:bodyPr>
            <a:lstStyle/>
            <a:p>
              <a:pPr>
                <a:lnSpc>
                  <a:spcPts val="1000"/>
                </a:lnSpc>
              </a:pPr>
              <a:r>
                <a:rPr lang="en-US" sz="900" dirty="0" err="1">
                  <a:solidFill>
                    <a:schemeClr val="bg1"/>
                  </a:solidFill>
                  <a:cs typeface="Arial" panose="020B0604020202020204" pitchFamily="34" charset="0"/>
                </a:rPr>
                <a:t>Afrikka</a:t>
              </a:r>
              <a:endParaRPr lang="en-US" sz="900" b="1" dirty="0">
                <a:solidFill>
                  <a:schemeClr val="bg1"/>
                </a:solidFill>
                <a:cs typeface="Arial" panose="020B0604020202020204" pitchFamily="34" charset="0"/>
              </a:endParaRPr>
            </a:p>
          </p:txBody>
        </p:sp>
      </p:grpSp>
    </p:spTree>
    <p:extLst>
      <p:ext uri="{BB962C8B-B14F-4D97-AF65-F5344CB8AC3E}">
        <p14:creationId xmlns:p14="http://schemas.microsoft.com/office/powerpoint/2010/main" val="7167124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886693" y="3160967"/>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762000" y="2405045"/>
            <a:ext cx="6209629"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a:t>Klubimme</a:t>
            </a:r>
          </a:p>
        </p:txBody>
      </p:sp>
      <p:sp>
        <p:nvSpPr>
          <p:cNvPr id="6" name="Subhead">
            <a:extLst>
              <a:ext uri="{FF2B5EF4-FFF2-40B4-BE49-F238E27FC236}">
                <a16:creationId xmlns:a16="http://schemas.microsoft.com/office/drawing/2014/main" id="{F84AA681-4BDD-0743-94A4-22BD62B5F3FC}"/>
              </a:ext>
            </a:extLst>
          </p:cNvPr>
          <p:cNvSpPr txBox="1">
            <a:spLocks/>
          </p:cNvSpPr>
          <p:nvPr/>
        </p:nvSpPr>
        <p:spPr>
          <a:xfrm>
            <a:off x="762001" y="3387773"/>
            <a:ext cx="7696200" cy="535194"/>
          </a:xfrm>
          <a:prstGeom prst="rect">
            <a:avLst/>
          </a:prstGeom>
        </p:spPr>
        <p:txBody>
          <a:bodyPr anchor="t"/>
          <a:lstStyle>
            <a:lvl1pPr marL="0" indent="0" algn="l" rtl="0" eaLnBrk="1" fontAlgn="base" hangingPunct="1">
              <a:spcBef>
                <a:spcPct val="20000"/>
              </a:spcBef>
              <a:spcAft>
                <a:spcPct val="0"/>
              </a:spcAft>
              <a:buFont typeface="Arial" pitchFamily="34" charset="0"/>
              <a:buNone/>
              <a:defRPr sz="33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a:t>[Lisää klubin nimi tähän]</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11</a:t>
            </a:fld>
            <a:endParaRPr lang="en-US" sz="1000">
              <a:solidFill>
                <a:schemeClr val="bg1"/>
              </a:solidFill>
            </a:endParaRPr>
          </a:p>
        </p:txBody>
      </p:sp>
      <p:pic>
        <p:nvPicPr>
          <p:cNvPr id="8" name="Picture 7">
            <a:extLst>
              <a:ext uri="{FF2B5EF4-FFF2-40B4-BE49-F238E27FC236}">
                <a16:creationId xmlns:a16="http://schemas.microsoft.com/office/drawing/2014/main" id="{C0CCABCC-64AA-7943-A46A-05E3CB7B8434}"/>
              </a:ext>
            </a:extLst>
          </p:cNvPr>
          <p:cNvPicPr>
            <a:picLocks noChangeAspect="1"/>
          </p:cNvPicPr>
          <p:nvPr/>
        </p:nvPicPr>
        <p:blipFill>
          <a:blip r:embed="rId2"/>
          <a:stretch>
            <a:fillRect/>
          </a:stretch>
        </p:blipFill>
        <p:spPr>
          <a:xfrm>
            <a:off x="9906000" y="-1"/>
            <a:ext cx="2286000" cy="2286000"/>
          </a:xfrm>
          <a:prstGeom prst="rect">
            <a:avLst/>
          </a:prstGeom>
        </p:spPr>
      </p:pic>
      <p:pic>
        <p:nvPicPr>
          <p:cNvPr id="11" name="Picture 10">
            <a:extLst>
              <a:ext uri="{FF2B5EF4-FFF2-40B4-BE49-F238E27FC236}">
                <a16:creationId xmlns:a16="http://schemas.microsoft.com/office/drawing/2014/main" id="{802293BA-F532-2046-A0AA-9507A7421B10}"/>
              </a:ext>
            </a:extLst>
          </p:cNvPr>
          <p:cNvPicPr>
            <a:picLocks noChangeAspect="1"/>
          </p:cNvPicPr>
          <p:nvPr/>
        </p:nvPicPr>
        <p:blipFill>
          <a:blip r:embed="rId2"/>
          <a:stretch>
            <a:fillRect/>
          </a:stretch>
        </p:blipFill>
        <p:spPr>
          <a:xfrm rot="10800000">
            <a:off x="-1" y="4572001"/>
            <a:ext cx="2286000" cy="2286000"/>
          </a:xfrm>
          <a:prstGeom prst="rect">
            <a:avLst/>
          </a:prstGeom>
        </p:spPr>
      </p:pic>
    </p:spTree>
    <p:extLst>
      <p:ext uri="{BB962C8B-B14F-4D97-AF65-F5344CB8AC3E}">
        <p14:creationId xmlns:p14="http://schemas.microsoft.com/office/powerpoint/2010/main" val="5113887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fi-FI">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372975" y="366727"/>
            <a:ext cx="1554299"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i-FI" sz="1600">
                <a:solidFill>
                  <a:srgbClr val="EBB700"/>
                </a:solidFill>
              </a:rPr>
              <a:t>Klubimme</a:t>
            </a: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2907733" y="1931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sz="1800">
                <a:solidFill>
                  <a:srgbClr val="55565A"/>
                </a:solidFill>
              </a:rPr>
              <a:t>[Lisää tähän tietoja klubista: milloin se on perustettu, jäsenten lukumäärä, virkailijat, jne.]</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12</a:t>
            </a:fld>
            <a:endParaRPr lang="en-US" sz="100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3029000" y="167335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fi-FI">
                <a:latin typeface="Arial" charset="0"/>
                <a:ea typeface="Arial"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918935" y="987288"/>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i-FI" sz="3200">
                <a:solidFill>
                  <a:srgbClr val="00338D"/>
                </a:solidFill>
              </a:rPr>
              <a:t>[Lisää klubin nimi tähän]</a:t>
            </a:r>
          </a:p>
        </p:txBody>
      </p:sp>
      <p:pic>
        <p:nvPicPr>
          <p:cNvPr id="12" name="Emblem - Black">
            <a:extLst>
              <a:ext uri="{FF2B5EF4-FFF2-40B4-BE49-F238E27FC236}">
                <a16:creationId xmlns:a16="http://schemas.microsoft.com/office/drawing/2014/main" id="{23B94238-2C4D-3849-A30D-49E7CA877EE4}"/>
              </a:ext>
            </a:extLst>
          </p:cNvPr>
          <p:cNvPicPr>
            <a:picLocks noChangeAspect="1"/>
          </p:cNvPicPr>
          <p:nvPr/>
        </p:nvPicPr>
        <p:blipFill rotWithShape="1">
          <a:blip r:embed="rId2">
            <a:alphaModFix amt="1000"/>
          </a:blip>
          <a:srcRect r="22250" b="12347"/>
          <a:stretch/>
        </p:blipFill>
        <p:spPr>
          <a:xfrm>
            <a:off x="6999111" y="1311075"/>
            <a:ext cx="5192890" cy="5546926"/>
          </a:xfrm>
          <a:prstGeom prst="rect">
            <a:avLst/>
          </a:prstGeom>
        </p:spPr>
      </p:pic>
    </p:spTree>
    <p:extLst>
      <p:ext uri="{BB962C8B-B14F-4D97-AF65-F5344CB8AC3E}">
        <p14:creationId xmlns:p14="http://schemas.microsoft.com/office/powerpoint/2010/main" val="37414580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fi-FI">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372975" y="366727"/>
            <a:ext cx="1734121"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i-FI" sz="1600" dirty="0">
                <a:solidFill>
                  <a:srgbClr val="EBB700"/>
                </a:solidFill>
              </a:rPr>
              <a:t>Paikka-kuntamme</a:t>
            </a: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2907733" y="1931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sz="1800">
                <a:solidFill>
                  <a:srgbClr val="55565A"/>
                </a:solidFill>
              </a:rPr>
              <a:t>[Lisää tähän tietoja paikkakunnasta kuten yleistiedot, historia, kulttuuri, tarpeet, jne.]</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13</a:t>
            </a:fld>
            <a:endParaRPr lang="en-US" sz="100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3029000" y="167335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fi-FI">
                <a:latin typeface="Arial" charset="0"/>
                <a:ea typeface="Arial"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918935" y="987288"/>
            <a:ext cx="8373905" cy="533400"/>
          </a:xfrm>
          <a:prstGeom prst="rect">
            <a:avLst/>
          </a:prstGeom>
        </p:spPr>
        <p:txBody>
          <a:bodyPr>
            <a:normAutofit fontScale="92500"/>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i-FI" sz="3200">
                <a:solidFill>
                  <a:srgbClr val="00338D"/>
                </a:solidFill>
              </a:rPr>
              <a:t>Me palvelemme [paikkakunnan nimi tähän]</a:t>
            </a:r>
          </a:p>
        </p:txBody>
      </p:sp>
      <p:pic>
        <p:nvPicPr>
          <p:cNvPr id="12" name="Emblem - Black">
            <a:extLst>
              <a:ext uri="{FF2B5EF4-FFF2-40B4-BE49-F238E27FC236}">
                <a16:creationId xmlns:a16="http://schemas.microsoft.com/office/drawing/2014/main" id="{23B94238-2C4D-3849-A30D-49E7CA877EE4}"/>
              </a:ext>
            </a:extLst>
          </p:cNvPr>
          <p:cNvPicPr>
            <a:picLocks noChangeAspect="1"/>
          </p:cNvPicPr>
          <p:nvPr/>
        </p:nvPicPr>
        <p:blipFill rotWithShape="1">
          <a:blip r:embed="rId2">
            <a:alphaModFix amt="1000"/>
          </a:blip>
          <a:srcRect r="22250" b="12347"/>
          <a:stretch/>
        </p:blipFill>
        <p:spPr>
          <a:xfrm>
            <a:off x="6999111" y="1311075"/>
            <a:ext cx="5192890" cy="5546926"/>
          </a:xfrm>
          <a:prstGeom prst="rect">
            <a:avLst/>
          </a:prstGeom>
        </p:spPr>
      </p:pic>
    </p:spTree>
    <p:extLst>
      <p:ext uri="{BB962C8B-B14F-4D97-AF65-F5344CB8AC3E}">
        <p14:creationId xmlns:p14="http://schemas.microsoft.com/office/powerpoint/2010/main" val="36778338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fi-FI">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372975" y="366727"/>
            <a:ext cx="1554299"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i-FI" sz="1600">
                <a:solidFill>
                  <a:srgbClr val="EBB700"/>
                </a:solidFill>
              </a:rPr>
              <a:t>Palvelumme</a:t>
            </a: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2907733" y="1931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sz="1800">
                <a:solidFill>
                  <a:srgbClr val="55565A"/>
                </a:solidFill>
              </a:rPr>
              <a:t>[Lisää tähän tietoja klubin palvelusta: erityiset ohjelmat, palveluaktiviteetit, tapahtumat, paikalliset yhteistyösuhteet, jne.]</a:t>
            </a:r>
          </a:p>
          <a:p>
            <a:endParaRPr lang="en-US" sz="1800" kern="0" dirty="0">
              <a:solidFill>
                <a:srgbClr val="55565A"/>
              </a:solidFill>
            </a:endParaRPr>
          </a:p>
          <a:p>
            <a:r>
              <a:rPr lang="fi-FI" sz="1800">
                <a:solidFill>
                  <a:srgbClr val="55565A"/>
                </a:solidFill>
              </a:rPr>
              <a:t>[Älä unohda korostaa miten klubinne palvelee avun tarpeessa olevia!]</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14</a:t>
            </a:fld>
            <a:endParaRPr lang="en-US" sz="100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3029000" y="167335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fi-FI">
                <a:latin typeface="Arial" charset="0"/>
                <a:ea typeface="Arial"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918935" y="987288"/>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i-FI" sz="3200" dirty="0">
                <a:solidFill>
                  <a:srgbClr val="00338D"/>
                </a:solidFill>
              </a:rPr>
              <a:t>Mitä me teemme</a:t>
            </a:r>
          </a:p>
        </p:txBody>
      </p:sp>
      <p:pic>
        <p:nvPicPr>
          <p:cNvPr id="12" name="Emblem - Black">
            <a:extLst>
              <a:ext uri="{FF2B5EF4-FFF2-40B4-BE49-F238E27FC236}">
                <a16:creationId xmlns:a16="http://schemas.microsoft.com/office/drawing/2014/main" id="{23B94238-2C4D-3849-A30D-49E7CA877EE4}"/>
              </a:ext>
            </a:extLst>
          </p:cNvPr>
          <p:cNvPicPr>
            <a:picLocks noChangeAspect="1"/>
          </p:cNvPicPr>
          <p:nvPr/>
        </p:nvPicPr>
        <p:blipFill rotWithShape="1">
          <a:blip r:embed="rId2">
            <a:alphaModFix amt="1000"/>
          </a:blip>
          <a:srcRect r="22250" b="12347"/>
          <a:stretch/>
        </p:blipFill>
        <p:spPr>
          <a:xfrm>
            <a:off x="6999111" y="1311075"/>
            <a:ext cx="5192890" cy="5546926"/>
          </a:xfrm>
          <a:prstGeom prst="rect">
            <a:avLst/>
          </a:prstGeom>
        </p:spPr>
      </p:pic>
    </p:spTree>
    <p:extLst>
      <p:ext uri="{BB962C8B-B14F-4D97-AF65-F5344CB8AC3E}">
        <p14:creationId xmlns:p14="http://schemas.microsoft.com/office/powerpoint/2010/main" val="5781234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fi-FI">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372975" y="366727"/>
            <a:ext cx="1554299"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i-FI" sz="1600">
                <a:solidFill>
                  <a:srgbClr val="EBB700"/>
                </a:solidFill>
              </a:rPr>
              <a:t>Seuraavat vaiheet</a:t>
            </a: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2907733" y="1931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sz="1800">
                <a:solidFill>
                  <a:srgbClr val="55565A"/>
                </a:solidFill>
              </a:rPr>
              <a:t>[Lisää tähän tietoja miten uudet ja potentiaaliset jäsenet voivat kertoa ideoistaan ja miten he voivat osallistua klubin toimintaan]</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15</a:t>
            </a:fld>
            <a:endParaRPr lang="en-US" sz="100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3029000" y="167335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fi-FI">
                <a:latin typeface="Arial" charset="0"/>
                <a:ea typeface="Arial"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918935" y="987288"/>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i-FI" sz="3200">
                <a:solidFill>
                  <a:srgbClr val="00338D"/>
                </a:solidFill>
              </a:rPr>
              <a:t>Miten pääset osallistumaan</a:t>
            </a:r>
          </a:p>
        </p:txBody>
      </p:sp>
      <p:pic>
        <p:nvPicPr>
          <p:cNvPr id="12" name="Emblem - Black">
            <a:extLst>
              <a:ext uri="{FF2B5EF4-FFF2-40B4-BE49-F238E27FC236}">
                <a16:creationId xmlns:a16="http://schemas.microsoft.com/office/drawing/2014/main" id="{23B94238-2C4D-3849-A30D-49E7CA877EE4}"/>
              </a:ext>
            </a:extLst>
          </p:cNvPr>
          <p:cNvPicPr>
            <a:picLocks noChangeAspect="1"/>
          </p:cNvPicPr>
          <p:nvPr/>
        </p:nvPicPr>
        <p:blipFill rotWithShape="1">
          <a:blip r:embed="rId2">
            <a:alphaModFix amt="1000"/>
          </a:blip>
          <a:srcRect r="22250" b="12347"/>
          <a:stretch/>
        </p:blipFill>
        <p:spPr>
          <a:xfrm>
            <a:off x="6999111" y="1311075"/>
            <a:ext cx="5192890" cy="5546926"/>
          </a:xfrm>
          <a:prstGeom prst="rect">
            <a:avLst/>
          </a:prstGeom>
        </p:spPr>
      </p:pic>
    </p:spTree>
    <p:extLst>
      <p:ext uri="{BB962C8B-B14F-4D97-AF65-F5344CB8AC3E}">
        <p14:creationId xmlns:p14="http://schemas.microsoft.com/office/powerpoint/2010/main" val="17994510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ackground - Image">
            <a:extLst>
              <a:ext uri="{FF2B5EF4-FFF2-40B4-BE49-F238E27FC236}">
                <a16:creationId xmlns:a16="http://schemas.microsoft.com/office/drawing/2014/main" id="{4972701C-247A-3448-8A68-1078D203BFA0}"/>
              </a:ext>
            </a:extLst>
          </p:cNvPr>
          <p:cNvPicPr>
            <a:picLocks noChangeAspect="1"/>
          </p:cNvPicPr>
          <p:nvPr/>
        </p:nvPicPr>
        <p:blipFill>
          <a:blip r:embed="rId2"/>
          <a:stretch>
            <a:fillRect/>
          </a:stretch>
        </p:blipFill>
        <p:spPr>
          <a:xfrm>
            <a:off x="0" y="0"/>
            <a:ext cx="12192000" cy="6858000"/>
          </a:xfrm>
          <a:prstGeom prst="rect">
            <a:avLst/>
          </a:prstGeom>
        </p:spPr>
      </p:pic>
      <p:sp>
        <p:nvSpPr>
          <p:cNvPr id="11" name="Background - Overlay">
            <a:extLst>
              <a:ext uri="{FF2B5EF4-FFF2-40B4-BE49-F238E27FC236}">
                <a16:creationId xmlns:a16="http://schemas.microsoft.com/office/drawing/2014/main" id="{FE160F02-72FD-634C-A0E2-F170E78E8F17}"/>
              </a:ext>
            </a:extLst>
          </p:cNvPr>
          <p:cNvSpPr/>
          <p:nvPr/>
        </p:nvSpPr>
        <p:spPr>
          <a:xfrm>
            <a:off x="-3"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Emblem - White" descr="lionlogo_white.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8610" y="1295401"/>
            <a:ext cx="1751259" cy="1708355"/>
          </a:xfrm>
          <a:prstGeom prst="rect">
            <a:avLst/>
          </a:prstGeom>
        </p:spPr>
      </p:pic>
      <p:sp>
        <p:nvSpPr>
          <p:cNvPr id="5" name="Headline"/>
          <p:cNvSpPr txBox="1">
            <a:spLocks/>
          </p:cNvSpPr>
          <p:nvPr/>
        </p:nvSpPr>
        <p:spPr>
          <a:xfrm>
            <a:off x="2238249" y="3034905"/>
            <a:ext cx="7772400" cy="1920033"/>
          </a:xfrm>
          <a:prstGeom prst="rect">
            <a:avLst/>
          </a:prstGeom>
        </p:spPr>
        <p:txBody>
          <a:bodyPr vert="horz" lIns="81527" tIns="40763" rIns="81527" bIns="40763" rtlCol="0" anchor="ctr">
            <a:noAutofit/>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a:lnSpc>
                <a:spcPct val="80000"/>
              </a:lnSpc>
              <a:spcAft>
                <a:spcPts val="600"/>
              </a:spcAft>
            </a:pPr>
            <a:r>
              <a:rPr lang="fi-FI" sz="4800" b="1">
                <a:solidFill>
                  <a:schemeClr val="bg1"/>
                </a:solidFill>
                <a:latin typeface="Helvetica Neue" charset="0"/>
                <a:ea typeface="Helvetica Neue" charset="0"/>
                <a:cs typeface="Helvetica Neue" charset="0"/>
              </a:rPr>
              <a:t>Kiitos</a:t>
            </a:r>
          </a:p>
        </p:txBody>
      </p:sp>
      <p:sp>
        <p:nvSpPr>
          <p:cNvPr id="6" name="Gold Bar"/>
          <p:cNvSpPr/>
          <p:nvPr/>
        </p:nvSpPr>
        <p:spPr>
          <a:xfrm>
            <a:off x="5379111" y="332160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71" tIns="47336" rIns="94671" bIns="47336" rtlCol="0" anchor="ctr"/>
          <a:lstStyle/>
          <a:p>
            <a:pPr algn="ctr"/>
            <a:endParaRPr lang="en-US"/>
          </a:p>
        </p:txBody>
      </p:sp>
      <p:sp>
        <p:nvSpPr>
          <p:cNvPr id="7" name="Copyright"/>
          <p:cNvSpPr txBox="1"/>
          <p:nvPr/>
        </p:nvSpPr>
        <p:spPr>
          <a:xfrm>
            <a:off x="4396092" y="6231449"/>
            <a:ext cx="3399810" cy="338554"/>
          </a:xfrm>
          <a:prstGeom prst="rect">
            <a:avLst/>
          </a:prstGeom>
          <a:noFill/>
        </p:spPr>
        <p:txBody>
          <a:bodyPr wrap="square" rtlCol="0">
            <a:spAutoFit/>
          </a:bodyPr>
          <a:lstStyle/>
          <a:p>
            <a:pPr algn="ctr"/>
            <a:r>
              <a:rPr lang="fi-FI" sz="1600" b="1">
                <a:solidFill>
                  <a:schemeClr val="bg1"/>
                </a:solidFill>
              </a:rPr>
              <a:t>© 2019 Lions Clubs International</a:t>
            </a:r>
          </a:p>
        </p:txBody>
      </p:sp>
      <p:sp>
        <p:nvSpPr>
          <p:cNvPr id="12" name="Page Number - White">
            <a:extLst>
              <a:ext uri="{FF2B5EF4-FFF2-40B4-BE49-F238E27FC236}">
                <a16:creationId xmlns:a16="http://schemas.microsoft.com/office/drawing/2014/main" id="{7D11791B-A09B-C447-8C0A-F079F842B638}"/>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16</a:t>
            </a:fld>
            <a:endParaRPr lang="en-US" sz="1000">
              <a:solidFill>
                <a:schemeClr val="bg1"/>
              </a:solidFill>
            </a:endParaRPr>
          </a:p>
        </p:txBody>
      </p:sp>
    </p:spTree>
    <p:extLst>
      <p:ext uri="{BB962C8B-B14F-4D97-AF65-F5344CB8AC3E}">
        <p14:creationId xmlns:p14="http://schemas.microsoft.com/office/powerpoint/2010/main" val="1517365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a:t>
            </a:fld>
            <a:endParaRPr lang="en-US" sz="1000">
              <a:solidFill>
                <a:schemeClr val="bg1"/>
              </a:solidFill>
            </a:endParaRP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1016063" y="3169602"/>
            <a:ext cx="5590146" cy="191923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sz="1400">
                <a:solidFill>
                  <a:schemeClr val="bg1"/>
                </a:solidFill>
              </a:rPr>
              <a:t>Lionit muuttavat maailmaa yksi paikkakunta kerrallaan kun he vastaavat paikallisiin tarpeisiin kotona ja eri puolilla maailmaa. Me olemme 1,4 miljoonaa miestä ja naista, jotka uskovat että ystävällisillä teoilla on merkitystä. Kun me teemme yhteistyötä, me saavutamme entistä suurempia tavoitteita.</a:t>
            </a:r>
          </a:p>
        </p:txBody>
      </p:sp>
      <p:sp>
        <p:nvSpPr>
          <p:cNvPr id="15" name="Yellow Bar">
            <a:extLst>
              <a:ext uri="{FF2B5EF4-FFF2-40B4-BE49-F238E27FC236}">
                <a16:creationId xmlns:a16="http://schemas.microsoft.com/office/drawing/2014/main" id="{E51C4DA4-A142-A94A-BC66-DF4ADD1F27BE}"/>
              </a:ext>
            </a:extLst>
          </p:cNvPr>
          <p:cNvSpPr/>
          <p:nvPr/>
        </p:nvSpPr>
        <p:spPr>
          <a:xfrm>
            <a:off x="1137330" y="2908687"/>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fi-FI">
                <a:latin typeface="Arial" charset="0"/>
                <a:ea typeface="Arial" charset="0"/>
                <a:cs typeface="Arial" charset="0"/>
              </a:rPr>
              <a:t> </a:t>
            </a:r>
          </a:p>
        </p:txBody>
      </p:sp>
      <p:pic>
        <p:nvPicPr>
          <p:cNvPr id="13" name="Emblem - White">
            <a:extLst>
              <a:ext uri="{FF2B5EF4-FFF2-40B4-BE49-F238E27FC236}">
                <a16:creationId xmlns:a16="http://schemas.microsoft.com/office/drawing/2014/main" id="{742E736A-F6AC-474E-9CC7-D53F6D74FA5F}"/>
              </a:ext>
            </a:extLst>
          </p:cNvPr>
          <p:cNvPicPr>
            <a:picLocks noChangeAspect="1"/>
          </p:cNvPicPr>
          <p:nvPr/>
        </p:nvPicPr>
        <p:blipFill rotWithShape="1">
          <a:blip r:embed="rId2">
            <a:alphaModFix amt="2000"/>
          </a:blip>
          <a:srcRect r="22419" b="12347"/>
          <a:stretch/>
        </p:blipFill>
        <p:spPr>
          <a:xfrm>
            <a:off x="6999110" y="1311075"/>
            <a:ext cx="5181601" cy="5546926"/>
          </a:xfrm>
          <a:prstGeom prst="rect">
            <a:avLst/>
          </a:prstGeom>
        </p:spPr>
      </p:pic>
      <p:sp>
        <p:nvSpPr>
          <p:cNvPr id="10" name="Headline">
            <a:extLst>
              <a:ext uri="{FF2B5EF4-FFF2-40B4-BE49-F238E27FC236}">
                <a16:creationId xmlns:a16="http://schemas.microsoft.com/office/drawing/2014/main" id="{D4C8344C-36A9-3F47-BAFA-0F7F5381B063}"/>
              </a:ext>
            </a:extLst>
          </p:cNvPr>
          <p:cNvSpPr txBox="1">
            <a:spLocks/>
          </p:cNvSpPr>
          <p:nvPr/>
        </p:nvSpPr>
        <p:spPr>
          <a:xfrm>
            <a:off x="1027265" y="1503742"/>
            <a:ext cx="5357631" cy="114512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i-FI" sz="4200">
                <a:solidFill>
                  <a:schemeClr val="bg1"/>
                </a:solidFill>
              </a:rPr>
              <a:t>Me muutamme maailmaa.</a:t>
            </a:r>
          </a:p>
        </p:txBody>
      </p:sp>
    </p:spTree>
    <p:extLst>
      <p:ext uri="{BB962C8B-B14F-4D97-AF65-F5344CB8AC3E}">
        <p14:creationId xmlns:p14="http://schemas.microsoft.com/office/powerpoint/2010/main" val="38141573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5C446A39-8E9B-6A44-A58E-9E04CA77630C}"/>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fi-FI">
                <a:solidFill>
                  <a:schemeClr val="lt1">
                    <a:alpha val="44000"/>
                  </a:schemeClr>
                </a:solidFill>
              </a:rPr>
              <a:t>aa</a:t>
            </a:r>
          </a:p>
        </p:txBody>
      </p:sp>
      <p:sp>
        <p:nvSpPr>
          <p:cNvPr id="22" name="Slice - Solid">
            <a:extLst>
              <a:ext uri="{FF2B5EF4-FFF2-40B4-BE49-F238E27FC236}">
                <a16:creationId xmlns:a16="http://schemas.microsoft.com/office/drawing/2014/main" id="{651EA998-A806-F147-8EF5-A7B5976ED313}"/>
              </a:ext>
            </a:extLst>
          </p:cNvPr>
          <p:cNvSpPr/>
          <p:nvPr/>
        </p:nvSpPr>
        <p:spPr>
          <a:xfrm>
            <a:off x="1004872" y="-8021"/>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pic>
        <p:nvPicPr>
          <p:cNvPr id="13" name="Emblem - Black">
            <a:extLst>
              <a:ext uri="{FF2B5EF4-FFF2-40B4-BE49-F238E27FC236}">
                <a16:creationId xmlns:a16="http://schemas.microsoft.com/office/drawing/2014/main" id="{2A17D969-E35D-9E48-B8CB-6F7B2BFD799E}"/>
              </a:ext>
            </a:extLst>
          </p:cNvPr>
          <p:cNvPicPr>
            <a:picLocks noChangeAspect="1"/>
          </p:cNvPicPr>
          <p:nvPr/>
        </p:nvPicPr>
        <p:blipFill rotWithShape="1">
          <a:blip r:embed="rId2">
            <a:alphaModFix amt="1000"/>
          </a:blip>
          <a:srcRect r="22250" b="12347"/>
          <a:stretch/>
        </p:blipFill>
        <p:spPr>
          <a:xfrm>
            <a:off x="6999111" y="1311075"/>
            <a:ext cx="5192890" cy="5546926"/>
          </a:xfrm>
          <a:prstGeom prst="rect">
            <a:avLst/>
          </a:prstGeom>
        </p:spPr>
      </p:pic>
      <p:sp>
        <p:nvSpPr>
          <p:cNvPr id="5" name="Headline">
            <a:extLst>
              <a:ext uri="{FF2B5EF4-FFF2-40B4-BE49-F238E27FC236}">
                <a16:creationId xmlns:a16="http://schemas.microsoft.com/office/drawing/2014/main" id="{884D2F3C-77C4-0842-BD09-61B2F6C68A95}"/>
              </a:ext>
            </a:extLst>
          </p:cNvPr>
          <p:cNvSpPr txBox="1">
            <a:spLocks/>
          </p:cNvSpPr>
          <p:nvPr/>
        </p:nvSpPr>
        <p:spPr>
          <a:xfrm>
            <a:off x="372975" y="366727"/>
            <a:ext cx="1554299" cy="1436351"/>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i-FI" sz="1600">
                <a:solidFill>
                  <a:srgbClr val="EBB700"/>
                </a:solidFill>
              </a:rPr>
              <a:t>Mottomme</a:t>
            </a:r>
          </a:p>
        </p:txBody>
      </p:sp>
      <p:grpSp>
        <p:nvGrpSpPr>
          <p:cNvPr id="20" name="Group 19">
            <a:extLst>
              <a:ext uri="{FF2B5EF4-FFF2-40B4-BE49-F238E27FC236}">
                <a16:creationId xmlns:a16="http://schemas.microsoft.com/office/drawing/2014/main" id="{F8C8D9EA-7967-BA4F-8CF7-F427CA457260}"/>
              </a:ext>
            </a:extLst>
          </p:cNvPr>
          <p:cNvGrpSpPr/>
          <p:nvPr/>
        </p:nvGrpSpPr>
        <p:grpSpPr>
          <a:xfrm>
            <a:off x="6010473" y="2003006"/>
            <a:ext cx="5525035" cy="2868503"/>
            <a:chOff x="6010473" y="2031142"/>
            <a:chExt cx="5525035" cy="2868503"/>
          </a:xfrm>
        </p:grpSpPr>
        <p:sp>
          <p:nvSpPr>
            <p:cNvPr id="6" name="Body Copy">
              <a:extLst>
                <a:ext uri="{FF2B5EF4-FFF2-40B4-BE49-F238E27FC236}">
                  <a16:creationId xmlns:a16="http://schemas.microsoft.com/office/drawing/2014/main" id="{A976928F-B454-9A49-B6F7-D7B881D56ADF}"/>
                </a:ext>
              </a:extLst>
            </p:cNvPr>
            <p:cNvSpPr txBox="1">
              <a:spLocks/>
            </p:cNvSpPr>
            <p:nvPr/>
          </p:nvSpPr>
          <p:spPr>
            <a:xfrm>
              <a:off x="6010473" y="3229351"/>
              <a:ext cx="5525035" cy="167029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fi-FI" sz="2400" dirty="0">
                  <a:solidFill>
                    <a:srgbClr val="55565A"/>
                  </a:solidFill>
                  <a:latin typeface="Arial" charset="0"/>
                  <a:ea typeface="Arial" charset="0"/>
                  <a:cs typeface="Arial" charset="0"/>
                </a:rPr>
                <a:t>1,4 miljoonaa </a:t>
              </a:r>
              <a:r>
                <a:rPr lang="fi-FI" sz="2400" dirty="0" err="1">
                  <a:solidFill>
                    <a:srgbClr val="55565A"/>
                  </a:solidFill>
                  <a:latin typeface="Arial" charset="0"/>
                  <a:ea typeface="Arial" charset="0"/>
                  <a:cs typeface="Arial" charset="0"/>
                </a:rPr>
                <a:t>lionia</a:t>
              </a:r>
              <a:r>
                <a:rPr lang="fi-FI" sz="2400" dirty="0">
                  <a:solidFill>
                    <a:srgbClr val="55565A"/>
                  </a:solidFill>
                  <a:latin typeface="Arial" charset="0"/>
                  <a:ea typeface="Arial" charset="0"/>
                  <a:cs typeface="Arial" charset="0"/>
                </a:rPr>
                <a:t> palvelemassa ainutlaatuisella myötätunnolla ja palvelukyvyllä yli 200 maassa ja maantieteellisellä alueella.</a:t>
              </a:r>
            </a:p>
          </p:txBody>
        </p:sp>
        <p:sp>
          <p:nvSpPr>
            <p:cNvPr id="17" name="Body Copy">
              <a:extLst>
                <a:ext uri="{FF2B5EF4-FFF2-40B4-BE49-F238E27FC236}">
                  <a16:creationId xmlns:a16="http://schemas.microsoft.com/office/drawing/2014/main" id="{1A341676-E6AB-8F4B-821E-E8707713801A}"/>
                </a:ext>
              </a:extLst>
            </p:cNvPr>
            <p:cNvSpPr txBox="1">
              <a:spLocks/>
            </p:cNvSpPr>
            <p:nvPr/>
          </p:nvSpPr>
          <p:spPr>
            <a:xfrm>
              <a:off x="6010473" y="2031142"/>
              <a:ext cx="5525035"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fi-FI" sz="4800" b="1">
                  <a:solidFill>
                    <a:srgbClr val="00338D"/>
                  </a:solidFill>
                  <a:latin typeface="Arial" charset="0"/>
                  <a:ea typeface="Arial" charset="0"/>
                  <a:cs typeface="Arial" charset="0"/>
                </a:rPr>
                <a:t>Me palvelemme</a:t>
              </a:r>
            </a:p>
          </p:txBody>
        </p:sp>
        <p:sp>
          <p:nvSpPr>
            <p:cNvPr id="18" name="Rectangle 17">
              <a:extLst>
                <a:ext uri="{FF2B5EF4-FFF2-40B4-BE49-F238E27FC236}">
                  <a16:creationId xmlns:a16="http://schemas.microsoft.com/office/drawing/2014/main" id="{DA4F4A12-EB4F-9743-A959-B5AF15D44E30}"/>
                </a:ext>
              </a:extLst>
            </p:cNvPr>
            <p:cNvSpPr/>
            <p:nvPr/>
          </p:nvSpPr>
          <p:spPr>
            <a:xfrm rot="5400000" flipH="1">
              <a:off x="8218823" y="904403"/>
              <a:ext cx="70852" cy="422728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grpSp>
      <p:sp>
        <p:nvSpPr>
          <p:cNvPr id="12" name="Page Number - Blue">
            <a:extLst>
              <a:ext uri="{FF2B5EF4-FFF2-40B4-BE49-F238E27FC236}">
                <a16:creationId xmlns:a16="http://schemas.microsoft.com/office/drawing/2014/main" id="{3AD64347-9EA0-774D-8AEF-3259423DA618}"/>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3</a:t>
            </a:fld>
            <a:endParaRPr lang="en-US" sz="1000">
              <a:solidFill>
                <a:srgbClr val="00338D"/>
              </a:solidFill>
            </a:endParaRPr>
          </a:p>
        </p:txBody>
      </p:sp>
      <p:sp>
        <p:nvSpPr>
          <p:cNvPr id="14" name="Oval 13">
            <a:extLst>
              <a:ext uri="{FF2B5EF4-FFF2-40B4-BE49-F238E27FC236}">
                <a16:creationId xmlns:a16="http://schemas.microsoft.com/office/drawing/2014/main" id="{574AA523-8C1A-E143-842F-2A3A0433C22F}"/>
              </a:ext>
            </a:extLst>
          </p:cNvPr>
          <p:cNvSpPr>
            <a:spLocks/>
          </p:cNvSpPr>
          <p:nvPr/>
        </p:nvSpPr>
        <p:spPr>
          <a:xfrm>
            <a:off x="651416" y="2945142"/>
            <a:ext cx="3205562" cy="3205562"/>
          </a:xfrm>
          <a:prstGeom prst="ellipse">
            <a:avLst/>
          </a:prstGeom>
          <a:blipFill dpi="0" rotWithShape="1">
            <a:blip r:embed="rId3"/>
            <a:srcRect/>
            <a:stretch>
              <a:fillRect l="-12191" t="-154" r="-28241" b="-15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E615A1F-8AEF-FE4C-B0B5-EBDAFBD1DFC7}"/>
              </a:ext>
            </a:extLst>
          </p:cNvPr>
          <p:cNvSpPr>
            <a:spLocks/>
          </p:cNvSpPr>
          <p:nvPr/>
        </p:nvSpPr>
        <p:spPr>
          <a:xfrm>
            <a:off x="2578690" y="1530550"/>
            <a:ext cx="2392405" cy="2392405"/>
          </a:xfrm>
          <a:prstGeom prst="ellipse">
            <a:avLst/>
          </a:prstGeom>
          <a:blipFill dpi="0" rotWithShape="1">
            <a:blip r:embed="rId4"/>
            <a:srcRect/>
            <a:stretch>
              <a:fillRect l="-15861" t="-69" r="-27330" b="-6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8547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fi-FI">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2" y="-8021"/>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372975" y="366727"/>
            <a:ext cx="1554299" cy="965362"/>
          </a:xfrm>
          <a:prstGeom prst="rect">
            <a:avLst/>
          </a:prstGeom>
        </p:spPr>
        <p:txBody>
          <a:bodyPr>
            <a:normAutofit lnSpcReduction="10000"/>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i-FI" sz="1600" dirty="0">
                <a:solidFill>
                  <a:srgbClr val="EBB700"/>
                </a:solidFill>
              </a:rPr>
              <a:t>Maailman-laajuiset avustus-kohteemme</a:t>
            </a: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2907733" y="1931247"/>
            <a:ext cx="8875358" cy="398486"/>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sz="1800">
                <a:solidFill>
                  <a:srgbClr val="55565A"/>
                </a:solidFill>
              </a:rPr>
              <a:t>Sen lisäksi että lionit palvelevat paikallisesti, he tukevat viittä maailmanlaajuista avustuskohdetta.</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4</a:t>
            </a:fld>
            <a:endParaRPr lang="en-US" sz="100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3029000" y="167335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fi-FI">
                <a:latin typeface="Arial" charset="0"/>
                <a:ea typeface="Arial"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918935" y="987288"/>
            <a:ext cx="8373905" cy="533400"/>
          </a:xfrm>
          <a:prstGeom prst="rect">
            <a:avLst/>
          </a:prstGeom>
        </p:spPr>
        <p:txBody>
          <a:bodyPr>
            <a:normAutofit fontScale="62500" lnSpcReduction="20000"/>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i-FI" sz="3200">
                <a:solidFill>
                  <a:srgbClr val="00338D"/>
                </a:solidFill>
              </a:rPr>
              <a:t>Pystymme vastaamaan maailmanlaajuisiin haasteisiin yhdessä. </a:t>
            </a:r>
          </a:p>
        </p:txBody>
      </p:sp>
      <p:pic>
        <p:nvPicPr>
          <p:cNvPr id="12" name="Emblem - Black">
            <a:extLst>
              <a:ext uri="{FF2B5EF4-FFF2-40B4-BE49-F238E27FC236}">
                <a16:creationId xmlns:a16="http://schemas.microsoft.com/office/drawing/2014/main" id="{23B94238-2C4D-3849-A30D-49E7CA877EE4}"/>
              </a:ext>
            </a:extLst>
          </p:cNvPr>
          <p:cNvPicPr>
            <a:picLocks noChangeAspect="1"/>
          </p:cNvPicPr>
          <p:nvPr/>
        </p:nvPicPr>
        <p:blipFill rotWithShape="1">
          <a:blip r:embed="rId2">
            <a:alphaModFix amt="1000"/>
          </a:blip>
          <a:srcRect r="22250" b="12347"/>
          <a:stretch/>
        </p:blipFill>
        <p:spPr>
          <a:xfrm>
            <a:off x="6999111" y="1311075"/>
            <a:ext cx="5192890" cy="5546926"/>
          </a:xfrm>
          <a:prstGeom prst="rect">
            <a:avLst/>
          </a:prstGeom>
        </p:spPr>
      </p:pic>
      <p:sp>
        <p:nvSpPr>
          <p:cNvPr id="13" name="TextBox 12">
            <a:extLst>
              <a:ext uri="{FF2B5EF4-FFF2-40B4-BE49-F238E27FC236}">
                <a16:creationId xmlns:a16="http://schemas.microsoft.com/office/drawing/2014/main" id="{A07C1F0D-41C1-A944-9CF3-DA34ABC3DCF0}"/>
              </a:ext>
            </a:extLst>
          </p:cNvPr>
          <p:cNvSpPr txBox="1"/>
          <p:nvPr/>
        </p:nvSpPr>
        <p:spPr>
          <a:xfrm>
            <a:off x="2692671" y="4185518"/>
            <a:ext cx="1527710" cy="1338828"/>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i-FI" sz="1400" b="1" i="0" u="none" strike="noStrike" cap="none" normalizeH="0" baseline="0" noProof="0">
                <a:ln>
                  <a:noFill/>
                </a:ln>
                <a:solidFill>
                  <a:srgbClr val="0774AF"/>
                </a:solidFill>
                <a:uLnTx/>
                <a:uFillTx/>
                <a:latin typeface="Arial" panose="020B0604020202020204" pitchFamily="34" charset="0"/>
                <a:ea typeface="Open Sans" charset="0"/>
                <a:cs typeface="Arial" panose="020B0604020202020204" pitchFamily="34" charset="0"/>
              </a:rPr>
              <a:t>DIABETES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2F87"/>
              </a:solidFill>
              <a:effectLst/>
              <a:uLnTx/>
              <a:uFillTx/>
              <a:latin typeface="Arial" panose="020B0604020202020204" pitchFamily="34" charset="0"/>
              <a:ea typeface="Open Sans"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fi-FI" sz="1100" b="0" i="0" u="none" strike="noStrike" cap="none" normalizeH="0" baseline="0" noProof="0">
                <a:ln>
                  <a:noFill/>
                </a:ln>
                <a:solidFill>
                  <a:prstClr val="white">
                    <a:lumMod val="50000"/>
                  </a:prstClr>
                </a:solidFill>
                <a:uLnTx/>
                <a:uFillTx/>
                <a:latin typeface="Arial" panose="020B0604020202020204" pitchFamily="34" charset="0"/>
                <a:ea typeface="Open Sans" charset="0"/>
                <a:cs typeface="Arial" panose="020B0604020202020204" pitchFamily="34" charset="0"/>
              </a:rPr>
              <a:t>Me pyrimme vähentämään diabetesta ja parantamaan sitä sairastavien elämänlaatua.</a:t>
            </a:r>
          </a:p>
        </p:txBody>
      </p:sp>
      <p:sp>
        <p:nvSpPr>
          <p:cNvPr id="18" name="TextBox 17">
            <a:extLst>
              <a:ext uri="{FF2B5EF4-FFF2-40B4-BE49-F238E27FC236}">
                <a16:creationId xmlns:a16="http://schemas.microsoft.com/office/drawing/2014/main" id="{0E6068FD-C315-304D-AB55-4416AC0583FC}"/>
              </a:ext>
            </a:extLst>
          </p:cNvPr>
          <p:cNvSpPr txBox="1"/>
          <p:nvPr/>
        </p:nvSpPr>
        <p:spPr>
          <a:xfrm>
            <a:off x="9903749" y="4185517"/>
            <a:ext cx="1837490" cy="121571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i-FI" sz="1400" b="1" i="0" u="none" strike="noStrike" cap="none" normalizeH="0" baseline="0" noProof="0">
                <a:ln>
                  <a:noFill/>
                </a:ln>
                <a:solidFill>
                  <a:srgbClr val="F0C217"/>
                </a:solidFill>
                <a:uLnTx/>
                <a:uFillTx/>
                <a:latin typeface="Arial" panose="020B0604020202020204" pitchFamily="34" charset="0"/>
                <a:ea typeface="Open Sans" charset="0"/>
                <a:cs typeface="Arial" panose="020B0604020202020204" pitchFamily="34" charset="0"/>
              </a:rPr>
              <a:t>LAPSUUSIÄN SYÖPÄ</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Open Sans"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fi-FI" sz="1100" b="0" i="0" u="none" strike="noStrike" cap="none" normalizeH="0" baseline="0" noProof="0">
                <a:ln>
                  <a:noFill/>
                </a:ln>
                <a:solidFill>
                  <a:prstClr val="white">
                    <a:lumMod val="50000"/>
                  </a:prstClr>
                </a:solidFill>
                <a:uLnTx/>
                <a:uFillTx/>
                <a:latin typeface="Arial" panose="020B0604020202020204" pitchFamily="34" charset="0"/>
                <a:ea typeface="Open Sans" charset="0"/>
                <a:cs typeface="Arial" panose="020B0604020202020204" pitchFamily="34" charset="0"/>
              </a:rPr>
              <a:t>Autamme lapsuusiän syöpää sairastavia.</a:t>
            </a:r>
          </a:p>
        </p:txBody>
      </p:sp>
      <p:pic>
        <p:nvPicPr>
          <p:cNvPr id="20" name="Picture 19">
            <a:extLst>
              <a:ext uri="{FF2B5EF4-FFF2-40B4-BE49-F238E27FC236}">
                <a16:creationId xmlns:a16="http://schemas.microsoft.com/office/drawing/2014/main" id="{BFAC0475-CF00-F049-A671-795D30F5AA1D}"/>
              </a:ext>
            </a:extLst>
          </p:cNvPr>
          <p:cNvPicPr>
            <a:picLocks noChangeAspect="1"/>
          </p:cNvPicPr>
          <p:nvPr/>
        </p:nvPicPr>
        <p:blipFill>
          <a:blip r:embed="rId3"/>
          <a:stretch>
            <a:fillRect/>
          </a:stretch>
        </p:blipFill>
        <p:spPr>
          <a:xfrm>
            <a:off x="10281212" y="2960728"/>
            <a:ext cx="1075183" cy="1099345"/>
          </a:xfrm>
          <a:prstGeom prst="rect">
            <a:avLst/>
          </a:prstGeom>
        </p:spPr>
      </p:pic>
      <p:sp>
        <p:nvSpPr>
          <p:cNvPr id="14" name="TextBox 13">
            <a:extLst>
              <a:ext uri="{FF2B5EF4-FFF2-40B4-BE49-F238E27FC236}">
                <a16:creationId xmlns:a16="http://schemas.microsoft.com/office/drawing/2014/main" id="{C5E1DF59-786B-5547-8009-905B955E4B93}"/>
              </a:ext>
            </a:extLst>
          </p:cNvPr>
          <p:cNvSpPr txBox="1"/>
          <p:nvPr/>
        </p:nvSpPr>
        <p:spPr>
          <a:xfrm>
            <a:off x="4450339" y="4185518"/>
            <a:ext cx="1642170" cy="1338828"/>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i-FI" sz="1400" b="1" i="0" u="none" strike="noStrike" cap="none" normalizeH="0" baseline="0" noProof="0">
                <a:ln>
                  <a:noFill/>
                </a:ln>
                <a:solidFill>
                  <a:srgbClr val="8CC63F"/>
                </a:solidFill>
                <a:uLnTx/>
                <a:uFillTx/>
                <a:latin typeface="Arial" panose="020B0604020202020204" pitchFamily="34" charset="0"/>
                <a:ea typeface="Open Sans" charset="0"/>
                <a:cs typeface="Arial" panose="020B0604020202020204" pitchFamily="34" charset="0"/>
              </a:rPr>
              <a:t>YMPÄRISTÖ</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2F87"/>
              </a:solidFill>
              <a:effectLst/>
              <a:uLnTx/>
              <a:uFillTx/>
              <a:latin typeface="Arial" panose="020B0604020202020204" pitchFamily="34" charset="0"/>
              <a:ea typeface="Open Sans"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fi-FI" sz="1100">
                <a:solidFill>
                  <a:prstClr val="white">
                    <a:lumMod val="50000"/>
                  </a:prstClr>
                </a:solidFill>
                <a:latin typeface="Arial" panose="020B0604020202020204" pitchFamily="34" charset="0"/>
                <a:ea typeface="Open Sans" charset="0"/>
                <a:cs typeface="Arial" panose="020B0604020202020204" pitchFamily="34" charset="0"/>
              </a:rPr>
              <a:t>Suojelemme ympäristöä ja sitä kautta parannamme kaikkien olosuhteita.</a:t>
            </a:r>
          </a:p>
        </p:txBody>
      </p:sp>
      <p:pic>
        <p:nvPicPr>
          <p:cNvPr id="21" name="Picture 20">
            <a:extLst>
              <a:ext uri="{FF2B5EF4-FFF2-40B4-BE49-F238E27FC236}">
                <a16:creationId xmlns:a16="http://schemas.microsoft.com/office/drawing/2014/main" id="{6215A02F-4392-AB49-A87D-3CDACDC89AAB}"/>
              </a:ext>
            </a:extLst>
          </p:cNvPr>
          <p:cNvPicPr>
            <a:picLocks noChangeAspect="1"/>
          </p:cNvPicPr>
          <p:nvPr/>
        </p:nvPicPr>
        <p:blipFill>
          <a:blip r:embed="rId4"/>
          <a:stretch>
            <a:fillRect/>
          </a:stretch>
        </p:blipFill>
        <p:spPr>
          <a:xfrm>
            <a:off x="4733833" y="2960728"/>
            <a:ext cx="1075183" cy="1123506"/>
          </a:xfrm>
          <a:prstGeom prst="rect">
            <a:avLst/>
          </a:prstGeom>
        </p:spPr>
      </p:pic>
      <p:sp>
        <p:nvSpPr>
          <p:cNvPr id="17" name="TextBox 16">
            <a:extLst>
              <a:ext uri="{FF2B5EF4-FFF2-40B4-BE49-F238E27FC236}">
                <a16:creationId xmlns:a16="http://schemas.microsoft.com/office/drawing/2014/main" id="{C2FA882A-88AE-204F-AEE4-57F7A2368992}"/>
              </a:ext>
            </a:extLst>
          </p:cNvPr>
          <p:cNvSpPr txBox="1"/>
          <p:nvPr/>
        </p:nvSpPr>
        <p:spPr>
          <a:xfrm>
            <a:off x="6158383" y="4187548"/>
            <a:ext cx="1784045" cy="121571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i-FI" sz="1400" b="1" i="0" u="none" strike="noStrike" cap="none" normalizeH="0" baseline="0" noProof="0" dirty="0">
                <a:ln>
                  <a:noFill/>
                </a:ln>
                <a:solidFill>
                  <a:srgbClr val="F26A2C"/>
                </a:solidFill>
                <a:uLnTx/>
                <a:uFillTx/>
                <a:latin typeface="Arial" panose="020B0604020202020204" pitchFamily="34" charset="0"/>
                <a:ea typeface="Open Sans" charset="0"/>
                <a:cs typeface="Arial" panose="020B0604020202020204" pitchFamily="34" charset="0"/>
              </a:rPr>
              <a:t>NÄLÄN HELPOTTAMINEN</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2F87"/>
              </a:solidFill>
              <a:effectLst/>
              <a:uLnTx/>
              <a:uFillTx/>
              <a:latin typeface="Arial" panose="020B0604020202020204" pitchFamily="34" charset="0"/>
              <a:ea typeface="Open Sans"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fi-FI" sz="1100" dirty="0">
                <a:solidFill>
                  <a:prstClr val="white">
                    <a:lumMod val="50000"/>
                  </a:prstClr>
                </a:solidFill>
                <a:latin typeface="Arial" panose="020B0604020202020204" pitchFamily="34" charset="0"/>
                <a:ea typeface="Open Sans" charset="0"/>
                <a:cs typeface="Arial" panose="020B0604020202020204" pitchFamily="34" charset="0"/>
              </a:rPr>
              <a:t>Varmistamme, että kaikilla on tarpeeksi hyvälaatuista ruokaa.</a:t>
            </a:r>
          </a:p>
        </p:txBody>
      </p:sp>
      <p:pic>
        <p:nvPicPr>
          <p:cNvPr id="22" name="Picture 21">
            <a:extLst>
              <a:ext uri="{FF2B5EF4-FFF2-40B4-BE49-F238E27FC236}">
                <a16:creationId xmlns:a16="http://schemas.microsoft.com/office/drawing/2014/main" id="{4B64D3C0-2301-CD41-A7FE-E8DC74E53D69}"/>
              </a:ext>
            </a:extLst>
          </p:cNvPr>
          <p:cNvPicPr>
            <a:picLocks noChangeAspect="1"/>
          </p:cNvPicPr>
          <p:nvPr/>
        </p:nvPicPr>
        <p:blipFill>
          <a:blip r:embed="rId5"/>
          <a:stretch>
            <a:fillRect/>
          </a:stretch>
        </p:blipFill>
        <p:spPr>
          <a:xfrm>
            <a:off x="6548731" y="2960728"/>
            <a:ext cx="1183909" cy="1075183"/>
          </a:xfrm>
          <a:prstGeom prst="rect">
            <a:avLst/>
          </a:prstGeom>
        </p:spPr>
      </p:pic>
      <p:pic>
        <p:nvPicPr>
          <p:cNvPr id="23" name="Picture 22">
            <a:extLst>
              <a:ext uri="{FF2B5EF4-FFF2-40B4-BE49-F238E27FC236}">
                <a16:creationId xmlns:a16="http://schemas.microsoft.com/office/drawing/2014/main" id="{E6DE065B-D674-4245-9CB5-1848C2C20C6A}"/>
              </a:ext>
            </a:extLst>
          </p:cNvPr>
          <p:cNvPicPr>
            <a:picLocks noChangeAspect="1"/>
          </p:cNvPicPr>
          <p:nvPr/>
        </p:nvPicPr>
        <p:blipFill>
          <a:blip r:embed="rId6"/>
          <a:stretch>
            <a:fillRect/>
          </a:stretch>
        </p:blipFill>
        <p:spPr>
          <a:xfrm>
            <a:off x="2918935" y="2960728"/>
            <a:ext cx="1075183" cy="1111425"/>
          </a:xfrm>
          <a:prstGeom prst="rect">
            <a:avLst/>
          </a:prstGeom>
        </p:spPr>
      </p:pic>
      <p:sp>
        <p:nvSpPr>
          <p:cNvPr id="19" name="TextBox 18">
            <a:extLst>
              <a:ext uri="{FF2B5EF4-FFF2-40B4-BE49-F238E27FC236}">
                <a16:creationId xmlns:a16="http://schemas.microsoft.com/office/drawing/2014/main" id="{56F9F4EA-EF2F-F248-BB84-5F6164D8F248}"/>
              </a:ext>
            </a:extLst>
          </p:cNvPr>
          <p:cNvSpPr txBox="1"/>
          <p:nvPr/>
        </p:nvSpPr>
        <p:spPr>
          <a:xfrm>
            <a:off x="8166225" y="4185517"/>
            <a:ext cx="1671650" cy="1338828"/>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i-FI" sz="1400" b="1" i="0" u="none" strike="noStrike" cap="none" normalizeH="0" baseline="0" noProof="0">
                <a:ln>
                  <a:noFill/>
                </a:ln>
                <a:solidFill>
                  <a:srgbClr val="6A205F"/>
                </a:solidFill>
                <a:uLnTx/>
                <a:uFillTx/>
                <a:latin typeface="Arial" panose="020B0604020202020204" pitchFamily="34" charset="0"/>
                <a:ea typeface="Open Sans" charset="0"/>
                <a:cs typeface="Arial" panose="020B0604020202020204" pitchFamily="34" charset="0"/>
              </a:rPr>
              <a:t>NÄKÖKYKY</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Open Sans"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fi-FI" sz="1100" i="0" u="none" strike="noStrike" cap="none" normalizeH="0" baseline="0" noProof="0">
                <a:ln>
                  <a:noFill/>
                </a:ln>
                <a:solidFill>
                  <a:prstClr val="white">
                    <a:lumMod val="50000"/>
                  </a:prstClr>
                </a:solidFill>
                <a:uLnTx/>
                <a:uFillTx/>
                <a:latin typeface="Arial" panose="020B0604020202020204" pitchFamily="34" charset="0"/>
                <a:ea typeface="Open Sans" charset="0"/>
                <a:cs typeface="Arial" panose="020B0604020202020204" pitchFamily="34" charset="0"/>
              </a:rPr>
              <a:t>Vähennämme ennaltaehkäistävää ja parannettavaa sokeutta ja parannamme sokeiden ja näkövammaisten elämää.</a:t>
            </a:r>
          </a:p>
        </p:txBody>
      </p:sp>
      <p:pic>
        <p:nvPicPr>
          <p:cNvPr id="24" name="Picture 23">
            <a:extLst>
              <a:ext uri="{FF2B5EF4-FFF2-40B4-BE49-F238E27FC236}">
                <a16:creationId xmlns:a16="http://schemas.microsoft.com/office/drawing/2014/main" id="{B2EB1B46-A850-6E41-91BD-213C52BD550E}"/>
              </a:ext>
            </a:extLst>
          </p:cNvPr>
          <p:cNvPicPr>
            <a:picLocks noChangeAspect="1"/>
          </p:cNvPicPr>
          <p:nvPr/>
        </p:nvPicPr>
        <p:blipFill>
          <a:blip r:embed="rId7"/>
          <a:stretch>
            <a:fillRect/>
          </a:stretch>
        </p:blipFill>
        <p:spPr>
          <a:xfrm>
            <a:off x="8472355" y="2960728"/>
            <a:ext cx="1069142" cy="1075183"/>
          </a:xfrm>
          <a:prstGeom prst="rect">
            <a:avLst/>
          </a:prstGeom>
        </p:spPr>
      </p:pic>
    </p:spTree>
    <p:extLst>
      <p:ext uri="{BB962C8B-B14F-4D97-AF65-F5344CB8AC3E}">
        <p14:creationId xmlns:p14="http://schemas.microsoft.com/office/powerpoint/2010/main" val="10098299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5</a:t>
            </a:fld>
            <a:endParaRPr lang="en-US" sz="1000">
              <a:solidFill>
                <a:schemeClr val="bg1"/>
              </a:solidFill>
            </a:endParaRP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1016063" y="3169602"/>
            <a:ext cx="6497920" cy="191923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sz="1800">
                <a:solidFill>
                  <a:srgbClr val="55565A"/>
                </a:solidFill>
              </a:rPr>
              <a:t>Nuoret ihmiset ovat palvelun tulevaisuus ja tulevaisuus on nyt.</a:t>
            </a:r>
            <a:br>
              <a:rPr lang="fi-FI" sz="1800" b="1">
                <a:solidFill>
                  <a:srgbClr val="55565A"/>
                </a:solidFill>
              </a:rPr>
            </a:br>
            <a:endParaRPr lang="fi-FI" sz="1800" b="1">
              <a:solidFill>
                <a:srgbClr val="55565A"/>
              </a:solidFill>
            </a:endParaRPr>
          </a:p>
          <a:p>
            <a:pPr marL="285750" indent="-285750">
              <a:buFont typeface="Arial" panose="020B0604020202020204" pitchFamily="34" charset="0"/>
              <a:buChar char="•"/>
            </a:pPr>
            <a:r>
              <a:rPr lang="fi-FI" sz="1400" b="1">
                <a:solidFill>
                  <a:srgbClr val="55565A"/>
                </a:solidFill>
              </a:rPr>
              <a:t>Leot</a:t>
            </a:r>
            <a:r>
              <a:rPr lang="fi-FI" sz="1400">
                <a:solidFill>
                  <a:srgbClr val="55565A"/>
                </a:solidFill>
              </a:rPr>
              <a:t> ovat nuoria vapaaehtoisia, iältään 12–30-vuotiaita.</a:t>
            </a:r>
          </a:p>
          <a:p>
            <a:pPr marL="285750" indent="-285750">
              <a:buFont typeface="Arial" panose="020B0604020202020204" pitchFamily="34" charset="0"/>
              <a:buChar char="•"/>
            </a:pPr>
            <a:r>
              <a:rPr lang="fi-FI" sz="1400">
                <a:solidFill>
                  <a:srgbClr val="55565A"/>
                </a:solidFill>
              </a:rPr>
              <a:t>175 000 leoa </a:t>
            </a:r>
            <a:r>
              <a:rPr lang="fi-FI" sz="1400" b="1">
                <a:solidFill>
                  <a:srgbClr val="55565A"/>
                </a:solidFill>
              </a:rPr>
              <a:t>yli 7 000 klubissa </a:t>
            </a:r>
            <a:r>
              <a:rPr lang="fi-FI" sz="1400">
                <a:solidFill>
                  <a:srgbClr val="55565A"/>
                </a:solidFill>
              </a:rPr>
              <a:t>tekemässä töitä tärkeiden asioiden edistämiseksi.</a:t>
            </a:r>
          </a:p>
          <a:p>
            <a:pPr marL="285750" indent="-285750">
              <a:buFont typeface="Arial" panose="020B0604020202020204" pitchFamily="34" charset="0"/>
              <a:buChar char="•"/>
            </a:pPr>
            <a:r>
              <a:rPr lang="fi-FI" sz="1400">
                <a:solidFill>
                  <a:srgbClr val="55565A"/>
                </a:solidFill>
              </a:rPr>
              <a:t>Leoklubit ovat </a:t>
            </a:r>
            <a:r>
              <a:rPr lang="fi-FI" sz="1400" b="1">
                <a:solidFill>
                  <a:srgbClr val="55565A"/>
                </a:solidFill>
              </a:rPr>
              <a:t>palvelleet yli 60 vuoden ajan</a:t>
            </a:r>
            <a:r>
              <a:rPr lang="fi-FI" sz="1400">
                <a:solidFill>
                  <a:srgbClr val="55565A"/>
                </a:solidFill>
              </a:rPr>
              <a:t>.</a:t>
            </a:r>
          </a:p>
        </p:txBody>
      </p:sp>
      <p:sp>
        <p:nvSpPr>
          <p:cNvPr id="15" name="Yellow Bar">
            <a:extLst>
              <a:ext uri="{FF2B5EF4-FFF2-40B4-BE49-F238E27FC236}">
                <a16:creationId xmlns:a16="http://schemas.microsoft.com/office/drawing/2014/main" id="{E51C4DA4-A142-A94A-BC66-DF4ADD1F27BE}"/>
              </a:ext>
            </a:extLst>
          </p:cNvPr>
          <p:cNvSpPr/>
          <p:nvPr/>
        </p:nvSpPr>
        <p:spPr>
          <a:xfrm>
            <a:off x="1137330" y="2908687"/>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fi-FI">
                <a:latin typeface="Arial" charset="0"/>
                <a:ea typeface="Arial" charset="0"/>
                <a:cs typeface="Arial" charset="0"/>
              </a:rPr>
              <a:t> </a:t>
            </a:r>
          </a:p>
        </p:txBody>
      </p:sp>
      <p:sp>
        <p:nvSpPr>
          <p:cNvPr id="10" name="Headline">
            <a:extLst>
              <a:ext uri="{FF2B5EF4-FFF2-40B4-BE49-F238E27FC236}">
                <a16:creationId xmlns:a16="http://schemas.microsoft.com/office/drawing/2014/main" id="{D4C8344C-36A9-3F47-BAFA-0F7F5381B063}"/>
              </a:ext>
            </a:extLst>
          </p:cNvPr>
          <p:cNvSpPr txBox="1">
            <a:spLocks/>
          </p:cNvSpPr>
          <p:nvPr/>
        </p:nvSpPr>
        <p:spPr>
          <a:xfrm>
            <a:off x="541538" y="1503742"/>
            <a:ext cx="7554897" cy="114512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i-FI" sz="4200" dirty="0">
                <a:solidFill>
                  <a:srgbClr val="00338D"/>
                </a:solidFill>
              </a:rPr>
              <a:t>Valmistamme seuraavaa vapaaehtoisten sukupolvea.</a:t>
            </a:r>
          </a:p>
        </p:txBody>
      </p:sp>
      <p:pic>
        <p:nvPicPr>
          <p:cNvPr id="12" name="Picture 11">
            <a:extLst>
              <a:ext uri="{FF2B5EF4-FFF2-40B4-BE49-F238E27FC236}">
                <a16:creationId xmlns:a16="http://schemas.microsoft.com/office/drawing/2014/main" id="{CF3D90B6-D463-ED41-9FAC-19A2F8C0CE98}"/>
              </a:ext>
            </a:extLst>
          </p:cNvPr>
          <p:cNvPicPr>
            <a:picLocks noChangeAspect="1"/>
          </p:cNvPicPr>
          <p:nvPr/>
        </p:nvPicPr>
        <p:blipFill rotWithShape="1">
          <a:blip r:embed="rId2"/>
          <a:srcRect l="7370" r="7409"/>
          <a:stretch/>
        </p:blipFill>
        <p:spPr>
          <a:xfrm>
            <a:off x="7964424" y="1646692"/>
            <a:ext cx="3572732" cy="3572732"/>
          </a:xfrm>
          <a:prstGeom prst="ellipse">
            <a:avLst/>
          </a:prstGeom>
        </p:spPr>
      </p:pic>
    </p:spTree>
    <p:extLst>
      <p:ext uri="{BB962C8B-B14F-4D97-AF65-F5344CB8AC3E}">
        <p14:creationId xmlns:p14="http://schemas.microsoft.com/office/powerpoint/2010/main" val="31793611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033FD1D3-990D-A440-B7C2-71C43B4A89B9}"/>
              </a:ext>
            </a:extLst>
          </p:cNvPr>
          <p:cNvSpPr/>
          <p:nvPr/>
        </p:nvSpPr>
        <p:spPr>
          <a:xfrm>
            <a:off x="-2483"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4" name="Background - Image">
            <a:extLst>
              <a:ext uri="{FF2B5EF4-FFF2-40B4-BE49-F238E27FC236}">
                <a16:creationId xmlns:a16="http://schemas.microsoft.com/office/drawing/2014/main" id="{B6FE224F-8160-EB45-B1E9-2A2EF8E4949B}"/>
              </a:ext>
            </a:extLst>
          </p:cNvPr>
          <p:cNvPicPr>
            <a:picLocks noChangeAspect="1"/>
          </p:cNvPicPr>
          <p:nvPr/>
        </p:nvPicPr>
        <p:blipFill rotWithShape="1">
          <a:blip r:embed="rId2">
            <a:alphaModFix amt="5000"/>
          </a:blip>
          <a:srcRect l="8711" t="16425" r="13854" b="11766"/>
          <a:stretch/>
        </p:blipFill>
        <p:spPr>
          <a:xfrm>
            <a:off x="0" y="1"/>
            <a:ext cx="12192000" cy="6858000"/>
          </a:xfrm>
          <a:prstGeom prst="rect">
            <a:avLst/>
          </a:prstGeom>
        </p:spPr>
      </p:pic>
      <p:sp>
        <p:nvSpPr>
          <p:cNvPr id="3" name="Headline">
            <a:extLst>
              <a:ext uri="{FF2B5EF4-FFF2-40B4-BE49-F238E27FC236}">
                <a16:creationId xmlns:a16="http://schemas.microsoft.com/office/drawing/2014/main" id="{DB302187-9CA7-8D43-BA0A-B93259139B68}"/>
              </a:ext>
            </a:extLst>
          </p:cNvPr>
          <p:cNvSpPr txBox="1">
            <a:spLocks/>
          </p:cNvSpPr>
          <p:nvPr/>
        </p:nvSpPr>
        <p:spPr>
          <a:xfrm>
            <a:off x="2991185" y="2222674"/>
            <a:ext cx="620962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a:solidFill>
                  <a:schemeClr val="bg1"/>
                </a:solidFill>
              </a:rPr>
              <a:t>Päämaja</a:t>
            </a:r>
          </a:p>
        </p:txBody>
      </p:sp>
      <p:sp>
        <p:nvSpPr>
          <p:cNvPr id="4" name="Yellow Bar">
            <a:extLst>
              <a:ext uri="{FF2B5EF4-FFF2-40B4-BE49-F238E27FC236}">
                <a16:creationId xmlns:a16="http://schemas.microsoft.com/office/drawing/2014/main" id="{BB1323C2-86E0-EE4D-A8AE-3DDAADA40940}"/>
              </a:ext>
            </a:extLst>
          </p:cNvPr>
          <p:cNvSpPr/>
          <p:nvPr/>
        </p:nvSpPr>
        <p:spPr>
          <a:xfrm>
            <a:off x="5370871" y="2978596"/>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7" name="Page Number - Blue">
            <a:extLst>
              <a:ext uri="{FF2B5EF4-FFF2-40B4-BE49-F238E27FC236}">
                <a16:creationId xmlns:a16="http://schemas.microsoft.com/office/drawing/2014/main" id="{E941F36F-8306-BE4D-9BD0-B43EC4B6459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6</a:t>
            </a:fld>
            <a:endParaRPr lang="en-US" sz="1000">
              <a:solidFill>
                <a:srgbClr val="00338D"/>
              </a:solidFill>
            </a:endParaRPr>
          </a:p>
        </p:txBody>
      </p:sp>
      <p:sp>
        <p:nvSpPr>
          <p:cNvPr id="8" name="TextBox 7">
            <a:extLst>
              <a:ext uri="{FF2B5EF4-FFF2-40B4-BE49-F238E27FC236}">
                <a16:creationId xmlns:a16="http://schemas.microsoft.com/office/drawing/2014/main" id="{AEDD983F-9C5A-FE49-BD60-CE5B5DAA15D7}"/>
              </a:ext>
            </a:extLst>
          </p:cNvPr>
          <p:cNvSpPr txBox="1"/>
          <p:nvPr/>
        </p:nvSpPr>
        <p:spPr>
          <a:xfrm>
            <a:off x="1801006" y="3331913"/>
            <a:ext cx="8585022" cy="1200329"/>
          </a:xfrm>
          <a:prstGeom prst="rect">
            <a:avLst/>
          </a:prstGeom>
          <a:noFill/>
        </p:spPr>
        <p:txBody>
          <a:bodyPr wrap="square" rtlCol="0">
            <a:spAutoFit/>
          </a:bodyPr>
          <a:lstStyle/>
          <a:p>
            <a:pPr algn="ctr"/>
            <a:r>
              <a:rPr lang="fi-FI">
                <a:solidFill>
                  <a:schemeClr val="bg1"/>
                </a:solidFill>
                <a:latin typeface="Arial" charset="0"/>
                <a:ea typeface="Arial Hebrew Scholar" charset="-79"/>
                <a:cs typeface="Arial" charset="0"/>
              </a:rPr>
              <a:t>Lions Clubs Internationalin päämaja sijaitsee Oak Brookissa, Illinoisin osavaltiossa, USA:ssa. Noin 300 henkilökunnan jäsentä tukee jäseniä ja klubeja kaikkialla maailmassa sekä hallintovirkailijoita ja kansainvälisen hallituksen jäseniä. Kehitämme ja toteutamme aloitteita, joiden tavoitteena on kasvattaa Lions Clubs Internationalin näkyvyyttä ja palvelun vaikutusta. </a:t>
            </a:r>
          </a:p>
        </p:txBody>
      </p:sp>
    </p:spTree>
    <p:extLst>
      <p:ext uri="{BB962C8B-B14F-4D97-AF65-F5344CB8AC3E}">
        <p14:creationId xmlns:p14="http://schemas.microsoft.com/office/powerpoint/2010/main" val="37556354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033FD1D3-990D-A440-B7C2-71C43B4A89B9}"/>
              </a:ext>
            </a:extLst>
          </p:cNvPr>
          <p:cNvSpPr/>
          <p:nvPr/>
        </p:nvSpPr>
        <p:spPr>
          <a:xfrm>
            <a:off x="-2483"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4" name="Background - Image">
            <a:extLst>
              <a:ext uri="{FF2B5EF4-FFF2-40B4-BE49-F238E27FC236}">
                <a16:creationId xmlns:a16="http://schemas.microsoft.com/office/drawing/2014/main" id="{B6FE224F-8160-EB45-B1E9-2A2EF8E4949B}"/>
              </a:ext>
            </a:extLst>
          </p:cNvPr>
          <p:cNvPicPr>
            <a:picLocks noChangeAspect="1"/>
          </p:cNvPicPr>
          <p:nvPr/>
        </p:nvPicPr>
        <p:blipFill rotWithShape="1">
          <a:blip r:embed="rId2">
            <a:alphaModFix amt="5000"/>
          </a:blip>
          <a:srcRect l="8711" t="16425" r="13854" b="11766"/>
          <a:stretch/>
        </p:blipFill>
        <p:spPr>
          <a:xfrm>
            <a:off x="0" y="1"/>
            <a:ext cx="12192000" cy="6858000"/>
          </a:xfrm>
          <a:prstGeom prst="rect">
            <a:avLst/>
          </a:prstGeom>
        </p:spPr>
      </p:pic>
      <p:sp>
        <p:nvSpPr>
          <p:cNvPr id="3" name="Headline">
            <a:extLst>
              <a:ext uri="{FF2B5EF4-FFF2-40B4-BE49-F238E27FC236}">
                <a16:creationId xmlns:a16="http://schemas.microsoft.com/office/drawing/2014/main" id="{DB302187-9CA7-8D43-BA0A-B93259139B68}"/>
              </a:ext>
            </a:extLst>
          </p:cNvPr>
          <p:cNvSpPr txBox="1">
            <a:spLocks/>
          </p:cNvSpPr>
          <p:nvPr/>
        </p:nvSpPr>
        <p:spPr>
          <a:xfrm>
            <a:off x="2991185" y="2222674"/>
            <a:ext cx="620962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a:solidFill>
                  <a:schemeClr val="bg1"/>
                </a:solidFill>
              </a:rPr>
              <a:t>Järjestömme</a:t>
            </a:r>
          </a:p>
        </p:txBody>
      </p:sp>
      <p:sp>
        <p:nvSpPr>
          <p:cNvPr id="4" name="Yellow Bar">
            <a:extLst>
              <a:ext uri="{FF2B5EF4-FFF2-40B4-BE49-F238E27FC236}">
                <a16:creationId xmlns:a16="http://schemas.microsoft.com/office/drawing/2014/main" id="{BB1323C2-86E0-EE4D-A8AE-3DDAADA40940}"/>
              </a:ext>
            </a:extLst>
          </p:cNvPr>
          <p:cNvSpPr/>
          <p:nvPr/>
        </p:nvSpPr>
        <p:spPr>
          <a:xfrm>
            <a:off x="5370871" y="2978596"/>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7" name="Page Number - Blue">
            <a:extLst>
              <a:ext uri="{FF2B5EF4-FFF2-40B4-BE49-F238E27FC236}">
                <a16:creationId xmlns:a16="http://schemas.microsoft.com/office/drawing/2014/main" id="{E941F36F-8306-BE4D-9BD0-B43EC4B6459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7</a:t>
            </a:fld>
            <a:endParaRPr lang="en-US" sz="1000">
              <a:solidFill>
                <a:srgbClr val="00338D"/>
              </a:solidFill>
            </a:endParaRPr>
          </a:p>
        </p:txBody>
      </p:sp>
      <p:sp>
        <p:nvSpPr>
          <p:cNvPr id="8" name="TextBox 7">
            <a:extLst>
              <a:ext uri="{FF2B5EF4-FFF2-40B4-BE49-F238E27FC236}">
                <a16:creationId xmlns:a16="http://schemas.microsoft.com/office/drawing/2014/main" id="{AEDD983F-9C5A-FE49-BD60-CE5B5DAA15D7}"/>
              </a:ext>
            </a:extLst>
          </p:cNvPr>
          <p:cNvSpPr txBox="1"/>
          <p:nvPr/>
        </p:nvSpPr>
        <p:spPr>
          <a:xfrm>
            <a:off x="1709531" y="3331913"/>
            <a:ext cx="8706678" cy="1754326"/>
          </a:xfrm>
          <a:prstGeom prst="rect">
            <a:avLst/>
          </a:prstGeom>
          <a:noFill/>
        </p:spPr>
        <p:txBody>
          <a:bodyPr wrap="square" rtlCol="0">
            <a:spAutoFit/>
          </a:bodyPr>
          <a:lstStyle/>
          <a:p>
            <a:pPr algn="ctr"/>
            <a:r>
              <a:rPr lang="fi-FI" dirty="0">
                <a:solidFill>
                  <a:schemeClr val="bg1"/>
                </a:solidFill>
                <a:latin typeface="Arial" charset="0"/>
                <a:ea typeface="Arial Hebrew Scholar" charset="-79"/>
                <a:cs typeface="Arial" charset="0"/>
              </a:rPr>
              <a:t>Järjestö muodostuu itsenäisistä klubeista. Lions Clubs Internationalin tarkoitus on, että perustetaan klubeja, joiden jäsenet palvelevat paikallisia yhteisöjä.  Klubit ovat vastuussa niiden toiminnasta, taloudesta, palveluprojekteista ja muista jäsenyyteen ja toimintaan liittyvistä asioista. Lions Clubs Internationalin tehtävä on tukea klubeja ja jäseniä, ei johtaa tai hallita heitä.</a:t>
            </a:r>
          </a:p>
          <a:p>
            <a:pPr algn="ctr"/>
            <a:endParaRPr lang="en-US" kern="0" dirty="0">
              <a:solidFill>
                <a:schemeClr val="bg1"/>
              </a:solidFill>
              <a:latin typeface="Arial" charset="0"/>
              <a:ea typeface="Arial Hebrew Scholar" charset="-79"/>
              <a:cs typeface="Arial" charset="0"/>
            </a:endParaRPr>
          </a:p>
        </p:txBody>
      </p:sp>
    </p:spTree>
    <p:extLst>
      <p:ext uri="{BB962C8B-B14F-4D97-AF65-F5344CB8AC3E}">
        <p14:creationId xmlns:p14="http://schemas.microsoft.com/office/powerpoint/2010/main" val="5731803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033FD1D3-990D-A440-B7C2-71C43B4A89B9}"/>
              </a:ext>
            </a:extLst>
          </p:cNvPr>
          <p:cNvSpPr/>
          <p:nvPr/>
        </p:nvSpPr>
        <p:spPr>
          <a:xfrm>
            <a:off x="-2483"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4" name="Background - Image">
            <a:extLst>
              <a:ext uri="{FF2B5EF4-FFF2-40B4-BE49-F238E27FC236}">
                <a16:creationId xmlns:a16="http://schemas.microsoft.com/office/drawing/2014/main" id="{B6FE224F-8160-EB45-B1E9-2A2EF8E4949B}"/>
              </a:ext>
            </a:extLst>
          </p:cNvPr>
          <p:cNvPicPr>
            <a:picLocks noChangeAspect="1"/>
          </p:cNvPicPr>
          <p:nvPr/>
        </p:nvPicPr>
        <p:blipFill rotWithShape="1">
          <a:blip r:embed="rId2">
            <a:alphaModFix amt="5000"/>
          </a:blip>
          <a:srcRect l="8711" t="16425" r="13854" b="11766"/>
          <a:stretch/>
        </p:blipFill>
        <p:spPr>
          <a:xfrm>
            <a:off x="0" y="1"/>
            <a:ext cx="12192000" cy="6858000"/>
          </a:xfrm>
          <a:prstGeom prst="rect">
            <a:avLst/>
          </a:prstGeom>
        </p:spPr>
      </p:pic>
      <p:sp>
        <p:nvSpPr>
          <p:cNvPr id="3" name="Headline">
            <a:extLst>
              <a:ext uri="{FF2B5EF4-FFF2-40B4-BE49-F238E27FC236}">
                <a16:creationId xmlns:a16="http://schemas.microsoft.com/office/drawing/2014/main" id="{DB302187-9CA7-8D43-BA0A-B93259139B68}"/>
              </a:ext>
            </a:extLst>
          </p:cNvPr>
          <p:cNvSpPr txBox="1">
            <a:spLocks/>
          </p:cNvSpPr>
          <p:nvPr/>
        </p:nvSpPr>
        <p:spPr>
          <a:xfrm>
            <a:off x="2991185" y="2222674"/>
            <a:ext cx="620962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a:solidFill>
                  <a:schemeClr val="bg1"/>
                </a:solidFill>
              </a:rPr>
              <a:t>Säätiömme</a:t>
            </a:r>
          </a:p>
        </p:txBody>
      </p:sp>
      <p:sp>
        <p:nvSpPr>
          <p:cNvPr id="4" name="Yellow Bar">
            <a:extLst>
              <a:ext uri="{FF2B5EF4-FFF2-40B4-BE49-F238E27FC236}">
                <a16:creationId xmlns:a16="http://schemas.microsoft.com/office/drawing/2014/main" id="{BB1323C2-86E0-EE4D-A8AE-3DDAADA40940}"/>
              </a:ext>
            </a:extLst>
          </p:cNvPr>
          <p:cNvSpPr/>
          <p:nvPr/>
        </p:nvSpPr>
        <p:spPr>
          <a:xfrm>
            <a:off x="5370871" y="2978596"/>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7" name="Page Number - Blue">
            <a:extLst>
              <a:ext uri="{FF2B5EF4-FFF2-40B4-BE49-F238E27FC236}">
                <a16:creationId xmlns:a16="http://schemas.microsoft.com/office/drawing/2014/main" id="{E941F36F-8306-BE4D-9BD0-B43EC4B6459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8</a:t>
            </a:fld>
            <a:endParaRPr lang="en-US" sz="1000">
              <a:solidFill>
                <a:srgbClr val="00338D"/>
              </a:solidFill>
            </a:endParaRPr>
          </a:p>
        </p:txBody>
      </p:sp>
      <p:sp>
        <p:nvSpPr>
          <p:cNvPr id="8" name="TextBox 7">
            <a:extLst>
              <a:ext uri="{FF2B5EF4-FFF2-40B4-BE49-F238E27FC236}">
                <a16:creationId xmlns:a16="http://schemas.microsoft.com/office/drawing/2014/main" id="{AEDD983F-9C5A-FE49-BD60-CE5B5DAA15D7}"/>
              </a:ext>
            </a:extLst>
          </p:cNvPr>
          <p:cNvSpPr txBox="1"/>
          <p:nvPr/>
        </p:nvSpPr>
        <p:spPr>
          <a:xfrm>
            <a:off x="1801006" y="3331913"/>
            <a:ext cx="8585022" cy="1754326"/>
          </a:xfrm>
          <a:prstGeom prst="rect">
            <a:avLst/>
          </a:prstGeom>
          <a:noFill/>
        </p:spPr>
        <p:txBody>
          <a:bodyPr wrap="square" rtlCol="0">
            <a:spAutoFit/>
          </a:bodyPr>
          <a:lstStyle/>
          <a:p>
            <a:pPr algn="ctr"/>
            <a:r>
              <a:rPr lang="fi-FI">
                <a:solidFill>
                  <a:schemeClr val="bg1"/>
                </a:solidFill>
                <a:latin typeface="Arial" charset="0"/>
                <a:ea typeface="Arial Hebrew Scholar" charset="-79"/>
                <a:cs typeface="Arial" charset="0"/>
              </a:rPr>
              <a:t>Lions Clubs Internationalin säätiö (LCIF) on Lions Clubs Internationalin virallinen hyväntekeväisyysjärjestö. LCIF tukee lionien työtä tarjoamalla apurahoja paikallisiin ja kansainvälisiin humanitaarisiin projekteihin.</a:t>
            </a:r>
          </a:p>
          <a:p>
            <a:pPr algn="ctr"/>
            <a:endParaRPr lang="en-US" kern="0" dirty="0">
              <a:solidFill>
                <a:schemeClr val="bg1"/>
              </a:solidFill>
              <a:latin typeface="Arial" charset="0"/>
              <a:ea typeface="Arial Hebrew Scholar" charset="-79"/>
              <a:cs typeface="Arial" charset="0"/>
            </a:endParaRPr>
          </a:p>
          <a:p>
            <a:pPr algn="ctr"/>
            <a:endParaRPr lang="en-US" kern="0" dirty="0">
              <a:solidFill>
                <a:schemeClr val="bg1"/>
              </a:solidFill>
              <a:latin typeface="Arial" charset="0"/>
              <a:ea typeface="Arial Hebrew Scholar" charset="-79"/>
              <a:cs typeface="Arial" charset="0"/>
            </a:endParaRPr>
          </a:p>
          <a:p>
            <a:pPr algn="ctr"/>
            <a:endParaRPr lang="en-US" kern="0" dirty="0">
              <a:solidFill>
                <a:schemeClr val="bg1"/>
              </a:solidFill>
              <a:latin typeface="Arial" charset="0"/>
              <a:ea typeface="Arial Hebrew Scholar" charset="-79"/>
              <a:cs typeface="Arial" charset="0"/>
            </a:endParaRPr>
          </a:p>
        </p:txBody>
      </p:sp>
    </p:spTree>
    <p:extLst>
      <p:ext uri="{BB962C8B-B14F-4D97-AF65-F5344CB8AC3E}">
        <p14:creationId xmlns:p14="http://schemas.microsoft.com/office/powerpoint/2010/main" val="4381222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fi-FI">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372975" y="366727"/>
            <a:ext cx="1802054"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i-FI" sz="1600" dirty="0">
                <a:solidFill>
                  <a:srgbClr val="EBB700"/>
                </a:solidFill>
              </a:rPr>
              <a:t>Rakenteemme</a:t>
            </a: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2907733" y="1931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sz="1800" b="1" dirty="0" err="1">
                <a:solidFill>
                  <a:srgbClr val="55565A"/>
                </a:solidFill>
              </a:rPr>
              <a:t>Lionit</a:t>
            </a:r>
            <a:r>
              <a:rPr lang="fi-FI" sz="1800" b="1" dirty="0">
                <a:solidFill>
                  <a:srgbClr val="55565A"/>
                </a:solidFill>
              </a:rPr>
              <a:t>: </a:t>
            </a:r>
            <a:r>
              <a:rPr lang="fi-FI" sz="1800" dirty="0">
                <a:solidFill>
                  <a:srgbClr val="55565A"/>
                </a:solidFill>
              </a:rPr>
              <a:t>Vapaaehtoisina toimivat jäsenet.</a:t>
            </a:r>
          </a:p>
          <a:p>
            <a:endParaRPr lang="en-US" sz="1200" kern="0" dirty="0">
              <a:solidFill>
                <a:srgbClr val="55565A"/>
              </a:solidFill>
            </a:endParaRPr>
          </a:p>
          <a:p>
            <a:r>
              <a:rPr lang="fi-FI" sz="1800" b="1" dirty="0" err="1">
                <a:solidFill>
                  <a:srgbClr val="55565A"/>
                </a:solidFill>
              </a:rPr>
              <a:t>Lionsklubit</a:t>
            </a:r>
            <a:r>
              <a:rPr lang="fi-FI" sz="1800" b="1" dirty="0">
                <a:solidFill>
                  <a:srgbClr val="55565A"/>
                </a:solidFill>
              </a:rPr>
              <a:t>: </a:t>
            </a:r>
            <a:r>
              <a:rPr lang="fi-FI" sz="1800" dirty="0">
                <a:solidFill>
                  <a:srgbClr val="55565A"/>
                </a:solidFill>
              </a:rPr>
              <a:t>Jäsenet liittyvät paikallisiin klubeihin, jotka pyrkivät vastaamaan paikallisiin tarpeisiin. Paikalliset </a:t>
            </a:r>
            <a:r>
              <a:rPr lang="fi-FI" sz="1800" dirty="0" err="1">
                <a:solidFill>
                  <a:srgbClr val="55565A"/>
                </a:solidFill>
              </a:rPr>
              <a:t>lionsklubit</a:t>
            </a:r>
            <a:r>
              <a:rPr lang="fi-FI" sz="1800" dirty="0">
                <a:solidFill>
                  <a:srgbClr val="55565A"/>
                </a:solidFill>
              </a:rPr>
              <a:t> noudattavat piirin, moninkertaispiirin ja kansainvälisiä sääntöjä.</a:t>
            </a:r>
          </a:p>
          <a:p>
            <a:endParaRPr lang="en-US" sz="1200" kern="0" dirty="0">
              <a:solidFill>
                <a:srgbClr val="55565A"/>
              </a:solidFill>
            </a:endParaRPr>
          </a:p>
          <a:p>
            <a:r>
              <a:rPr lang="fi-FI" sz="1800" b="1" dirty="0">
                <a:solidFill>
                  <a:srgbClr val="55565A"/>
                </a:solidFill>
              </a:rPr>
              <a:t>Piirit: </a:t>
            </a:r>
            <a:r>
              <a:rPr lang="fi-FI" sz="1800" dirty="0">
                <a:solidFill>
                  <a:srgbClr val="55565A"/>
                </a:solidFill>
              </a:rPr>
              <a:t>Ryhmä klubeja </a:t>
            </a:r>
            <a:r>
              <a:rPr lang="fi-FI" sz="1800" dirty="0" err="1">
                <a:solidFill>
                  <a:srgbClr val="55565A"/>
                </a:solidFill>
              </a:rPr>
              <a:t>tietyllä</a:t>
            </a:r>
            <a:r>
              <a:rPr lang="fi-FI" sz="1800" dirty="0">
                <a:solidFill>
                  <a:srgbClr val="55565A"/>
                </a:solidFill>
              </a:rPr>
              <a:t> alueella, jota johtaa valittu </a:t>
            </a:r>
            <a:r>
              <a:rPr lang="fi-FI" sz="1800" dirty="0" err="1">
                <a:solidFill>
                  <a:srgbClr val="55565A"/>
                </a:solidFill>
              </a:rPr>
              <a:t>lionjohtaja</a:t>
            </a:r>
            <a:r>
              <a:rPr lang="fi-FI" sz="1800" dirty="0">
                <a:solidFill>
                  <a:srgbClr val="55565A"/>
                </a:solidFill>
              </a:rPr>
              <a:t>. </a:t>
            </a:r>
          </a:p>
          <a:p>
            <a:endParaRPr lang="en-US" sz="1200" kern="0" dirty="0">
              <a:solidFill>
                <a:srgbClr val="55565A"/>
              </a:solidFill>
            </a:endParaRPr>
          </a:p>
          <a:p>
            <a:r>
              <a:rPr lang="fi-FI" sz="1800" b="1" dirty="0">
                <a:solidFill>
                  <a:srgbClr val="55565A"/>
                </a:solidFill>
              </a:rPr>
              <a:t>Moninkertaispiirit: </a:t>
            </a:r>
            <a:r>
              <a:rPr lang="fi-FI" sz="1800" dirty="0">
                <a:solidFill>
                  <a:srgbClr val="55565A"/>
                </a:solidFill>
              </a:rPr>
              <a:t>Tietty määrä piirejä muodostaa moninkertaispiirin. Yleensä moninkertaispiiri on osavaltio USA:ssa ja valtio muissa maissa.</a:t>
            </a:r>
          </a:p>
          <a:p>
            <a:endParaRPr lang="en-US" sz="1200" kern="0" dirty="0">
              <a:solidFill>
                <a:srgbClr val="55565A"/>
              </a:solidFill>
            </a:endParaRPr>
          </a:p>
          <a:p>
            <a:r>
              <a:rPr lang="fi-FI" sz="1800" b="1" dirty="0">
                <a:solidFill>
                  <a:srgbClr val="55565A"/>
                </a:solidFill>
              </a:rPr>
              <a:t>Vaalipiirit: </a:t>
            </a:r>
            <a:r>
              <a:rPr lang="fi-FI" sz="1800" dirty="0">
                <a:solidFill>
                  <a:srgbClr val="55565A"/>
                </a:solidFill>
              </a:rPr>
              <a:t>Järjestön alueet on jaettu vaalipiireihin ja niitä edustaa kansainvälisen hallituksen jäsenenä toimiva kansainvälinen johtaja. </a:t>
            </a:r>
          </a:p>
          <a:p>
            <a:endParaRPr lang="en-US" sz="1800" kern="0" dirty="0">
              <a:solidFill>
                <a:srgbClr val="55565A"/>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9</a:t>
            </a:fld>
            <a:endParaRPr lang="en-US" sz="100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3029000" y="167335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fi-FI">
                <a:latin typeface="Arial" charset="0"/>
                <a:ea typeface="Arial"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918935" y="987288"/>
            <a:ext cx="8373905" cy="533400"/>
          </a:xfrm>
          <a:prstGeom prst="rect">
            <a:avLst/>
          </a:prstGeom>
        </p:spPr>
        <p:txBody>
          <a:bodyPr>
            <a:normAutofit fontScale="85000" lnSpcReduction="10000"/>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i-FI" sz="2400">
                <a:solidFill>
                  <a:srgbClr val="00338D"/>
                </a:solidFill>
              </a:rPr>
              <a:t>Järjestön rakenne vaihtelee paikallisesta kansalliseen tasoon.</a:t>
            </a:r>
          </a:p>
        </p:txBody>
      </p:sp>
      <p:pic>
        <p:nvPicPr>
          <p:cNvPr id="12" name="Emblem - Black">
            <a:extLst>
              <a:ext uri="{FF2B5EF4-FFF2-40B4-BE49-F238E27FC236}">
                <a16:creationId xmlns:a16="http://schemas.microsoft.com/office/drawing/2014/main" id="{23B94238-2C4D-3849-A30D-49E7CA877EE4}"/>
              </a:ext>
            </a:extLst>
          </p:cNvPr>
          <p:cNvPicPr>
            <a:picLocks noChangeAspect="1"/>
          </p:cNvPicPr>
          <p:nvPr/>
        </p:nvPicPr>
        <p:blipFill rotWithShape="1">
          <a:blip r:embed="rId2">
            <a:alphaModFix amt="1000"/>
          </a:blip>
          <a:srcRect r="22250" b="12347"/>
          <a:stretch/>
        </p:blipFill>
        <p:spPr>
          <a:xfrm>
            <a:off x="6999111" y="1311075"/>
            <a:ext cx="5192890" cy="5546926"/>
          </a:xfrm>
          <a:prstGeom prst="rect">
            <a:avLst/>
          </a:prstGeom>
        </p:spPr>
      </p:pic>
    </p:spTree>
    <p:extLst>
      <p:ext uri="{BB962C8B-B14F-4D97-AF65-F5344CB8AC3E}">
        <p14:creationId xmlns:p14="http://schemas.microsoft.com/office/powerpoint/2010/main" val="2211129913"/>
      </p:ext>
    </p:extLst>
  </p:cSld>
  <p:clrMapOvr>
    <a:masterClrMapping/>
  </p:clrMapOvr>
</p:sld>
</file>

<file path=ppt/theme/theme1.xml><?xml version="1.0" encoding="utf-8"?>
<a:theme xmlns:a="http://schemas.openxmlformats.org/drawingml/2006/main" name="MASTER SLIDE - BLAN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TotalTime>
  <Words>623</Words>
  <Application>Microsoft Macintosh PowerPoint</Application>
  <PresentationFormat>Widescreen</PresentationFormat>
  <Paragraphs>116</Paragraphs>
  <Slides>16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Helvetica Neue</vt:lpstr>
      <vt:lpstr>MASTER SLIDE - BLANK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Lynch, Jason</dc:creator>
  <cp:lastModifiedBy>Smith, Lisa</cp:lastModifiedBy>
  <cp:revision>172</cp:revision>
  <dcterms:created xsi:type="dcterms:W3CDTF">2018-11-12T16:45:52Z</dcterms:created>
  <dcterms:modified xsi:type="dcterms:W3CDTF">2019-10-19T15:06:08Z</dcterms:modified>
</cp:coreProperties>
</file>