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8" r:id="rId2"/>
    <p:sldMasterId id="2147483741" r:id="rId3"/>
    <p:sldMasterId id="2147483785" r:id="rId4"/>
    <p:sldMasterId id="2147483804" r:id="rId5"/>
    <p:sldMasterId id="2147483815" r:id="rId6"/>
    <p:sldMasterId id="2147483827" r:id="rId7"/>
    <p:sldMasterId id="2147483839" r:id="rId8"/>
    <p:sldMasterId id="2147483851" r:id="rId9"/>
    <p:sldMasterId id="2147483863" r:id="rId10"/>
    <p:sldMasterId id="2147483874" r:id="rId11"/>
    <p:sldMasterId id="2147483897" r:id="rId12"/>
    <p:sldMasterId id="2147483902" r:id="rId13"/>
    <p:sldMasterId id="2147483922" r:id="rId14"/>
    <p:sldMasterId id="2147484041" r:id="rId15"/>
  </p:sldMasterIdLst>
  <p:notesMasterIdLst>
    <p:notesMasterId r:id="rId82"/>
  </p:notesMasterIdLst>
  <p:handoutMasterIdLst>
    <p:handoutMasterId r:id="rId83"/>
  </p:handoutMasterIdLst>
  <p:sldIdLst>
    <p:sldId id="1987" r:id="rId16"/>
    <p:sldId id="2006" r:id="rId17"/>
    <p:sldId id="1103" r:id="rId18"/>
    <p:sldId id="1982" r:id="rId19"/>
    <p:sldId id="1107" r:id="rId20"/>
    <p:sldId id="1110" r:id="rId21"/>
    <p:sldId id="1933" r:id="rId22"/>
    <p:sldId id="1910" r:id="rId23"/>
    <p:sldId id="2007" r:id="rId24"/>
    <p:sldId id="1940" r:id="rId25"/>
    <p:sldId id="1962" r:id="rId26"/>
    <p:sldId id="2008" r:id="rId27"/>
    <p:sldId id="1989" r:id="rId28"/>
    <p:sldId id="2009" r:id="rId29"/>
    <p:sldId id="2010" r:id="rId30"/>
    <p:sldId id="2011" r:id="rId31"/>
    <p:sldId id="2012" r:id="rId32"/>
    <p:sldId id="2013" r:id="rId33"/>
    <p:sldId id="2063" r:id="rId34"/>
    <p:sldId id="2064" r:id="rId35"/>
    <p:sldId id="1960" r:id="rId36"/>
    <p:sldId id="1983" r:id="rId37"/>
    <p:sldId id="2065" r:id="rId38"/>
    <p:sldId id="2066" r:id="rId39"/>
    <p:sldId id="2067" r:id="rId40"/>
    <p:sldId id="2068" r:id="rId41"/>
    <p:sldId id="2069" r:id="rId42"/>
    <p:sldId id="1997" r:id="rId43"/>
    <p:sldId id="2070" r:id="rId44"/>
    <p:sldId id="2071" r:id="rId45"/>
    <p:sldId id="1967" r:id="rId46"/>
    <p:sldId id="2072" r:id="rId47"/>
    <p:sldId id="2073" r:id="rId48"/>
    <p:sldId id="1988" r:id="rId49"/>
    <p:sldId id="2074" r:id="rId50"/>
    <p:sldId id="2075" r:id="rId51"/>
    <p:sldId id="2076" r:id="rId52"/>
    <p:sldId id="2077" r:id="rId53"/>
    <p:sldId id="1981" r:id="rId54"/>
    <p:sldId id="2078" r:id="rId55"/>
    <p:sldId id="2079" r:id="rId56"/>
    <p:sldId id="2081" r:id="rId57"/>
    <p:sldId id="1083" r:id="rId58"/>
    <p:sldId id="2082" r:id="rId59"/>
    <p:sldId id="2083" r:id="rId60"/>
    <p:sldId id="2084" r:id="rId61"/>
    <p:sldId id="2085" r:id="rId62"/>
    <p:sldId id="2086" r:id="rId63"/>
    <p:sldId id="2087" r:id="rId64"/>
    <p:sldId id="2088" r:id="rId65"/>
    <p:sldId id="2089" r:id="rId66"/>
    <p:sldId id="2090" r:id="rId67"/>
    <p:sldId id="2091" r:id="rId68"/>
    <p:sldId id="2092" r:id="rId69"/>
    <p:sldId id="2093" r:id="rId70"/>
    <p:sldId id="2094" r:id="rId71"/>
    <p:sldId id="2095" r:id="rId72"/>
    <p:sldId id="2096" r:id="rId73"/>
    <p:sldId id="2097" r:id="rId74"/>
    <p:sldId id="2046" r:id="rId75"/>
    <p:sldId id="2098" r:id="rId76"/>
    <p:sldId id="2099" r:id="rId77"/>
    <p:sldId id="2100" r:id="rId78"/>
    <p:sldId id="2101" r:id="rId79"/>
    <p:sldId id="2102" r:id="rId80"/>
    <p:sldId id="2103" r:id="rId8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be, Ann"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BA7"/>
    <a:srgbClr val="66FFFF"/>
    <a:srgbClr val="13B9B5"/>
    <a:srgbClr val="11BB9F"/>
    <a:srgbClr val="13B1B9"/>
    <a:srgbClr val="10A8BC"/>
    <a:srgbClr val="1DABAF"/>
    <a:srgbClr val="1DA8AF"/>
    <a:srgbClr val="1CB097"/>
    <a:srgbClr val="084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9" autoAdjust="0"/>
    <p:restoredTop sz="94187" autoAdjust="0"/>
  </p:normalViewPr>
  <p:slideViewPr>
    <p:cSldViewPr snapToGrid="0">
      <p:cViewPr>
        <p:scale>
          <a:sx n="60" d="100"/>
          <a:sy n="60" d="100"/>
        </p:scale>
        <p:origin x="240" y="1098"/>
      </p:cViewPr>
      <p:guideLst/>
    </p:cSldViewPr>
  </p:slideViewPr>
  <p:notesTextViewPr>
    <p:cViewPr>
      <p:scale>
        <a:sx n="3" d="2"/>
        <a:sy n="3" d="2"/>
      </p:scale>
      <p:origin x="0" y="0"/>
    </p:cViewPr>
  </p:notesTextViewPr>
  <p:sorterViewPr>
    <p:cViewPr varScale="1">
      <p:scale>
        <a:sx n="1" d="1"/>
        <a:sy n="1" d="1"/>
      </p:scale>
      <p:origin x="0" y="-4188"/>
    </p:cViewPr>
  </p:sorterViewPr>
  <p:notesViewPr>
    <p:cSldViewPr snapToGrid="0">
      <p:cViewPr varScale="1">
        <p:scale>
          <a:sx n="66" d="100"/>
          <a:sy n="66" d="100"/>
        </p:scale>
        <p:origin x="16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commentAuthors" Target="commentAuthor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F89ADAA0-3C2B-452A-A2ED-5EB487A82E30}">
      <dgm:prSet phldrT="[Text]" custT="1"/>
      <dgm:spPr>
        <a:solidFill>
          <a:srgbClr val="54565A"/>
        </a:solidFill>
        <a:ln>
          <a:solidFill>
            <a:srgbClr val="EBB700"/>
          </a:solidFill>
        </a:ln>
      </dgm:spPr>
      <dgm:t>
        <a:bodyPr/>
        <a:lstStyle/>
        <a:p>
          <a:r>
            <a:rPr lang="fi-FI" sz="1200" b="0">
              <a:latin typeface="Arial" panose="020B0604020202020204" pitchFamily="34" charset="0"/>
              <a:cs typeface="Arial" panose="020B0604020202020204" pitchFamily="34" charset="0"/>
            </a:rPr>
            <a:t>Hallinnosta vastaava</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p>
      </dgm:t>
    </dgm:pt>
    <dgm:pt modelId="{50F82A0C-ED8F-44A9-A7B0-89315E08489E}">
      <dgm:prSet phldrT="[Text]" custT="1"/>
      <dgm:spPr>
        <a:solidFill>
          <a:srgbClr val="54565A"/>
        </a:solidFill>
        <a:ln>
          <a:solidFill>
            <a:srgbClr val="EBB700"/>
          </a:solidFill>
        </a:ln>
      </dgm:spPr>
      <dgm:t>
        <a:bodyPr/>
        <a:lstStyle/>
        <a:p>
          <a:r>
            <a:rPr lang="fi-FI" sz="1200" b="0">
              <a:latin typeface="Arial" panose="020B0604020202020204" pitchFamily="34" charset="0"/>
              <a:cs typeface="Arial" panose="020B0604020202020204" pitchFamily="34" charset="0"/>
            </a:rPr>
            <a:t>Neuvoja</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a:solidFill>
          <a:srgbClr val="54565A"/>
        </a:solidFill>
        <a:ln>
          <a:solidFill>
            <a:srgbClr val="EBB700"/>
          </a:solidFill>
        </a:ln>
      </dgm:spPr>
      <dgm:t>
        <a:bodyPr/>
        <a:lstStyle/>
        <a:p>
          <a:pPr algn="r"/>
          <a:r>
            <a:rPr lang="fi-FI" sz="1200" b="0" dirty="0">
              <a:latin typeface="Arial" panose="020B0604020202020204" pitchFamily="34" charset="0"/>
              <a:cs typeface="Arial" panose="020B0604020202020204" pitchFamily="34" charset="0"/>
            </a:rPr>
            <a:t>Yhteys-henkilö</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a:solidFill>
          <a:srgbClr val="54565A"/>
        </a:solidFill>
        <a:ln>
          <a:solidFill>
            <a:srgbClr val="EBB700"/>
          </a:solidFill>
        </a:ln>
      </dgm:spPr>
      <dgm:t>
        <a:bodyPr/>
        <a:lstStyle/>
        <a:p>
          <a:r>
            <a:rPr lang="fi-FI" sz="1200" b="1">
              <a:latin typeface="Arial" panose="020B0604020202020204" pitchFamily="34" charset="0"/>
              <a:cs typeface="Arial" panose="020B0604020202020204" pitchFamily="34" charset="0"/>
            </a:rPr>
            <a:t>Innostunut</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a:solidFill>
          <a:srgbClr val="54565A"/>
        </a:solidFill>
        <a:ln>
          <a:solidFill>
            <a:srgbClr val="EBB700"/>
          </a:solidFill>
        </a:ln>
      </dgm:spPr>
      <dgm:t>
        <a:bodyPr/>
        <a:lstStyle/>
        <a:p>
          <a:r>
            <a:rPr lang="fi-FI" sz="1200">
              <a:latin typeface="Arial" panose="020B0604020202020204" pitchFamily="34" charset="0"/>
              <a:cs typeface="Arial" panose="020B0604020202020204" pitchFamily="34" charset="0"/>
            </a:rPr>
            <a:t>Taitava esittäjä</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a:solidFill>
          <a:srgbClr val="54565A"/>
        </a:solidFill>
        <a:ln>
          <a:solidFill>
            <a:srgbClr val="EBB700"/>
          </a:solidFill>
        </a:ln>
      </dgm:spPr>
      <dgm:t>
        <a:bodyPr/>
        <a:lstStyle/>
        <a:p>
          <a:pPr algn="l"/>
          <a:r>
            <a:rPr lang="fi-FI" sz="1200">
              <a:latin typeface="Arial" panose="020B0604020202020204" pitchFamily="34" charset="0"/>
              <a:cs typeface="Arial" panose="020B0604020202020204" pitchFamily="34" charset="0"/>
            </a:rPr>
            <a:t>Kuuntelija</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2E204A8A-ABDB-4EA6-8C75-4B3578FAC632}">
      <dgm:prSet phldrT="[Text]"/>
      <dgm:spPr>
        <a:solidFill>
          <a:srgbClr val="54565A"/>
        </a:solidFill>
        <a:ln>
          <a:solidFill>
            <a:srgbClr val="EBB700"/>
          </a:solidFill>
        </a:ln>
      </dgm:spPr>
      <dgm:t>
        <a:bodyPr/>
        <a:lstStyle/>
        <a:p>
          <a:r>
            <a:rPr lang="fi-FI">
              <a:latin typeface="Arial" panose="020B0604020202020204" pitchFamily="34" charset="0"/>
              <a:cs typeface="Arial" panose="020B0604020202020204" pitchFamily="34" charset="0"/>
            </a:rPr>
            <a:t>Teknologiasta vastaava</a:t>
          </a:r>
        </a:p>
      </dgm:t>
    </dgm:pt>
    <dgm:pt modelId="{FCC3AB42-727C-4797-AFA5-9B0C854CB159}" type="parTrans" cxnId="{2BD94893-EE06-40EF-BB82-EEAD87CE84BF}">
      <dgm:prSet/>
      <dgm:spPr/>
      <dgm:t>
        <a:bodyPr/>
        <a:lstStyle/>
        <a:p>
          <a:endParaRPr lang="en-US"/>
        </a:p>
      </dgm:t>
    </dgm:pt>
    <dgm:pt modelId="{7A1EAF4E-ED2B-4DE1-A2B0-73295B8EDCCC}" type="sibTrans" cxnId="{2BD94893-EE06-40EF-BB82-EEAD87CE84BF}">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7" custScaleX="107323" custScaleY="100000" custRadScaleRad="99037" custRadScaleInc="-181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7"/>
      <dgm:spPr/>
    </dgm:pt>
    <dgm:pt modelId="{431520AE-621C-4B5C-923F-2CBD5DB03151}" type="pres">
      <dgm:prSet presAssocID="{50F82A0C-ED8F-44A9-A7B0-89315E08489E}" presName="node" presStyleLbl="node1" presStyleIdx="1" presStyleCnt="7">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7"/>
      <dgm:spPr/>
    </dgm:pt>
    <dgm:pt modelId="{BE6D6F3E-9919-48EF-9615-3760B7A8F66E}" type="pres">
      <dgm:prSet presAssocID="{02DF3932-6CF1-4B8E-A9BF-EA89486F903E}" presName="node" presStyleLbl="node1" presStyleIdx="2" presStyleCnt="7" custScaleX="90909" custScaleY="90909">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7"/>
      <dgm:spPr/>
    </dgm:pt>
    <dgm:pt modelId="{4893A52E-F9D1-4B5F-BC3C-BDAEE48174E6}" type="pres">
      <dgm:prSet presAssocID="{58CCA04C-C74A-4022-B52E-C2A1151DD35B}" presName="node" presStyleLbl="node1" presStyleIdx="3" presStyleCnt="7">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7"/>
      <dgm:spPr/>
    </dgm:pt>
    <dgm:pt modelId="{7BCB6EB6-CC09-40C6-8E24-7E5D448CCA6F}" type="pres">
      <dgm:prSet presAssocID="{979F81AA-DDBF-44A6-9904-7BFB531159E1}" presName="node" presStyleLbl="node1" presStyleIdx="4" presStyleCnt="7">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7"/>
      <dgm:spPr/>
    </dgm:pt>
    <dgm:pt modelId="{B5C30E7B-2012-4477-9B47-CAEFBD03A6F8}" type="pres">
      <dgm:prSet presAssocID="{B4F54436-2CE4-44F9-9E11-9797AD221C6D}" presName="node" presStyleLbl="node1" presStyleIdx="5" presStyleCnt="7" custScaleX="90909" custScaleY="90909">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7"/>
      <dgm:spPr/>
    </dgm:pt>
    <dgm:pt modelId="{F1CECF3A-44E3-4E43-A692-86DA868B2528}" type="pres">
      <dgm:prSet presAssocID="{2E204A8A-ABDB-4EA6-8C75-4B3578FAC632}" presName="node" presStyleLbl="node1" presStyleIdx="6" presStyleCnt="7" custScaleX="100000" custScaleY="100000">
        <dgm:presLayoutVars>
          <dgm:bulletEnabled val="1"/>
        </dgm:presLayoutVars>
      </dgm:prSet>
      <dgm:spPr/>
    </dgm:pt>
    <dgm:pt modelId="{934D13A0-46D3-4638-B700-CA4C71932A6B}" type="pres">
      <dgm:prSet presAssocID="{2E204A8A-ABDB-4EA6-8C75-4B3578FAC632}" presName="spNode" presStyleCnt="0"/>
      <dgm:spPr/>
    </dgm:pt>
    <dgm:pt modelId="{CE93910E-755F-408E-A3CF-52B9026C306E}" type="pres">
      <dgm:prSet presAssocID="{7A1EAF4E-ED2B-4DE1-A2B0-73295B8EDCCC}" presName="sibTrans" presStyleLbl="sibTrans1D1" presStyleIdx="6" presStyleCnt="7"/>
      <dgm:spPr/>
    </dgm:pt>
  </dgm:ptLst>
  <dgm:cxnLst>
    <dgm:cxn modelId="{7F5C960A-CE05-46E3-8FAA-848596F98401}" type="presOf" srcId="{55ACC210-0FEC-4CE5-9D51-37F2741064E2}" destId="{481D39C9-34C4-48D2-B33B-8B9855B6F190}"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7CE2941F-465D-43F0-ACB2-C995BB53A9F9}" type="presOf" srcId="{B4F54436-2CE4-44F9-9E11-9797AD221C6D}" destId="{B5C30E7B-2012-4477-9B47-CAEFBD03A6F8}" srcOrd="0" destOrd="0" presId="urn:microsoft.com/office/officeart/2005/8/layout/cycle6"/>
    <dgm:cxn modelId="{14864C2F-EC44-43E0-BEE4-47BC68B0C1AB}" type="presOf" srcId="{02DF3932-6CF1-4B8E-A9BF-EA89486F903E}" destId="{BE6D6F3E-9919-48EF-9615-3760B7A8F66E}"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C1EC3C40-A6CA-4B99-BEBC-FE7207C7243C}" type="presOf" srcId="{3AB559C1-D1A4-43FA-9DD1-0F665A1741DB}" destId="{399A343C-DA5B-4B57-9079-7FEB57BC26EE}" srcOrd="0" destOrd="0" presId="urn:microsoft.com/office/officeart/2005/8/layout/cycle6"/>
    <dgm:cxn modelId="{10E6A449-DD75-4FBB-9094-6296A9FA564F}" type="presOf" srcId="{1063451E-2BB8-4B49-8BDE-106477CF78FF}" destId="{4C09CBC2-0DF6-4CA2-8834-FDC42239A676}" srcOrd="0" destOrd="0" presId="urn:microsoft.com/office/officeart/2005/8/layout/cycle6"/>
    <dgm:cxn modelId="{DF707858-7491-41E6-8064-C5FC2A9BB969}" type="presOf" srcId="{58CCA04C-C74A-4022-B52E-C2A1151DD35B}" destId="{4893A52E-F9D1-4B5F-BC3C-BDAEE48174E6}" srcOrd="0" destOrd="0" presId="urn:microsoft.com/office/officeart/2005/8/layout/cycle6"/>
    <dgm:cxn modelId="{7D55DE8E-70C9-4D91-9BD3-FE97A7B102F3}" type="presOf" srcId="{34226B5C-91EC-45CF-B011-B2340C7491C4}" destId="{2FCAE97D-2E7D-4EEA-9F53-050E29B433BB}" srcOrd="0" destOrd="0" presId="urn:microsoft.com/office/officeart/2005/8/layout/cycle6"/>
    <dgm:cxn modelId="{2BD94893-EE06-40EF-BB82-EEAD87CE84BF}" srcId="{54868E5A-9077-416F-B000-12B10E9B073A}" destId="{2E204A8A-ABDB-4EA6-8C75-4B3578FAC632}" srcOrd="6" destOrd="0" parTransId="{FCC3AB42-727C-4797-AFA5-9B0C854CB159}" sibTransId="{7A1EAF4E-ED2B-4DE1-A2B0-73295B8EDCCC}"/>
    <dgm:cxn modelId="{0375FD94-2900-499E-B848-B294D04EAA21}" srcId="{54868E5A-9077-416F-B000-12B10E9B073A}" destId="{F89ADAA0-3C2B-452A-A2ED-5EB487A82E30}" srcOrd="0" destOrd="0" parTransId="{5B4EC640-6B2A-4627-9BCD-8B55D3E1C9F2}" sibTransId="{34226B5C-91EC-45CF-B011-B2340C7491C4}"/>
    <dgm:cxn modelId="{8B11D695-E834-4480-BAE4-2A26D2B0EF6A}" type="presOf" srcId="{F89ADAA0-3C2B-452A-A2ED-5EB487A82E30}" destId="{1DB399C2-C44F-43FE-AC84-368A62640879}" srcOrd="0" destOrd="0" presId="urn:microsoft.com/office/officeart/2005/8/layout/cycle6"/>
    <dgm:cxn modelId="{69ACEA99-7556-4091-92C5-89678B0B5798}" type="presOf" srcId="{7A1EAF4E-ED2B-4DE1-A2B0-73295B8EDCCC}" destId="{CE93910E-755F-408E-A3CF-52B9026C306E}" srcOrd="0" destOrd="0" presId="urn:microsoft.com/office/officeart/2005/8/layout/cycle6"/>
    <dgm:cxn modelId="{245B22A9-4DEB-4FEB-8187-0B550C614B62}" type="presOf" srcId="{2E204A8A-ABDB-4EA6-8C75-4B3578FAC632}" destId="{F1CECF3A-44E3-4E43-A692-86DA868B2528}" srcOrd="0" destOrd="0" presId="urn:microsoft.com/office/officeart/2005/8/layout/cycle6"/>
    <dgm:cxn modelId="{675250AA-4BAC-4F57-A585-C2ADC0725797}" type="presOf" srcId="{979F81AA-DDBF-44A6-9904-7BFB531159E1}" destId="{7BCB6EB6-CC09-40C6-8E24-7E5D448CCA6F}" srcOrd="0" destOrd="0" presId="urn:microsoft.com/office/officeart/2005/8/layout/cycle6"/>
    <dgm:cxn modelId="{8817F2B7-AE3E-4CDA-A160-72A937FFDC36}" type="presOf" srcId="{50F82A0C-ED8F-44A9-A7B0-89315E08489E}" destId="{431520AE-621C-4B5C-923F-2CBD5DB03151}"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32B76DC7-BAD0-47E5-B8EA-CC05D69CEB05}" type="presOf" srcId="{D7AFFC8C-2B81-48EF-B277-E1E42FDE4115}" destId="{AD3F2E67-02D8-4531-B6F2-08EC5CEDCBA5}" srcOrd="0" destOrd="0" presId="urn:microsoft.com/office/officeart/2005/8/layout/cycle6"/>
    <dgm:cxn modelId="{955BBBCE-F055-414D-B3D1-A572AA6F8064}" type="presOf" srcId="{54868E5A-9077-416F-B000-12B10E9B073A}" destId="{84109E80-8CA9-45AE-A682-D57FFE1C0CA1}"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02907BF6-43B2-4A6C-9351-3F3DFF42F201}" type="presOf" srcId="{4703DE9F-318D-49C3-BC65-6EA7299A7FAB}" destId="{3A61EB1C-935F-4D92-B54E-198B71473C0B}" srcOrd="0" destOrd="0" presId="urn:microsoft.com/office/officeart/2005/8/layout/cycle6"/>
    <dgm:cxn modelId="{0AD5EB09-B70F-4FFD-8591-27BAFD45EDA0}" type="presParOf" srcId="{84109E80-8CA9-45AE-A682-D57FFE1C0CA1}" destId="{1DB399C2-C44F-43FE-AC84-368A62640879}" srcOrd="0" destOrd="0" presId="urn:microsoft.com/office/officeart/2005/8/layout/cycle6"/>
    <dgm:cxn modelId="{AE205361-B67D-4C16-90A2-F064A18693EF}" type="presParOf" srcId="{84109E80-8CA9-45AE-A682-D57FFE1C0CA1}" destId="{86D44CA1-2F25-4670-A8CE-5C69F9BA1B92}" srcOrd="1" destOrd="0" presId="urn:microsoft.com/office/officeart/2005/8/layout/cycle6"/>
    <dgm:cxn modelId="{19F6A787-3BE6-4C4E-85AD-FD65FC707448}" type="presParOf" srcId="{84109E80-8CA9-45AE-A682-D57FFE1C0CA1}" destId="{2FCAE97D-2E7D-4EEA-9F53-050E29B433BB}" srcOrd="2" destOrd="0" presId="urn:microsoft.com/office/officeart/2005/8/layout/cycle6"/>
    <dgm:cxn modelId="{E77515D1-094D-49B7-9189-C705A65108C5}" type="presParOf" srcId="{84109E80-8CA9-45AE-A682-D57FFE1C0CA1}" destId="{431520AE-621C-4B5C-923F-2CBD5DB03151}" srcOrd="3" destOrd="0" presId="urn:microsoft.com/office/officeart/2005/8/layout/cycle6"/>
    <dgm:cxn modelId="{4ED69D36-339A-48D6-8BAF-5B97F2DC2B6D}" type="presParOf" srcId="{84109E80-8CA9-45AE-A682-D57FFE1C0CA1}" destId="{3717958B-1802-4FD8-AA5A-B08DCF1EEE5C}" srcOrd="4" destOrd="0" presId="urn:microsoft.com/office/officeart/2005/8/layout/cycle6"/>
    <dgm:cxn modelId="{EBE41BA5-B370-49A1-BB63-83A657F0BBEE}" type="presParOf" srcId="{84109E80-8CA9-45AE-A682-D57FFE1C0CA1}" destId="{399A343C-DA5B-4B57-9079-7FEB57BC26EE}" srcOrd="5" destOrd="0" presId="urn:microsoft.com/office/officeart/2005/8/layout/cycle6"/>
    <dgm:cxn modelId="{611E5CEC-69F6-4BF9-B3C2-165D12980E07}" type="presParOf" srcId="{84109E80-8CA9-45AE-A682-D57FFE1C0CA1}" destId="{BE6D6F3E-9919-48EF-9615-3760B7A8F66E}" srcOrd="6" destOrd="0" presId="urn:microsoft.com/office/officeart/2005/8/layout/cycle6"/>
    <dgm:cxn modelId="{9382DD08-9590-44AD-A40E-510DC65D306E}" type="presParOf" srcId="{84109E80-8CA9-45AE-A682-D57FFE1C0CA1}" destId="{2786E5BE-6865-41AD-9DD2-5E9BE4B779A7}" srcOrd="7" destOrd="0" presId="urn:microsoft.com/office/officeart/2005/8/layout/cycle6"/>
    <dgm:cxn modelId="{28DAD6C8-D3FD-4058-B425-1686AA67407A}" type="presParOf" srcId="{84109E80-8CA9-45AE-A682-D57FFE1C0CA1}" destId="{AD3F2E67-02D8-4531-B6F2-08EC5CEDCBA5}" srcOrd="8" destOrd="0" presId="urn:microsoft.com/office/officeart/2005/8/layout/cycle6"/>
    <dgm:cxn modelId="{2EF88FFE-B62D-4FA1-85A4-0A4334CDA57F}" type="presParOf" srcId="{84109E80-8CA9-45AE-A682-D57FFE1C0CA1}" destId="{4893A52E-F9D1-4B5F-BC3C-BDAEE48174E6}" srcOrd="9" destOrd="0" presId="urn:microsoft.com/office/officeart/2005/8/layout/cycle6"/>
    <dgm:cxn modelId="{8FD72D67-A7F8-45EC-8A91-F21D43B45C42}" type="presParOf" srcId="{84109E80-8CA9-45AE-A682-D57FFE1C0CA1}" destId="{4D144993-E12B-4735-B6FD-6EC75B2738A8}" srcOrd="10" destOrd="0" presId="urn:microsoft.com/office/officeart/2005/8/layout/cycle6"/>
    <dgm:cxn modelId="{4A586523-F5C9-47A1-8060-CB4CED201731}" type="presParOf" srcId="{84109E80-8CA9-45AE-A682-D57FFE1C0CA1}" destId="{481D39C9-34C4-48D2-B33B-8B9855B6F190}" srcOrd="11" destOrd="0" presId="urn:microsoft.com/office/officeart/2005/8/layout/cycle6"/>
    <dgm:cxn modelId="{80F5E84A-1BCC-460C-AD7B-1AD59FF8395E}" type="presParOf" srcId="{84109E80-8CA9-45AE-A682-D57FFE1C0CA1}" destId="{7BCB6EB6-CC09-40C6-8E24-7E5D448CCA6F}" srcOrd="12" destOrd="0" presId="urn:microsoft.com/office/officeart/2005/8/layout/cycle6"/>
    <dgm:cxn modelId="{C3B63F13-0F5C-42F9-A2D6-3D4E8707F973}" type="presParOf" srcId="{84109E80-8CA9-45AE-A682-D57FFE1C0CA1}" destId="{35172343-BF4A-4849-8762-15CF2FC442CD}" srcOrd="13" destOrd="0" presId="urn:microsoft.com/office/officeart/2005/8/layout/cycle6"/>
    <dgm:cxn modelId="{BCCAC3CA-3D30-474C-98A5-14264B6DC4B9}" type="presParOf" srcId="{84109E80-8CA9-45AE-A682-D57FFE1C0CA1}" destId="{4C09CBC2-0DF6-4CA2-8834-FDC42239A676}" srcOrd="14" destOrd="0" presId="urn:microsoft.com/office/officeart/2005/8/layout/cycle6"/>
    <dgm:cxn modelId="{E719B6C9-BE6B-47E1-A166-1636C76507A8}" type="presParOf" srcId="{84109E80-8CA9-45AE-A682-D57FFE1C0CA1}" destId="{B5C30E7B-2012-4477-9B47-CAEFBD03A6F8}" srcOrd="15" destOrd="0" presId="urn:microsoft.com/office/officeart/2005/8/layout/cycle6"/>
    <dgm:cxn modelId="{0858AB4A-5B90-41D1-A10A-1345E6137A0B}" type="presParOf" srcId="{84109E80-8CA9-45AE-A682-D57FFE1C0CA1}" destId="{4374FEFE-1D03-4396-B457-097BC541C7C2}" srcOrd="16" destOrd="0" presId="urn:microsoft.com/office/officeart/2005/8/layout/cycle6"/>
    <dgm:cxn modelId="{2DEB2A6C-2500-4A7E-B708-BDD9227C4743}" type="presParOf" srcId="{84109E80-8CA9-45AE-A682-D57FFE1C0CA1}" destId="{3A61EB1C-935F-4D92-B54E-198B71473C0B}" srcOrd="17" destOrd="0" presId="urn:microsoft.com/office/officeart/2005/8/layout/cycle6"/>
    <dgm:cxn modelId="{8CAE5301-A77E-4E86-BAD8-474089EAAC24}" type="presParOf" srcId="{84109E80-8CA9-45AE-A682-D57FFE1C0CA1}" destId="{F1CECF3A-44E3-4E43-A692-86DA868B2528}" srcOrd="18" destOrd="0" presId="urn:microsoft.com/office/officeart/2005/8/layout/cycle6"/>
    <dgm:cxn modelId="{9A405191-C6F8-4D87-ABD8-C3DE5FEF2ECA}" type="presParOf" srcId="{84109E80-8CA9-45AE-A682-D57FFE1C0CA1}" destId="{934D13A0-46D3-4638-B700-CA4C71932A6B}" srcOrd="19" destOrd="0" presId="urn:microsoft.com/office/officeart/2005/8/layout/cycle6"/>
    <dgm:cxn modelId="{2006560F-C9F8-4B87-BEFE-BEF6935F82CE}" type="presParOf" srcId="{84109E80-8CA9-45AE-A682-D57FFE1C0CA1}" destId="{CE93910E-755F-408E-A3CF-52B9026C306E}" srcOrd="20"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lang="en-US"/>
        </a:p>
      </dgm:t>
    </dgm:pt>
    <dgm:pt modelId="{F89ADAA0-3C2B-452A-A2ED-5EB487A82E30}">
      <dgm:prSet phldrT="[Text]" custT="1"/>
      <dgm:spPr/>
      <dgm:t>
        <a:bodyPr/>
        <a:lstStyle/>
        <a:p>
          <a:r>
            <a:rPr lang="fi-FI" sz="1200" b="0">
              <a:latin typeface="Arial" panose="020B0604020202020204" pitchFamily="34" charset="0"/>
              <a:cs typeface="Arial" panose="020B0604020202020204" pitchFamily="34" charset="0"/>
            </a:rPr>
            <a:t>Motivoija</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solidFill>
              <a:srgbClr val="00B0F0"/>
            </a:solidFill>
          </a:endParaRPr>
        </a:p>
      </dgm:t>
    </dgm:pt>
    <dgm:pt modelId="{50F82A0C-ED8F-44A9-A7B0-89315E08489E}">
      <dgm:prSet phldrT="[Text]" custT="1"/>
      <dgm:spPr/>
      <dgm:t>
        <a:bodyPr/>
        <a:lstStyle/>
        <a:p>
          <a:r>
            <a:rPr lang="fi-FI" sz="1200" b="0">
              <a:latin typeface="Arial" panose="020B0604020202020204" pitchFamily="34" charset="0"/>
              <a:cs typeface="Arial" panose="020B0604020202020204" pitchFamily="34" charset="0"/>
            </a:rPr>
            <a:t>Kouluttaja</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dgm:t>
        <a:bodyPr/>
        <a:lstStyle/>
        <a:p>
          <a:r>
            <a:rPr lang="fi-FI" sz="1200" b="0">
              <a:latin typeface="Arial" panose="020B0604020202020204" pitchFamily="34" charset="0"/>
              <a:cs typeface="Arial" panose="020B0604020202020204" pitchFamily="34" charset="0"/>
            </a:rPr>
            <a:t>Kommunikoija</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dgm:t>
        <a:bodyPr/>
        <a:lstStyle/>
        <a:p>
          <a:r>
            <a:rPr lang="fi-FI" sz="1200" b="0">
              <a:latin typeface="Arial" panose="020B0604020202020204" pitchFamily="34" charset="0"/>
              <a:cs typeface="Arial" panose="020B0604020202020204" pitchFamily="34" charset="0"/>
            </a:rPr>
            <a:t>Tarkkailija</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dgm:t>
        <a:bodyPr/>
        <a:lstStyle/>
        <a:p>
          <a:r>
            <a:rPr lang="fi-FI" sz="1200" b="0">
              <a:latin typeface="Arial" panose="020B0604020202020204" pitchFamily="34" charset="0"/>
              <a:cs typeface="Arial" panose="020B0604020202020204" pitchFamily="34" charset="0"/>
            </a:rPr>
            <a:t>Suunnittelija</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dgm:t>
        <a:bodyPr/>
        <a:lstStyle/>
        <a:p>
          <a:pPr algn="ctr"/>
          <a:r>
            <a:rPr lang="fi-FI" sz="1200" b="0">
              <a:latin typeface="Arial" panose="020B0604020202020204" pitchFamily="34" charset="0"/>
              <a:cs typeface="Arial" panose="020B0604020202020204" pitchFamily="34" charset="0"/>
            </a:rPr>
            <a:t>Tiimin rakentaja</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6" custScaleX="119817" custScaleY="133100" custRadScaleRad="100174" custRadScaleInc="-168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6"/>
      <dgm:spPr/>
    </dgm:pt>
    <dgm:pt modelId="{431520AE-621C-4B5C-923F-2CBD5DB03151}" type="pres">
      <dgm:prSet presAssocID="{50F82A0C-ED8F-44A9-A7B0-89315E08489E}" presName="node" presStyleLbl="node1" presStyleIdx="1" presStyleCnt="6" custScaleX="135177" custScaleY="121000" custRadScaleRad="89198" custRadScaleInc="9895">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6"/>
      <dgm:spPr/>
    </dgm:pt>
    <dgm:pt modelId="{BE6D6F3E-9919-48EF-9615-3760B7A8F66E}" type="pres">
      <dgm:prSet presAssocID="{02DF3932-6CF1-4B8E-A9BF-EA89486F903E}" presName="node" presStyleLbl="node1" presStyleIdx="2" presStyleCnt="6" custScaleX="145792" custScaleY="106262">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6"/>
      <dgm:spPr/>
    </dgm:pt>
    <dgm:pt modelId="{4893A52E-F9D1-4B5F-BC3C-BDAEE48174E6}" type="pres">
      <dgm:prSet presAssocID="{58CCA04C-C74A-4022-B52E-C2A1151DD35B}" presName="node" presStyleLbl="node1" presStyleIdx="3" presStyleCnt="6" custScaleX="135177" custScaleY="121000" custRadScaleRad="120011" custRadScaleInc="-4136">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6"/>
      <dgm:spPr/>
    </dgm:pt>
    <dgm:pt modelId="{7BCB6EB6-CC09-40C6-8E24-7E5D448CCA6F}" type="pres">
      <dgm:prSet presAssocID="{979F81AA-DDBF-44A6-9904-7BFB531159E1}" presName="node" presStyleLbl="node1" presStyleIdx="4" presStyleCnt="6" custScaleX="130067" custScaleY="106262">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6"/>
      <dgm:spPr/>
    </dgm:pt>
    <dgm:pt modelId="{B5C30E7B-2012-4477-9B47-CAEFBD03A6F8}" type="pres">
      <dgm:prSet presAssocID="{B4F54436-2CE4-44F9-9E11-9797AD221C6D}" presName="node" presStyleLbl="node1" presStyleIdx="5" presStyleCnt="6" custScaleX="135177" custScaleY="121000" custRadScaleRad="94753" custRadScaleInc="-18761">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6"/>
      <dgm:spPr/>
    </dgm:pt>
  </dgm:ptLst>
  <dgm:cxnLst>
    <dgm:cxn modelId="{FFE3A60F-D201-4039-B7B6-9B640D859FB7}" type="presOf" srcId="{B4F54436-2CE4-44F9-9E11-9797AD221C6D}" destId="{B5C30E7B-2012-4477-9B47-CAEFBD03A6F8}"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3BA55025-F427-4991-8884-E35957548C0E}" type="presOf" srcId="{4703DE9F-318D-49C3-BC65-6EA7299A7FAB}" destId="{3A61EB1C-935F-4D92-B54E-198B71473C0B}"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A561E93E-A5A7-4B64-B14C-9CAE6DCB2635}" type="presOf" srcId="{54868E5A-9077-416F-B000-12B10E9B073A}" destId="{84109E80-8CA9-45AE-A682-D57FFE1C0CA1}" srcOrd="0" destOrd="0" presId="urn:microsoft.com/office/officeart/2005/8/layout/cycle6"/>
    <dgm:cxn modelId="{7FD4A26D-0459-480D-B4C4-D9780CE106CC}" type="presOf" srcId="{1063451E-2BB8-4B49-8BDE-106477CF78FF}" destId="{4C09CBC2-0DF6-4CA2-8834-FDC42239A676}" srcOrd="0" destOrd="0" presId="urn:microsoft.com/office/officeart/2005/8/layout/cycle6"/>
    <dgm:cxn modelId="{EF168854-283D-4883-9B5C-82D19F5837A1}" type="presOf" srcId="{3AB559C1-D1A4-43FA-9DD1-0F665A1741DB}" destId="{399A343C-DA5B-4B57-9079-7FEB57BC26EE}" srcOrd="0" destOrd="0" presId="urn:microsoft.com/office/officeart/2005/8/layout/cycle6"/>
    <dgm:cxn modelId="{006F2A55-12CD-4649-82D9-7FD5852E66D3}" type="presOf" srcId="{02DF3932-6CF1-4B8E-A9BF-EA89486F903E}" destId="{BE6D6F3E-9919-48EF-9615-3760B7A8F66E}" srcOrd="0" destOrd="0" presId="urn:microsoft.com/office/officeart/2005/8/layout/cycle6"/>
    <dgm:cxn modelId="{7AED4888-0DB1-43A0-A0D2-F5D73E0DC488}" type="presOf" srcId="{F89ADAA0-3C2B-452A-A2ED-5EB487A82E30}" destId="{1DB399C2-C44F-43FE-AC84-368A62640879}" srcOrd="0" destOrd="0" presId="urn:microsoft.com/office/officeart/2005/8/layout/cycle6"/>
    <dgm:cxn modelId="{0375FD94-2900-499E-B848-B294D04EAA21}" srcId="{54868E5A-9077-416F-B000-12B10E9B073A}" destId="{F89ADAA0-3C2B-452A-A2ED-5EB487A82E30}" srcOrd="0" destOrd="0" parTransId="{5B4EC640-6B2A-4627-9BCD-8B55D3E1C9F2}" sibTransId="{34226B5C-91EC-45CF-B011-B2340C7491C4}"/>
    <dgm:cxn modelId="{8AEE1AB2-8608-46F9-9BD6-B3FD524371E7}" type="presOf" srcId="{58CCA04C-C74A-4022-B52E-C2A1151DD35B}" destId="{4893A52E-F9D1-4B5F-BC3C-BDAEE48174E6}" srcOrd="0" destOrd="0" presId="urn:microsoft.com/office/officeart/2005/8/layout/cycle6"/>
    <dgm:cxn modelId="{6C6F34B4-AF23-4594-B930-80A18D9BD7CF}" type="presOf" srcId="{979F81AA-DDBF-44A6-9904-7BFB531159E1}" destId="{7BCB6EB6-CC09-40C6-8E24-7E5D448CCA6F}"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44A481CB-E73A-430C-B045-6F6B9216B9FA}" type="presOf" srcId="{34226B5C-91EC-45CF-B011-B2340C7491C4}" destId="{2FCAE97D-2E7D-4EEA-9F53-050E29B433BB}" srcOrd="0" destOrd="0" presId="urn:microsoft.com/office/officeart/2005/8/layout/cycle6"/>
    <dgm:cxn modelId="{C7BF7BEE-5553-4A81-9998-7589B31B0258}" type="presOf" srcId="{D7AFFC8C-2B81-48EF-B277-E1E42FDE4115}" destId="{AD3F2E67-02D8-4531-B6F2-08EC5CEDCBA5}"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88F6D2F2-7943-4090-A2CC-EB30FCBB0C1D}" type="presOf" srcId="{50F82A0C-ED8F-44A9-A7B0-89315E08489E}" destId="{431520AE-621C-4B5C-923F-2CBD5DB03151}" srcOrd="0" destOrd="0" presId="urn:microsoft.com/office/officeart/2005/8/layout/cycle6"/>
    <dgm:cxn modelId="{0CAFF4F4-8F9E-4A00-9B28-C70F5D1BCEB9}" type="presOf" srcId="{55ACC210-0FEC-4CE5-9D51-37F2741064E2}" destId="{481D39C9-34C4-48D2-B33B-8B9855B6F190}" srcOrd="0" destOrd="0" presId="urn:microsoft.com/office/officeart/2005/8/layout/cycle6"/>
    <dgm:cxn modelId="{850EF8C1-B481-4C87-BB56-4F74A5069DB2}" type="presParOf" srcId="{84109E80-8CA9-45AE-A682-D57FFE1C0CA1}" destId="{1DB399C2-C44F-43FE-AC84-368A62640879}" srcOrd="0" destOrd="0" presId="urn:microsoft.com/office/officeart/2005/8/layout/cycle6"/>
    <dgm:cxn modelId="{7C6888A8-908D-4381-8762-5A1D33EF0054}" type="presParOf" srcId="{84109E80-8CA9-45AE-A682-D57FFE1C0CA1}" destId="{86D44CA1-2F25-4670-A8CE-5C69F9BA1B92}" srcOrd="1" destOrd="0" presId="urn:microsoft.com/office/officeart/2005/8/layout/cycle6"/>
    <dgm:cxn modelId="{A497824F-693C-48E3-ADE8-4A588FD4F00E}" type="presParOf" srcId="{84109E80-8CA9-45AE-A682-D57FFE1C0CA1}" destId="{2FCAE97D-2E7D-4EEA-9F53-050E29B433BB}" srcOrd="2" destOrd="0" presId="urn:microsoft.com/office/officeart/2005/8/layout/cycle6"/>
    <dgm:cxn modelId="{5FC5927B-0819-40BE-99DE-4088726559C3}" type="presParOf" srcId="{84109E80-8CA9-45AE-A682-D57FFE1C0CA1}" destId="{431520AE-621C-4B5C-923F-2CBD5DB03151}" srcOrd="3" destOrd="0" presId="urn:microsoft.com/office/officeart/2005/8/layout/cycle6"/>
    <dgm:cxn modelId="{6CBF84E6-927D-4033-BF37-CA2ADF38D97C}" type="presParOf" srcId="{84109E80-8CA9-45AE-A682-D57FFE1C0CA1}" destId="{3717958B-1802-4FD8-AA5A-B08DCF1EEE5C}" srcOrd="4" destOrd="0" presId="urn:microsoft.com/office/officeart/2005/8/layout/cycle6"/>
    <dgm:cxn modelId="{E4130A0F-E743-4732-94E0-B1B08639261A}" type="presParOf" srcId="{84109E80-8CA9-45AE-A682-D57FFE1C0CA1}" destId="{399A343C-DA5B-4B57-9079-7FEB57BC26EE}" srcOrd="5" destOrd="0" presId="urn:microsoft.com/office/officeart/2005/8/layout/cycle6"/>
    <dgm:cxn modelId="{BDC69FA8-15E1-4633-B8CD-764A5FD64412}" type="presParOf" srcId="{84109E80-8CA9-45AE-A682-D57FFE1C0CA1}" destId="{BE6D6F3E-9919-48EF-9615-3760B7A8F66E}" srcOrd="6" destOrd="0" presId="urn:microsoft.com/office/officeart/2005/8/layout/cycle6"/>
    <dgm:cxn modelId="{4C825CA7-AAC8-47B0-967D-B7821B5CFD7B}" type="presParOf" srcId="{84109E80-8CA9-45AE-A682-D57FFE1C0CA1}" destId="{2786E5BE-6865-41AD-9DD2-5E9BE4B779A7}" srcOrd="7" destOrd="0" presId="urn:microsoft.com/office/officeart/2005/8/layout/cycle6"/>
    <dgm:cxn modelId="{560DEA05-A669-486D-8E48-B888EB28E5EC}" type="presParOf" srcId="{84109E80-8CA9-45AE-A682-D57FFE1C0CA1}" destId="{AD3F2E67-02D8-4531-B6F2-08EC5CEDCBA5}" srcOrd="8" destOrd="0" presId="urn:microsoft.com/office/officeart/2005/8/layout/cycle6"/>
    <dgm:cxn modelId="{D5460742-A6D8-4D10-AA39-4E400DFD6505}" type="presParOf" srcId="{84109E80-8CA9-45AE-A682-D57FFE1C0CA1}" destId="{4893A52E-F9D1-4B5F-BC3C-BDAEE48174E6}" srcOrd="9" destOrd="0" presId="urn:microsoft.com/office/officeart/2005/8/layout/cycle6"/>
    <dgm:cxn modelId="{D2E80FD9-55E0-46F2-A6FF-A0B208F780B4}" type="presParOf" srcId="{84109E80-8CA9-45AE-A682-D57FFE1C0CA1}" destId="{4D144993-E12B-4735-B6FD-6EC75B2738A8}" srcOrd="10" destOrd="0" presId="urn:microsoft.com/office/officeart/2005/8/layout/cycle6"/>
    <dgm:cxn modelId="{D78BDE68-787C-4192-B313-B8E18560368D}" type="presParOf" srcId="{84109E80-8CA9-45AE-A682-D57FFE1C0CA1}" destId="{481D39C9-34C4-48D2-B33B-8B9855B6F190}" srcOrd="11" destOrd="0" presId="urn:microsoft.com/office/officeart/2005/8/layout/cycle6"/>
    <dgm:cxn modelId="{4D9DE74D-C45C-4CC2-B14D-CE320AC534DB}" type="presParOf" srcId="{84109E80-8CA9-45AE-A682-D57FFE1C0CA1}" destId="{7BCB6EB6-CC09-40C6-8E24-7E5D448CCA6F}" srcOrd="12" destOrd="0" presId="urn:microsoft.com/office/officeart/2005/8/layout/cycle6"/>
    <dgm:cxn modelId="{10E078CC-4F23-4B55-80B2-D0A7FD744813}" type="presParOf" srcId="{84109E80-8CA9-45AE-A682-D57FFE1C0CA1}" destId="{35172343-BF4A-4849-8762-15CF2FC442CD}" srcOrd="13" destOrd="0" presId="urn:microsoft.com/office/officeart/2005/8/layout/cycle6"/>
    <dgm:cxn modelId="{2945845A-2AA0-430D-8E4D-A6B5ACC47AA0}" type="presParOf" srcId="{84109E80-8CA9-45AE-A682-D57FFE1C0CA1}" destId="{4C09CBC2-0DF6-4CA2-8834-FDC42239A676}" srcOrd="14" destOrd="0" presId="urn:microsoft.com/office/officeart/2005/8/layout/cycle6"/>
    <dgm:cxn modelId="{D8A342FE-3DD9-4845-B324-1D1091684C71}" type="presParOf" srcId="{84109E80-8CA9-45AE-A682-D57FFE1C0CA1}" destId="{B5C30E7B-2012-4477-9B47-CAEFBD03A6F8}" srcOrd="15" destOrd="0" presId="urn:microsoft.com/office/officeart/2005/8/layout/cycle6"/>
    <dgm:cxn modelId="{D4F47FB7-8488-4AFD-ABEE-81BD274B94B5}" type="presParOf" srcId="{84109E80-8CA9-45AE-A682-D57FFE1C0CA1}" destId="{4374FEFE-1D03-4396-B457-097BC541C7C2}" srcOrd="16" destOrd="0" presId="urn:microsoft.com/office/officeart/2005/8/layout/cycle6"/>
    <dgm:cxn modelId="{271F96EE-3253-4345-87F0-FEA505A44D84}" type="presParOf" srcId="{84109E80-8CA9-45AE-A682-D57FFE1C0CA1}" destId="{3A61EB1C-935F-4D92-B54E-198B71473C0B}" srcOrd="17"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2178204" y="25684"/>
          <a:ext cx="1217322"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kern="1200">
              <a:latin typeface="Arial" panose="020B0604020202020204" pitchFamily="34" charset="0"/>
              <a:cs typeface="Arial" panose="020B0604020202020204" pitchFamily="34" charset="0"/>
            </a:rPr>
            <a:t>Hallinnosta vastaava</a:t>
          </a:r>
        </a:p>
      </dsp:txBody>
      <dsp:txXfrm>
        <a:off x="2214195" y="61675"/>
        <a:ext cx="1145340" cy="665287"/>
      </dsp:txXfrm>
    </dsp:sp>
    <dsp:sp modelId="{2FCAE97D-2E7D-4EEA-9F53-050E29B433BB}">
      <dsp:nvSpPr>
        <dsp:cNvPr id="0" name=""/>
        <dsp:cNvSpPr/>
      </dsp:nvSpPr>
      <dsp:spPr>
        <a:xfrm>
          <a:off x="839123" y="401447"/>
          <a:ext cx="4204899" cy="4204899"/>
        </a:xfrm>
        <a:custGeom>
          <a:avLst/>
          <a:gdLst/>
          <a:ahLst/>
          <a:cxnLst/>
          <a:rect l="0" t="0" r="0" b="0"/>
          <a:pathLst>
            <a:path>
              <a:moveTo>
                <a:pt x="2564624" y="51428"/>
              </a:moveTo>
              <a:arcTo wR="2102449" hR="2102449" stAng="16961932" swAng="135905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3976713"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kern="1200">
              <a:latin typeface="Arial" panose="020B0604020202020204" pitchFamily="34" charset="0"/>
              <a:cs typeface="Arial" panose="020B0604020202020204" pitchFamily="34" charset="0"/>
            </a:rPr>
            <a:t>Neuvoja</a:t>
          </a:r>
        </a:p>
      </dsp:txBody>
      <dsp:txXfrm>
        <a:off x="4012704" y="829941"/>
        <a:ext cx="1062278" cy="665287"/>
      </dsp:txXfrm>
    </dsp:sp>
    <dsp:sp modelId="{399A343C-DA5B-4B57-9079-7FEB57BC26EE}">
      <dsp:nvSpPr>
        <dsp:cNvPr id="0" name=""/>
        <dsp:cNvSpPr/>
      </dsp:nvSpPr>
      <dsp:spPr>
        <a:xfrm>
          <a:off x="797632" y="370991"/>
          <a:ext cx="4204899" cy="4204899"/>
        </a:xfrm>
        <a:custGeom>
          <a:avLst/>
          <a:gdLst/>
          <a:ahLst/>
          <a:cxnLst/>
          <a:rect l="0" t="0" r="0" b="0"/>
          <a:pathLst>
            <a:path>
              <a:moveTo>
                <a:pt x="3986838" y="1170047"/>
              </a:moveTo>
              <a:arcTo wR="2102449" hR="2102449" stAng="20020418"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4434246"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fi-FI" sz="1200" b="0" kern="1200" dirty="0">
              <a:latin typeface="Arial" panose="020B0604020202020204" pitchFamily="34" charset="0"/>
              <a:cs typeface="Arial" panose="020B0604020202020204" pitchFamily="34" charset="0"/>
            </a:rPr>
            <a:t>Yhteys-henkilö</a:t>
          </a:r>
        </a:p>
      </dsp:txBody>
      <dsp:txXfrm>
        <a:off x="4466965" y="2638877"/>
        <a:ext cx="965707" cy="604806"/>
      </dsp:txXfrm>
    </dsp:sp>
    <dsp:sp modelId="{AD3F2E67-02D8-4531-B6F2-08EC5CEDCBA5}">
      <dsp:nvSpPr>
        <dsp:cNvPr id="0" name=""/>
        <dsp:cNvSpPr/>
      </dsp:nvSpPr>
      <dsp:spPr>
        <a:xfrm>
          <a:off x="797632" y="370991"/>
          <a:ext cx="4204899" cy="4204899"/>
        </a:xfrm>
        <a:custGeom>
          <a:avLst/>
          <a:gdLst/>
          <a:ahLst/>
          <a:cxnLst/>
          <a:rect l="0" t="0" r="0" b="0"/>
          <a:pathLst>
            <a:path>
              <a:moveTo>
                <a:pt x="4042161" y="2913506"/>
              </a:moveTo>
              <a:arcTo wR="2102449" hR="2102449" stAng="1361484"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3245170"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1" kern="1200">
              <a:latin typeface="Arial" panose="020B0604020202020204" pitchFamily="34" charset="0"/>
              <a:cs typeface="Arial" panose="020B0604020202020204" pitchFamily="34" charset="0"/>
            </a:rPr>
            <a:t>Innostunut</a:t>
          </a:r>
        </a:p>
      </dsp:txBody>
      <dsp:txXfrm>
        <a:off x="3281161" y="4035039"/>
        <a:ext cx="1062278" cy="665287"/>
      </dsp:txXfrm>
    </dsp:sp>
    <dsp:sp modelId="{481D39C9-34C4-48D2-B33B-8B9855B6F190}">
      <dsp:nvSpPr>
        <dsp:cNvPr id="0" name=""/>
        <dsp:cNvSpPr/>
      </dsp:nvSpPr>
      <dsp:spPr>
        <a:xfrm>
          <a:off x="797632" y="370991"/>
          <a:ext cx="4204899" cy="4204899"/>
        </a:xfrm>
        <a:custGeom>
          <a:avLst/>
          <a:gdLst/>
          <a:ahLst/>
          <a:cxnLst/>
          <a:rect l="0" t="0" r="0" b="0"/>
          <a:pathLst>
            <a:path>
              <a:moveTo>
                <a:pt x="2440727" y="4177506"/>
              </a:moveTo>
              <a:arcTo wR="2102449" hR="2102449" stAng="4844461" swAng="1111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1420733"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a:latin typeface="Arial" panose="020B0604020202020204" pitchFamily="34" charset="0"/>
              <a:cs typeface="Arial" panose="020B0604020202020204" pitchFamily="34" charset="0"/>
            </a:rPr>
            <a:t>Taitava esittäjä</a:t>
          </a:r>
        </a:p>
      </dsp:txBody>
      <dsp:txXfrm>
        <a:off x="1456724" y="4035039"/>
        <a:ext cx="1062278" cy="665287"/>
      </dsp:txXfrm>
    </dsp:sp>
    <dsp:sp modelId="{4C09CBC2-0DF6-4CA2-8834-FDC42239A676}">
      <dsp:nvSpPr>
        <dsp:cNvPr id="0" name=""/>
        <dsp:cNvSpPr/>
      </dsp:nvSpPr>
      <dsp:spPr>
        <a:xfrm>
          <a:off x="797632" y="370991"/>
          <a:ext cx="4204899" cy="4204899"/>
        </a:xfrm>
        <a:custGeom>
          <a:avLst/>
          <a:gdLst/>
          <a:ahLst/>
          <a:cxnLst/>
          <a:rect l="0" t="0" r="0" b="0"/>
          <a:pathLst>
            <a:path>
              <a:moveTo>
                <a:pt x="649442" y="3622010"/>
              </a:moveTo>
              <a:arcTo wR="2102449" hR="2102449" stAng="8023043"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334773"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fi-FI" sz="1200" kern="1200">
              <a:latin typeface="Arial" panose="020B0604020202020204" pitchFamily="34" charset="0"/>
              <a:cs typeface="Arial" panose="020B0604020202020204" pitchFamily="34" charset="0"/>
            </a:rPr>
            <a:t>Kuuntelija</a:t>
          </a:r>
        </a:p>
      </dsp:txBody>
      <dsp:txXfrm>
        <a:off x="367492" y="2638877"/>
        <a:ext cx="965707" cy="604806"/>
      </dsp:txXfrm>
    </dsp:sp>
    <dsp:sp modelId="{3A61EB1C-935F-4D92-B54E-198B71473C0B}">
      <dsp:nvSpPr>
        <dsp:cNvPr id="0" name=""/>
        <dsp:cNvSpPr/>
      </dsp:nvSpPr>
      <dsp:spPr>
        <a:xfrm>
          <a:off x="797632" y="370991"/>
          <a:ext cx="4204899" cy="4204899"/>
        </a:xfrm>
        <a:custGeom>
          <a:avLst/>
          <a:gdLst/>
          <a:ahLst/>
          <a:cxnLst/>
          <a:rect l="0" t="0" r="0" b="0"/>
          <a:pathLst>
            <a:path>
              <a:moveTo>
                <a:pt x="3529" y="2224216"/>
              </a:moveTo>
              <a:arcTo wR="2102449" hR="2102449" stAng="10600785"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CECF3A-44E3-4E43-A692-86DA868B2528}">
      <dsp:nvSpPr>
        <dsp:cNvPr id="0" name=""/>
        <dsp:cNvSpPr/>
      </dsp:nvSpPr>
      <dsp:spPr>
        <a:xfrm>
          <a:off x="689190"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a:latin typeface="Arial" panose="020B0604020202020204" pitchFamily="34" charset="0"/>
              <a:cs typeface="Arial" panose="020B0604020202020204" pitchFamily="34" charset="0"/>
            </a:rPr>
            <a:t>Teknologiasta vastaava</a:t>
          </a:r>
        </a:p>
      </dsp:txBody>
      <dsp:txXfrm>
        <a:off x="725181" y="829941"/>
        <a:ext cx="1062278" cy="665287"/>
      </dsp:txXfrm>
    </dsp:sp>
    <dsp:sp modelId="{CE93910E-755F-408E-A3CF-52B9026C306E}">
      <dsp:nvSpPr>
        <dsp:cNvPr id="0" name=""/>
        <dsp:cNvSpPr/>
      </dsp:nvSpPr>
      <dsp:spPr>
        <a:xfrm>
          <a:off x="740524" y="412514"/>
          <a:ext cx="4204899" cy="4204899"/>
        </a:xfrm>
        <a:custGeom>
          <a:avLst/>
          <a:gdLst/>
          <a:ahLst/>
          <a:cxnLst/>
          <a:rect l="0" t="0" r="0" b="0"/>
          <a:pathLst>
            <a:path>
              <a:moveTo>
                <a:pt x="899784" y="377952"/>
              </a:moveTo>
              <a:arcTo wR="2102449" hR="2102449" stAng="14106484" swAng="97762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1384818" y="-76105"/>
          <a:ext cx="1046759" cy="75582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kern="1200">
              <a:latin typeface="Arial" panose="020B0604020202020204" pitchFamily="34" charset="0"/>
              <a:cs typeface="Arial" panose="020B0604020202020204" pitchFamily="34" charset="0"/>
            </a:rPr>
            <a:t>Motivoija</a:t>
          </a:r>
        </a:p>
      </dsp:txBody>
      <dsp:txXfrm>
        <a:off x="1421714" y="-39209"/>
        <a:ext cx="972967" cy="682030"/>
      </dsp:txXfrm>
    </dsp:sp>
    <dsp:sp modelId="{2FCAE97D-2E7D-4EEA-9F53-050E29B433BB}">
      <dsp:nvSpPr>
        <dsp:cNvPr id="0" name=""/>
        <dsp:cNvSpPr/>
      </dsp:nvSpPr>
      <dsp:spPr>
        <a:xfrm>
          <a:off x="296784" y="112405"/>
          <a:ext cx="2676479" cy="2676479"/>
        </a:xfrm>
        <a:custGeom>
          <a:avLst/>
          <a:gdLst/>
          <a:ahLst/>
          <a:cxnLst/>
          <a:rect l="0" t="0" r="0" b="0"/>
          <a:pathLst>
            <a:path>
              <a:moveTo>
                <a:pt x="2138740" y="265819"/>
              </a:moveTo>
              <a:arcTo wR="1338239" hR="1338239" stAng="18404353" swAng="124546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2450430" y="735702"/>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kern="1200">
              <a:latin typeface="Arial" panose="020B0604020202020204" pitchFamily="34" charset="0"/>
              <a:cs typeface="Arial" panose="020B0604020202020204" pitchFamily="34" charset="0"/>
            </a:rPr>
            <a:t>Kouluttaja</a:t>
          </a:r>
        </a:p>
      </dsp:txBody>
      <dsp:txXfrm>
        <a:off x="2483972" y="769244"/>
        <a:ext cx="1113865" cy="620027"/>
      </dsp:txXfrm>
    </dsp:sp>
    <dsp:sp modelId="{399A343C-DA5B-4B57-9079-7FEB57BC26EE}">
      <dsp:nvSpPr>
        <dsp:cNvPr id="0" name=""/>
        <dsp:cNvSpPr/>
      </dsp:nvSpPr>
      <dsp:spPr>
        <a:xfrm>
          <a:off x="598230" y="624624"/>
          <a:ext cx="2676479" cy="2676479"/>
        </a:xfrm>
        <a:custGeom>
          <a:avLst/>
          <a:gdLst/>
          <a:ahLst/>
          <a:cxnLst/>
          <a:rect l="0" t="0" r="0" b="0"/>
          <a:pathLst>
            <a:path>
              <a:moveTo>
                <a:pt x="2565062" y="803643"/>
              </a:moveTo>
              <a:arcTo wR="1338239" hR="1338239" stAng="20187269" swAng="1512002"/>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2509258" y="2007455"/>
          <a:ext cx="1273685" cy="603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kern="1200">
              <a:latin typeface="Arial" panose="020B0604020202020204" pitchFamily="34" charset="0"/>
              <a:cs typeface="Arial" panose="020B0604020202020204" pitchFamily="34" charset="0"/>
            </a:rPr>
            <a:t>Kommunikoija</a:t>
          </a:r>
        </a:p>
      </dsp:txBody>
      <dsp:txXfrm>
        <a:off x="2538715" y="2036912"/>
        <a:ext cx="1214771" cy="544506"/>
      </dsp:txXfrm>
    </dsp:sp>
    <dsp:sp modelId="{AD3F2E67-02D8-4531-B6F2-08EC5CEDCBA5}">
      <dsp:nvSpPr>
        <dsp:cNvPr id="0" name=""/>
        <dsp:cNvSpPr/>
      </dsp:nvSpPr>
      <dsp:spPr>
        <a:xfrm>
          <a:off x="648389" y="302300"/>
          <a:ext cx="2676479" cy="2676479"/>
        </a:xfrm>
        <a:custGeom>
          <a:avLst/>
          <a:gdLst/>
          <a:ahLst/>
          <a:cxnLst/>
          <a:rect l="0" t="0" r="0" b="0"/>
          <a:pathLst>
            <a:path>
              <a:moveTo>
                <a:pt x="2257095" y="2311168"/>
              </a:moveTo>
              <a:arcTo wR="1338239" hR="1338239" stAng="2798234" swAng="95292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1419862" y="2634729"/>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kern="1200">
              <a:latin typeface="Arial" panose="020B0604020202020204" pitchFamily="34" charset="0"/>
              <a:cs typeface="Arial" panose="020B0604020202020204" pitchFamily="34" charset="0"/>
            </a:rPr>
            <a:t>Tarkkailija</a:t>
          </a:r>
        </a:p>
      </dsp:txBody>
      <dsp:txXfrm>
        <a:off x="1453404" y="2668271"/>
        <a:ext cx="1113865" cy="620027"/>
      </dsp:txXfrm>
    </dsp:sp>
    <dsp:sp modelId="{481D39C9-34C4-48D2-B33B-8B9855B6F190}">
      <dsp:nvSpPr>
        <dsp:cNvPr id="0" name=""/>
        <dsp:cNvSpPr/>
      </dsp:nvSpPr>
      <dsp:spPr>
        <a:xfrm>
          <a:off x="649372" y="302243"/>
          <a:ext cx="2676479" cy="2676479"/>
        </a:xfrm>
        <a:custGeom>
          <a:avLst/>
          <a:gdLst/>
          <a:ahLst/>
          <a:cxnLst/>
          <a:rect l="0" t="0" r="0" b="0"/>
          <a:pathLst>
            <a:path>
              <a:moveTo>
                <a:pt x="766614" y="2548252"/>
              </a:moveTo>
              <a:arcTo wR="1338239" hR="1338239" stAng="6917199" swAng="1083039"/>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260047" y="2007455"/>
          <a:ext cx="1136306" cy="603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kern="1200">
              <a:latin typeface="Arial" panose="020B0604020202020204" pitchFamily="34" charset="0"/>
              <a:cs typeface="Arial" panose="020B0604020202020204" pitchFamily="34" charset="0"/>
            </a:rPr>
            <a:t>Suunnittelija</a:t>
          </a:r>
        </a:p>
      </dsp:txBody>
      <dsp:txXfrm>
        <a:off x="289504" y="2036912"/>
        <a:ext cx="1077392" cy="544506"/>
      </dsp:txXfrm>
    </dsp:sp>
    <dsp:sp modelId="{4C09CBC2-0DF6-4CA2-8834-FDC42239A676}">
      <dsp:nvSpPr>
        <dsp:cNvPr id="0" name=""/>
        <dsp:cNvSpPr/>
      </dsp:nvSpPr>
      <dsp:spPr>
        <a:xfrm>
          <a:off x="683969" y="460566"/>
          <a:ext cx="2676479" cy="2676479"/>
        </a:xfrm>
        <a:custGeom>
          <a:avLst/>
          <a:gdLst/>
          <a:ahLst/>
          <a:cxnLst/>
          <a:rect l="0" t="0" r="0" b="0"/>
          <a:pathLst>
            <a:path>
              <a:moveTo>
                <a:pt x="15464" y="1541099"/>
              </a:moveTo>
              <a:arcTo wR="1338239" hR="1338239" stAng="10276866" swAng="148714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259399" y="735701"/>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kern="1200">
              <a:latin typeface="Arial" panose="020B0604020202020204" pitchFamily="34" charset="0"/>
              <a:cs typeface="Arial" panose="020B0604020202020204" pitchFamily="34" charset="0"/>
            </a:rPr>
            <a:t>Tiimin rakentaja</a:t>
          </a:r>
        </a:p>
      </dsp:txBody>
      <dsp:txXfrm>
        <a:off x="292941" y="769243"/>
        <a:ext cx="1113865" cy="620027"/>
      </dsp:txXfrm>
    </dsp:sp>
    <dsp:sp modelId="{3A61EB1C-935F-4D92-B54E-198B71473C0B}">
      <dsp:nvSpPr>
        <dsp:cNvPr id="0" name=""/>
        <dsp:cNvSpPr/>
      </dsp:nvSpPr>
      <dsp:spPr>
        <a:xfrm>
          <a:off x="849293" y="174940"/>
          <a:ext cx="2676479" cy="2676479"/>
        </a:xfrm>
        <a:custGeom>
          <a:avLst/>
          <a:gdLst/>
          <a:ahLst/>
          <a:cxnLst/>
          <a:rect l="0" t="0" r="0" b="0"/>
          <a:pathLst>
            <a:path>
              <a:moveTo>
                <a:pt x="251401" y="557427"/>
              </a:moveTo>
              <a:arcTo wR="1338239" hR="1338239" stAng="12941665" swAng="103634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078BA33-DD6D-4696-A2DF-5B41E4D4200A}" type="datetimeFigureOut">
              <a:rPr lang="en-US" smtClean="0"/>
              <a:t>11/20/2023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27F4E2-C71D-47F9-AE48-A36A719855E6}" type="slidenum">
              <a:rPr lang="en-US" smtClean="0"/>
              <a:t>‹#›</a:t>
            </a:fld>
            <a:endParaRPr lang="en-US"/>
          </a:p>
        </p:txBody>
      </p:sp>
    </p:spTree>
    <p:extLst>
      <p:ext uri="{BB962C8B-B14F-4D97-AF65-F5344CB8AC3E}">
        <p14:creationId xmlns:p14="http://schemas.microsoft.com/office/powerpoint/2010/main" val="2981700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B7AF2C-43E1-4B52-A1C6-37D305AE4C80}" type="datetimeFigureOut">
              <a:rPr lang="en-US" smtClean="0"/>
              <a:t>11/20/2023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01E8E-E352-4226-9A21-5215CEB53F4E}" type="slidenum">
              <a:rPr lang="en-US" smtClean="0"/>
              <a:t>‹#›</a:t>
            </a:fld>
            <a:endParaRPr lang="en-US"/>
          </a:p>
        </p:txBody>
      </p:sp>
    </p:spTree>
    <p:extLst>
      <p:ext uri="{BB962C8B-B14F-4D97-AF65-F5344CB8AC3E}">
        <p14:creationId xmlns:p14="http://schemas.microsoft.com/office/powerpoint/2010/main" val="154783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11</a:t>
            </a:fld>
            <a:endParaRPr lang="en-US"/>
          </a:p>
        </p:txBody>
      </p:sp>
    </p:spTree>
    <p:extLst>
      <p:ext uri="{BB962C8B-B14F-4D97-AF65-F5344CB8AC3E}">
        <p14:creationId xmlns:p14="http://schemas.microsoft.com/office/powerpoint/2010/main" val="355248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3746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169618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54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15</a:t>
            </a:fld>
            <a:endParaRPr lang="en-US"/>
          </a:p>
        </p:txBody>
      </p:sp>
    </p:spTree>
    <p:extLst>
      <p:ext uri="{BB962C8B-B14F-4D97-AF65-F5344CB8AC3E}">
        <p14:creationId xmlns:p14="http://schemas.microsoft.com/office/powerpoint/2010/main" val="1382889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16</a:t>
            </a:fld>
            <a:endParaRPr lang="en-US"/>
          </a:p>
        </p:txBody>
      </p:sp>
    </p:spTree>
    <p:extLst>
      <p:ext uri="{BB962C8B-B14F-4D97-AF65-F5344CB8AC3E}">
        <p14:creationId xmlns:p14="http://schemas.microsoft.com/office/powerpoint/2010/main" val="3238512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941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0312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1040441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2137530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Donna</a:t>
            </a:r>
          </a:p>
        </p:txBody>
      </p:sp>
    </p:spTree>
    <p:extLst>
      <p:ext uri="{BB962C8B-B14F-4D97-AF65-F5344CB8AC3E}">
        <p14:creationId xmlns:p14="http://schemas.microsoft.com/office/powerpoint/2010/main" val="976400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753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24</a:t>
            </a:fld>
            <a:endParaRPr lang="en-US"/>
          </a:p>
        </p:txBody>
      </p:sp>
    </p:spTree>
    <p:extLst>
      <p:ext uri="{BB962C8B-B14F-4D97-AF65-F5344CB8AC3E}">
        <p14:creationId xmlns:p14="http://schemas.microsoft.com/office/powerpoint/2010/main" val="365981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821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26</a:t>
            </a:fld>
            <a:endParaRPr lang="en-US"/>
          </a:p>
        </p:txBody>
      </p:sp>
    </p:spTree>
    <p:extLst>
      <p:ext uri="{BB962C8B-B14F-4D97-AF65-F5344CB8AC3E}">
        <p14:creationId xmlns:p14="http://schemas.microsoft.com/office/powerpoint/2010/main" val="352396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18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29</a:t>
            </a:fld>
            <a:endParaRPr lang="en-US"/>
          </a:p>
        </p:txBody>
      </p:sp>
    </p:spTree>
    <p:extLst>
      <p:ext uri="{BB962C8B-B14F-4D97-AF65-F5344CB8AC3E}">
        <p14:creationId xmlns:p14="http://schemas.microsoft.com/office/powerpoint/2010/main" val="2546898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30</a:t>
            </a:fld>
            <a:endParaRPr lang="en-US"/>
          </a:p>
        </p:txBody>
      </p:sp>
    </p:spTree>
    <p:extLst>
      <p:ext uri="{BB962C8B-B14F-4D97-AF65-F5344CB8AC3E}">
        <p14:creationId xmlns:p14="http://schemas.microsoft.com/office/powerpoint/2010/main" val="2290458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168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3201524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fi-FI" b="1" baseline="0" dirty="0">
                <a:solidFill>
                  <a:schemeClr val="tx1"/>
                </a:solidFill>
              </a:rPr>
              <a:t>LCIF on teidän säätiönne.  </a:t>
            </a:r>
            <a:r>
              <a:rPr lang="fi-FI" b="1" dirty="0">
                <a:solidFill>
                  <a:schemeClr val="tx1"/>
                </a:solidFill>
              </a:rPr>
              <a:t>LCIF vahvistaa palveluanne. </a:t>
            </a:r>
          </a:p>
          <a:p>
            <a:endParaRPr lang="en-US" sz="1200" kern="0" dirty="0">
              <a:solidFill>
                <a:schemeClr val="tx1">
                  <a:lumMod val="75000"/>
                </a:schemeClr>
              </a:solidFill>
              <a:ea typeface="Arial" charset="0"/>
              <a:cs typeface="Arial" charset="0"/>
            </a:endParaRPr>
          </a:p>
          <a:p>
            <a:r>
              <a:rPr lang="fi-FI" sz="1200" dirty="0">
                <a:solidFill>
                  <a:schemeClr val="tx1">
                    <a:lumMod val="75000"/>
                  </a:schemeClr>
                </a:solidFill>
                <a:ea typeface="Arial" charset="0"/>
                <a:cs typeface="Arial" charset="0"/>
              </a:rPr>
              <a:t>LCIF hallinnoi apurahoja:</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fi-FI" sz="1200" dirty="0">
                <a:solidFill>
                  <a:schemeClr val="tx1">
                    <a:lumMod val="75000"/>
                  </a:schemeClr>
                </a:solidFill>
                <a:ea typeface="Arial" charset="0"/>
                <a:cs typeface="Arial" charset="0"/>
              </a:rPr>
              <a:t>humanitaariset aloitteet</a:t>
            </a:r>
          </a:p>
          <a:p>
            <a:pPr marL="171450" indent="-171450">
              <a:buFont typeface="Arial" panose="020B0604020202020204" pitchFamily="34" charset="0"/>
              <a:buChar char="•"/>
            </a:pPr>
            <a:r>
              <a:rPr lang="fi-FI" sz="1200" dirty="0">
                <a:solidFill>
                  <a:schemeClr val="tx1">
                    <a:lumMod val="75000"/>
                  </a:schemeClr>
                </a:solidFill>
                <a:ea typeface="Arial" charset="0"/>
                <a:cs typeface="Arial" charset="0"/>
              </a:rPr>
              <a:t>maailmanlaajuiset terveysaloitteet</a:t>
            </a:r>
          </a:p>
          <a:p>
            <a:pPr marL="171450" indent="-171450">
              <a:buFont typeface="Arial" panose="020B0604020202020204" pitchFamily="34" charset="0"/>
              <a:buChar char="•"/>
            </a:pPr>
            <a:r>
              <a:rPr lang="fi-FI" sz="1200" dirty="0">
                <a:solidFill>
                  <a:schemeClr val="tx1">
                    <a:lumMod val="75000"/>
                  </a:schemeClr>
                </a:solidFill>
                <a:ea typeface="Arial" charset="0"/>
                <a:cs typeface="Arial" charset="0"/>
              </a:rPr>
              <a:t>uudet ja kehitteillä olevat aloitteet.</a:t>
            </a:r>
          </a:p>
          <a:p>
            <a:endParaRPr lang="en-US" sz="1200" kern="0" dirty="0">
              <a:solidFill>
                <a:schemeClr val="tx1">
                  <a:lumMod val="75000"/>
                </a:schemeClr>
              </a:solidFill>
              <a:ea typeface="Arial" charset="0"/>
              <a:cs typeface="Arial" charset="0"/>
            </a:endParaRPr>
          </a:p>
          <a:p>
            <a:r>
              <a:rPr lang="fi-FI" sz="1200" dirty="0">
                <a:solidFill>
                  <a:schemeClr val="tx1">
                    <a:lumMod val="75000"/>
                  </a:schemeClr>
                </a:solidFill>
                <a:ea typeface="Arial" charset="0"/>
                <a:cs typeface="Arial" charset="0"/>
              </a:rPr>
              <a:t>Kutsukaa piirinne LCIF-koordinaattori kokoukseen kertomaan lioneille säätiöstänne.</a:t>
            </a:r>
          </a:p>
        </p:txBody>
      </p:sp>
    </p:spTree>
    <p:extLst>
      <p:ext uri="{BB962C8B-B14F-4D97-AF65-F5344CB8AC3E}">
        <p14:creationId xmlns:p14="http://schemas.microsoft.com/office/powerpoint/2010/main" val="664944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37</a:t>
            </a:fld>
            <a:endParaRPr lang="en-US"/>
          </a:p>
        </p:txBody>
      </p:sp>
    </p:spTree>
    <p:extLst>
      <p:ext uri="{BB962C8B-B14F-4D97-AF65-F5344CB8AC3E}">
        <p14:creationId xmlns:p14="http://schemas.microsoft.com/office/powerpoint/2010/main" val="3107906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38</a:t>
            </a:fld>
            <a:endParaRPr lang="en-US"/>
          </a:p>
        </p:txBody>
      </p:sp>
    </p:spTree>
    <p:extLst>
      <p:ext uri="{BB962C8B-B14F-4D97-AF65-F5344CB8AC3E}">
        <p14:creationId xmlns:p14="http://schemas.microsoft.com/office/powerpoint/2010/main" val="1965880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191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40</a:t>
            </a:fld>
            <a:endParaRPr lang="en-US"/>
          </a:p>
        </p:txBody>
      </p:sp>
    </p:spTree>
    <p:extLst>
      <p:ext uri="{BB962C8B-B14F-4D97-AF65-F5344CB8AC3E}">
        <p14:creationId xmlns:p14="http://schemas.microsoft.com/office/powerpoint/2010/main" val="2732200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42</a:t>
            </a:fld>
            <a:endParaRPr lang="en-US"/>
          </a:p>
        </p:txBody>
      </p:sp>
    </p:spTree>
    <p:extLst>
      <p:ext uri="{BB962C8B-B14F-4D97-AF65-F5344CB8AC3E}">
        <p14:creationId xmlns:p14="http://schemas.microsoft.com/office/powerpoint/2010/main" val="1391871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43</a:t>
            </a:fld>
            <a:endParaRPr lang="en-US"/>
          </a:p>
        </p:txBody>
      </p:sp>
    </p:spTree>
    <p:extLst>
      <p:ext uri="{BB962C8B-B14F-4D97-AF65-F5344CB8AC3E}">
        <p14:creationId xmlns:p14="http://schemas.microsoft.com/office/powerpoint/2010/main" val="1223658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44</a:t>
            </a:fld>
            <a:endParaRPr lang="en-US"/>
          </a:p>
        </p:txBody>
      </p:sp>
    </p:spTree>
    <p:extLst>
      <p:ext uri="{BB962C8B-B14F-4D97-AF65-F5344CB8AC3E}">
        <p14:creationId xmlns:p14="http://schemas.microsoft.com/office/powerpoint/2010/main" val="4130380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45</a:t>
            </a:fld>
            <a:endParaRPr lang="en-US"/>
          </a:p>
        </p:txBody>
      </p:sp>
    </p:spTree>
    <p:extLst>
      <p:ext uri="{BB962C8B-B14F-4D97-AF65-F5344CB8AC3E}">
        <p14:creationId xmlns:p14="http://schemas.microsoft.com/office/powerpoint/2010/main" val="3015283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5121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6419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48</a:t>
            </a:fld>
            <a:endParaRPr lang="en-US"/>
          </a:p>
        </p:txBody>
      </p:sp>
    </p:spTree>
    <p:extLst>
      <p:ext uri="{BB962C8B-B14F-4D97-AF65-F5344CB8AC3E}">
        <p14:creationId xmlns:p14="http://schemas.microsoft.com/office/powerpoint/2010/main" val="2809142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49</a:t>
            </a:fld>
            <a:endParaRPr lang="en-US"/>
          </a:p>
        </p:txBody>
      </p:sp>
    </p:spTree>
    <p:extLst>
      <p:ext uri="{BB962C8B-B14F-4D97-AF65-F5344CB8AC3E}">
        <p14:creationId xmlns:p14="http://schemas.microsoft.com/office/powerpoint/2010/main" val="734909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51</a:t>
            </a:fld>
            <a:endParaRPr lang="en-US"/>
          </a:p>
        </p:txBody>
      </p:sp>
    </p:spTree>
    <p:extLst>
      <p:ext uri="{BB962C8B-B14F-4D97-AF65-F5344CB8AC3E}">
        <p14:creationId xmlns:p14="http://schemas.microsoft.com/office/powerpoint/2010/main" val="1491714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52</a:t>
            </a:fld>
            <a:endParaRPr lang="en-US"/>
          </a:p>
        </p:txBody>
      </p:sp>
    </p:spTree>
    <p:extLst>
      <p:ext uri="{BB962C8B-B14F-4D97-AF65-F5344CB8AC3E}">
        <p14:creationId xmlns:p14="http://schemas.microsoft.com/office/powerpoint/2010/main" val="3357786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54</a:t>
            </a:fld>
            <a:endParaRPr lang="en-US"/>
          </a:p>
        </p:txBody>
      </p:sp>
    </p:spTree>
    <p:extLst>
      <p:ext uri="{BB962C8B-B14F-4D97-AF65-F5344CB8AC3E}">
        <p14:creationId xmlns:p14="http://schemas.microsoft.com/office/powerpoint/2010/main" val="2084164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55</a:t>
            </a:fld>
            <a:endParaRPr lang="en-US"/>
          </a:p>
        </p:txBody>
      </p:sp>
    </p:spTree>
    <p:extLst>
      <p:ext uri="{BB962C8B-B14F-4D97-AF65-F5344CB8AC3E}">
        <p14:creationId xmlns:p14="http://schemas.microsoft.com/office/powerpoint/2010/main" val="412785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56</a:t>
            </a:fld>
            <a:endParaRPr lang="en-US"/>
          </a:p>
        </p:txBody>
      </p:sp>
    </p:spTree>
    <p:extLst>
      <p:ext uri="{BB962C8B-B14F-4D97-AF65-F5344CB8AC3E}">
        <p14:creationId xmlns:p14="http://schemas.microsoft.com/office/powerpoint/2010/main" val="2355840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566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355367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7173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0489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3283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0878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0004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0189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45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603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9690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98662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942413"/>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425187867"/>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443056"/>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711787881"/>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812154"/>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250684"/>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8296085"/>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8476"/>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9709197"/>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7877986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08069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054956"/>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70905"/>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1851117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635400041"/>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6858000"/>
          </a:xfrm>
          <a:prstGeom prst="rect">
            <a:avLst/>
          </a:prstGeom>
          <a:solidFill>
            <a:srgbClr val="FFFFFF"/>
          </a:solidFill>
          <a:ln w="9525">
            <a:solidFill>
              <a:schemeClr val="tx1"/>
            </a:solidFill>
            <a:round/>
            <a:headEnd/>
            <a:tailEnd/>
          </a:ln>
        </p:spPr>
        <p:txBody>
          <a:bodyPr/>
          <a:lstStyle>
            <a:lvl1pPr marL="609600" indent="-609600"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ctr" eaLnBrk="1" hangingPunct="1">
              <a:buFont typeface="Helvetica" pitchFamily="125" charset="0"/>
              <a:buNone/>
              <a:defRPr/>
            </a:pPr>
            <a:endParaRPr lang="en-US" altLang="en-US" sz="2250" dirty="0">
              <a:solidFill>
                <a:srgbClr val="404040"/>
              </a:solidFill>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809923970"/>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336213"/>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508000" y="2133603"/>
            <a:ext cx="11379200" cy="860425"/>
          </a:xfrm>
        </p:spPr>
        <p:txBody>
          <a:bodyPr anchor="t"/>
          <a:lstStyle>
            <a:lvl1pPr algn="ctr" rtl="0" fontAlgn="base">
              <a:spcBef>
                <a:spcPct val="0"/>
              </a:spcBef>
              <a:spcAft>
                <a:spcPct val="0"/>
              </a:spcAft>
              <a:defRPr lang="en-US" sz="3375"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2641600" y="3352800"/>
            <a:ext cx="7112000" cy="990600"/>
          </a:xfrm>
          <a:prstGeom prst="rect">
            <a:avLst/>
          </a:prstGeom>
        </p:spPr>
        <p:txBody>
          <a:bodyPr/>
          <a:lstStyle>
            <a:lvl1pPr marL="0" indent="0" algn="ctr">
              <a:buNone/>
              <a:defRPr sz="135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33160639"/>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379205752"/>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62992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48146442"/>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6299200" y="914400"/>
            <a:ext cx="5588000" cy="4495800"/>
          </a:xfrm>
        </p:spPr>
        <p:txBody>
          <a:bodyPr/>
          <a:lstStyle>
            <a:lvl1pPr>
              <a:defRPr sz="1350">
                <a:solidFill>
                  <a:srgbClr val="595959"/>
                </a:solidFill>
              </a:defRPr>
            </a:lvl1pPr>
          </a:lstStyle>
          <a:p>
            <a:pPr lvl="0"/>
            <a:r>
              <a:rPr lang="en-US" noProof="0"/>
              <a:t>Click icon to add picture</a:t>
            </a:r>
            <a:endParaRPr lang="en-US" noProof="0" dirty="0"/>
          </a:p>
        </p:txBody>
      </p:sp>
      <p:sp>
        <p:nvSpPr>
          <p:cNvPr id="8"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51193941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26851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86800409"/>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CA945F72-FCD4-4FCD-8F7F-88E057BA08D0}"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a:p>
        </p:txBody>
      </p:sp>
    </p:spTree>
    <p:extLst>
      <p:ext uri="{BB962C8B-B14F-4D97-AF65-F5344CB8AC3E}">
        <p14:creationId xmlns:p14="http://schemas.microsoft.com/office/powerpoint/2010/main" val="1758289582"/>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imple Corporate Title Slide">
    <p:spTree>
      <p:nvGrpSpPr>
        <p:cNvPr id="1" name=""/>
        <p:cNvGrpSpPr/>
        <p:nvPr/>
      </p:nvGrpSpPr>
      <p:grpSpPr>
        <a:xfrm>
          <a:off x="0" y="0"/>
          <a:ext cx="0" cy="0"/>
          <a:chOff x="0" y="0"/>
          <a:chExt cx="0" cy="0"/>
        </a:xfrm>
      </p:grpSpPr>
      <p:sp>
        <p:nvSpPr>
          <p:cNvPr id="3" name="Rectangle 2"/>
          <p:cNvSpPr/>
          <p:nvPr/>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63913" tIns="31957" rIns="63913" bIns="31957" anchor="ctr"/>
          <a:lstStyle/>
          <a:p>
            <a:pPr algn="ctr">
              <a:defRPr/>
            </a:pPr>
            <a:endParaRPr lang="en-US" sz="135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010220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sp>
        <p:nvSpPr>
          <p:cNvPr id="7" name="Title 1"/>
          <p:cNvSpPr>
            <a:spLocks noGrp="1"/>
          </p:cNvSpPr>
          <p:nvPr>
            <p:ph type="title"/>
          </p:nvPr>
        </p:nvSpPr>
        <p:spPr>
          <a:xfrm>
            <a:off x="2" y="1362739"/>
            <a:ext cx="12174807" cy="1325563"/>
          </a:xfrm>
          <a:prstGeom prst="rect">
            <a:avLst/>
          </a:prstGeom>
        </p:spPr>
        <p:txBody>
          <a:bodyPr>
            <a:normAutofit/>
          </a:bodyPr>
          <a:lstStyle>
            <a:lvl1pPr algn="ctr">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5" y="3763986"/>
            <a:ext cx="9845675" cy="2041525"/>
          </a:xfrm>
          <a:prstGeom prst="rect">
            <a:avLst/>
          </a:prstGeom>
        </p:spPr>
        <p:txBody>
          <a:bodyPr>
            <a:normAutofit/>
          </a:bodyPr>
          <a:lstStyle>
            <a:lvl1pPr marL="0" indent="0" algn="ctr">
              <a:buFontTx/>
              <a:buNone/>
              <a:defRPr sz="1350">
                <a:solidFill>
                  <a:schemeClr val="bg1">
                    <a:lumMod val="50000"/>
                  </a:schemeClr>
                </a:solidFill>
              </a:defRPr>
            </a:lvl1pPr>
            <a:lvl2pPr marL="257175" indent="0" algn="ctr">
              <a:buFontTx/>
              <a:buNone/>
              <a:defRPr sz="1350"/>
            </a:lvl2pPr>
            <a:lvl3pPr marL="514350" indent="0" algn="ctr">
              <a:buFontTx/>
              <a:buNone/>
              <a:defRPr sz="1350"/>
            </a:lvl3pPr>
            <a:lvl4pPr marL="771525" indent="0" algn="ctr">
              <a:buFontTx/>
              <a:buNone/>
              <a:defRPr sz="1350"/>
            </a:lvl4pPr>
            <a:lvl5pPr marL="1028700" indent="0" algn="ctr">
              <a:buFontTx/>
              <a:buNone/>
              <a:defRPr sz="1350"/>
            </a:lvl5pPr>
          </a:lstStyle>
          <a:p>
            <a:pPr lvl="0"/>
            <a:r>
              <a:rPr lang="en-US"/>
              <a:t>Click to edit Master text styles</a:t>
            </a:r>
          </a:p>
        </p:txBody>
      </p:sp>
    </p:spTree>
    <p:extLst>
      <p:ext uri="{BB962C8B-B14F-4D97-AF65-F5344CB8AC3E}">
        <p14:creationId xmlns:p14="http://schemas.microsoft.com/office/powerpoint/2010/main" val="4100983627"/>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245750-6485-4C2F-A4F2-295B684CB0F7}" type="slidenum">
              <a:rPr lang="en-US" sz="563" smtClean="0">
                <a:solidFill>
                  <a:srgbClr val="0A5496"/>
                </a:solidFill>
              </a:rPr>
              <a:pPr algn="r">
                <a:spcBef>
                  <a:spcPct val="50000"/>
                </a:spcBef>
                <a:defRPr/>
              </a:pPr>
              <a:t>‹#›</a:t>
            </a:fld>
            <a:endParaRPr lang="en-US" sz="563" dirty="0">
              <a:solidFill>
                <a:srgbClr val="0A5496"/>
              </a:solidFill>
            </a:endParaRPr>
          </a:p>
        </p:txBody>
      </p:sp>
    </p:spTree>
    <p:extLst>
      <p:ext uri="{BB962C8B-B14F-4D97-AF65-F5344CB8AC3E}">
        <p14:creationId xmlns:p14="http://schemas.microsoft.com/office/powerpoint/2010/main" val="3970871561"/>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C16C381-9937-4B99-8740-FBC016A80E5B}"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9" name="Rectangle 8"/>
          <p:cNvSpPr/>
          <p:nvPr/>
        </p:nvSpPr>
        <p:spPr bwMode="auto">
          <a:xfrm>
            <a:off x="0" y="0"/>
            <a:ext cx="12192000" cy="912813"/>
          </a:xfrm>
          <a:prstGeom prst="rect">
            <a:avLst/>
          </a:prstGeom>
          <a:solidFill>
            <a:srgbClr val="FFFFFF"/>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err="1">
              <a:solidFill>
                <a:srgbClr val="404040"/>
              </a:solidFill>
              <a:ea typeface="ヒラギノ角ゴ Pro W3" pitchFamily="84" charset="-128"/>
            </a:endParaRPr>
          </a:p>
        </p:txBody>
      </p:sp>
      <p:sp>
        <p:nvSpPr>
          <p:cNvPr id="10" name="Rectangle 9"/>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3422313443"/>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3C01316A-8324-4006-BD30-4ABB8AAAF6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5" name="Rectangle 4"/>
          <p:cNvSpPr/>
          <p:nvPr/>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err="1">
              <a:solidFill>
                <a:srgbClr val="404040"/>
              </a:solidFill>
              <a:ea typeface="ヒラギノ角ゴ Pro W3" pitchFamily="84" charset="-128"/>
            </a:endParaRPr>
          </a:p>
        </p:txBody>
      </p:sp>
      <p:pic>
        <p:nvPicPr>
          <p:cNvPr id="6" name="Picture 4"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35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741376"/>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063ECEB-53F0-47EF-AA03-399AD3F67395}" type="slidenum">
              <a:rPr lang="en-US" sz="563" smtClean="0">
                <a:solidFill>
                  <a:srgbClr val="0A5496"/>
                </a:solidFill>
              </a:rPr>
              <a:pPr algn="r">
                <a:spcBef>
                  <a:spcPct val="50000"/>
                </a:spcBef>
                <a:defRPr/>
              </a:pPr>
              <a:t>‹#›</a:t>
            </a:fld>
            <a:endParaRPr lang="en-US" sz="563" dirty="0">
              <a:solidFill>
                <a:srgbClr val="0A5496"/>
              </a:solidFill>
            </a:endParaRPr>
          </a:p>
        </p:txBody>
      </p:sp>
      <p:pic>
        <p:nvPicPr>
          <p:cNvPr id="6" name="Picture 3"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350"/>
            </a:lvl1pPr>
            <a:lvl2pPr marL="291993" indent="0">
              <a:buNone/>
              <a:defRPr sz="1350"/>
            </a:lvl2pPr>
            <a:lvl3pPr marL="514337" indent="0">
              <a:buNone/>
              <a:defRPr sz="1350"/>
            </a:lvl3pPr>
            <a:lvl4pPr marL="771506" indent="0">
              <a:buNone/>
              <a:defRPr sz="1350"/>
            </a:lvl4pPr>
            <a:lvl5pPr marL="1028675" indent="0">
              <a:buNone/>
              <a:defRPr sz="1350"/>
            </a:lvl5pPr>
          </a:lstStyle>
          <a:p>
            <a:pPr lvl="0"/>
            <a:r>
              <a:rPr lang="en-US"/>
              <a:t>Click to edit Master text styles</a:t>
            </a:r>
          </a:p>
        </p:txBody>
      </p:sp>
    </p:spTree>
    <p:extLst>
      <p:ext uri="{BB962C8B-B14F-4D97-AF65-F5344CB8AC3E}">
        <p14:creationId xmlns:p14="http://schemas.microsoft.com/office/powerpoint/2010/main" val="1021771099"/>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42900" y="3077758"/>
            <a:ext cx="35052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22500">
                <a:solidFill>
                  <a:srgbClr val="FFFFFF"/>
                </a:solidFill>
                <a:latin typeface="Arial" panose="020B0604020202020204" pitchFamily="34" charset="0"/>
              </a:rPr>
              <a:t>#</a:t>
            </a:r>
          </a:p>
        </p:txBody>
      </p:sp>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99C16F7E-2096-4D96-BB82-2A9090BF693A}"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257175" indent="-257175">
              <a:buFont typeface="Arial" charset="0"/>
              <a:buChar char="•"/>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434475"/>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89F7D42B-2FDA-40E0-8F94-0235BE671EF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9" name="Oval 8"/>
          <p:cNvSpPr/>
          <p:nvPr/>
        </p:nvSpPr>
        <p:spPr bwMode="auto">
          <a:xfrm>
            <a:off x="8763001" y="3065463"/>
            <a:ext cx="2398713" cy="2398712"/>
          </a:xfrm>
          <a:prstGeom prst="ellipse">
            <a:avLst/>
          </a:prstGeom>
          <a:solidFill>
            <a:srgbClr val="10233F"/>
          </a:solidFill>
          <a:ln w="9525" cap="flat" cmpd="sng" algn="ctr">
            <a:noFill/>
            <a:prstDash val="solid"/>
            <a:round/>
            <a:headEnd type="none" w="med" len="med"/>
            <a:tailEnd type="none" w="med" len="med"/>
          </a:ln>
          <a:effectLst/>
        </p:spPr>
        <p:txBody>
          <a:bodyPr lIns="51435" tIns="25718" rIns="51435" bIns="25718"/>
          <a:lstStyle/>
          <a:p>
            <a:pPr marL="342900" indent="-342900" algn="ctr">
              <a:buFont typeface="Helvetica" pitchFamily="84" charset="0"/>
              <a:buNone/>
              <a:defRPr/>
            </a:pPr>
            <a:endParaRPr lang="en-US" sz="1688" dirty="0" err="1">
              <a:solidFill>
                <a:srgbClr val="404040"/>
              </a:solidFill>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192881" marR="0" indent="-192881"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350">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013" b="1">
                <a:solidFill>
                  <a:schemeClr val="bg1"/>
                </a:solidFill>
                <a:latin typeface="Arial" panose="020B0604020202020204" pitchFamily="34" charset="0"/>
                <a:cs typeface="Arial" panose="020B0604020202020204" pitchFamily="34" charset="0"/>
              </a:defRPr>
            </a:lvl1pPr>
            <a:lvl2pPr marL="291993" indent="0">
              <a:buNone/>
              <a:defRPr sz="1013">
                <a:solidFill>
                  <a:schemeClr val="bg1"/>
                </a:solidFill>
                <a:latin typeface="Arial" panose="020B0604020202020204" pitchFamily="34" charset="0"/>
                <a:cs typeface="Arial" panose="020B0604020202020204" pitchFamily="34" charset="0"/>
              </a:defRPr>
            </a:lvl2pPr>
            <a:lvl3pPr marL="514337" indent="0">
              <a:buNone/>
              <a:defRPr sz="1013">
                <a:solidFill>
                  <a:schemeClr val="bg1"/>
                </a:solidFill>
                <a:latin typeface="Arial" panose="020B0604020202020204" pitchFamily="34" charset="0"/>
                <a:cs typeface="Arial" panose="020B0604020202020204" pitchFamily="34" charset="0"/>
              </a:defRPr>
            </a:lvl3pPr>
            <a:lvl4pPr marL="771506" indent="0">
              <a:buNone/>
              <a:defRPr sz="1013">
                <a:solidFill>
                  <a:schemeClr val="bg1"/>
                </a:solidFill>
                <a:latin typeface="Arial" panose="020B0604020202020204" pitchFamily="34" charset="0"/>
                <a:cs typeface="Arial" panose="020B0604020202020204" pitchFamily="34" charset="0"/>
              </a:defRPr>
            </a:lvl4pPr>
            <a:lvl5pPr marL="1028675" indent="0">
              <a:buNone/>
              <a:defRPr sz="1013">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3600" b="1">
                <a:solidFill>
                  <a:schemeClr val="bg1"/>
                </a:solidFill>
              </a:defRPr>
            </a:lvl1pPr>
            <a:lvl2pPr>
              <a:defRPr sz="2700" b="1"/>
            </a:lvl2pPr>
            <a:lvl3pPr>
              <a:defRPr sz="2700" b="1"/>
            </a:lvl3pPr>
            <a:lvl4pPr>
              <a:defRPr sz="2700" b="1"/>
            </a:lvl4pPr>
            <a:lvl5pPr>
              <a:defRPr sz="2700" b="1"/>
            </a:lvl5pPr>
          </a:lstStyle>
          <a:p>
            <a:pPr lvl="0"/>
            <a:r>
              <a:rPr lang="en-US"/>
              <a:t>Click to edit Master text styles</a:t>
            </a:r>
          </a:p>
        </p:txBody>
      </p:sp>
    </p:spTree>
    <p:extLst>
      <p:ext uri="{BB962C8B-B14F-4D97-AF65-F5344CB8AC3E}">
        <p14:creationId xmlns:p14="http://schemas.microsoft.com/office/powerpoint/2010/main" val="306047698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6430825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6811E1-F4E4-4174-867C-715F4EF599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Rectangle 6"/>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4"/>
            <a:ext cx="10758131" cy="2813289"/>
          </a:xfrm>
          <a:prstGeom prst="rect">
            <a:avLst/>
          </a:prstGeom>
        </p:spPr>
        <p:txBody>
          <a:bodyPr/>
          <a:lstStyle>
            <a:lvl1pPr marL="257175" marR="0" indent="-257175" algn="l" defTabSz="514350" rtl="0" eaLnBrk="1" fontAlgn="base" latinLnBrk="0" hangingPunct="1">
              <a:lnSpc>
                <a:spcPct val="100000"/>
              </a:lnSpc>
              <a:spcBef>
                <a:spcPct val="20000"/>
              </a:spcBef>
              <a:spcAft>
                <a:spcPct val="0"/>
              </a:spcAft>
              <a:buClrTx/>
              <a:buSzTx/>
              <a:buFont typeface="Arial" charset="0"/>
              <a:buChar char="•"/>
              <a:tabLst/>
              <a:defRPr sz="1125">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125751863"/>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A2EADD9-66AD-44C8-A9A2-1A1FB155B046}"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Oval 6"/>
          <p:cNvSpPr>
            <a:spLocks noChangeArrowheads="1"/>
          </p:cNvSpPr>
          <p:nvPr/>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1</a:t>
            </a:r>
          </a:p>
        </p:txBody>
      </p:sp>
      <p:sp>
        <p:nvSpPr>
          <p:cNvPr id="9" name="Rectangle 8"/>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4288696866"/>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5A11969-62ED-44CF-B726-5BD55594AD58}"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5307648"/>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E577C36-8B50-4CAC-B7F9-6D360F37592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137557302"/>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EB503E7-C76C-48F4-81FC-31523030E8D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7" name="Oval 6"/>
          <p:cNvSpPr>
            <a:spLocks noChangeArrowheads="1"/>
          </p:cNvSpPr>
          <p:nvPr/>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2</a:t>
            </a:r>
          </a:p>
        </p:txBody>
      </p:sp>
      <p:sp>
        <p:nvSpPr>
          <p:cNvPr id="8" name="Oval 7"/>
          <p:cNvSpPr>
            <a:spLocks noChangeArrowheads="1"/>
          </p:cNvSpPr>
          <p:nvPr/>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1</a:t>
            </a:r>
          </a:p>
        </p:txBody>
      </p:sp>
      <p:sp>
        <p:nvSpPr>
          <p:cNvPr id="10" name="Oval 9"/>
          <p:cNvSpPr>
            <a:spLocks noChangeArrowheads="1"/>
          </p:cNvSpPr>
          <p:nvPr/>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3" y="2359152"/>
            <a:ext cx="10019199" cy="3810000"/>
          </a:xfrm>
          <a:prstGeom prst="rect">
            <a:avLst/>
          </a:prstGeom>
        </p:spPr>
        <p:txBody>
          <a:bodyPr/>
          <a:lstStyle>
            <a:lvl1pPr marL="0" indent="0">
              <a:lnSpc>
                <a:spcPts val="2160"/>
              </a:lnSpc>
              <a:spcBef>
                <a:spcPts val="0"/>
              </a:spcBef>
              <a:spcAft>
                <a:spcPts val="2250"/>
              </a:spcAft>
              <a:buNone/>
              <a:defRPr/>
            </a:lvl1pPr>
            <a:lvl2pPr marL="386658"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9648596"/>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F2D987F4-1FC9-4A09-A286-26B7B086839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013">
                <a:solidFill>
                  <a:schemeClr val="accent6">
                    <a:lumMod val="50000"/>
                    <a:lumOff val="50000"/>
                  </a:schemeClr>
                </a:solidFill>
              </a:defRPr>
            </a:lvl1pPr>
            <a:lvl2pPr marL="291993" indent="0">
              <a:buNone/>
              <a:defRPr sz="1013">
                <a:solidFill>
                  <a:schemeClr val="accent6">
                    <a:lumMod val="50000"/>
                    <a:lumOff val="50000"/>
                  </a:schemeClr>
                </a:solidFill>
              </a:defRPr>
            </a:lvl2pPr>
            <a:lvl3pPr marL="514337" indent="0">
              <a:buNone/>
              <a:defRPr sz="1013">
                <a:solidFill>
                  <a:schemeClr val="accent6">
                    <a:lumMod val="50000"/>
                    <a:lumOff val="50000"/>
                  </a:schemeClr>
                </a:solidFill>
              </a:defRPr>
            </a:lvl3pPr>
            <a:lvl4pPr marL="771506" indent="0">
              <a:buNone/>
              <a:defRPr sz="1013">
                <a:solidFill>
                  <a:schemeClr val="accent6">
                    <a:lumMod val="50000"/>
                    <a:lumOff val="50000"/>
                  </a:schemeClr>
                </a:solidFill>
              </a:defRPr>
            </a:lvl4pPr>
            <a:lvl5pPr marL="1028675" indent="0">
              <a:buNone/>
              <a:defRPr sz="1013">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3712028794"/>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D634A6C-9527-4825-B8EE-451CB9BE6DDC}"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2"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r>
              <a:rPr lang="en-US" sz="1350">
                <a:solidFill>
                  <a:schemeClr val="lt1">
                    <a:alpha val="44000"/>
                  </a:schemeClr>
                </a:solidFill>
              </a:rPr>
              <a:t>    </a:t>
            </a:r>
          </a:p>
        </p:txBody>
      </p:sp>
    </p:spTree>
    <p:extLst>
      <p:ext uri="{BB962C8B-B14F-4D97-AF65-F5344CB8AC3E}">
        <p14:creationId xmlns:p14="http://schemas.microsoft.com/office/powerpoint/2010/main" val="1858548743"/>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4300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6C9BBA-8567-4E75-855E-8CF73C333E75}"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1954651396"/>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15310266"/>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a:prstGeom prst="rect">
            <a:avLst/>
          </a:prstGeo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530741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2727464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33261BA7-6377-4F95-8B4D-12AD776FD9C1}"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a:p>
        </p:txBody>
      </p:sp>
    </p:spTree>
    <p:extLst>
      <p:ext uri="{BB962C8B-B14F-4D97-AF65-F5344CB8AC3E}">
        <p14:creationId xmlns:p14="http://schemas.microsoft.com/office/powerpoint/2010/main" val="1165048621"/>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951118167"/>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19748434"/>
      </p:ext>
    </p:extLst>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vl1pPr>
          </a:lstStyle>
          <a:p>
            <a:pPr>
              <a:defRPr/>
            </a:pPr>
            <a:fld id="{27D03E1F-FDA7-40C5-A2AD-1F5E987BEF1D}" type="slidenum">
              <a:rPr lang="en-US"/>
              <a:pPr>
                <a:defRPr/>
              </a:pPr>
              <a:t>‹#›</a:t>
            </a:fld>
            <a:endParaRPr lang="en-US"/>
          </a:p>
        </p:txBody>
      </p:sp>
    </p:spTree>
    <p:extLst>
      <p:ext uri="{BB962C8B-B14F-4D97-AF65-F5344CB8AC3E}">
        <p14:creationId xmlns:p14="http://schemas.microsoft.com/office/powerpoint/2010/main" val="31531712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ft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erlay"/>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Gold Bar"/>
          <p:cNvSpPr/>
          <p:nvPr userDrawn="1"/>
        </p:nvSpPr>
        <p:spPr>
          <a:xfrm>
            <a:off x="792163" y="3884615"/>
            <a:ext cx="1179512"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762000" y="3206482"/>
            <a:ext cx="6209629" cy="445043"/>
          </a:xfrm>
          <a:prstGeom prst="rect">
            <a:avLst/>
          </a:prstGeom>
        </p:spPr>
        <p:txBody>
          <a:bodyPr anchor="ctr"/>
          <a:lstStyle>
            <a:lvl1pPr marL="0" indent="0" algn="l">
              <a:buNone/>
              <a:defRPr sz="2025"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20"/>
          <p:cNvSpPr>
            <a:spLocks noGrp="1"/>
          </p:cNvSpPr>
          <p:nvPr>
            <p:ph type="body" sz="quarter" idx="13"/>
          </p:nvPr>
        </p:nvSpPr>
        <p:spPr>
          <a:xfrm>
            <a:off x="762000" y="4189206"/>
            <a:ext cx="7696200" cy="535194"/>
          </a:xfrm>
          <a:prstGeom prst="rect">
            <a:avLst/>
          </a:prstGeom>
        </p:spPr>
        <p:txBody>
          <a:bodyPr anchor="t"/>
          <a:lstStyle>
            <a:lvl1pPr marL="0" indent="0" algn="l">
              <a:buNone/>
              <a:defRPr sz="1856">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7336159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234549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F2F2F2"/>
        </a:solidFill>
        <a:effectLst/>
      </p:bgPr>
    </p:bg>
    <p:spTree>
      <p:nvGrpSpPr>
        <p:cNvPr id="1" name=""/>
        <p:cNvGrpSpPr/>
        <p:nvPr/>
      </p:nvGrpSpPr>
      <p:grpSpPr>
        <a:xfrm>
          <a:off x="0" y="0"/>
          <a:ext cx="0" cy="0"/>
          <a:chOff x="0" y="0"/>
          <a:chExt cx="0" cy="0"/>
        </a:xfrm>
      </p:grpSpPr>
      <p:sp>
        <p:nvSpPr>
          <p:cNvPr id="3" name="Freeform 8"/>
          <p:cNvSpPr>
            <a:spLocks noChangeAspect="1" noEditPoints="1"/>
          </p:cNvSpPr>
          <p:nvPr userDrawn="1"/>
        </p:nvSpPr>
        <p:spPr bwMode="auto">
          <a:xfrm>
            <a:off x="-1998662" y="-685800"/>
            <a:ext cx="15333663" cy="9756775"/>
          </a:xfrm>
          <a:custGeom>
            <a:avLst/>
            <a:gdLst>
              <a:gd name="T0" fmla="*/ 2147483646 w 2360"/>
              <a:gd name="T1" fmla="*/ 2147483646 h 1390"/>
              <a:gd name="T2" fmla="*/ 2147483646 w 2360"/>
              <a:gd name="T3" fmla="*/ 2147483646 h 1390"/>
              <a:gd name="T4" fmla="*/ 2147483646 w 2360"/>
              <a:gd name="T5" fmla="*/ 2147483646 h 1390"/>
              <a:gd name="T6" fmla="*/ 2147483646 w 2360"/>
              <a:gd name="T7" fmla="*/ 2147483646 h 1390"/>
              <a:gd name="T8" fmla="*/ 2147483646 w 2360"/>
              <a:gd name="T9" fmla="*/ 2147483646 h 1390"/>
              <a:gd name="T10" fmla="*/ 2147483646 w 2360"/>
              <a:gd name="T11" fmla="*/ 2147483646 h 1390"/>
              <a:gd name="T12" fmla="*/ 2147483646 w 2360"/>
              <a:gd name="T13" fmla="*/ 2147483646 h 1390"/>
              <a:gd name="T14" fmla="*/ 2147483646 w 2360"/>
              <a:gd name="T15" fmla="*/ 2147483646 h 1390"/>
              <a:gd name="T16" fmla="*/ 2147483646 w 2360"/>
              <a:gd name="T17" fmla="*/ 2147483646 h 1390"/>
              <a:gd name="T18" fmla="*/ 2147483646 w 2360"/>
              <a:gd name="T19" fmla="*/ 2147483646 h 1390"/>
              <a:gd name="T20" fmla="*/ 2147483646 w 2360"/>
              <a:gd name="T21" fmla="*/ 2147483646 h 1390"/>
              <a:gd name="T22" fmla="*/ 2147483646 w 2360"/>
              <a:gd name="T23" fmla="*/ 2147483646 h 1390"/>
              <a:gd name="T24" fmla="*/ 2147483646 w 2360"/>
              <a:gd name="T25" fmla="*/ 2147483646 h 1390"/>
              <a:gd name="T26" fmla="*/ 2147483646 w 2360"/>
              <a:gd name="T27" fmla="*/ 2147483646 h 1390"/>
              <a:gd name="T28" fmla="*/ 2147483646 w 2360"/>
              <a:gd name="T29" fmla="*/ 2147483646 h 1390"/>
              <a:gd name="T30" fmla="*/ 2147483646 w 2360"/>
              <a:gd name="T31" fmla="*/ 2147483646 h 1390"/>
              <a:gd name="T32" fmla="*/ 2147483646 w 2360"/>
              <a:gd name="T33" fmla="*/ 2147483646 h 1390"/>
              <a:gd name="T34" fmla="*/ 2147483646 w 2360"/>
              <a:gd name="T35" fmla="*/ 2147483646 h 1390"/>
              <a:gd name="T36" fmla="*/ 2147483646 w 2360"/>
              <a:gd name="T37" fmla="*/ 2147483646 h 1390"/>
              <a:gd name="T38" fmla="*/ 2147483646 w 2360"/>
              <a:gd name="T39" fmla="*/ 2147483646 h 1390"/>
              <a:gd name="T40" fmla="*/ 2147483646 w 2360"/>
              <a:gd name="T41" fmla="*/ 2147483646 h 1390"/>
              <a:gd name="T42" fmla="*/ 2147483646 w 2360"/>
              <a:gd name="T43" fmla="*/ 2147483646 h 1390"/>
              <a:gd name="T44" fmla="*/ 2147483646 w 2360"/>
              <a:gd name="T45" fmla="*/ 2147483646 h 1390"/>
              <a:gd name="T46" fmla="*/ 2147483646 w 2360"/>
              <a:gd name="T47" fmla="*/ 2147483646 h 1390"/>
              <a:gd name="T48" fmla="*/ 2147483646 w 2360"/>
              <a:gd name="T49" fmla="*/ 2147483646 h 1390"/>
              <a:gd name="T50" fmla="*/ 2147483646 w 2360"/>
              <a:gd name="T51" fmla="*/ 2147483646 h 1390"/>
              <a:gd name="T52" fmla="*/ 2147483646 w 2360"/>
              <a:gd name="T53" fmla="*/ 2147483646 h 1390"/>
              <a:gd name="T54" fmla="*/ 2147483646 w 2360"/>
              <a:gd name="T55" fmla="*/ 2147483646 h 1390"/>
              <a:gd name="T56" fmla="*/ 2147483646 w 2360"/>
              <a:gd name="T57" fmla="*/ 2147483646 h 1390"/>
              <a:gd name="T58" fmla="*/ 2147483646 w 2360"/>
              <a:gd name="T59" fmla="*/ 2147483646 h 1390"/>
              <a:gd name="T60" fmla="*/ 2147483646 w 2360"/>
              <a:gd name="T61" fmla="*/ 2147483646 h 1390"/>
              <a:gd name="T62" fmla="*/ 2147483646 w 2360"/>
              <a:gd name="T63" fmla="*/ 2147483646 h 1390"/>
              <a:gd name="T64" fmla="*/ 2147483646 w 2360"/>
              <a:gd name="T65" fmla="*/ 2147483646 h 1390"/>
              <a:gd name="T66" fmla="*/ 2147483646 w 2360"/>
              <a:gd name="T67" fmla="*/ 2147483646 h 1390"/>
              <a:gd name="T68" fmla="*/ 2147483646 w 2360"/>
              <a:gd name="T69" fmla="*/ 2147483646 h 1390"/>
              <a:gd name="T70" fmla="*/ 2147483646 w 2360"/>
              <a:gd name="T71" fmla="*/ 2147483646 h 1390"/>
              <a:gd name="T72" fmla="*/ 2147483646 w 2360"/>
              <a:gd name="T73" fmla="*/ 2147483646 h 1390"/>
              <a:gd name="T74" fmla="*/ 2147483646 w 2360"/>
              <a:gd name="T75" fmla="*/ 2147483646 h 1390"/>
              <a:gd name="T76" fmla="*/ 2147483646 w 2360"/>
              <a:gd name="T77" fmla="*/ 2147483646 h 1390"/>
              <a:gd name="T78" fmla="*/ 2147483646 w 2360"/>
              <a:gd name="T79" fmla="*/ 2147483646 h 1390"/>
              <a:gd name="T80" fmla="*/ 2147483646 w 2360"/>
              <a:gd name="T81" fmla="*/ 2147483646 h 1390"/>
              <a:gd name="T82" fmla="*/ 2147483646 w 2360"/>
              <a:gd name="T83" fmla="*/ 2147483646 h 1390"/>
              <a:gd name="T84" fmla="*/ 2147483646 w 2360"/>
              <a:gd name="T85" fmla="*/ 2147483646 h 1390"/>
              <a:gd name="T86" fmla="*/ 2147483646 w 2360"/>
              <a:gd name="T87" fmla="*/ 2147483646 h 1390"/>
              <a:gd name="T88" fmla="*/ 2147483646 w 2360"/>
              <a:gd name="T89" fmla="*/ 2147483646 h 1390"/>
              <a:gd name="T90" fmla="*/ 2147483646 w 2360"/>
              <a:gd name="T91" fmla="*/ 2147483646 h 1390"/>
              <a:gd name="T92" fmla="*/ 2147483646 w 2360"/>
              <a:gd name="T93" fmla="*/ 2147483646 h 1390"/>
              <a:gd name="T94" fmla="*/ 2147483646 w 2360"/>
              <a:gd name="T95" fmla="*/ 2147483646 h 1390"/>
              <a:gd name="T96" fmla="*/ 2147483646 w 2360"/>
              <a:gd name="T97" fmla="*/ 2147483646 h 1390"/>
              <a:gd name="T98" fmla="*/ 2147483646 w 2360"/>
              <a:gd name="T99" fmla="*/ 2147483646 h 1390"/>
              <a:gd name="T100" fmla="*/ 2147483646 w 2360"/>
              <a:gd name="T101" fmla="*/ 2147483646 h 1390"/>
              <a:gd name="T102" fmla="*/ 2147483646 w 2360"/>
              <a:gd name="T103" fmla="*/ 2147483646 h 1390"/>
              <a:gd name="T104" fmla="*/ 2147483646 w 2360"/>
              <a:gd name="T105" fmla="*/ 2147483646 h 1390"/>
              <a:gd name="T106" fmla="*/ 2147483646 w 2360"/>
              <a:gd name="T107" fmla="*/ 2147483646 h 1390"/>
              <a:gd name="T108" fmla="*/ 2147483646 w 2360"/>
              <a:gd name="T109" fmla="*/ 2147483646 h 1390"/>
              <a:gd name="T110" fmla="*/ 2147483646 w 2360"/>
              <a:gd name="T111" fmla="*/ 2147483646 h 1390"/>
              <a:gd name="T112" fmla="*/ 2147483646 w 2360"/>
              <a:gd name="T113" fmla="*/ 2147483646 h 1390"/>
              <a:gd name="T114" fmla="*/ 2147483646 w 2360"/>
              <a:gd name="T115" fmla="*/ 2147483646 h 1390"/>
              <a:gd name="T116" fmla="*/ 2147483646 w 2360"/>
              <a:gd name="T117" fmla="*/ 2147483646 h 1390"/>
              <a:gd name="T118" fmla="*/ 2147483646 w 2360"/>
              <a:gd name="T119" fmla="*/ 2147483646 h 1390"/>
              <a:gd name="T120" fmla="*/ 2147483646 w 2360"/>
              <a:gd name="T121" fmla="*/ 2147483646 h 1390"/>
              <a:gd name="T122" fmla="*/ 2147483646 w 2360"/>
              <a:gd name="T123" fmla="*/ 2147483646 h 1390"/>
              <a:gd name="T124" fmla="*/ 2147483646 w 2360"/>
              <a:gd name="T125" fmla="*/ 2147483646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lIns="27770" tIns="13885" rIns="27770" bIns="13885"/>
          <a:lstStyle/>
          <a:p>
            <a:endParaRPr lang="en-US" sz="1350"/>
          </a:p>
        </p:txBody>
      </p:sp>
      <p:sp>
        <p:nvSpPr>
          <p:cNvPr id="4" name="Rectangle 3"/>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548954117"/>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3" name="Rectangle 2"/>
          <p:cNvSpPr/>
          <p:nvPr userDrawn="1"/>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anchor="ctr"/>
          <a:lstStyle/>
          <a:p>
            <a:pPr algn="ctr" eaLnBrk="1" hangingPunct="1">
              <a:defRPr/>
            </a:pPr>
            <a:endParaRPr lang="en-US" sz="1350">
              <a:solidFill>
                <a:prstClr val="white"/>
              </a:solidFill>
            </a:endParaRPr>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328030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endParaRPr>
          </a:p>
        </p:txBody>
      </p:sp>
      <p:sp>
        <p:nvSpPr>
          <p:cNvPr id="7" name="Title 1"/>
          <p:cNvSpPr>
            <a:spLocks noGrp="1"/>
          </p:cNvSpPr>
          <p:nvPr>
            <p:ph type="title"/>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a:t>Click to edit Master text styles</a:t>
            </a:r>
          </a:p>
        </p:txBody>
      </p:sp>
    </p:spTree>
    <p:extLst>
      <p:ext uri="{BB962C8B-B14F-4D97-AF65-F5344CB8AC3E}">
        <p14:creationId xmlns:p14="http://schemas.microsoft.com/office/powerpoint/2010/main" val="1282767416"/>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6E1B1DD-487D-49DC-9269-9ACD9898620B}"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174663180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8306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6476E5-47BF-478E-A4B9-3F1513B62BFF}"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9" name="Rectangle 8"/>
          <p:cNvSpPr>
            <a:spLocks noChangeArrowheads="1"/>
          </p:cNvSpPr>
          <p:nvPr userDrawn="1"/>
        </p:nvSpPr>
        <p:spPr bwMode="auto">
          <a:xfrm>
            <a:off x="0" y="0"/>
            <a:ext cx="12192000" cy="912813"/>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a:solidFill>
                <a:srgbClr val="404040"/>
              </a:solidFill>
              <a:latin typeface="Arial" panose="020B0604020202020204" pitchFamily="34" charset="0"/>
              <a:ea typeface="ヒラギノ角ゴ Pro W3"/>
              <a:cs typeface="ヒラギノ角ゴ Pro W3"/>
            </a:endParaRPr>
          </a:p>
        </p:txBody>
      </p:sp>
      <p:sp>
        <p:nvSpPr>
          <p:cNvPr id="10" name="Rectangle 9"/>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512971074"/>
      </p:ext>
    </p:extLst>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DB77C7C-5BFF-4EAA-8E68-CB422265A2B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5" name="Rectangle 4"/>
          <p:cNvSpPr/>
          <p:nvPr userDrawn="1"/>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457200" indent="-457200" algn="ctr" eaLnBrk="1" hangingPunct="1">
              <a:buFont typeface="Helvetica" pitchFamily="84" charset="0"/>
              <a:buNone/>
              <a:defRPr/>
            </a:pPr>
            <a:endParaRPr lang="en-US" sz="2250" dirty="0" err="1">
              <a:solidFill>
                <a:srgbClr val="404040"/>
              </a:solidFill>
              <a:latin typeface="Arial" pitchFamily="34" charset="0"/>
              <a:ea typeface="ヒラギノ角ゴ Pro W3" pitchFamily="84" charset="-128"/>
              <a:cs typeface="+mn-cs"/>
            </a:endParaRPr>
          </a:p>
        </p:txBody>
      </p:sp>
      <p:pic>
        <p:nvPicPr>
          <p:cNvPr id="6" name="Picture 4"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866875"/>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77EE599-DB47-4A1C-8861-94FAB29CD2E6}" type="slidenum">
              <a:rPr lang="en-US" sz="750" smtClean="0">
                <a:solidFill>
                  <a:srgbClr val="0A5496"/>
                </a:solidFill>
              </a:rPr>
              <a:pPr algn="r">
                <a:spcBef>
                  <a:spcPct val="50000"/>
                </a:spcBef>
                <a:defRPr/>
              </a:pPr>
              <a:t>‹#›</a:t>
            </a:fld>
            <a:endParaRPr lang="en-US" sz="750" dirty="0">
              <a:solidFill>
                <a:srgbClr val="0A5496"/>
              </a:solidFill>
            </a:endParaRPr>
          </a:p>
        </p:txBody>
      </p:sp>
      <p:pic>
        <p:nvPicPr>
          <p:cNvPr id="6" name="Picture 3"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pPr lvl="0"/>
            <a:r>
              <a:rPr lang="en-US"/>
              <a:t>Click to edit Master text styles</a:t>
            </a:r>
          </a:p>
        </p:txBody>
      </p:sp>
    </p:spTree>
    <p:extLst>
      <p:ext uri="{BB962C8B-B14F-4D97-AF65-F5344CB8AC3E}">
        <p14:creationId xmlns:p14="http://schemas.microsoft.com/office/powerpoint/2010/main" val="3580249705"/>
      </p:ext>
    </p:extLst>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42900" y="1923596"/>
            <a:ext cx="3505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r>
              <a:rPr lang="en-US" altLang="en-US" sz="30000">
                <a:solidFill>
                  <a:srgbClr val="FFFFFF"/>
                </a:solidFill>
                <a:latin typeface="Arial" panose="020B0604020202020204" pitchFamily="34" charset="0"/>
              </a:rPr>
              <a:t>#</a:t>
            </a:r>
          </a:p>
        </p:txBody>
      </p:sp>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1690564-90B7-4329-87BC-0C3B0583B19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4775967"/>
      </p:ext>
    </p:extLst>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B76ABFBB-E9D5-4548-986A-C2A60FFF6A7E}"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9" name="Oval 8"/>
          <p:cNvSpPr>
            <a:spLocks noChangeArrowheads="1"/>
          </p:cNvSpPr>
          <p:nvPr userDrawn="1"/>
        </p:nvSpPr>
        <p:spPr bwMode="auto">
          <a:xfrm>
            <a:off x="8763001" y="3065463"/>
            <a:ext cx="2398713" cy="2398712"/>
          </a:xfrm>
          <a:prstGeom prst="ellipse">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a:solidFill>
                <a:srgbClr val="404040"/>
              </a:solidFill>
              <a:latin typeface="Arial" panose="020B0604020202020204" pitchFamily="34"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Click to edit Master text styles</a:t>
            </a:r>
          </a:p>
        </p:txBody>
      </p:sp>
    </p:spTree>
    <p:extLst>
      <p:ext uri="{BB962C8B-B14F-4D97-AF65-F5344CB8AC3E}">
        <p14:creationId xmlns:p14="http://schemas.microsoft.com/office/powerpoint/2010/main" val="1006942846"/>
      </p:ext>
    </p:extLst>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CDAC78D-5247-4741-929B-2A45A13F51D9}"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Rectangle 6"/>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2"/>
            <a:ext cx="10758131"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745468078"/>
      </p:ext>
    </p:extLst>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805A50B-02CF-41DB-801B-7205205B20F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Oval 6"/>
          <p:cNvSpPr>
            <a:spLocks noChangeArrowheads="1"/>
          </p:cNvSpPr>
          <p:nvPr userDrawn="1"/>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1</a:t>
            </a:r>
          </a:p>
        </p:txBody>
      </p:sp>
      <p:sp>
        <p:nvSpPr>
          <p:cNvPr id="9" name="Rectangle 8"/>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143752026"/>
      </p:ext>
    </p:extLst>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155A304-0EAC-446A-BAC9-2C3CC86CC89C}"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302579125"/>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88D205-086C-455E-BD19-9450AE6D0977}"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676144648"/>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1246E85-6E56-43FF-9AD7-FD46AFA6D613}"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7" name="Oval 6"/>
          <p:cNvSpPr>
            <a:spLocks noChangeArrowheads="1"/>
          </p:cNvSpPr>
          <p:nvPr userDrawn="1"/>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2</a:t>
            </a:r>
          </a:p>
        </p:txBody>
      </p:sp>
      <p:sp>
        <p:nvSpPr>
          <p:cNvPr id="8" name="Oval 7"/>
          <p:cNvSpPr>
            <a:spLocks noChangeArrowheads="1"/>
          </p:cNvSpPr>
          <p:nvPr userDrawn="1"/>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1</a:t>
            </a:r>
          </a:p>
        </p:txBody>
      </p:sp>
      <p:sp>
        <p:nvSpPr>
          <p:cNvPr id="10" name="Oval 9"/>
          <p:cNvSpPr>
            <a:spLocks noChangeArrowheads="1"/>
          </p:cNvSpPr>
          <p:nvPr userDrawn="1"/>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2" y="2359152"/>
            <a:ext cx="10019199" cy="3810000"/>
          </a:xfrm>
          <a:prstGeom prst="rect">
            <a:avLst/>
          </a:prstGeom>
        </p:spPr>
        <p:txBody>
          <a:bodyPr/>
          <a:lstStyle>
            <a:lvl1pPr marL="0" indent="0">
              <a:buNone/>
              <a:defRPr/>
            </a:lvl1pPr>
            <a:lvl2pPr marL="515544"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57211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40736335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5ECE4A-2081-439E-BC3E-690DBB48455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2712685303"/>
      </p:ext>
    </p:extLst>
  </p:cSld>
  <p:clrMapOvr>
    <a:masterClrMapping/>
  </p:clrMapOvr>
  <p:transition spd="slow"/>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9F2317-250C-4CA1-B037-3FA8FD813D2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anchor="ctr"/>
          <a:lstStyle/>
          <a:p>
            <a:pPr algn="ctr" eaLnBrk="1" hangingPunct="1">
              <a:defRPr/>
            </a:pPr>
            <a:r>
              <a:rPr lang="en-US" sz="1350">
                <a:solidFill>
                  <a:prstClr val="white">
                    <a:alpha val="44000"/>
                  </a:prstClr>
                </a:solidFill>
              </a:rPr>
              <a:t>    </a:t>
            </a:r>
          </a:p>
        </p:txBody>
      </p:sp>
    </p:spTree>
    <p:extLst>
      <p:ext uri="{BB962C8B-B14F-4D97-AF65-F5344CB8AC3E}">
        <p14:creationId xmlns:p14="http://schemas.microsoft.com/office/powerpoint/2010/main" val="2089336494"/>
      </p:ext>
    </p:extLst>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3048426-9341-4761-8C60-C2B4A7433E43}" type="slidenum">
              <a:rPr lang="en-US" sz="750" smtClean="0">
                <a:solidFill>
                  <a:prstClr val="white"/>
                </a:solidFill>
              </a:rPr>
              <a:pPr algn="r">
                <a:spcBef>
                  <a:spcPct val="50000"/>
                </a:spcBef>
                <a:defRPr/>
              </a:pPr>
              <a:t>‹#›</a:t>
            </a:fld>
            <a:endParaRPr lang="en-US" sz="750" dirty="0">
              <a:solidFill>
                <a:prstClr val="white"/>
              </a:solidFill>
            </a:endParaRPr>
          </a:p>
        </p:txBody>
      </p:sp>
    </p:spTree>
    <p:extLst>
      <p:ext uri="{BB962C8B-B14F-4D97-AF65-F5344CB8AC3E}">
        <p14:creationId xmlns:p14="http://schemas.microsoft.com/office/powerpoint/2010/main" val="81916967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80924451"/>
      </p:ext>
    </p:extLst>
  </p:cSld>
  <p:clrMapOvr>
    <a:masterClrMapping/>
  </p:clrMapOvr>
  <p:transition spd="slow"/>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fld id="{1D90348C-2AA5-4C68-B689-0D5CA7B5D5F8}" type="slidenum">
              <a:rPr lang="en-US"/>
              <a:pPr>
                <a:defRPr/>
              </a:pPr>
              <a:t>‹#›</a:t>
            </a:fld>
            <a:endParaRPr lang="en-US"/>
          </a:p>
        </p:txBody>
      </p:sp>
    </p:spTree>
    <p:extLst>
      <p:ext uri="{BB962C8B-B14F-4D97-AF65-F5344CB8AC3E}">
        <p14:creationId xmlns:p14="http://schemas.microsoft.com/office/powerpoint/2010/main" val="1970192110"/>
      </p:ext>
    </p:extLst>
  </p:cSld>
  <p:clrMapOvr>
    <a:masterClrMapping/>
  </p:clrMapOvr>
  <p:transition spd="slow"/>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E793685-6669-4ABA-BB64-26E98E81855B}"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12393937"/>
      </p:ext>
    </p:extLst>
  </p:cSld>
  <p:clrMapOvr>
    <a:masterClrMapping/>
  </p:clrMapOvr>
  <p:transition spd="slow"/>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9FC84031-9796-4A80-B637-8C25CC3238C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240930805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B3BCD07-3F47-4234-A39B-CCB836037E85}"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5156767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CBB0FFF-34D1-4F86-9B49-D9B7283F04B1}"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97903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7CFD8B6-C6D9-4E53-A53B-931F446271B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5745775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prstClr val="white"/>
                </a:solidFill>
              </a:rPr>
              <a:pPr algn="r" eaLnBrk="0" fontAlgn="base" hangingPunct="0">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882566371"/>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8890DC81-6E16-430D-AF2C-0BF4D13AD67E}"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103102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2C804EC-A658-4A3F-9EDF-4C67158B987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2416497690"/>
      </p:ext>
    </p:extLst>
  </p:cSld>
  <p:clrMapOvr>
    <a:masterClrMapping/>
  </p:clrMapOvr>
  <p:transition spd="slow"/>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84997979"/>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78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8399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109072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171426081"/>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2316726909"/>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9580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02257416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24000500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3973470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6940356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353401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221753669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74"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65"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0374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856384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19124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9570321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117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4247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545028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62207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842761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60862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47788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381662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4642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152582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33407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198821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39850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1540211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99914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7621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160549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494057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30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667582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7"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3" tIns="56812" rIns="113623" bIns="56812"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7141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3" y="1362739"/>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88"/>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189" indent="0" algn="ctr">
              <a:buFontTx/>
              <a:buNone/>
              <a:defRPr sz="2400"/>
            </a:lvl2pPr>
            <a:lvl3pPr marL="914377" indent="0" algn="ctr">
              <a:buFontTx/>
              <a:buNone/>
              <a:defRPr sz="2400"/>
            </a:lvl3pPr>
            <a:lvl4pPr marL="1371566" indent="0" algn="ctr">
              <a:buFontTx/>
              <a:buNone/>
              <a:defRPr sz="2400"/>
            </a:lvl4pPr>
            <a:lvl5pPr marL="1828754"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293724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627949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138215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4"/>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1"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114795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3"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61166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86" indent="0">
              <a:buNone/>
              <a:defRPr sz="2400"/>
            </a:lvl2pPr>
            <a:lvl3pPr marL="914354" indent="0">
              <a:buNone/>
              <a:defRPr sz="2400"/>
            </a:lvl3pPr>
            <a:lvl4pPr marL="1371531" indent="0">
              <a:buNone/>
              <a:defRPr sz="2400"/>
            </a:lvl4pPr>
            <a:lvl5pPr marL="1828709"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69578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609"/>
            <a:ext cx="3505200" cy="6247736"/>
          </a:xfrm>
          <a:prstGeom prst="rect">
            <a:avLst/>
          </a:prstGeom>
          <a:noFill/>
        </p:spPr>
        <p:txBody>
          <a:bodyPr wrap="square" rtlCol="0" anchor="b">
            <a:spAutoFit/>
          </a:bodyPr>
          <a:lstStyle/>
          <a:p>
            <a:pPr fontAlgn="base">
              <a:spcBef>
                <a:spcPct val="0"/>
              </a:spcBef>
              <a:spcAft>
                <a:spcPct val="0"/>
              </a:spcAft>
            </a:pPr>
            <a:r>
              <a:rPr lang="en-US" sz="39999"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126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217613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3"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891" marR="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86" indent="0">
              <a:buNone/>
              <a:defRPr sz="1800">
                <a:solidFill>
                  <a:schemeClr val="bg1"/>
                </a:solidFill>
                <a:latin typeface="Arial" panose="020B0604020202020204" pitchFamily="34" charset="0"/>
                <a:cs typeface="Arial" panose="020B0604020202020204" pitchFamily="34" charset="0"/>
              </a:defRPr>
            </a:lvl2pPr>
            <a:lvl3pPr marL="914354" indent="0">
              <a:buNone/>
              <a:defRPr sz="1800">
                <a:solidFill>
                  <a:schemeClr val="bg1"/>
                </a:solidFill>
                <a:latin typeface="Arial" panose="020B0604020202020204" pitchFamily="34" charset="0"/>
                <a:cs typeface="Arial" panose="020B0604020202020204" pitchFamily="34" charset="0"/>
              </a:defRPr>
            </a:lvl3pPr>
            <a:lvl4pPr marL="1371531" indent="0">
              <a:buNone/>
              <a:defRPr sz="1800">
                <a:solidFill>
                  <a:schemeClr val="bg1"/>
                </a:solidFill>
                <a:latin typeface="Arial" panose="020B0604020202020204" pitchFamily="34" charset="0"/>
                <a:cs typeface="Arial" panose="020B0604020202020204" pitchFamily="34" charset="0"/>
              </a:defRPr>
            </a:lvl4pPr>
            <a:lvl5pPr marL="1828709"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06015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06"/>
            <a:ext cx="10758131" cy="2813289"/>
          </a:xfrm>
          <a:prstGeom prst="rect">
            <a:avLst/>
          </a:prstGeom>
        </p:spPr>
        <p:txBody>
          <a:bodyPr/>
          <a:lstStyle>
            <a:lvl1pPr marL="342900" marR="0" indent="-342900" algn="l" defTabSz="914377"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9732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462102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38242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71696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5" y="2359152"/>
            <a:ext cx="10019199" cy="3810000"/>
          </a:xfrm>
          <a:prstGeom prst="rect">
            <a:avLst/>
          </a:prstGeom>
        </p:spPr>
        <p:txBody>
          <a:bodyPr/>
          <a:lstStyle>
            <a:lvl1pPr marL="0" indent="0">
              <a:lnSpc>
                <a:spcPts val="2880"/>
              </a:lnSpc>
              <a:spcBef>
                <a:spcPts val="0"/>
              </a:spcBef>
              <a:spcAft>
                <a:spcPts val="3000"/>
              </a:spcAft>
              <a:buNone/>
              <a:defRPr/>
            </a:lvl1pPr>
            <a:lvl2pPr marL="687375"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377"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25597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86" indent="0">
              <a:buNone/>
              <a:defRPr sz="1800">
                <a:solidFill>
                  <a:schemeClr val="accent6">
                    <a:lumMod val="50000"/>
                    <a:lumOff val="50000"/>
                  </a:schemeClr>
                </a:solidFill>
              </a:defRPr>
            </a:lvl2pPr>
            <a:lvl3pPr marL="914354" indent="0">
              <a:buNone/>
              <a:defRPr sz="1800">
                <a:solidFill>
                  <a:schemeClr val="accent6">
                    <a:lumMod val="50000"/>
                    <a:lumOff val="50000"/>
                  </a:schemeClr>
                </a:solidFill>
              </a:defRPr>
            </a:lvl3pPr>
            <a:lvl4pPr marL="1371531" indent="0">
              <a:buNone/>
              <a:defRPr sz="1800">
                <a:solidFill>
                  <a:schemeClr val="accent6">
                    <a:lumMod val="50000"/>
                    <a:lumOff val="50000"/>
                  </a:schemeClr>
                </a:solidFill>
              </a:defRPr>
            </a:lvl4pPr>
            <a:lvl5pPr marL="1828709"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8477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2076603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185571F-128D-403F-A5AC-9B2D181A2507}"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6818176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3B1ECD9-77B6-4637-B331-1603F7405D89}"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4413304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027003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5218F9C-FAF6-4A74-B6A9-8F73390C649A}"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7417206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4A8965F-6A9D-42D6-A089-F023E18AA7E5}"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47982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AADB0859-19AD-46EE-BD66-6034B101BDF2}"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2224648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D040F75B-A147-4DB7-BFE0-A7FA3FE81F4B}"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2991155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50199A-5985-46AE-8513-D2248DF0B08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361086514"/>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35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9730600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328393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286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LCI_PPT_template_blank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ctrTitle"/>
          </p:nvPr>
        </p:nvSpPr>
        <p:spPr>
          <a:xfrm>
            <a:off x="914400" y="2590800"/>
            <a:ext cx="10363200" cy="1009650"/>
          </a:xfrm>
        </p:spPr>
        <p:txBody>
          <a:bodyPr/>
          <a:lstStyle>
            <a:lvl1pPr algn="ctr">
              <a:defRPr sz="3000" b="1">
                <a:solidFill>
                  <a:srgbClr val="FFFFFF"/>
                </a:solidFill>
                <a:latin typeface="ヒラギノ角ゴ Pro W3" pitchFamily="1" charset="-128"/>
              </a:defRPr>
            </a:lvl1pPr>
          </a:lstStyle>
          <a:p>
            <a:r>
              <a:rPr lang="en-US"/>
              <a:t>Click to edit Master title style</a:t>
            </a:r>
          </a:p>
        </p:txBody>
      </p:sp>
      <p:sp>
        <p:nvSpPr>
          <p:cNvPr id="128004" name="Rectangle 4"/>
          <p:cNvSpPr>
            <a:spLocks noGrp="1" noChangeArrowheads="1"/>
          </p:cNvSpPr>
          <p:nvPr>
            <p:ph type="subTitle" idx="1"/>
          </p:nvPr>
        </p:nvSpPr>
        <p:spPr>
          <a:xfrm>
            <a:off x="1828800" y="3581400"/>
            <a:ext cx="8534400" cy="1752600"/>
          </a:xfrm>
        </p:spPr>
        <p:txBody>
          <a:bodyPr/>
          <a:lstStyle>
            <a:lvl1pPr algn="ctr">
              <a:defRPr sz="2250" b="0">
                <a:solidFill>
                  <a:srgbClr val="FFFFFF"/>
                </a:solidFill>
              </a:defRPr>
            </a:lvl1pPr>
          </a:lstStyle>
          <a:p>
            <a:r>
              <a:rPr lang="en-US"/>
              <a:t>Click to edit Master subtitle style</a:t>
            </a:r>
          </a:p>
        </p:txBody>
      </p:sp>
    </p:spTree>
    <p:extLst>
      <p:ext uri="{BB962C8B-B14F-4D97-AF65-F5344CB8AC3E}">
        <p14:creationId xmlns:p14="http://schemas.microsoft.com/office/powerpoint/2010/main" val="3329886835"/>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0038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981201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234418796"/>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284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9880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438950"/>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6485"/>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52475454"/>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75380399"/>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72812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453116"/>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8" descr="LCI_PPT_template_blank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406400" y="2693991"/>
            <a:ext cx="11379200" cy="1470025"/>
          </a:xfrm>
        </p:spPr>
        <p:txBody>
          <a:bodyPr/>
          <a:lstStyle>
            <a:lvl1pPr algn="ctr">
              <a:defRPr sz="2250">
                <a:solidFill>
                  <a:srgbClr val="FED00B"/>
                </a:solidFill>
                <a:latin typeface="ヒラギノ角ゴ Pro W3" pitchFamily="1" charset="-128"/>
              </a:defRPr>
            </a:lvl1pPr>
          </a:lstStyle>
          <a:p>
            <a:r>
              <a:rPr lang="en-US"/>
              <a:t>Click to edit Master title style</a:t>
            </a:r>
          </a:p>
        </p:txBody>
      </p:sp>
    </p:spTree>
    <p:extLst>
      <p:ext uri="{BB962C8B-B14F-4D97-AF65-F5344CB8AC3E}">
        <p14:creationId xmlns:p14="http://schemas.microsoft.com/office/powerpoint/2010/main" val="251920058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58790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136961"/>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1053547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529718"/>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737614"/>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139529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2687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84446928"/>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89186733"/>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751642"/>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590800"/>
            <a:ext cx="2667000" cy="3429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590800"/>
            <a:ext cx="7797800" cy="342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64762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2259182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587391441"/>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859544"/>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471297308"/>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10301" y="1600200"/>
            <a:ext cx="2533651"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47153" y="1600200"/>
            <a:ext cx="2533649"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452272"/>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99862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074308"/>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94917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5907231"/>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4949069"/>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3437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15.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10.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11.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13.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theme" Target="../theme/theme14.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7.xml"/><Relationship Id="rId7" Type="http://schemas.openxmlformats.org/officeDocument/2006/relationships/theme" Target="../theme/theme1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0.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0.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0.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0.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36304971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LIONS_PPT_TEMPLATE_V1-02.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304800" y="228600"/>
            <a:ext cx="1087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3"/>
          <p:cNvSpPr>
            <a:spLocks noGrp="1" noChangeArrowheads="1"/>
          </p:cNvSpPr>
          <p:nvPr>
            <p:ph type="body" idx="1"/>
          </p:nvPr>
        </p:nvSpPr>
        <p:spPr bwMode="auto">
          <a:xfrm>
            <a:off x="406400" y="762000"/>
            <a:ext cx="1137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9"/>
          <p:cNvSpPr txBox="1">
            <a:spLocks noChangeArrowheads="1"/>
          </p:cNvSpPr>
          <p:nvPr/>
        </p:nvSpPr>
        <p:spPr bwMode="auto">
          <a:xfrm>
            <a:off x="11430000" y="6419959"/>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90E1642-62C2-438A-9A89-DF942B594889}" type="slidenum">
              <a:rPr lang="en-US" altLang="en-US" sz="750">
                <a:solidFill>
                  <a:srgbClr val="00338D"/>
                </a:solidFill>
              </a:rPr>
              <a:pPr algn="r">
                <a:spcBef>
                  <a:spcPct val="50000"/>
                </a:spcBef>
                <a:defRPr/>
              </a:pPr>
              <a:t>‹#›</a:t>
            </a:fld>
            <a:endParaRPr lang="en-US" altLang="en-US" sz="750" dirty="0">
              <a:solidFill>
                <a:srgbClr val="00338D"/>
              </a:solidFill>
            </a:endParaRPr>
          </a:p>
        </p:txBody>
      </p:sp>
    </p:spTree>
    <p:extLst>
      <p:ext uri="{BB962C8B-B14F-4D97-AF65-F5344CB8AC3E}">
        <p14:creationId xmlns:p14="http://schemas.microsoft.com/office/powerpoint/2010/main" val="417896169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Lst>
  <p:transition spd="slow"/>
  <p:hf hdr="0" ftr="0" dt="0"/>
  <p:txStyles>
    <p:titleStyle>
      <a:lvl1pPr algn="l" rtl="0" eaLnBrk="1" fontAlgn="base" hangingPunct="1">
        <a:spcBef>
          <a:spcPct val="0"/>
        </a:spcBef>
        <a:spcAft>
          <a:spcPct val="0"/>
        </a:spcAft>
        <a:defRPr sz="21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anose="020B0604020202020204" pitchFamily="34" charset="0"/>
        <a:buChar char="•"/>
        <a:defRPr sz="19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Wingdings" panose="05000000000000000000" pitchFamily="2" charset="2"/>
        <a:buChar char="§"/>
        <a:defRPr sz="1650">
          <a:solidFill>
            <a:schemeClr val="tx1"/>
          </a:solidFill>
          <a:latin typeface="+mn-lt"/>
          <a:ea typeface="ヒラギノ角ゴ Pro W3" charset="0"/>
          <a:cs typeface="ヒラギノ角ゴ Pro W3"/>
        </a:defRPr>
      </a:lvl2pPr>
      <a:lvl3pPr marL="858441" indent="-172641"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ヒラギノ角ゴ Pro W3" charset="0"/>
          <a:cs typeface="ヒラギノ角ゴ Pro W3"/>
        </a:defRPr>
      </a:lvl3pPr>
      <a:lvl4pPr marL="1198960" indent="-170260"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4241" indent="-172641"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DAE0AD5-2E2E-4814-B813-8F44489A4C58}" type="slidenum">
              <a:rPr lang="en-US" sz="563" smtClean="0">
                <a:solidFill>
                  <a:srgbClr val="00338D"/>
                </a:solidFill>
              </a:rPr>
              <a:pPr algn="r">
                <a:spcBef>
                  <a:spcPct val="50000"/>
                </a:spcBef>
                <a:defRPr/>
              </a:pPr>
              <a:t>‹#›</a:t>
            </a:fld>
            <a:endParaRPr lang="en-US" sz="563" dirty="0">
              <a:solidFill>
                <a:srgbClr val="00338D"/>
              </a:solidFill>
            </a:endParaRPr>
          </a:p>
        </p:txBody>
      </p:sp>
    </p:spTree>
    <p:extLst>
      <p:ext uri="{BB962C8B-B14F-4D97-AF65-F5344CB8AC3E}">
        <p14:creationId xmlns:p14="http://schemas.microsoft.com/office/powerpoint/2010/main" val="343589752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09470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59"/>
            <a:ext cx="558800" cy="207749"/>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5D7648C-CD8C-4487-84E9-7C479C2525F4}" type="slidenum">
              <a:rPr lang="en-US" sz="750" smtClean="0">
                <a:solidFill>
                  <a:srgbClr val="00338D"/>
                </a:solidFill>
                <a:cs typeface="+mn-cs"/>
              </a:rPr>
              <a:pPr algn="r">
                <a:spcBef>
                  <a:spcPct val="50000"/>
                </a:spcBef>
                <a:defRPr/>
              </a:pPr>
              <a:t>‹#›</a:t>
            </a:fld>
            <a:endParaRPr lang="en-US" sz="750" dirty="0">
              <a:solidFill>
                <a:srgbClr val="00338D"/>
              </a:solidFill>
              <a:cs typeface="+mn-cs"/>
            </a:endParaRPr>
          </a:p>
        </p:txBody>
      </p:sp>
    </p:spTree>
    <p:extLst>
      <p:ext uri="{BB962C8B-B14F-4D97-AF65-F5344CB8AC3E}">
        <p14:creationId xmlns:p14="http://schemas.microsoft.com/office/powerpoint/2010/main" val="112524003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1" r:id="rId18"/>
  </p:sldLayoutIdLst>
  <p:transition spd="slow"/>
  <p:hf hdr="0" ftr="0" dt="0"/>
  <p:txStyles>
    <p:titleStyle>
      <a:lvl1pPr algn="ctr" rtl="0" eaLnBrk="1" fontAlgn="base" hangingPunct="1">
        <a:lnSpc>
          <a:spcPct val="90000"/>
        </a:lnSpc>
        <a:spcBef>
          <a:spcPct val="0"/>
        </a:spcBef>
        <a:spcAft>
          <a:spcPct val="0"/>
        </a:spcAft>
        <a:defRPr sz="300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1450" indent="-171450" algn="l" rtl="0" eaLnBrk="1" fontAlgn="base" hangingPunct="1">
        <a:spcBef>
          <a:spcPct val="200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charset="0"/>
          <a:cs typeface="Arial" panose="020B0604020202020204" pitchFamily="34" charset="0"/>
        </a:defRPr>
      </a:lvl1pPr>
      <a:lvl2pPr marL="558404" indent="-169069"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7250" indent="-171450"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7769" indent="-169069"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3050" indent="-171450"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0A97F71-4074-4915-B539-DA1F00C94D01}"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83445612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4040" r:id="rId8"/>
    <p:sldLayoutId id="2147484051" r:id="rId9"/>
    <p:sldLayoutId id="2147484052"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3552130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46"/>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17608223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63125019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4053" r:id="rId17"/>
    <p:sldLayoutId id="2147484054" r:id="rId18"/>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0301361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78" algn="l" rtl="0" eaLnBrk="1" fontAlgn="base" hangingPunct="1">
        <a:spcBef>
          <a:spcPct val="0"/>
        </a:spcBef>
        <a:spcAft>
          <a:spcPct val="0"/>
        </a:spcAft>
        <a:defRPr sz="2400">
          <a:solidFill>
            <a:schemeClr val="tx2"/>
          </a:solidFill>
          <a:latin typeface="Arial" charset="0"/>
        </a:defRPr>
      </a:lvl6pPr>
      <a:lvl7pPr marL="914354" algn="l" rtl="0" eaLnBrk="1" fontAlgn="base" hangingPunct="1">
        <a:spcBef>
          <a:spcPct val="0"/>
        </a:spcBef>
        <a:spcAft>
          <a:spcPct val="0"/>
        </a:spcAft>
        <a:defRPr sz="2400">
          <a:solidFill>
            <a:schemeClr val="tx2"/>
          </a:solidFill>
          <a:latin typeface="Arial" charset="0"/>
        </a:defRPr>
      </a:lvl7pPr>
      <a:lvl8pPr marL="1371532" algn="l" rtl="0" eaLnBrk="1" fontAlgn="base" hangingPunct="1">
        <a:spcBef>
          <a:spcPct val="0"/>
        </a:spcBef>
        <a:spcAft>
          <a:spcPct val="0"/>
        </a:spcAft>
        <a:defRPr sz="2400">
          <a:solidFill>
            <a:schemeClr val="tx2"/>
          </a:solidFill>
          <a:latin typeface="Arial" charset="0"/>
        </a:defRPr>
      </a:lvl8pPr>
      <a:lvl9pPr marL="1828709" algn="l" rtl="0" eaLnBrk="1" fontAlgn="base" hangingPunct="1">
        <a:spcBef>
          <a:spcPct val="0"/>
        </a:spcBef>
        <a:spcAft>
          <a:spcPct val="0"/>
        </a:spcAft>
        <a:defRPr sz="2400">
          <a:solidFill>
            <a:schemeClr val="tx2"/>
          </a:solidFill>
          <a:latin typeface="Arial" charset="0"/>
        </a:defRPr>
      </a:lvl9pPr>
    </p:titleStyle>
    <p:bodyStyle>
      <a:lvl1pPr marL="230177" indent="-230177"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088" indent="-227002"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30" indent="-230177"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33" indent="-227002"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886" indent="-230177"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886" algn="l" rtl="0" eaLnBrk="1" fontAlgn="base" hangingPunct="1">
        <a:spcBef>
          <a:spcPct val="20000"/>
        </a:spcBef>
        <a:spcAft>
          <a:spcPct val="0"/>
        </a:spcAft>
        <a:buChar char="»"/>
        <a:defRPr sz="2400">
          <a:solidFill>
            <a:schemeClr val="tx1"/>
          </a:solidFill>
          <a:latin typeface="+mn-lt"/>
        </a:defRPr>
      </a:lvl6pPr>
      <a:lvl7pPr marL="2743062" algn="l" rtl="0" eaLnBrk="1" fontAlgn="base" hangingPunct="1">
        <a:spcBef>
          <a:spcPct val="20000"/>
        </a:spcBef>
        <a:spcAft>
          <a:spcPct val="0"/>
        </a:spcAft>
        <a:buChar char="»"/>
        <a:defRPr sz="2400">
          <a:solidFill>
            <a:schemeClr val="tx1"/>
          </a:solidFill>
          <a:latin typeface="+mn-lt"/>
        </a:defRPr>
      </a:lvl7pPr>
      <a:lvl8pPr marL="3200240" algn="l" rtl="0" eaLnBrk="1" fontAlgn="base" hangingPunct="1">
        <a:spcBef>
          <a:spcPct val="20000"/>
        </a:spcBef>
        <a:spcAft>
          <a:spcPct val="0"/>
        </a:spcAft>
        <a:buChar char="»"/>
        <a:defRPr sz="2400">
          <a:solidFill>
            <a:schemeClr val="tx1"/>
          </a:solidFill>
          <a:latin typeface="+mn-lt"/>
        </a:defRPr>
      </a:lvl8pPr>
      <a:lvl9pPr marL="3657418"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C48971F-7F01-4C89-80C0-5171ADD66EC0}"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6518643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1" descr="LCI_PPT_template_blank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812800" y="1600200"/>
            <a:ext cx="1066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2" name="Text Box 8"/>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6716272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2100">
          <a:solidFill>
            <a:schemeClr val="tx1"/>
          </a:solidFill>
          <a:latin typeface="+mn-lt"/>
        </a:defRPr>
      </a:lvl3pPr>
      <a:lvl4pPr marL="1025129" indent="3572" algn="l" rtl="0" eaLnBrk="1" fontAlgn="base" hangingPunct="1">
        <a:spcBef>
          <a:spcPct val="20000"/>
        </a:spcBef>
        <a:spcAft>
          <a:spcPct val="0"/>
        </a:spcAft>
        <a:buChar char="–"/>
        <a:defRPr sz="1800">
          <a:solidFill>
            <a:schemeClr val="tx1"/>
          </a:solidFill>
          <a:latin typeface="+mn-lt"/>
        </a:defRPr>
      </a:lvl4pPr>
      <a:lvl5pPr marL="1371600" algn="l" rtl="0" eaLnBrk="1" fontAlgn="base" hangingPunct="1">
        <a:spcBef>
          <a:spcPct val="20000"/>
        </a:spcBef>
        <a:spcAft>
          <a:spcPct val="0"/>
        </a:spcAft>
        <a:buChar char="»"/>
        <a:defRPr sz="1800">
          <a:solidFill>
            <a:schemeClr val="tx1"/>
          </a:solidFill>
          <a:latin typeface="+mn-lt"/>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6" descr="LCI_PPT_template_blank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2"/>
          <p:cNvSpPr>
            <a:spLocks noGrp="1" noChangeArrowheads="1"/>
          </p:cNvSpPr>
          <p:nvPr>
            <p:ph type="title"/>
          </p:nvPr>
        </p:nvSpPr>
        <p:spPr bwMode="auto">
          <a:xfrm>
            <a:off x="812800" y="2590800"/>
            <a:ext cx="10668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13"/>
          <p:cNvSpPr>
            <a:spLocks noGrp="1" noChangeArrowheads="1"/>
          </p:cNvSpPr>
          <p:nvPr>
            <p:ph type="body" idx="1"/>
          </p:nvPr>
        </p:nvSpPr>
        <p:spPr bwMode="auto">
          <a:xfrm>
            <a:off x="812800" y="3048000"/>
            <a:ext cx="1066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9038" name="Text Box 14"/>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7877369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1800">
          <a:solidFill>
            <a:schemeClr val="tx1"/>
          </a:solidFill>
          <a:latin typeface="+mn-lt"/>
        </a:defRPr>
      </a:lvl3pPr>
      <a:lvl4pPr marL="1025129" indent="3572"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15" descr="LCI_PPT_template_blank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12"/>
          <p:cNvSpPr>
            <a:spLocks noGrp="1" noChangeArrowheads="1"/>
          </p:cNvSpPr>
          <p:nvPr>
            <p:ph type="body" idx="1"/>
          </p:nvPr>
        </p:nvSpPr>
        <p:spPr bwMode="auto">
          <a:xfrm>
            <a:off x="6210301" y="1600200"/>
            <a:ext cx="527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301" name="Text Box 13"/>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00976837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8854" indent="-5954" algn="l" rtl="0" eaLnBrk="1" fontAlgn="base" hangingPunct="1">
        <a:spcBef>
          <a:spcPct val="20000"/>
        </a:spcBef>
        <a:spcAft>
          <a:spcPct val="0"/>
        </a:spcAft>
        <a:defRPr sz="2100">
          <a:solidFill>
            <a:schemeClr val="tx1"/>
          </a:solidFill>
          <a:latin typeface="+mn-lt"/>
        </a:defRPr>
      </a:lvl2pPr>
      <a:lvl3pPr marL="685800" algn="l" rtl="0" eaLnBrk="1" fontAlgn="base" hangingPunct="1">
        <a:spcBef>
          <a:spcPct val="20000"/>
        </a:spcBef>
        <a:spcAft>
          <a:spcPct val="0"/>
        </a:spcAft>
        <a:buChar char="•"/>
        <a:defRPr sz="1800">
          <a:solidFill>
            <a:schemeClr val="tx1"/>
          </a:solidFill>
          <a:latin typeface="+mn-lt"/>
        </a:defRPr>
      </a:lvl3pPr>
      <a:lvl4pPr marL="1034654" indent="-5954"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6608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slow"/>
  <p:hf hdr="0" ftr="0" dt="0"/>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itchFamily="34" charset="0"/>
        </a:defRPr>
      </a:lvl2pPr>
      <a:lvl3pPr algn="ctr" rtl="0" eaLnBrk="1" fontAlgn="base" hangingPunct="1">
        <a:spcBef>
          <a:spcPct val="0"/>
        </a:spcBef>
        <a:spcAft>
          <a:spcPct val="0"/>
        </a:spcAft>
        <a:defRPr sz="3300">
          <a:solidFill>
            <a:schemeClr val="tx2"/>
          </a:solidFill>
          <a:latin typeface="Arial" pitchFamily="34" charset="0"/>
        </a:defRPr>
      </a:lvl3pPr>
      <a:lvl4pPr algn="ctr" rtl="0" eaLnBrk="1" fontAlgn="base" hangingPunct="1">
        <a:spcBef>
          <a:spcPct val="0"/>
        </a:spcBef>
        <a:spcAft>
          <a:spcPct val="0"/>
        </a:spcAft>
        <a:defRPr sz="3300">
          <a:solidFill>
            <a:schemeClr val="tx2"/>
          </a:solidFill>
          <a:latin typeface="Arial" pitchFamily="34" charset="0"/>
        </a:defRPr>
      </a:lvl4pPr>
      <a:lvl5pPr algn="ctr" rtl="0" eaLnBrk="1" fontAlgn="base" hangingPunct="1">
        <a:spcBef>
          <a:spcPct val="0"/>
        </a:spcBef>
        <a:spcAft>
          <a:spcPct val="0"/>
        </a:spcAft>
        <a:defRPr sz="3300">
          <a:solidFill>
            <a:schemeClr val="tx2"/>
          </a:solidFill>
          <a:latin typeface="Arial" pitchFamily="34" charset="0"/>
        </a:defRPr>
      </a:lvl5pPr>
      <a:lvl6pPr marL="342900" algn="ctr" rtl="0" eaLnBrk="1" fontAlgn="base" hangingPunct="1">
        <a:spcBef>
          <a:spcPct val="0"/>
        </a:spcBef>
        <a:spcAft>
          <a:spcPct val="0"/>
        </a:spcAft>
        <a:defRPr sz="3300">
          <a:solidFill>
            <a:schemeClr val="tx2"/>
          </a:solidFill>
          <a:latin typeface="Arial" pitchFamily="34" charset="0"/>
        </a:defRPr>
      </a:lvl6pPr>
      <a:lvl7pPr marL="685800" algn="ctr" rtl="0" eaLnBrk="1" fontAlgn="base" hangingPunct="1">
        <a:spcBef>
          <a:spcPct val="0"/>
        </a:spcBef>
        <a:spcAft>
          <a:spcPct val="0"/>
        </a:spcAft>
        <a:defRPr sz="3300">
          <a:solidFill>
            <a:schemeClr val="tx2"/>
          </a:solidFill>
          <a:latin typeface="Arial" pitchFamily="34" charset="0"/>
        </a:defRPr>
      </a:lvl7pPr>
      <a:lvl8pPr marL="1028700" algn="ctr" rtl="0" eaLnBrk="1" fontAlgn="base" hangingPunct="1">
        <a:spcBef>
          <a:spcPct val="0"/>
        </a:spcBef>
        <a:spcAft>
          <a:spcPct val="0"/>
        </a:spcAft>
        <a:defRPr sz="3300">
          <a:solidFill>
            <a:schemeClr val="tx2"/>
          </a:solidFill>
          <a:latin typeface="Arial" pitchFamily="34" charset="0"/>
        </a:defRPr>
      </a:lvl8pPr>
      <a:lvl9pPr marL="1371600" algn="ctr" rtl="0" eaLnBrk="1" fontAlgn="base" hangingPunct="1">
        <a:spcBef>
          <a:spcPct val="0"/>
        </a:spcBef>
        <a:spcAft>
          <a:spcPct val="0"/>
        </a:spcAft>
        <a:defRPr sz="3300">
          <a:solidFill>
            <a:schemeClr val="tx2"/>
          </a:solidFill>
          <a:latin typeface="Arial"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73.xml"/><Relationship Id="rId5" Type="http://schemas.openxmlformats.org/officeDocument/2006/relationships/image" Target="../media/image2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7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73.xml"/><Relationship Id="rId4" Type="http://schemas.openxmlformats.org/officeDocument/2006/relationships/hyperlink" Target="https://myapps.lionsclub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7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3.xml"/><Relationship Id="rId5" Type="http://schemas.openxmlformats.org/officeDocument/2006/relationships/image" Target="../media/image35.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173.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7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17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17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74.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17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7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hyperlink" Target="https://lionshelp.zendesk.com/hc/fi/articles/360052859953" TargetMode="External"/><Relationship Id="rId3" Type="http://schemas.openxmlformats.org/officeDocument/2006/relationships/image" Target="../media/image29.png"/><Relationship Id="rId7" Type="http://schemas.openxmlformats.org/officeDocument/2006/relationships/hyperlink" Target="https://lionshelp.zendesk.com/hc/fi/categories/360002949274" TargetMode="External"/><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hyperlink" Target="https://lionshelp.zendesk.com/hc/fi/articles/1500004465122" TargetMode="External"/><Relationship Id="rId5" Type="http://schemas.openxmlformats.org/officeDocument/2006/relationships/hyperlink" Target="https://lionshelp.zendesk.com/hc/fi/sections/360007672594" TargetMode="Externa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emf"/><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51.jp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7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6.emf"/><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55.jp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2.xml"/><Relationship Id="rId1" Type="http://schemas.openxmlformats.org/officeDocument/2006/relationships/slideLayout" Target="../slideLayouts/slideLayout40.xml"/><Relationship Id="rId5"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3.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hyperlink" Target="mailto:certifiedguidinglions@lionsclubs.or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hyperlink" Target="mailto:certifiedguidinglions@lionclubs.org" TargetMode="External"/><Relationship Id="rId2" Type="http://schemas.openxmlformats.org/officeDocument/2006/relationships/notesSlide" Target="../notesSlides/notesSlide6.xml"/><Relationship Id="rId1" Type="http://schemas.openxmlformats.org/officeDocument/2006/relationships/slideLayout" Target="../slideLayouts/slideLayout173.xml"/><Relationship Id="rId5" Type="http://schemas.openxmlformats.org/officeDocument/2006/relationships/image" Target="../media/image27.png"/><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7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6.em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7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4400" y="3716049"/>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1999" y="2440808"/>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Virallinen opas- </a:t>
            </a:r>
          </a:p>
          <a:p>
            <a:r>
              <a:rPr lang="fi-FI"/>
              <a:t>lionohjelma</a:t>
            </a:r>
          </a:p>
        </p:txBody>
      </p:sp>
      <p:sp>
        <p:nvSpPr>
          <p:cNvPr id="5" name="Subhead">
            <a:extLst>
              <a:ext uri="{FF2B5EF4-FFF2-40B4-BE49-F238E27FC236}">
                <a16:creationId xmlns:a16="http://schemas.microsoft.com/office/drawing/2014/main" id="{A54FE701-D332-5FAA-D1DE-ADE62B36D3C5}"/>
              </a:ext>
            </a:extLst>
          </p:cNvPr>
          <p:cNvSpPr txBox="1">
            <a:spLocks/>
          </p:cNvSpPr>
          <p:nvPr/>
        </p:nvSpPr>
        <p:spPr>
          <a:xfrm>
            <a:off x="762000" y="3942854"/>
            <a:ext cx="4509715" cy="1309889"/>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Voimaannuttaminen on </a:t>
            </a:r>
          </a:p>
          <a:p>
            <a:r>
              <a:rPr lang="fi-FI" dirty="0"/>
              <a:t>avain menestykseen!</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8" name="Picture 7">
            <a:extLst>
              <a:ext uri="{FF2B5EF4-FFF2-40B4-BE49-F238E27FC236}">
                <a16:creationId xmlns:a16="http://schemas.microsoft.com/office/drawing/2014/main" id="{32427600-2DE5-EECA-6AA4-FADBE5B05AA5}"/>
              </a:ext>
            </a:extLst>
          </p:cNvPr>
          <p:cNvPicPr>
            <a:picLocks noChangeAspect="1"/>
          </p:cNvPicPr>
          <p:nvPr/>
        </p:nvPicPr>
        <p:blipFill>
          <a:blip r:embed="rId5"/>
          <a:stretch>
            <a:fillRect/>
          </a:stretch>
        </p:blipFill>
        <p:spPr>
          <a:xfrm>
            <a:off x="6920287" y="952370"/>
            <a:ext cx="3819677" cy="49532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439765" y="196837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726014" y="1231407"/>
            <a:ext cx="11138564" cy="64008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000">
                <a:solidFill>
                  <a:srgbClr val="00338D"/>
                </a:solidFill>
                <a:latin typeface="Arial" panose="020B0604020202020204" pitchFamily="34" charset="0"/>
                <a:cs typeface="Arial" panose="020B0604020202020204" pitchFamily="34" charset="0"/>
              </a:rPr>
              <a:t>Osa I: Menestyksellisen opaslionin taidot</a:t>
            </a: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TextBox 3">
            <a:extLst>
              <a:ext uri="{FF2B5EF4-FFF2-40B4-BE49-F238E27FC236}">
                <a16:creationId xmlns:a16="http://schemas.microsoft.com/office/drawing/2014/main" id="{03AEF851-B269-3FD8-C88C-F61D72853FD2}"/>
              </a:ext>
            </a:extLst>
          </p:cNvPr>
          <p:cNvSpPr txBox="1"/>
          <p:nvPr/>
        </p:nvSpPr>
        <p:spPr>
          <a:xfrm>
            <a:off x="2675795" y="2450230"/>
            <a:ext cx="7239000" cy="400110"/>
          </a:xfrm>
          <a:prstGeom prst="rect">
            <a:avLst/>
          </a:prstGeom>
          <a:noFill/>
        </p:spPr>
        <p:txBody>
          <a:bodyPr wrap="square" rtlCol="0">
            <a:spAutoFit/>
          </a:bodyPr>
          <a:lstStyle/>
          <a:p>
            <a:pPr algn="ctr"/>
            <a:r>
              <a:rPr lang="fi-FI" sz="2000" i="1">
                <a:solidFill>
                  <a:srgbClr val="002060"/>
                </a:solidFill>
                <a:latin typeface="Arial" panose="020B0604020202020204" pitchFamily="34" charset="0"/>
                <a:cs typeface="Arial" panose="020B0604020202020204" pitchFamily="34" charset="0"/>
              </a:rPr>
              <a:t>Opaslionin tärkein taito...</a:t>
            </a:r>
          </a:p>
        </p:txBody>
      </p:sp>
      <p:sp>
        <p:nvSpPr>
          <p:cNvPr id="6" name="Rectangle 5">
            <a:extLst>
              <a:ext uri="{FF2B5EF4-FFF2-40B4-BE49-F238E27FC236}">
                <a16:creationId xmlns:a16="http://schemas.microsoft.com/office/drawing/2014/main" id="{DDB13C19-2175-5449-AC85-E525BB76F0F9}"/>
              </a:ext>
            </a:extLst>
          </p:cNvPr>
          <p:cNvSpPr/>
          <p:nvPr/>
        </p:nvSpPr>
        <p:spPr>
          <a:xfrm>
            <a:off x="4377142" y="3619416"/>
            <a:ext cx="3836307" cy="707886"/>
          </a:xfrm>
          <a:prstGeom prst="rect">
            <a:avLst/>
          </a:prstGeom>
        </p:spPr>
        <p:txBody>
          <a:bodyPr wrap="none">
            <a:spAutoFit/>
          </a:bodyPr>
          <a:lstStyle/>
          <a:p>
            <a:pPr algn="ctr"/>
            <a:r>
              <a:rPr lang="fi-FI" sz="4000" b="1">
                <a:solidFill>
                  <a:srgbClr val="002060"/>
                </a:solidFill>
                <a:latin typeface="Arial" panose="020B0604020202020204" pitchFamily="34" charset="0"/>
                <a:cs typeface="Arial" panose="020B0604020202020204" pitchFamily="34" charset="0"/>
              </a:rPr>
              <a:t>sitoutuminen!!!</a:t>
            </a:r>
          </a:p>
        </p:txBody>
      </p:sp>
      <p:sp>
        <p:nvSpPr>
          <p:cNvPr id="7" name="TextBox 6">
            <a:extLst>
              <a:ext uri="{FF2B5EF4-FFF2-40B4-BE49-F238E27FC236}">
                <a16:creationId xmlns:a16="http://schemas.microsoft.com/office/drawing/2014/main" id="{FADF0E17-2D08-B431-E7CB-E819211448AE}"/>
              </a:ext>
            </a:extLst>
          </p:cNvPr>
          <p:cNvSpPr txBox="1"/>
          <p:nvPr/>
        </p:nvSpPr>
        <p:spPr>
          <a:xfrm>
            <a:off x="1950098" y="5385062"/>
            <a:ext cx="8976049" cy="1015663"/>
          </a:xfrm>
          <a:prstGeom prst="rect">
            <a:avLst/>
          </a:prstGeom>
          <a:solidFill>
            <a:srgbClr val="002060"/>
          </a:solidFill>
          <a:ln w="28575">
            <a:solidFill>
              <a:srgbClr val="EBB700"/>
            </a:solidFill>
          </a:ln>
        </p:spPr>
        <p:txBody>
          <a:bodyPr wrap="square" rtlCol="0">
            <a:spAutoFit/>
          </a:bodyPr>
          <a:lstStyle/>
          <a:p>
            <a:r>
              <a:rPr lang="fi-FI" sz="2000" b="1">
                <a:solidFill>
                  <a:schemeClr val="bg1"/>
                </a:solidFill>
                <a:latin typeface="Arial" panose="020B0604020202020204" pitchFamily="34" charset="0"/>
                <a:cs typeface="Arial" panose="020B0604020202020204" pitchFamily="34" charset="0"/>
              </a:rPr>
              <a:t>Menestyksen mitta. </a:t>
            </a:r>
            <a:r>
              <a:rPr lang="fi-FI" sz="2000">
                <a:solidFill>
                  <a:schemeClr val="bg1"/>
                </a:solidFill>
                <a:latin typeface="Arial" panose="020B0604020202020204" pitchFamily="34" charset="0"/>
                <a:cs typeface="Arial" panose="020B0604020202020204" pitchFamily="34" charset="0"/>
              </a:rPr>
              <a:t>Menestyksen lopullinen mitta on, että opaslion auttaa klubia toimimaan itsenäisesti.  Opaslion on onnistunut silloin, kun klubi ei enää tarvitse hänen apuaan. </a:t>
            </a:r>
          </a:p>
        </p:txBody>
      </p:sp>
    </p:spTree>
    <p:extLst>
      <p:ext uri="{BB962C8B-B14F-4D97-AF65-F5344CB8AC3E}">
        <p14:creationId xmlns:p14="http://schemas.microsoft.com/office/powerpoint/2010/main" val="410887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704945" y="315754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625665" y="1023884"/>
            <a:ext cx="4541521" cy="180520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200">
                <a:solidFill>
                  <a:srgbClr val="00338D"/>
                </a:solidFill>
                <a:latin typeface="Arial" panose="020B0604020202020204" pitchFamily="34" charset="0"/>
                <a:cs typeface="Arial" panose="020B0604020202020204" pitchFamily="34" charset="0"/>
              </a:rPr>
              <a:t>Opaslionin taitojen itsearviointi </a:t>
            </a:r>
          </a:p>
        </p:txBody>
      </p:sp>
      <p:sp>
        <p:nvSpPr>
          <p:cNvPr id="5" name="TextBox 4">
            <a:extLst>
              <a:ext uri="{FF2B5EF4-FFF2-40B4-BE49-F238E27FC236}">
                <a16:creationId xmlns:a16="http://schemas.microsoft.com/office/drawing/2014/main" id="{CA9F5658-3D97-89B5-C1B7-ADE7C69385FE}"/>
              </a:ext>
            </a:extLst>
          </p:cNvPr>
          <p:cNvSpPr txBox="1"/>
          <p:nvPr/>
        </p:nvSpPr>
        <p:spPr>
          <a:xfrm>
            <a:off x="417284" y="2325160"/>
            <a:ext cx="3371914" cy="2677656"/>
          </a:xfrm>
          <a:prstGeom prst="rect">
            <a:avLst/>
          </a:prstGeom>
          <a:noFill/>
        </p:spPr>
        <p:txBody>
          <a:bodyPr wrap="square" rtlCol="0">
            <a:spAutoFit/>
          </a:bodyPr>
          <a:lstStyle/>
          <a:p>
            <a:pPr>
              <a:spcAft>
                <a:spcPts val="1800"/>
              </a:spcAft>
            </a:pPr>
            <a:r>
              <a:rPr lang="fi-FI" sz="2800" i="1">
                <a:solidFill>
                  <a:srgbClr val="EBB700"/>
                </a:solidFill>
                <a:latin typeface="Arial" panose="020B0604020202020204" pitchFamily="34" charset="0"/>
                <a:ea typeface="Segoe UI" panose="020B0502040204020203" pitchFamily="34" charset="0"/>
                <a:cs typeface="Arial" panose="020B0604020202020204" pitchFamily="34" charset="0"/>
              </a:rPr>
              <a:t>Tee yhteenveto taidoista, joiden uskot olevat tärkeitä opaslionille.</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1 – Sivu 7</a:t>
            </a:r>
          </a:p>
          <a:p>
            <a:endParaRPr lang="en-US" sz="3000" dirty="0" err="1"/>
          </a:p>
        </p:txBody>
      </p:sp>
      <p:sp>
        <p:nvSpPr>
          <p:cNvPr id="8" name="TextBox 7">
            <a:extLst>
              <a:ext uri="{FF2B5EF4-FFF2-40B4-BE49-F238E27FC236}">
                <a16:creationId xmlns:a16="http://schemas.microsoft.com/office/drawing/2014/main" id="{553DC84D-D15D-363E-C224-0EDA23CDBF57}"/>
              </a:ext>
            </a:extLst>
          </p:cNvPr>
          <p:cNvSpPr txBox="1"/>
          <p:nvPr/>
        </p:nvSpPr>
        <p:spPr>
          <a:xfrm>
            <a:off x="5486036" y="3732469"/>
            <a:ext cx="5533417" cy="2222147"/>
          </a:xfrm>
          <a:prstGeom prst="rect">
            <a:avLst/>
          </a:prstGeom>
          <a:noFill/>
        </p:spPr>
        <p:txBody>
          <a:bodyPr wrap="square" rtlCol="0">
            <a:spAutoFit/>
          </a:bodyPr>
          <a:lstStyle/>
          <a:p>
            <a:pPr>
              <a:lnSpc>
                <a:spcPct val="114000"/>
              </a:lnSpc>
              <a:spcAft>
                <a:spcPts val="600"/>
              </a:spcAft>
            </a:pPr>
            <a:r>
              <a:rPr lang="fi-FI" sz="2000">
                <a:solidFill>
                  <a:srgbClr val="002060"/>
                </a:solidFill>
                <a:latin typeface="Arial" panose="020B0604020202020204" pitchFamily="34" charset="0"/>
                <a:cs typeface="Arial" panose="020B0604020202020204" pitchFamily="34" charset="0"/>
              </a:rPr>
              <a:t>Mitä taitoja sinulla jo mielestäsi on ja mitä taitoja haluaisit kehittää edelleen?</a:t>
            </a:r>
          </a:p>
          <a:p>
            <a:pPr>
              <a:spcBef>
                <a:spcPct val="50000"/>
              </a:spcBef>
            </a:pPr>
            <a:endParaRPr lang="en-US" altLang="en-US" sz="2000" dirty="0">
              <a:solidFill>
                <a:srgbClr val="002060"/>
              </a:solidFill>
              <a:latin typeface="Arial" panose="020B0604020202020204" pitchFamily="34" charset="0"/>
              <a:cs typeface="Arial" panose="020B0604020202020204" pitchFamily="34" charset="0"/>
            </a:endParaRPr>
          </a:p>
          <a:p>
            <a:pPr>
              <a:spcBef>
                <a:spcPct val="50000"/>
              </a:spcBef>
            </a:pPr>
            <a:r>
              <a:rPr lang="fi-FI" sz="2000">
                <a:solidFill>
                  <a:srgbClr val="002060"/>
                </a:solidFill>
                <a:latin typeface="Arial" panose="020B0604020202020204" pitchFamily="34" charset="0"/>
                <a:cs typeface="Arial" panose="020B0604020202020204" pitchFamily="34" charset="0"/>
              </a:rPr>
              <a:t>Miten voit parantaa näitä taitoja? </a:t>
            </a:r>
          </a:p>
        </p:txBody>
      </p:sp>
    </p:spTree>
    <p:extLst>
      <p:ext uri="{BB962C8B-B14F-4D97-AF65-F5344CB8AC3E}">
        <p14:creationId xmlns:p14="http://schemas.microsoft.com/office/powerpoint/2010/main" val="1582090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a:latin typeface="Arial" charset="0"/>
                <a:ea typeface="Arial" charset="0"/>
                <a:cs typeface="Arial" charset="0"/>
              </a:rPr>
              <a:t>Osa 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b="0" i="1">
                <a:latin typeface="Arial" charset="0"/>
                <a:ea typeface="Arial" charset="0"/>
                <a:cs typeface="Arial" charset="0"/>
              </a:rPr>
              <a:t>Hyvä aloitus</a:t>
            </a:r>
          </a:p>
          <a:p>
            <a:r>
              <a:rPr lang="fi-FI" sz="2400" b="0" i="1">
                <a:latin typeface="Arial" charset="0"/>
                <a:ea typeface="Arial" charset="0"/>
                <a:cs typeface="Arial" charset="0"/>
              </a:rPr>
              <a:t>Ole tiedon asiantuntija!</a:t>
            </a:r>
          </a:p>
        </p:txBody>
      </p:sp>
    </p:spTree>
    <p:extLst>
      <p:ext uri="{BB962C8B-B14F-4D97-AF65-F5344CB8AC3E}">
        <p14:creationId xmlns:p14="http://schemas.microsoft.com/office/powerpoint/2010/main" val="242153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636562" y="308926"/>
            <a:ext cx="4608893" cy="148413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a:solidFill>
                  <a:srgbClr val="00338D"/>
                </a:solidFill>
                <a:latin typeface="Arial" charset="0"/>
                <a:ea typeface="Arial" charset="0"/>
                <a:cs typeface="Arial" charset="0"/>
              </a:rPr>
              <a:t>Osa II: Hyvä aloitus</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823038" y="-51910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6" name="TextBox 5">
            <a:extLst>
              <a:ext uri="{FF2B5EF4-FFF2-40B4-BE49-F238E27FC236}">
                <a16:creationId xmlns:a16="http://schemas.microsoft.com/office/drawing/2014/main" id="{9E26ABE8-CBB2-3D48-ED16-8FE821CD7C57}"/>
              </a:ext>
            </a:extLst>
          </p:cNvPr>
          <p:cNvSpPr txBox="1"/>
          <p:nvPr/>
        </p:nvSpPr>
        <p:spPr>
          <a:xfrm>
            <a:off x="8769220" y="1676869"/>
            <a:ext cx="2930252" cy="3046988"/>
          </a:xfrm>
          <a:prstGeom prst="rect">
            <a:avLst/>
          </a:prstGeom>
          <a:noFill/>
        </p:spPr>
        <p:txBody>
          <a:bodyPr wrap="square" rtlCol="0">
            <a:spAutoFit/>
          </a:bodyPr>
          <a:lstStyle/>
          <a:p>
            <a:pPr fontAlgn="base">
              <a:spcBef>
                <a:spcPct val="0"/>
              </a:spcBef>
              <a:spcAft>
                <a:spcPct val="0"/>
              </a:spcAft>
            </a:pPr>
            <a:r>
              <a:rPr lang="fi-FI" sz="2400" i="1">
                <a:solidFill>
                  <a:schemeClr val="bg1"/>
                </a:solidFill>
                <a:latin typeface="Arial" panose="020B0604020202020204" pitchFamily="34" charset="0"/>
                <a:ea typeface="Segoe UI" panose="020B0502040204020203" pitchFamily="34" charset="0"/>
                <a:cs typeface="Arial" panose="020B0604020202020204" pitchFamily="34" charset="0"/>
              </a:rPr>
              <a:t>Jopa kokeneista</a:t>
            </a:r>
          </a:p>
          <a:p>
            <a:pPr fontAlgn="base">
              <a:spcBef>
                <a:spcPct val="0"/>
              </a:spcBef>
              <a:spcAft>
                <a:spcPct val="0"/>
              </a:spcAft>
            </a:pPr>
            <a:r>
              <a:rPr lang="fi-FI" sz="2400" i="1">
                <a:solidFill>
                  <a:schemeClr val="bg1"/>
                </a:solidFill>
                <a:latin typeface="Arial" panose="020B0604020202020204" pitchFamily="34" charset="0"/>
                <a:ea typeface="Segoe UI" panose="020B0502040204020203" pitchFamily="34" charset="0"/>
                <a:cs typeface="Arial" panose="020B0604020202020204" pitchFamily="34" charset="0"/>
              </a:rPr>
              <a:t>ja asiantuntevista lioneista on haasteellista pysyä ajan tasalla uusien sääntöjen, tukimateriaalien ja aloitteiden suhteen.  </a:t>
            </a:r>
          </a:p>
        </p:txBody>
      </p:sp>
      <p:sp>
        <p:nvSpPr>
          <p:cNvPr id="7" name="TextBox 6">
            <a:extLst>
              <a:ext uri="{FF2B5EF4-FFF2-40B4-BE49-F238E27FC236}">
                <a16:creationId xmlns:a16="http://schemas.microsoft.com/office/drawing/2014/main" id="{DEB8EC0D-4A44-9D86-609B-E1E8D942667D}"/>
              </a:ext>
            </a:extLst>
          </p:cNvPr>
          <p:cNvSpPr txBox="1"/>
          <p:nvPr/>
        </p:nvSpPr>
        <p:spPr>
          <a:xfrm>
            <a:off x="935774" y="3006242"/>
            <a:ext cx="4793222" cy="2800767"/>
          </a:xfrm>
          <a:prstGeom prst="rect">
            <a:avLst/>
          </a:prstGeom>
          <a:noFill/>
        </p:spPr>
        <p:txBody>
          <a:bodyPr wrap="square" rtlCol="0">
            <a:spAutoFit/>
          </a:bodyPr>
          <a:lstStyle/>
          <a:p>
            <a:pPr>
              <a:spcBef>
                <a:spcPct val="0"/>
              </a:spcBef>
              <a:tabLst>
                <a:tab pos="1200150" algn="l"/>
              </a:tabLst>
            </a:pPr>
            <a:r>
              <a:rPr lang="fi-FI" sz="2000">
                <a:solidFill>
                  <a:srgbClr val="002060"/>
                </a:solidFill>
                <a:latin typeface="Arial" panose="020B0604020202020204" pitchFamily="34" charset="0"/>
                <a:cs typeface="Arial" panose="020B0604020202020204" pitchFamily="34" charset="0"/>
              </a:rPr>
              <a:t>Kirjaudu Lion Portal -alustalle </a:t>
            </a:r>
          </a:p>
          <a:p>
            <a:pPr lvl="0">
              <a:spcBef>
                <a:spcPct val="0"/>
              </a:spcBef>
              <a:tabLst>
                <a:tab pos="1200150" algn="l"/>
              </a:tabLst>
            </a:pPr>
            <a:endParaRPr lang="en-US" alt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fi-FI" sz="2000">
                <a:solidFill>
                  <a:srgbClr val="002060"/>
                </a:solidFill>
                <a:latin typeface="Arial" panose="020B0604020202020204" pitchFamily="34" charset="0"/>
                <a:cs typeface="Arial" panose="020B0604020202020204" pitchFamily="34" charset="0"/>
              </a:rPr>
              <a:t>Poista ponnahdusikkunoiden esto käytöstä.</a:t>
            </a:r>
          </a:p>
          <a:p>
            <a:pPr>
              <a:spcBef>
                <a:spcPct val="0"/>
              </a:spcBef>
              <a:tabLst>
                <a:tab pos="1200150" algn="l"/>
              </a:tabLst>
            </a:pPr>
            <a:endParaRPr 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fi-FI" sz="2000">
                <a:solidFill>
                  <a:srgbClr val="002060"/>
                </a:solidFill>
                <a:latin typeface="Arial" panose="020B0604020202020204" pitchFamily="34" charset="0"/>
                <a:cs typeface="Arial" panose="020B0604020202020204" pitchFamily="34" charset="0"/>
              </a:rPr>
              <a:t>Katso opetusohjelma tilin luomisesta.</a:t>
            </a:r>
          </a:p>
          <a:p>
            <a:pPr>
              <a:spcBef>
                <a:spcPct val="0"/>
              </a:spcBef>
              <a:tabLst>
                <a:tab pos="1200150" algn="l"/>
              </a:tabLst>
            </a:pPr>
            <a:endParaRPr 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fi-FI" sz="2000">
                <a:solidFill>
                  <a:srgbClr val="002060"/>
                </a:solidFill>
                <a:latin typeface="Arial" panose="020B0604020202020204" pitchFamily="34" charset="0"/>
                <a:cs typeface="Arial" panose="020B0604020202020204" pitchFamily="34" charset="0"/>
              </a:rPr>
              <a:t>Tutustu usein kysyttyihin kysymyksiin.</a:t>
            </a:r>
          </a:p>
          <a:p>
            <a:pPr>
              <a:tabLst>
                <a:tab pos="1200150" algn="l"/>
              </a:tabLst>
            </a:pPr>
            <a:endParaRPr lang="en-US" altLang="en-US" sz="1600" dirty="0">
              <a:solidFill>
                <a:srgbClr val="54565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A7A8020-A4E1-F9AE-F567-640414308CB2}"/>
              </a:ext>
            </a:extLst>
          </p:cNvPr>
          <p:cNvSpPr txBox="1"/>
          <p:nvPr/>
        </p:nvSpPr>
        <p:spPr>
          <a:xfrm>
            <a:off x="1744824" y="2118049"/>
            <a:ext cx="2771192" cy="400110"/>
          </a:xfrm>
          <a:prstGeom prst="rect">
            <a:avLst/>
          </a:prstGeom>
          <a:noFill/>
        </p:spPr>
        <p:txBody>
          <a:bodyPr wrap="square" rtlCol="0">
            <a:spAutoFit/>
          </a:bodyPr>
          <a:lstStyle/>
          <a:p>
            <a:r>
              <a:rPr lang="fi-FI" sz="200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Lionien oppimiskeskus</a:t>
            </a:r>
          </a:p>
        </p:txBody>
      </p:sp>
    </p:spTree>
    <p:extLst>
      <p:ext uri="{BB962C8B-B14F-4D97-AF65-F5344CB8AC3E}">
        <p14:creationId xmlns:p14="http://schemas.microsoft.com/office/powerpoint/2010/main" val="87867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2328182" y="885224"/>
            <a:ext cx="8545227"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fi-FI" sz="3600">
                <a:solidFill>
                  <a:schemeClr val="bg1"/>
                </a:solidFill>
                <a:latin typeface="Arial" panose="020B0604020202020204" pitchFamily="34" charset="0"/>
                <a:ea typeface="+mn-ea"/>
                <a:cs typeface="Arial" panose="020B0604020202020204" pitchFamily="34" charset="0"/>
              </a:rPr>
              <a:t>Osa II: Hyvä aloitus</a:t>
            </a: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2571014" y="1734502"/>
            <a:ext cx="7332467" cy="54430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fi-FI" sz="2000" b="1" i="1">
                <a:solidFill>
                  <a:srgbClr val="EBB700"/>
                </a:solidFill>
                <a:latin typeface="Arial" panose="020B0604020202020204" pitchFamily="34" charset="0"/>
                <a:ea typeface="+mn-ea"/>
                <a:cs typeface="Arial" panose="020B0604020202020204" pitchFamily="34" charset="0"/>
              </a:rPr>
              <a:t>Kurssiluettelosta löydät Klubivirkailijoiden koulutuksen</a:t>
            </a:r>
          </a:p>
        </p:txBody>
      </p:sp>
      <p:grpSp>
        <p:nvGrpSpPr>
          <p:cNvPr id="14" name="Group 13">
            <a:extLst>
              <a:ext uri="{FF2B5EF4-FFF2-40B4-BE49-F238E27FC236}">
                <a16:creationId xmlns:a16="http://schemas.microsoft.com/office/drawing/2014/main" id="{E1D5F842-86BB-7F36-C9E7-CD851D75A6CC}"/>
              </a:ext>
            </a:extLst>
          </p:cNvPr>
          <p:cNvGrpSpPr/>
          <p:nvPr/>
        </p:nvGrpSpPr>
        <p:grpSpPr>
          <a:xfrm>
            <a:off x="511823" y="3715944"/>
            <a:ext cx="2823417" cy="1508105"/>
            <a:chOff x="129330" y="1077179"/>
            <a:chExt cx="2823417" cy="1508105"/>
          </a:xfrm>
        </p:grpSpPr>
        <p:sp>
          <p:nvSpPr>
            <p:cNvPr id="15" name="TextBox 14">
              <a:extLst>
                <a:ext uri="{FF2B5EF4-FFF2-40B4-BE49-F238E27FC236}">
                  <a16:creationId xmlns:a16="http://schemas.microsoft.com/office/drawing/2014/main" id="{9E98714E-D490-54AA-B925-03F4F227F6B6}"/>
                </a:ext>
              </a:extLst>
            </p:cNvPr>
            <p:cNvSpPr txBox="1"/>
            <p:nvPr/>
          </p:nvSpPr>
          <p:spPr>
            <a:xfrm>
              <a:off x="129330" y="1077179"/>
              <a:ext cx="2823417" cy="1508105"/>
            </a:xfrm>
            <a:prstGeom prst="rect">
              <a:avLst/>
            </a:prstGeom>
            <a:solidFill>
              <a:srgbClr val="B80000"/>
            </a:solidFill>
          </p:spPr>
          <p:txBody>
            <a:bodyPr wrap="square" rtlCol="0">
              <a:spAutoFit/>
            </a:bodyPr>
            <a:lstStyle/>
            <a:p>
              <a:pPr algn="ctr"/>
              <a:r>
                <a:rPr lang="fi-FI" b="1">
                  <a:solidFill>
                    <a:schemeClr val="bg1"/>
                  </a:solidFill>
                  <a:latin typeface="Arial" panose="020B0604020202020204" pitchFamily="34" charset="0"/>
                  <a:cs typeface="Arial" panose="020B0604020202020204" pitchFamily="34" charset="0"/>
                </a:rPr>
                <a:t>Klubipresidentin velvollisuudet</a:t>
              </a:r>
            </a:p>
            <a:p>
              <a:endParaRPr lang="en-US" sz="2400" b="1" dirty="0">
                <a:solidFill>
                  <a:schemeClr val="bg1"/>
                </a:solidFill>
                <a:latin typeface="Calibri Light" panose="020F0302020204030204" pitchFamily="34" charset="0"/>
                <a:cs typeface="Calibri Light" panose="020F0302020204030204" pitchFamily="34" charset="0"/>
              </a:endParaRPr>
            </a:p>
            <a:p>
              <a:r>
                <a:rPr lang="fi-FI" sz="1200" b="1">
                  <a:solidFill>
                    <a:schemeClr val="bg1"/>
                  </a:solidFill>
                  <a:latin typeface="Calibri Light" panose="020F0302020204030204" pitchFamily="34" charset="0"/>
                  <a:cs typeface="Calibri Light" panose="020F0302020204030204" pitchFamily="34" charset="0"/>
                </a:rPr>
                <a:t>		</a:t>
              </a:r>
              <a:r>
                <a:rPr lang="fi-FI" sz="1000" b="1">
                  <a:solidFill>
                    <a:schemeClr val="bg1"/>
                  </a:solidFill>
                  <a:latin typeface="Arial" panose="020B0604020202020204" pitchFamily="34" charset="0"/>
                  <a:cs typeface="Arial" panose="020B0604020202020204" pitchFamily="34" charset="0"/>
                </a:rPr>
                <a:t>YKSITYISKOHDAT</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16" name="Rectangle: Rounded Corners 15">
              <a:extLst>
                <a:ext uri="{FF2B5EF4-FFF2-40B4-BE49-F238E27FC236}">
                  <a16:creationId xmlns:a16="http://schemas.microsoft.com/office/drawing/2014/main" id="{841AEEA4-A70F-BF6A-DBC3-872850717740}"/>
                </a:ext>
              </a:extLst>
            </p:cNvPr>
            <p:cNvSpPr/>
            <p:nvPr/>
          </p:nvSpPr>
          <p:spPr bwMode="auto">
            <a:xfrm>
              <a:off x="201701" y="1831231"/>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1200" b="0" i="0" u="none" strike="noStrike" cap="none" normalizeH="0" dirty="0">
                  <a:ln>
                    <a:noFill/>
                  </a:ln>
                  <a:solidFill>
                    <a:srgbClr val="404040"/>
                  </a:solidFill>
                  <a:effectLst/>
                  <a:latin typeface="Arial" panose="020B0604020202020204" pitchFamily="34" charset="0"/>
                  <a:ea typeface="ヒラギノ角ゴ Pro W3" pitchFamily="84" charset="-128"/>
                  <a:cs typeface="Arial" panose="020B0604020202020204" pitchFamily="34" charset="0"/>
                </a:rPr>
                <a:t>Aloita kurssi</a:t>
              </a:r>
            </a:p>
          </p:txBody>
        </p:sp>
        <p:pic>
          <p:nvPicPr>
            <p:cNvPr id="17" name="Picture 16">
              <a:extLst>
                <a:ext uri="{FF2B5EF4-FFF2-40B4-BE49-F238E27FC236}">
                  <a16:creationId xmlns:a16="http://schemas.microsoft.com/office/drawing/2014/main" id="{DCD02F25-6FBC-4B00-8817-5772ACBE17DC}"/>
                </a:ext>
              </a:extLst>
            </p:cNvPr>
            <p:cNvPicPr>
              <a:picLocks noChangeAspect="1"/>
            </p:cNvPicPr>
            <p:nvPr/>
          </p:nvPicPr>
          <p:blipFill>
            <a:blip r:embed="rId4"/>
            <a:stretch>
              <a:fillRect/>
            </a:stretch>
          </p:blipFill>
          <p:spPr>
            <a:xfrm>
              <a:off x="2536437" y="2247955"/>
              <a:ext cx="171474" cy="171474"/>
            </a:xfrm>
            <a:prstGeom prst="rect">
              <a:avLst/>
            </a:prstGeom>
          </p:spPr>
        </p:pic>
      </p:grpSp>
      <p:grpSp>
        <p:nvGrpSpPr>
          <p:cNvPr id="18" name="Group 17">
            <a:extLst>
              <a:ext uri="{FF2B5EF4-FFF2-40B4-BE49-F238E27FC236}">
                <a16:creationId xmlns:a16="http://schemas.microsoft.com/office/drawing/2014/main" id="{ACE983CC-F142-9246-C375-9010CD71C2B5}"/>
              </a:ext>
            </a:extLst>
          </p:cNvPr>
          <p:cNvGrpSpPr/>
          <p:nvPr/>
        </p:nvGrpSpPr>
        <p:grpSpPr>
          <a:xfrm>
            <a:off x="4648106" y="2513070"/>
            <a:ext cx="2823417" cy="1477328"/>
            <a:chOff x="441794" y="268439"/>
            <a:chExt cx="2823417" cy="1477328"/>
          </a:xfrm>
        </p:grpSpPr>
        <p:grpSp>
          <p:nvGrpSpPr>
            <p:cNvPr id="19" name="Group 18">
              <a:extLst>
                <a:ext uri="{FF2B5EF4-FFF2-40B4-BE49-F238E27FC236}">
                  <a16:creationId xmlns:a16="http://schemas.microsoft.com/office/drawing/2014/main" id="{26E0C8B8-8A46-4CAA-66C9-BA347B4E9A7E}"/>
                </a:ext>
              </a:extLst>
            </p:cNvPr>
            <p:cNvGrpSpPr/>
            <p:nvPr/>
          </p:nvGrpSpPr>
          <p:grpSpPr>
            <a:xfrm>
              <a:off x="441794" y="268439"/>
              <a:ext cx="2823417" cy="1477328"/>
              <a:chOff x="194791" y="648964"/>
              <a:chExt cx="2823417" cy="1477328"/>
            </a:xfrm>
          </p:grpSpPr>
          <p:sp>
            <p:nvSpPr>
              <p:cNvPr id="21" name="TextBox 20">
                <a:extLst>
                  <a:ext uri="{FF2B5EF4-FFF2-40B4-BE49-F238E27FC236}">
                    <a16:creationId xmlns:a16="http://schemas.microsoft.com/office/drawing/2014/main" id="{FC8029A7-BF7C-142D-A936-AA7163A16849}"/>
                  </a:ext>
                </a:extLst>
              </p:cNvPr>
              <p:cNvSpPr txBox="1"/>
              <p:nvPr/>
            </p:nvSpPr>
            <p:spPr>
              <a:xfrm>
                <a:off x="194791" y="648964"/>
                <a:ext cx="2823417" cy="1477328"/>
              </a:xfrm>
              <a:prstGeom prst="rect">
                <a:avLst/>
              </a:prstGeom>
              <a:solidFill>
                <a:srgbClr val="164F52"/>
              </a:solidFill>
            </p:spPr>
            <p:txBody>
              <a:bodyPr wrap="square" rtlCol="0">
                <a:spAutoFit/>
              </a:bodyPr>
              <a:lstStyle/>
              <a:p>
                <a:r>
                  <a:rPr lang="fi-FI" b="1">
                    <a:solidFill>
                      <a:schemeClr val="bg1"/>
                    </a:solidFill>
                    <a:latin typeface="Arial" panose="020B0604020202020204" pitchFamily="34" charset="0"/>
                    <a:cs typeface="Arial" panose="020B0604020202020204" pitchFamily="34" charset="0"/>
                  </a:rPr>
                  <a:t>Klubivirkailijoiden koulutus</a:t>
                </a:r>
              </a:p>
              <a:p>
                <a:endParaRPr lang="en-US" b="1" dirty="0">
                  <a:solidFill>
                    <a:schemeClr val="bg1"/>
                  </a:solidFill>
                  <a:latin typeface="Arial" panose="020B0604020202020204" pitchFamily="34" charset="0"/>
                  <a:cs typeface="Arial" panose="020B0604020202020204" pitchFamily="34" charset="0"/>
                </a:endParaRPr>
              </a:p>
              <a:p>
                <a:r>
                  <a:rPr lang="fi-FI" sz="1200" b="1">
                    <a:solidFill>
                      <a:schemeClr val="bg1"/>
                    </a:solidFill>
                    <a:latin typeface="Calibri Light" panose="020F0302020204030204" pitchFamily="34" charset="0"/>
                    <a:cs typeface="Calibri Light" panose="020F0302020204030204" pitchFamily="34" charset="0"/>
                  </a:rPr>
                  <a:t>		</a:t>
                </a:r>
              </a:p>
              <a:p>
                <a:r>
                  <a:rPr lang="fi-FI" sz="1200" b="1">
                    <a:solidFill>
                      <a:schemeClr val="bg1"/>
                    </a:solidFill>
                    <a:latin typeface="Calibri Light" panose="020F0302020204030204" pitchFamily="34" charset="0"/>
                    <a:cs typeface="Calibri Light" panose="020F0302020204030204" pitchFamily="34" charset="0"/>
                  </a:rPr>
                  <a:t>		</a:t>
                </a:r>
                <a:r>
                  <a:rPr lang="fi-FI" sz="1000" b="1">
                    <a:solidFill>
                      <a:schemeClr val="bg1"/>
                    </a:solidFill>
                    <a:latin typeface="Arial" panose="020B0604020202020204" pitchFamily="34" charset="0"/>
                    <a:cs typeface="Arial" panose="020B0604020202020204" pitchFamily="34" charset="0"/>
                  </a:rPr>
                  <a:t>YKSITYISKOHDAT</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22" name="Rectangle: Rounded Corners 21">
                <a:extLst>
                  <a:ext uri="{FF2B5EF4-FFF2-40B4-BE49-F238E27FC236}">
                    <a16:creationId xmlns:a16="http://schemas.microsoft.com/office/drawing/2014/main" id="{431549E3-C943-07AC-2751-34D50B38E9D3}"/>
                  </a:ext>
                </a:extLst>
              </p:cNvPr>
              <p:cNvSpPr/>
              <p:nvPr/>
            </p:nvSpPr>
            <p:spPr bwMode="auto">
              <a:xfrm>
                <a:off x="372877" y="1426987"/>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1200" b="0" i="0" u="none" strike="noStrike" cap="none" normalizeH="0" dirty="0">
                    <a:ln>
                      <a:noFill/>
                    </a:ln>
                    <a:solidFill>
                      <a:srgbClr val="404040"/>
                    </a:solidFill>
                    <a:effectLst/>
                    <a:latin typeface="Arial" panose="020B0604020202020204" pitchFamily="34" charset="0"/>
                    <a:ea typeface="ヒラギノ角ゴ Pro W3" pitchFamily="84" charset="-128"/>
                    <a:cs typeface="Arial" panose="020B0604020202020204" pitchFamily="34" charset="0"/>
                  </a:rPr>
                  <a:t>Aloita kurssi</a:t>
                </a:r>
              </a:p>
            </p:txBody>
          </p:sp>
        </p:grpSp>
        <p:pic>
          <p:nvPicPr>
            <p:cNvPr id="20" name="Picture 19">
              <a:extLst>
                <a:ext uri="{FF2B5EF4-FFF2-40B4-BE49-F238E27FC236}">
                  <a16:creationId xmlns:a16="http://schemas.microsoft.com/office/drawing/2014/main" id="{EC62293E-6B52-045F-B944-975C5119C09C}"/>
                </a:ext>
              </a:extLst>
            </p:cNvPr>
            <p:cNvPicPr>
              <a:picLocks noChangeAspect="1"/>
            </p:cNvPicPr>
            <p:nvPr/>
          </p:nvPicPr>
          <p:blipFill>
            <a:blip r:embed="rId5"/>
            <a:stretch>
              <a:fillRect/>
            </a:stretch>
          </p:blipFill>
          <p:spPr>
            <a:xfrm>
              <a:off x="2800890" y="1276384"/>
              <a:ext cx="142895" cy="161948"/>
            </a:xfrm>
            <a:prstGeom prst="rect">
              <a:avLst/>
            </a:prstGeom>
          </p:spPr>
        </p:pic>
      </p:grpSp>
      <p:grpSp>
        <p:nvGrpSpPr>
          <p:cNvPr id="23" name="Group 22">
            <a:extLst>
              <a:ext uri="{FF2B5EF4-FFF2-40B4-BE49-F238E27FC236}">
                <a16:creationId xmlns:a16="http://schemas.microsoft.com/office/drawing/2014/main" id="{A2C082CA-01AC-F79F-D9E2-4E26F41FB7E8}"/>
              </a:ext>
            </a:extLst>
          </p:cNvPr>
          <p:cNvGrpSpPr/>
          <p:nvPr/>
        </p:nvGrpSpPr>
        <p:grpSpPr>
          <a:xfrm>
            <a:off x="4758933" y="5058194"/>
            <a:ext cx="2823417" cy="1508105"/>
            <a:chOff x="1246711" y="5026062"/>
            <a:chExt cx="2823417" cy="1508105"/>
          </a:xfrm>
        </p:grpSpPr>
        <p:sp>
          <p:nvSpPr>
            <p:cNvPr id="24" name="TextBox 23">
              <a:extLst>
                <a:ext uri="{FF2B5EF4-FFF2-40B4-BE49-F238E27FC236}">
                  <a16:creationId xmlns:a16="http://schemas.microsoft.com/office/drawing/2014/main" id="{8F13A646-3E1B-DDF8-01C1-8BDD37B70DEE}"/>
                </a:ext>
              </a:extLst>
            </p:cNvPr>
            <p:cNvSpPr txBox="1"/>
            <p:nvPr/>
          </p:nvSpPr>
          <p:spPr>
            <a:xfrm>
              <a:off x="1246711" y="5026062"/>
              <a:ext cx="2823417" cy="1508105"/>
            </a:xfrm>
            <a:prstGeom prst="rect">
              <a:avLst/>
            </a:prstGeom>
            <a:solidFill>
              <a:srgbClr val="E6AF00"/>
            </a:solidFill>
          </p:spPr>
          <p:txBody>
            <a:bodyPr wrap="square" rtlCol="0">
              <a:spAutoFit/>
            </a:bodyPr>
            <a:lstStyle/>
            <a:p>
              <a:pPr algn="ctr"/>
              <a:r>
                <a:rPr lang="fi-FI" b="1">
                  <a:solidFill>
                    <a:schemeClr val="bg1"/>
                  </a:solidFill>
                  <a:latin typeface="Arial" panose="020B0604020202020204" pitchFamily="34" charset="0"/>
                  <a:cs typeface="Arial" panose="020B0604020202020204" pitchFamily="34" charset="0"/>
                </a:rPr>
                <a:t>Klubin sihteerin velvollisuudet</a:t>
              </a:r>
            </a:p>
            <a:p>
              <a:endParaRPr lang="en-US" sz="2400" b="1" dirty="0">
                <a:solidFill>
                  <a:schemeClr val="bg1"/>
                </a:solidFill>
                <a:latin typeface="Arial" panose="020B0604020202020204" pitchFamily="34" charset="0"/>
                <a:cs typeface="Arial" panose="020B0604020202020204" pitchFamily="34" charset="0"/>
              </a:endParaRPr>
            </a:p>
            <a:p>
              <a:r>
                <a:rPr lang="fi-FI" sz="1200" b="1">
                  <a:solidFill>
                    <a:schemeClr val="bg1"/>
                  </a:solidFill>
                  <a:latin typeface="Calibri Light" panose="020F0302020204030204" pitchFamily="34" charset="0"/>
                  <a:cs typeface="Calibri Light" panose="020F0302020204030204" pitchFamily="34" charset="0"/>
                </a:rPr>
                <a:t>		</a:t>
              </a:r>
              <a:r>
                <a:rPr lang="fi-FI" sz="1000" b="1">
                  <a:solidFill>
                    <a:schemeClr val="bg1"/>
                  </a:solidFill>
                  <a:latin typeface="Arial" panose="020B0604020202020204" pitchFamily="34" charset="0"/>
                  <a:cs typeface="Arial" panose="020B0604020202020204" pitchFamily="34" charset="0"/>
                </a:rPr>
                <a:t>YKSITYISKOHDAT</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25" name="Rectangle: Rounded Corners 24">
              <a:extLst>
                <a:ext uri="{FF2B5EF4-FFF2-40B4-BE49-F238E27FC236}">
                  <a16:creationId xmlns:a16="http://schemas.microsoft.com/office/drawing/2014/main" id="{73A853EC-C859-9377-4725-24B3C3BACC8A}"/>
                </a:ext>
              </a:extLst>
            </p:cNvPr>
            <p:cNvSpPr/>
            <p:nvPr/>
          </p:nvSpPr>
          <p:spPr bwMode="auto">
            <a:xfrm>
              <a:off x="1322296" y="5780114"/>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1200" b="0" i="0" u="none" strike="noStrike" cap="none" normalizeH="0" dirty="0">
                  <a:ln>
                    <a:noFill/>
                  </a:ln>
                  <a:solidFill>
                    <a:srgbClr val="404040"/>
                  </a:solidFill>
                  <a:effectLst/>
                  <a:latin typeface="Arial" panose="020B0604020202020204" pitchFamily="34" charset="0"/>
                  <a:ea typeface="ヒラギノ角ゴ Pro W3" pitchFamily="84" charset="-128"/>
                  <a:cs typeface="Arial" panose="020B0604020202020204" pitchFamily="34" charset="0"/>
                </a:rPr>
                <a:t>Aloita kurssi</a:t>
              </a:r>
            </a:p>
          </p:txBody>
        </p:sp>
        <p:pic>
          <p:nvPicPr>
            <p:cNvPr id="26" name="Picture 25">
              <a:extLst>
                <a:ext uri="{FF2B5EF4-FFF2-40B4-BE49-F238E27FC236}">
                  <a16:creationId xmlns:a16="http://schemas.microsoft.com/office/drawing/2014/main" id="{3EC42317-FDBC-10A0-064D-8844066DD650}"/>
                </a:ext>
              </a:extLst>
            </p:cNvPr>
            <p:cNvPicPr>
              <a:picLocks noChangeAspect="1"/>
            </p:cNvPicPr>
            <p:nvPr/>
          </p:nvPicPr>
          <p:blipFill>
            <a:blip r:embed="rId6"/>
            <a:stretch>
              <a:fillRect/>
            </a:stretch>
          </p:blipFill>
          <p:spPr>
            <a:xfrm>
              <a:off x="3561664" y="6347897"/>
              <a:ext cx="152421" cy="152421"/>
            </a:xfrm>
            <a:prstGeom prst="rect">
              <a:avLst/>
            </a:prstGeom>
          </p:spPr>
        </p:pic>
      </p:grpSp>
      <p:grpSp>
        <p:nvGrpSpPr>
          <p:cNvPr id="27" name="Group 26">
            <a:extLst>
              <a:ext uri="{FF2B5EF4-FFF2-40B4-BE49-F238E27FC236}">
                <a16:creationId xmlns:a16="http://schemas.microsoft.com/office/drawing/2014/main" id="{068C78FB-6D23-4D85-EAAF-7F80F29056EF}"/>
              </a:ext>
            </a:extLst>
          </p:cNvPr>
          <p:cNvGrpSpPr/>
          <p:nvPr/>
        </p:nvGrpSpPr>
        <p:grpSpPr>
          <a:xfrm>
            <a:off x="8784389" y="3970623"/>
            <a:ext cx="2823417" cy="1508105"/>
            <a:chOff x="9017592" y="1658017"/>
            <a:chExt cx="2823417" cy="1508105"/>
          </a:xfrm>
        </p:grpSpPr>
        <p:grpSp>
          <p:nvGrpSpPr>
            <p:cNvPr id="28" name="Group 27">
              <a:extLst>
                <a:ext uri="{FF2B5EF4-FFF2-40B4-BE49-F238E27FC236}">
                  <a16:creationId xmlns:a16="http://schemas.microsoft.com/office/drawing/2014/main" id="{B7DC4B02-32B9-DC99-7AD7-7BD72AD27990}"/>
                </a:ext>
              </a:extLst>
            </p:cNvPr>
            <p:cNvGrpSpPr/>
            <p:nvPr/>
          </p:nvGrpSpPr>
          <p:grpSpPr>
            <a:xfrm>
              <a:off x="9017592" y="1658017"/>
              <a:ext cx="2823417" cy="1508105"/>
              <a:chOff x="129330" y="1077179"/>
              <a:chExt cx="2823417" cy="1508105"/>
            </a:xfrm>
            <a:solidFill>
              <a:srgbClr val="13B9B5"/>
            </a:solidFill>
          </p:grpSpPr>
          <p:sp>
            <p:nvSpPr>
              <p:cNvPr id="30" name="TextBox 29">
                <a:extLst>
                  <a:ext uri="{FF2B5EF4-FFF2-40B4-BE49-F238E27FC236}">
                    <a16:creationId xmlns:a16="http://schemas.microsoft.com/office/drawing/2014/main" id="{A9A4CCFB-35FE-1C6D-2B4C-248B59816EFC}"/>
                  </a:ext>
                </a:extLst>
              </p:cNvPr>
              <p:cNvSpPr txBox="1"/>
              <p:nvPr/>
            </p:nvSpPr>
            <p:spPr>
              <a:xfrm>
                <a:off x="129330" y="1077179"/>
                <a:ext cx="2823417" cy="1508105"/>
              </a:xfrm>
              <a:prstGeom prst="rect">
                <a:avLst/>
              </a:prstGeom>
              <a:solidFill>
                <a:srgbClr val="11ABA7"/>
              </a:solidFill>
            </p:spPr>
            <p:txBody>
              <a:bodyPr wrap="square" rtlCol="0">
                <a:spAutoFit/>
              </a:bodyPr>
              <a:lstStyle/>
              <a:p>
                <a:pPr algn="ctr"/>
                <a:r>
                  <a:rPr lang="fi-FI" b="1">
                    <a:solidFill>
                      <a:schemeClr val="bg1"/>
                    </a:solidFill>
                    <a:latin typeface="Arial" panose="020B0604020202020204" pitchFamily="34" charset="0"/>
                    <a:cs typeface="Arial" panose="020B0604020202020204" pitchFamily="34" charset="0"/>
                  </a:rPr>
                  <a:t>Klubin rahastonhoitajan velvollisuudet</a:t>
                </a:r>
              </a:p>
              <a:p>
                <a:endParaRPr lang="en-US" sz="2400" b="1" dirty="0">
                  <a:solidFill>
                    <a:schemeClr val="bg1"/>
                  </a:solidFill>
                  <a:latin typeface="Calibri Light" panose="020F0302020204030204" pitchFamily="34" charset="0"/>
                  <a:cs typeface="Calibri Light" panose="020F0302020204030204" pitchFamily="34" charset="0"/>
                </a:endParaRPr>
              </a:p>
              <a:p>
                <a:r>
                  <a:rPr lang="fi-FI" sz="1200" b="1">
                    <a:solidFill>
                      <a:schemeClr val="bg1"/>
                    </a:solidFill>
                    <a:latin typeface="Calibri Light" panose="020F0302020204030204" pitchFamily="34" charset="0"/>
                    <a:cs typeface="Calibri Light" panose="020F0302020204030204" pitchFamily="34" charset="0"/>
                  </a:rPr>
                  <a:t>		</a:t>
                </a:r>
                <a:r>
                  <a:rPr lang="fi-FI" sz="1000" b="1">
                    <a:solidFill>
                      <a:schemeClr val="bg1"/>
                    </a:solidFill>
                    <a:latin typeface="Arial" panose="020B0604020202020204" pitchFamily="34" charset="0"/>
                    <a:cs typeface="Arial" panose="020B0604020202020204" pitchFamily="34" charset="0"/>
                  </a:rPr>
                  <a:t>YKSITYISKOHDAT</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31" name="Rectangle: Rounded Corners 30">
                <a:extLst>
                  <a:ext uri="{FF2B5EF4-FFF2-40B4-BE49-F238E27FC236}">
                    <a16:creationId xmlns:a16="http://schemas.microsoft.com/office/drawing/2014/main" id="{21CCC476-1690-2CBA-F20F-BFF25EE4294A}"/>
                  </a:ext>
                </a:extLst>
              </p:cNvPr>
              <p:cNvSpPr/>
              <p:nvPr/>
            </p:nvSpPr>
            <p:spPr bwMode="auto">
              <a:xfrm>
                <a:off x="315742" y="1831231"/>
                <a:ext cx="1225296" cy="31089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1200" b="0" i="0" u="none" strike="noStrike" cap="none" normalizeH="0" dirty="0">
                    <a:ln>
                      <a:noFill/>
                    </a:ln>
                    <a:solidFill>
                      <a:srgbClr val="404040"/>
                    </a:solidFill>
                    <a:effectLst/>
                    <a:latin typeface="Arial" panose="020B0604020202020204" pitchFamily="34" charset="0"/>
                    <a:ea typeface="ヒラギノ角ゴ Pro W3" pitchFamily="84" charset="-128"/>
                    <a:cs typeface="Arial" panose="020B0604020202020204" pitchFamily="34" charset="0"/>
                  </a:rPr>
                  <a:t>Aloita kurssi</a:t>
                </a:r>
              </a:p>
            </p:txBody>
          </p:sp>
        </p:grpSp>
        <p:pic>
          <p:nvPicPr>
            <p:cNvPr id="29" name="Picture 28">
              <a:extLst>
                <a:ext uri="{FF2B5EF4-FFF2-40B4-BE49-F238E27FC236}">
                  <a16:creationId xmlns:a16="http://schemas.microsoft.com/office/drawing/2014/main" id="{52DBD776-8F1B-9F51-FBC3-4DBE77425B54}"/>
                </a:ext>
              </a:extLst>
            </p:cNvPr>
            <p:cNvPicPr>
              <a:picLocks noChangeAspect="1"/>
            </p:cNvPicPr>
            <p:nvPr/>
          </p:nvPicPr>
          <p:blipFill>
            <a:blip r:embed="rId7"/>
            <a:stretch>
              <a:fillRect/>
            </a:stretch>
          </p:blipFill>
          <p:spPr>
            <a:xfrm>
              <a:off x="11394146" y="2819266"/>
              <a:ext cx="142895" cy="190527"/>
            </a:xfrm>
            <a:prstGeom prst="rect">
              <a:avLst/>
            </a:prstGeom>
            <a:solidFill>
              <a:schemeClr val="accent5">
                <a:lumMod val="75000"/>
              </a:schemeClr>
            </a:solidFill>
          </p:spPr>
        </p:pic>
      </p:grpSp>
    </p:spTree>
    <p:extLst>
      <p:ext uri="{BB962C8B-B14F-4D97-AF65-F5344CB8AC3E}">
        <p14:creationId xmlns:p14="http://schemas.microsoft.com/office/powerpoint/2010/main" val="138058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889894" y="294469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532903" y="498740"/>
            <a:ext cx="5414351" cy="24315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200" dirty="0">
                <a:solidFill>
                  <a:srgbClr val="00338D"/>
                </a:solidFill>
                <a:latin typeface="Arial" panose="020B0604020202020204" pitchFamily="34" charset="0"/>
                <a:cs typeface="Arial" panose="020B0604020202020204" pitchFamily="34" charset="0"/>
              </a:rPr>
              <a:t>Tunnista klubivirkailijoiden koulutuksen keskeiset käsitteet </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2 – Sivu 9</a:t>
            </a:r>
          </a:p>
          <a:p>
            <a:endParaRPr lang="en-US" sz="3000" dirty="0" err="1"/>
          </a:p>
        </p:txBody>
      </p:sp>
      <p:sp>
        <p:nvSpPr>
          <p:cNvPr id="10" name="TextBox 9">
            <a:extLst>
              <a:ext uri="{FF2B5EF4-FFF2-40B4-BE49-F238E27FC236}">
                <a16:creationId xmlns:a16="http://schemas.microsoft.com/office/drawing/2014/main" id="{E7623954-E047-8716-B87A-F48154685632}"/>
              </a:ext>
            </a:extLst>
          </p:cNvPr>
          <p:cNvSpPr txBox="1"/>
          <p:nvPr/>
        </p:nvSpPr>
        <p:spPr>
          <a:xfrm>
            <a:off x="562144" y="1926485"/>
            <a:ext cx="3371914" cy="2677656"/>
          </a:xfrm>
          <a:prstGeom prst="rect">
            <a:avLst/>
          </a:prstGeom>
          <a:noFill/>
        </p:spPr>
        <p:txBody>
          <a:bodyPr wrap="square" rtlCol="0">
            <a:spAutoFit/>
          </a:bodyPr>
          <a:lstStyle/>
          <a:p>
            <a:pPr>
              <a:spcBef>
                <a:spcPct val="50000"/>
              </a:spcBef>
            </a:pPr>
            <a:r>
              <a:rPr lang="fi-FI" sz="2400" i="1">
                <a:solidFill>
                  <a:srgbClr val="EBB700"/>
                </a:solidFill>
                <a:latin typeface="Arial" panose="020B0604020202020204" pitchFamily="34" charset="0"/>
                <a:ea typeface="Segoe UI" panose="020B0502040204020203" pitchFamily="34" charset="0"/>
                <a:cs typeface="Arial" panose="020B0604020202020204" pitchFamily="34" charset="0"/>
              </a:rPr>
              <a:t>Kun olet suorittanut kurssit, valitse vähintään kolme asiaa tai käsitettä, jotka ovat omasta mielestäsi kaikkein tärkeimmät uusille klubivirkailijoille. </a:t>
            </a:r>
          </a:p>
        </p:txBody>
      </p:sp>
      <p:sp>
        <p:nvSpPr>
          <p:cNvPr id="12" name="TextBox 11">
            <a:extLst>
              <a:ext uri="{FF2B5EF4-FFF2-40B4-BE49-F238E27FC236}">
                <a16:creationId xmlns:a16="http://schemas.microsoft.com/office/drawing/2014/main" id="{C2E849FE-D529-EA53-D0D0-E2CD9DCE4531}"/>
              </a:ext>
            </a:extLst>
          </p:cNvPr>
          <p:cNvSpPr txBox="1"/>
          <p:nvPr/>
        </p:nvSpPr>
        <p:spPr>
          <a:xfrm>
            <a:off x="5242161" y="3429000"/>
            <a:ext cx="5917390" cy="2369880"/>
          </a:xfrm>
          <a:prstGeom prst="rect">
            <a:avLst/>
          </a:prstGeom>
          <a:noFill/>
        </p:spPr>
        <p:txBody>
          <a:bodyPr wrap="square" rtlCol="0">
            <a:spAutoFit/>
          </a:bodyPr>
          <a:lstStyle/>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fi-FI">
                <a:solidFill>
                  <a:srgbClr val="002060"/>
                </a:solidFill>
                <a:latin typeface="Arial" panose="020B0604020202020204" pitchFamily="34" charset="0"/>
                <a:cs typeface="Arial" panose="020B0604020202020204" pitchFamily="34" charset="0"/>
              </a:rPr>
              <a:t>Mikä on tärkein tieto, jonka haluat kertoa klubipresidentille? </a:t>
            </a:r>
          </a:p>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fi-FI">
                <a:solidFill>
                  <a:srgbClr val="002060"/>
                </a:solidFill>
                <a:latin typeface="Arial" panose="020B0604020202020204" pitchFamily="34" charset="0"/>
                <a:cs typeface="Arial" panose="020B0604020202020204" pitchFamily="34" charset="0"/>
              </a:rPr>
              <a:t>Mikä on tärkein tieto, jonka haluat kertoa klubisihteerille? </a:t>
            </a:r>
          </a:p>
          <a:p>
            <a:pPr>
              <a:spcAft>
                <a:spcPts val="600"/>
              </a:spcAft>
            </a:pPr>
            <a:endParaRPr lang="en-US" altLang="en-US" sz="2000" dirty="0">
              <a:solidFill>
                <a:srgbClr val="54565A"/>
              </a:solidFill>
              <a:latin typeface="HelveticaNeueLT Std"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67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469779" y="189885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164820" y="361411"/>
            <a:ext cx="4720359" cy="135647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latin typeface="Arial" panose="020B0604020202020204" pitchFamily="34" charset="0"/>
                <a:cs typeface="Arial" panose="020B0604020202020204" pitchFamily="34" charset="0"/>
              </a:rPr>
              <a:t>Piirin ja </a:t>
            </a:r>
          </a:p>
          <a:p>
            <a:r>
              <a:rPr lang="fi-FI" sz="3200">
                <a:solidFill>
                  <a:srgbClr val="00338D"/>
                </a:solidFill>
                <a:latin typeface="Arial" panose="020B0604020202020204" pitchFamily="34" charset="0"/>
                <a:cs typeface="Arial" panose="020B0604020202020204" pitchFamily="34" charset="0"/>
              </a:rPr>
              <a:t>moninkertaispiirin koulutusresurssit</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3 – Sivu 10</a:t>
            </a:r>
          </a:p>
        </p:txBody>
      </p:sp>
      <p:sp>
        <p:nvSpPr>
          <p:cNvPr id="5" name="TextBox 4">
            <a:extLst>
              <a:ext uri="{FF2B5EF4-FFF2-40B4-BE49-F238E27FC236}">
                <a16:creationId xmlns:a16="http://schemas.microsoft.com/office/drawing/2014/main" id="{D01CCFE0-DBDC-892D-5696-39053078EB62}"/>
              </a:ext>
            </a:extLst>
          </p:cNvPr>
          <p:cNvSpPr txBox="1"/>
          <p:nvPr/>
        </p:nvSpPr>
        <p:spPr>
          <a:xfrm>
            <a:off x="654801" y="2090172"/>
            <a:ext cx="3372531" cy="3108543"/>
          </a:xfrm>
          <a:prstGeom prst="rect">
            <a:avLst/>
          </a:prstGeom>
          <a:noFill/>
        </p:spPr>
        <p:txBody>
          <a:bodyPr wrap="square" rtlCol="0">
            <a:spAutoFit/>
          </a:bodyPr>
          <a:lstStyle/>
          <a:p>
            <a:pPr>
              <a:spcAft>
                <a:spcPts val="1800"/>
              </a:spcAft>
            </a:pPr>
            <a:r>
              <a:rPr lang="fi-FI" sz="2800" i="1" dirty="0">
                <a:solidFill>
                  <a:srgbClr val="EBB700"/>
                </a:solidFill>
                <a:latin typeface="Arial" panose="020B0604020202020204" pitchFamily="34" charset="0"/>
                <a:ea typeface="Segoe UI" panose="020B0502040204020203" pitchFamily="34" charset="0"/>
                <a:cs typeface="Arial" panose="020B0604020202020204" pitchFamily="34" charset="0"/>
              </a:rPr>
              <a:t>Luettele koulutusresurssit, jotka ovat käytettävissä piirissä ja moninkertaispiirissä. </a:t>
            </a:r>
          </a:p>
        </p:txBody>
      </p:sp>
      <p:pic>
        <p:nvPicPr>
          <p:cNvPr id="10" name="Picture 9">
            <a:extLst>
              <a:ext uri="{FF2B5EF4-FFF2-40B4-BE49-F238E27FC236}">
                <a16:creationId xmlns:a16="http://schemas.microsoft.com/office/drawing/2014/main" id="{6FE104FE-21B4-D6C8-A870-EF893D3CD3C0}"/>
              </a:ext>
            </a:extLst>
          </p:cNvPr>
          <p:cNvPicPr>
            <a:picLocks noChangeAspect="1"/>
          </p:cNvPicPr>
          <p:nvPr/>
        </p:nvPicPr>
        <p:blipFill>
          <a:blip r:embed="rId5"/>
          <a:stretch>
            <a:fillRect/>
          </a:stretch>
        </p:blipFill>
        <p:spPr>
          <a:xfrm>
            <a:off x="7024640" y="2225690"/>
            <a:ext cx="3284735" cy="4077787"/>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28116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a:latin typeface="Arial" charset="0"/>
                <a:ea typeface="Arial" charset="0"/>
                <a:cs typeface="Arial" charset="0"/>
              </a:rPr>
              <a:t>Osa 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b="0" i="1">
                <a:latin typeface="Arial" charset="0"/>
                <a:ea typeface="Arial" charset="0"/>
                <a:cs typeface="Arial" charset="0"/>
              </a:rPr>
              <a:t>Hyvä aloitus</a:t>
            </a:r>
          </a:p>
          <a:p>
            <a:r>
              <a:rPr lang="fi-FI" sz="2400" b="0" i="1">
                <a:latin typeface="Arial" charset="0"/>
                <a:ea typeface="Arial" charset="0"/>
                <a:cs typeface="Arial" charset="0"/>
              </a:rPr>
              <a:t>Resurssit klubin tehokkaaseen toimintaan</a:t>
            </a:r>
          </a:p>
        </p:txBody>
      </p:sp>
      <p:sp>
        <p:nvSpPr>
          <p:cNvPr id="2" name="Text Placeholder 18">
            <a:extLst>
              <a:ext uri="{FF2B5EF4-FFF2-40B4-BE49-F238E27FC236}">
                <a16:creationId xmlns:a16="http://schemas.microsoft.com/office/drawing/2014/main" id="{01F972B8-F74F-1E20-78B0-CE959D35FD04}"/>
              </a:ext>
            </a:extLst>
          </p:cNvPr>
          <p:cNvSpPr txBox="1">
            <a:spLocks/>
          </p:cNvSpPr>
          <p:nvPr/>
        </p:nvSpPr>
        <p:spPr>
          <a:xfrm>
            <a:off x="2573332" y="51066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0" i="1">
                <a:solidFill>
                  <a:schemeClr val="accent1"/>
                </a:solidFill>
                <a:latin typeface="Arial" charset="0"/>
                <a:ea typeface="Arial" charset="0"/>
                <a:cs typeface="Arial" charset="0"/>
              </a:rPr>
              <a:t>Ole resurssi, joka tuntee resurssit</a:t>
            </a:r>
          </a:p>
        </p:txBody>
      </p:sp>
    </p:spTree>
    <p:extLst>
      <p:ext uri="{BB962C8B-B14F-4D97-AF65-F5344CB8AC3E}">
        <p14:creationId xmlns:p14="http://schemas.microsoft.com/office/powerpoint/2010/main" val="3502054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cxnSp>
        <p:nvCxnSpPr>
          <p:cNvPr id="53" name="Straight Connector 52">
            <a:extLst>
              <a:ext uri="{FF2B5EF4-FFF2-40B4-BE49-F238E27FC236}">
                <a16:creationId xmlns:a16="http://schemas.microsoft.com/office/drawing/2014/main" id="{943F34B8-3763-CC0F-675E-12C21A273D4F}"/>
              </a:ext>
            </a:extLst>
          </p:cNvPr>
          <p:cNvCxnSpPr/>
          <p:nvPr/>
        </p:nvCxnSpPr>
        <p:spPr bwMode="auto">
          <a:xfrm flipH="1">
            <a:off x="7655826" y="3243279"/>
            <a:ext cx="26445" cy="1601932"/>
          </a:xfrm>
          <a:prstGeom prst="line">
            <a:avLst/>
          </a:prstGeom>
          <a:solidFill>
            <a:srgbClr val="FFFFFF"/>
          </a:solidFill>
          <a:ln w="15875" cap="flat" cmpd="sng" algn="ctr">
            <a:solidFill>
              <a:srgbClr val="0A5496"/>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99839BB6-BC74-EF24-483A-7E6F792778BD}"/>
              </a:ext>
            </a:extLst>
          </p:cNvPr>
          <p:cNvCxnSpPr>
            <a:endCxn id="83" idx="0"/>
          </p:cNvCxnSpPr>
          <p:nvPr/>
        </p:nvCxnSpPr>
        <p:spPr bwMode="auto">
          <a:xfrm flipH="1">
            <a:off x="5233682" y="3243979"/>
            <a:ext cx="10328" cy="2803543"/>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55" name="Rounded Rectangle 11">
            <a:extLst>
              <a:ext uri="{FF2B5EF4-FFF2-40B4-BE49-F238E27FC236}">
                <a16:creationId xmlns:a16="http://schemas.microsoft.com/office/drawing/2014/main" id="{22AE41DD-07A1-0E1A-FE6E-ACC6FF2821E8}"/>
              </a:ext>
            </a:extLst>
          </p:cNvPr>
          <p:cNvSpPr>
            <a:spLocks/>
          </p:cNvSpPr>
          <p:nvPr/>
        </p:nvSpPr>
        <p:spPr bwMode="auto">
          <a:xfrm>
            <a:off x="4900803" y="4155720"/>
            <a:ext cx="762415" cy="630027"/>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Rahaston-</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hoitaja</a:t>
            </a:r>
          </a:p>
        </p:txBody>
      </p:sp>
      <p:sp>
        <p:nvSpPr>
          <p:cNvPr id="56" name="Title 3">
            <a:extLst>
              <a:ext uri="{FF2B5EF4-FFF2-40B4-BE49-F238E27FC236}">
                <a16:creationId xmlns:a16="http://schemas.microsoft.com/office/drawing/2014/main" id="{72363978-45A9-87D2-2955-CA81EC399572}"/>
              </a:ext>
            </a:extLst>
          </p:cNvPr>
          <p:cNvSpPr txBox="1">
            <a:spLocks/>
          </p:cNvSpPr>
          <p:nvPr/>
        </p:nvSpPr>
        <p:spPr>
          <a:xfrm>
            <a:off x="1822414" y="947924"/>
            <a:ext cx="5823562" cy="605964"/>
          </a:xfrm>
          <a:prstGeom prst="rect">
            <a:avLst/>
          </a:prstGeom>
        </p:spPr>
        <p:txBody>
          <a:bodyPr/>
          <a:lst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a:lstStyle>
          <a:p>
            <a:pPr algn="l"/>
            <a:r>
              <a:rPr lang="fi-FI" sz="3200" b="1">
                <a:solidFill>
                  <a:srgbClr val="00338D"/>
                </a:solidFill>
              </a:rPr>
              <a:t>Tavallisen klubin rakenne</a:t>
            </a:r>
          </a:p>
        </p:txBody>
      </p:sp>
      <p:sp>
        <p:nvSpPr>
          <p:cNvPr id="57" name="TextBox 56">
            <a:extLst>
              <a:ext uri="{FF2B5EF4-FFF2-40B4-BE49-F238E27FC236}">
                <a16:creationId xmlns:a16="http://schemas.microsoft.com/office/drawing/2014/main" id="{32078DEF-4D29-4E85-F969-98FFCD14AB67}"/>
              </a:ext>
            </a:extLst>
          </p:cNvPr>
          <p:cNvSpPr txBox="1"/>
          <p:nvPr/>
        </p:nvSpPr>
        <p:spPr>
          <a:xfrm>
            <a:off x="2285421" y="2944148"/>
            <a:ext cx="1532283" cy="307777"/>
          </a:xfrm>
          <a:prstGeom prst="rect">
            <a:avLst/>
          </a:prstGeom>
          <a:noFill/>
          <a:ln w="15875">
            <a:noFill/>
          </a:ln>
        </p:spPr>
        <p:txBody>
          <a:bodyPr wrap="square" rtlCol="0">
            <a:spAutoFit/>
          </a:bodyPr>
          <a:lstStyle/>
          <a:p>
            <a:r>
              <a:rPr lang="fi-FI" sz="1400" b="1">
                <a:solidFill>
                  <a:srgbClr val="00338D"/>
                </a:solidFill>
                <a:latin typeface="Calibri Light" panose="020F0302020204030204" pitchFamily="34" charset="0"/>
                <a:cs typeface="Calibri Light" panose="020F0302020204030204" pitchFamily="34" charset="0"/>
              </a:rPr>
              <a:t>Klubivirkailijat</a:t>
            </a:r>
          </a:p>
        </p:txBody>
      </p:sp>
      <p:sp>
        <p:nvSpPr>
          <p:cNvPr id="58" name="TextBox 57">
            <a:extLst>
              <a:ext uri="{FF2B5EF4-FFF2-40B4-BE49-F238E27FC236}">
                <a16:creationId xmlns:a16="http://schemas.microsoft.com/office/drawing/2014/main" id="{49164CD5-3A54-1092-F6F0-10F82BA1F018}"/>
              </a:ext>
            </a:extLst>
          </p:cNvPr>
          <p:cNvSpPr txBox="1"/>
          <p:nvPr/>
        </p:nvSpPr>
        <p:spPr>
          <a:xfrm>
            <a:off x="1762708" y="1785047"/>
            <a:ext cx="1744503" cy="307777"/>
          </a:xfrm>
          <a:prstGeom prst="rect">
            <a:avLst/>
          </a:prstGeom>
          <a:noFill/>
        </p:spPr>
        <p:txBody>
          <a:bodyPr wrap="square" rtlCol="0">
            <a:spAutoFit/>
          </a:bodyPr>
          <a:lstStyle/>
          <a:p>
            <a:r>
              <a:rPr lang="fi-FI" sz="1400" b="1">
                <a:solidFill>
                  <a:srgbClr val="00338D"/>
                </a:solidFill>
                <a:latin typeface="Arial" panose="020B0604020202020204" pitchFamily="34" charset="0"/>
                <a:cs typeface="Arial" panose="020B0604020202020204" pitchFamily="34" charset="0"/>
              </a:rPr>
              <a:t>Hallitus</a:t>
            </a:r>
          </a:p>
        </p:txBody>
      </p:sp>
      <p:cxnSp>
        <p:nvCxnSpPr>
          <p:cNvPr id="59" name="Straight Connector 58">
            <a:extLst>
              <a:ext uri="{FF2B5EF4-FFF2-40B4-BE49-F238E27FC236}">
                <a16:creationId xmlns:a16="http://schemas.microsoft.com/office/drawing/2014/main" id="{C5DF9B6F-EFE1-6A0E-0C9E-CC9377C1BFEB}"/>
              </a:ext>
            </a:extLst>
          </p:cNvPr>
          <p:cNvCxnSpPr/>
          <p:nvPr/>
        </p:nvCxnSpPr>
        <p:spPr bwMode="auto">
          <a:xfrm>
            <a:off x="2435190" y="3236564"/>
            <a:ext cx="7304187" cy="1343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3D2D74A-8A55-71AB-2C6C-21499EE5FF8D}"/>
              </a:ext>
            </a:extLst>
          </p:cNvPr>
          <p:cNvCxnSpPr/>
          <p:nvPr/>
        </p:nvCxnSpPr>
        <p:spPr bwMode="auto">
          <a:xfrm>
            <a:off x="1762701" y="5755864"/>
            <a:ext cx="1551300" cy="17196"/>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ACB07812-BD9C-69D3-A5B8-6427933DAEEB}"/>
              </a:ext>
            </a:extLst>
          </p:cNvPr>
          <p:cNvCxnSpPr>
            <a:cxnSpLocks/>
          </p:cNvCxnSpPr>
          <p:nvPr/>
        </p:nvCxnSpPr>
        <p:spPr bwMode="auto">
          <a:xfrm flipH="1">
            <a:off x="1807457" y="2129990"/>
            <a:ext cx="14957" cy="3625874"/>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AA401926-2955-D2DE-2C4E-FED186A6A736}"/>
              </a:ext>
            </a:extLst>
          </p:cNvPr>
          <p:cNvCxnSpPr/>
          <p:nvPr/>
        </p:nvCxnSpPr>
        <p:spPr bwMode="auto">
          <a:xfrm>
            <a:off x="1822421" y="2147186"/>
            <a:ext cx="6872001" cy="2129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63" name="Rounded Rectangle 22">
            <a:extLst>
              <a:ext uri="{FF2B5EF4-FFF2-40B4-BE49-F238E27FC236}">
                <a16:creationId xmlns:a16="http://schemas.microsoft.com/office/drawing/2014/main" id="{359A5C50-20ED-D6B3-47A4-E0D0DE7824F4}"/>
              </a:ext>
            </a:extLst>
          </p:cNvPr>
          <p:cNvSpPr/>
          <p:nvPr/>
        </p:nvSpPr>
        <p:spPr bwMode="auto">
          <a:xfrm>
            <a:off x="3594610" y="1620657"/>
            <a:ext cx="3671027" cy="1167887"/>
          </a:xfrm>
          <a:prstGeom prst="roundRect">
            <a:avLst/>
          </a:prstGeom>
          <a:solidFill>
            <a:srgbClr val="55565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2">
              <a:tabLst>
                <a:tab pos="1654133" algn="ctr"/>
                <a:tab pos="3208258" algn="r"/>
              </a:tabLst>
            </a:pPr>
            <a:r>
              <a:rPr lang="fi-FI" sz="1000">
                <a:solidFill>
                  <a:srgbClr val="404040"/>
                </a:solidFill>
                <a:latin typeface="Arial" panose="020B0604020202020204" pitchFamily="34" charset="0"/>
                <a:ea typeface="ヒラギノ角ゴ Pro W3" pitchFamily="84" charset="-128"/>
                <a:cs typeface="Arial" panose="020B0604020202020204" pitchFamily="34" charset="0"/>
              </a:rPr>
              <a:t>	</a:t>
            </a:r>
            <a:r>
              <a:rPr lang="fi-FI" sz="1000">
                <a:solidFill>
                  <a:schemeClr val="bg1"/>
                </a:solidFill>
                <a:latin typeface="Arial" panose="020B0604020202020204" pitchFamily="34" charset="0"/>
                <a:ea typeface="ヒラギノ角ゴ Pro W3" pitchFamily="84" charset="-128"/>
                <a:cs typeface="Arial" panose="020B0604020202020204" pitchFamily="34" charset="0"/>
              </a:rPr>
              <a:t>Kaikki klubivirkailijat	</a:t>
            </a:r>
          </a:p>
          <a:p>
            <a:pPr marL="0" lvl="2">
              <a:tabLst>
                <a:tab pos="1654133" algn="ctr"/>
                <a:tab pos="3208258" algn="r"/>
              </a:tabLst>
            </a:pPr>
            <a:r>
              <a:rPr lang="fi-FI" sz="1000">
                <a:solidFill>
                  <a:schemeClr val="bg1"/>
                </a:solidFill>
                <a:latin typeface="Arial" panose="020B0604020202020204" pitchFamily="34" charset="0"/>
                <a:ea typeface="ヒラギノ角ゴ Pro W3" pitchFamily="84" charset="-128"/>
                <a:cs typeface="Arial" panose="020B0604020202020204" pitchFamily="34" charset="0"/>
              </a:rPr>
              <a:t>	</a:t>
            </a:r>
          </a:p>
          <a:p>
            <a:pPr marL="0" lvl="2">
              <a:tabLst>
                <a:tab pos="3208258" algn="r"/>
              </a:tabLst>
            </a:pPr>
            <a:r>
              <a:rPr lang="fi-FI" sz="1000">
                <a:solidFill>
                  <a:schemeClr val="bg1"/>
                </a:solidFill>
                <a:latin typeface="Arial" panose="020B0604020202020204" pitchFamily="34" charset="0"/>
                <a:ea typeface="ヒラギノ角ゴ Pro W3" pitchFamily="84" charset="-128"/>
                <a:cs typeface="Arial" panose="020B0604020202020204" pitchFamily="34" charset="0"/>
              </a:rPr>
              <a:t>Ohjelmakoordinaattori Lion Tamer (valinnainen)</a:t>
            </a:r>
          </a:p>
          <a:p>
            <a:pPr>
              <a:tabLst>
                <a:tab pos="3200320" algn="r"/>
              </a:tabLst>
            </a:pPr>
            <a:r>
              <a:rPr lang="fi-FI" sz="1000">
                <a:solidFill>
                  <a:schemeClr val="bg1"/>
                </a:solidFill>
                <a:latin typeface="Arial" panose="020B0604020202020204" pitchFamily="34" charset="0"/>
                <a:ea typeface="ヒラギノ角ゴ Pro W3" pitchFamily="84" charset="-128"/>
                <a:cs typeface="Arial" panose="020B0604020202020204" pitchFamily="34" charset="0"/>
              </a:rPr>
              <a:t>Liitännäisklubin presidentti                  Tail twister (valinnainen)</a:t>
            </a:r>
          </a:p>
          <a:p>
            <a:pPr>
              <a:tabLst>
                <a:tab pos="3200320" algn="r"/>
              </a:tabLst>
            </a:pPr>
            <a:r>
              <a:rPr lang="fi-FI" sz="1000">
                <a:solidFill>
                  <a:schemeClr val="bg1"/>
                </a:solidFill>
                <a:latin typeface="Arial" panose="020B0604020202020204" pitchFamily="34" charset="0"/>
                <a:ea typeface="ヒラギノ角ゴ Pro W3" pitchFamily="84" charset="-128"/>
                <a:cs typeface="Arial" panose="020B0604020202020204" pitchFamily="34" charset="0"/>
              </a:rPr>
              <a:t>	Turvallisuusvirkailija (valinnainen)</a:t>
            </a:r>
          </a:p>
          <a:p>
            <a:pPr algn="ctr">
              <a:tabLst>
                <a:tab pos="3200320" algn="r"/>
              </a:tabLst>
            </a:pPr>
            <a:r>
              <a:rPr lang="fi-FI" sz="1000">
                <a:solidFill>
                  <a:schemeClr val="bg1"/>
                </a:solidFill>
                <a:latin typeface="Arial" panose="020B0604020202020204" pitchFamily="34" charset="0"/>
                <a:ea typeface="ヒラギノ角ゴ Pro W3" pitchFamily="84" charset="-128"/>
                <a:cs typeface="Arial" panose="020B0604020202020204" pitchFamily="34" charset="0"/>
              </a:rPr>
              <a:t>Muut valitut johtajat ja/tai puheenjohtajat</a:t>
            </a:r>
          </a:p>
        </p:txBody>
      </p:sp>
      <p:sp>
        <p:nvSpPr>
          <p:cNvPr id="64" name="TextBox 63">
            <a:extLst>
              <a:ext uri="{FF2B5EF4-FFF2-40B4-BE49-F238E27FC236}">
                <a16:creationId xmlns:a16="http://schemas.microsoft.com/office/drawing/2014/main" id="{D56E1DE0-AB34-8F53-23D6-C666E4B178E2}"/>
              </a:ext>
            </a:extLst>
          </p:cNvPr>
          <p:cNvSpPr txBox="1"/>
          <p:nvPr/>
        </p:nvSpPr>
        <p:spPr>
          <a:xfrm>
            <a:off x="8679394" y="1988171"/>
            <a:ext cx="1870033" cy="1169551"/>
          </a:xfrm>
          <a:prstGeom prst="rect">
            <a:avLst/>
          </a:prstGeom>
          <a:noFill/>
          <a:ln w="15875">
            <a:noFill/>
          </a:ln>
        </p:spPr>
        <p:txBody>
          <a:bodyPr wrap="square" rtlCol="0">
            <a:spAutoFit/>
          </a:bodyPr>
          <a:lstStyle/>
          <a:p>
            <a:pPr algn="ctr"/>
            <a:r>
              <a:rPr lang="fi-FI" sz="1400" b="1" dirty="0">
                <a:solidFill>
                  <a:srgbClr val="00338D"/>
                </a:solidFill>
                <a:latin typeface="Arial" panose="020B0604020202020204" pitchFamily="34" charset="0"/>
                <a:cs typeface="Arial" panose="020B0604020202020204" pitchFamily="34" charset="0"/>
              </a:rPr>
              <a:t>Klubin virkailijat johtavat</a:t>
            </a:r>
          </a:p>
          <a:p>
            <a:pPr algn="ctr"/>
            <a:r>
              <a:rPr lang="fi-FI" sz="1400" b="1" dirty="0">
                <a:solidFill>
                  <a:srgbClr val="00338D"/>
                </a:solidFill>
                <a:latin typeface="Arial" panose="020B0604020202020204" pitchFamily="34" charset="0"/>
                <a:cs typeface="Arial" panose="020B0604020202020204" pitchFamily="34" charset="0"/>
              </a:rPr>
              <a:t>Maailmanlaajuista toimintaryhmää</a:t>
            </a:r>
          </a:p>
          <a:p>
            <a:endParaRPr lang="en-US" sz="1400" b="1" dirty="0">
              <a:solidFill>
                <a:schemeClr val="accent1">
                  <a:lumMod val="75000"/>
                </a:schemeClr>
              </a:solidFill>
            </a:endParaRPr>
          </a:p>
        </p:txBody>
      </p:sp>
      <p:cxnSp>
        <p:nvCxnSpPr>
          <p:cNvPr id="65" name="Straight Connector 64">
            <a:extLst>
              <a:ext uri="{FF2B5EF4-FFF2-40B4-BE49-F238E27FC236}">
                <a16:creationId xmlns:a16="http://schemas.microsoft.com/office/drawing/2014/main" id="{C40E8101-DE59-F13C-AECE-B390410C2280}"/>
              </a:ext>
            </a:extLst>
          </p:cNvPr>
          <p:cNvCxnSpPr>
            <a:endCxn id="66" idx="2"/>
          </p:cNvCxnSpPr>
          <p:nvPr/>
        </p:nvCxnSpPr>
        <p:spPr bwMode="auto">
          <a:xfrm flipH="1">
            <a:off x="3306639" y="5755864"/>
            <a:ext cx="7363" cy="925060"/>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sp>
        <p:nvSpPr>
          <p:cNvPr id="66" name="Rounded Rectangle 30">
            <a:extLst>
              <a:ext uri="{FF2B5EF4-FFF2-40B4-BE49-F238E27FC236}">
                <a16:creationId xmlns:a16="http://schemas.microsoft.com/office/drawing/2014/main" id="{29890BA2-FCD0-285A-2DFD-6E1F291C4A17}"/>
              </a:ext>
            </a:extLst>
          </p:cNvPr>
          <p:cNvSpPr/>
          <p:nvPr/>
        </p:nvSpPr>
        <p:spPr bwMode="auto">
          <a:xfrm>
            <a:off x="2834237" y="6040844"/>
            <a:ext cx="944803" cy="64008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Teknologia-</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toimikunta</a:t>
            </a:r>
          </a:p>
        </p:txBody>
      </p:sp>
      <p:cxnSp>
        <p:nvCxnSpPr>
          <p:cNvPr id="67" name="Straight Connector 66">
            <a:extLst>
              <a:ext uri="{FF2B5EF4-FFF2-40B4-BE49-F238E27FC236}">
                <a16:creationId xmlns:a16="http://schemas.microsoft.com/office/drawing/2014/main" id="{203FE232-69C8-AD97-736C-0AFFC05801C3}"/>
              </a:ext>
            </a:extLst>
          </p:cNvPr>
          <p:cNvCxnSpPr/>
          <p:nvPr/>
        </p:nvCxnSpPr>
        <p:spPr bwMode="auto">
          <a:xfrm flipH="1">
            <a:off x="4379021" y="3234636"/>
            <a:ext cx="17026" cy="141033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20109185-F0F5-7FEE-C5B3-6BBCEFFE8B50}"/>
              </a:ext>
            </a:extLst>
          </p:cNvPr>
          <p:cNvCxnSpPr/>
          <p:nvPr/>
        </p:nvCxnSpPr>
        <p:spPr bwMode="auto">
          <a:xfrm flipH="1">
            <a:off x="3482223" y="3246209"/>
            <a:ext cx="24993" cy="149227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29C01482-C10B-9B15-BC5E-91C457E6C311}"/>
              </a:ext>
            </a:extLst>
          </p:cNvPr>
          <p:cNvCxnSpPr/>
          <p:nvPr/>
        </p:nvCxnSpPr>
        <p:spPr bwMode="auto">
          <a:xfrm>
            <a:off x="6372405" y="3243984"/>
            <a:ext cx="4296" cy="2961435"/>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0" name="Rounded Rectangle 18">
            <a:extLst>
              <a:ext uri="{FF2B5EF4-FFF2-40B4-BE49-F238E27FC236}">
                <a16:creationId xmlns:a16="http://schemas.microsoft.com/office/drawing/2014/main" id="{0A2DD231-710F-1A9C-0046-7F115CA95617}"/>
              </a:ext>
            </a:extLst>
          </p:cNvPr>
          <p:cNvSpPr/>
          <p:nvPr/>
        </p:nvSpPr>
        <p:spPr bwMode="auto">
          <a:xfrm>
            <a:off x="4022435" y="4150282"/>
            <a:ext cx="776871"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609585" indent="-609585" algn="ctr"/>
            <a:r>
              <a:rPr lang="fi-FI" sz="1051">
                <a:solidFill>
                  <a:schemeClr val="bg1"/>
                </a:solidFill>
                <a:latin typeface="Arial" panose="020B0604020202020204" pitchFamily="34" charset="0"/>
                <a:ea typeface="ヒラギノ角ゴ Pro W3" pitchFamily="84" charset="-128"/>
                <a:cs typeface="Arial" panose="020B0604020202020204" pitchFamily="34" charset="0"/>
              </a:rPr>
              <a:t>Sihteeri</a:t>
            </a:r>
          </a:p>
        </p:txBody>
      </p:sp>
      <p:cxnSp>
        <p:nvCxnSpPr>
          <p:cNvPr id="71" name="Straight Connector 70">
            <a:extLst>
              <a:ext uri="{FF2B5EF4-FFF2-40B4-BE49-F238E27FC236}">
                <a16:creationId xmlns:a16="http://schemas.microsoft.com/office/drawing/2014/main" id="{68AF129F-A464-1845-C980-0E23208A248E}"/>
              </a:ext>
            </a:extLst>
          </p:cNvPr>
          <p:cNvCxnSpPr>
            <a:cxnSpLocks/>
          </p:cNvCxnSpPr>
          <p:nvPr/>
        </p:nvCxnSpPr>
        <p:spPr bwMode="auto">
          <a:xfrm>
            <a:off x="2437820" y="3237540"/>
            <a:ext cx="0" cy="91274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7382299D-1F46-1DEA-817B-08C89ED30099}"/>
              </a:ext>
            </a:extLst>
          </p:cNvPr>
          <p:cNvCxnSpPr>
            <a:endCxn id="88" idx="0"/>
          </p:cNvCxnSpPr>
          <p:nvPr/>
        </p:nvCxnSpPr>
        <p:spPr bwMode="auto">
          <a:xfrm flipH="1">
            <a:off x="9726474" y="3243984"/>
            <a:ext cx="12904" cy="2768037"/>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3" name="Rounded Rectangle 14">
            <a:extLst>
              <a:ext uri="{FF2B5EF4-FFF2-40B4-BE49-F238E27FC236}">
                <a16:creationId xmlns:a16="http://schemas.microsoft.com/office/drawing/2014/main" id="{1C9D175A-7133-FC81-C9C0-7789E29DD48F}"/>
              </a:ext>
            </a:extLst>
          </p:cNvPr>
          <p:cNvSpPr/>
          <p:nvPr/>
        </p:nvSpPr>
        <p:spPr bwMode="auto">
          <a:xfrm>
            <a:off x="5757001" y="4139395"/>
            <a:ext cx="1253989" cy="650189"/>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Markkinointi-</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 johtaja</a:t>
            </a:r>
          </a:p>
        </p:txBody>
      </p:sp>
      <p:sp>
        <p:nvSpPr>
          <p:cNvPr id="74" name="Rounded Rectangle 39">
            <a:extLst>
              <a:ext uri="{FF2B5EF4-FFF2-40B4-BE49-F238E27FC236}">
                <a16:creationId xmlns:a16="http://schemas.microsoft.com/office/drawing/2014/main" id="{7A3C1603-1E08-68E7-835A-6B444CBB7D4F}"/>
              </a:ext>
            </a:extLst>
          </p:cNvPr>
          <p:cNvSpPr/>
          <p:nvPr/>
        </p:nvSpPr>
        <p:spPr bwMode="auto">
          <a:xfrm>
            <a:off x="7214618" y="3956283"/>
            <a:ext cx="869699" cy="103718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Ensimmäinen </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vara- </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 presidentti</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(Johtajakoulutus-</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puheenjohtaja)</a:t>
            </a:r>
          </a:p>
        </p:txBody>
      </p:sp>
      <p:sp>
        <p:nvSpPr>
          <p:cNvPr id="75" name="Rounded Rectangle 15">
            <a:extLst>
              <a:ext uri="{FF2B5EF4-FFF2-40B4-BE49-F238E27FC236}">
                <a16:creationId xmlns:a16="http://schemas.microsoft.com/office/drawing/2014/main" id="{76BB0A58-2A28-3829-A0C9-34AECDBB739E}"/>
              </a:ext>
            </a:extLst>
          </p:cNvPr>
          <p:cNvSpPr/>
          <p:nvPr/>
        </p:nvSpPr>
        <p:spPr bwMode="auto">
          <a:xfrm>
            <a:off x="9284225" y="3983458"/>
            <a:ext cx="914400"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endParaRPr lang="en-US" sz="1051" dirty="0">
              <a:solidFill>
                <a:srgbClr val="404040"/>
              </a:solidFill>
              <a:ea typeface="ヒラギノ角ゴ Pro W3" pitchFamily="84" charset="-128"/>
            </a:endParaRP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Palvelu- </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johtaja</a:t>
            </a:r>
          </a:p>
          <a:p>
            <a:pPr marL="609585" indent="-609585" algn="ctr"/>
            <a:endParaRPr lang="en-US" sz="1200" dirty="0" err="1">
              <a:solidFill>
                <a:srgbClr val="404040"/>
              </a:solidFill>
              <a:ea typeface="ヒラギノ角ゴ Pro W3" pitchFamily="84" charset="-128"/>
            </a:endParaRPr>
          </a:p>
        </p:txBody>
      </p:sp>
      <p:cxnSp>
        <p:nvCxnSpPr>
          <p:cNvPr id="76" name="Straight Connector 75">
            <a:extLst>
              <a:ext uri="{FF2B5EF4-FFF2-40B4-BE49-F238E27FC236}">
                <a16:creationId xmlns:a16="http://schemas.microsoft.com/office/drawing/2014/main" id="{04D1B92C-DBA0-AD4F-A439-D4388C2BBE49}"/>
              </a:ext>
            </a:extLst>
          </p:cNvPr>
          <p:cNvCxnSpPr>
            <a:endCxn id="86" idx="0"/>
          </p:cNvCxnSpPr>
          <p:nvPr/>
        </p:nvCxnSpPr>
        <p:spPr bwMode="auto">
          <a:xfrm>
            <a:off x="8680580" y="2168866"/>
            <a:ext cx="932" cy="386577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7" name="Rounded Rectangle 13">
            <a:extLst>
              <a:ext uri="{FF2B5EF4-FFF2-40B4-BE49-F238E27FC236}">
                <a16:creationId xmlns:a16="http://schemas.microsoft.com/office/drawing/2014/main" id="{512C2DCD-EB86-881D-DDC7-A7E18A78D2F7}"/>
              </a:ext>
            </a:extLst>
          </p:cNvPr>
          <p:cNvSpPr/>
          <p:nvPr/>
        </p:nvSpPr>
        <p:spPr bwMode="auto">
          <a:xfrm>
            <a:off x="8188090" y="3973078"/>
            <a:ext cx="1012665" cy="641772"/>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Jäsen-</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johtaja</a:t>
            </a:r>
          </a:p>
        </p:txBody>
      </p:sp>
      <p:sp>
        <p:nvSpPr>
          <p:cNvPr id="78" name="Rounded Rectangle 10">
            <a:extLst>
              <a:ext uri="{FF2B5EF4-FFF2-40B4-BE49-F238E27FC236}">
                <a16:creationId xmlns:a16="http://schemas.microsoft.com/office/drawing/2014/main" id="{6FF4E62C-B026-458E-3CC0-260C7B8DC060}"/>
              </a:ext>
            </a:extLst>
          </p:cNvPr>
          <p:cNvSpPr/>
          <p:nvPr/>
        </p:nvSpPr>
        <p:spPr bwMode="auto">
          <a:xfrm>
            <a:off x="1901786" y="4038360"/>
            <a:ext cx="1066800" cy="104199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a:endParaRPr lang="fi-FI" sz="1051" dirty="0">
              <a:solidFill>
                <a:schemeClr val="bg1"/>
              </a:solidFill>
              <a:latin typeface="Arial" panose="020B0604020202020204" pitchFamily="34" charset="0"/>
              <a:ea typeface="ヒラギノ角ゴ Pro W3" pitchFamily="84" charset="-128"/>
              <a:cs typeface="Arial" panose="020B0604020202020204" pitchFamily="34" charset="0"/>
            </a:endParaRP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 Edellinen </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 presidentti</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(LCIF-</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Koordinaat-</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tori)</a:t>
            </a:r>
          </a:p>
        </p:txBody>
      </p:sp>
      <p:sp>
        <p:nvSpPr>
          <p:cNvPr id="79" name="Rounded Rectangle 9">
            <a:extLst>
              <a:ext uri="{FF2B5EF4-FFF2-40B4-BE49-F238E27FC236}">
                <a16:creationId xmlns:a16="http://schemas.microsoft.com/office/drawing/2014/main" id="{90026802-2B1D-7497-1F58-62BA5E5C5E72}"/>
              </a:ext>
            </a:extLst>
          </p:cNvPr>
          <p:cNvSpPr/>
          <p:nvPr/>
        </p:nvSpPr>
        <p:spPr bwMode="auto">
          <a:xfrm>
            <a:off x="8006070" y="2930312"/>
            <a:ext cx="1326776" cy="715683"/>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Presidentti</a:t>
            </a:r>
          </a:p>
          <a:p>
            <a:pPr marL="609585" indent="-609585" algn="ctr"/>
            <a:r>
              <a:rPr lang="fi-FI" sz="900" dirty="0">
                <a:solidFill>
                  <a:schemeClr val="bg1"/>
                </a:solidFill>
                <a:latin typeface="Arial" panose="020B0604020202020204" pitchFamily="34" charset="0"/>
                <a:ea typeface="ヒラギノ角ゴ Pro W3" pitchFamily="84" charset="-128"/>
                <a:cs typeface="Arial" panose="020B0604020202020204" pitchFamily="34" charset="0"/>
              </a:rPr>
              <a:t>(Maailmanlaajuisen</a:t>
            </a:r>
          </a:p>
          <a:p>
            <a:pPr marL="609585" indent="-609585" algn="ctr"/>
            <a:r>
              <a:rPr lang="fi-FI" sz="900" dirty="0">
                <a:solidFill>
                  <a:schemeClr val="bg1"/>
                </a:solidFill>
                <a:latin typeface="Arial" panose="020B0604020202020204" pitchFamily="34" charset="0"/>
                <a:ea typeface="ヒラギノ角ゴ Pro W3" pitchFamily="84" charset="-128"/>
                <a:cs typeface="Arial" panose="020B0604020202020204" pitchFamily="34" charset="0"/>
              </a:rPr>
              <a:t> toimintaryhmän</a:t>
            </a:r>
          </a:p>
          <a:p>
            <a:pPr marL="609585" indent="-609585" algn="ctr"/>
            <a:r>
              <a:rPr lang="fi-FI" sz="900" dirty="0">
                <a:solidFill>
                  <a:schemeClr val="bg1"/>
                </a:solidFill>
                <a:latin typeface="Arial" panose="020B0604020202020204" pitchFamily="34" charset="0"/>
                <a:ea typeface="ヒラギノ角ゴ Pro W3" pitchFamily="84" charset="-128"/>
                <a:cs typeface="Arial" panose="020B0604020202020204" pitchFamily="34" charset="0"/>
              </a:rPr>
              <a:t> puheenjohtaja)</a:t>
            </a:r>
          </a:p>
        </p:txBody>
      </p:sp>
      <p:sp>
        <p:nvSpPr>
          <p:cNvPr id="80" name="Rounded Rectangle 90">
            <a:extLst>
              <a:ext uri="{FF2B5EF4-FFF2-40B4-BE49-F238E27FC236}">
                <a16:creationId xmlns:a16="http://schemas.microsoft.com/office/drawing/2014/main" id="{7147CA76-2EE6-A378-BE89-B7CB45C95A68}"/>
              </a:ext>
            </a:extLst>
          </p:cNvPr>
          <p:cNvSpPr/>
          <p:nvPr/>
        </p:nvSpPr>
        <p:spPr bwMode="auto">
          <a:xfrm>
            <a:off x="7092372" y="2842582"/>
            <a:ext cx="3284237" cy="2398144"/>
          </a:xfrm>
          <a:prstGeom prst="roundRect">
            <a:avLst/>
          </a:pr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endParaRPr lang="en-US" sz="3000" dirty="0" err="1">
              <a:solidFill>
                <a:srgbClr val="404040"/>
              </a:solidFill>
              <a:ea typeface="ヒラギノ角ゴ Pro W3" pitchFamily="84" charset="-128"/>
            </a:endParaRPr>
          </a:p>
        </p:txBody>
      </p:sp>
      <p:pic>
        <p:nvPicPr>
          <p:cNvPr id="81" name="Picture 80" descr="http://www.lionsclubs.org/cs-assets/_files/images/logos/lionlogo_2c.jpg">
            <a:extLst>
              <a:ext uri="{FF2B5EF4-FFF2-40B4-BE49-F238E27FC236}">
                <a16:creationId xmlns:a16="http://schemas.microsoft.com/office/drawing/2014/main" id="{6A4E298E-D8F1-90BF-D856-F4CF3D1934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4225" y="868679"/>
            <a:ext cx="731196" cy="692284"/>
          </a:xfrm>
          <a:prstGeom prst="rect">
            <a:avLst/>
          </a:prstGeom>
          <a:noFill/>
          <a:ln>
            <a:noFill/>
          </a:ln>
        </p:spPr>
      </p:pic>
      <p:grpSp>
        <p:nvGrpSpPr>
          <p:cNvPr id="82" name="Group 81">
            <a:extLst>
              <a:ext uri="{FF2B5EF4-FFF2-40B4-BE49-F238E27FC236}">
                <a16:creationId xmlns:a16="http://schemas.microsoft.com/office/drawing/2014/main" id="{0E6D0FFE-AA81-B9D9-F314-256ECD6F0322}"/>
              </a:ext>
            </a:extLst>
          </p:cNvPr>
          <p:cNvGrpSpPr/>
          <p:nvPr/>
        </p:nvGrpSpPr>
        <p:grpSpPr>
          <a:xfrm>
            <a:off x="1822415" y="6012020"/>
            <a:ext cx="8359207" cy="671497"/>
            <a:chOff x="297306" y="4852236"/>
            <a:chExt cx="8359207" cy="671497"/>
          </a:xfrm>
        </p:grpSpPr>
        <p:sp>
          <p:nvSpPr>
            <p:cNvPr id="83" name="Rounded Rectangle 25">
              <a:extLst>
                <a:ext uri="{FF2B5EF4-FFF2-40B4-BE49-F238E27FC236}">
                  <a16:creationId xmlns:a16="http://schemas.microsoft.com/office/drawing/2014/main" id="{15BA51A7-7F06-4023-189F-6E1E1AA0D5D4}"/>
                </a:ext>
              </a:extLst>
            </p:cNvPr>
            <p:cNvSpPr/>
            <p:nvPr/>
          </p:nvSpPr>
          <p:spPr bwMode="auto">
            <a:xfrm>
              <a:off x="3259580" y="4887738"/>
              <a:ext cx="897987" cy="603797"/>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Talous- </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toimikunta</a:t>
              </a:r>
            </a:p>
            <a:p>
              <a:pPr marL="609585" indent="-609585" algn="ctr"/>
              <a:endParaRPr lang="en-US" sz="1000" dirty="0" err="1">
                <a:solidFill>
                  <a:srgbClr val="404040"/>
                </a:solidFill>
                <a:ea typeface="ヒラギノ角ゴ Pro W3" pitchFamily="84" charset="-128"/>
              </a:endParaRPr>
            </a:p>
          </p:txBody>
        </p:sp>
        <p:sp>
          <p:nvSpPr>
            <p:cNvPr id="84" name="Rounded Rectangle 26">
              <a:extLst>
                <a:ext uri="{FF2B5EF4-FFF2-40B4-BE49-F238E27FC236}">
                  <a16:creationId xmlns:a16="http://schemas.microsoft.com/office/drawing/2014/main" id="{3CE49DAF-D3CD-AFD0-B42C-79F8A34234AB}"/>
                </a:ext>
              </a:extLst>
            </p:cNvPr>
            <p:cNvSpPr/>
            <p:nvPr/>
          </p:nvSpPr>
          <p:spPr bwMode="auto">
            <a:xfrm>
              <a:off x="297306" y="4852236"/>
              <a:ext cx="937440" cy="671497"/>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Mallisääntö </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 ja </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ohjesääntö-</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toimikunta</a:t>
              </a:r>
            </a:p>
          </p:txBody>
        </p:sp>
        <p:sp>
          <p:nvSpPr>
            <p:cNvPr id="85" name="Rounded Rectangle 27">
              <a:extLst>
                <a:ext uri="{FF2B5EF4-FFF2-40B4-BE49-F238E27FC236}">
                  <a16:creationId xmlns:a16="http://schemas.microsoft.com/office/drawing/2014/main" id="{A59F0F32-4BA7-5433-8481-F4409C359586}"/>
                </a:ext>
              </a:extLst>
            </p:cNvPr>
            <p:cNvSpPr/>
            <p:nvPr/>
          </p:nvSpPr>
          <p:spPr bwMode="auto">
            <a:xfrm>
              <a:off x="4321620" y="4881740"/>
              <a:ext cx="1194735" cy="61579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Markkinointi- </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toimikunta</a:t>
              </a:r>
            </a:p>
          </p:txBody>
        </p:sp>
        <p:sp>
          <p:nvSpPr>
            <p:cNvPr id="86" name="Rounded Rectangle 46">
              <a:extLst>
                <a:ext uri="{FF2B5EF4-FFF2-40B4-BE49-F238E27FC236}">
                  <a16:creationId xmlns:a16="http://schemas.microsoft.com/office/drawing/2014/main" id="{D06B093F-6A21-3C5B-9659-11909E6C4203}"/>
                </a:ext>
              </a:extLst>
            </p:cNvPr>
            <p:cNvSpPr/>
            <p:nvPr/>
          </p:nvSpPr>
          <p:spPr bwMode="auto">
            <a:xfrm>
              <a:off x="6666100" y="4874861"/>
              <a:ext cx="980608" cy="579372"/>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Jäsen-</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toimikunta</a:t>
              </a:r>
            </a:p>
          </p:txBody>
        </p:sp>
        <p:sp>
          <p:nvSpPr>
            <p:cNvPr id="87" name="Rounded Rectangle 52">
              <a:extLst>
                <a:ext uri="{FF2B5EF4-FFF2-40B4-BE49-F238E27FC236}">
                  <a16:creationId xmlns:a16="http://schemas.microsoft.com/office/drawing/2014/main" id="{8F78C8BB-96E6-BE95-1D1C-31C5E4EAC958}"/>
                </a:ext>
              </a:extLst>
            </p:cNvPr>
            <p:cNvSpPr>
              <a:spLocks/>
            </p:cNvSpPr>
            <p:nvPr/>
          </p:nvSpPr>
          <p:spPr bwMode="auto">
            <a:xfrm>
              <a:off x="5646781" y="4872833"/>
              <a:ext cx="912427" cy="609793"/>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Johtaja-</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toimikunta</a:t>
              </a:r>
            </a:p>
          </p:txBody>
        </p:sp>
        <p:sp>
          <p:nvSpPr>
            <p:cNvPr id="88" name="Rounded Rectangle 55">
              <a:extLst>
                <a:ext uri="{FF2B5EF4-FFF2-40B4-BE49-F238E27FC236}">
                  <a16:creationId xmlns:a16="http://schemas.microsoft.com/office/drawing/2014/main" id="{A2AE35F6-9BFC-7E64-9F55-C6034FAB7CFA}"/>
                </a:ext>
              </a:extLst>
            </p:cNvPr>
            <p:cNvSpPr/>
            <p:nvPr/>
          </p:nvSpPr>
          <p:spPr bwMode="auto">
            <a:xfrm>
              <a:off x="7746218" y="4852237"/>
              <a:ext cx="910295" cy="60815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Palvelu- </a:t>
              </a:r>
            </a:p>
            <a:p>
              <a:pPr marL="609585" indent="-609585" algn="ctr"/>
              <a:r>
                <a:rPr lang="fi-FI" sz="1000" dirty="0">
                  <a:solidFill>
                    <a:schemeClr val="bg1"/>
                  </a:solidFill>
                  <a:latin typeface="Arial" panose="020B0604020202020204" pitchFamily="34" charset="0"/>
                  <a:ea typeface="ヒラギノ角ゴ Pro W3" pitchFamily="84" charset="-128"/>
                  <a:cs typeface="Arial" panose="020B0604020202020204" pitchFamily="34" charset="0"/>
                </a:rPr>
                <a:t>toimikunta</a:t>
              </a:r>
            </a:p>
            <a:p>
              <a:pPr marL="609585" indent="-609585" algn="ctr"/>
              <a:endParaRPr lang="en-US" sz="1000" dirty="0">
                <a:solidFill>
                  <a:srgbClr val="404040"/>
                </a:solidFill>
                <a:ea typeface="ヒラギノ角ゴ Pro W3" pitchFamily="84" charset="-128"/>
              </a:endParaRPr>
            </a:p>
          </p:txBody>
        </p:sp>
      </p:grpSp>
      <p:cxnSp>
        <p:nvCxnSpPr>
          <p:cNvPr id="89" name="Straight Connector 88">
            <a:extLst>
              <a:ext uri="{FF2B5EF4-FFF2-40B4-BE49-F238E27FC236}">
                <a16:creationId xmlns:a16="http://schemas.microsoft.com/office/drawing/2014/main" id="{3D7593C8-FC6A-3409-6904-96F6BADC535B}"/>
              </a:ext>
            </a:extLst>
          </p:cNvPr>
          <p:cNvCxnSpPr>
            <a:cxnSpLocks/>
            <a:endCxn id="84" idx="0"/>
          </p:cNvCxnSpPr>
          <p:nvPr/>
        </p:nvCxnSpPr>
        <p:spPr bwMode="auto">
          <a:xfrm flipH="1">
            <a:off x="2291135" y="5755864"/>
            <a:ext cx="7363" cy="256156"/>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grpSp>
        <p:nvGrpSpPr>
          <p:cNvPr id="90" name="Group 89">
            <a:extLst>
              <a:ext uri="{FF2B5EF4-FFF2-40B4-BE49-F238E27FC236}">
                <a16:creationId xmlns:a16="http://schemas.microsoft.com/office/drawing/2014/main" id="{31E53372-6A2A-6FE5-9F94-0F23D58C6246}"/>
              </a:ext>
            </a:extLst>
          </p:cNvPr>
          <p:cNvGrpSpPr/>
          <p:nvPr/>
        </p:nvGrpSpPr>
        <p:grpSpPr>
          <a:xfrm flipH="1">
            <a:off x="6157709" y="3569673"/>
            <a:ext cx="909148" cy="580609"/>
            <a:chOff x="9031482" y="2559196"/>
            <a:chExt cx="864006" cy="476582"/>
          </a:xfrm>
        </p:grpSpPr>
        <p:cxnSp>
          <p:nvCxnSpPr>
            <p:cNvPr id="91" name="Straight Connector 90">
              <a:extLst>
                <a:ext uri="{FF2B5EF4-FFF2-40B4-BE49-F238E27FC236}">
                  <a16:creationId xmlns:a16="http://schemas.microsoft.com/office/drawing/2014/main" id="{94157EC7-8E33-FC6A-2850-C4B77785F50D}"/>
                </a:ext>
              </a:extLst>
            </p:cNvPr>
            <p:cNvCxnSpPr>
              <a:cxnSpLocks/>
            </p:cNvCxnSpPr>
            <p:nvPr/>
          </p:nvCxnSpPr>
          <p:spPr bwMode="auto">
            <a:xfrm>
              <a:off x="9031482" y="2559196"/>
              <a:ext cx="203759" cy="0"/>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4E767420-B373-02BB-46B4-2B09F9675B7F}"/>
                </a:ext>
              </a:extLst>
            </p:cNvPr>
            <p:cNvCxnSpPr>
              <a:cxnSpLocks/>
            </p:cNvCxnSpPr>
            <p:nvPr/>
          </p:nvCxnSpPr>
          <p:spPr bwMode="auto">
            <a:xfrm>
              <a:off x="9252718" y="2579330"/>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4FE7A723-62CE-C3D2-ECE3-258BAE07C521}"/>
                </a:ext>
              </a:extLst>
            </p:cNvPr>
            <p:cNvCxnSpPr>
              <a:cxnSpLocks/>
            </p:cNvCxnSpPr>
            <p:nvPr/>
          </p:nvCxnSpPr>
          <p:spPr bwMode="auto">
            <a:xfrm>
              <a:off x="9415418" y="2694856"/>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D1A5517-EE85-BB76-FB1F-59E34C5CFC10}"/>
                </a:ext>
              </a:extLst>
            </p:cNvPr>
            <p:cNvCxnSpPr>
              <a:cxnSpLocks/>
            </p:cNvCxnSpPr>
            <p:nvPr/>
          </p:nvCxnSpPr>
          <p:spPr bwMode="auto">
            <a:xfrm>
              <a:off x="9568058" y="2807679"/>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633FCAAE-8435-762D-DE51-BEC0A84B9AFE}"/>
                </a:ext>
              </a:extLst>
            </p:cNvPr>
            <p:cNvCxnSpPr>
              <a:cxnSpLocks/>
            </p:cNvCxnSpPr>
            <p:nvPr/>
          </p:nvCxnSpPr>
          <p:spPr bwMode="auto">
            <a:xfrm>
              <a:off x="9724011" y="2905920"/>
              <a:ext cx="171477" cy="129858"/>
            </a:xfrm>
            <a:prstGeom prst="line">
              <a:avLst/>
            </a:prstGeom>
            <a:solidFill>
              <a:srgbClr val="FFFFFF"/>
            </a:solidFill>
            <a:ln w="28575" cap="flat" cmpd="sng" algn="ctr">
              <a:solidFill>
                <a:srgbClr val="FF0000"/>
              </a:solidFill>
              <a:prstDash val="solid"/>
              <a:round/>
              <a:headEnd type="none" w="med" len="med"/>
              <a:tailEnd type="none" w="med" len="med"/>
            </a:ln>
            <a:effectLst/>
          </p:spPr>
        </p:cxnSp>
      </p:grpSp>
      <p:sp>
        <p:nvSpPr>
          <p:cNvPr id="96" name="Rounded Rectangle 47">
            <a:extLst>
              <a:ext uri="{FF2B5EF4-FFF2-40B4-BE49-F238E27FC236}">
                <a16:creationId xmlns:a16="http://schemas.microsoft.com/office/drawing/2014/main" id="{8FD83102-8716-6880-ACA0-FC01531A35F8}"/>
              </a:ext>
            </a:extLst>
          </p:cNvPr>
          <p:cNvSpPr/>
          <p:nvPr/>
        </p:nvSpPr>
        <p:spPr bwMode="auto">
          <a:xfrm>
            <a:off x="3032847" y="4174513"/>
            <a:ext cx="850219"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Toinen</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vara- </a:t>
            </a:r>
          </a:p>
          <a:p>
            <a:pPr marL="609585" indent="-609585" algn="ctr"/>
            <a:r>
              <a:rPr lang="fi-FI" sz="1051" dirty="0">
                <a:solidFill>
                  <a:schemeClr val="bg1"/>
                </a:solidFill>
                <a:latin typeface="Arial" panose="020B0604020202020204" pitchFamily="34" charset="0"/>
                <a:ea typeface="ヒラギノ角ゴ Pro W3" pitchFamily="84" charset="-128"/>
                <a:cs typeface="Arial" panose="020B0604020202020204" pitchFamily="34" charset="0"/>
              </a:rPr>
              <a:t> presidentti</a:t>
            </a:r>
          </a:p>
        </p:txBody>
      </p:sp>
      <p:sp>
        <p:nvSpPr>
          <p:cNvPr id="97" name="TextBox 96">
            <a:extLst>
              <a:ext uri="{FF2B5EF4-FFF2-40B4-BE49-F238E27FC236}">
                <a16:creationId xmlns:a16="http://schemas.microsoft.com/office/drawing/2014/main" id="{14411AD4-3047-1BF2-5C4B-ED0740E3A8EE}"/>
              </a:ext>
            </a:extLst>
          </p:cNvPr>
          <p:cNvSpPr txBox="1"/>
          <p:nvPr/>
        </p:nvSpPr>
        <p:spPr>
          <a:xfrm>
            <a:off x="754213" y="6573202"/>
            <a:ext cx="1718431" cy="215444"/>
          </a:xfrm>
          <a:prstGeom prst="rect">
            <a:avLst/>
          </a:prstGeom>
          <a:noFill/>
        </p:spPr>
        <p:txBody>
          <a:bodyPr wrap="square" rtlCol="0">
            <a:spAutoFit/>
          </a:bodyPr>
          <a:lstStyle/>
          <a:p>
            <a:r>
              <a:rPr lang="fi-FI" sz="800">
                <a:latin typeface="Calibri Light" panose="020F0302020204030204" pitchFamily="34" charset="0"/>
                <a:cs typeface="Calibri Light" panose="020F0302020204030204" pitchFamily="34" charset="0"/>
              </a:rPr>
              <a:t>DA-MCS.FI 4/2022</a:t>
            </a:r>
          </a:p>
        </p:txBody>
      </p:sp>
    </p:spTree>
    <p:extLst>
      <p:ext uri="{BB962C8B-B14F-4D97-AF65-F5344CB8AC3E}">
        <p14:creationId xmlns:p14="http://schemas.microsoft.com/office/powerpoint/2010/main" val="110581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477635" y="756065"/>
            <a:ext cx="4572000"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000" b="1">
                <a:solidFill>
                  <a:schemeClr val="bg1"/>
                </a:solidFill>
                <a:latin typeface="Arial" charset="0"/>
                <a:ea typeface="Arial" charset="0"/>
                <a:cs typeface="Arial" charset="0"/>
              </a:rPr>
              <a:t>Klubin malli- ja ohjesäännöt</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2" name="Rectangle 11">
            <a:extLst>
              <a:ext uri="{FF2B5EF4-FFF2-40B4-BE49-F238E27FC236}">
                <a16:creationId xmlns:a16="http://schemas.microsoft.com/office/drawing/2014/main" id="{37CB9478-3923-F6BE-3C47-B177086DD8EA}"/>
              </a:ext>
            </a:extLst>
          </p:cNvPr>
          <p:cNvSpPr/>
          <p:nvPr/>
        </p:nvSpPr>
        <p:spPr>
          <a:xfrm>
            <a:off x="6563235" y="3140668"/>
            <a:ext cx="5486400" cy="2582887"/>
          </a:xfrm>
          <a:prstGeom prst="rect">
            <a:avLst/>
          </a:prstGeom>
        </p:spPr>
        <p:txBody>
          <a:bodyPr wrap="square">
            <a:spAutoFit/>
          </a:bodyPr>
          <a:lstStyle/>
          <a:p>
            <a:pPr>
              <a:lnSpc>
                <a:spcPct val="114000"/>
              </a:lnSpc>
            </a:pPr>
            <a:r>
              <a:rPr lang="fi-FI" sz="2400">
                <a:solidFill>
                  <a:schemeClr val="bg1"/>
                </a:solidFill>
                <a:latin typeface="Arial" panose="020B0604020202020204" pitchFamily="34" charset="0"/>
                <a:cs typeface="Arial" panose="020B0604020202020204" pitchFamily="34" charset="0"/>
              </a:rPr>
              <a:t>Määrittelee uudet virkailijat, johtajat ja toimikuntien puheenjohtajavirat</a:t>
            </a:r>
          </a:p>
          <a:p>
            <a:pPr>
              <a:lnSpc>
                <a:spcPct val="114000"/>
              </a:lnSpc>
            </a:pPr>
            <a:endParaRPr lang="en-US" sz="2400" dirty="0">
              <a:solidFill>
                <a:schemeClr val="bg1"/>
              </a:solidFill>
              <a:latin typeface="Arial" panose="020B0604020202020204" pitchFamily="34" charset="0"/>
              <a:cs typeface="Arial" panose="020B0604020202020204" pitchFamily="34" charset="0"/>
            </a:endParaRPr>
          </a:p>
          <a:p>
            <a:pPr>
              <a:lnSpc>
                <a:spcPct val="114000"/>
              </a:lnSpc>
            </a:pPr>
            <a:r>
              <a:rPr lang="fi-FI" sz="2400">
                <a:solidFill>
                  <a:schemeClr val="bg1"/>
                </a:solidFill>
                <a:latin typeface="Arial" panose="020B0604020202020204" pitchFamily="34" charset="0"/>
                <a:cs typeface="Arial" panose="020B0604020202020204" pitchFamily="34" charset="0"/>
              </a:rPr>
              <a:t>Toimikuntien tehtävät</a:t>
            </a:r>
          </a:p>
          <a:p>
            <a:pPr>
              <a:lnSpc>
                <a:spcPct val="114000"/>
              </a:lnSpc>
            </a:pPr>
            <a:endParaRPr lang="en-US" sz="2400" dirty="0">
              <a:solidFill>
                <a:schemeClr val="bg1"/>
              </a:solidFill>
              <a:latin typeface="Arial" panose="020B0604020202020204" pitchFamily="34" charset="0"/>
              <a:cs typeface="Arial" panose="020B0604020202020204" pitchFamily="34" charset="0"/>
            </a:endParaRPr>
          </a:p>
          <a:p>
            <a:pPr>
              <a:lnSpc>
                <a:spcPct val="114000"/>
              </a:lnSpc>
            </a:pPr>
            <a:r>
              <a:rPr lang="fi-FI" sz="2400">
                <a:solidFill>
                  <a:schemeClr val="bg1"/>
                </a:solidFill>
                <a:latin typeface="Arial" panose="020B0604020202020204" pitchFamily="34" charset="0"/>
                <a:cs typeface="Arial" panose="020B0604020202020204" pitchFamily="34" charset="0"/>
              </a:rPr>
              <a:t>Määrittelee klubin rakenteen</a:t>
            </a: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Klubin päivitetyt mallisäännöt ja ohjesääntö</a:t>
            </a:r>
          </a:p>
        </p:txBody>
      </p:sp>
    </p:spTree>
    <p:extLst>
      <p:ext uri="{BB962C8B-B14F-4D97-AF65-F5344CB8AC3E}">
        <p14:creationId xmlns:p14="http://schemas.microsoft.com/office/powerpoint/2010/main" val="202329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gradFill>
            <a:gsLst>
              <a:gs pos="0">
                <a:srgbClr val="7A2582"/>
              </a:gs>
              <a:gs pos="98000">
                <a:srgbClr val="00338D"/>
              </a:gs>
            </a:gsLst>
            <a:lin ang="186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solidFill>
            <a:schemeClr val="bg1"/>
          </a:solidFill>
          <a:ln w="793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2" name="Rectangle 31">
            <a:extLst>
              <a:ext uri="{FF2B5EF4-FFF2-40B4-BE49-F238E27FC236}">
                <a16:creationId xmlns:a16="http://schemas.microsoft.com/office/drawing/2014/main" id="{4796FF7E-BD4A-524F-B602-27D1923168A2}"/>
              </a:ext>
            </a:extLst>
          </p:cNvPr>
          <p:cNvSpPr/>
          <p:nvPr/>
        </p:nvSpPr>
        <p:spPr>
          <a:xfrm>
            <a:off x="0" y="1332774"/>
            <a:ext cx="457200" cy="37029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700088" y="1210012"/>
            <a:ext cx="6629400" cy="61582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Tervetuloa!</a:t>
            </a:r>
          </a:p>
        </p:txBody>
      </p:sp>
      <p:sp>
        <p:nvSpPr>
          <p:cNvPr id="3" name="Page Number - Blue">
            <a:extLst>
              <a:ext uri="{FF2B5EF4-FFF2-40B4-BE49-F238E27FC236}">
                <a16:creationId xmlns:a16="http://schemas.microsoft.com/office/drawing/2014/main" id="{B8A3E208-AE10-4CCA-E796-90CF3F8FA91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4" name="Picture 3">
            <a:extLst>
              <a:ext uri="{FF2B5EF4-FFF2-40B4-BE49-F238E27FC236}">
                <a16:creationId xmlns:a16="http://schemas.microsoft.com/office/drawing/2014/main" id="{D4A84562-CBDD-52A6-9995-C19F72B6192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09654" y="5561044"/>
            <a:ext cx="725146" cy="688889"/>
          </a:xfrm>
          <a:prstGeom prst="rect">
            <a:avLst/>
          </a:prstGeom>
        </p:spPr>
      </p:pic>
      <p:sp>
        <p:nvSpPr>
          <p:cNvPr id="2" name="Rectangle 1">
            <a:extLst>
              <a:ext uri="{FF2B5EF4-FFF2-40B4-BE49-F238E27FC236}">
                <a16:creationId xmlns:a16="http://schemas.microsoft.com/office/drawing/2014/main" id="{B5A2A6B7-B49E-B851-D266-D5D2DE02F286}"/>
              </a:ext>
            </a:extLst>
          </p:cNvPr>
          <p:cNvSpPr/>
          <p:nvPr/>
        </p:nvSpPr>
        <p:spPr>
          <a:xfrm>
            <a:off x="546097" y="2799122"/>
            <a:ext cx="4213190" cy="3571683"/>
          </a:xfrm>
          <a:prstGeom prst="rect">
            <a:avLst/>
          </a:prstGeom>
        </p:spPr>
        <p:txBody>
          <a:bodyPr wrap="square">
            <a:spAutoFit/>
          </a:bodyPr>
          <a:lstStyle/>
          <a:p>
            <a:pPr>
              <a:lnSpc>
                <a:spcPct val="114000"/>
              </a:lnSpc>
            </a:pPr>
            <a:r>
              <a:rPr lang="fi-FI" sz="2000" dirty="0">
                <a:solidFill>
                  <a:schemeClr val="bg1"/>
                </a:solidFill>
                <a:latin typeface="Arial" panose="020B0604020202020204" pitchFamily="34" charset="0"/>
                <a:cs typeface="Arial" panose="020B0604020202020204" pitchFamily="34" charset="0"/>
              </a:rPr>
              <a:t>Ilmoitukset</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fi-FI" sz="2000" dirty="0">
                <a:solidFill>
                  <a:schemeClr val="bg1"/>
                </a:solidFill>
                <a:latin typeface="Arial" panose="020B0604020202020204" pitchFamily="34" charset="0"/>
                <a:cs typeface="Arial" panose="020B0604020202020204" pitchFamily="34" charset="0"/>
              </a:rPr>
              <a:t>Tauot</a:t>
            </a:r>
          </a:p>
          <a:p>
            <a:pPr marL="342900" indent="-342900">
              <a:lnSpc>
                <a:spcPct val="114000"/>
              </a:lnSpc>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fi-FI" sz="2000" dirty="0">
                <a:solidFill>
                  <a:schemeClr val="bg1"/>
                </a:solidFill>
                <a:latin typeface="Arial" panose="020B0604020202020204" pitchFamily="34" charset="0"/>
                <a:cs typeface="Arial" panose="020B0604020202020204" pitchFamily="34" charset="0"/>
              </a:rPr>
              <a:t>Ateriat</a:t>
            </a:r>
          </a:p>
          <a:p>
            <a:pPr marL="342900" indent="-342900">
              <a:lnSpc>
                <a:spcPct val="114000"/>
              </a:lnSpc>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fi-FI" sz="2000" dirty="0">
                <a:solidFill>
                  <a:schemeClr val="bg1"/>
                </a:solidFill>
                <a:latin typeface="Arial" panose="020B0604020202020204" pitchFamily="34" charset="0"/>
                <a:cs typeface="Arial" panose="020B0604020202020204" pitchFamily="34" charset="0"/>
              </a:rPr>
              <a:t>Käytännön asiat</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fi-FI" sz="2000" dirty="0">
                <a:solidFill>
                  <a:schemeClr val="bg1"/>
                </a:solidFill>
                <a:latin typeface="Arial" panose="020B0604020202020204" pitchFamily="34" charset="0"/>
                <a:cs typeface="Arial" panose="020B0604020202020204" pitchFamily="34" charset="0"/>
              </a:rPr>
              <a:t>Kerro koulutukseen liittyvät odotukset pienryhmille</a:t>
            </a:r>
          </a:p>
        </p:txBody>
      </p:sp>
      <p:sp>
        <p:nvSpPr>
          <p:cNvPr id="5" name="Rectangle 4">
            <a:extLst>
              <a:ext uri="{FF2B5EF4-FFF2-40B4-BE49-F238E27FC236}">
                <a16:creationId xmlns:a16="http://schemas.microsoft.com/office/drawing/2014/main" id="{6E048537-81F3-DF2C-6EC5-36F2C82E4439}"/>
              </a:ext>
            </a:extLst>
          </p:cNvPr>
          <p:cNvSpPr/>
          <p:nvPr/>
        </p:nvSpPr>
        <p:spPr>
          <a:xfrm>
            <a:off x="700088" y="1944325"/>
            <a:ext cx="5803349" cy="413896"/>
          </a:xfrm>
          <a:prstGeom prst="rect">
            <a:avLst/>
          </a:prstGeom>
        </p:spPr>
        <p:txBody>
          <a:bodyPr wrap="square">
            <a:spAutoFit/>
          </a:bodyPr>
          <a:lstStyle/>
          <a:p>
            <a:pPr>
              <a:lnSpc>
                <a:spcPct val="114000"/>
              </a:lnSpc>
            </a:pPr>
            <a:r>
              <a:rPr lang="fi-FI" sz="2000">
                <a:solidFill>
                  <a:schemeClr val="bg1"/>
                </a:solidFill>
                <a:latin typeface="Arial" panose="020B0604020202020204" pitchFamily="34" charset="0"/>
                <a:cs typeface="Arial" panose="020B0604020202020204" pitchFamily="34" charset="0"/>
              </a:rPr>
              <a:t>Osallistujien ja vieraiden esittely</a:t>
            </a:r>
          </a:p>
        </p:txBody>
      </p:sp>
      <p:pic>
        <p:nvPicPr>
          <p:cNvPr id="7" name="Picture 6">
            <a:extLst>
              <a:ext uri="{FF2B5EF4-FFF2-40B4-BE49-F238E27FC236}">
                <a16:creationId xmlns:a16="http://schemas.microsoft.com/office/drawing/2014/main" id="{D6775BC1-8EA6-7337-1899-361D2A0D2BA0}"/>
              </a:ext>
            </a:extLst>
          </p:cNvPr>
          <p:cNvPicPr>
            <a:picLocks noChangeAspect="1"/>
          </p:cNvPicPr>
          <p:nvPr/>
        </p:nvPicPr>
        <p:blipFill>
          <a:blip r:embed="rId4"/>
          <a:stretch>
            <a:fillRect/>
          </a:stretch>
        </p:blipFill>
        <p:spPr>
          <a:xfrm>
            <a:off x="6705560" y="1210012"/>
            <a:ext cx="3274321" cy="424605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67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04560" y="2845798"/>
            <a:ext cx="5631680" cy="258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195580" indent="-285750">
              <a:spcBef>
                <a:spcPts val="0"/>
              </a:spcBef>
              <a:spcAft>
                <a:spcPts val="1200"/>
              </a:spcAft>
              <a:buFont typeface="Arial" panose="020B0604020202020204" pitchFamily="34" charset="0"/>
              <a:buChar char="•"/>
              <a:tabLst>
                <a:tab pos="144780" algn="l"/>
              </a:tabLst>
              <a:defRPr/>
            </a:pPr>
            <a:r>
              <a:rPr lang="fi-FI" sz="1800" dirty="0">
                <a:solidFill>
                  <a:srgbClr val="002060"/>
                </a:solidFill>
                <a:latin typeface="Arial"/>
                <a:ea typeface="ヒラギノ角ゴ Pro W3"/>
                <a:cs typeface="Arial"/>
              </a:rPr>
              <a:t>Klubin presidentti/varapresidentti</a:t>
            </a:r>
          </a:p>
          <a:p>
            <a:pPr marL="285750" marR="195580" indent="-285750">
              <a:spcBef>
                <a:spcPts val="0"/>
              </a:spcBef>
              <a:spcAft>
                <a:spcPts val="1200"/>
              </a:spcAft>
              <a:buFont typeface="Arial" panose="020B0604020202020204" pitchFamily="34" charset="0"/>
              <a:buChar char="•"/>
              <a:tabLst>
                <a:tab pos="144780" algn="l"/>
              </a:tabLst>
              <a:defRPr/>
            </a:pPr>
            <a:r>
              <a:rPr lang="fi-FI" sz="1800" dirty="0">
                <a:solidFill>
                  <a:srgbClr val="002060"/>
                </a:solidFill>
                <a:latin typeface="Arial"/>
                <a:ea typeface="ヒラギノ角ゴ Pro W3"/>
                <a:cs typeface="Arial"/>
              </a:rPr>
              <a:t>Klubisihteeri</a:t>
            </a:r>
          </a:p>
          <a:p>
            <a:pPr marL="285750" marR="195580" indent="-285750">
              <a:spcBef>
                <a:spcPts val="0"/>
              </a:spcBef>
              <a:spcAft>
                <a:spcPts val="1200"/>
              </a:spcAft>
              <a:buFont typeface="Arial" panose="020B0604020202020204" pitchFamily="34" charset="0"/>
              <a:buChar char="•"/>
              <a:tabLst>
                <a:tab pos="144780" algn="l"/>
              </a:tabLst>
              <a:defRPr/>
            </a:pPr>
            <a:r>
              <a:rPr lang="fi-FI" sz="1800" dirty="0">
                <a:solidFill>
                  <a:srgbClr val="002060"/>
                </a:solidFill>
                <a:latin typeface="Arial"/>
                <a:ea typeface="ヒラギノ角ゴ Pro W3"/>
                <a:cs typeface="Arial"/>
              </a:rPr>
              <a:t>Klubin rahastonhoitaja</a:t>
            </a:r>
          </a:p>
          <a:p>
            <a:pPr marL="285750" marR="195580" indent="-285750">
              <a:spcBef>
                <a:spcPts val="0"/>
              </a:spcBef>
              <a:spcAft>
                <a:spcPts val="1200"/>
              </a:spcAft>
              <a:buFont typeface="Arial" panose="020B0604020202020204" pitchFamily="34" charset="0"/>
              <a:buChar char="•"/>
              <a:tabLst>
                <a:tab pos="144780" algn="l"/>
              </a:tabLst>
              <a:defRPr/>
            </a:pPr>
            <a:r>
              <a:rPr lang="fi-FI" sz="1800" dirty="0">
                <a:solidFill>
                  <a:srgbClr val="002060"/>
                </a:solidFill>
                <a:latin typeface="Arial"/>
                <a:ea typeface="ヒラギノ角ゴ Pro W3"/>
                <a:cs typeface="Arial"/>
              </a:rPr>
              <a:t>klubin jäsenjohtaja</a:t>
            </a:r>
          </a:p>
          <a:p>
            <a:pPr marL="285750" marR="195580" indent="-285750">
              <a:spcBef>
                <a:spcPts val="0"/>
              </a:spcBef>
              <a:spcAft>
                <a:spcPts val="1200"/>
              </a:spcAft>
              <a:buFont typeface="Arial" panose="020B0604020202020204" pitchFamily="34" charset="0"/>
              <a:buChar char="•"/>
              <a:tabLst>
                <a:tab pos="144780" algn="l"/>
              </a:tabLst>
              <a:defRPr/>
            </a:pPr>
            <a:r>
              <a:rPr lang="fi-FI" sz="1800" dirty="0">
                <a:solidFill>
                  <a:srgbClr val="002060"/>
                </a:solidFill>
                <a:latin typeface="Arial"/>
                <a:ea typeface="ヒラギノ角ゴ Pro W3"/>
                <a:cs typeface="Arial"/>
              </a:rPr>
              <a:t>klubin palvelujohtaja</a:t>
            </a:r>
          </a:p>
          <a:p>
            <a:pPr marL="285750" marR="195580" indent="-285750">
              <a:spcBef>
                <a:spcPts val="0"/>
              </a:spcBef>
              <a:spcAft>
                <a:spcPts val="1200"/>
              </a:spcAft>
              <a:buFont typeface="Arial" panose="020B0604020202020204" pitchFamily="34" charset="0"/>
              <a:buChar char="•"/>
              <a:tabLst>
                <a:tab pos="144780" algn="l"/>
              </a:tabLst>
              <a:defRPr/>
            </a:pPr>
            <a:r>
              <a:rPr lang="fi-FI" sz="1800" dirty="0">
                <a:solidFill>
                  <a:srgbClr val="002060"/>
                </a:solidFill>
                <a:latin typeface="Arial"/>
                <a:ea typeface="ヒラギノ角ゴ Pro W3"/>
                <a:cs typeface="Arial"/>
              </a:rPr>
              <a:t>Klubin markkinointijohtajan opas</a:t>
            </a:r>
          </a:p>
        </p:txBody>
      </p:sp>
      <p:sp>
        <p:nvSpPr>
          <p:cNvPr id="21" name="Yellow Bar">
            <a:extLst>
              <a:ext uri="{FF2B5EF4-FFF2-40B4-BE49-F238E27FC236}">
                <a16:creationId xmlns:a16="http://schemas.microsoft.com/office/drawing/2014/main" id="{D07A8B0A-D3D8-9D4E-A499-3A2D7DBFA208}"/>
              </a:ext>
            </a:extLst>
          </p:cNvPr>
          <p:cNvSpPr/>
          <p:nvPr/>
        </p:nvSpPr>
        <p:spPr>
          <a:xfrm>
            <a:off x="1094792" y="217524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804560" y="1037313"/>
            <a:ext cx="5097380" cy="68129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i-FI" dirty="0">
                <a:solidFill>
                  <a:srgbClr val="00338D"/>
                </a:solidFill>
                <a:latin typeface="Arial"/>
                <a:cs typeface="Arial"/>
              </a:rPr>
              <a:t>Klubivirkailijoiden e-Kirjat</a:t>
            </a:r>
            <a:br>
              <a:rPr lang="fi-FI" sz="2400" dirty="0">
                <a:solidFill>
                  <a:srgbClr val="00338D"/>
                </a:solidFill>
                <a:latin typeface="Arial"/>
                <a:cs typeface="Arial"/>
              </a:rPr>
            </a:br>
            <a:endParaRPr lang="fi-FI" sz="2400" dirty="0">
              <a:solidFill>
                <a:srgbClr val="00338D"/>
              </a:solidFill>
              <a:latin typeface="Arial"/>
              <a:cs typeface="Arial"/>
            </a:endParaRP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4" name="Picture 3">
            <a:extLst>
              <a:ext uri="{FF2B5EF4-FFF2-40B4-BE49-F238E27FC236}">
                <a16:creationId xmlns:a16="http://schemas.microsoft.com/office/drawing/2014/main" id="{64F6DA9D-5A9A-7CC2-0FFB-6C299D43365E}"/>
              </a:ext>
            </a:extLst>
          </p:cNvPr>
          <p:cNvPicPr>
            <a:picLocks noChangeAspect="1"/>
          </p:cNvPicPr>
          <p:nvPr/>
        </p:nvPicPr>
        <p:blipFill>
          <a:blip r:embed="rId4"/>
          <a:stretch>
            <a:fillRect/>
          </a:stretch>
        </p:blipFill>
        <p:spPr>
          <a:xfrm>
            <a:off x="7425938" y="1421196"/>
            <a:ext cx="3671270" cy="4833166"/>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182729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9548191"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i-FI" sz="3600" dirty="0">
                <a:solidFill>
                  <a:srgbClr val="00338D"/>
                </a:solidFill>
              </a:rPr>
              <a:t>Klubin laadun parantaminen -ohjelmat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2" name="TextBox 1">
            <a:extLst>
              <a:ext uri="{FF2B5EF4-FFF2-40B4-BE49-F238E27FC236}">
                <a16:creationId xmlns:a16="http://schemas.microsoft.com/office/drawing/2014/main" id="{505EB4A8-B435-BDAA-25D2-AD5D3CDB859A}"/>
              </a:ext>
            </a:extLst>
          </p:cNvPr>
          <p:cNvSpPr txBox="1"/>
          <p:nvPr/>
        </p:nvSpPr>
        <p:spPr>
          <a:xfrm>
            <a:off x="992457" y="5742111"/>
            <a:ext cx="2428442" cy="830997"/>
          </a:xfrm>
          <a:prstGeom prst="rect">
            <a:avLst/>
          </a:prstGeom>
          <a:solidFill>
            <a:schemeClr val="accent1"/>
          </a:solidFill>
        </p:spPr>
        <p:txBody>
          <a:bodyPr wrap="square" rtlCol="0">
            <a:spAutoFit/>
          </a:bodyPr>
          <a:lstStyle/>
          <a:p>
            <a:pPr algn="ctr"/>
            <a:r>
              <a:rPr lang="fi-FI" sz="2400" dirty="0">
                <a:solidFill>
                  <a:srgbClr val="002060"/>
                </a:solidFill>
                <a:latin typeface="Arial" panose="020B0604020202020204" pitchFamily="34" charset="0"/>
                <a:cs typeface="Arial" panose="020B0604020202020204" pitchFamily="34" charset="0"/>
              </a:rPr>
              <a:t>Kokonaiskuvan näkeminen</a:t>
            </a:r>
          </a:p>
        </p:txBody>
      </p:sp>
      <p:sp>
        <p:nvSpPr>
          <p:cNvPr id="3" name="TextBox 2">
            <a:extLst>
              <a:ext uri="{FF2B5EF4-FFF2-40B4-BE49-F238E27FC236}">
                <a16:creationId xmlns:a16="http://schemas.microsoft.com/office/drawing/2014/main" id="{97E6BE05-2B0C-A447-B7B2-8A86B6666720}"/>
              </a:ext>
            </a:extLst>
          </p:cNvPr>
          <p:cNvSpPr txBox="1"/>
          <p:nvPr/>
        </p:nvSpPr>
        <p:spPr>
          <a:xfrm>
            <a:off x="4850297" y="5742110"/>
            <a:ext cx="2569774" cy="830997"/>
          </a:xfrm>
          <a:prstGeom prst="rect">
            <a:avLst/>
          </a:prstGeom>
          <a:solidFill>
            <a:schemeClr val="accent1"/>
          </a:solidFill>
        </p:spPr>
        <p:txBody>
          <a:bodyPr wrap="square" rtlCol="0">
            <a:spAutoFit/>
          </a:bodyPr>
          <a:lstStyle/>
          <a:p>
            <a:pPr algn="ctr"/>
            <a:r>
              <a:rPr lang="fi-FI" sz="2400" dirty="0">
                <a:solidFill>
                  <a:srgbClr val="002060"/>
                </a:solidFill>
                <a:latin typeface="Arial" panose="020B0604020202020204" pitchFamily="34" charset="0"/>
                <a:cs typeface="Arial" panose="020B0604020202020204" pitchFamily="34" charset="0"/>
              </a:rPr>
              <a:t>Vuosi-suunnitelma</a:t>
            </a:r>
          </a:p>
        </p:txBody>
      </p:sp>
      <p:sp>
        <p:nvSpPr>
          <p:cNvPr id="4" name="TextBox 3">
            <a:extLst>
              <a:ext uri="{FF2B5EF4-FFF2-40B4-BE49-F238E27FC236}">
                <a16:creationId xmlns:a16="http://schemas.microsoft.com/office/drawing/2014/main" id="{79BE17DC-CD8A-98C5-CD6E-665A4492CC6A}"/>
              </a:ext>
            </a:extLst>
          </p:cNvPr>
          <p:cNvSpPr txBox="1"/>
          <p:nvPr/>
        </p:nvSpPr>
        <p:spPr>
          <a:xfrm>
            <a:off x="8629770" y="5742110"/>
            <a:ext cx="2569773" cy="461665"/>
          </a:xfrm>
          <a:prstGeom prst="rect">
            <a:avLst/>
          </a:prstGeom>
          <a:solidFill>
            <a:schemeClr val="accent1"/>
          </a:solidFill>
        </p:spPr>
        <p:txBody>
          <a:bodyPr wrap="square" rtlCol="0">
            <a:spAutoFit/>
          </a:bodyPr>
          <a:lstStyle/>
          <a:p>
            <a:r>
              <a:rPr lang="fi-FI" sz="2400" dirty="0">
                <a:solidFill>
                  <a:srgbClr val="002060"/>
                </a:solidFill>
                <a:latin typeface="Arial" panose="020B0604020202020204" pitchFamily="34" charset="0"/>
                <a:cs typeface="Arial" panose="020B0604020202020204" pitchFamily="34" charset="0"/>
              </a:rPr>
              <a:t>Hyvät kokoukset!</a:t>
            </a:r>
          </a:p>
        </p:txBody>
      </p:sp>
      <p:pic>
        <p:nvPicPr>
          <p:cNvPr id="7" name="Picture 6">
            <a:extLst>
              <a:ext uri="{FF2B5EF4-FFF2-40B4-BE49-F238E27FC236}">
                <a16:creationId xmlns:a16="http://schemas.microsoft.com/office/drawing/2014/main" id="{1E64DCC3-70AA-F386-0D05-250F23294F68}"/>
              </a:ext>
            </a:extLst>
          </p:cNvPr>
          <p:cNvPicPr>
            <a:picLocks noChangeAspect="1"/>
          </p:cNvPicPr>
          <p:nvPr/>
        </p:nvPicPr>
        <p:blipFill>
          <a:blip r:embed="rId3"/>
          <a:stretch>
            <a:fillRect/>
          </a:stretch>
        </p:blipFill>
        <p:spPr>
          <a:xfrm>
            <a:off x="827763" y="1984200"/>
            <a:ext cx="2677906" cy="3506923"/>
          </a:xfrm>
          <a:prstGeom prst="rect">
            <a:avLst/>
          </a:prstGeom>
          <a:ln w="25400">
            <a:solidFill>
              <a:srgbClr val="002060"/>
            </a:solidFill>
          </a:ln>
          <a:effectLst>
            <a:outerShdw blurRad="63500" sx="102000" sy="102000" algn="ctr" rotWithShape="0">
              <a:srgbClr val="002060">
                <a:alpha val="40000"/>
              </a:srgbClr>
            </a:outerShdw>
          </a:effectLst>
        </p:spPr>
      </p:pic>
      <p:pic>
        <p:nvPicPr>
          <p:cNvPr id="12" name="Picture 11">
            <a:extLst>
              <a:ext uri="{FF2B5EF4-FFF2-40B4-BE49-F238E27FC236}">
                <a16:creationId xmlns:a16="http://schemas.microsoft.com/office/drawing/2014/main" id="{9CF0A08E-1F81-C4B0-526F-F8E5740045A5}"/>
              </a:ext>
            </a:extLst>
          </p:cNvPr>
          <p:cNvPicPr>
            <a:picLocks noChangeAspect="1"/>
          </p:cNvPicPr>
          <p:nvPr/>
        </p:nvPicPr>
        <p:blipFill>
          <a:blip r:embed="rId4"/>
          <a:stretch>
            <a:fillRect/>
          </a:stretch>
        </p:blipFill>
        <p:spPr>
          <a:xfrm>
            <a:off x="8741422" y="2090083"/>
            <a:ext cx="2622815" cy="3401199"/>
          </a:xfrm>
          <a:prstGeom prst="rect">
            <a:avLst/>
          </a:prstGeom>
          <a:ln w="25400">
            <a:solidFill>
              <a:srgbClr val="002060"/>
            </a:solidFill>
          </a:ln>
          <a:effectLst>
            <a:outerShdw blurRad="63500" sx="102000" sy="102000" algn="ctr" rotWithShape="0">
              <a:srgbClr val="002060">
                <a:alpha val="40000"/>
              </a:srgbClr>
            </a:outerShdw>
          </a:effectLst>
        </p:spPr>
      </p:pic>
      <p:pic>
        <p:nvPicPr>
          <p:cNvPr id="15" name="Picture 14">
            <a:extLst>
              <a:ext uri="{FF2B5EF4-FFF2-40B4-BE49-F238E27FC236}">
                <a16:creationId xmlns:a16="http://schemas.microsoft.com/office/drawing/2014/main" id="{241F72C3-D807-3B25-39FB-2641F1EE2C9B}"/>
              </a:ext>
            </a:extLst>
          </p:cNvPr>
          <p:cNvPicPr>
            <a:picLocks noChangeAspect="1"/>
          </p:cNvPicPr>
          <p:nvPr/>
        </p:nvPicPr>
        <p:blipFill>
          <a:blip r:embed="rId5"/>
          <a:stretch>
            <a:fillRect/>
          </a:stretch>
        </p:blipFill>
        <p:spPr>
          <a:xfrm>
            <a:off x="4740160" y="1947680"/>
            <a:ext cx="2711679" cy="3525183"/>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fi-FI" sz="1800">
                <a:solidFill>
                  <a:schemeClr val="bg1"/>
                </a:solidFill>
                <a:latin typeface="Arial"/>
                <a:ea typeface="ヒラギノ角ゴ Pro W3"/>
                <a:cs typeface="Arial"/>
              </a:rPr>
              <a:t>Kriteerit koskevat näitä kehittämisalueita: </a:t>
            </a:r>
          </a:p>
          <a:p>
            <a:pPr marL="285750" marR="195580" indent="-285750">
              <a:spcBef>
                <a:spcPts val="0"/>
              </a:spcBef>
              <a:spcAft>
                <a:spcPts val="1200"/>
              </a:spcAft>
              <a:buFont typeface="Arial" panose="020B0604020202020204" pitchFamily="34" charset="0"/>
              <a:buChar char="•"/>
              <a:tabLst>
                <a:tab pos="144780" algn="l"/>
              </a:tabLst>
              <a:defRPr/>
            </a:pPr>
            <a:r>
              <a:rPr lang="fi-FI" sz="1800">
                <a:solidFill>
                  <a:schemeClr val="bg1"/>
                </a:solidFill>
                <a:latin typeface="Arial"/>
                <a:ea typeface="ヒラギノ角ゴ Pro W3"/>
                <a:cs typeface="Arial"/>
              </a:rPr>
              <a:t>Jäsenyys</a:t>
            </a:r>
          </a:p>
          <a:p>
            <a:pPr marL="285750" marR="195580" indent="-285750">
              <a:spcBef>
                <a:spcPts val="0"/>
              </a:spcBef>
              <a:spcAft>
                <a:spcPts val="1200"/>
              </a:spcAft>
              <a:buFont typeface="Arial" panose="020B0604020202020204" pitchFamily="34" charset="0"/>
              <a:buChar char="•"/>
              <a:tabLst>
                <a:tab pos="144780" algn="l"/>
              </a:tabLst>
              <a:defRPr/>
            </a:pPr>
            <a:r>
              <a:rPr lang="fi-FI" sz="1800">
                <a:solidFill>
                  <a:schemeClr val="bg1"/>
                </a:solidFill>
                <a:latin typeface="Arial"/>
                <a:ea typeface="ヒラギノ角ゴ Pro W3"/>
                <a:cs typeface="Arial"/>
              </a:rPr>
              <a:t>Palvelu</a:t>
            </a:r>
          </a:p>
          <a:p>
            <a:pPr marL="285750" marR="195580" indent="-285750">
              <a:spcBef>
                <a:spcPts val="0"/>
              </a:spcBef>
              <a:spcAft>
                <a:spcPts val="1200"/>
              </a:spcAft>
              <a:buFont typeface="Arial" panose="020B0604020202020204" pitchFamily="34" charset="0"/>
              <a:buChar char="•"/>
              <a:tabLst>
                <a:tab pos="144780" algn="l"/>
              </a:tabLst>
              <a:defRPr/>
            </a:pPr>
            <a:r>
              <a:rPr lang="fi-FI" sz="1800">
                <a:solidFill>
                  <a:schemeClr val="bg1"/>
                </a:solidFill>
                <a:latin typeface="Arial"/>
                <a:ea typeface="ヒラギノ角ゴ Pro W3"/>
                <a:cs typeface="Arial"/>
              </a:rPr>
              <a:t>Johtaminen ja erinomaisuus hallinnossa</a:t>
            </a:r>
          </a:p>
          <a:p>
            <a:pPr marL="285750" marR="195580" indent="-285750">
              <a:spcBef>
                <a:spcPts val="0"/>
              </a:spcBef>
              <a:spcAft>
                <a:spcPts val="1200"/>
              </a:spcAft>
              <a:buFont typeface="Arial" panose="020B0604020202020204" pitchFamily="34" charset="0"/>
              <a:buChar char="•"/>
              <a:tabLst>
                <a:tab pos="144780" algn="l"/>
              </a:tabLst>
              <a:defRPr/>
            </a:pPr>
            <a:r>
              <a:rPr lang="fi-FI" sz="1800">
                <a:solidFill>
                  <a:schemeClr val="bg1"/>
                </a:solidFill>
                <a:latin typeface="Arial"/>
                <a:ea typeface="ヒラギノ角ゴ Pro W3"/>
                <a:cs typeface="Arial"/>
              </a:rPr>
              <a:t>Markkinointi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7441251"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i-FI" dirty="0">
                <a:solidFill>
                  <a:schemeClr val="bg1"/>
                </a:solidFill>
                <a:latin typeface="Arial"/>
                <a:cs typeface="Arial"/>
              </a:rPr>
              <a:t>Klubin erinomaisuuspalkinto</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466208" y="1372424"/>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i-FI" sz="2800" b="0" i="1">
                <a:solidFill>
                  <a:schemeClr val="bg1"/>
                </a:solidFill>
                <a:latin typeface="Arial"/>
                <a:cs typeface="Arial"/>
              </a:rPr>
              <a:t>Kartta onnistumiseen</a:t>
            </a:r>
          </a:p>
        </p:txBody>
      </p:sp>
      <p:sp>
        <p:nvSpPr>
          <p:cNvPr id="8" name="TextBox 7">
            <a:extLst>
              <a:ext uri="{FF2B5EF4-FFF2-40B4-BE49-F238E27FC236}">
                <a16:creationId xmlns:a16="http://schemas.microsoft.com/office/drawing/2014/main" id="{F6DD0E7E-2C8B-45B2-607F-F0D9DC4C35F6}"/>
              </a:ext>
            </a:extLst>
          </p:cNvPr>
          <p:cNvSpPr txBox="1"/>
          <p:nvPr/>
        </p:nvSpPr>
        <p:spPr>
          <a:xfrm>
            <a:off x="1948543" y="6257042"/>
            <a:ext cx="8294913" cy="369332"/>
          </a:xfrm>
          <a:prstGeom prst="rect">
            <a:avLst/>
          </a:prstGeom>
          <a:noFill/>
        </p:spPr>
        <p:txBody>
          <a:bodyPr wrap="square">
            <a:spAutoFit/>
          </a:bodyPr>
          <a:lstStyle/>
          <a:p>
            <a:r>
              <a:rPr lang="fi-FI">
                <a:solidFill>
                  <a:schemeClr val="accent1"/>
                </a:solidFill>
                <a:latin typeface="Arial" panose="020B0604020202020204" pitchFamily="34" charset="0"/>
                <a:cs typeface="Arial" panose="020B0604020202020204" pitchFamily="34" charset="0"/>
              </a:rPr>
              <a:t>Tämä palkinto voidaan saavuttaa joka vuosi – se onkin hyvä tavoite kaikille klubeille!</a:t>
            </a:r>
          </a:p>
        </p:txBody>
      </p:sp>
    </p:spTree>
    <p:extLst>
      <p:ext uri="{BB962C8B-B14F-4D97-AF65-F5344CB8AC3E}">
        <p14:creationId xmlns:p14="http://schemas.microsoft.com/office/powerpoint/2010/main" val="155669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8011099"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i-FI" sz="3600">
                <a:solidFill>
                  <a:srgbClr val="00338D"/>
                </a:solidFill>
              </a:rPr>
              <a:t>Uudet jäsenet ja Charter Night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045104F9-E86E-111F-FF12-48E6B986E899}"/>
              </a:ext>
            </a:extLst>
          </p:cNvPr>
          <p:cNvPicPr>
            <a:picLocks noChangeAspect="1"/>
          </p:cNvPicPr>
          <p:nvPr/>
        </p:nvPicPr>
        <p:blipFill>
          <a:blip r:embed="rId3"/>
          <a:stretch>
            <a:fillRect/>
          </a:stretch>
        </p:blipFill>
        <p:spPr>
          <a:xfrm>
            <a:off x="1715317" y="1925503"/>
            <a:ext cx="3276078" cy="423867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CDA7FDDC-72A3-5363-6023-0297ADE78139}"/>
              </a:ext>
            </a:extLst>
          </p:cNvPr>
          <p:cNvPicPr>
            <a:picLocks noChangeAspect="1"/>
          </p:cNvPicPr>
          <p:nvPr/>
        </p:nvPicPr>
        <p:blipFill>
          <a:blip r:embed="rId4"/>
          <a:stretch>
            <a:fillRect/>
          </a:stretch>
        </p:blipFill>
        <p:spPr>
          <a:xfrm>
            <a:off x="6975644" y="1925503"/>
            <a:ext cx="3301992" cy="42386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381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480313" y="1227694"/>
            <a:ext cx="4420646" cy="109628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latin typeface="Arial" panose="020B0604020202020204" pitchFamily="34" charset="0"/>
                <a:cs typeface="Arial" panose="020B0604020202020204" pitchFamily="34" charset="0"/>
              </a:rPr>
              <a:t>Resurssit </a:t>
            </a:r>
          </a:p>
          <a:p>
            <a:r>
              <a:rPr lang="fi-FI" sz="3200" dirty="0">
                <a:solidFill>
                  <a:srgbClr val="00338D"/>
                </a:solidFill>
                <a:latin typeface="Arial" panose="020B0604020202020204" pitchFamily="34" charset="0"/>
                <a:cs typeface="Arial" panose="020B0604020202020204" pitchFamily="34" charset="0"/>
              </a:rPr>
              <a:t>klubin toiminnalle</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4 – Sivu 11</a:t>
            </a:r>
          </a:p>
        </p:txBody>
      </p:sp>
      <p:sp>
        <p:nvSpPr>
          <p:cNvPr id="5" name="TextBox 4">
            <a:extLst>
              <a:ext uri="{FF2B5EF4-FFF2-40B4-BE49-F238E27FC236}">
                <a16:creationId xmlns:a16="http://schemas.microsoft.com/office/drawing/2014/main" id="{D01CCFE0-DBDC-892D-5696-39053078EB62}"/>
              </a:ext>
            </a:extLst>
          </p:cNvPr>
          <p:cNvSpPr txBox="1"/>
          <p:nvPr/>
        </p:nvSpPr>
        <p:spPr>
          <a:xfrm>
            <a:off x="477153" y="2202139"/>
            <a:ext cx="3372531" cy="1815882"/>
          </a:xfrm>
          <a:prstGeom prst="rect">
            <a:avLst/>
          </a:prstGeom>
          <a:noFill/>
        </p:spPr>
        <p:txBody>
          <a:bodyPr wrap="square" rtlCol="0">
            <a:spAutoFit/>
          </a:bodyPr>
          <a:lstStyle/>
          <a:p>
            <a:pPr>
              <a:spcAft>
                <a:spcPts val="1800"/>
              </a:spcAft>
            </a:pPr>
            <a:r>
              <a:rPr lang="fi-FI" sz="2800" i="1" dirty="0">
                <a:solidFill>
                  <a:srgbClr val="EBB700"/>
                </a:solidFill>
                <a:latin typeface="Arial" panose="020B0604020202020204" pitchFamily="34" charset="0"/>
                <a:ea typeface="Segoe UI" panose="020B0502040204020203" pitchFamily="34" charset="0"/>
                <a:cs typeface="Arial" panose="020B0604020202020204" pitchFamily="34" charset="0"/>
              </a:rPr>
              <a:t>Määritä Resurssi-keskuksessa olevan Klubin johtaminen -verkkosivun arvo</a:t>
            </a:r>
          </a:p>
        </p:txBody>
      </p:sp>
      <p:sp>
        <p:nvSpPr>
          <p:cNvPr id="10" name="TextBox 9">
            <a:extLst>
              <a:ext uri="{FF2B5EF4-FFF2-40B4-BE49-F238E27FC236}">
                <a16:creationId xmlns:a16="http://schemas.microsoft.com/office/drawing/2014/main" id="{96692448-EDE6-ACFF-ABD2-56AD0136F961}"/>
              </a:ext>
            </a:extLst>
          </p:cNvPr>
          <p:cNvSpPr txBox="1"/>
          <p:nvPr/>
        </p:nvSpPr>
        <p:spPr>
          <a:xfrm>
            <a:off x="6202965" y="2911132"/>
            <a:ext cx="4639207" cy="1705587"/>
          </a:xfrm>
          <a:prstGeom prst="rect">
            <a:avLst/>
          </a:prstGeom>
          <a:noFill/>
        </p:spPr>
        <p:txBody>
          <a:bodyPr wrap="square" rtlCol="0">
            <a:spAutoFit/>
          </a:bodyPr>
          <a:lstStyle/>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fi-FI">
                <a:solidFill>
                  <a:srgbClr val="002060"/>
                </a:solidFill>
                <a:latin typeface="Arial" panose="020B0604020202020204" pitchFamily="34" charset="0"/>
                <a:cs typeface="Arial" panose="020B0604020202020204" pitchFamily="34" charset="0"/>
              </a:rPr>
              <a:t>Mitkä ovat kolme tärkeintä asiaa, jotka ovat mielestäsi hyödyllisiä klubin erinomaisen hoitamisen edistämisessä?</a:t>
            </a:r>
          </a:p>
          <a:p>
            <a:pPr>
              <a:spcAft>
                <a:spcPts val="600"/>
              </a:spcAft>
            </a:pPr>
            <a:endParaRPr lang="en-US" altLang="en-US" sz="2000" dirty="0">
              <a:solidFill>
                <a:srgbClr val="54565A"/>
              </a:solidFill>
              <a:latin typeface="HelveticaNeueLT Std"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22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4865647" y="876086"/>
            <a:ext cx="2743200"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fi-FI" sz="3600">
                <a:solidFill>
                  <a:schemeClr val="bg1"/>
                </a:solidFill>
                <a:latin typeface="Arial" panose="020B0604020202020204" pitchFamily="34" charset="0"/>
                <a:ea typeface="+mn-ea"/>
                <a:cs typeface="Arial" panose="020B0604020202020204" pitchFamily="34" charset="0"/>
              </a:rPr>
              <a:t>Lion Portal</a:t>
            </a: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1356294" y="1736814"/>
            <a:ext cx="9713166" cy="47900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fi-FI" sz="2000" b="1" i="1">
                <a:solidFill>
                  <a:srgbClr val="EBB700"/>
                </a:solidFill>
                <a:latin typeface="Arial" panose="020B0604020202020204" pitchFamily="34" charset="0"/>
                <a:ea typeface="+mn-ea"/>
                <a:cs typeface="Arial" panose="020B0604020202020204" pitchFamily="34" charset="0"/>
              </a:rPr>
              <a:t>Lion Portal on paikka, jossa klubivirkailijat voivat hallinnoida klubejaan tehokkaasti</a:t>
            </a:r>
          </a:p>
        </p:txBody>
      </p:sp>
      <p:sp>
        <p:nvSpPr>
          <p:cNvPr id="5" name="Freeform 14">
            <a:extLst>
              <a:ext uri="{FF2B5EF4-FFF2-40B4-BE49-F238E27FC236}">
                <a16:creationId xmlns:a16="http://schemas.microsoft.com/office/drawing/2014/main" id="{0A1276FE-65AB-16B4-71BE-5F35CA61940A}"/>
              </a:ext>
            </a:extLst>
          </p:cNvPr>
          <p:cNvSpPr/>
          <p:nvPr/>
        </p:nvSpPr>
        <p:spPr>
          <a:xfrm>
            <a:off x="1164488"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fi-FI" sz="2000" b="1">
                <a:solidFill>
                  <a:srgbClr val="002060"/>
                </a:solidFill>
                <a:latin typeface="Arial" panose="020B0604020202020204" pitchFamily="34" charset="0"/>
                <a:cs typeface="Arial" panose="020B0604020202020204" pitchFamily="34" charset="0"/>
              </a:rPr>
              <a:t>Hoida klubien jäsenluettelon muutokset; lisäykset, eroamiset, siirrot</a:t>
            </a:r>
          </a:p>
        </p:txBody>
      </p:sp>
      <p:sp>
        <p:nvSpPr>
          <p:cNvPr id="8" name="Freeform 15">
            <a:extLst>
              <a:ext uri="{FF2B5EF4-FFF2-40B4-BE49-F238E27FC236}">
                <a16:creationId xmlns:a16="http://schemas.microsoft.com/office/drawing/2014/main" id="{4254C19B-3509-D770-C874-948FDB1AC2EA}"/>
              </a:ext>
            </a:extLst>
          </p:cNvPr>
          <p:cNvSpPr/>
          <p:nvPr/>
        </p:nvSpPr>
        <p:spPr>
          <a:xfrm>
            <a:off x="4653525"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fi-FI" sz="2000" b="1">
                <a:solidFill>
                  <a:srgbClr val="002060"/>
                </a:solidFill>
                <a:latin typeface="Arial" panose="020B0604020202020204" pitchFamily="34" charset="0"/>
                <a:cs typeface="Arial" panose="020B0604020202020204" pitchFamily="34" charset="0"/>
              </a:rPr>
              <a:t>Päivitä jäsenten yhteystiedot helposti </a:t>
            </a:r>
          </a:p>
        </p:txBody>
      </p:sp>
      <p:sp>
        <p:nvSpPr>
          <p:cNvPr id="11" name="Freeform 16">
            <a:extLst>
              <a:ext uri="{FF2B5EF4-FFF2-40B4-BE49-F238E27FC236}">
                <a16:creationId xmlns:a16="http://schemas.microsoft.com/office/drawing/2014/main" id="{52E254F3-A54A-E2E0-5D68-DDCE7CB22634}"/>
              </a:ext>
            </a:extLst>
          </p:cNvPr>
          <p:cNvSpPr/>
          <p:nvPr/>
        </p:nvSpPr>
        <p:spPr>
          <a:xfrm>
            <a:off x="8142562" y="4711126"/>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fi-FI" sz="2000" b="1" dirty="0">
                <a:solidFill>
                  <a:srgbClr val="002060"/>
                </a:solidFill>
                <a:latin typeface="Arial" panose="020B0604020202020204" pitchFamily="34" charset="0"/>
                <a:cs typeface="Arial" panose="020B0604020202020204" pitchFamily="34" charset="0"/>
              </a:rPr>
              <a:t>Raportoi </a:t>
            </a:r>
          </a:p>
          <a:p>
            <a:pPr algn="ctr"/>
            <a:r>
              <a:rPr lang="fi-FI" sz="2000" b="1" dirty="0">
                <a:solidFill>
                  <a:srgbClr val="002060"/>
                </a:solidFill>
                <a:latin typeface="Arial" panose="020B0604020202020204" pitchFamily="34" charset="0"/>
                <a:cs typeface="Arial" panose="020B0604020202020204" pitchFamily="34" charset="0"/>
              </a:rPr>
              <a:t>palveluaktiviteetit Lion Portal -alustan kautta</a:t>
            </a:r>
          </a:p>
        </p:txBody>
      </p:sp>
      <p:sp>
        <p:nvSpPr>
          <p:cNvPr id="12" name="Freeform 17">
            <a:extLst>
              <a:ext uri="{FF2B5EF4-FFF2-40B4-BE49-F238E27FC236}">
                <a16:creationId xmlns:a16="http://schemas.microsoft.com/office/drawing/2014/main" id="{73F3AC1D-716F-AD69-8E93-09C886EE899C}"/>
              </a:ext>
            </a:extLst>
          </p:cNvPr>
          <p:cNvSpPr/>
          <p:nvPr/>
        </p:nvSpPr>
        <p:spPr>
          <a:xfrm>
            <a:off x="8142562"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fi-FI" sz="2000" b="1">
                <a:solidFill>
                  <a:srgbClr val="002060"/>
                </a:solidFill>
                <a:latin typeface="Arial" panose="020B0604020202020204" pitchFamily="34" charset="0"/>
                <a:cs typeface="Arial" panose="020B0604020202020204" pitchFamily="34" charset="0"/>
              </a:rPr>
              <a:t>Luo postituslistoja yhteydenpitoa ja maksujen laskutusta varten</a:t>
            </a:r>
          </a:p>
        </p:txBody>
      </p:sp>
      <p:sp>
        <p:nvSpPr>
          <p:cNvPr id="32" name="Freeform 18">
            <a:extLst>
              <a:ext uri="{FF2B5EF4-FFF2-40B4-BE49-F238E27FC236}">
                <a16:creationId xmlns:a16="http://schemas.microsoft.com/office/drawing/2014/main" id="{4CFC9602-63D6-EA2F-1BA2-3DC432B1F72A}"/>
              </a:ext>
            </a:extLst>
          </p:cNvPr>
          <p:cNvSpPr/>
          <p:nvPr/>
        </p:nvSpPr>
        <p:spPr>
          <a:xfrm>
            <a:off x="1164488"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fi-FI" sz="2000" b="1" dirty="0">
                <a:solidFill>
                  <a:srgbClr val="002060"/>
                </a:solidFill>
                <a:latin typeface="Arial" panose="020B0604020202020204" pitchFamily="34" charset="0"/>
                <a:cs typeface="Arial" panose="020B0604020202020204" pitchFamily="34" charset="0"/>
              </a:rPr>
              <a:t>Tulosta klubin jäsenluettelot </a:t>
            </a:r>
          </a:p>
        </p:txBody>
      </p:sp>
      <p:sp>
        <p:nvSpPr>
          <p:cNvPr id="33" name="Freeform 19">
            <a:extLst>
              <a:ext uri="{FF2B5EF4-FFF2-40B4-BE49-F238E27FC236}">
                <a16:creationId xmlns:a16="http://schemas.microsoft.com/office/drawing/2014/main" id="{EF8AA4B7-D0CC-329F-F386-57534586254D}"/>
              </a:ext>
            </a:extLst>
          </p:cNvPr>
          <p:cNvSpPr/>
          <p:nvPr/>
        </p:nvSpPr>
        <p:spPr>
          <a:xfrm>
            <a:off x="4653525"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fi-FI" sz="2000" b="1">
                <a:solidFill>
                  <a:srgbClr val="002060"/>
                </a:solidFill>
                <a:latin typeface="Arial" panose="020B0604020202020204" pitchFamily="34" charset="0"/>
                <a:cs typeface="Arial" panose="020B0604020202020204" pitchFamily="34" charset="0"/>
              </a:rPr>
              <a:t>Katso ja </a:t>
            </a:r>
          </a:p>
          <a:p>
            <a:pPr algn="ctr"/>
            <a:r>
              <a:rPr lang="fi-FI" sz="2000" b="1">
                <a:solidFill>
                  <a:srgbClr val="002060"/>
                </a:solidFill>
                <a:latin typeface="Arial" panose="020B0604020202020204" pitchFamily="34" charset="0"/>
                <a:cs typeface="Arial" panose="020B0604020202020204" pitchFamily="34" charset="0"/>
              </a:rPr>
              <a:t>maksa klubin maksut</a:t>
            </a:r>
          </a:p>
        </p:txBody>
      </p:sp>
    </p:spTree>
    <p:extLst>
      <p:ext uri="{BB962C8B-B14F-4D97-AF65-F5344CB8AC3E}">
        <p14:creationId xmlns:p14="http://schemas.microsoft.com/office/powerpoint/2010/main" val="760762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821617" y="1497742"/>
            <a:ext cx="2619338" cy="55445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latin typeface="Arial" panose="020B0604020202020204" pitchFamily="34" charset="0"/>
                <a:cs typeface="Arial" panose="020B0604020202020204" pitchFamily="34" charset="0"/>
              </a:rPr>
              <a:t>Lion Portal</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5 – Sivu 12</a:t>
            </a:r>
          </a:p>
        </p:txBody>
      </p:sp>
      <p:sp>
        <p:nvSpPr>
          <p:cNvPr id="5" name="TextBox 4">
            <a:extLst>
              <a:ext uri="{FF2B5EF4-FFF2-40B4-BE49-F238E27FC236}">
                <a16:creationId xmlns:a16="http://schemas.microsoft.com/office/drawing/2014/main" id="{D01CCFE0-DBDC-892D-5696-39053078EB62}"/>
              </a:ext>
            </a:extLst>
          </p:cNvPr>
          <p:cNvSpPr txBox="1"/>
          <p:nvPr/>
        </p:nvSpPr>
        <p:spPr>
          <a:xfrm>
            <a:off x="477153" y="2202139"/>
            <a:ext cx="3372531" cy="954107"/>
          </a:xfrm>
          <a:prstGeom prst="rect">
            <a:avLst/>
          </a:prstGeom>
          <a:noFill/>
        </p:spPr>
        <p:txBody>
          <a:bodyPr wrap="square" rtlCol="0">
            <a:spAutoFit/>
          </a:bodyPr>
          <a:lstStyle/>
          <a:p>
            <a:pPr>
              <a:spcAft>
                <a:spcPts val="1800"/>
              </a:spcAft>
            </a:pPr>
            <a:r>
              <a:rPr lang="fi-FI" sz="2800" i="1">
                <a:solidFill>
                  <a:srgbClr val="EBB700"/>
                </a:solidFill>
                <a:latin typeface="Arial" panose="020B0604020202020204" pitchFamily="34" charset="0"/>
                <a:ea typeface="Segoe UI" panose="020B0502040204020203" pitchFamily="34" charset="0"/>
                <a:cs typeface="Arial" panose="020B0604020202020204" pitchFamily="34" charset="0"/>
              </a:rPr>
              <a:t>Tutustu Lion Portal -alustaan</a:t>
            </a:r>
          </a:p>
        </p:txBody>
      </p:sp>
      <p:sp>
        <p:nvSpPr>
          <p:cNvPr id="8" name="TextBox 7">
            <a:extLst>
              <a:ext uri="{FF2B5EF4-FFF2-40B4-BE49-F238E27FC236}">
                <a16:creationId xmlns:a16="http://schemas.microsoft.com/office/drawing/2014/main" id="{4D96BCE7-1E91-0568-6772-32392167FA59}"/>
              </a:ext>
            </a:extLst>
          </p:cNvPr>
          <p:cNvSpPr txBox="1"/>
          <p:nvPr/>
        </p:nvSpPr>
        <p:spPr>
          <a:xfrm>
            <a:off x="5912570" y="2982738"/>
            <a:ext cx="4899174" cy="2585323"/>
          </a:xfrm>
          <a:prstGeom prst="rect">
            <a:avLst/>
          </a:prstGeom>
          <a:noFill/>
          <a:ln w="12700">
            <a:solidFill>
              <a:srgbClr val="00338D"/>
            </a:solidFill>
          </a:ln>
        </p:spPr>
        <p:txBody>
          <a:bodyPr wrap="square" rtlCol="0">
            <a:spAutoFit/>
          </a:bodyPr>
          <a:lstStyle/>
          <a:p>
            <a:pPr lvl="0"/>
            <a:r>
              <a:rPr lang="fi-FI" b="1" i="1">
                <a:latin typeface="Arial" panose="020B0604020202020204" pitchFamily="34" charset="0"/>
                <a:cs typeface="Arial" panose="020B0604020202020204" pitchFamily="34" charset="0"/>
              </a:rPr>
              <a:t>Tutustu usein kysyttyihin kysymyksiin</a:t>
            </a:r>
          </a:p>
          <a:p>
            <a:pPr lvl="0"/>
            <a:endParaRPr lang="en-US" altLang="en-US" dirty="0">
              <a:latin typeface="Arial" panose="020B0604020202020204" pitchFamily="34" charset="0"/>
              <a:cs typeface="Arial" panose="020B0604020202020204" pitchFamily="34" charset="0"/>
            </a:endParaRPr>
          </a:p>
          <a:p>
            <a:pPr lvl="0"/>
            <a:r>
              <a:rPr lang="fi-FI">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5"/>
              </a:rPr>
              <a:t>Ilmoittautuminen</a:t>
            </a:r>
          </a:p>
          <a:p>
            <a:pPr lvl="0"/>
            <a:endParaRPr lang="en-US" dirty="0">
              <a:solidFill>
                <a:schemeClr val="accent6">
                  <a:lumMod val="75000"/>
                  <a:lumOff val="25000"/>
                </a:schemeClr>
              </a:solidFill>
              <a:latin typeface="Arial" panose="020B0604020202020204" pitchFamily="34" charset="0"/>
              <a:cs typeface="Arial" panose="020B0604020202020204" pitchFamily="34" charset="0"/>
            </a:endParaRPr>
          </a:p>
          <a:p>
            <a:pPr lvl="0"/>
            <a:r>
              <a:rPr lang="fi-FI">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6"/>
              </a:rPr>
              <a:t>Klubivirkailijoiden tietojen päivittäminen</a:t>
            </a:r>
          </a:p>
          <a:p>
            <a:pPr lvl="0"/>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r>
              <a:rPr lang="fi-FI">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7"/>
              </a:rPr>
              <a:t>Klubin jäsenlistan hallitseminen</a:t>
            </a:r>
          </a:p>
          <a:p>
            <a:pPr lvl="0"/>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r>
              <a:rPr lang="fi-FI">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8"/>
              </a:rPr>
              <a:t>Klubin tiliotteiden hallitseminen</a:t>
            </a:r>
          </a:p>
        </p:txBody>
      </p:sp>
    </p:spTree>
    <p:extLst>
      <p:ext uri="{BB962C8B-B14F-4D97-AF65-F5344CB8AC3E}">
        <p14:creationId xmlns:p14="http://schemas.microsoft.com/office/powerpoint/2010/main" val="17282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a:latin typeface="Arial" charset="0"/>
                <a:ea typeface="Arial" charset="0"/>
                <a:cs typeface="Arial" charset="0"/>
              </a:rPr>
              <a:t>Osa III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b="0" i="1">
                <a:latin typeface="Arial" charset="0"/>
                <a:ea typeface="Arial" charset="0"/>
                <a:cs typeface="Arial" charset="0"/>
              </a:rPr>
              <a:t>Perusta klubivirkailijoiden mentoritiimi</a:t>
            </a:r>
          </a:p>
        </p:txBody>
      </p:sp>
    </p:spTree>
    <p:extLst>
      <p:ext uri="{BB962C8B-B14F-4D97-AF65-F5344CB8AC3E}">
        <p14:creationId xmlns:p14="http://schemas.microsoft.com/office/powerpoint/2010/main" val="409843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3" name="Body Copy">
            <a:extLst>
              <a:ext uri="{FF2B5EF4-FFF2-40B4-BE49-F238E27FC236}">
                <a16:creationId xmlns:a16="http://schemas.microsoft.com/office/drawing/2014/main" id="{B266A953-DE7C-FBAD-0B24-3826BD2B921C}"/>
              </a:ext>
            </a:extLst>
          </p:cNvPr>
          <p:cNvSpPr txBox="1">
            <a:spLocks/>
          </p:cNvSpPr>
          <p:nvPr/>
        </p:nvSpPr>
        <p:spPr>
          <a:xfrm>
            <a:off x="2295330" y="2473770"/>
            <a:ext cx="8434874" cy="324180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2400" i="1">
                <a:solidFill>
                  <a:schemeClr val="bg1"/>
                </a:solidFill>
              </a:rPr>
              <a:t>Laajenna klubille annettavaa tukea perustamalla</a:t>
            </a:r>
          </a:p>
          <a:p>
            <a:pPr algn="ctr"/>
            <a:endParaRPr lang="en-US" sz="2400" i="1" kern="0" dirty="0">
              <a:solidFill>
                <a:schemeClr val="bg1"/>
              </a:solidFill>
            </a:endParaRPr>
          </a:p>
          <a:p>
            <a:pPr algn="ctr"/>
            <a:r>
              <a:rPr lang="fi-FI" sz="2400" i="1">
                <a:solidFill>
                  <a:schemeClr val="bg1"/>
                </a:solidFill>
              </a:rPr>
              <a:t>klubivirkailijoiden mentoritiimi</a:t>
            </a:r>
          </a:p>
          <a:p>
            <a:pPr algn="ctr"/>
            <a:endParaRPr lang="en-US" sz="2400" i="1" kern="0" dirty="0">
              <a:solidFill>
                <a:schemeClr val="bg1"/>
              </a:solidFill>
            </a:endParaRPr>
          </a:p>
          <a:p>
            <a:pPr algn="ctr"/>
            <a:r>
              <a:rPr lang="fi-FI" sz="2400" i="1">
                <a:solidFill>
                  <a:schemeClr val="bg1"/>
                </a:solidFill>
              </a:rPr>
              <a:t>varmistamaan, että klubilla on menestymiseen tarvittava tuki ja ohjaus.</a:t>
            </a:r>
          </a:p>
          <a:p>
            <a:pPr algn="ctr"/>
            <a:endParaRPr lang="en-US" sz="2400" i="1" kern="0" dirty="0">
              <a:solidFill>
                <a:schemeClr val="bg1"/>
              </a:solidFill>
            </a:endParaRPr>
          </a:p>
          <a:p>
            <a:pPr algn="ctr"/>
            <a:r>
              <a:rPr lang="fi-FI" sz="2400" i="1">
                <a:solidFill>
                  <a:schemeClr val="bg1"/>
                </a:solidFill>
              </a:rPr>
              <a:t> </a:t>
            </a: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763237"/>
            <a:ext cx="8816531" cy="602665"/>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chemeClr val="bg1"/>
                </a:solidFill>
                <a:latin typeface="Arial" panose="020B0604020202020204" pitchFamily="34" charset="0"/>
                <a:cs typeface="Arial" panose="020B0604020202020204" pitchFamily="34" charset="0"/>
              </a:rPr>
              <a:t>Osa III: Perusta klubivirkailijoiden mentoritiimi</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89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6727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12704" y="121673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666653"/>
            <a:ext cx="9264400" cy="699249"/>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latin typeface="Arial" panose="020B0604020202020204" pitchFamily="34" charset="0"/>
                <a:cs typeface="Arial" panose="020B0604020202020204" pitchFamily="34" charset="0"/>
              </a:rPr>
              <a:t>Osa III: Perusta klubivirkailijoiden mentoritiimi</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29</a:t>
            </a:fld>
            <a:endParaRPr lang="en-US" sz="1000">
              <a:solidFill>
                <a:srgbClr val="00338D"/>
              </a:solidFill>
            </a:endParaRPr>
          </a:p>
        </p:txBody>
      </p:sp>
      <p:pic>
        <p:nvPicPr>
          <p:cNvPr id="9" name="Picture 8">
            <a:extLst>
              <a:ext uri="{FF2B5EF4-FFF2-40B4-BE49-F238E27FC236}">
                <a16:creationId xmlns:a16="http://schemas.microsoft.com/office/drawing/2014/main" id="{4F27322B-0798-582A-5A94-A396405F0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264019"/>
            <a:ext cx="2592235" cy="543283"/>
          </a:xfrm>
          <a:prstGeom prst="rect">
            <a:avLst/>
          </a:prstGeom>
        </p:spPr>
      </p:pic>
      <p:grpSp>
        <p:nvGrpSpPr>
          <p:cNvPr id="3" name="Group 2">
            <a:extLst>
              <a:ext uri="{FF2B5EF4-FFF2-40B4-BE49-F238E27FC236}">
                <a16:creationId xmlns:a16="http://schemas.microsoft.com/office/drawing/2014/main" id="{A525AF9B-91D2-A90C-2C88-61EE48116F6C}"/>
              </a:ext>
            </a:extLst>
          </p:cNvPr>
          <p:cNvGrpSpPr/>
          <p:nvPr/>
        </p:nvGrpSpPr>
        <p:grpSpPr>
          <a:xfrm>
            <a:off x="472063" y="1661463"/>
            <a:ext cx="11470154" cy="4306994"/>
            <a:chOff x="611697" y="2005240"/>
            <a:chExt cx="11470154" cy="4306994"/>
          </a:xfrm>
        </p:grpSpPr>
        <p:sp>
          <p:nvSpPr>
            <p:cNvPr id="20" name="Content Placeholder 5">
              <a:extLst>
                <a:ext uri="{FF2B5EF4-FFF2-40B4-BE49-F238E27FC236}">
                  <a16:creationId xmlns:a16="http://schemas.microsoft.com/office/drawing/2014/main" id="{952F3C59-2FD9-1828-F73F-FD8B34168DB3}"/>
                </a:ext>
              </a:extLst>
            </p:cNvPr>
            <p:cNvSpPr txBox="1">
              <a:spLocks/>
            </p:cNvSpPr>
            <p:nvPr/>
          </p:nvSpPr>
          <p:spPr>
            <a:xfrm>
              <a:off x="6157653" y="4194731"/>
              <a:ext cx="3780640" cy="2117503"/>
            </a:xfrm>
            <a:prstGeom prst="rect">
              <a:avLst/>
            </a:prstGeom>
            <a:noFill/>
            <a:ln w="9525" cap="flat" cmpd="sng" algn="ctr">
              <a:solidFill>
                <a:srgbClr val="EBB700"/>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0" indent="0" algn="r">
                <a:buNone/>
              </a:pPr>
              <a:r>
                <a:rPr lang="fi-FI" sz="1600" b="1" u="sng" dirty="0">
                  <a:solidFill>
                    <a:srgbClr val="002060"/>
                  </a:solidFill>
                  <a:latin typeface="Arial" panose="020B0604020202020204" pitchFamily="34" charset="0"/>
                  <a:cs typeface="Arial" panose="020B0604020202020204" pitchFamily="34" charset="0"/>
                </a:rPr>
                <a:t>Klubivirkailijoiden mentorit</a:t>
              </a:r>
            </a:p>
            <a:p>
              <a:pPr marL="0" indent="0" algn="r">
                <a:buNone/>
              </a:pPr>
              <a:endParaRPr lang="en-US" altLang="en-US" sz="1600" dirty="0">
                <a:solidFill>
                  <a:srgbClr val="002060"/>
                </a:solidFill>
                <a:latin typeface="Arial" panose="020B0604020202020204" pitchFamily="34" charset="0"/>
                <a:cs typeface="Arial" panose="020B0604020202020204" pitchFamily="34" charset="0"/>
              </a:endParaRPr>
            </a:p>
            <a:p>
              <a:pPr marL="0" indent="0" algn="r">
                <a:buNone/>
              </a:pPr>
              <a:r>
                <a:rPr lang="fi-FI" sz="1400" dirty="0">
                  <a:solidFill>
                    <a:srgbClr val="002060"/>
                  </a:solidFill>
                  <a:latin typeface="Arial" panose="020B0604020202020204" pitchFamily="34" charset="0"/>
                  <a:cs typeface="Arial" panose="020B0604020202020204" pitchFamily="34" charset="0"/>
                </a:rPr>
                <a:t>Virkailijoille annetaan mentoreiksi </a:t>
              </a:r>
            </a:p>
            <a:p>
              <a:pPr marL="0" indent="0" algn="r">
                <a:buNone/>
              </a:pPr>
              <a:r>
                <a:rPr lang="fi-FI" sz="1400" dirty="0">
                  <a:solidFill>
                    <a:srgbClr val="002060"/>
                  </a:solidFill>
                  <a:latin typeface="Arial" panose="020B0604020202020204" pitchFamily="34" charset="0"/>
                  <a:cs typeface="Arial" panose="020B0604020202020204" pitchFamily="34" charset="0"/>
                </a:rPr>
                <a:t>asiantuntevat ja kokeneet </a:t>
              </a:r>
            </a:p>
            <a:p>
              <a:pPr marL="0" indent="0" algn="r">
                <a:buNone/>
              </a:pPr>
              <a:r>
                <a:rPr lang="fi-FI" sz="1400" dirty="0">
                  <a:solidFill>
                    <a:srgbClr val="002060"/>
                  </a:solidFill>
                  <a:latin typeface="Arial" panose="020B0604020202020204" pitchFamily="34" charset="0"/>
                  <a:cs typeface="Arial" panose="020B0604020202020204" pitchFamily="34" charset="0"/>
                </a:rPr>
                <a:t>klubivirkailijat toisesta klubista tarjoamaan käytännöllistä tukea. Tuntee uusimmat työkalut.</a:t>
              </a:r>
            </a:p>
            <a:p>
              <a:pPr marL="0" indent="0" algn="r">
                <a:buNone/>
              </a:pPr>
              <a:endParaRPr lang="en-US" altLang="en-US" sz="1500" dirty="0">
                <a:solidFill>
                  <a:schemeClr val="bg1"/>
                </a:solidFill>
                <a:latin typeface="+mj-lt"/>
                <a:cs typeface="Arial" panose="020B0604020202020204" pitchFamily="34" charset="0"/>
              </a:endParaRPr>
            </a:p>
          </p:txBody>
        </p:sp>
        <p:sp>
          <p:nvSpPr>
            <p:cNvPr id="21" name="Rectangle 20">
              <a:extLst>
                <a:ext uri="{FF2B5EF4-FFF2-40B4-BE49-F238E27FC236}">
                  <a16:creationId xmlns:a16="http://schemas.microsoft.com/office/drawing/2014/main" id="{36CBBFC9-20D1-ED67-3E5E-34EB952045CD}"/>
                </a:ext>
              </a:extLst>
            </p:cNvPr>
            <p:cNvSpPr/>
            <p:nvPr/>
          </p:nvSpPr>
          <p:spPr>
            <a:xfrm>
              <a:off x="6168558" y="2005240"/>
              <a:ext cx="3780640" cy="1938992"/>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lgn="r"/>
              <a:r>
                <a:rPr lang="fi-FI" sz="1600" b="1" u="sng">
                  <a:solidFill>
                    <a:srgbClr val="002060"/>
                  </a:solidFill>
                  <a:latin typeface="Arial" panose="020B0604020202020204" pitchFamily="34" charset="0"/>
                  <a:cs typeface="Arial" panose="020B0604020202020204" pitchFamily="34" charset="0"/>
                </a:rPr>
                <a:t>Kaksi kurssin käynyttä opaslionia </a:t>
              </a:r>
            </a:p>
            <a:p>
              <a:pPr lvl="0" algn="r"/>
              <a:endParaRPr lang="en-US" altLang="en-US" b="1" u="sng" dirty="0">
                <a:solidFill>
                  <a:srgbClr val="002060"/>
                </a:solidFill>
                <a:latin typeface="Arial" panose="020B0604020202020204" pitchFamily="34" charset="0"/>
                <a:cs typeface="Arial" panose="020B0604020202020204" pitchFamily="34" charset="0"/>
              </a:endParaRPr>
            </a:p>
            <a:p>
              <a:pPr lvl="0" algn="r"/>
              <a:r>
                <a:rPr lang="fi-FI" sz="1400">
                  <a:solidFill>
                    <a:srgbClr val="002060"/>
                  </a:solidFill>
                  <a:latin typeface="Arial" panose="020B0604020202020204" pitchFamily="34" charset="0"/>
                  <a:cs typeface="Arial" panose="020B0604020202020204" pitchFamily="34" charset="0"/>
                </a:rPr>
                <a:t>Kahden johtajan nimittäminen antaa heille mahdollisuuden jakaa työtaakka. </a:t>
              </a:r>
            </a:p>
            <a:p>
              <a:pPr lvl="0" algn="r"/>
              <a:r>
                <a:rPr lang="fi-FI" sz="1400">
                  <a:solidFill>
                    <a:srgbClr val="002060"/>
                  </a:solidFill>
                  <a:latin typeface="Arial" panose="020B0604020202020204" pitchFamily="34" charset="0"/>
                  <a:cs typeface="Arial" panose="020B0604020202020204" pitchFamily="34" charset="0"/>
                </a:rPr>
                <a:t>Yhden opaslionin pitäisi </a:t>
              </a:r>
            </a:p>
            <a:p>
              <a:pPr lvl="0" algn="r"/>
              <a:r>
                <a:rPr lang="fi-FI" sz="1400">
                  <a:solidFill>
                    <a:srgbClr val="002060"/>
                  </a:solidFill>
                  <a:latin typeface="Arial" panose="020B0604020202020204" pitchFamily="34" charset="0"/>
                  <a:cs typeface="Arial" panose="020B0604020202020204" pitchFamily="34" charset="0"/>
                </a:rPr>
                <a:t>osallistua jokaiseen kokoukseen ja </a:t>
              </a:r>
            </a:p>
            <a:p>
              <a:pPr lvl="0" algn="r"/>
              <a:r>
                <a:rPr lang="fi-FI" sz="1400">
                  <a:solidFill>
                    <a:srgbClr val="002060"/>
                  </a:solidFill>
                  <a:latin typeface="Arial" panose="020B0604020202020204" pitchFamily="34" charset="0"/>
                  <a:cs typeface="Arial" panose="020B0604020202020204" pitchFamily="34" charset="0"/>
                </a:rPr>
                <a:t>olla käytettävissä kysymyksiin. </a:t>
              </a:r>
            </a:p>
            <a:p>
              <a:pPr algn="r">
                <a:spcAft>
                  <a:spcPts val="600"/>
                </a:spcAft>
              </a:pPr>
              <a:endParaRPr lang="en-US" altLang="en-US" sz="1600" dirty="0">
                <a:solidFill>
                  <a:schemeClr val="bg1"/>
                </a:solidFill>
                <a:latin typeface="+mj-lt"/>
                <a:cs typeface="Arial" panose="020B0604020202020204" pitchFamily="34" charset="0"/>
              </a:endParaRPr>
            </a:p>
          </p:txBody>
        </p:sp>
        <p:sp>
          <p:nvSpPr>
            <p:cNvPr id="22" name="TextBox 21">
              <a:extLst>
                <a:ext uri="{FF2B5EF4-FFF2-40B4-BE49-F238E27FC236}">
                  <a16:creationId xmlns:a16="http://schemas.microsoft.com/office/drawing/2014/main" id="{615EFDE9-6302-AF56-A232-476A12A2A5EB}"/>
                </a:ext>
              </a:extLst>
            </p:cNvPr>
            <p:cNvSpPr txBox="1"/>
            <p:nvPr/>
          </p:nvSpPr>
          <p:spPr>
            <a:xfrm>
              <a:off x="2255696" y="2005240"/>
              <a:ext cx="3808772" cy="2000548"/>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r>
                <a:rPr lang="fi-FI" sz="1600" b="1" u="sng">
                  <a:solidFill>
                    <a:srgbClr val="002060"/>
                  </a:solidFill>
                  <a:latin typeface="Arial" panose="020B0604020202020204" pitchFamily="34" charset="0"/>
                  <a:cs typeface="Arial" panose="020B0604020202020204" pitchFamily="34" charset="0"/>
                </a:rPr>
                <a:t>Lohkon puheenjohtaja </a:t>
              </a:r>
            </a:p>
            <a:p>
              <a:pPr lvl="0"/>
              <a:endParaRPr lang="en-US" altLang="en-US" b="1" dirty="0">
                <a:solidFill>
                  <a:srgbClr val="002060"/>
                </a:solidFill>
                <a:latin typeface="Arial" panose="020B0604020202020204" pitchFamily="34" charset="0"/>
                <a:cs typeface="Arial" panose="020B0604020202020204" pitchFamily="34" charset="0"/>
              </a:endParaRPr>
            </a:p>
            <a:p>
              <a:pPr lvl="0"/>
              <a:r>
                <a:rPr lang="fi-FI" sz="1400">
                  <a:solidFill>
                    <a:srgbClr val="002060"/>
                  </a:solidFill>
                  <a:latin typeface="Arial" panose="020B0604020202020204" pitchFamily="34" charset="0"/>
                  <a:cs typeface="Arial" panose="020B0604020202020204" pitchFamily="34" charset="0"/>
                </a:rPr>
                <a:t>Ottaa mukaan klubivirkailijat </a:t>
              </a:r>
            </a:p>
            <a:p>
              <a:pPr lvl="0"/>
              <a:r>
                <a:rPr lang="fi-FI" sz="1400">
                  <a:solidFill>
                    <a:srgbClr val="002060"/>
                  </a:solidFill>
                  <a:latin typeface="Arial" panose="020B0604020202020204" pitchFamily="34" charset="0"/>
                  <a:cs typeface="Arial" panose="020B0604020202020204" pitchFamily="34" charset="0"/>
                </a:rPr>
                <a:t>koulutukseen ja </a:t>
              </a:r>
            </a:p>
            <a:p>
              <a:pPr lvl="0"/>
              <a:r>
                <a:rPr lang="fi-FI" sz="1400">
                  <a:solidFill>
                    <a:srgbClr val="002060"/>
                  </a:solidFill>
                  <a:latin typeface="Arial" panose="020B0604020202020204" pitchFamily="34" charset="0"/>
                  <a:cs typeface="Arial" panose="020B0604020202020204" pitchFamily="34" charset="0"/>
                </a:rPr>
                <a:t>tapahtumiin, joita </a:t>
              </a:r>
            </a:p>
            <a:p>
              <a:pPr lvl="0"/>
              <a:r>
                <a:rPr lang="fi-FI" sz="1400">
                  <a:solidFill>
                    <a:srgbClr val="002060"/>
                  </a:solidFill>
                  <a:latin typeface="Arial" panose="020B0604020202020204" pitchFamily="34" charset="0"/>
                  <a:cs typeface="Arial" panose="020B0604020202020204" pitchFamily="34" charset="0"/>
                </a:rPr>
                <a:t>lohko järjestää.</a:t>
              </a:r>
            </a:p>
            <a:p>
              <a:pPr lvl="0"/>
              <a:r>
                <a:rPr lang="fi-FI" sz="1600">
                  <a:solidFill>
                    <a:schemeClr val="bg1"/>
                  </a:solidFill>
                  <a:latin typeface="Arial" panose="020B0604020202020204" pitchFamily="34" charset="0"/>
                  <a:cs typeface="Arial" panose="020B0604020202020204" pitchFamily="34" charset="0"/>
                </a:rPr>
                <a:t>  </a:t>
              </a:r>
            </a:p>
            <a:p>
              <a:pPr marL="111125" lvl="1">
                <a:defRPr/>
              </a:pPr>
              <a:endParaRPr lang="en-US" altLang="en-US" dirty="0">
                <a:solidFill>
                  <a:schemeClr val="bg1"/>
                </a:solidFill>
                <a:latin typeface="Arial" panose="020B0604020202020204" pitchFamily="34" charset="0"/>
                <a:cs typeface="Arial" panose="020B0604020202020204" pitchFamily="34" charset="0"/>
              </a:endParaRPr>
            </a:p>
          </p:txBody>
        </p:sp>
        <p:sp>
          <p:nvSpPr>
            <p:cNvPr id="23" name="Content Placeholder 5">
              <a:extLst>
                <a:ext uri="{FF2B5EF4-FFF2-40B4-BE49-F238E27FC236}">
                  <a16:creationId xmlns:a16="http://schemas.microsoft.com/office/drawing/2014/main" id="{7F27C370-BC6C-7F3B-29BE-82EA38ED2E17}"/>
                </a:ext>
              </a:extLst>
            </p:cNvPr>
            <p:cNvSpPr txBox="1">
              <a:spLocks/>
            </p:cNvSpPr>
            <p:nvPr/>
          </p:nvSpPr>
          <p:spPr bwMode="auto">
            <a:xfrm>
              <a:off x="2266601" y="4194731"/>
              <a:ext cx="3797867" cy="2092881"/>
            </a:xfrm>
            <a:prstGeom prst="rect">
              <a:avLst/>
            </a:prstGeom>
            <a:noFill/>
            <a:ln>
              <a:solidFill>
                <a:srgbClr val="EBB700"/>
              </a:solidFill>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defPPr>
                <a:defRPr lang="en-US"/>
              </a:defPPr>
              <a:lvl2pPr marL="111125" lvl="1">
                <a:defRPr sz="1400" b="1" u="sng">
                  <a:solidFill>
                    <a:prstClr val="black"/>
                  </a:solidFill>
                  <a:latin typeface="Calibri Light" panose="020F0302020204030204" pitchFamily="34" charset="0"/>
                </a:defRPr>
              </a:lvl2pPr>
            </a:lstStyle>
            <a:p>
              <a:r>
                <a:rPr lang="fi-FI" sz="1600" b="1" u="sng">
                  <a:solidFill>
                    <a:srgbClr val="002060"/>
                  </a:solidFill>
                  <a:latin typeface="Arial" panose="020B0604020202020204" pitchFamily="34" charset="0"/>
                  <a:cs typeface="Arial" panose="020B0604020202020204" pitchFamily="34" charset="0"/>
                </a:rPr>
                <a:t>Piirikuvernööritiimi </a:t>
              </a:r>
            </a:p>
            <a:p>
              <a:endParaRPr lang="en-US" altLang="en-US" b="1" u="sng" dirty="0">
                <a:solidFill>
                  <a:srgbClr val="002060"/>
                </a:solidFill>
                <a:latin typeface="Arial" panose="020B0604020202020204" pitchFamily="34" charset="0"/>
                <a:cs typeface="Arial" panose="020B0604020202020204" pitchFamily="34" charset="0"/>
              </a:endParaRPr>
            </a:p>
            <a:p>
              <a:r>
                <a:rPr lang="fi-FI" sz="1400">
                  <a:solidFill>
                    <a:srgbClr val="002060"/>
                  </a:solidFill>
                  <a:latin typeface="Arial" panose="020B0604020202020204" pitchFamily="34" charset="0"/>
                  <a:cs typeface="Arial" panose="020B0604020202020204" pitchFamily="34" charset="0"/>
                </a:rPr>
                <a:t>Tarjoaa piirissä </a:t>
              </a:r>
            </a:p>
            <a:p>
              <a:r>
                <a:rPr lang="fi-FI" sz="1400">
                  <a:solidFill>
                    <a:srgbClr val="002060"/>
                  </a:solidFill>
                  <a:latin typeface="Arial" panose="020B0604020202020204" pitchFamily="34" charset="0"/>
                  <a:cs typeface="Arial" panose="020B0604020202020204" pitchFamily="34" charset="0"/>
                </a:rPr>
                <a:t>koulutusta mahdollisimman </a:t>
              </a:r>
            </a:p>
            <a:p>
              <a:r>
                <a:rPr lang="fi-FI" sz="1400">
                  <a:solidFill>
                    <a:srgbClr val="002060"/>
                  </a:solidFill>
                  <a:latin typeface="Arial" panose="020B0604020202020204" pitchFamily="34" charset="0"/>
                  <a:cs typeface="Arial" panose="020B0604020202020204" pitchFamily="34" charset="0"/>
                </a:rPr>
                <a:t>aikaisessa vaiheessa.</a:t>
              </a:r>
            </a:p>
            <a:p>
              <a:endParaRPr lang="en-US" altLang="en-US" dirty="0">
                <a:solidFill>
                  <a:schemeClr val="bg1"/>
                </a:solidFill>
                <a:latin typeface="Arial" panose="020B0604020202020204" pitchFamily="34" charset="0"/>
                <a:cs typeface="Arial" panose="020B0604020202020204" pitchFamily="34" charset="0"/>
              </a:endParaRPr>
            </a:p>
            <a:p>
              <a:endParaRPr lang="en-US" alt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Calibri Light" panose="020F0302020204030204" pitchFamily="34" charset="0"/>
              </a:endParaRPr>
            </a:p>
          </p:txBody>
        </p:sp>
        <p:grpSp>
          <p:nvGrpSpPr>
            <p:cNvPr id="24" name="Group 23">
              <a:extLst>
                <a:ext uri="{FF2B5EF4-FFF2-40B4-BE49-F238E27FC236}">
                  <a16:creationId xmlns:a16="http://schemas.microsoft.com/office/drawing/2014/main" id="{34BCFC6A-8520-E05E-E03C-AC542478110F}"/>
                </a:ext>
              </a:extLst>
            </p:cNvPr>
            <p:cNvGrpSpPr>
              <a:grpSpLocks noChangeAspect="1"/>
            </p:cNvGrpSpPr>
            <p:nvPr/>
          </p:nvGrpSpPr>
          <p:grpSpPr>
            <a:xfrm>
              <a:off x="5111445" y="3187176"/>
              <a:ext cx="1982004" cy="1860331"/>
              <a:chOff x="2886579" y="2065080"/>
              <a:chExt cx="2105426" cy="2105426"/>
            </a:xfrm>
            <a:solidFill>
              <a:schemeClr val="accent1"/>
            </a:solidFill>
          </p:grpSpPr>
          <p:sp>
            <p:nvSpPr>
              <p:cNvPr id="37" name="Oval 36">
                <a:extLst>
                  <a:ext uri="{FF2B5EF4-FFF2-40B4-BE49-F238E27FC236}">
                    <a16:creationId xmlns:a16="http://schemas.microsoft.com/office/drawing/2014/main" id="{D11E5AF9-3DFB-ED4B-949C-9F9B99CB3B21}"/>
                  </a:ext>
                </a:extLst>
              </p:cNvPr>
              <p:cNvSpPr/>
              <p:nvPr/>
            </p:nvSpPr>
            <p:spPr>
              <a:xfrm>
                <a:off x="2886579" y="2065080"/>
                <a:ext cx="2105426" cy="2105426"/>
              </a:xfrm>
              <a:prstGeom prst="ellipse">
                <a:avLst/>
              </a:prstGeom>
              <a:grpFill/>
              <a:ln>
                <a:solidFill>
                  <a:schemeClr val="tx2"/>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8" name="Oval 4">
                <a:extLst>
                  <a:ext uri="{FF2B5EF4-FFF2-40B4-BE49-F238E27FC236}">
                    <a16:creationId xmlns:a16="http://schemas.microsoft.com/office/drawing/2014/main" id="{4A59518F-3242-8962-B261-4F73B34938DD}"/>
                  </a:ext>
                </a:extLst>
              </p:cNvPr>
              <p:cNvSpPr/>
              <p:nvPr/>
            </p:nvSpPr>
            <p:spPr>
              <a:xfrm>
                <a:off x="3194911" y="2700076"/>
                <a:ext cx="1488762" cy="92757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t" anchorCtr="1">
                <a:noAutofit/>
              </a:bodyPr>
              <a:lstStyle/>
              <a:p>
                <a:pPr algn="ctr">
                  <a:spcBef>
                    <a:spcPct val="0"/>
                  </a:spcBef>
                  <a:defRPr/>
                </a:pPr>
                <a:r>
                  <a:rPr lang="fi-FI" sz="3600" b="1">
                    <a:solidFill>
                      <a:schemeClr val="tx2"/>
                    </a:solidFill>
                    <a:latin typeface="HelveticaNeueLT Std Lt" panose="020B0403020202020204" pitchFamily="34" charset="0"/>
                  </a:rPr>
                  <a:t>Klubi</a:t>
                </a:r>
              </a:p>
              <a:p>
                <a:pPr algn="ctr" defTabSz="1244600">
                  <a:lnSpc>
                    <a:spcPct val="90000"/>
                  </a:lnSpc>
                  <a:spcBef>
                    <a:spcPct val="0"/>
                  </a:spcBef>
                  <a:spcAft>
                    <a:spcPct val="35000"/>
                  </a:spcAft>
                </a:pPr>
                <a:endParaRPr lang="en-US" sz="3300" dirty="0"/>
              </a:p>
            </p:txBody>
          </p:sp>
        </p:grpSp>
        <p:pic>
          <p:nvPicPr>
            <p:cNvPr id="25" name="Picture 24">
              <a:extLst>
                <a:ext uri="{FF2B5EF4-FFF2-40B4-BE49-F238E27FC236}">
                  <a16:creationId xmlns:a16="http://schemas.microsoft.com/office/drawing/2014/main" id="{BCDF78AA-CCFE-2D29-C4A1-11F66D53672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3333"/>
            <a:stretch/>
          </p:blipFill>
          <p:spPr>
            <a:xfrm>
              <a:off x="611697" y="2153754"/>
              <a:ext cx="1423408" cy="1632357"/>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6" name="Picture 25">
              <a:extLst>
                <a:ext uri="{FF2B5EF4-FFF2-40B4-BE49-F238E27FC236}">
                  <a16:creationId xmlns:a16="http://schemas.microsoft.com/office/drawing/2014/main" id="{F6EE848D-8EAB-3694-3707-6547CA94A94E}"/>
                </a:ext>
              </a:extLst>
            </p:cNvPr>
            <p:cNvPicPr>
              <a:picLocks noChangeAspect="1"/>
            </p:cNvPicPr>
            <p:nvPr/>
          </p:nvPicPr>
          <p:blipFill rotWithShape="1">
            <a:blip r:embed="rId5">
              <a:extLst>
                <a:ext uri="{28A0092B-C50C-407E-A947-70E740481C1C}">
                  <a14:useLocalDpi xmlns:a14="http://schemas.microsoft.com/office/drawing/2010/main" val="0"/>
                </a:ext>
              </a:extLst>
            </a:blip>
            <a:srcRect l="18411" t="1929" r="27456" b="52588"/>
            <a:stretch/>
          </p:blipFill>
          <p:spPr>
            <a:xfrm>
              <a:off x="670459" y="4336277"/>
              <a:ext cx="1305884" cy="1645920"/>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7" name="Picture 26">
              <a:extLst>
                <a:ext uri="{FF2B5EF4-FFF2-40B4-BE49-F238E27FC236}">
                  <a16:creationId xmlns:a16="http://schemas.microsoft.com/office/drawing/2014/main" id="{C02EF9EA-A92D-9D4E-ECD0-A650B6EA1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344" y="3103465"/>
              <a:ext cx="2537073" cy="1542163"/>
            </a:xfrm>
            <a:prstGeom prst="roundRect">
              <a:avLst>
                <a:gd name="adj" fmla="val 16667"/>
              </a:avLst>
            </a:prstGeom>
            <a:ln>
              <a:solidFill>
                <a:schemeClr val="bg1"/>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A81086F0-4609-4935-1895-BC67562E0FF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9052" r="28421" b="57114"/>
            <a:stretch/>
          </p:blipFill>
          <p:spPr>
            <a:xfrm>
              <a:off x="10309702" y="2286849"/>
              <a:ext cx="1418913" cy="1471583"/>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grpSp>
          <p:nvGrpSpPr>
            <p:cNvPr id="30" name="Group 29">
              <a:extLst>
                <a:ext uri="{FF2B5EF4-FFF2-40B4-BE49-F238E27FC236}">
                  <a16:creationId xmlns:a16="http://schemas.microsoft.com/office/drawing/2014/main" id="{2EB31475-A536-DFE8-C69B-B0AD144BA27A}"/>
                </a:ext>
              </a:extLst>
            </p:cNvPr>
            <p:cNvGrpSpPr/>
            <p:nvPr/>
          </p:nvGrpSpPr>
          <p:grpSpPr>
            <a:xfrm>
              <a:off x="10044857" y="4324932"/>
              <a:ext cx="2036994" cy="1924812"/>
              <a:chOff x="9102812" y="1479623"/>
              <a:chExt cx="2655909" cy="2813305"/>
            </a:xfrm>
          </p:grpSpPr>
          <p:pic>
            <p:nvPicPr>
              <p:cNvPr id="31" name="Picture 30">
                <a:extLst>
                  <a:ext uri="{FF2B5EF4-FFF2-40B4-BE49-F238E27FC236}">
                    <a16:creationId xmlns:a16="http://schemas.microsoft.com/office/drawing/2014/main" id="{4F3FF59C-383F-23F4-6995-6427D7176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16EA423B-5653-F6A8-3C26-0B4C5AC08C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881C21A1-6983-377D-665E-44D60369A308}"/>
                  </a:ext>
                </a:extLst>
              </p:cNvPr>
              <p:cNvPicPr>
                <a:picLocks noChangeAspect="1"/>
              </p:cNvPicPr>
              <p:nvPr/>
            </p:nvPicPr>
            <p:blipFill rotWithShape="1">
              <a:blip r:embed="rId10">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AFD2F7A4-B475-588D-A627-3C3737F626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CEF901-1712-C6C1-A5F8-27D455EEC9E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DEB9822E-C5B8-0466-002C-D48075EFFA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254111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2" name="Background - Solid">
            <a:extLst>
              <a:ext uri="{FF2B5EF4-FFF2-40B4-BE49-F238E27FC236}">
                <a16:creationId xmlns:a16="http://schemas.microsoft.com/office/drawing/2014/main" id="{03FDA3D6-4D6C-FB03-2675-8AFD3951850D}"/>
              </a:ext>
            </a:extLst>
          </p:cNvPr>
          <p:cNvSpPr/>
          <p:nvPr/>
        </p:nvSpPr>
        <p:spPr>
          <a:xfrm>
            <a:off x="0" y="6288394"/>
            <a:ext cx="12188952" cy="569606"/>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C1125842-199D-ED16-FC0D-AFBEFD70D88F}"/>
              </a:ext>
            </a:extLst>
          </p:cNvPr>
          <p:cNvSpPr/>
          <p:nvPr/>
        </p:nvSpPr>
        <p:spPr>
          <a:xfrm>
            <a:off x="0" y="-5444"/>
            <a:ext cx="10058399" cy="6869151"/>
          </a:xfrm>
          <a:custGeom>
            <a:avLst/>
            <a:gdLst>
              <a:gd name="connsiteX0" fmla="*/ 0 w 10042071"/>
              <a:gd name="connsiteY0" fmla="*/ 0 h 6858000"/>
              <a:gd name="connsiteX1" fmla="*/ 9724590 w 10042071"/>
              <a:gd name="connsiteY1" fmla="*/ 0 h 6858000"/>
              <a:gd name="connsiteX2" fmla="*/ 9724590 w 10042071"/>
              <a:gd name="connsiteY2" fmla="*/ 1 h 6858000"/>
              <a:gd name="connsiteX3" fmla="*/ 10042071 w 10042071"/>
              <a:gd name="connsiteY3" fmla="*/ 1 h 6858000"/>
              <a:gd name="connsiteX4" fmla="*/ 6082601 w 10042071"/>
              <a:gd name="connsiteY4" fmla="*/ 6858000 h 6858000"/>
              <a:gd name="connsiteX5" fmla="*/ 0 w 10042071"/>
              <a:gd name="connsiteY5" fmla="*/ 6858000 h 6858000"/>
              <a:gd name="connsiteX6" fmla="*/ 0 w 10042071"/>
              <a:gd name="connsiteY6" fmla="*/ 66239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2071" h="6858000">
                <a:moveTo>
                  <a:pt x="0" y="0"/>
                </a:moveTo>
                <a:lnTo>
                  <a:pt x="9724590" y="0"/>
                </a:lnTo>
                <a:lnTo>
                  <a:pt x="9724590" y="1"/>
                </a:lnTo>
                <a:lnTo>
                  <a:pt x="10042071" y="1"/>
                </a:lnTo>
                <a:lnTo>
                  <a:pt x="6082601" y="6858000"/>
                </a:lnTo>
                <a:lnTo>
                  <a:pt x="0" y="6858000"/>
                </a:lnTo>
                <a:lnTo>
                  <a:pt x="0" y="66239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46" name="TextBox 145"/>
          <p:cNvSpPr txBox="1"/>
          <p:nvPr/>
        </p:nvSpPr>
        <p:spPr>
          <a:xfrm>
            <a:off x="774764" y="2113345"/>
            <a:ext cx="5709896" cy="323165"/>
          </a:xfrm>
          <a:prstGeom prst="rect">
            <a:avLst/>
          </a:prstGeom>
          <a:noFill/>
        </p:spPr>
        <p:txBody>
          <a:bodyPr wrap="square" rtlCol="0">
            <a:spAutoFit/>
          </a:bodyPr>
          <a:lstStyle/>
          <a:p>
            <a:r>
              <a:rPr lang="fi-FI" sz="1500">
                <a:solidFill>
                  <a:srgbClr val="002060"/>
                </a:solidFill>
                <a:latin typeface="Arial" charset="0"/>
                <a:ea typeface="Arial" charset="0"/>
                <a:cs typeface="Arial" charset="0"/>
              </a:rPr>
              <a:t>Ymmärtää opaslionin rooli </a:t>
            </a:r>
          </a:p>
        </p:txBody>
      </p:sp>
      <p:sp>
        <p:nvSpPr>
          <p:cNvPr id="147" name="TextBox 146"/>
          <p:cNvSpPr txBox="1"/>
          <p:nvPr/>
        </p:nvSpPr>
        <p:spPr>
          <a:xfrm>
            <a:off x="714820" y="2741322"/>
            <a:ext cx="5284763" cy="553998"/>
          </a:xfrm>
          <a:prstGeom prst="rect">
            <a:avLst/>
          </a:prstGeom>
          <a:noFill/>
        </p:spPr>
        <p:txBody>
          <a:bodyPr wrap="square" rtlCol="0">
            <a:spAutoFit/>
          </a:bodyPr>
          <a:lstStyle/>
          <a:p>
            <a:r>
              <a:rPr lang="fi-FI" sz="1500">
                <a:solidFill>
                  <a:srgbClr val="002060"/>
                </a:solidFill>
                <a:latin typeface="Arial" charset="0"/>
                <a:ea typeface="Arial" charset="0"/>
                <a:cs typeface="Arial" charset="0"/>
              </a:rPr>
              <a:t>Kehittää suunnitelma klubin opastamiseksi, jotta se toimii itsenäisesti ja tehokkaasti.</a:t>
            </a:r>
          </a:p>
        </p:txBody>
      </p:sp>
      <p:sp>
        <p:nvSpPr>
          <p:cNvPr id="148" name="TextBox 147"/>
          <p:cNvSpPr txBox="1"/>
          <p:nvPr/>
        </p:nvSpPr>
        <p:spPr>
          <a:xfrm>
            <a:off x="714821" y="3631935"/>
            <a:ext cx="5085836" cy="323165"/>
          </a:xfrm>
          <a:prstGeom prst="rect">
            <a:avLst/>
          </a:prstGeom>
          <a:noFill/>
        </p:spPr>
        <p:txBody>
          <a:bodyPr wrap="square" rtlCol="0">
            <a:spAutoFit/>
          </a:bodyPr>
          <a:lstStyle/>
          <a:p>
            <a:r>
              <a:rPr lang="fi-FI" sz="1500">
                <a:solidFill>
                  <a:srgbClr val="002060"/>
                </a:solidFill>
                <a:latin typeface="Arial" charset="0"/>
                <a:ea typeface="Arial" charset="0"/>
                <a:cs typeface="Arial" charset="0"/>
              </a:rPr>
              <a:t>Tarjota työkaluja klubivirkailijoille</a:t>
            </a:r>
          </a:p>
        </p:txBody>
      </p:sp>
      <p:sp>
        <p:nvSpPr>
          <p:cNvPr id="30" name="TextBox 29"/>
          <p:cNvSpPr txBox="1"/>
          <p:nvPr/>
        </p:nvSpPr>
        <p:spPr>
          <a:xfrm>
            <a:off x="714821" y="4515139"/>
            <a:ext cx="5085836" cy="553998"/>
          </a:xfrm>
          <a:prstGeom prst="rect">
            <a:avLst/>
          </a:prstGeom>
          <a:noFill/>
        </p:spPr>
        <p:txBody>
          <a:bodyPr wrap="square" rtlCol="0">
            <a:spAutoFit/>
          </a:bodyPr>
          <a:lstStyle/>
          <a:p>
            <a:r>
              <a:rPr lang="fi-FI" sz="1500">
                <a:solidFill>
                  <a:srgbClr val="002060"/>
                </a:solidFill>
                <a:latin typeface="Arial" charset="0"/>
                <a:ea typeface="Arial" charset="0"/>
                <a:cs typeface="Arial" charset="0"/>
              </a:rPr>
              <a:t>Laatia järjestelmän seurata kehittymistä opaslionin kaudella</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5114857" cy="8882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rgbClr val="00338D"/>
                </a:solidFill>
              </a:rPr>
              <a:t>Opaslionin koulutuskurssin tavoitteet </a:t>
            </a:r>
          </a:p>
        </p:txBody>
      </p:sp>
      <p:grpSp>
        <p:nvGrpSpPr>
          <p:cNvPr id="14" name="Group 13">
            <a:extLst>
              <a:ext uri="{FF2B5EF4-FFF2-40B4-BE49-F238E27FC236}">
                <a16:creationId xmlns:a16="http://schemas.microsoft.com/office/drawing/2014/main" id="{CC05E4EC-07AC-BCF4-5A4B-89E0CA89553A}"/>
              </a:ext>
            </a:extLst>
          </p:cNvPr>
          <p:cNvGrpSpPr/>
          <p:nvPr/>
        </p:nvGrpSpPr>
        <p:grpSpPr>
          <a:xfrm>
            <a:off x="6934200" y="1371600"/>
            <a:ext cx="4257742" cy="4538043"/>
            <a:chOff x="6945768" y="1737252"/>
            <a:chExt cx="4257742" cy="4538043"/>
          </a:xfrm>
        </p:grpSpPr>
        <p:grpSp>
          <p:nvGrpSpPr>
            <p:cNvPr id="15" name="Group 14">
              <a:extLst>
                <a:ext uri="{FF2B5EF4-FFF2-40B4-BE49-F238E27FC236}">
                  <a16:creationId xmlns:a16="http://schemas.microsoft.com/office/drawing/2014/main" id="{A9081243-A981-71EF-CEC9-6ADC11E47E12}"/>
                </a:ext>
              </a:extLst>
            </p:cNvPr>
            <p:cNvGrpSpPr/>
            <p:nvPr/>
          </p:nvGrpSpPr>
          <p:grpSpPr>
            <a:xfrm>
              <a:off x="6945768" y="3997587"/>
              <a:ext cx="4257742" cy="2277708"/>
              <a:chOff x="6945768" y="3997587"/>
              <a:chExt cx="4257742" cy="2277708"/>
            </a:xfrm>
          </p:grpSpPr>
          <p:sp>
            <p:nvSpPr>
              <p:cNvPr id="35" name="Freeform 34">
                <a:extLst>
                  <a:ext uri="{FF2B5EF4-FFF2-40B4-BE49-F238E27FC236}">
                    <a16:creationId xmlns:a16="http://schemas.microsoft.com/office/drawing/2014/main" id="{169DD5C7-3A42-0508-8098-00B3AF3877D4}"/>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A688792D-4AD1-A7A0-67B8-09ACC4F6B30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37" name="Freeform 14">
                <a:extLst>
                  <a:ext uri="{FF2B5EF4-FFF2-40B4-BE49-F238E27FC236}">
                    <a16:creationId xmlns:a16="http://schemas.microsoft.com/office/drawing/2014/main" id="{A68C0F06-017C-4479-4137-D41D0CE60C56}"/>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6" name="Group 15">
              <a:extLst>
                <a:ext uri="{FF2B5EF4-FFF2-40B4-BE49-F238E27FC236}">
                  <a16:creationId xmlns:a16="http://schemas.microsoft.com/office/drawing/2014/main" id="{390D2A42-82AC-3C49-FF80-68B0D7185BA4}"/>
                </a:ext>
              </a:extLst>
            </p:cNvPr>
            <p:cNvGrpSpPr/>
            <p:nvPr/>
          </p:nvGrpSpPr>
          <p:grpSpPr>
            <a:xfrm>
              <a:off x="6945768" y="3244142"/>
              <a:ext cx="4257742" cy="2277708"/>
              <a:chOff x="6945768" y="3997587"/>
              <a:chExt cx="4257742" cy="2277708"/>
            </a:xfrm>
          </p:grpSpPr>
          <p:sp>
            <p:nvSpPr>
              <p:cNvPr id="27" name="Freeform 26">
                <a:extLst>
                  <a:ext uri="{FF2B5EF4-FFF2-40B4-BE49-F238E27FC236}">
                    <a16:creationId xmlns:a16="http://schemas.microsoft.com/office/drawing/2014/main" id="{3035BBAA-4BDB-989C-9A6A-351BD5545FA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8" name="Freeform 13">
                <a:extLst>
                  <a:ext uri="{FF2B5EF4-FFF2-40B4-BE49-F238E27FC236}">
                    <a16:creationId xmlns:a16="http://schemas.microsoft.com/office/drawing/2014/main" id="{0FAD1C21-5F87-9A05-A803-CA398C761C2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1" name="Freeform 14">
                <a:extLst>
                  <a:ext uri="{FF2B5EF4-FFF2-40B4-BE49-F238E27FC236}">
                    <a16:creationId xmlns:a16="http://schemas.microsoft.com/office/drawing/2014/main" id="{5852DEB4-DA31-1F4B-A82E-317FD7E5598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17" name="Group 16">
              <a:extLst>
                <a:ext uri="{FF2B5EF4-FFF2-40B4-BE49-F238E27FC236}">
                  <a16:creationId xmlns:a16="http://schemas.microsoft.com/office/drawing/2014/main" id="{E3031AAE-2F0F-588C-5AB0-EE4D43EE3063}"/>
                </a:ext>
              </a:extLst>
            </p:cNvPr>
            <p:cNvGrpSpPr/>
            <p:nvPr/>
          </p:nvGrpSpPr>
          <p:grpSpPr>
            <a:xfrm>
              <a:off x="6945768" y="2490697"/>
              <a:ext cx="4257742" cy="2277708"/>
              <a:chOff x="6945768" y="3997587"/>
              <a:chExt cx="4257742" cy="2277708"/>
            </a:xfrm>
          </p:grpSpPr>
          <p:sp>
            <p:nvSpPr>
              <p:cNvPr id="24" name="Freeform 23">
                <a:extLst>
                  <a:ext uri="{FF2B5EF4-FFF2-40B4-BE49-F238E27FC236}">
                    <a16:creationId xmlns:a16="http://schemas.microsoft.com/office/drawing/2014/main" id="{CF56D1E3-D496-0092-DB11-FB2603D0533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5" name="Freeform 13">
                <a:extLst>
                  <a:ext uri="{FF2B5EF4-FFF2-40B4-BE49-F238E27FC236}">
                    <a16:creationId xmlns:a16="http://schemas.microsoft.com/office/drawing/2014/main" id="{56E13BAE-292F-3A69-90EF-94F380E01E54}"/>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6" name="Freeform 14">
                <a:extLst>
                  <a:ext uri="{FF2B5EF4-FFF2-40B4-BE49-F238E27FC236}">
                    <a16:creationId xmlns:a16="http://schemas.microsoft.com/office/drawing/2014/main" id="{9B3656DF-EA43-58C5-25E8-148CDD5BD561}"/>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20" name="Group 19">
              <a:extLst>
                <a:ext uri="{FF2B5EF4-FFF2-40B4-BE49-F238E27FC236}">
                  <a16:creationId xmlns:a16="http://schemas.microsoft.com/office/drawing/2014/main" id="{0F467040-95A9-FF8C-1122-CD46343DA183}"/>
                </a:ext>
              </a:extLst>
            </p:cNvPr>
            <p:cNvGrpSpPr/>
            <p:nvPr/>
          </p:nvGrpSpPr>
          <p:grpSpPr>
            <a:xfrm>
              <a:off x="6945768" y="1737252"/>
              <a:ext cx="4257742" cy="2277708"/>
              <a:chOff x="6945768" y="3997587"/>
              <a:chExt cx="4257742" cy="2277708"/>
            </a:xfrm>
          </p:grpSpPr>
          <p:sp>
            <p:nvSpPr>
              <p:cNvPr id="21" name="Freeform 20">
                <a:extLst>
                  <a:ext uri="{FF2B5EF4-FFF2-40B4-BE49-F238E27FC236}">
                    <a16:creationId xmlns:a16="http://schemas.microsoft.com/office/drawing/2014/main" id="{F3F527D8-563D-BEFE-33AD-46C36D26763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2" name="Freeform 13">
                <a:extLst>
                  <a:ext uri="{FF2B5EF4-FFF2-40B4-BE49-F238E27FC236}">
                    <a16:creationId xmlns:a16="http://schemas.microsoft.com/office/drawing/2014/main" id="{093FD8BA-9FE1-8AA7-7EF1-1D8C5CE4BFD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3" name="Freeform 14">
                <a:extLst>
                  <a:ext uri="{FF2B5EF4-FFF2-40B4-BE49-F238E27FC236}">
                    <a16:creationId xmlns:a16="http://schemas.microsoft.com/office/drawing/2014/main" id="{F7FFD319-EE5B-631C-C3C2-AF4E8884DE22}"/>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pic>
        <p:nvPicPr>
          <p:cNvPr id="54" name="Picture 53">
            <a:extLst>
              <a:ext uri="{FF2B5EF4-FFF2-40B4-BE49-F238E27FC236}">
                <a16:creationId xmlns:a16="http://schemas.microsoft.com/office/drawing/2014/main" id="{ECFD6742-4051-9FE8-8158-9949BFF784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900728" y="413948"/>
            <a:ext cx="739156" cy="702199"/>
          </a:xfrm>
          <a:prstGeom prst="rect">
            <a:avLst/>
          </a:prstGeom>
        </p:spPr>
      </p:pic>
    </p:spTree>
    <p:extLst>
      <p:ext uri="{BB962C8B-B14F-4D97-AF65-F5344CB8AC3E}">
        <p14:creationId xmlns:p14="http://schemas.microsoft.com/office/powerpoint/2010/main" val="178558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273579" y="1054763"/>
            <a:ext cx="5483594" cy="96513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latin typeface="Arial" panose="020B0604020202020204" pitchFamily="34" charset="0"/>
                <a:cs typeface="Arial" panose="020B0604020202020204" pitchFamily="34" charset="0"/>
              </a:rPr>
              <a:t>Perusta klubivirkailijoiden mentoritiimi</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6 – Sivut 14-15</a:t>
            </a:r>
          </a:p>
        </p:txBody>
      </p:sp>
      <p:sp>
        <p:nvSpPr>
          <p:cNvPr id="5" name="TextBox 4">
            <a:extLst>
              <a:ext uri="{FF2B5EF4-FFF2-40B4-BE49-F238E27FC236}">
                <a16:creationId xmlns:a16="http://schemas.microsoft.com/office/drawing/2014/main" id="{D01CCFE0-DBDC-892D-5696-39053078EB62}"/>
              </a:ext>
            </a:extLst>
          </p:cNvPr>
          <p:cNvSpPr txBox="1"/>
          <p:nvPr/>
        </p:nvSpPr>
        <p:spPr>
          <a:xfrm>
            <a:off x="695813" y="1931551"/>
            <a:ext cx="3372531" cy="1815882"/>
          </a:xfrm>
          <a:prstGeom prst="rect">
            <a:avLst/>
          </a:prstGeom>
          <a:noFill/>
        </p:spPr>
        <p:txBody>
          <a:bodyPr wrap="square" rtlCol="0">
            <a:spAutoFit/>
          </a:bodyPr>
          <a:lstStyle/>
          <a:p>
            <a:pPr>
              <a:spcAft>
                <a:spcPts val="1800"/>
              </a:spcAft>
            </a:pPr>
            <a:r>
              <a:rPr lang="fi-FI" sz="2800" i="1">
                <a:solidFill>
                  <a:srgbClr val="EBB700"/>
                </a:solidFill>
                <a:latin typeface="Arial" panose="020B0604020202020204" pitchFamily="34" charset="0"/>
                <a:ea typeface="Segoe UI" panose="020B0502040204020203" pitchFamily="34" charset="0"/>
                <a:cs typeface="Arial" panose="020B0604020202020204" pitchFamily="34" charset="0"/>
              </a:rPr>
              <a:t>Tunnista henkilöt, jotka ovat päteviä toimimaan seuraavissa tehtävissä</a:t>
            </a:r>
          </a:p>
        </p:txBody>
      </p:sp>
      <p:sp>
        <p:nvSpPr>
          <p:cNvPr id="10" name="Headline">
            <a:extLst>
              <a:ext uri="{FF2B5EF4-FFF2-40B4-BE49-F238E27FC236}">
                <a16:creationId xmlns:a16="http://schemas.microsoft.com/office/drawing/2014/main" id="{E15AF50E-E89A-C338-E1B0-DE7B913D2A1C}"/>
              </a:ext>
            </a:extLst>
          </p:cNvPr>
          <p:cNvSpPr txBox="1">
            <a:spLocks/>
          </p:cNvSpPr>
          <p:nvPr/>
        </p:nvSpPr>
        <p:spPr>
          <a:xfrm>
            <a:off x="6547589" y="3151457"/>
            <a:ext cx="4907902" cy="226819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800" b="0">
                <a:solidFill>
                  <a:srgbClr val="00338D"/>
                </a:solidFill>
                <a:latin typeface="Arial" panose="020B0604020202020204" pitchFamily="34" charset="0"/>
                <a:cs typeface="Arial" panose="020B0604020202020204" pitchFamily="34" charset="0"/>
              </a:rPr>
              <a:t>Piirin tuki</a:t>
            </a:r>
          </a:p>
          <a:p>
            <a:r>
              <a:rPr lang="fi-FI" sz="2800" b="0">
                <a:solidFill>
                  <a:srgbClr val="00338D"/>
                </a:solidFill>
                <a:latin typeface="Arial" panose="020B0604020202020204" pitchFamily="34" charset="0"/>
                <a:cs typeface="Arial" panose="020B0604020202020204" pitchFamily="34" charset="0"/>
              </a:rPr>
              <a:t>(sivu 14)</a:t>
            </a:r>
          </a:p>
          <a:p>
            <a:endParaRPr lang="en-US" sz="2800" b="0" kern="0" dirty="0">
              <a:solidFill>
                <a:srgbClr val="00338D"/>
              </a:solidFill>
              <a:latin typeface="Arial" panose="020B0604020202020204" pitchFamily="34" charset="0"/>
              <a:cs typeface="Arial" panose="020B0604020202020204" pitchFamily="34" charset="0"/>
            </a:endParaRPr>
          </a:p>
          <a:p>
            <a:r>
              <a:rPr lang="fi-FI" sz="2800" b="0">
                <a:solidFill>
                  <a:srgbClr val="00338D"/>
                </a:solidFill>
                <a:latin typeface="Arial" panose="020B0604020202020204" pitchFamily="34" charset="0"/>
                <a:cs typeface="Arial" panose="020B0604020202020204" pitchFamily="34" charset="0"/>
              </a:rPr>
              <a:t>Klubivirkailijoiden mentorit</a:t>
            </a:r>
          </a:p>
          <a:p>
            <a:r>
              <a:rPr lang="fi-FI" sz="2800" b="0">
                <a:solidFill>
                  <a:srgbClr val="00338D"/>
                </a:solidFill>
                <a:latin typeface="Arial" panose="020B0604020202020204" pitchFamily="34" charset="0"/>
                <a:cs typeface="Arial" panose="020B0604020202020204" pitchFamily="34" charset="0"/>
              </a:rPr>
              <a:t>(sivu 15)</a:t>
            </a:r>
          </a:p>
        </p:txBody>
      </p:sp>
    </p:spTree>
    <p:extLst>
      <p:ext uri="{BB962C8B-B14F-4D97-AF65-F5344CB8AC3E}">
        <p14:creationId xmlns:p14="http://schemas.microsoft.com/office/powerpoint/2010/main" val="1904811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914400" y="2514600"/>
            <a:ext cx="5842196"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fi-FI" sz="6000" b="1" dirty="0">
                <a:solidFill>
                  <a:schemeClr val="bg1"/>
                </a:solidFill>
                <a:latin typeface="Arial" charset="0"/>
                <a:ea typeface="Arial" charset="0"/>
                <a:cs typeface="Arial" charset="0"/>
              </a:rPr>
              <a:t>Tauko!</a:t>
            </a: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a:latin typeface="Arial" charset="0"/>
                <a:ea typeface="Arial" charset="0"/>
                <a:cs typeface="Arial" charset="0"/>
              </a:rPr>
              <a:t>Osa IV</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b="0" i="1">
                <a:latin typeface="Arial" charset="0"/>
                <a:ea typeface="Arial" charset="0"/>
                <a:cs typeface="Arial" charset="0"/>
              </a:rPr>
              <a:t>Klubivirkailijan koulutuksen kehittäminen</a:t>
            </a:r>
          </a:p>
        </p:txBody>
      </p:sp>
    </p:spTree>
    <p:extLst>
      <p:ext uri="{BB962C8B-B14F-4D97-AF65-F5344CB8AC3E}">
        <p14:creationId xmlns:p14="http://schemas.microsoft.com/office/powerpoint/2010/main" val="34757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36450" y="205220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103232" y="1116913"/>
            <a:ext cx="7007097" cy="84214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800" dirty="0">
                <a:solidFill>
                  <a:srgbClr val="00338D"/>
                </a:solidFill>
                <a:latin typeface="Arial" panose="020B0604020202020204" pitchFamily="34" charset="0"/>
                <a:cs typeface="Arial" panose="020B0604020202020204" pitchFamily="34" charset="0"/>
              </a:rPr>
              <a:t>Osa IV: Suunnittele klubi- </a:t>
            </a:r>
          </a:p>
          <a:p>
            <a:r>
              <a:rPr lang="fi-FI" sz="2800" dirty="0">
                <a:solidFill>
                  <a:srgbClr val="00338D"/>
                </a:solidFill>
                <a:latin typeface="Arial" panose="020B0604020202020204" pitchFamily="34" charset="0"/>
                <a:cs typeface="Arial" panose="020B0604020202020204" pitchFamily="34" charset="0"/>
              </a:rPr>
              <a:t>virkailijoiden koulutustilaisuudet</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33</a:t>
            </a:fld>
            <a:endParaRPr lang="en-US" sz="1000">
              <a:solidFill>
                <a:srgbClr val="00338D"/>
              </a:solidFill>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8182528" y="1978048"/>
            <a:ext cx="3756440" cy="3832326"/>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637210" y="2936609"/>
            <a:ext cx="7293810" cy="2585323"/>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fi-FI" sz="1600" b="0">
                <a:solidFill>
                  <a:srgbClr val="002060"/>
                </a:solidFill>
              </a:rPr>
              <a:t>Ensimmäinen koulutusistunto:</a:t>
            </a:r>
            <a:r>
              <a:rPr lang="fi-FI" sz="1600">
                <a:solidFill>
                  <a:srgbClr val="002060"/>
                </a:solidFill>
              </a:rPr>
              <a:t>   Alkuun pääseminen!</a:t>
            </a:r>
          </a:p>
          <a:p>
            <a:pPr>
              <a:tabLst>
                <a:tab pos="1255713" algn="l"/>
              </a:tabLst>
            </a:pPr>
            <a:r>
              <a:rPr lang="fi-FI" sz="1600">
                <a:solidFill>
                  <a:srgbClr val="002060"/>
                </a:solidFill>
              </a:rPr>
              <a:t> </a:t>
            </a:r>
          </a:p>
          <a:p>
            <a:pPr>
              <a:tabLst>
                <a:tab pos="1255713" algn="l"/>
              </a:tabLst>
            </a:pPr>
            <a:r>
              <a:rPr lang="fi-FI" sz="1600" b="0">
                <a:solidFill>
                  <a:srgbClr val="002060"/>
                </a:solidFill>
              </a:rPr>
              <a:t>Toinen koulutusistunto:</a:t>
            </a:r>
            <a:r>
              <a:rPr lang="fi-FI" sz="1600">
                <a:solidFill>
                  <a:srgbClr val="002060"/>
                </a:solidFill>
              </a:rPr>
              <a:t>    Klubin toiminta</a:t>
            </a:r>
          </a:p>
          <a:p>
            <a:pPr>
              <a:tabLst>
                <a:tab pos="1255713" algn="l"/>
              </a:tabLst>
            </a:pPr>
            <a:endParaRPr lang="en-US" altLang="en-US" sz="1600" dirty="0">
              <a:solidFill>
                <a:srgbClr val="002060"/>
              </a:solidFill>
            </a:endParaRPr>
          </a:p>
          <a:p>
            <a:pPr>
              <a:tabLst>
                <a:tab pos="1255713" algn="l"/>
              </a:tabLst>
            </a:pPr>
            <a:r>
              <a:rPr lang="fi-FI" sz="1600" b="0">
                <a:solidFill>
                  <a:srgbClr val="002060"/>
                </a:solidFill>
              </a:rPr>
              <a:t>Kolmas koulutusistunto: </a:t>
            </a:r>
            <a:r>
              <a:rPr lang="fi-FI" sz="1600">
                <a:solidFill>
                  <a:srgbClr val="002060"/>
                </a:solidFill>
              </a:rPr>
              <a:t>Tuottavien ja tarkoituksenmukaisten klubitapahtumien järjestäminen</a:t>
            </a:r>
          </a:p>
          <a:p>
            <a:pPr>
              <a:tabLst>
                <a:tab pos="1255713" algn="l"/>
              </a:tabLst>
            </a:pPr>
            <a:endParaRPr lang="en-US" altLang="en-US" sz="1600" dirty="0">
              <a:solidFill>
                <a:srgbClr val="002060"/>
              </a:solidFill>
            </a:endParaRPr>
          </a:p>
          <a:p>
            <a:pPr>
              <a:tabLst>
                <a:tab pos="1255713" algn="l"/>
              </a:tabLst>
            </a:pPr>
            <a:r>
              <a:rPr lang="fi-FI" sz="1600" b="0">
                <a:solidFill>
                  <a:srgbClr val="002060"/>
                </a:solidFill>
              </a:rPr>
              <a:t>Neljäs koulutusistunto:  </a:t>
            </a:r>
            <a:r>
              <a:rPr lang="fi-FI" sz="1600">
                <a:solidFill>
                  <a:srgbClr val="002060"/>
                </a:solidFill>
              </a:rPr>
              <a:t>Jäsenten rekrytoinnin ja säilyttämisen tärkeys</a:t>
            </a:r>
          </a:p>
          <a:p>
            <a:pPr>
              <a:tabLst>
                <a:tab pos="1255713" algn="l"/>
              </a:tabLst>
            </a:pPr>
            <a:endParaRPr lang="en-US" altLang="en-US" sz="1600" dirty="0">
              <a:solidFill>
                <a:srgbClr val="002060"/>
              </a:solidFill>
            </a:endParaRPr>
          </a:p>
          <a:p>
            <a:pPr>
              <a:tabLst>
                <a:tab pos="1255713" algn="l"/>
              </a:tabLst>
            </a:pPr>
            <a:r>
              <a:rPr lang="fi-FI" sz="1600" b="0">
                <a:solidFill>
                  <a:srgbClr val="002060"/>
                </a:solidFill>
              </a:rPr>
              <a:t>Viides koulutusistunto:</a:t>
            </a:r>
            <a:r>
              <a:rPr lang="fi-FI" sz="1600">
                <a:solidFill>
                  <a:srgbClr val="002060"/>
                </a:solidFill>
              </a:rPr>
              <a:t>  Tulevaisuuden suunnittelu ja erinomaisuuden saavuttaminen</a:t>
            </a:r>
          </a:p>
          <a:p>
            <a:pPr>
              <a:tabLst>
                <a:tab pos="1255713" algn="l"/>
              </a:tabLst>
            </a:pPr>
            <a:endParaRPr lang="en-US" altLang="en-US" sz="1800" dirty="0">
              <a:solidFill>
                <a:srgbClr val="002060"/>
              </a:solidFill>
            </a:endParaRPr>
          </a:p>
        </p:txBody>
      </p:sp>
      <p:sp>
        <p:nvSpPr>
          <p:cNvPr id="44" name="Rectangle 43">
            <a:extLst>
              <a:ext uri="{FF2B5EF4-FFF2-40B4-BE49-F238E27FC236}">
                <a16:creationId xmlns:a16="http://schemas.microsoft.com/office/drawing/2014/main" id="{00DF1D3C-41B0-B773-1260-ECDAD08BC3F5}"/>
              </a:ext>
            </a:extLst>
          </p:cNvPr>
          <p:cNvSpPr/>
          <p:nvPr/>
        </p:nvSpPr>
        <p:spPr>
          <a:xfrm>
            <a:off x="3370010" y="6319797"/>
            <a:ext cx="4467704" cy="307777"/>
          </a:xfrm>
          <a:prstGeom prst="rect">
            <a:avLst/>
          </a:prstGeom>
        </p:spPr>
        <p:txBody>
          <a:bodyPr wrap="square">
            <a:spAutoFit/>
          </a:bodyPr>
          <a:lstStyle/>
          <a:p>
            <a:r>
              <a:rPr lang="fi-FI" sz="1400" i="1">
                <a:solidFill>
                  <a:srgbClr val="002060"/>
                </a:solidFill>
                <a:latin typeface="Calibri Light" panose="020F0302020204030204" pitchFamily="34" charset="0"/>
                <a:cs typeface="Calibri Light" panose="020F0302020204030204" pitchFamily="34" charset="0"/>
              </a:rPr>
              <a:t>Jokaisen istunnon tulisi kestää noin 60 minuuttia. </a:t>
            </a:r>
          </a:p>
        </p:txBody>
      </p:sp>
    </p:spTree>
    <p:extLst>
      <p:ext uri="{BB962C8B-B14F-4D97-AF65-F5344CB8AC3E}">
        <p14:creationId xmlns:p14="http://schemas.microsoft.com/office/powerpoint/2010/main" val="272997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376661" cy="37449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EBB700"/>
                </a:solidFill>
                <a:latin typeface="Arial" panose="020B0604020202020204" pitchFamily="34" charset="0"/>
                <a:cs typeface="Arial" panose="020B0604020202020204" pitchFamily="34" charset="0"/>
              </a:rPr>
              <a:t>Ensimmäinen koulutusistunto</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457200" y="2978713"/>
            <a:ext cx="6008914" cy="29928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dirty="0">
                <a:solidFill>
                  <a:schemeClr val="bg1"/>
                </a:solidFill>
                <a:latin typeface="Arial" charset="0"/>
                <a:ea typeface="Arial" charset="0"/>
                <a:cs typeface="Arial" charset="0"/>
              </a:rPr>
              <a:t>Johdanto Lions Clubs Internationaliin ja </a:t>
            </a:r>
          </a:p>
          <a:p>
            <a:pPr>
              <a:buSzPct val="120000"/>
            </a:pPr>
            <a:r>
              <a:rPr lang="fi-FI" dirty="0">
                <a:solidFill>
                  <a:schemeClr val="bg1"/>
                </a:solidFill>
                <a:latin typeface="Arial" charset="0"/>
                <a:ea typeface="Arial" charset="0"/>
                <a:cs typeface="Arial" charset="0"/>
              </a:rPr>
              <a:t>Lions Clubs International Foundation -säätiöön</a:t>
            </a:r>
          </a:p>
          <a:p>
            <a:pPr>
              <a:buSzPct val="120000"/>
            </a:pPr>
            <a:endParaRPr lang="en-US" kern="0" dirty="0">
              <a:solidFill>
                <a:schemeClr val="bg1"/>
              </a:solidFill>
              <a:latin typeface="Arial" charset="0"/>
              <a:ea typeface="Arial" charset="0"/>
              <a:cs typeface="Arial" charset="0"/>
            </a:endParaRPr>
          </a:p>
          <a:p>
            <a:pPr>
              <a:buSzPct val="120000"/>
            </a:pPr>
            <a:r>
              <a:rPr lang="fi-FI" dirty="0">
                <a:solidFill>
                  <a:schemeClr val="bg1"/>
                </a:solidFill>
                <a:latin typeface="Arial" charset="0"/>
                <a:ea typeface="Arial" charset="0"/>
                <a:cs typeface="Arial" charset="0"/>
              </a:rPr>
              <a:t>Klubin velvollisuudet</a:t>
            </a:r>
          </a:p>
          <a:p>
            <a:pPr>
              <a:buSzPct val="120000"/>
            </a:pPr>
            <a:endParaRPr lang="en-US" kern="0" dirty="0">
              <a:solidFill>
                <a:schemeClr val="bg1"/>
              </a:solidFill>
              <a:latin typeface="Arial" charset="0"/>
              <a:ea typeface="Arial" charset="0"/>
              <a:cs typeface="Arial" charset="0"/>
            </a:endParaRPr>
          </a:p>
          <a:p>
            <a:pPr>
              <a:buSzPct val="120000"/>
            </a:pPr>
            <a:r>
              <a:rPr lang="fi-FI" dirty="0">
                <a:solidFill>
                  <a:schemeClr val="bg1"/>
                </a:solidFill>
                <a:latin typeface="Arial" charset="0"/>
                <a:ea typeface="Arial" charset="0"/>
                <a:cs typeface="Arial" charset="0"/>
              </a:rPr>
              <a:t>Charter Night -seremonia</a:t>
            </a:r>
          </a:p>
          <a:p>
            <a:pPr>
              <a:buSzPct val="120000"/>
            </a:pPr>
            <a:endParaRPr lang="en-US" kern="0" dirty="0">
              <a:solidFill>
                <a:schemeClr val="bg1"/>
              </a:solidFill>
              <a:latin typeface="Arial" charset="0"/>
              <a:ea typeface="Arial" charset="0"/>
              <a:cs typeface="Arial" charset="0"/>
            </a:endParaRPr>
          </a:p>
          <a:p>
            <a:pPr>
              <a:buSzPct val="120000"/>
            </a:pPr>
            <a:r>
              <a:rPr lang="fi-FI" dirty="0">
                <a:solidFill>
                  <a:schemeClr val="bg1"/>
                </a:solidFill>
                <a:latin typeface="Arial" charset="0"/>
                <a:ea typeface="Arial" charset="0"/>
                <a:cs typeface="Arial" charset="0"/>
              </a:rPr>
              <a:t>Ensimmäinen tapaaminen klubivirkailijan mentoritiimin kanssa </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a:solidFill>
                  <a:schemeClr val="bg1"/>
                </a:solidFill>
                <a:latin typeface="Arial" charset="0"/>
                <a:ea typeface="Arial" charset="0"/>
                <a:cs typeface="Arial" charset="0"/>
              </a:rPr>
              <a:t>Alkuun pääseminen!</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033870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375145" y="768943"/>
            <a:ext cx="4893055"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000" b="1">
                <a:solidFill>
                  <a:schemeClr val="bg1"/>
                </a:solidFill>
                <a:latin typeface="Arial" charset="0"/>
                <a:ea typeface="Arial" charset="0"/>
                <a:cs typeface="Arial" charset="0"/>
              </a:rPr>
              <a:t>Johdanto </a:t>
            </a:r>
          </a:p>
          <a:p>
            <a:pPr>
              <a:buSzPct val="120000"/>
            </a:pPr>
            <a:r>
              <a:rPr lang="fi-FI" sz="3000" b="1">
                <a:solidFill>
                  <a:schemeClr val="bg1"/>
                </a:solidFill>
                <a:latin typeface="Arial" charset="0"/>
                <a:ea typeface="Arial" charset="0"/>
                <a:cs typeface="Arial" charset="0"/>
              </a:rPr>
              <a:t>Lions Clubs International</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37CB9478-3923-F6BE-3C47-B177086DD8EA}"/>
              </a:ext>
            </a:extLst>
          </p:cNvPr>
          <p:cNvSpPr/>
          <p:nvPr/>
        </p:nvSpPr>
        <p:spPr>
          <a:xfrm>
            <a:off x="6647211" y="2981442"/>
            <a:ext cx="5486400" cy="3571683"/>
          </a:xfrm>
          <a:prstGeom prst="rect">
            <a:avLst/>
          </a:prstGeom>
        </p:spPr>
        <p:txBody>
          <a:bodyPr wrap="square">
            <a:spAutoFit/>
          </a:bodyPr>
          <a:lstStyle/>
          <a:p>
            <a:pPr>
              <a:lnSpc>
                <a:spcPct val="114000"/>
              </a:lnSpc>
            </a:pPr>
            <a:r>
              <a:rPr lang="fi-FI" sz="2000">
                <a:solidFill>
                  <a:schemeClr val="bg1"/>
                </a:solidFill>
                <a:latin typeface="Arial" panose="020B0604020202020204" pitchFamily="34" charset="0"/>
                <a:cs typeface="Arial" panose="020B0604020202020204" pitchFamily="34" charset="0"/>
              </a:rPr>
              <a:t>Keitä lionit ovat</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fi-FI" sz="2000">
                <a:solidFill>
                  <a:schemeClr val="bg1"/>
                </a:solidFill>
                <a:latin typeface="Arial" panose="020B0604020202020204" pitchFamily="34" charset="0"/>
                <a:cs typeface="Arial" panose="020B0604020202020204" pitchFamily="34" charset="0"/>
              </a:rPr>
              <a:t>Klubisi historia</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fi-FI" sz="2000">
                <a:solidFill>
                  <a:schemeClr val="bg1"/>
                </a:solidFill>
                <a:latin typeface="Arial" panose="020B0604020202020204" pitchFamily="34" charset="0"/>
                <a:cs typeface="Arial" panose="020B0604020202020204" pitchFamily="34" charset="0"/>
              </a:rPr>
              <a:t>Organisaatiorakenne </a:t>
            </a:r>
          </a:p>
          <a:p>
            <a:pPr>
              <a:lnSpc>
                <a:spcPct val="114000"/>
              </a:lnSpc>
            </a:pPr>
            <a:r>
              <a:rPr lang="fi-FI" sz="2000">
                <a:solidFill>
                  <a:schemeClr val="bg1"/>
                </a:solidFill>
                <a:latin typeface="Arial" panose="020B0604020202020204" pitchFamily="34" charset="0"/>
                <a:cs typeface="Arial" panose="020B0604020202020204" pitchFamily="34" charset="0"/>
              </a:rPr>
              <a:t>	- Piiri ja moninkertaispiiri</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fi-FI" sz="2000">
                <a:solidFill>
                  <a:schemeClr val="bg1"/>
                </a:solidFill>
                <a:latin typeface="Arial" panose="020B0604020202020204" pitchFamily="34" charset="0"/>
                <a:cs typeface="Arial" panose="020B0604020202020204" pitchFamily="34" charset="0"/>
              </a:rPr>
              <a:t>Lions Clubs Internationalin historia</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fi-FI" sz="2000">
                <a:solidFill>
                  <a:schemeClr val="bg1"/>
                </a:solidFill>
                <a:latin typeface="Arial" panose="020B0604020202020204" pitchFamily="34" charset="0"/>
                <a:cs typeface="Arial" panose="020B0604020202020204" pitchFamily="34" charset="0"/>
              </a:rPr>
              <a:t>Lions Internationalin rakenne ja organisaatio </a:t>
            </a: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Resurssi: Uuden jäsenen perehdytysopas</a:t>
            </a:r>
          </a:p>
        </p:txBody>
      </p:sp>
      <p:pic>
        <p:nvPicPr>
          <p:cNvPr id="4" name="Picture 3">
            <a:extLst>
              <a:ext uri="{FF2B5EF4-FFF2-40B4-BE49-F238E27FC236}">
                <a16:creationId xmlns:a16="http://schemas.microsoft.com/office/drawing/2014/main" id="{D3316328-4279-CC7D-4DC0-8D9AAA604606}"/>
              </a:ext>
            </a:extLst>
          </p:cNvPr>
          <p:cNvPicPr>
            <a:picLocks noChangeAspect="1"/>
          </p:cNvPicPr>
          <p:nvPr/>
        </p:nvPicPr>
        <p:blipFill>
          <a:blip r:embed="rId4"/>
          <a:stretch>
            <a:fillRect/>
          </a:stretch>
        </p:blipFill>
        <p:spPr>
          <a:xfrm>
            <a:off x="1685211" y="1409400"/>
            <a:ext cx="2903137" cy="37561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5759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Rectangle 6">
            <a:extLst>
              <a:ext uri="{FF2B5EF4-FFF2-40B4-BE49-F238E27FC236}">
                <a16:creationId xmlns:a16="http://schemas.microsoft.com/office/drawing/2014/main" id="{85CBABB5-E23F-94DC-745E-05868AEB59F2}"/>
              </a:ext>
            </a:extLst>
          </p:cNvPr>
          <p:cNvSpPr/>
          <p:nvPr/>
        </p:nvSpPr>
        <p:spPr>
          <a:xfrm>
            <a:off x="2097071" y="983560"/>
            <a:ext cx="9171992" cy="561436"/>
          </a:xfrm>
          <a:prstGeom prst="rect">
            <a:avLst/>
          </a:prstGeom>
        </p:spPr>
        <p:txBody>
          <a:bodyPr wrap="square">
            <a:spAutoFit/>
          </a:bodyPr>
          <a:lstStyle/>
          <a:p>
            <a:pPr>
              <a:lnSpc>
                <a:spcPct val="120000"/>
              </a:lnSpc>
            </a:pPr>
            <a:r>
              <a:rPr lang="fi-FI" sz="2800" b="1">
                <a:solidFill>
                  <a:schemeClr val="accent1"/>
                </a:solidFill>
                <a:cs typeface="Arial" panose="020B0604020202020204" pitchFamily="34" charset="0"/>
              </a:rPr>
              <a:t>Johdanto Lions Clubs Internationalin säätiöön </a:t>
            </a:r>
          </a:p>
        </p:txBody>
      </p:sp>
      <p:pic>
        <p:nvPicPr>
          <p:cNvPr id="10" name="Picture 9" descr="A logo with lions heads and a black background&#10;&#10;Description automatically generated">
            <a:extLst>
              <a:ext uri="{FF2B5EF4-FFF2-40B4-BE49-F238E27FC236}">
                <a16:creationId xmlns:a16="http://schemas.microsoft.com/office/drawing/2014/main" id="{C300DF3F-A21F-7051-D59B-F12E7E4DA509}"/>
              </a:ext>
            </a:extLst>
          </p:cNvPr>
          <p:cNvPicPr>
            <a:picLocks noChangeAspect="1"/>
          </p:cNvPicPr>
          <p:nvPr/>
        </p:nvPicPr>
        <p:blipFill>
          <a:blip r:embed="rId4"/>
          <a:stretch>
            <a:fillRect/>
          </a:stretch>
        </p:blipFill>
        <p:spPr>
          <a:xfrm>
            <a:off x="438822" y="2501883"/>
            <a:ext cx="3581400" cy="2727834"/>
          </a:xfrm>
          <a:prstGeom prst="rect">
            <a:avLst/>
          </a:prstGeom>
        </p:spPr>
      </p:pic>
      <p:sp>
        <p:nvSpPr>
          <p:cNvPr id="6" name="TextBox 5">
            <a:extLst>
              <a:ext uri="{FF2B5EF4-FFF2-40B4-BE49-F238E27FC236}">
                <a16:creationId xmlns:a16="http://schemas.microsoft.com/office/drawing/2014/main" id="{F98CF023-E511-3D90-F496-2A58B6AC34C7}"/>
              </a:ext>
            </a:extLst>
          </p:cNvPr>
          <p:cNvSpPr txBox="1"/>
          <p:nvPr/>
        </p:nvSpPr>
        <p:spPr>
          <a:xfrm>
            <a:off x="5031876" y="2012285"/>
            <a:ext cx="6914945" cy="1477328"/>
          </a:xfrm>
          <a:prstGeom prst="rect">
            <a:avLst/>
          </a:prstGeom>
          <a:noFill/>
        </p:spPr>
        <p:txBody>
          <a:bodyPr wrap="square" rtlCol="0">
            <a:spAutoFit/>
          </a:bodyPr>
          <a:lstStyle/>
          <a:p>
            <a:r>
              <a:rPr lang="fi-FI">
                <a:solidFill>
                  <a:schemeClr val="bg1"/>
                </a:solidFill>
                <a:latin typeface="Arial" panose="020B0604020202020204" pitchFamily="34" charset="0"/>
                <a:cs typeface="Arial" panose="020B0604020202020204" pitchFamily="34" charset="0"/>
              </a:rPr>
              <a:t>LCIF:n tehtävä:  Antaa lionsklubeille, vapaaehtoisille ja kumppaneille mahdollisuus parantaa terveyttä ja hyvinvointia, vahvistaa yhteisöjä ja tukea avun tarpeessa olevia ihmisiä humanitaarisen avun ja apurahojen avulla, jotka vaikuttavat maailmanlaajuisesti, sekä edistää rauhaa ja kansainvälistä yhteisymmärrystä. </a:t>
            </a:r>
          </a:p>
        </p:txBody>
      </p:sp>
      <p:sp>
        <p:nvSpPr>
          <p:cNvPr id="8" name="TextBox 7">
            <a:extLst>
              <a:ext uri="{FF2B5EF4-FFF2-40B4-BE49-F238E27FC236}">
                <a16:creationId xmlns:a16="http://schemas.microsoft.com/office/drawing/2014/main" id="{8ED9944A-6334-4BE1-3972-E1D3963FAB5B}"/>
              </a:ext>
            </a:extLst>
          </p:cNvPr>
          <p:cNvSpPr txBox="1"/>
          <p:nvPr/>
        </p:nvSpPr>
        <p:spPr>
          <a:xfrm>
            <a:off x="5031876" y="5068989"/>
            <a:ext cx="6826677" cy="923330"/>
          </a:xfrm>
          <a:prstGeom prst="rect">
            <a:avLst/>
          </a:prstGeom>
          <a:noFill/>
        </p:spPr>
        <p:txBody>
          <a:bodyPr wrap="square" rtlCol="0">
            <a:spAutoFit/>
          </a:bodyPr>
          <a:lstStyle/>
          <a:p>
            <a:r>
              <a:rPr lang="fi-FI">
                <a:solidFill>
                  <a:schemeClr val="bg1"/>
                </a:solidFill>
                <a:latin typeface="Arial" panose="020B0604020202020204" pitchFamily="34" charset="0"/>
                <a:cs typeface="Arial" panose="020B0604020202020204" pitchFamily="34" charset="0"/>
              </a:rPr>
              <a:t>Apurahoihin liittyvät työkalut: Lisätietoja LCIF:n apurahoista ja resursseista, jotta löydätte klubillenne, piirillenne tai moninkertaispiirillenne mahdollisesti sopivan apurahan nyt tai tulevaisuudessa. </a:t>
            </a:r>
          </a:p>
        </p:txBody>
      </p:sp>
      <p:sp>
        <p:nvSpPr>
          <p:cNvPr id="9" name="TextBox 8">
            <a:extLst>
              <a:ext uri="{FF2B5EF4-FFF2-40B4-BE49-F238E27FC236}">
                <a16:creationId xmlns:a16="http://schemas.microsoft.com/office/drawing/2014/main" id="{C65601CD-1873-A307-37A8-05A4AAE177F7}"/>
              </a:ext>
            </a:extLst>
          </p:cNvPr>
          <p:cNvSpPr txBox="1"/>
          <p:nvPr/>
        </p:nvSpPr>
        <p:spPr>
          <a:xfrm>
            <a:off x="5105993" y="4062263"/>
            <a:ext cx="5308786" cy="369332"/>
          </a:xfrm>
          <a:prstGeom prst="rect">
            <a:avLst/>
          </a:prstGeom>
          <a:noFill/>
        </p:spPr>
        <p:txBody>
          <a:bodyPr wrap="square" rtlCol="0">
            <a:spAutoFit/>
          </a:bodyPr>
          <a:lstStyle/>
          <a:p>
            <a:r>
              <a:rPr lang="fi-FI">
                <a:solidFill>
                  <a:schemeClr val="bg1"/>
                </a:solidFill>
                <a:latin typeface="Arial" panose="020B0604020202020204" pitchFamily="34" charset="0"/>
                <a:cs typeface="Arial" panose="020B0604020202020204" pitchFamily="34" charset="0"/>
              </a:rPr>
              <a:t>LCIF: Tarinoita ylpeydestä – Jaa tarinoita palvelusta</a:t>
            </a:r>
          </a:p>
        </p:txBody>
      </p:sp>
    </p:spTree>
    <p:extLst>
      <p:ext uri="{BB962C8B-B14F-4D97-AF65-F5344CB8AC3E}">
        <p14:creationId xmlns:p14="http://schemas.microsoft.com/office/powerpoint/2010/main" val="219821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848600" y="717319"/>
            <a:ext cx="4059521"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000" b="1">
                <a:solidFill>
                  <a:schemeClr val="bg1"/>
                </a:solidFill>
                <a:latin typeface="Arial" charset="0"/>
                <a:ea typeface="Arial" charset="0"/>
                <a:cs typeface="Arial" charset="0"/>
              </a:rPr>
              <a:t>Klubin velvollisuuksien ymmärtäminen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Klubin päivitetyt mallisäännöt ja ohjesääntö</a:t>
            </a:r>
          </a:p>
        </p:txBody>
      </p:sp>
      <p:sp>
        <p:nvSpPr>
          <p:cNvPr id="3" name="Rectangle 2">
            <a:extLst>
              <a:ext uri="{FF2B5EF4-FFF2-40B4-BE49-F238E27FC236}">
                <a16:creationId xmlns:a16="http://schemas.microsoft.com/office/drawing/2014/main" id="{07CEBB59-4497-049D-D4E7-518F2CE728C0}"/>
              </a:ext>
            </a:extLst>
          </p:cNvPr>
          <p:cNvSpPr/>
          <p:nvPr/>
        </p:nvSpPr>
        <p:spPr>
          <a:xfrm>
            <a:off x="6258729" y="3087925"/>
            <a:ext cx="5758249" cy="3491597"/>
          </a:xfrm>
          <a:prstGeom prst="rect">
            <a:avLst/>
          </a:prstGeom>
        </p:spPr>
        <p:txBody>
          <a:bodyPr wrap="square">
            <a:spAutoFit/>
          </a:bodyPr>
          <a:lstStyle/>
          <a:p>
            <a:pPr>
              <a:lnSpc>
                <a:spcPct val="114000"/>
              </a:lnSpc>
              <a:spcAft>
                <a:spcPts val="600"/>
              </a:spcAft>
            </a:pPr>
            <a:r>
              <a:rPr lang="fi-FI" sz="1600">
                <a:solidFill>
                  <a:schemeClr val="bg1"/>
                </a:solidFill>
                <a:latin typeface="Arial" panose="020B0604020202020204" pitchFamily="34" charset="0"/>
                <a:cs typeface="Arial" panose="020B0604020202020204" pitchFamily="34" charset="0"/>
              </a:rPr>
              <a:t>Sisältää klubin ensisijaiset hallintoon liittyvät ohjeet ja muuta hyödyllistä tietoa, kuten:</a:t>
            </a:r>
          </a:p>
          <a:p>
            <a:pPr>
              <a:lnSpc>
                <a:spcPct val="114000"/>
              </a:lnSpc>
              <a:spcAft>
                <a:spcPts val="600"/>
              </a:spcAft>
            </a:pPr>
            <a:endParaRPr lang="en-US" altLang="en-US" sz="1600" kern="0" dirty="0">
              <a:solidFill>
                <a:schemeClr val="bg1"/>
              </a:solidFill>
              <a:latin typeface="Arial" panose="020B0604020202020204" pitchFamily="34" charset="0"/>
              <a:cs typeface="Arial" panose="020B0604020202020204" pitchFamily="34" charset="0"/>
            </a:endParaRPr>
          </a:p>
          <a:p>
            <a:pPr marL="342900" indent="-342900">
              <a:lnSpc>
                <a:spcPct val="114000"/>
              </a:lnSpc>
              <a:spcAft>
                <a:spcPts val="600"/>
              </a:spcAft>
              <a:buFont typeface="Arial" panose="020B0604020202020204" pitchFamily="34" charset="0"/>
              <a:buChar char="•"/>
            </a:pPr>
            <a:r>
              <a:rPr lang="fi-FI" sz="1600">
                <a:solidFill>
                  <a:schemeClr val="bg1"/>
                </a:solidFill>
                <a:latin typeface="Arial" panose="020B0604020202020204" pitchFamily="34" charset="0"/>
                <a:cs typeface="Arial" panose="020B0604020202020204" pitchFamily="34" charset="0"/>
              </a:rPr>
              <a:t>Tehtävä, iskulause, motto, tarkoitus </a:t>
            </a:r>
          </a:p>
          <a:p>
            <a:pPr indent="346075">
              <a:lnSpc>
                <a:spcPct val="114000"/>
              </a:lnSpc>
              <a:spcAft>
                <a:spcPts val="600"/>
              </a:spcAft>
            </a:pPr>
            <a:r>
              <a:rPr lang="fi-FI" sz="1600">
                <a:solidFill>
                  <a:schemeClr val="bg1"/>
                </a:solidFill>
                <a:latin typeface="Arial" panose="020B0604020202020204" pitchFamily="34" charset="0"/>
                <a:cs typeface="Arial" panose="020B0604020202020204" pitchFamily="34" charset="0"/>
              </a:rPr>
              <a:t>sekä tavoitteet ja periaatteet</a:t>
            </a:r>
          </a:p>
          <a:p>
            <a:pPr marL="342900" indent="-342900">
              <a:lnSpc>
                <a:spcPct val="114000"/>
              </a:lnSpc>
              <a:spcAft>
                <a:spcPts val="600"/>
              </a:spcAft>
              <a:buFont typeface="Arial" panose="020B0604020202020204" pitchFamily="34" charset="0"/>
              <a:buChar char="•"/>
            </a:pPr>
            <a:r>
              <a:rPr lang="fi-FI" sz="1600">
                <a:solidFill>
                  <a:schemeClr val="bg1"/>
                </a:solidFill>
                <a:latin typeface="Arial" panose="020B0604020202020204" pitchFamily="34" charset="0"/>
                <a:cs typeface="Arial" panose="020B0604020202020204" pitchFamily="34" charset="0"/>
              </a:rPr>
              <a:t>Jäsenyystyypit</a:t>
            </a:r>
          </a:p>
          <a:p>
            <a:pPr marL="342900" indent="-342900">
              <a:lnSpc>
                <a:spcPct val="114000"/>
              </a:lnSpc>
              <a:spcAft>
                <a:spcPts val="600"/>
              </a:spcAft>
              <a:buFont typeface="Arial" panose="020B0604020202020204" pitchFamily="34" charset="0"/>
              <a:buChar char="•"/>
            </a:pPr>
            <a:r>
              <a:rPr lang="fi-FI" sz="1600">
                <a:solidFill>
                  <a:schemeClr val="bg1"/>
                </a:solidFill>
                <a:latin typeface="Arial" panose="020B0604020202020204" pitchFamily="34" charset="0"/>
                <a:cs typeface="Arial" panose="020B0604020202020204" pitchFamily="34" charset="0"/>
              </a:rPr>
              <a:t>Maksut ja jäsenmaksut</a:t>
            </a:r>
          </a:p>
          <a:p>
            <a:pPr marL="342900" indent="-342900">
              <a:lnSpc>
                <a:spcPct val="114000"/>
              </a:lnSpc>
              <a:spcAft>
                <a:spcPts val="600"/>
              </a:spcAft>
              <a:buFont typeface="Arial" panose="020B0604020202020204" pitchFamily="34" charset="0"/>
              <a:buChar char="•"/>
            </a:pPr>
            <a:r>
              <a:rPr lang="fi-FI" sz="1600">
                <a:solidFill>
                  <a:schemeClr val="bg1"/>
                </a:solidFill>
                <a:latin typeface="Arial" panose="020B0604020202020204" pitchFamily="34" charset="0"/>
                <a:cs typeface="Arial" panose="020B0604020202020204" pitchFamily="34" charset="0"/>
              </a:rPr>
              <a:t>Varojen hoito</a:t>
            </a:r>
          </a:p>
          <a:p>
            <a:pPr marL="342900" indent="-342900">
              <a:lnSpc>
                <a:spcPct val="114000"/>
              </a:lnSpc>
              <a:spcAft>
                <a:spcPts val="600"/>
              </a:spcAft>
              <a:buFont typeface="Arial" panose="020B0604020202020204" pitchFamily="34" charset="0"/>
              <a:buChar char="•"/>
            </a:pPr>
            <a:r>
              <a:rPr lang="fi-FI" sz="1600">
                <a:solidFill>
                  <a:schemeClr val="bg1"/>
                </a:solidFill>
                <a:latin typeface="Arial" panose="020B0604020202020204" pitchFamily="34" charset="0"/>
                <a:cs typeface="Arial" panose="020B0604020202020204" pitchFamily="34" charset="0"/>
              </a:rPr>
              <a:t>Kokoukset ja äänivaltaisuus </a:t>
            </a:r>
          </a:p>
          <a:p>
            <a:pPr marL="342900" indent="-342900">
              <a:lnSpc>
                <a:spcPct val="114000"/>
              </a:lnSpc>
              <a:spcAft>
                <a:spcPts val="600"/>
              </a:spcAft>
              <a:buFont typeface="Arial" panose="020B0604020202020204" pitchFamily="34" charset="0"/>
              <a:buChar char="•"/>
            </a:pPr>
            <a:r>
              <a:rPr lang="fi-FI" sz="1600">
                <a:solidFill>
                  <a:schemeClr val="bg1"/>
                </a:solidFill>
                <a:latin typeface="Arial" panose="020B0604020202020204" pitchFamily="34" charset="0"/>
                <a:cs typeface="Arial" panose="020B0604020202020204" pitchFamily="34" charset="0"/>
              </a:rPr>
              <a:t>Vaalit</a:t>
            </a:r>
          </a:p>
        </p:txBody>
      </p:sp>
    </p:spTree>
    <p:extLst>
      <p:ext uri="{BB962C8B-B14F-4D97-AF65-F5344CB8AC3E}">
        <p14:creationId xmlns:p14="http://schemas.microsoft.com/office/powerpoint/2010/main" val="2509132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278558" y="1053762"/>
            <a:ext cx="2944512" cy="6234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000" b="1">
                <a:solidFill>
                  <a:schemeClr val="bg1"/>
                </a:solidFill>
                <a:latin typeface="Arial" charset="0"/>
                <a:ea typeface="Arial" charset="0"/>
                <a:cs typeface="Arial" charset="0"/>
              </a:rPr>
              <a:t>Charter Night - Perustamisjuhla</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Resurssi: Perustamisjuhlan suunnitteluopas</a:t>
            </a:r>
          </a:p>
        </p:txBody>
      </p:sp>
      <p:sp>
        <p:nvSpPr>
          <p:cNvPr id="6" name="TextBox 5">
            <a:extLst>
              <a:ext uri="{FF2B5EF4-FFF2-40B4-BE49-F238E27FC236}">
                <a16:creationId xmlns:a16="http://schemas.microsoft.com/office/drawing/2014/main" id="{A460216D-2123-CEEF-9F52-9F5DC002A90F}"/>
              </a:ext>
            </a:extLst>
          </p:cNvPr>
          <p:cNvSpPr txBox="1"/>
          <p:nvPr/>
        </p:nvSpPr>
        <p:spPr>
          <a:xfrm>
            <a:off x="6273623" y="2951043"/>
            <a:ext cx="5532895" cy="2400657"/>
          </a:xfrm>
          <a:prstGeom prst="rect">
            <a:avLst/>
          </a:prstGeom>
          <a:noFill/>
        </p:spPr>
        <p:txBody>
          <a:bodyPr wrap="square" rtlCol="0">
            <a:spAutoFit/>
          </a:bodyPr>
          <a:lstStyle/>
          <a:p>
            <a:pPr>
              <a:lnSpc>
                <a:spcPct val="150000"/>
              </a:lnSpc>
            </a:pPr>
            <a:r>
              <a:rPr lang="fi-FI" sz="2000">
                <a:solidFill>
                  <a:schemeClr val="bg1"/>
                </a:solidFill>
                <a:latin typeface="Arial" panose="020B0604020202020204" pitchFamily="34" charset="0"/>
                <a:cs typeface="Arial" panose="020B0604020202020204" pitchFamily="34" charset="0"/>
              </a:rPr>
              <a:t>Suunnittele tapahtuma Perustamisjuhlan tarkistuslistan avulla</a:t>
            </a:r>
          </a:p>
          <a:p>
            <a:pPr>
              <a:lnSpc>
                <a:spcPct val="150000"/>
              </a:lnSpc>
            </a:pPr>
            <a:endParaRPr lang="en-US" altLang="en-US" sz="2000" kern="0" dirty="0">
              <a:solidFill>
                <a:schemeClr val="bg1"/>
              </a:solidFill>
              <a:latin typeface="Arial" panose="020B0604020202020204" pitchFamily="34" charset="0"/>
              <a:cs typeface="Arial" panose="020B0604020202020204" pitchFamily="34" charset="0"/>
            </a:endParaRPr>
          </a:p>
          <a:p>
            <a:pPr>
              <a:lnSpc>
                <a:spcPct val="150000"/>
              </a:lnSpc>
            </a:pPr>
            <a:r>
              <a:rPr lang="fi-FI" sz="2000">
                <a:solidFill>
                  <a:schemeClr val="bg1"/>
                </a:solidFill>
                <a:latin typeface="Arial" panose="020B0604020202020204" pitchFamily="34" charset="0"/>
                <a:cs typeface="Arial" panose="020B0604020202020204" pitchFamily="34" charset="0"/>
              </a:rPr>
              <a:t>Osallistujien esittelemiseen liittyvä etiketti</a:t>
            </a:r>
          </a:p>
          <a:p>
            <a:pPr>
              <a:lnSpc>
                <a:spcPct val="150000"/>
              </a:lnSpc>
            </a:pPr>
            <a:endParaRPr lang="en-US" altLang="en-US" sz="2000" kern="0" dirty="0">
              <a:solidFill>
                <a:schemeClr val="bg1"/>
              </a:solidFill>
              <a:latin typeface="Arial" panose="020B0604020202020204" pitchFamily="34" charset="0"/>
              <a:cs typeface="Arial" panose="020B0604020202020204" pitchFamily="34" charset="0"/>
            </a:endParaRPr>
          </a:p>
          <a:p>
            <a:pPr>
              <a:lnSpc>
                <a:spcPct val="150000"/>
              </a:lnSpc>
            </a:pPr>
            <a:r>
              <a:rPr lang="fi-FI" sz="2000">
                <a:solidFill>
                  <a:schemeClr val="bg1"/>
                </a:solidFill>
                <a:latin typeface="Arial" panose="020B0604020202020204" pitchFamily="34" charset="0"/>
                <a:cs typeface="Arial" panose="020B0604020202020204" pitchFamily="34" charset="0"/>
              </a:rPr>
              <a:t>Matkajärjestelyt</a:t>
            </a:r>
          </a:p>
        </p:txBody>
      </p:sp>
      <p:sp>
        <p:nvSpPr>
          <p:cNvPr id="10" name="Rectangle 9">
            <a:extLst>
              <a:ext uri="{FF2B5EF4-FFF2-40B4-BE49-F238E27FC236}">
                <a16:creationId xmlns:a16="http://schemas.microsoft.com/office/drawing/2014/main" id="{2BE554E9-C418-6427-BE91-C8EAC4030021}"/>
              </a:ext>
            </a:extLst>
          </p:cNvPr>
          <p:cNvSpPr/>
          <p:nvPr/>
        </p:nvSpPr>
        <p:spPr>
          <a:xfrm>
            <a:off x="6273622" y="5766725"/>
            <a:ext cx="5703377" cy="646331"/>
          </a:xfrm>
          <a:prstGeom prst="rect">
            <a:avLst/>
          </a:prstGeom>
        </p:spPr>
        <p:txBody>
          <a:bodyPr wrap="square">
            <a:spAutoFit/>
          </a:bodyPr>
          <a:lstStyle/>
          <a:p>
            <a:pPr algn="ctr"/>
            <a:r>
              <a:rPr lang="fi-FI" i="1">
                <a:solidFill>
                  <a:schemeClr val="bg1"/>
                </a:solidFill>
                <a:latin typeface="Arial" panose="020B0604020202020204" pitchFamily="34" charset="0"/>
                <a:ea typeface="Segoe UI" panose="020B0502040204020203" pitchFamily="34" charset="0"/>
                <a:cs typeface="Arial" panose="020B0604020202020204" pitchFamily="34" charset="0"/>
              </a:rPr>
              <a:t>Kummiklubin ja piirin tulee tarjota apua uuden klubin auttamiseksi tapahtuman järjestämisessä. </a:t>
            </a:r>
          </a:p>
        </p:txBody>
      </p:sp>
      <p:pic>
        <p:nvPicPr>
          <p:cNvPr id="3" name="Picture 2">
            <a:extLst>
              <a:ext uri="{FF2B5EF4-FFF2-40B4-BE49-F238E27FC236}">
                <a16:creationId xmlns:a16="http://schemas.microsoft.com/office/drawing/2014/main" id="{7371E87C-9F45-FE18-2633-7C79B20D3987}"/>
              </a:ext>
            </a:extLst>
          </p:cNvPr>
          <p:cNvPicPr>
            <a:picLocks noChangeAspect="1"/>
          </p:cNvPicPr>
          <p:nvPr/>
        </p:nvPicPr>
        <p:blipFill>
          <a:blip r:embed="rId4"/>
          <a:stretch>
            <a:fillRect/>
          </a:stretch>
        </p:blipFill>
        <p:spPr>
          <a:xfrm>
            <a:off x="1484077" y="1053762"/>
            <a:ext cx="3129005" cy="40166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6408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39</a:t>
            </a:fld>
            <a:endParaRPr lang="en-US" sz="100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060" y="923533"/>
            <a:ext cx="11314356" cy="961097"/>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600" dirty="0">
                <a:solidFill>
                  <a:srgbClr val="00338D"/>
                </a:solidFill>
                <a:latin typeface="Arial" panose="020B0604020202020204" pitchFamily="34" charset="0"/>
                <a:cs typeface="Arial" panose="020B0604020202020204" pitchFamily="34" charset="0"/>
              </a:rPr>
              <a:t>Ensimmäinen tapaaminen klubivirkailijan mentoritiimin kanssa </a:t>
            </a:r>
          </a:p>
          <a:p>
            <a:endParaRPr lang="en-US" altLang="en-US" sz="1000" kern="0" dirty="0">
              <a:solidFill>
                <a:srgbClr val="FF0000"/>
              </a:solidFill>
              <a:latin typeface="Calibri Light" panose="020F0302020204030204" pitchFamily="34" charset="0"/>
            </a:endParaRPr>
          </a:p>
        </p:txBody>
      </p:sp>
      <p:sp>
        <p:nvSpPr>
          <p:cNvPr id="7" name="TextBox 6">
            <a:extLst>
              <a:ext uri="{FF2B5EF4-FFF2-40B4-BE49-F238E27FC236}">
                <a16:creationId xmlns:a16="http://schemas.microsoft.com/office/drawing/2014/main" id="{97E94A45-1377-8EB7-7801-A4A33685CBC7}"/>
              </a:ext>
            </a:extLst>
          </p:cNvPr>
          <p:cNvSpPr txBox="1"/>
          <p:nvPr/>
        </p:nvSpPr>
        <p:spPr>
          <a:xfrm>
            <a:off x="745171" y="2165423"/>
            <a:ext cx="6872590" cy="4384214"/>
          </a:xfrm>
          <a:prstGeom prst="rect">
            <a:avLst/>
          </a:prstGeom>
          <a:noFill/>
        </p:spPr>
        <p:txBody>
          <a:bodyPr wrap="square" rtlCol="0">
            <a:spAutoFit/>
          </a:bodyPr>
          <a:lstStyle/>
          <a:p>
            <a:pPr lvl="0">
              <a:lnSpc>
                <a:spcPct val="114000"/>
              </a:lnSpc>
              <a:spcAft>
                <a:spcPts val="600"/>
              </a:spcAft>
            </a:pPr>
            <a:r>
              <a:rPr lang="fi-FI" sz="2000" dirty="0">
                <a:solidFill>
                  <a:srgbClr val="002060"/>
                </a:solidFill>
                <a:latin typeface="Arial" panose="020B0604020202020204" pitchFamily="34" charset="0"/>
                <a:cs typeface="Arial" panose="020B0604020202020204" pitchFamily="34" charset="0"/>
              </a:rPr>
              <a:t>Esittele klubivirkailijat klubivirkailijoiden mentoreille. </a:t>
            </a:r>
          </a:p>
          <a:p>
            <a:pPr>
              <a:lnSpc>
                <a:spcPct val="114000"/>
              </a:lnSpc>
              <a:spcAft>
                <a:spcPts val="600"/>
              </a:spcAft>
            </a:pPr>
            <a:endParaRPr 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fi-FI" sz="2000" dirty="0">
                <a:solidFill>
                  <a:srgbClr val="002060"/>
                </a:solidFill>
                <a:latin typeface="Arial" panose="020B0604020202020204" pitchFamily="34" charset="0"/>
                <a:cs typeface="Arial" panose="020B0604020202020204" pitchFamily="34" charset="0"/>
              </a:rPr>
              <a:t>Jokaiselle virkailijalle tulisi nimittää mentori, joka toimii tällä hetkellä vastaavassa virassa.</a:t>
            </a:r>
          </a:p>
          <a:p>
            <a:pPr indent="-285750">
              <a:lnSpc>
                <a:spcPct val="114000"/>
              </a:lnSpc>
              <a:spcAft>
                <a:spcPts val="600"/>
              </a:spcAft>
              <a:buFont typeface="Arial" panose="020B0604020202020204" pitchFamily="34" charset="0"/>
              <a:buChar char="•"/>
            </a:pPr>
            <a:endParaRPr 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fi-FI" sz="2000" dirty="0">
                <a:solidFill>
                  <a:srgbClr val="002060"/>
                </a:solidFill>
                <a:latin typeface="Arial" panose="020B0604020202020204" pitchFamily="34" charset="0"/>
                <a:cs typeface="Arial" panose="020B0604020202020204" pitchFamily="34" charset="0"/>
              </a:rPr>
              <a:t>Mentorin tulee olla kokenut, tavoitettavissa ja kyettävä kommunikoimaan/kouluttamaan uutta virkailijaa tehokkaasti. </a:t>
            </a:r>
          </a:p>
          <a:p>
            <a:pPr lvl="0">
              <a:lnSpc>
                <a:spcPct val="114000"/>
              </a:lnSpc>
              <a:spcAft>
                <a:spcPts val="600"/>
              </a:spcAft>
            </a:pPr>
            <a:endParaRPr lang="en-US" alt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fi-FI" sz="2000" dirty="0">
                <a:solidFill>
                  <a:srgbClr val="002060"/>
                </a:solidFill>
                <a:latin typeface="Arial" panose="020B0604020202020204" pitchFamily="34" charset="0"/>
                <a:cs typeface="Arial" panose="020B0604020202020204" pitchFamily="34" charset="0"/>
              </a:rPr>
              <a:t>Anna kullekin parille kopio heidän tarkistuslistastaan (katso sivut 28–34).</a:t>
            </a:r>
          </a:p>
        </p:txBody>
      </p:sp>
      <p:grpSp>
        <p:nvGrpSpPr>
          <p:cNvPr id="8" name="Group 7">
            <a:extLst>
              <a:ext uri="{FF2B5EF4-FFF2-40B4-BE49-F238E27FC236}">
                <a16:creationId xmlns:a16="http://schemas.microsoft.com/office/drawing/2014/main" id="{141A8C66-E02D-4B30-D866-01650BE9274F}"/>
              </a:ext>
            </a:extLst>
          </p:cNvPr>
          <p:cNvGrpSpPr/>
          <p:nvPr/>
        </p:nvGrpSpPr>
        <p:grpSpPr>
          <a:xfrm>
            <a:off x="8969154" y="2974317"/>
            <a:ext cx="2655909" cy="2813305"/>
            <a:chOff x="9102812" y="1479623"/>
            <a:chExt cx="2655909" cy="2813305"/>
          </a:xfrm>
        </p:grpSpPr>
        <p:pic>
          <p:nvPicPr>
            <p:cNvPr id="10" name="Picture 9">
              <a:extLst>
                <a:ext uri="{FF2B5EF4-FFF2-40B4-BE49-F238E27FC236}">
                  <a16:creationId xmlns:a16="http://schemas.microsoft.com/office/drawing/2014/main" id="{97E9ABDE-E01A-C4DF-504C-0F3D9A4B1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C708200-7DFE-AB44-7E5D-BFDFE17F0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9D23FC1-1273-83FE-1511-D7D487AB0DF0}"/>
                </a:ext>
              </a:extLst>
            </p:cNvPr>
            <p:cNvPicPr>
              <a:picLocks noChangeAspect="1"/>
            </p:cNvPicPr>
            <p:nvPr/>
          </p:nvPicPr>
          <p:blipFill rotWithShape="1">
            <a:blip r:embed="rId6">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0862042-B94C-7CF7-94C3-01DD753AB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77F0484-859D-FB86-9962-A621BFAB9F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CD7D3B3-1BB7-7EED-E2BE-696241AF61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2224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Yellow Bar">
            <a:extLst>
              <a:ext uri="{FF2B5EF4-FFF2-40B4-BE49-F238E27FC236}">
                <a16:creationId xmlns:a16="http://schemas.microsoft.com/office/drawing/2014/main" id="{0AEB90EB-4F2F-EC40-8CDF-8BA22917BE30}"/>
              </a:ext>
            </a:extLst>
          </p:cNvPr>
          <p:cNvSpPr/>
          <p:nvPr/>
        </p:nvSpPr>
        <p:spPr>
          <a:xfrm>
            <a:off x="4632198" y="176615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9" name="Headline">
            <a:extLst>
              <a:ext uri="{FF2B5EF4-FFF2-40B4-BE49-F238E27FC236}">
                <a16:creationId xmlns:a16="http://schemas.microsoft.com/office/drawing/2014/main" id="{91957B8B-8885-E867-F079-36829560A478}"/>
              </a:ext>
            </a:extLst>
          </p:cNvPr>
          <p:cNvSpPr txBox="1">
            <a:spLocks/>
          </p:cNvSpPr>
          <p:nvPr/>
        </p:nvSpPr>
        <p:spPr>
          <a:xfrm>
            <a:off x="897558" y="1126075"/>
            <a:ext cx="10521093" cy="5873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i-FI" sz="3200">
                <a:solidFill>
                  <a:schemeClr val="bg1"/>
                </a:solidFill>
                <a:latin typeface="Arial" panose="020B0604020202020204" pitchFamily="34" charset="0"/>
                <a:cs typeface="Arial" panose="020B0604020202020204" pitchFamily="34" charset="0"/>
              </a:rPr>
              <a:t>Kuusi osaa klubin menestyksessä</a:t>
            </a:r>
          </a:p>
        </p:txBody>
      </p:sp>
      <p:sp>
        <p:nvSpPr>
          <p:cNvPr id="2" name="Background - Solid">
            <a:extLst>
              <a:ext uri="{FF2B5EF4-FFF2-40B4-BE49-F238E27FC236}">
                <a16:creationId xmlns:a16="http://schemas.microsoft.com/office/drawing/2014/main" id="{EC7E90DB-B1B5-FEBC-30C9-D7ADA059F292}"/>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26C9493D-B927-21D3-4B4F-86EA848474B2}"/>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53A347C5-C612-CD50-3B55-A2859A72DC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TextBox 5">
            <a:extLst>
              <a:ext uri="{FF2B5EF4-FFF2-40B4-BE49-F238E27FC236}">
                <a16:creationId xmlns:a16="http://schemas.microsoft.com/office/drawing/2014/main" id="{DC008C24-E058-C7B4-06D0-A6DCB354D254}"/>
              </a:ext>
            </a:extLst>
          </p:cNvPr>
          <p:cNvSpPr txBox="1"/>
          <p:nvPr/>
        </p:nvSpPr>
        <p:spPr>
          <a:xfrm>
            <a:off x="1014720" y="2036630"/>
            <a:ext cx="10534159" cy="4062651"/>
          </a:xfrm>
          <a:prstGeom prst="rect">
            <a:avLst/>
          </a:prstGeom>
          <a:noFill/>
        </p:spPr>
        <p:txBody>
          <a:bodyPr wrap="square" rtlCol="0">
            <a:spAutoFit/>
          </a:bodyPr>
          <a:lstStyle/>
          <a:p>
            <a:pPr algn="ctr"/>
            <a:endParaRPr lang="en-US" b="1" dirty="0">
              <a:solidFill>
                <a:schemeClr val="bg1"/>
              </a:solidFill>
              <a:latin typeface="Arial" panose="020B0604020202020204" pitchFamily="34" charset="0"/>
              <a:cs typeface="Arial" panose="020B0604020202020204" pitchFamily="34" charset="0"/>
            </a:endParaRPr>
          </a:p>
          <a:p>
            <a:pPr marL="457200" indent="-457200">
              <a:buAutoNum type="arabicPeriod"/>
            </a:pPr>
            <a:r>
              <a:rPr lang="fi-FI" sz="2000" b="1" dirty="0">
                <a:solidFill>
                  <a:schemeClr val="bg1"/>
                </a:solidFill>
                <a:latin typeface="Arial" panose="020B0604020202020204" pitchFamily="34" charset="0"/>
                <a:cs typeface="Arial" panose="020B0604020202020204" pitchFamily="34" charset="0"/>
              </a:rPr>
              <a:t>Klubin jäsenet ovat järjestäneet palveluprojekteja, jotka ovat heille tärkeitä.</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2"/>
            </a:pPr>
            <a:r>
              <a:rPr lang="fi-FI" sz="2000" b="1" dirty="0">
                <a:solidFill>
                  <a:schemeClr val="bg1"/>
                </a:solidFill>
                <a:latin typeface="Arial" panose="020B0604020202020204" pitchFamily="34" charset="0"/>
                <a:cs typeface="Arial" panose="020B0604020202020204" pitchFamily="34" charset="0"/>
              </a:rPr>
              <a:t>Klubi on saavuttanut nettokasvua jäsenmäärässä ja se ottaa uudet jäsenet </a:t>
            </a:r>
          </a:p>
          <a:p>
            <a:r>
              <a:rPr lang="fi-FI" sz="2000" b="1" dirty="0">
                <a:solidFill>
                  <a:schemeClr val="bg1"/>
                </a:solidFill>
                <a:latin typeface="Arial" panose="020B0604020202020204" pitchFamily="34" charset="0"/>
                <a:cs typeface="Arial" panose="020B0604020202020204" pitchFamily="34" charset="0"/>
              </a:rPr>
              <a:t>       nopeasti mukaan aktiviteetteihin.</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3"/>
            </a:pPr>
            <a:r>
              <a:rPr lang="fi-FI" sz="2000" b="1" dirty="0">
                <a:solidFill>
                  <a:schemeClr val="bg1"/>
                </a:solidFill>
                <a:latin typeface="Arial" panose="020B0604020202020204" pitchFamily="34" charset="0"/>
                <a:cs typeface="Arial" panose="020B0604020202020204" pitchFamily="34" charset="0"/>
              </a:rPr>
              <a:t>Klubi kommunikoi tehokkaasti jäsenten ja yleisön kanssa. </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fi-FI" sz="2000" b="1" dirty="0">
                <a:solidFill>
                  <a:schemeClr val="bg1"/>
                </a:solidFill>
                <a:latin typeface="Arial" panose="020B0604020202020204" pitchFamily="34" charset="0"/>
                <a:cs typeface="Arial" panose="020B0604020202020204" pitchFamily="34" charset="0"/>
              </a:rPr>
              <a:t>Klubin tapahtumia järjestetään säännöllisesti ja ne ovat tarkoituksenmukaisia ja positiivisia.   </a:t>
            </a:r>
          </a:p>
          <a:p>
            <a:pPr marL="457200" indent="-457200">
              <a:buAutoNum type="arabicPeriod" startAt="4"/>
            </a:pPr>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fi-FI" sz="2000" b="1" dirty="0">
                <a:solidFill>
                  <a:schemeClr val="bg1"/>
                </a:solidFill>
                <a:latin typeface="Arial" panose="020B0604020202020204" pitchFamily="34" charset="0"/>
                <a:cs typeface="Arial" panose="020B0604020202020204" pitchFamily="34" charset="0"/>
              </a:rPr>
              <a:t>Klubivirkailijat osallistuvat lohkon ja piirin johtajakoulutukseen. </a:t>
            </a:r>
          </a:p>
          <a:p>
            <a:pPr marL="457200" indent="-457200">
              <a:buAutoNum type="arabicPeriod" startAt="4"/>
            </a:pPr>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fi-FI" sz="2000" b="1" dirty="0">
                <a:solidFill>
                  <a:schemeClr val="bg1"/>
                </a:solidFill>
                <a:latin typeface="Arial" panose="020B0604020202020204" pitchFamily="34" charset="0"/>
                <a:cs typeface="Arial" panose="020B0604020202020204" pitchFamily="34" charset="0"/>
              </a:rPr>
              <a:t>Klubi on hyvässä asemassa ja hoitaa raportit säännöllisesti.</a:t>
            </a:r>
          </a:p>
        </p:txBody>
      </p:sp>
    </p:spTree>
    <p:extLst>
      <p:ext uri="{BB962C8B-B14F-4D97-AF65-F5344CB8AC3E}">
        <p14:creationId xmlns:p14="http://schemas.microsoft.com/office/powerpoint/2010/main" val="3886169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096000" y="556591"/>
            <a:ext cx="5751443" cy="149614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latin typeface="Arial" panose="020B0604020202020204" pitchFamily="34" charset="0"/>
                <a:cs typeface="Arial" panose="020B0604020202020204" pitchFamily="34" charset="0"/>
              </a:rPr>
              <a:t>Ensimmäisen koulutusistunnon päätavoitteet</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7 – Sivu 18</a:t>
            </a:r>
          </a:p>
        </p:txBody>
      </p:sp>
      <p:sp>
        <p:nvSpPr>
          <p:cNvPr id="5" name="TextBox 4">
            <a:extLst>
              <a:ext uri="{FF2B5EF4-FFF2-40B4-BE49-F238E27FC236}">
                <a16:creationId xmlns:a16="http://schemas.microsoft.com/office/drawing/2014/main" id="{D01CCFE0-DBDC-892D-5696-39053078EB62}"/>
              </a:ext>
            </a:extLst>
          </p:cNvPr>
          <p:cNvSpPr txBox="1"/>
          <p:nvPr/>
        </p:nvSpPr>
        <p:spPr>
          <a:xfrm>
            <a:off x="695813" y="1931551"/>
            <a:ext cx="3372531" cy="1815882"/>
          </a:xfrm>
          <a:prstGeom prst="rect">
            <a:avLst/>
          </a:prstGeom>
          <a:noFill/>
        </p:spPr>
        <p:txBody>
          <a:bodyPr wrap="square" rtlCol="0">
            <a:spAutoFit/>
          </a:bodyPr>
          <a:lstStyle/>
          <a:p>
            <a:pPr>
              <a:spcAft>
                <a:spcPts val="1800"/>
              </a:spcAft>
            </a:pPr>
            <a:r>
              <a:rPr lang="fi-FI" sz="2800" i="1">
                <a:solidFill>
                  <a:srgbClr val="EBB700"/>
                </a:solidFill>
                <a:latin typeface="Arial" panose="020B0604020202020204" pitchFamily="34" charset="0"/>
                <a:ea typeface="Segoe UI" panose="020B0502040204020203" pitchFamily="34" charset="0"/>
                <a:cs typeface="Arial" panose="020B0604020202020204" pitchFamily="34" charset="0"/>
              </a:rPr>
              <a:t>Ensimmäinen koulutusistunto on yleiskatsaus Lions Clubs Internationaliin</a:t>
            </a: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5476326" cy="2246769"/>
          </a:xfrm>
          <a:prstGeom prst="rect">
            <a:avLst/>
          </a:prstGeom>
          <a:noFill/>
        </p:spPr>
        <p:txBody>
          <a:bodyPr wrap="square" rtlCol="0">
            <a:spAutoFit/>
          </a:bodyPr>
          <a:lstStyle/>
          <a:p>
            <a:pPr lvl="0"/>
            <a:r>
              <a:rPr lang="fi-FI" sz="2800">
                <a:solidFill>
                  <a:srgbClr val="002060"/>
                </a:solidFill>
                <a:latin typeface="Arial" panose="020B0604020202020204" pitchFamily="34" charset="0"/>
                <a:cs typeface="Arial" panose="020B0604020202020204" pitchFamily="34" charset="0"/>
              </a:rPr>
              <a:t>Miksi tämä on tärkeää?</a:t>
            </a:r>
          </a:p>
          <a:p>
            <a:endParaRPr lang="en-US" sz="2800" dirty="0">
              <a:solidFill>
                <a:srgbClr val="002060"/>
              </a:solidFill>
              <a:latin typeface="Arial" panose="020B0604020202020204" pitchFamily="34" charset="0"/>
              <a:cs typeface="Arial" panose="020B0604020202020204" pitchFamily="34" charset="0"/>
            </a:endParaRPr>
          </a:p>
          <a:p>
            <a:pPr lvl="0"/>
            <a:r>
              <a:rPr lang="fi-FI" sz="2800">
                <a:solidFill>
                  <a:srgbClr val="002060"/>
                </a:solidFill>
                <a:latin typeface="Arial" panose="020B0604020202020204" pitchFamily="34" charset="0"/>
                <a:cs typeface="Arial" panose="020B0604020202020204" pitchFamily="34" charset="0"/>
              </a:rPr>
              <a:t>Mitkä ovat mielestäsi ensimmäisen koulutusistunnon kolme tärkeintä tavoitetta? </a:t>
            </a:r>
          </a:p>
        </p:txBody>
      </p:sp>
    </p:spTree>
    <p:extLst>
      <p:ext uri="{BB962C8B-B14F-4D97-AF65-F5344CB8AC3E}">
        <p14:creationId xmlns:p14="http://schemas.microsoft.com/office/powerpoint/2010/main" val="1164745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EBB700"/>
                </a:solidFill>
                <a:latin typeface="Arial" panose="020B0604020202020204" pitchFamily="34" charset="0"/>
                <a:cs typeface="Arial" panose="020B0604020202020204" pitchFamily="34" charset="0"/>
              </a:rPr>
              <a:t>Toinen koulutusistunto</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41176" y="3429000"/>
            <a:ext cx="5898995" cy="240505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a:solidFill>
                  <a:schemeClr val="bg1"/>
                </a:solidFill>
                <a:latin typeface="Arial" charset="0"/>
                <a:ea typeface="Arial" charset="0"/>
                <a:cs typeface="Arial" charset="0"/>
              </a:rPr>
              <a:t>Tarkista virkailijaroolit ja ensimmäinen tapaaminen klubivirkailijan mentoritiimin kanssa</a:t>
            </a:r>
          </a:p>
          <a:p>
            <a:pPr>
              <a:buSzPct val="120000"/>
            </a:pPr>
            <a:endParaRPr lang="en-US" kern="0" dirty="0">
              <a:solidFill>
                <a:schemeClr val="bg1"/>
              </a:solidFill>
              <a:latin typeface="Arial" charset="0"/>
              <a:ea typeface="Arial" charset="0"/>
              <a:cs typeface="Arial" charset="0"/>
            </a:endParaRPr>
          </a:p>
          <a:p>
            <a:pPr>
              <a:buSzPct val="120000"/>
            </a:pPr>
            <a:endParaRPr lang="en-US" kern="0" dirty="0">
              <a:solidFill>
                <a:schemeClr val="bg1"/>
              </a:solidFill>
              <a:latin typeface="Arial" charset="0"/>
              <a:ea typeface="Arial" charset="0"/>
              <a:cs typeface="Arial" charset="0"/>
            </a:endParaRPr>
          </a:p>
          <a:p>
            <a:pPr>
              <a:buSzPct val="120000"/>
            </a:pPr>
            <a:r>
              <a:rPr lang="fi-FI">
                <a:solidFill>
                  <a:schemeClr val="bg1"/>
                </a:solidFill>
                <a:latin typeface="Arial" charset="0"/>
                <a:ea typeface="Arial" charset="0"/>
                <a:cs typeface="Arial" charset="0"/>
              </a:rPr>
              <a:t>Korosta suunnittelun, tiimityön ja kommunikaation käsitteitä uusille virkailijoille. </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a:solidFill>
                  <a:schemeClr val="bg1"/>
                </a:solidFill>
                <a:latin typeface="Arial" charset="0"/>
                <a:ea typeface="Arial" charset="0"/>
                <a:cs typeface="Arial" charset="0"/>
              </a:rPr>
              <a:t>Klubin toiminta</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578620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42</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42</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20006" y="708327"/>
            <a:ext cx="3374470" cy="97743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000" b="1">
                <a:solidFill>
                  <a:schemeClr val="bg1"/>
                </a:solidFill>
                <a:latin typeface="Arial" charset="0"/>
                <a:ea typeface="Arial" charset="0"/>
                <a:cs typeface="Arial" charset="0"/>
              </a:rPr>
              <a:t>Klubivirkailijan velvollisuudet</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Resurssi: Klubivirkailijoiden e-Kirjat</a:t>
            </a:r>
          </a:p>
        </p:txBody>
      </p:sp>
      <p:sp>
        <p:nvSpPr>
          <p:cNvPr id="11" name="TextBox 10">
            <a:extLst>
              <a:ext uri="{FF2B5EF4-FFF2-40B4-BE49-F238E27FC236}">
                <a16:creationId xmlns:a16="http://schemas.microsoft.com/office/drawing/2014/main" id="{CC2DFBA9-4AF7-A163-188E-796B55BC8F2B}"/>
              </a:ext>
            </a:extLst>
          </p:cNvPr>
          <p:cNvSpPr txBox="1"/>
          <p:nvPr/>
        </p:nvSpPr>
        <p:spPr>
          <a:xfrm>
            <a:off x="6193224" y="3447558"/>
            <a:ext cx="5671354" cy="2800767"/>
          </a:xfrm>
          <a:prstGeom prst="rect">
            <a:avLst/>
          </a:prstGeom>
          <a:noFill/>
        </p:spPr>
        <p:txBody>
          <a:bodyPr wrap="square" rtlCol="0">
            <a:spAutoFit/>
          </a:bodyPr>
          <a:lstStyle/>
          <a:p>
            <a:r>
              <a:rPr lang="fi-FI" sz="2000">
                <a:solidFill>
                  <a:schemeClr val="bg1"/>
                </a:solidFill>
                <a:latin typeface="Arial" panose="020B0604020202020204" pitchFamily="34" charset="0"/>
                <a:cs typeface="Arial" panose="020B0604020202020204" pitchFamily="34" charset="0"/>
              </a:rPr>
              <a:t>Korostaa jokaisen klubivirkailijan tärkeää roolia.</a:t>
            </a:r>
          </a:p>
          <a:p>
            <a:endParaRPr lang="en-US" sz="2000" dirty="0">
              <a:solidFill>
                <a:schemeClr val="bg1"/>
              </a:solidFill>
              <a:latin typeface="Arial" panose="020B0604020202020204" pitchFamily="34" charset="0"/>
              <a:cs typeface="Arial" panose="020B0604020202020204" pitchFamily="34" charset="0"/>
            </a:endParaRPr>
          </a:p>
          <a:p>
            <a:r>
              <a:rPr lang="fi-FI" sz="2000">
                <a:solidFill>
                  <a:schemeClr val="bg1"/>
                </a:solidFill>
                <a:latin typeface="Arial" panose="020B0604020202020204" pitchFamily="34" charset="0"/>
                <a:cs typeface="Arial" panose="020B0604020202020204" pitchFamily="34" charset="0"/>
              </a:rPr>
              <a:t>Huomioi mahdolliset paikalliset mukautukset tarvittaessa.</a:t>
            </a:r>
          </a:p>
          <a:p>
            <a:endParaRPr lang="en-US" sz="2000" dirty="0">
              <a:solidFill>
                <a:schemeClr val="bg1"/>
              </a:solidFill>
              <a:latin typeface="Arial" panose="020B0604020202020204" pitchFamily="34" charset="0"/>
              <a:cs typeface="Arial" panose="020B0604020202020204" pitchFamily="34" charset="0"/>
            </a:endParaRPr>
          </a:p>
          <a:p>
            <a:r>
              <a:rPr lang="fi-FI" sz="2000">
                <a:solidFill>
                  <a:schemeClr val="bg1"/>
                </a:solidFill>
                <a:latin typeface="Arial" panose="020B0604020202020204" pitchFamily="34" charset="0"/>
                <a:cs typeface="Arial" panose="020B0604020202020204" pitchFamily="34" charset="0"/>
              </a:rPr>
              <a:t>Jokaiselle virkailijalle suunnitellut verkkosivut.</a:t>
            </a:r>
          </a:p>
          <a:p>
            <a:endParaRPr lang="en-US" sz="2000" dirty="0">
              <a:solidFill>
                <a:schemeClr val="bg1"/>
              </a:solidFill>
              <a:latin typeface="Arial" panose="020B0604020202020204" pitchFamily="34" charset="0"/>
              <a:cs typeface="Arial" panose="020B0604020202020204" pitchFamily="34" charset="0"/>
            </a:endParaRPr>
          </a:p>
          <a:p>
            <a:r>
              <a:rPr lang="fi-FI" sz="2000">
                <a:solidFill>
                  <a:schemeClr val="bg1"/>
                </a:solidFill>
                <a:latin typeface="Arial" panose="020B0604020202020204" pitchFamily="34" charset="0"/>
                <a:cs typeface="Arial" panose="020B0604020202020204" pitchFamily="34" charset="0"/>
              </a:rPr>
              <a:t>Jokaisen mentorin tulee käydä läpi hänen virkaansa koskevat yksityiskohdat.</a:t>
            </a:r>
          </a:p>
          <a:p>
            <a:pPr lvl="0"/>
            <a:endParaRPr lang="en-US" sz="1600" b="1" dirty="0">
              <a:solidFill>
                <a:srgbClr val="00338D"/>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BA8A8418-7563-99F3-1400-E2B6F8A2A9C8}"/>
              </a:ext>
            </a:extLst>
          </p:cNvPr>
          <p:cNvPicPr>
            <a:picLocks noChangeAspect="1"/>
          </p:cNvPicPr>
          <p:nvPr/>
        </p:nvPicPr>
        <p:blipFill>
          <a:blip r:embed="rId4"/>
          <a:stretch>
            <a:fillRect/>
          </a:stretch>
        </p:blipFill>
        <p:spPr>
          <a:xfrm>
            <a:off x="1119580" y="856430"/>
            <a:ext cx="3200098" cy="4212875"/>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3748565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4E0454B-4DE2-BD70-9055-BF63274D0B72}"/>
              </a:ext>
            </a:extLst>
          </p:cNvPr>
          <p:cNvSpPr/>
          <p:nvPr/>
        </p:nvSpPr>
        <p:spPr>
          <a:xfrm>
            <a:off x="0" y="0"/>
            <a:ext cx="12192000" cy="6858000"/>
          </a:xfrm>
          <a:prstGeom prst="rect">
            <a:avLst/>
          </a:prstGeom>
          <a:gradFill flip="none" rotWithShape="1">
            <a:gsLst>
              <a:gs pos="100000">
                <a:srgbClr val="7A2582"/>
              </a:gs>
              <a:gs pos="2000">
                <a:srgbClr val="00338D"/>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29" name="Group 28">
            <a:extLst>
              <a:ext uri="{FF2B5EF4-FFF2-40B4-BE49-F238E27FC236}">
                <a16:creationId xmlns:a16="http://schemas.microsoft.com/office/drawing/2014/main" id="{F597BE9A-F3E3-E837-0CDC-D15F2FF5FBBB}"/>
              </a:ext>
            </a:extLst>
          </p:cNvPr>
          <p:cNvGrpSpPr/>
          <p:nvPr/>
        </p:nvGrpSpPr>
        <p:grpSpPr>
          <a:xfrm>
            <a:off x="0" y="-5939"/>
            <a:ext cx="6864419" cy="6858000"/>
            <a:chOff x="-6419" y="0"/>
            <a:chExt cx="6864419" cy="6858000"/>
          </a:xfrm>
        </p:grpSpPr>
        <p:sp>
          <p:nvSpPr>
            <p:cNvPr id="30" name="Graphic 2">
              <a:extLst>
                <a:ext uri="{FF2B5EF4-FFF2-40B4-BE49-F238E27FC236}">
                  <a16:creationId xmlns:a16="http://schemas.microsoft.com/office/drawing/2014/main" id="{73146458-387A-212F-5144-D4A577F1650B}"/>
                </a:ext>
              </a:extLst>
            </p:cNvPr>
            <p:cNvSpPr/>
            <p:nvPr/>
          </p:nvSpPr>
          <p:spPr>
            <a:xfrm>
              <a:off x="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solidFill>
            <a:ln w="7938"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E4BE1180-32E7-AFA0-5837-171707BA7A4A}"/>
                </a:ext>
              </a:extLst>
            </p:cNvPr>
            <p:cNvSpPr/>
            <p:nvPr/>
          </p:nvSpPr>
          <p:spPr>
            <a:xfrm rot="10800000">
              <a:off x="-6419" y="0"/>
              <a:ext cx="6331018" cy="6858000"/>
            </a:xfrm>
            <a:custGeom>
              <a:avLst/>
              <a:gdLst>
                <a:gd name="connsiteX0" fmla="*/ 0 w 3959471"/>
                <a:gd name="connsiteY0" fmla="*/ 6858000 h 6858000"/>
                <a:gd name="connsiteX1" fmla="*/ 3959471 w 3959471"/>
                <a:gd name="connsiteY1" fmla="*/ 0 h 6858000"/>
                <a:gd name="connsiteX2" fmla="*/ 3959471 w 3959471"/>
                <a:gd name="connsiteY2" fmla="*/ 6858000 h 6858000"/>
              </a:gdLst>
              <a:ahLst/>
              <a:cxnLst>
                <a:cxn ang="0">
                  <a:pos x="connsiteX0" y="connsiteY0"/>
                </a:cxn>
                <a:cxn ang="0">
                  <a:pos x="connsiteX1" y="connsiteY1"/>
                </a:cxn>
                <a:cxn ang="0">
                  <a:pos x="connsiteX2" y="connsiteY2"/>
                </a:cxn>
              </a:cxnLst>
              <a:rect l="l" t="t" r="r" b="b"/>
              <a:pathLst>
                <a:path w="3959471" h="6858000">
                  <a:moveTo>
                    <a:pt x="0" y="6858000"/>
                  </a:moveTo>
                  <a:lnTo>
                    <a:pt x="3959471" y="0"/>
                  </a:lnTo>
                  <a:lnTo>
                    <a:pt x="3959471" y="6858000"/>
                  </a:lnTo>
                  <a:close/>
                </a:path>
              </a:pathLst>
            </a:custGeom>
            <a:solidFill>
              <a:srgbClr val="FFFFFF"/>
            </a:solidFill>
            <a:ln w="7938" cap="flat">
              <a:noFill/>
              <a:prstDash val="solid"/>
              <a:miter/>
            </a:ln>
          </p:spPr>
          <p:txBody>
            <a:bodyPr rtlCol="0" anchor="ctr"/>
            <a:lstStyle/>
            <a:p>
              <a:endParaRPr lang="en-US"/>
            </a:p>
          </p:txBody>
        </p:sp>
      </p:gr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sp>
        <p:nvSpPr>
          <p:cNvPr id="32" name="Body Copy">
            <a:extLst>
              <a:ext uri="{FF2B5EF4-FFF2-40B4-BE49-F238E27FC236}">
                <a16:creationId xmlns:a16="http://schemas.microsoft.com/office/drawing/2014/main" id="{B12B31DB-1190-377F-FBBE-84BBE0CE704F}"/>
              </a:ext>
            </a:extLst>
          </p:cNvPr>
          <p:cNvSpPr txBox="1">
            <a:spLocks/>
          </p:cNvSpPr>
          <p:nvPr/>
        </p:nvSpPr>
        <p:spPr>
          <a:xfrm>
            <a:off x="7375403" y="399173"/>
            <a:ext cx="5379679" cy="377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1400" i="1">
                <a:solidFill>
                  <a:schemeClr val="bg1"/>
                </a:solidFill>
                <a:latin typeface="Arial" charset="0"/>
                <a:ea typeface="Arial" charset="0"/>
                <a:cs typeface="Arial" charset="0"/>
              </a:rPr>
              <a:t>Resurssi: Parhaat toimintatavat taloudellisen läpinäkyvyyden varmistamiseksi - Opas</a:t>
            </a:r>
          </a:p>
        </p:txBody>
      </p:sp>
      <p:sp>
        <p:nvSpPr>
          <p:cNvPr id="38" name="Body Copy">
            <a:extLst>
              <a:ext uri="{FF2B5EF4-FFF2-40B4-BE49-F238E27FC236}">
                <a16:creationId xmlns:a16="http://schemas.microsoft.com/office/drawing/2014/main" id="{F4F2E9CE-FAC7-BF68-B930-D5D9D2EF5274}"/>
              </a:ext>
            </a:extLst>
          </p:cNvPr>
          <p:cNvSpPr txBox="1">
            <a:spLocks/>
          </p:cNvSpPr>
          <p:nvPr/>
        </p:nvSpPr>
        <p:spPr>
          <a:xfrm>
            <a:off x="793709" y="156611"/>
            <a:ext cx="4356789" cy="168927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a:solidFill>
                  <a:srgbClr val="00338D"/>
                </a:solidFill>
                <a:latin typeface="Arial" charset="0"/>
                <a:ea typeface="Arial" charset="0"/>
                <a:cs typeface="Arial" charset="0"/>
              </a:rPr>
              <a:t>Parhaat käytännöt varainhoidon avoimuudessa</a:t>
            </a:r>
          </a:p>
        </p:txBody>
      </p:sp>
      <p:sp>
        <p:nvSpPr>
          <p:cNvPr id="39" name="Rectangle 38">
            <a:extLst>
              <a:ext uri="{FF2B5EF4-FFF2-40B4-BE49-F238E27FC236}">
                <a16:creationId xmlns:a16="http://schemas.microsoft.com/office/drawing/2014/main" id="{96B5C4DE-C2F0-1527-0799-74EF0946824B}"/>
              </a:ext>
            </a:extLst>
          </p:cNvPr>
          <p:cNvSpPr/>
          <p:nvPr/>
        </p:nvSpPr>
        <p:spPr>
          <a:xfrm rot="5400000" flipH="1">
            <a:off x="2873627" y="-121830"/>
            <a:ext cx="87738" cy="4247574"/>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41" name="Group 40">
            <a:extLst>
              <a:ext uri="{FF2B5EF4-FFF2-40B4-BE49-F238E27FC236}">
                <a16:creationId xmlns:a16="http://schemas.microsoft.com/office/drawing/2014/main" id="{6610CC1A-0581-14F5-7155-2E232727A7FD}"/>
              </a:ext>
            </a:extLst>
          </p:cNvPr>
          <p:cNvGrpSpPr/>
          <p:nvPr/>
        </p:nvGrpSpPr>
        <p:grpSpPr>
          <a:xfrm>
            <a:off x="1575540" y="3523274"/>
            <a:ext cx="9523793" cy="2577799"/>
            <a:chOff x="1003366" y="3520922"/>
            <a:chExt cx="9523793" cy="2577799"/>
          </a:xfrm>
        </p:grpSpPr>
        <p:sp>
          <p:nvSpPr>
            <p:cNvPr id="15" name="Oval 14">
              <a:extLst>
                <a:ext uri="{FF2B5EF4-FFF2-40B4-BE49-F238E27FC236}">
                  <a16:creationId xmlns:a16="http://schemas.microsoft.com/office/drawing/2014/main" id="{C917FC6D-ED39-D845-A63B-061B23F7B7D1}"/>
                </a:ext>
              </a:extLst>
            </p:cNvPr>
            <p:cNvSpPr/>
            <p:nvPr/>
          </p:nvSpPr>
          <p:spPr bwMode="auto">
            <a:xfrm>
              <a:off x="1003366" y="3538114"/>
              <a:ext cx="2560607" cy="2560607"/>
            </a:xfrm>
            <a:prstGeom prst="ellipse">
              <a:avLst/>
            </a:prstGeom>
            <a:solidFill>
              <a:srgbClr val="7A26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Talous-   </a:t>
              </a:r>
            </a:p>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raportointi</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305050" y="3520923"/>
              <a:ext cx="2560607" cy="2560607"/>
            </a:xfrm>
            <a:prstGeom prst="ellips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Ohjeet </a:t>
              </a:r>
            </a:p>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 korvauksille</a:t>
              </a:r>
            </a:p>
          </p:txBody>
        </p:sp>
        <p:sp>
          <p:nvSpPr>
            <p:cNvPr id="10" name="Oval 9">
              <a:extLst>
                <a:ext uri="{FF2B5EF4-FFF2-40B4-BE49-F238E27FC236}">
                  <a16:creationId xmlns:a16="http://schemas.microsoft.com/office/drawing/2014/main" id="{9D663DF4-83E2-904A-8703-E0CB46178C8E}"/>
                </a:ext>
              </a:extLst>
            </p:cNvPr>
            <p:cNvSpPr/>
            <p:nvPr/>
          </p:nvSpPr>
          <p:spPr bwMode="auto">
            <a:xfrm>
              <a:off x="5664868" y="3538114"/>
              <a:ext cx="2560607" cy="2560607"/>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Pankkitilin  </a:t>
              </a:r>
            </a:p>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hallinta</a:t>
              </a:r>
            </a:p>
          </p:txBody>
        </p:sp>
        <p:sp>
          <p:nvSpPr>
            <p:cNvPr id="40" name="Oval 39">
              <a:extLst>
                <a:ext uri="{FF2B5EF4-FFF2-40B4-BE49-F238E27FC236}">
                  <a16:creationId xmlns:a16="http://schemas.microsoft.com/office/drawing/2014/main" id="{1DD2656F-61FD-6A9E-98F8-4AF5E9337AE5}"/>
                </a:ext>
              </a:extLst>
            </p:cNvPr>
            <p:cNvSpPr/>
            <p:nvPr/>
          </p:nvSpPr>
          <p:spPr bwMode="auto">
            <a:xfrm>
              <a:off x="7966552" y="3520922"/>
              <a:ext cx="2560607" cy="2560607"/>
            </a:xfrm>
            <a:prstGeom prst="ellipse">
              <a:avLst/>
            </a:prstGeom>
            <a:solidFill>
              <a:srgbClr val="00338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Vuoden lopun </a:t>
              </a:r>
            </a:p>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tarkastukset  </a:t>
              </a:r>
            </a:p>
            <a:p>
              <a:pPr marL="609600" indent="-609600" algn="ctr">
                <a:buFont typeface="Helvetica" pitchFamily="84" charset="0"/>
                <a:buNone/>
              </a:pPr>
              <a:r>
                <a:rPr lang="fi-FI" sz="1600" b="1">
                  <a:solidFill>
                    <a:schemeClr val="bg1"/>
                  </a:solidFill>
                  <a:latin typeface="Arial" panose="020B0604020202020204" pitchFamily="34" charset="0"/>
                  <a:ea typeface="Arial" charset="0"/>
                  <a:cs typeface="Arial" panose="020B0604020202020204" pitchFamily="34" charset="0"/>
                </a:rPr>
                <a:t> </a:t>
              </a:r>
            </a:p>
            <a:p>
              <a:pPr marL="609600" indent="-609600" algn="ctr">
                <a:buFont typeface="Helvetica" pitchFamily="84" charset="0"/>
                <a:buNone/>
              </a:pPr>
              <a:endParaRPr lang="en-US" dirty="0">
                <a:solidFill>
                  <a:schemeClr val="bg1"/>
                </a:solidFill>
                <a:latin typeface="Arial" panose="020B0604020202020204" pitchFamily="34" charset="0"/>
                <a:ea typeface="Arial" charset="0"/>
                <a:cs typeface="Arial" panose="020B0604020202020204" pitchFamily="34" charset="0"/>
              </a:endParaRPr>
            </a:p>
          </p:txBody>
        </p:sp>
      </p:grpSp>
    </p:spTree>
    <p:extLst>
      <p:ext uri="{BB962C8B-B14F-4D97-AF65-F5344CB8AC3E}">
        <p14:creationId xmlns:p14="http://schemas.microsoft.com/office/powerpoint/2010/main" val="35243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44</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44</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94520" y="683618"/>
            <a:ext cx="3365077" cy="973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000" b="1" dirty="0">
                <a:solidFill>
                  <a:schemeClr val="bg1"/>
                </a:solidFill>
                <a:latin typeface="Arial" charset="0"/>
                <a:ea typeface="Arial" charset="0"/>
                <a:cs typeface="Arial" charset="0"/>
              </a:rPr>
              <a:t>Palveluaktiviteet-tien suunnittelu </a:t>
            </a:r>
          </a:p>
          <a:p>
            <a:pPr algn="ctr">
              <a:buSzPct val="120000"/>
            </a:pPr>
            <a:r>
              <a:rPr lang="fi-FI" sz="3000" b="1" dirty="0">
                <a:solidFill>
                  <a:schemeClr val="bg1"/>
                </a:solidFill>
                <a:latin typeface="Arial" charset="0"/>
                <a:ea typeface="Arial" charset="0"/>
                <a:cs typeface="Arial" charset="0"/>
              </a:rPr>
              <a:t> </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Resurssi: Tee siitä totta!</a:t>
            </a:r>
          </a:p>
        </p:txBody>
      </p:sp>
      <p:sp>
        <p:nvSpPr>
          <p:cNvPr id="6" name="TextBox 5">
            <a:extLst>
              <a:ext uri="{FF2B5EF4-FFF2-40B4-BE49-F238E27FC236}">
                <a16:creationId xmlns:a16="http://schemas.microsoft.com/office/drawing/2014/main" id="{CF1079DA-057D-90DF-56F3-0DA5CBB5CFAA}"/>
              </a:ext>
            </a:extLst>
          </p:cNvPr>
          <p:cNvSpPr txBox="1"/>
          <p:nvPr/>
        </p:nvSpPr>
        <p:spPr>
          <a:xfrm>
            <a:off x="6417896" y="2773889"/>
            <a:ext cx="5671354" cy="3108543"/>
          </a:xfrm>
          <a:prstGeom prst="rect">
            <a:avLst/>
          </a:prstGeom>
          <a:noFill/>
        </p:spPr>
        <p:txBody>
          <a:bodyPr wrap="square" rtlCol="0">
            <a:spAutoFit/>
          </a:bodyPr>
          <a:lstStyle/>
          <a:p>
            <a:pPr lvl="0"/>
            <a:r>
              <a:rPr lang="fi-FI" sz="2000">
                <a:solidFill>
                  <a:schemeClr val="bg1"/>
                </a:solidFill>
                <a:latin typeface="Arial" panose="020B0604020202020204" pitchFamily="34" charset="0"/>
                <a:cs typeface="Arial" panose="020B0604020202020204" pitchFamily="34" charset="0"/>
              </a:rPr>
              <a:t>Vaihe 1: Laadi luettelo mahdollisista ohjelmista</a:t>
            </a:r>
          </a:p>
          <a:p>
            <a:pPr lvl="0"/>
            <a:endParaRPr lang="en-US" sz="2000" dirty="0">
              <a:solidFill>
                <a:schemeClr val="bg1"/>
              </a:solidFill>
              <a:latin typeface="Arial" panose="020B0604020202020204" pitchFamily="34" charset="0"/>
              <a:cs typeface="Arial" panose="020B0604020202020204" pitchFamily="34" charset="0"/>
            </a:endParaRPr>
          </a:p>
          <a:p>
            <a:pPr lvl="0"/>
            <a:r>
              <a:rPr lang="fi-FI" sz="2000">
                <a:solidFill>
                  <a:schemeClr val="bg1"/>
                </a:solidFill>
                <a:latin typeface="Arial" panose="020B0604020202020204" pitchFamily="34" charset="0"/>
                <a:cs typeface="Arial" panose="020B0604020202020204" pitchFamily="34" charset="0"/>
              </a:rPr>
              <a:t>Vaihe 2: Nimitä työryhmiä</a:t>
            </a:r>
          </a:p>
          <a:p>
            <a:pPr lvl="0"/>
            <a:endParaRPr lang="en-US" sz="2000" dirty="0">
              <a:solidFill>
                <a:schemeClr val="bg1"/>
              </a:solidFill>
              <a:latin typeface="Arial" panose="020B0604020202020204" pitchFamily="34" charset="0"/>
              <a:cs typeface="Arial" panose="020B0604020202020204" pitchFamily="34" charset="0"/>
            </a:endParaRPr>
          </a:p>
          <a:p>
            <a:pPr lvl="0">
              <a:defRPr/>
            </a:pPr>
            <a:r>
              <a:rPr lang="fi-FI" sz="2000">
                <a:solidFill>
                  <a:schemeClr val="bg1"/>
                </a:solidFill>
                <a:latin typeface="Arial" panose="020B0604020202020204" pitchFamily="34" charset="0"/>
                <a:cs typeface="Arial" panose="020B0604020202020204" pitchFamily="34" charset="0"/>
              </a:rPr>
              <a:t>Vaihe 3: Tutki aihetta</a:t>
            </a:r>
          </a:p>
          <a:p>
            <a:pPr lvl="0"/>
            <a:endParaRPr lang="en-US" sz="2000" dirty="0">
              <a:solidFill>
                <a:schemeClr val="bg1"/>
              </a:solidFill>
              <a:latin typeface="Arial" panose="020B0604020202020204" pitchFamily="34" charset="0"/>
              <a:cs typeface="Arial" panose="020B0604020202020204" pitchFamily="34" charset="0"/>
            </a:endParaRPr>
          </a:p>
          <a:p>
            <a:pPr lvl="0">
              <a:defRPr/>
            </a:pPr>
            <a:r>
              <a:rPr lang="fi-FI" sz="2000">
                <a:solidFill>
                  <a:schemeClr val="bg1"/>
                </a:solidFill>
                <a:latin typeface="Arial" panose="020B0604020202020204" pitchFamily="34" charset="0"/>
                <a:cs typeface="Arial" panose="020B0604020202020204" pitchFamily="34" charset="0"/>
              </a:rPr>
              <a:t>Vaihe 4: Kirjoita suunnitelma</a:t>
            </a:r>
          </a:p>
          <a:p>
            <a:pPr lvl="0">
              <a:defRPr/>
            </a:pPr>
            <a:endParaRPr lang="en-US" sz="2000" dirty="0">
              <a:solidFill>
                <a:schemeClr val="bg1"/>
              </a:solidFill>
              <a:latin typeface="Arial" panose="020B0604020202020204" pitchFamily="34" charset="0"/>
              <a:cs typeface="Arial" panose="020B0604020202020204" pitchFamily="34" charset="0"/>
            </a:endParaRPr>
          </a:p>
          <a:p>
            <a:pPr>
              <a:defRPr/>
            </a:pPr>
            <a:r>
              <a:rPr lang="fi-FI" sz="2000">
                <a:solidFill>
                  <a:schemeClr val="bg1"/>
                </a:solidFill>
                <a:latin typeface="Arial" panose="020B0604020202020204" pitchFamily="34" charset="0"/>
                <a:cs typeface="Arial" panose="020B0604020202020204" pitchFamily="34" charset="0"/>
              </a:rPr>
              <a:t>Vaihe 5: Toteuta suunnitelma </a:t>
            </a:r>
          </a:p>
          <a:p>
            <a:pPr lvl="0"/>
            <a:endParaRPr lang="en-US" sz="1600" b="1" dirty="0">
              <a:solidFill>
                <a:srgbClr val="00338D"/>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BAAE6717-182D-FED8-4EFE-CF339AEF5B02}"/>
              </a:ext>
            </a:extLst>
          </p:cNvPr>
          <p:cNvSpPr/>
          <p:nvPr/>
        </p:nvSpPr>
        <p:spPr>
          <a:xfrm>
            <a:off x="4357315" y="6153015"/>
            <a:ext cx="7969943" cy="400110"/>
          </a:xfrm>
          <a:prstGeom prst="rect">
            <a:avLst/>
          </a:prstGeom>
        </p:spPr>
        <p:txBody>
          <a:bodyPr wrap="square">
            <a:spAutoFit/>
          </a:bodyPr>
          <a:lstStyle/>
          <a:p>
            <a:pPr algn="ctr"/>
            <a:r>
              <a:rPr lang="fi-FI" sz="2000" i="1" dirty="0">
                <a:solidFill>
                  <a:schemeClr val="bg1"/>
                </a:solidFill>
                <a:latin typeface="Arial" panose="020B0604020202020204" pitchFamily="34" charset="0"/>
                <a:ea typeface="Segoe UI" panose="020B0502040204020203" pitchFamily="34" charset="0"/>
                <a:cs typeface="Arial" panose="020B0604020202020204" pitchFamily="34" charset="0"/>
              </a:rPr>
              <a:t>Muista, että klubin projektit ovat aina klubin omia päätöksiä. </a:t>
            </a:r>
          </a:p>
        </p:txBody>
      </p:sp>
      <p:pic>
        <p:nvPicPr>
          <p:cNvPr id="3" name="Picture 2">
            <a:extLst>
              <a:ext uri="{FF2B5EF4-FFF2-40B4-BE49-F238E27FC236}">
                <a16:creationId xmlns:a16="http://schemas.microsoft.com/office/drawing/2014/main" id="{686259D6-53CC-0FA9-9712-BCA92648CA89}"/>
              </a:ext>
            </a:extLst>
          </p:cNvPr>
          <p:cNvPicPr>
            <a:picLocks noChangeAspect="1"/>
          </p:cNvPicPr>
          <p:nvPr/>
        </p:nvPicPr>
        <p:blipFill>
          <a:blip r:embed="rId4"/>
          <a:stretch>
            <a:fillRect/>
          </a:stretch>
        </p:blipFill>
        <p:spPr>
          <a:xfrm>
            <a:off x="1112377" y="1077470"/>
            <a:ext cx="3244938" cy="42327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59970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965905" y="580445"/>
            <a:ext cx="4420215" cy="147229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latin typeface="Arial" panose="020B0604020202020204" pitchFamily="34" charset="0"/>
                <a:cs typeface="Arial" panose="020B0604020202020204" pitchFamily="34" charset="0"/>
              </a:rPr>
              <a:t>Toisen koulutusistunnon päätavoitteet</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8 – Sivu 20</a:t>
            </a:r>
          </a:p>
        </p:txBody>
      </p:sp>
      <p:sp>
        <p:nvSpPr>
          <p:cNvPr id="5" name="TextBox 4">
            <a:extLst>
              <a:ext uri="{FF2B5EF4-FFF2-40B4-BE49-F238E27FC236}">
                <a16:creationId xmlns:a16="http://schemas.microsoft.com/office/drawing/2014/main" id="{D01CCFE0-DBDC-892D-5696-39053078EB62}"/>
              </a:ext>
            </a:extLst>
          </p:cNvPr>
          <p:cNvSpPr txBox="1"/>
          <p:nvPr/>
        </p:nvSpPr>
        <p:spPr>
          <a:xfrm>
            <a:off x="738439" y="1782529"/>
            <a:ext cx="3287279" cy="2677656"/>
          </a:xfrm>
          <a:prstGeom prst="rect">
            <a:avLst/>
          </a:prstGeom>
          <a:noFill/>
        </p:spPr>
        <p:txBody>
          <a:bodyPr wrap="square" rtlCol="0">
            <a:spAutoFit/>
          </a:bodyPr>
          <a:lstStyle/>
          <a:p>
            <a:pPr>
              <a:spcAft>
                <a:spcPts val="1800"/>
              </a:spcAft>
            </a:pPr>
            <a:r>
              <a:rPr lang="fi-FI" sz="2800" i="1">
                <a:solidFill>
                  <a:srgbClr val="EBB700"/>
                </a:solidFill>
                <a:latin typeface="Arial" panose="020B0604020202020204" pitchFamily="34" charset="0"/>
                <a:ea typeface="Segoe UI" panose="020B0502040204020203" pitchFamily="34" charset="0"/>
                <a:cs typeface="Arial" panose="020B0604020202020204" pitchFamily="34" charset="0"/>
              </a:rPr>
              <a:t>Toisessa koulutusistunnossa keskitytään klubin rooleihin ja velvollisuuksiin.</a:t>
            </a: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4758208" cy="1880852"/>
          </a:xfrm>
          <a:prstGeom prst="rect">
            <a:avLst/>
          </a:prstGeom>
          <a:noFill/>
        </p:spPr>
        <p:txBody>
          <a:bodyPr wrap="square" rtlCol="0">
            <a:spAutoFit/>
          </a:bodyPr>
          <a:lstStyle/>
          <a:p>
            <a:pPr lvl="0"/>
            <a:r>
              <a:rPr lang="fi-FI" sz="2800">
                <a:solidFill>
                  <a:srgbClr val="002060"/>
                </a:solidFill>
                <a:latin typeface="Arial" panose="020B0604020202020204" pitchFamily="34" charset="0"/>
                <a:cs typeface="Arial" panose="020B0604020202020204" pitchFamily="34" charset="0"/>
              </a:rPr>
              <a:t>Mitkä ovat mielestäsi toisen koulutusistunnon kolme tärkeintä tavoitetta? </a:t>
            </a:r>
          </a:p>
        </p:txBody>
      </p:sp>
    </p:spTree>
    <p:extLst>
      <p:ext uri="{BB962C8B-B14F-4D97-AF65-F5344CB8AC3E}">
        <p14:creationId xmlns:p14="http://schemas.microsoft.com/office/powerpoint/2010/main" val="2182543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EBB700"/>
                </a:solidFill>
                <a:latin typeface="Arial" panose="020B0604020202020204" pitchFamily="34" charset="0"/>
                <a:cs typeface="Arial" panose="020B0604020202020204" pitchFamily="34" charset="0"/>
              </a:rPr>
              <a:t>Kolmas koulutusistunto</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60683" y="3631562"/>
            <a:ext cx="5898995" cy="14211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dirty="0">
                <a:solidFill>
                  <a:schemeClr val="bg1"/>
                </a:solidFill>
                <a:latin typeface="Arial" charset="0"/>
                <a:ea typeface="Arial" charset="0"/>
                <a:cs typeface="Arial" charset="0"/>
              </a:rPr>
              <a:t>Ensimmäinen tapaaminen klubivirkailijan mentoritiimin kanssa.</a:t>
            </a:r>
          </a:p>
          <a:p>
            <a:pPr>
              <a:buSzPct val="120000"/>
            </a:pPr>
            <a:endParaRPr lang="en-US" kern="0" dirty="0">
              <a:solidFill>
                <a:schemeClr val="bg1"/>
              </a:solidFill>
              <a:latin typeface="Arial" charset="0"/>
              <a:ea typeface="Arial" charset="0"/>
              <a:cs typeface="Arial" charset="0"/>
            </a:endParaRPr>
          </a:p>
          <a:p>
            <a:pPr>
              <a:buSzPct val="120000"/>
            </a:pPr>
            <a:r>
              <a:rPr lang="fi-FI" dirty="0">
                <a:solidFill>
                  <a:schemeClr val="bg1"/>
                </a:solidFill>
                <a:latin typeface="Arial" charset="0"/>
                <a:ea typeface="Arial" charset="0"/>
                <a:cs typeface="Arial" charset="0"/>
              </a:rPr>
              <a:t>Korosta suunnittelun, tiimityön ja kommunikaation käsitteitä uusille virkailijoille.</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3"/>
            <a:ext cx="7960224" cy="177297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dirty="0">
                <a:solidFill>
                  <a:schemeClr val="bg1"/>
                </a:solidFill>
                <a:latin typeface="Arial" charset="0"/>
                <a:ea typeface="Arial" charset="0"/>
                <a:cs typeface="Arial" charset="0"/>
              </a:rPr>
              <a:t>Tuottavien ja tarkoituksenmukaisten kokousten järjestäminen</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2928035" y="938302"/>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33366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47</a:t>
            </a:fld>
            <a:endParaRPr lang="en-US" sz="100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822" y="1070377"/>
            <a:ext cx="10272721" cy="98255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600" dirty="0">
                <a:solidFill>
                  <a:srgbClr val="00338D"/>
                </a:solidFill>
                <a:latin typeface="Arial" panose="020B0604020202020204" pitchFamily="34" charset="0"/>
                <a:cs typeface="Arial" panose="020B0604020202020204" pitchFamily="34" charset="0"/>
              </a:rPr>
              <a:t>Tuottavien ja tarkoituksenmukaisten kokousten järjestäminen</a:t>
            </a:r>
          </a:p>
          <a:p>
            <a:endParaRPr lang="en-US" altLang="en-US" sz="1000" kern="0" dirty="0">
              <a:solidFill>
                <a:srgbClr val="FF0000"/>
              </a:solidFill>
              <a:latin typeface="Calibri Light" panose="020F0302020204030204" pitchFamily="34" charset="0"/>
            </a:endParaRPr>
          </a:p>
        </p:txBody>
      </p:sp>
      <p:sp>
        <p:nvSpPr>
          <p:cNvPr id="16" name="TextBox 15">
            <a:extLst>
              <a:ext uri="{FF2B5EF4-FFF2-40B4-BE49-F238E27FC236}">
                <a16:creationId xmlns:a16="http://schemas.microsoft.com/office/drawing/2014/main" id="{8F810F24-525D-0AC4-546D-F4DFB7A6811A}"/>
              </a:ext>
            </a:extLst>
          </p:cNvPr>
          <p:cNvSpPr txBox="1"/>
          <p:nvPr/>
        </p:nvSpPr>
        <p:spPr>
          <a:xfrm>
            <a:off x="1233871" y="2281528"/>
            <a:ext cx="9722734" cy="400110"/>
          </a:xfrm>
          <a:prstGeom prst="rect">
            <a:avLst/>
          </a:prstGeom>
          <a:noFill/>
        </p:spPr>
        <p:txBody>
          <a:bodyPr wrap="square" rtlCol="0">
            <a:spAutoFit/>
          </a:bodyPr>
          <a:lstStyle/>
          <a:p>
            <a:r>
              <a:rPr lang="fi-FI" sz="2000" i="1">
                <a:solidFill>
                  <a:srgbClr val="002060"/>
                </a:solidFill>
                <a:latin typeface="Arial" panose="020B0604020202020204" pitchFamily="34" charset="0"/>
                <a:cs typeface="Arial" panose="020B0604020202020204" pitchFamily="34" charset="0"/>
              </a:rPr>
              <a:t>Kannustaaksesi osallistumista varmista, että vastaatte jäsenten tarpeisiin:</a:t>
            </a:r>
          </a:p>
        </p:txBody>
      </p:sp>
      <p:sp>
        <p:nvSpPr>
          <p:cNvPr id="17" name="Rectangle 16">
            <a:extLst>
              <a:ext uri="{FF2B5EF4-FFF2-40B4-BE49-F238E27FC236}">
                <a16:creationId xmlns:a16="http://schemas.microsoft.com/office/drawing/2014/main" id="{82515E99-4A82-30CE-7599-82DF58F9F108}"/>
              </a:ext>
            </a:extLst>
          </p:cNvPr>
          <p:cNvSpPr/>
          <p:nvPr/>
        </p:nvSpPr>
        <p:spPr>
          <a:xfrm>
            <a:off x="2396313" y="3184590"/>
            <a:ext cx="8171727" cy="3399329"/>
          </a:xfrm>
          <a:prstGeom prst="rect">
            <a:avLst/>
          </a:prstGeom>
        </p:spPr>
        <p:txBody>
          <a:bodyPr wrap="square">
            <a:spAutoFit/>
          </a:bodyPr>
          <a:lstStyle/>
          <a:p>
            <a:pPr marL="857250" lvl="0" indent="-857250">
              <a:lnSpc>
                <a:spcPct val="114000"/>
              </a:lnSpc>
              <a:spcAft>
                <a:spcPts val="2400"/>
              </a:spcAft>
              <a:buFont typeface="Wingdings" panose="05000000000000000000" pitchFamily="2" charset="2"/>
              <a:buChar char="ü"/>
            </a:pPr>
            <a:r>
              <a:rPr lang="fi-FI" sz="2000" dirty="0">
                <a:solidFill>
                  <a:srgbClr val="002060"/>
                </a:solidFill>
                <a:latin typeface="Arial" panose="020B0604020202020204" pitchFamily="34" charset="0"/>
                <a:cs typeface="Arial" panose="020B0604020202020204" pitchFamily="34" charset="0"/>
              </a:rPr>
              <a:t>Kokouksen päivämäärä, aika ja sijainti</a:t>
            </a:r>
          </a:p>
          <a:p>
            <a:pPr marL="857250" indent="-857250">
              <a:lnSpc>
                <a:spcPct val="114000"/>
              </a:lnSpc>
              <a:spcAft>
                <a:spcPts val="2400"/>
              </a:spcAft>
              <a:buFont typeface="Wingdings" panose="05000000000000000000" pitchFamily="2" charset="2"/>
              <a:buChar char="ü"/>
            </a:pPr>
            <a:r>
              <a:rPr lang="fi-FI" sz="2000" dirty="0">
                <a:solidFill>
                  <a:srgbClr val="002060"/>
                </a:solidFill>
                <a:latin typeface="Arial" panose="020B0604020202020204" pitchFamily="34" charset="0"/>
                <a:cs typeface="Arial" panose="020B0604020202020204" pitchFamily="34" charset="0"/>
              </a:rPr>
              <a:t>Lähetä kutsut, joissa kerrotaan aktiviteeteista </a:t>
            </a:r>
          </a:p>
          <a:p>
            <a:pPr marL="857250" indent="-857250">
              <a:lnSpc>
                <a:spcPct val="114000"/>
              </a:lnSpc>
              <a:spcAft>
                <a:spcPts val="2400"/>
              </a:spcAft>
              <a:buFont typeface="Wingdings" panose="05000000000000000000" pitchFamily="2" charset="2"/>
              <a:buChar char="ü"/>
            </a:pPr>
            <a:r>
              <a:rPr lang="fi-FI" sz="2000" dirty="0">
                <a:solidFill>
                  <a:srgbClr val="002060"/>
                </a:solidFill>
                <a:latin typeface="Arial" panose="020B0604020202020204" pitchFamily="34" charset="0"/>
                <a:cs typeface="Arial" panose="020B0604020202020204" pitchFamily="34" charset="0"/>
              </a:rPr>
              <a:t>Soita henkilökohtaisesti kutsuaksesi nykyisiä ja potentiaalisia jäseniä</a:t>
            </a:r>
          </a:p>
          <a:p>
            <a:pPr marL="857250" indent="-857250">
              <a:lnSpc>
                <a:spcPct val="114000"/>
              </a:lnSpc>
              <a:spcAft>
                <a:spcPts val="2400"/>
              </a:spcAft>
              <a:buFont typeface="Wingdings" panose="05000000000000000000" pitchFamily="2" charset="2"/>
              <a:buChar char="ü"/>
            </a:pPr>
            <a:r>
              <a:rPr lang="fi-FI" sz="2000" dirty="0">
                <a:solidFill>
                  <a:srgbClr val="002060"/>
                </a:solidFill>
                <a:latin typeface="Arial" panose="020B0604020202020204" pitchFamily="34" charset="0"/>
                <a:cs typeface="Arial" panose="020B0604020202020204" pitchFamily="34" charset="0"/>
              </a:rPr>
              <a:t> Kutsu mielenkiintoisia ja asiaankuuluvia puhujia</a:t>
            </a:r>
          </a:p>
          <a:p>
            <a:pPr marL="857250" indent="-857250">
              <a:lnSpc>
                <a:spcPct val="114000"/>
              </a:lnSpc>
              <a:spcAft>
                <a:spcPts val="2400"/>
              </a:spcAft>
              <a:buFont typeface="Wingdings" panose="05000000000000000000" pitchFamily="2" charset="2"/>
              <a:buChar char="ü"/>
            </a:pPr>
            <a:r>
              <a:rPr lang="fi-FI" sz="2000" dirty="0">
                <a:solidFill>
                  <a:srgbClr val="002060"/>
                </a:solidFill>
                <a:latin typeface="Arial" panose="020B0604020202020204" pitchFamily="34" charset="0"/>
                <a:cs typeface="Arial" panose="020B0604020202020204" pitchFamily="34" charset="0"/>
              </a:rPr>
              <a:t>Ota jäsenet mukaan projekteihin heti</a:t>
            </a:r>
          </a:p>
        </p:txBody>
      </p:sp>
    </p:spTree>
    <p:extLst>
      <p:ext uri="{BB962C8B-B14F-4D97-AF65-F5344CB8AC3E}">
        <p14:creationId xmlns:p14="http://schemas.microsoft.com/office/powerpoint/2010/main" val="2253410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48</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48</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94520" y="683618"/>
            <a:ext cx="3365077" cy="973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000" b="1">
                <a:solidFill>
                  <a:schemeClr val="bg1"/>
                </a:solidFill>
                <a:latin typeface="Arial" charset="0"/>
                <a:ea typeface="Arial" charset="0"/>
                <a:cs typeface="Arial" charset="0"/>
              </a:rPr>
              <a:t>Miten kokouksia parannetaan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Resurssi: Teidän klubinne, teidän tapanne!</a:t>
            </a:r>
          </a:p>
        </p:txBody>
      </p:sp>
      <p:sp>
        <p:nvSpPr>
          <p:cNvPr id="11" name="TextBox 10">
            <a:extLst>
              <a:ext uri="{FF2B5EF4-FFF2-40B4-BE49-F238E27FC236}">
                <a16:creationId xmlns:a16="http://schemas.microsoft.com/office/drawing/2014/main" id="{26DF0BAD-7801-C801-D935-D0D39E06DA71}"/>
              </a:ext>
            </a:extLst>
          </p:cNvPr>
          <p:cNvSpPr txBox="1"/>
          <p:nvPr/>
        </p:nvSpPr>
        <p:spPr>
          <a:xfrm>
            <a:off x="6406226" y="3047013"/>
            <a:ext cx="5458352" cy="3416320"/>
          </a:xfrm>
          <a:prstGeom prst="rect">
            <a:avLst/>
          </a:prstGeom>
          <a:noFill/>
        </p:spPr>
        <p:txBody>
          <a:bodyPr wrap="square" rtlCol="0">
            <a:spAutoFit/>
          </a:bodyPr>
          <a:lstStyle/>
          <a:p>
            <a:pPr>
              <a:spcAft>
                <a:spcPts val="1800"/>
              </a:spcAft>
            </a:pPr>
            <a:r>
              <a:rPr lang="fi-FI">
                <a:solidFill>
                  <a:schemeClr val="bg1"/>
                </a:solidFill>
                <a:latin typeface="Arial" panose="020B0604020202020204" pitchFamily="34" charset="0"/>
                <a:cs typeface="Arial" panose="020B0604020202020204" pitchFamily="34" charset="0"/>
              </a:rPr>
              <a:t>Kokouksen muokkaaminen sopivaksi</a:t>
            </a:r>
          </a:p>
          <a:p>
            <a:pPr>
              <a:spcAft>
                <a:spcPts val="1800"/>
              </a:spcAft>
            </a:pPr>
            <a:r>
              <a:rPr lang="fi-FI">
                <a:solidFill>
                  <a:schemeClr val="bg1"/>
                </a:solidFill>
                <a:latin typeface="Arial" panose="020B0604020202020204" pitchFamily="34" charset="0"/>
                <a:cs typeface="Arial" panose="020B0604020202020204" pitchFamily="34" charset="0"/>
              </a:rPr>
              <a:t>Muokatkaa tavallisia kokouksia</a:t>
            </a:r>
          </a:p>
          <a:p>
            <a:pPr>
              <a:spcAft>
                <a:spcPts val="1800"/>
              </a:spcAft>
              <a:defRPr/>
            </a:pPr>
            <a:r>
              <a:rPr lang="fi-FI">
                <a:solidFill>
                  <a:schemeClr val="bg1"/>
                </a:solidFill>
                <a:latin typeface="Arial" panose="020B0604020202020204" pitchFamily="34" charset="0"/>
                <a:cs typeface="Arial" panose="020B0604020202020204" pitchFamily="34" charset="0"/>
              </a:rPr>
              <a:t>Vaiheittainen muutos</a:t>
            </a:r>
          </a:p>
          <a:p>
            <a:pPr>
              <a:spcAft>
                <a:spcPts val="1800"/>
              </a:spcAft>
              <a:defRPr/>
            </a:pPr>
            <a:r>
              <a:rPr lang="fi-FI">
                <a:solidFill>
                  <a:schemeClr val="bg1"/>
                </a:solidFill>
                <a:latin typeface="Arial" panose="020B0604020202020204" pitchFamily="34" charset="0"/>
                <a:cs typeface="Arial" panose="020B0604020202020204" pitchFamily="34" charset="0"/>
              </a:rPr>
              <a:t>Avain kokouksen menestykseen</a:t>
            </a:r>
          </a:p>
          <a:p>
            <a:pPr>
              <a:spcAft>
                <a:spcPts val="1800"/>
              </a:spcAft>
              <a:defRPr/>
            </a:pPr>
            <a:r>
              <a:rPr lang="fi-FI">
                <a:solidFill>
                  <a:schemeClr val="bg1"/>
                </a:solidFill>
                <a:latin typeface="Arial" panose="020B0604020202020204" pitchFamily="34" charset="0"/>
                <a:cs typeface="Arial" panose="020B0604020202020204" pitchFamily="34" charset="0"/>
              </a:rPr>
              <a:t>Ideoita osallistamisen lisäämiseksi</a:t>
            </a:r>
          </a:p>
          <a:p>
            <a:pPr>
              <a:spcAft>
                <a:spcPts val="1800"/>
              </a:spcAft>
              <a:defRPr/>
            </a:pPr>
            <a:r>
              <a:rPr lang="fi-FI">
                <a:solidFill>
                  <a:schemeClr val="bg1"/>
                </a:solidFill>
                <a:latin typeface="Arial" panose="020B0604020202020204" pitchFamily="34" charset="0"/>
                <a:cs typeface="Arial" panose="020B0604020202020204" pitchFamily="34" charset="0"/>
              </a:rPr>
              <a:t>Klubikokouksen ohjelmaideoita</a:t>
            </a:r>
          </a:p>
          <a:p>
            <a:pPr>
              <a:spcAft>
                <a:spcPts val="1800"/>
              </a:spcAft>
              <a:defRPr/>
            </a:pPr>
            <a:r>
              <a:rPr lang="fi-FI">
                <a:solidFill>
                  <a:schemeClr val="bg1"/>
                </a:solidFill>
                <a:latin typeface="Arial" panose="020B0604020202020204" pitchFamily="34" charset="0"/>
                <a:cs typeface="Arial" panose="020B0604020202020204" pitchFamily="34" charset="0"/>
              </a:rPr>
              <a:t>Mainosta kokouksia ja tapahtumia yleisölle</a:t>
            </a:r>
          </a:p>
        </p:txBody>
      </p:sp>
      <p:pic>
        <p:nvPicPr>
          <p:cNvPr id="4" name="Picture 3">
            <a:extLst>
              <a:ext uri="{FF2B5EF4-FFF2-40B4-BE49-F238E27FC236}">
                <a16:creationId xmlns:a16="http://schemas.microsoft.com/office/drawing/2014/main" id="{E4F65015-4D80-A5C7-74AF-632CD5D8C364}"/>
              </a:ext>
            </a:extLst>
          </p:cNvPr>
          <p:cNvPicPr>
            <a:picLocks noChangeAspect="1"/>
          </p:cNvPicPr>
          <p:nvPr/>
        </p:nvPicPr>
        <p:blipFill>
          <a:blip r:embed="rId4"/>
          <a:stretch>
            <a:fillRect/>
          </a:stretch>
        </p:blipFill>
        <p:spPr>
          <a:xfrm>
            <a:off x="1150639" y="1014927"/>
            <a:ext cx="3134062" cy="4064171"/>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686521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039288" y="589741"/>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latin typeface="Arial" panose="020B0604020202020204" pitchFamily="34" charset="0"/>
                <a:cs typeface="Arial" panose="020B0604020202020204" pitchFamily="34" charset="0"/>
              </a:rPr>
              <a:t>Tuottavat ja tarkoituksenmukaiset kokoukset</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9 – Sivu 22</a:t>
            </a:r>
          </a:p>
        </p:txBody>
      </p:sp>
      <p:sp>
        <p:nvSpPr>
          <p:cNvPr id="5" name="TextBox 4">
            <a:extLst>
              <a:ext uri="{FF2B5EF4-FFF2-40B4-BE49-F238E27FC236}">
                <a16:creationId xmlns:a16="http://schemas.microsoft.com/office/drawing/2014/main" id="{D01CCFE0-DBDC-892D-5696-39053078EB62}"/>
              </a:ext>
            </a:extLst>
          </p:cNvPr>
          <p:cNvSpPr txBox="1"/>
          <p:nvPr/>
        </p:nvSpPr>
        <p:spPr>
          <a:xfrm>
            <a:off x="361444" y="2326699"/>
            <a:ext cx="4365475" cy="1384995"/>
          </a:xfrm>
          <a:prstGeom prst="rect">
            <a:avLst/>
          </a:prstGeom>
          <a:noFill/>
        </p:spPr>
        <p:txBody>
          <a:bodyPr wrap="square" rtlCol="0">
            <a:spAutoFit/>
          </a:bodyPr>
          <a:lstStyle/>
          <a:p>
            <a:pPr>
              <a:spcAft>
                <a:spcPts val="1800"/>
              </a:spcAft>
            </a:pPr>
            <a:r>
              <a:rPr lang="fi-FI" sz="2800" i="1">
                <a:solidFill>
                  <a:srgbClr val="EBB700"/>
                </a:solidFill>
                <a:latin typeface="Arial" panose="020B0604020202020204" pitchFamily="34" charset="0"/>
                <a:ea typeface="Segoe UI" panose="020B0502040204020203" pitchFamily="34" charset="0"/>
                <a:cs typeface="Arial" panose="020B0604020202020204" pitchFamily="34" charset="0"/>
              </a:rPr>
              <a:t>Kolmas koulutusistunto keskittyy tuottavien ja tarkoituksenmukaisten kokousten järjestämiseen</a:t>
            </a:r>
          </a:p>
        </p:txBody>
      </p:sp>
      <p:sp>
        <p:nvSpPr>
          <p:cNvPr id="10" name="TextBox 9">
            <a:extLst>
              <a:ext uri="{FF2B5EF4-FFF2-40B4-BE49-F238E27FC236}">
                <a16:creationId xmlns:a16="http://schemas.microsoft.com/office/drawing/2014/main" id="{BE879508-5DB3-4020-B6A5-7219C6E605BF}"/>
              </a:ext>
            </a:extLst>
          </p:cNvPr>
          <p:cNvSpPr txBox="1"/>
          <p:nvPr/>
        </p:nvSpPr>
        <p:spPr>
          <a:xfrm>
            <a:off x="5772812" y="3063406"/>
            <a:ext cx="5780868" cy="1938992"/>
          </a:xfrm>
          <a:prstGeom prst="rect">
            <a:avLst/>
          </a:prstGeom>
          <a:noFill/>
        </p:spPr>
        <p:txBody>
          <a:bodyPr wrap="square" rtlCol="0">
            <a:spAutoFit/>
          </a:bodyPr>
          <a:lstStyle/>
          <a:p>
            <a:pPr lvl="0"/>
            <a:r>
              <a:rPr lang="fi-FI" sz="2400">
                <a:solidFill>
                  <a:srgbClr val="002060"/>
                </a:solidFill>
                <a:latin typeface="Arial" panose="020B0604020202020204" pitchFamily="34" charset="0"/>
                <a:cs typeface="Arial" panose="020B0604020202020204" pitchFamily="34" charset="0"/>
              </a:rPr>
              <a:t>Mitä tarvitaan positiivisten ja tuottavien kokousten järjestämiseen?</a:t>
            </a:r>
          </a:p>
          <a:p>
            <a:pPr marL="514350" indent="-514350">
              <a:buFont typeface="+mj-lt"/>
              <a:buAutoNum type="arabicPeriod"/>
            </a:pPr>
            <a:endParaRPr lang="en-US" sz="2400" dirty="0">
              <a:solidFill>
                <a:srgbClr val="002060"/>
              </a:solidFill>
              <a:latin typeface="Arial" panose="020B0604020202020204" pitchFamily="34" charset="0"/>
              <a:cs typeface="Arial" panose="020B0604020202020204" pitchFamily="34" charset="0"/>
            </a:endParaRPr>
          </a:p>
          <a:p>
            <a:pPr lvl="0"/>
            <a:r>
              <a:rPr lang="fi-FI" sz="2400">
                <a:solidFill>
                  <a:srgbClr val="002060"/>
                </a:solidFill>
                <a:latin typeface="Arial" panose="020B0604020202020204" pitchFamily="34" charset="0"/>
                <a:cs typeface="Arial" panose="020B0604020202020204" pitchFamily="34" charset="0"/>
              </a:rPr>
              <a:t>Mitä voidaan tehdä osallistumisen lisäämiseksi?</a:t>
            </a:r>
          </a:p>
        </p:txBody>
      </p:sp>
    </p:spTree>
    <p:extLst>
      <p:ext uri="{BB962C8B-B14F-4D97-AF65-F5344CB8AC3E}">
        <p14:creationId xmlns:p14="http://schemas.microsoft.com/office/powerpoint/2010/main" val="2800409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45781" y="17697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065912" y="1202068"/>
            <a:ext cx="4557753"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latin typeface="Arial" panose="020B0604020202020204" pitchFamily="34" charset="0"/>
                <a:cs typeface="Arial" panose="020B0604020202020204" pitchFamily="34" charset="0"/>
              </a:rPr>
              <a:t>Kurssin sisältö</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7056494" y="1440324"/>
            <a:ext cx="4257742" cy="4538043"/>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529658" y="2262391"/>
            <a:ext cx="5990412"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fi-FI" sz="1800" b="0" dirty="0">
                <a:solidFill>
                  <a:srgbClr val="002060"/>
                </a:solidFill>
              </a:rPr>
              <a:t>Osa I:</a:t>
            </a:r>
            <a:r>
              <a:rPr lang="fi-FI" sz="1800" dirty="0">
                <a:solidFill>
                  <a:srgbClr val="002060"/>
                </a:solidFill>
              </a:rPr>
              <a:t>      Menestyksellisen opaslionin taidot</a:t>
            </a:r>
          </a:p>
          <a:p>
            <a:pPr>
              <a:tabLst>
                <a:tab pos="1255713" algn="l"/>
              </a:tabLst>
            </a:pPr>
            <a:r>
              <a:rPr lang="fi-FI" sz="1800" dirty="0">
                <a:solidFill>
                  <a:srgbClr val="002060"/>
                </a:solidFill>
              </a:rPr>
              <a:t> </a:t>
            </a:r>
          </a:p>
          <a:p>
            <a:pPr>
              <a:tabLst>
                <a:tab pos="1828800" algn="l"/>
              </a:tabLst>
            </a:pPr>
            <a:r>
              <a:rPr lang="fi-FI" sz="1800" b="0" dirty="0">
                <a:solidFill>
                  <a:srgbClr val="002060"/>
                </a:solidFill>
              </a:rPr>
              <a:t>Osa II:     </a:t>
            </a:r>
            <a:r>
              <a:rPr lang="fi-FI" sz="1800" dirty="0">
                <a:solidFill>
                  <a:srgbClr val="002060"/>
                </a:solidFill>
              </a:rPr>
              <a:t>Hyvä aloitus - </a:t>
            </a:r>
          </a:p>
          <a:p>
            <a:pPr>
              <a:tabLst>
                <a:tab pos="1828800" algn="l"/>
              </a:tabLst>
            </a:pPr>
            <a:r>
              <a:rPr lang="fi-FI" sz="1800" dirty="0">
                <a:solidFill>
                  <a:srgbClr val="002060"/>
                </a:solidFill>
              </a:rPr>
              <a:t>                     Ole tiedon asiantuntija</a:t>
            </a:r>
          </a:p>
          <a:p>
            <a:pPr>
              <a:tabLst>
                <a:tab pos="1255713" algn="l"/>
              </a:tabLst>
            </a:pPr>
            <a:endParaRPr lang="en-US" altLang="en-US" sz="1800" dirty="0">
              <a:solidFill>
                <a:srgbClr val="002060"/>
              </a:solidFill>
            </a:endParaRPr>
          </a:p>
          <a:p>
            <a:pPr>
              <a:tabLst>
                <a:tab pos="1255713" algn="l"/>
              </a:tabLst>
            </a:pPr>
            <a:r>
              <a:rPr lang="fi-FI" sz="1800" b="0" dirty="0">
                <a:solidFill>
                  <a:srgbClr val="002060"/>
                </a:solidFill>
              </a:rPr>
              <a:t>Osa III:    </a:t>
            </a:r>
            <a:r>
              <a:rPr lang="fi-FI" sz="1800" dirty="0">
                <a:solidFill>
                  <a:srgbClr val="002060"/>
                </a:solidFill>
              </a:rPr>
              <a:t>Perusta klubivirkailijoiden mentoritiimi</a:t>
            </a:r>
          </a:p>
          <a:p>
            <a:pPr>
              <a:tabLst>
                <a:tab pos="1255713" algn="l"/>
              </a:tabLst>
            </a:pPr>
            <a:r>
              <a:rPr lang="fi-FI" sz="1800" dirty="0">
                <a:solidFill>
                  <a:srgbClr val="002060"/>
                </a:solidFill>
              </a:rPr>
              <a:t> </a:t>
            </a:r>
          </a:p>
          <a:p>
            <a:pPr>
              <a:tabLst>
                <a:tab pos="1255713" algn="l"/>
              </a:tabLst>
            </a:pPr>
            <a:r>
              <a:rPr lang="fi-FI" sz="1800" b="0" dirty="0">
                <a:solidFill>
                  <a:srgbClr val="002060"/>
                </a:solidFill>
              </a:rPr>
              <a:t>Osa IV:    </a:t>
            </a:r>
            <a:r>
              <a:rPr lang="fi-FI" sz="1800" dirty="0">
                <a:solidFill>
                  <a:srgbClr val="002060"/>
                </a:solidFill>
              </a:rPr>
              <a:t>Suunnittele klubivirkailijoiden koulutus</a:t>
            </a:r>
          </a:p>
          <a:p>
            <a:pPr>
              <a:tabLst>
                <a:tab pos="1255713" algn="l"/>
              </a:tabLst>
            </a:pPr>
            <a:r>
              <a:rPr lang="fi-FI" sz="1800" dirty="0">
                <a:solidFill>
                  <a:srgbClr val="002060"/>
                </a:solidFill>
              </a:rPr>
              <a:t>  </a:t>
            </a:r>
          </a:p>
          <a:p>
            <a:pPr>
              <a:tabLst>
                <a:tab pos="1255713" algn="l"/>
              </a:tabLst>
            </a:pPr>
            <a:r>
              <a:rPr lang="fi-FI" sz="1800" b="0" dirty="0">
                <a:solidFill>
                  <a:srgbClr val="002060"/>
                </a:solidFill>
              </a:rPr>
              <a:t>Osa V:</a:t>
            </a:r>
            <a:r>
              <a:rPr lang="fi-FI" sz="1800" dirty="0">
                <a:solidFill>
                  <a:srgbClr val="002060"/>
                </a:solidFill>
              </a:rPr>
              <a:t>     Klubin tarpeiden arvioiminen</a:t>
            </a:r>
          </a:p>
          <a:p>
            <a:pPr>
              <a:tabLst>
                <a:tab pos="1255713" algn="l"/>
              </a:tabLst>
            </a:pPr>
            <a:r>
              <a:rPr lang="fi-FI" sz="1800" dirty="0">
                <a:solidFill>
                  <a:srgbClr val="002060"/>
                </a:solidFill>
              </a:rPr>
              <a:t>	</a:t>
            </a:r>
          </a:p>
          <a:p>
            <a:pPr>
              <a:tabLst>
                <a:tab pos="1255713" algn="l"/>
              </a:tabLst>
            </a:pPr>
            <a:r>
              <a:rPr lang="fi-FI" sz="1800" b="0" dirty="0">
                <a:solidFill>
                  <a:srgbClr val="002060"/>
                </a:solidFill>
              </a:rPr>
              <a:t>Osa VI:   </a:t>
            </a:r>
            <a:r>
              <a:rPr lang="fi-FI" sz="1800" dirty="0">
                <a:solidFill>
                  <a:srgbClr val="002060"/>
                </a:solidFill>
              </a:rPr>
              <a:t>Opaslionin resurssit</a:t>
            </a:r>
          </a:p>
        </p:txBody>
      </p:sp>
      <p:sp>
        <p:nvSpPr>
          <p:cNvPr id="44" name="Rectangle 43">
            <a:extLst>
              <a:ext uri="{FF2B5EF4-FFF2-40B4-BE49-F238E27FC236}">
                <a16:creationId xmlns:a16="http://schemas.microsoft.com/office/drawing/2014/main" id="{00DF1D3C-41B0-B773-1260-ECDAD08BC3F5}"/>
              </a:ext>
            </a:extLst>
          </p:cNvPr>
          <p:cNvSpPr/>
          <p:nvPr/>
        </p:nvSpPr>
        <p:spPr>
          <a:xfrm>
            <a:off x="2063725" y="6360706"/>
            <a:ext cx="7119880" cy="307777"/>
          </a:xfrm>
          <a:prstGeom prst="rect">
            <a:avLst/>
          </a:prstGeom>
        </p:spPr>
        <p:txBody>
          <a:bodyPr wrap="square">
            <a:spAutoFit/>
          </a:bodyPr>
          <a:lstStyle/>
          <a:p>
            <a:r>
              <a:rPr lang="fi-FI" sz="1400" i="1">
                <a:solidFill>
                  <a:srgbClr val="002060"/>
                </a:solidFill>
                <a:latin typeface="Calibri Light" panose="020F0302020204030204" pitchFamily="34" charset="0"/>
                <a:cs typeface="Calibri Light" panose="020F0302020204030204" pitchFamily="34" charset="0"/>
              </a:rPr>
              <a:t>Opaslionin kurssi voidaa suorittaa joko itsenäisesti tai luokkahuoneessa tapahtuvan koulutuksen kautta.</a:t>
            </a:r>
          </a:p>
        </p:txBody>
      </p:sp>
    </p:spTree>
    <p:extLst>
      <p:ext uri="{BB962C8B-B14F-4D97-AF65-F5344CB8AC3E}">
        <p14:creationId xmlns:p14="http://schemas.microsoft.com/office/powerpoint/2010/main" val="2805177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EBB700"/>
                </a:solidFill>
                <a:latin typeface="Arial" panose="020B0604020202020204" pitchFamily="34" charset="0"/>
                <a:cs typeface="Arial" panose="020B0604020202020204" pitchFamily="34" charset="0"/>
              </a:rPr>
              <a:t>Neljäs koulutusistunto:</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a:solidFill>
                  <a:schemeClr val="bg1"/>
                </a:solidFill>
                <a:latin typeface="Arial" charset="0"/>
                <a:ea typeface="Arial" charset="0"/>
                <a:cs typeface="Arial" charset="0"/>
              </a:rPr>
              <a:t>Jäsenten rekrytoinnin ja säilyttämisen tärkeys</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C2D95366-ADB6-D583-EB63-819351794CEF}"/>
              </a:ext>
            </a:extLst>
          </p:cNvPr>
          <p:cNvSpPr/>
          <p:nvPr/>
        </p:nvSpPr>
        <p:spPr>
          <a:xfrm>
            <a:off x="113820" y="3156972"/>
            <a:ext cx="7606897" cy="1685846"/>
          </a:xfrm>
          <a:prstGeom prst="rect">
            <a:avLst/>
          </a:prstGeom>
        </p:spPr>
        <p:txBody>
          <a:bodyPr wrap="square">
            <a:spAutoFit/>
          </a:bodyPr>
          <a:lstStyle/>
          <a:p>
            <a:pPr algn="ctr">
              <a:lnSpc>
                <a:spcPct val="150000"/>
              </a:lnSpc>
            </a:pPr>
            <a:r>
              <a:rPr lang="fi-FI" sz="2400" i="1" dirty="0">
                <a:solidFill>
                  <a:schemeClr val="bg1"/>
                </a:solidFill>
                <a:latin typeface="Arial" panose="020B0604020202020204" pitchFamily="34" charset="0"/>
                <a:ea typeface="Segoe UI" panose="020B0502040204020203" pitchFamily="34" charset="0"/>
                <a:cs typeface="Arial" panose="020B0604020202020204" pitchFamily="34" charset="0"/>
              </a:rPr>
              <a:t>Tässä jaksossa korostetaan, että on tärkeää</a:t>
            </a:r>
          </a:p>
          <a:p>
            <a:pPr algn="ctr">
              <a:lnSpc>
                <a:spcPct val="150000"/>
              </a:lnSpc>
            </a:pPr>
            <a:r>
              <a:rPr lang="fi-FI" sz="2400" i="1" dirty="0">
                <a:solidFill>
                  <a:schemeClr val="bg1"/>
                </a:solidFill>
                <a:latin typeface="Arial" panose="020B0604020202020204" pitchFamily="34" charset="0"/>
                <a:ea typeface="Segoe UI" panose="020B0502040204020203" pitchFamily="34" charset="0"/>
                <a:cs typeface="Arial" panose="020B0604020202020204" pitchFamily="34" charset="0"/>
              </a:rPr>
              <a:t> jatkaa klubin kasvua ja tarjota mahdollisuus tarkistaa </a:t>
            </a:r>
          </a:p>
          <a:p>
            <a:pPr algn="ctr">
              <a:lnSpc>
                <a:spcPct val="150000"/>
              </a:lnSpc>
            </a:pPr>
            <a:r>
              <a:rPr lang="fi-FI" sz="2400" i="1" dirty="0">
                <a:solidFill>
                  <a:schemeClr val="bg1"/>
                </a:solidFill>
                <a:latin typeface="Arial" panose="020B0604020202020204" pitchFamily="34" charset="0"/>
                <a:ea typeface="Segoe UI" panose="020B0502040204020203" pitchFamily="34" charset="0"/>
                <a:cs typeface="Arial" panose="020B0604020202020204" pitchFamily="34" charset="0"/>
              </a:rPr>
              <a:t> klubivirkailijoiden mentoritiimin edistymistä.  </a:t>
            </a:r>
          </a:p>
        </p:txBody>
      </p:sp>
    </p:spTree>
    <p:extLst>
      <p:ext uri="{BB962C8B-B14F-4D97-AF65-F5344CB8AC3E}">
        <p14:creationId xmlns:p14="http://schemas.microsoft.com/office/powerpoint/2010/main" val="3940924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51</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78546"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51</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088010" y="76238"/>
            <a:ext cx="3475687" cy="132695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2800" b="1" dirty="0">
                <a:solidFill>
                  <a:schemeClr val="bg1"/>
                </a:solidFill>
                <a:latin typeface="Arial" charset="0"/>
                <a:ea typeface="Arial" charset="0"/>
                <a:cs typeface="Arial" charset="0"/>
              </a:rPr>
              <a:t>Jäsenten rekrytoinnin ja säilyttämisen tärkeys</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Resurssi: Klubin jäsenjohtajan e-Kirja</a:t>
            </a:r>
          </a:p>
        </p:txBody>
      </p:sp>
      <p:sp>
        <p:nvSpPr>
          <p:cNvPr id="10" name="TextBox 9">
            <a:extLst>
              <a:ext uri="{FF2B5EF4-FFF2-40B4-BE49-F238E27FC236}">
                <a16:creationId xmlns:a16="http://schemas.microsoft.com/office/drawing/2014/main" id="{0B89E571-770D-7F6F-900F-245B45F2A552}"/>
              </a:ext>
            </a:extLst>
          </p:cNvPr>
          <p:cNvSpPr txBox="1"/>
          <p:nvPr/>
        </p:nvSpPr>
        <p:spPr>
          <a:xfrm>
            <a:off x="7937551" y="2922850"/>
            <a:ext cx="3447205" cy="3477875"/>
          </a:xfrm>
          <a:prstGeom prst="rect">
            <a:avLst/>
          </a:prstGeom>
          <a:noFill/>
        </p:spPr>
        <p:txBody>
          <a:bodyPr wrap="square" rtlCol="0">
            <a:spAutoFit/>
          </a:bodyPr>
          <a:lstStyle/>
          <a:p>
            <a:r>
              <a:rPr lang="fi-FI" sz="2000">
                <a:solidFill>
                  <a:schemeClr val="bg1"/>
                </a:solidFill>
                <a:latin typeface="Arial" panose="020B0604020202020204" pitchFamily="34" charset="0"/>
                <a:cs typeface="Arial" panose="020B0604020202020204" pitchFamily="34" charset="0"/>
              </a:rPr>
              <a:t>Uusien jäsenten rekrytointi</a:t>
            </a:r>
          </a:p>
          <a:p>
            <a:endParaRPr lang="en-US" sz="2000" dirty="0">
              <a:solidFill>
                <a:schemeClr val="bg1"/>
              </a:solidFill>
              <a:latin typeface="Arial" panose="020B0604020202020204" pitchFamily="34" charset="0"/>
              <a:cs typeface="Arial" panose="020B0604020202020204" pitchFamily="34" charset="0"/>
            </a:endParaRPr>
          </a:p>
          <a:p>
            <a:r>
              <a:rPr lang="fi-FI" sz="2000">
                <a:solidFill>
                  <a:schemeClr val="bg1"/>
                </a:solidFill>
                <a:latin typeface="Arial" panose="020B0604020202020204" pitchFamily="34" charset="0"/>
                <a:cs typeface="Arial" panose="020B0604020202020204" pitchFamily="34" charset="0"/>
              </a:rPr>
              <a:t>Kummin velvollisuudet</a:t>
            </a:r>
          </a:p>
          <a:p>
            <a:endParaRPr lang="en-US" sz="2000" dirty="0">
              <a:solidFill>
                <a:schemeClr val="bg1"/>
              </a:solidFill>
              <a:latin typeface="Arial" panose="020B0604020202020204" pitchFamily="34" charset="0"/>
              <a:cs typeface="Arial" panose="020B0604020202020204" pitchFamily="34" charset="0"/>
            </a:endParaRPr>
          </a:p>
          <a:p>
            <a:pPr>
              <a:defRPr/>
            </a:pPr>
            <a:r>
              <a:rPr lang="fi-FI" sz="2000">
                <a:solidFill>
                  <a:schemeClr val="bg1"/>
                </a:solidFill>
                <a:latin typeface="Arial" panose="020B0604020202020204" pitchFamily="34" charset="0"/>
                <a:cs typeface="Arial" panose="020B0604020202020204" pitchFamily="34" charset="0"/>
              </a:rPr>
              <a:t>Jäseneksiottoseremonia</a:t>
            </a:r>
          </a:p>
          <a:p>
            <a:endParaRPr lang="en-US" sz="2000" dirty="0">
              <a:solidFill>
                <a:schemeClr val="bg1"/>
              </a:solidFill>
              <a:latin typeface="Arial" panose="020B0604020202020204" pitchFamily="34" charset="0"/>
              <a:cs typeface="Arial" panose="020B0604020202020204" pitchFamily="34" charset="0"/>
            </a:endParaRPr>
          </a:p>
          <a:p>
            <a:pPr>
              <a:defRPr/>
            </a:pPr>
            <a:r>
              <a:rPr lang="fi-FI" sz="2000">
                <a:solidFill>
                  <a:schemeClr val="bg1"/>
                </a:solidFill>
                <a:latin typeface="Arial" panose="020B0604020202020204" pitchFamily="34" charset="0"/>
                <a:cs typeface="Arial" panose="020B0604020202020204" pitchFamily="34" charset="0"/>
              </a:rPr>
              <a:t>Uuden jäsenen perehdytys</a:t>
            </a:r>
          </a:p>
          <a:p>
            <a:pPr>
              <a:defRPr/>
            </a:pPr>
            <a:endParaRPr lang="en-US" sz="2000" dirty="0">
              <a:solidFill>
                <a:schemeClr val="bg1"/>
              </a:solidFill>
              <a:latin typeface="Arial" panose="020B0604020202020204" pitchFamily="34" charset="0"/>
              <a:cs typeface="Arial" panose="020B0604020202020204" pitchFamily="34" charset="0"/>
            </a:endParaRPr>
          </a:p>
          <a:p>
            <a:pPr>
              <a:defRPr/>
            </a:pPr>
            <a:r>
              <a:rPr lang="fi-FI" sz="2000">
                <a:solidFill>
                  <a:schemeClr val="bg1"/>
                </a:solidFill>
                <a:latin typeface="Arial" panose="020B0604020202020204" pitchFamily="34" charset="0"/>
                <a:cs typeface="Arial" panose="020B0604020202020204" pitchFamily="34" charset="0"/>
              </a:rPr>
              <a:t>Jäsenpalkinnot</a:t>
            </a:r>
          </a:p>
          <a:p>
            <a:pPr>
              <a:defRPr/>
            </a:pPr>
            <a:endParaRPr lang="en-US" altLang="en-US" sz="2000" dirty="0">
              <a:solidFill>
                <a:schemeClr val="bg1"/>
              </a:solidFill>
              <a:latin typeface="Arial" panose="020B0604020202020204" pitchFamily="34" charset="0"/>
              <a:cs typeface="Arial" panose="020B0604020202020204" pitchFamily="34" charset="0"/>
            </a:endParaRPr>
          </a:p>
          <a:p>
            <a:pPr>
              <a:defRPr/>
            </a:pPr>
            <a:r>
              <a:rPr lang="fi-FI" sz="2000">
                <a:solidFill>
                  <a:schemeClr val="bg1"/>
                </a:solidFill>
                <a:latin typeface="Arial" panose="020B0604020202020204" pitchFamily="34" charset="0"/>
                <a:cs typeface="Arial" panose="020B0604020202020204" pitchFamily="34" charset="0"/>
              </a:rPr>
              <a:t>Osallistuminen </a:t>
            </a:r>
          </a:p>
        </p:txBody>
      </p:sp>
      <p:pic>
        <p:nvPicPr>
          <p:cNvPr id="4" name="Picture 3">
            <a:extLst>
              <a:ext uri="{FF2B5EF4-FFF2-40B4-BE49-F238E27FC236}">
                <a16:creationId xmlns:a16="http://schemas.microsoft.com/office/drawing/2014/main" id="{98006F12-2FDC-42A5-5FD6-4BAD71A0AEAF}"/>
              </a:ext>
            </a:extLst>
          </p:cNvPr>
          <p:cNvPicPr>
            <a:picLocks noChangeAspect="1"/>
          </p:cNvPicPr>
          <p:nvPr/>
        </p:nvPicPr>
        <p:blipFill>
          <a:blip r:embed="rId4"/>
          <a:stretch>
            <a:fillRect/>
          </a:stretch>
        </p:blipFill>
        <p:spPr>
          <a:xfrm>
            <a:off x="807244" y="596825"/>
            <a:ext cx="3571271" cy="4652050"/>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3011474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368995" y="1011641"/>
            <a:ext cx="4765089" cy="103424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latin typeface="Arial" panose="020B0604020202020204" pitchFamily="34" charset="0"/>
                <a:cs typeface="Arial" panose="020B0604020202020204" pitchFamily="34" charset="0"/>
              </a:rPr>
              <a:t>Jäsenyyssuunnitelman </a:t>
            </a:r>
          </a:p>
          <a:p>
            <a:r>
              <a:rPr lang="fi-FI" sz="3200" dirty="0">
                <a:solidFill>
                  <a:srgbClr val="00338D"/>
                </a:solidFill>
                <a:latin typeface="Arial" panose="020B0604020202020204" pitchFamily="34" charset="0"/>
                <a:cs typeface="Arial" panose="020B0604020202020204" pitchFamily="34" charset="0"/>
              </a:rPr>
              <a:t>luominen</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fi-FI" sz="3200" b="1">
                <a:solidFill>
                  <a:schemeClr val="bg1"/>
                </a:solidFill>
                <a:latin typeface="Arial" panose="020B0604020202020204" pitchFamily="34" charset="0"/>
                <a:ea typeface="Arial" charset="0"/>
                <a:cs typeface="Arial" panose="020B0604020202020204" pitchFamily="34" charset="0"/>
              </a:rPr>
              <a:t>Harjoitus 10 – Sivu 24</a:t>
            </a:r>
          </a:p>
        </p:txBody>
      </p:sp>
      <p:sp>
        <p:nvSpPr>
          <p:cNvPr id="5" name="TextBox 4">
            <a:extLst>
              <a:ext uri="{FF2B5EF4-FFF2-40B4-BE49-F238E27FC236}">
                <a16:creationId xmlns:a16="http://schemas.microsoft.com/office/drawing/2014/main" id="{D01CCFE0-DBDC-892D-5696-39053078EB62}"/>
              </a:ext>
            </a:extLst>
          </p:cNvPr>
          <p:cNvSpPr txBox="1"/>
          <p:nvPr/>
        </p:nvSpPr>
        <p:spPr>
          <a:xfrm>
            <a:off x="431756" y="1908058"/>
            <a:ext cx="4365475" cy="1815882"/>
          </a:xfrm>
          <a:prstGeom prst="rect">
            <a:avLst/>
          </a:prstGeom>
          <a:noFill/>
        </p:spPr>
        <p:txBody>
          <a:bodyPr wrap="square" rtlCol="0">
            <a:spAutoFit/>
          </a:bodyPr>
          <a:lstStyle/>
          <a:p>
            <a:pPr>
              <a:spcAft>
                <a:spcPts val="1800"/>
              </a:spcAft>
            </a:pPr>
            <a:r>
              <a:rPr lang="fi-FI" sz="2800" i="1">
                <a:solidFill>
                  <a:srgbClr val="EBB700"/>
                </a:solidFill>
                <a:latin typeface="Arial" panose="020B0604020202020204" pitchFamily="34" charset="0"/>
                <a:ea typeface="Segoe UI" panose="020B0502040204020203" pitchFamily="34" charset="0"/>
                <a:cs typeface="Arial" panose="020B0604020202020204" pitchFamily="34" charset="0"/>
              </a:rPr>
              <a:t>Aloita jatkuva jäsenten rekrytointisuunnitelman laatiminen ja varmistaa klubivirkailijoiden kehittyminen</a:t>
            </a:r>
          </a:p>
        </p:txBody>
      </p:sp>
      <p:sp>
        <p:nvSpPr>
          <p:cNvPr id="8" name="TextBox 7">
            <a:extLst>
              <a:ext uri="{FF2B5EF4-FFF2-40B4-BE49-F238E27FC236}">
                <a16:creationId xmlns:a16="http://schemas.microsoft.com/office/drawing/2014/main" id="{CDB16483-25B7-691D-6EBB-091613B7C795}"/>
              </a:ext>
            </a:extLst>
          </p:cNvPr>
          <p:cNvSpPr txBox="1"/>
          <p:nvPr/>
        </p:nvSpPr>
        <p:spPr>
          <a:xfrm>
            <a:off x="5228987" y="3118261"/>
            <a:ext cx="6612364" cy="1972015"/>
          </a:xfrm>
          <a:prstGeom prst="rect">
            <a:avLst/>
          </a:prstGeom>
          <a:noFill/>
        </p:spPr>
        <p:txBody>
          <a:bodyPr wrap="square" rtlCol="0">
            <a:spAutoFit/>
          </a:bodyPr>
          <a:lstStyle/>
          <a:p>
            <a:pPr marL="58738" algn="ctr">
              <a:lnSpc>
                <a:spcPct val="114000"/>
              </a:lnSpc>
              <a:spcAft>
                <a:spcPts val="600"/>
              </a:spcAft>
            </a:pPr>
            <a:r>
              <a:rPr lang="fi-FI" sz="2400">
                <a:solidFill>
                  <a:srgbClr val="002060"/>
                </a:solidFill>
                <a:latin typeface="Arial" panose="020B0604020202020204" pitchFamily="34" charset="0"/>
                <a:cs typeface="Arial" panose="020B0604020202020204" pitchFamily="34" charset="0"/>
              </a:rPr>
              <a:t>Kuvaile onnistuneita ideoita </a:t>
            </a:r>
          </a:p>
          <a:p>
            <a:pPr marL="58738" algn="ctr">
              <a:lnSpc>
                <a:spcPct val="114000"/>
              </a:lnSpc>
              <a:spcAft>
                <a:spcPts val="600"/>
              </a:spcAft>
            </a:pPr>
            <a:r>
              <a:rPr lang="fi-FI" sz="2400">
                <a:solidFill>
                  <a:srgbClr val="002060"/>
                </a:solidFill>
                <a:latin typeface="Arial" panose="020B0604020202020204" pitchFamily="34" charset="0"/>
                <a:cs typeface="Arial" panose="020B0604020202020204" pitchFamily="34" charset="0"/>
              </a:rPr>
              <a:t>uusien jäsenten hankkimiselle, </a:t>
            </a:r>
          </a:p>
          <a:p>
            <a:pPr marL="58738" algn="ctr">
              <a:lnSpc>
                <a:spcPct val="114000"/>
              </a:lnSpc>
              <a:spcAft>
                <a:spcPts val="600"/>
              </a:spcAft>
            </a:pPr>
            <a:r>
              <a:rPr lang="fi-FI" sz="2400">
                <a:solidFill>
                  <a:srgbClr val="002060"/>
                </a:solidFill>
                <a:latin typeface="Arial" panose="020B0604020202020204" pitchFamily="34" charset="0"/>
                <a:cs typeface="Arial" panose="020B0604020202020204" pitchFamily="34" charset="0"/>
              </a:rPr>
              <a:t>jotka voitaisiin kertoa </a:t>
            </a:r>
          </a:p>
          <a:p>
            <a:pPr marL="58738" algn="ctr">
              <a:lnSpc>
                <a:spcPct val="114000"/>
              </a:lnSpc>
              <a:spcAft>
                <a:spcPts val="600"/>
              </a:spcAft>
            </a:pPr>
            <a:r>
              <a:rPr lang="fi-FI" sz="2400">
                <a:solidFill>
                  <a:srgbClr val="002060"/>
                </a:solidFill>
                <a:latin typeface="Arial" panose="020B0604020202020204" pitchFamily="34" charset="0"/>
                <a:cs typeface="Arial" panose="020B0604020202020204" pitchFamily="34" charset="0"/>
              </a:rPr>
              <a:t>uusille klubivirkailijoille. </a:t>
            </a:r>
          </a:p>
        </p:txBody>
      </p:sp>
    </p:spTree>
    <p:extLst>
      <p:ext uri="{BB962C8B-B14F-4D97-AF65-F5344CB8AC3E}">
        <p14:creationId xmlns:p14="http://schemas.microsoft.com/office/powerpoint/2010/main" val="2401494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EBB700"/>
                </a:solidFill>
                <a:latin typeface="Arial" panose="020B0604020202020204" pitchFamily="34" charset="0"/>
                <a:cs typeface="Arial" panose="020B0604020202020204" pitchFamily="34" charset="0"/>
              </a:rPr>
              <a:t>Viides koulutusistunto</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a:solidFill>
                  <a:schemeClr val="bg1"/>
                </a:solidFill>
                <a:latin typeface="Arial" charset="0"/>
                <a:ea typeface="Arial" charset="0"/>
                <a:cs typeface="Arial" charset="0"/>
              </a:rPr>
              <a:t>Suunnittele tulevaisuutta </a:t>
            </a:r>
          </a:p>
          <a:p>
            <a:pPr>
              <a:buSzPct val="120000"/>
            </a:pPr>
            <a:r>
              <a:rPr lang="fi-FI" sz="3600" b="1">
                <a:solidFill>
                  <a:schemeClr val="bg1"/>
                </a:solidFill>
                <a:latin typeface="Arial" charset="0"/>
                <a:ea typeface="Arial" charset="0"/>
                <a:cs typeface="Arial" charset="0"/>
              </a:rPr>
              <a:t>ja saavuttakaa erinomaisuus</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1638A342-57AA-EB19-83D9-18DE6C3B525F}"/>
              </a:ext>
            </a:extLst>
          </p:cNvPr>
          <p:cNvSpPr/>
          <p:nvPr/>
        </p:nvSpPr>
        <p:spPr>
          <a:xfrm>
            <a:off x="30644" y="3064639"/>
            <a:ext cx="6995369" cy="2031325"/>
          </a:xfrm>
          <a:prstGeom prst="rect">
            <a:avLst/>
          </a:prstGeom>
        </p:spPr>
        <p:txBody>
          <a:bodyPr wrap="square">
            <a:spAutoFit/>
          </a:bodyPr>
          <a:lstStyle/>
          <a:p>
            <a:pPr algn="ctr"/>
            <a:r>
              <a:rPr lang="fi-FI" i="1" dirty="0">
                <a:solidFill>
                  <a:schemeClr val="bg1"/>
                </a:solidFill>
                <a:latin typeface="Arial" panose="020B0604020202020204" pitchFamily="34" charset="0"/>
                <a:cs typeface="Arial" panose="020B0604020202020204" pitchFamily="34" charset="0"/>
              </a:rPr>
              <a:t>Käy läpi jatkuvan suunnittelun ja kehittämisen tarve.  </a:t>
            </a:r>
          </a:p>
          <a:p>
            <a:pPr algn="ctr"/>
            <a:endParaRPr lang="en-US" altLang="en-US" i="1" kern="0" dirty="0">
              <a:solidFill>
                <a:schemeClr val="bg1"/>
              </a:solidFill>
              <a:latin typeface="Arial" panose="020B0604020202020204" pitchFamily="34" charset="0"/>
              <a:cs typeface="Arial" panose="020B0604020202020204" pitchFamily="34" charset="0"/>
            </a:endParaRPr>
          </a:p>
          <a:p>
            <a:pPr algn="ctr"/>
            <a:r>
              <a:rPr lang="fi-FI" i="1" dirty="0">
                <a:solidFill>
                  <a:schemeClr val="bg1"/>
                </a:solidFill>
                <a:latin typeface="Arial" panose="020B0604020202020204" pitchFamily="34" charset="0"/>
                <a:cs typeface="Arial" panose="020B0604020202020204" pitchFamily="34" charset="0"/>
              </a:rPr>
              <a:t>Tämän pitäisi tapahtua sen jälkeen, kun klubi on toiminut muutaman kuukauden ajan ja ennen kuin uudet klubivirkailijat </a:t>
            </a:r>
            <a:endParaRPr lang="en-US" altLang="en-US" i="1" kern="0" dirty="0">
              <a:solidFill>
                <a:schemeClr val="bg1"/>
              </a:solidFill>
              <a:latin typeface="Arial" panose="020B0604020202020204" pitchFamily="34" charset="0"/>
              <a:cs typeface="Arial" panose="020B0604020202020204" pitchFamily="34" charset="0"/>
            </a:endParaRPr>
          </a:p>
          <a:p>
            <a:pPr algn="ctr"/>
            <a:r>
              <a:rPr lang="fi-FI" i="1" dirty="0">
                <a:solidFill>
                  <a:schemeClr val="bg1"/>
                </a:solidFill>
                <a:latin typeface="Arial" panose="020B0604020202020204" pitchFamily="34" charset="0"/>
                <a:cs typeface="Arial" panose="020B0604020202020204" pitchFamily="34" charset="0"/>
              </a:rPr>
              <a:t>aloittavat toimikautensa seuraavana toimivuonna.  </a:t>
            </a:r>
          </a:p>
          <a:p>
            <a:pPr algn="ctr"/>
            <a:endParaRPr lang="en-US" altLang="en-US" i="1" kern="0" dirty="0">
              <a:solidFill>
                <a:schemeClr val="bg1"/>
              </a:solidFill>
              <a:latin typeface="Arial" panose="020B0604020202020204" pitchFamily="34" charset="0"/>
              <a:cs typeface="Arial" panose="020B0604020202020204" pitchFamily="34" charset="0"/>
            </a:endParaRPr>
          </a:p>
          <a:p>
            <a:pPr algn="ctr"/>
            <a:r>
              <a:rPr lang="fi-FI" i="1" dirty="0">
                <a:solidFill>
                  <a:schemeClr val="bg1"/>
                </a:solidFill>
                <a:latin typeface="Arial" panose="020B0604020202020204" pitchFamily="34" charset="0"/>
                <a:cs typeface="Arial" panose="020B0604020202020204" pitchFamily="34" charset="0"/>
              </a:rPr>
              <a:t>Kannusta suunnittelua ja klubin jatkuvaa kehittämistä </a:t>
            </a:r>
          </a:p>
        </p:txBody>
      </p:sp>
    </p:spTree>
    <p:extLst>
      <p:ext uri="{BB962C8B-B14F-4D97-AF65-F5344CB8AC3E}">
        <p14:creationId xmlns:p14="http://schemas.microsoft.com/office/powerpoint/2010/main" val="3800863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54</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78546"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54</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935148" y="323765"/>
            <a:ext cx="4016454" cy="16872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2800" b="1" dirty="0">
                <a:solidFill>
                  <a:schemeClr val="bg1"/>
                </a:solidFill>
                <a:latin typeface="Arial" charset="0"/>
                <a:ea typeface="Arial" charset="0"/>
                <a:cs typeface="Arial" charset="0"/>
              </a:rPr>
              <a:t>Tulevaisuuden suunnittelu ja klubin erinomaisuuden saavuttaminen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570699" y="147861"/>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7912868" y="2704521"/>
            <a:ext cx="3644455" cy="495841"/>
          </a:xfrm>
          <a:prstGeom prst="rect">
            <a:avLst/>
          </a:prstGeom>
        </p:spPr>
        <p:txBody>
          <a:bodyPr wrap="square">
            <a:spAutoFit/>
          </a:bodyPr>
          <a:lstStyle/>
          <a:p>
            <a:pPr>
              <a:lnSpc>
                <a:spcPct val="114000"/>
              </a:lnSpc>
            </a:pPr>
            <a:r>
              <a:rPr lang="fi-FI" sz="1200" i="1" dirty="0">
                <a:solidFill>
                  <a:schemeClr val="bg1"/>
                </a:solidFill>
                <a:latin typeface="Arial" panose="020B0604020202020204" pitchFamily="34" charset="0"/>
                <a:cs typeface="Arial" panose="020B0604020202020204" pitchFamily="34" charset="0"/>
              </a:rPr>
              <a:t>Resurssi: Suunnittele klubisi menestys </a:t>
            </a:r>
          </a:p>
          <a:p>
            <a:pPr>
              <a:lnSpc>
                <a:spcPct val="114000"/>
              </a:lnSpc>
            </a:pPr>
            <a:r>
              <a:rPr lang="fi-FI" sz="1200" i="1" dirty="0">
                <a:solidFill>
                  <a:schemeClr val="bg1"/>
                </a:solidFill>
                <a:latin typeface="Arial" panose="020B0604020202020204" pitchFamily="34" charset="0"/>
                <a:cs typeface="Arial" panose="020B0604020202020204" pitchFamily="34" charset="0"/>
              </a:rPr>
              <a:t>                (Maailmanlaajuinen jäsenyysaloite)</a:t>
            </a:r>
          </a:p>
        </p:txBody>
      </p:sp>
      <p:sp>
        <p:nvSpPr>
          <p:cNvPr id="4" name="TextBox 3">
            <a:extLst>
              <a:ext uri="{FF2B5EF4-FFF2-40B4-BE49-F238E27FC236}">
                <a16:creationId xmlns:a16="http://schemas.microsoft.com/office/drawing/2014/main" id="{2440B8AA-40E4-94D3-AACB-99E21143FBBC}"/>
              </a:ext>
            </a:extLst>
          </p:cNvPr>
          <p:cNvSpPr txBox="1"/>
          <p:nvPr/>
        </p:nvSpPr>
        <p:spPr>
          <a:xfrm>
            <a:off x="6951372" y="3769980"/>
            <a:ext cx="4842685" cy="2554545"/>
          </a:xfrm>
          <a:prstGeom prst="rect">
            <a:avLst/>
          </a:prstGeom>
          <a:noFill/>
        </p:spPr>
        <p:txBody>
          <a:bodyPr wrap="square" rtlCol="0">
            <a:spAutoFit/>
          </a:bodyPr>
          <a:lstStyle/>
          <a:p>
            <a:r>
              <a:rPr lang="fi-FI" sz="2000">
                <a:solidFill>
                  <a:schemeClr val="bg1"/>
                </a:solidFill>
                <a:latin typeface="Arial" panose="020B0604020202020204" pitchFamily="34" charset="0"/>
                <a:cs typeface="Arial" panose="020B0604020202020204" pitchFamily="34" charset="0"/>
              </a:rPr>
              <a:t>Löydä klubisi vahvuudet</a:t>
            </a:r>
          </a:p>
          <a:p>
            <a:endParaRPr lang="en-US" altLang="en-US" sz="2000" kern="0" dirty="0">
              <a:solidFill>
                <a:schemeClr val="bg1"/>
              </a:solidFill>
              <a:latin typeface="Arial" panose="020B0604020202020204" pitchFamily="34" charset="0"/>
              <a:cs typeface="Arial" panose="020B0604020202020204" pitchFamily="34" charset="0"/>
            </a:endParaRPr>
          </a:p>
          <a:p>
            <a:r>
              <a:rPr lang="fi-FI" sz="2000">
                <a:solidFill>
                  <a:schemeClr val="bg1"/>
                </a:solidFill>
                <a:latin typeface="Arial" panose="020B0604020202020204" pitchFamily="34" charset="0"/>
                <a:cs typeface="Arial" panose="020B0604020202020204" pitchFamily="34" charset="0"/>
              </a:rPr>
              <a:t>SWOT-analyysi</a:t>
            </a:r>
          </a:p>
          <a:p>
            <a:endParaRPr lang="en-US" altLang="en-US" sz="2000" kern="0" dirty="0">
              <a:solidFill>
                <a:schemeClr val="bg1"/>
              </a:solidFill>
              <a:latin typeface="Arial" panose="020B0604020202020204" pitchFamily="34" charset="0"/>
              <a:cs typeface="Arial" panose="020B0604020202020204" pitchFamily="34" charset="0"/>
            </a:endParaRPr>
          </a:p>
          <a:p>
            <a:r>
              <a:rPr lang="fi-FI" sz="2000">
                <a:solidFill>
                  <a:schemeClr val="bg1"/>
                </a:solidFill>
                <a:latin typeface="Arial" panose="020B0604020202020204" pitchFamily="34" charset="0"/>
                <a:cs typeface="Arial" panose="020B0604020202020204" pitchFamily="34" charset="0"/>
              </a:rPr>
              <a:t>SMART-tavoitteet </a:t>
            </a:r>
          </a:p>
          <a:p>
            <a:endParaRPr lang="en-US" altLang="en-US" sz="2000" kern="0" dirty="0">
              <a:solidFill>
                <a:schemeClr val="bg1"/>
              </a:solidFill>
              <a:latin typeface="Arial" panose="020B0604020202020204" pitchFamily="34" charset="0"/>
              <a:cs typeface="Arial" panose="020B0604020202020204" pitchFamily="34" charset="0"/>
            </a:endParaRPr>
          </a:p>
          <a:p>
            <a:r>
              <a:rPr lang="fi-FI" sz="2000">
                <a:solidFill>
                  <a:schemeClr val="bg1"/>
                </a:solidFill>
                <a:latin typeface="Arial" panose="020B0604020202020204" pitchFamily="34" charset="0"/>
                <a:cs typeface="Arial" panose="020B0604020202020204" pitchFamily="34" charset="0"/>
              </a:rPr>
              <a:t>Rakenna tiimi, Rakenna visio, Rakenna suunnitelma, Rakenna menestys</a:t>
            </a:r>
          </a:p>
        </p:txBody>
      </p:sp>
      <p:pic>
        <p:nvPicPr>
          <p:cNvPr id="6" name="Picture 5">
            <a:extLst>
              <a:ext uri="{FF2B5EF4-FFF2-40B4-BE49-F238E27FC236}">
                <a16:creationId xmlns:a16="http://schemas.microsoft.com/office/drawing/2014/main" id="{90A0183F-CE99-3594-5A14-F0F349528BA9}"/>
              </a:ext>
            </a:extLst>
          </p:cNvPr>
          <p:cNvPicPr>
            <a:picLocks noChangeAspect="1"/>
          </p:cNvPicPr>
          <p:nvPr/>
        </p:nvPicPr>
        <p:blipFill>
          <a:blip r:embed="rId4"/>
          <a:stretch>
            <a:fillRect/>
          </a:stretch>
        </p:blipFill>
        <p:spPr>
          <a:xfrm>
            <a:off x="995925" y="589875"/>
            <a:ext cx="3445017" cy="4511514"/>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633859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55</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55</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2800" b="1" dirty="0">
                <a:solidFill>
                  <a:schemeClr val="bg1"/>
                </a:solidFill>
                <a:latin typeface="Arial" charset="0"/>
                <a:ea typeface="Arial" charset="0"/>
                <a:cs typeface="Arial" charset="0"/>
              </a:rPr>
              <a:t>Tulevaisuuden suunnittelu ja klubin erinomaisuuden saavuttaminen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500720" y="107125"/>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Resurssi: Klubin laatualoite</a:t>
            </a:r>
          </a:p>
        </p:txBody>
      </p:sp>
      <p:sp>
        <p:nvSpPr>
          <p:cNvPr id="10" name="TextBox 9">
            <a:extLst>
              <a:ext uri="{FF2B5EF4-FFF2-40B4-BE49-F238E27FC236}">
                <a16:creationId xmlns:a16="http://schemas.microsoft.com/office/drawing/2014/main" id="{062E3571-82D4-C56A-0AEE-20FF15E51380}"/>
              </a:ext>
            </a:extLst>
          </p:cNvPr>
          <p:cNvSpPr txBox="1"/>
          <p:nvPr/>
        </p:nvSpPr>
        <p:spPr>
          <a:xfrm>
            <a:off x="6688486" y="4074817"/>
            <a:ext cx="5328492" cy="2554545"/>
          </a:xfrm>
          <a:prstGeom prst="rect">
            <a:avLst/>
          </a:prstGeom>
          <a:noFill/>
        </p:spPr>
        <p:txBody>
          <a:bodyPr wrap="square" rtlCol="0">
            <a:spAutoFit/>
          </a:bodyPr>
          <a:lstStyle/>
          <a:p>
            <a:pPr marL="1149350" lvl="1" indent="-692150"/>
            <a:r>
              <a:rPr lang="fi-FI" sz="1600">
                <a:solidFill>
                  <a:schemeClr val="bg1"/>
                </a:solidFill>
                <a:latin typeface="Arial" panose="020B0604020202020204" pitchFamily="34" charset="0"/>
                <a:cs typeface="Arial" panose="020B0604020202020204" pitchFamily="34" charset="0"/>
              </a:rPr>
              <a:t>Vaihe 1: Prosessin ymmärtäminen</a:t>
            </a:r>
          </a:p>
          <a:p>
            <a:pPr lvl="0">
              <a:buChar char="•"/>
            </a:pPr>
            <a:endParaRPr lang="en-US" sz="1600" dirty="0">
              <a:solidFill>
                <a:schemeClr val="bg1"/>
              </a:solidFill>
              <a:latin typeface="Arial" panose="020B0604020202020204" pitchFamily="34" charset="0"/>
              <a:cs typeface="Arial" panose="020B0604020202020204" pitchFamily="34" charset="0"/>
            </a:endParaRPr>
          </a:p>
          <a:p>
            <a:pPr lvl="1"/>
            <a:r>
              <a:rPr lang="fi-FI" sz="1600">
                <a:solidFill>
                  <a:schemeClr val="bg1"/>
                </a:solidFill>
                <a:latin typeface="Arial" panose="020B0604020202020204" pitchFamily="34" charset="0"/>
                <a:cs typeface="Arial" panose="020B0604020202020204" pitchFamily="34" charset="0"/>
              </a:rPr>
              <a:t>Vaihe 2: Päätä muutoksen tarve käyttämällä </a:t>
            </a:r>
          </a:p>
          <a:p>
            <a:pPr lvl="1"/>
            <a:r>
              <a:rPr lang="fi-FI" sz="1600">
                <a:solidFill>
                  <a:schemeClr val="bg1"/>
                </a:solidFill>
                <a:latin typeface="Arial" panose="020B0604020202020204" pitchFamily="34" charset="0"/>
                <a:cs typeface="Arial" panose="020B0604020202020204" pitchFamily="34" charset="0"/>
              </a:rPr>
              <a:t>            kriittisiä arviointeja</a:t>
            </a:r>
          </a:p>
          <a:p>
            <a:pPr lvl="0"/>
            <a:endParaRPr lang="en-US" sz="1600" dirty="0">
              <a:solidFill>
                <a:schemeClr val="bg1"/>
              </a:solidFill>
              <a:latin typeface="Arial" panose="020B0604020202020204" pitchFamily="34" charset="0"/>
              <a:cs typeface="Arial" panose="020B0604020202020204" pitchFamily="34" charset="0"/>
            </a:endParaRPr>
          </a:p>
          <a:p>
            <a:pPr lvl="1"/>
            <a:r>
              <a:rPr lang="fi-FI" sz="1600">
                <a:solidFill>
                  <a:schemeClr val="bg1"/>
                </a:solidFill>
                <a:latin typeface="Arial" panose="020B0604020202020204" pitchFamily="34" charset="0"/>
                <a:cs typeface="Arial" panose="020B0604020202020204" pitchFamily="34" charset="0"/>
              </a:rPr>
              <a:t>Vaihe 3: Päätä muutoksen tarve</a:t>
            </a:r>
          </a:p>
          <a:p>
            <a:pPr lvl="0"/>
            <a:endParaRPr lang="en-US" sz="1600" dirty="0">
              <a:solidFill>
                <a:schemeClr val="bg1"/>
              </a:solidFill>
              <a:latin typeface="Arial" panose="020B0604020202020204" pitchFamily="34" charset="0"/>
              <a:cs typeface="Arial" panose="020B0604020202020204" pitchFamily="34" charset="0"/>
            </a:endParaRPr>
          </a:p>
          <a:p>
            <a:pPr lvl="1"/>
            <a:r>
              <a:rPr lang="fi-FI" sz="1600">
                <a:solidFill>
                  <a:schemeClr val="bg1"/>
                </a:solidFill>
                <a:latin typeface="Arial" panose="020B0604020202020204" pitchFamily="34" charset="0"/>
                <a:cs typeface="Arial" panose="020B0604020202020204" pitchFamily="34" charset="0"/>
              </a:rPr>
              <a:t>Vaihe 4: Laadi suunnitelmat</a:t>
            </a:r>
          </a:p>
          <a:p>
            <a:pPr lvl="0"/>
            <a:endParaRPr lang="en-US" sz="1600" dirty="0">
              <a:solidFill>
                <a:schemeClr val="bg1"/>
              </a:solidFill>
              <a:latin typeface="Arial" panose="020B0604020202020204" pitchFamily="34" charset="0"/>
              <a:cs typeface="Arial" panose="020B0604020202020204" pitchFamily="34" charset="0"/>
            </a:endParaRPr>
          </a:p>
          <a:p>
            <a:pPr lvl="1"/>
            <a:r>
              <a:rPr lang="fi-FI" sz="1600">
                <a:solidFill>
                  <a:schemeClr val="bg1"/>
                </a:solidFill>
                <a:latin typeface="Arial" panose="020B0604020202020204" pitchFamily="34" charset="0"/>
                <a:cs typeface="Arial" panose="020B0604020202020204" pitchFamily="34" charset="0"/>
              </a:rPr>
              <a:t>Vaihe 5: Toteuta muutos ja ylläpidä sitä</a:t>
            </a:r>
          </a:p>
        </p:txBody>
      </p:sp>
      <p:sp>
        <p:nvSpPr>
          <p:cNvPr id="11" name="Rectangle 10">
            <a:extLst>
              <a:ext uri="{FF2B5EF4-FFF2-40B4-BE49-F238E27FC236}">
                <a16:creationId xmlns:a16="http://schemas.microsoft.com/office/drawing/2014/main" id="{92E78A35-222B-97BB-8E83-DB3A7691012E}"/>
              </a:ext>
            </a:extLst>
          </p:cNvPr>
          <p:cNvSpPr/>
          <p:nvPr/>
        </p:nvSpPr>
        <p:spPr>
          <a:xfrm>
            <a:off x="5925500" y="3004007"/>
            <a:ext cx="6096000" cy="646331"/>
          </a:xfrm>
          <a:prstGeom prst="rect">
            <a:avLst/>
          </a:prstGeom>
        </p:spPr>
        <p:txBody>
          <a:bodyPr>
            <a:spAutoFit/>
          </a:bodyPr>
          <a:lstStyle/>
          <a:p>
            <a:pPr algn="ctr"/>
            <a:r>
              <a:rPr lang="fi-FI" i="1">
                <a:solidFill>
                  <a:schemeClr val="bg1"/>
                </a:solidFill>
                <a:latin typeface="Arial" panose="020B0604020202020204" pitchFamily="34" charset="0"/>
                <a:cs typeface="Arial" panose="020B0604020202020204" pitchFamily="34" charset="0"/>
              </a:rPr>
              <a:t>Tämä prosessi kestää noin neljä tuntia </a:t>
            </a:r>
          </a:p>
          <a:p>
            <a:pPr algn="ctr"/>
            <a:r>
              <a:rPr lang="fi-FI" i="1">
                <a:solidFill>
                  <a:schemeClr val="bg1"/>
                </a:solidFill>
                <a:latin typeface="Arial" panose="020B0604020202020204" pitchFamily="34" charset="0"/>
                <a:cs typeface="Arial" panose="020B0604020202020204" pitchFamily="34" charset="0"/>
              </a:rPr>
              <a:t>tai se voidaan suorittaa useiden kokousten aikana.  </a:t>
            </a:r>
          </a:p>
        </p:txBody>
      </p:sp>
      <p:pic>
        <p:nvPicPr>
          <p:cNvPr id="3" name="Picture 2">
            <a:extLst>
              <a:ext uri="{FF2B5EF4-FFF2-40B4-BE49-F238E27FC236}">
                <a16:creationId xmlns:a16="http://schemas.microsoft.com/office/drawing/2014/main" id="{F7BCDEA3-991C-DF48-278F-B5DA38655539}"/>
              </a:ext>
            </a:extLst>
          </p:cNvPr>
          <p:cNvPicPr>
            <a:picLocks noChangeAspect="1"/>
          </p:cNvPicPr>
          <p:nvPr/>
        </p:nvPicPr>
        <p:blipFill>
          <a:blip r:embed="rId4"/>
          <a:stretch>
            <a:fillRect/>
          </a:stretch>
        </p:blipFill>
        <p:spPr>
          <a:xfrm>
            <a:off x="1224190" y="671692"/>
            <a:ext cx="3326220" cy="4324086"/>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1754484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56</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56</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2800" b="1">
                <a:solidFill>
                  <a:schemeClr val="bg1"/>
                </a:solidFill>
                <a:latin typeface="Arial" charset="0"/>
                <a:ea typeface="Arial" charset="0"/>
                <a:cs typeface="Arial" charset="0"/>
              </a:rPr>
              <a:t>Tulevaisuuden suunnittelu ja klubin erinomaisuuden saavuttaminen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407882" y="14765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fi-FI" sz="1200" i="1">
                <a:solidFill>
                  <a:schemeClr val="bg1"/>
                </a:solidFill>
                <a:latin typeface="Arial" panose="020B0604020202020204" pitchFamily="34" charset="0"/>
                <a:cs typeface="Arial" panose="020B0604020202020204" pitchFamily="34" charset="0"/>
              </a:rPr>
              <a:t>Resurssi: Klubin erinomaisuuspalkinto</a:t>
            </a:r>
          </a:p>
        </p:txBody>
      </p:sp>
      <p:pic>
        <p:nvPicPr>
          <p:cNvPr id="3" name="Picture 2">
            <a:extLst>
              <a:ext uri="{FF2B5EF4-FFF2-40B4-BE49-F238E27FC236}">
                <a16:creationId xmlns:a16="http://schemas.microsoft.com/office/drawing/2014/main" id="{09F3FA49-ECA0-0BA7-6F47-314A364B7428}"/>
              </a:ext>
            </a:extLst>
          </p:cNvPr>
          <p:cNvPicPr>
            <a:picLocks noChangeAspect="1"/>
          </p:cNvPicPr>
          <p:nvPr/>
        </p:nvPicPr>
        <p:blipFill>
          <a:blip r:embed="rId4"/>
          <a:stretch>
            <a:fillRect/>
          </a:stretch>
        </p:blipFill>
        <p:spPr>
          <a:xfrm>
            <a:off x="757922" y="597134"/>
            <a:ext cx="3582575" cy="4321581"/>
          </a:xfrm>
          <a:prstGeom prst="rect">
            <a:avLst/>
          </a:prstGeom>
        </p:spPr>
      </p:pic>
      <p:sp>
        <p:nvSpPr>
          <p:cNvPr id="4" name="TextBox 3">
            <a:extLst>
              <a:ext uri="{FF2B5EF4-FFF2-40B4-BE49-F238E27FC236}">
                <a16:creationId xmlns:a16="http://schemas.microsoft.com/office/drawing/2014/main" id="{D5C11A17-CB0A-575F-5C37-568AD9B64568}"/>
              </a:ext>
            </a:extLst>
          </p:cNvPr>
          <p:cNvSpPr txBox="1"/>
          <p:nvPr/>
        </p:nvSpPr>
        <p:spPr>
          <a:xfrm>
            <a:off x="6568917" y="3250889"/>
            <a:ext cx="5120639" cy="3170099"/>
          </a:xfrm>
          <a:prstGeom prst="rect">
            <a:avLst/>
          </a:prstGeom>
          <a:noFill/>
        </p:spPr>
        <p:txBody>
          <a:bodyPr wrap="square" rtlCol="0">
            <a:spAutoFit/>
          </a:bodyPr>
          <a:lstStyle/>
          <a:p>
            <a:r>
              <a:rPr lang="fi-FI" sz="2000" i="1">
                <a:solidFill>
                  <a:schemeClr val="bg1"/>
                </a:solidFill>
                <a:latin typeface="Arial" panose="020B0604020202020204" pitchFamily="34" charset="0"/>
                <a:cs typeface="Arial" panose="020B0604020202020204" pitchFamily="34" charset="0"/>
              </a:rPr>
              <a:t>Perustuu seuraaviin saavutuksiin: </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fi-FI" sz="2000">
                <a:solidFill>
                  <a:schemeClr val="bg1"/>
                </a:solidFill>
                <a:latin typeface="Arial" panose="020B0604020202020204" pitchFamily="34" charset="0"/>
                <a:cs typeface="Arial" panose="020B0604020202020204" pitchFamily="34" charset="0"/>
              </a:rPr>
              <a:t>Jäsenyys</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fi-FI" sz="2000">
                <a:solidFill>
                  <a:schemeClr val="bg1"/>
                </a:solidFill>
                <a:latin typeface="Arial" panose="020B0604020202020204" pitchFamily="34" charset="0"/>
                <a:cs typeface="Arial" panose="020B0604020202020204" pitchFamily="34" charset="0"/>
              </a:rPr>
              <a:t>Palvelu</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fi-FI" sz="2000">
                <a:solidFill>
                  <a:schemeClr val="bg1"/>
                </a:solidFill>
                <a:latin typeface="Arial" panose="020B0604020202020204" pitchFamily="34" charset="0"/>
                <a:cs typeface="Arial" panose="020B0604020202020204" pitchFamily="34" charset="0"/>
              </a:rPr>
              <a:t>Johtaminen ja erinomaisuus hallinnossa</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fi-FI" sz="2000">
                <a:solidFill>
                  <a:schemeClr val="bg1"/>
                </a:solidFill>
                <a:latin typeface="Arial" panose="020B0604020202020204" pitchFamily="34" charset="0"/>
                <a:cs typeface="Arial" panose="020B0604020202020204" pitchFamily="34" charset="0"/>
              </a:rPr>
              <a:t>Markkinointi</a:t>
            </a:r>
          </a:p>
        </p:txBody>
      </p:sp>
    </p:spTree>
    <p:extLst>
      <p:ext uri="{BB962C8B-B14F-4D97-AF65-F5344CB8AC3E}">
        <p14:creationId xmlns:p14="http://schemas.microsoft.com/office/powerpoint/2010/main" val="2498661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a:latin typeface="Arial" charset="0"/>
                <a:ea typeface="Arial" charset="0"/>
                <a:cs typeface="Arial" charset="0"/>
              </a:rPr>
              <a:t>Osa V</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b="0" i="1">
                <a:latin typeface="Arial" charset="0"/>
                <a:ea typeface="Arial" charset="0"/>
                <a:cs typeface="Arial" charset="0"/>
              </a:rPr>
              <a:t>Klubin tarpeiden arvioiminen</a:t>
            </a:r>
          </a:p>
        </p:txBody>
      </p:sp>
    </p:spTree>
    <p:extLst>
      <p:ext uri="{BB962C8B-B14F-4D97-AF65-F5344CB8AC3E}">
        <p14:creationId xmlns:p14="http://schemas.microsoft.com/office/powerpoint/2010/main" val="1801452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58</a:t>
            </a:fld>
            <a:endParaRPr lang="en-US" sz="1000">
              <a:solidFill>
                <a:schemeClr val="bg1"/>
              </a:solidFill>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636562" y="176270"/>
            <a:ext cx="5326098" cy="138284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a:solidFill>
                  <a:srgbClr val="00338D"/>
                </a:solidFill>
                <a:latin typeface="Arial" charset="0"/>
                <a:ea typeface="Arial" charset="0"/>
                <a:cs typeface="Arial" charset="0"/>
              </a:rPr>
              <a:t>Osa V: </a:t>
            </a:r>
          </a:p>
          <a:p>
            <a:pPr>
              <a:buSzPct val="120000"/>
            </a:pPr>
            <a:r>
              <a:rPr lang="fi-FI" sz="3600" b="1">
                <a:solidFill>
                  <a:srgbClr val="00338D"/>
                </a:solidFill>
                <a:latin typeface="Arial" charset="0"/>
                <a:ea typeface="Arial" charset="0"/>
                <a:cs typeface="Arial" charset="0"/>
              </a:rPr>
              <a:t>Klubin tarpeiden arvioiminen</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568596" y="-46363"/>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EDCD7332-CA9C-BB4F-F3D3-CC0CE1FA7FED}"/>
              </a:ext>
            </a:extLst>
          </p:cNvPr>
          <p:cNvSpPr/>
          <p:nvPr/>
        </p:nvSpPr>
        <p:spPr>
          <a:xfrm>
            <a:off x="8437414" y="2318104"/>
            <a:ext cx="3427164" cy="2677656"/>
          </a:xfrm>
          <a:prstGeom prst="rect">
            <a:avLst/>
          </a:prstGeom>
        </p:spPr>
        <p:txBody>
          <a:bodyPr wrap="square">
            <a:spAutoFit/>
          </a:bodyPr>
          <a:lstStyle/>
          <a:p>
            <a:r>
              <a:rPr lang="fi-FI" sz="2800" i="1">
                <a:solidFill>
                  <a:schemeClr val="bg1"/>
                </a:solidFill>
                <a:latin typeface="Arial" panose="020B0604020202020204" pitchFamily="34" charset="0"/>
                <a:cs typeface="Arial" panose="020B0604020202020204" pitchFamily="34" charset="0"/>
              </a:rPr>
              <a:t>Käytä Klubin arviointia </a:t>
            </a:r>
          </a:p>
          <a:p>
            <a:r>
              <a:rPr lang="fi-FI" sz="2800" i="1">
                <a:solidFill>
                  <a:schemeClr val="bg1"/>
                </a:solidFill>
                <a:latin typeface="Arial" panose="020B0604020202020204" pitchFamily="34" charset="0"/>
                <a:cs typeface="Arial" panose="020B0604020202020204" pitchFamily="34" charset="0"/>
              </a:rPr>
              <a:t>(sivut 35-39) ja päätä klubin tarpeista sekä parannettavista osa-alueista.  </a:t>
            </a:r>
          </a:p>
        </p:txBody>
      </p:sp>
      <p:sp>
        <p:nvSpPr>
          <p:cNvPr id="3" name="TextBox 2">
            <a:extLst>
              <a:ext uri="{FF2B5EF4-FFF2-40B4-BE49-F238E27FC236}">
                <a16:creationId xmlns:a16="http://schemas.microsoft.com/office/drawing/2014/main" id="{69AA5B36-610D-A54B-0D99-4E6F13D6DD04}"/>
              </a:ext>
            </a:extLst>
          </p:cNvPr>
          <p:cNvSpPr txBox="1"/>
          <p:nvPr/>
        </p:nvSpPr>
        <p:spPr>
          <a:xfrm>
            <a:off x="1206852" y="2141801"/>
            <a:ext cx="4372603" cy="378052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Klubin velvollisuuksien ymmärtäminen</a:t>
            </a:r>
          </a:p>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Klubin johtaminen</a:t>
            </a:r>
          </a:p>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Palveluaktiviteetit</a:t>
            </a:r>
          </a:p>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Markkinointi</a:t>
            </a:r>
          </a:p>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Lions Clubs International Foundation </a:t>
            </a:r>
          </a:p>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Kokoukset</a:t>
            </a:r>
          </a:p>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Jäsenkasvu</a:t>
            </a:r>
          </a:p>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Piirin tuki</a:t>
            </a:r>
          </a:p>
          <a:p>
            <a:pPr marL="342900" indent="-342900">
              <a:lnSpc>
                <a:spcPct val="150000"/>
              </a:lnSpc>
              <a:buFont typeface="Arial" panose="020B0604020202020204" pitchFamily="34" charset="0"/>
              <a:buChar char="•"/>
            </a:pPr>
            <a:r>
              <a:rPr lang="fi-FI">
                <a:solidFill>
                  <a:srgbClr val="002060"/>
                </a:solidFill>
                <a:latin typeface="Arial" panose="020B0604020202020204" pitchFamily="34" charset="0"/>
                <a:cs typeface="Arial" panose="020B0604020202020204" pitchFamily="34" charset="0"/>
              </a:rPr>
              <a:t>Johtajakoulutuksen edistäminen</a:t>
            </a:r>
          </a:p>
        </p:txBody>
      </p:sp>
    </p:spTree>
    <p:extLst>
      <p:ext uri="{BB962C8B-B14F-4D97-AF65-F5344CB8AC3E}">
        <p14:creationId xmlns:p14="http://schemas.microsoft.com/office/powerpoint/2010/main" val="3742540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a:latin typeface="Arial" charset="0"/>
                <a:ea typeface="Arial" charset="0"/>
                <a:cs typeface="Arial" charset="0"/>
              </a:rPr>
              <a:t>Osa VI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b="0" i="1">
                <a:latin typeface="Arial" charset="0"/>
                <a:ea typeface="Arial" charset="0"/>
                <a:cs typeface="Arial" charset="0"/>
              </a:rPr>
              <a:t>Opaslionin resurssit</a:t>
            </a:r>
          </a:p>
        </p:txBody>
      </p:sp>
    </p:spTree>
    <p:extLst>
      <p:ext uri="{BB962C8B-B14F-4D97-AF65-F5344CB8AC3E}">
        <p14:creationId xmlns:p14="http://schemas.microsoft.com/office/powerpoint/2010/main" val="185842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3FB6CD1E-B34B-EA93-68C7-C343EE5C2261}"/>
              </a:ext>
            </a:extLst>
          </p:cNvPr>
          <p:cNvSpPr/>
          <p:nvPr/>
        </p:nvSpPr>
        <p:spPr>
          <a:xfrm>
            <a:off x="512614" y="2322175"/>
            <a:ext cx="3704927" cy="3216265"/>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fi-FI" b="1" u="sng" dirty="0">
                <a:solidFill>
                  <a:srgbClr val="FFC000"/>
                </a:solidFill>
                <a:latin typeface="Arial" panose="020B0604020202020204" pitchFamily="34" charset="0"/>
                <a:cs typeface="Arial" panose="020B0604020202020204" pitchFamily="34" charset="0"/>
              </a:rPr>
              <a:t>Klubivirkailijan työkalut</a:t>
            </a:r>
          </a:p>
          <a:p>
            <a:pPr marL="182880" lvl="1">
              <a:spcAft>
                <a:spcPts val="600"/>
              </a:spcAft>
              <a:defRPr/>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Tyypillinen klubin rakenne </a:t>
            </a: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Klubin malli- ja ohjesäännöt</a:t>
            </a: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Klubin presidentin / ensimmäisen varapresidentin e-Kirja </a:t>
            </a: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Klubisihteerin e-Kirja </a:t>
            </a: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Klubin rahastonhoitajan e-Kirja </a:t>
            </a: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Klubin jäsenjohtajan e-Kirja</a:t>
            </a: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Klubin palvelujohtajan e-Kirja</a:t>
            </a: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Klubin markkinointijohtajan opas</a:t>
            </a:r>
          </a:p>
          <a:p>
            <a:pPr marL="182880" lvl="1">
              <a:spcAft>
                <a:spcPts val="600"/>
              </a:spcAft>
              <a:defRPr/>
            </a:pPr>
            <a:r>
              <a:rPr lang="fi-FI" sz="1200" dirty="0">
                <a:solidFill>
                  <a:schemeClr val="bg1"/>
                </a:solidFill>
                <a:latin typeface="Arial" panose="020B0604020202020204" pitchFamily="34" charset="0"/>
                <a:cs typeface="Arial" panose="020B0604020202020204" pitchFamily="34" charset="0"/>
              </a:rPr>
              <a:t>Klubivirkailijoiden virkaanasettamis-</a:t>
            </a:r>
            <a:br>
              <a:rPr lang="fi-FI" sz="1200" dirty="0">
                <a:solidFill>
                  <a:schemeClr val="bg1"/>
                </a:solidFill>
                <a:latin typeface="Arial" panose="020B0604020202020204" pitchFamily="34" charset="0"/>
                <a:cs typeface="Arial" panose="020B0604020202020204" pitchFamily="34" charset="0"/>
              </a:rPr>
            </a:br>
            <a:r>
              <a:rPr lang="fi-FI" sz="1200" dirty="0">
                <a:solidFill>
                  <a:schemeClr val="bg1"/>
                </a:solidFill>
                <a:latin typeface="Arial" panose="020B0604020202020204" pitchFamily="34" charset="0"/>
                <a:cs typeface="Arial" panose="020B0604020202020204" pitchFamily="34" charset="0"/>
              </a:rPr>
              <a:t>seremonia</a:t>
            </a:r>
          </a:p>
        </p:txBody>
      </p:sp>
      <p:sp>
        <p:nvSpPr>
          <p:cNvPr id="8" name="TextBox 7">
            <a:extLst>
              <a:ext uri="{FF2B5EF4-FFF2-40B4-BE49-F238E27FC236}">
                <a16:creationId xmlns:a16="http://schemas.microsoft.com/office/drawing/2014/main" id="{B9A38FA7-ACA2-7CA1-5AB1-B68A3FE30451}"/>
              </a:ext>
            </a:extLst>
          </p:cNvPr>
          <p:cNvSpPr txBox="1"/>
          <p:nvPr/>
        </p:nvSpPr>
        <p:spPr>
          <a:xfrm>
            <a:off x="3429149" y="4915075"/>
            <a:ext cx="4021942" cy="1862048"/>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fi-FI" b="1" u="sng">
                <a:solidFill>
                  <a:srgbClr val="FFC000"/>
                </a:solidFill>
                <a:latin typeface="Arial" panose="020B0604020202020204" pitchFamily="34" charset="0"/>
                <a:cs typeface="Arial" panose="020B0604020202020204" pitchFamily="34" charset="0"/>
              </a:rPr>
              <a:t>Osallistuja - Opaslion työkalut</a:t>
            </a:r>
          </a:p>
          <a:p>
            <a:pPr marL="182880" lvl="1">
              <a:spcAft>
                <a:spcPts val="600"/>
              </a:spcAft>
              <a:defRPr/>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defRPr/>
            </a:pPr>
            <a:r>
              <a:rPr lang="fi-FI" sz="1200">
                <a:solidFill>
                  <a:schemeClr val="bg1"/>
                </a:solidFill>
                <a:latin typeface="Arial" panose="020B0604020202020204" pitchFamily="34" charset="0"/>
                <a:cs typeface="Arial" panose="020B0604020202020204" pitchFamily="34" charset="0"/>
              </a:rPr>
              <a:t>Perustamisjuhlan suunnitteluopas  </a:t>
            </a:r>
          </a:p>
          <a:p>
            <a:pPr marL="182880" lvl="1">
              <a:spcAft>
                <a:spcPts val="600"/>
              </a:spcAft>
              <a:defRPr/>
            </a:pPr>
            <a:r>
              <a:rPr lang="fi-FI" sz="1200">
                <a:solidFill>
                  <a:schemeClr val="bg1"/>
                </a:solidFill>
                <a:latin typeface="Arial" panose="020B0604020202020204" pitchFamily="34" charset="0"/>
                <a:cs typeface="Arial" panose="020B0604020202020204" pitchFamily="34" charset="0"/>
              </a:rPr>
              <a:t>Opaslionohjelman työkirja </a:t>
            </a:r>
          </a:p>
          <a:p>
            <a:pPr marL="182880" lvl="1">
              <a:spcAft>
                <a:spcPts val="600"/>
              </a:spcAft>
              <a:defRPr/>
            </a:pPr>
            <a:r>
              <a:rPr lang="fi-FI" sz="1200">
                <a:solidFill>
                  <a:schemeClr val="bg1"/>
                </a:solidFill>
                <a:latin typeface="Arial" panose="020B0604020202020204" pitchFamily="34" charset="0"/>
                <a:cs typeface="Arial" panose="020B0604020202020204" pitchFamily="34" charset="0"/>
              </a:rPr>
              <a:t>Koulutettu opaslion – Arvio klubin uudelleenrakentamisesta </a:t>
            </a:r>
          </a:p>
          <a:p>
            <a:pPr marL="182880" lvl="1">
              <a:spcAft>
                <a:spcPts val="600"/>
              </a:spcAft>
              <a:defRPr/>
            </a:pPr>
            <a:r>
              <a:rPr lang="fi-FI" sz="1200">
                <a:solidFill>
                  <a:schemeClr val="bg1"/>
                </a:solidFill>
                <a:latin typeface="Arial" panose="020B0604020202020204" pitchFamily="34" charset="0"/>
                <a:cs typeface="Arial" panose="020B0604020202020204" pitchFamily="34" charset="0"/>
              </a:rPr>
              <a:t>Opaslionin nimityslomake </a:t>
            </a:r>
          </a:p>
          <a:p>
            <a:pPr marL="182880" lvl="1">
              <a:spcAft>
                <a:spcPts val="600"/>
              </a:spcAft>
              <a:defRPr/>
            </a:pPr>
            <a:endParaRPr lang="en-US" altLang="en-US" sz="14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2328182" y="885224"/>
            <a:ext cx="8545227"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fi-FI" sz="3600">
                <a:solidFill>
                  <a:schemeClr val="bg1"/>
                </a:solidFill>
                <a:latin typeface="Arial" panose="020B0604020202020204" pitchFamily="34" charset="0"/>
                <a:ea typeface="+mn-ea"/>
                <a:cs typeface="Arial" panose="020B0604020202020204" pitchFamily="34" charset="0"/>
              </a:rPr>
              <a:t>Tämän päivän työpajan kurssimateriaalit</a:t>
            </a:r>
          </a:p>
        </p:txBody>
      </p:sp>
      <p:sp>
        <p:nvSpPr>
          <p:cNvPr id="11" name="Content Placeholder 5">
            <a:extLst>
              <a:ext uri="{FF2B5EF4-FFF2-40B4-BE49-F238E27FC236}">
                <a16:creationId xmlns:a16="http://schemas.microsoft.com/office/drawing/2014/main" id="{96C668E7-2B75-AE61-C329-AE4797E33FFE}"/>
              </a:ext>
            </a:extLst>
          </p:cNvPr>
          <p:cNvSpPr txBox="1">
            <a:spLocks/>
          </p:cNvSpPr>
          <p:nvPr/>
        </p:nvSpPr>
        <p:spPr>
          <a:xfrm>
            <a:off x="5031342" y="2293679"/>
            <a:ext cx="3704927" cy="1569660"/>
          </a:xfrm>
          <a:prstGeom prst="rect">
            <a:avLst/>
          </a:prstGeom>
          <a:solidFill>
            <a:srgbClr val="0D2240"/>
          </a:solidFill>
          <a:ln w="25400" cap="flat" cmpd="sng" algn="ctr">
            <a:no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111125" lvl="1" indent="0">
              <a:spcBef>
                <a:spcPct val="0"/>
              </a:spcBef>
              <a:buNone/>
              <a:defRPr/>
            </a:pPr>
            <a:r>
              <a:rPr lang="fi-FI" sz="1800" b="1" u="sng">
                <a:solidFill>
                  <a:srgbClr val="FFC000"/>
                </a:solidFill>
                <a:latin typeface="Arial" panose="020B0604020202020204" pitchFamily="34" charset="0"/>
                <a:cs typeface="Arial" panose="020B0604020202020204" pitchFamily="34" charset="0"/>
              </a:rPr>
              <a:t>Klubin laatutyökalut</a:t>
            </a:r>
          </a:p>
          <a:p>
            <a:pPr marL="182880" lvl="1" indent="0">
              <a:spcBef>
                <a:spcPct val="0"/>
              </a:spcBef>
              <a:spcAft>
                <a:spcPts val="600"/>
              </a:spcAft>
              <a:buNone/>
            </a:pPr>
            <a:endParaRPr lang="en-US" altLang="en-US" sz="800" b="1" u="sng" dirty="0">
              <a:solidFill>
                <a:schemeClr val="bg1"/>
              </a:solidFill>
              <a:latin typeface="Arial" panose="020B0604020202020204" pitchFamily="34" charset="0"/>
              <a:cs typeface="Arial" panose="020B0604020202020204" pitchFamily="34" charset="0"/>
            </a:endParaRPr>
          </a:p>
          <a:p>
            <a:pPr marL="182880" lvl="1" indent="0">
              <a:spcBef>
                <a:spcPct val="0"/>
              </a:spcBef>
              <a:spcAft>
                <a:spcPts val="600"/>
              </a:spcAft>
              <a:buNone/>
              <a:defRPr/>
            </a:pPr>
            <a:r>
              <a:rPr lang="fi-FI">
                <a:solidFill>
                  <a:schemeClr val="bg1"/>
                </a:solidFill>
                <a:latin typeface="Arial" panose="020B0604020202020204" pitchFamily="34" charset="0"/>
                <a:cs typeface="Arial" panose="020B0604020202020204" pitchFamily="34" charset="0"/>
              </a:rPr>
              <a:t>Parhaat käytännöt varainhoidon avoimuudessa </a:t>
            </a:r>
          </a:p>
          <a:p>
            <a:pPr marL="182880" lvl="1" indent="0">
              <a:spcBef>
                <a:spcPct val="0"/>
              </a:spcBef>
              <a:spcAft>
                <a:spcPts val="600"/>
              </a:spcAft>
              <a:buNone/>
              <a:defRPr/>
            </a:pPr>
            <a:r>
              <a:rPr lang="fi-FI">
                <a:solidFill>
                  <a:schemeClr val="bg1"/>
                </a:solidFill>
                <a:latin typeface="Arial" panose="020B0604020202020204" pitchFamily="34" charset="0"/>
                <a:cs typeface="Arial" panose="020B0604020202020204" pitchFamily="34" charset="0"/>
              </a:rPr>
              <a:t>Suunnittele klubisi menestys</a:t>
            </a:r>
          </a:p>
          <a:p>
            <a:pPr marL="182880" lvl="1" indent="0">
              <a:spcBef>
                <a:spcPct val="0"/>
              </a:spcBef>
              <a:spcAft>
                <a:spcPts val="600"/>
              </a:spcAft>
              <a:buNone/>
              <a:defRPr/>
            </a:pPr>
            <a:r>
              <a:rPr lang="fi-FI">
                <a:solidFill>
                  <a:schemeClr val="bg1"/>
                </a:solidFill>
                <a:latin typeface="Arial" panose="020B0604020202020204" pitchFamily="34" charset="0"/>
                <a:cs typeface="Arial" panose="020B0604020202020204" pitchFamily="34" charset="0"/>
              </a:rPr>
              <a:t>Klubin laatualoite </a:t>
            </a:r>
          </a:p>
          <a:p>
            <a:pPr marL="182880" lvl="1" indent="0">
              <a:spcBef>
                <a:spcPct val="0"/>
              </a:spcBef>
              <a:spcAft>
                <a:spcPts val="600"/>
              </a:spcAft>
              <a:buNone/>
              <a:defRPr/>
            </a:pPr>
            <a:r>
              <a:rPr lang="fi-FI">
                <a:solidFill>
                  <a:schemeClr val="bg1"/>
                </a:solidFill>
                <a:latin typeface="Arial" panose="020B0604020202020204" pitchFamily="34" charset="0"/>
                <a:cs typeface="Arial" panose="020B0604020202020204" pitchFamily="34" charset="0"/>
              </a:rPr>
              <a:t>Teidän klubinne, teidän tapanne! </a:t>
            </a:r>
          </a:p>
        </p:txBody>
      </p:sp>
      <p:sp>
        <p:nvSpPr>
          <p:cNvPr id="12" name="Content Placeholder 5">
            <a:extLst>
              <a:ext uri="{FF2B5EF4-FFF2-40B4-BE49-F238E27FC236}">
                <a16:creationId xmlns:a16="http://schemas.microsoft.com/office/drawing/2014/main" id="{AFBD47C2-E4F1-9CB9-DBF2-4037FC5BBBFE}"/>
              </a:ext>
            </a:extLst>
          </p:cNvPr>
          <p:cNvSpPr txBox="1">
            <a:spLocks/>
          </p:cNvSpPr>
          <p:nvPr/>
        </p:nvSpPr>
        <p:spPr bwMode="auto">
          <a:xfrm>
            <a:off x="7516116" y="4092400"/>
            <a:ext cx="4610859" cy="1538883"/>
          </a:xfrm>
          <a:prstGeom prst="rect">
            <a:avLst/>
          </a:prstGeom>
          <a:solidFill>
            <a:srgbClr val="0D2240"/>
          </a:solidFill>
          <a:ln w="25400">
            <a:noFill/>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2pPr marL="111125" lvl="1">
              <a:defRPr sz="1400" b="1" u="sng">
                <a:solidFill>
                  <a:prstClr val="black"/>
                </a:solidFill>
                <a:latin typeface="Calibri Light" panose="020F0302020204030204" pitchFamily="34" charset="0"/>
              </a:defRPr>
            </a:lvl2pPr>
          </a:lstStyle>
          <a:p>
            <a:pPr lvl="1"/>
            <a:r>
              <a:rPr lang="fi-FI" sz="1800">
                <a:solidFill>
                  <a:srgbClr val="FFC000"/>
                </a:solidFill>
                <a:latin typeface="Arial" panose="020B0604020202020204" pitchFamily="34" charset="0"/>
                <a:cs typeface="Arial" panose="020B0604020202020204" pitchFamily="34" charset="0"/>
              </a:rPr>
              <a:t>Klubin jäsenyys ja projektisuunnittelu</a:t>
            </a:r>
          </a:p>
          <a:p>
            <a:pPr marL="182880" lvl="1">
              <a:spcAft>
                <a:spcPts val="600"/>
              </a:spcAft>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pPr>
            <a:r>
              <a:rPr lang="fi-FI" sz="1200" b="0" u="none">
                <a:solidFill>
                  <a:schemeClr val="bg1"/>
                </a:solidFill>
                <a:latin typeface="Arial" panose="020B0604020202020204" pitchFamily="34" charset="0"/>
                <a:cs typeface="Arial" panose="020B0604020202020204" pitchFamily="34" charset="0"/>
              </a:rPr>
              <a:t>Uuden jäsenen perehdytysopas </a:t>
            </a:r>
          </a:p>
          <a:p>
            <a:pPr marL="182880" lvl="1">
              <a:spcAft>
                <a:spcPts val="600"/>
              </a:spcAft>
            </a:pPr>
            <a:r>
              <a:rPr lang="fi-FI" sz="1200" b="0" u="none">
                <a:solidFill>
                  <a:schemeClr val="bg1"/>
                </a:solidFill>
                <a:latin typeface="Arial" panose="020B0604020202020204" pitchFamily="34" charset="0"/>
                <a:cs typeface="Arial" panose="020B0604020202020204" pitchFamily="34" charset="0"/>
              </a:rPr>
              <a:t>Lionien paikkakunnan tarvearviointi </a:t>
            </a:r>
          </a:p>
          <a:p>
            <a:pPr marL="182880" lvl="1">
              <a:spcAft>
                <a:spcPts val="600"/>
              </a:spcAft>
            </a:pPr>
            <a:r>
              <a:rPr lang="fi-FI" sz="1200" b="0" u="none">
                <a:solidFill>
                  <a:schemeClr val="bg1"/>
                </a:solidFill>
                <a:latin typeface="Arial" panose="020B0604020202020204" pitchFamily="34" charset="0"/>
                <a:cs typeface="Arial" panose="020B0604020202020204" pitchFamily="34" charset="0"/>
              </a:rPr>
              <a:t>Tee siitä totta:  Klubiprojektien kehitysopas</a:t>
            </a:r>
          </a:p>
          <a:p>
            <a:pPr marL="182880" lvl="1">
              <a:spcAft>
                <a:spcPts val="600"/>
              </a:spcAft>
            </a:pPr>
            <a:r>
              <a:rPr lang="fi-FI" sz="1200" b="0" u="none">
                <a:solidFill>
                  <a:schemeClr val="bg1"/>
                </a:solidFill>
                <a:latin typeface="Arial" panose="020B0604020202020204" pitchFamily="34" charset="0"/>
                <a:cs typeface="Arial" panose="020B0604020202020204" pitchFamily="34" charset="0"/>
              </a:rPr>
              <a:t>Uuden jäsenen jäseneksiottaminen</a:t>
            </a:r>
          </a:p>
        </p:txBody>
      </p:sp>
    </p:spTree>
    <p:extLst>
      <p:ext uri="{BB962C8B-B14F-4D97-AF65-F5344CB8AC3E}">
        <p14:creationId xmlns:p14="http://schemas.microsoft.com/office/powerpoint/2010/main" val="760346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10084482"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latin typeface="Arial" panose="020B0604020202020204" pitchFamily="34" charset="0"/>
                <a:cs typeface="Arial" panose="020B0604020202020204" pitchFamily="34" charset="0"/>
              </a:rPr>
              <a:t>Arvioi klubisi hyvinvointia joka kuukausi</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grpSp>
        <p:nvGrpSpPr>
          <p:cNvPr id="6" name="Group 5">
            <a:extLst>
              <a:ext uri="{FF2B5EF4-FFF2-40B4-BE49-F238E27FC236}">
                <a16:creationId xmlns:a16="http://schemas.microsoft.com/office/drawing/2014/main" id="{6E523BB5-6B8B-23DE-5174-0925A8ED54E4}"/>
              </a:ext>
            </a:extLst>
          </p:cNvPr>
          <p:cNvGrpSpPr/>
          <p:nvPr/>
        </p:nvGrpSpPr>
        <p:grpSpPr>
          <a:xfrm>
            <a:off x="196150" y="1620862"/>
            <a:ext cx="7040062" cy="5008500"/>
            <a:chOff x="351518" y="1124214"/>
            <a:chExt cx="7396402" cy="5212080"/>
          </a:xfrm>
        </p:grpSpPr>
        <p:pic>
          <p:nvPicPr>
            <p:cNvPr id="7" name="Picture 6">
              <a:extLst>
                <a:ext uri="{FF2B5EF4-FFF2-40B4-BE49-F238E27FC236}">
                  <a16:creationId xmlns:a16="http://schemas.microsoft.com/office/drawing/2014/main" id="{2E123ED9-D6AA-B5E7-A638-B9A73FB78045}"/>
                </a:ext>
              </a:extLst>
            </p:cNvPr>
            <p:cNvPicPr>
              <a:picLocks noChangeAspect="1"/>
            </p:cNvPicPr>
            <p:nvPr/>
          </p:nvPicPr>
          <p:blipFill>
            <a:blip r:embed="rId4"/>
            <a:stretch>
              <a:fillRect/>
            </a:stretch>
          </p:blipFill>
          <p:spPr>
            <a:xfrm>
              <a:off x="351518" y="1124214"/>
              <a:ext cx="6772275" cy="5212080"/>
            </a:xfrm>
            <a:prstGeom prst="rect">
              <a:avLst/>
            </a:prstGeom>
          </p:spPr>
        </p:pic>
        <p:sp>
          <p:nvSpPr>
            <p:cNvPr id="8" name="Left Arrow 7">
              <a:extLst>
                <a:ext uri="{FF2B5EF4-FFF2-40B4-BE49-F238E27FC236}">
                  <a16:creationId xmlns:a16="http://schemas.microsoft.com/office/drawing/2014/main" id="{7D19DBF1-2491-9D40-8BB9-FEBC53D4EEF1}"/>
                </a:ext>
              </a:extLst>
            </p:cNvPr>
            <p:cNvSpPr/>
            <p:nvPr/>
          </p:nvSpPr>
          <p:spPr>
            <a:xfrm>
              <a:off x="3761208"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ED99C54-EC95-A1D2-678E-9763E66FF4EE}"/>
                </a:ext>
              </a:extLst>
            </p:cNvPr>
            <p:cNvSpPr txBox="1"/>
            <p:nvPr/>
          </p:nvSpPr>
          <p:spPr>
            <a:xfrm>
              <a:off x="4086047" y="1695928"/>
              <a:ext cx="1554479" cy="492585"/>
            </a:xfrm>
            <a:prstGeom prst="rect">
              <a:avLst/>
            </a:prstGeom>
            <a:noFill/>
          </p:spPr>
          <p:txBody>
            <a:bodyPr wrap="square" rtlCol="0">
              <a:spAutoFit/>
            </a:bodyPr>
            <a:lstStyle/>
            <a:p>
              <a:r>
                <a:rPr lang="fi-FI" sz="1200" b="1"/>
                <a:t>Nettojäsenyys</a:t>
              </a:r>
            </a:p>
          </p:txBody>
        </p:sp>
        <p:sp>
          <p:nvSpPr>
            <p:cNvPr id="14" name="Left Arrow 6">
              <a:extLst>
                <a:ext uri="{FF2B5EF4-FFF2-40B4-BE49-F238E27FC236}">
                  <a16:creationId xmlns:a16="http://schemas.microsoft.com/office/drawing/2014/main" id="{B1776141-2382-0D82-CF24-C58088AF21E3}"/>
                </a:ext>
              </a:extLst>
            </p:cNvPr>
            <p:cNvSpPr/>
            <p:nvPr/>
          </p:nvSpPr>
          <p:spPr>
            <a:xfrm>
              <a:off x="5230406"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3841DE1-B591-41CA-EF00-35EF860E9CF8}"/>
                </a:ext>
              </a:extLst>
            </p:cNvPr>
            <p:cNvSpPr txBox="1"/>
            <p:nvPr/>
          </p:nvSpPr>
          <p:spPr>
            <a:xfrm>
              <a:off x="5496843" y="4804963"/>
              <a:ext cx="1523999" cy="276999"/>
            </a:xfrm>
            <a:prstGeom prst="rect">
              <a:avLst/>
            </a:prstGeom>
            <a:noFill/>
          </p:spPr>
          <p:txBody>
            <a:bodyPr wrap="square" rtlCol="0" anchor="b">
              <a:spAutoFit/>
            </a:bodyPr>
            <a:lstStyle/>
            <a:p>
              <a:r>
                <a:rPr lang="fi-FI" sz="1200" b="1"/>
                <a:t>Virkojen kierrätys</a:t>
              </a:r>
            </a:p>
          </p:txBody>
        </p:sp>
        <p:sp>
          <p:nvSpPr>
            <p:cNvPr id="16" name="Left Arrow 8">
              <a:extLst>
                <a:ext uri="{FF2B5EF4-FFF2-40B4-BE49-F238E27FC236}">
                  <a16:creationId xmlns:a16="http://schemas.microsoft.com/office/drawing/2014/main" id="{EC7C96E7-819A-E8B5-8073-BEB93ADEA4AE}"/>
                </a:ext>
              </a:extLst>
            </p:cNvPr>
            <p:cNvSpPr/>
            <p:nvPr/>
          </p:nvSpPr>
          <p:spPr>
            <a:xfrm>
              <a:off x="6162171" y="2748674"/>
              <a:ext cx="1487082" cy="872369"/>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C62A7B8-3734-6F59-5713-94D11DABDDDD}"/>
                </a:ext>
              </a:extLst>
            </p:cNvPr>
            <p:cNvSpPr txBox="1"/>
            <p:nvPr/>
          </p:nvSpPr>
          <p:spPr>
            <a:xfrm>
              <a:off x="6260839" y="2953720"/>
              <a:ext cx="1487081" cy="492584"/>
            </a:xfrm>
            <a:prstGeom prst="rect">
              <a:avLst/>
            </a:prstGeom>
            <a:noFill/>
          </p:spPr>
          <p:txBody>
            <a:bodyPr wrap="square" rtlCol="0">
              <a:spAutoFit/>
            </a:bodyPr>
            <a:lstStyle/>
            <a:p>
              <a:r>
                <a:rPr lang="fi-FI" sz="1200" b="1"/>
                <a:t>Palvelun raportointi</a:t>
              </a:r>
            </a:p>
          </p:txBody>
        </p:sp>
        <p:sp>
          <p:nvSpPr>
            <p:cNvPr id="18" name="Left Arrow 10">
              <a:extLst>
                <a:ext uri="{FF2B5EF4-FFF2-40B4-BE49-F238E27FC236}">
                  <a16:creationId xmlns:a16="http://schemas.microsoft.com/office/drawing/2014/main" id="{36FEBAEB-A035-6946-026E-FA963DA63AF5}"/>
                </a:ext>
              </a:extLst>
            </p:cNvPr>
            <p:cNvSpPr/>
            <p:nvPr/>
          </p:nvSpPr>
          <p:spPr>
            <a:xfrm>
              <a:off x="4732697"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7E16C8A-7359-657D-BAC2-E95091B4444F}"/>
                </a:ext>
              </a:extLst>
            </p:cNvPr>
            <p:cNvSpPr txBox="1"/>
            <p:nvPr/>
          </p:nvSpPr>
          <p:spPr>
            <a:xfrm>
              <a:off x="4934998" y="4188273"/>
              <a:ext cx="1577602" cy="276999"/>
            </a:xfrm>
            <a:prstGeom prst="rect">
              <a:avLst/>
            </a:prstGeom>
            <a:noFill/>
          </p:spPr>
          <p:txBody>
            <a:bodyPr wrap="square" rtlCol="0">
              <a:spAutoFit/>
            </a:bodyPr>
            <a:lstStyle/>
            <a:p>
              <a:r>
                <a:rPr lang="fi-FI" sz="1200" b="1"/>
                <a:t>Raportointihistoria</a:t>
              </a:r>
            </a:p>
          </p:txBody>
        </p:sp>
        <p:sp>
          <p:nvSpPr>
            <p:cNvPr id="20" name="Left Arrow 5">
              <a:extLst>
                <a:ext uri="{FF2B5EF4-FFF2-40B4-BE49-F238E27FC236}">
                  <a16:creationId xmlns:a16="http://schemas.microsoft.com/office/drawing/2014/main" id="{C2010230-19A0-5714-06F6-A669C2C5593F}"/>
                </a:ext>
              </a:extLst>
            </p:cNvPr>
            <p:cNvSpPr/>
            <p:nvPr/>
          </p:nvSpPr>
          <p:spPr>
            <a:xfrm flipV="1">
              <a:off x="2289030"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222EEC8-ACBF-9065-4D66-95EA29DE57B6}"/>
                </a:ext>
              </a:extLst>
            </p:cNvPr>
            <p:cNvSpPr txBox="1"/>
            <p:nvPr/>
          </p:nvSpPr>
          <p:spPr>
            <a:xfrm>
              <a:off x="2522130" y="5605823"/>
              <a:ext cx="1143000" cy="276999"/>
            </a:xfrm>
            <a:prstGeom prst="rect">
              <a:avLst/>
            </a:prstGeom>
            <a:noFill/>
          </p:spPr>
          <p:txBody>
            <a:bodyPr wrap="square" rtlCol="0">
              <a:spAutoFit/>
            </a:bodyPr>
            <a:lstStyle/>
            <a:p>
              <a:r>
                <a:rPr lang="fi-FI" sz="1200" b="1"/>
                <a:t>Klubin status</a:t>
              </a:r>
            </a:p>
          </p:txBody>
        </p:sp>
      </p:grpSp>
      <p:sp>
        <p:nvSpPr>
          <p:cNvPr id="22" name="TextBox 21">
            <a:extLst>
              <a:ext uri="{FF2B5EF4-FFF2-40B4-BE49-F238E27FC236}">
                <a16:creationId xmlns:a16="http://schemas.microsoft.com/office/drawing/2014/main" id="{75F28BCF-A5FC-4410-5BC7-27A108EFBFCC}"/>
              </a:ext>
            </a:extLst>
          </p:cNvPr>
          <p:cNvSpPr txBox="1"/>
          <p:nvPr/>
        </p:nvSpPr>
        <p:spPr>
          <a:xfrm>
            <a:off x="7955828" y="2878834"/>
            <a:ext cx="3982250" cy="3905173"/>
          </a:xfrm>
          <a:prstGeom prst="rect">
            <a:avLst/>
          </a:prstGeom>
          <a:noFill/>
        </p:spPr>
        <p:txBody>
          <a:bodyPr wrap="square" rtlCol="0">
            <a:spAutoFit/>
          </a:bodyPr>
          <a:lstStyle/>
          <a:p>
            <a:r>
              <a:rPr lang="fi-FI" sz="2000">
                <a:solidFill>
                  <a:schemeClr val="bg1"/>
                </a:solidFill>
                <a:latin typeface="Arial" panose="020B0604020202020204" pitchFamily="34" charset="0"/>
                <a:cs typeface="Arial" panose="020B0604020202020204" pitchFamily="34" charset="0"/>
              </a:rPr>
              <a:t>Pikakatsaus:</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000">
                <a:solidFill>
                  <a:schemeClr val="bg1"/>
                </a:solidFill>
                <a:latin typeface="Arial" panose="020B0604020202020204" pitchFamily="34" charset="0"/>
                <a:cs typeface="Arial" panose="020B0604020202020204" pitchFamily="34" charset="0"/>
              </a:rPr>
              <a:t>Nettojäsenyys tähän mennessä</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000">
                <a:solidFill>
                  <a:schemeClr val="bg1"/>
                </a:solidFill>
                <a:latin typeface="Arial" panose="020B0604020202020204" pitchFamily="34" charset="0"/>
                <a:cs typeface="Arial" panose="020B0604020202020204" pitchFamily="34" charset="0"/>
              </a:rPr>
              <a:t>Palvelun raportointi</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000">
                <a:solidFill>
                  <a:schemeClr val="bg1"/>
                </a:solidFill>
                <a:latin typeface="Arial" panose="020B0604020202020204" pitchFamily="34" charset="0"/>
                <a:cs typeface="Arial" panose="020B0604020202020204" pitchFamily="34" charset="0"/>
              </a:rPr>
              <a:t>Virkojen kierrätys</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000">
                <a:solidFill>
                  <a:schemeClr val="bg1"/>
                </a:solidFill>
                <a:latin typeface="Arial" panose="020B0604020202020204" pitchFamily="34" charset="0"/>
                <a:cs typeface="Arial" panose="020B0604020202020204" pitchFamily="34" charset="0"/>
              </a:rPr>
              <a:t>Jäsenyyden raportointihistoria</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i-FI" sz="2000">
                <a:solidFill>
                  <a:schemeClr val="bg1"/>
                </a:solidFill>
                <a:latin typeface="Arial" panose="020B0604020202020204" pitchFamily="34" charset="0"/>
                <a:cs typeface="Arial" panose="020B0604020202020204" pitchFamily="34" charset="0"/>
              </a:rPr>
              <a:t>Klubin nykyinen status </a:t>
            </a:r>
          </a:p>
          <a:p>
            <a:endParaRPr lang="en-US" sz="3000" dirty="0"/>
          </a:p>
        </p:txBody>
      </p:sp>
      <p:sp>
        <p:nvSpPr>
          <p:cNvPr id="23" name="TextBox 22">
            <a:extLst>
              <a:ext uri="{FF2B5EF4-FFF2-40B4-BE49-F238E27FC236}">
                <a16:creationId xmlns:a16="http://schemas.microsoft.com/office/drawing/2014/main" id="{D8A78BF9-D936-D1E6-C24B-544DFEA80996}"/>
              </a:ext>
            </a:extLst>
          </p:cNvPr>
          <p:cNvSpPr txBox="1"/>
          <p:nvPr/>
        </p:nvSpPr>
        <p:spPr>
          <a:xfrm>
            <a:off x="7661672" y="2141982"/>
            <a:ext cx="4202906" cy="369332"/>
          </a:xfrm>
          <a:prstGeom prst="rect">
            <a:avLst/>
          </a:prstGeom>
          <a:noFill/>
        </p:spPr>
        <p:txBody>
          <a:bodyPr wrap="square">
            <a:spAutoFit/>
          </a:bodyPr>
          <a:lstStyle/>
          <a:p>
            <a:r>
              <a:rPr lang="fi-FI" sz="1800" i="1">
                <a:solidFill>
                  <a:schemeClr val="bg1"/>
                </a:solidFill>
                <a:latin typeface="Arial" panose="020B0604020202020204" pitchFamily="34" charset="0"/>
                <a:cs typeface="Arial" panose="020B0604020202020204" pitchFamily="34" charset="0"/>
              </a:rPr>
              <a:t>Resurssi: Klubin terveystarkastus</a:t>
            </a:r>
          </a:p>
        </p:txBody>
      </p:sp>
    </p:spTree>
    <p:extLst>
      <p:ext uri="{BB962C8B-B14F-4D97-AF65-F5344CB8AC3E}">
        <p14:creationId xmlns:p14="http://schemas.microsoft.com/office/powerpoint/2010/main" val="2279403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chemeClr val="bg1"/>
                </a:solidFill>
                <a:latin typeface="Arial" panose="020B0604020202020204" pitchFamily="34" charset="0"/>
                <a:cs typeface="Arial" panose="020B0604020202020204" pitchFamily="34" charset="0"/>
              </a:rPr>
              <a:t>Klubin terveystarkastuksen strategiat</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6" name="Picture 5">
            <a:extLst>
              <a:ext uri="{FF2B5EF4-FFF2-40B4-BE49-F238E27FC236}">
                <a16:creationId xmlns:a16="http://schemas.microsoft.com/office/drawing/2014/main" id="{6CA45EB3-8A50-A2D3-0AB0-F4746D44F241}"/>
              </a:ext>
            </a:extLst>
          </p:cNvPr>
          <p:cNvPicPr>
            <a:picLocks noChangeAspect="1"/>
          </p:cNvPicPr>
          <p:nvPr/>
        </p:nvPicPr>
        <p:blipFill>
          <a:blip r:embed="rId4"/>
          <a:stretch>
            <a:fillRect/>
          </a:stretch>
        </p:blipFill>
        <p:spPr>
          <a:xfrm>
            <a:off x="140458" y="1689053"/>
            <a:ext cx="5724314" cy="4227815"/>
          </a:xfrm>
          <a:prstGeom prst="rect">
            <a:avLst/>
          </a:prstGeom>
        </p:spPr>
      </p:pic>
      <p:pic>
        <p:nvPicPr>
          <p:cNvPr id="7" name="Picture 6">
            <a:extLst>
              <a:ext uri="{FF2B5EF4-FFF2-40B4-BE49-F238E27FC236}">
                <a16:creationId xmlns:a16="http://schemas.microsoft.com/office/drawing/2014/main" id="{27B46D16-0E6F-E06F-018B-BA7D6C8BF44F}"/>
              </a:ext>
            </a:extLst>
          </p:cNvPr>
          <p:cNvPicPr>
            <a:picLocks noChangeAspect="1"/>
          </p:cNvPicPr>
          <p:nvPr/>
        </p:nvPicPr>
        <p:blipFill>
          <a:blip r:embed="rId5"/>
          <a:stretch>
            <a:fillRect/>
          </a:stretch>
        </p:blipFill>
        <p:spPr>
          <a:xfrm>
            <a:off x="5974602" y="1689053"/>
            <a:ext cx="6076940" cy="4227815"/>
          </a:xfrm>
          <a:prstGeom prst="rect">
            <a:avLst/>
          </a:prstGeom>
        </p:spPr>
      </p:pic>
    </p:spTree>
    <p:extLst>
      <p:ext uri="{BB962C8B-B14F-4D97-AF65-F5344CB8AC3E}">
        <p14:creationId xmlns:p14="http://schemas.microsoft.com/office/powerpoint/2010/main" val="1681496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58293"/>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chemeClr val="bg1"/>
                </a:solidFill>
                <a:latin typeface="Arial" panose="020B0604020202020204" pitchFamily="34" charset="0"/>
                <a:cs typeface="Arial" panose="020B0604020202020204" pitchFamily="34" charset="0"/>
              </a:rPr>
              <a:t>Ongelmanratkaisuopas klubeille</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5" name="Picture 4">
            <a:extLst>
              <a:ext uri="{FF2B5EF4-FFF2-40B4-BE49-F238E27FC236}">
                <a16:creationId xmlns:a16="http://schemas.microsoft.com/office/drawing/2014/main" id="{6DE0757E-EDD3-CFDB-AEE1-C389EA04676B}"/>
              </a:ext>
            </a:extLst>
          </p:cNvPr>
          <p:cNvPicPr>
            <a:picLocks noChangeAspect="1"/>
          </p:cNvPicPr>
          <p:nvPr/>
        </p:nvPicPr>
        <p:blipFill>
          <a:blip r:embed="rId4"/>
          <a:stretch>
            <a:fillRect/>
          </a:stretch>
        </p:blipFill>
        <p:spPr>
          <a:xfrm>
            <a:off x="5254956" y="1526708"/>
            <a:ext cx="3990809" cy="5164073"/>
          </a:xfrm>
          <a:prstGeom prst="rect">
            <a:avLst/>
          </a:prstGeom>
          <a:ln w="25400">
            <a:noFill/>
          </a:ln>
        </p:spPr>
      </p:pic>
    </p:spTree>
    <p:extLst>
      <p:ext uri="{BB962C8B-B14F-4D97-AF65-F5344CB8AC3E}">
        <p14:creationId xmlns:p14="http://schemas.microsoft.com/office/powerpoint/2010/main" val="3842762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63</a:t>
            </a:fld>
            <a:endParaRPr lang="en-US" sz="100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95162" y="1885004"/>
            <a:ext cx="4145077" cy="6007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595162" y="1274994"/>
            <a:ext cx="10272721" cy="477500"/>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600">
                <a:solidFill>
                  <a:srgbClr val="00338D"/>
                </a:solidFill>
                <a:latin typeface="Arial" panose="020B0604020202020204" pitchFamily="34" charset="0"/>
                <a:cs typeface="Arial" panose="020B0604020202020204" pitchFamily="34" charset="0"/>
              </a:rPr>
              <a:t>Osa VI: Opaslionin resurssit</a:t>
            </a:r>
          </a:p>
          <a:p>
            <a:endParaRPr lang="en-US" altLang="en-US" sz="1000" kern="0" dirty="0">
              <a:solidFill>
                <a:srgbClr val="FF0000"/>
              </a:solidFill>
              <a:latin typeface="Calibri Light" panose="020F0302020204030204" pitchFamily="34" charset="0"/>
            </a:endParaRPr>
          </a:p>
        </p:txBody>
      </p:sp>
      <p:sp>
        <p:nvSpPr>
          <p:cNvPr id="7" name="TextBox 6">
            <a:extLst>
              <a:ext uri="{FF2B5EF4-FFF2-40B4-BE49-F238E27FC236}">
                <a16:creationId xmlns:a16="http://schemas.microsoft.com/office/drawing/2014/main" id="{95D87484-0016-68F8-18D6-BC6959A334B8}"/>
              </a:ext>
            </a:extLst>
          </p:cNvPr>
          <p:cNvSpPr txBox="1"/>
          <p:nvPr/>
        </p:nvSpPr>
        <p:spPr>
          <a:xfrm>
            <a:off x="349857" y="2720021"/>
            <a:ext cx="2988505" cy="954107"/>
          </a:xfrm>
          <a:prstGeom prst="rect">
            <a:avLst/>
          </a:prstGeom>
          <a:solidFill>
            <a:srgbClr val="002060"/>
          </a:solidFill>
        </p:spPr>
        <p:txBody>
          <a:bodyPr wrap="square" rtlCol="0">
            <a:spAutoFit/>
          </a:bodyPr>
          <a:lstStyle/>
          <a:p>
            <a:pPr fontAlgn="base">
              <a:spcBef>
                <a:spcPct val="0"/>
              </a:spcBef>
              <a:spcAft>
                <a:spcPct val="0"/>
              </a:spcAft>
            </a:pPr>
            <a:r>
              <a:rPr lang="fi-FI" sz="2800" dirty="0">
                <a:solidFill>
                  <a:srgbClr val="EBB700"/>
                </a:solidFill>
                <a:latin typeface="Arial" panose="020B0604020202020204" pitchFamily="34" charset="0"/>
                <a:cs typeface="Arial" panose="020B0604020202020204" pitchFamily="34" charset="0"/>
              </a:rPr>
              <a:t>Neljännesvuosit-tainen raportti</a:t>
            </a:r>
          </a:p>
        </p:txBody>
      </p:sp>
      <p:sp>
        <p:nvSpPr>
          <p:cNvPr id="8" name="TextBox 7">
            <a:extLst>
              <a:ext uri="{FF2B5EF4-FFF2-40B4-BE49-F238E27FC236}">
                <a16:creationId xmlns:a16="http://schemas.microsoft.com/office/drawing/2014/main" id="{F3C65FE8-9E61-557D-9682-532F06FE7C6E}"/>
              </a:ext>
            </a:extLst>
          </p:cNvPr>
          <p:cNvSpPr txBox="1"/>
          <p:nvPr/>
        </p:nvSpPr>
        <p:spPr>
          <a:xfrm>
            <a:off x="595162" y="4018184"/>
            <a:ext cx="2743200" cy="1323439"/>
          </a:xfrm>
          <a:prstGeom prst="rect">
            <a:avLst/>
          </a:prstGeom>
          <a:noFill/>
        </p:spPr>
        <p:txBody>
          <a:bodyPr wrap="square" rtlCol="0">
            <a:spAutoFit/>
          </a:bodyPr>
          <a:lstStyle/>
          <a:p>
            <a:pPr fontAlgn="base">
              <a:spcBef>
                <a:spcPct val="0"/>
              </a:spcBef>
              <a:spcAft>
                <a:spcPct val="0"/>
              </a:spcAft>
            </a:pPr>
            <a:r>
              <a:rPr lang="fi-FI" sz="2000">
                <a:solidFill>
                  <a:srgbClr val="002060"/>
                </a:solidFill>
                <a:latin typeface="Arial" panose="020B0604020202020204" pitchFamily="34" charset="0"/>
                <a:cs typeface="Arial" panose="020B0604020202020204" pitchFamily="34" charset="0"/>
              </a:rPr>
              <a:t>Tarjoaa arvokasta tietoa jatkuvan kehityksen varmistamiseksi.  </a:t>
            </a:r>
          </a:p>
        </p:txBody>
      </p:sp>
      <p:sp>
        <p:nvSpPr>
          <p:cNvPr id="10" name="Text Box 2">
            <a:extLst>
              <a:ext uri="{FF2B5EF4-FFF2-40B4-BE49-F238E27FC236}">
                <a16:creationId xmlns:a16="http://schemas.microsoft.com/office/drawing/2014/main" id="{B610B082-2165-C5B8-4457-7FE2841011F9}"/>
              </a:ext>
            </a:extLst>
          </p:cNvPr>
          <p:cNvSpPr txBox="1">
            <a:spLocks noChangeArrowheads="1"/>
          </p:cNvSpPr>
          <p:nvPr/>
        </p:nvSpPr>
        <p:spPr bwMode="auto">
          <a:xfrm>
            <a:off x="7318074" y="4030393"/>
            <a:ext cx="4770120" cy="2000548"/>
          </a:xfrm>
          <a:prstGeom prst="rect">
            <a:avLst/>
          </a:prstGeom>
          <a:noFill/>
          <a:ln>
            <a:noFill/>
          </a:ln>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pPr>
            <a:r>
              <a:rPr lang="fi-FI" sz="2000" b="0">
                <a:solidFill>
                  <a:srgbClr val="002060"/>
                </a:solidFill>
                <a:cs typeface="Arial" panose="020B0604020202020204" pitchFamily="34" charset="0"/>
              </a:rPr>
              <a:t>Lions International on tavoitettavissa puhelimitse: </a:t>
            </a:r>
          </a:p>
          <a:p>
            <a:pPr>
              <a:spcBef>
                <a:spcPct val="0"/>
              </a:spcBef>
            </a:pPr>
            <a:r>
              <a:rPr lang="fi-FI" sz="2000" b="0">
                <a:solidFill>
                  <a:srgbClr val="002060"/>
                </a:solidFill>
                <a:cs typeface="Arial" panose="020B0604020202020204" pitchFamily="34" charset="0"/>
              </a:rPr>
              <a:t>+1 (630) 468-6810 </a:t>
            </a:r>
          </a:p>
          <a:p>
            <a:pPr>
              <a:spcBef>
                <a:spcPct val="0"/>
              </a:spcBef>
            </a:pPr>
            <a:r>
              <a:rPr lang="fi-FI" sz="2000" b="0">
                <a:solidFill>
                  <a:srgbClr val="002060"/>
                </a:solidFill>
                <a:cs typeface="Arial" panose="020B0604020202020204" pitchFamily="34" charset="0"/>
              </a:rPr>
              <a:t>tai sähköpostitse: </a:t>
            </a:r>
            <a:r>
              <a:rPr lang="fi-FI" sz="2000" b="0" u="sng">
                <a:solidFill>
                  <a:srgbClr val="002060"/>
                </a:solidFill>
                <a:cs typeface="Arial" panose="020B0604020202020204" pitchFamily="34" charset="0"/>
                <a:hlinkClick r:id="rId4">
                  <a:extLst>
                    <a:ext uri="{A12FA001-AC4F-418D-AE19-62706E023703}">
                      <ahyp:hlinkClr xmlns:ahyp="http://schemas.microsoft.com/office/drawing/2018/hyperlinkcolor" val="tx"/>
                    </a:ext>
                  </a:extLst>
                </a:hlinkClick>
              </a:rPr>
              <a:t>certifiedguidinglions@lionsclubs.org</a:t>
            </a:r>
          </a:p>
          <a:p>
            <a:pPr>
              <a:spcBef>
                <a:spcPct val="0"/>
              </a:spcBef>
            </a:pPr>
            <a:r>
              <a:rPr lang="fi-FI" sz="2400">
                <a:solidFill>
                  <a:srgbClr val="002060"/>
                </a:solidFill>
                <a:cs typeface="Arial" panose="020B0604020202020204" pitchFamily="34" charset="0"/>
              </a:rPr>
              <a:t> </a:t>
            </a:r>
          </a:p>
        </p:txBody>
      </p:sp>
      <p:sp>
        <p:nvSpPr>
          <p:cNvPr id="11" name="TextBox 10">
            <a:extLst>
              <a:ext uri="{FF2B5EF4-FFF2-40B4-BE49-F238E27FC236}">
                <a16:creationId xmlns:a16="http://schemas.microsoft.com/office/drawing/2014/main" id="{C3C6361C-7EC9-EC42-2A82-E1E262EF5104}"/>
              </a:ext>
            </a:extLst>
          </p:cNvPr>
          <p:cNvSpPr txBox="1"/>
          <p:nvPr/>
        </p:nvSpPr>
        <p:spPr>
          <a:xfrm>
            <a:off x="7318074" y="2720021"/>
            <a:ext cx="3657582" cy="523220"/>
          </a:xfrm>
          <a:prstGeom prst="rect">
            <a:avLst/>
          </a:prstGeom>
          <a:solidFill>
            <a:srgbClr val="002060"/>
          </a:solidFill>
        </p:spPr>
        <p:txBody>
          <a:bodyPr wrap="square" rtlCol="0">
            <a:spAutoFit/>
          </a:bodyPr>
          <a:lstStyle/>
          <a:p>
            <a:pPr fontAlgn="base">
              <a:spcBef>
                <a:spcPct val="0"/>
              </a:spcBef>
              <a:spcAft>
                <a:spcPct val="0"/>
              </a:spcAft>
            </a:pPr>
            <a:r>
              <a:rPr lang="fi-FI" sz="2800">
                <a:solidFill>
                  <a:srgbClr val="EBB700"/>
                </a:solidFill>
                <a:latin typeface="Arial" panose="020B0604020202020204" pitchFamily="34" charset="0"/>
                <a:cs typeface="Arial" panose="020B0604020202020204" pitchFamily="34" charset="0"/>
              </a:rPr>
              <a:t>Opaslionien tuki</a:t>
            </a:r>
          </a:p>
        </p:txBody>
      </p:sp>
      <p:sp>
        <p:nvSpPr>
          <p:cNvPr id="12" name="TextBox 11">
            <a:extLst>
              <a:ext uri="{FF2B5EF4-FFF2-40B4-BE49-F238E27FC236}">
                <a16:creationId xmlns:a16="http://schemas.microsoft.com/office/drawing/2014/main" id="{E684F31F-938B-5A78-6AD1-737BF91CCB97}"/>
              </a:ext>
            </a:extLst>
          </p:cNvPr>
          <p:cNvSpPr txBox="1"/>
          <p:nvPr/>
        </p:nvSpPr>
        <p:spPr>
          <a:xfrm>
            <a:off x="4285753" y="2720021"/>
            <a:ext cx="2268703" cy="954107"/>
          </a:xfrm>
          <a:prstGeom prst="rect">
            <a:avLst/>
          </a:prstGeom>
          <a:solidFill>
            <a:srgbClr val="002060"/>
          </a:solidFill>
        </p:spPr>
        <p:txBody>
          <a:bodyPr wrap="square" rtlCol="0">
            <a:spAutoFit/>
          </a:bodyPr>
          <a:lstStyle/>
          <a:p>
            <a:pPr fontAlgn="base">
              <a:spcBef>
                <a:spcPct val="0"/>
              </a:spcBef>
              <a:spcAft>
                <a:spcPct val="0"/>
              </a:spcAft>
            </a:pPr>
            <a:r>
              <a:rPr lang="fi-FI" sz="2800" dirty="0">
                <a:solidFill>
                  <a:srgbClr val="EBB700"/>
                </a:solidFill>
                <a:latin typeface="Arial" panose="020B0604020202020204" pitchFamily="34" charset="0"/>
                <a:cs typeface="Arial" panose="020B0604020202020204" pitchFamily="34" charset="0"/>
              </a:rPr>
              <a:t>Loppu-raportti</a:t>
            </a:r>
          </a:p>
        </p:txBody>
      </p:sp>
      <p:sp>
        <p:nvSpPr>
          <p:cNvPr id="13" name="TextBox 12">
            <a:extLst>
              <a:ext uri="{FF2B5EF4-FFF2-40B4-BE49-F238E27FC236}">
                <a16:creationId xmlns:a16="http://schemas.microsoft.com/office/drawing/2014/main" id="{974CD09A-9465-6FB7-CF15-1653CD5BACB4}"/>
              </a:ext>
            </a:extLst>
          </p:cNvPr>
          <p:cNvSpPr txBox="1"/>
          <p:nvPr/>
        </p:nvSpPr>
        <p:spPr>
          <a:xfrm>
            <a:off x="4203582" y="4018184"/>
            <a:ext cx="2743200" cy="1631216"/>
          </a:xfrm>
          <a:prstGeom prst="rect">
            <a:avLst/>
          </a:prstGeom>
          <a:noFill/>
        </p:spPr>
        <p:txBody>
          <a:bodyPr wrap="square" rtlCol="0">
            <a:spAutoFit/>
          </a:bodyPr>
          <a:lstStyle/>
          <a:p>
            <a:pPr fontAlgn="base">
              <a:spcBef>
                <a:spcPct val="0"/>
              </a:spcBef>
              <a:spcAft>
                <a:spcPct val="0"/>
              </a:spcAft>
            </a:pPr>
            <a:r>
              <a:rPr lang="fi-FI" sz="2000">
                <a:solidFill>
                  <a:srgbClr val="002060"/>
                </a:solidFill>
                <a:latin typeface="Arial" panose="020B0604020202020204" pitchFamily="34" charset="0"/>
                <a:cs typeface="Arial" panose="020B0604020202020204" pitchFamily="34" charset="0"/>
              </a:rPr>
              <a:t>Toisen virkavuoden päättyessä on lähetettävä loppuraportti.  </a:t>
            </a:r>
          </a:p>
          <a:p>
            <a:pPr fontAlgn="base">
              <a:spcBef>
                <a:spcPct val="0"/>
              </a:spcBef>
              <a:spcAft>
                <a:spcPct val="0"/>
              </a:spcAft>
            </a:pPr>
            <a:r>
              <a:rPr lang="fi-FI" sz="2000">
                <a:solidFill>
                  <a:srgbClr val="002060"/>
                </a:solidFill>
                <a:latin typeface="Arial" panose="020B0604020202020204" pitchFamily="34" charset="0"/>
                <a:cs typeface="Arial" panose="020B0604020202020204" pitchFamily="34" charset="0"/>
              </a:rPr>
              <a:t>(sivu 46).</a:t>
            </a:r>
          </a:p>
        </p:txBody>
      </p:sp>
    </p:spTree>
    <p:extLst>
      <p:ext uri="{BB962C8B-B14F-4D97-AF65-F5344CB8AC3E}">
        <p14:creationId xmlns:p14="http://schemas.microsoft.com/office/powerpoint/2010/main" val="3286326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613305" y="2563501"/>
            <a:ext cx="7808651" cy="15213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a:latin typeface="Arial" charset="0"/>
                <a:ea typeface="Arial" charset="0"/>
                <a:cs typeface="Arial" charset="0"/>
              </a:rPr>
              <a:t>Yhteenveto, tietotesti ja kysymykset</a:t>
            </a:r>
          </a:p>
        </p:txBody>
      </p:sp>
      <p:sp>
        <p:nvSpPr>
          <p:cNvPr id="11" name="Rectangle 10">
            <a:extLst>
              <a:ext uri="{FF2B5EF4-FFF2-40B4-BE49-F238E27FC236}">
                <a16:creationId xmlns:a16="http://schemas.microsoft.com/office/drawing/2014/main" id="{EBE13CCD-82B0-8141-A54C-7576C8221ACF}"/>
              </a:ext>
            </a:extLst>
          </p:cNvPr>
          <p:cNvSpPr/>
          <p:nvPr/>
        </p:nvSpPr>
        <p:spPr>
          <a:xfrm>
            <a:off x="5450295" y="422173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extLst>
      <p:ext uri="{BB962C8B-B14F-4D97-AF65-F5344CB8AC3E}">
        <p14:creationId xmlns:p14="http://schemas.microsoft.com/office/powerpoint/2010/main" val="12452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1"/>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EBB700"/>
                </a:solidFill>
                <a:latin typeface="Arial" panose="020B0604020202020204" pitchFamily="34" charset="0"/>
                <a:cs typeface="Arial" panose="020B0604020202020204" pitchFamily="34" charset="0"/>
              </a:rPr>
              <a:t>Tarkista ja testaa</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358482"/>
            <a:ext cx="4919645" cy="43743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2400" b="1">
                <a:solidFill>
                  <a:schemeClr val="bg1"/>
                </a:solidFill>
                <a:latin typeface="Arial" charset="0"/>
                <a:ea typeface="Arial" charset="0"/>
                <a:cs typeface="Arial" charset="0"/>
              </a:rPr>
              <a:t>Testi opaslionille</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67992" y="-77784"/>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31B1EB7D-A3A6-98EC-62C8-25548E0E77E3}"/>
              </a:ext>
            </a:extLst>
          </p:cNvPr>
          <p:cNvSpPr/>
          <p:nvPr/>
        </p:nvSpPr>
        <p:spPr>
          <a:xfrm>
            <a:off x="909445" y="2383103"/>
            <a:ext cx="5297390" cy="707886"/>
          </a:xfrm>
          <a:prstGeom prst="rect">
            <a:avLst/>
          </a:prstGeom>
        </p:spPr>
        <p:txBody>
          <a:bodyPr wrap="square">
            <a:spAutoFit/>
          </a:bodyPr>
          <a:lstStyle/>
          <a:p>
            <a:pPr>
              <a:spcBef>
                <a:spcPct val="0"/>
              </a:spcBef>
            </a:pPr>
            <a:r>
              <a:rPr lang="fi-FI" sz="2000" i="1">
                <a:solidFill>
                  <a:schemeClr val="bg1"/>
                </a:solidFill>
                <a:latin typeface="Arial" panose="020B0604020202020204" pitchFamily="34" charset="0"/>
                <a:cs typeface="Arial" panose="020B0604020202020204" pitchFamily="34" charset="0"/>
              </a:rPr>
              <a:t>Kurssin suorittanut opaslion täyttää kurssin päätyttyä  (sivut 42-43). </a:t>
            </a:r>
          </a:p>
        </p:txBody>
      </p:sp>
      <p:sp>
        <p:nvSpPr>
          <p:cNvPr id="3" name="Body Copy">
            <a:extLst>
              <a:ext uri="{FF2B5EF4-FFF2-40B4-BE49-F238E27FC236}">
                <a16:creationId xmlns:a16="http://schemas.microsoft.com/office/drawing/2014/main" id="{1CE67E39-9803-23DD-75A0-84C2F27D3B0C}"/>
              </a:ext>
            </a:extLst>
          </p:cNvPr>
          <p:cNvSpPr txBox="1">
            <a:spLocks/>
          </p:cNvSpPr>
          <p:nvPr/>
        </p:nvSpPr>
        <p:spPr>
          <a:xfrm>
            <a:off x="734931" y="3602270"/>
            <a:ext cx="4801122" cy="855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2400" b="1">
                <a:solidFill>
                  <a:schemeClr val="bg1"/>
                </a:solidFill>
                <a:latin typeface="Arial" charset="0"/>
                <a:ea typeface="Arial" charset="0"/>
                <a:cs typeface="Arial" charset="0"/>
              </a:rPr>
              <a:t>Kurssin käynyt opaslion </a:t>
            </a:r>
          </a:p>
          <a:p>
            <a:pPr>
              <a:buSzPct val="120000"/>
            </a:pPr>
            <a:r>
              <a:rPr lang="fi-FI" sz="2400" b="1">
                <a:solidFill>
                  <a:schemeClr val="bg1"/>
                </a:solidFill>
                <a:latin typeface="Arial" charset="0"/>
                <a:ea typeface="Arial" charset="0"/>
                <a:cs typeface="Arial" charset="0"/>
              </a:rPr>
              <a:t>Kurssi suoritettu -lomake</a:t>
            </a:r>
          </a:p>
        </p:txBody>
      </p:sp>
      <p:sp>
        <p:nvSpPr>
          <p:cNvPr id="4" name="Rectangle 3">
            <a:extLst>
              <a:ext uri="{FF2B5EF4-FFF2-40B4-BE49-F238E27FC236}">
                <a16:creationId xmlns:a16="http://schemas.microsoft.com/office/drawing/2014/main" id="{7518A3E3-0AD5-B22D-E7FD-CB4801B8DC70}"/>
              </a:ext>
            </a:extLst>
          </p:cNvPr>
          <p:cNvSpPr/>
          <p:nvPr/>
        </p:nvSpPr>
        <p:spPr>
          <a:xfrm rot="5400000" flipH="1">
            <a:off x="2987659" y="2524254"/>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Rectangle 7">
            <a:extLst>
              <a:ext uri="{FF2B5EF4-FFF2-40B4-BE49-F238E27FC236}">
                <a16:creationId xmlns:a16="http://schemas.microsoft.com/office/drawing/2014/main" id="{17158930-EDC5-0E64-2E70-590B16811BE1}"/>
              </a:ext>
            </a:extLst>
          </p:cNvPr>
          <p:cNvSpPr/>
          <p:nvPr/>
        </p:nvSpPr>
        <p:spPr>
          <a:xfrm>
            <a:off x="776336" y="4876362"/>
            <a:ext cx="5563608" cy="1631216"/>
          </a:xfrm>
          <a:prstGeom prst="rect">
            <a:avLst/>
          </a:prstGeom>
        </p:spPr>
        <p:txBody>
          <a:bodyPr wrap="square">
            <a:spAutoFit/>
          </a:bodyPr>
          <a:lstStyle/>
          <a:p>
            <a:pPr>
              <a:spcBef>
                <a:spcPct val="0"/>
              </a:spcBef>
            </a:pPr>
            <a:r>
              <a:rPr lang="fi-FI" sz="2000" i="1">
                <a:solidFill>
                  <a:schemeClr val="bg1"/>
                </a:solidFill>
                <a:latin typeface="Arial" panose="020B0604020202020204" pitchFamily="34" charset="0"/>
                <a:cs typeface="Arial" panose="020B0604020202020204" pitchFamily="34" charset="0"/>
              </a:rPr>
              <a:t>Täytä tämä lomake ja vastaa tietotestiin.  Tapaa piirikuvernööri, piirin GLT-koordinaattori tai moninkertaispiirin GLT-koordinaattori, jotta voitte yhdessä tarkistaa vastaukset ja keskustella kehityskohteista. (sivu 44). </a:t>
            </a:r>
          </a:p>
        </p:txBody>
      </p:sp>
    </p:spTree>
    <p:extLst>
      <p:ext uri="{BB962C8B-B14F-4D97-AF65-F5344CB8AC3E}">
        <p14:creationId xmlns:p14="http://schemas.microsoft.com/office/powerpoint/2010/main" val="684064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9665362"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chemeClr val="bg1"/>
                </a:solidFill>
                <a:latin typeface="Arial" panose="020B0604020202020204" pitchFamily="34" charset="0"/>
                <a:cs typeface="Arial" panose="020B0604020202020204" pitchFamily="34" charset="0"/>
              </a:rPr>
              <a:t>Presidentin palkinto koulutetulle opaslionille</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sp>
        <p:nvSpPr>
          <p:cNvPr id="5" name="Text Box 8">
            <a:extLst>
              <a:ext uri="{FF2B5EF4-FFF2-40B4-BE49-F238E27FC236}">
                <a16:creationId xmlns:a16="http://schemas.microsoft.com/office/drawing/2014/main" id="{63F2A0DD-C0CD-D608-88C9-AF6A9E09D20C}"/>
              </a:ext>
            </a:extLst>
          </p:cNvPr>
          <p:cNvSpPr txBox="1">
            <a:spLocks noChangeArrowheads="1"/>
          </p:cNvSpPr>
          <p:nvPr/>
        </p:nvSpPr>
        <p:spPr bwMode="auto">
          <a:xfrm>
            <a:off x="5696012" y="2972014"/>
            <a:ext cx="475219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pPr>
            <a:r>
              <a:rPr lang="fi-FI" sz="4000" i="1" dirty="0">
                <a:solidFill>
                  <a:schemeClr val="bg1"/>
                </a:solidFill>
                <a:cs typeface="Arial" panose="020B0604020202020204" pitchFamily="34" charset="0"/>
              </a:rPr>
              <a:t>Kysyttävää?  </a:t>
            </a:r>
          </a:p>
          <a:p>
            <a:pPr algn="ctr" eaLnBrk="1" hangingPunct="1">
              <a:spcBef>
                <a:spcPct val="0"/>
              </a:spcBef>
            </a:pPr>
            <a:endParaRPr lang="en-US" altLang="en-US" sz="4000" i="1" dirty="0">
              <a:solidFill>
                <a:schemeClr val="bg1"/>
              </a:solidFill>
              <a:cs typeface="Arial" panose="020B0604020202020204" pitchFamily="34" charset="0"/>
            </a:endParaRPr>
          </a:p>
          <a:p>
            <a:pPr algn="ctr" eaLnBrk="1" hangingPunct="1">
              <a:spcBef>
                <a:spcPct val="0"/>
              </a:spcBef>
            </a:pPr>
            <a:endParaRPr lang="en-US" altLang="en-US" sz="4000" i="1" dirty="0">
              <a:solidFill>
                <a:schemeClr val="bg1"/>
              </a:solidFill>
              <a:cs typeface="Arial" panose="020B0604020202020204" pitchFamily="34" charset="0"/>
            </a:endParaRPr>
          </a:p>
          <a:p>
            <a:pPr algn="ctr" eaLnBrk="1" hangingPunct="1">
              <a:spcBef>
                <a:spcPct val="0"/>
              </a:spcBef>
            </a:pPr>
            <a:r>
              <a:rPr lang="fi-FI" sz="4000" i="1" dirty="0">
                <a:solidFill>
                  <a:schemeClr val="bg1"/>
                </a:solidFill>
                <a:cs typeface="Arial" panose="020B0604020202020204" pitchFamily="34" charset="0"/>
              </a:rPr>
              <a:t>Kiitos!</a:t>
            </a:r>
          </a:p>
        </p:txBody>
      </p:sp>
      <p:pic>
        <p:nvPicPr>
          <p:cNvPr id="7" name="Picture 6">
            <a:extLst>
              <a:ext uri="{FF2B5EF4-FFF2-40B4-BE49-F238E27FC236}">
                <a16:creationId xmlns:a16="http://schemas.microsoft.com/office/drawing/2014/main" id="{7D1F820D-3C6B-157F-AE25-F3ACDD316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277" y="2300573"/>
            <a:ext cx="1391302" cy="3225986"/>
          </a:xfrm>
          <a:prstGeom prst="rect">
            <a:avLst/>
          </a:prstGeom>
        </p:spPr>
      </p:pic>
    </p:spTree>
    <p:extLst>
      <p:ext uri="{BB962C8B-B14F-4D97-AF65-F5344CB8AC3E}">
        <p14:creationId xmlns:p14="http://schemas.microsoft.com/office/powerpoint/2010/main" val="318983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84084" y="2742856"/>
            <a:ext cx="4183880" cy="383690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fi-FI" sz="1800">
                <a:solidFill>
                  <a:srgbClr val="002060"/>
                </a:solidFill>
                <a:latin typeface="Arial"/>
                <a:ea typeface="ヒラギノ角ゴ Pro W3"/>
                <a:cs typeface="Arial"/>
              </a:rPr>
              <a:t>Suorita kurssiin liittyvät materiaalit</a:t>
            </a:r>
          </a:p>
          <a:p>
            <a:pPr marR="195580">
              <a:spcBef>
                <a:spcPts val="0"/>
              </a:spcBef>
              <a:spcAft>
                <a:spcPts val="1200"/>
              </a:spcAft>
              <a:tabLst>
                <a:tab pos="144780" algn="l"/>
              </a:tabLst>
              <a:defRPr/>
            </a:pPr>
            <a:endParaRPr lang="en-US" sz="1800" spc="10" dirty="0">
              <a:solidFill>
                <a:srgbClr val="002060"/>
              </a:solidFill>
              <a:latin typeface="Arial"/>
              <a:ea typeface="ヒラギノ角ゴ Pro W3"/>
              <a:cs typeface="Arial"/>
            </a:endParaRPr>
          </a:p>
          <a:p>
            <a:pPr marR="195580">
              <a:spcBef>
                <a:spcPts val="0"/>
              </a:spcBef>
              <a:spcAft>
                <a:spcPts val="1200"/>
              </a:spcAft>
              <a:tabLst>
                <a:tab pos="144780" algn="l"/>
              </a:tabLst>
              <a:defRPr/>
            </a:pPr>
            <a:r>
              <a:rPr lang="fi-FI" sz="1800">
                <a:solidFill>
                  <a:srgbClr val="002060"/>
                </a:solidFill>
                <a:latin typeface="Arial"/>
                <a:ea typeface="ヒラギノ角ゴ Pro W3"/>
                <a:cs typeface="Arial"/>
              </a:rPr>
              <a:t>Suorita testi ja täytä tarkastuslomake (DG, D/MD GLT-koordinaattorin allekirjoittama)</a:t>
            </a:r>
          </a:p>
          <a:p>
            <a:pPr marR="195580">
              <a:spcBef>
                <a:spcPts val="0"/>
              </a:spcBef>
              <a:spcAft>
                <a:spcPts val="1200"/>
              </a:spcAft>
              <a:tabLst>
                <a:tab pos="144780" algn="l"/>
              </a:tabLst>
              <a:defRPr/>
            </a:pPr>
            <a:endParaRPr lang="en-US" sz="1800" spc="10" dirty="0">
              <a:solidFill>
                <a:srgbClr val="002060"/>
              </a:solidFill>
              <a:latin typeface="Arial"/>
              <a:ea typeface="ヒラギノ角ゴ Pro W3"/>
              <a:cs typeface="Arial"/>
            </a:endParaRPr>
          </a:p>
          <a:p>
            <a:pPr marR="195580">
              <a:spcBef>
                <a:spcPts val="0"/>
              </a:spcBef>
              <a:spcAft>
                <a:spcPts val="1200"/>
              </a:spcAft>
              <a:tabLst>
                <a:tab pos="144780" algn="l"/>
              </a:tabLst>
              <a:defRPr/>
            </a:pPr>
            <a:r>
              <a:rPr lang="fi-FI" sz="1800">
                <a:solidFill>
                  <a:srgbClr val="002060"/>
                </a:solidFill>
                <a:latin typeface="Arial"/>
                <a:ea typeface="ヒラギノ角ゴ Pro W3"/>
                <a:cs typeface="Arial"/>
              </a:rPr>
              <a:t>Lähetä tarkastuslomake Piiri- ja klubihallinnon jaokseen:</a:t>
            </a:r>
          </a:p>
          <a:p>
            <a:pPr marR="195580">
              <a:spcBef>
                <a:spcPts val="0"/>
              </a:spcBef>
              <a:spcAft>
                <a:spcPts val="1200"/>
              </a:spcAft>
              <a:tabLst>
                <a:tab pos="144780" algn="l"/>
              </a:tabLst>
              <a:defRPr/>
            </a:pPr>
            <a:r>
              <a:rPr lang="fi-FI" sz="1800">
                <a:solidFill>
                  <a:srgbClr val="002060"/>
                </a:solidFill>
                <a:latin typeface="Arial"/>
                <a:ea typeface="ヒラギノ角ゴ Pro W3"/>
                <a:cs typeface="Arial"/>
                <a:hlinkClick r:id="rId3">
                  <a:extLst>
                    <a:ext uri="{A12FA001-AC4F-418D-AE19-62706E023703}">
                      <ahyp:hlinkClr xmlns:ahyp="http://schemas.microsoft.com/office/drawing/2018/hyperlinkcolor" val="tx"/>
                    </a:ext>
                  </a:extLst>
                </a:hlinkClick>
              </a:rPr>
              <a:t>certifiedguidinglions@lionclubs.org</a:t>
            </a:r>
            <a:r>
              <a:rPr lang="fi-FI" sz="1800">
                <a:solidFill>
                  <a:srgbClr val="002060"/>
                </a:solidFill>
                <a:latin typeface="Arial"/>
                <a:ea typeface="ヒラギノ角ゴ Pro W3"/>
                <a:cs typeface="Arial"/>
              </a:rPr>
              <a:t> </a:t>
            </a:r>
          </a:p>
        </p:txBody>
      </p:sp>
      <p:sp>
        <p:nvSpPr>
          <p:cNvPr id="21" name="Yellow Bar">
            <a:extLst>
              <a:ext uri="{FF2B5EF4-FFF2-40B4-BE49-F238E27FC236}">
                <a16:creationId xmlns:a16="http://schemas.microsoft.com/office/drawing/2014/main" id="{D07A8B0A-D3D8-9D4E-A499-3A2D7DBFA208}"/>
              </a:ext>
            </a:extLst>
          </p:cNvPr>
          <p:cNvSpPr/>
          <p:nvPr/>
        </p:nvSpPr>
        <p:spPr>
          <a:xfrm>
            <a:off x="1024315" y="22804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605178" y="1515404"/>
            <a:ext cx="5087529" cy="68129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i-FI">
                <a:solidFill>
                  <a:srgbClr val="00338D"/>
                </a:solidFill>
                <a:latin typeface="Arial"/>
                <a:cs typeface="Arial"/>
              </a:rPr>
              <a:t>Todistusprosessi</a:t>
            </a: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5" name="Picture 4">
            <a:extLst>
              <a:ext uri="{FF2B5EF4-FFF2-40B4-BE49-F238E27FC236}">
                <a16:creationId xmlns:a16="http://schemas.microsoft.com/office/drawing/2014/main" id="{D77C8BDF-9A8A-4970-7F75-1723BB4CBC9B}"/>
              </a:ext>
            </a:extLst>
          </p:cNvPr>
          <p:cNvPicPr>
            <a:picLocks noChangeAspect="1"/>
          </p:cNvPicPr>
          <p:nvPr/>
        </p:nvPicPr>
        <p:blipFill>
          <a:blip r:embed="rId5"/>
          <a:stretch>
            <a:fillRect/>
          </a:stretch>
        </p:blipFill>
        <p:spPr>
          <a:xfrm>
            <a:off x="6013740" y="1856049"/>
            <a:ext cx="5245010" cy="40439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7468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a:latin typeface="Arial" charset="0"/>
                <a:ea typeface="Arial" charset="0"/>
                <a:cs typeface="Arial" charset="0"/>
              </a:rPr>
              <a:t>Osa 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b="0" i="1">
                <a:latin typeface="Arial" charset="0"/>
                <a:ea typeface="Arial" charset="0"/>
                <a:cs typeface="Arial" charset="0"/>
              </a:rPr>
              <a:t>Menestyksellisen opaslionin taidot</a:t>
            </a:r>
          </a:p>
          <a:p>
            <a:r>
              <a:rPr lang="fi-FI" sz="2400" b="0" i="1">
                <a:latin typeface="Arial" charset="0"/>
                <a:ea typeface="Arial" charset="0"/>
                <a:cs typeface="Arial" charset="0"/>
              </a:rPr>
              <a:t>Muiden vahvistaminen on menestyksen avain!</a:t>
            </a:r>
          </a:p>
        </p:txBody>
      </p:sp>
    </p:spTree>
    <p:extLst>
      <p:ext uri="{BB962C8B-B14F-4D97-AF65-F5344CB8AC3E}">
        <p14:creationId xmlns:p14="http://schemas.microsoft.com/office/powerpoint/2010/main" val="338835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19C9B031-D5DB-0335-9BC3-0D7BFCEE92F5}"/>
              </a:ext>
            </a:extLst>
          </p:cNvPr>
          <p:cNvSpPr/>
          <p:nvPr/>
        </p:nvSpPr>
        <p:spPr>
          <a:xfrm>
            <a:off x="4724399" y="1611113"/>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96D89494-2A5F-D934-9353-ABC1FA128183}"/>
              </a:ext>
            </a:extLst>
          </p:cNvPr>
          <p:cNvSpPr txBox="1">
            <a:spLocks/>
          </p:cNvSpPr>
          <p:nvPr/>
        </p:nvSpPr>
        <p:spPr>
          <a:xfrm>
            <a:off x="1008434" y="969427"/>
            <a:ext cx="10175131"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a:solidFill>
                  <a:schemeClr val="bg1"/>
                </a:solidFill>
                <a:latin typeface="Arial" panose="020B0604020202020204" pitchFamily="34" charset="0"/>
                <a:cs typeface="Arial" panose="020B0604020202020204" pitchFamily="34" charset="0"/>
              </a:rPr>
              <a:t>Osa I: Menestyksellisen opaslionin taidot</a:t>
            </a:r>
          </a:p>
        </p:txBody>
      </p:sp>
      <p:graphicFrame>
        <p:nvGraphicFramePr>
          <p:cNvPr id="9" name="Diagram 8">
            <a:extLst>
              <a:ext uri="{FF2B5EF4-FFF2-40B4-BE49-F238E27FC236}">
                <a16:creationId xmlns:a16="http://schemas.microsoft.com/office/drawing/2014/main" id="{ABA2E53B-6041-944D-9336-10EB00C598CE}"/>
              </a:ext>
            </a:extLst>
          </p:cNvPr>
          <p:cNvGraphicFramePr>
            <a:graphicFrameLocks noChangeAspect="1"/>
          </p:cNvGraphicFramePr>
          <p:nvPr>
            <p:extLst>
              <p:ext uri="{D42A27DB-BD31-4B8C-83A1-F6EECF244321}">
                <p14:modId xmlns:p14="http://schemas.microsoft.com/office/powerpoint/2010/main" val="1304414873"/>
              </p:ext>
            </p:extLst>
          </p:nvPr>
        </p:nvGraphicFramePr>
        <p:xfrm>
          <a:off x="3256428" y="1840586"/>
          <a:ext cx="5800165" cy="4738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EBB8243C-683A-F139-12B5-8EAFDADDD6BB}"/>
              </a:ext>
            </a:extLst>
          </p:cNvPr>
          <p:cNvGraphicFramePr>
            <a:graphicFrameLocks noChangeAspect="1"/>
          </p:cNvGraphicFramePr>
          <p:nvPr>
            <p:extLst>
              <p:ext uri="{D42A27DB-BD31-4B8C-83A1-F6EECF244321}">
                <p14:modId xmlns:p14="http://schemas.microsoft.com/office/powerpoint/2010/main" val="2959914533"/>
              </p:ext>
            </p:extLst>
          </p:nvPr>
        </p:nvGraphicFramePr>
        <p:xfrm>
          <a:off x="4146175" y="2522770"/>
          <a:ext cx="4020670" cy="32457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TextBox 10">
            <a:extLst>
              <a:ext uri="{FF2B5EF4-FFF2-40B4-BE49-F238E27FC236}">
                <a16:creationId xmlns:a16="http://schemas.microsoft.com/office/drawing/2014/main" id="{437C8555-1796-AB24-075B-C87FACAD2640}"/>
              </a:ext>
            </a:extLst>
          </p:cNvPr>
          <p:cNvSpPr txBox="1"/>
          <p:nvPr/>
        </p:nvSpPr>
        <p:spPr>
          <a:xfrm>
            <a:off x="2536536" y="3999215"/>
            <a:ext cx="7921265" cy="400110"/>
          </a:xfrm>
          <a:prstGeom prst="rect">
            <a:avLst/>
          </a:prstGeom>
          <a:noFill/>
        </p:spPr>
        <p:txBody>
          <a:bodyPr wrap="square" rtlCol="0">
            <a:spAutoFit/>
          </a:bodyPr>
          <a:lstStyle/>
          <a:p>
            <a:pPr algn="ctr"/>
            <a:r>
              <a:rPr lang="fi-FI" sz="2000" b="1">
                <a:solidFill>
                  <a:srgbClr val="EBB700"/>
                </a:solidFill>
                <a:latin typeface="Arial" panose="020B0604020202020204" pitchFamily="34" charset="0"/>
                <a:cs typeface="Arial" panose="020B0604020202020204" pitchFamily="34" charset="0"/>
              </a:rPr>
              <a:t>Taitojen kehittäminen auttaa sinua henkilökohtaisesti ja ammatillisesti</a:t>
            </a:r>
          </a:p>
        </p:txBody>
      </p:sp>
    </p:spTree>
    <p:extLst>
      <p:ext uri="{BB962C8B-B14F-4D97-AF65-F5344CB8AC3E}">
        <p14:creationId xmlns:p14="http://schemas.microsoft.com/office/powerpoint/2010/main" val="2643897945"/>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IONS_MAY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10189</TotalTime>
  <Words>2225</Words>
  <Application>Microsoft Office PowerPoint</Application>
  <PresentationFormat>Widescreen</PresentationFormat>
  <Paragraphs>729</Paragraphs>
  <Slides>66</Slides>
  <Notes>56</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66</vt:i4>
      </vt:variant>
    </vt:vector>
  </HeadingPairs>
  <TitlesOfParts>
    <vt:vector size="98" baseType="lpstr">
      <vt:lpstr>Arial</vt:lpstr>
      <vt:lpstr>Arial Hebrew Scholar</vt:lpstr>
      <vt:lpstr>Calibri</vt:lpstr>
      <vt:lpstr>Calibri Light</vt:lpstr>
      <vt:lpstr>Candara</vt:lpstr>
      <vt:lpstr>Helvetica</vt:lpstr>
      <vt:lpstr>Helvetica Neue</vt:lpstr>
      <vt:lpstr>HelveticaNeueLT Std</vt:lpstr>
      <vt:lpstr>HelveticaNeueLT Std Lt</vt:lpstr>
      <vt:lpstr>Open sans</vt:lpstr>
      <vt:lpstr>Open Sans Regular</vt:lpstr>
      <vt:lpstr>Segoe UI</vt:lpstr>
      <vt:lpstr>Segoe UI Light</vt:lpstr>
      <vt:lpstr>Segoe UI Semibold</vt:lpstr>
      <vt:lpstr>Times New Roman</vt:lpstr>
      <vt:lpstr>Wingdings</vt:lpstr>
      <vt:lpstr>ヒラギノ角ゴ Pro W3</vt:lpstr>
      <vt:lpstr>Blue Page Number</vt:lpstr>
      <vt:lpstr>White Page Number</vt:lpstr>
      <vt:lpstr>3_Blue Page Number</vt:lpstr>
      <vt:lpstr>5_Blue Page Number</vt:lpstr>
      <vt:lpstr>1_White Page Number</vt:lpstr>
      <vt:lpstr>Custom Design</vt:lpstr>
      <vt:lpstr>1_Custom Design</vt:lpstr>
      <vt:lpstr>4_Custom Design</vt:lpstr>
      <vt:lpstr>3_Custom Design</vt:lpstr>
      <vt:lpstr>LIONS_MAY2016_Template</vt:lpstr>
      <vt:lpstr>6_Blue Page Number</vt:lpstr>
      <vt:lpstr>No Page Number</vt:lpstr>
      <vt:lpstr>7_Blue Page Number</vt:lpstr>
      <vt:lpstr>2_White Page Number</vt:lpstr>
      <vt:lpstr>3_White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Laube, Ann</dc:creator>
  <cp:lastModifiedBy>Wielgus, Natalie</cp:lastModifiedBy>
  <cp:revision>316</cp:revision>
  <cp:lastPrinted>2019-10-10T13:20:09Z</cp:lastPrinted>
  <dcterms:created xsi:type="dcterms:W3CDTF">2018-03-09T20:25:47Z</dcterms:created>
  <dcterms:modified xsi:type="dcterms:W3CDTF">2023-11-20T20:58:18Z</dcterms:modified>
</cp:coreProperties>
</file>