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6"/>
  </p:sldMasterIdLst>
  <p:notesMasterIdLst>
    <p:notesMasterId r:id="rId26"/>
  </p:notesMasterIdLst>
  <p:handoutMasterIdLst>
    <p:handoutMasterId r:id="rId27"/>
  </p:handoutMasterIdLst>
  <p:sldIdLst>
    <p:sldId id="1025" r:id="rId7"/>
    <p:sldId id="1006" r:id="rId8"/>
    <p:sldId id="1012" r:id="rId9"/>
    <p:sldId id="1011" r:id="rId10"/>
    <p:sldId id="1013" r:id="rId11"/>
    <p:sldId id="1016" r:id="rId12"/>
    <p:sldId id="1017" r:id="rId13"/>
    <p:sldId id="1018" r:id="rId14"/>
    <p:sldId id="1019" r:id="rId15"/>
    <p:sldId id="1015" r:id="rId16"/>
    <p:sldId id="1027" r:id="rId17"/>
    <p:sldId id="1014" r:id="rId18"/>
    <p:sldId id="1020" r:id="rId19"/>
    <p:sldId id="1021" r:id="rId20"/>
    <p:sldId id="1022" r:id="rId21"/>
    <p:sldId id="1023" r:id="rId22"/>
    <p:sldId id="1024" r:id="rId23"/>
    <p:sldId id="1000" r:id="rId24"/>
    <p:sldId id="1028" r:id="rId2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>
    <p:extLst/>
  </p:cmAuthor>
  <p:cmAuthor id="1" name="Tamara" initials="TO" lastIdx="2" clrIdx="0">
    <p:extLst/>
  </p:cmAuthor>
  <p:cmAuthor id="72" name="Burns, Andrea" initials="BA [56]" lastIdx="1" clrIdx="71">
    <p:extLst/>
  </p:cmAuthor>
  <p:cmAuthor id="2" name="Tamara Osheroff" initials="TO" lastIdx="2" clrIdx="1">
    <p:extLst/>
  </p:cmAuthor>
  <p:cmAuthor id="73" name="Burns, Andrea" initials="BA [57]" lastIdx="1" clrIdx="72">
    <p:extLst/>
  </p:cmAuthor>
  <p:cmAuthor id="3" name="Tamara Osheroff" initials="TO [2]" lastIdx="1" clrIdx="2">
    <p:extLst/>
  </p:cmAuthor>
  <p:cmAuthor id="74" name="Burns, Andrea" initials="BA [58]" lastIdx="1" clrIdx="73">
    <p:extLst/>
  </p:cmAuthor>
  <p:cmAuthor id="4" name="Tamara Osheroff" initials="TO [3]" lastIdx="1" clrIdx="3">
    <p:extLst/>
  </p:cmAuthor>
  <p:cmAuthor id="75" name="Burns, Andrea" initials="BA [59]" lastIdx="1" clrIdx="74">
    <p:extLst/>
  </p:cmAuthor>
  <p:cmAuthor id="5" name="Tamara Osheroff" initials="TO [4]" lastIdx="1" clrIdx="4">
    <p:extLst/>
  </p:cmAuthor>
  <p:cmAuthor id="76" name="Burns, Andrea" initials="BA [60]" lastIdx="1" clrIdx="75">
    <p:extLst/>
  </p:cmAuthor>
  <p:cmAuthor id="6" name="Tamara Osheroff" initials="TO [5]" lastIdx="1" clrIdx="5">
    <p:extLst/>
  </p:cmAuthor>
  <p:cmAuthor id="77" name="Burns, Andrea" initials="BA [61]" lastIdx="1" clrIdx="76">
    <p:extLst/>
  </p:cmAuthor>
  <p:cmAuthor id="7" name="Tamara Osheroff" initials="TO [6]" lastIdx="1" clrIdx="6">
    <p:extLst/>
  </p:cmAuthor>
  <p:cmAuthor id="78" name="Burns, Andrea" initials="BA [62]" lastIdx="1" clrIdx="77">
    <p:extLst/>
  </p:cmAuthor>
  <p:cmAuthor id="8" name="Tamara Osheroff" initials="TO [7]" lastIdx="1" clrIdx="7">
    <p:extLst/>
  </p:cmAuthor>
  <p:cmAuthor id="79" name="Burns, Andrea" initials="BA [63]" lastIdx="1" clrIdx="78">
    <p:extLst/>
  </p:cmAuthor>
  <p:cmAuthor id="9" name="Tamara Osheroff" initials="TO [8]" lastIdx="1" clrIdx="8">
    <p:extLst/>
  </p:cmAuthor>
  <p:cmAuthor id="80" name="Burns, Andrea" initials="BA [64]" lastIdx="1" clrIdx="79">
    <p:extLst/>
  </p:cmAuthor>
  <p:cmAuthor id="10" name="Tamara Osheroff" initials="TO [9]" lastIdx="1" clrIdx="9">
    <p:extLst/>
  </p:cmAuthor>
  <p:cmAuthor id="81" name="Burns, Andrea" initials="BA [65]" lastIdx="1" clrIdx="80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  <p:cmAuthor id="17" name="Burns, Andrea" initials="BA" lastIdx="1" clrIdx="16">
    <p:extLst/>
  </p:cmAuthor>
  <p:cmAuthor id="18" name="Burns, Andrea" initials="BA [2]" lastIdx="1" clrIdx="17">
    <p:extLst/>
  </p:cmAuthor>
  <p:cmAuthor id="19" name="Burns, Andrea" initials="BA [3]" lastIdx="1" clrIdx="18">
    <p:extLst/>
  </p:cmAuthor>
  <p:cmAuthor id="20" name="Burns, Andrea" initials="BA [4]" lastIdx="1" clrIdx="19">
    <p:extLst/>
  </p:cmAuthor>
  <p:cmAuthor id="21" name="Burns, Andrea" initials="BA [5]" lastIdx="1" clrIdx="20">
    <p:extLst/>
  </p:cmAuthor>
  <p:cmAuthor id="22" name="Burns, Andrea" initials="BA [6]" lastIdx="1" clrIdx="21">
    <p:extLst/>
  </p:cmAuthor>
  <p:cmAuthor id="23" name="Burns, Andrea" initials="BA [7]" lastIdx="1" clrIdx="22">
    <p:extLst/>
  </p:cmAuthor>
  <p:cmAuthor id="24" name="Burns, Andrea" initials="BA [8]" lastIdx="1" clrIdx="23">
    <p:extLst/>
  </p:cmAuthor>
  <p:cmAuthor id="25" name="Burns, Andrea" initials="BA [9]" lastIdx="1" clrIdx="24">
    <p:extLst/>
  </p:cmAuthor>
  <p:cmAuthor id="26" name="Burns, Andrea" initials="BA [10]" lastIdx="1" clrIdx="25">
    <p:extLst/>
  </p:cmAuthor>
  <p:cmAuthor id="27" name="Burns, Andrea" initials="BA [11]" lastIdx="1" clrIdx="26">
    <p:extLst/>
  </p:cmAuthor>
  <p:cmAuthor id="28" name="Burns, Andrea" initials="BA [12]" lastIdx="1" clrIdx="27">
    <p:extLst/>
  </p:cmAuthor>
  <p:cmAuthor id="29" name="Burns, Andrea" initials="BA [13]" lastIdx="1" clrIdx="28">
    <p:extLst/>
  </p:cmAuthor>
  <p:cmAuthor id="30" name="Burns, Andrea" initials="BA [14]" lastIdx="1" clrIdx="29">
    <p:extLst/>
  </p:cmAuthor>
  <p:cmAuthor id="31" name="Burns, Andrea" initials="BA [15]" lastIdx="1" clrIdx="30">
    <p:extLst/>
  </p:cmAuthor>
  <p:cmAuthor id="32" name="Burns, Andrea" initials="BA [16]" lastIdx="1" clrIdx="31">
    <p:extLst/>
  </p:cmAuthor>
  <p:cmAuthor id="33" name="Burns, Andrea" initials="BA [17]" lastIdx="1" clrIdx="32">
    <p:extLst/>
  </p:cmAuthor>
  <p:cmAuthor id="34" name="Burns, Andrea" initials="BA [18]" lastIdx="1" clrIdx="33">
    <p:extLst/>
  </p:cmAuthor>
  <p:cmAuthor id="35" name="Burns, Andrea" initials="BA [19]" lastIdx="1" clrIdx="34">
    <p:extLst/>
  </p:cmAuthor>
  <p:cmAuthor id="36" name="Burns, Andrea" initials="BA [20]" lastIdx="1" clrIdx="35">
    <p:extLst/>
  </p:cmAuthor>
  <p:cmAuthor id="37" name="Burns, Andrea" initials="BA [21]" lastIdx="1" clrIdx="36">
    <p:extLst/>
  </p:cmAuthor>
  <p:cmAuthor id="38" name="Burns, Andrea" initials="BA [22]" lastIdx="1" clrIdx="37">
    <p:extLst/>
  </p:cmAuthor>
  <p:cmAuthor id="39" name="Burns, Andrea" initials="BA [23]" lastIdx="1" clrIdx="38">
    <p:extLst/>
  </p:cmAuthor>
  <p:cmAuthor id="40" name="Burns, Andrea" initials="BA [24]" lastIdx="1" clrIdx="39">
    <p:extLst/>
  </p:cmAuthor>
  <p:cmAuthor id="41" name="Burns, Andrea" initials="BA [25]" lastIdx="1" clrIdx="40">
    <p:extLst/>
  </p:cmAuthor>
  <p:cmAuthor id="42" name="Burns, Andrea" initials="BA [26]" lastIdx="1" clrIdx="41">
    <p:extLst/>
  </p:cmAuthor>
  <p:cmAuthor id="43" name="Burns, Andrea" initials="BA [27]" lastIdx="1" clrIdx="42">
    <p:extLst/>
  </p:cmAuthor>
  <p:cmAuthor id="44" name="Burns, Andrea" initials="BA [28]" lastIdx="1" clrIdx="43">
    <p:extLst/>
  </p:cmAuthor>
  <p:cmAuthor id="45" name="Burns, Andrea" initials="BA [29]" lastIdx="1" clrIdx="44">
    <p:extLst/>
  </p:cmAuthor>
  <p:cmAuthor id="46" name="Burns, Andrea" initials="BA [30]" lastIdx="1" clrIdx="45">
    <p:extLst/>
  </p:cmAuthor>
  <p:cmAuthor id="47" name="Burns, Andrea" initials="BA [31]" lastIdx="1" clrIdx="46">
    <p:extLst/>
  </p:cmAuthor>
  <p:cmAuthor id="48" name="Burns, Andrea" initials="BA [32]" lastIdx="1" clrIdx="47">
    <p:extLst/>
  </p:cmAuthor>
  <p:cmAuthor id="49" name="Burns, Andrea" initials="BA [33]" lastIdx="1" clrIdx="48">
    <p:extLst/>
  </p:cmAuthor>
  <p:cmAuthor id="50" name="Burns, Andrea" initials="BA [34]" lastIdx="1" clrIdx="49">
    <p:extLst/>
  </p:cmAuthor>
  <p:cmAuthor id="51" name="Burns, Andrea" initials="BA [35]" lastIdx="0" clrIdx="50">
    <p:extLst/>
  </p:cmAuthor>
  <p:cmAuthor id="52" name="Burns, Andrea" initials="BA [36]" lastIdx="1" clrIdx="51">
    <p:extLst/>
  </p:cmAuthor>
  <p:cmAuthor id="53" name="Burns, Andrea" initials="BA [37]" lastIdx="1" clrIdx="52">
    <p:extLst/>
  </p:cmAuthor>
  <p:cmAuthor id="54" name="Burns, Andrea" initials="BA [38]" lastIdx="1" clrIdx="53">
    <p:extLst/>
  </p:cmAuthor>
  <p:cmAuthor id="55" name="Burns, Andrea" initials="BA [39]" lastIdx="1" clrIdx="54">
    <p:extLst/>
  </p:cmAuthor>
  <p:cmAuthor id="56" name="Burns, Andrea" initials="BA [40]" lastIdx="1" clrIdx="55">
    <p:extLst/>
  </p:cmAuthor>
  <p:cmAuthor id="57" name="Burns, Andrea" initials="BA [41]" lastIdx="1" clrIdx="56">
    <p:extLst/>
  </p:cmAuthor>
  <p:cmAuthor id="58" name="Burns, Andrea" initials="BA [42]" lastIdx="1" clrIdx="57">
    <p:extLst/>
  </p:cmAuthor>
  <p:cmAuthor id="59" name="Burns, Andrea" initials="BA [43]" lastIdx="1" clrIdx="58">
    <p:extLst/>
  </p:cmAuthor>
  <p:cmAuthor id="60" name="Burns, Andrea" initials="BA [44]" lastIdx="1" clrIdx="59">
    <p:extLst/>
  </p:cmAuthor>
  <p:cmAuthor id="61" name="Burns, Andrea" initials="BA [45]" lastIdx="1" clrIdx="60">
    <p:extLst/>
  </p:cmAuthor>
  <p:cmAuthor id="62" name="Burns, Andrea" initials="BA [46]" lastIdx="1" clrIdx="61">
    <p:extLst/>
  </p:cmAuthor>
  <p:cmAuthor id="63" name="Burns, Andrea" initials="BA [47]" lastIdx="1" clrIdx="62">
    <p:extLst/>
  </p:cmAuthor>
  <p:cmAuthor id="64" name="Burns, Andrea" initials="BA [48]" lastIdx="1" clrIdx="63">
    <p:extLst/>
  </p:cmAuthor>
  <p:cmAuthor id="65" name="Burns, Andrea" initials="BA [49]" lastIdx="1" clrIdx="64">
    <p:extLst/>
  </p:cmAuthor>
  <p:cmAuthor id="66" name="Burns, Andrea" initials="BA [50]" lastIdx="1" clrIdx="65">
    <p:extLst/>
  </p:cmAuthor>
  <p:cmAuthor id="67" name="Burns, Andrea" initials="BA [51]" lastIdx="1" clrIdx="66">
    <p:extLst/>
  </p:cmAuthor>
  <p:cmAuthor id="68" name="Burns, Andrea" initials="BA [52]" lastIdx="1" clrIdx="67">
    <p:extLst/>
  </p:cmAuthor>
  <p:cmAuthor id="69" name="Burns, Andrea" initials="BA [53]" lastIdx="1" clrIdx="68">
    <p:extLst/>
  </p:cmAuthor>
  <p:cmAuthor id="70" name="Burns, Andrea" initials="BA [54]" lastIdx="1" clrIdx="69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A"/>
    <a:srgbClr val="0A5496"/>
    <a:srgbClr val="10233F"/>
    <a:srgbClr val="457DC8"/>
    <a:srgbClr val="082E87"/>
    <a:srgbClr val="732E81"/>
    <a:srgbClr val="F0C300"/>
    <a:srgbClr val="00A869"/>
    <a:srgbClr val="F76639"/>
    <a:srgbClr val="E65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6" autoAdjust="0"/>
    <p:restoredTop sz="71763" autoAdjust="0"/>
  </p:normalViewPr>
  <p:slideViewPr>
    <p:cSldViewPr showGuides="1">
      <p:cViewPr varScale="1">
        <p:scale>
          <a:sx n="65" d="100"/>
          <a:sy n="65" d="100"/>
        </p:scale>
        <p:origin x="797" y="53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3125"/>
    </p:cViewPr>
  </p:sorterViewPr>
  <p:notesViewPr>
    <p:cSldViewPr showGuides="1">
      <p:cViewPr varScale="1">
        <p:scale>
          <a:sx n="50" d="100"/>
          <a:sy n="50" d="100"/>
        </p:scale>
        <p:origin x="2640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7/30/2018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Minulla on kunnia esittää teille Lions Clubs Internationalin Satavuotisjuhlakausi.  </a:t>
            </a:r>
          </a:p>
        </p:txBody>
      </p:sp>
    </p:spTree>
    <p:extLst>
      <p:ext uri="{BB962C8B-B14F-4D97-AF65-F5344CB8AC3E}">
        <p14:creationId xmlns:p14="http://schemas.microsoft.com/office/powerpoint/2010/main" val="3624360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Olemme myös </a:t>
            </a:r>
            <a:r>
              <a:rPr lang="fi-FI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saaneeet</a:t>
            </a: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pitää hauskaa matkan varrella, kun </a:t>
            </a:r>
            <a:r>
              <a:rPr lang="fi-FI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lionit</a:t>
            </a: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ja </a:t>
            </a:r>
            <a:r>
              <a:rPr lang="fi-FI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leot</a:t>
            </a: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juhlivat kaikkialla, aina merenpohjasta Mount Everestin huipulle asti.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fi-FI" sz="1200" dirty="0">
                <a:solidFill>
                  <a:schemeClr val="tx1"/>
                </a:solidFill>
                <a:latin typeface="+mn-lt"/>
              </a:rPr>
              <a:t>Me marssimme paraateissa, ompelimme satavuotisjuhlan peiton, leivoimme syntymäpäiväkakkuja, kannoimme </a:t>
            </a:r>
            <a:r>
              <a:rPr lang="fi-FI" sz="1200" dirty="0" err="1">
                <a:solidFill>
                  <a:schemeClr val="tx1"/>
                </a:solidFill>
                <a:latin typeface="+mn-lt"/>
              </a:rPr>
              <a:t>lionsmerkkiä</a:t>
            </a:r>
            <a:r>
              <a:rPr lang="fi-FI" sz="1200" dirty="0">
                <a:solidFill>
                  <a:schemeClr val="tx1"/>
                </a:solidFill>
                <a:latin typeface="+mn-lt"/>
              </a:rPr>
              <a:t> vaatteissamme, heilutimme </a:t>
            </a:r>
            <a:r>
              <a:rPr lang="fi-FI" sz="1200" dirty="0" err="1">
                <a:solidFill>
                  <a:schemeClr val="tx1"/>
                </a:solidFill>
                <a:latin typeface="+mn-lt"/>
              </a:rPr>
              <a:t>lionlippuja</a:t>
            </a:r>
            <a:r>
              <a:rPr lang="fi-FI" sz="1200" dirty="0">
                <a:solidFill>
                  <a:schemeClr val="tx1"/>
                </a:solidFill>
                <a:latin typeface="+mn-lt"/>
              </a:rPr>
              <a:t> ylpeydellä.</a:t>
            </a:r>
            <a:r>
              <a:rPr lang="fi-FI" sz="1200" baseline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fi-FI" sz="1200" baseline="0" dirty="0">
                <a:solidFill>
                  <a:schemeClr val="tx1"/>
                </a:solidFill>
                <a:latin typeface="+mn-lt"/>
              </a:rPr>
              <a:t>Jopa pilvenpiirtäjä valaistiin </a:t>
            </a:r>
            <a:r>
              <a:rPr lang="fi-FI" sz="1200" baseline="0" dirty="0" err="1">
                <a:solidFill>
                  <a:schemeClr val="tx1"/>
                </a:solidFill>
                <a:latin typeface="+mn-lt"/>
              </a:rPr>
              <a:t>lionsklubiemme</a:t>
            </a:r>
            <a:r>
              <a:rPr lang="fi-FI" sz="1200" baseline="0" dirty="0">
                <a:solidFill>
                  <a:schemeClr val="tx1"/>
                </a:solidFill>
                <a:latin typeface="+mn-lt"/>
              </a:rPr>
              <a:t> juhlan kunniaksi. </a:t>
            </a:r>
          </a:p>
        </p:txBody>
      </p:sp>
    </p:spTree>
    <p:extLst>
      <p:ext uri="{BB962C8B-B14F-4D97-AF65-F5344CB8AC3E}">
        <p14:creationId xmlns:p14="http://schemas.microsoft.com/office/powerpoint/2010/main" val="3930666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Lionit</a:t>
            </a:r>
            <a:r>
              <a:rPr lang="fi-FI" dirty="0"/>
              <a:t> ja </a:t>
            </a:r>
            <a:r>
              <a:rPr lang="fi-FI" dirty="0" err="1"/>
              <a:t>leot</a:t>
            </a:r>
            <a:r>
              <a:rPr lang="fi-FI" dirty="0"/>
              <a:t> matkustivat kaikkialta maailmasta Chicagoon, Illinoisin osavaltioon, järjestömme synnyinsijoille, Lions </a:t>
            </a:r>
            <a:r>
              <a:rPr lang="fi-FI" dirty="0" err="1"/>
              <a:t>Clubs</a:t>
            </a:r>
            <a:r>
              <a:rPr lang="fi-FI" dirty="0"/>
              <a:t> Internationalin vuosikokoukseen, juhlimaan 100-vuotistaivaltamme.</a:t>
            </a:r>
            <a:r>
              <a:rPr lang="fi-FI" baseline="0" dirty="0"/>
              <a:t> </a:t>
            </a:r>
          </a:p>
          <a:p>
            <a:endParaRPr lang="en-US" baseline="0" dirty="0"/>
          </a:p>
          <a:p>
            <a:r>
              <a:rPr lang="fi-FI" baseline="0" dirty="0"/>
              <a:t>Vuosikokouksessa he pääsivät tutustumaan </a:t>
            </a:r>
            <a:r>
              <a:rPr lang="fi-FI" baseline="0" dirty="0" err="1"/>
              <a:t>lionsklubiemme</a:t>
            </a:r>
            <a:r>
              <a:rPr lang="fi-FI" baseline="0" dirty="0"/>
              <a:t> menneisyyteen, nykyhetkeen, sekä tulevaisuuteen interaktiiviseen satavuotisjuhlan näyttelyn muodossa. </a:t>
            </a:r>
          </a:p>
          <a:p>
            <a:endParaRPr lang="en-US" baseline="0" dirty="0"/>
          </a:p>
          <a:p>
            <a:r>
              <a:rPr lang="fi-FI" baseline="0" dirty="0"/>
              <a:t>Monet näyttelyn osat tullaan asettamaan esille kansainvälisen päämajamme tiloihin, jossa niin pääsee tutustumaan vierailujen yhteydessä. </a:t>
            </a:r>
          </a:p>
        </p:txBody>
      </p:sp>
    </p:spTree>
    <p:extLst>
      <p:ext uri="{BB962C8B-B14F-4D97-AF65-F5344CB8AC3E}">
        <p14:creationId xmlns:p14="http://schemas.microsoft.com/office/powerpoint/2010/main" val="556867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100-vuotisjuhlalippumme on koottu </a:t>
            </a:r>
            <a:r>
              <a:rPr lang="fi-FI" dirty="0" err="1"/>
              <a:t>lionien</a:t>
            </a:r>
            <a:r>
              <a:rPr lang="fi-FI" dirty="0"/>
              <a:t> toimesta 48 osasta yhdeksi valtavaksi lipuksi johon </a:t>
            </a:r>
            <a:r>
              <a:rPr lang="fi-FI" dirty="0" err="1"/>
              <a:t>lionit</a:t>
            </a:r>
            <a:r>
              <a:rPr lang="fi-FI" dirty="0"/>
              <a:t> ja </a:t>
            </a:r>
            <a:r>
              <a:rPr lang="fi-FI" dirty="0" err="1"/>
              <a:t>leot</a:t>
            </a:r>
            <a:r>
              <a:rPr lang="fi-FI" dirty="0"/>
              <a:t> kaikkialla saivat kirjoittaa nimensä.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Ketkä kirjoittivat nimensä 100-vuotisjuhlan lippuun?</a:t>
            </a:r>
            <a:r>
              <a:rPr lang="fi-FI" baseline="0" dirty="0"/>
              <a:t> </a:t>
            </a:r>
            <a:r>
              <a:rPr lang="en-US" dirty="0"/>
              <a:t>{</a:t>
            </a:r>
            <a:r>
              <a:rPr lang="en-US" dirty="0" err="1"/>
              <a:t>nostakaa</a:t>
            </a:r>
            <a:r>
              <a:rPr lang="en-US" dirty="0"/>
              <a:t> k</a:t>
            </a:r>
            <a:r>
              <a:rPr lang="fi-FI" dirty="0" err="1"/>
              <a:t>äsi</a:t>
            </a:r>
            <a:r>
              <a:rPr lang="en-US" dirty="0"/>
              <a:t>}</a:t>
            </a:r>
            <a:endParaRPr lang="fi-FI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Se oli suurenmoinen lippu, joka ulottui vuosikokoushallin seinästä toiseen: 14,6 m leveä, ja 8,5 m korkea.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825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Hopeinen 100-vuotisjuhlan muistoraha painatettiin Yhdysvaltain rahapajan toimesta. Kolme entistä kansainvälistä presidenttiämme osallistui ensimmäisen kolikon painamistilaisuuteen rahapajalla.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Ketkä ostivat tämän arvokkaan satavuotismuistorahan?</a:t>
            </a:r>
            <a:r>
              <a:rPr lang="fi-FI" baseline="0" dirty="0"/>
              <a:t> </a:t>
            </a:r>
            <a:r>
              <a:rPr lang="en-US" dirty="0"/>
              <a:t>{</a:t>
            </a:r>
            <a:r>
              <a:rPr lang="en-US" dirty="0" err="1"/>
              <a:t>nostakaa</a:t>
            </a:r>
            <a:r>
              <a:rPr lang="en-US" dirty="0"/>
              <a:t> k</a:t>
            </a:r>
            <a:r>
              <a:rPr lang="fi-FI" dirty="0" err="1"/>
              <a:t>äsi</a:t>
            </a:r>
            <a:r>
              <a:rPr lang="en-US" dirty="0"/>
              <a:t>}</a:t>
            </a:r>
            <a:endParaRPr lang="fi-FI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fi-FI" dirty="0"/>
              <a:t>Ostoksillanne annoitte oman panoksenne 855 000 US dollarin suuruiseen lahjoitukseen säätiömme humanitäärisen työn tueksi. </a:t>
            </a:r>
          </a:p>
        </p:txBody>
      </p:sp>
    </p:spTree>
    <p:extLst>
      <p:ext uri="{BB962C8B-B14F-4D97-AF65-F5344CB8AC3E}">
        <p14:creationId xmlns:p14="http://schemas.microsoft.com/office/powerpoint/2010/main" val="3764572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Monissa maissa eri puolilla maailmaa Lionit anoivat oikeutta postilaitoksiltaan painattaa oman satavuotisjuhlan postimerkkinsä.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Eikö tämä olekin upea tapa osoittaa arvostusta? Ja hyvä keino saada julkisuutta myös!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14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Lukuisat </a:t>
            </a:r>
            <a:r>
              <a:rPr lang="fi-FI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lionit</a:t>
            </a: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ja </a:t>
            </a:r>
            <a:r>
              <a:rPr lang="fi-FI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leot</a:t>
            </a: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merkitsivät omat tarinansa sosiaalisessa mediassa </a:t>
            </a:r>
            <a:r>
              <a:rPr lang="fi-FI" sz="1200" b="1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#Lions100 </a:t>
            </a: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hashtagilla, ohjaten ihmisten huomion saavutuksiimme Facebookissa, Twitterissä ja muilla sivustoilla.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Kuinka moni teistä on aktiivinen sosiaalisessa mediassa?</a:t>
            </a:r>
            <a:r>
              <a:rPr lang="fi-FI" sz="1200" baseline="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/>
              <a:t>{</a:t>
            </a:r>
            <a:r>
              <a:rPr lang="en-US" dirty="0" err="1"/>
              <a:t>nostakaa</a:t>
            </a:r>
            <a:r>
              <a:rPr lang="en-US" dirty="0"/>
              <a:t> k</a:t>
            </a:r>
            <a:r>
              <a:rPr lang="fi-FI" dirty="0" err="1"/>
              <a:t>äsi</a:t>
            </a:r>
            <a:r>
              <a:rPr lang="en-US" dirty="0"/>
              <a:t>}</a:t>
            </a:r>
            <a:endParaRPr lang="fi-FI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041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Lionit</a:t>
            </a: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ja </a:t>
            </a:r>
            <a:r>
              <a:rPr lang="fi-FI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leot</a:t>
            </a: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ottivat innolla vastaan kustomoidun satavuotissoihtumme, jotka matkasivat jokaisen vaalipiirimme sekä Afrikan mantereen halki pysähtyen paikallisissa juhlatilaisuuksissa.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Soihdut tuotiin yhteen Satavuotiskauden liekin sytyttämistilaisuuteen 100-vuotisvuosikokouksessamme.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Asetelma on nyt nähtävillä kansainvälisessä päämajassamme tekstillä ”Näytämme valoa palvelumme seuraavalle vuosisadalle.”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88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Kaikki Satavuotisjuhlakautemme aktiviteetit ovat tuottaneet käyttöömme mahtavia resursseja joita voimme ylpeänä esitellä uusille jäsenillemme, klubeillemme ja paikkakunnillemme.</a:t>
            </a:r>
            <a:r>
              <a:rPr lang="fi-FI" baseline="0" dirty="0"/>
              <a:t> </a:t>
            </a:r>
          </a:p>
          <a:p>
            <a:endParaRPr lang="en-US" baseline="0" dirty="0"/>
          </a:p>
          <a:p>
            <a:r>
              <a:rPr lang="fi-FI" baseline="0" dirty="0"/>
              <a:t>Käytä resurssihakutoimintoa uudella LionsClubs.org verkkosivullamme, josta löytyvät Satavuotistarinamme, sekä Satavuotisjuhlan kohokohtia -kirjanen, Satavuotisvideomme, sekä tämä esitelmä. </a:t>
            </a:r>
          </a:p>
        </p:txBody>
      </p:sp>
    </p:spTree>
    <p:extLst>
      <p:ext uri="{BB962C8B-B14F-4D97-AF65-F5344CB8AC3E}">
        <p14:creationId xmlns:p14="http://schemas.microsoft.com/office/powerpoint/2010/main" val="2441997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En ole varma, kuinka monelle meistä on mahdollista osallistua 200-vuotisjuhlaamme, mutta voisin kuvitella tulevaisuuden lionien avaavan satavuotisjuhlamme aikakapselin ja olevan hyvin vaikuttuneita kaikesta mitä olemme saavuttaneet.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Tästä upeasta juhlasta voimme luottavaisin mielin suunnata kohti seuraava vuosisataamme.</a:t>
            </a:r>
            <a:r>
              <a:rPr lang="fi-FI" sz="1200" baseline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fi-FI" sz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Voimme luottaa siihen, että lionit jatkavat toimimista niin, että olemme jatkossakin maailman paras palvelujärjestö. </a:t>
            </a:r>
          </a:p>
        </p:txBody>
      </p:sp>
    </p:spTree>
    <p:extLst>
      <p:ext uri="{BB962C8B-B14F-4D97-AF65-F5344CB8AC3E}">
        <p14:creationId xmlns:p14="http://schemas.microsoft.com/office/powerpoint/2010/main" val="1510371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Valtava kiitos kuuluu kaikille satavuotisjuhlan johtajille klubeissa, piirien ja moninkertaispiirien koordinaattoreille, 100-vuotisjuhlan toimintaryhmälle, hallintovirkailijoille ja kaikille lioneille ja leoille, jotka osallistuivat juhlakauteen. </a:t>
            </a:r>
          </a:p>
          <a:p>
            <a:endParaRPr lang="en-US" dirty="0"/>
          </a:p>
          <a:p>
            <a:r>
              <a:rPr lang="fi-FI"/>
              <a:t>Näytitte koko maailmalle, että sanontamme ”Missä tarve, siellä lion” on totta nyt enemmän kuin koskaan.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1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Lionit ja leot ympäri maailmaa osallistuivat tähän suureen juhlaan heinäkuun 2014 ja kesäkuun 2018 välillä, 100-vuotisen taipaleemme merkiksi.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8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Rikkaan historiamme säilyttämiseksi olemme koonneet sarjan Tärkeitä tarinoita, sekä videoita </a:t>
            </a:r>
            <a:r>
              <a:rPr lang="fi-FI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Lionien</a:t>
            </a: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historiasta, tätä verkosta ladattavaa </a:t>
            </a:r>
            <a:r>
              <a:rPr lang="fi-FI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Lionein</a:t>
            </a: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matka -esitelmää täydentämään.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r>
              <a:rPr lang="fi-FI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Lionit</a:t>
            </a:r>
            <a:r>
              <a:rPr lang="fi-FI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jakoivat tarinoitaan aina organisaatiomme perustamisesta maailmanvalloitukseemme asti.</a:t>
            </a:r>
            <a:r>
              <a:rPr lang="fi-FI" sz="1200" baseline="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263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Melvin Jones perusti lionsklubien järjestön vuonna 1917.</a:t>
            </a:r>
            <a:r>
              <a:rPr lang="fi-FI" baseline="0"/>
              <a:t> </a:t>
            </a:r>
          </a:p>
          <a:p>
            <a:endParaRPr lang="en-US" baseline="0" dirty="0"/>
          </a:p>
          <a:p>
            <a:r>
              <a:rPr lang="fi-FI"/>
              <a:t>Hänen kunniakseen pystytettiin patsas kansainvälisen päämajamme edustalle, ja hänen muistomerkkinsä kunnostettiin sopivan arvokkaalla tavalla.</a:t>
            </a:r>
            <a:r>
              <a:rPr lang="fi-FI" baseline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2064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Haastattelimme jokaista kansainvälistä presidenttiämme ikuistaaksemme heidän ajatuksiaan niin organisaatiomme menneisyydestä, kuin tulevaisuudestakin. </a:t>
            </a:r>
          </a:p>
          <a:p>
            <a:endParaRPr lang="en-US" dirty="0"/>
          </a:p>
          <a:p>
            <a:r>
              <a:rPr lang="fi-FI" dirty="0"/>
              <a:t>Heidän keskeisimmät ajatuksensa olemme koonneet </a:t>
            </a:r>
            <a:r>
              <a:rPr lang="fi-FI" i="1" dirty="0"/>
              <a:t>Presidenttiemme ajatuksia</a:t>
            </a:r>
            <a:r>
              <a:rPr lang="fi-FI" dirty="0"/>
              <a:t> -videosarjaksi. </a:t>
            </a:r>
          </a:p>
        </p:txBody>
      </p:sp>
    </p:spTree>
    <p:extLst>
      <p:ext uri="{BB962C8B-B14F-4D97-AF65-F5344CB8AC3E}">
        <p14:creationId xmlns:p14="http://schemas.microsoft.com/office/powerpoint/2010/main" val="457577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Palvelu on jokaisen </a:t>
            </a:r>
            <a:r>
              <a:rPr lang="fi-FI" dirty="0" err="1"/>
              <a:t>lionsklubin</a:t>
            </a:r>
            <a:r>
              <a:rPr lang="fi-FI" dirty="0"/>
              <a:t> ydin.</a:t>
            </a:r>
            <a:r>
              <a:rPr lang="fi-FI" baseline="0" dirty="0"/>
              <a:t> Läpi juhlakauden </a:t>
            </a:r>
            <a:r>
              <a:rPr lang="fi-FI" baseline="0" dirty="0" err="1"/>
              <a:t>Lionit</a:t>
            </a:r>
            <a:r>
              <a:rPr lang="fi-FI" baseline="0" dirty="0"/>
              <a:t> ja </a:t>
            </a:r>
            <a:r>
              <a:rPr lang="fi-FI" baseline="0" dirty="0" err="1"/>
              <a:t>leot</a:t>
            </a:r>
            <a:r>
              <a:rPr lang="fi-FI" baseline="0" dirty="0"/>
              <a:t>: </a:t>
            </a:r>
          </a:p>
          <a:p>
            <a:endParaRPr lang="en-US" baseline="0" dirty="0"/>
          </a:p>
          <a:p>
            <a:r>
              <a:rPr lang="fi-FI" baseline="0" dirty="0"/>
              <a:t>- johtivat organisaatiomme satavuotisjuhlan palveluhaasteen läpi</a:t>
            </a:r>
          </a:p>
          <a:p>
            <a:endParaRPr lang="en-US" baseline="0" dirty="0"/>
          </a:p>
          <a:p>
            <a:r>
              <a:rPr lang="fi-FI" baseline="0" dirty="0"/>
              <a:t>- ansaitsivat 100-vuotisjuhlan jäsenpalkintoja </a:t>
            </a:r>
          </a:p>
          <a:p>
            <a:endParaRPr lang="en-US" baseline="0" dirty="0"/>
          </a:p>
          <a:p>
            <a:r>
              <a:rPr lang="fi-FI" baseline="0" dirty="0"/>
              <a:t>- ja perustivat paikkakuntiensa hyväksi Satavuotisjuhlan perintöprojekteja</a:t>
            </a:r>
          </a:p>
        </p:txBody>
      </p:sp>
    </p:spTree>
    <p:extLst>
      <p:ext uri="{BB962C8B-B14F-4D97-AF65-F5344CB8AC3E}">
        <p14:creationId xmlns:p14="http://schemas.microsoft.com/office/powerpoint/2010/main" val="3069101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Satavuotisjuhlan palveluhaaste asetti mottomme, </a:t>
            </a:r>
            <a:r>
              <a:rPr lang="fi-FI" i="1" dirty="0"/>
              <a:t>Me palvelemme</a:t>
            </a:r>
            <a:r>
              <a:rPr lang="fi-FI" dirty="0"/>
              <a:t>, toiminnan keskiöön täysin uudella tavalla. Tavoitteena oli palvella 100 miljoonaa ihmistä nuoriso-, näkökyky-, nälän helpottamisen, ympäristö- ja diabetesprojektien kautta.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Ketkä ottivat haasteen vastaan? </a:t>
            </a:r>
            <a:r>
              <a:rPr lang="en-US" dirty="0"/>
              <a:t>{</a:t>
            </a:r>
            <a:r>
              <a:rPr lang="en-US" dirty="0" err="1"/>
              <a:t>nostakaa</a:t>
            </a:r>
            <a:r>
              <a:rPr lang="en-US" dirty="0"/>
              <a:t> k</a:t>
            </a:r>
            <a:r>
              <a:rPr lang="fi-FI" dirty="0" err="1"/>
              <a:t>äsi</a:t>
            </a:r>
            <a:r>
              <a:rPr lang="en-US" dirty="0"/>
              <a:t>}</a:t>
            </a:r>
            <a:endParaRPr lang="fi-FI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Emme vain saavuttaneet tavoitettamme vaan tuplasimme sen, palvellen yli </a:t>
            </a:r>
            <a:r>
              <a:rPr lang="fi-FI" dirty="0" smtClean="0"/>
              <a:t>248 </a:t>
            </a:r>
            <a:r>
              <a:rPr lang="fi-FI" dirty="0"/>
              <a:t>miljoonaa ihmistä! {aplodit}</a:t>
            </a:r>
          </a:p>
        </p:txBody>
      </p:sp>
    </p:spTree>
    <p:extLst>
      <p:ext uri="{BB962C8B-B14F-4D97-AF65-F5344CB8AC3E}">
        <p14:creationId xmlns:p14="http://schemas.microsoft.com/office/powerpoint/2010/main" val="1966035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Satavuotisjuhlan jäsenpalkinnot inspiroivat meitä kutsumaan mukaan uusia jäseniä ja perustamaan uusia klubeja, jotta kasvatamme järjestöämme ja laajennamme palveluamme. </a:t>
            </a:r>
          </a:p>
          <a:p>
            <a:endParaRPr lang="en-US" dirty="0"/>
          </a:p>
          <a:p>
            <a:r>
              <a:rPr lang="fi-FI" dirty="0"/>
              <a:t>Lions Clubs Internationalilla on nyt </a:t>
            </a:r>
            <a:r>
              <a:rPr lang="fi-FI" dirty="0" smtClean="0"/>
              <a:t>700 </a:t>
            </a:r>
            <a:r>
              <a:rPr lang="fi-FI" dirty="0"/>
              <a:t>000 uutta jäsentä ja yli </a:t>
            </a:r>
            <a:r>
              <a:rPr lang="fi-FI" dirty="0" smtClean="0"/>
              <a:t>6600 </a:t>
            </a:r>
            <a:r>
              <a:rPr lang="fi-FI" dirty="0"/>
              <a:t>uutta klubia jotka pystyvät auttamaan muita entistä paremmin.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Kuka teistä sai Jäsenhankinnan palkinnon? Kiitos. {aplodit}</a:t>
            </a:r>
          </a:p>
        </p:txBody>
      </p:sp>
    </p:spTree>
    <p:extLst>
      <p:ext uri="{BB962C8B-B14F-4D97-AF65-F5344CB8AC3E}">
        <p14:creationId xmlns:p14="http://schemas.microsoft.com/office/powerpoint/2010/main" val="961936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100-vuotisperintöprojektit ovat yhdistäneet meitä entistä vahvemmin paikkakuntiemme asukkaisiin. Ne ovat arvokkaita monin tavoin, mutta ne ovat myös muistutus siitä mitä </a:t>
            </a:r>
            <a:r>
              <a:rPr lang="fi-FI" dirty="0" err="1"/>
              <a:t>lionit</a:t>
            </a:r>
            <a:r>
              <a:rPr lang="fi-FI" dirty="0"/>
              <a:t> ovat tehneet paikkakunnan hyväksi.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Ketkä järjestivät perintöprojekteja?</a:t>
            </a:r>
            <a:r>
              <a:rPr lang="fi-FI" baseline="0" dirty="0"/>
              <a:t> </a:t>
            </a:r>
            <a:r>
              <a:rPr lang="en-US" dirty="0"/>
              <a:t>{</a:t>
            </a:r>
            <a:r>
              <a:rPr lang="en-US" dirty="0" err="1"/>
              <a:t>nostakaa</a:t>
            </a:r>
            <a:r>
              <a:rPr lang="en-US" dirty="0"/>
              <a:t> k</a:t>
            </a:r>
            <a:r>
              <a:rPr lang="fi-FI" dirty="0" err="1"/>
              <a:t>äsi</a:t>
            </a:r>
            <a:r>
              <a:rPr lang="en-US" dirty="0"/>
              <a:t>}</a:t>
            </a:r>
            <a:endParaRPr lang="fi-FI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Yli 31 000 perintöprojektia on saatu päätökseen ja paikkakuntien asukkaat tulevat hyötymään niistä vielä monien vuosien ajan. </a:t>
            </a:r>
          </a:p>
        </p:txBody>
      </p:sp>
    </p:spTree>
    <p:extLst>
      <p:ext uri="{BB962C8B-B14F-4D97-AF65-F5344CB8AC3E}">
        <p14:creationId xmlns:p14="http://schemas.microsoft.com/office/powerpoint/2010/main" val="361592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 i="0" baseline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=""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2" b="3441"/>
          <a:stretch/>
        </p:blipFill>
        <p:spPr>
          <a:xfrm>
            <a:off x="6553200" y="0"/>
            <a:ext cx="563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0"/>
            <a:ext cx="4191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6858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1" y="444078"/>
            <a:ext cx="8000999" cy="62272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 baseline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4648200" y="1752600"/>
            <a:ext cx="6781798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78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10169" r="6474" b="135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724400" y="1600200"/>
            <a:ext cx="2743200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38200" y="762000"/>
            <a:ext cx="10515600" cy="77628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 cap="none" baseline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8014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85" r:id="rId3"/>
    <p:sldLayoutId id="2147483884" r:id="rId4"/>
    <p:sldLayoutId id="2147483860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www.lionsclubs.org/FI/news-media/videos/centennial.php?id=gBe/c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onsclubs.org/FI/news-media/videos/centennial.php?id=gBe7ct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33400"/>
            <a:ext cx="12192000" cy="558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0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6" y="874932"/>
            <a:ext cx="10286089" cy="567826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776288"/>
          </a:xfrm>
        </p:spPr>
        <p:txBody>
          <a:bodyPr/>
          <a:lstStyle/>
          <a:p>
            <a:r>
              <a:rPr lang="fi-FI"/>
              <a:t>Juhlaa ympäri maailman!</a:t>
            </a:r>
          </a:p>
        </p:txBody>
      </p:sp>
    </p:spTree>
    <p:extLst>
      <p:ext uri="{BB962C8B-B14F-4D97-AF65-F5344CB8AC3E}">
        <p14:creationId xmlns:p14="http://schemas.microsoft.com/office/powerpoint/2010/main" val="1704204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Satavuotisjuhlan vuosikokous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621649"/>
            <a:ext cx="41910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i-FI" sz="40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30 000</a:t>
            </a:r>
          </a:p>
          <a:p>
            <a:pPr algn="ctr"/>
            <a:r>
              <a:rPr lang="fi-FI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Lionia ja leoa saapui paikalle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t="2942" r="24243" b="35220"/>
          <a:stretch/>
        </p:blipFill>
        <p:spPr>
          <a:xfrm>
            <a:off x="323850" y="813709"/>
            <a:ext cx="3619500" cy="338375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0" y="4171762"/>
            <a:ext cx="2685179" cy="236606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1" y="1449456"/>
            <a:ext cx="2685179" cy="242137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5967" r="26320" b="9121"/>
          <a:stretch/>
        </p:blipFill>
        <p:spPr>
          <a:xfrm>
            <a:off x="5287658" y="4172344"/>
            <a:ext cx="2713342" cy="238085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6500" r="35999" b="6500"/>
          <a:stretch/>
        </p:blipFill>
        <p:spPr>
          <a:xfrm>
            <a:off x="5316490" y="1449456"/>
            <a:ext cx="2678914" cy="242137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223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Satavuotisjuhlan lippu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600200"/>
            <a:ext cx="10667998" cy="438349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6075402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0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fi-FI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14,6 metriä leveä ja 8,5 metriä korkea</a:t>
            </a:r>
          </a:p>
        </p:txBody>
      </p:sp>
    </p:spTree>
    <p:extLst>
      <p:ext uri="{BB962C8B-B14F-4D97-AF65-F5344CB8AC3E}">
        <p14:creationId xmlns:p14="http://schemas.microsoft.com/office/powerpoint/2010/main" val="237979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Satavuotisjuhlan muistoraha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95" y="1752600"/>
            <a:ext cx="5558504" cy="40386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31975"/>
            <a:ext cx="5481440" cy="3883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53547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0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fi-FI" sz="30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US$855,540</a:t>
            </a:r>
            <a:r>
              <a:rPr lang="fi-FI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lahjoitettiin säätiöllemmemuistorahamyynnistä</a:t>
            </a:r>
          </a:p>
        </p:txBody>
      </p:sp>
    </p:spTree>
    <p:extLst>
      <p:ext uri="{BB962C8B-B14F-4D97-AF65-F5344CB8AC3E}">
        <p14:creationId xmlns:p14="http://schemas.microsoft.com/office/powerpoint/2010/main" val="3841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776288"/>
          </a:xfrm>
        </p:spPr>
        <p:txBody>
          <a:bodyPr>
            <a:normAutofit/>
          </a:bodyPr>
          <a:lstStyle/>
          <a:p>
            <a:r>
              <a:rPr lang="fi-FI"/>
              <a:t>Satavuotisjuhlan postimerkit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191" y="1143000"/>
            <a:ext cx="9649619" cy="54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2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Juhlaa sosiaalisessa mediassa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600" y="3879272"/>
            <a:ext cx="9285488" cy="275012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1" y="1447800"/>
            <a:ext cx="6897167" cy="274689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05650" y="220980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#Lions100</a:t>
            </a:r>
          </a:p>
        </p:txBody>
      </p:sp>
    </p:spTree>
    <p:extLst>
      <p:ext uri="{BB962C8B-B14F-4D97-AF65-F5344CB8AC3E}">
        <p14:creationId xmlns:p14="http://schemas.microsoft.com/office/powerpoint/2010/main" val="2359123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Satavuotissoihtumme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2286001"/>
            <a:ext cx="7739507" cy="3200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2628" y="2286001"/>
            <a:ext cx="3125972" cy="3200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79120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Näytämme valoa palvelumme seuraavalle vuosisadalle </a:t>
            </a:r>
          </a:p>
        </p:txBody>
      </p:sp>
    </p:spTree>
    <p:extLst>
      <p:ext uri="{BB962C8B-B14F-4D97-AF65-F5344CB8AC3E}">
        <p14:creationId xmlns:p14="http://schemas.microsoft.com/office/powerpoint/2010/main" val="308167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LionsClubs.org arkisto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1999" y="1524000"/>
            <a:ext cx="10667999" cy="5105400"/>
          </a:xfrm>
        </p:spPr>
        <p:txBody>
          <a:bodyPr/>
          <a:lstStyle/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fi-FI"/>
              <a:t>Vilkaisu 100 vuoteen -video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fi-FI"/>
              <a:t>Satavuotisvideo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fi-FI"/>
              <a:t>Satavuotisjuhlan kohokohtia -kirjanen 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fi-FI"/>
              <a:t>Lionien historia -videosarja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fi-FI"/>
              <a:t>Tärkeät tarinat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fi-FI"/>
              <a:t>Juhlitaan lioneita -video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fi-FI"/>
              <a:t>Lionien matka -diaesitys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fi-FI"/>
              <a:t>Presidenttien ajatuksia -videosarja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854" y="1171287"/>
            <a:ext cx="2382480" cy="144323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155" y="1175127"/>
            <a:ext cx="1735316" cy="223112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4021" y="2989253"/>
            <a:ext cx="2448725" cy="1430347"/>
          </a:xfrm>
          <a:prstGeom prst="rect">
            <a:avLst/>
          </a:prstGeom>
          <a:ln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917" y="2560696"/>
            <a:ext cx="2075017" cy="17521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049" y="4323398"/>
            <a:ext cx="2643285" cy="148684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6788" y="1547720"/>
            <a:ext cx="1840859" cy="457519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609" y="4419600"/>
            <a:ext cx="1829001" cy="17288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5867" y="3716569"/>
            <a:ext cx="2167533" cy="115011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37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Seuraava vuosisatamme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47236" y="1752217"/>
            <a:ext cx="4011516" cy="441998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8199" y="1752217"/>
            <a:ext cx="6215601" cy="441998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1312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sz="60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Kiitos!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789" y="1981200"/>
            <a:ext cx="5280422" cy="452356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96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91F274-A519-AB45-9B57-D105CE1BF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/>
              <a:t>Leijonan kokoinen kunnianosoitus</a:t>
            </a:r>
          </a:p>
        </p:txBody>
      </p:sp>
      <p:sp>
        <p:nvSpPr>
          <p:cNvPr id="16" name="Round Diagonal Corner Rectangle 15"/>
          <p:cNvSpPr/>
          <p:nvPr/>
        </p:nvSpPr>
        <p:spPr>
          <a:xfrm>
            <a:off x="39116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fi-FI" sz="240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2015-2016</a:t>
            </a:r>
          </a:p>
        </p:txBody>
      </p:sp>
      <p:sp>
        <p:nvSpPr>
          <p:cNvPr id="17" name="Round Diagonal Corner Rectangle 16"/>
          <p:cNvSpPr/>
          <p:nvPr/>
        </p:nvSpPr>
        <p:spPr>
          <a:xfrm>
            <a:off x="62484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fi-FI" sz="240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2016-2017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85852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fi-FI" sz="240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2017-2018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15748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fi-FI" sz="240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2014-2015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800" y="1981200"/>
            <a:ext cx="9112250" cy="311034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69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Tarinamme kertominen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27" r="13513"/>
          <a:stretch/>
        </p:blipFill>
        <p:spPr bwMode="auto">
          <a:xfrm>
            <a:off x="228600" y="2051462"/>
            <a:ext cx="5791200" cy="320399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63880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fi-FI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Tärkeät tarinat </a:t>
            </a:r>
            <a:r>
              <a:rPr lang="fi-FI" sz="3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fi-FI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Historialliset videot </a:t>
            </a:r>
            <a:r>
              <a:rPr lang="fi-FI" sz="3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fi-FI" sz="3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Lionien</a:t>
            </a:r>
            <a:r>
              <a:rPr lang="fi-FI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matka -diaesitys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2051462"/>
            <a:ext cx="5791200" cy="320885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24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Menneisyytemme kunnioittaminen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555" y="1524000"/>
            <a:ext cx="8382000" cy="4343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555" y="5943600"/>
            <a:ext cx="11518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0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fi-FI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Melvin Jones -patsas   </a:t>
            </a:r>
            <a:r>
              <a:rPr lang="fi-FI" sz="30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fi-FI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Melvin Jones muistomerkki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5054" y="1526005"/>
            <a:ext cx="2945946" cy="434139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01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Perinteemme ylläpitäminen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943600"/>
            <a:ext cx="937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0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fi-FI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Haastattelut jokaisen kansainvälisen presidentin kanssa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7"/>
          <a:stretch/>
        </p:blipFill>
        <p:spPr>
          <a:xfrm>
            <a:off x="2032000" y="1676400"/>
            <a:ext cx="8128000" cy="4038600"/>
          </a:xfrm>
        </p:spPr>
      </p:pic>
      <p:sp>
        <p:nvSpPr>
          <p:cNvPr id="9" name="TextBox 8"/>
          <p:cNvSpPr txBox="1"/>
          <p:nvPr/>
        </p:nvSpPr>
        <p:spPr>
          <a:xfrm>
            <a:off x="2244216" y="3200400"/>
            <a:ext cx="3038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i="1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Presidenttien ajatuksia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08" y="1905000"/>
            <a:ext cx="1269999" cy="11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8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Palvelun juhlistaminen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2200"/>
            <a:ext cx="27432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362200"/>
            <a:ext cx="27432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233130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96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Satavuotisjuhlan palveluhaaste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572000"/>
            <a:ext cx="33528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248 993 525 </a:t>
            </a:r>
            <a:r>
              <a:rPr lang="fi-FI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ihmistä </a:t>
            </a:r>
            <a:r>
              <a:rPr lang="fi-FI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palveltu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584638"/>
            <a:ext cx="2743200" cy="27432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1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1676400"/>
            <a:ext cx="6400800" cy="392582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53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Centennial -jäsenpalkinnot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1752600"/>
            <a:ext cx="6553199" cy="38862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0" y="4419600"/>
            <a:ext cx="274320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746 041 </a:t>
            </a:r>
            <a:r>
              <a:rPr lang="fi-FI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100-vuotisjuhlajäsentä</a:t>
            </a:r>
            <a:endParaRPr lang="fi-FI" sz="3000" dirty="0">
              <a:solidFill>
                <a:schemeClr val="accent6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6002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9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Paikkakunnan perintöprojektit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1744362"/>
            <a:ext cx="6172200" cy="411349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1" y="4621649"/>
            <a:ext cx="304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31 853</a:t>
            </a:r>
            <a:r>
              <a:rPr lang="fi-FI" sz="4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i-FI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projektia raportoitu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744362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40770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a7495015-d16d-4dd1-a72f-488cd8119f34"/>
  </ds:schemaRefs>
</ds:datastoreItem>
</file>

<file path=customXml/itemProps2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36807</TotalTime>
  <Words>889</Words>
  <Application>Microsoft Office PowerPoint</Application>
  <PresentationFormat>Widescreen</PresentationFormat>
  <Paragraphs>116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Helvetica</vt:lpstr>
      <vt:lpstr>Helvetica Neue</vt:lpstr>
      <vt:lpstr>Segoe UI</vt:lpstr>
      <vt:lpstr>Segoe UI Semibold</vt:lpstr>
      <vt:lpstr>Wingdings 3</vt:lpstr>
      <vt:lpstr>ヒラギノ角ゴ Pro W3</vt:lpstr>
      <vt:lpstr>Light Background</vt:lpstr>
      <vt:lpstr>PowerPoint Presentation</vt:lpstr>
      <vt:lpstr>Leijonan kokoinen kunnianosoitus</vt:lpstr>
      <vt:lpstr>Tarinamme kertominen</vt:lpstr>
      <vt:lpstr>Menneisyytemme kunnioittaminen</vt:lpstr>
      <vt:lpstr>Perinteemme ylläpitäminen</vt:lpstr>
      <vt:lpstr>Palvelun juhlistaminen</vt:lpstr>
      <vt:lpstr>Satavuotisjuhlan palveluhaaste</vt:lpstr>
      <vt:lpstr>Centennial -jäsenpalkinnot</vt:lpstr>
      <vt:lpstr>Paikkakunnan perintöprojektit</vt:lpstr>
      <vt:lpstr>Juhlaa ympäri maailman!</vt:lpstr>
      <vt:lpstr>Satavuotisjuhlan vuosikokous</vt:lpstr>
      <vt:lpstr>Satavuotisjuhlan lippu</vt:lpstr>
      <vt:lpstr>Satavuotisjuhlan muistoraha</vt:lpstr>
      <vt:lpstr>Satavuotisjuhlan postimerkit</vt:lpstr>
      <vt:lpstr>Juhlaa sosiaalisessa mediassa</vt:lpstr>
      <vt:lpstr>Satavuotissoihtumme</vt:lpstr>
      <vt:lpstr>LionsClubs.org arkisto</vt:lpstr>
      <vt:lpstr>Seuraava vuosisatamme</vt:lpstr>
      <vt:lpstr>Kiitos!</vt:lpstr>
    </vt:vector>
  </TitlesOfParts>
  <Company>Lions Clubs International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Jurczynski, Crystal</cp:lastModifiedBy>
  <cp:revision>1556</cp:revision>
  <cp:lastPrinted>2017-06-29T03:55:04Z</cp:lastPrinted>
  <dcterms:created xsi:type="dcterms:W3CDTF">2016-11-15T15:12:50Z</dcterms:created>
  <dcterms:modified xsi:type="dcterms:W3CDTF">2018-07-30T20:15:44Z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