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347" r:id="rId14"/>
    <p:sldId id="1050" r:id="rId15"/>
    <p:sldId id="1049" r:id="rId16"/>
    <p:sldId id="1026" r:id="rId17"/>
    <p:sldId id="1047" r:id="rId18"/>
    <p:sldId id="1048" r:id="rId19"/>
    <p:sldId id="1374"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72" r:id="rId35"/>
    <p:sldId id="1064" r:id="rId36"/>
    <p:sldId id="1343" r:id="rId37"/>
    <p:sldId id="1346" r:id="rId38"/>
    <p:sldId id="1345" r:id="rId39"/>
    <p:sldId id="1344" r:id="rId40"/>
    <p:sldId id="1342" r:id="rId41"/>
    <p:sldId id="1057" r:id="rId42"/>
    <p:sldId id="1034" r:id="rId43"/>
    <p:sldId id="1160" r:id="rId44"/>
    <p:sldId id="1135"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F0C300"/>
    <a:srgbClr val="CD3108"/>
    <a:srgbClr val="00338D"/>
    <a:srgbClr val="0D2240"/>
    <a:srgbClr val="457DC8"/>
    <a:srgbClr val="56565A"/>
    <a:srgbClr val="0A5496"/>
    <a:srgbClr val="082E87"/>
    <a:srgbClr val="F76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052" autoAdjust="0"/>
  </p:normalViewPr>
  <p:slideViewPr>
    <p:cSldViewPr showGuides="1">
      <p:cViewPr varScale="1">
        <p:scale>
          <a:sx n="59" d="100"/>
          <a:sy n="59" d="100"/>
        </p:scale>
        <p:origin x="1532" y="4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2188" y="-1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fi-FI" sz="4000" b="1" dirty="0">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fi-FI" sz="2000" b="1" dirty="0">
              <a:solidFill>
                <a:srgbClr val="F76639"/>
              </a:solidFill>
              <a:latin typeface="Arial" panose="020B0604020202020204" pitchFamily="34" charset="0"/>
              <a:cs typeface="Arial" panose="020B0604020202020204" pitchFamily="34" charset="0"/>
            </a:rPr>
            <a:t>Vaalipiirijohtaja</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fi-FI" sz="2000" b="1" dirty="0">
              <a:solidFill>
                <a:srgbClr val="F76639"/>
              </a:solidFill>
              <a:latin typeface="Arial" panose="020B0604020202020204" pitchFamily="34" charset="0"/>
              <a:cs typeface="Arial" panose="020B0604020202020204" pitchFamily="34" charset="0"/>
            </a:rPr>
            <a:t>Aluejohtaja</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fi-FI" sz="2000" b="1" dirty="0">
              <a:solidFill>
                <a:srgbClr val="F76639"/>
              </a:solidFill>
              <a:latin typeface="Arial" panose="020B0604020202020204" pitchFamily="34" charset="0"/>
              <a:cs typeface="Arial" panose="020B0604020202020204" pitchFamily="34" charset="0"/>
            </a:rPr>
            <a:t>MD-johtajat</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fi-FI" sz="2000" b="1" dirty="0">
              <a:solidFill>
                <a:srgbClr val="F76639"/>
              </a:solidFill>
              <a:latin typeface="Arial" panose="020B0604020202020204" pitchFamily="34" charset="0"/>
              <a:cs typeface="Arial" panose="020B0604020202020204" pitchFamily="34" charset="0"/>
            </a:rPr>
            <a:t>Piirien johtajat</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custScaleX="159243">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custScaleX="159243">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custScaleX="159243">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custScaleX="159243">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470822"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fi-FI" sz="4000" b="1" kern="1200" dirty="0">
              <a:solidFill>
                <a:srgbClr val="002060"/>
              </a:solidFill>
              <a:latin typeface="Arial" panose="020B0604020202020204" pitchFamily="34" charset="0"/>
              <a:cs typeface="Arial" panose="020B0604020202020204" pitchFamily="34" charset="0"/>
            </a:rPr>
            <a:t>GAT</a:t>
          </a:r>
        </a:p>
      </dsp:txBody>
      <dsp:txXfrm>
        <a:off x="470822" y="186"/>
        <a:ext cx="1921157" cy="825437"/>
      </dsp:txXfrm>
    </dsp:sp>
    <dsp:sp modelId="{BCA9A1BB-5656-4905-8236-E375697E9B49}">
      <dsp:nvSpPr>
        <dsp:cNvPr id="0" name=""/>
        <dsp:cNvSpPr/>
      </dsp:nvSpPr>
      <dsp:spPr>
        <a:xfrm>
          <a:off x="662938"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855053" y="1031983"/>
          <a:ext cx="2103123"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i-FI" sz="2000" b="1" kern="1200" dirty="0">
              <a:solidFill>
                <a:srgbClr val="F76639"/>
              </a:solidFill>
              <a:latin typeface="Arial" panose="020B0604020202020204" pitchFamily="34" charset="0"/>
              <a:cs typeface="Arial" panose="020B0604020202020204" pitchFamily="34" charset="0"/>
            </a:rPr>
            <a:t>Vaalipiirijohtaja</a:t>
          </a:r>
        </a:p>
      </dsp:txBody>
      <dsp:txXfrm>
        <a:off x="855053" y="1031983"/>
        <a:ext cx="2103123" cy="825437"/>
      </dsp:txXfrm>
    </dsp:sp>
    <dsp:sp modelId="{FB2BEF57-6499-40D1-92F2-E8B4141F9746}">
      <dsp:nvSpPr>
        <dsp:cNvPr id="0" name=""/>
        <dsp:cNvSpPr/>
      </dsp:nvSpPr>
      <dsp:spPr>
        <a:xfrm>
          <a:off x="662938"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855053" y="2063781"/>
          <a:ext cx="2103123"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i-FI" sz="2000" b="1" kern="1200" dirty="0">
              <a:solidFill>
                <a:srgbClr val="F76639"/>
              </a:solidFill>
              <a:latin typeface="Arial" panose="020B0604020202020204" pitchFamily="34" charset="0"/>
              <a:cs typeface="Arial" panose="020B0604020202020204" pitchFamily="34" charset="0"/>
            </a:rPr>
            <a:t>Aluejohtaja</a:t>
          </a:r>
        </a:p>
      </dsp:txBody>
      <dsp:txXfrm>
        <a:off x="855053" y="2063781"/>
        <a:ext cx="2103123" cy="825437"/>
      </dsp:txXfrm>
    </dsp:sp>
    <dsp:sp modelId="{F196A314-1661-46ED-9DD4-B5C649155ECD}">
      <dsp:nvSpPr>
        <dsp:cNvPr id="0" name=""/>
        <dsp:cNvSpPr/>
      </dsp:nvSpPr>
      <dsp:spPr>
        <a:xfrm>
          <a:off x="662938"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855053" y="3095578"/>
          <a:ext cx="2103123"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i-FI" sz="2000" b="1" kern="1200" dirty="0">
              <a:solidFill>
                <a:srgbClr val="F76639"/>
              </a:solidFill>
              <a:latin typeface="Arial" panose="020B0604020202020204" pitchFamily="34" charset="0"/>
              <a:cs typeface="Arial" panose="020B0604020202020204" pitchFamily="34" charset="0"/>
            </a:rPr>
            <a:t>MD-johtajat</a:t>
          </a:r>
        </a:p>
      </dsp:txBody>
      <dsp:txXfrm>
        <a:off x="855053" y="3095578"/>
        <a:ext cx="2103123" cy="825437"/>
      </dsp:txXfrm>
    </dsp:sp>
    <dsp:sp modelId="{6A3AA007-8877-4DAF-ABE2-70BCF9A6A30A}">
      <dsp:nvSpPr>
        <dsp:cNvPr id="0" name=""/>
        <dsp:cNvSpPr/>
      </dsp:nvSpPr>
      <dsp:spPr>
        <a:xfrm>
          <a:off x="662938"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855053" y="4127375"/>
          <a:ext cx="2103123"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i-FI" sz="2000" b="1" kern="1200" dirty="0">
              <a:solidFill>
                <a:srgbClr val="F76639"/>
              </a:solidFill>
              <a:latin typeface="Arial" panose="020B0604020202020204" pitchFamily="34" charset="0"/>
              <a:cs typeface="Arial" panose="020B0604020202020204" pitchFamily="34" charset="0"/>
            </a:rPr>
            <a:t>Piirien johtajat</a:t>
          </a:r>
        </a:p>
      </dsp:txBody>
      <dsp:txXfrm>
        <a:off x="855053" y="4127375"/>
        <a:ext cx="2103123"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200" b="0" u="sng" baseline="0" dirty="0" err="1"/>
              <a:t>Ennen</a:t>
            </a:r>
            <a:r>
              <a:rPr lang="en-US" sz="1200" b="0" u="sng" baseline="0" dirty="0"/>
              <a:t> </a:t>
            </a:r>
            <a:r>
              <a:rPr lang="en-US" sz="1200" b="0" u="sng" baseline="0" dirty="0" err="1"/>
              <a:t>kokousta</a:t>
            </a:r>
            <a:r>
              <a:rPr lang="en-US" sz="1200" b="0" u="sng" baseline="0" dirty="0"/>
              <a:t>:</a:t>
            </a:r>
          </a:p>
          <a:p>
            <a:pPr marL="171450" indent="-171450">
              <a:buFont typeface="Arial" panose="020B0604020202020204" pitchFamily="34" charset="0"/>
              <a:buChar char="•"/>
            </a:pPr>
            <a:r>
              <a:rPr lang="fi-FI" sz="1200" b="0" dirty="0"/>
              <a:t>Voit vapaasti jakaa tämän PowerPointin useaan istuntoon ja mukauttaa sitä alueesi tarpeiden mukaan.</a:t>
            </a:r>
          </a:p>
          <a:p>
            <a:pPr marL="171450" indent="-171450">
              <a:buFont typeface="Arial" panose="020B0604020202020204" pitchFamily="34" charset="0"/>
              <a:buChar char="•"/>
            </a:pPr>
            <a:r>
              <a:rPr lang="fi-FI" sz="1200" b="0" dirty="0"/>
              <a:t>Valitse paras työkalu jokaisen keskustelun ja toiminnan muistiinpanojen tallentamiseen.</a:t>
            </a:r>
          </a:p>
          <a:p>
            <a:pPr marL="171450" indent="-171450">
              <a:buFont typeface="Arial" panose="020B0604020202020204" pitchFamily="34" charset="0"/>
              <a:buChar char="•"/>
            </a:pPr>
            <a:r>
              <a:rPr lang="fi-FI" sz="1200" b="0" dirty="0"/>
              <a:t>Jos tapaatte kasvokkain, valmista fläppitaulu ja tussit.</a:t>
            </a:r>
          </a:p>
          <a:p>
            <a:pPr marL="171450" indent="-171450">
              <a:buFont typeface="Arial" panose="020B0604020202020204" pitchFamily="34" charset="0"/>
              <a:buChar char="•"/>
            </a:pPr>
            <a:r>
              <a:rPr lang="fi-FI" sz="1200" b="0" dirty="0"/>
              <a:t>Jos tapaat virtuaalisesti, valmistele haluamasi muistiinpanotyökalu ja jaa näyttösi, jotta kaikki osallistujat voivat seurata mukana.</a:t>
            </a:r>
          </a:p>
          <a:p>
            <a:pPr marL="171450" indent="-171450">
              <a:buFont typeface="Arial" panose="020B0604020202020204" pitchFamily="34" charset="0"/>
              <a:buChar char="•"/>
            </a:pPr>
            <a:r>
              <a:rPr lang="fi-FI" sz="1200" b="0" dirty="0"/>
              <a:t>Muista jakaa kopio yhteisistä muistiinpanoista kaikille osallistujille.</a:t>
            </a:r>
          </a:p>
          <a:p>
            <a:pPr marL="171450" indent="-171450">
              <a:buFont typeface="Arial" panose="020B0604020202020204" pitchFamily="34" charset="0"/>
              <a:buChar char="•"/>
            </a:pPr>
            <a:r>
              <a:rPr lang="fi-FI" sz="1200" b="0" dirty="0"/>
              <a:t>Varaa mukaan / esille myös muistiinpanot edellisistä työpajoista, esim. työryhmät ja niiden jäsenet, SWOT analyysit, ja ”Parkkiin” laitetut kysymykset joihin on saatu vastaukset.</a:t>
            </a:r>
          </a:p>
          <a:p>
            <a:pPr marL="171450" indent="-171450">
              <a:buFont typeface="Arial" panose="020B0604020202020204" pitchFamily="34" charset="0"/>
              <a:buChar char="•"/>
            </a:pPr>
            <a:r>
              <a:rPr lang="fi-FI" sz="1200" b="0" dirty="0"/>
              <a:t>Käytä tätä tietoa tehdäksesi seuraavat muutokset PowerPoint esitelmään:</a:t>
            </a:r>
          </a:p>
          <a:p>
            <a:pPr marL="628650" lvl="1" indent="-171450">
              <a:buFont typeface="Arial" panose="020B0604020202020204" pitchFamily="34" charset="0"/>
              <a:buChar char="•"/>
            </a:pPr>
            <a:r>
              <a:rPr lang="fi-FI" sz="1200" b="0" dirty="0"/>
              <a:t>Käyttäen tietoja, jotka kerättiin Rakenna visio -esitelmän tyhjille dioille 7-10 ja oman alueen SWOT-analyysejä, sekä dioja 11, 22 ja 35 omalle alueellesi asetettujen </a:t>
            </a:r>
            <a:r>
              <a:rPr lang="fi-FI" sz="1200" b="0" i="1" dirty="0"/>
              <a:t>MISSION</a:t>
            </a:r>
            <a:r>
              <a:rPr lang="fi-FI" sz="1200" b="0" dirty="0"/>
              <a:t> </a:t>
            </a:r>
            <a:r>
              <a:rPr lang="fi-FI" sz="1200" b="1" dirty="0"/>
              <a:t>1.5</a:t>
            </a:r>
            <a:r>
              <a:rPr lang="fi-FI" sz="1200" b="0" dirty="0"/>
              <a:t> -jäsenkasvutavoitteiden kanssa. </a:t>
            </a:r>
          </a:p>
          <a:p>
            <a:pPr marL="628650" lvl="1" indent="-171450">
              <a:buFont typeface="Arial" panose="020B0604020202020204" pitchFamily="34" charset="0"/>
              <a:buChar char="•"/>
            </a:pPr>
            <a:r>
              <a:rPr lang="fi-FI" sz="1200" b="0" dirty="0"/>
              <a:t>Dialla 36 mainitaan Maailmanlaajuisen jäsenyysaloitteen seuraava kokous: Varmistakaa menestys. Keskustele piirisi johtajien kanssa seuraavan kokouksen ajankohdasta seuraavan muutaman kuukauden aikavälillä.</a:t>
            </a:r>
          </a:p>
          <a:p>
            <a:pPr marL="628650" lvl="1" indent="-171450">
              <a:buFont typeface="Arial" panose="020B0604020202020204" pitchFamily="34" charset="0"/>
              <a:buChar char="•"/>
            </a:pPr>
            <a:r>
              <a:rPr lang="fi-FI" sz="1200" b="0" dirty="0"/>
              <a:t>Dialla 33 viitataan apurahoihin, joista voi olla apua. Voit halutessasi tulostaa kopiot apurahatiivistelmästä, joka löytyy Maailmanlaajuinen jäsenyysaloite -sivulta.</a:t>
            </a:r>
          </a:p>
          <a:p>
            <a:pPr marL="171450" indent="-171450">
              <a:buFont typeface="Arial" panose="020B0604020202020204" pitchFamily="34" charset="0"/>
              <a:buChar char="•"/>
            </a:pPr>
            <a:r>
              <a:rPr lang="fi-FI" sz="1200" b="0" dirty="0"/>
              <a:t>Luo ”parkkipaikka”, jonne lisätään kommentteja ja kysymyksiä, joihin ei voida puuttua välittömästi. Ryhmäsi voi tarjota tässä kokouksessa ideoita, jotka sopivat alueesi Maailmanlaajuiseen jäsenyysaloitteeseen tai muihin aloitteisiin. Luo erityinen fläppitaulupaperi tai oma Word-asiakirja tätä tarkoitusta varten. Tallentamalla kommentteja ja kysymyksiä myöhempää ajankohtaa varten voi auttaa ryhmääsi keskittymään tässä vaiheessa.</a:t>
            </a:r>
          </a:p>
          <a:p>
            <a:pPr marL="171450" indent="-171450">
              <a:buFont typeface="Arial" panose="020B0604020202020204" pitchFamily="34" charset="0"/>
              <a:buChar char="•"/>
            </a:pPr>
            <a:r>
              <a:rPr lang="fi-FI" sz="1200" b="0" dirty="0"/>
              <a:t>Kun pyydät palautetta, pyydä ensin </a:t>
            </a:r>
            <a:r>
              <a:rPr lang="fi-FI" sz="1200" b="0" dirty="0" err="1"/>
              <a:t>lioneita</a:t>
            </a:r>
            <a:r>
              <a:rPr lang="fi-FI" sz="1200" b="0" dirty="0"/>
              <a:t> ja klubivirkailijoita vastaamaan, jotta innostetaan aloitteen vastaanottamista klubitasolla. Entisten kansainvälisten virkailijoiden ja piirin tiimin jäsenten tulisi odottaa, kunnes kaikki muut lionit ovat osallistuneet ensin.</a:t>
            </a:r>
          </a:p>
          <a:p>
            <a:pPr marL="171450" indent="-171450">
              <a:buFont typeface="Arial" panose="020B0604020202020204" pitchFamily="34" charset="0"/>
              <a:buChar char="•"/>
            </a:pPr>
            <a:r>
              <a:rPr lang="fi-FI" sz="1200" b="0" dirty="0"/>
              <a:t>Muistuta </a:t>
            </a:r>
            <a:r>
              <a:rPr lang="fi-FI" sz="1200" b="0" dirty="0" err="1"/>
              <a:t>lioneille</a:t>
            </a:r>
            <a:r>
              <a:rPr lang="fi-FI" sz="1200" b="0" dirty="0"/>
              <a:t>, että tämä on turvallinen tila ideoiden jakamiselle, mutta jos joidenkin </a:t>
            </a:r>
            <a:r>
              <a:rPr lang="fi-FI" sz="1200" b="0" dirty="0" err="1"/>
              <a:t>lionien</a:t>
            </a:r>
            <a:r>
              <a:rPr lang="fi-FI" sz="1200" b="0" dirty="0"/>
              <a:t> mielestä on vaikea antaa palautetta, pyydä heitä lähettämään mielipiteet sähköpostitse tai yksityisviestillä ja muista tallentaa nämä tiedot, kun jaat PPT: ja tiedot yleisölle.</a:t>
            </a:r>
          </a:p>
          <a:p>
            <a:pPr marL="171450" indent="-171450">
              <a:buFont typeface="Arial" panose="020B0604020202020204" pitchFamily="34" charset="0"/>
              <a:buChar char="•"/>
            </a:pPr>
            <a:r>
              <a:rPr lang="fi-FI" sz="1200" b="0" dirty="0"/>
              <a:t>Harkitse ilmaisen www.sli.do -sivuston käyttämistä kokeiluna verkkokyselyn järjestämisestä http://www.sli.do/</a:t>
            </a:r>
          </a:p>
          <a:p>
            <a:pPr marL="171450" indent="-171450">
              <a:buFont typeface="Arial" panose="020B0604020202020204" pitchFamily="34" charset="0"/>
              <a:buChar char="•"/>
            </a:pPr>
            <a:r>
              <a:rPr lang="fi-FI" sz="1200" b="0" dirty="0"/>
              <a:t>Määrittele pienryhmäistunnoille varattavan ajan määrä kunkin harjoituksen ja käytettävissä olevan kokousajan perusteella.</a:t>
            </a:r>
          </a:p>
          <a:p>
            <a:pPr marL="171450" indent="-171450">
              <a:buFont typeface="Arial" panose="020B0604020202020204" pitchFamily="34" charset="0"/>
              <a:buChar char="•"/>
            </a:pPr>
            <a:r>
              <a:rPr lang="fi-FI" sz="1200" b="0" dirty="0"/>
              <a:t>Jotkut tämän esityksen diat sisältävät kaksi eri versiota tekstistä:</a:t>
            </a:r>
          </a:p>
          <a:p>
            <a:pPr marL="628650" lvl="1" indent="-171450">
              <a:buFont typeface="Arial" panose="020B0604020202020204" pitchFamily="34" charset="0"/>
              <a:buChar char="•"/>
            </a:pPr>
            <a:r>
              <a:rPr lang="fi-FI" sz="1200" b="0" dirty="0"/>
              <a:t>GAT-aluejohtajalle teksti, jonka avulla hän voi valmistella piirin johtajia vetämään Rakenna suunnitelma –työpajan. </a:t>
            </a:r>
          </a:p>
          <a:p>
            <a:pPr marL="628650" lvl="1" indent="-171450">
              <a:buFont typeface="Arial" panose="020B0604020202020204" pitchFamily="34" charset="0"/>
              <a:buChar char="•"/>
            </a:pPr>
            <a:r>
              <a:rPr lang="fi-FI" sz="1200" b="0" dirty="0"/>
              <a:t>Teksti piirin johtajille, kun he vetävät Rakenna suunnitelma -työpajaa. </a:t>
            </a:r>
            <a:endParaRPr lang="en-US" b="0"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Katso teksti Dialla 1. Täytä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Tarkasta mainitut uhat ennen työpajaa ja mieti valmiiksi esimerkki siitä, miten yksi tai kaksi niistä voidaan kääntää mahdollisuuksiksi, ja paikallisesti asetettujen MISSION </a:t>
            </a:r>
            <a:r>
              <a:rPr lang="fi-FI" sz="1000" b="1" i="1" baseline="0" dirty="0">
                <a:latin typeface="Arial" panose="020B0604020202020204" pitchFamily="34" charset="0"/>
                <a:ea typeface="ヒラギノ角ゴ Pro W3"/>
                <a:cs typeface="Arial" panose="020B0604020202020204" pitchFamily="34" charset="0"/>
              </a:rPr>
              <a:t>1.5</a:t>
            </a:r>
            <a:r>
              <a:rPr lang="fi-FI" sz="1000" i="1" baseline="0" dirty="0">
                <a:latin typeface="Arial" panose="020B0604020202020204" pitchFamily="34" charset="0"/>
                <a:ea typeface="ヒラギノ角ゴ Pro W3"/>
                <a:cs typeface="Arial" panose="020B0604020202020204" pitchFamily="34" charset="0"/>
              </a:rPr>
              <a:t> -tavoitteiden toteutumiseksi.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dirty="0">
                <a:latin typeface="Arial" panose="020B0604020202020204" pitchFamily="34" charset="0"/>
                <a:cs typeface="Arial" panose="020B0604020202020204" pitchFamily="34" charset="0"/>
              </a:rPr>
              <a:t>Lopuksi meillä on vielä pohdittuna uhat - miten voimme välttää nämä uhat, vähentää niiden vaikutusta, tai kääntää ne mahdollisuuksiksi?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i="1" dirty="0">
                <a:latin typeface="Arial" panose="020B0604020202020204" pitchFamily="34" charset="0"/>
                <a:cs typeface="Arial" panose="020B0604020202020204" pitchFamily="34" charset="0"/>
              </a:rPr>
              <a:t>(</a:t>
            </a:r>
            <a:r>
              <a:rPr lang="fi-FI" sz="1000" i="1" dirty="0">
                <a:latin typeface="Arial" panose="020B0604020202020204" pitchFamily="34" charset="0"/>
                <a:cs typeface="Arial" panose="020B0604020202020204" pitchFamily="34" charset="0"/>
              </a:rPr>
              <a:t>Anna usean osallistujan vastata kysymykseen.</a:t>
            </a:r>
            <a:r>
              <a:rPr lang="fi-FI" sz="1000" i="1" baseline="0" dirty="0">
                <a:latin typeface="Arial" panose="020B0604020202020204" pitchFamily="34" charset="0"/>
                <a:cs typeface="Arial" panose="020B0604020202020204" pitchFamily="34" charset="0"/>
              </a:rPr>
              <a:t> Jos heillä on vaikeuksia löytää vastauksia esitä omat ennalta laatimasi esimerkit.)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i="1" baseline="0" dirty="0">
                <a:latin typeface="Arial" panose="020B0604020202020204" pitchFamily="34" charset="0"/>
                <a:ea typeface="ヒラギノ角ゴ Pro W3"/>
                <a:cs typeface="Arial" panose="020B0604020202020204" pitchFamily="34" charset="0"/>
              </a:rPr>
              <a:t>Katso teksti Dialla 1. Täytä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err="1">
                <a:cs typeface="Arial" panose="020B0604020202020204" pitchFamily="34" charset="0"/>
              </a:rPr>
              <a:t>Haluat</a:t>
            </a:r>
            <a:r>
              <a:rPr lang="en-US" i="1" baseline="0" dirty="0">
                <a:cs typeface="Arial" panose="020B0604020202020204" pitchFamily="34" charset="0"/>
              </a:rPr>
              <a:t> </a:t>
            </a:r>
            <a:r>
              <a:rPr lang="en-US" i="1" baseline="0" dirty="0" err="1">
                <a:cs typeface="Arial" panose="020B0604020202020204" pitchFamily="34" charset="0"/>
              </a:rPr>
              <a:t>myös</a:t>
            </a:r>
            <a:r>
              <a:rPr lang="en-US" i="1" baseline="0" dirty="0">
                <a:cs typeface="Arial" panose="020B0604020202020204" pitchFamily="34" charset="0"/>
              </a:rPr>
              <a:t> </a:t>
            </a:r>
            <a:r>
              <a:rPr lang="en-US" i="1" baseline="0" dirty="0" err="1">
                <a:cs typeface="Arial" panose="020B0604020202020204" pitchFamily="34" charset="0"/>
              </a:rPr>
              <a:t>aikaisempin</a:t>
            </a:r>
            <a:r>
              <a:rPr lang="en-US" i="1" baseline="0" dirty="0">
                <a:cs typeface="Arial" panose="020B0604020202020204" pitchFamily="34" charset="0"/>
              </a:rPr>
              <a:t> </a:t>
            </a:r>
            <a:r>
              <a:rPr lang="en-US" i="1" baseline="0" dirty="0" err="1">
                <a:cs typeface="Arial" panose="020B0604020202020204" pitchFamily="34" charset="0"/>
              </a:rPr>
              <a:t>vuosien</a:t>
            </a:r>
            <a:r>
              <a:rPr lang="en-US" i="1" baseline="0" dirty="0">
                <a:cs typeface="Arial" panose="020B0604020202020204" pitchFamily="34" charset="0"/>
              </a:rPr>
              <a:t> </a:t>
            </a:r>
            <a:r>
              <a:rPr lang="en-US" i="1" baseline="0" dirty="0" err="1">
                <a:cs typeface="Arial" panose="020B0604020202020204" pitchFamily="34" charset="0"/>
              </a:rPr>
              <a:t>numerot</a:t>
            </a:r>
            <a:r>
              <a:rPr lang="en-US" i="1" baseline="0" dirty="0">
                <a:cs typeface="Arial" panose="020B0604020202020204" pitchFamily="34" charset="0"/>
              </a:rPr>
              <a:t> </a:t>
            </a:r>
            <a:r>
              <a:rPr lang="en-US" i="1" baseline="0" dirty="0" err="1">
                <a:cs typeface="Arial" panose="020B0604020202020204" pitchFamily="34" charset="0"/>
              </a:rPr>
              <a:t>piirissänne</a:t>
            </a:r>
            <a:r>
              <a:rPr lang="en-US" i="1" baseline="0" dirty="0">
                <a:cs typeface="Arial" panose="020B0604020202020204" pitchFamily="34" charset="0"/>
              </a:rPr>
              <a:t> </a:t>
            </a:r>
            <a:r>
              <a:rPr lang="en-US" i="1" baseline="0" dirty="0" err="1">
                <a:cs typeface="Arial" panose="020B0604020202020204" pitchFamily="34" charset="0"/>
              </a:rPr>
              <a:t>auttamaan</a:t>
            </a:r>
            <a:r>
              <a:rPr lang="en-US" i="1" baseline="0" dirty="0">
                <a:cs typeface="Arial" panose="020B0604020202020204" pitchFamily="34" charset="0"/>
              </a:rPr>
              <a:t> </a:t>
            </a:r>
            <a:r>
              <a:rPr lang="en-US" i="1" baseline="0" dirty="0" err="1">
                <a:cs typeface="Arial" panose="020B0604020202020204" pitchFamily="34" charset="0"/>
              </a:rPr>
              <a:t>mahdollisten</a:t>
            </a:r>
            <a:r>
              <a:rPr lang="en-US" i="1" baseline="0" dirty="0">
                <a:cs typeface="Arial" panose="020B0604020202020204" pitchFamily="34" charset="0"/>
              </a:rPr>
              <a:t> </a:t>
            </a:r>
            <a:r>
              <a:rPr lang="en-US" i="1" baseline="0" dirty="0" err="1">
                <a:cs typeface="Arial" panose="020B0604020202020204" pitchFamily="34" charset="0"/>
              </a:rPr>
              <a:t>kysymysten</a:t>
            </a:r>
            <a:r>
              <a:rPr lang="en-US" i="1" baseline="0" dirty="0">
                <a:cs typeface="Arial" panose="020B0604020202020204" pitchFamily="34" charset="0"/>
              </a:rPr>
              <a:t> </a:t>
            </a:r>
            <a:r>
              <a:rPr lang="en-US" i="1" baseline="0" dirty="0" err="1">
                <a:cs typeface="Arial" panose="020B0604020202020204" pitchFamily="34" charset="0"/>
              </a:rPr>
              <a:t>kanssa</a:t>
            </a:r>
            <a:r>
              <a:rPr lang="en-US" i="1" baseline="0" dirty="0">
                <a:cs typeface="Arial" panose="020B0604020202020204" pitchFamily="34" charset="0"/>
              </a:rPr>
              <a:t>. </a:t>
            </a:r>
            <a:r>
              <a:rPr lang="en-US" i="1" baseline="0" dirty="0" err="1">
                <a:cs typeface="Arial" panose="020B0604020202020204" pitchFamily="34" charset="0"/>
              </a:rPr>
              <a:t>Aikaisempien</a:t>
            </a:r>
            <a:r>
              <a:rPr lang="en-US" i="1" baseline="0" dirty="0">
                <a:cs typeface="Arial" panose="020B0604020202020204" pitchFamily="34" charset="0"/>
              </a:rPr>
              <a:t> </a:t>
            </a:r>
            <a:r>
              <a:rPr lang="en-US" i="1" baseline="0" dirty="0" err="1">
                <a:cs typeface="Arial" panose="020B0604020202020204" pitchFamily="34" charset="0"/>
              </a:rPr>
              <a:t>vuosien</a:t>
            </a:r>
            <a:r>
              <a:rPr lang="en-US" i="1" baseline="0" dirty="0">
                <a:cs typeface="Arial" panose="020B0604020202020204" pitchFamily="34" charset="0"/>
              </a:rPr>
              <a:t> </a:t>
            </a:r>
            <a:r>
              <a:rPr lang="en-US" i="1" baseline="0" dirty="0" err="1">
                <a:cs typeface="Arial" panose="020B0604020202020204" pitchFamily="34" charset="0"/>
              </a:rPr>
              <a:t>numerot</a:t>
            </a:r>
            <a:r>
              <a:rPr lang="en-US" i="1" baseline="0" dirty="0">
                <a:cs typeface="Arial" panose="020B0604020202020204" pitchFamily="34" charset="0"/>
              </a:rPr>
              <a:t> </a:t>
            </a:r>
            <a:r>
              <a:rPr lang="en-US" i="1" baseline="0" dirty="0" err="1">
                <a:cs typeface="Arial" panose="020B0604020202020204" pitchFamily="34" charset="0"/>
              </a:rPr>
              <a:t>löytyvät</a:t>
            </a:r>
            <a:r>
              <a:rPr lang="en-US" i="1" baseline="0" dirty="0">
                <a:cs typeface="Arial" panose="020B0604020202020204" pitchFamily="34" charset="0"/>
              </a:rPr>
              <a:t> 5 </a:t>
            </a:r>
            <a:r>
              <a:rPr lang="en-US" i="1" baseline="0" dirty="0" err="1">
                <a:cs typeface="Arial" panose="020B0604020202020204" pitchFamily="34" charset="0"/>
              </a:rPr>
              <a:t>vuoden</a:t>
            </a:r>
            <a:r>
              <a:rPr lang="en-US" i="1" baseline="0" dirty="0">
                <a:cs typeface="Arial" panose="020B0604020202020204" pitchFamily="34" charset="0"/>
              </a:rPr>
              <a:t> </a:t>
            </a:r>
            <a:r>
              <a:rPr lang="en-US" i="1" baseline="0" dirty="0" err="1">
                <a:cs typeface="Arial" panose="020B0604020202020204" pitchFamily="34" charset="0"/>
              </a:rPr>
              <a:t>trendiraportista</a:t>
            </a:r>
            <a:r>
              <a:rPr lang="en-US" i="1"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http://www8.lionsclubs.org/reports/5YearTrendReport </a:t>
            </a:r>
            <a:endParaRPr lang="en-US" i="1"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err="1">
                <a:effectLst/>
                <a:ea typeface="Calibri" panose="020F0502020204030204" pitchFamily="34" charset="0"/>
                <a:cs typeface="Arial" panose="020B0604020202020204" pitchFamily="34" charset="0"/>
              </a:rPr>
              <a:t>Teksti</a:t>
            </a:r>
            <a:r>
              <a:rPr lang="en-US" i="1" dirty="0">
                <a:effectLst/>
                <a:ea typeface="Calibri" panose="020F0502020204030204" pitchFamily="34" charset="0"/>
                <a:cs typeface="Arial" panose="020B0604020202020204" pitchFamily="34" charset="0"/>
              </a:rPr>
              <a:t> GAT-</a:t>
            </a:r>
            <a:r>
              <a:rPr lang="en-US" i="1" dirty="0" err="1">
                <a:effectLst/>
                <a:ea typeface="Calibri" panose="020F0502020204030204" pitchFamily="34" charset="0"/>
                <a:cs typeface="Arial" panose="020B0604020202020204" pitchFamily="34" charset="0"/>
              </a:rPr>
              <a:t>aluejohtajalle</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kun</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valmistellaan</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piirin</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johtajia</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vetämään</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Rakanne</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suunnitelma</a:t>
            </a:r>
            <a:r>
              <a:rPr lang="en-US" i="1" dirty="0">
                <a:effectLst/>
                <a:ea typeface="Calibri" panose="020F0502020204030204" pitchFamily="34" charset="0"/>
                <a:cs typeface="Arial" panose="020B0604020202020204" pitchFamily="34" charset="0"/>
              </a:rPr>
              <a:t> -</a:t>
            </a:r>
            <a:r>
              <a:rPr lang="en-US" i="1" dirty="0" err="1">
                <a:effectLst/>
                <a:ea typeface="Calibri" panose="020F0502020204030204" pitchFamily="34" charset="0"/>
                <a:cs typeface="Arial" panose="020B0604020202020204" pitchFamily="34" charset="0"/>
              </a:rPr>
              <a:t>työpaja</a:t>
            </a:r>
            <a:r>
              <a:rPr lang="en-US" i="1" dirty="0">
                <a:effectLst/>
                <a:ea typeface="Calibri" panose="020F0502020204030204" pitchFamily="34" charset="0"/>
                <a:cs typeface="Arial" panose="020B0604020202020204" pitchFamily="34" charset="0"/>
              </a:rPr>
              <a:t>:</a:t>
            </a:r>
          </a:p>
          <a:p>
            <a:pPr>
              <a:lnSpc>
                <a:spcPct val="107000"/>
              </a:lnSpc>
              <a:spcBef>
                <a:spcPts val="0"/>
              </a:spcBef>
              <a:spcAft>
                <a:spcPts val="800"/>
              </a:spcAft>
            </a:pPr>
            <a:r>
              <a:rPr lang="en-US" b="0" dirty="0" err="1">
                <a:ea typeface="Calibri"/>
                <a:cs typeface="Calibri"/>
              </a:rPr>
              <a:t>Tässä</a:t>
            </a:r>
            <a:r>
              <a:rPr lang="en-US" b="0" dirty="0">
                <a:ea typeface="Calibri"/>
                <a:cs typeface="Calibri"/>
              </a:rPr>
              <a:t> </a:t>
            </a:r>
            <a:r>
              <a:rPr lang="en-US" b="0" dirty="0" err="1">
                <a:ea typeface="Calibri"/>
                <a:cs typeface="Calibri"/>
              </a:rPr>
              <a:t>vaiheessa</a:t>
            </a:r>
            <a:r>
              <a:rPr lang="en-US" b="0" dirty="0">
                <a:ea typeface="Calibri"/>
                <a:cs typeface="Calibri"/>
              </a:rPr>
              <a:t> </a:t>
            </a:r>
            <a:r>
              <a:rPr lang="en-US" b="0" dirty="0" err="1">
                <a:ea typeface="Calibri"/>
                <a:cs typeface="Calibri"/>
              </a:rPr>
              <a:t>tulee</a:t>
            </a:r>
            <a:r>
              <a:rPr lang="en-US" b="0" dirty="0">
                <a:ea typeface="Calibri"/>
                <a:cs typeface="Calibri"/>
              </a:rPr>
              <a:t> </a:t>
            </a:r>
            <a:r>
              <a:rPr lang="en-US" b="0" dirty="0" err="1">
                <a:ea typeface="Calibri"/>
                <a:cs typeface="Calibri"/>
              </a:rPr>
              <a:t>tarkistaa</a:t>
            </a:r>
            <a:r>
              <a:rPr lang="en-US" b="0" dirty="0">
                <a:ea typeface="Calibri"/>
                <a:cs typeface="Calibri"/>
              </a:rPr>
              <a:t> </a:t>
            </a:r>
            <a:r>
              <a:rPr lang="en-US" b="0" i="1" dirty="0">
                <a:ea typeface="Calibri"/>
                <a:cs typeface="Calibri"/>
              </a:rPr>
              <a:t>MISSION</a:t>
            </a:r>
            <a:r>
              <a:rPr lang="en-US" b="0" dirty="0">
                <a:ea typeface="Calibri"/>
                <a:cs typeface="Calibri"/>
              </a:rPr>
              <a:t> </a:t>
            </a:r>
            <a:r>
              <a:rPr lang="en-US" b="1" dirty="0">
                <a:ea typeface="Calibri"/>
                <a:cs typeface="Calibri"/>
              </a:rPr>
              <a:t>1.5</a:t>
            </a:r>
            <a:r>
              <a:rPr lang="en-US" b="0" dirty="0">
                <a:ea typeface="Calibri"/>
                <a:cs typeface="Calibri"/>
              </a:rPr>
              <a:t> –</a:t>
            </a:r>
            <a:r>
              <a:rPr lang="en-US" b="0" dirty="0" err="1">
                <a:ea typeface="Calibri"/>
                <a:cs typeface="Calibri"/>
              </a:rPr>
              <a:t>tavoitteet</a:t>
            </a:r>
            <a:r>
              <a:rPr lang="en-US" b="0" dirty="0">
                <a:ea typeface="Calibri"/>
                <a:cs typeface="Calibri"/>
              </a:rPr>
              <a:t> </a:t>
            </a:r>
            <a:r>
              <a:rPr lang="en-US" b="0" dirty="0" err="1">
                <a:ea typeface="Calibri"/>
                <a:cs typeface="Calibri"/>
              </a:rPr>
              <a:t>Rakenna</a:t>
            </a:r>
            <a:r>
              <a:rPr lang="en-US" b="0" dirty="0">
                <a:ea typeface="Calibri"/>
                <a:cs typeface="Calibri"/>
              </a:rPr>
              <a:t> </a:t>
            </a:r>
            <a:r>
              <a:rPr lang="en-US" b="0" dirty="0" err="1">
                <a:ea typeface="Calibri"/>
                <a:cs typeface="Calibri"/>
              </a:rPr>
              <a:t>visio</a:t>
            </a:r>
            <a:r>
              <a:rPr lang="en-US" b="0" dirty="0">
                <a:ea typeface="Calibri"/>
                <a:cs typeface="Calibri"/>
              </a:rPr>
              <a:t> –</a:t>
            </a:r>
            <a:r>
              <a:rPr lang="en-US" b="0" dirty="0" err="1">
                <a:ea typeface="Calibri"/>
                <a:cs typeface="Calibri"/>
              </a:rPr>
              <a:t>työpajasta</a:t>
            </a:r>
            <a:r>
              <a:rPr lang="en-US" b="0" dirty="0">
                <a:ea typeface="Calibri"/>
                <a:cs typeface="Calibri"/>
              </a:rPr>
              <a:t>. Kun </a:t>
            </a:r>
            <a:r>
              <a:rPr lang="en-US" b="0" dirty="0" err="1">
                <a:ea typeface="Calibri"/>
                <a:cs typeface="Calibri"/>
              </a:rPr>
              <a:t>tavoitteet</a:t>
            </a:r>
            <a:r>
              <a:rPr lang="en-US" b="0" dirty="0">
                <a:ea typeface="Calibri"/>
                <a:cs typeface="Calibri"/>
              </a:rPr>
              <a:t> </a:t>
            </a:r>
            <a:r>
              <a:rPr lang="en-US" b="0" dirty="0" err="1">
                <a:ea typeface="Calibri"/>
                <a:cs typeface="Calibri"/>
              </a:rPr>
              <a:t>tarkistetaan</a:t>
            </a:r>
            <a:r>
              <a:rPr lang="en-US" b="0" dirty="0">
                <a:ea typeface="Calibri"/>
                <a:cs typeface="Calibri"/>
              </a:rPr>
              <a:t> </a:t>
            </a:r>
            <a:r>
              <a:rPr lang="en-US" b="0" dirty="0" err="1">
                <a:ea typeface="Calibri"/>
                <a:cs typeface="Calibri"/>
              </a:rPr>
              <a:t>uudelleen</a:t>
            </a:r>
            <a:r>
              <a:rPr lang="en-US" b="0" dirty="0">
                <a:ea typeface="Calibri"/>
                <a:cs typeface="Calibri"/>
              </a:rPr>
              <a:t> </a:t>
            </a:r>
            <a:r>
              <a:rPr lang="en-US" b="0" dirty="0" err="1">
                <a:ea typeface="Calibri"/>
                <a:cs typeface="Calibri"/>
              </a:rPr>
              <a:t>sen</a:t>
            </a:r>
            <a:r>
              <a:rPr lang="en-US" b="0" dirty="0">
                <a:ea typeface="Calibri"/>
                <a:cs typeface="Calibri"/>
              </a:rPr>
              <a:t> </a:t>
            </a:r>
            <a:r>
              <a:rPr lang="en-US" b="0" dirty="0" err="1">
                <a:ea typeface="Calibri"/>
                <a:cs typeface="Calibri"/>
              </a:rPr>
              <a:t>jälkeen</a:t>
            </a:r>
            <a:r>
              <a:rPr lang="en-US" b="0" dirty="0">
                <a:ea typeface="Calibri"/>
                <a:cs typeface="Calibri"/>
              </a:rPr>
              <a:t> </a:t>
            </a:r>
            <a:r>
              <a:rPr lang="en-US" b="0" dirty="0" err="1">
                <a:ea typeface="Calibri"/>
                <a:cs typeface="Calibri"/>
              </a:rPr>
              <a:t>kun</a:t>
            </a:r>
            <a:r>
              <a:rPr lang="en-US" b="0" dirty="0">
                <a:ea typeface="Calibri"/>
                <a:cs typeface="Calibri"/>
              </a:rPr>
              <a:t> </a:t>
            </a:r>
            <a:r>
              <a:rPr lang="en-US" b="0" dirty="0" err="1">
                <a:ea typeface="Calibri"/>
                <a:cs typeface="Calibri"/>
              </a:rPr>
              <a:t>osallistujat</a:t>
            </a:r>
            <a:r>
              <a:rPr lang="en-US" b="0" dirty="0">
                <a:ea typeface="Calibri"/>
                <a:cs typeface="Calibri"/>
              </a:rPr>
              <a:t> </a:t>
            </a:r>
            <a:r>
              <a:rPr lang="en-US" b="0" dirty="0" err="1">
                <a:ea typeface="Calibri"/>
                <a:cs typeface="Calibri"/>
              </a:rPr>
              <a:t>ovat</a:t>
            </a:r>
            <a:r>
              <a:rPr lang="en-US" b="0" dirty="0">
                <a:ea typeface="Calibri"/>
                <a:cs typeface="Calibri"/>
              </a:rPr>
              <a:t> </a:t>
            </a:r>
            <a:r>
              <a:rPr lang="en-US" b="0" dirty="0" err="1">
                <a:ea typeface="Calibri"/>
                <a:cs typeface="Calibri"/>
              </a:rPr>
              <a:t>saaneet</a:t>
            </a:r>
            <a:r>
              <a:rPr lang="en-US" b="0" dirty="0">
                <a:ea typeface="Calibri"/>
                <a:cs typeface="Calibri"/>
              </a:rPr>
              <a:t> </a:t>
            </a:r>
            <a:r>
              <a:rPr lang="en-US" b="0" dirty="0" err="1">
                <a:ea typeface="Calibri"/>
                <a:cs typeface="Calibri"/>
              </a:rPr>
              <a:t>palautetta</a:t>
            </a:r>
            <a:r>
              <a:rPr lang="en-US" b="0" dirty="0">
                <a:ea typeface="Calibri"/>
                <a:cs typeface="Calibri"/>
              </a:rPr>
              <a:t> </a:t>
            </a:r>
            <a:r>
              <a:rPr lang="en-US" b="0" dirty="0" err="1">
                <a:ea typeface="Calibri"/>
                <a:cs typeface="Calibri"/>
              </a:rPr>
              <a:t>piirien</a:t>
            </a:r>
            <a:r>
              <a:rPr lang="en-US" b="0" dirty="0">
                <a:ea typeface="Calibri"/>
                <a:cs typeface="Calibri"/>
              </a:rPr>
              <a:t> </a:t>
            </a:r>
            <a:r>
              <a:rPr lang="en-US" b="0" dirty="0" err="1">
                <a:ea typeface="Calibri"/>
                <a:cs typeface="Calibri"/>
              </a:rPr>
              <a:t>klubeilta</a:t>
            </a:r>
            <a:r>
              <a:rPr lang="en-US" b="0" dirty="0">
                <a:ea typeface="Calibri"/>
                <a:cs typeface="Calibri"/>
              </a:rPr>
              <a:t>, </a:t>
            </a:r>
            <a:r>
              <a:rPr lang="en-US" b="0" dirty="0" err="1">
                <a:ea typeface="Calibri"/>
                <a:cs typeface="Calibri"/>
              </a:rPr>
              <a:t>voidaan</a:t>
            </a:r>
            <a:r>
              <a:rPr lang="en-US" b="0" dirty="0">
                <a:ea typeface="Calibri"/>
                <a:cs typeface="Calibri"/>
              </a:rPr>
              <a:t> </a:t>
            </a:r>
            <a:r>
              <a:rPr lang="en-US" b="0" dirty="0" err="1">
                <a:ea typeface="Calibri"/>
                <a:cs typeface="Calibri"/>
              </a:rPr>
              <a:t>vahvistaa</a:t>
            </a:r>
            <a:r>
              <a:rPr lang="en-US" b="0" dirty="0">
                <a:ea typeface="Calibri"/>
                <a:cs typeface="Calibri"/>
              </a:rPr>
              <a:t> </a:t>
            </a:r>
            <a:r>
              <a:rPr lang="en-US" b="0" dirty="0" err="1">
                <a:ea typeface="Calibri"/>
                <a:cs typeface="Calibri"/>
              </a:rPr>
              <a:t>tukea</a:t>
            </a:r>
            <a:r>
              <a:rPr lang="en-US" b="0" dirty="0">
                <a:ea typeface="Calibri"/>
                <a:cs typeface="Calibri"/>
              </a:rPr>
              <a:t> </a:t>
            </a:r>
            <a:r>
              <a:rPr lang="en-US" b="0" dirty="0" err="1">
                <a:ea typeface="Calibri"/>
                <a:cs typeface="Calibri"/>
              </a:rPr>
              <a:t>tavoitteille</a:t>
            </a:r>
            <a:r>
              <a:rPr lang="en-US" b="0" dirty="0">
                <a:ea typeface="Calibri"/>
                <a:cs typeface="Calibri"/>
              </a:rPr>
              <a:t> ja </a:t>
            </a:r>
            <a:r>
              <a:rPr lang="en-US" b="0" dirty="0" err="1">
                <a:ea typeface="Calibri"/>
                <a:cs typeface="Calibri"/>
              </a:rPr>
              <a:t>suunnitelmille</a:t>
            </a:r>
            <a:r>
              <a:rPr lang="en-US" b="0" dirty="0">
                <a:ea typeface="Calibri"/>
                <a:cs typeface="Calibri"/>
              </a:rPr>
              <a:t>.</a:t>
            </a:r>
          </a:p>
          <a:p>
            <a:pPr marL="0" marR="0">
              <a:lnSpc>
                <a:spcPct val="107000"/>
              </a:lnSpc>
              <a:spcBef>
                <a:spcPts val="0"/>
              </a:spcBef>
              <a:spcAft>
                <a:spcPts val="800"/>
              </a:spcAft>
            </a:pPr>
            <a:endParaRPr lang="en-US" b="0"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err="1">
                <a:effectLst/>
                <a:ea typeface="Calibri" panose="020F0502020204030204" pitchFamily="34" charset="0"/>
                <a:cs typeface="Arial" panose="020B0604020202020204" pitchFamily="34" charset="0"/>
              </a:rPr>
              <a:t>Teksti</a:t>
            </a:r>
            <a:r>
              <a:rPr lang="en-US" b="0" i="1" dirty="0">
                <a:effectLst/>
                <a:ea typeface="Calibri" panose="020F0502020204030204" pitchFamily="34" charset="0"/>
                <a:cs typeface="Arial" panose="020B0604020202020204" pitchFamily="34" charset="0"/>
              </a:rPr>
              <a:t> </a:t>
            </a:r>
            <a:r>
              <a:rPr lang="en-US" b="0" i="1" dirty="0" err="1">
                <a:effectLst/>
                <a:ea typeface="Calibri" panose="020F0502020204030204" pitchFamily="34" charset="0"/>
                <a:cs typeface="Arial" panose="020B0604020202020204" pitchFamily="34" charset="0"/>
              </a:rPr>
              <a:t>piirien</a:t>
            </a:r>
            <a:r>
              <a:rPr lang="en-US" b="0" i="1" dirty="0">
                <a:effectLst/>
                <a:ea typeface="Calibri" panose="020F0502020204030204" pitchFamily="34" charset="0"/>
                <a:cs typeface="Arial" panose="020B0604020202020204" pitchFamily="34" charset="0"/>
              </a:rPr>
              <a:t> </a:t>
            </a:r>
            <a:r>
              <a:rPr lang="en-US" b="0" i="1" dirty="0" err="1">
                <a:effectLst/>
                <a:ea typeface="Calibri" panose="020F0502020204030204" pitchFamily="34" charset="0"/>
                <a:cs typeface="Arial" panose="020B0604020202020204" pitchFamily="34" charset="0"/>
              </a:rPr>
              <a:t>johtajille</a:t>
            </a:r>
            <a:r>
              <a:rPr lang="en-US" b="0" i="1" dirty="0">
                <a:effectLst/>
                <a:ea typeface="Calibri" panose="020F0502020204030204" pitchFamily="34" charset="0"/>
                <a:cs typeface="Arial" panose="020B0604020202020204" pitchFamily="34" charset="0"/>
              </a:rPr>
              <a:t>, </a:t>
            </a:r>
            <a:r>
              <a:rPr lang="en-US" b="0" i="1" dirty="0" err="1">
                <a:effectLst/>
                <a:ea typeface="Calibri" panose="020F0502020204030204" pitchFamily="34" charset="0"/>
                <a:cs typeface="Arial" panose="020B0604020202020204" pitchFamily="34" charset="0"/>
              </a:rPr>
              <a:t>kun</a:t>
            </a:r>
            <a:r>
              <a:rPr lang="en-US" b="0" i="1" dirty="0">
                <a:effectLst/>
                <a:ea typeface="Calibri" panose="020F0502020204030204" pitchFamily="34" charset="0"/>
                <a:cs typeface="Arial" panose="020B0604020202020204" pitchFamily="34" charset="0"/>
              </a:rPr>
              <a:t> he </a:t>
            </a:r>
            <a:r>
              <a:rPr lang="en-US" b="0" i="1" dirty="0" err="1">
                <a:effectLst/>
                <a:ea typeface="Calibri" panose="020F0502020204030204" pitchFamily="34" charset="0"/>
                <a:cs typeface="Arial" panose="020B0604020202020204" pitchFamily="34" charset="0"/>
              </a:rPr>
              <a:t>johtavat</a:t>
            </a:r>
            <a:r>
              <a:rPr lang="en-US" b="0" i="1" dirty="0">
                <a:effectLst/>
                <a:ea typeface="Calibri" panose="020F0502020204030204" pitchFamily="34" charset="0"/>
                <a:cs typeface="Arial" panose="020B0604020202020204" pitchFamily="34" charset="0"/>
              </a:rPr>
              <a:t> </a:t>
            </a:r>
            <a:r>
              <a:rPr lang="en-US" b="0" i="1" dirty="0" err="1">
                <a:effectLst/>
                <a:ea typeface="Calibri" panose="020F0502020204030204" pitchFamily="34" charset="0"/>
                <a:cs typeface="Arial" panose="020B0604020202020204" pitchFamily="34" charset="0"/>
              </a:rPr>
              <a:t>Rakenna</a:t>
            </a:r>
            <a:r>
              <a:rPr lang="en-US" b="0" i="1" dirty="0">
                <a:effectLst/>
                <a:ea typeface="Calibri" panose="020F0502020204030204" pitchFamily="34" charset="0"/>
                <a:cs typeface="Arial" panose="020B0604020202020204" pitchFamily="34" charset="0"/>
              </a:rPr>
              <a:t> </a:t>
            </a:r>
            <a:r>
              <a:rPr lang="en-US" b="0" i="1" dirty="0" err="1">
                <a:effectLst/>
                <a:ea typeface="Calibri" panose="020F0502020204030204" pitchFamily="34" charset="0"/>
                <a:cs typeface="Arial" panose="020B0604020202020204" pitchFamily="34" charset="0"/>
              </a:rPr>
              <a:t>suunnitelma</a:t>
            </a:r>
            <a:r>
              <a:rPr lang="en-US" b="0" i="1" dirty="0">
                <a:effectLst/>
                <a:ea typeface="Calibri" panose="020F0502020204030204" pitchFamily="34" charset="0"/>
                <a:cs typeface="Arial" panose="020B0604020202020204" pitchFamily="34" charset="0"/>
              </a:rPr>
              <a:t> -</a:t>
            </a:r>
            <a:r>
              <a:rPr lang="en-US" b="0" i="1" dirty="0" err="1">
                <a:effectLst/>
                <a:ea typeface="Calibri" panose="020F0502020204030204" pitchFamily="34" charset="0"/>
                <a:cs typeface="Arial" panose="020B0604020202020204" pitchFamily="34" charset="0"/>
              </a:rPr>
              <a:t>työpajaa</a:t>
            </a:r>
            <a:r>
              <a:rPr lang="en-US" b="0" i="1" dirty="0">
                <a:effectLst/>
                <a:ea typeface="Calibri" panose="020F0502020204030204" pitchFamily="34" charset="0"/>
                <a:cs typeface="Arial" panose="020B0604020202020204" pitchFamily="34" charset="0"/>
              </a:rPr>
              <a:t>:</a:t>
            </a:r>
          </a:p>
          <a:p>
            <a:r>
              <a:rPr lang="en-US" b="0" baseline="0" dirty="0" err="1">
                <a:ea typeface="ヒラギノ角ゴ Pro W3"/>
                <a:cs typeface="Calibri"/>
              </a:rPr>
              <a:t>Rakenna</a:t>
            </a:r>
            <a:r>
              <a:rPr lang="en-US" b="0" baseline="0" dirty="0">
                <a:ea typeface="ヒラギノ角ゴ Pro W3"/>
                <a:cs typeface="Calibri"/>
              </a:rPr>
              <a:t> </a:t>
            </a:r>
            <a:r>
              <a:rPr lang="en-US" b="0" baseline="0" dirty="0" err="1">
                <a:ea typeface="ヒラギノ角ゴ Pro W3"/>
                <a:cs typeface="Calibri"/>
              </a:rPr>
              <a:t>visio</a:t>
            </a:r>
            <a:r>
              <a:rPr lang="en-US" b="0" baseline="0" dirty="0">
                <a:ea typeface="ヒラギノ角ゴ Pro W3"/>
                <a:cs typeface="Calibri"/>
              </a:rPr>
              <a:t> –</a:t>
            </a:r>
            <a:r>
              <a:rPr lang="en-US" b="0" baseline="0" dirty="0" err="1">
                <a:ea typeface="ヒラギノ角ゴ Pro W3"/>
                <a:cs typeface="Calibri"/>
              </a:rPr>
              <a:t>kokouksessa</a:t>
            </a:r>
            <a:r>
              <a:rPr lang="en-US" b="0" baseline="0" dirty="0">
                <a:ea typeface="ヒラギノ角ゴ Pro W3"/>
                <a:cs typeface="Calibri"/>
              </a:rPr>
              <a:t> me </a:t>
            </a:r>
            <a:r>
              <a:rPr lang="en-US" b="0" baseline="0" dirty="0" err="1">
                <a:ea typeface="ヒラギノ角ゴ Pro W3"/>
                <a:cs typeface="Calibri"/>
              </a:rPr>
              <a:t>käsittelimme</a:t>
            </a:r>
            <a:r>
              <a:rPr lang="en-US" b="0" baseline="0" dirty="0">
                <a:ea typeface="ヒラギノ角ゴ Pro W3"/>
                <a:cs typeface="Calibri"/>
              </a:rPr>
              <a:t> </a:t>
            </a:r>
            <a:r>
              <a:rPr lang="en-US" b="0" i="1" baseline="0" dirty="0">
                <a:ea typeface="ヒラギノ角ゴ Pro W3"/>
                <a:cs typeface="Calibri"/>
              </a:rPr>
              <a:t>MISSION</a:t>
            </a:r>
            <a:r>
              <a:rPr lang="en-US" b="0" baseline="0" dirty="0">
                <a:ea typeface="ヒラギノ角ゴ Pro W3"/>
                <a:cs typeface="Calibri"/>
              </a:rPr>
              <a:t> </a:t>
            </a:r>
            <a:r>
              <a:rPr lang="en-US" b="1" baseline="0" dirty="0">
                <a:ea typeface="ヒラギノ角ゴ Pro W3"/>
                <a:cs typeface="Calibri"/>
              </a:rPr>
              <a:t>1.5</a:t>
            </a:r>
            <a:r>
              <a:rPr lang="en-US" b="0" baseline="0" dirty="0">
                <a:ea typeface="ヒラギノ角ゴ Pro W3"/>
                <a:cs typeface="Calibri"/>
              </a:rPr>
              <a:t> –</a:t>
            </a:r>
            <a:r>
              <a:rPr lang="en-US" b="0" baseline="0" dirty="0" err="1">
                <a:ea typeface="ヒラギノ角ゴ Pro W3"/>
                <a:cs typeface="Calibri"/>
              </a:rPr>
              <a:t>tavoitteet</a:t>
            </a:r>
            <a:r>
              <a:rPr lang="en-US" b="0" baseline="0" dirty="0">
                <a:ea typeface="ヒラギノ角ゴ Pro W3"/>
                <a:cs typeface="Calibri"/>
              </a:rPr>
              <a:t>, </a:t>
            </a:r>
            <a:r>
              <a:rPr lang="en-US" b="0" baseline="0" dirty="0" err="1">
                <a:ea typeface="ヒラギノ角ゴ Pro W3"/>
                <a:cs typeface="Calibri"/>
              </a:rPr>
              <a:t>jotta</a:t>
            </a:r>
            <a:r>
              <a:rPr lang="en-US" b="0" baseline="0" dirty="0">
                <a:ea typeface="ヒラギノ角ゴ Pro W3"/>
                <a:cs typeface="Calibri"/>
              </a:rPr>
              <a:t> </a:t>
            </a:r>
            <a:r>
              <a:rPr lang="en-US" b="0" baseline="0" dirty="0" err="1">
                <a:ea typeface="ヒラギノ角ゴ Pro W3"/>
                <a:cs typeface="Calibri"/>
              </a:rPr>
              <a:t>pystymme</a:t>
            </a:r>
            <a:r>
              <a:rPr lang="en-US" b="0" baseline="0" dirty="0">
                <a:ea typeface="ヒラギノ角ゴ Pro W3"/>
                <a:cs typeface="Calibri"/>
              </a:rPr>
              <a:t> </a:t>
            </a:r>
            <a:r>
              <a:rPr lang="en-US" b="0" baseline="0" dirty="0" err="1">
                <a:ea typeface="ヒラギノ角ゴ Pro W3"/>
                <a:cs typeface="Calibri"/>
              </a:rPr>
              <a:t>toteuttamaan</a:t>
            </a:r>
            <a:r>
              <a:rPr lang="en-US" b="0" baseline="0" dirty="0">
                <a:ea typeface="ヒラギノ角ゴ Pro W3"/>
                <a:cs typeface="Calibri"/>
              </a:rPr>
              <a:t> </a:t>
            </a:r>
            <a:r>
              <a:rPr lang="en-US" b="0" baseline="0" dirty="0" err="1">
                <a:ea typeface="ヒラギノ角ゴ Pro W3"/>
                <a:cs typeface="Calibri"/>
              </a:rPr>
              <a:t>palvelutehtävämme</a:t>
            </a:r>
            <a:r>
              <a:rPr lang="en-US" b="0" baseline="0" dirty="0">
                <a:ea typeface="ヒラギノ角ゴ Pro W3"/>
                <a:cs typeface="Calibri"/>
              </a:rPr>
              <a:t>.</a:t>
            </a:r>
          </a:p>
          <a:p>
            <a:r>
              <a:rPr lang="en-US" b="0" dirty="0">
                <a:ea typeface="ヒラギノ角ゴ Pro W3"/>
                <a:cs typeface="Calibri"/>
              </a:rPr>
              <a:t> </a:t>
            </a:r>
            <a:endParaRPr lang="en-US" b="0" baseline="0" dirty="0">
              <a:cs typeface="Calibri"/>
            </a:endParaRPr>
          </a:p>
          <a:p>
            <a:r>
              <a:rPr lang="en-US" b="0" baseline="0" dirty="0" err="1">
                <a:cs typeface="Arial" panose="020B0604020202020204" pitchFamily="34" charset="0"/>
              </a:rPr>
              <a:t>Oliko</a:t>
            </a:r>
            <a:r>
              <a:rPr lang="en-US" b="0" baseline="0" dirty="0">
                <a:cs typeface="Arial" panose="020B0604020202020204" pitchFamily="34" charset="0"/>
              </a:rPr>
              <a:t> </a:t>
            </a:r>
            <a:r>
              <a:rPr lang="en-US" b="0" baseline="0" dirty="0" err="1">
                <a:cs typeface="Arial" panose="020B0604020202020204" pitchFamily="34" charset="0"/>
              </a:rPr>
              <a:t>kellään</a:t>
            </a:r>
            <a:r>
              <a:rPr lang="en-US" b="0" baseline="0" dirty="0">
                <a:cs typeface="Arial" panose="020B0604020202020204" pitchFamily="34" charset="0"/>
              </a:rPr>
              <a:t> </a:t>
            </a:r>
            <a:r>
              <a:rPr lang="en-US" b="0" baseline="0" dirty="0" err="1">
                <a:cs typeface="Arial" panose="020B0604020202020204" pitchFamily="34" charset="0"/>
              </a:rPr>
              <a:t>muita</a:t>
            </a:r>
            <a:r>
              <a:rPr lang="en-US" b="0" baseline="0" dirty="0">
                <a:cs typeface="Arial" panose="020B0604020202020204" pitchFamily="34" charset="0"/>
              </a:rPr>
              <a:t> </a:t>
            </a:r>
            <a:r>
              <a:rPr lang="en-US" b="0" baseline="0" dirty="0" err="1">
                <a:cs typeface="Arial" panose="020B0604020202020204" pitchFamily="34" charset="0"/>
              </a:rPr>
              <a:t>ajatuksia</a:t>
            </a:r>
            <a:r>
              <a:rPr lang="en-US" b="0" baseline="0" dirty="0">
                <a:cs typeface="Arial" panose="020B0604020202020204" pitchFamily="34" charset="0"/>
              </a:rPr>
              <a:t> </a:t>
            </a:r>
            <a:r>
              <a:rPr lang="en-US" b="0" baseline="0" dirty="0" err="1">
                <a:cs typeface="Arial" panose="020B0604020202020204" pitchFamily="34" charset="0"/>
              </a:rPr>
              <a:t>tavoitteistamme</a:t>
            </a:r>
            <a:r>
              <a:rPr lang="en-US" b="0" baseline="0" dirty="0">
                <a:cs typeface="Arial" panose="020B0604020202020204" pitchFamily="34" charset="0"/>
              </a:rPr>
              <a:t>?</a:t>
            </a:r>
          </a:p>
          <a:p>
            <a:endParaRPr lang="en-US" sz="1000" strike="sngStrike"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251998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a:latin typeface="Arial" panose="020B0604020202020204" pitchFamily="34" charset="0"/>
                <a:cs typeface="Arial" panose="020B0604020202020204" pitchFamily="34" charset="0"/>
              </a:rPr>
              <a:t>Anna yleisölle aikaa lukea dia.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a:latin typeface="Arial" panose="020B0604020202020204" pitchFamily="34" charset="0"/>
                <a:cs typeface="Arial" panose="020B0604020202020204" pitchFamily="34" charset="0"/>
              </a:rPr>
              <a:t>Miten ymmärrät tämän lainauksen? (Odota vastauksia)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a:latin typeface="Arial" panose="020B0604020202020204" pitchFamily="34" charset="0"/>
                <a:cs typeface="Arial" panose="020B0604020202020204" pitchFamily="34" charset="0"/>
              </a:rPr>
              <a:t>Asettamamme tavoitteet vaativat paljon suunnittelua, useita työvaiheita toteutuakseen, mutta jokainen vaihe vie meitä lähemmäs onnistunutta lopputulosta. Siksipä jokaisen vaiheen valmistumista tulisi juhlistaa, vaikka se olisi pienikin.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a:latin typeface="Arial" panose="020B0604020202020204" pitchFamily="34" charset="0"/>
                <a:cs typeface="Arial" panose="020B0604020202020204" pitchFamily="34" charset="0"/>
              </a:rPr>
              <a:t>Katsotaanpa seuraavaksi toimivan suunnitelman kaikkia elementtejä.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fi-FI" sz="12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20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dirty="0">
                <a:latin typeface="Arial" panose="020B0604020202020204" pitchFamily="34" charset="0"/>
                <a:cs typeface="Arial" panose="020B0604020202020204" pitchFamily="34" charset="0"/>
              </a:rPr>
              <a:t>Tässä tulee nyt esille resurssi, jota tulette hyödyntämään toimintasuunnitelman laatimisessa jokaisen jäsenkasvun tavoitteen toteutumiseksi. Katsotaanpa hieman tarkemmin jokaista osiota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Ensiksi, meillä on valittuna keskittymisalue, joka antaa toiminnallemme selkeän suunnan, ja johon tavoitelausunnossamme viitataan. Piirien työryhmillä on tilaisuus käyttää toimintasuunnitelman mallia piirin kaikkien tavoitteiden toteutuksessa, ja siksipä siinä ovat lueteltuina kaikki osa-alueet: palveluaktiviteetit, jäsenkasvu, johtajakoulutuksen kehittäminen, LCIF sekä omavalintainen tavoite. Maailmanlaajuisen jäsenyysaloitteen kohdalla kaikki toimintasuunnitelmamme kohdistuvat jäsenkasvuun.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Seuraavaksi meillä on tavoitelausunto, jossa kerrotaan mitä piiri pyrkii tekemään. Jäsentavoitteiden kohdalla käytätte jokaista </a:t>
            </a:r>
            <a:r>
              <a:rPr lang="fi-FI" sz="1200" b="0" i="1" dirty="0">
                <a:latin typeface="Arial" panose="020B0604020202020204" pitchFamily="34" charset="0"/>
                <a:cs typeface="Arial" panose="020B0604020202020204" pitchFamily="34" charset="0"/>
              </a:rPr>
              <a:t>MISSION</a:t>
            </a:r>
            <a:r>
              <a:rPr lang="fi-FI" sz="1200" b="0" dirty="0">
                <a:latin typeface="Arial" panose="020B0604020202020204" pitchFamily="34" charset="0"/>
                <a:cs typeface="Arial" panose="020B0604020202020204" pitchFamily="34" charset="0"/>
              </a:rPr>
              <a:t> </a:t>
            </a:r>
            <a:r>
              <a:rPr lang="fi-FI" sz="1200" b="1" dirty="0">
                <a:latin typeface="Arial" panose="020B0604020202020204" pitchFamily="34" charset="0"/>
                <a:cs typeface="Arial" panose="020B0604020202020204" pitchFamily="34" charset="0"/>
              </a:rPr>
              <a:t>1.5</a:t>
            </a:r>
            <a:r>
              <a:rPr lang="fi-FI" sz="1200" b="0" dirty="0">
                <a:latin typeface="Arial" panose="020B0604020202020204" pitchFamily="34" charset="0"/>
                <a:cs typeface="Arial" panose="020B0604020202020204" pitchFamily="34" charset="0"/>
              </a:rPr>
              <a:t> –tavoitetta toimintasuunnitelman laatimiseksi.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Jokainen tavoite sisältää useita toimintavaiheita, jotka kertovat tarkemmin sen, miten työryhmäsi saavuttaa tavoitteen. Jokainen vaihe kokousten pitämisestä koulutusten järjestämiseen tulee olla listattuna, jotta voitte nähdä jokaisen pienenkin saavutuksen matkalla kohti suurempaa tavoitetta.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Jokaisessa vaiheessa tulee olla mainittuna kuka on ensisijaisesti vastuussa vaiheen toteutumisesta. Tämä parantaa vastuullisuutta ja antaa selkeyden siitä kenen tehtävänä on tehdä mitäkin.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Vaaditut resurssit osoittavat mitä tarvitaan, esim. varoja tai ihmisiä, kunkin vaiheen toteutuksessa.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Aloituspäivä kertoo, milloin toiminnan suunnitteleminen aloitetaan, ja aikaraja taas kertoo milloin tehtävä tulee olla viimeistään hoidettu. Muista antaa aikaa jatkotoimenpiteille, jos tarpeellista. (klik)</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Arviointi ja muutokset -osiot eivät ole valmiita siinä vaiheessa kun toimintasuunnitelma laaditaan, vaan niitä toteutetaan läpi vuoden. Arviointivaiheeseen sisällytetään kaikki toiminta ja palaute, jolla saattaa olla vaikutusta aikatauluun, tai tehtäviin jotka kyseisessä vaiheessa vaaditaan asetetun tavoitteen toteuttamiseksi. (klik)</a:t>
            </a:r>
          </a:p>
          <a:p>
            <a:endParaRPr lang="en-US" sz="1200" b="0" dirty="0">
              <a:latin typeface="Arial" panose="020B0604020202020204" pitchFamily="34" charset="0"/>
              <a:cs typeface="Arial" panose="020B0604020202020204" pitchFamily="34" charset="0"/>
            </a:endParaRPr>
          </a:p>
          <a:p>
            <a:r>
              <a:rPr lang="fi-FI" sz="1200" b="0" dirty="0">
                <a:latin typeface="Arial" panose="020B0604020202020204" pitchFamily="34" charset="0"/>
                <a:cs typeface="Arial" panose="020B0604020202020204" pitchFamily="34" charset="0"/>
              </a:rPr>
              <a:t>Samaan aikaan, muutokset riippuvat arvioinnin tuloksista ja siitä, mitä muutoksia suunnitelmaan tarvitaan tavoitteeseen pääsemiseksi.</a:t>
            </a:r>
          </a:p>
          <a:p>
            <a:endParaRPr lang="en-US" sz="1200" b="0" dirty="0">
              <a:latin typeface="Arial" panose="020B0604020202020204" pitchFamily="34" charset="0"/>
              <a:cs typeface="Arial" panose="020B0604020202020204" pitchFamily="34" charset="0"/>
            </a:endParaRPr>
          </a:p>
          <a:p>
            <a:r>
              <a:rPr lang="fi-FI" sz="1200" b="0" dirty="0">
                <a:latin typeface="Arial" panose="020B0604020202020204" pitchFamily="34" charset="0"/>
                <a:cs typeface="Arial" panose="020B0604020202020204" pitchFamily="34" charset="0"/>
              </a:rPr>
              <a:t>Käymme läpi muutamia esimerkkejä toimintavaiheista, joita jokaisen keskittymisalueen toimintasuunnitelmassa voidaan käyttää. Tarkoituksena on, että ymmärrätte paremmin miten toimintasuunnitelma tulee toteuttaa. Onko tässä vaiheessa kysymyksiä? (pysähdy hetkeksi)</a:t>
            </a:r>
          </a:p>
          <a:p>
            <a:endParaRPr lang="en-US" sz="1200" b="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i-FI" sz="1000" i="1" dirty="0">
                <a:latin typeface="Arial" panose="020B0604020202020204" pitchFamily="34" charset="0"/>
                <a:ea typeface="Calibri" panose="020F0502020204030204" pitchFamily="34" charset="0"/>
                <a:cs typeface="Arial" panose="020B0604020202020204" pitchFamily="34" charset="0"/>
              </a:rPr>
              <a:t>GAT-aluejohtajalle teksti, jonka avulla hän voi valmistella piirin johtajia vetämään Rakenna suunnitelma-työpajan</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Seuraavilla dioilla käymme läpi toimintasuunnitelman laatimisen harjoittelua mallitavoitteiden ja suunnitelmien avulla. Kuten juuri näimme mallipohjaa tarkastellessamme, toimintasuunnitelman laatiminen sisältää paljon yksityiskohtia ja jokainen vaihe on tärkeä onnistumisen kannalta. Toimintasuunnitelmien käyttäminen helpottuu kokemuksen karttuessa. </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Tulemme myös keskustelemaan yhdessä saadaksemme luovuutemme ja ajatuksemme vauhtiin koskien toimintavaiheita jokaisella keskittymisalueella.</a:t>
            </a:r>
          </a:p>
          <a:p>
            <a:pPr marL="0" marR="0">
              <a:lnSpc>
                <a:spcPct val="107000"/>
              </a:lnSpc>
              <a:spcBef>
                <a:spcPts val="0"/>
              </a:spcBef>
              <a:spcAft>
                <a:spcPts val="800"/>
              </a:spcAft>
            </a:pPr>
            <a:endParaRPr lang="en-US"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Teksti piirin johtajille, kun he vetävät Rakenna suunnitelma -työpajan:</a:t>
            </a:r>
          </a:p>
          <a:p>
            <a:r>
              <a:rPr lang="fi-FI" sz="1000" b="0" dirty="0">
                <a:latin typeface="Arial" panose="020B0604020202020204" pitchFamily="34" charset="0"/>
                <a:cs typeface="Arial" panose="020B0604020202020204" pitchFamily="34" charset="0"/>
              </a:rPr>
              <a:t>Hienoa! Katsotaanpa sitten esimerkkiä aloitetusta toimintasuunnitelmasta keskittymisalueella 1 - uudet klubit.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On hyvä muistaa, että tämä on vain toimintasuunnitelman alku - loppuun asti saatettu suunnitelma vie kauemmin. </a:t>
            </a:r>
          </a:p>
          <a:p>
            <a:endParaRPr lang="en-US"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Tässä esimerkissä meillä on tavoitelausunto </a:t>
            </a:r>
            <a:r>
              <a:rPr lang="fi-FI" sz="1000" dirty="0">
                <a:latin typeface="Century Gothic" panose="020B0502020202020204" pitchFamily="34" charset="0"/>
                <a:ea typeface="Times New Roman" panose="02020603050405020304" pitchFamily="18" charset="0"/>
                <a:cs typeface="Times New Roman" panose="02020603050405020304" pitchFamily="18" charset="0"/>
              </a:rPr>
              <a:t>”Tämän toimivuoden loppuun mennessä tiimimme perustaa lisäksi yhden uuden klubin, jossa on vähintään 20 perustajajäsentä.”</a:t>
            </a:r>
            <a:endParaRPr lang="fi-FI" sz="1000" b="0" dirty="0">
              <a:latin typeface="Arial" panose="020B0604020202020204" pitchFamily="34" charset="0"/>
              <a:cs typeface="Arial" panose="020B0604020202020204" pitchFamily="34" charset="0"/>
            </a:endParaRPr>
          </a:p>
          <a:p>
            <a:endParaRPr lang="fi-FI"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Jos katsotte toimintavaiheita, mitä huomaatte? </a:t>
            </a:r>
            <a:r>
              <a:rPr lang="fi-FI" sz="1000" b="0" i="1" dirty="0">
                <a:latin typeface="Arial" panose="020B0604020202020204" pitchFamily="34" charset="0"/>
                <a:cs typeface="Arial" panose="020B0604020202020204" pitchFamily="34" charset="0"/>
              </a:rPr>
              <a:t>(Anna osallistujien miettiä hetki vastausta)</a:t>
            </a:r>
          </a:p>
          <a:p>
            <a:endParaRPr lang="en-US"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Jokainen toimintavaiheista alkaa toimintaa kuvaavalla sanalla, eli verbillä. Niissä kerrotaan, mitä aiotaan TEHDÄ.</a:t>
            </a:r>
          </a:p>
          <a:p>
            <a:endParaRPr lang="en-US"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On tärkeää kertoa tarkasti, mitä kussakin vaiheessa tulee tehdä. Se auttaa työryhmäänne pitämään kirjaa jo tehdyistä ja vielä tekemättömistä asioista.</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Ja tämä on vain esimerkki. Tämän tavoitteen toteutuminen oikeassa elämässä saattaisi vaatia monia muitakin vaiheita. Mitä pitäisi tapahtua ennen kun uutta klubia voidaan mainostaa sosiaalisessa mediassa? </a:t>
            </a:r>
            <a:r>
              <a:rPr lang="fi-FI" sz="1000" b="0" i="1" dirty="0">
                <a:latin typeface="Arial" panose="020B0604020202020204" pitchFamily="34" charset="0"/>
                <a:cs typeface="Arial" panose="020B0604020202020204" pitchFamily="34" charset="0"/>
              </a:rPr>
              <a:t>(Odota hetki vastauksia) </a:t>
            </a:r>
            <a:r>
              <a:rPr lang="fi-FI" sz="1000" b="0" dirty="0">
                <a:latin typeface="Arial" panose="020B0604020202020204" pitchFamily="34" charset="0"/>
                <a:cs typeface="Arial" panose="020B0604020202020204" pitchFamily="34" charset="0"/>
              </a:rPr>
              <a:t>Esimerkiksi pitäisi päättää miten kommunikoidaan niiden potentiaalisten uusien jäsenten kanssa, jotka vastaavat mainokseen.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Mitä muuta pitäisi tapahtua sen jälkeen, kun uutta klubia on mainostettu sosiaalisessa mediassa? Kenties tulisi päättää missä ja milloin tiedotustilaisuudet pidetään? Muita ajatuksia? </a:t>
            </a:r>
            <a:r>
              <a:rPr lang="fi-FI" sz="1000" b="0" i="1" dirty="0">
                <a:latin typeface="Arial" panose="020B0604020202020204" pitchFamily="34" charset="0"/>
                <a:cs typeface="Arial" panose="020B0604020202020204" pitchFamily="34" charset="0"/>
              </a:rPr>
              <a:t>(Odota hetki vastauksia) </a:t>
            </a:r>
            <a:r>
              <a:rPr lang="fi-FI" sz="1000" b="0" dirty="0">
                <a:latin typeface="Arial" panose="020B0604020202020204" pitchFamily="34" charset="0"/>
                <a:cs typeface="Arial" panose="020B0604020202020204" pitchFamily="34" charset="0"/>
              </a:rPr>
              <a:t>Mainostetaanko klubia millään muulla tavalla? Esimerkiksi, jos piirimme haluaa laatia ”Lääkärit ja sairaanhoitajat teemaklubin” koska alueella sijaitsee paljon sairaaloita, miten kannattaisi toimia sairaalan kanssa jotta klubia voisi mainostaa henkilökunnalle? Kannattaako meidän järjestää esittelypöytä aulaan, tai tulisiko meillä olla printattuna lentolehtisiä koskien palvelualueitamme?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Tämä on erinomainen esimerkki siitä, miten voimme yhdistää vahvuutemme, heikkoutemme, mahdollisuudet ja uhat. Palataksemme sosiaaliseen mediaan - piirimme sosiaalisen median näkyvyys voi olla todella hyvä, tai siinä tarvitaan apua postauste laatimisessa, sillä meillä ei ole vaadittavia taitoja. Jos sosiaalinen media luetaan vahvuudeksi, voimme käyttää sitä ensisijaisena viestintäkanavana. Vaikka olemme siinä heikoilla voimme opetella sosiaalisen median mainostamiskeinoja joilla saamme heikkoutemme käännettyä vahvuudeksi.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Sama koskee esimerkkiä ”Lääkärit ja hoitajat” teemaklubista. Voi olla, että on mahdollista muodostaa uusia klubeja paikallisista sairaaloista, sillä ne eivät ole vielä tehneet yhteistyötä minkään järjestön kanssa, mutta samaan aikaan toimintaa voi rajoittaa koronaviruksen riskit, eikä palavereja voidakaan pitää haluttuun aikaan, joten tulee myös miettiä millä muulla tavoin voisimme viestiä sairaaloiden kanssa, esim. virtuaalialustoja käyttäen.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Mahdollisuudet ovat rajattomat ja mikään idea tavoitteeseen pääsemiseksi ei ole liian pieni tai liian suuri kunhan sen tueksi on riittävä määrä toimintavaiheita.</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Katsotaanpa sitten esimerkkiä aloitetusta toimintasuunnitelmasta keskittymisalueella 2— uudet jäsenet.</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ea typeface="Times New Roman" panose="02020603050405020304" pitchFamily="18" charset="0"/>
                <a:cs typeface="Arial" panose="020B0604020202020204" pitchFamily="34" charset="0"/>
              </a:rPr>
              <a:t>Tässä esimerkissä tavoitelausuntona on ”</a:t>
            </a:r>
            <a:r>
              <a:rPr lang="fi-FI" sz="1000" dirty="0">
                <a:latin typeface="Century Gothic" panose="020B0502020202020204" pitchFamily="34" charset="0"/>
                <a:ea typeface="Times New Roman" panose="02020603050405020304" pitchFamily="18" charset="0"/>
                <a:cs typeface="Times New Roman" panose="02020603050405020304" pitchFamily="18" charset="0"/>
              </a:rPr>
              <a:t>Tämän toimivuoden loppuun mennessä klubimme ovat lisäksi ottaneet vähintään 10 uutta jäsentä olemassa oleviin klubeihin</a:t>
            </a:r>
            <a:r>
              <a:rPr lang="fi-FI" sz="1000" b="0" dirty="0">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000" b="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ea typeface="Times New Roman" panose="02020603050405020304" pitchFamily="18" charset="0"/>
                <a:cs typeface="Arial" panose="020B0604020202020204" pitchFamily="34" charset="0"/>
              </a:rPr>
              <a:t>Katsotaanpa näitä toimintavaiheita. </a:t>
            </a:r>
            <a:r>
              <a:rPr lang="fi-FI" sz="1000" b="0" i="1" dirty="0">
                <a:latin typeface="Arial" panose="020B0604020202020204" pitchFamily="34" charset="0"/>
                <a:ea typeface="Times New Roman" panose="02020603050405020304" pitchFamily="18" charset="0"/>
                <a:cs typeface="Arial" panose="020B0604020202020204" pitchFamily="34" charset="0"/>
              </a:rPr>
              <a:t>(Odota hetki, että kaikki saavat silmäillä ne läpi)</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Huomaatte, että toimintaa kuvailevien verbien lisäksi jokaisen toimintavaiheen kuvaus on lyhyt, enintään kaksi lausetta. Vaikka kuvailu on lyhyt pyritään siinä kuitenkin kuvailemaan asia mahdollisimman tarkasti.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Mitä yksityiskohtaisia tietoja tästä esimerkkilausunnosta löytyy? </a:t>
            </a:r>
            <a:r>
              <a:rPr lang="fi-FI" sz="1000" b="0" i="1" baseline="0" dirty="0">
                <a:latin typeface="Arial" panose="020B0604020202020204" pitchFamily="34" charset="0"/>
                <a:cs typeface="Arial" panose="020B0604020202020204" pitchFamily="34" charset="0"/>
              </a:rPr>
              <a:t>(Odota vastauksia. Pohtikaa mm. sitä, miten vaiheessa on nimettynä vastuuhenkilö, sekä vaadittavat resurssit.)</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Mitä muita asioita sisällyttäisit näiden lisäksi? </a:t>
            </a:r>
            <a:r>
              <a:rPr lang="fi-FI" sz="1000" b="0" i="1" baseline="0" dirty="0">
                <a:latin typeface="Arial" panose="020B0604020202020204" pitchFamily="34" charset="0"/>
                <a:cs typeface="Arial" panose="020B0604020202020204" pitchFamily="34" charset="0"/>
              </a:rPr>
              <a:t>(pysähdy hetkeksi)</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cs typeface="Arial" panose="020B0604020202020204" pitchFamily="34" charset="0"/>
              </a:rPr>
              <a:t>Sitten menemme eteenpäin seuraavaan esimerkkiin aloitetusta toimintasuunnitelmasta keskittymisalueella 3— jäsenten tyytyväisyys.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b="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ea typeface="Times New Roman" panose="02020603050405020304" pitchFamily="18" charset="0"/>
                <a:cs typeface="Arial" panose="020B0604020202020204" pitchFamily="34" charset="0"/>
              </a:rPr>
              <a:t>Tässä esimerkissä meillä on tavoitelausunto ”</a:t>
            </a:r>
            <a:r>
              <a:rPr lang="fi-FI" sz="1000" b="0" dirty="0">
                <a:latin typeface="Century Gothic" panose="020B0502020202020204" pitchFamily="34" charset="0"/>
                <a:ea typeface="Times New Roman" panose="02020603050405020304" pitchFamily="18" charset="0"/>
                <a:cs typeface="Times New Roman" panose="02020603050405020304" pitchFamily="18" charset="0"/>
              </a:rPr>
              <a:t>Tämän toimivuoden loppuun mennessä piirimme on lisännyt nettokasvua kolmella jäsenellä</a:t>
            </a:r>
            <a:r>
              <a:rPr lang="fi-FI" sz="1000" b="0" dirty="0">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000" b="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ea typeface="Times New Roman" panose="02020603050405020304" pitchFamily="18" charset="0"/>
                <a:cs typeface="Arial" panose="020B0604020202020204" pitchFamily="34" charset="0"/>
              </a:rPr>
              <a:t>Katsotaanpa tätä toimintasuunnitelmaa. </a:t>
            </a:r>
            <a:r>
              <a:rPr lang="fi-FI" sz="1000" b="0" i="1" dirty="0">
                <a:latin typeface="Arial" panose="020B0604020202020204" pitchFamily="34" charset="0"/>
                <a:ea typeface="Times New Roman" panose="02020603050405020304" pitchFamily="18" charset="0"/>
                <a:cs typeface="Arial" panose="020B0604020202020204" pitchFamily="34" charset="0"/>
              </a:rPr>
              <a:t>(Odota hetki, että kaikki saavat silmäillä ne läpi)</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Katsotaanpa erityisesti päivämääriä. Muista sisällyttää aikatauluun varsinaisen toteutuksen lisäksi myös valmisteluihin ja jatkotoimenpiteisiin kuluva aika.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Toimintavaiheessa 3 meillä on 2 viikkoa aikaa järjestää kokoukset klubijohtajille. Miksi tähän vaiheeseen tarvitaan näin paljon aikaa</a:t>
            </a:r>
            <a:r>
              <a:rPr lang="fi-FI" sz="1000" b="0" i="1" baseline="0" dirty="0">
                <a:latin typeface="Arial" panose="020B0604020202020204" pitchFamily="34" charset="0"/>
                <a:cs typeface="Arial" panose="020B0604020202020204" pitchFamily="34" charset="0"/>
              </a:rPr>
              <a:t>? </a:t>
            </a:r>
            <a:r>
              <a:rPr lang="fi-FI" sz="1000" b="0" i="1" dirty="0">
                <a:latin typeface="Arial" panose="020B0604020202020204" pitchFamily="34" charset="0"/>
                <a:cs typeface="Arial" panose="020B0604020202020204" pitchFamily="34" charset="0"/>
              </a:rPr>
              <a:t>(Odota hetki vastauksia. Jos ei mainittu, kerro, että painopistealueen työryhmän tulee kerätä tarvittavat yhteystiedot MyLCI:stä, ottaa yhteyttä jokaiseen klubijohtajaan ja tiedustella sopivaa ajankohtaa palaverille, sekä lisäksi järjestää erillinen virtuaalipalaveri, olettaen, että kaikki työryhmät voivat siihen osallistua.) </a:t>
            </a:r>
          </a:p>
          <a:p>
            <a:endParaRPr lang="en-US" sz="1000" b="0" baseline="0"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Tervetuloa tähän Maailmanlaajuinen jäsenyysaloite -koulutukseen.</a:t>
            </a:r>
            <a:r>
              <a:rPr lang="fi-FI" sz="1000" b="0" baseline="0" dirty="0">
                <a:latin typeface="Arial" panose="020B0604020202020204" pitchFamily="34" charset="0"/>
                <a:cs typeface="Arial" panose="020B0604020202020204" pitchFamily="34" charset="0"/>
              </a:rPr>
              <a:t> Minun nimeni on ___ ja minä olen _____.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Olemme kokoontuneet tänään rakentamaan yhdessä Maailmanlaajuisen jäsenyysaloitteen suunnitelman. </a:t>
            </a:r>
          </a:p>
          <a:p>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Katsotaanpa sitten esimerkkiä aloitetusta toimintasuunnitelmasta keskittymisalueella 4— Tuki johtajille.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ea typeface="Times New Roman" panose="02020603050405020304" pitchFamily="18" charset="0"/>
                <a:cs typeface="Arial" panose="020B0604020202020204" pitchFamily="34" charset="0"/>
              </a:rPr>
              <a:t>Tuki johtajille tapahtuu sen jälkeen, kun kolme muuta keskittymisaluetta on lisätty toimintasuunnitelmiin? Sen jälkeen lisätään tavoite, jonka kautta johtajat tukevat muita pyrkimyksiä ja toimintasuunnitelma voidaan laatia.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000" b="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dirty="0">
                <a:latin typeface="Arial" panose="020B0604020202020204" pitchFamily="34" charset="0"/>
                <a:ea typeface="Times New Roman" panose="02020603050405020304" pitchFamily="18" charset="0"/>
                <a:cs typeface="Arial" panose="020B0604020202020204" pitchFamily="34" charset="0"/>
              </a:rPr>
              <a:t>Tässä esimerkissä tavoitelausuntona on ”Tämän toimivuoden aikana piirimme järjestää neljännesvuosittaisen webinaarin klubimenestyksen tukemiseksi, esim. jäsenten osallistumisen lisäämiseksi tai sosiaalisen median näkyvyyden parantamiseksi.” Katsotaanpa tätä toimintasuunnitelmaa.</a:t>
            </a:r>
            <a:r>
              <a:rPr lang="fi-FI" sz="1000" b="0" i="1" dirty="0">
                <a:latin typeface="Arial" panose="020B0604020202020204" pitchFamily="34" charset="0"/>
                <a:ea typeface="Times New Roman" panose="02020603050405020304" pitchFamily="18" charset="0"/>
                <a:cs typeface="Arial" panose="020B0604020202020204" pitchFamily="34" charset="0"/>
              </a:rPr>
              <a:t> (Odota hetki, että kaikki saavat silmäillä ne läpi)</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Onko kysyttävää koskien toimintamme dokumentointia? Mitä tästä puuttuu, mitä haluaisimme lisätä omiin suunnitelmiimme? </a:t>
            </a:r>
            <a:r>
              <a:rPr lang="fi-FI" sz="1000" b="0" i="1" baseline="0" dirty="0">
                <a:latin typeface="Arial" panose="020B0604020202020204" pitchFamily="34" charset="0"/>
                <a:cs typeface="Arial" panose="020B0604020202020204" pitchFamily="34" charset="0"/>
              </a:rPr>
              <a:t>(Odota vastauksia)</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Katso teksti Dialla 1. Täytä ”Tavoitelausunto”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fi-FI" sz="1000" i="1" dirty="0">
                <a:latin typeface="Arial" panose="020B0604020202020204" pitchFamily="34" charset="0"/>
                <a:ea typeface="Calibri" panose="020F0502020204030204" pitchFamily="34" charset="0"/>
                <a:cs typeface="Arial" panose="020B0604020202020204" pitchFamily="34" charset="0"/>
              </a:rPr>
              <a:t>GAT-aluejohtajalle teksti, jonka avulla hän voi valmistella piirin johtajia vetämään Rakenna suunnitelma-työpajan</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Tällä dialla kerrotaan, mitä kaikkea tulisi saavuttaa pienryhmissä. Se auttaa myös hahmottamaan laajemman asiayhteyden, jota varten piirissä työskennellään.</a:t>
            </a:r>
          </a:p>
          <a:p>
            <a:pPr marL="0" marR="0">
              <a:lnSpc>
                <a:spcPct val="107000"/>
              </a:lnSpc>
              <a:spcBef>
                <a:spcPts val="0"/>
              </a:spcBef>
              <a:spcAft>
                <a:spcPts val="800"/>
              </a:spcAft>
            </a:pPr>
            <a:endParaRPr lang="fi-FI"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Teksti piirin johtajille, kun he vetävät Rakenna suunnitelma -työpajan:</a:t>
            </a:r>
          </a:p>
          <a:p>
            <a:r>
              <a:rPr lang="fi-FI" sz="1000" b="0" dirty="0">
                <a:latin typeface="Arial" panose="020B0604020202020204" pitchFamily="34" charset="0"/>
                <a:cs typeface="Arial" panose="020B0604020202020204" pitchFamily="34" charset="0"/>
              </a:rPr>
              <a:t>Tässä Maailmanlaajuisen jäsenyyssuunitelman rakenne.</a:t>
            </a:r>
            <a:r>
              <a:rPr lang="fi-FI" sz="1000" b="0" baseline="0" dirty="0">
                <a:latin typeface="Arial" panose="020B0604020202020204" pitchFamily="34" charset="0"/>
                <a:cs typeface="Arial" panose="020B0604020202020204" pitchFamily="34" charset="0"/>
              </a:rPr>
              <a:t> Se rakentuu neljästä Maailmanlaajuisen jäsenyysaloitteen painopistealueesta: Uudet klubit, Uudet jäsenet, Jäsenten tyytyväisyys, Tuki johtajille </a:t>
            </a:r>
          </a:p>
          <a:p>
            <a:endParaRPr lang="en-US" sz="1000" b="1"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Pian teemme töitä pienryhmissä ja jokaisen painopistealueen kohdalla valitsemme toimintavaiheet, joiden avulla tavoitteeseen voidaan päästä. Aloitetaan 2-3 toimintavaiheella. Voimme aina kokoontua uudelleen ja lisätä vaiheita. Muistakaa - mikään idea ei ole liian pieni tai liian iso. Joten pitäkää keskustelun aikana mielessänne, että aina voidaan aloittaa vaativastakin ideasta ja purkaa sitä pienempiin osiin, tai aloittaa pienestä ideasta.</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Esim. painopistealue 1:n alainen toimintavaihe voisi olla </a:t>
            </a:r>
            <a:r>
              <a:rPr lang="fi-FI" sz="1000" b="0" i="1" baseline="0" dirty="0">
                <a:latin typeface="Arial" panose="020B0604020202020204" pitchFamily="34" charset="0"/>
                <a:cs typeface="Arial" panose="020B0604020202020204" pitchFamily="34" charset="0"/>
              </a:rPr>
              <a:t>Uusien klubien kehittämisen työpajan järjestäminen, </a:t>
            </a:r>
            <a:r>
              <a:rPr lang="fi-FI" sz="1000" b="0" baseline="0" dirty="0">
                <a:latin typeface="Arial" panose="020B0604020202020204" pitchFamily="34" charset="0"/>
                <a:cs typeface="Arial" panose="020B0604020202020204" pitchFamily="34" charset="0"/>
              </a:rPr>
              <a:t>mikä on aika monimutkainen vaihe.</a:t>
            </a:r>
            <a:r>
              <a:rPr lang="fi-FI" sz="1000" b="0" i="0" baseline="0" dirty="0">
                <a:latin typeface="Arial" panose="020B0604020202020204" pitchFamily="34" charset="0"/>
                <a:cs typeface="Arial" panose="020B0604020202020204" pitchFamily="34" charset="0"/>
              </a:rPr>
              <a:t> </a:t>
            </a:r>
            <a:r>
              <a:rPr lang="fi-FI" sz="1000" b="0" baseline="0" dirty="0">
                <a:latin typeface="Arial" panose="020B0604020202020204" pitchFamily="34" charset="0"/>
                <a:cs typeface="Arial" panose="020B0604020202020204" pitchFamily="34" charset="0"/>
              </a:rPr>
              <a:t>Ja painopistealue 4:n alle voisi laittaa </a:t>
            </a:r>
            <a:r>
              <a:rPr lang="fi-FI" sz="1000" b="0" i="1" baseline="0" dirty="0">
                <a:latin typeface="Arial" panose="020B0604020202020204" pitchFamily="34" charset="0"/>
                <a:cs typeface="Arial" panose="020B0604020202020204" pitchFamily="34" charset="0"/>
              </a:rPr>
              <a:t>kuukausittain palaveri lohkojohtajien kesken klubien tarpeista keskustelemiseksi,</a:t>
            </a:r>
            <a:r>
              <a:rPr lang="fi-FI" sz="1000" b="0" baseline="0" dirty="0">
                <a:latin typeface="Arial" panose="020B0604020202020204" pitchFamily="34" charset="0"/>
                <a:cs typeface="Arial" panose="020B0604020202020204" pitchFamily="34" charset="0"/>
              </a:rPr>
              <a:t> mikä taas on yksityiskohtaisempi toiminto.</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Laadimme myös jokaisesta vaiheesta kuvauksen, jossa kerrotaan milloin teemme, kuka on vastuussa, mitä resursseja tarvitaan, kuinka suuri budjetti, jne.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Toimintavaiheita voidaan laatia niin monta kuin mitä koemme tarpeelliseksi.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Muistakaa huomioida tiedot piirin SWOTT-analyysistä.</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fi-FI" sz="12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20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dirty="0">
                <a:latin typeface="Arial" panose="020B0604020202020204" pitchFamily="34" charset="0"/>
                <a:cs typeface="Arial" panose="020B0604020202020204" pitchFamily="34" charset="0"/>
              </a:rPr>
              <a:t>Etsimme innovatiivisia ideoita jäsenkasvun lisäämiseksi.</a:t>
            </a:r>
            <a:r>
              <a:rPr lang="fi-FI" sz="1200" b="0" baseline="0" dirty="0">
                <a:latin typeface="Arial" panose="020B0604020202020204" pitchFamily="34" charset="0"/>
                <a:cs typeface="Arial" panose="020B0604020202020204" pitchFamily="34" charset="0"/>
              </a:rPr>
              <a:t> Joten, aina kun joku ehdottaa jotakin ideaa, tulee siihen suhtautua kannustavalla tavalla.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Jakaudumme pienempiin ryhmiin pohtimaan ideoita. Jokaisen ryhmässä tulee antaa vähintään yksi idea.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Yksi ryhmässä kirjaa jokaisen idean ylös. Tässä vaiheessa on tärkeää, että ideoita on paljon.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Ole positiivinen jokaista ideaa kohtaan. Kerro ideasta vain riittävästi, jotta jokainen ymmärtää mistä siinä on kyse. Älä kritisoi tai sano, että se ei toimisi , tai että sitä on jo kokeiltu aiemmin. Sano jotakin positiivista, tai älä sano mitään. Villiltä kuulostavasta ideasta voi hyvinkin kehittyä läpimurto. Kannusta niihin.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Miettikää, millaisia kokemuksia itsellänne oli kun liityitte jäseniksi. Miten luomme sen tunnelman uudelleen? Mitä luovia ideoita toteutettiin silloin, kun itse aloitit palvelumatkasi lionina? Millä tavoin sinua kannustettiin johtorooleihin?</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Kun ryhmällänne on lista ideoista, valitkaa niistä potentiaalisimmat. Valinnat tulee tehdä yhdessä ryhmän kaikkien jäsenten hyväksynnällä. Lopuksi harkitkaa voiko joitakin niistä yhdistää tai parantaa. </a:t>
            </a: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cs typeface="Arial" panose="020B0604020202020204" pitchFamily="34" charset="0"/>
              </a:rPr>
              <a:t>Määrittele pienryhmäistunnoille varattavan ajan määrä kunkin harjoituksen ja käytettävissä olevan kokousajan perusteella.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i-FI" sz="1000" i="1" dirty="0">
                <a:latin typeface="Arial" panose="020B0604020202020204" pitchFamily="34" charset="0"/>
                <a:ea typeface="Calibri" panose="020F0502020204030204" pitchFamily="34" charset="0"/>
                <a:cs typeface="Arial" panose="020B0604020202020204" pitchFamily="34" charset="0"/>
              </a:rPr>
              <a:t>GAT-aluejohtajalle teksti, jonka avulla hän voi valmistella piirin johtajia vetämään Rakenna suunnitelma-työpajan</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Tässä ohjeet pienryhmien työskentelyyn toimintasuunnitelmien luonnostelun aloittamiseksi. </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(Käykää läpi ohjeet dialla sekä alla olevassa tekstissä.)</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Onko kysyttävää tästä harjoituksesta?</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Onko odotettavissa haasteita tämän harjoituksen toteuttamisessa omassa piirissäsi? Pohditaanpa hetki mahdollisia haasteita ja laaditaan niihin valmiiksi ratkaisuja.</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(Anna aikaa keskusteluun. Pohtikaa mahdollisia haasteita ja miten niihin tulisi puuttua, esim. negatiivinen osallistuja tai välinpitämättömät osallistujat. Rohkaise osallistujia myös jakamaan strategioita toisilleen keskustelun aikana.</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Teksti piirin johtajille, kun he vetävät Rakenna suunnitelma -työpajan:</a:t>
            </a:r>
          </a:p>
          <a:p>
            <a:r>
              <a:rPr lang="fi-FI" sz="1000" b="0" dirty="0">
                <a:latin typeface="Arial" panose="020B0604020202020204" pitchFamily="34" charset="0"/>
                <a:cs typeface="Arial" panose="020B0604020202020204" pitchFamily="34" charset="0"/>
              </a:rPr>
              <a:t>Aloitamme pohtimaan toimintavaiheita pienryhmissä, yksi kutakin painopistealuetta kohti.</a:t>
            </a:r>
            <a:r>
              <a:rPr lang="fi-FI"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Jokainen ryhmä laatii aivoriihilistan. Luova ajattelu kunniaan. Listalta valitaan 2-3 lupaavimmalta kuulostavaa ideaa ja lisätään kuvaukset ja aikataulut, jotta tiedämme kuinka kauan toteuttamisessa kestää.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Sitten keskustelemme lisää ja muokkaamme tai jopa lisäämme listaan muita ideoita, jotta lopussa meillä on 2-3 ensisijaista ideaa kutakin painopistealuetta kohti. </a:t>
            </a:r>
          </a:p>
          <a:p>
            <a:endParaRPr lang="en-US" sz="1000" b="0" baseline="0" dirty="0">
              <a:latin typeface="Arial" panose="020B0604020202020204" pitchFamily="34" charset="0"/>
              <a:cs typeface="Arial" panose="020B0604020202020204" pitchFamily="34" charset="0"/>
            </a:endParaRPr>
          </a:p>
          <a:p>
            <a:r>
              <a:rPr lang="fi-FI" sz="1000" b="0" i="1" baseline="0" dirty="0">
                <a:latin typeface="Arial" panose="020B0604020202020204" pitchFamily="34" charset="0"/>
                <a:cs typeface="Arial" panose="020B0604020202020204" pitchFamily="34" charset="0"/>
              </a:rPr>
              <a:t>(Jaa osallistujat ryhmiin.)</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Jokainen ryhmä saa 15 minuuttia aikaa 2-3 toimintavaiheen laatimiseksi kuvauksineen ja aikatauluineen.</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Kysymyksiä ennen kuin aloitamme? </a:t>
            </a:r>
          </a:p>
          <a:p>
            <a:endParaRPr lang="en-US" sz="1000" b="0" i="1" baseline="0" dirty="0">
              <a:latin typeface="Arial" panose="020B0604020202020204" pitchFamily="34" charset="0"/>
              <a:cs typeface="Arial" panose="020B0604020202020204" pitchFamily="34" charset="0"/>
            </a:endParaRPr>
          </a:p>
          <a:p>
            <a:r>
              <a:rPr lang="fi-FI" sz="1000" b="0" i="1" baseline="0" dirty="0">
                <a:latin typeface="Arial" panose="020B0604020202020204" pitchFamily="34" charset="0"/>
                <a:cs typeface="Arial" panose="020B0604020202020204" pitchFamily="34" charset="0"/>
              </a:rPr>
              <a:t>(Kun ryhmät ovat valmiit keskustelkaa toimintavaiheista jokaisella alueella, ja kysykää muilta mielipdettä, lisäyksiä tai muutoksia. Kirjatkaa tulokset dialle 34 ml. lista potentiaalisista lisäideoista toteutettavaksi ensisijaisten toimintavaiheiden jälkeen.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Tietääkö kukaan Peter Druckeria?</a:t>
            </a:r>
            <a:r>
              <a:rPr lang="fi-FI" sz="1000" b="0" baseline="0" dirty="0">
                <a:latin typeface="Arial" panose="020B0604020202020204" pitchFamily="34" charset="0"/>
                <a:cs typeface="Arial" panose="020B0604020202020204" pitchFamily="34" charset="0"/>
              </a:rPr>
              <a:t> </a:t>
            </a:r>
            <a:r>
              <a:rPr lang="fi-FI" sz="1000" i="1" baseline="0" dirty="0">
                <a:latin typeface="Arial" panose="020B0604020202020204" pitchFamily="34" charset="0"/>
                <a:cs typeface="Arial" panose="020B0604020202020204" pitchFamily="34" charset="0"/>
              </a:rPr>
              <a:t>{Hän oli kuuluisa liikkeen johdon konsultti, kouluttaja ja kirjailija.} </a:t>
            </a:r>
          </a:p>
          <a:p>
            <a:endParaRPr lang="en-US" sz="1000" baseline="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Miten ymmärrät tämän lainauksen?</a:t>
            </a:r>
            <a:r>
              <a:rPr lang="fi-FI" sz="1000" b="0" baseline="0" dirty="0">
                <a:latin typeface="Arial" panose="020B0604020202020204" pitchFamily="34" charset="0"/>
                <a:cs typeface="Arial" panose="020B0604020202020204" pitchFamily="34" charset="0"/>
              </a:rPr>
              <a:t> Miten tämä soveltuu omaan suunnitelmaamme?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a:lnSpc>
                <a:spcPct val="107000"/>
              </a:lnSpc>
              <a:spcBef>
                <a:spcPts val="0"/>
              </a:spcBef>
              <a:spcAft>
                <a:spcPts val="800"/>
              </a:spcAft>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Esittäjän muistiinpanot: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i="1" dirty="0">
                <a:effectLst/>
                <a:latin typeface="Calibri" panose="020F0502020204030204" pitchFamily="34" charset="0"/>
                <a:ea typeface="Calibri" panose="020F0502020204030204" pitchFamily="34" charset="0"/>
                <a:cs typeface="Times New Roman" panose="02020603050405020304" pitchFamily="18" charset="0"/>
              </a:rPr>
              <a:t>Muokkaa tätä diaa lisäämällä työryhmän jäsenet, joista on päätetty ennen kokouksen alkua.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i="1" dirty="0">
                <a:effectLst/>
                <a:latin typeface="Calibri" panose="020F0502020204030204" pitchFamily="34" charset="0"/>
                <a:ea typeface="Calibri" panose="020F0502020204030204" pitchFamily="34" charset="0"/>
                <a:cs typeface="Times New Roman" panose="02020603050405020304" pitchFamily="18" charset="0"/>
              </a:rPr>
              <a:t>Kaaviota voidaan myös muokata piirin tarpeen mukaan. Kaavion ei tarvitse olla täydellinen, sillä sitä tullaan tarkastelemaan uudelleen Varmistakaa menestys -työpajan aikana.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i="1" dirty="0">
                <a:effectLst/>
                <a:latin typeface="Calibri" panose="020F0502020204030204" pitchFamily="34" charset="0"/>
                <a:ea typeface="Calibri" panose="020F0502020204030204" pitchFamily="34" charset="0"/>
                <a:cs typeface="Times New Roman" panose="02020603050405020304" pitchFamily="18" charset="0"/>
              </a:rPr>
              <a:t>GAT-aluejohtajalle teksti, jonka avulla hän voi valmistella piirin johtajia vetämään Rakenna suunnitelma-työpajan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Nyt on mahdollisuus tarkastaa ja mahdollisesti tehdä muutoksia Rakenna tiimi -työpajan aikana laadittuun työryhmän rakenteeseen. On tärkeää tarkastella tätä toimintavaiheiden jälkeistä suunnittelua jotta varmistetaan, että kaikkiin tehtäviin on merkitty oikeat vastuuhenkilöt.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i="1" dirty="0">
                <a:effectLst/>
                <a:latin typeface="Calibri" panose="020F0502020204030204" pitchFamily="34" charset="0"/>
                <a:ea typeface="Calibri" panose="020F0502020204030204" pitchFamily="34" charset="0"/>
                <a:cs typeface="Times New Roman" panose="02020603050405020304" pitchFamily="18" charset="0"/>
              </a:rPr>
              <a:t>Teksti piirin johtajille, kun he vetävät Rakenna suunnitelma -työpajan: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Nämä ovat meidän Maailmanlaajuisen jäsenyysaloitteemme työryhmän jäsenet. Monien lionjohtajien nimet ovat jo tiedossa, mutta haluaisiko joku teistä ilmoittautua jäljellä oleviin rooleihin tai ehdottaa, millä muulla tavalla järjestäytyisimme saadaksemme tarvitut tehtävät suoritettua?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Voisimmeko kenties kutsua entisiä piirikuvernöörejä tai muita lionjohtajia osallistumaan?</a:t>
            </a:r>
            <a:r>
              <a:rPr lang="fi-FI" sz="1800" i="1" dirty="0">
                <a:effectLst/>
                <a:latin typeface="Calibri" panose="020F0502020204030204" pitchFamily="34" charset="0"/>
                <a:ea typeface="Calibri" panose="020F0502020204030204" pitchFamily="34" charset="0"/>
                <a:cs typeface="Times New Roman" panose="02020603050405020304" pitchFamily="18" charset="0"/>
              </a:rPr>
              <a:t> (Odota vastauksia)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cs typeface="Arial" panose="020B0604020202020204" pitchFamily="34" charset="0"/>
              </a:rPr>
              <a:t>Tämän dian johtajalistaan voi tehdä muutoksia, jotta se vastaa mahdollisimman hyvin alueellisia tarpeita.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r>
              <a:rPr lang="fi-FI" sz="1000" b="0" dirty="0">
                <a:latin typeface="Arial" panose="020B0604020202020204" pitchFamily="34" charset="0"/>
                <a:cs typeface="Arial" panose="020B0604020202020204" pitchFamily="34" charset="0"/>
              </a:rPr>
              <a:t>Tämän kokouksen alussa puhuimme Palvelumatkastamme.</a:t>
            </a:r>
            <a:r>
              <a:rPr lang="fi-FI" sz="1000" b="0" baseline="0" dirty="0">
                <a:latin typeface="Arial" panose="020B0604020202020204" pitchFamily="34" charset="0"/>
                <a:cs typeface="Arial" panose="020B0604020202020204" pitchFamily="34" charset="0"/>
              </a:rPr>
              <a:t>  Yksi parhaista asioista lionina toimimisessa on se, että ympäriltämme löytyy aina apua. Meidän vain tarvitsee pyytää sitä. </a:t>
            </a:r>
          </a:p>
          <a:p>
            <a:endParaRPr lang="en-US"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i-FI" sz="1000" b="0" dirty="0">
                <a:latin typeface="Arial" panose="020B0604020202020204" pitchFamily="34" charset="0"/>
                <a:cs typeface="Arial" panose="020B0604020202020204" pitchFamily="34" charset="0"/>
              </a:rPr>
              <a:t>Meillä on Maailmanlaajuinen toimintaryhmä piirin, moninkertaispiirin, alueen ja kansainvälisen vaalipiirin johtajineen.</a:t>
            </a:r>
            <a:r>
              <a:rPr lang="fi-FI" sz="1000" b="0" baseline="0" dirty="0">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b="0" dirty="0">
                <a:latin typeface="Arial" panose="020B0604020202020204" pitchFamily="34" charset="0"/>
                <a:cs typeface="Arial" panose="020B0604020202020204" pitchFamily="34" charset="0"/>
              </a:rPr>
              <a:t>Voimme ottaa yhteyttä LCI:n GAT-henkilökuntaan, joka auttaa meitä löytämään lisää resursseja.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b="0" baseline="0" dirty="0">
                <a:latin typeface="Arial" panose="020B0604020202020204" pitchFamily="34" charset="0"/>
                <a:cs typeface="Arial" panose="020B0604020202020204" pitchFamily="34" charset="0"/>
              </a:rPr>
              <a:t>Meillä on käytössämme myös entisen kansainväliset presidentit, johtajat, kuvernöörineuvoston johtajat ja piirikuvernöörit, joilla kaikilla on arvokasta tietoa ja kokemusta.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b="0" baseline="0" dirty="0">
                <a:latin typeface="Arial" panose="020B0604020202020204" pitchFamily="34" charset="0"/>
                <a:cs typeface="Arial" panose="020B0604020202020204" pitchFamily="34" charset="0"/>
              </a:rPr>
              <a:t>Entä olemassa olevat toimikunnat kuten (</a:t>
            </a:r>
            <a:r>
              <a:rPr lang="fi-FI" sz="1000" b="1" baseline="0" dirty="0">
                <a:latin typeface="Arial" panose="020B0604020202020204" pitchFamily="34" charset="0"/>
                <a:cs typeface="Arial" panose="020B0604020202020204" pitchFamily="34" charset="0"/>
              </a:rPr>
              <a:t>lisää tähän paikallisesti toimivat toimikunnat</a:t>
            </a:r>
            <a:r>
              <a:rPr lang="fi-FI" sz="1000" b="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Ja piirit kaikkialla käyvät läpi samoja kokemuksia, joten voimme aina keskustella myös muiden maiden piirikuvernöörien kanssa. </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Entä lohko-/aluejohtajamme ja koulutuksen saaneet opaslionit? Miten voimme hyödyntää heitä klubien tukena ja koulutuksissamme?</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Emmekä myöskään saa unohtaa klubien johtajia ja jäseniä, sillä heidän avullaan saamme aikaan muutoksia vielä moneksi vuodeksi.</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Olemme kaikki tällä matkalla yhdessä, ja meillä kaikilla on vastuu onnistumisesta!</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fi-FI"/>
              <a:t>NAMI toimintasuunnitelman kehittäminen</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lvl="0">
              <a:defRPr/>
            </a:pPr>
            <a:r>
              <a:rPr lang="en-US" sz="1000" i="1" u="sng" dirty="0" err="1">
                <a:latin typeface="Arial" panose="020B0604020202020204" pitchFamily="34" charset="0"/>
                <a:ea typeface="ヒラギノ角ゴ Pro W3"/>
                <a:cs typeface="Arial" panose="020B0604020202020204" pitchFamily="34" charset="0"/>
              </a:rPr>
              <a:t>Esittäjän</a:t>
            </a:r>
            <a:r>
              <a:rPr lang="en-US" sz="1000" i="1" u="sng" dirty="0">
                <a:latin typeface="Arial" panose="020B0604020202020204" pitchFamily="34" charset="0"/>
                <a:ea typeface="ヒラギノ角ゴ Pro W3"/>
                <a:cs typeface="Arial" panose="020B0604020202020204" pitchFamily="34" charset="0"/>
              </a:rPr>
              <a:t> </a:t>
            </a:r>
            <a:r>
              <a:rPr lang="en-US" sz="1000" i="1" u="sng" dirty="0" err="1">
                <a:latin typeface="Arial" panose="020B0604020202020204" pitchFamily="34" charset="0"/>
                <a:ea typeface="ヒラギノ角ゴ Pro W3"/>
                <a:cs typeface="Arial" panose="020B0604020202020204" pitchFamily="34" charset="0"/>
              </a:rPr>
              <a:t>muistiinpanot</a:t>
            </a:r>
            <a:r>
              <a:rPr lang="en-US" sz="1000" i="1"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i-FI" sz="1800" b="0" i="1" dirty="0">
                <a:effectLst/>
                <a:latin typeface="Calibri" panose="020F0502020204030204" pitchFamily="34" charset="0"/>
                <a:ea typeface="Calibri" panose="020F0502020204030204" pitchFamily="34" charset="0"/>
                <a:cs typeface="Times New Roman" panose="02020603050405020304" pitchFamily="18" charset="0"/>
              </a:rPr>
              <a:t>GAT-aluejohtajalle teksti, jonka avulla hän voi valmistella piirin johtajia vetämään Rakenna suunnitelma-työpajan</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Katsasta listatut resurssit seuraavilla dioilla valmistautuessasi samanlaiseen katsaukseen piirisi jäsenten kanssa. Kun olette käyneet läpi nämä resurssit siirrytte toiseen pienryhmissä tehtävään harjoitukseen, jossa pohditaan ja nimetään jokaiselle toimintavaiheelle johtajat ja resurssit. Ole valmis suosittelemaan resursseja työryhmän jokaista toimintavaihetta varten.</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i="1" dirty="0">
                <a:effectLst/>
                <a:latin typeface="Calibri" panose="020F0502020204030204" pitchFamily="34" charset="0"/>
                <a:ea typeface="Calibri" panose="020F0502020204030204" pitchFamily="34" charset="0"/>
                <a:cs typeface="Times New Roman" panose="02020603050405020304" pitchFamily="18" charset="0"/>
              </a:rPr>
              <a:t>Teksti piirin johtajille, kun he vetävät Rakenna suunnitelma -työpajan:</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Katsotaanpa joitakin resursseja joita meillä on saatavilla.</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Mitä tulee ensimmäiseen painopistealueeseen saatattekin jo tietää monia resursseja, kuten Uuden klubin kehittämisopas.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Haluaisiko joku mainita jonkin resurssin, jota he ovat käyttäneet, tai joka kiinnostaa? </a:t>
            </a:r>
            <a:r>
              <a:rPr lang="fi-FI" sz="1800" b="0" i="1" dirty="0">
                <a:effectLst/>
                <a:latin typeface="Calibri" panose="020F0502020204030204" pitchFamily="34" charset="0"/>
                <a:ea typeface="Calibri" panose="020F0502020204030204" pitchFamily="34" charset="0"/>
                <a:cs typeface="Times New Roman" panose="02020603050405020304" pitchFamily="18" charset="0"/>
              </a:rPr>
              <a:t>(Odota vastauksia)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Voimmeko käyttää mitä tahansa näistä ensimmäisellä keskittymisalueellamme? </a:t>
            </a:r>
            <a:r>
              <a:rPr lang="fi-FI" sz="1800" b="0" i="1" dirty="0">
                <a:effectLst/>
                <a:latin typeface="Calibri" panose="020F0502020204030204" pitchFamily="34" charset="0"/>
                <a:ea typeface="Calibri" panose="020F0502020204030204" pitchFamily="34" charset="0"/>
                <a:cs typeface="Times New Roman" panose="02020603050405020304" pitchFamily="18" charset="0"/>
              </a:rPr>
              <a:t>(Odota vastauksia)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i="1" u="sng" dirty="0" err="1">
                <a:latin typeface="Arial" panose="020B0604020202020204" pitchFamily="34" charset="0"/>
                <a:ea typeface="ヒラギノ角ゴ Pro W3"/>
                <a:cs typeface="Arial" panose="020B0604020202020204" pitchFamily="34" charset="0"/>
              </a:rPr>
              <a:t>Esittäjän</a:t>
            </a:r>
            <a:r>
              <a:rPr lang="en-US" sz="1000" i="1" u="sng" dirty="0">
                <a:latin typeface="Arial" panose="020B0604020202020204" pitchFamily="34" charset="0"/>
                <a:ea typeface="ヒラギノ角ゴ Pro W3"/>
                <a:cs typeface="Arial" panose="020B0604020202020204" pitchFamily="34" charset="0"/>
              </a:rPr>
              <a:t> </a:t>
            </a:r>
            <a:r>
              <a:rPr lang="en-US" sz="1000" i="1" u="sng" dirty="0" err="1">
                <a:latin typeface="Arial" panose="020B0604020202020204" pitchFamily="34" charset="0"/>
                <a:ea typeface="ヒラギノ角ゴ Pro W3"/>
                <a:cs typeface="Arial" panose="020B0604020202020204" pitchFamily="34" charset="0"/>
              </a:rPr>
              <a:t>muistiinpanot</a:t>
            </a:r>
            <a:r>
              <a:rPr lang="en-US" sz="1000" i="1"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Meillä on myös joukko resursseja, joiden avulla voimme aktivoida klubeja uusilla jäsenillä.</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Tutustu materiaaleihin </a:t>
            </a:r>
            <a:r>
              <a:rPr lang="fi-FI" sz="1800" b="0" dirty="0" err="1">
                <a:effectLst/>
                <a:latin typeface="Calibri" panose="020F0502020204030204" pitchFamily="34" charset="0"/>
                <a:ea typeface="Calibri" panose="020F0502020204030204" pitchFamily="34" charset="0"/>
                <a:cs typeface="Times New Roman" panose="02020603050405020304" pitchFamily="18" charset="0"/>
              </a:rPr>
              <a:t>kt</a:t>
            </a:r>
            <a:r>
              <a:rPr lang="fi-FI" sz="1800" b="0" dirty="0">
                <a:effectLst/>
                <a:latin typeface="Calibri" panose="020F0502020204030204" pitchFamily="34" charset="0"/>
                <a:ea typeface="Calibri" panose="020F0502020204030204" pitchFamily="34" charset="0"/>
                <a:cs typeface="Times New Roman" panose="02020603050405020304" pitchFamily="18" charset="0"/>
              </a:rPr>
              <a:t>. </a:t>
            </a:r>
            <a:r>
              <a:rPr lang="fi-FI" sz="1800" b="0" i="1" dirty="0">
                <a:effectLst/>
                <a:latin typeface="Calibri" panose="020F0502020204030204" pitchFamily="34" charset="0"/>
                <a:ea typeface="Calibri" panose="020F0502020204030204" pitchFamily="34" charset="0"/>
                <a:cs typeface="Times New Roman" panose="02020603050405020304" pitchFamily="18" charset="0"/>
              </a:rPr>
              <a:t>Kysy pois</a:t>
            </a:r>
            <a:r>
              <a:rPr lang="fi-FI" sz="1800" b="0" dirty="0">
                <a:effectLst/>
                <a:latin typeface="Calibri" panose="020F0502020204030204" pitchFamily="34" charset="0"/>
                <a:ea typeface="Calibri" panose="020F0502020204030204" pitchFamily="34" charset="0"/>
                <a:cs typeface="Times New Roman" panose="02020603050405020304" pitchFamily="18" charset="0"/>
              </a:rPr>
              <a:t> -opas ja uusi </a:t>
            </a:r>
            <a:r>
              <a:rPr lang="fi-FI" sz="1800" b="0" i="1" dirty="0">
                <a:effectLst/>
                <a:latin typeface="Calibri" panose="020F0502020204030204" pitchFamily="34" charset="0"/>
                <a:ea typeface="Calibri" panose="020F0502020204030204" pitchFamily="34" charset="0"/>
                <a:cs typeface="Times New Roman" panose="02020603050405020304" pitchFamily="18" charset="0"/>
              </a:rPr>
              <a:t>Jäsenedut</a:t>
            </a:r>
            <a:r>
              <a:rPr lang="fi-FI" sz="1800" b="0" dirty="0">
                <a:effectLst/>
                <a:latin typeface="Calibri" panose="020F0502020204030204" pitchFamily="34" charset="0"/>
                <a:ea typeface="Calibri" panose="020F0502020204030204" pitchFamily="34" charset="0"/>
                <a:cs typeface="Times New Roman" panose="02020603050405020304" pitchFamily="18" charset="0"/>
              </a:rPr>
              <a:t> -esite. </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Voisiko näitä soveltaa painopistealueeseen 2?</a:t>
            </a:r>
            <a:r>
              <a:rPr lang="fi-FI" sz="1800" b="0" i="1" dirty="0">
                <a:effectLst/>
                <a:latin typeface="Calibri" panose="020F0502020204030204" pitchFamily="34" charset="0"/>
                <a:ea typeface="Calibri" panose="020F0502020204030204" pitchFamily="34" charset="0"/>
                <a:cs typeface="Times New Roman" panose="02020603050405020304" pitchFamily="18" charset="0"/>
              </a:rPr>
              <a:t> </a:t>
            </a:r>
            <a:r>
              <a:rPr lang="fi-FI" sz="1800" i="1" dirty="0">
                <a:effectLst/>
                <a:latin typeface="Calibri" panose="020F0502020204030204" pitchFamily="34" charset="0"/>
                <a:ea typeface="Calibri" panose="020F0502020204030204" pitchFamily="34" charset="0"/>
                <a:cs typeface="Times New Roman" panose="02020603050405020304" pitchFamily="18" charset="0"/>
              </a:rPr>
              <a:t>(Odota vastauksia)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i-FI" sz="1000" i="1" baseline="0" dirty="0">
                <a:latin typeface="Arial" panose="020B0604020202020204" pitchFamily="34" charset="0"/>
                <a:cs typeface="Arial" panose="020B0604020202020204" pitchFamily="34" charset="0"/>
              </a:rPr>
              <a:t>GAT-aluejohtajalle teksti, jonka avulla hän voi valmistella piirin johtajia vetämään Rakenna suunnitelma-työpajan</a:t>
            </a:r>
          </a:p>
          <a:p>
            <a:pPr marL="0" indent="0">
              <a:buNone/>
            </a:pPr>
            <a:r>
              <a:rPr lang="fi-FI" sz="1000" b="0" baseline="0" dirty="0">
                <a:latin typeface="Arial" panose="020B0604020202020204" pitchFamily="34" charset="0"/>
                <a:cs typeface="Arial" panose="020B0604020202020204" pitchFamily="34" charset="0"/>
              </a:rPr>
              <a:t>Tämä on ohjelma Rakenna suunnitelma -työpajaa varten, jonka tulet ohjaamaan omassa piirissäsi. Aloita tarkastelemalla piirin analyysia, jonka laaditte Rakenna visio -työpajassa. </a:t>
            </a:r>
          </a:p>
          <a:p>
            <a:pPr marL="0" indent="0">
              <a:buNone/>
            </a:pPr>
            <a:r>
              <a:rPr lang="fi-FI" sz="1000" b="0" baseline="0" dirty="0">
                <a:latin typeface="Arial" panose="020B0604020202020204" pitchFamily="34" charset="0"/>
                <a:cs typeface="Arial" panose="020B0604020202020204" pitchFamily="34" charset="0"/>
              </a:rPr>
              <a:t>Seuraavaksi ohjelmassa on toimintasuunnitelma, katsaus sellaisen laatimiseen sekä varsinaisten työvaiheiden pohtiminen oman piirinne toimintasuunnitelman toteuttamiseksi.</a:t>
            </a:r>
          </a:p>
          <a:p>
            <a:pPr marL="0" indent="0">
              <a:buNone/>
            </a:pPr>
            <a:r>
              <a:rPr lang="fi-FI" sz="1000" b="0" dirty="0">
                <a:latin typeface="Arial" panose="020B0604020202020204" pitchFamily="34" charset="0"/>
                <a:cs typeface="Arial" panose="020B0604020202020204" pitchFamily="34" charset="0"/>
              </a:rPr>
              <a:t>Sitten varmistetaan, että kaikki ovat tietoisia resursseista, joita on saatavilla kunkin toimintasuunnitelman vaiheen toteutuksen tueksi. Lopuksi laaditaan jatkovaiheet.</a:t>
            </a:r>
          </a:p>
          <a:p>
            <a:pPr marL="0" indent="0">
              <a:buNone/>
            </a:pPr>
            <a:endParaRPr lang="en-US" sz="1000" b="0" baseline="0" dirty="0">
              <a:latin typeface="Arial" panose="020B0604020202020204" pitchFamily="34" charset="0"/>
              <a:cs typeface="Arial" panose="020B0604020202020204" pitchFamily="34" charset="0"/>
            </a:endParaRPr>
          </a:p>
          <a:p>
            <a:r>
              <a:rPr lang="fi-FI" sz="1000" b="0" i="1" dirty="0">
                <a:latin typeface="Arial" panose="020B0604020202020204" pitchFamily="34" charset="0"/>
                <a:cs typeface="Arial" panose="020B0604020202020204" pitchFamily="34" charset="0"/>
              </a:rPr>
              <a:t>Teksti piirin johtajille, kun he vetävät Rakenna suunnitelma -työpajan:</a:t>
            </a:r>
          </a:p>
          <a:p>
            <a:pPr marL="0" indent="0">
              <a:buNone/>
            </a:pPr>
            <a:r>
              <a:rPr lang="fi-FI" sz="1000" b="0" baseline="0" dirty="0">
                <a:latin typeface="Arial" panose="020B0604020202020204" pitchFamily="34" charset="0"/>
                <a:cs typeface="Arial" panose="020B0604020202020204" pitchFamily="34" charset="0"/>
              </a:rPr>
              <a:t>Tänään aloitamme piirin analyysin ja tavoitteiden tarkastelulla. Laadimme ne edellisellä kerralla, Rakenna visio -työpajassa. </a:t>
            </a:r>
          </a:p>
          <a:p>
            <a:pPr marL="0" indent="0">
              <a:buNone/>
            </a:pPr>
            <a:r>
              <a:rPr lang="fi-FI" sz="1000" b="0" baseline="0" dirty="0">
                <a:latin typeface="Arial" panose="020B0604020202020204" pitchFamily="34" charset="0"/>
                <a:cs typeface="Arial" panose="020B0604020202020204" pitchFamily="34" charset="0"/>
              </a:rPr>
              <a:t>Sitten aloitamme toimintasuunnitelmien laatimisen kutakin </a:t>
            </a:r>
            <a:r>
              <a:rPr lang="fi-FI" sz="1000" b="0" i="1" baseline="0" dirty="0">
                <a:latin typeface="Arial" panose="020B0604020202020204" pitchFamily="34" charset="0"/>
                <a:cs typeface="Arial" panose="020B0604020202020204" pitchFamily="34" charset="0"/>
              </a:rPr>
              <a:t>MISSION</a:t>
            </a:r>
            <a:r>
              <a:rPr lang="fi-FI" sz="1000" b="0" baseline="0" dirty="0">
                <a:latin typeface="Arial" panose="020B0604020202020204" pitchFamily="34" charset="0"/>
                <a:cs typeface="Arial" panose="020B0604020202020204" pitchFamily="34" charset="0"/>
              </a:rPr>
              <a:t> 1.5 -tavoitetta varten, yhdistämällä niihin piirin SWOT-analyysissä esille tulleita seikkoija.</a:t>
            </a:r>
          </a:p>
          <a:p>
            <a:pPr marL="0" indent="0">
              <a:buNone/>
            </a:pPr>
            <a:r>
              <a:rPr lang="fi-FI" sz="1000" b="0" baseline="0" dirty="0">
                <a:latin typeface="Arial" panose="020B0604020202020204" pitchFamily="34" charset="0"/>
                <a:cs typeface="Arial" panose="020B0604020202020204" pitchFamily="34" charset="0"/>
              </a:rPr>
              <a:t>Ennen kun lopetamme tänään, keskustelemme vielä joistakin resursseista, joita voimme käyttää suunnitelman toteutuksessa. Päätämme työpajan katsomalla vielä tuleviin vaiheisiin.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en-US" sz="1000" i="1" u="sng" dirty="0" err="1">
                <a:latin typeface="Arial" panose="020B0604020202020204" pitchFamily="34" charset="0"/>
                <a:ea typeface="ヒラギノ角ゴ Pro W3"/>
                <a:cs typeface="Arial" panose="020B0604020202020204" pitchFamily="34" charset="0"/>
              </a:rPr>
              <a:t>Esittäjän</a:t>
            </a:r>
            <a:r>
              <a:rPr lang="en-US" sz="1000" i="1" u="sng" dirty="0">
                <a:latin typeface="Arial" panose="020B0604020202020204" pitchFamily="34" charset="0"/>
                <a:ea typeface="ヒラギノ角ゴ Pro W3"/>
                <a:cs typeface="Arial" panose="020B0604020202020204" pitchFamily="34" charset="0"/>
              </a:rPr>
              <a:t> </a:t>
            </a:r>
            <a:r>
              <a:rPr lang="en-US" sz="1000" i="1" u="sng" dirty="0" err="1">
                <a:latin typeface="Arial" panose="020B0604020202020204" pitchFamily="34" charset="0"/>
                <a:ea typeface="ヒラギノ角ゴ Pro W3"/>
                <a:cs typeface="Arial" panose="020B0604020202020204" pitchFamily="34" charset="0"/>
              </a:rPr>
              <a:t>muistiinpanot</a:t>
            </a:r>
            <a:r>
              <a:rPr lang="en-US" sz="1000" i="1"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Jäsenten tyytyväisyys pitää sisällään monia asioita ja näkökulmia. Nämä palveluresurssit auttavat jäseniämme osallistumaan palvelutyöhön mielekkäillä tavoilla, mutta meidän tulee myös kiinnittää huomiota jäsenten väliseen toveruuteen ja yleiseen ilmapiiriin.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Onko teistä kukaan käyttänyt mitään näistä työkaluista, tai oletko kiinnostunut jostakin näistä erityisesti? </a:t>
            </a:r>
            <a:r>
              <a:rPr lang="fi-FI" sz="1800" i="1" dirty="0">
                <a:effectLst/>
                <a:latin typeface="Calibri" panose="020F0502020204030204" pitchFamily="34" charset="0"/>
                <a:ea typeface="Calibri" panose="020F0502020204030204" pitchFamily="34" charset="0"/>
                <a:cs typeface="Times New Roman" panose="02020603050405020304" pitchFamily="18" charset="0"/>
              </a:rPr>
              <a:t>(Odota vastauksia)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Liittyykö mikään näistä painopistealueeseen 3? Entä mitä pidätte (mainitse oma suosikkisi työkaluista)?</a:t>
            </a:r>
            <a:r>
              <a:rPr lang="fi-FI" sz="1800" i="1" dirty="0">
                <a:effectLst/>
                <a:latin typeface="Calibri" panose="020F0502020204030204" pitchFamily="34" charset="0"/>
                <a:ea typeface="Calibri" panose="020F0502020204030204" pitchFamily="34" charset="0"/>
                <a:cs typeface="Times New Roman" panose="02020603050405020304" pitchFamily="18" charset="0"/>
              </a:rPr>
              <a:t> (Odota vastauksia)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i="1" u="sng" dirty="0" err="1">
                <a:latin typeface="Arial" panose="020B0604020202020204" pitchFamily="34" charset="0"/>
                <a:ea typeface="ヒラギノ角ゴ Pro W3"/>
                <a:cs typeface="Arial" panose="020B0604020202020204" pitchFamily="34" charset="0"/>
              </a:rPr>
              <a:t>Esittäjän</a:t>
            </a:r>
            <a:r>
              <a:rPr lang="en-US" sz="1000" i="1" u="sng" dirty="0">
                <a:latin typeface="Arial" panose="020B0604020202020204" pitchFamily="34" charset="0"/>
                <a:ea typeface="ヒラギノ角ゴ Pro W3"/>
                <a:cs typeface="Arial" panose="020B0604020202020204" pitchFamily="34" charset="0"/>
              </a:rPr>
              <a:t> </a:t>
            </a:r>
            <a:r>
              <a:rPr lang="en-US" sz="1000" i="1" u="sng" dirty="0" err="1">
                <a:latin typeface="Arial" panose="020B0604020202020204" pitchFamily="34" charset="0"/>
                <a:ea typeface="ヒラギノ角ゴ Pro W3"/>
                <a:cs typeface="Arial" panose="020B0604020202020204" pitchFamily="34" charset="0"/>
              </a:rPr>
              <a:t>muistiinpanot</a:t>
            </a:r>
            <a:r>
              <a:rPr lang="en-US" sz="1000" i="1"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i="0" dirty="0" err="1">
                <a:latin typeface="Arial" panose="020B0604020202020204" pitchFamily="34" charset="0"/>
                <a:cs typeface="Arial" panose="020B0604020202020204" pitchFamily="34" charset="0"/>
              </a:rPr>
              <a:t>Neljäs</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painopistealue</a:t>
            </a:r>
            <a:r>
              <a:rPr lang="en-US" sz="1000" b="0" i="0" dirty="0">
                <a:latin typeface="Arial" panose="020B0604020202020204" pitchFamily="34" charset="0"/>
                <a:cs typeface="Arial" panose="020B0604020202020204" pitchFamily="34" charset="0"/>
              </a:rPr>
              <a:t> on </a:t>
            </a:r>
            <a:r>
              <a:rPr lang="en-US" sz="1000" b="0" i="0" dirty="0" err="1">
                <a:latin typeface="Arial" panose="020B0604020202020204" pitchFamily="34" charset="0"/>
                <a:cs typeface="Arial" panose="020B0604020202020204" pitchFamily="34" charset="0"/>
              </a:rPr>
              <a:t>johtajien</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tukeminen</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Mitä</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toimia</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voisimme</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suunnitella</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näiden</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resurssien</a:t>
            </a:r>
            <a:r>
              <a:rPr lang="en-US" sz="1000" b="0" i="0" dirty="0">
                <a:latin typeface="Arial" panose="020B0604020202020204" pitchFamily="34" charset="0"/>
                <a:cs typeface="Arial" panose="020B0604020202020204" pitchFamily="34" charset="0"/>
              </a:rPr>
              <a:t> </a:t>
            </a:r>
            <a:r>
              <a:rPr lang="en-US" sz="1000" b="0" i="0" dirty="0" err="1">
                <a:latin typeface="Arial" panose="020B0604020202020204" pitchFamily="34" charset="0"/>
                <a:cs typeface="Arial" panose="020B0604020202020204" pitchFamily="34" charset="0"/>
              </a:rPr>
              <a:t>pohjalta</a:t>
            </a:r>
            <a:r>
              <a:rPr lang="en-US" sz="1000" b="0" i="0" baseline="0" dirty="0">
                <a:latin typeface="Arial" panose="020B0604020202020204" pitchFamily="34" charset="0"/>
                <a:cs typeface="Arial" panose="020B0604020202020204" pitchFamily="34" charset="0"/>
              </a:rPr>
              <a:t>? </a:t>
            </a:r>
            <a:r>
              <a:rPr lang="en-US" sz="1000" i="1" baseline="0" dirty="0">
                <a:latin typeface="Arial" panose="020B0604020202020204" pitchFamily="34" charset="0"/>
                <a:cs typeface="Arial" panose="020B0604020202020204" pitchFamily="34" charset="0"/>
              </a:rPr>
              <a:t>(</a:t>
            </a:r>
            <a:r>
              <a:rPr lang="en-US" sz="1000" i="1" baseline="0" dirty="0" err="1">
                <a:latin typeface="Arial" panose="020B0604020202020204" pitchFamily="34" charset="0"/>
                <a:cs typeface="Arial" panose="020B0604020202020204" pitchFamily="34" charset="0"/>
              </a:rPr>
              <a:t>Odota</a:t>
            </a:r>
            <a:r>
              <a:rPr lang="en-US" sz="1000" i="1" baseline="0" dirty="0">
                <a:latin typeface="Arial" panose="020B0604020202020204" pitchFamily="34" charset="0"/>
                <a:cs typeface="Arial" panose="020B0604020202020204" pitchFamily="34" charset="0"/>
              </a:rPr>
              <a:t> </a:t>
            </a:r>
            <a:r>
              <a:rPr lang="en-US" sz="1000" i="1" baseline="0" dirty="0" err="1">
                <a:latin typeface="Arial" panose="020B0604020202020204" pitchFamily="34" charset="0"/>
                <a:cs typeface="Arial" panose="020B0604020202020204" pitchFamily="34" charset="0"/>
              </a:rPr>
              <a:t>vastauksia</a:t>
            </a:r>
            <a:r>
              <a:rPr lang="en-US" sz="1000" i="1" baseline="0" dirty="0">
                <a:latin typeface="Arial" panose="020B0604020202020204" pitchFamily="34" charset="0"/>
                <a:cs typeface="Arial" panose="020B0604020202020204" pitchFamily="34" charset="0"/>
              </a:rPr>
              <a:t>) </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i="1" u="sng" dirty="0" err="1">
                <a:latin typeface="Arial" panose="020B0604020202020204" pitchFamily="34" charset="0"/>
                <a:ea typeface="ヒラギノ角ゴ Pro W3"/>
                <a:cs typeface="Arial" panose="020B0604020202020204" pitchFamily="34" charset="0"/>
              </a:rPr>
              <a:t>Esittäjän</a:t>
            </a:r>
            <a:r>
              <a:rPr lang="en-US" sz="1000" i="1" u="sng" dirty="0">
                <a:latin typeface="Arial" panose="020B0604020202020204" pitchFamily="34" charset="0"/>
                <a:ea typeface="ヒラギノ角ゴ Pro W3"/>
                <a:cs typeface="Arial" panose="020B0604020202020204" pitchFamily="34" charset="0"/>
              </a:rPr>
              <a:t> </a:t>
            </a:r>
            <a:r>
              <a:rPr lang="en-US" sz="1000" i="1" u="sng" dirty="0" err="1">
                <a:latin typeface="Arial" panose="020B0604020202020204" pitchFamily="34" charset="0"/>
                <a:ea typeface="ヒラギノ角ゴ Pro W3"/>
                <a:cs typeface="Arial" panose="020B0604020202020204" pitchFamily="34" charset="0"/>
              </a:rPr>
              <a:t>muistiinpanot</a:t>
            </a:r>
            <a:r>
              <a:rPr lang="en-US" sz="1000" i="1"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Viestintä on keskeinen tekijä kaikissa aloitteissamme. Siksi meille onkin saatavilla markkinointiin tarkoitettuja materiaaleja. Mitkä näistä resursseista mielestäsi sopisivat käytettäväksi aloitteissamme?</a:t>
            </a:r>
            <a:r>
              <a:rPr lang="fi-FI" sz="1800" i="1" dirty="0">
                <a:effectLst/>
                <a:latin typeface="Calibri" panose="020F0502020204030204" pitchFamily="34" charset="0"/>
                <a:ea typeface="Calibri" panose="020F0502020204030204" pitchFamily="34" charset="0"/>
                <a:cs typeface="Times New Roman" panose="02020603050405020304" pitchFamily="18" charset="0"/>
              </a:rPr>
              <a:t> (Odota vastauksia)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i-FI" sz="1800" i="1" u="sng" dirty="0">
                <a:effectLst/>
                <a:latin typeface="Calibri" panose="020F0502020204030204" pitchFamily="34" charset="0"/>
                <a:ea typeface="Calibri" panose="020F0502020204030204" pitchFamily="34" charset="0"/>
                <a:cs typeface="Times New Roman" panose="02020603050405020304" pitchFamily="18" charset="0"/>
              </a:rPr>
              <a:t>Esittäjän muistiinpanot: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800" b="0" dirty="0">
                <a:effectLst/>
                <a:latin typeface="Calibri" panose="020F0502020204030204" pitchFamily="34" charset="0"/>
                <a:ea typeface="Calibri" panose="020F0502020204030204" pitchFamily="34" charset="0"/>
                <a:cs typeface="Times New Roman" panose="02020603050405020304" pitchFamily="18" charset="0"/>
              </a:rPr>
              <a:t>Jotkut aloitteistamme ovat maksullisia. Kun laitamme hintalapun toiminnallemme, on hyvä pitää mielessä, että LCI:ltä ja LCIF:ltä on haettavissa apurahaa kuluihin.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cs typeface="Arial" panose="020B0604020202020204" pitchFamily="34" charset="0"/>
              </a:rPr>
              <a:t>Määrittele pienryhmäistunnoille varattavan ajan määrä kunkin harjoituksen ja käytettävissä olevan kokousajan perusteella.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GAT-aluejohtajalle teksti, jonka avulla hän voi valmistella piirin johtajia vetämään Rakenna suunnitelma-työpajan</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Tässä ohjeet pienryhmien työskentelyyn johtajien ja muiden resurssien löytämiseksi toimintasuunnitelmia työstettäessä. </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(Käykää läpi ohjeet dialla sekä alla olevassa tekstissä.)</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Onko kysyttävää tästä harjoituksesta?</a:t>
            </a:r>
          </a:p>
          <a:p>
            <a:pPr marL="0" marR="0">
              <a:lnSpc>
                <a:spcPct val="107000"/>
              </a:lnSpc>
              <a:spcBef>
                <a:spcPts val="0"/>
              </a:spcBef>
              <a:spcAft>
                <a:spcPts val="800"/>
              </a:spcAft>
            </a:pPr>
            <a:r>
              <a:rPr lang="fi-FI" sz="1000" b="0" dirty="0">
                <a:latin typeface="Arial" panose="020B0604020202020204" pitchFamily="34" charset="0"/>
                <a:ea typeface="Calibri" panose="020F0502020204030204" pitchFamily="34" charset="0"/>
                <a:cs typeface="Arial" panose="020B0604020202020204" pitchFamily="34" charset="0"/>
              </a:rPr>
              <a:t>Onko odotettavissa haasteita tämän harjoituksen toteuttamisessa omassa piirissäsi? Pohditaanpa hetki mahdollisia haasteita ja laaditaan niihin valmiiksi ratkaisuja.</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(Anna aikaa keskusteluun. Pohtikaa mahdollisia haasteita, ja miten ne voitaisiin ratkaista. Esim. miten motivoida uusia jäseniä kiinnostumaan johtorooleista. Rohkaise osallistujia myös jakamaan strategioita toisilleen keskustelun aikana.</a:t>
            </a:r>
          </a:p>
          <a:p>
            <a:pPr marL="0" marR="0">
              <a:lnSpc>
                <a:spcPct val="107000"/>
              </a:lnSpc>
              <a:spcBef>
                <a:spcPts val="0"/>
              </a:spcBef>
              <a:spcAft>
                <a:spcPts val="800"/>
              </a:spcAft>
            </a:pPr>
            <a:r>
              <a:rPr lang="fi-FI" sz="1000" b="0" i="1" dirty="0">
                <a:latin typeface="Arial" panose="020B0604020202020204" pitchFamily="34" charset="0"/>
                <a:ea typeface="Calibri" panose="020F0502020204030204" pitchFamily="34" charset="0"/>
                <a:cs typeface="Arial" panose="020B0604020202020204" pitchFamily="34" charset="0"/>
              </a:rPr>
              <a:t>Teksti piirin johtajille, kun he vetävät Rakenna suunnitelma -työpajan:</a:t>
            </a:r>
          </a:p>
          <a:p>
            <a:r>
              <a:rPr lang="fi-FI" sz="1000" b="0" baseline="0" dirty="0">
                <a:latin typeface="Arial" panose="020B0604020202020204" pitchFamily="34" charset="0"/>
                <a:cs typeface="Arial" panose="020B0604020202020204" pitchFamily="34" charset="0"/>
              </a:rPr>
              <a:t>Jakaudumme taas neljään osa-alueeseen ja keskustelemme johtajista, resursseista ja budjeteista jokaisen toiminnon osalta. </a:t>
            </a:r>
          </a:p>
          <a:p>
            <a:endParaRPr lang="en-US" sz="1000" b="0" baseline="0" dirty="0">
              <a:latin typeface="Arial" panose="020B0604020202020204" pitchFamily="34" charset="0"/>
              <a:cs typeface="Arial" panose="020B0604020202020204" pitchFamily="34" charset="0"/>
            </a:endParaRPr>
          </a:p>
          <a:p>
            <a:r>
              <a:rPr lang="fi-FI" sz="1000" b="0" i="1" baseline="0" dirty="0">
                <a:latin typeface="Arial" panose="020B0604020202020204" pitchFamily="34" charset="0"/>
                <a:cs typeface="Arial" panose="020B0604020202020204" pitchFamily="34" charset="0"/>
              </a:rPr>
              <a:t>{Jaa osallistujat neljään ryhmään, heidän kiinnostustensa perusteella.} </a:t>
            </a:r>
          </a:p>
          <a:p>
            <a:endParaRPr lang="en-US" sz="1000" b="0" baseline="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Muutamia asioita, jotka on hyvä pitää mielessä: </a:t>
            </a:r>
          </a:p>
          <a:p>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i-FI" sz="1000" b="0" dirty="0">
                <a:latin typeface="Arial" panose="020B0604020202020204" pitchFamily="34" charset="0"/>
                <a:cs typeface="Arial" panose="020B0604020202020204" pitchFamily="34" charset="0"/>
              </a:rPr>
              <a:t>Johtajista puhuttaessa, jokaisella on vastuu kantaa osansa taakasta.</a:t>
            </a:r>
            <a:r>
              <a:rPr lang="fi-FI" sz="1000"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b="0" dirty="0">
                <a:latin typeface="Arial" panose="020B0604020202020204" pitchFamily="34" charset="0"/>
                <a:cs typeface="Arial" panose="020B0604020202020204" pitchFamily="34" charset="0"/>
              </a:rPr>
              <a:t>Resursseja pohdittaessa ei tarvitse listata kaikkia mahdollisia, mieluummin vain keskeisimmät.</a:t>
            </a:r>
            <a:r>
              <a:rPr lang="fi-FI" sz="1000"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i-FI" sz="1000" b="0" dirty="0">
                <a:latin typeface="Arial" panose="020B0604020202020204" pitchFamily="34" charset="0"/>
                <a:cs typeface="Arial" panose="020B0604020202020204" pitchFamily="34" charset="0"/>
              </a:rPr>
              <a:t>Budjetin kohdalla tarvitsee arvioida kulut jokaisesta vaiheesta ja sitten laskea ne yhteen.</a:t>
            </a:r>
            <a:r>
              <a:rPr lang="fi-FI" sz="1000" b="0" baseline="0"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i-FI" sz="1000" b="0" dirty="0">
                <a:latin typeface="Arial" panose="020B0604020202020204" pitchFamily="34" charset="0"/>
                <a:cs typeface="Arial" panose="020B0604020202020204" pitchFamily="34" charset="0"/>
              </a:rPr>
              <a:t>Ja muistakaa, että meidän ei tarvitse ratkaista kaikkea tänään.</a:t>
            </a:r>
            <a:r>
              <a:rPr lang="fi-FI" sz="1000" b="0" baseline="0" dirty="0">
                <a:latin typeface="Arial" panose="020B0604020202020204" pitchFamily="34" charset="0"/>
                <a:cs typeface="Arial" panose="020B0604020202020204" pitchFamily="34" charset="0"/>
              </a:rPr>
              <a:t> Meillä on myöhemmässä kokouksessa mahdollisuus täydentää tyhjiä kohtia.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Käytämme taas 15 minuuttia johtajien, budjettien ja resurssien pohtimiseen toimintasuunnitelmaamme varten. Sen jälkeen kaikki ryhmät kertovat muille heidän ideansa. Kysymyksiä ennen kuin aloitamme?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Sillä välin, kun ryhmät työskentelevät Kirjaa tiedot dialta 24 seuraavalle dialle.</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Katso teksti Dialla 1. Täytä ”Tavoitelausunto”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a:t>
            </a:r>
          </a:p>
          <a:p>
            <a:pPr marL="0" marR="0">
              <a:lnSpc>
                <a:spcPct val="107000"/>
              </a:lnSpc>
              <a:spcBef>
                <a:spcPts val="0"/>
              </a:spcBef>
              <a:spcAft>
                <a:spcPts val="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i-FI" sz="1000" i="1" dirty="0">
                <a:latin typeface="Arial" panose="020B0604020202020204" pitchFamily="34" charset="0"/>
                <a:ea typeface="Calibri" panose="020F0502020204030204" pitchFamily="34" charset="0"/>
                <a:cs typeface="Arial" panose="020B0604020202020204" pitchFamily="34" charset="0"/>
              </a:rPr>
              <a:t>GAT-aluejohtajalle teksti, jonka avulla hän voi valmistella piirin johtajia vetämään Rakenna suunnitelma-työpajan</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i-FI" sz="1000" b="0" dirty="0">
                <a:latin typeface="Arial" panose="020B0604020202020204" pitchFamily="34" charset="0"/>
                <a:ea typeface="Calibri" panose="020F0502020204030204" pitchFamily="34" charset="0"/>
                <a:cs typeface="Arial" panose="020B0604020202020204" pitchFamily="34" charset="0"/>
              </a:rPr>
              <a:t>Käytä tätä diaa muistiinpanoille jokaisesta pienryhmästä.</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i-FI" sz="1000" i="1" dirty="0">
                <a:latin typeface="Arial" panose="020B0604020202020204" pitchFamily="34" charset="0"/>
                <a:ea typeface="Calibri" panose="020F0502020204030204" pitchFamily="34" charset="0"/>
                <a:cs typeface="Arial" panose="020B0604020202020204" pitchFamily="34" charset="0"/>
              </a:rPr>
              <a:t>Teksti piirin johtajille, kun he vetävät Rakenna suunnitelma -työpajan:</a:t>
            </a:r>
          </a:p>
          <a:p>
            <a:endParaRPr lang="en-US" sz="1000" b="1" baseline="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Aikaisemmin me päätimme toimintavaiheista ja milloin aloittaa ja päättää kukin niistä. Keskustellaanpa nyt vastuualueista, resursseista ja apurahoista kunkin toiminnan kohdalla.</a:t>
            </a:r>
            <a:r>
              <a:rPr lang="fi-FI"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Kuka ryhmistä haluaa aloittaa? </a:t>
            </a:r>
            <a:r>
              <a:rPr lang="fi-FI" sz="1000" i="1" baseline="0" dirty="0">
                <a:latin typeface="Arial" panose="020B0604020202020204" pitchFamily="34" charset="0"/>
                <a:cs typeface="Arial" panose="020B0604020202020204" pitchFamily="34" charset="0"/>
              </a:rPr>
              <a:t>(Kirjaa kaikki esitetty tieto dialle)</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defRPr/>
            </a:pPr>
            <a:r>
              <a:rPr lang="fi-FI" sz="12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200" dirty="0">
                <a:latin typeface="Arial" panose="020B0604020202020204" pitchFamily="34" charset="0"/>
                <a:cs typeface="Arial" panose="020B0604020202020204" pitchFamily="34" charset="0"/>
              </a:rPr>
              <a:t>____________________________________________________________</a:t>
            </a:r>
          </a:p>
          <a:p>
            <a:endParaRPr lang="en-US" sz="120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fi-FI" sz="1200" i="1" dirty="0">
                <a:effectLst/>
                <a:latin typeface="Arial" panose="020B0604020202020204" pitchFamily="34" charset="0"/>
                <a:ea typeface="Calibri" panose="020F0502020204030204" pitchFamily="34" charset="0"/>
                <a:cs typeface="Arial" panose="020B0604020202020204" pitchFamily="34" charset="0"/>
              </a:rPr>
              <a:t>GAT-aluejohtajalle teksti, jonka avulla hän voi valmistella piirin johtajia vetämään Rakenna suunnitelma-työpajan</a:t>
            </a:r>
          </a:p>
          <a:p>
            <a:pPr marL="0" marR="0">
              <a:lnSpc>
                <a:spcPct val="107000"/>
              </a:lnSpc>
              <a:spcBef>
                <a:spcPts val="0"/>
              </a:spcBef>
              <a:spcAft>
                <a:spcPts val="0"/>
              </a:spcAft>
            </a:pPr>
            <a:r>
              <a:rPr lang="fi-FI" sz="1200" b="0" dirty="0">
                <a:effectLst/>
                <a:latin typeface="Arial" panose="020B0604020202020204" pitchFamily="34" charset="0"/>
                <a:ea typeface="Calibri" panose="020F0502020204030204" pitchFamily="34" charset="0"/>
                <a:cs typeface="Arial" panose="020B0604020202020204" pitchFamily="34" charset="0"/>
              </a:rPr>
              <a:t>Päätä istunto kertomalla seuraavat muistutukset ja suunnitelmat koskien Rakenna menestys -työpajaa. </a:t>
            </a:r>
          </a:p>
          <a:p>
            <a:pPr marL="0" marR="0">
              <a:lnSpc>
                <a:spcPct val="107000"/>
              </a:lnSpc>
              <a:spcBef>
                <a:spcPts val="0"/>
              </a:spcBef>
              <a:spcAft>
                <a:spcPts val="0"/>
              </a:spcAft>
            </a:pPr>
            <a:r>
              <a:rPr lang="fi-FI" sz="12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fi-FI" sz="1200" i="1" dirty="0">
                <a:effectLst/>
                <a:latin typeface="Arial" panose="020B0604020202020204" pitchFamily="34" charset="0"/>
                <a:ea typeface="Calibri" panose="020F0502020204030204" pitchFamily="34" charset="0"/>
                <a:cs typeface="Arial" panose="020B0604020202020204" pitchFamily="34" charset="0"/>
              </a:rPr>
              <a:t>Teksti piirin johtajille, kun he vetävät Rakenna suunnitelma -työpajan:</a:t>
            </a:r>
          </a:p>
          <a:p>
            <a:r>
              <a:rPr lang="fi-FI" sz="1200" b="0" dirty="0">
                <a:latin typeface="Arial" panose="020B0604020202020204" pitchFamily="34" charset="0"/>
                <a:cs typeface="Arial" panose="020B0604020202020204" pitchFamily="34" charset="0"/>
              </a:rPr>
              <a:t>Olemme alkaneet laatimaan piirimme Maailmanlaajuisen jäsenyysaloitteen suunnitelmaa.</a:t>
            </a:r>
            <a:r>
              <a:rPr lang="fi-FI" sz="1200" b="0" baseline="0" dirty="0">
                <a:latin typeface="Arial" panose="020B0604020202020204" pitchFamily="34" charset="0"/>
                <a:cs typeface="Arial" panose="020B0604020202020204" pitchFamily="34" charset="0"/>
              </a:rPr>
              <a:t> </a:t>
            </a:r>
            <a:r>
              <a:rPr lang="fi-FI" sz="1200" b="0" dirty="0">
                <a:latin typeface="Arial" panose="020B0604020202020204" pitchFamily="34" charset="0"/>
                <a:cs typeface="Arial" panose="020B0604020202020204" pitchFamily="34" charset="0"/>
              </a:rPr>
              <a:t>Mitä tapahtuu seuraavaksi? </a:t>
            </a:r>
          </a:p>
          <a:p>
            <a:endParaRPr lang="en-US" sz="1200" b="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Käyttäkää hetki aikaa toimintasuunnitelmasta keskustelemiseen. Onko kaikki hyvät ideat jo käyty läpi, jotka halusit lisätä? Kokoontukaa piirin tiimin kesken varmistaaksenne, että jokainen vaihe on suunniteltu huolellisesti.</a:t>
            </a:r>
          </a:p>
          <a:p>
            <a:endParaRPr lang="en-US" sz="12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dirty="0">
                <a:latin typeface="Arial" panose="020B0604020202020204" pitchFamily="34" charset="0"/>
                <a:cs typeface="Arial" panose="020B0604020202020204" pitchFamily="34" charset="0"/>
              </a:rPr>
              <a:t>Jos tarvitset apua toimintasuunnitelman laatimiseen lukaise Toimintasuunnitelman kirjanen, joka löytyy </a:t>
            </a:r>
            <a:r>
              <a:rPr lang="en-US" sz="1200" strike="noStrike" dirty="0">
                <a:cs typeface="Arial" panose="020B0604020202020204" pitchFamily="34" charset="0"/>
              </a:rPr>
              <a:t>https://www.lionsclubs.org/fi</a:t>
            </a:r>
            <a:r>
              <a:rPr lang="en-US" sz="1200" dirty="0">
                <a:effectLst/>
                <a:ea typeface="Times New Roman" panose="02020603050405020304" pitchFamily="18" charset="0"/>
                <a:cs typeface="Arial" panose="020B0604020202020204" pitchFamily="34" charset="0"/>
              </a:rPr>
              <a:t>/resources-for-members/resource-center/districtgoals</a:t>
            </a:r>
            <a:r>
              <a:rPr lang="en-US" sz="1200" strike="noStrike" dirty="0">
                <a:effectLst/>
                <a:ea typeface="Times New Roman" panose="02020603050405020304" pitchFamily="18" charset="0"/>
                <a:cs typeface="Arial" panose="020B0604020202020204" pitchFamily="34" charset="0"/>
              </a:rPr>
              <a:t> </a:t>
            </a:r>
            <a:r>
              <a:rPr lang="en-US" sz="1200" strike="noStrike" dirty="0" err="1">
                <a:cs typeface="Arial" panose="020B0604020202020204" pitchFamily="34" charset="0"/>
              </a:rPr>
              <a:t>kohdassa</a:t>
            </a:r>
            <a:r>
              <a:rPr lang="en-US" sz="1200" strike="noStrike" dirty="0">
                <a:cs typeface="Arial" panose="020B0604020202020204" pitchFamily="34" charset="0"/>
              </a:rPr>
              <a:t> </a:t>
            </a:r>
            <a:r>
              <a:rPr lang="en-US" sz="1200" dirty="0">
                <a:effectLst/>
                <a:ea typeface="Calibri" panose="020F0502020204030204" pitchFamily="34" charset="0"/>
                <a:cs typeface="Arial" panose="020B0604020202020204" pitchFamily="34" charset="0"/>
              </a:rPr>
              <a:t>FVDG/DGE </a:t>
            </a:r>
            <a:r>
              <a:rPr lang="en-US" sz="1200" dirty="0" err="1">
                <a:effectLst/>
                <a:ea typeface="Calibri" panose="020F0502020204030204" pitchFamily="34" charset="0"/>
                <a:cs typeface="Arial" panose="020B0604020202020204" pitchFamily="34" charset="0"/>
              </a:rPr>
              <a:t>Piirin</a:t>
            </a:r>
            <a:r>
              <a:rPr lang="en-US" sz="1200" dirty="0">
                <a:effectLst/>
                <a:ea typeface="Calibri" panose="020F0502020204030204" pitchFamily="34" charset="0"/>
                <a:cs typeface="Arial" panose="020B0604020202020204" pitchFamily="34" charset="0"/>
              </a:rPr>
              <a:t> </a:t>
            </a:r>
            <a:r>
              <a:rPr lang="en-US" sz="1200" dirty="0" err="1">
                <a:effectLst/>
                <a:ea typeface="Calibri" panose="020F0502020204030204" pitchFamily="34" charset="0"/>
                <a:cs typeface="Arial" panose="020B0604020202020204" pitchFamily="34" charset="0"/>
              </a:rPr>
              <a:t>tavoitteiden</a:t>
            </a:r>
            <a:r>
              <a:rPr lang="en-US" sz="1200" dirty="0">
                <a:effectLst/>
                <a:ea typeface="Calibri" panose="020F0502020204030204" pitchFamily="34" charset="0"/>
                <a:cs typeface="Arial" panose="020B0604020202020204" pitchFamily="34" charset="0"/>
              </a:rPr>
              <a:t> </a:t>
            </a:r>
            <a:r>
              <a:rPr lang="en-US" sz="1200" dirty="0" err="1">
                <a:effectLst/>
                <a:ea typeface="Calibri" panose="020F0502020204030204" pitchFamily="34" charset="0"/>
                <a:cs typeface="Arial" panose="020B0604020202020204" pitchFamily="34" charset="0"/>
              </a:rPr>
              <a:t>resurssit</a:t>
            </a:r>
            <a:r>
              <a:rPr lang="en-US" sz="1200" dirty="0">
                <a:effectLst/>
                <a:ea typeface="Calibri" panose="020F0502020204030204" pitchFamily="34" charset="0"/>
                <a:cs typeface="Arial" panose="020B0604020202020204" pitchFamily="34" charset="0"/>
              </a:rPr>
              <a:t>.</a:t>
            </a:r>
          </a:p>
          <a:p>
            <a:endParaRPr lang="fi-FI" sz="1200" b="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Jos ette vielä ole niin tehneet, niin suorittakaa LLC:n kurssit Tavoitteiden asettaminen, Toimintasuunnitelman laatiminen piirin tavoitteiden saavuttamiseksi ja Viran siirtäminen.</a:t>
            </a:r>
          </a:p>
          <a:p>
            <a:r>
              <a:rPr lang="fi-FI" sz="1200" b="0" baseline="0" dirty="0">
                <a:latin typeface="Arial" panose="020B0604020202020204" pitchFamily="34" charset="0"/>
                <a:cs typeface="Arial" panose="020B0604020202020204" pitchFamily="34" charset="0"/>
              </a:rPr>
              <a:t>Seuraavaksi lähetän suunnitelmamme tarkistettavaksi. Voimme tehdä siihen korjauksia ja sen jälkeen pyytää palautetta moninkertaispiiriltämme ja GAT-tiimiltämme. On hyvä huomioida, että osana piirin tavoitteiden laatimisen prosessia piirisi tiimiä pyydetään toimittamaan suunnitelmat tukemaan </a:t>
            </a:r>
            <a:r>
              <a:rPr lang="fi-FI" sz="1200" b="0" i="1" baseline="0" dirty="0">
                <a:latin typeface="Arial" panose="020B0604020202020204" pitchFamily="34" charset="0"/>
                <a:cs typeface="Arial" panose="020B0604020202020204" pitchFamily="34" charset="0"/>
              </a:rPr>
              <a:t>MISSION</a:t>
            </a:r>
            <a:r>
              <a:rPr lang="fi-FI" sz="1200" b="0" baseline="0" dirty="0">
                <a:latin typeface="Arial" panose="020B0604020202020204" pitchFamily="34" charset="0"/>
                <a:cs typeface="Arial" panose="020B0604020202020204" pitchFamily="34" charset="0"/>
              </a:rPr>
              <a:t> </a:t>
            </a:r>
            <a:r>
              <a:rPr lang="fi-FI" sz="1200" b="1" baseline="0" dirty="0">
                <a:latin typeface="Arial" panose="020B0604020202020204" pitchFamily="34" charset="0"/>
                <a:cs typeface="Arial" panose="020B0604020202020204" pitchFamily="34" charset="0"/>
              </a:rPr>
              <a:t>1.5</a:t>
            </a:r>
            <a:r>
              <a:rPr lang="fi-FI" sz="1200" b="0" baseline="0" dirty="0">
                <a:latin typeface="Arial" panose="020B0604020202020204" pitchFamily="34" charset="0"/>
                <a:cs typeface="Arial" panose="020B0604020202020204" pitchFamily="34" charset="0"/>
              </a:rPr>
              <a:t> -tavoitteita. Voimme käyttää täällä työstämiämme toimintasuunnitelmia pohjana!</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Seuraava vaihe Maailmanlaajuisen jäsenyysaloitteen prosessissa on Rakenna menestys. Siellä puhumme lisää suunnitelman varsinaisesta toteutuksesta.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Se kokous pidetään _______ {kuukausi} ja tarkempi päivämäärä selviää hieman lähempänä ajankohtaa.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Onko kysyttävää tulevasta? </a:t>
            </a:r>
          </a:p>
          <a:p>
            <a:endParaRPr lang="en-US" sz="1200" b="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fi-FI"/>
              <a:t>NAMI toimintasuunnitelman kehittäminen</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Kiitos osallistumisestasi tänään. Kaikki tekemämme työ auttaa lionsklubeja kasvamaan piirissämme ja siten kaikkialla maailmaa.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Haluaisiko kukaan antaa palautetta tästä työpajasta? Miten tämä toimintamalli toimii kohdallasi? </a:t>
            </a:r>
          </a:p>
          <a:p>
            <a:endParaRPr lang="en-US" sz="1000" b="0" baseline="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Kiitos vielä kaikille panoksestanne Maailmanlaajuisen jäsenyysaloitteen rakentamisessa ja kaikessa mitä teette lionsklubienne hyväksi.</a:t>
            </a:r>
            <a:r>
              <a:rPr lang="fi-FI" sz="1000" b="0" baseline="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Olemme kolmannessa vaiheessa nimeltä </a:t>
            </a:r>
            <a:r>
              <a:rPr lang="fi-FI" sz="1000" b="0" i="1" dirty="0">
                <a:latin typeface="Arial" panose="020B0604020202020204" pitchFamily="34" charset="0"/>
                <a:cs typeface="Arial" panose="020B0604020202020204" pitchFamily="34" charset="0"/>
              </a:rPr>
              <a:t>Rakenna suunnitelma.</a:t>
            </a:r>
            <a:r>
              <a:rPr lang="fi-FI" sz="1000" b="0" baseline="0" dirty="0">
                <a:latin typeface="Arial" panose="020B0604020202020204" pitchFamily="34" charset="0"/>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On aika rakentaa oma suunnitelma piirillemme.</a:t>
            </a:r>
            <a:r>
              <a:rPr lang="fi-FI" sz="1000" b="0" baseline="0" dirty="0">
                <a:latin typeface="Arial" panose="020B0604020202020204" pitchFamily="34" charset="0"/>
                <a:cs typeface="Arial" panose="020B0604020202020204" pitchFamily="34" charset="0"/>
              </a:rPr>
              <a:t> Sen avulla olemme lähempänä onnistumista. </a:t>
            </a:r>
          </a:p>
          <a:p>
            <a:endParaRPr lang="en-US" sz="1000" b="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i="1" baseline="0" dirty="0">
                <a:latin typeface="Arial" panose="020B0604020202020204" pitchFamily="34" charset="0"/>
                <a:ea typeface="ヒラギノ角ゴ Pro W3"/>
                <a:cs typeface="Arial" panose="020B0604020202020204" pitchFamily="34" charset="0"/>
              </a:rPr>
              <a:t>Johdanto-osiossa voit vapaasti muokata kysymyksiä ryhmän koon ja kokoukseen varatun ajan perusteella. </a:t>
            </a:r>
            <a:r>
              <a:rPr lang="fi-FI" sz="1200" b="0" i="1" baseline="0" dirty="0">
                <a:latin typeface="Arial" panose="020B0604020202020204" pitchFamily="34" charset="0"/>
                <a:ea typeface="ヒラギノ角ゴ Pro W3"/>
                <a:cs typeface="Arial" panose="020B0604020202020204" pitchFamily="34" charset="0"/>
              </a:rPr>
              <a:t>Voit halutessasi myös testata osallistujien tietämystä koskien </a:t>
            </a:r>
            <a:r>
              <a:rPr lang="fi-FI" sz="1200" b="0" i="1" baseline="0" dirty="0" err="1">
                <a:latin typeface="Arial" panose="020B0604020202020204" pitchFamily="34" charset="0"/>
                <a:ea typeface="ヒラギノ角ゴ Pro W3"/>
                <a:cs typeface="Arial" panose="020B0604020202020204" pitchFamily="34" charset="0"/>
              </a:rPr>
              <a:t>LLC:n</a:t>
            </a:r>
            <a:r>
              <a:rPr lang="fi-FI" sz="1200" b="0" i="1" baseline="0" dirty="0">
                <a:latin typeface="Arial" panose="020B0604020202020204" pitchFamily="34" charset="0"/>
                <a:ea typeface="ヒラギノ角ゴ Pro W3"/>
                <a:cs typeface="Arial" panose="020B0604020202020204" pitchFamily="34" charset="0"/>
              </a:rPr>
              <a:t> kursseja Tavoitteen asettamisesta, Toimintasuunnitelman laatimisesta piirin tavoitteiden saavuttamiseksi, ja Viransiirtymisen suunnittelemiseksi. Vaihtoehtoisesti voitte keskustella työryhmän muiden lioneiden antamasta palautteesta koskien piirin SWOT analyysia.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On hyvä muistaa, että jäsenmäärän kasvattaminen on Maailmanlaajuisen jäsenyysaloitteen ensisijainen tavoite. Meidän tulee samalla kuitenkin pitää mielessä syyt, miksi jäsenmäärää halutaan kasvattaa. Enemmän jäseniä tarkoittaa enemmän palvelumatkaan osallistuvia </a:t>
            </a:r>
            <a:r>
              <a:rPr lang="fi-FI" sz="1200" b="0" baseline="0" dirty="0" err="1">
                <a:latin typeface="Arial" panose="020B0604020202020204" pitchFamily="34" charset="0"/>
                <a:cs typeface="Arial" panose="020B0604020202020204" pitchFamily="34" charset="0"/>
              </a:rPr>
              <a:t>lioneita</a:t>
            </a:r>
            <a:r>
              <a:rPr lang="fi-FI" sz="1200" b="0"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Otetaan tähän väliin esittelykierros. Kertokaa jokainen nimenne, klubinne ja suosikkipalveluaktiviteettinne.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150337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a:t>
            </a:r>
          </a:p>
          <a:p>
            <a:r>
              <a:rPr lang="fi-FI" sz="1000" i="1" baseline="0" dirty="0">
                <a:latin typeface="Arial" panose="020B0604020202020204" pitchFamily="34" charset="0"/>
                <a:cs typeface="Arial" panose="020B0604020202020204" pitchFamily="34" charset="0"/>
              </a:rPr>
              <a:t>GAT-aluejohtajalle teksti, jonka avulla hän voi valmistella piirin johtajia vetämään Rakenna suunnitelma-työpajan</a:t>
            </a:r>
          </a:p>
          <a:p>
            <a:r>
              <a:rPr lang="fi-FI" sz="1000" b="0" dirty="0">
                <a:latin typeface="Arial" panose="020B0604020202020204" pitchFamily="34" charset="0"/>
                <a:cs typeface="Arial" panose="020B0604020202020204" pitchFamily="34" charset="0"/>
              </a:rPr>
              <a:t>Rakenna visio -työpajan päätteeksi jokaista pyydettiin kertomaan oman piirinsä analyysistä ja miten sen avulla voidaan saada tukea visiolle, sekä saada palautetta. Rohkaise osallistujia jakamaan tämä palaute keskustelun aikana.</a:t>
            </a:r>
          </a:p>
          <a:p>
            <a:endParaRPr lang="en-US" sz="1000" b="1"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Sinun tulee laatia seuraavat diat hyvissä ajoin ennen paikallisen Rakenna suunnitelma -työpajan alkua. Sisällytä niihin vahvuudet, heikkoudet, mahdollisuudet ja uhat jotka tulivat esille Rakenna visio -työpajan aikana. Pohdi myös yhteyksiä piirin analyysin ja piirin tiimisi laatimien toimintasuunnitelmien välillä. Kuten seuraavilla dioilla on mainittu, sinun kannattaa valmistella useita esimerkkejä siitä, miten analyysissä esille tulleet asiat on huomioitu toimintasuunnitelmissa.</a:t>
            </a:r>
          </a:p>
          <a:p>
            <a:endParaRPr lang="en-US" sz="1000" b="0" i="1" dirty="0">
              <a:latin typeface="Arial" panose="020B0604020202020204" pitchFamily="34" charset="0"/>
              <a:cs typeface="Arial" panose="020B0604020202020204" pitchFamily="34" charset="0"/>
            </a:endParaRPr>
          </a:p>
          <a:p>
            <a:r>
              <a:rPr lang="fi-FI" sz="1000" b="0" i="1" dirty="0">
                <a:latin typeface="Arial" panose="020B0604020202020204" pitchFamily="34" charset="0"/>
                <a:cs typeface="Arial" panose="020B0604020202020204" pitchFamily="34" charset="0"/>
              </a:rPr>
              <a:t>Teksti piirin johtajille, kun he vetävät Rakenna suunnitelma -työpajan:</a:t>
            </a:r>
          </a:p>
          <a:p>
            <a:r>
              <a:rPr lang="fi-FI" sz="1000" b="0" baseline="0" dirty="0">
                <a:latin typeface="Arial" panose="020B0604020202020204" pitchFamily="34" charset="0"/>
                <a:cs typeface="Arial" panose="020B0604020202020204" pitchFamily="34" charset="0"/>
              </a:rPr>
              <a:t>Nyt kun olette tarkastelleet piirin SWOT-analyysiä muiden paikallisten jäsenten ja johtajien kanssa, keskustelkaamme hieman palautteesta, jota saitte tätä analyysiä koskien.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Myöhemmin katsomme vielä, mitä opimme piirimme vahvuuksista, heikkouksista, mahdollisuuksista ja uhista suunnitelmissamme. </a:t>
            </a:r>
          </a:p>
          <a:p>
            <a:endParaRPr lang="fi-FI"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Käytämme tätä suunnitelmaa avuksi, jotta saavutamme </a:t>
            </a:r>
            <a:r>
              <a:rPr lang="fi-FI" sz="1000" b="0" i="1" baseline="0" dirty="0">
                <a:latin typeface="Arial" panose="020B0604020202020204" pitchFamily="34" charset="0"/>
                <a:cs typeface="Arial" panose="020B0604020202020204" pitchFamily="34" charset="0"/>
              </a:rPr>
              <a:t>MISSION</a:t>
            </a:r>
            <a:r>
              <a:rPr lang="fi-FI" sz="1000" b="0" baseline="0" dirty="0">
                <a:latin typeface="Arial" panose="020B0604020202020204" pitchFamily="34" charset="0"/>
                <a:cs typeface="Arial" panose="020B0604020202020204" pitchFamily="34" charset="0"/>
              </a:rPr>
              <a:t> </a:t>
            </a:r>
            <a:r>
              <a:rPr lang="fi-FI" sz="1000" b="1" baseline="0" dirty="0">
                <a:latin typeface="Arial" panose="020B0604020202020204" pitchFamily="34" charset="0"/>
                <a:cs typeface="Arial" panose="020B0604020202020204" pitchFamily="34" charset="0"/>
              </a:rPr>
              <a:t>1.5</a:t>
            </a:r>
            <a:r>
              <a:rPr lang="fi-FI" sz="1000" b="0" baseline="0" dirty="0">
                <a:latin typeface="Arial" panose="020B0604020202020204" pitchFamily="34" charset="0"/>
                <a:cs typeface="Arial" panose="020B0604020202020204" pitchFamily="34" charset="0"/>
              </a:rPr>
              <a:t> –tavoitteet.</a:t>
            </a:r>
          </a:p>
          <a:p>
            <a:endParaRPr lang="en-US" sz="1000" b="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Katso teksti Dialla 1. Täytä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Tarkasta mainitut vahvuudet ennen työpajaa ja mieti valmiiksi miten esimerkki siitä, miten yksi tai kaksi vahvuuksista soveltuvat toimintasuunnitelman laatimiseen paikallisesti asetettujen MISSION </a:t>
            </a:r>
            <a:r>
              <a:rPr lang="fi-FI" sz="1000" b="1" i="1" baseline="0" dirty="0">
                <a:latin typeface="Arial" panose="020B0604020202020204" pitchFamily="34" charset="0"/>
                <a:ea typeface="ヒラギノ角ゴ Pro W3"/>
                <a:cs typeface="Arial" panose="020B0604020202020204" pitchFamily="34" charset="0"/>
              </a:rPr>
              <a:t>1.5</a:t>
            </a:r>
            <a:r>
              <a:rPr lang="fi-FI" sz="1000" i="1" baseline="0" dirty="0">
                <a:latin typeface="Arial" panose="020B0604020202020204" pitchFamily="34" charset="0"/>
                <a:ea typeface="ヒラギノ角ゴ Pro W3"/>
                <a:cs typeface="Arial" panose="020B0604020202020204" pitchFamily="34" charset="0"/>
              </a:rPr>
              <a:t> -tavoitteiden toteutumiseksi.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i-FI" sz="1000" b="1" baseline="0" dirty="0">
                <a:latin typeface="Arial" panose="020B0604020202020204" pitchFamily="34" charset="0"/>
                <a:cs typeface="Arial" panose="020B0604020202020204" pitchFamily="34" charset="0"/>
              </a:rPr>
              <a:t>Olisiko teillä jotakin lisättävää vielä? (pysähdy hetkeksi)</a:t>
            </a:r>
          </a:p>
          <a:p>
            <a:endParaRPr lang="en-US" sz="1000" b="1" baseline="0" dirty="0">
              <a:latin typeface="Arial" panose="020B0604020202020204" pitchFamily="34" charset="0"/>
              <a:cs typeface="Arial" panose="020B0604020202020204" pitchFamily="34" charset="0"/>
            </a:endParaRPr>
          </a:p>
          <a:p>
            <a:r>
              <a:rPr lang="fi-FI" sz="1000" b="1" baseline="0" dirty="0">
                <a:latin typeface="Arial" panose="020B0604020202020204" pitchFamily="34" charset="0"/>
                <a:cs typeface="Arial" panose="020B0604020202020204" pitchFamily="34" charset="0"/>
              </a:rPr>
              <a:t>Mennäämpä sitten vähän syvemmälle aiheeseen -- mitkä näistä vahvuuksista ovat meille hyödyksi suunnitelmaa rakennettaessa? (Anna usean osallistujan vastata kysymykseen. Jos heillä on vaikeuksia löytää vastauksia esitä omat ennalta laatimasi esimerkit.)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Katso teksti Dialla 1. Täytä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Tarkasta mainitut heikkoudet ennen työpajaa ja mieti valmiiksi esimerkki siitä, miten yksi tai kaksi niistä vaikuttavat toimintasuunnitelman laatimiseen paikallisesti asetettujen MISSION </a:t>
            </a:r>
            <a:r>
              <a:rPr lang="fi-FI" sz="1000" b="1" i="1" baseline="0" dirty="0">
                <a:latin typeface="Arial" panose="020B0604020202020204" pitchFamily="34" charset="0"/>
                <a:ea typeface="ヒラギノ角ゴ Pro W3"/>
                <a:cs typeface="Arial" panose="020B0604020202020204" pitchFamily="34" charset="0"/>
              </a:rPr>
              <a:t>1.5</a:t>
            </a:r>
            <a:r>
              <a:rPr lang="fi-FI" sz="1000" i="1" baseline="0" dirty="0">
                <a:latin typeface="Arial" panose="020B0604020202020204" pitchFamily="34" charset="0"/>
                <a:ea typeface="ヒラギノ角ゴ Pro W3"/>
                <a:cs typeface="Arial" panose="020B0604020202020204" pitchFamily="34" charset="0"/>
              </a:rPr>
              <a:t> -tavoitteiden toteutumiseksi.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dirty="0">
                <a:latin typeface="Arial" panose="020B0604020202020204" pitchFamily="34" charset="0"/>
                <a:cs typeface="Arial" panose="020B0604020202020204" pitchFamily="34" charset="0"/>
              </a:rPr>
              <a:t>Tässä meillä on siis sellaisia heikkouksia mainittuna, joihin piirimme voi vaikuttaa. Löytyykö muita? Ovatko nämä kaikki oleellisia? (pysähdy hetkeksi)</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dirty="0">
                <a:latin typeface="Arial" panose="020B0604020202020204" pitchFamily="34" charset="0"/>
                <a:cs typeface="Arial" panose="020B0604020202020204" pitchFamily="34" charset="0"/>
              </a:rPr>
              <a:t>Mitä keskeisimpiä parannuksia voimme rakentaa suunnitelmaamme, jotta nämä heikkoudet saataisiin käännettyä vahvuuksiksi?</a:t>
            </a:r>
            <a:r>
              <a:rPr lang="fi-FI" sz="1000" i="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i="1" baseline="0" dirty="0">
                <a:latin typeface="Arial" panose="020B0604020202020204" pitchFamily="34" charset="0"/>
                <a:cs typeface="Arial" panose="020B0604020202020204" pitchFamily="34" charset="0"/>
              </a:rPr>
              <a:t>(</a:t>
            </a:r>
            <a:r>
              <a:rPr lang="fi-FI" sz="1000" i="1" baseline="0" dirty="0">
                <a:latin typeface="Arial" panose="020B0604020202020204" pitchFamily="34" charset="0"/>
                <a:cs typeface="Arial" panose="020B0604020202020204" pitchFamily="34" charset="0"/>
              </a:rPr>
              <a:t>Anna usean osallistujan vastata kysymykseen. Jos heillä on vaikeuksia löytää vastauksia esitä omat ennalta laatimasi esimerkit.)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Katso teksti Dialla 1. Täytä ennen esittämistä.</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baseline="0" dirty="0">
                <a:latin typeface="Arial" panose="020B0604020202020204" pitchFamily="34" charset="0"/>
                <a:ea typeface="ヒラギノ角ゴ Pro W3"/>
                <a:cs typeface="Arial" panose="020B0604020202020204" pitchFamily="34" charset="0"/>
              </a:rPr>
              <a:t>Tarkasta mainitut mahdollisuudet ennen työpajaa ja mieti valmiiksi esimerkki siitä, miten yksi tai kaksi niistä vaikuttavat toimintasuunnitelman laatimiseen paikallisesti asetettujen MISSION </a:t>
            </a:r>
            <a:r>
              <a:rPr lang="fi-FI" sz="1000" b="1" i="1" baseline="0" dirty="0">
                <a:latin typeface="Arial" panose="020B0604020202020204" pitchFamily="34" charset="0"/>
                <a:ea typeface="ヒラギノ角ゴ Pro W3"/>
                <a:cs typeface="Arial" panose="020B0604020202020204" pitchFamily="34" charset="0"/>
              </a:rPr>
              <a:t>1.5</a:t>
            </a:r>
            <a:r>
              <a:rPr lang="fi-FI" sz="1000" i="1" baseline="0" dirty="0">
                <a:latin typeface="Arial" panose="020B0604020202020204" pitchFamily="34" charset="0"/>
                <a:ea typeface="ヒラギノ角ゴ Pro W3"/>
                <a:cs typeface="Arial" panose="020B0604020202020204" pitchFamily="34" charset="0"/>
              </a:rPr>
              <a:t> -tavoitteiden toteutumiseksi.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dirty="0">
                <a:latin typeface="Arial" panose="020B0604020202020204" pitchFamily="34" charset="0"/>
                <a:cs typeface="Arial" panose="020B0604020202020204" pitchFamily="34" charset="0"/>
              </a:rPr>
              <a:t>Tässä meillä on sellaisia mahdollisuuksia mainittuna, joihin piirimme ei voi vaikuttaa. Löytyykö muita? (pysähdy hetkeksi)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baseline="0" dirty="0">
                <a:latin typeface="Arial" panose="020B0604020202020204" pitchFamily="34" charset="0"/>
                <a:cs typeface="Arial" panose="020B0604020202020204" pitchFamily="34" charset="0"/>
              </a:rPr>
              <a:t>Mitä tilaisuuksista voimme hyödyntää? Miten voimme ottaa hyödyn näistä tilaisuuksista, miten sisällytämme ne suunnitelmaamme, jäsenmäärän kasvattamiseksi?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i="1" baseline="0" dirty="0">
                <a:latin typeface="Arial" panose="020B0604020202020204" pitchFamily="34" charset="0"/>
                <a:cs typeface="Arial" panose="020B0604020202020204" pitchFamily="34" charset="0"/>
              </a:rPr>
              <a:t>(</a:t>
            </a:r>
            <a:r>
              <a:rPr lang="fi-FI" sz="1000" i="1" baseline="0" dirty="0">
                <a:latin typeface="Arial" panose="020B0604020202020204" pitchFamily="34" charset="0"/>
                <a:cs typeface="Arial" panose="020B0604020202020204" pitchFamily="34" charset="0"/>
              </a:rPr>
              <a:t>Anna usean osallistujan vastata kysymykseen. Jos heillä on vaikeuksia löytää vastauksia esitä omat ennalta laatimasi esimerkit.)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en/resources-for-members/resource-center/join-together" TargetMode="External"/><Relationship Id="rId13"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hyperlink" Target="https://www.lionsclubs.org/resources/79863550" TargetMode="External"/><Relationship Id="rId12" Type="http://schemas.openxmlformats.org/officeDocument/2006/relationships/hyperlink" Target="http://www.lionsclubs.org/start-a-new-club"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fi/v2/resource/download/118584077" TargetMode="External"/><Relationship Id="rId11" Type="http://schemas.openxmlformats.org/officeDocument/2006/relationships/hyperlink" Target="https://www.lionsclubs.org/resources/102880020" TargetMode="External"/><Relationship Id="rId5" Type="http://schemas.openxmlformats.org/officeDocument/2006/relationships/hyperlink" Target="https://myapps.lionsclubs.org/" TargetMode="External"/><Relationship Id="rId10" Type="http://schemas.openxmlformats.org/officeDocument/2006/relationships/hyperlink" Target="https://www.lionsclubs.org/en/resources-for-members/resource-center/member-orientation"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en/resources-for-members/resource-center/guiding-lion-program" TargetMode="External"/><Relationship Id="rId1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fi/resources-for-members/resource-center/member-orientation" TargetMode="External"/><Relationship Id="rId18" Type="http://schemas.openxmlformats.org/officeDocument/2006/relationships/hyperlink" Target="https://www.lionsclubs.org/fi/resources-for-members/resource-center/leo-lion-program" TargetMode="External"/><Relationship Id="rId3" Type="http://schemas.openxmlformats.org/officeDocument/2006/relationships/image" Target="../media/image8.png"/><Relationship Id="rId7" Type="http://schemas.openxmlformats.org/officeDocument/2006/relationships/hyperlink" Target="https://www.lionsclubs.org/fi/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fi/v2/resource/download/79863771" TargetMode="External"/><Relationship Id="rId2" Type="http://schemas.openxmlformats.org/officeDocument/2006/relationships/notesSlide" Target="../notesSlides/notesSlide29.xml"/><Relationship Id="rId16" Type="http://schemas.openxmlformats.org/officeDocument/2006/relationships/hyperlink" Target="https://www.lionsclubs.org/fi/resources-for-members/resource-center/womens-initiative" TargetMode="External"/><Relationship Id="rId1" Type="http://schemas.openxmlformats.org/officeDocument/2006/relationships/slideLayout" Target="../slideLayouts/slideLayout8.xml"/><Relationship Id="rId6" Type="http://schemas.openxmlformats.org/officeDocument/2006/relationships/hyperlink" Target="https://www.lionsclubs.org/resources/79866604"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resources/102880917"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www.lionsclubs.org/en/resources-for-members/resource-center/club-membership-chairperson" TargetMode="External"/><Relationship Id="rId4" Type="http://schemas.openxmlformats.org/officeDocument/2006/relationships/hyperlink" Target="https://lionsclubs.org/fi/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fi/resources-for-members/resource-center/young-adul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vimeo.com/425605156" TargetMode="External"/><Relationship Id="rId18" Type="http://schemas.openxmlformats.org/officeDocument/2006/relationships/hyperlink" Target="https://cdn2.webdamdb.com/md_6DewAHSOzMO8.jpg.pdf?v=1" TargetMode="External"/><Relationship Id="rId26" Type="http://schemas.openxmlformats.org/officeDocument/2006/relationships/hyperlink" Target="https://www.lionsclubs.org/resources/79862964" TargetMode="External"/><Relationship Id="rId3" Type="http://schemas.openxmlformats.org/officeDocument/2006/relationships/image" Target="../media/image8.png"/><Relationship Id="rId21" Type="http://schemas.openxmlformats.org/officeDocument/2006/relationships/hyperlink" Target="https://www.lionsclubs.org/fi/resources-for-members/resource-center/improving-club-quality"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lionsclubs.org/fi/serving-safely" TargetMode="External"/><Relationship Id="rId17" Type="http://schemas.openxmlformats.org/officeDocument/2006/relationships/hyperlink" Target="https://cdn2.webdamdb.com/md_c9cx1hZOWIV4.jpg.pdf?v=1" TargetMode="External"/><Relationship Id="rId25" Type="http://schemas.openxmlformats.org/officeDocument/2006/relationships/hyperlink" Target="http://www8.lionsclubs.org/reports/ClubHealthAssessment/" TargetMode="External"/><Relationship Id="rId2" Type="http://schemas.openxmlformats.org/officeDocument/2006/relationships/notesSlide" Target="../notesSlides/notesSlide30.xml"/><Relationship Id="rId16" Type="http://schemas.openxmlformats.org/officeDocument/2006/relationships/hyperlink" Target="https://cdn2.webdamdb.com/md_ceNibl9qEs02.jpg.pdf?v=1" TargetMode="External"/><Relationship Id="rId20" Type="http://schemas.openxmlformats.org/officeDocument/2006/relationships/hyperlink" Target="https://www.lionsclubs.org/fi/service-reporting"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v2/resource/download/79863450" TargetMode="External"/><Relationship Id="rId24" Type="http://schemas.openxmlformats.org/officeDocument/2006/relationships/hyperlink" Target="https://www.lionsclubs.org/resources/79863991" TargetMode="External"/><Relationship Id="rId5" Type="http://schemas.openxmlformats.org/officeDocument/2006/relationships/hyperlink" Target="https://www.lionsclubs.org/fi/explore-our-clubs/service-stories" TargetMode="External"/><Relationship Id="rId15" Type="http://schemas.openxmlformats.org/officeDocument/2006/relationships/hyperlink" Target="https://www.lionsclubs.org/fi/start-our-approach/service-journey/service-toolkit" TargetMode="External"/><Relationship Id="rId23" Type="http://schemas.openxmlformats.org/officeDocument/2006/relationships/hyperlink" Target="https://cdn2.webdamdb.com/md_Y73RiM7UI4U6.jpg.pdf?v=2" TargetMode="External"/><Relationship Id="rId28" Type="http://schemas.openxmlformats.org/officeDocument/2006/relationships/hyperlink" Target="https://cdn2.webdamdb.com/md_IWyky0TGx5T9.jpg.pdf?v=1" TargetMode="External"/><Relationship Id="rId10" Type="http://schemas.openxmlformats.org/officeDocument/2006/relationships/hyperlink" Target="https://www.lionsclubs.org/resources/79863351" TargetMode="External"/><Relationship Id="rId19" Type="http://schemas.openxmlformats.org/officeDocument/2006/relationships/hyperlink" Target="https://www.lionsclubs.org/fi/start-our-approach/lions-advocacy-toolkit"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www.lionsclubs.org/fi/start-our-approach/service-journey/service-project-planners" TargetMode="External"/><Relationship Id="rId22" Type="http://schemas.openxmlformats.org/officeDocument/2006/relationships/hyperlink" Target="https://cdn2.webdamdb.com/md_gCdPTwkGuM06.jpg.pdf?v=2" TargetMode="External"/><Relationship Id="rId27" Type="http://schemas.openxmlformats.org/officeDocument/2006/relationships/hyperlink" Target="https://www.lionsclubs.org/resources/10288114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fi/resources-for-members/resource-center/zone-region-chairpersons" TargetMode="External"/><Relationship Id="rId3" Type="http://schemas.openxmlformats.org/officeDocument/2006/relationships/image" Target="../media/image8.png"/><Relationship Id="rId7" Type="http://schemas.openxmlformats.org/officeDocument/2006/relationships/hyperlink" Target="https://www.lionsclubs.org/fi/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fi/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fi/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94" TargetMode="External"/><Relationship Id="rId3" Type="http://schemas.openxmlformats.org/officeDocument/2006/relationships/image" Target="../media/image8.png"/><Relationship Id="rId7" Type="http://schemas.openxmlformats.org/officeDocument/2006/relationships/hyperlink" Target="https://www.lionsclubs.org/resources/102884564"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resources/102884561" TargetMode="External"/><Relationship Id="rId11" Type="http://schemas.openxmlformats.org/officeDocument/2006/relationships/hyperlink" Target="https://www.lionsclubs.org/en/resources-for-members/resource-center/club-marketing" TargetMode="External"/><Relationship Id="rId5" Type="http://schemas.openxmlformats.org/officeDocument/2006/relationships/hyperlink" Target="https://www.lionsclubs.org/resources/81104618" TargetMode="External"/><Relationship Id="rId10" Type="http://schemas.openxmlformats.org/officeDocument/2006/relationships/hyperlink" Target="https://www.lionsclubs.org/resources/102884636" TargetMode="External"/><Relationship Id="rId4" Type="http://schemas.openxmlformats.org/officeDocument/2006/relationships/hyperlink" Target="https://cdn2.webdamdb.com/md_Qyp18jKWcU46.jpg.pdf?v=1" TargetMode="External"/><Relationship Id="rId9" Type="http://schemas.openxmlformats.org/officeDocument/2006/relationships/hyperlink" Target="https://www.lionsclubs.org/resources/10288461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fi/start-our-approach/grant-types/membership-development-grants"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hyperlink" Target="https://www.lionsclubs.org/en/start-our-approach/grant-types" TargetMode="External"/><Relationship Id="rId4" Type="http://schemas.openxmlformats.org/officeDocument/2006/relationships/hyperlink" Target="https://www.lionsclubs.org/en/start-our-approach/grant-types/leadership-development-grant-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ヒラギノ角ゴ Pro W3" charset="0"/>
                <a:cs typeface="Arial" panose="020B0604020202020204" pitchFamily="34" charset="0"/>
              </a:rPr>
              <a:t>Kokoukseen</a:t>
            </a:r>
            <a:r>
              <a:rPr kumimoji="0" lang="en-US" sz="40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ヒラギノ角ゴ Pro W3" charset="0"/>
                <a:cs typeface="Arial" panose="020B0604020202020204" pitchFamily="34" charset="0"/>
              </a:rPr>
              <a:t> </a:t>
            </a:r>
            <a:r>
              <a:rPr kumimoji="0" lang="en-US" sz="4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ヒラギノ角ゴ Pro W3" charset="0"/>
                <a:cs typeface="Arial" panose="020B0604020202020204" pitchFamily="34" charset="0"/>
              </a:rPr>
              <a:t>valmistautuminen</a:t>
            </a:r>
            <a:endParaRPr kumimoji="0" lang="en-US" sz="4000" b="1" i="0" u="none" strike="noStrike" kern="0" cap="none" spc="0" normalizeH="0" baseline="0" noProof="0" dirty="0">
              <a:ln>
                <a:noFill/>
              </a:ln>
              <a:solidFill>
                <a:srgbClr val="55565A"/>
              </a:solidFill>
              <a:effectLst/>
              <a:uLnTx/>
              <a:uFillTx/>
              <a:latin typeface="Arial" panose="020B0604020202020204" pitchFamily="34" charset="0"/>
              <a:ea typeface="ヒラギノ角ゴ Pro W3" charset="0"/>
              <a:cs typeface="Arial" panose="020B0604020202020204" pitchFamily="34" charset="0"/>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b="1">
                <a:solidFill>
                  <a:srgbClr val="0A5496"/>
                </a:solidFill>
              </a:rPr>
              <a:t>Piirianalyysi - uhat</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VAHVUUDET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HEIKKOUDET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UHAT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MAHDOLLISUUDET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3048" y="812798"/>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609600" y="1143000"/>
            <a:ext cx="10988212"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4200" i="1" kern="0" dirty="0">
                <a:solidFill>
                  <a:srgbClr val="00338D"/>
                </a:solidFill>
                <a:latin typeface="Helvetica Neue"/>
              </a:rPr>
              <a:t>MISSION</a:t>
            </a:r>
            <a:r>
              <a:rPr lang="en-US" sz="4200" kern="0" dirty="0">
                <a:solidFill>
                  <a:srgbClr val="00338D"/>
                </a:solidFill>
                <a:latin typeface="Helvetica Neue"/>
              </a:rPr>
              <a:t> 1.5: </a:t>
            </a:r>
          </a:p>
          <a:p>
            <a:pPr algn="ctr"/>
            <a:r>
              <a:rPr lang="en-US" sz="4200" kern="0" dirty="0" err="1">
                <a:solidFill>
                  <a:srgbClr val="00338D"/>
                </a:solidFill>
                <a:latin typeface="Helvetica Neue"/>
              </a:rPr>
              <a:t>Jäsenkasvun</a:t>
            </a:r>
            <a:r>
              <a:rPr lang="en-US" sz="4200" kern="0" dirty="0">
                <a:solidFill>
                  <a:srgbClr val="00338D"/>
                </a:solidFill>
                <a:latin typeface="Helvetica Neue"/>
              </a:rPr>
              <a:t> </a:t>
            </a:r>
            <a:r>
              <a:rPr lang="en-US" sz="4200" kern="0" dirty="0" err="1">
                <a:solidFill>
                  <a:srgbClr val="00338D"/>
                </a:solidFill>
                <a:latin typeface="Helvetica Neue"/>
              </a:rPr>
              <a:t>tavoite</a:t>
            </a:r>
            <a:endParaRPr lang="en-US" sz="4200" strike="sngStrike" kern="0" dirty="0">
              <a:solidFill>
                <a:srgbClr val="00338D"/>
              </a:solidFill>
              <a:latin typeface="Helvetica Neue"/>
            </a:endParaRPr>
          </a:p>
        </p:txBody>
      </p:sp>
      <p:sp>
        <p:nvSpPr>
          <p:cNvPr id="24" name="Yellow Bar">
            <a:extLst>
              <a:ext uri="{FF2B5EF4-FFF2-40B4-BE49-F238E27FC236}">
                <a16:creationId xmlns:a16="http://schemas.microsoft.com/office/drawing/2014/main" id="{C597F740-7DBB-4841-AB3D-F29DE8E44393}"/>
              </a:ext>
            </a:extLst>
          </p:cNvPr>
          <p:cNvSpPr/>
          <p:nvPr/>
        </p:nvSpPr>
        <p:spPr>
          <a:xfrm>
            <a:off x="5391283" y="24541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C40F828B-0A96-595C-F08F-D6F3D92712BC}"/>
              </a:ext>
            </a:extLst>
          </p:cNvPr>
          <p:cNvSpPr txBox="1"/>
          <p:nvPr/>
        </p:nvSpPr>
        <p:spPr>
          <a:xfrm>
            <a:off x="1384597" y="2794480"/>
            <a:ext cx="9463633" cy="3377720"/>
          </a:xfrm>
          <a:prstGeom prst="rect">
            <a:avLst/>
          </a:prstGeom>
          <a:noFill/>
        </p:spPr>
        <p:txBody>
          <a:bodyPr wrap="square" rtlCol="0">
            <a:spAutoFit/>
          </a:bodyPr>
          <a:lstStyle/>
          <a:p>
            <a:pPr marL="0" lvl="1">
              <a:lnSpc>
                <a:spcPct val="105000"/>
              </a:lnSpc>
              <a:spcAft>
                <a:spcPts val="600"/>
              </a:spcAft>
              <a:buClr>
                <a:srgbClr val="EBB700"/>
              </a:buClr>
              <a:buSzPct val="80000"/>
            </a:pPr>
            <a:r>
              <a:rPr lang="en-US" sz="1800" i="1" kern="0" dirty="0">
                <a:latin typeface="Arial" charset="0"/>
                <a:cs typeface="Arial" charset="0"/>
              </a:rPr>
              <a:t>Mission</a:t>
            </a:r>
            <a:r>
              <a:rPr lang="en-US" sz="1800" kern="0" dirty="0">
                <a:latin typeface="Arial" charset="0"/>
                <a:cs typeface="Arial" charset="0"/>
              </a:rPr>
              <a:t> </a:t>
            </a:r>
            <a:r>
              <a:rPr lang="en-US" sz="1800" b="1" kern="0" dirty="0">
                <a:latin typeface="Arial" charset="0"/>
                <a:cs typeface="Arial" charset="0"/>
              </a:rPr>
              <a:t>1.5</a:t>
            </a:r>
            <a:r>
              <a:rPr lang="en-US" b="1" kern="0" dirty="0">
                <a:latin typeface="Arial" charset="0"/>
                <a:cs typeface="Arial" charset="0"/>
              </a:rPr>
              <a:t> </a:t>
            </a:r>
            <a:r>
              <a:rPr lang="en-US" kern="0" dirty="0">
                <a:latin typeface="Arial" charset="0"/>
                <a:cs typeface="Arial" charset="0"/>
              </a:rPr>
              <a:t>–</a:t>
            </a:r>
            <a:r>
              <a:rPr lang="en-US" kern="0" dirty="0" err="1">
                <a:latin typeface="Arial" charset="0"/>
                <a:cs typeface="Arial" charset="0"/>
              </a:rPr>
              <a:t>aloitteen</a:t>
            </a:r>
            <a:r>
              <a:rPr lang="en-US" kern="0" dirty="0">
                <a:latin typeface="Arial" charset="0"/>
                <a:cs typeface="Arial" charset="0"/>
              </a:rPr>
              <a:t> </a:t>
            </a:r>
            <a:r>
              <a:rPr lang="en-US" kern="0" dirty="0" err="1">
                <a:latin typeface="Arial" charset="0"/>
                <a:cs typeface="Arial" charset="0"/>
              </a:rPr>
              <a:t>tukemiseksi</a:t>
            </a:r>
            <a:r>
              <a:rPr lang="en-US" kern="0" dirty="0">
                <a:latin typeface="Arial" charset="0"/>
                <a:cs typeface="Arial" charset="0"/>
              </a:rPr>
              <a:t> </a:t>
            </a:r>
            <a:r>
              <a:rPr lang="en-US" kern="0" dirty="0" err="1">
                <a:latin typeface="Arial" charset="0"/>
                <a:cs typeface="Arial" charset="0"/>
              </a:rPr>
              <a:t>piirikuvernöörikaudellani</a:t>
            </a:r>
            <a:r>
              <a:rPr lang="en-US" kern="0" dirty="0">
                <a:latin typeface="Arial" charset="0"/>
                <a:cs typeface="Arial" charset="0"/>
              </a:rPr>
              <a:t>, </a:t>
            </a:r>
            <a:r>
              <a:rPr lang="en-US" kern="0" dirty="0" err="1">
                <a:latin typeface="Arial" charset="0"/>
                <a:cs typeface="Arial" charset="0"/>
              </a:rPr>
              <a:t>sitoudun</a:t>
            </a:r>
            <a:r>
              <a:rPr lang="en-US" kern="0" dirty="0">
                <a:latin typeface="Arial" charset="0"/>
                <a:cs typeface="Arial" charset="0"/>
              </a:rPr>
              <a:t> </a:t>
            </a:r>
            <a:r>
              <a:rPr lang="en-US" kern="0" dirty="0" err="1">
                <a:latin typeface="Arial" charset="0"/>
                <a:cs typeface="Arial" charset="0"/>
              </a:rPr>
              <a:t>toimimaan</a:t>
            </a:r>
            <a:r>
              <a:rPr lang="en-US" kern="0" dirty="0">
                <a:latin typeface="Arial" charset="0"/>
                <a:cs typeface="Arial" charset="0"/>
              </a:rPr>
              <a:t> </a:t>
            </a:r>
            <a:r>
              <a:rPr lang="en-US" kern="0" dirty="0" err="1">
                <a:latin typeface="Arial" charset="0"/>
                <a:cs typeface="Arial" charset="0"/>
              </a:rPr>
              <a:t>yhdessä</a:t>
            </a:r>
            <a:r>
              <a:rPr lang="en-US" kern="0" dirty="0">
                <a:latin typeface="Arial" charset="0"/>
                <a:cs typeface="Arial" charset="0"/>
              </a:rPr>
              <a:t> </a:t>
            </a:r>
            <a:r>
              <a:rPr lang="en-US" kern="0" dirty="0" err="1">
                <a:latin typeface="Arial" charset="0"/>
                <a:cs typeface="Arial" charset="0"/>
              </a:rPr>
              <a:t>tiimini</a:t>
            </a:r>
            <a:r>
              <a:rPr lang="en-US" kern="0" dirty="0">
                <a:latin typeface="Arial" charset="0"/>
                <a:cs typeface="Arial" charset="0"/>
              </a:rPr>
              <a:t> </a:t>
            </a:r>
            <a:r>
              <a:rPr lang="en-US" kern="0" dirty="0" err="1">
                <a:latin typeface="Arial" charset="0"/>
                <a:cs typeface="Arial" charset="0"/>
              </a:rPr>
              <a:t>kanssa</a:t>
            </a:r>
            <a:r>
              <a:rPr lang="en-US" kern="0" dirty="0">
                <a:latin typeface="Arial" charset="0"/>
                <a:cs typeface="Arial" charset="0"/>
              </a:rPr>
              <a:t>, </a:t>
            </a:r>
            <a:r>
              <a:rPr lang="en-US" kern="0" dirty="0" err="1">
                <a:latin typeface="Arial" charset="0"/>
                <a:cs typeface="Arial" charset="0"/>
              </a:rPr>
              <a:t>jotta</a:t>
            </a:r>
            <a:r>
              <a:rPr lang="en-US" kern="0" dirty="0">
                <a:latin typeface="Arial" charset="0"/>
                <a:cs typeface="Arial" charset="0"/>
              </a:rPr>
              <a:t> </a:t>
            </a:r>
            <a:r>
              <a:rPr lang="en-US" kern="0" dirty="0" err="1">
                <a:latin typeface="Arial" charset="0"/>
                <a:cs typeface="Arial" charset="0"/>
              </a:rPr>
              <a:t>saavutamme</a:t>
            </a:r>
            <a:r>
              <a:rPr lang="en-US" kern="0" dirty="0">
                <a:latin typeface="Arial" charset="0"/>
                <a:cs typeface="Arial" charset="0"/>
              </a:rPr>
              <a:t> </a:t>
            </a:r>
            <a:r>
              <a:rPr lang="en-US" kern="0" dirty="0" err="1">
                <a:latin typeface="Arial" charset="0"/>
                <a:cs typeface="Arial" charset="0"/>
              </a:rPr>
              <a:t>alueellemme</a:t>
            </a:r>
            <a:r>
              <a:rPr lang="en-US" kern="0" dirty="0">
                <a:latin typeface="Arial" charset="0"/>
                <a:cs typeface="Arial" charset="0"/>
              </a:rPr>
              <a:t> </a:t>
            </a:r>
            <a:r>
              <a:rPr lang="en-US" kern="0" dirty="0" err="1">
                <a:latin typeface="Arial" charset="0"/>
                <a:cs typeface="Arial" charset="0"/>
              </a:rPr>
              <a:t>asetetut</a:t>
            </a:r>
            <a:r>
              <a:rPr lang="en-US" kern="0" dirty="0">
                <a:latin typeface="Arial" charset="0"/>
                <a:cs typeface="Arial" charset="0"/>
              </a:rPr>
              <a:t> </a:t>
            </a:r>
            <a:r>
              <a:rPr lang="en-US" kern="0" dirty="0" err="1">
                <a:latin typeface="Arial" charset="0"/>
                <a:cs typeface="Arial" charset="0"/>
              </a:rPr>
              <a:t>jäsenkasvutavoitteet</a:t>
            </a:r>
            <a:r>
              <a:rPr lang="en-US" kern="0" dirty="0">
                <a:latin typeface="Arial" charset="0"/>
                <a:cs typeface="Arial" charset="0"/>
              </a:rPr>
              <a:t>.</a:t>
            </a:r>
            <a:endParaRPr lang="en-US" sz="1800" kern="0" dirty="0">
              <a:latin typeface="Arial" charset="0"/>
              <a:cs typeface="Arial" charset="0"/>
            </a:endParaRP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en-US" sz="1800" i="0" u="none" strike="noStrike" kern="0" cap="none" spc="0" normalizeH="0" baseline="0" noProof="0" dirty="0" err="1">
                <a:ln>
                  <a:noFill/>
                </a:ln>
                <a:effectLst/>
                <a:uLnTx/>
                <a:uFillTx/>
                <a:latin typeface="Arial" charset="0"/>
                <a:ea typeface="Arial" charset="0"/>
                <a:cs typeface="Arial" charset="0"/>
              </a:rPr>
              <a:t>Piirimme</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sitoutuu</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asetettuihin</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jäsenkasvutavoitteisiin</a:t>
            </a:r>
            <a:r>
              <a:rPr kumimoji="0" lang="en-US" sz="1800" i="0" u="none" strike="noStrike" kern="0" cap="none" spc="0" normalizeH="0" baseline="0" noProof="0" dirty="0">
                <a:ln>
                  <a:noFill/>
                </a:ln>
                <a:effectLst/>
                <a:uLnTx/>
                <a:uFillTx/>
                <a:latin typeface="Arial" charset="0"/>
                <a:ea typeface="Arial" charset="0"/>
                <a:cs typeface="Arial" charset="0"/>
              </a:rPr>
              <a:t>.</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en-US" sz="1800" i="0" u="none" strike="noStrike" kern="0" cap="none" spc="0" normalizeH="0" baseline="0" noProof="0" dirty="0" err="1">
                <a:ln>
                  <a:noFill/>
                </a:ln>
                <a:effectLst/>
                <a:uLnTx/>
                <a:uFillTx/>
                <a:latin typeface="Arial" charset="0"/>
                <a:ea typeface="Arial" charset="0"/>
                <a:cs typeface="Arial" charset="0"/>
              </a:rPr>
              <a:t>Piirimme</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haluaa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asettaa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ylimääräisi</a:t>
            </a:r>
            <a:r>
              <a:rPr lang="en-US" kern="0" dirty="0">
                <a:latin typeface="Arial" charset="0"/>
                <a:ea typeface="Arial" charset="0"/>
                <a:cs typeface="Arial" charset="0"/>
              </a:rPr>
              <a:t>ä </a:t>
            </a:r>
            <a:r>
              <a:rPr lang="en-US" kern="0" dirty="0" err="1">
                <a:latin typeface="Arial" charset="0"/>
                <a:ea typeface="Arial" charset="0"/>
                <a:cs typeface="Arial" charset="0"/>
              </a:rPr>
              <a:t>tavoitteita</a:t>
            </a:r>
            <a:r>
              <a:rPr kumimoji="0" lang="en-US" sz="1800" i="0" u="none" strike="noStrike" kern="0" cap="none" spc="0" normalizeH="0" baseline="0" noProof="0" dirty="0">
                <a:ln>
                  <a:noFill/>
                </a:ln>
                <a:effectLst/>
                <a:uLnTx/>
                <a:uFillTx/>
                <a:latin typeface="Arial" charset="0"/>
                <a:ea typeface="Arial" charset="0"/>
                <a:cs typeface="Arial" charset="0"/>
              </a:rPr>
              <a:t>. </a:t>
            </a:r>
          </a:p>
          <a:p>
            <a:pPr lvl="1">
              <a:lnSpc>
                <a:spcPct val="105000"/>
              </a:lnSpc>
              <a:spcAft>
                <a:spcPts val="600"/>
              </a:spcAft>
              <a:buClr>
                <a:schemeClr val="tx1">
                  <a:lumMod val="50000"/>
                  <a:lumOff val="50000"/>
                </a:schemeClr>
              </a:buClr>
              <a:buSzPct val="80000"/>
            </a:pPr>
            <a:r>
              <a:rPr kumimoji="0" lang="en-US" sz="1600" i="1" u="none" strike="noStrike" kern="0" cap="none" spc="0" normalizeH="0" baseline="0" noProof="0" dirty="0" err="1">
                <a:ln>
                  <a:noFill/>
                </a:ln>
                <a:effectLst/>
                <a:uLnTx/>
                <a:uFillTx/>
                <a:latin typeface="Arial" charset="0"/>
                <a:ea typeface="Arial" charset="0"/>
                <a:cs typeface="Arial" charset="0"/>
              </a:rPr>
              <a:t>Huomaa</a:t>
            </a:r>
            <a:r>
              <a:rPr kumimoji="0" lang="en-US" sz="1600" i="1" u="none" strike="noStrike" kern="0" cap="none" spc="0" normalizeH="0" baseline="0" noProof="0" dirty="0">
                <a:ln>
                  <a:noFill/>
                </a:ln>
                <a:effectLst/>
                <a:uLnTx/>
                <a:uFillTx/>
                <a:latin typeface="Arial" charset="0"/>
                <a:ea typeface="Arial" charset="0"/>
                <a:cs typeface="Arial" charset="0"/>
              </a:rPr>
              <a:t>, </a:t>
            </a:r>
            <a:r>
              <a:rPr kumimoji="0" lang="en-US" sz="1600" i="1" u="none" strike="noStrike" kern="0" cap="none" spc="0" normalizeH="0" baseline="0" noProof="0" dirty="0" err="1">
                <a:ln>
                  <a:noFill/>
                </a:ln>
                <a:effectLst/>
                <a:uLnTx/>
                <a:uFillTx/>
                <a:latin typeface="Arial" charset="0"/>
                <a:ea typeface="Arial" charset="0"/>
                <a:cs typeface="Arial" charset="0"/>
              </a:rPr>
              <a:t>että</a:t>
            </a:r>
            <a:r>
              <a:rPr kumimoji="0" lang="en-US" sz="1600" i="1" u="none" strike="noStrike" kern="0" cap="none" spc="0" normalizeH="0" baseline="0" noProof="0" dirty="0">
                <a:ln>
                  <a:noFill/>
                </a:ln>
                <a:effectLst/>
                <a:uLnTx/>
                <a:uFillTx/>
                <a:latin typeface="Arial" charset="0"/>
                <a:ea typeface="Arial" charset="0"/>
                <a:cs typeface="Arial" charset="0"/>
              </a:rPr>
              <a:t> </a:t>
            </a:r>
            <a:r>
              <a:rPr kumimoji="0" lang="en-US" sz="1600" i="1" u="none" strike="noStrike" kern="0" cap="none" spc="0" normalizeH="0" baseline="0" noProof="0" dirty="0" err="1">
                <a:ln>
                  <a:noFill/>
                </a:ln>
                <a:effectLst/>
                <a:uLnTx/>
                <a:uFillTx/>
                <a:latin typeface="Arial" charset="0"/>
                <a:ea typeface="Arial" charset="0"/>
                <a:cs typeface="Arial" charset="0"/>
              </a:rPr>
              <a:t>näm</a:t>
            </a:r>
            <a:r>
              <a:rPr lang="en-US" sz="1600" i="1" kern="0" dirty="0">
                <a:latin typeface="Arial" charset="0"/>
                <a:ea typeface="Arial" charset="0"/>
                <a:cs typeface="Arial" charset="0"/>
              </a:rPr>
              <a:t>ä </a:t>
            </a:r>
            <a:r>
              <a:rPr lang="en-US" sz="1600" i="1" kern="0" dirty="0" err="1">
                <a:latin typeface="Arial" charset="0"/>
                <a:ea typeface="Arial" charset="0"/>
                <a:cs typeface="Arial" charset="0"/>
              </a:rPr>
              <a:t>uudet</a:t>
            </a:r>
            <a:r>
              <a:rPr lang="en-US" sz="1600" i="1" kern="0" dirty="0">
                <a:latin typeface="Arial" charset="0"/>
                <a:ea typeface="Arial" charset="0"/>
                <a:cs typeface="Arial" charset="0"/>
              </a:rPr>
              <a:t> </a:t>
            </a:r>
            <a:r>
              <a:rPr lang="en-US" sz="1600" i="1" kern="0" dirty="0" err="1">
                <a:latin typeface="Arial" charset="0"/>
                <a:ea typeface="Arial" charset="0"/>
                <a:cs typeface="Arial" charset="0"/>
              </a:rPr>
              <a:t>tavoitteet</a:t>
            </a:r>
            <a:r>
              <a:rPr lang="en-US" sz="1600" i="1" kern="0" dirty="0">
                <a:latin typeface="Arial" charset="0"/>
                <a:ea typeface="Arial" charset="0"/>
                <a:cs typeface="Arial" charset="0"/>
              </a:rPr>
              <a:t> </a:t>
            </a:r>
            <a:r>
              <a:rPr lang="en-US" sz="1600" i="1" kern="0" dirty="0" err="1">
                <a:latin typeface="Arial" charset="0"/>
                <a:ea typeface="Arial" charset="0"/>
                <a:cs typeface="Arial" charset="0"/>
              </a:rPr>
              <a:t>lisätään</a:t>
            </a:r>
            <a:r>
              <a:rPr lang="en-US" sz="1600" i="1" kern="0" dirty="0">
                <a:latin typeface="Arial" charset="0"/>
                <a:ea typeface="Arial" charset="0"/>
                <a:cs typeface="Arial" charset="0"/>
              </a:rPr>
              <a:t> </a:t>
            </a:r>
            <a:r>
              <a:rPr lang="en-US" sz="1600" i="1" kern="0" dirty="0" err="1">
                <a:latin typeface="Arial" charset="0"/>
                <a:ea typeface="Arial" charset="0"/>
                <a:cs typeface="Arial" charset="0"/>
              </a:rPr>
              <a:t>määriteltyihin</a:t>
            </a:r>
            <a:r>
              <a:rPr lang="en-US" sz="1600" i="1" kern="0" dirty="0">
                <a:latin typeface="Arial" charset="0"/>
                <a:ea typeface="Arial" charset="0"/>
                <a:cs typeface="Arial" charset="0"/>
              </a:rPr>
              <a:t> </a:t>
            </a:r>
            <a:r>
              <a:rPr lang="en-US" sz="1600" i="1" kern="0" dirty="0" err="1">
                <a:latin typeface="Arial" charset="0"/>
                <a:ea typeface="Arial" charset="0"/>
                <a:cs typeface="Arial" charset="0"/>
              </a:rPr>
              <a:t>minimitavoitteisiin</a:t>
            </a:r>
            <a:r>
              <a:rPr lang="en-US" sz="1600" i="1" kern="0" dirty="0">
                <a:latin typeface="Arial" charset="0"/>
                <a:ea typeface="Arial" charset="0"/>
                <a:cs typeface="Arial" charset="0"/>
              </a:rPr>
              <a:t> </a:t>
            </a:r>
            <a:r>
              <a:rPr lang="en-US" sz="1600" i="1" kern="0" dirty="0" err="1">
                <a:latin typeface="Arial" charset="0"/>
                <a:ea typeface="Arial" charset="0"/>
                <a:cs typeface="Arial" charset="0"/>
              </a:rPr>
              <a:t>liittyen</a:t>
            </a:r>
            <a:r>
              <a:rPr lang="en-US" sz="1600" i="1" kern="0" dirty="0">
                <a:latin typeface="Arial" charset="0"/>
                <a:ea typeface="Arial" charset="0"/>
                <a:cs typeface="Arial" charset="0"/>
              </a:rPr>
              <a:t> </a:t>
            </a:r>
            <a:r>
              <a:rPr lang="en-US" sz="1600" i="1" kern="0" dirty="0" err="1">
                <a:latin typeface="Arial" charset="0"/>
                <a:ea typeface="Arial" charset="0"/>
                <a:cs typeface="Arial" charset="0"/>
              </a:rPr>
              <a:t>jäsenkasvuun</a:t>
            </a:r>
            <a:r>
              <a:rPr lang="en-US" sz="1600" i="1" kern="0" dirty="0">
                <a:latin typeface="Arial" charset="0"/>
                <a:ea typeface="Arial" charset="0"/>
                <a:cs typeface="Arial" charset="0"/>
              </a:rPr>
              <a:t>.</a:t>
            </a:r>
            <a:r>
              <a:rPr kumimoji="0" lang="en-US" sz="1600" i="1" u="none" strike="noStrike" kern="0" cap="none" spc="0" normalizeH="0" baseline="0" noProof="0" dirty="0">
                <a:ln>
                  <a:noFill/>
                </a:ln>
                <a:effectLst/>
                <a:uLnTx/>
                <a:uFillTx/>
                <a:latin typeface="Arial" charset="0"/>
                <a:ea typeface="Arial" charset="0"/>
                <a:cs typeface="Arial" charset="0"/>
              </a:rPr>
              <a:t> </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en-US" sz="1800" i="0" u="none" strike="noStrike" kern="0" cap="none" spc="0" normalizeH="0" baseline="0" noProof="0" dirty="0" err="1">
                <a:ln>
                  <a:noFill/>
                </a:ln>
                <a:effectLst/>
                <a:uLnTx/>
                <a:uFillTx/>
                <a:latin typeface="Arial" charset="0"/>
                <a:ea typeface="Arial" charset="0"/>
                <a:cs typeface="Arial" charset="0"/>
              </a:rPr>
              <a:t>Tiimimme</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perustaa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lisäksi</a:t>
            </a:r>
            <a:r>
              <a:rPr kumimoji="0" lang="en-US" sz="1800" i="0" u="none" strike="noStrike" kern="0" cap="none" spc="0" normalizeH="0" baseline="0" noProof="0" dirty="0">
                <a:ln>
                  <a:noFill/>
                </a:ln>
                <a:effectLst/>
                <a:uLnTx/>
                <a:uFillTx/>
                <a:latin typeface="Arial" charset="0"/>
                <a:ea typeface="Arial" charset="0"/>
                <a:cs typeface="Arial" charset="0"/>
              </a:rPr>
              <a:t> _____ </a:t>
            </a:r>
            <a:r>
              <a:rPr kumimoji="0" lang="en-US" sz="1800" i="0" u="none" strike="noStrike" kern="0" cap="none" spc="0" normalizeH="0" baseline="0" noProof="0" dirty="0" err="1">
                <a:ln>
                  <a:noFill/>
                </a:ln>
                <a:effectLst/>
                <a:uLnTx/>
                <a:uFillTx/>
                <a:latin typeface="Arial" charset="0"/>
                <a:ea typeface="Arial" charset="0"/>
                <a:cs typeface="Arial" charset="0"/>
              </a:rPr>
              <a:t>uutta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klubia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joissa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jokaisessa</a:t>
            </a:r>
            <a:r>
              <a:rPr kumimoji="0" lang="en-US" sz="1800" i="0" u="none" strike="noStrike" kern="0" cap="none" spc="0" normalizeH="0" baseline="0" noProof="0" dirty="0">
                <a:ln>
                  <a:noFill/>
                </a:ln>
                <a:effectLst/>
                <a:uLnTx/>
                <a:uFillTx/>
                <a:latin typeface="Arial" charset="0"/>
                <a:ea typeface="Arial" charset="0"/>
                <a:cs typeface="Arial" charset="0"/>
              </a:rPr>
              <a:t> on </a:t>
            </a:r>
            <a:r>
              <a:rPr kumimoji="0" lang="en-US" sz="1800" i="0" u="none" strike="noStrike" kern="0" cap="none" spc="0" normalizeH="0" baseline="0" noProof="0" dirty="0" err="1">
                <a:ln>
                  <a:noFill/>
                </a:ln>
                <a:effectLst/>
                <a:uLnTx/>
                <a:uFillTx/>
                <a:latin typeface="Arial" charset="0"/>
                <a:ea typeface="Arial" charset="0"/>
                <a:cs typeface="Arial" charset="0"/>
              </a:rPr>
              <a:t>vähintään</a:t>
            </a:r>
            <a:r>
              <a:rPr kumimoji="0" lang="en-US" sz="1800" i="0" u="none" strike="noStrike" kern="0" cap="none" spc="0" normalizeH="0" baseline="0" noProof="0" dirty="0">
                <a:ln>
                  <a:noFill/>
                </a:ln>
                <a:effectLst/>
                <a:uLnTx/>
                <a:uFillTx/>
                <a:latin typeface="Arial" charset="0"/>
                <a:ea typeface="Arial" charset="0"/>
                <a:cs typeface="Arial" charset="0"/>
              </a:rPr>
              <a:t> 20 </a:t>
            </a:r>
            <a:r>
              <a:rPr kumimoji="0" lang="en-US" sz="1800" i="0" u="none" strike="noStrike" kern="0" cap="none" spc="0" normalizeH="0" baseline="0" noProof="0" dirty="0" err="1">
                <a:ln>
                  <a:noFill/>
                </a:ln>
                <a:effectLst/>
                <a:uLnTx/>
                <a:uFillTx/>
                <a:latin typeface="Arial" charset="0"/>
                <a:ea typeface="Arial" charset="0"/>
                <a:cs typeface="Arial" charset="0"/>
              </a:rPr>
              <a:t>perustajajäsentä</a:t>
            </a:r>
            <a:r>
              <a:rPr kumimoji="0" lang="en-US" sz="1800" i="0" u="none" strike="noStrike" kern="0" cap="none" spc="0" normalizeH="0" baseline="0" noProof="0" dirty="0">
                <a:ln>
                  <a:noFill/>
                </a:ln>
                <a:effectLst/>
                <a:uLnTx/>
                <a:uFillTx/>
                <a:latin typeface="Arial" charset="0"/>
                <a:ea typeface="Arial" charset="0"/>
                <a:cs typeface="Arial" charset="0"/>
              </a:rPr>
              <a:t>.</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en-US" sz="1800" i="0" u="none" strike="noStrike" kern="0" cap="none" spc="0" normalizeH="0" baseline="0" noProof="0" dirty="0" err="1">
                <a:ln>
                  <a:noFill/>
                </a:ln>
                <a:effectLst/>
                <a:uLnTx/>
                <a:uFillTx/>
                <a:latin typeface="Arial" charset="0"/>
                <a:ea typeface="Arial" charset="0"/>
                <a:cs typeface="Arial" charset="0"/>
              </a:rPr>
              <a:t>Klubimme</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ottavat</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lisäksi</a:t>
            </a:r>
            <a:r>
              <a:rPr kumimoji="0" lang="en-US" sz="1800" i="0" u="none" strike="noStrike" kern="0" cap="none" spc="0" normalizeH="0" baseline="0" noProof="0" dirty="0">
                <a:ln>
                  <a:noFill/>
                </a:ln>
                <a:effectLst/>
                <a:uLnTx/>
                <a:uFillTx/>
                <a:latin typeface="Arial" charset="0"/>
                <a:ea typeface="Arial" charset="0"/>
                <a:cs typeface="Arial" charset="0"/>
              </a:rPr>
              <a:t> ______ </a:t>
            </a:r>
            <a:r>
              <a:rPr kumimoji="0" lang="en-US" sz="1800" i="0" u="none" strike="noStrike" kern="0" cap="none" spc="0" normalizeH="0" baseline="0" noProof="0" dirty="0" err="1">
                <a:ln>
                  <a:noFill/>
                </a:ln>
                <a:effectLst/>
                <a:uLnTx/>
                <a:uFillTx/>
                <a:latin typeface="Arial" charset="0"/>
                <a:ea typeface="Arial" charset="0"/>
                <a:cs typeface="Arial" charset="0"/>
              </a:rPr>
              <a:t>uutta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jäsentä</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olemass</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oleviin</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klubeihin</a:t>
            </a:r>
            <a:r>
              <a:rPr kumimoji="0" lang="en-US" sz="1800" i="0" u="none" strike="noStrike" kern="0" cap="none" spc="0" normalizeH="0" baseline="0" noProof="0" dirty="0">
                <a:ln>
                  <a:noFill/>
                </a:ln>
                <a:effectLst/>
                <a:uLnTx/>
                <a:uFillTx/>
                <a:latin typeface="Arial" charset="0"/>
                <a:ea typeface="Arial" charset="0"/>
                <a:cs typeface="Arial" charset="0"/>
              </a:rPr>
              <a:t>.</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en-US" sz="1800" i="0" u="none" strike="noStrike" kern="0" cap="none" spc="0" normalizeH="0" baseline="0" noProof="0" dirty="0" err="1">
                <a:ln>
                  <a:noFill/>
                </a:ln>
                <a:effectLst/>
                <a:uLnTx/>
                <a:uFillTx/>
                <a:latin typeface="Arial" charset="0"/>
                <a:ea typeface="Arial" charset="0"/>
                <a:cs typeface="Arial" charset="0"/>
              </a:rPr>
              <a:t>Piirimme</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kasvattaa</a:t>
            </a:r>
            <a:r>
              <a:rPr kumimoji="0" lang="en-US" sz="1800" i="0" u="none" strike="noStrike" kern="0" cap="none" spc="0" normalizeH="0" baseline="0" noProof="0" dirty="0">
                <a:ln>
                  <a:noFill/>
                </a:ln>
                <a:effectLst/>
                <a:uLnTx/>
                <a:uFillTx/>
                <a:latin typeface="Arial" charset="0"/>
                <a:ea typeface="Arial" charset="0"/>
                <a:cs typeface="Arial" charset="0"/>
              </a:rPr>
              <a:t> </a:t>
            </a:r>
            <a:r>
              <a:rPr kumimoji="0" lang="en-US" sz="1800" i="0" u="none" strike="noStrike" kern="0" cap="none" spc="0" normalizeH="0" baseline="0" noProof="0" dirty="0" err="1">
                <a:ln>
                  <a:noFill/>
                </a:ln>
                <a:effectLst/>
                <a:uLnTx/>
                <a:uFillTx/>
                <a:latin typeface="Arial" charset="0"/>
                <a:ea typeface="Arial" charset="0"/>
                <a:cs typeface="Arial" charset="0"/>
              </a:rPr>
              <a:t>nettojäsenkasvua</a:t>
            </a:r>
            <a:r>
              <a:rPr kumimoji="0" lang="en-US" sz="1800" i="0" u="none" strike="noStrike" kern="0" cap="none" spc="0" normalizeH="0" baseline="0" noProof="0" dirty="0">
                <a:ln>
                  <a:noFill/>
                </a:ln>
                <a:effectLst/>
                <a:uLnTx/>
                <a:uFillTx/>
                <a:latin typeface="Arial" charset="0"/>
                <a:ea typeface="Arial" charset="0"/>
                <a:cs typeface="Arial" charset="0"/>
              </a:rPr>
              <a:t> ______ </a:t>
            </a:r>
            <a:r>
              <a:rPr kumimoji="0" lang="en-US" sz="1800" i="0" u="none" strike="noStrike" kern="0" cap="none" spc="0" normalizeH="0" baseline="0" noProof="0" dirty="0" err="1">
                <a:ln>
                  <a:noFill/>
                </a:ln>
                <a:effectLst/>
                <a:uLnTx/>
                <a:uFillTx/>
                <a:latin typeface="Arial" charset="0"/>
                <a:ea typeface="Arial" charset="0"/>
                <a:cs typeface="Arial" charset="0"/>
              </a:rPr>
              <a:t>jäsenellä</a:t>
            </a:r>
            <a:r>
              <a:rPr kumimoji="0" lang="en-US" sz="1800" i="0" u="none" strike="noStrike" kern="0" cap="none" spc="0" normalizeH="0" baseline="0" noProof="0" dirty="0">
                <a:ln>
                  <a:noFill/>
                </a:ln>
                <a:effectLst/>
                <a:uLnTx/>
                <a:uFillTx/>
                <a:latin typeface="Arial" charset="0"/>
                <a:ea typeface="Arial" charset="0"/>
                <a:cs typeface="Arial" charset="0"/>
              </a:rPr>
              <a:t>.</a:t>
            </a:r>
            <a:endParaRPr lang="en-US" dirty="0"/>
          </a:p>
        </p:txBody>
      </p:sp>
    </p:spTree>
    <p:extLst>
      <p:ext uri="{BB962C8B-B14F-4D97-AF65-F5344CB8AC3E}">
        <p14:creationId xmlns:p14="http://schemas.microsoft.com/office/powerpoint/2010/main" val="228525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cap="none" normalizeH="0" baseline="0" noProof="0">
                <a:ln>
                  <a:noFill/>
                </a:ln>
                <a:solidFill>
                  <a:prstClr val="white">
                    <a:alpha val="44000"/>
                  </a:prstClr>
                </a:solidFill>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86681"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fi-FI" sz="4000" b="1">
                <a:solidFill>
                  <a:prstClr val="white"/>
                </a:solidFill>
              </a:rPr>
              <a:t>Epäilyttääkö päätös ryhtyä toimeen - katsotaanpa tarkemmin. </a:t>
            </a:r>
            <a:br>
              <a:rPr lang="fi-FI" sz="4000" b="1">
                <a:solidFill>
                  <a:prstClr val="white"/>
                </a:solidFill>
              </a:rPr>
            </a:br>
            <a:r>
              <a:rPr lang="fi-FI" sz="4000" b="1">
                <a:solidFill>
                  <a:prstClr val="white"/>
                </a:solidFill>
              </a:rPr>
              <a:t>Voit jaotella suuren suunnitelman pieniin osasiin ja ottaa niistä ensimmäisen tehtäväksesi samantien.</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i-FI" sz="2400" b="1">
                <a:solidFill>
                  <a:schemeClr val="bg1"/>
                </a:solidFill>
              </a:rPr>
              <a:t>- Indira Gandhi</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4000" b="1" i="0" u="none" strike="noStrike" cap="none" normalizeH="0" baseline="0" noProof="0">
                <a:ln>
                  <a:noFill/>
                </a:ln>
                <a:solidFill>
                  <a:srgbClr val="33373B"/>
                </a:solidFill>
                <a:uLnTx/>
                <a:uFillTx/>
                <a:ea typeface="Times New Roman" panose="02020603050405020304" pitchFamily="18" charset="0"/>
                <a:cs typeface="Arial" panose="020B0604020202020204" pitchFamily="34" charset="0"/>
              </a:rPr>
              <a:t>Toimintasuunnitelman malli</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650075855"/>
              </p:ext>
            </p:extLst>
          </p:nvPr>
        </p:nvGraphicFramePr>
        <p:xfrm>
          <a:off x="229564" y="1153797"/>
          <a:ext cx="11734800" cy="561423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fi-FI" sz="1600" b="1">
                          <a:latin typeface="Century Gothic" panose="020B0502020202020204" pitchFamily="34" charset="0"/>
                          <a:ea typeface="Times New Roman" panose="02020603050405020304" pitchFamily="18" charset="0"/>
                          <a:cs typeface="Calibri" panose="020F0502020204030204" pitchFamily="34" charset="0"/>
                        </a:rPr>
                        <a:t>Keskittymisalue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fi-FI" sz="14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Palveluaktiviteetit                          </a:t>
                      </a:r>
                    </a:p>
                    <a:p>
                      <a:pPr marL="0" marR="0">
                        <a:spcBef>
                          <a:spcPts val="0"/>
                        </a:spcBef>
                        <a:spcAft>
                          <a:spcPts val="0"/>
                        </a:spcAft>
                      </a:pPr>
                      <a:r>
                        <a:rPr lang="fi-FI" sz="14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Jäsenkehitys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fi-FI" sz="1400" b="0" cap="all" dirty="0">
                          <a:solidFill>
                            <a:schemeClr val="accent6"/>
                          </a:solidFill>
                        </a:rPr>
                        <a:t>☐ Johtajakoulutuksen kehittäminen</a:t>
                      </a:r>
                      <a:r>
                        <a:rPr lang="fi-FI"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fi-FI" sz="1400" b="0" cap="all" dirty="0">
                          <a:solidFill>
                            <a:schemeClr val="accent6"/>
                          </a:solidFill>
                        </a:rPr>
                        <a:t>☐ LCIF</a:t>
                      </a: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400" b="0" cap="all">
                          <a:solidFill>
                            <a:schemeClr val="accent6"/>
                          </a:solidFill>
                        </a:rPr>
                        <a:t>☐ Oma tavoite</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fi-FI" sz="16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Tavoitelausunto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Toimintavaihe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Vastuullinen osapuoli</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Vaadittavat resurssit </a:t>
                      </a:r>
                      <a:b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(tiimin jäsenet, teknologia, rahoitus,</a:t>
                      </a:r>
                      <a:b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jne.)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fi-FI"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Aikaraja</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Arviointi</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Muutokset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Ilmoita, mitä piirin on tarkoitus saavuttaa.</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3" y="990600"/>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Mihin tavoitteeseen pyritään?</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Kerro kuinka tiimisi saavuttaa tavoitteen. Toimintavaiheen tulisi olla tarkka ja mitattavissa. Sisällytä yksityiskohtia, kuten lionien lukumäärä, erityiset aktiviteetit, viestintä jne.</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Ilmoita henkilöt, jotka tekevät työn kunkin toimintavaiheen suorittamiseksi.</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Ilmoita kunkin toimintavaiheen suorittamiseen tarvittavat avainresurssit tai rahoitus.</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5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Ilmoita, milloin suunnittelu on aloitettava jokaisen toimintavaiheen suorittamiseksi. Muista varata ylimääräistä aikaa, jotta voit ottaa yhteyttä vastuuhenkilöön eräpäivää valittaessa.</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Valmistuu pitkin vuotta; arvioinnin perusteella, mitä muutoksia lueteltuun aikajanaan/toimintavaiheisiin on tehtävä edellä mainitun tavoitelausunnon saavuttamiseksi.</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Valmistuu pitkin vuotta; kaikki saadut toimet/palaute, jotka saattavat vaikuttaa yleiseen aikatauluun ja yllä luetellun tavoitelausunnon saavuttamiseen tarvittaviin toimiin.</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Malleja toimintasuunnitelmista</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i-FI">
                <a:solidFill>
                  <a:prstClr val="white"/>
                </a:solidFill>
              </a:rPr>
              <a:t>Painopistealue 1: Uudet klubit</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2216122690"/>
              </p:ext>
            </p:extLst>
          </p:nvPr>
        </p:nvGraphicFramePr>
        <p:xfrm>
          <a:off x="859148" y="304800"/>
          <a:ext cx="10590836" cy="6208244"/>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fi-FI" sz="1400" b="1">
                          <a:latin typeface="Century Gothic" panose="020B0502020202020204" pitchFamily="34" charset="0"/>
                          <a:ea typeface="Times New Roman" panose="02020603050405020304" pitchFamily="18" charset="0"/>
                          <a:cs typeface="Calibri" panose="020F0502020204030204" pitchFamily="34" charset="0"/>
                        </a:rPr>
                        <a:t>Keskittymisalue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fi-FI"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Palveluaktiviteetit                          </a:t>
                      </a:r>
                    </a:p>
                    <a:p>
                      <a:pPr marL="0" marR="0">
                        <a:spcBef>
                          <a:spcPts val="0"/>
                        </a:spcBef>
                        <a:spcAft>
                          <a:spcPts val="0"/>
                        </a:spcAft>
                      </a:pPr>
                      <a:r>
                        <a:rPr lang="fi-FI"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Jäsenkehitys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fi-FI" sz="1300" b="0" cap="all" dirty="0">
                          <a:solidFill>
                            <a:schemeClr val="accent6"/>
                          </a:solidFill>
                        </a:rPr>
                        <a:t>☐ Johtajakoulutuksen kehittäminen</a:t>
                      </a:r>
                      <a:r>
                        <a:rPr lang="fi-FI"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fi-FI" sz="1300" b="0" cap="all" dirty="0">
                          <a:solidFill>
                            <a:schemeClr val="accent6"/>
                          </a:solidFill>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b="0" cap="all">
                          <a:solidFill>
                            <a:schemeClr val="accent6"/>
                          </a:solidFill>
                        </a:rPr>
                        <a:t>☐ Oma tavoite</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fi-FI"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Tavoitelausunto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”Tämän toimivuoden loppuun mennessä tiimimme perustaa lisäksi yhden uuden klubin, jossa on vähintään 20 perustajajäsentä.”</a:t>
                      </a: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Toimintavaihe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Vastuullinen osapuoli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Vaadittavat resurssit </a:t>
                      </a:r>
                      <a:b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(tiimin jäsenet, teknologia, rahoitus,</a:t>
                      </a:r>
                      <a:b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jne.)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i-FI"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Aikaraja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18731">
                <a:tc>
                  <a:txBody>
                    <a:bodyPr/>
                    <a:lstStyle/>
                    <a:p>
                      <a:pPr marL="0" marR="0">
                        <a:spcBef>
                          <a:spcPts val="0"/>
                        </a:spcBef>
                        <a:spcAft>
                          <a:spcPts val="0"/>
                        </a:spcAft>
                      </a:pPr>
                      <a:r>
                        <a:rPr lang="fi-FI" sz="1300" b="1">
                          <a:latin typeface="Century Gothic" panose="020B0502020202020204" pitchFamily="34" charset="0"/>
                          <a:ea typeface="Times New Roman" panose="02020603050405020304" pitchFamily="18" charset="0"/>
                          <a:cs typeface="Times New Roman" panose="02020603050405020304" pitchFamily="18" charset="0"/>
                        </a:rPr>
                        <a:t>Perusta</a:t>
                      </a:r>
                      <a:r>
                        <a:rPr lang="fi-FI" sz="1300">
                          <a:latin typeface="Century Gothic" panose="020B0502020202020204" pitchFamily="34" charset="0"/>
                          <a:ea typeface="Times New Roman" panose="02020603050405020304" pitchFamily="18" charset="0"/>
                          <a:cs typeface="Times New Roman" panose="02020603050405020304" pitchFamily="18" charset="0"/>
                        </a:rPr>
                        <a:t> klubilaajennustiimi</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Piirin GMT-koordinaattori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 Lista kiinnostuneista jäseni, s-posti</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5. kesäkuuta 202X</a:t>
                      </a:r>
                    </a:p>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7. kesäkuuta 202X</a:t>
                      </a:r>
                    </a:p>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1">
                          <a:latin typeface="Century Gothic" panose="020B0502020202020204" pitchFamily="34" charset="0"/>
                          <a:ea typeface="Times New Roman" panose="02020603050405020304" pitchFamily="18" charset="0"/>
                          <a:cs typeface="Times New Roman" panose="02020603050405020304" pitchFamily="18" charset="0"/>
                        </a:rPr>
                        <a:t>Valitse</a:t>
                      </a:r>
                      <a:r>
                        <a:rPr lang="fi-FI" sz="1300">
                          <a:latin typeface="Century Gothic" panose="020B0502020202020204" pitchFamily="34" charset="0"/>
                          <a:ea typeface="Times New Roman" panose="02020603050405020304" pitchFamily="18" charset="0"/>
                          <a:cs typeface="Times New Roman" panose="02020603050405020304" pitchFamily="18" charset="0"/>
                        </a:rPr>
                        <a:t> uuden klubin sijainti</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Klubilaajennustiimi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Uuden klubin paikkakunnan tarvearvio, virtuaalinen palaverialusta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10. kesäkuuta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20. kesäkuuta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fi-FI" sz="1300" b="1">
                          <a:latin typeface="Century Gothic" panose="020B0502020202020204" pitchFamily="34" charset="0"/>
                          <a:ea typeface="Times New Roman" panose="02020603050405020304" pitchFamily="18" charset="0"/>
                          <a:cs typeface="Times New Roman" panose="02020603050405020304" pitchFamily="18" charset="0"/>
                        </a:rPr>
                        <a:t>Valitse</a:t>
                      </a:r>
                      <a:r>
                        <a:rPr lang="fi-FI" sz="1300">
                          <a:latin typeface="Century Gothic" panose="020B0502020202020204" pitchFamily="34" charset="0"/>
                          <a:ea typeface="Times New Roman" panose="02020603050405020304" pitchFamily="18" charset="0"/>
                          <a:cs typeface="Times New Roman" panose="02020603050405020304" pitchFamily="18" charset="0"/>
                        </a:rPr>
                        <a:t> klubille teema valitun paikkakunnan tarpeisiin perustuen.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Klubilaajennustiimi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a:latin typeface="Century Gothic" panose="020B0502020202020204" pitchFamily="34" charset="0"/>
                        </a:rPr>
                        <a:t>Teemaklubien verkkosivu, virtuaalinen palaverialusta</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10. kesäkuuta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20. kesäkuuta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fi-FI" sz="1300" b="1" dirty="0">
                          <a:latin typeface="Century Gothic" panose="020B0502020202020204" pitchFamily="34" charset="0"/>
                          <a:ea typeface="Times New Roman" panose="02020603050405020304" pitchFamily="18" charset="0"/>
                          <a:cs typeface="Times New Roman" panose="02020603050405020304" pitchFamily="18" charset="0"/>
                        </a:rPr>
                        <a:t>Mainosta</a:t>
                      </a:r>
                      <a:r>
                        <a:rPr lang="fi-FI" sz="1300" dirty="0">
                          <a:latin typeface="Century Gothic" panose="020B0502020202020204" pitchFamily="34" charset="0"/>
                          <a:ea typeface="Times New Roman" panose="02020603050405020304" pitchFamily="18" charset="0"/>
                          <a:cs typeface="Times New Roman" panose="02020603050405020304" pitchFamily="18" charset="0"/>
                        </a:rPr>
                        <a:t> uutta klubia sosiaalisessa mediassa ja muilla verkkoalustoilla.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Klubilaajennustiimi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a:latin typeface="Century Gothic" panose="020B0502020202020204" pitchFamily="34" charset="0"/>
                        </a:rPr>
                        <a:t>Sosiaalisen median viestipohjat, Uusien klubien tapahtumaviestintä, Uusien klubien kehittämisopas, Budjetti 100 eur verkkomainontaa varten</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 heinäkuuta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 elokuuta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Arviointi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Muutokset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82594" y="901096"/>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Malleja toimintasuunnitelmista</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i-FI">
                <a:solidFill>
                  <a:prstClr val="white"/>
                </a:solidFill>
              </a:rPr>
              <a:t>Painopistealue 2: Uudet jäsenet</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787467219"/>
              </p:ext>
            </p:extLst>
          </p:nvPr>
        </p:nvGraphicFramePr>
        <p:xfrm>
          <a:off x="800582" y="413528"/>
          <a:ext cx="10590836" cy="6030943"/>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fi-FI" sz="1400" b="1">
                          <a:latin typeface="Century Gothic" panose="020B0502020202020204" pitchFamily="34" charset="0"/>
                          <a:ea typeface="Times New Roman" panose="02020603050405020304" pitchFamily="18" charset="0"/>
                          <a:cs typeface="Calibri" panose="020F0502020204030204" pitchFamily="34" charset="0"/>
                        </a:rPr>
                        <a:t>Keskittymisalue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fi-FI"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Palveluaktiviteetit                          </a:t>
                      </a:r>
                    </a:p>
                    <a:p>
                      <a:pPr marL="0" marR="0">
                        <a:spcBef>
                          <a:spcPts val="0"/>
                        </a:spcBef>
                        <a:spcAft>
                          <a:spcPts val="0"/>
                        </a:spcAft>
                      </a:pPr>
                      <a:r>
                        <a:rPr lang="fi-FI" sz="1300" b="0" cap="all" dirty="0">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Jäsenkehitys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fi-FI" sz="1300" b="0" cap="all" dirty="0">
                          <a:solidFill>
                            <a:schemeClr val="accent6"/>
                          </a:solidFill>
                        </a:rPr>
                        <a:t>☐ Johtajakoulutuksen kehittäminen</a:t>
                      </a:r>
                      <a:r>
                        <a:rPr lang="fi-FI"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fi-FI" sz="1300" b="0" cap="all" dirty="0">
                          <a:solidFill>
                            <a:schemeClr val="accent6"/>
                          </a:solidFill>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b="0" cap="all">
                          <a:solidFill>
                            <a:schemeClr val="accent6"/>
                          </a:solidFill>
                        </a:rPr>
                        <a:t>☐ Oma tavoite</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fi-FI"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Tavoitelausunto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”Tämän toimivuoden loppuun mennessä klubimme ovat lisäksi ottaneet vähintään 10 uutta jäsentä olemassa oleviin klubeihin.”</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Toimintavaihe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Vastuullinen osapuoli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Vaadittavat resurssit </a:t>
                      </a:r>
                      <a:b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(tiimin jäsenet, teknologia, rahoitus,</a:t>
                      </a:r>
                      <a:b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jne.)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i-FI"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Aikaraja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fi-FI" sz="1300" b="0">
                          <a:latin typeface="Century Gothic" panose="020B0502020202020204" pitchFamily="34" charset="0"/>
                          <a:ea typeface="Times New Roman" panose="02020603050405020304" pitchFamily="18" charset="0"/>
                          <a:cs typeface="Times New Roman" panose="02020603050405020304" pitchFamily="18" charset="0"/>
                        </a:rPr>
                        <a:t>Järjestä virtuaalipalaveri lohkojohtajien kanssa keskustellaksenne jäsenhankintaresursseista kt. Kysy pois! - -oppaasta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Piirin GLT-koordinaattori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Lohkojohtajien yhteystiedot, viestintäkalenteri, virtuaalipalaverialusta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 toukokuuta 202X</a:t>
                      </a:r>
                    </a:p>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15. toukokuuta 202X</a:t>
                      </a:r>
                    </a:p>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Käy läpi rekrytointiresurssit lohkojohtajien kanssa ja kertokaa tarpeesta kouluttaa klubien johto resurssien käyttöön</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Piirin GLT-koordinaattori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Kysy pois! Opas uusien jäsenten rekrytointiin, virtuaalipalaverialusta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15. toukokuuta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15. kesäkuuta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Aloita klubijohdon kouluttaminen koskien rekrytointireurssien ja parhaiden toimintatapojen käyttöä</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Lohkojen puheenjohtajat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Kysy pois! Opas uusien jäsenten rekrytointiin, virtuaalipalaverialusta</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15. kesäkuuta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15. elokuuta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Arviointi</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Muutokset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15236" y="918681"/>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Malleja toimintasuunnitelmista</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i-FI">
                <a:solidFill>
                  <a:prstClr val="white"/>
                </a:solidFill>
              </a:rPr>
              <a:t>Painopistealue 3: Jäsenten tyytyväisyys</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421381464"/>
              </p:ext>
            </p:extLst>
          </p:nvPr>
        </p:nvGraphicFramePr>
        <p:xfrm>
          <a:off x="762482" y="685800"/>
          <a:ext cx="10667035" cy="6093304"/>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fi-FI" sz="1500" b="1">
                          <a:latin typeface="Century Gothic" panose="020B0502020202020204" pitchFamily="34" charset="0"/>
                          <a:ea typeface="Times New Roman" panose="02020603050405020304" pitchFamily="18" charset="0"/>
                          <a:cs typeface="Calibri" panose="020F0502020204030204" pitchFamily="34" charset="0"/>
                        </a:rPr>
                        <a:t>Keskittymisalue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fi-FI"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Palveluaktiviteetit                          </a:t>
                      </a:r>
                    </a:p>
                    <a:p>
                      <a:pPr marL="0" marR="0">
                        <a:spcBef>
                          <a:spcPts val="0"/>
                        </a:spcBef>
                        <a:spcAft>
                          <a:spcPts val="0"/>
                        </a:spcAft>
                      </a:pPr>
                      <a:r>
                        <a:rPr lang="fi-FI"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Jäsenkehitys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fi-FI" sz="1300" b="0" cap="all" dirty="0">
                          <a:solidFill>
                            <a:schemeClr val="accent6"/>
                          </a:solidFill>
                        </a:rPr>
                        <a:t>☐ Johtajakoulutuksen kehittäminen</a:t>
                      </a:r>
                      <a:r>
                        <a:rPr lang="fi-FI"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fi-FI" sz="1300" b="0" cap="all" dirty="0">
                          <a:solidFill>
                            <a:schemeClr val="accent6"/>
                          </a:solidFill>
                        </a:rPr>
                        <a:t>☐ LCIF</a:t>
                      </a: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b="0" cap="all">
                          <a:solidFill>
                            <a:schemeClr val="accent6"/>
                          </a:solidFill>
                        </a:rPr>
                        <a:t>☐ Oma tavoite</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fi-FI"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Tavoitelausunto</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i-FI" sz="1300" b="0" dirty="0">
                          <a:latin typeface="Century Gothic" panose="020B0502020202020204" pitchFamily="34" charset="0"/>
                          <a:ea typeface="Times New Roman" panose="02020603050405020304" pitchFamily="18" charset="0"/>
                          <a:cs typeface="Times New Roman" panose="02020603050405020304" pitchFamily="18" charset="0"/>
                        </a:rPr>
                        <a:t> ”Tämän toimivuoden loppuun mennessä piirimme on lisännyt nettokasvua kolmella jäsenellä.”</a:t>
                      </a: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Toimintavaihe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Vastuullinen osapuoli</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Vaadittavat resurssit </a:t>
                      </a:r>
                      <a:b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(tiimin jäsenet, teknologia, rahoitus,</a:t>
                      </a:r>
                      <a:b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jne.)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i-FI"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Aikaraja</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fi-FI" sz="1300" b="0">
                          <a:latin typeface="Century Gothic" panose="020B0502020202020204" pitchFamily="34" charset="0"/>
                          <a:ea typeface="Times New Roman" panose="02020603050405020304" pitchFamily="18" charset="0"/>
                          <a:cs typeface="Times New Roman" panose="02020603050405020304" pitchFamily="18" charset="0"/>
                        </a:rPr>
                        <a:t>Käyttäkää Jäsenten tyytyväisyys -opasta ja järjestäkää kokous Painopistealue 3:n jäsenten kesken.</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Painopistealue 3 - työryhmän johtaja</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Jäsenten tyytyväisyys -opas, painopistealue 3:n jäsenten yhteystiedot, s-posti</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15. tammikuuta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25. tammikuuta 2022.</a:t>
                      </a:r>
                    </a:p>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dirty="0">
                          <a:latin typeface="Century Gothic" panose="020B0502020202020204" pitchFamily="34" charset="0"/>
                          <a:ea typeface="Times New Roman" panose="02020603050405020304" pitchFamily="18" charset="0"/>
                          <a:cs typeface="Times New Roman" panose="02020603050405020304" pitchFamily="18" charset="0"/>
                        </a:rPr>
                        <a:t>Tarkastelkaa Jäsenten tyytyväisyys -opasta työryhmässä ja pohtikaa miten klubit voisivat muokata sitä vastaamaan tarpeitaan.</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Painopistealue 3 - työryhmän johtaja</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Jäsenten tyytyväisyys -opas, virtuaalipalaverialusta</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1. helmikuuta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15. helmikuuta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Järjestäkää kokous klubin johdon kanssa päättääksenne miten Jäsenten tyytyväisyys -opasta voisi soveltaa.</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Painopistealue 3 - työryhmän jäsenet</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Klubin johtajien yhteystiedot, MyLCI, virtuaalipalaverialusta, kalenteritilanne</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a:latin typeface="Century Gothic" panose="020B0502020202020204" pitchFamily="34" charset="0"/>
                          <a:ea typeface="Times New Roman" panose="02020603050405020304" pitchFamily="18" charset="0"/>
                          <a:cs typeface="Times New Roman" panose="02020603050405020304" pitchFamily="18" charset="0"/>
                        </a:rPr>
                        <a:t>15. helmikuuta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a:latin typeface="Century Gothic" panose="020B0502020202020204" pitchFamily="34" charset="0"/>
                          <a:ea typeface="Times New Roman" panose="02020603050405020304" pitchFamily="18" charset="0"/>
                          <a:cs typeface="Times New Roman" panose="02020603050405020304" pitchFamily="18" charset="0"/>
                        </a:rPr>
                        <a:t>1. maaliskuuta 2022</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Arviointi</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Muutokset</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rgbClr val="EBB700"/>
                </a:solidFill>
              </a:rPr>
              <a:t>Maailmanlaajuinen jäsenyysaloite</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a:t>Laatikaa suunnitelma</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Malleja toimintasuunnitelmista</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i-FI">
                <a:solidFill>
                  <a:prstClr val="white"/>
                </a:solidFill>
              </a:rPr>
              <a:t>Painopistealue 4: Tuki johtajille</a:t>
            </a: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4025833774"/>
              </p:ext>
            </p:extLst>
          </p:nvPr>
        </p:nvGraphicFramePr>
        <p:xfrm>
          <a:off x="304800" y="228600"/>
          <a:ext cx="11582400" cy="6464679"/>
        </p:xfrm>
        <a:graphic>
          <a:graphicData uri="http://schemas.openxmlformats.org/drawingml/2006/table">
            <a:tbl>
              <a:tblPr firstRow="1" firstCol="1" bandRow="1"/>
              <a:tblGrid>
                <a:gridCol w="3007464">
                  <a:extLst>
                    <a:ext uri="{9D8B030D-6E8A-4147-A177-3AD203B41FA5}">
                      <a16:colId xmlns:a16="http://schemas.microsoft.com/office/drawing/2014/main" val="333775807"/>
                    </a:ext>
                  </a:extLst>
                </a:gridCol>
                <a:gridCol w="1936167">
                  <a:extLst>
                    <a:ext uri="{9D8B030D-6E8A-4147-A177-3AD203B41FA5}">
                      <a16:colId xmlns:a16="http://schemas.microsoft.com/office/drawing/2014/main" val="3900886396"/>
                    </a:ext>
                  </a:extLst>
                </a:gridCol>
                <a:gridCol w="224512">
                  <a:extLst>
                    <a:ext uri="{9D8B030D-6E8A-4147-A177-3AD203B41FA5}">
                      <a16:colId xmlns:a16="http://schemas.microsoft.com/office/drawing/2014/main" val="2158251681"/>
                    </a:ext>
                  </a:extLst>
                </a:gridCol>
                <a:gridCol w="3856152">
                  <a:extLst>
                    <a:ext uri="{9D8B030D-6E8A-4147-A177-3AD203B41FA5}">
                      <a16:colId xmlns:a16="http://schemas.microsoft.com/office/drawing/2014/main" val="3509548971"/>
                    </a:ext>
                  </a:extLst>
                </a:gridCol>
                <a:gridCol w="209656">
                  <a:extLst>
                    <a:ext uri="{9D8B030D-6E8A-4147-A177-3AD203B41FA5}">
                      <a16:colId xmlns:a16="http://schemas.microsoft.com/office/drawing/2014/main" val="1665258561"/>
                    </a:ext>
                  </a:extLst>
                </a:gridCol>
                <a:gridCol w="1217713">
                  <a:extLst>
                    <a:ext uri="{9D8B030D-6E8A-4147-A177-3AD203B41FA5}">
                      <a16:colId xmlns:a16="http://schemas.microsoft.com/office/drawing/2014/main" val="2281054647"/>
                    </a:ext>
                  </a:extLst>
                </a:gridCol>
                <a:gridCol w="1130736">
                  <a:extLst>
                    <a:ext uri="{9D8B030D-6E8A-4147-A177-3AD203B41FA5}">
                      <a16:colId xmlns:a16="http://schemas.microsoft.com/office/drawing/2014/main" val="347311735"/>
                    </a:ext>
                  </a:extLst>
                </a:gridCol>
              </a:tblGrid>
              <a:tr h="331871">
                <a:tc gridSpan="7">
                  <a:txBody>
                    <a:bodyPr/>
                    <a:lstStyle/>
                    <a:p>
                      <a:pPr marL="0" marR="0">
                        <a:spcBef>
                          <a:spcPts val="0"/>
                        </a:spcBef>
                        <a:spcAft>
                          <a:spcPts val="0"/>
                        </a:spcAft>
                      </a:pPr>
                      <a:r>
                        <a:rPr lang="fi-FI" sz="1500" b="1">
                          <a:latin typeface="Century Gothic" panose="020B0502020202020204" pitchFamily="34" charset="0"/>
                          <a:ea typeface="Times New Roman" panose="02020603050405020304" pitchFamily="18" charset="0"/>
                          <a:cs typeface="Calibri" panose="020F0502020204030204" pitchFamily="34" charset="0"/>
                        </a:rPr>
                        <a:t>Keskittymisalue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507934">
                <a:tc gridSpan="2">
                  <a:txBody>
                    <a:bodyPr/>
                    <a:lstStyle/>
                    <a:p>
                      <a:pPr marL="0" marR="0">
                        <a:spcBef>
                          <a:spcPts val="0"/>
                        </a:spcBef>
                        <a:spcAft>
                          <a:spcPts val="0"/>
                        </a:spcAft>
                      </a:pPr>
                      <a:r>
                        <a:rPr lang="fi-FI"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Palveluaktiviteetit                          </a:t>
                      </a:r>
                    </a:p>
                    <a:p>
                      <a:pPr marL="0" marR="0">
                        <a:spcBef>
                          <a:spcPts val="0"/>
                        </a:spcBef>
                        <a:spcAft>
                          <a:spcPts val="0"/>
                        </a:spcAft>
                      </a:pPr>
                      <a:r>
                        <a:rPr lang="fi-FI"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i-FI"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Jäsenkehitys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fi-FI" sz="1300" b="0" cap="all" dirty="0">
                          <a:solidFill>
                            <a:schemeClr val="accent6"/>
                          </a:solidFill>
                        </a:rPr>
                        <a:t>☐ Johtajakoulutuksen kehittäminen</a:t>
                      </a:r>
                      <a:r>
                        <a:rPr lang="fi-FI"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fi-FI" sz="1300" b="0" cap="all" dirty="0">
                          <a:solidFill>
                            <a:schemeClr val="accent6"/>
                          </a:solidFill>
                        </a:rPr>
                        <a:t>☐ LCIF</a:t>
                      </a: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b="0" cap="all">
                          <a:solidFill>
                            <a:schemeClr val="accent6"/>
                          </a:solidFill>
                        </a:rPr>
                        <a:t>☐ Oma tavoite</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31871">
                <a:tc gridSpan="7">
                  <a:txBody>
                    <a:bodyPr/>
                    <a:lstStyle/>
                    <a:p>
                      <a:pPr marL="0" marR="0">
                        <a:spcBef>
                          <a:spcPts val="0"/>
                        </a:spcBef>
                        <a:spcAft>
                          <a:spcPts val="0"/>
                        </a:spcAft>
                      </a:pPr>
                      <a:r>
                        <a:rPr lang="fi-FI"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Tavoitelausunto</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512361">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dirty="0">
                          <a:latin typeface="Century Gothic" panose="020B0502020202020204" pitchFamily="34" charset="0"/>
                          <a:ea typeface="Times New Roman" panose="02020603050405020304" pitchFamily="18" charset="0"/>
                          <a:cs typeface="Arial" panose="020B0604020202020204" pitchFamily="34" charset="0"/>
                        </a:rPr>
                        <a:t>Tämän toimivuoden aikana piirimme järjestää neljännesvuosittaisen webinaarin klubimenestyksen tukemiseksi, esim. jäsenten osallistumisen lisäämiseksi tai sosiaalisen median näkyvyyden parantamiseksi.</a:t>
                      </a:r>
                      <a:endParaRPr lang="fi-FI" sz="1300" b="0" dirty="0">
                        <a:latin typeface="Century Gothic" panose="020B0502020202020204" pitchFamily="34" charset="0"/>
                        <a:ea typeface="Times New Roman" panose="02020603050405020304" pitchFamily="18" charset="0"/>
                        <a:cs typeface="Times New Roman" panose="02020603050405020304" pitchFamily="18" charset="0"/>
                      </a:endParaRP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720258">
                <a:tc>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Toimintavaihe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Vastuullinen osapuoli</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Vaadittavat resurssit </a:t>
                      </a:r>
                      <a:b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(tiimin jäsenet, teknologia, rahoitus,</a:t>
                      </a:r>
                      <a:b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b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jne.)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i-FI"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Aloituspäivä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Aikaraja</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634305">
                <a:tc>
                  <a:txBody>
                    <a:bodyPr/>
                    <a:lstStyle/>
                    <a:p>
                      <a:pPr marL="0" marR="0">
                        <a:spcBef>
                          <a:spcPts val="0"/>
                        </a:spcBef>
                        <a:spcAft>
                          <a:spcPts val="0"/>
                        </a:spcAft>
                      </a:pPr>
                      <a:r>
                        <a:rPr lang="fi-FI" sz="1300" b="0" dirty="0">
                          <a:latin typeface="Century Gothic" panose="020B0502020202020204" pitchFamily="34" charset="0"/>
                          <a:ea typeface="Times New Roman" panose="02020603050405020304" pitchFamily="18" charset="0"/>
                          <a:cs typeface="Times New Roman" panose="02020603050405020304" pitchFamily="18" charset="0"/>
                        </a:rPr>
                        <a:t>Kokoontukaa keskustellaksenne ja valitaksenne ensimmäisen, lokakuun, klubin menestystä edistävän webinaarin aihe ja määritelkää kokouksen logistiikka. Päättäkää miten webinaarit tallennetaan myöhempää käyttöä varten.</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Painopistealue 4:n työryhmä</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i-FI" sz="1300">
                          <a:latin typeface="Century Gothic" panose="020B0502020202020204" pitchFamily="34" charset="0"/>
                          <a:ea typeface="Times New Roman" panose="02020603050405020304" pitchFamily="18" charset="0"/>
                          <a:cs typeface="Times New Roman" panose="02020603050405020304" pitchFamily="18" charset="0"/>
                        </a:rPr>
                        <a:t>Virtuaalinen kokousalusta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 heinäkuuta 202X</a:t>
                      </a:r>
                    </a:p>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10. heinäkuuta 202X</a:t>
                      </a:r>
                    </a:p>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096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Kerätkää resurssit, joista tulette kertomaan webinaarissa.</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Painopistealue 4:n työryhmän jäsen lion Richard</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ea typeface="Times New Roman" panose="02020603050405020304" pitchFamily="18" charset="0"/>
                          <a:cs typeface="Times New Roman" panose="02020603050405020304" pitchFamily="18" charset="0"/>
                        </a:rPr>
                        <a:t>Lionsclubs.org verkkosivu, muut verkkoresurssit</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10. heinäkuuta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25. heinäkuuta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502920">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Pyydä valitun webinaarin järjestäjän apua</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Painopistealue 4 työryhmän jäsen - Lion Jane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300" b="0">
                          <a:latin typeface="Century Gothic" panose="020B0502020202020204" pitchFamily="34" charset="0"/>
                        </a:rPr>
                        <a:t>Webinaarijärjestäjän yhteystiedot, s-posti</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10. heinäkuuta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i-FI"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i-FI" sz="1300" dirty="0">
                          <a:latin typeface="Century Gothic" panose="020B0502020202020204" pitchFamily="34" charset="0"/>
                          <a:ea typeface="Times New Roman" panose="02020603050405020304" pitchFamily="18" charset="0"/>
                          <a:cs typeface="Times New Roman" panose="02020603050405020304" pitchFamily="18" charset="0"/>
                        </a:rPr>
                        <a:t>25. heinäkuuta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31871">
                <a:tc gridSpan="3">
                  <a:txBody>
                    <a:bodyPr/>
                    <a:lstStyle/>
                    <a:p>
                      <a:pPr marL="47625" marR="0" indent="-47625">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Arviointi</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Muutokset</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619974">
                <a:tc gridSpan="3">
                  <a:txBody>
                    <a:bodyPr/>
                    <a:lstStyle/>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i-FI"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381000" y="762000"/>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fi-FI" dirty="0"/>
              <a:t>Tavoitelausunto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369332"/>
          </a:xfrm>
          <a:prstGeom prst="rect">
            <a:avLst/>
          </a:prstGeom>
          <a:noFill/>
        </p:spPr>
        <p:txBody>
          <a:bodyPr wrap="square" rtlCol="0">
            <a:spAutoFit/>
          </a:bodyPr>
          <a:lstStyle/>
          <a:p>
            <a:pPr algn="ctr"/>
            <a:r>
              <a:rPr lang="fi-FI" dirty="0"/>
              <a:t>Tavoitelausunto </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369332"/>
          </a:xfrm>
          <a:prstGeom prst="rect">
            <a:avLst/>
          </a:prstGeom>
          <a:noFill/>
        </p:spPr>
        <p:txBody>
          <a:bodyPr wrap="square" rtlCol="0">
            <a:spAutoFit/>
          </a:bodyPr>
          <a:lstStyle/>
          <a:p>
            <a:pPr algn="ctr"/>
            <a:r>
              <a:rPr lang="fi-FI" dirty="0"/>
              <a:t>Tavoitelausunto</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fi-FI" b="1" i="0" u="none" strike="noStrike" cap="none" normalizeH="0">
                <a:ln>
                  <a:noFill/>
                </a:ln>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b="1">
                <a:solidFill>
                  <a:srgbClr val="0A5496"/>
                </a:solidFill>
              </a:rPr>
              <a:t>Toimintasuunnitelman tiivistelmä</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1</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klubit</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2 </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jäsenet</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3</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Jäsenten tyytyväisyys</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4</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Tuki johtajille</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6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Strateginen suunnittelu</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fi-FI" sz="24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Tue innovaatioita</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i-FI"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Varmista, että kaikki antavat panoksensa</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i-FI"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Alussa painopiste ideoiden määrällä</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i-FI"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Ole positiivinen: ei negatiivisia kommentteja</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fi-FI"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Kannusta rohkeisiin ideoihin ja itsensä haastamiseen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i-FI"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Ole luova</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i-FI"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Yhdistä ja paranna ideoita</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b="1">
                <a:solidFill>
                  <a:srgbClr val="0A5496"/>
                </a:solidFill>
              </a:rPr>
              <a:t>Mitä ja milloin tulee tehdä</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1</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klubit</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2 </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jäsenet</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3</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Jäsenten tyytyväisyys</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4</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Tuki johtajille</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fi-FI" sz="2000"/>
              <a:t>Jakautukaa neljään ryhmään: yksi jokaiselle keskittymisalueelle</a:t>
            </a:r>
          </a:p>
          <a:p>
            <a:pPr marL="514350" indent="-514350">
              <a:lnSpc>
                <a:spcPct val="110000"/>
              </a:lnSpc>
              <a:spcBef>
                <a:spcPts val="1200"/>
              </a:spcBef>
              <a:spcAft>
                <a:spcPts val="600"/>
              </a:spcAft>
              <a:buClr>
                <a:schemeClr val="tx1"/>
              </a:buClr>
              <a:buFont typeface="+mj-lt"/>
              <a:buAutoNum type="arabicParenR"/>
            </a:pPr>
            <a:r>
              <a:rPr lang="fi-FI" sz="2000"/>
              <a:t>Jokainen ryhmä laatii listan mahdollisista tehtävistä, sitten valitsee niistä parhaimmat 2-3 ja laatii niille kuvaukset aikatauluineen</a:t>
            </a:r>
          </a:p>
          <a:p>
            <a:pPr marL="514350" indent="-514350">
              <a:lnSpc>
                <a:spcPct val="110000"/>
              </a:lnSpc>
              <a:spcBef>
                <a:spcPts val="1200"/>
              </a:spcBef>
              <a:spcAft>
                <a:spcPts val="600"/>
              </a:spcAft>
              <a:buClr>
                <a:schemeClr val="tx1"/>
              </a:buClr>
              <a:buFont typeface="+mj-lt"/>
              <a:buAutoNum type="arabicParenR"/>
            </a:pPr>
            <a:r>
              <a:rPr lang="fi-FI" sz="2000"/>
              <a:t>Yksi ryhmästä esittää ideat</a:t>
            </a:r>
          </a:p>
          <a:p>
            <a:pPr marL="514350" indent="-514350">
              <a:lnSpc>
                <a:spcPct val="110000"/>
              </a:lnSpc>
              <a:spcBef>
                <a:spcPts val="1200"/>
              </a:spcBef>
              <a:spcAft>
                <a:spcPts val="600"/>
              </a:spcAft>
              <a:buClr>
                <a:schemeClr val="tx1"/>
              </a:buClr>
              <a:buFont typeface="+mj-lt"/>
              <a:buAutoNum type="arabicParenR"/>
            </a:pPr>
            <a:r>
              <a:rPr lang="fi-FI" sz="2000"/>
              <a:t>Laadimme yhdessä lopullisen listan tehtävistä</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61097" y="766514"/>
            <a:ext cx="10788963" cy="5712510"/>
            <a:chOff x="461097" y="766514"/>
            <a:chExt cx="10788963" cy="5712510"/>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b="1" dirty="0"/>
                <a:t>Ilman sitoutumista</a:t>
              </a:r>
            </a:p>
            <a:p>
              <a:r>
                <a:rPr lang="fi-FI" sz="4400" b="1" dirty="0"/>
                <a:t>on vain lupauksia ja </a:t>
              </a:r>
            </a:p>
            <a:p>
              <a:r>
                <a:rPr lang="fi-FI" sz="4400" b="1" dirty="0"/>
                <a:t>toiveita, mutta ei suunnitelmia.</a:t>
              </a:r>
            </a:p>
          </p:txBody>
        </p:sp>
        <p:sp>
          <p:nvSpPr>
            <p:cNvPr id="19" name="Quote">
              <a:extLst>
                <a:ext uri="{FF2B5EF4-FFF2-40B4-BE49-F238E27FC236}">
                  <a16:creationId xmlns:a16="http://schemas.microsoft.com/office/drawing/2014/main" id="{B7FB3DAC-63D4-B148-88F5-75FA7D71423D}"/>
                </a:ext>
              </a:extLst>
            </p:cNvPr>
            <p:cNvSpPr/>
            <p:nvPr/>
          </p:nvSpPr>
          <p:spPr>
            <a:xfrm>
              <a:off x="461097" y="766514"/>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i-FI" sz="2400" b="1">
                <a:solidFill>
                  <a:schemeClr val="bg1"/>
                </a:solidFill>
              </a:rPr>
              <a:t>- Peter F. Drucker</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err="1">
                <a:solidFill>
                  <a:srgbClr val="0A5496"/>
                </a:solidFill>
              </a:rPr>
              <a:t>Esimerkki</a:t>
            </a:r>
            <a:r>
              <a:rPr lang="en-US" sz="3200" b="1" dirty="0">
                <a:solidFill>
                  <a:srgbClr val="0A5496"/>
                </a:solidFill>
              </a:rPr>
              <a:t> </a:t>
            </a:r>
            <a:r>
              <a:rPr lang="en-US" sz="3200" b="1" dirty="0" err="1">
                <a:solidFill>
                  <a:srgbClr val="0A5496"/>
                </a:solidFill>
              </a:rPr>
              <a:t>työryhmien</a:t>
            </a:r>
            <a:r>
              <a:rPr lang="en-US" sz="3200" b="1" dirty="0">
                <a:solidFill>
                  <a:srgbClr val="0A5496"/>
                </a:solidFill>
              </a:rPr>
              <a:t> </a:t>
            </a:r>
            <a:r>
              <a:rPr lang="en-US" sz="3200" b="1" dirty="0" err="1">
                <a:solidFill>
                  <a:srgbClr val="0A5496"/>
                </a:solidFill>
              </a:rPr>
              <a:t>rakenteesta</a:t>
            </a:r>
            <a:endParaRPr lang="en-US" sz="3200" b="1" dirty="0">
              <a:solidFill>
                <a:srgbClr val="0A5496"/>
              </a:solidFill>
            </a:endParaRP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Työryhmän johtaja</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Työryhmän jäsenet</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Alue 1:</a:t>
                    </a:r>
                  </a:p>
                  <a:p>
                    <a:r>
                      <a:rPr lang="en" dirty="0">
                        <a:solidFill>
                          <a:srgbClr val="EBB700"/>
                        </a:solidFill>
                        <a:effectLst>
                          <a:innerShdw blurRad="63500" dist="50800" dir="13500000">
                            <a:prstClr val="black">
                              <a:alpha val="50000"/>
                            </a:prstClr>
                          </a:innerShdw>
                        </a:effectLst>
                        <a:sym typeface="Fira Sans Extra Condensed Medium"/>
                      </a:rPr>
                      <a:t>Uudet klubit</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Alue 2:</a:t>
                    </a:r>
                  </a:p>
                  <a:p>
                    <a:r>
                      <a:rPr lang="en" dirty="0">
                        <a:solidFill>
                          <a:srgbClr val="407CCA"/>
                        </a:solidFill>
                        <a:effectLst>
                          <a:innerShdw blurRad="63500" dist="50800" dir="13500000">
                            <a:prstClr val="black">
                              <a:alpha val="50000"/>
                            </a:prstClr>
                          </a:innerShdw>
                        </a:effectLst>
                        <a:sym typeface="Fira Sans Extra Condensed Medium"/>
                      </a:rPr>
                      <a:t>Uudet jäsenet</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Alue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Tuki johtajille</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Alue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Jäsenten tyytyväisyys</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6284" y="2077510"/>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err="1">
                  <a:solidFill>
                    <a:srgbClr val="0D2240"/>
                  </a:solidFill>
                  <a:latin typeface="Helvetica Neue"/>
                </a:rPr>
                <a:t>Maailmanlaajuisen</a:t>
              </a:r>
              <a:r>
                <a:rPr lang="en-US" sz="1067" b="1" dirty="0">
                  <a:solidFill>
                    <a:srgbClr val="0D2240"/>
                  </a:solidFill>
                  <a:latin typeface="Helvetica Neue"/>
                </a:rPr>
                <a:t> </a:t>
              </a:r>
              <a:r>
                <a:rPr lang="en-US" sz="1067" b="1" dirty="0" err="1">
                  <a:solidFill>
                    <a:srgbClr val="0D2240"/>
                  </a:solidFill>
                  <a:latin typeface="Helvetica Neue"/>
                </a:rPr>
                <a:t>jäsenyysaloitteen</a:t>
              </a:r>
              <a:r>
                <a:rPr lang="en-US" sz="1067" b="1" dirty="0">
                  <a:solidFill>
                    <a:srgbClr val="0D2240"/>
                  </a:solidFill>
                  <a:latin typeface="Helvetica Neue"/>
                </a:rPr>
                <a:t> </a:t>
              </a:r>
              <a:r>
                <a:rPr lang="en-US" sz="1067" b="1" dirty="0" err="1">
                  <a:solidFill>
                    <a:srgbClr val="0D2240"/>
                  </a:solidFill>
                  <a:latin typeface="Helvetica Neue"/>
                </a:rPr>
                <a:t>toinen</a:t>
              </a:r>
              <a:r>
                <a:rPr lang="en-US" sz="1067" b="1" dirty="0">
                  <a:solidFill>
                    <a:srgbClr val="0D2240"/>
                  </a:solidFill>
                  <a:latin typeface="Helvetica Neue"/>
                </a:rPr>
                <a:t> </a:t>
              </a:r>
              <a:r>
                <a:rPr lang="en-US" sz="1067" b="1" dirty="0" err="1">
                  <a:solidFill>
                    <a:srgbClr val="0D2240"/>
                  </a:solidFill>
                  <a:latin typeface="Helvetica Neue"/>
                </a:rPr>
                <a:t>johtaja</a:t>
              </a:r>
              <a:endParaRPr lang="en-US" sz="1067" b="1" dirty="0">
                <a:solidFill>
                  <a:srgbClr val="0D2240"/>
                </a:solidFill>
                <a:latin typeface="Helvetica Neue"/>
              </a:endParaRP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chemeClr val="bg1"/>
                </a:solidFill>
                <a:latin typeface="Arial" panose="020B0604020202020204" pitchFamily="34" charset="0"/>
                <a:cs typeface="Arial" panose="020B0604020202020204" pitchFamily="34" charset="0"/>
              </a:rPr>
              <a:t>Olemme yhdessä tällä matkalla!</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fi-FI" sz="2400" b="1">
                <a:solidFill>
                  <a:schemeClr val="bg1"/>
                </a:solidFill>
              </a:rPr>
              <a:t>Tukea on saatavilla...</a:t>
            </a:r>
          </a:p>
          <a:p>
            <a:pPr marL="457200" indent="-457200" fontAlgn="auto">
              <a:spcAft>
                <a:spcPts val="1200"/>
              </a:spcAft>
              <a:buFont typeface="+mj-lt"/>
              <a:buAutoNum type="arabicPeriod"/>
            </a:pPr>
            <a:r>
              <a:rPr lang="fi-FI" sz="1800">
                <a:solidFill>
                  <a:schemeClr val="bg1"/>
                </a:solidFill>
              </a:rPr>
              <a:t>Maailmanlaajuisen toimintaryhmän johtajat</a:t>
            </a:r>
          </a:p>
          <a:p>
            <a:pPr marL="457200" indent="-457200" fontAlgn="auto">
              <a:spcAft>
                <a:spcPts val="1200"/>
              </a:spcAft>
              <a:buFont typeface="+mj-lt"/>
              <a:buAutoNum type="arabicPeriod"/>
            </a:pPr>
            <a:r>
              <a:rPr lang="fi-FI" sz="1800">
                <a:solidFill>
                  <a:schemeClr val="bg1"/>
                </a:solidFill>
              </a:rPr>
              <a:t>Lions Clubs Internationalin GAT henkilökunta</a:t>
            </a:r>
          </a:p>
          <a:p>
            <a:pPr marL="457200" indent="-457200" fontAlgn="auto">
              <a:spcAft>
                <a:spcPts val="1200"/>
              </a:spcAft>
              <a:buFont typeface="+mj-lt"/>
              <a:buAutoNum type="arabicPeriod"/>
            </a:pPr>
            <a:r>
              <a:rPr lang="fi-FI" sz="1800">
                <a:solidFill>
                  <a:schemeClr val="bg1"/>
                </a:solidFill>
              </a:rPr>
              <a:t>PIP:t, PID:t, PCC:t ja PDG:t </a:t>
            </a:r>
          </a:p>
          <a:p>
            <a:pPr marL="457200" indent="-457200" fontAlgn="auto">
              <a:spcAft>
                <a:spcPts val="1200"/>
              </a:spcAft>
              <a:buFont typeface="+mj-lt"/>
              <a:buAutoNum type="arabicPeriod"/>
            </a:pPr>
            <a:r>
              <a:rPr lang="fi-FI" sz="1800">
                <a:solidFill>
                  <a:schemeClr val="bg1"/>
                </a:solidFill>
              </a:rPr>
              <a:t>Nykyiset toimikunnat</a:t>
            </a:r>
          </a:p>
          <a:p>
            <a:pPr marL="489915" indent="-457200" fontAlgn="auto">
              <a:spcAft>
                <a:spcPts val="1200"/>
              </a:spcAft>
              <a:buFont typeface="+mj-lt"/>
              <a:buAutoNum type="arabicPeriod"/>
            </a:pPr>
            <a:r>
              <a:rPr lang="fi-FI" sz="1800">
                <a:solidFill>
                  <a:schemeClr val="bg1"/>
                </a:solidFill>
              </a:rPr>
              <a:t>DG:t muissa piireissä</a:t>
            </a:r>
          </a:p>
          <a:p>
            <a:pPr marL="489915" indent="-457200" fontAlgn="auto">
              <a:spcAft>
                <a:spcPts val="1200"/>
              </a:spcAft>
              <a:buFont typeface="+mj-lt"/>
              <a:buAutoNum type="arabicPeriod"/>
            </a:pPr>
            <a:r>
              <a:rPr lang="fi-FI" sz="1800">
                <a:solidFill>
                  <a:schemeClr val="bg1"/>
                </a:solidFill>
              </a:rPr>
              <a:t>Lohkon/alueen puheenjohtajat ja koulutuksen saaneet opaslionit</a:t>
            </a:r>
          </a:p>
          <a:p>
            <a:pPr marL="489915" indent="-457200" fontAlgn="auto">
              <a:spcAft>
                <a:spcPts val="1200"/>
              </a:spcAft>
              <a:buFont typeface="+mj-lt"/>
              <a:buAutoNum type="arabicPeriod"/>
            </a:pPr>
            <a:r>
              <a:rPr lang="fi-FI" sz="1800">
                <a:solidFill>
                  <a:schemeClr val="bg1"/>
                </a:solidFill>
              </a:rPr>
              <a:t>Klubien johto ja muut lionjäsenet</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4159543151"/>
              </p:ext>
            </p:extLst>
          </p:nvPr>
        </p:nvGraphicFramePr>
        <p:xfrm>
          <a:off x="8839200" y="1128092"/>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err="1">
                <a:ln>
                  <a:noFill/>
                </a:ln>
                <a:solidFill>
                  <a:srgbClr val="0A5496"/>
                </a:solidFill>
                <a:effectLst/>
                <a:uLnTx/>
                <a:uFillTx/>
                <a:latin typeface="Arial" charset="0"/>
                <a:ea typeface="Arial" charset="0"/>
                <a:cs typeface="Arial" charset="0"/>
              </a:rPr>
              <a:t>Resursseja</a:t>
            </a:r>
            <a:endPar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28</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Uudista</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piirej</a:t>
            </a:r>
            <a:r>
              <a:rPr kumimoji="0" lang="fi-FI" sz="1600" b="1" i="0" u="none" strike="noStrike" kern="0" cap="none" spc="0" normalizeH="0" baseline="0" noProof="0" dirty="0">
                <a:ln>
                  <a:noFill/>
                </a:ln>
                <a:solidFill>
                  <a:srgbClr val="00338D"/>
                </a:solidFill>
                <a:effectLst/>
                <a:uLnTx/>
                <a:uFillTx/>
                <a:latin typeface="Arial" charset="0"/>
                <a:ea typeface="Arial" charset="0"/>
                <a:cs typeface="Arial" charset="0"/>
              </a:rPr>
              <a:t>ä uusien klubien avulla!</a:t>
            </a:r>
            <a:endPar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200"/>
              </a:spcAft>
              <a:buClr>
                <a:srgbClr val="FFC000"/>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594888" y="2571490"/>
            <a:ext cx="6352572"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Aloita</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näistä</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U</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usien</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klubien</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perustamisopas</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kattaa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vaiheet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uusien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klubien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perustamisessa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Uusien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klubien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perustamisen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kurssi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Lionien</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 </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kurssikeskuksessa</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 (LLC)</a:t>
            </a:r>
            <a:endPar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lang="en-US" sz="1600" b="1" dirty="0">
                <a:solidFill>
                  <a:srgbClr val="0A5496"/>
                </a:solidFill>
                <a:latin typeface="Arial" panose="020B0604020202020204" pitchFamily="34" charset="0"/>
                <a:cs typeface="Arial" panose="020B0604020202020204" pitchFamily="34" charset="0"/>
                <a:hlinkClick r:id="rId6"/>
              </a:rPr>
              <a:t>Hello –</a:t>
            </a:r>
            <a:r>
              <a:rPr lang="en-US" sz="1600" b="1" dirty="0" err="1">
                <a:solidFill>
                  <a:srgbClr val="0A5496"/>
                </a:solidFill>
                <a:latin typeface="Arial" panose="020B0604020202020204" pitchFamily="34" charset="0"/>
                <a:cs typeface="Arial" panose="020B0604020202020204" pitchFamily="34" charset="0"/>
                <a:hlinkClick r:id="rId6"/>
              </a:rPr>
              <a:t>esite</a:t>
            </a:r>
            <a:r>
              <a:rPr lang="en-US" sz="1600" b="1" dirty="0">
                <a:solidFill>
                  <a:srgbClr val="0A5496"/>
                </a:solidFill>
                <a:latin typeface="Arial" panose="020B0604020202020204" pitchFamily="34" charset="0"/>
                <a:cs typeface="Arial" panose="020B0604020202020204" pitchFamily="34" charset="0"/>
                <a:hlinkClick r:id="rId6"/>
              </a:rPr>
              <a:t> </a:t>
            </a:r>
            <a:r>
              <a:rPr lang="en-US" sz="1600" dirty="0" err="1">
                <a:latin typeface="Arial" panose="020B0604020202020204" pitchFamily="34" charset="0"/>
                <a:cs typeface="Arial" panose="020B0604020202020204" pitchFamily="34" charset="0"/>
              </a:rPr>
              <a:t>kattaa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lionina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olemisen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edut</a:t>
            </a:r>
            <a:r>
              <a:rPr lang="en-US" sz="1600" dirty="0">
                <a:latin typeface="Arial" panose="020B0604020202020204" pitchFamily="34" charset="0"/>
                <a:cs typeface="Arial" panose="020B0604020202020204" pitchFamily="34" charset="0"/>
              </a:rPr>
              <a:t> ja </a:t>
            </a:r>
            <a:r>
              <a:rPr lang="en-US" sz="1600" dirty="0" err="1">
                <a:latin typeface="Arial" panose="020B0604020202020204" pitchFamily="34" charset="0"/>
                <a:cs typeface="Arial" panose="020B0604020202020204" pitchFamily="34" charset="0"/>
              </a:rPr>
              <a:t>kuvailee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tehtäväämme</a:t>
            </a:r>
            <a:r>
              <a:rPr lang="en-US" sz="1600" dirty="0">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kumimoji="0" lang="fi-FI"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Paikkakunnat paranevat, elämät muuttuvat </a:t>
            </a:r>
            <a:r>
              <a:rPr kumimoji="0" lang="fi-FI"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esite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Join Together </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rPr>
              <a:t>ohjelma</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verkkosivu</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klubien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perustamiseksi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yhdessä</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muiden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järjestöjen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kanssa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Opaslionohjelma</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verkkosivu</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lionjohtajille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klubien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tukena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toimiessa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rgbClr val="0A5496"/>
              </a:buClr>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Uusien</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 </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jäsenten</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 </a:t>
            </a:r>
            <a:r>
              <a:rPr kumimoji="0" lang="en-US" sz="1600" b="1" i="0" u="none" strike="noStrike" kern="1200" cap="none" spc="0"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perehdytys</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 </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verkkosivu</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ja </a:t>
            </a:r>
            <a:r>
              <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video</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kattavan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perehdytyksen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järjestämiseksi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uusille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jäsenille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4A971F7-CF68-408D-A01B-5AC92D0AD663}"/>
              </a:ext>
            </a:extLst>
          </p:cNvPr>
          <p:cNvSpPr txBox="1"/>
          <p:nvPr/>
        </p:nvSpPr>
        <p:spPr>
          <a:xfrm>
            <a:off x="8458200" y="2438400"/>
            <a:ext cx="324359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600" b="0" i="0" u="none" strike="noStrike" kern="1200" cap="none" spc="0" normalizeH="0" baseline="0" noProof="0" dirty="0">
                <a:ln>
                  <a:noFill/>
                </a:ln>
                <a:solidFill>
                  <a:srgbClr val="C00000"/>
                </a:solidFill>
                <a:effectLst/>
                <a:uLnTx/>
                <a:uFillTx/>
                <a:latin typeface="Arial" pitchFamily="34" charset="0"/>
                <a:ea typeface="ヒラギノ角ゴ Pro W3" pitchFamily="125" charset="-128"/>
                <a:cs typeface="+mn-cs"/>
              </a:rPr>
            </a:br>
            <a:endParaRPr kumimoji="0" lang="en-US" sz="1600" b="0" i="0" u="none" strike="noStrike" kern="1200" cap="none" spc="0" normalizeH="0" baseline="0" noProof="0" dirty="0">
              <a:ln>
                <a:noFill/>
              </a:ln>
              <a:solidFill>
                <a:srgbClr val="C00000"/>
              </a:solidFill>
              <a:effectLst/>
              <a:uLnTx/>
              <a:uFillTx/>
              <a:latin typeface="Arial" pitchFamily="34" charset="0"/>
              <a:ea typeface="ヒラギノ角ゴ Pro W3" pitchFamily="125"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dirty="0">
              <a:solidFill>
                <a:srgbClr val="C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err="1">
                <a:solidFill>
                  <a:srgbClr val="C00000"/>
                </a:solidFill>
              </a:rPr>
              <a:t>Pyydä</a:t>
            </a:r>
            <a:r>
              <a:rPr lang="en-US" sz="1600" dirty="0">
                <a:solidFill>
                  <a:srgbClr val="C00000"/>
                </a:solidFill>
              </a:rPr>
              <a:t> </a:t>
            </a:r>
            <a:r>
              <a:rPr lang="en-US" sz="1600" dirty="0" err="1">
                <a:solidFill>
                  <a:srgbClr val="C00000"/>
                </a:solidFill>
              </a:rPr>
              <a:t>uuden</a:t>
            </a:r>
            <a:r>
              <a:rPr lang="en-US" sz="1600" dirty="0">
                <a:solidFill>
                  <a:srgbClr val="C00000"/>
                </a:solidFill>
              </a:rPr>
              <a:t> </a:t>
            </a:r>
            <a:r>
              <a:rPr lang="en-US" sz="1600" dirty="0" err="1">
                <a:solidFill>
                  <a:srgbClr val="C00000"/>
                </a:solidFill>
              </a:rPr>
              <a:t>klubin</a:t>
            </a:r>
            <a:r>
              <a:rPr lang="en-US" sz="1600" dirty="0">
                <a:solidFill>
                  <a:srgbClr val="C00000"/>
                </a:solidFill>
              </a:rPr>
              <a:t> </a:t>
            </a:r>
            <a:r>
              <a:rPr lang="en-US" sz="1600" dirty="0" err="1">
                <a:solidFill>
                  <a:srgbClr val="C00000"/>
                </a:solidFill>
              </a:rPr>
              <a:t>materiaaleja</a:t>
            </a:r>
            <a:r>
              <a:rPr lang="en-US" sz="1600" dirty="0">
                <a:solidFill>
                  <a:srgbClr val="C00000"/>
                </a:solidFill>
              </a:rPr>
              <a:t>.</a:t>
            </a:r>
            <a:endParaRPr kumimoji="0" lang="en-US" sz="1600" b="0" i="0" u="none" strike="noStrike" kern="1200" cap="none" spc="0" normalizeH="0" baseline="0" noProof="0" dirty="0" err="1">
              <a:ln>
                <a:noFill/>
              </a:ln>
              <a:solidFill>
                <a:srgbClr val="C00000"/>
              </a:solidFill>
              <a:effectLst/>
              <a:uLnTx/>
              <a:uFillTx/>
              <a:latin typeface="Arial" pitchFamily="34" charset="0"/>
              <a:ea typeface="ヒラギノ角ゴ Pro W3" pitchFamily="125" charset="-128"/>
              <a:cs typeface="+mn-cs"/>
            </a:endParaRPr>
          </a:p>
        </p:txBody>
      </p:sp>
      <p:sp>
        <p:nvSpPr>
          <p:cNvPr id="2" name="TextBox 1">
            <a:extLst>
              <a:ext uri="{FF2B5EF4-FFF2-40B4-BE49-F238E27FC236}">
                <a16:creationId xmlns:a16="http://schemas.microsoft.com/office/drawing/2014/main" id="{1800A727-8AF5-411B-AB1B-ADEB8AD05D11}"/>
              </a:ext>
            </a:extLst>
          </p:cNvPr>
          <p:cNvSpPr txBox="1"/>
          <p:nvPr/>
        </p:nvSpPr>
        <p:spPr>
          <a:xfrm>
            <a:off x="8436749" y="5737424"/>
            <a:ext cx="3526651"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itchFamily="34" charset="0"/>
                <a:ea typeface="ヒラギノ角ゴ Pro W3" pitchFamily="125" charset="-128"/>
                <a:cs typeface="+mn-cs"/>
                <a:hlinkClick r:id="rId12">
                  <a:extLst>
                    <a:ext uri="{A12FA001-AC4F-418D-AE19-62706E023703}">
                      <ahyp:hlinkClr xmlns:ahyp="http://schemas.microsoft.com/office/drawing/2018/hyperlinkcolor" val="tx"/>
                    </a:ext>
                  </a:extLst>
                </a:hlinkClick>
              </a:rPr>
              <a:t>www.lionsclubs.org/start-a-new-club</a:t>
            </a:r>
            <a:endParaRPr kumimoji="0" lang="en-US" sz="1600" b="0" i="0" u="none" strike="noStrike" kern="1200" cap="none" spc="0" normalizeH="0" baseline="0" noProof="0" dirty="0">
              <a:ln>
                <a:noFill/>
              </a:ln>
              <a:solidFill>
                <a:srgbClr val="C00000"/>
              </a:solidFill>
              <a:effectLst/>
              <a:uLnTx/>
              <a:uFillTx/>
              <a:latin typeface="Arial" pitchFamily="34" charset="0"/>
              <a:ea typeface="ヒラギノ角ゴ Pro W3" pitchFamily="125" charset="-128"/>
              <a:cs typeface="+mn-cs"/>
            </a:endParaRPr>
          </a:p>
        </p:txBody>
      </p:sp>
      <p:pic>
        <p:nvPicPr>
          <p:cNvPr id="3" name="Picture 2" descr="Qr code&#10;&#10;Description automatically generated">
            <a:extLst>
              <a:ext uri="{FF2B5EF4-FFF2-40B4-BE49-F238E27FC236}">
                <a16:creationId xmlns:a16="http://schemas.microsoft.com/office/drawing/2014/main" id="{C52EB3E9-30BF-B577-2C4B-72A2B1619749}"/>
              </a:ext>
            </a:extLst>
          </p:cNvPr>
          <p:cNvPicPr>
            <a:picLocks noChangeAspect="1"/>
          </p:cNvPicPr>
          <p:nvPr/>
        </p:nvPicPr>
        <p:blipFill>
          <a:blip r:embed="rId13"/>
          <a:stretch>
            <a:fillRect/>
          </a:stretch>
        </p:blipFill>
        <p:spPr>
          <a:xfrm>
            <a:off x="9014573" y="1437786"/>
            <a:ext cx="1772508" cy="1737360"/>
          </a:xfrm>
          <a:prstGeom prst="rect">
            <a:avLst/>
          </a:prstGeom>
        </p:spPr>
      </p:pic>
      <p:pic>
        <p:nvPicPr>
          <p:cNvPr id="4" name="Picture 3" descr="Qr code&#10;&#10;Description automatically generated">
            <a:extLst>
              <a:ext uri="{FF2B5EF4-FFF2-40B4-BE49-F238E27FC236}">
                <a16:creationId xmlns:a16="http://schemas.microsoft.com/office/drawing/2014/main" id="{DDD06959-06E7-871C-70A1-DEF4AB30E852}"/>
              </a:ext>
            </a:extLst>
          </p:cNvPr>
          <p:cNvPicPr>
            <a:picLocks noChangeAspect="1"/>
          </p:cNvPicPr>
          <p:nvPr/>
        </p:nvPicPr>
        <p:blipFill>
          <a:blip r:embed="rId14"/>
          <a:stretch>
            <a:fillRect/>
          </a:stretch>
        </p:blipFill>
        <p:spPr>
          <a:xfrm>
            <a:off x="9064740" y="3985541"/>
            <a:ext cx="1722341" cy="1737360"/>
          </a:xfrm>
          <a:prstGeom prst="rect">
            <a:avLst/>
          </a:prstGeom>
        </p:spPr>
      </p:pic>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182628"/>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err="1">
                <a:ln>
                  <a:noFill/>
                </a:ln>
                <a:solidFill>
                  <a:srgbClr val="0A5496"/>
                </a:solidFill>
                <a:effectLst/>
                <a:uLnTx/>
                <a:uFillTx/>
                <a:latin typeface="Arial" charset="0"/>
                <a:ea typeface="Arial" charset="0"/>
                <a:cs typeface="Arial" charset="0"/>
              </a:rPr>
              <a:t>Resursseja</a:t>
            </a:r>
            <a:endPar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29</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1913536"/>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Innosta</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klubeja</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uusilla</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jäsenillä</a:t>
            </a:r>
            <a:endPar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200"/>
              </a:spcAft>
              <a:buClr>
                <a:srgbClr val="FFC000"/>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589314" y="2329099"/>
            <a:ext cx="5649686"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Alkuun pääseminen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Jäsenten kutsuminen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 ml.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5"/>
              </a:rPr>
              <a:t>Kysy pois!</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-opas ja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6"/>
              </a:rPr>
              <a:t>Jäsenhakemus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7"/>
              </a:rPr>
              <a:t>Mentoriohjelma</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err="1">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8"/>
              </a:rPr>
              <a:t>Lionjäsenyyden</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8"/>
              </a:rPr>
              <a:t> edut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9"/>
              </a:rPr>
              <a:t>Kysy pois! Uuden jäsenen rekrytointiopas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0"/>
              </a:rPr>
              <a:t>Jäsenhakemus lentolehtinen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1"/>
              </a:rPr>
              <a:t>Jäsenrekrytointi-ilta esitelmä</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2"/>
              </a:rPr>
              <a:t>Uuden jäsenen </a:t>
            </a:r>
            <a:r>
              <a:rPr kumimoji="0" lang="fi-FI" sz="1600" b="1" i="0" u="sng" strike="noStrike" kern="1200" cap="none" spc="0" normalizeH="0" baseline="0" noProof="0" dirty="0" err="1">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2"/>
              </a:rPr>
              <a:t>jäseneksiottoseremonia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3"/>
              </a:rPr>
              <a:t>Uuden jäsenen perehdytys</a:t>
            </a:r>
            <a:endPar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lang="fi-FI" sz="1600" b="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13"/>
              </a:rPr>
              <a:t>Klubien uudelleenaktivoiminen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base" latinLnBrk="0" hangingPunct="1">
              <a:lnSpc>
                <a:spcPct val="100000"/>
              </a:lnSpc>
              <a:spcBef>
                <a:spcPts val="0"/>
              </a:spcBef>
              <a:spcAft>
                <a:spcPts val="600"/>
              </a:spcAft>
              <a:buClr>
                <a:srgbClr val="0A5496"/>
              </a:buClr>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C13F5EC-F231-4758-8942-DF9B08AD475B}"/>
              </a:ext>
            </a:extLst>
          </p:cNvPr>
          <p:cNvSpPr txBox="1"/>
          <p:nvPr/>
        </p:nvSpPr>
        <p:spPr>
          <a:xfrm>
            <a:off x="7498313" y="2321801"/>
            <a:ext cx="3550687" cy="355430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i-FI" sz="16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Potentiaaliset jäsenet</a:t>
            </a:r>
            <a:endPar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ea typeface="Calibri" panose="020F0502020204030204" pitchFamily="34" charset="0"/>
                <a:cs typeface="Arial" panose="020B0604020202020204" pitchFamily="34" charset="0"/>
                <a:hlinkClick r:id="rId14"/>
              </a:rPr>
              <a:t>Nuoret aikuiset</a:t>
            </a:r>
            <a:r>
              <a:rPr kumimoji="0" lang="fi-FI" sz="16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verkkosivu ja rekrytointityökalut</a:t>
            </a:r>
            <a:endPar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ea typeface="Calibri" panose="020F0502020204030204" pitchFamily="34" charset="0"/>
                <a:cs typeface="Arial" panose="020B0604020202020204" pitchFamily="34" charset="0"/>
                <a:hlinkClick r:id="rId15"/>
              </a:rPr>
              <a:t>Paikallisten vaikuttajien pyytäminen jäseniksi</a:t>
            </a:r>
            <a:r>
              <a:rPr kumimoji="0" lang="fi-FI" sz="16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ideoita</a:t>
            </a:r>
            <a:endPar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ea typeface="Calibri" panose="020F0502020204030204" pitchFamily="34" charset="0"/>
                <a:cs typeface="Arial" panose="020B0604020202020204" pitchFamily="34" charset="0"/>
                <a:hlinkClick r:id="rId16"/>
              </a:rPr>
              <a:t>Uusia ääniä -aloite</a:t>
            </a:r>
            <a:r>
              <a:rPr kumimoji="0" lang="fi-FI" sz="16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verkkosivu</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fi-FI" sz="1600" b="1" dirty="0">
                <a:solidFill>
                  <a:prstClr val="black"/>
                </a:solidFill>
                <a:ea typeface="Calibri" panose="020F0502020204030204" pitchFamily="34" charset="0"/>
                <a:cs typeface="Arial" panose="020B0604020202020204" pitchFamily="34" charset="0"/>
                <a:hlinkClick r:id="rId17"/>
              </a:rPr>
              <a:t>Lionit vaikuttavat </a:t>
            </a:r>
            <a:r>
              <a:rPr lang="fi-FI" sz="1600" dirty="0">
                <a:solidFill>
                  <a:prstClr val="black"/>
                </a:solidFill>
                <a:ea typeface="Calibri" panose="020F0502020204030204" pitchFamily="34" charset="0"/>
                <a:cs typeface="Arial" panose="020B0604020202020204" pitchFamily="34" charset="0"/>
              </a:rPr>
              <a:t>-esite</a:t>
            </a:r>
            <a:endPar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ea typeface="Calibri" panose="020F0502020204030204" pitchFamily="34" charset="0"/>
                <a:cs typeface="Arial" panose="020B0604020202020204" pitchFamily="34" charset="0"/>
                <a:hlinkClick r:id="rId18"/>
              </a:rPr>
              <a:t>Leo-</a:t>
            </a:r>
            <a:r>
              <a:rPr kumimoji="0" lang="fi-FI" sz="1600" b="1" i="0" u="sng" strike="noStrike" kern="1200" cap="none" spc="0" normalizeH="0" baseline="0" noProof="0" dirty="0" err="1">
                <a:ln>
                  <a:noFill/>
                </a:ln>
                <a:solidFill>
                  <a:srgbClr val="0563C1"/>
                </a:solidFill>
                <a:effectLst/>
                <a:uLnTx/>
                <a:uFillTx/>
                <a:ea typeface="Calibri" panose="020F0502020204030204" pitchFamily="34" charset="0"/>
                <a:cs typeface="Arial" panose="020B0604020202020204" pitchFamily="34" charset="0"/>
                <a:hlinkClick r:id="rId18"/>
              </a:rPr>
              <a:t>Lion</a:t>
            </a:r>
            <a:r>
              <a:rPr kumimoji="0" lang="fi-FI" sz="1600" b="1" i="0" u="sng" strike="noStrike" kern="1200" cap="none" spc="0" normalizeH="0" baseline="0" noProof="0" dirty="0">
                <a:ln>
                  <a:noFill/>
                </a:ln>
                <a:solidFill>
                  <a:srgbClr val="0563C1"/>
                </a:solidFill>
                <a:effectLst/>
                <a:uLnTx/>
                <a:uFillTx/>
                <a:ea typeface="Calibri" panose="020F0502020204030204" pitchFamily="34" charset="0"/>
                <a:cs typeface="Arial" panose="020B0604020202020204" pitchFamily="34" charset="0"/>
                <a:hlinkClick r:id="rId18"/>
              </a:rPr>
              <a:t> </a:t>
            </a:r>
            <a:r>
              <a:rPr kumimoji="0" lang="fi-FI"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verkkosivu</a:t>
            </a:r>
            <a:endPar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600" b="0" i="0" u="none" strike="noStrike" kern="1200" cap="none" spc="0" normalizeH="0" baseline="0" noProof="0" dirty="0">
                <a:ln>
                  <a:noFill/>
                </a:ln>
                <a:solidFill>
                  <a:prstClr val="black"/>
                </a:solidFill>
                <a:effectLst/>
                <a:uLnTx/>
                <a:uFillTx/>
                <a:cs typeface="Arial" panose="020B0604020202020204" pitchFamily="34" charset="0"/>
              </a:rPr>
            </a:br>
            <a:endParaRPr kumimoji="0" lang="en-US" sz="16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cs typeface="Arial" panose="020B0604020202020204" pitchFamily="34" charset="0"/>
            </a:endParaRPr>
          </a:p>
        </p:txBody>
      </p:sp>
      <p:sp>
        <p:nvSpPr>
          <p:cNvPr id="3" name="TextBox 2">
            <a:extLst>
              <a:ext uri="{FF2B5EF4-FFF2-40B4-BE49-F238E27FC236}">
                <a16:creationId xmlns:a16="http://schemas.microsoft.com/office/drawing/2014/main" id="{6E83AEF9-6BEB-4D85-8362-0CDA05C74DB8}"/>
              </a:ext>
            </a:extLst>
          </p:cNvPr>
          <p:cNvSpPr txBox="1"/>
          <p:nvPr/>
        </p:nvSpPr>
        <p:spPr>
          <a:xfrm>
            <a:off x="970246" y="6167698"/>
            <a:ext cx="10245414" cy="461665"/>
          </a:xfrm>
          <a:prstGeom prst="rect">
            <a:avLst/>
          </a:prstGeom>
          <a:noFill/>
        </p:spPr>
        <p:txBody>
          <a:bodyPr wrap="square" rtlCol="0">
            <a:spAutoFit/>
          </a:bodyPr>
          <a:lstStyle/>
          <a:p>
            <a:r>
              <a:rPr lang="en-US" sz="2000" b="0" i="0" u="sng" strike="noStrike" dirty="0">
                <a:solidFill>
                  <a:srgbClr val="FF0000"/>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www.lionsclubs.org/en/resources-for-members/resource-center/club-membership-chairperson</a:t>
            </a:r>
            <a:r>
              <a:rPr lang="en-US" sz="2400" dirty="0">
                <a:solidFill>
                  <a:srgbClr val="FF0000"/>
                </a:solidFill>
              </a:rPr>
              <a:t> </a:t>
            </a: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fi-FI" sz="6000" b="1" dirty="0">
                <a:solidFill>
                  <a:schemeClr val="bg1"/>
                </a:solidFill>
                <a:latin typeface="Arial" panose="020B0604020202020204" pitchFamily="34" charset="0"/>
                <a:ea typeface="Arial" charset="0"/>
                <a:cs typeface="Arial" panose="020B0604020202020204" pitchFamily="34" charset="0"/>
              </a:rPr>
              <a:t>Ohjelma</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fi-FI" sz="2800">
                <a:solidFill>
                  <a:schemeClr val="accent6">
                    <a:lumMod val="65000"/>
                    <a:lumOff val="35000"/>
                  </a:schemeClr>
                </a:solidFill>
              </a:rPr>
              <a:t>Piirin tarkastelu</a:t>
            </a:r>
          </a:p>
          <a:p>
            <a:pPr marL="342900" indent="-342900">
              <a:spcAft>
                <a:spcPts val="1200"/>
              </a:spcAft>
              <a:buClr>
                <a:srgbClr val="FFC000"/>
              </a:buClr>
              <a:buFont typeface=".Lucida Grande UI Regular"/>
              <a:buChar char="►"/>
            </a:pPr>
            <a:r>
              <a:rPr lang="fi-FI" sz="2800">
                <a:solidFill>
                  <a:schemeClr val="accent6">
                    <a:lumMod val="65000"/>
                    <a:lumOff val="35000"/>
                  </a:schemeClr>
                </a:solidFill>
              </a:rPr>
              <a:t>Toimintasuunnitelma</a:t>
            </a:r>
          </a:p>
          <a:p>
            <a:pPr marL="342900" indent="-342900">
              <a:spcAft>
                <a:spcPts val="1200"/>
              </a:spcAft>
              <a:buClr>
                <a:srgbClr val="FFC000"/>
              </a:buClr>
              <a:buFont typeface=".Lucida Grande UI Regular"/>
              <a:buChar char="►"/>
            </a:pPr>
            <a:r>
              <a:rPr lang="fi-FI" sz="2800">
                <a:solidFill>
                  <a:schemeClr val="accent6">
                    <a:lumMod val="65000"/>
                    <a:lumOff val="35000"/>
                  </a:schemeClr>
                </a:solidFill>
              </a:rPr>
              <a:t>Resurssit</a:t>
            </a:r>
          </a:p>
          <a:p>
            <a:pPr marL="342900" indent="-342900">
              <a:spcAft>
                <a:spcPts val="1200"/>
              </a:spcAft>
              <a:buClr>
                <a:srgbClr val="FFC000"/>
              </a:buClr>
              <a:buFont typeface=".Lucida Grande UI Regular"/>
              <a:buChar char="►"/>
            </a:pPr>
            <a:r>
              <a:rPr lang="fi-FI" sz="2800">
                <a:solidFill>
                  <a:schemeClr val="accent6">
                    <a:lumMod val="65000"/>
                    <a:lumOff val="35000"/>
                  </a:schemeClr>
                </a:solidFill>
              </a:rPr>
              <a:t>Seuraavat vaiheet</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182628"/>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err="1">
                <a:ln>
                  <a:noFill/>
                </a:ln>
                <a:solidFill>
                  <a:srgbClr val="0A5496"/>
                </a:solidFill>
                <a:effectLst/>
                <a:uLnTx/>
                <a:uFillTx/>
                <a:latin typeface="Arial" charset="0"/>
                <a:ea typeface="Arial" charset="0"/>
                <a:cs typeface="Arial" charset="0"/>
              </a:rPr>
              <a:t>Resursseja</a:t>
            </a:r>
            <a:endPar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30</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1763573"/>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Motivoi</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jäseniä</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uusilla</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tilaisuuksilla</a:t>
            </a:r>
            <a:r>
              <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rPr>
              <a:t> ja </a:t>
            </a:r>
            <a:r>
              <a:rPr kumimoji="0" lang="en-US" sz="1600" b="1" i="0" u="none" strike="noStrike" kern="0" cap="none" spc="0" normalizeH="0" baseline="0" noProof="0" dirty="0" err="1">
                <a:ln>
                  <a:noFill/>
                </a:ln>
                <a:solidFill>
                  <a:srgbClr val="00338D"/>
                </a:solidFill>
                <a:effectLst/>
                <a:uLnTx/>
                <a:uFillTx/>
                <a:latin typeface="Arial" charset="0"/>
                <a:ea typeface="Arial" charset="0"/>
                <a:cs typeface="Arial" charset="0"/>
              </a:rPr>
              <a:t>ystävyyssuhteilla</a:t>
            </a:r>
            <a:endParaRPr kumimoji="0" lang="en-US" sz="1600" b="1" i="0" u="none" strike="noStrike" kern="0" cap="none" spc="0" normalizeH="0" baseline="0" noProof="0" dirty="0">
              <a:ln>
                <a:noFill/>
              </a:ln>
              <a:solidFill>
                <a:srgbClr val="00338D"/>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200"/>
              </a:spcAft>
              <a:buClr>
                <a:srgbClr val="FFC000"/>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609600" y="2242512"/>
            <a:ext cx="7035338"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Palvelu</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Klubin aktiviteettikalenteri</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5"/>
              </a:rPr>
              <a:t>Vaikutustarinoita palvelusta</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ja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6"/>
              </a:rPr>
              <a:t>Maailmanlaajuiset palvelualueet</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juliste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7"/>
              </a:rPr>
              <a:t>100 palveluideaa</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8"/>
              </a:rPr>
              <a:t>lista palveluprojekti-ideoista -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9"/>
              </a:rPr>
              <a:t>Lapsuusiän syöpä, Diabetes</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0"/>
              </a:rPr>
              <a:t> Ympäristö</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Nälän helpottaminen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ja</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1"/>
              </a:rPr>
              <a:t>Näkökyky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2"/>
              </a:rPr>
              <a:t>Palvele turvallisesti</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 ja webinaaritallenne aiheesta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3"/>
              </a:rPr>
              <a:t>Virtuaaliset palveluaktiviteetit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4"/>
              </a:rPr>
              <a:t>Palveluprojektien suunnittelupohjat</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vaiheittain etenevä opas auttaa klubiasi palvelemaan uusilla tavoilla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5"/>
              </a:rPr>
              <a:t>Palveluun liittyvät työkalut</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 sis.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6"/>
              </a:rPr>
              <a:t>Paikkakunnan tarpeiden kartoituksen</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7"/>
              </a:rPr>
              <a:t>Yhteistyökumppanuusoppaan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ja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8"/>
              </a:rPr>
              <a:t>Varainkeruuoppaan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err="1">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9"/>
              </a:rPr>
              <a:t>Lionien</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9"/>
              </a:rPr>
              <a:t> tukeminen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0"/>
              </a:rPr>
              <a:t>lionsclubs.org/</a:t>
            </a:r>
            <a:r>
              <a:rPr kumimoji="0" lang="fi-FI" sz="1600" b="1" i="0" u="sng" strike="noStrike" kern="1200" cap="none" spc="0" normalizeH="0" baseline="0" noProof="0" dirty="0" err="1">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0"/>
              </a:rPr>
              <a:t>service-reporting</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verkkosivulta löytyvät kaikki tiedot koskien palveluaktiviteettien raportointia.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872471" y="2242512"/>
            <a:ext cx="3786129" cy="523771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Klubin ilmapiiri</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1"/>
              </a:rPr>
              <a:t>Klubin toiminnan parantaminen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 jolla linkkejä työkaluihin, </a:t>
            </a:r>
            <a:r>
              <a:rPr kumimoji="0" lang="fi-F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kt</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2"/>
              </a:rPr>
              <a:t>Klubin laatualoite</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ja</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3"/>
              </a:rPr>
              <a:t>Teidän klubinne, teidän tapanne -opas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4"/>
              </a:rPr>
              <a:t>Jäsenten tyytyväisyys</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opas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5"/>
              </a:rPr>
              <a:t>Tunnustuksen antamisen käsikirja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5"/>
              </a:rPr>
              <a:t>Klubin terveystarkastus</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-raportit ja niihin liittyvät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6"/>
              </a:rPr>
              <a:t>Toimintastrategiat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7"/>
              </a:rPr>
              <a:t>Klubin arviointi</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tarkastuslista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28"/>
              </a:rPr>
              <a:t>Ongelmaratkaisuopas</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klubeille ja piireille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br>
            <a:endParaRPr kumimoji="0" lang="en-US" sz="16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endParaRPr>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err="1">
                <a:ln>
                  <a:noFill/>
                </a:ln>
                <a:solidFill>
                  <a:srgbClr val="0A5496"/>
                </a:solidFill>
                <a:effectLst/>
                <a:uLnTx/>
                <a:uFillTx/>
                <a:latin typeface="Arial" charset="0"/>
                <a:ea typeface="Arial" charset="0"/>
                <a:cs typeface="Arial" charset="0"/>
              </a:rPr>
              <a:t>Resursseja</a:t>
            </a:r>
            <a:endPar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31</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Tuki piirille ja klubien johtajille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err="1">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Lionien</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 oppimiskeskus (LLC)</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tarjoaa kaikille </a:t>
            </a:r>
            <a:r>
              <a:rPr kumimoji="0" lang="fi-F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lioneille</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ja </a:t>
            </a:r>
            <a:r>
              <a:rPr kumimoji="0" lang="fi-F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leoille</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mahdollisuuden oppia ja parantaa tietoja </a:t>
            </a:r>
            <a:r>
              <a:rPr kumimoji="0" lang="fi-F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lionien</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perusteista ja johtamistaidoista interaktiivisten verkkokurssien avulla. (</a:t>
            </a:r>
            <a:r>
              <a:rPr kumimoji="0" lang="fi-FI" sz="1600" b="1" i="0" u="sng" strike="noStrike" kern="1200" cap="none" spc="0" normalizeH="0" baseline="0" noProof="0" dirty="0" err="1">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5"/>
              </a:rPr>
              <a:t>LLC:n</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5"/>
              </a:rPr>
              <a:t> käyttäminen</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6"/>
              </a:rPr>
              <a:t>LLC - Usein kysyttyjä kysymyksiä</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7"/>
              </a:rPr>
              <a:t>Klubivirkailijan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ja </a:t>
            </a: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8"/>
              </a:rPr>
              <a:t>Lohkon ja alueen puheenjohtajan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 jolla linkit </a:t>
            </a:r>
            <a:r>
              <a:rPr kumimoji="0" lang="fi-FI"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eKirjoihin</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ja muihin materiaaleihin eri aiheista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9"/>
              </a:rPr>
              <a:t>Lohkojohtajan koulutusmateriaalit</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0"/>
              </a:rPr>
              <a:t>Alueellinen lionjohtajien koulutusinstituutti</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-verkkosivu</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6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1"/>
              </a:rPr>
              <a:t>Kunniakirjan</a:t>
            </a: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pohja paikalliseen käyttöön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733772" y="1304126"/>
            <a:ext cx="4718361"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err="1">
                <a:ln>
                  <a:noFill/>
                </a:ln>
                <a:solidFill>
                  <a:srgbClr val="0A5496"/>
                </a:solidFill>
                <a:effectLst/>
                <a:uLnTx/>
                <a:uFillTx/>
                <a:latin typeface="Arial" charset="0"/>
                <a:ea typeface="Arial" charset="0"/>
                <a:cs typeface="Arial" charset="0"/>
              </a:rPr>
              <a:t>Markkinointiresursseja</a:t>
            </a:r>
            <a:endPar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32</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38300" y="2362200"/>
            <a:ext cx="3124200" cy="126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fi-F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Lions Clubs International</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Videoita ladattavaksi</a:t>
            </a:r>
            <a:r>
              <a:rPr kumimoji="0" lang="fi-F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lista</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5"/>
              </a:rPr>
              <a:t>Brandin käytön ohjeet</a:t>
            </a:r>
            <a:r>
              <a:rPr kumimoji="0" lang="fi-F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i-FI"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-verkkosivu</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315200" y="2362200"/>
            <a:ext cx="2616811" cy="25061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Valokuvia </a:t>
            </a:r>
            <a:r>
              <a:rPr kumimoji="0" lang="fi-FI" sz="14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lioneista</a:t>
            </a:r>
            <a:r>
              <a:rPr kumimoji="0" lang="fi-FI"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työssä</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6"/>
              </a:rPr>
              <a:t>Rannan siivous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7"/>
              </a:rPr>
              <a:t>Lapsuusiän syöpä</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8"/>
              </a:rPr>
              <a:t>Puutarhojen perustaminen</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9"/>
              </a:rPr>
              <a:t>Diabetes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fi-FI" sz="1400" b="1"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10"/>
              </a:rPr>
              <a:t>Hätäapu</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p:txBody>
      </p:sp>
      <p:sp>
        <p:nvSpPr>
          <p:cNvPr id="4" name="TextBox 3">
            <a:extLst>
              <a:ext uri="{FF2B5EF4-FFF2-40B4-BE49-F238E27FC236}">
                <a16:creationId xmlns:a16="http://schemas.microsoft.com/office/drawing/2014/main" id="{E531443E-632D-7A83-3273-4B47F99E4B73}"/>
              </a:ext>
            </a:extLst>
          </p:cNvPr>
          <p:cNvSpPr txBox="1"/>
          <p:nvPr/>
        </p:nvSpPr>
        <p:spPr>
          <a:xfrm>
            <a:off x="3046003" y="5226777"/>
            <a:ext cx="6093900"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hlinkClick r:id="rId11"/>
              </a:rPr>
              <a:t>Markkinointi</a:t>
            </a:r>
            <a:r>
              <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hlinkClick r:id="rId11"/>
              </a:rPr>
              <a:t> on </a:t>
            </a:r>
            <a:r>
              <a:rPr kumimoji="0" lang="en-US" sz="1400" b="1"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hlinkClick r:id="rId11"/>
              </a:rPr>
              <a:t>tärkeää</a:t>
            </a:r>
            <a:r>
              <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hlinkClick r:id="rId11"/>
              </a:rPr>
              <a:t> </a:t>
            </a:r>
            <a:r>
              <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verkkosivulla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on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resursseja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jotka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auttavat</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teitä</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lisäämään</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klubinne</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näkyvyyttä</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Olette</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sitten</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hankkimassa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uusia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jäseniä</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tai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mainostamassa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projektia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tai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suorittamassa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varainkeruuta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tältä</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verkkosivulta</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löytyvät</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kaikki</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tarvittavat</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 </a:t>
            </a:r>
            <a:r>
              <a:rPr kumimoji="0" lang="en-US" sz="1400" i="0" u="none" strike="noStrike" kern="1200" cap="none" spc="0" normalizeH="0" baseline="0" noProof="0" dirty="0" err="1">
                <a:ln>
                  <a:noFill/>
                </a:ln>
                <a:solidFill>
                  <a:prstClr val="black"/>
                </a:solidFill>
                <a:effectLst/>
                <a:uLnTx/>
                <a:uFillTx/>
                <a:latin typeface="Arial" pitchFamily="34" charset="0"/>
                <a:ea typeface="ヒラギノ角ゴ Pro W3" pitchFamily="125" charset="-128"/>
                <a:cs typeface="+mn-cs"/>
              </a:rPr>
              <a:t>tiedot</a:t>
            </a:r>
            <a:r>
              <a:rPr kumimoji="0" lang="en-US" sz="140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rPr>
              <a:t>.</a:t>
            </a: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79685" y="1981200"/>
            <a:ext cx="8610600" cy="4247916"/>
          </a:xfrm>
          <a:prstGeom prst="rect">
            <a:avLst/>
          </a:prstGeom>
        </p:spPr>
        <p:txBody>
          <a:bodyPr/>
          <a:lstStyle/>
          <a:p>
            <a:pPr marL="342900" marR="0" lvl="0" indent="-342900">
              <a:lnSpc>
                <a:spcPct val="107000"/>
              </a:lnSpc>
              <a:spcBef>
                <a:spcPts val="0"/>
              </a:spcBef>
              <a:spcAft>
                <a:spcPts val="800"/>
              </a:spcAft>
              <a:buFont typeface="Wingdings" panose="05000000000000000000" pitchFamily="2" charset="2"/>
              <a:buChar char=""/>
              <a:tabLst>
                <a:tab pos="457200" algn="l"/>
              </a:tabLst>
            </a:pPr>
            <a:r>
              <a:rPr lang="fi-FI"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Jäsenkehityksen apuraha</a:t>
            </a:r>
            <a:r>
              <a:rPr lang="fi-FI" sz="1800" u="sng" dirty="0">
                <a:solidFill>
                  <a:srgbClr val="0563C1"/>
                </a:solidFill>
                <a:latin typeface="Arial" panose="020B0604020202020204" pitchFamily="34" charset="0"/>
                <a:ea typeface="Calibri" panose="020F0502020204030204" pitchFamily="34" charset="0"/>
                <a:cs typeface="Arial" panose="020B0604020202020204" pitchFamily="34" charset="0"/>
              </a:rPr>
              <a:t>n </a:t>
            </a:r>
            <a:r>
              <a:rPr lang="fi-FI" sz="1800" dirty="0">
                <a:latin typeface="Arial" panose="020B0604020202020204" pitchFamily="34" charset="0"/>
                <a:ea typeface="Calibri" panose="020F0502020204030204" pitchFamily="34" charset="0"/>
                <a:cs typeface="Arial" panose="020B0604020202020204" pitchFamily="34" charset="0"/>
              </a:rPr>
              <a:t>kautta tuetaan erilaisia jäsenyyteen liittyviä pyrkimyksiä ja aktiviteetteja kasvattamaan jäsenmäärää ja perustamaan uusia klubeja.</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fi-FI"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Markkinointiapurahaohjelman </a:t>
            </a:r>
            <a:r>
              <a:rPr lang="fi-FI" sz="1800" dirty="0">
                <a:effectLst/>
                <a:latin typeface="Arial" panose="020B0604020202020204" pitchFamily="34" charset="0"/>
                <a:ea typeface="Calibri" panose="020F0502020204030204" pitchFamily="34" charset="0"/>
                <a:cs typeface="Arial" panose="020B0604020202020204" pitchFamily="34" charset="0"/>
              </a:rPr>
              <a:t>kautta tuetaan moninkertaispiirien ja yksittäispiirien markkintointityötä, kuten mainostamista, sosiaalista mediaa, brändin käyttämistä ja PR-toimia.</a:t>
            </a:r>
          </a:p>
          <a:p>
            <a:pPr>
              <a:lnSpc>
                <a:spcPct val="100000"/>
              </a:lnSpc>
              <a:spcBef>
                <a:spcPts val="600"/>
              </a:spcBef>
              <a:buClr>
                <a:srgbClr val="F0C300"/>
              </a:buClr>
              <a:buFont typeface="Wingdings" pitchFamily="2" charset="2"/>
              <a:buChar char="§"/>
            </a:pPr>
            <a:r>
              <a:rPr lang="en-US" sz="1800"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Moninkertaispiirin</a:t>
            </a:r>
            <a:r>
              <a:rPr lang="en-US" sz="1800"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ja </a:t>
            </a:r>
            <a:r>
              <a:rPr lang="en-US" sz="1800"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piirin</a:t>
            </a:r>
            <a:r>
              <a:rPr lang="en-US" sz="1800"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800"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johtajakoulutuksen</a:t>
            </a:r>
            <a:r>
              <a:rPr lang="en-US" sz="1800"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800"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kehittämisen</a:t>
            </a:r>
            <a:r>
              <a:rPr lang="en-US" sz="1800"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800"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apurahaohjelma</a:t>
            </a:r>
            <a:r>
              <a:rPr lang="en-US" sz="1800" dirty="0">
                <a:solidFill>
                  <a:srgbClr val="0A5496"/>
                </a:solidFill>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tukee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koulutusta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jonka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kautta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moninkertaispiirin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ensimmäiset</a:t>
            </a:r>
            <a:r>
              <a:rPr lang="en-US" sz="1800" dirty="0">
                <a:latin typeface="Arial" panose="020B0604020202020204" pitchFamily="34" charset="0"/>
                <a:cs typeface="Arial" panose="020B0604020202020204" pitchFamily="34" charset="0"/>
              </a:rPr>
              <a:t> ja </a:t>
            </a:r>
            <a:r>
              <a:rPr lang="en-US" sz="1800" dirty="0" err="1">
                <a:latin typeface="Arial" panose="020B0604020202020204" pitchFamily="34" charset="0"/>
                <a:cs typeface="Arial" panose="020B0604020202020204" pitchFamily="34" charset="0"/>
              </a:rPr>
              <a:t>toiset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varapiirikuvernöörit</a:t>
            </a:r>
            <a:r>
              <a:rPr lang="en-US" sz="1800" dirty="0">
                <a:latin typeface="Arial" panose="020B0604020202020204" pitchFamily="34" charset="0"/>
                <a:cs typeface="Arial" panose="020B0604020202020204" pitchFamily="34" charset="0"/>
              </a:rPr>
              <a:t>) ja </a:t>
            </a:r>
            <a:r>
              <a:rPr lang="en-US" sz="1800" dirty="0" err="1">
                <a:latin typeface="Arial" panose="020B0604020202020204" pitchFamily="34" charset="0"/>
                <a:cs typeface="Arial" panose="020B0604020202020204" pitchFamily="34" charset="0"/>
              </a:rPr>
              <a:t>piirin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lohkojohtajat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jatkavat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kasvua</a:t>
            </a:r>
            <a:r>
              <a:rPr lang="en-US" sz="1800" dirty="0">
                <a:latin typeface="Arial" panose="020B0604020202020204" pitchFamily="34" charset="0"/>
                <a:cs typeface="Arial" panose="020B0604020202020204" pitchFamily="34" charset="0"/>
              </a:rPr>
              <a:t> ja </a:t>
            </a:r>
            <a:r>
              <a:rPr lang="en-US" sz="1800" dirty="0" err="1">
                <a:latin typeface="Arial" panose="020B0604020202020204" pitchFamily="34" charset="0"/>
                <a:cs typeface="Arial" panose="020B0604020202020204" pitchFamily="34" charset="0"/>
              </a:rPr>
              <a:t>menestyvät</a:t>
            </a:r>
            <a:r>
              <a:rPr lang="en-US" sz="1800" dirty="0">
                <a:latin typeface="Arial" panose="020B0604020202020204" pitchFamily="34" charset="0"/>
                <a:cs typeface="Arial" panose="020B0604020202020204" pitchFamily="34" charset="0"/>
              </a:rPr>
              <a:t>.</a:t>
            </a:r>
          </a:p>
          <a:p>
            <a:pPr>
              <a:lnSpc>
                <a:spcPct val="100000"/>
              </a:lnSpc>
              <a:spcBef>
                <a:spcPts val="600"/>
              </a:spcBef>
              <a:buClr>
                <a:srgbClr val="F0C300"/>
              </a:buClr>
              <a:buFont typeface="Wingdings" pitchFamily="2" charset="2"/>
              <a:buChar char="§"/>
            </a:pPr>
            <a:r>
              <a:rPr lang="en-US" sz="1800" u="sng" dirty="0" err="1">
                <a:solidFill>
                  <a:srgbClr val="0A5496"/>
                </a:solidFill>
                <a:latin typeface="Arial" panose="020B0604020202020204" pitchFamily="34" charset="0"/>
                <a:cs typeface="Arial" panose="020B0604020202020204" pitchFamily="34" charset="0"/>
              </a:rPr>
              <a:t>Johtajakoulutusinstituutin</a:t>
            </a:r>
            <a:r>
              <a:rPr lang="en-US" sz="1800" u="sng" dirty="0">
                <a:solidFill>
                  <a:srgbClr val="0A5496"/>
                </a:solidFill>
                <a:latin typeface="Arial" panose="020B0604020202020204" pitchFamily="34" charset="0"/>
                <a:cs typeface="Arial" panose="020B0604020202020204" pitchFamily="34" charset="0"/>
              </a:rPr>
              <a:t> </a:t>
            </a:r>
            <a:r>
              <a:rPr lang="en-US" sz="1800" u="sng" dirty="0" err="1">
                <a:solidFill>
                  <a:srgbClr val="0A5496"/>
                </a:solidFill>
                <a:latin typeface="Arial" panose="020B0604020202020204" pitchFamily="34" charset="0"/>
                <a:cs typeface="Arial" panose="020B0604020202020204" pitchFamily="34" charset="0"/>
              </a:rPr>
              <a:t>apurahaohjelmalla</a:t>
            </a:r>
            <a:r>
              <a:rPr lang="en-US" sz="1800" dirty="0">
                <a:solidFill>
                  <a:srgbClr val="0A5496"/>
                </a:solidFill>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tuetaan</a:t>
            </a:r>
            <a:r>
              <a:rPr lang="en-US" sz="1800" i="0" dirty="0">
                <a:effectLst/>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Aloittavien</a:t>
            </a:r>
            <a:r>
              <a:rPr lang="en-US" sz="1800" i="0" dirty="0">
                <a:effectLst/>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lionjohtajien</a:t>
            </a:r>
            <a:r>
              <a:rPr lang="en-US" sz="1800" i="0" dirty="0">
                <a:effectLst/>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instituuttia</a:t>
            </a:r>
            <a:r>
              <a:rPr lang="en-US" sz="1800" i="0" dirty="0">
                <a:effectLst/>
                <a:latin typeface="Arial" panose="020B0604020202020204" pitchFamily="34" charset="0"/>
                <a:cs typeface="Arial" panose="020B0604020202020204" pitchFamily="34" charset="0"/>
              </a:rPr>
              <a:t> (ELLI) tai </a:t>
            </a:r>
            <a:r>
              <a:rPr lang="en-US" sz="1800" i="0" dirty="0" err="1">
                <a:effectLst/>
                <a:latin typeface="Arial" panose="020B0604020202020204" pitchFamily="34" charset="0"/>
                <a:cs typeface="Arial" panose="020B0604020202020204" pitchFamily="34" charset="0"/>
              </a:rPr>
              <a:t>Alueellista</a:t>
            </a:r>
            <a:r>
              <a:rPr lang="en-US" sz="1800" i="0" dirty="0">
                <a:effectLst/>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lionjohtajien</a:t>
            </a:r>
            <a:r>
              <a:rPr lang="en-US" sz="1800" i="0" dirty="0">
                <a:effectLst/>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instituuttia</a:t>
            </a:r>
            <a:r>
              <a:rPr lang="en-US" sz="1800" i="0" dirty="0">
                <a:effectLst/>
                <a:latin typeface="Arial" panose="020B0604020202020204" pitchFamily="34" charset="0"/>
                <a:cs typeface="Arial" panose="020B0604020202020204" pitchFamily="34" charset="0"/>
              </a:rPr>
              <a:t> (RLLI) </a:t>
            </a:r>
            <a:r>
              <a:rPr lang="en-US" sz="1800" i="0" dirty="0" err="1">
                <a:effectLst/>
                <a:latin typeface="Arial" panose="020B0604020202020204" pitchFamily="34" charset="0"/>
                <a:cs typeface="Arial" panose="020B0604020202020204" pitchFamily="34" charset="0"/>
              </a:rPr>
              <a:t>omalla</a:t>
            </a:r>
            <a:r>
              <a:rPr lang="en-US" sz="1800" i="0" dirty="0">
                <a:effectLst/>
                <a:latin typeface="Arial" panose="020B0604020202020204" pitchFamily="34" charset="0"/>
                <a:cs typeface="Arial" panose="020B0604020202020204" pitchFamily="34" charset="0"/>
              </a:rPr>
              <a:t> </a:t>
            </a:r>
            <a:r>
              <a:rPr lang="en-US" sz="1800" i="0" dirty="0" err="1">
                <a:effectLst/>
                <a:latin typeface="Arial" panose="020B0604020202020204" pitchFamily="34" charset="0"/>
                <a:cs typeface="Arial" panose="020B0604020202020204" pitchFamily="34" charset="0"/>
              </a:rPr>
              <a:t>alueellanne</a:t>
            </a:r>
            <a:r>
              <a:rPr lang="en-US" sz="1800" i="0" dirty="0">
                <a:effectLst/>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rPr>
              <a:t>LCI / LCIF </a:t>
            </a:r>
            <a:r>
              <a:rPr kumimoji="0" lang="en-US" sz="3200" b="1" i="0" u="none" strike="noStrike" kern="0" cap="none" spc="0" normalizeH="0" baseline="0" noProof="0" dirty="0" err="1">
                <a:ln>
                  <a:noFill/>
                </a:ln>
                <a:solidFill>
                  <a:srgbClr val="0A5496"/>
                </a:solidFill>
                <a:effectLst/>
                <a:uLnTx/>
                <a:uFillTx/>
                <a:latin typeface="Arial" charset="0"/>
                <a:ea typeface="Arial" charset="0"/>
                <a:cs typeface="Arial" charset="0"/>
              </a:rPr>
              <a:t>apurahoja</a:t>
            </a:r>
            <a:endParaRPr kumimoji="0" lang="en-US" sz="3200" b="1" i="0" u="none" strike="noStrike" kern="0" cap="none" spc="0" normalizeH="0" baseline="0" noProof="0" dirty="0">
              <a:ln>
                <a:noFill/>
              </a:ln>
              <a:solidFill>
                <a:srgbClr val="0A5496"/>
              </a:solidFill>
              <a:effectLst/>
              <a:uLnTx/>
              <a:uFillTx/>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33</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6"/>
          <a:srcRect/>
          <a:stretch/>
        </p:blipFill>
        <p:spPr>
          <a:xfrm>
            <a:off x="383100" y="241354"/>
            <a:ext cx="971568" cy="971568"/>
          </a:xfrm>
          <a:prstGeom prst="rect">
            <a:avLst/>
          </a:prstGeom>
        </p:spPr>
      </p:pic>
    </p:spTree>
    <p:extLst>
      <p:ext uri="{BB962C8B-B14F-4D97-AF65-F5344CB8AC3E}">
        <p14:creationId xmlns:p14="http://schemas.microsoft.com/office/powerpoint/2010/main" val="295207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8077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fi-FI" sz="2400">
                <a:solidFill>
                  <a:srgbClr val="56565A"/>
                </a:solidFill>
              </a:rPr>
              <a:t>Jakautukaa neljään ryhmään: yksi jokaiselle keskittymisalueelle</a:t>
            </a:r>
          </a:p>
          <a:p>
            <a:pPr marL="457200" indent="-457200">
              <a:lnSpc>
                <a:spcPct val="110000"/>
              </a:lnSpc>
              <a:spcBef>
                <a:spcPts val="1200"/>
              </a:spcBef>
              <a:spcAft>
                <a:spcPts val="600"/>
              </a:spcAft>
              <a:buClr>
                <a:srgbClr val="56565A"/>
              </a:buClr>
              <a:buFont typeface="+mj-lt"/>
              <a:buAutoNum type="arabicParenR"/>
            </a:pPr>
            <a:r>
              <a:rPr lang="fi-FI" sz="2400">
                <a:solidFill>
                  <a:srgbClr val="56565A"/>
                </a:solidFill>
              </a:rPr>
              <a:t>Lisätkää johtajat, resurssit ja budjetti jokaiseen kohtaan</a:t>
            </a:r>
          </a:p>
          <a:p>
            <a:pPr marL="457200" indent="-457200">
              <a:lnSpc>
                <a:spcPct val="110000"/>
              </a:lnSpc>
              <a:spcBef>
                <a:spcPts val="1200"/>
              </a:spcBef>
              <a:spcAft>
                <a:spcPts val="600"/>
              </a:spcAft>
              <a:buClr>
                <a:srgbClr val="56565A"/>
              </a:buClr>
              <a:buFont typeface="+mj-lt"/>
              <a:buAutoNum type="arabicParenR"/>
            </a:pPr>
            <a:r>
              <a:rPr lang="fi-FI" sz="2400">
                <a:solidFill>
                  <a:srgbClr val="56565A"/>
                </a:solidFill>
              </a:rPr>
              <a:t>Yksi ryhmästä esittää ideat</a:t>
            </a:r>
          </a:p>
          <a:p>
            <a:pPr marL="457200" indent="-457200">
              <a:lnSpc>
                <a:spcPct val="110000"/>
              </a:lnSpc>
              <a:spcBef>
                <a:spcPts val="1200"/>
              </a:spcBef>
              <a:spcAft>
                <a:spcPts val="600"/>
              </a:spcAft>
              <a:buClr>
                <a:srgbClr val="56565A"/>
              </a:buClr>
              <a:buFont typeface="+mj-lt"/>
              <a:buAutoNum type="arabicParenR"/>
            </a:pPr>
            <a:r>
              <a:rPr lang="fi-FI" sz="2400">
                <a:solidFill>
                  <a:srgbClr val="56565A"/>
                </a:solidFill>
              </a:rPr>
              <a:t>Laadimme yhdessä lopullisen suunnitelmaluonnoksen</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b="1">
                <a:solidFill>
                  <a:srgbClr val="0A5496"/>
                </a:solidFill>
              </a:rPr>
              <a:t>Löydä johtajat ja resurssit</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1</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klubit</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2 </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jäsenet</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3</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Jäsenten tyytyväisyys</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4</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Tuki johtajille</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69332"/>
          </a:xfrm>
          <a:prstGeom prst="rect">
            <a:avLst/>
          </a:prstGeom>
          <a:noFill/>
        </p:spPr>
        <p:txBody>
          <a:bodyPr wrap="square" rtlCol="0">
            <a:spAutoFit/>
          </a:bodyPr>
          <a:lstStyle/>
          <a:p>
            <a:pPr algn="ctr"/>
            <a:r>
              <a:rPr lang="fi-FI" dirty="0"/>
              <a:t>Tavoitelausunto </a:t>
            </a: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fi-FI" dirty="0"/>
              <a:t>Tavoitelausunto</a:t>
            </a: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fi-FI" dirty="0"/>
              <a:t>Tavoitelausunto</a:t>
            </a: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fi-FI" b="1" i="0" u="none" strike="noStrike" cap="none" normalizeH="0">
                <a:ln>
                  <a:noFill/>
                </a:ln>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b="1">
                <a:solidFill>
                  <a:srgbClr val="0A5496"/>
                </a:solidFill>
              </a:rPr>
              <a:t>Toimintasuunnitelma pilkottuna</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1</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klubit</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2 </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Uudet jäsenet</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3</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Jäsenten tyytyväisyys</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i-FI" b="1">
                <a:solidFill>
                  <a:schemeClr val="bg1"/>
                </a:solidFill>
                <a:latin typeface="Arial" panose="020B0604020202020204" pitchFamily="34" charset="0"/>
                <a:cs typeface="Arial" panose="020B0604020202020204" pitchFamily="34" charset="0"/>
              </a:rPr>
              <a:t>4</a:t>
            </a:r>
            <a:br>
              <a:rPr lang="fi-FI" b="1">
                <a:solidFill>
                  <a:schemeClr val="bg1"/>
                </a:solidFill>
                <a:latin typeface="Arial" panose="020B0604020202020204" pitchFamily="34" charset="0"/>
                <a:cs typeface="Arial" panose="020B0604020202020204" pitchFamily="34" charset="0"/>
              </a:rPr>
            </a:br>
            <a:r>
              <a:rPr lang="fi-FI" b="1">
                <a:solidFill>
                  <a:schemeClr val="bg1"/>
                </a:solidFill>
                <a:latin typeface="Arial" panose="020B0604020202020204" pitchFamily="34" charset="0"/>
                <a:cs typeface="Arial" panose="020B0604020202020204" pitchFamily="34" charset="0"/>
              </a:rPr>
              <a:t>Tuki johtajille</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i-FI" b="1">
                <a:solidFill>
                  <a:schemeClr val="tx2"/>
                </a:solidFill>
                <a:latin typeface="Arial" panose="020B0604020202020204" pitchFamily="34" charset="0"/>
                <a:ea typeface="ヒラギノ角ゴ Pro W3" pitchFamily="84" charset="-128"/>
                <a:cs typeface="Arial" panose="020B0604020202020204" pitchFamily="34" charset="0"/>
              </a:rPr>
              <a:t>Toimintavaihe</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Kuvaus</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Päivämäärät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Johtaja(t)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Resurssit</a:t>
            </a:r>
          </a:p>
          <a:p>
            <a:pPr marL="401638" indent="-263525">
              <a:buFontTx/>
              <a:buChar char="-"/>
            </a:pPr>
            <a:r>
              <a:rPr lang="fi-FI">
                <a:solidFill>
                  <a:srgbClr val="404040"/>
                </a:solidFill>
                <a:latin typeface="Arial" panose="020B0604020202020204" pitchFamily="34" charset="0"/>
                <a:ea typeface="ヒラギノ角ゴ Pro W3" pitchFamily="84" charset="-128"/>
                <a:cs typeface="Arial" panose="020B0604020202020204" pitchFamily="34" charset="0"/>
              </a:rPr>
              <a:t>Budjetti</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351022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fi-FI"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Kokoonnu työryhmäsi kanssa toimintasuunnitelmasi viimeistelyä varten.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fi-FI"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Tutustu </a:t>
            </a:r>
            <a:r>
              <a:rPr kumimoji="0" lang="fi-FI" sz="2000" b="0" i="0" u="none" strike="noStrike" cap="none"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Toimintasuunnitelman kirjaseen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fi-FI"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Pyydä toimintasuunnitelmastanne palautetta muilta ennen kuin toimitat sen osana piirin tavoitteita.</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fi-FI"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Maailmanlaajuinen jäsenyysaloite - seminaari: Rakenna menestys</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1122735" y="159003"/>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6600" b="1" i="0" u="none" strike="noStrike" cap="none" normalizeH="0" baseline="0" noProof="0" dirty="0">
                <a:ln>
                  <a:noFill/>
                </a:ln>
                <a:solidFill>
                  <a:prstClr val="white"/>
                </a:solidFill>
                <a:effectLst/>
                <a:uLnTx/>
                <a:uFillTx/>
                <a:latin typeface="Arial" charset="0"/>
                <a:ea typeface="Arial" charset="0"/>
                <a:cs typeface="Arial" charset="0"/>
              </a:rPr>
              <a:t>Seuraavat vaiheet</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45705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Palautetta?</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fi-FI" sz="1600" b="1">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390830" cy="338554"/>
          </a:xfrm>
          <a:prstGeom prst="rect">
            <a:avLst/>
          </a:prstGeom>
          <a:noFill/>
        </p:spPr>
        <p:txBody>
          <a:bodyPr wrap="square" rtlCol="0">
            <a:spAutoFit/>
          </a:bodyPr>
          <a:lstStyle/>
          <a:p>
            <a:r>
              <a:rPr lang="fi-FI" sz="1600" b="1">
                <a:solidFill>
                  <a:schemeClr val="bg1"/>
                </a:solidFill>
              </a:rPr>
              <a:t>Updated 7/2023 </a:t>
            </a:r>
            <a:r>
              <a:rPr lang="fi-FI" sz="1600" b="1" dirty="0">
                <a:solidFill>
                  <a:schemeClr val="bg1"/>
                </a:solidFill>
              </a:rPr>
              <a:t>FI</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2743201" y="533193"/>
            <a:ext cx="911916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200" b="1" dirty="0">
                <a:solidFill>
                  <a:schemeClr val="bg1"/>
                </a:solidFill>
                <a:latin typeface="Arial" charset="0"/>
                <a:ea typeface="Arial" charset="0"/>
                <a:cs typeface="Arial" charset="0"/>
              </a:rPr>
              <a:t>Maailmanlaajuinen jäsenyysaloite - prosessi</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212678" y="2819398"/>
            <a:ext cx="11649685"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fi-FI" sz="2400" b="1" dirty="0">
                  <a:solidFill>
                    <a:schemeClr val="bg1"/>
                  </a:solidFill>
                  <a:ea typeface="Arial" charset="0"/>
                  <a:cs typeface="Arial" panose="020B0604020202020204" pitchFamily="34" charset="0"/>
                </a:rPr>
                <a:t>Rakenna</a:t>
              </a:r>
            </a:p>
            <a:p>
              <a:pPr marL="45720" algn="ctr">
                <a:spcBef>
                  <a:spcPts val="0"/>
                </a:spcBef>
                <a:spcAft>
                  <a:spcPts val="25"/>
                </a:spcAft>
                <a:buFont typeface="Helvetica" pitchFamily="84" charset="0"/>
                <a:buNone/>
              </a:pPr>
              <a:r>
                <a:rPr lang="fi-FI" sz="2400" b="1" dirty="0">
                  <a:solidFill>
                    <a:schemeClr val="bg1"/>
                  </a:solidFill>
                  <a:ea typeface="Arial" charset="0"/>
                  <a:cs typeface="Arial" panose="020B0604020202020204" pitchFamily="34" charset="0"/>
                </a:rPr>
                <a:t>menestys</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2400" b="1" dirty="0">
                  <a:solidFill>
                    <a:schemeClr val="bg1"/>
                  </a:solidFill>
                  <a:ea typeface="Arial" charset="0"/>
                  <a:cs typeface="Arial" panose="020B0604020202020204" pitchFamily="34" charset="0"/>
                </a:rPr>
                <a:t>Rakenna </a:t>
              </a:r>
            </a:p>
            <a:p>
              <a:pPr marL="609600" indent="-609600" algn="ctr">
                <a:buFont typeface="Helvetica" pitchFamily="84" charset="0"/>
                <a:buNone/>
              </a:pPr>
              <a:r>
                <a:rPr lang="fi-FI" sz="2400" b="1" dirty="0">
                  <a:solidFill>
                    <a:schemeClr val="bg1"/>
                  </a:solidFill>
                  <a:ea typeface="Arial" charset="0"/>
                  <a:cs typeface="Arial" panose="020B0604020202020204" pitchFamily="34" charset="0"/>
                </a:rPr>
                <a:t>suunnitelma</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2400" b="1" dirty="0">
                  <a:solidFill>
                    <a:schemeClr val="bg1"/>
                  </a:solidFill>
                  <a:ea typeface="Arial" charset="0"/>
                  <a:cs typeface="Arial" panose="020B0604020202020204" pitchFamily="34" charset="0"/>
                </a:rPr>
                <a:t>Rakenna</a:t>
              </a:r>
            </a:p>
            <a:p>
              <a:pPr marL="609600" indent="-609600" algn="ctr">
                <a:buFont typeface="Helvetica" pitchFamily="84" charset="0"/>
                <a:buNone/>
              </a:pPr>
              <a:r>
                <a:rPr lang="fi-FI" sz="2400" b="1" dirty="0">
                  <a:solidFill>
                    <a:schemeClr val="bg1"/>
                  </a:solidFill>
                  <a:ea typeface="Arial" charset="0"/>
                  <a:cs typeface="Arial" panose="020B0604020202020204" pitchFamily="34" charset="0"/>
                </a:rPr>
                <a:t>visio</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fi-FI" sz="2400" b="1" dirty="0">
                  <a:solidFill>
                    <a:schemeClr val="bg1"/>
                  </a:solidFill>
                  <a:ea typeface="Arial" charset="0"/>
                  <a:cs typeface="Arial" panose="020B0604020202020204" pitchFamily="34" charset="0"/>
                </a:rPr>
                <a:t>Rakenna</a:t>
              </a:r>
            </a:p>
            <a:p>
              <a:pPr marL="609600" indent="-609600" algn="ctr">
                <a:buFont typeface="Helvetica" pitchFamily="84" charset="0"/>
                <a:buNone/>
              </a:pPr>
              <a:r>
                <a:rPr lang="fi-FI" sz="2400" b="1" dirty="0">
                  <a:solidFill>
                    <a:schemeClr val="bg1"/>
                  </a:solidFill>
                  <a:ea typeface="Arial" charset="0"/>
                  <a:cs typeface="Arial" panose="020B0604020202020204" pitchFamily="34" charset="0"/>
                </a:rPr>
                <a:t>tiimi</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489706"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4800" b="1" i="0" u="none" strike="noStrike" cap="none" normalizeH="0" baseline="0" noProof="0">
                <a:ln>
                  <a:noFill/>
                </a:ln>
                <a:solidFill>
                  <a:srgbClr val="00338D"/>
                </a:solidFill>
                <a:uLnTx/>
                <a:uFillTx/>
                <a:latin typeface="Arial" charset="0"/>
                <a:ea typeface="Arial" charset="0"/>
                <a:cs typeface="Arial" charset="0"/>
              </a:rPr>
              <a:t>Palvelumatkamme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46327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fi-FI" sz="2400">
                <a:ea typeface="ヒラギノ角ゴ Pro W3"/>
              </a:rPr>
              <a:t>Hyödynnetään vahvuuksiamme</a:t>
            </a:r>
          </a:p>
          <a:p>
            <a:pPr marL="342900" indent="-342900">
              <a:lnSpc>
                <a:spcPct val="200000"/>
              </a:lnSpc>
              <a:buClr>
                <a:srgbClr val="FFCF00"/>
              </a:buClr>
              <a:buFont typeface="Wingdings" pitchFamily="2" charset="2"/>
              <a:buChar char="§"/>
            </a:pPr>
            <a:r>
              <a:rPr lang="fi-FI" sz="2400">
                <a:ea typeface="ヒラギノ角ゴ Pro W3"/>
              </a:rPr>
              <a:t>Hallitaan heikkouksia</a:t>
            </a:r>
          </a:p>
          <a:p>
            <a:pPr marL="342900" indent="-342900">
              <a:lnSpc>
                <a:spcPct val="200000"/>
              </a:lnSpc>
              <a:buClr>
                <a:srgbClr val="FFCF00"/>
              </a:buClr>
              <a:buFont typeface="Wingdings" pitchFamily="2" charset="2"/>
              <a:buChar char="§"/>
            </a:pPr>
            <a:r>
              <a:rPr lang="fi-FI" sz="2400">
                <a:ea typeface="ヒラギノ角ゴ Pro W3"/>
              </a:rPr>
              <a:t>Hyödynnetään resursseja</a:t>
            </a:r>
          </a:p>
          <a:p>
            <a:pPr marL="342900" indent="-342900">
              <a:lnSpc>
                <a:spcPct val="200000"/>
              </a:lnSpc>
              <a:buClr>
                <a:srgbClr val="FFCF00"/>
              </a:buClr>
              <a:buFont typeface="Wingdings" pitchFamily="2" charset="2"/>
              <a:buChar char="§"/>
            </a:pPr>
            <a:r>
              <a:rPr lang="fi-FI" sz="2400">
                <a:ea typeface="ヒラギノ角ゴ Pro W3"/>
              </a:rPr>
              <a:t>Vähennetään uhkien vaikutusta</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i-FI" sz="3200" b="1">
                <a:solidFill>
                  <a:srgbClr val="0A5496"/>
                </a:solidFill>
                <a:latin typeface="Arial" charset="0"/>
                <a:ea typeface="Arial" charset="0"/>
                <a:cs typeface="Arial" charset="0"/>
              </a:rPr>
              <a:t>Piirin analyysiharjoitus</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b="1">
                  <a:solidFill>
                    <a:schemeClr val="bg1"/>
                  </a:solidFill>
                </a:rPr>
                <a:t>UHAT</a:t>
              </a:r>
            </a:p>
            <a:p>
              <a:pPr>
                <a:lnSpc>
                  <a:spcPct val="150000"/>
                </a:lnSpc>
              </a:pPr>
              <a:r>
                <a:rPr lang="fi-FI" sz="1800" b="1">
                  <a:solidFill>
                    <a:schemeClr val="bg1"/>
                  </a:solidFill>
                </a:rPr>
                <a:t>1.</a:t>
              </a:r>
            </a:p>
            <a:p>
              <a:pPr>
                <a:lnSpc>
                  <a:spcPct val="150000"/>
                </a:lnSpc>
              </a:pPr>
              <a:r>
                <a:rPr lang="fi-FI" sz="1800" b="1">
                  <a:solidFill>
                    <a:schemeClr val="bg1"/>
                  </a:solidFill>
                </a:rPr>
                <a:t>2.</a:t>
              </a:r>
            </a:p>
            <a:p>
              <a:pPr>
                <a:lnSpc>
                  <a:spcPct val="150000"/>
                </a:lnSpc>
              </a:pPr>
              <a:r>
                <a:rPr lang="fi-FI" sz="1800" b="1">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b="1">
                  <a:solidFill>
                    <a:schemeClr val="bg1"/>
                  </a:solidFill>
                </a:rPr>
                <a:t>MAHDOLLISUUDET</a:t>
              </a:r>
            </a:p>
            <a:p>
              <a:pPr>
                <a:lnSpc>
                  <a:spcPct val="150000"/>
                </a:lnSpc>
              </a:pPr>
              <a:r>
                <a:rPr lang="fi-FI" sz="1800" b="1">
                  <a:solidFill>
                    <a:schemeClr val="bg1"/>
                  </a:solidFill>
                </a:rPr>
                <a:t>1.</a:t>
              </a:r>
            </a:p>
            <a:p>
              <a:pPr>
                <a:lnSpc>
                  <a:spcPct val="150000"/>
                </a:lnSpc>
              </a:pPr>
              <a:r>
                <a:rPr lang="fi-FI" sz="1800" b="1">
                  <a:solidFill>
                    <a:schemeClr val="bg1"/>
                  </a:solidFill>
                </a:rPr>
                <a:t>2.</a:t>
              </a:r>
            </a:p>
            <a:p>
              <a:pPr>
                <a:lnSpc>
                  <a:spcPct val="150000"/>
                </a:lnSpc>
              </a:pPr>
              <a:r>
                <a:rPr lang="fi-FI" sz="1800" b="1">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b="1">
                  <a:solidFill>
                    <a:schemeClr val="bg1"/>
                  </a:solidFill>
                </a:rPr>
                <a:t>HEIKKOUDET</a:t>
              </a:r>
            </a:p>
            <a:p>
              <a:pPr>
                <a:lnSpc>
                  <a:spcPct val="150000"/>
                </a:lnSpc>
              </a:pPr>
              <a:r>
                <a:rPr lang="fi-FI" sz="1800" b="1">
                  <a:solidFill>
                    <a:schemeClr val="bg1"/>
                  </a:solidFill>
                </a:rPr>
                <a:t>1.</a:t>
              </a:r>
            </a:p>
            <a:p>
              <a:pPr>
                <a:lnSpc>
                  <a:spcPct val="150000"/>
                </a:lnSpc>
              </a:pPr>
              <a:r>
                <a:rPr lang="fi-FI" sz="1800" b="1">
                  <a:solidFill>
                    <a:schemeClr val="bg1"/>
                  </a:solidFill>
                </a:rPr>
                <a:t>2.</a:t>
              </a:r>
            </a:p>
            <a:p>
              <a:pPr>
                <a:lnSpc>
                  <a:spcPct val="150000"/>
                </a:lnSpc>
              </a:pPr>
              <a:r>
                <a:rPr lang="fi-FI" sz="1800" b="1">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b="1">
                  <a:solidFill>
                    <a:schemeClr val="bg1"/>
                  </a:solidFill>
                </a:rPr>
                <a:t>VAHVUUDET</a:t>
              </a:r>
            </a:p>
            <a:p>
              <a:pPr>
                <a:lnSpc>
                  <a:spcPct val="150000"/>
                </a:lnSpc>
              </a:pPr>
              <a:r>
                <a:rPr lang="fi-FI" sz="1800" b="1">
                  <a:solidFill>
                    <a:schemeClr val="bg1"/>
                  </a:solidFill>
                </a:rPr>
                <a:t>1.</a:t>
              </a:r>
            </a:p>
            <a:p>
              <a:pPr>
                <a:lnSpc>
                  <a:spcPct val="150000"/>
                </a:lnSpc>
              </a:pPr>
              <a:r>
                <a:rPr lang="fi-FI" sz="1800" b="1">
                  <a:solidFill>
                    <a:schemeClr val="bg1"/>
                  </a:solidFill>
                </a:rPr>
                <a:t>2.</a:t>
              </a:r>
            </a:p>
            <a:p>
              <a:pPr>
                <a:lnSpc>
                  <a:spcPct val="150000"/>
                </a:lnSpc>
              </a:pPr>
              <a:r>
                <a:rPr lang="fi-FI" sz="1800" b="1">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b="1">
                <a:solidFill>
                  <a:srgbClr val="0A5496"/>
                </a:solidFill>
              </a:rPr>
              <a:t>Piirianalyysi - vahvuudet</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VAHVUUDET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HEIKKOUDET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UHAT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MAHDOLLISUUDET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b="1">
                <a:solidFill>
                  <a:srgbClr val="0A5496"/>
                </a:solidFill>
              </a:rPr>
              <a:t>Piirianalyysi - heikkoudet</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VAHVUUDET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HEIKKOUDET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UHAT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MAHDOLLISUUDET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b="1">
                <a:solidFill>
                  <a:srgbClr val="0A5496"/>
                </a:solidFill>
              </a:rPr>
              <a:t>Piirianalyysi - tilaisuudet</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VAHVUUDET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HEIKKOUDET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UHAT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b="1">
                  <a:solidFill>
                    <a:schemeClr val="bg1"/>
                  </a:solidFill>
                </a:rPr>
                <a:t>MAHDOLLISUUDET</a:t>
              </a:r>
            </a:p>
            <a:p>
              <a:pPr>
                <a:lnSpc>
                  <a:spcPct val="150000"/>
                </a:lnSpc>
              </a:pPr>
              <a:r>
                <a:rPr lang="fi-FI" sz="1400" b="1">
                  <a:solidFill>
                    <a:schemeClr val="bg1"/>
                  </a:solidFill>
                </a:rPr>
                <a:t>1.</a:t>
              </a:r>
            </a:p>
            <a:p>
              <a:pPr>
                <a:lnSpc>
                  <a:spcPct val="150000"/>
                </a:lnSpc>
              </a:pPr>
              <a:r>
                <a:rPr lang="fi-FI" sz="1400" b="1">
                  <a:solidFill>
                    <a:schemeClr val="bg1"/>
                  </a:solidFill>
                </a:rPr>
                <a:t>2.</a:t>
              </a:r>
            </a:p>
            <a:p>
              <a:pPr>
                <a:lnSpc>
                  <a:spcPct val="150000"/>
                </a:lnSpc>
              </a:pPr>
              <a:r>
                <a:rPr lang="fi-FI"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4039</TotalTime>
  <Words>6769</Words>
  <Application>Microsoft Office PowerPoint</Application>
  <PresentationFormat>Widescreen</PresentationFormat>
  <Paragraphs>1118</Paragraphs>
  <Slides>37</Slides>
  <Notes>37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37</vt:i4>
      </vt:variant>
    </vt:vector>
  </HeadingPairs>
  <TitlesOfParts>
    <vt:vector size="56" baseType="lpstr">
      <vt:lpstr>.Lucida Grande UI Regular</vt:lpstr>
      <vt:lpstr>Arial</vt:lpstr>
      <vt:lpstr>Calibri</vt:lpstr>
      <vt:lpstr>Calibri Light</vt:lpstr>
      <vt:lpstr>Century Gothic</vt:lpstr>
      <vt:lpstr>Fira Sans Extra Condensed Medium</vt:lpstr>
      <vt:lpstr>Helvetica</vt:lpstr>
      <vt:lpstr>Helvetica Neue</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Esimerkki työryhmien rakenteesta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210</cp:revision>
  <dcterms:created xsi:type="dcterms:W3CDTF">2020-10-09T21:24:35Z</dcterms:created>
  <dcterms:modified xsi:type="dcterms:W3CDTF">2023-08-12T00:01:11Z</dcterms:modified>
</cp:coreProperties>
</file>