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78" r:id="rId4"/>
    <p:sldMasterId id="2147483695" r:id="rId5"/>
    <p:sldMasterId id="2147483712" r:id="rId6"/>
    <p:sldMasterId id="2147483719" r:id="rId7"/>
  </p:sldMasterIdLst>
  <p:notesMasterIdLst>
    <p:notesMasterId r:id="rId25"/>
  </p:notesMasterIdLst>
  <p:handoutMasterIdLst>
    <p:handoutMasterId r:id="rId26"/>
  </p:handoutMasterIdLst>
  <p:sldIdLst>
    <p:sldId id="882" r:id="rId8"/>
    <p:sldId id="1081" r:id="rId9"/>
    <p:sldId id="293" r:id="rId10"/>
    <p:sldId id="306" r:id="rId11"/>
    <p:sldId id="266" r:id="rId12"/>
    <p:sldId id="287" r:id="rId13"/>
    <p:sldId id="883" r:id="rId14"/>
    <p:sldId id="1122" r:id="rId15"/>
    <p:sldId id="1118" r:id="rId16"/>
    <p:sldId id="1121" r:id="rId17"/>
    <p:sldId id="897" r:id="rId18"/>
    <p:sldId id="269" r:id="rId19"/>
    <p:sldId id="302" r:id="rId20"/>
    <p:sldId id="1120" r:id="rId21"/>
    <p:sldId id="895" r:id="rId22"/>
    <p:sldId id="1123" r:id="rId23"/>
    <p:sldId id="111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00"/>
    <a:srgbClr val="FFFF66"/>
    <a:srgbClr val="003FB0"/>
    <a:srgbClr val="001946"/>
    <a:srgbClr val="002464"/>
    <a:srgbClr val="001D50"/>
    <a:srgbClr val="001842"/>
    <a:srgbClr val="002346"/>
    <a:srgbClr val="002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6510" autoAdjust="0"/>
  </p:normalViewPr>
  <p:slideViewPr>
    <p:cSldViewPr snapToGrid="0">
      <p:cViewPr varScale="1">
        <p:scale>
          <a:sx n="98" d="100"/>
          <a:sy n="98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CC552-2858-4B4E-96A7-6F02945192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132EE4-E1D8-4359-893E-214CEB3144BC}">
      <dgm:prSet phldrT="[Text]"/>
      <dgm:spPr>
        <a:solidFill>
          <a:schemeClr val="tx2"/>
        </a:solidFill>
      </dgm:spPr>
      <dgm:t>
        <a:bodyPr/>
        <a:lstStyle/>
        <a:p>
          <a:r>
            <a:rPr lang="fi-FI" b="1">
              <a:latin typeface="Arial" panose="020B0604020202020204" pitchFamily="34" charset="0"/>
              <a:cs typeface="Arial" panose="020B0604020202020204" pitchFamily="34" charset="0"/>
            </a:rPr>
            <a:t>PALVELU</a:t>
          </a:r>
        </a:p>
      </dgm:t>
    </dgm:pt>
    <dgm:pt modelId="{4B90A4CF-0419-41E5-8162-9865AFCFB7B2}" type="parTrans" cxnId="{A4DFF299-1E18-4B23-9B2E-6A2263CE4B17}">
      <dgm:prSet/>
      <dgm:spPr/>
      <dgm:t>
        <a:bodyPr/>
        <a:lstStyle/>
        <a:p>
          <a:endParaRPr lang="en-US"/>
        </a:p>
      </dgm:t>
    </dgm:pt>
    <dgm:pt modelId="{6572267C-4D41-456B-A209-07865ABE4992}" type="sibTrans" cxnId="{A4DFF299-1E18-4B23-9B2E-6A2263CE4B17}">
      <dgm:prSet/>
      <dgm:spPr/>
      <dgm:t>
        <a:bodyPr/>
        <a:lstStyle/>
        <a:p>
          <a:endParaRPr lang="en-US"/>
        </a:p>
      </dgm:t>
    </dgm:pt>
    <dgm:pt modelId="{CB78E6BF-7610-45C7-8D24-96F715077796}">
      <dgm:prSet phldrT="[Text]"/>
      <dgm:spPr>
        <a:solidFill>
          <a:schemeClr val="tx2"/>
        </a:solidFill>
      </dgm:spPr>
      <dgm:t>
        <a:bodyPr/>
        <a:lstStyle/>
        <a:p>
          <a:r>
            <a:rPr lang="fi-FI" b="1">
              <a:latin typeface="Arial" panose="020B0604020202020204" pitchFamily="34" charset="0"/>
              <a:cs typeface="Arial" panose="020B0604020202020204" pitchFamily="34" charset="0"/>
            </a:rPr>
            <a:t>JÄSENYYS</a:t>
          </a:r>
        </a:p>
      </dgm:t>
    </dgm:pt>
    <dgm:pt modelId="{2F187D23-EF81-4703-9D9C-EC54B68C615B}" type="parTrans" cxnId="{97B75B63-6B78-48CC-B7BD-6ACA33364F43}">
      <dgm:prSet/>
      <dgm:spPr/>
      <dgm:t>
        <a:bodyPr/>
        <a:lstStyle/>
        <a:p>
          <a:endParaRPr lang="en-US"/>
        </a:p>
      </dgm:t>
    </dgm:pt>
    <dgm:pt modelId="{35B3C98F-45C6-4C64-A97B-3245A004A032}" type="sibTrans" cxnId="{97B75B63-6B78-48CC-B7BD-6ACA33364F43}">
      <dgm:prSet/>
      <dgm:spPr/>
      <dgm:t>
        <a:bodyPr/>
        <a:lstStyle/>
        <a:p>
          <a:endParaRPr lang="en-US"/>
        </a:p>
      </dgm:t>
    </dgm:pt>
    <dgm:pt modelId="{4AF00CC7-3308-4195-8410-5A65DA491456}">
      <dgm:prSet phldrT="[Text]"/>
      <dgm:spPr>
        <a:solidFill>
          <a:schemeClr val="tx2"/>
        </a:solidFill>
      </dgm:spPr>
      <dgm:t>
        <a:bodyPr/>
        <a:lstStyle/>
        <a:p>
          <a:r>
            <a:rPr lang="fi-FI" b="1">
              <a:latin typeface="Arial" panose="020B0604020202020204" pitchFamily="34" charset="0"/>
              <a:cs typeface="Arial" panose="020B0604020202020204" pitchFamily="34" charset="0"/>
            </a:rPr>
            <a:t>JOHTAMINEN</a:t>
          </a:r>
        </a:p>
      </dgm:t>
    </dgm:pt>
    <dgm:pt modelId="{15B51DEF-398A-4BC8-8779-89E8914B5790}" type="parTrans" cxnId="{2AE33877-D747-4AF4-A5C7-F487C9D35CA0}">
      <dgm:prSet/>
      <dgm:spPr/>
      <dgm:t>
        <a:bodyPr/>
        <a:lstStyle/>
        <a:p>
          <a:endParaRPr lang="en-US"/>
        </a:p>
      </dgm:t>
    </dgm:pt>
    <dgm:pt modelId="{D8F29B12-C70F-44A7-8E18-A79642A849C3}" type="sibTrans" cxnId="{2AE33877-D747-4AF4-A5C7-F487C9D35CA0}">
      <dgm:prSet/>
      <dgm:spPr/>
      <dgm:t>
        <a:bodyPr/>
        <a:lstStyle/>
        <a:p>
          <a:endParaRPr lang="en-US"/>
        </a:p>
      </dgm:t>
    </dgm:pt>
    <dgm:pt modelId="{C76D35BA-D681-4492-B322-3265ACA9826C}">
      <dgm:prSet phldrT="[Text]"/>
      <dgm:spPr>
        <a:solidFill>
          <a:schemeClr val="tx2"/>
        </a:solidFill>
      </dgm:spPr>
      <dgm:t>
        <a:bodyPr/>
        <a:lstStyle/>
        <a:p>
          <a:r>
            <a:rPr lang="fi-FI" b="1">
              <a:latin typeface="Arial" panose="020B0604020202020204" pitchFamily="34" charset="0"/>
              <a:cs typeface="Arial" panose="020B0604020202020204" pitchFamily="34" charset="0"/>
            </a:rPr>
            <a:t>MARKKINOINTI</a:t>
          </a:r>
        </a:p>
      </dgm:t>
    </dgm:pt>
    <dgm:pt modelId="{2AFD8FF1-2D1E-4989-9077-2D860900A550}" type="parTrans" cxnId="{BF838F7C-591D-4A90-8E64-CEBDC1A37FC0}">
      <dgm:prSet/>
      <dgm:spPr/>
      <dgm:t>
        <a:bodyPr/>
        <a:lstStyle/>
        <a:p>
          <a:endParaRPr lang="en-US"/>
        </a:p>
      </dgm:t>
    </dgm:pt>
    <dgm:pt modelId="{2A586B3B-82D0-4314-9AAB-C99738602C30}" type="sibTrans" cxnId="{BF838F7C-591D-4A90-8E64-CEBDC1A37FC0}">
      <dgm:prSet/>
      <dgm:spPr/>
      <dgm:t>
        <a:bodyPr/>
        <a:lstStyle/>
        <a:p>
          <a:endParaRPr lang="en-US"/>
        </a:p>
      </dgm:t>
    </dgm:pt>
    <dgm:pt modelId="{13C251E4-6F91-49D2-B2C5-8E203910CC0C}" type="pres">
      <dgm:prSet presAssocID="{E5ECC552-2858-4B4E-96A7-6F0294519200}" presName="linear" presStyleCnt="0">
        <dgm:presLayoutVars>
          <dgm:dir/>
          <dgm:animLvl val="lvl"/>
          <dgm:resizeHandles val="exact"/>
        </dgm:presLayoutVars>
      </dgm:prSet>
      <dgm:spPr/>
    </dgm:pt>
    <dgm:pt modelId="{7BA98229-79FF-4CA2-8EBD-1CBB72092A3E}" type="pres">
      <dgm:prSet presAssocID="{5A132EE4-E1D8-4359-893E-214CEB3144BC}" presName="parentLin" presStyleCnt="0"/>
      <dgm:spPr/>
    </dgm:pt>
    <dgm:pt modelId="{48DB97D3-E2B0-4941-8D23-B2CB4526AE8E}" type="pres">
      <dgm:prSet presAssocID="{5A132EE4-E1D8-4359-893E-214CEB3144BC}" presName="parentLeftMargin" presStyleLbl="node1" presStyleIdx="0" presStyleCnt="4"/>
      <dgm:spPr/>
    </dgm:pt>
    <dgm:pt modelId="{DA332897-A659-49CA-872F-44792A939552}" type="pres">
      <dgm:prSet presAssocID="{5A132EE4-E1D8-4359-893E-214CEB3144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D44327-C8D8-4F46-BE3F-4D2B1960AC1B}" type="pres">
      <dgm:prSet presAssocID="{5A132EE4-E1D8-4359-893E-214CEB3144BC}" presName="negativeSpace" presStyleCnt="0"/>
      <dgm:spPr/>
    </dgm:pt>
    <dgm:pt modelId="{227F6D80-0B1A-4039-BA4C-3748EFD79D28}" type="pres">
      <dgm:prSet presAssocID="{5A132EE4-E1D8-4359-893E-214CEB3144BC}" presName="childText" presStyleLbl="conFgAcc1" presStyleIdx="0" presStyleCnt="4">
        <dgm:presLayoutVars>
          <dgm:bulletEnabled val="1"/>
        </dgm:presLayoutVars>
      </dgm:prSet>
      <dgm:spPr/>
    </dgm:pt>
    <dgm:pt modelId="{DB9C0613-15A4-45E3-BFF8-A489C43D20A4}" type="pres">
      <dgm:prSet presAssocID="{6572267C-4D41-456B-A209-07865ABE4992}" presName="spaceBetweenRectangles" presStyleCnt="0"/>
      <dgm:spPr/>
    </dgm:pt>
    <dgm:pt modelId="{CA93CEAC-C45C-4D26-BFF1-13E5E6FBBB24}" type="pres">
      <dgm:prSet presAssocID="{CB78E6BF-7610-45C7-8D24-96F715077796}" presName="parentLin" presStyleCnt="0"/>
      <dgm:spPr/>
    </dgm:pt>
    <dgm:pt modelId="{18CBBD56-2CBD-455E-B603-97108D23155C}" type="pres">
      <dgm:prSet presAssocID="{CB78E6BF-7610-45C7-8D24-96F715077796}" presName="parentLeftMargin" presStyleLbl="node1" presStyleIdx="0" presStyleCnt="4"/>
      <dgm:spPr/>
    </dgm:pt>
    <dgm:pt modelId="{CAA32642-32A5-4522-8041-918B79763081}" type="pres">
      <dgm:prSet presAssocID="{CB78E6BF-7610-45C7-8D24-96F71507779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731F8C-A91B-4098-A8EA-851D1D3316E8}" type="pres">
      <dgm:prSet presAssocID="{CB78E6BF-7610-45C7-8D24-96F715077796}" presName="negativeSpace" presStyleCnt="0"/>
      <dgm:spPr/>
    </dgm:pt>
    <dgm:pt modelId="{7B8EED81-C804-4AB1-891F-6A4FBD49C12F}" type="pres">
      <dgm:prSet presAssocID="{CB78E6BF-7610-45C7-8D24-96F715077796}" presName="childText" presStyleLbl="conFgAcc1" presStyleIdx="1" presStyleCnt="4">
        <dgm:presLayoutVars>
          <dgm:bulletEnabled val="1"/>
        </dgm:presLayoutVars>
      </dgm:prSet>
      <dgm:spPr/>
    </dgm:pt>
    <dgm:pt modelId="{E90D6B2B-9DFB-4433-ADA0-7D0A87C8FD5B}" type="pres">
      <dgm:prSet presAssocID="{35B3C98F-45C6-4C64-A97B-3245A004A032}" presName="spaceBetweenRectangles" presStyleCnt="0"/>
      <dgm:spPr/>
    </dgm:pt>
    <dgm:pt modelId="{75D54054-999C-4487-8130-53BF5BCF381A}" type="pres">
      <dgm:prSet presAssocID="{4AF00CC7-3308-4195-8410-5A65DA491456}" presName="parentLin" presStyleCnt="0"/>
      <dgm:spPr/>
    </dgm:pt>
    <dgm:pt modelId="{F9DCC075-C476-4612-8FEF-258E72524F4F}" type="pres">
      <dgm:prSet presAssocID="{4AF00CC7-3308-4195-8410-5A65DA491456}" presName="parentLeftMargin" presStyleLbl="node1" presStyleIdx="1" presStyleCnt="4"/>
      <dgm:spPr/>
    </dgm:pt>
    <dgm:pt modelId="{B3B9BFD2-4024-4EC3-9795-72FD6D4E40FB}" type="pres">
      <dgm:prSet presAssocID="{4AF00CC7-3308-4195-8410-5A65DA4914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19817C-8848-4DC9-8B8B-E16E4D7FA121}" type="pres">
      <dgm:prSet presAssocID="{4AF00CC7-3308-4195-8410-5A65DA491456}" presName="negativeSpace" presStyleCnt="0"/>
      <dgm:spPr/>
    </dgm:pt>
    <dgm:pt modelId="{5F93F067-DA19-4AAE-9CB0-9B9CBCE68C92}" type="pres">
      <dgm:prSet presAssocID="{4AF00CC7-3308-4195-8410-5A65DA491456}" presName="childText" presStyleLbl="conFgAcc1" presStyleIdx="2" presStyleCnt="4">
        <dgm:presLayoutVars>
          <dgm:bulletEnabled val="1"/>
        </dgm:presLayoutVars>
      </dgm:prSet>
      <dgm:spPr/>
    </dgm:pt>
    <dgm:pt modelId="{DBD37D87-F174-42F6-9EED-90C65F9107DD}" type="pres">
      <dgm:prSet presAssocID="{D8F29B12-C70F-44A7-8E18-A79642A849C3}" presName="spaceBetweenRectangles" presStyleCnt="0"/>
      <dgm:spPr/>
    </dgm:pt>
    <dgm:pt modelId="{C6F0E2B6-FBEC-4C5B-B9B9-59E223998B22}" type="pres">
      <dgm:prSet presAssocID="{C76D35BA-D681-4492-B322-3265ACA9826C}" presName="parentLin" presStyleCnt="0"/>
      <dgm:spPr/>
    </dgm:pt>
    <dgm:pt modelId="{2BB896C5-026F-4684-AB9D-EFA717B4C252}" type="pres">
      <dgm:prSet presAssocID="{C76D35BA-D681-4492-B322-3265ACA9826C}" presName="parentLeftMargin" presStyleLbl="node1" presStyleIdx="2" presStyleCnt="4"/>
      <dgm:spPr/>
    </dgm:pt>
    <dgm:pt modelId="{E4A8756B-A066-47AE-963D-2DCF2196A129}" type="pres">
      <dgm:prSet presAssocID="{C76D35BA-D681-4492-B322-3265ACA9826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A424127-8D14-4EAE-BDA2-D5A91037FF05}" type="pres">
      <dgm:prSet presAssocID="{C76D35BA-D681-4492-B322-3265ACA9826C}" presName="negativeSpace" presStyleCnt="0"/>
      <dgm:spPr/>
    </dgm:pt>
    <dgm:pt modelId="{D548D73C-F433-4BC3-9124-C7D4348773AF}" type="pres">
      <dgm:prSet presAssocID="{C76D35BA-D681-4492-B322-3265ACA9826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95F0D20-8E6D-46CF-87C1-FE803058BDEE}" type="presOf" srcId="{C76D35BA-D681-4492-B322-3265ACA9826C}" destId="{2BB896C5-026F-4684-AB9D-EFA717B4C252}" srcOrd="0" destOrd="0" presId="urn:microsoft.com/office/officeart/2005/8/layout/list1"/>
    <dgm:cxn modelId="{97B75B63-6B78-48CC-B7BD-6ACA33364F43}" srcId="{E5ECC552-2858-4B4E-96A7-6F0294519200}" destId="{CB78E6BF-7610-45C7-8D24-96F715077796}" srcOrd="1" destOrd="0" parTransId="{2F187D23-EF81-4703-9D9C-EC54B68C615B}" sibTransId="{35B3C98F-45C6-4C64-A97B-3245A004A032}"/>
    <dgm:cxn modelId="{F871EA6E-183B-4682-A278-7381DFFBDCE0}" type="presOf" srcId="{4AF00CC7-3308-4195-8410-5A65DA491456}" destId="{F9DCC075-C476-4612-8FEF-258E72524F4F}" srcOrd="0" destOrd="0" presId="urn:microsoft.com/office/officeart/2005/8/layout/list1"/>
    <dgm:cxn modelId="{2AE33877-D747-4AF4-A5C7-F487C9D35CA0}" srcId="{E5ECC552-2858-4B4E-96A7-6F0294519200}" destId="{4AF00CC7-3308-4195-8410-5A65DA491456}" srcOrd="2" destOrd="0" parTransId="{15B51DEF-398A-4BC8-8779-89E8914B5790}" sibTransId="{D8F29B12-C70F-44A7-8E18-A79642A849C3}"/>
    <dgm:cxn modelId="{BF838F7C-591D-4A90-8E64-CEBDC1A37FC0}" srcId="{E5ECC552-2858-4B4E-96A7-6F0294519200}" destId="{C76D35BA-D681-4492-B322-3265ACA9826C}" srcOrd="3" destOrd="0" parTransId="{2AFD8FF1-2D1E-4989-9077-2D860900A550}" sibTransId="{2A586B3B-82D0-4314-9AAB-C99738602C30}"/>
    <dgm:cxn modelId="{A4DFF299-1E18-4B23-9B2E-6A2263CE4B17}" srcId="{E5ECC552-2858-4B4E-96A7-6F0294519200}" destId="{5A132EE4-E1D8-4359-893E-214CEB3144BC}" srcOrd="0" destOrd="0" parTransId="{4B90A4CF-0419-41E5-8162-9865AFCFB7B2}" sibTransId="{6572267C-4D41-456B-A209-07865ABE4992}"/>
    <dgm:cxn modelId="{3E216EBA-1186-440D-ADC8-A2E0A65C2A83}" type="presOf" srcId="{C76D35BA-D681-4492-B322-3265ACA9826C}" destId="{E4A8756B-A066-47AE-963D-2DCF2196A129}" srcOrd="1" destOrd="0" presId="urn:microsoft.com/office/officeart/2005/8/layout/list1"/>
    <dgm:cxn modelId="{9D3C31D4-1A22-4D41-9613-CB210EF65B6C}" type="presOf" srcId="{E5ECC552-2858-4B4E-96A7-6F0294519200}" destId="{13C251E4-6F91-49D2-B2C5-8E203910CC0C}" srcOrd="0" destOrd="0" presId="urn:microsoft.com/office/officeart/2005/8/layout/list1"/>
    <dgm:cxn modelId="{B921BFD4-85CB-432B-8625-CCA32BE028CC}" type="presOf" srcId="{5A132EE4-E1D8-4359-893E-214CEB3144BC}" destId="{DA332897-A659-49CA-872F-44792A939552}" srcOrd="1" destOrd="0" presId="urn:microsoft.com/office/officeart/2005/8/layout/list1"/>
    <dgm:cxn modelId="{58724BD7-4677-49EC-B24C-04CD6ED59D36}" type="presOf" srcId="{4AF00CC7-3308-4195-8410-5A65DA491456}" destId="{B3B9BFD2-4024-4EC3-9795-72FD6D4E40FB}" srcOrd="1" destOrd="0" presId="urn:microsoft.com/office/officeart/2005/8/layout/list1"/>
    <dgm:cxn modelId="{5F6E1DDD-E2DE-484E-A1AD-A178DAC0ACC6}" type="presOf" srcId="{CB78E6BF-7610-45C7-8D24-96F715077796}" destId="{18CBBD56-2CBD-455E-B603-97108D23155C}" srcOrd="0" destOrd="0" presId="urn:microsoft.com/office/officeart/2005/8/layout/list1"/>
    <dgm:cxn modelId="{95C89BE9-AAA5-40C5-8190-6881F0658A3B}" type="presOf" srcId="{CB78E6BF-7610-45C7-8D24-96F715077796}" destId="{CAA32642-32A5-4522-8041-918B79763081}" srcOrd="1" destOrd="0" presId="urn:microsoft.com/office/officeart/2005/8/layout/list1"/>
    <dgm:cxn modelId="{A17BCFEE-9D6D-44E1-8BE7-73626FE28272}" type="presOf" srcId="{5A132EE4-E1D8-4359-893E-214CEB3144BC}" destId="{48DB97D3-E2B0-4941-8D23-B2CB4526AE8E}" srcOrd="0" destOrd="0" presId="urn:microsoft.com/office/officeart/2005/8/layout/list1"/>
    <dgm:cxn modelId="{6E48AAE5-9E96-4EA6-B22F-B443644F2B78}" type="presParOf" srcId="{13C251E4-6F91-49D2-B2C5-8E203910CC0C}" destId="{7BA98229-79FF-4CA2-8EBD-1CBB72092A3E}" srcOrd="0" destOrd="0" presId="urn:microsoft.com/office/officeart/2005/8/layout/list1"/>
    <dgm:cxn modelId="{0F8680A5-DDB4-451E-971E-E7F84B349B38}" type="presParOf" srcId="{7BA98229-79FF-4CA2-8EBD-1CBB72092A3E}" destId="{48DB97D3-E2B0-4941-8D23-B2CB4526AE8E}" srcOrd="0" destOrd="0" presId="urn:microsoft.com/office/officeart/2005/8/layout/list1"/>
    <dgm:cxn modelId="{B8DF315A-5FF4-40EA-9455-5E0FD198D0D4}" type="presParOf" srcId="{7BA98229-79FF-4CA2-8EBD-1CBB72092A3E}" destId="{DA332897-A659-49CA-872F-44792A939552}" srcOrd="1" destOrd="0" presId="urn:microsoft.com/office/officeart/2005/8/layout/list1"/>
    <dgm:cxn modelId="{C22345C6-76FC-4063-B872-2977CA57BF0D}" type="presParOf" srcId="{13C251E4-6F91-49D2-B2C5-8E203910CC0C}" destId="{75D44327-C8D8-4F46-BE3F-4D2B1960AC1B}" srcOrd="1" destOrd="0" presId="urn:microsoft.com/office/officeart/2005/8/layout/list1"/>
    <dgm:cxn modelId="{E89F7219-76EA-4D5E-9B77-AD2DAE055BCC}" type="presParOf" srcId="{13C251E4-6F91-49D2-B2C5-8E203910CC0C}" destId="{227F6D80-0B1A-4039-BA4C-3748EFD79D28}" srcOrd="2" destOrd="0" presId="urn:microsoft.com/office/officeart/2005/8/layout/list1"/>
    <dgm:cxn modelId="{461EBB4C-8618-4728-B2C6-5A5E2E2284C7}" type="presParOf" srcId="{13C251E4-6F91-49D2-B2C5-8E203910CC0C}" destId="{DB9C0613-15A4-45E3-BFF8-A489C43D20A4}" srcOrd="3" destOrd="0" presId="urn:microsoft.com/office/officeart/2005/8/layout/list1"/>
    <dgm:cxn modelId="{E5171685-0756-42E1-9D7E-1FD01E4211D7}" type="presParOf" srcId="{13C251E4-6F91-49D2-B2C5-8E203910CC0C}" destId="{CA93CEAC-C45C-4D26-BFF1-13E5E6FBBB24}" srcOrd="4" destOrd="0" presId="urn:microsoft.com/office/officeart/2005/8/layout/list1"/>
    <dgm:cxn modelId="{82A2A41C-2D8B-4C6D-83D3-27D2AEA98712}" type="presParOf" srcId="{CA93CEAC-C45C-4D26-BFF1-13E5E6FBBB24}" destId="{18CBBD56-2CBD-455E-B603-97108D23155C}" srcOrd="0" destOrd="0" presId="urn:microsoft.com/office/officeart/2005/8/layout/list1"/>
    <dgm:cxn modelId="{BDB53DB1-F967-44CC-80AD-BF4E40B6433A}" type="presParOf" srcId="{CA93CEAC-C45C-4D26-BFF1-13E5E6FBBB24}" destId="{CAA32642-32A5-4522-8041-918B79763081}" srcOrd="1" destOrd="0" presId="urn:microsoft.com/office/officeart/2005/8/layout/list1"/>
    <dgm:cxn modelId="{084CB62B-9FDB-42BE-9E29-EE9DC698AC4E}" type="presParOf" srcId="{13C251E4-6F91-49D2-B2C5-8E203910CC0C}" destId="{AA731F8C-A91B-4098-A8EA-851D1D3316E8}" srcOrd="5" destOrd="0" presId="urn:microsoft.com/office/officeart/2005/8/layout/list1"/>
    <dgm:cxn modelId="{D576BF4F-3E6F-4A71-8332-F41DF6A8160D}" type="presParOf" srcId="{13C251E4-6F91-49D2-B2C5-8E203910CC0C}" destId="{7B8EED81-C804-4AB1-891F-6A4FBD49C12F}" srcOrd="6" destOrd="0" presId="urn:microsoft.com/office/officeart/2005/8/layout/list1"/>
    <dgm:cxn modelId="{83F3E5BB-135D-41B2-BFA9-3E10C7F5482B}" type="presParOf" srcId="{13C251E4-6F91-49D2-B2C5-8E203910CC0C}" destId="{E90D6B2B-9DFB-4433-ADA0-7D0A87C8FD5B}" srcOrd="7" destOrd="0" presId="urn:microsoft.com/office/officeart/2005/8/layout/list1"/>
    <dgm:cxn modelId="{228EA704-4123-4239-B9F9-1A1505AA1597}" type="presParOf" srcId="{13C251E4-6F91-49D2-B2C5-8E203910CC0C}" destId="{75D54054-999C-4487-8130-53BF5BCF381A}" srcOrd="8" destOrd="0" presId="urn:microsoft.com/office/officeart/2005/8/layout/list1"/>
    <dgm:cxn modelId="{26226BF6-C74D-4F4D-8FA5-E57985914A60}" type="presParOf" srcId="{75D54054-999C-4487-8130-53BF5BCF381A}" destId="{F9DCC075-C476-4612-8FEF-258E72524F4F}" srcOrd="0" destOrd="0" presId="urn:microsoft.com/office/officeart/2005/8/layout/list1"/>
    <dgm:cxn modelId="{BD13D179-92DD-4707-A0ED-0955AE9EA594}" type="presParOf" srcId="{75D54054-999C-4487-8130-53BF5BCF381A}" destId="{B3B9BFD2-4024-4EC3-9795-72FD6D4E40FB}" srcOrd="1" destOrd="0" presId="urn:microsoft.com/office/officeart/2005/8/layout/list1"/>
    <dgm:cxn modelId="{C62726F6-D6DD-4B1F-A7E9-45471E915937}" type="presParOf" srcId="{13C251E4-6F91-49D2-B2C5-8E203910CC0C}" destId="{1A19817C-8848-4DC9-8B8B-E16E4D7FA121}" srcOrd="9" destOrd="0" presId="urn:microsoft.com/office/officeart/2005/8/layout/list1"/>
    <dgm:cxn modelId="{70E7CC31-13AA-49D3-9EA0-A8A5AFB88ABD}" type="presParOf" srcId="{13C251E4-6F91-49D2-B2C5-8E203910CC0C}" destId="{5F93F067-DA19-4AAE-9CB0-9B9CBCE68C92}" srcOrd="10" destOrd="0" presId="urn:microsoft.com/office/officeart/2005/8/layout/list1"/>
    <dgm:cxn modelId="{BD2993E6-CD9C-46D8-AD12-6E8DBAE5F8CA}" type="presParOf" srcId="{13C251E4-6F91-49D2-B2C5-8E203910CC0C}" destId="{DBD37D87-F174-42F6-9EED-90C65F9107DD}" srcOrd="11" destOrd="0" presId="urn:microsoft.com/office/officeart/2005/8/layout/list1"/>
    <dgm:cxn modelId="{1DB72FC0-1ABE-4F7A-B40B-B26E9E941E05}" type="presParOf" srcId="{13C251E4-6F91-49D2-B2C5-8E203910CC0C}" destId="{C6F0E2B6-FBEC-4C5B-B9B9-59E223998B22}" srcOrd="12" destOrd="0" presId="urn:microsoft.com/office/officeart/2005/8/layout/list1"/>
    <dgm:cxn modelId="{0E705BFB-A242-4ED7-A226-67B742779FCF}" type="presParOf" srcId="{C6F0E2B6-FBEC-4C5B-B9B9-59E223998B22}" destId="{2BB896C5-026F-4684-AB9D-EFA717B4C252}" srcOrd="0" destOrd="0" presId="urn:microsoft.com/office/officeart/2005/8/layout/list1"/>
    <dgm:cxn modelId="{C0F31C6B-7584-45A1-BB41-19227767D98E}" type="presParOf" srcId="{C6F0E2B6-FBEC-4C5B-B9B9-59E223998B22}" destId="{E4A8756B-A066-47AE-963D-2DCF2196A129}" srcOrd="1" destOrd="0" presId="urn:microsoft.com/office/officeart/2005/8/layout/list1"/>
    <dgm:cxn modelId="{BFED9359-F5C0-4B6D-B3E4-B13A6E2D21FB}" type="presParOf" srcId="{13C251E4-6F91-49D2-B2C5-8E203910CC0C}" destId="{EA424127-8D14-4EAE-BDA2-D5A91037FF05}" srcOrd="13" destOrd="0" presId="urn:microsoft.com/office/officeart/2005/8/layout/list1"/>
    <dgm:cxn modelId="{13831D59-96BE-44D8-996C-DB502162E848}" type="presParOf" srcId="{13C251E4-6F91-49D2-B2C5-8E203910CC0C}" destId="{D548D73C-F433-4BC3-9124-C7D4348773A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F6D80-0B1A-4039-BA4C-3748EFD79D28}">
      <dsp:nvSpPr>
        <dsp:cNvPr id="0" name=""/>
        <dsp:cNvSpPr/>
      </dsp:nvSpPr>
      <dsp:spPr>
        <a:xfrm>
          <a:off x="0" y="46138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32897-A659-49CA-872F-44792A939552}">
      <dsp:nvSpPr>
        <dsp:cNvPr id="0" name=""/>
        <dsp:cNvSpPr/>
      </dsp:nvSpPr>
      <dsp:spPr>
        <a:xfrm>
          <a:off x="338541" y="7762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b="1" kern="1200">
              <a:latin typeface="Arial" panose="020B0604020202020204" pitchFamily="34" charset="0"/>
              <a:cs typeface="Arial" panose="020B0604020202020204" pitchFamily="34" charset="0"/>
            </a:rPr>
            <a:t>PALVELU</a:t>
          </a:r>
        </a:p>
      </dsp:txBody>
      <dsp:txXfrm>
        <a:off x="376008" y="115091"/>
        <a:ext cx="4664648" cy="692586"/>
      </dsp:txXfrm>
    </dsp:sp>
    <dsp:sp modelId="{7B8EED81-C804-4AB1-891F-6A4FBD49C12F}">
      <dsp:nvSpPr>
        <dsp:cNvPr id="0" name=""/>
        <dsp:cNvSpPr/>
      </dsp:nvSpPr>
      <dsp:spPr>
        <a:xfrm>
          <a:off x="0" y="164074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32642-32A5-4522-8041-918B79763081}">
      <dsp:nvSpPr>
        <dsp:cNvPr id="0" name=""/>
        <dsp:cNvSpPr/>
      </dsp:nvSpPr>
      <dsp:spPr>
        <a:xfrm>
          <a:off x="338541" y="125698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b="1" kern="1200">
              <a:latin typeface="Arial" panose="020B0604020202020204" pitchFamily="34" charset="0"/>
              <a:cs typeface="Arial" panose="020B0604020202020204" pitchFamily="34" charset="0"/>
            </a:rPr>
            <a:t>JÄSENYYS</a:t>
          </a:r>
        </a:p>
      </dsp:txBody>
      <dsp:txXfrm>
        <a:off x="376008" y="1294451"/>
        <a:ext cx="4664648" cy="692586"/>
      </dsp:txXfrm>
    </dsp:sp>
    <dsp:sp modelId="{5F93F067-DA19-4AAE-9CB0-9B9CBCE68C92}">
      <dsp:nvSpPr>
        <dsp:cNvPr id="0" name=""/>
        <dsp:cNvSpPr/>
      </dsp:nvSpPr>
      <dsp:spPr>
        <a:xfrm>
          <a:off x="0" y="282010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9BFD2-4024-4EC3-9795-72FD6D4E40FB}">
      <dsp:nvSpPr>
        <dsp:cNvPr id="0" name=""/>
        <dsp:cNvSpPr/>
      </dsp:nvSpPr>
      <dsp:spPr>
        <a:xfrm>
          <a:off x="338541" y="243634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b="1" kern="1200">
              <a:latin typeface="Arial" panose="020B0604020202020204" pitchFamily="34" charset="0"/>
              <a:cs typeface="Arial" panose="020B0604020202020204" pitchFamily="34" charset="0"/>
            </a:rPr>
            <a:t>JOHTAMINEN</a:t>
          </a:r>
        </a:p>
      </dsp:txBody>
      <dsp:txXfrm>
        <a:off x="376008" y="2473811"/>
        <a:ext cx="4664648" cy="692586"/>
      </dsp:txXfrm>
    </dsp:sp>
    <dsp:sp modelId="{D548D73C-F433-4BC3-9124-C7D4348773AF}">
      <dsp:nvSpPr>
        <dsp:cNvPr id="0" name=""/>
        <dsp:cNvSpPr/>
      </dsp:nvSpPr>
      <dsp:spPr>
        <a:xfrm>
          <a:off x="0" y="399946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8756B-A066-47AE-963D-2DCF2196A129}">
      <dsp:nvSpPr>
        <dsp:cNvPr id="0" name=""/>
        <dsp:cNvSpPr/>
      </dsp:nvSpPr>
      <dsp:spPr>
        <a:xfrm>
          <a:off x="338541" y="361570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b="1" kern="1200">
              <a:latin typeface="Arial" panose="020B0604020202020204" pitchFamily="34" charset="0"/>
              <a:cs typeface="Arial" panose="020B0604020202020204" pitchFamily="34" charset="0"/>
            </a:rPr>
            <a:t>MARKKINOINTI</a:t>
          </a:r>
        </a:p>
      </dsp:txBody>
      <dsp:txXfrm>
        <a:off x="376008" y="3653171"/>
        <a:ext cx="4664648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1D507-5EE0-4E62-A412-C9470918903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9ED5F-3408-4B9A-B638-4996DB1C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E4E10E-9A60-4A49-94A8-D63D51421675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2E8888-5631-4020-9791-1B354AAB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99508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07646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8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999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95E142-702E-CA4E-837F-32B351B70BA3}"/>
              </a:ext>
            </a:extLst>
          </p:cNvPr>
          <p:cNvSpPr/>
          <p:nvPr userDrawn="1"/>
        </p:nvSpPr>
        <p:spPr>
          <a:xfrm>
            <a:off x="-36423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8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4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32C61-EA72-7742-BA85-0495A58C3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6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67303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74057"/>
            <a:ext cx="12192000" cy="5783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18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ain 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45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33878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121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64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5414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17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2873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161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802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28852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7019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99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2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23629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2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575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05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68164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1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7663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200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79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678854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199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4795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497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215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60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093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99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39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032786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5546" y="15209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of</a:t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34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589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20553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9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120943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8F2075-0020-3F46-8E46-3C85D8B89D9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569175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50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C15C23-E4BC-AC4E-9B28-434972056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729A36-4B58-E847-B398-D6D6818148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79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288CD4-497A-5349-BCAA-D002C8FC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68094" cy="68445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5BD79-1232-BF43-9B5A-ABB34553978F}"/>
              </a:ext>
            </a:extLst>
          </p:cNvPr>
          <p:cNvSpPr/>
          <p:nvPr userDrawn="1"/>
        </p:nvSpPr>
        <p:spPr>
          <a:xfrm>
            <a:off x="0" y="-13447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7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11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7EC2-9D45-B342-8E28-26ED05F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5D1F-6F07-C643-9AB7-C0E3CDCC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5C60-7B7B-1547-94ED-BCD190E2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4317-7A6D-3141-A4E8-7199E6A5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37C2-13D5-5B41-A648-84E3EAD3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85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380-9019-E74F-9359-FC6385B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0C209-16AF-0248-8F91-E07ADB2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5CE2-C5B2-8D4B-984C-9985F65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4C37-0658-534C-8D80-5E4D3AA1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10F-A28E-E24E-9261-73DE2F8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12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551-FDF7-3046-B311-32CE763A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55A-CCD1-1B46-93C7-DDB3A79F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48B12-9505-1942-B852-317C6E18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B55F-B85F-5B4E-8AD1-11B57A38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9DA2-3F02-4847-9B84-A7E9571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A89D-B407-0F4E-83D4-6D9F8F2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73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970A-EF45-334A-B022-21CCA7BA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D3514-A6E1-C343-91AD-07C39D25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E74D-6811-A245-AB5D-AE69D1428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AB05C-316A-3440-ADD7-71C5DA1F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1000B-8B98-8640-AAB6-484DE653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A2AB-2713-DF45-974F-0DE11A67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B27F-852F-EF45-B8CC-C13CAA0D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0F912-54B9-3943-BC48-FE6EE8D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16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7849-E623-0B44-A85B-588B3326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CAE4-2F15-7A4F-92DE-547E201D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8DD2-9623-CB4E-84D8-E8A1CC04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4860A-7C74-C14D-A213-A000B7D8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17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84651-4E43-BD4D-9503-BBCE3C07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2500-67C9-AA41-8033-FF3953D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F91B-6B95-FE46-83E7-CB5B5945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3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DB7F-395E-224F-8866-6F5105B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E369-E3BC-DE4F-B8E4-7098E76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8899-E281-8140-90B7-DE5A10E1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C489-27D7-2C4B-97E2-CE69D9D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812F-1C31-EE40-B4F2-7F80D3F6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57611-A357-A341-8C6A-77868DA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1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0" y="-1"/>
            <a:ext cx="12192000" cy="6858001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2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7DF-256F-A343-B154-88A1DBD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B1E42-6C3B-2746-8C64-210D0510A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3A37-A294-514D-8DAE-68CF0E18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B861-6E4E-EE44-A3F7-77F9BAD8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6FDAF-3E9B-1F4F-8373-63E8B70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0AF8-5509-734F-AE89-EA98A05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59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2BDE-07E7-C943-9B91-2FD547F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1B324-EAD5-C047-9C15-89B564225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76EA-C6E9-CD44-A3EE-6C56B6E1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A28F1-EE8E-EB45-A2D4-AB792DA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326C-0735-4444-BE26-FAF0EC25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86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D0666-33F5-0943-BD99-7A3EF1E46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10D5-A39F-7948-AFED-354F01BE9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01D2-BA99-8145-B80C-5539D971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065C-1B7C-D24B-8B36-1CBDC51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787-9E34-794A-BC26-6489E56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06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5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27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0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243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93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2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375E5-FD70-7E4D-84AA-51CFADE4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8671-C058-6543-B4EF-2B4A4769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D3DC-1DCA-9345-B462-9BBD0B2FB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110-E806-2647-89B9-7CCF94D2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6DF7-EBBD-1C42-8C4C-92595B1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5924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6095998" y="4218388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3259527" y="3950791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4BD2C-2E76-53D8-FFA0-3B949102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8" y="187670"/>
            <a:ext cx="4848814" cy="2340575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EADE37-071F-F872-D564-F403F2E1557E}"/>
              </a:ext>
            </a:extLst>
          </p:cNvPr>
          <p:cNvSpPr txBox="1">
            <a:spLocks/>
          </p:cNvSpPr>
          <p:nvPr/>
        </p:nvSpPr>
        <p:spPr>
          <a:xfrm>
            <a:off x="2564595" y="3259125"/>
            <a:ext cx="8513064" cy="691665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4000" b="1" i="1" u="none" strike="noStrike" cap="none" normalizeH="0" baseline="0" noProof="0" dirty="0">
                <a:ln>
                  <a:noFill/>
                </a:ln>
                <a:solidFill>
                  <a:sysClr val="window" lastClr="FFFFFF"/>
                </a:solidFill>
                <a:uLnTx/>
                <a:uFillTx/>
              </a:rPr>
              <a:t>Ääni jokaiselle lionille ja leolle</a:t>
            </a:r>
          </a:p>
        </p:txBody>
      </p:sp>
    </p:spTree>
    <p:extLst>
      <p:ext uri="{BB962C8B-B14F-4D97-AF65-F5344CB8AC3E}">
        <p14:creationId xmlns:p14="http://schemas.microsoft.com/office/powerpoint/2010/main" val="354799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649480" y="2942165"/>
            <a:ext cx="11263357" cy="27269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kertovat tarinansa ja etsivät tapoja jakaa viestinsä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puhuvat julkisesti ja palvelevat roolimalleina 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fi-FI" sz="2400" b="0" i="0" u="none" strike="noStrike" cap="none" normalizeH="0" baseline="0" noProof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pyrkivät yhdessä klubien ja piirien kanssa vahvistamaan ja osallistamaan jäsenkantaa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fi-FI" sz="2400" b="0" i="0" u="none" strike="noStrike" cap="none" normalizeH="0" baseline="0" noProof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kannustavat ja mentoroivat muita, jotta he ottavat vastaan johtotehtäviä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3600">
                <a:latin typeface="Arial" charset="0"/>
                <a:ea typeface="Arial" charset="0"/>
                <a:cs typeface="Arial" charset="0"/>
              </a:rPr>
              <a:t>Uusien äänien tehtävät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Nimitetyt uudet äänet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3C04F-816C-9E5E-D066-770D096CB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43764"/>
            <a:ext cx="2457450" cy="11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1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723061" y="870026"/>
            <a:ext cx="537293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4000" b="1" i="0" u="none" strike="noStrike" cap="none" normalizeH="0" baseline="0" noProof="0">
                <a:ln>
                  <a:noFill/>
                </a:ln>
                <a:solidFill>
                  <a:srgbClr val="0A5496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LCI pyytää Uusia ääniä ‑tarinoita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870026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2944586"/>
            <a:ext cx="5501355" cy="290926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200" i="0" u="none" strike="noStrike" cap="none" normalizeH="0" baseline="0" noProof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LCI pyytää piirikuvernöörejä lähettämään Uusia ääniä ‑tarinat 1. marraskuuta mennessä. Tarinoita kuitenkin kerätään vuoden ympäri. Tarinoiden lähettämisestä muistutetaan neljännesvuosittain. 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3F9185-B23D-24F7-A71F-DC8997776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10" y="116080"/>
            <a:ext cx="2216476" cy="1110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1BB31-0F4D-2E65-BEF7-D6D0C377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91" y="1075962"/>
            <a:ext cx="4275744" cy="290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686454-865A-D57C-9954-F61D10383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256" y="3834858"/>
            <a:ext cx="2798307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3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1096257" y="1722953"/>
            <a:ext cx="5709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fi-FI" sz="16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Sosiaalinen media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087338" y="2160383"/>
            <a:ext cx="570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fi-FI" sz="14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Sosiaalisen median hallinta jäsenten osallistamiseksi kaikilla tasoilla, tunnustuksen antaminen valituille uusille äänille ja ideoiden jakaminen.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594178" y="2900601"/>
            <a:ext cx="304800" cy="304800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fi-FI" sz="1200" b="1">
                <a:solidFill>
                  <a:schemeClr val="bg1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82708" y="2911269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fi-FI" sz="16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Verkkosivusto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131410" y="3435716"/>
            <a:ext cx="570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fi-FI" sz="14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Toimii kampanjan ja resurssien mainostuspaikkana.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594178" y="3929697"/>
            <a:ext cx="304800" cy="288108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fi-FI" sz="1200" b="1">
                <a:solidFill>
                  <a:schemeClr val="bg1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3187" y="4073751"/>
            <a:ext cx="24966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1300"/>
              </a:spcBef>
              <a:spcAft>
                <a:spcPts val="0"/>
              </a:spcAft>
            </a:pPr>
            <a:r>
              <a:rPr lang="fi-FI" sz="1400" i="1">
                <a:solidFill>
                  <a:schemeClr val="accent6">
                    <a:lumMod val="50000"/>
                    <a:lumOff val="50000"/>
                  </a:schemeClr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Olen jäsenyyden ääni. Olen johtajuuden ääni. Olen palvelun ääni. Olen markkinoinnin ääni. Olen uusi ääni, mikä ääni sinä olet?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594178" y="1722953"/>
            <a:ext cx="304800" cy="304800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fi-FI" sz="1200" b="1" i="0" u="none" strike="noStrike" cap="none" normalizeH="0">
                <a:ln>
                  <a:noFill/>
                </a:ln>
                <a:solidFill>
                  <a:schemeClr val="bg1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244F7C-0E64-1442-8D1F-28C74B9B9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724626"/>
            <a:ext cx="6176541" cy="445043"/>
          </a:xfrm>
        </p:spPr>
        <p:txBody>
          <a:bodyPr/>
          <a:lstStyle/>
          <a:p>
            <a:r>
              <a:rPr lang="fi-FI" sz="3200">
                <a:solidFill>
                  <a:srgbClr val="00338D"/>
                </a:solidFill>
              </a:rPr>
              <a:t>LCI:N OHJELMATUKI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FFE5D9E-C714-AB41-9B9D-A47EA64F9395}"/>
              </a:ext>
            </a:extLst>
          </p:cNvPr>
          <p:cNvSpPr txBox="1">
            <a:spLocks/>
          </p:cNvSpPr>
          <p:nvPr/>
        </p:nvSpPr>
        <p:spPr>
          <a:xfrm>
            <a:off x="6718261" y="4092536"/>
            <a:ext cx="4724400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5400">
                <a:solidFill>
                  <a:schemeClr val="tx1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87338" y="3956556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fi-FI" sz="16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Webinaarit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1410" y="4386419"/>
            <a:ext cx="5702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fi-FI" sz="14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Jatkaa vapaaehtoisten vetämiä webinaareja, jotka ovat menestyneet hyvin ideoiden jakamisessa ja tarkoituksenmukaisten johtamistaitojen kehittämisessä. 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617816" y="5243053"/>
            <a:ext cx="304800" cy="288108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fi-FI" sz="1200" b="1">
                <a:solidFill>
                  <a:schemeClr val="bg1"/>
                </a:solidFill>
                <a:ea typeface="ヒラギノ角ゴ Pro W3" pitchFamily="84" charset="-128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7338" y="5217830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fi-FI" sz="16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Resurssit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0006" y="5649131"/>
            <a:ext cx="5702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fi-FI" sz="14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Tarjoaa paikallisissa tapahtumissa tarvittavaa markkinointimateriaalia, jossa esitellään uusia ääniä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65000"/>
                  <a:lumOff val="35000"/>
                </a:schemeClr>
              </a:solidFill>
              <a:highlight>
                <a:srgbClr val="FFFF00"/>
              </a:highligh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7BBE7F-A634-1D3E-BBFC-3E429060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071" y="416070"/>
            <a:ext cx="4365114" cy="269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39FF2-7FB5-C808-2617-459FDD4E4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153" y="3832127"/>
            <a:ext cx="204843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76CF9-3EB9-C349-8871-320C3623CB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724626"/>
            <a:ext cx="9906000" cy="445043"/>
          </a:xfrm>
        </p:spPr>
        <p:txBody>
          <a:bodyPr/>
          <a:lstStyle/>
          <a:p>
            <a:r>
              <a:rPr lang="fi-FI" sz="3200" dirty="0">
                <a:solidFill>
                  <a:srgbClr val="00338D"/>
                </a:solidFill>
              </a:rPr>
              <a:t>MUITA RESURSSEJA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97200" y="1472360"/>
            <a:ext cx="7290787" cy="5043054"/>
            <a:chOff x="1997200" y="1376218"/>
            <a:chExt cx="7290787" cy="5043054"/>
          </a:xfrm>
        </p:grpSpPr>
        <p:sp>
          <p:nvSpPr>
            <p:cNvPr id="7" name="Freeform 6"/>
            <p:cNvSpPr/>
            <p:nvPr/>
          </p:nvSpPr>
          <p:spPr>
            <a:xfrm>
              <a:off x="1997200" y="1376218"/>
              <a:ext cx="3403077" cy="850769"/>
            </a:xfrm>
            <a:custGeom>
              <a:avLst/>
              <a:gdLst>
                <a:gd name="connsiteX0" fmla="*/ 0 w 3403077"/>
                <a:gd name="connsiteY0" fmla="*/ 85077 h 850769"/>
                <a:gd name="connsiteX1" fmla="*/ 85077 w 3403077"/>
                <a:gd name="connsiteY1" fmla="*/ 0 h 850769"/>
                <a:gd name="connsiteX2" fmla="*/ 3318000 w 3403077"/>
                <a:gd name="connsiteY2" fmla="*/ 0 h 850769"/>
                <a:gd name="connsiteX3" fmla="*/ 3403077 w 3403077"/>
                <a:gd name="connsiteY3" fmla="*/ 85077 h 850769"/>
                <a:gd name="connsiteX4" fmla="*/ 3403077 w 3403077"/>
                <a:gd name="connsiteY4" fmla="*/ 765692 h 850769"/>
                <a:gd name="connsiteX5" fmla="*/ 3318000 w 3403077"/>
                <a:gd name="connsiteY5" fmla="*/ 850769 h 850769"/>
                <a:gd name="connsiteX6" fmla="*/ 85077 w 3403077"/>
                <a:gd name="connsiteY6" fmla="*/ 850769 h 850769"/>
                <a:gd name="connsiteX7" fmla="*/ 0 w 3403077"/>
                <a:gd name="connsiteY7" fmla="*/ 765692 h 850769"/>
                <a:gd name="connsiteX8" fmla="*/ 0 w 3403077"/>
                <a:gd name="connsiteY8" fmla="*/ 85077 h 8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3077" h="850769">
                  <a:moveTo>
                    <a:pt x="0" y="85077"/>
                  </a:moveTo>
                  <a:cubicBezTo>
                    <a:pt x="0" y="38090"/>
                    <a:pt x="38090" y="0"/>
                    <a:pt x="85077" y="0"/>
                  </a:cubicBezTo>
                  <a:lnTo>
                    <a:pt x="3318000" y="0"/>
                  </a:lnTo>
                  <a:cubicBezTo>
                    <a:pt x="3364987" y="0"/>
                    <a:pt x="3403077" y="38090"/>
                    <a:pt x="3403077" y="85077"/>
                  </a:cubicBezTo>
                  <a:lnTo>
                    <a:pt x="3403077" y="765692"/>
                  </a:lnTo>
                  <a:cubicBezTo>
                    <a:pt x="3403077" y="812679"/>
                    <a:pt x="3364987" y="850769"/>
                    <a:pt x="3318000" y="850769"/>
                  </a:cubicBezTo>
                  <a:lnTo>
                    <a:pt x="85077" y="850769"/>
                  </a:lnTo>
                  <a:cubicBezTo>
                    <a:pt x="38090" y="850769"/>
                    <a:pt x="0" y="812679"/>
                    <a:pt x="0" y="765692"/>
                  </a:cubicBezTo>
                  <a:lnTo>
                    <a:pt x="0" y="85077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rgbClr val="00338D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8" tIns="55398" rIns="55398" bIns="5539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400" b="1">
                  <a:latin typeface="Arial" panose="020B0604020202020204" pitchFamily="34" charset="0"/>
                  <a:cs typeface="Arial" panose="020B0604020202020204" pitchFamily="34" charset="0"/>
                </a:rPr>
                <a:t>Uusia ääniä ‑työpajan apuraha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32269" y="2527917"/>
              <a:ext cx="3333552" cy="2761581"/>
            </a:xfrm>
            <a:custGeom>
              <a:avLst/>
              <a:gdLst>
                <a:gd name="connsiteX0" fmla="*/ 0 w 3333552"/>
                <a:gd name="connsiteY0" fmla="*/ 230784 h 2307839"/>
                <a:gd name="connsiteX1" fmla="*/ 230784 w 3333552"/>
                <a:gd name="connsiteY1" fmla="*/ 0 h 2307839"/>
                <a:gd name="connsiteX2" fmla="*/ 3102768 w 3333552"/>
                <a:gd name="connsiteY2" fmla="*/ 0 h 2307839"/>
                <a:gd name="connsiteX3" fmla="*/ 3333552 w 3333552"/>
                <a:gd name="connsiteY3" fmla="*/ 230784 h 2307839"/>
                <a:gd name="connsiteX4" fmla="*/ 3333552 w 3333552"/>
                <a:gd name="connsiteY4" fmla="*/ 2077055 h 2307839"/>
                <a:gd name="connsiteX5" fmla="*/ 3102768 w 3333552"/>
                <a:gd name="connsiteY5" fmla="*/ 2307839 h 2307839"/>
                <a:gd name="connsiteX6" fmla="*/ 230784 w 3333552"/>
                <a:gd name="connsiteY6" fmla="*/ 2307839 h 2307839"/>
                <a:gd name="connsiteX7" fmla="*/ 0 w 3333552"/>
                <a:gd name="connsiteY7" fmla="*/ 2077055 h 2307839"/>
                <a:gd name="connsiteX8" fmla="*/ 0 w 3333552"/>
                <a:gd name="connsiteY8" fmla="*/ 230784 h 230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552" h="2307839">
                  <a:moveTo>
                    <a:pt x="0" y="230784"/>
                  </a:moveTo>
                  <a:cubicBezTo>
                    <a:pt x="0" y="103326"/>
                    <a:pt x="103326" y="0"/>
                    <a:pt x="230784" y="0"/>
                  </a:cubicBezTo>
                  <a:lnTo>
                    <a:pt x="3102768" y="0"/>
                  </a:lnTo>
                  <a:cubicBezTo>
                    <a:pt x="3230226" y="0"/>
                    <a:pt x="3333552" y="103326"/>
                    <a:pt x="3333552" y="230784"/>
                  </a:cubicBezTo>
                  <a:lnTo>
                    <a:pt x="3333552" y="2077055"/>
                  </a:lnTo>
                  <a:cubicBezTo>
                    <a:pt x="3333552" y="2204513"/>
                    <a:pt x="3230226" y="2307839"/>
                    <a:pt x="3102768" y="2307839"/>
                  </a:cubicBezTo>
                  <a:lnTo>
                    <a:pt x="230784" y="2307839"/>
                  </a:lnTo>
                  <a:cubicBezTo>
                    <a:pt x="103326" y="2307839"/>
                    <a:pt x="0" y="2204513"/>
                    <a:pt x="0" y="2077055"/>
                  </a:cubicBezTo>
                  <a:lnTo>
                    <a:pt x="0" y="230784"/>
                  </a:lnTo>
                  <a:close/>
                </a:path>
              </a:pathLst>
            </a:custGeom>
            <a:noFill/>
            <a:ln>
              <a:solidFill>
                <a:srgbClr val="00338D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74" tIns="85374" rIns="85374" bIns="85374" numCol="1" spcCol="1270" anchor="ctr" anchorCtr="0">
              <a:noAutofit/>
            </a:bodyPr>
            <a:lstStyle/>
            <a:p>
              <a:pPr lvl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5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030091" y="5447827"/>
              <a:ext cx="7215238" cy="971445"/>
            </a:xfrm>
            <a:custGeom>
              <a:avLst/>
              <a:gdLst>
                <a:gd name="connsiteX0" fmla="*/ 0 w 3334709"/>
                <a:gd name="connsiteY0" fmla="*/ 128259 h 1282585"/>
                <a:gd name="connsiteX1" fmla="*/ 128259 w 3334709"/>
                <a:gd name="connsiteY1" fmla="*/ 0 h 1282585"/>
                <a:gd name="connsiteX2" fmla="*/ 3206451 w 3334709"/>
                <a:gd name="connsiteY2" fmla="*/ 0 h 1282585"/>
                <a:gd name="connsiteX3" fmla="*/ 3334710 w 3334709"/>
                <a:gd name="connsiteY3" fmla="*/ 128259 h 1282585"/>
                <a:gd name="connsiteX4" fmla="*/ 3334709 w 3334709"/>
                <a:gd name="connsiteY4" fmla="*/ 1154327 h 1282585"/>
                <a:gd name="connsiteX5" fmla="*/ 3206450 w 3334709"/>
                <a:gd name="connsiteY5" fmla="*/ 1282586 h 1282585"/>
                <a:gd name="connsiteX6" fmla="*/ 128259 w 3334709"/>
                <a:gd name="connsiteY6" fmla="*/ 1282585 h 1282585"/>
                <a:gd name="connsiteX7" fmla="*/ 0 w 3334709"/>
                <a:gd name="connsiteY7" fmla="*/ 1154326 h 1282585"/>
                <a:gd name="connsiteX8" fmla="*/ 0 w 3334709"/>
                <a:gd name="connsiteY8" fmla="*/ 128259 h 1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4709" h="1282585">
                  <a:moveTo>
                    <a:pt x="0" y="128259"/>
                  </a:moveTo>
                  <a:cubicBezTo>
                    <a:pt x="0" y="57424"/>
                    <a:pt x="57424" y="0"/>
                    <a:pt x="128259" y="0"/>
                  </a:cubicBezTo>
                  <a:lnTo>
                    <a:pt x="3206451" y="0"/>
                  </a:lnTo>
                  <a:cubicBezTo>
                    <a:pt x="3277286" y="0"/>
                    <a:pt x="3334710" y="57424"/>
                    <a:pt x="3334710" y="128259"/>
                  </a:cubicBezTo>
                  <a:cubicBezTo>
                    <a:pt x="3334710" y="470282"/>
                    <a:pt x="3334709" y="812304"/>
                    <a:pt x="3334709" y="1154327"/>
                  </a:cubicBezTo>
                  <a:cubicBezTo>
                    <a:pt x="3334709" y="1225162"/>
                    <a:pt x="3277285" y="1282586"/>
                    <a:pt x="3206450" y="1282586"/>
                  </a:cubicBezTo>
                  <a:lnTo>
                    <a:pt x="128259" y="1282585"/>
                  </a:lnTo>
                  <a:cubicBezTo>
                    <a:pt x="57424" y="1282585"/>
                    <a:pt x="0" y="1225161"/>
                    <a:pt x="0" y="1154326"/>
                  </a:cubicBezTo>
                  <a:lnTo>
                    <a:pt x="0" y="128259"/>
                  </a:lnTo>
                  <a:close/>
                </a:path>
              </a:pathLst>
            </a:custGeom>
            <a:noFill/>
            <a:ln>
              <a:solidFill>
                <a:srgbClr val="00338D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806" tIns="52806" rIns="52806" bIns="52806" numCol="1" spcCol="1270" anchor="ctr" anchorCtr="0">
              <a:noAutofit/>
            </a:bodyPr>
            <a:lstStyle/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8 000 $ saatavilla kullekin vaalipiirille kunkin toimivuoden aikana Uusia ääniä ‑symposiumin tai ‑työpajan järjestämistä varten.</a:t>
              </a: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1200" dirty="0">
                  <a:latin typeface="Arial" panose="020B0604020202020204" pitchFamily="34" charset="0"/>
                  <a:cs typeface="Arial" panose="020B0604020202020204" pitchFamily="34" charset="0"/>
                </a:rPr>
                <a:t>Kutakin tapahtumaa varten voidaan käyttää enintään 2 000 $.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84910" y="1410173"/>
              <a:ext cx="3403077" cy="850769"/>
            </a:xfrm>
            <a:custGeom>
              <a:avLst/>
              <a:gdLst>
                <a:gd name="connsiteX0" fmla="*/ 0 w 3403077"/>
                <a:gd name="connsiteY0" fmla="*/ 85077 h 850769"/>
                <a:gd name="connsiteX1" fmla="*/ 85077 w 3403077"/>
                <a:gd name="connsiteY1" fmla="*/ 0 h 850769"/>
                <a:gd name="connsiteX2" fmla="*/ 3318000 w 3403077"/>
                <a:gd name="connsiteY2" fmla="*/ 0 h 850769"/>
                <a:gd name="connsiteX3" fmla="*/ 3403077 w 3403077"/>
                <a:gd name="connsiteY3" fmla="*/ 85077 h 850769"/>
                <a:gd name="connsiteX4" fmla="*/ 3403077 w 3403077"/>
                <a:gd name="connsiteY4" fmla="*/ 765692 h 850769"/>
                <a:gd name="connsiteX5" fmla="*/ 3318000 w 3403077"/>
                <a:gd name="connsiteY5" fmla="*/ 850769 h 850769"/>
                <a:gd name="connsiteX6" fmla="*/ 85077 w 3403077"/>
                <a:gd name="connsiteY6" fmla="*/ 850769 h 850769"/>
                <a:gd name="connsiteX7" fmla="*/ 0 w 3403077"/>
                <a:gd name="connsiteY7" fmla="*/ 765692 h 850769"/>
                <a:gd name="connsiteX8" fmla="*/ 0 w 3403077"/>
                <a:gd name="connsiteY8" fmla="*/ 85077 h 8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3077" h="850769">
                  <a:moveTo>
                    <a:pt x="0" y="85077"/>
                  </a:moveTo>
                  <a:cubicBezTo>
                    <a:pt x="0" y="38090"/>
                    <a:pt x="38090" y="0"/>
                    <a:pt x="85077" y="0"/>
                  </a:cubicBezTo>
                  <a:lnTo>
                    <a:pt x="3318000" y="0"/>
                  </a:lnTo>
                  <a:cubicBezTo>
                    <a:pt x="3364987" y="0"/>
                    <a:pt x="3403077" y="38090"/>
                    <a:pt x="3403077" y="85077"/>
                  </a:cubicBezTo>
                  <a:lnTo>
                    <a:pt x="3403077" y="765692"/>
                  </a:lnTo>
                  <a:cubicBezTo>
                    <a:pt x="3403077" y="812679"/>
                    <a:pt x="3364987" y="850769"/>
                    <a:pt x="3318000" y="850769"/>
                  </a:cubicBezTo>
                  <a:lnTo>
                    <a:pt x="85077" y="850769"/>
                  </a:lnTo>
                  <a:cubicBezTo>
                    <a:pt x="38090" y="850769"/>
                    <a:pt x="0" y="812679"/>
                    <a:pt x="0" y="765692"/>
                  </a:cubicBezTo>
                  <a:lnTo>
                    <a:pt x="0" y="85077"/>
                  </a:lnTo>
                  <a:close/>
                </a:path>
              </a:pathLst>
            </a:custGeom>
            <a:solidFill>
              <a:srgbClr val="EBB700"/>
            </a:solidFill>
            <a:ln>
              <a:solidFill>
                <a:srgbClr val="EBB7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8" tIns="55398" rIns="55398" bIns="5539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Uusia ääniä ‑</a:t>
              </a:r>
              <a:r>
                <a:rPr lang="fi-FI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sympo-siumin</a:t>
              </a:r>
              <a:r>
                <a:rPr lang="fi-FI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apuraha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911777" y="2527917"/>
              <a:ext cx="3333552" cy="2797423"/>
            </a:xfrm>
            <a:custGeom>
              <a:avLst/>
              <a:gdLst>
                <a:gd name="connsiteX0" fmla="*/ 0 w 3333552"/>
                <a:gd name="connsiteY0" fmla="*/ 230784 h 2307839"/>
                <a:gd name="connsiteX1" fmla="*/ 230784 w 3333552"/>
                <a:gd name="connsiteY1" fmla="*/ 0 h 2307839"/>
                <a:gd name="connsiteX2" fmla="*/ 3102768 w 3333552"/>
                <a:gd name="connsiteY2" fmla="*/ 0 h 2307839"/>
                <a:gd name="connsiteX3" fmla="*/ 3333552 w 3333552"/>
                <a:gd name="connsiteY3" fmla="*/ 230784 h 2307839"/>
                <a:gd name="connsiteX4" fmla="*/ 3333552 w 3333552"/>
                <a:gd name="connsiteY4" fmla="*/ 2077055 h 2307839"/>
                <a:gd name="connsiteX5" fmla="*/ 3102768 w 3333552"/>
                <a:gd name="connsiteY5" fmla="*/ 2307839 h 2307839"/>
                <a:gd name="connsiteX6" fmla="*/ 230784 w 3333552"/>
                <a:gd name="connsiteY6" fmla="*/ 2307839 h 2307839"/>
                <a:gd name="connsiteX7" fmla="*/ 0 w 3333552"/>
                <a:gd name="connsiteY7" fmla="*/ 2077055 h 2307839"/>
                <a:gd name="connsiteX8" fmla="*/ 0 w 3333552"/>
                <a:gd name="connsiteY8" fmla="*/ 230784 h 230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552" h="2307839">
                  <a:moveTo>
                    <a:pt x="0" y="230784"/>
                  </a:moveTo>
                  <a:cubicBezTo>
                    <a:pt x="0" y="103326"/>
                    <a:pt x="103326" y="0"/>
                    <a:pt x="230784" y="0"/>
                  </a:cubicBezTo>
                  <a:lnTo>
                    <a:pt x="3102768" y="0"/>
                  </a:lnTo>
                  <a:cubicBezTo>
                    <a:pt x="3230226" y="0"/>
                    <a:pt x="3333552" y="103326"/>
                    <a:pt x="3333552" y="230784"/>
                  </a:cubicBezTo>
                  <a:lnTo>
                    <a:pt x="3333552" y="2077055"/>
                  </a:lnTo>
                  <a:cubicBezTo>
                    <a:pt x="3333552" y="2204513"/>
                    <a:pt x="3230226" y="2307839"/>
                    <a:pt x="3102768" y="2307839"/>
                  </a:cubicBezTo>
                  <a:lnTo>
                    <a:pt x="230784" y="2307839"/>
                  </a:lnTo>
                  <a:cubicBezTo>
                    <a:pt x="103326" y="2307839"/>
                    <a:pt x="0" y="2204513"/>
                    <a:pt x="0" y="2077055"/>
                  </a:cubicBezTo>
                  <a:lnTo>
                    <a:pt x="0" y="230784"/>
                  </a:lnTo>
                  <a:close/>
                </a:path>
              </a:pathLst>
            </a:custGeom>
            <a:solidFill>
              <a:srgbClr val="EBB700">
                <a:alpha val="0"/>
              </a:srgbClr>
            </a:solidFill>
            <a:ln>
              <a:solidFill>
                <a:srgbClr val="EBB700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74" tIns="85374" rIns="85374" bIns="85374" numCol="1" spcCol="1270" anchor="ctr" anchorCtr="0">
              <a:noAutofit/>
            </a:bodyPr>
            <a:lstStyle/>
            <a:p>
              <a:pPr lvl="0" algn="ctr" defTabSz="600075"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997200" y="2727576"/>
            <a:ext cx="33347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Tutustutaan naisten, nuorten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lionien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ja moninaisten väestönosien rekrytointia ja säilyttämistä koskeviin tekijöihin.</a:t>
            </a:r>
          </a:p>
          <a:p>
            <a:pPr lvl="0" algn="ctr"/>
            <a:endParaRPr lang="en-US" sz="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 Luodaan strategioita jäsenmäärän ja moninaisuuden lisäämiseen Lions Internationalissa ja johtotehtävissä.</a:t>
            </a:r>
          </a:p>
          <a:p>
            <a:pPr lvl="0"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 Luodaan toteutettavia toimintasuunnitelmia.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0146" y="2665022"/>
            <a:ext cx="340307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0075">
              <a:spcBef>
                <a:spcPct val="0"/>
              </a:spcBef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 Etsitään uusia projekteja, jotka kiinnostavat naisia, nuoria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lioneita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ja leoja sekä moninaisia väestönosia.</a:t>
            </a:r>
          </a:p>
          <a:p>
            <a:pPr lvl="0" algn="ctr" defTabSz="600075">
              <a:spcBef>
                <a:spcPct val="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Edistetään uusia klubeja paikkakunnalla.</a:t>
            </a:r>
          </a:p>
          <a:p>
            <a:pPr lvl="0" algn="ctr" defTabSz="600075">
              <a:spcBef>
                <a:spcPct val="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Etsitään mahdollisia uusia jäseniä.</a:t>
            </a:r>
          </a:p>
          <a:p>
            <a:pPr lvl="0" algn="ctr" defTabSz="600075">
              <a:spcBef>
                <a:spcPct val="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 Perustetaan uusi klubi/liitännäisklubi uuden projektin toteuttamiseksi paikkakunnalla.</a:t>
            </a:r>
          </a:p>
          <a:p>
            <a:endParaRPr lang="en-US" sz="1400" dirty="0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DB87D-8A2F-F18E-1354-4A4C7BE75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206" y="1"/>
            <a:ext cx="2343675" cy="11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9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726394" y="3228407"/>
            <a:ext cx="11032620" cy="298543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r>
              <a:rPr lang="fi-FI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Apurahat myönnetään saapumisjärjestyksessä.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Moninkertaispiirit tai piirit voivat hakea jokaisena toimivuonna. Jos piiri tai moninkertaispiiri on saanut apurahan edellisenä toimivuonna, se saa hakea uudestaan vasta 1. marraskuuta jälkeen.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altLang="en-US" sz="2000" kern="0" dirty="0">
              <a:solidFill>
                <a:schemeClr val="accent6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altLang="en-US" sz="2000" kern="0" dirty="0">
              <a:solidFill>
                <a:schemeClr val="accent6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Apurahahakemus on lähetettävä vähintään 30 päivää ennen tapahtumaa. </a:t>
            </a:r>
            <a:r>
              <a:rPr lang="fi-FI" sz="2000" dirty="0" err="1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LCI:ltä</a:t>
            </a:r>
            <a:r>
              <a:rPr lang="fi-FI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on saatava hyväksyntä etukäteen, jotta kulukorvauksia maksetaan. 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Kulukorvauspyynnöt ja raportit on lähetettävä 30 päivän kuluessa tapahtumasta, jotta apuraha voidaan saada.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22818" y="780850"/>
            <a:ext cx="6921937" cy="589265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000" b="0" i="1" u="none" strike="noStrike" cap="none" normalizeH="0" baseline="0" noProof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Työpaja- ja symposiumohjelmat 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800" dirty="0">
                <a:solidFill>
                  <a:schemeClr val="accent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Naisten lisäksi keskitytään myös nuoriin ja moninaisiin ihmisiin.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F223C-B9DF-ED0C-00E5-FE7098923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1" y="191668"/>
            <a:ext cx="2440620" cy="117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0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984609" y="896174"/>
            <a:ext cx="1044687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cap="none" normalizeH="0" baseline="0" noProof="0" dirty="0">
                <a:ln>
                  <a:noFill/>
                </a:ln>
                <a:solidFill>
                  <a:srgbClr val="002F87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Innovaatiota, inspiraatiota, motivaatiota ja hauskanpitoa!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7DA6A-5AA0-31EA-42DB-C20F1F4B0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9" y="63709"/>
            <a:ext cx="1770010" cy="910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8A591-84E5-BBC8-DAC0-9014C0D51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19" y="1901635"/>
            <a:ext cx="2999492" cy="2255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5E4EB-0C0C-78CF-8700-2C1416202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73" y="1566472"/>
            <a:ext cx="3652580" cy="2590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54EE4-2DC3-202E-389C-FFC1FE93A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88" y="1727993"/>
            <a:ext cx="2743200" cy="1955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ECE392-692F-860E-4B40-BE89802C2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545" y="4407753"/>
            <a:ext cx="2815439" cy="208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17BDF-0180-4AC5-D902-BA4A2E1A7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1120" y="3858473"/>
            <a:ext cx="3779848" cy="254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478EF8-0D38-DD04-AEC1-45154D614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7564" y="4304909"/>
            <a:ext cx="259102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40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-45578" y="269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4400" b="1" i="1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				Keskustelu….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2877557" y="2043930"/>
            <a:ext cx="6209629" cy="5110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197420" y="4710121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1692067" y="2887320"/>
            <a:ext cx="8716711" cy="2665905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F5AC5-2CB4-80EF-B9FE-B2CFF61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4" y="222839"/>
            <a:ext cx="3541395" cy="16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6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2877557" y="2043930"/>
            <a:ext cx="6209629" cy="5110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8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Lisätietoja: 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257241" y="2684767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1692067" y="2887320"/>
            <a:ext cx="8716711" cy="2665905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400" b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Piiri- ja klubihallinnon jaosto: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newvoices@lionsclubs.org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800" kern="0" dirty="0">
              <a:solidFill>
                <a:srgbClr val="FFFFFF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sekä osoitteessa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https://www.lionsclubs.org/newvoices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Facebook: Lions New Voices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F5AC5-2CB4-80EF-B9FE-B2CFF61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4" y="222839"/>
            <a:ext cx="3541395" cy="1611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47859-41ED-1118-81D9-366515A49A46}"/>
              </a:ext>
            </a:extLst>
          </p:cNvPr>
          <p:cNvSpPr txBox="1"/>
          <p:nvPr/>
        </p:nvSpPr>
        <p:spPr>
          <a:xfrm flipH="1">
            <a:off x="3390199" y="5575063"/>
            <a:ext cx="5411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Liity keskusteluun!</a:t>
            </a:r>
          </a:p>
        </p:txBody>
      </p:sp>
    </p:spTree>
    <p:extLst>
      <p:ext uri="{BB962C8B-B14F-4D97-AF65-F5344CB8AC3E}">
        <p14:creationId xmlns:p14="http://schemas.microsoft.com/office/powerpoint/2010/main" val="660182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229806" y="-32291"/>
            <a:ext cx="6858000" cy="7022235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1" y="3075174"/>
            <a:ext cx="5525034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400" b="1" i="0" u="none" strike="noStrike" cap="none" normalizeH="0" baseline="0" noProof="0">
                <a:ln>
                  <a:noFill/>
                </a:ln>
                <a:solidFill>
                  <a:srgbClr val="33373B"/>
                </a:solidFill>
                <a:uLnTx/>
                <a:uFillTx/>
                <a:ea typeface="+mn-ea"/>
              </a:rPr>
              <a:t>Uusia ääniä ‑aloite</a:t>
            </a:r>
            <a:r>
              <a:rPr kumimoji="0" lang="fi-FI" sz="2400" b="0" i="0" u="none" strike="noStrike" cap="none" normalizeH="0" baseline="0" noProof="0">
                <a:ln>
                  <a:noFill/>
                </a:ln>
                <a:solidFill>
                  <a:srgbClr val="33373B"/>
                </a:solidFill>
                <a:uLnTx/>
                <a:uFillTx/>
                <a:ea typeface="+mn-ea"/>
              </a:rPr>
              <a:t> edistää sukupuolten tasapuolista edustusta sekä moninaisuutta ja pyrkii lisäämään naisten, nuorten aikuisten ja muiden aliedustettujen väestönosien määrää järjestössämme. 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785192" y="1319345"/>
            <a:ext cx="5525035" cy="15933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4000" b="1" i="1" u="none" strike="noStrike" cap="none" normalizeH="0" baseline="0" noProof="0">
                <a:ln>
                  <a:noFill/>
                </a:ln>
                <a:solidFill>
                  <a:schemeClr val="tx2"/>
                </a:solidFill>
                <a:uLnTx/>
                <a:uFillTx/>
                <a:ea typeface="+mn-ea"/>
              </a:rPr>
              <a:t>Lionina toimiminen antaa voimaa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09375" y="723587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C5C29-CF22-0C44-B2DE-EB6CF6FA1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57F8C-96AB-D4BF-7E05-CC647793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6" y="18870"/>
            <a:ext cx="2292072" cy="1051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405968-BE1B-A095-5A35-EB2CF2DDE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731" y="1640791"/>
            <a:ext cx="3747875" cy="29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8" y="728966"/>
            <a:ext cx="6206266" cy="445047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839191" y="2333156"/>
            <a:ext cx="10255117" cy="3753853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i-FI" sz="4000" b="1" i="1" dirty="0">
                <a:solidFill>
                  <a:schemeClr val="tx2"/>
                </a:solidFill>
              </a:rPr>
              <a:t>Uudet äänet auttavat</a:t>
            </a:r>
          </a:p>
          <a:p>
            <a:pPr marL="0" indent="0">
              <a:buFont typeface="Arial" pitchFamily="34" charset="0"/>
              <a:buNone/>
            </a:pPr>
            <a:r>
              <a:rPr lang="fi-FI" sz="4000" b="1" i="1" dirty="0">
                <a:solidFill>
                  <a:schemeClr val="tx2"/>
                </a:solidFill>
              </a:rPr>
              <a:t>meitä kasvamaan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fi-FI" sz="2000" dirty="0"/>
              <a:t>Uusia ääniä on ruohonjuuritason aloite, jonka tavoite on jakaa paikallisesti tarinoita, jotka inspiroivat muita ja mainostavat organisaatiota ja sen pyrkimyksiä muille kuin </a:t>
            </a:r>
            <a:r>
              <a:rPr lang="fi-FI" sz="2000" dirty="0" err="1"/>
              <a:t>lioneille</a:t>
            </a:r>
            <a:r>
              <a:rPr lang="fi-FI" sz="2000" dirty="0"/>
              <a:t> paikkakunnillamme.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fi-FI" sz="2000" i="1" dirty="0"/>
              <a:t>Inspiroituneet lionit todennäköisesti palvelevat ja rekrytoivat enemmän, tulevat paremmiksi johtajiksi ja levittävät Lions Internationalin viestiä.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4" y="728965"/>
            <a:ext cx="3047711" cy="1414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36FC35-FF4E-178E-979F-9D81CD62E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333" y="728965"/>
            <a:ext cx="4608975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9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859" y="1539386"/>
            <a:ext cx="81727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Uusien ideoiden jakamista ja toisiltamme oppimista varten. Se kannustaa klubeja olemaan dynaamisia ja innovatiivisia kokeilemalla jotain uutta sekä antamaan kaikille mahdollisuuden kehittyä henkilökohtaisella ja ammatillisella tasolla.   </a:t>
            </a:r>
          </a:p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Tunnustuksen antamiseksi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lionien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leojen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ahkerasta työstä ja menestymisestä markkinoinnin, jäsenkasvun, johtajuuden ja palvelun osa-alueilla.</a:t>
            </a:r>
          </a:p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Aliedustettujen väestönosien mukaan ottamista ja heidän ääntensä kuulemista varten.</a:t>
            </a:r>
          </a:p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Esteiden murtamista varten sekä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lionien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leojen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kannustamista varten, jotta he ottavat vastaan johtotehtäviä.</a:t>
            </a:r>
          </a:p>
          <a:p>
            <a:endParaRPr lang="en-US" sz="2400" kern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29A3-6602-504E-A572-BBE4B6782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608" y="474290"/>
            <a:ext cx="7871294" cy="928279"/>
          </a:xfrm>
        </p:spPr>
        <p:txBody>
          <a:bodyPr/>
          <a:lstStyle/>
          <a:p>
            <a:r>
              <a:rPr lang="fi-FI" sz="3200" dirty="0"/>
              <a:t>Uusia ääniä on alusta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174" y="712237"/>
            <a:ext cx="442762" cy="45238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23825"/>
            <a:ext cx="2800350" cy="125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385A5-29A8-5DE9-A2C6-9BAFB9D55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366" y="2384278"/>
            <a:ext cx="3298617" cy="24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82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sz="2800">
                <a:solidFill>
                  <a:srgbClr val="00338D"/>
                </a:solidFill>
              </a:rPr>
              <a:t>KETKÄ OVAT</a:t>
            </a:r>
          </a:p>
          <a:p>
            <a:r>
              <a:rPr lang="fi-FI" sz="2800">
                <a:solidFill>
                  <a:srgbClr val="00338D"/>
                </a:solidFill>
              </a:rPr>
              <a:t>UUSIA ÄÄNIÄ?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84395992"/>
              </p:ext>
            </p:extLst>
          </p:nvPr>
        </p:nvGraphicFramePr>
        <p:xfrm>
          <a:off x="4812289" y="1710555"/>
          <a:ext cx="6770832" cy="4732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8001" y="468265"/>
            <a:ext cx="6959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Uudet äänet ovat lioneja ja leoja, jotka osoittavat poikkeuksellista vaikutusta jollakin neljästä osa-alueesta: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1" y="468266"/>
            <a:ext cx="2982054" cy="12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163" y="2225263"/>
            <a:ext cx="9753600" cy="363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fi-FI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Maailman kaikkien piirien moninaiset ja innovatiiviset lionit ja leot, jotka saavat voimaa Lions Internationalista!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he, joilla on jaettavana inspiroiva tarina tai kokemus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he, joilla on jaettavana uusi tai innovatiivinen idea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he, joilla ei vielä ole ollut mahdollisuutta johtaa  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he, jotka uskovat tehtäväämme ja haluavat ottaa muita mukaan </a:t>
            </a:r>
          </a:p>
          <a:p>
            <a:pPr lvl="2">
              <a:lnSpc>
                <a:spcPct val="150000"/>
              </a:lnSpc>
            </a:pPr>
            <a:endParaRPr lang="en-US" sz="2000" dirty="0">
              <a:solidFill>
                <a:schemeClr val="accent6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29A3-6602-504E-A572-BBE4B6782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5357" y="752474"/>
            <a:ext cx="7871294" cy="928279"/>
          </a:xfrm>
        </p:spPr>
        <p:txBody>
          <a:bodyPr/>
          <a:lstStyle/>
          <a:p>
            <a:r>
              <a:rPr lang="fi-FI" sz="3200" dirty="0">
                <a:latin typeface="Arial" charset="0"/>
                <a:ea typeface="Arial" charset="0"/>
                <a:cs typeface="Arial" charset="0"/>
              </a:rPr>
              <a:t>KETKÄ VOIVAT OLLA UUSIA ÄÄNIÄ?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174" y="712237"/>
            <a:ext cx="442762" cy="45238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23825"/>
            <a:ext cx="2800350" cy="1257300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CDE190F-220F-FEC7-D2EF-E5D8DA15D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3093577"/>
            <a:ext cx="3096071" cy="202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3029285" y="32262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4400" b="1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     Rakenne ja tuki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370868" y="411139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3259527" y="3950791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27ADD-CC65-5850-0EE5-EE7C97EF3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4" y="347730"/>
            <a:ext cx="5220789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828942" y="2893006"/>
            <a:ext cx="10708214" cy="256294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fi-FI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Neljän paikallisen uuden äänen etsiminen </a:t>
            </a:r>
            <a:br>
              <a:rPr lang="fi-FI" sz="2000" dirty="0">
                <a:latin typeface="Arial" charset="0"/>
                <a:ea typeface="Arial" charset="0"/>
                <a:cs typeface="Arial" charset="0"/>
              </a:rPr>
            </a:br>
            <a:r>
              <a:rPr kumimoji="0" lang="fi-FI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– perusteina ovat monimuotoisuus ja neljällä osa-alueella menestyminen.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fi-FI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Uusia ääniä ‑todistuksen myöntäminen.</a:t>
            </a:r>
          </a:p>
          <a:p>
            <a:pPr marR="0" lvl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tabLst/>
              <a:defRPr/>
            </a:pPr>
            <a:br>
              <a:rPr kumimoji="0" lang="fi-FI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</a:br>
            <a:endParaRPr kumimoji="0" lang="fi-FI" sz="2000" b="0" i="0" u="none" strike="noStrike" cap="none" normalizeH="0" baseline="0" noProof="0" dirty="0">
              <a:ln>
                <a:noFill/>
              </a:ln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fi-FI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Paikallisten uusien äänien esittely piirin tilaisuuksissa ja viestinnässä.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fi-FI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Uusia ääniä ‑tarinoiden toimittaminen LCI:lle Uusia ääniä ‑tarinalomakkeen kautta.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3600" dirty="0">
                <a:latin typeface="Arial" charset="0"/>
                <a:ea typeface="Arial" charset="0"/>
                <a:cs typeface="Arial" charset="0"/>
              </a:rPr>
              <a:t>Piirien tehtävät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717706" y="5455952"/>
            <a:ext cx="9278696" cy="1038852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fi-FI" sz="2000" i="1" dirty="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Esittele uudet äänet paikallisilla piirisivustoilla ja sosiaalisessa mediassa tai klubien ja piirien uutiskirjeissä. Kerro heidän tarinansa lohkon, alueen, piiriin ja klubien kokouksissa, palveluprojekteissa sekä varainkeruutapahtumissa.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D8806-AAF0-39FE-3494-3F24229531A5}"/>
              </a:ext>
            </a:extLst>
          </p:cNvPr>
          <p:cNvSpPr txBox="1"/>
          <p:nvPr/>
        </p:nvSpPr>
        <p:spPr>
          <a:xfrm>
            <a:off x="4654738" y="1854154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Piirikuvernööri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AC643-364C-8281-604B-DE8038CFE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1" y="143764"/>
            <a:ext cx="2673653" cy="11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86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3051003" y="1531421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3600"/>
              <a:t>Uusia ääniä ‑prosessi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84218" y="2235186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A01D02-9BA5-1A45-BAE5-F9DBDD067538}"/>
              </a:ext>
            </a:extLst>
          </p:cNvPr>
          <p:cNvGrpSpPr/>
          <p:nvPr/>
        </p:nvGrpSpPr>
        <p:grpSpPr>
          <a:xfrm>
            <a:off x="487111" y="3228407"/>
            <a:ext cx="11212082" cy="2560607"/>
            <a:chOff x="1071642" y="3467100"/>
            <a:chExt cx="9945507" cy="23988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DAC05E-089A-2E4D-AC90-13F2E41CA7ED}"/>
                </a:ext>
              </a:extLst>
            </p:cNvPr>
            <p:cNvSpPr/>
            <p:nvPr/>
          </p:nvSpPr>
          <p:spPr bwMode="auto">
            <a:xfrm>
              <a:off x="8529462" y="3467100"/>
              <a:ext cx="2487687" cy="239889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lvl="0" indent="-609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Piirikuvernöörit lähettävät Uusia ääniä ‑</a:t>
              </a:r>
              <a:r>
                <a:rPr kumimoji="0" lang="fi-FI" sz="1600" b="0" i="0" u="none" strike="noStrike" cap="none" normalizeH="0" baseline="0" noProof="0" dirty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tarinalomak-keet</a:t>
              </a:r>
              <a:r>
                <a:rPr kumimoji="0" lang="fi-FI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LCI:lle, joka saattaa jakaa niitä kansainvälisellä tasolla.</a:t>
              </a:r>
            </a:p>
            <a:p>
              <a:pPr marL="609600" marR="0" lvl="0" indent="-609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B68600-8609-EF42-937D-F29B8A1C5940}"/>
                </a:ext>
              </a:extLst>
            </p:cNvPr>
            <p:cNvSpPr/>
            <p:nvPr/>
          </p:nvSpPr>
          <p:spPr bwMode="auto">
            <a:xfrm>
              <a:off x="6043522" y="3467100"/>
              <a:ext cx="2398894" cy="239889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Uudet äänet puhuvat julkisesti ja kannustavat muita </a:t>
              </a:r>
              <a:r>
                <a:rPr kumimoji="0" lang="fi-FI" sz="1600" b="0" i="0" u="none" strike="noStrike" cap="none" normalizeH="0" baseline="0" noProof="0" dirty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lioneita</a:t>
              </a:r>
              <a:r>
                <a:rPr kumimoji="0" lang="fi-FI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ja leoja ryhtymään johtotehtäviin ja olemaan innovatiivisia.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D256DE-A0BC-1941-8009-6F541C08BD5E}"/>
                </a:ext>
              </a:extLst>
            </p:cNvPr>
            <p:cNvSpPr/>
            <p:nvPr/>
          </p:nvSpPr>
          <p:spPr bwMode="auto">
            <a:xfrm>
              <a:off x="3601115" y="3467100"/>
              <a:ext cx="2398894" cy="2398894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Piiri mainostaa uusia ääniä ja antaa heille tilaisuuksia kertoa tarinansa.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0C9CF8-3CE6-574F-A784-15673E7E1E17}"/>
                </a:ext>
              </a:extLst>
            </p:cNvPr>
            <p:cNvSpPr/>
            <p:nvPr/>
          </p:nvSpPr>
          <p:spPr bwMode="auto">
            <a:xfrm>
              <a:off x="1071642" y="3467100"/>
              <a:ext cx="2398894" cy="2398894"/>
            </a:xfrm>
            <a:prstGeom prst="ellipse">
              <a:avLst/>
            </a:prstGeom>
            <a:solidFill>
              <a:srgbClr val="F0C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Piirikuvernöörit myöntävät todistuksen oman piirinsä uusille äänille.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321B2FDC-E9B1-1846-A2D6-3DE2D6D6C474}"/>
                </a:ext>
              </a:extLst>
            </p:cNvPr>
            <p:cNvSpPr/>
            <p:nvPr/>
          </p:nvSpPr>
          <p:spPr>
            <a:xfrm>
              <a:off x="3024223" y="4368802"/>
              <a:ext cx="923378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19BA775A-9C4A-BA43-A56C-30226013DFE0}"/>
                </a:ext>
              </a:extLst>
            </p:cNvPr>
            <p:cNvSpPr/>
            <p:nvPr/>
          </p:nvSpPr>
          <p:spPr>
            <a:xfrm>
              <a:off x="5516808" y="4368802"/>
              <a:ext cx="923377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6FCD1337-4EB8-A548-B543-C100F3CA34D5}"/>
                </a:ext>
              </a:extLst>
            </p:cNvPr>
            <p:cNvSpPr/>
            <p:nvPr/>
          </p:nvSpPr>
          <p:spPr>
            <a:xfrm>
              <a:off x="7995848" y="4368802"/>
              <a:ext cx="858213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5F6961A-B627-9A35-BCE0-233346911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1" y="61401"/>
            <a:ext cx="2800350" cy="125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B07D8-293C-53CF-FEF0-24065FF5F9D1}"/>
              </a:ext>
            </a:extLst>
          </p:cNvPr>
          <p:cNvSpPr txBox="1"/>
          <p:nvPr/>
        </p:nvSpPr>
        <p:spPr>
          <a:xfrm>
            <a:off x="1720692" y="2429135"/>
            <a:ext cx="958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Jokaista 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piirikuvernööriä kehotetaan asettamaan ehdolle neljä lionia tai leoa virkakautensa aikana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792352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>
            <a:tint val="60000"/>
            <a:hueOff val="0"/>
            <a:satOff val="0"/>
            <a:lumOff val="0"/>
            <a:alphaOff val="0"/>
          </a:schemeClr>
        </a:lnRef>
        <a:fillRef idx="1">
          <a:schemeClr val="accent1">
            <a:tint val="60000"/>
            <a:hueOff val="0"/>
            <a:satOff val="0"/>
            <a:lumOff val="0"/>
            <a:alphaOff val="0"/>
          </a:schemeClr>
        </a:fillRef>
        <a:effectRef idx="1">
          <a:schemeClr val="accent1">
            <a:tint val="60000"/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0B4680"/>
      </a:dk2>
      <a:lt2>
        <a:srgbClr val="FF5C34"/>
      </a:lt2>
      <a:accent1>
        <a:srgbClr val="407CCA"/>
      </a:accent1>
      <a:accent2>
        <a:srgbClr val="0D2240"/>
      </a:accent2>
      <a:accent3>
        <a:srgbClr val="B3B2B1"/>
      </a:accent3>
      <a:accent4>
        <a:srgbClr val="792682"/>
      </a:accent4>
      <a:accent5>
        <a:srgbClr val="00AC69"/>
      </a:accent5>
      <a:accent6>
        <a:srgbClr val="EBB700"/>
      </a:accent6>
      <a:hlink>
        <a:srgbClr val="FF5C34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796</Words>
  <Application>Microsoft Office PowerPoint</Application>
  <PresentationFormat>Widescreen</PresentationFormat>
  <Paragraphs>123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Arial Hebrew Scholar</vt:lpstr>
      <vt:lpstr>Calibri</vt:lpstr>
      <vt:lpstr>Calibri Light</vt:lpstr>
      <vt:lpstr>Georgia</vt:lpstr>
      <vt:lpstr>Helvetica</vt:lpstr>
      <vt:lpstr>Helvetica Neue</vt:lpstr>
      <vt:lpstr>Lucida Grande</vt:lpstr>
      <vt:lpstr>Open sans</vt:lpstr>
      <vt:lpstr>Open Sans Light</vt:lpstr>
      <vt:lpstr>Segoe UI</vt:lpstr>
      <vt:lpstr>Segoe UI Semibold</vt:lpstr>
      <vt:lpstr>No Page Number</vt:lpstr>
      <vt:lpstr>1_No Page Number</vt:lpstr>
      <vt:lpstr>Blue Page Number</vt:lpstr>
      <vt:lpstr>1_Blue Page Number</vt:lpstr>
      <vt:lpstr>2_Blue Page Number</vt:lpstr>
      <vt:lpstr>White Page Number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Boyd, Karmeisha</dc:creator>
  <cp:lastModifiedBy>Wielgus, Natalie</cp:lastModifiedBy>
  <cp:revision>151</cp:revision>
  <cp:lastPrinted>2019-08-06T19:01:25Z</cp:lastPrinted>
  <dcterms:created xsi:type="dcterms:W3CDTF">2018-04-25T18:52:53Z</dcterms:created>
  <dcterms:modified xsi:type="dcterms:W3CDTF">2023-02-17T17:26:53Z</dcterms:modified>
</cp:coreProperties>
</file>