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872" r:id="rId2"/>
    <p:sldId id="1109" r:id="rId3"/>
    <p:sldId id="984" r:id="rId4"/>
    <p:sldId id="1129" r:id="rId5"/>
    <p:sldId id="1117" r:id="rId6"/>
    <p:sldId id="1120" r:id="rId7"/>
    <p:sldId id="1119" r:id="rId8"/>
    <p:sldId id="1116" r:id="rId9"/>
    <p:sldId id="1126" r:id="rId10"/>
    <p:sldId id="1127" r:id="rId11"/>
    <p:sldId id="1130" r:id="rId12"/>
    <p:sldId id="1131" r:id="rId13"/>
    <p:sldId id="1132" r:id="rId14"/>
    <p:sldId id="1133" r:id="rId15"/>
    <p:sldId id="1134" r:id="rId16"/>
    <p:sldId id="1118" r:id="rId17"/>
    <p:sldId id="1128" r:id="rId18"/>
    <p:sldId id="1136" r:id="rId19"/>
    <p:sldId id="9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EBB700"/>
    <a:srgbClr val="55565A"/>
    <a:srgbClr val="FF5C35"/>
    <a:srgbClr val="407CCA"/>
    <a:srgbClr val="0D2240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32" autoAdjust="0"/>
    <p:restoredTop sz="86410" autoAdjust="0"/>
  </p:normalViewPr>
  <p:slideViewPr>
    <p:cSldViewPr snapToGrid="0" snapToObjects="1">
      <p:cViewPr varScale="1">
        <p:scale>
          <a:sx n="111" d="100"/>
          <a:sy n="111" d="100"/>
        </p:scale>
        <p:origin x="144" y="16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1T19:27:29.1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62,'82'1,"96"15,80 16,-160-22,-1-4,125-8,-62-1,-74 2,1 5,148 24,-185-18,0-3,0-2,1-2,0-2,0-2,84-14,124-15,-149 19,218 8,-159 6,-74-7,118-21,-198 22,54-10,-45 8,0 0,39-1,397 5,-210 3,-218-4,0-1,35-9,-3 2,15-4,-53 8,1 0,0 2,1 2,-1 0,1 1,-1 2,36 5,-59-5,1 1,-1-1,0 1,1 0,-1 0,0 0,7 5,2 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6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1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41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8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26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3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2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4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22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8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30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1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/>
              <a:t>Lions Clubs International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/>
              <a:t>Järjestäytymiskokouksen toteuttaminen</a:t>
            </a:r>
          </a:p>
          <a:p>
            <a:r>
              <a:rPr lang="fi-FI"/>
              <a:t>Vastuut työpajan jälkeen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77034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Hakemuksen lähettäminen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48125" y="1930175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dirty="0">
                <a:solidFill>
                  <a:srgbClr val="55565A"/>
                </a:solidFill>
              </a:rPr>
              <a:t>Uuden klubin perustamishakemukset lähetetään verkossa MyLCI:n kautta. Seuraavat toimenpiteet tulee suorittaa uuden klubin hakemusta lähetettäessä.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fi-FI" sz="1800" dirty="0">
                <a:solidFill>
                  <a:srgbClr val="55565A"/>
                </a:solidFill>
              </a:rPr>
              <a:t>Vaihe 1:  Kirjaudu MyLCI:hin. Pääset MyLCI:hin siirtymällä osoitteeseen </a:t>
            </a:r>
            <a:r>
              <a:rPr lang="fi-FI" sz="1800" dirty="0">
                <a:solidFill>
                  <a:srgbClr val="55565A"/>
                </a:solidFill>
                <a:hlinkClick r:id="rId3"/>
              </a:rPr>
              <a:t>www.lionsclubs.org</a:t>
            </a:r>
            <a:r>
              <a:rPr lang="fi-FI" sz="1800" dirty="0">
                <a:solidFill>
                  <a:srgbClr val="55565A"/>
                </a:solidFill>
              </a:rPr>
              <a:t> ja napsauttamalla sivun yläreunassa olevaa MyLCI-välilehteä.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6087" y="154210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74189" y="799434"/>
            <a:ext cx="9023230" cy="75146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000" dirty="0">
                <a:solidFill>
                  <a:srgbClr val="00338D"/>
                </a:solidFill>
              </a:rPr>
              <a:t>Uuden klubin hakemuksen lähettäminen: MyLCI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FAD78-B0F7-4E29-9E06-1884D1028D4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46004" y="3880992"/>
            <a:ext cx="9195095" cy="103390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8E2E6A-73DE-4F51-9668-1C44B34FB2F6}"/>
              </a:ext>
            </a:extLst>
          </p:cNvPr>
          <p:cNvSpPr/>
          <p:nvPr/>
        </p:nvSpPr>
        <p:spPr>
          <a:xfrm>
            <a:off x="7086600" y="3806456"/>
            <a:ext cx="787400" cy="359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38994" y="513659"/>
            <a:ext cx="8173422" cy="5334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 dirty="0">
                <a:solidFill>
                  <a:srgbClr val="00338D"/>
                </a:solidFill>
              </a:rPr>
              <a:t>Uuden klubin hakemuksen lähettäminen: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47846" y="102045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Hakemuksen lähettäminen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80139" y="1255839"/>
            <a:ext cx="8875358" cy="12379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dirty="0">
                <a:solidFill>
                  <a:srgbClr val="55565A"/>
                </a:solidFill>
              </a:rPr>
              <a:t>Vaihe 2: </a:t>
            </a:r>
            <a:r>
              <a:rPr lang="fi-FI" sz="1800" b="1" dirty="0">
                <a:solidFill>
                  <a:schemeClr val="accent1"/>
                </a:solidFill>
              </a:rPr>
              <a:t>Yleinen kirjautumissivu: </a:t>
            </a:r>
          </a:p>
          <a:p>
            <a:endParaRPr lang="en-US" sz="1800" b="1" kern="0" dirty="0">
              <a:solidFill>
                <a:schemeClr val="accent1"/>
              </a:solidFill>
            </a:endParaRPr>
          </a:p>
          <a:p>
            <a:r>
              <a:rPr lang="fi-FI" sz="1800" dirty="0">
                <a:solidFill>
                  <a:srgbClr val="55565A"/>
                </a:solidFill>
              </a:rPr>
              <a:t>Sinut ohjataan Lions Club Internationalin yleiselle kirjautumissivulle. </a:t>
            </a:r>
          </a:p>
          <a:p>
            <a:r>
              <a:rPr lang="fi-FI" sz="1800" dirty="0">
                <a:solidFill>
                  <a:srgbClr val="55565A"/>
                </a:solidFill>
              </a:rPr>
              <a:t>Valitse </a:t>
            </a:r>
            <a:r>
              <a:rPr lang="fi-FI" sz="1800" b="1" dirty="0">
                <a:solidFill>
                  <a:srgbClr val="0070C0"/>
                </a:solidFill>
              </a:rPr>
              <a:t>SIIRRY-painike</a:t>
            </a:r>
            <a:r>
              <a:rPr lang="fi-FI" sz="1800" dirty="0"/>
              <a:t>, joka on kohdassa </a:t>
            </a:r>
            <a:r>
              <a:rPr lang="fi-FI" sz="1800" dirty="0">
                <a:solidFill>
                  <a:srgbClr val="55565A"/>
                </a:solidFill>
              </a:rPr>
              <a:t>”MyLCI-työkalut </a:t>
            </a:r>
            <a:r>
              <a:rPr lang="fi-FI" sz="1800" dirty="0" err="1">
                <a:solidFill>
                  <a:srgbClr val="55565A"/>
                </a:solidFill>
              </a:rPr>
              <a:t>lionjohtajille</a:t>
            </a:r>
            <a:r>
              <a:rPr lang="fi-FI" sz="1800" dirty="0">
                <a:solidFill>
                  <a:srgbClr val="55565A"/>
                </a:solidFill>
              </a:rPr>
              <a:t>”.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73" y="2702560"/>
            <a:ext cx="8481527" cy="3922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594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3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720588"/>
            <a:ext cx="8875358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000" dirty="0">
                <a:solidFill>
                  <a:srgbClr val="00338D"/>
                </a:solidFill>
              </a:rPr>
              <a:t>Uuden klubin hakemuksen lähettäminen: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4296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dirty="0">
                <a:solidFill>
                  <a:srgbClr val="55565A"/>
                </a:solidFill>
              </a:rPr>
              <a:t>Vaihe 3:  Napsauta ”</a:t>
            </a:r>
            <a:r>
              <a:rPr lang="fi-FI" sz="1800" i="1" dirty="0">
                <a:solidFill>
                  <a:srgbClr val="55565A"/>
                </a:solidFill>
              </a:rPr>
              <a:t>Omat </a:t>
            </a:r>
            <a:r>
              <a:rPr lang="fi-FI" sz="1800" i="1" dirty="0" err="1">
                <a:solidFill>
                  <a:srgbClr val="55565A"/>
                </a:solidFill>
              </a:rPr>
              <a:t>lionsklubit</a:t>
            </a:r>
            <a:r>
              <a:rPr lang="fi-FI" sz="1800" dirty="0">
                <a:solidFill>
                  <a:srgbClr val="55565A"/>
                </a:solidFill>
              </a:rPr>
              <a:t>” -välilehteä ja sitten </a:t>
            </a:r>
            <a:r>
              <a:rPr lang="fi-FI" sz="1800" i="1" dirty="0">
                <a:solidFill>
                  <a:srgbClr val="55565A"/>
                </a:solidFill>
              </a:rPr>
              <a:t>Uusien klubien hakemukset ‑linkkiä. </a:t>
            </a:r>
            <a:r>
              <a:rPr lang="fi-FI" sz="1800" dirty="0">
                <a:solidFill>
                  <a:srgbClr val="55565A"/>
                </a:solidFill>
              </a:rPr>
              <a:t>Napsauta Lisää klubi ‑painiketta.</a:t>
            </a: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Hakemuksen lähettäminen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22037F-FB54-498B-873D-F6BF8A896A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07732" y="2778308"/>
            <a:ext cx="3865207" cy="3591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01A26B-238A-41D6-B291-321FDAA413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75538" y="3424988"/>
            <a:ext cx="2248676" cy="66854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1E3BCC6-5CA9-45E5-A862-B5D62514EC39}"/>
                  </a:ext>
                </a:extLst>
              </p14:cNvPr>
              <p14:cNvContentPartPr/>
              <p14:nvPr/>
            </p14:nvContentPartPr>
            <p14:xfrm>
              <a:off x="3826926" y="4421897"/>
              <a:ext cx="1656720" cy="64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1E3BCC6-5CA9-45E5-A862-B5D62514EC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3286" y="4313897"/>
                <a:ext cx="1764360" cy="2804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040A8162-BF58-460C-AE52-14EF908C24A0}"/>
              </a:ext>
            </a:extLst>
          </p:cNvPr>
          <p:cNvSpPr/>
          <p:nvPr/>
        </p:nvSpPr>
        <p:spPr>
          <a:xfrm>
            <a:off x="3678865" y="2778308"/>
            <a:ext cx="1382233" cy="4069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56F68D-141A-4316-8EBE-AD34ADC546B0}"/>
              </a:ext>
            </a:extLst>
          </p:cNvPr>
          <p:cNvSpPr/>
          <p:nvPr/>
        </p:nvSpPr>
        <p:spPr>
          <a:xfrm>
            <a:off x="7974419" y="3785191"/>
            <a:ext cx="797441" cy="3083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3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532787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000" dirty="0">
                <a:solidFill>
                  <a:srgbClr val="00338D"/>
                </a:solidFill>
              </a:rPr>
              <a:t>Uuden klubin hakemuksen lähettäminen: MyLCI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98825" y="1838427"/>
            <a:ext cx="3597175" cy="88607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dirty="0">
                <a:solidFill>
                  <a:srgbClr val="55565A"/>
                </a:solidFill>
              </a:rPr>
              <a:t>Vaihe 4:  Ilmoita kaikki pyydetyt tiedot. Jäsenet lisätään hakemuksen eri vaiheissa.</a:t>
            </a: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8825" y="3224104"/>
            <a:ext cx="4210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Hakemus koostuu kuudesta yksinkertaisesta osiosta: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dirty="0">
                <a:latin typeface="Helvetica" panose="020B0604020202020204" pitchFamily="34" charset="0"/>
                <a:cs typeface="Helvetica" panose="020B0604020202020204" pitchFamily="34" charset="0"/>
              </a:rPr>
              <a:t>Uuden klubin tiedot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>
                <a:latin typeface="Helvetica" panose="020B0604020202020204" pitchFamily="34" charset="0"/>
                <a:cs typeface="Helvetica" panose="020B0604020202020204" pitchFamily="34" charset="0"/>
              </a:rPr>
              <a:t>Kummiklubi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>
                <a:latin typeface="Helvetica" panose="020B0604020202020204" pitchFamily="34" charset="0"/>
                <a:cs typeface="Helvetica" panose="020B0604020202020204" pitchFamily="34" charset="0"/>
              </a:rPr>
              <a:t>Uuden klubin virkailijat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>
                <a:latin typeface="Helvetica" panose="020B0604020202020204" pitchFamily="34" charset="0"/>
                <a:cs typeface="Helvetica" panose="020B0604020202020204" pitchFamily="34" charset="0"/>
              </a:rPr>
              <a:t>Arvio perustajajäsenistä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>
                <a:latin typeface="Helvetica" panose="020B0604020202020204" pitchFamily="34" charset="0"/>
                <a:cs typeface="Helvetica" panose="020B0604020202020204" pitchFamily="34" charset="0"/>
              </a:rPr>
              <a:t>Klubin kriteerit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>
                <a:latin typeface="Helvetica" panose="020B0604020202020204" pitchFamily="34" charset="0"/>
                <a:cs typeface="Helvetica" panose="020B0604020202020204" pitchFamily="34" charset="0"/>
              </a:rPr>
              <a:t>Kommentit</a:t>
            </a: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Hakemuksen lähettäminen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550EF-6E26-474C-88B7-06D90351EE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60230" y="1171538"/>
            <a:ext cx="4826899" cy="5338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57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7547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17688" y="69021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000" dirty="0">
                <a:solidFill>
                  <a:srgbClr val="00338D"/>
                </a:solidFill>
              </a:rPr>
              <a:t>Uuden klubin hakemuksen lähettäminen: MyLCI</a:t>
            </a:r>
          </a:p>
        </p:txBody>
      </p:sp>
      <p:sp>
        <p:nvSpPr>
          <p:cNvPr id="6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14671" y="16569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32500" y="1691545"/>
            <a:ext cx="8875358" cy="38615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dirty="0"/>
              <a:t>Uuden klubin hakemuksen hyväksymisvaiheet. Vaiheita on kuusi.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lvl="2"/>
            <a:endParaRPr lang="en-US" dirty="0"/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3052" y="342498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u="sng" dirty="0">
                <a:latin typeface="Arial" panose="020B0604020202020204" pitchFamily="34" charset="0"/>
                <a:cs typeface="Arial" panose="020B0604020202020204" pitchFamily="34" charset="0"/>
              </a:rPr>
              <a:t>Vinkkejä hakemuksen täyttämiseen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Hakemus ei ole valmis ennen kuin se on lähetetty </a:t>
            </a:r>
          </a:p>
          <a:p>
            <a:r>
              <a:rPr lang="fi-FI" i="1" dirty="0">
                <a:latin typeface="Arial" panose="020B0604020202020204" pitchFamily="34" charset="0"/>
                <a:cs typeface="Arial" panose="020B0604020202020204" pitchFamily="34" charset="0"/>
              </a:rPr>
              <a:t>     odottamaan hyväksymistä.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Viestit ja näkyvyys prosessin aikana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i="1" dirty="0">
                <a:latin typeface="Arial" panose="020B0604020202020204" pitchFamily="34" charset="0"/>
                <a:cs typeface="Arial" panose="020B0604020202020204" pitchFamily="34" charset="0"/>
              </a:rPr>
              <a:t>ilmoitukset sähköpostitse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i="1" dirty="0">
                <a:latin typeface="Arial" panose="020B0604020202020204" pitchFamily="34" charset="0"/>
                <a:cs typeface="Arial" panose="020B0604020202020204" pitchFamily="34" charset="0"/>
              </a:rPr>
              <a:t>tehtävät etusivun tehtäväpaneelissa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i="1" dirty="0">
                <a:latin typeface="Arial" panose="020B0604020202020204" pitchFamily="34" charset="0"/>
                <a:cs typeface="Arial" panose="020B0604020202020204" pitchFamily="34" charset="0"/>
              </a:rPr>
              <a:t>kommentit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904186" y="4225160"/>
            <a:ext cx="2483069" cy="630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3873260" y="5292312"/>
            <a:ext cx="3748917" cy="5976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Hakemuksen lähettäminen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D6000-F3CA-41F1-88EF-E7E9010CC8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32500" y="2267766"/>
            <a:ext cx="8684024" cy="10144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713035-0ACE-4EE3-81B4-C6DFE6219DA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576850" y="3611815"/>
            <a:ext cx="2483069" cy="1168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7E03A-0A7B-4572-A240-FF8160E276C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20423" y="5133503"/>
            <a:ext cx="3496101" cy="1394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31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7547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720588"/>
            <a:ext cx="8373905" cy="5334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>
                <a:solidFill>
                  <a:srgbClr val="00338D"/>
                </a:solidFill>
              </a:rPr>
              <a:t>Uuden klubin hakemuksen lähettäminen: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47990" y="127086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97263" y="1554863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fi-FI" sz="1800" b="1" u="sng" dirty="0">
                <a:solidFill>
                  <a:srgbClr val="55565A"/>
                </a:solidFill>
              </a:rPr>
              <a:t>Klubin perustamisen hyväksyminen</a:t>
            </a:r>
          </a:p>
          <a:p>
            <a:endParaRPr lang="en-US" sz="1800" b="1" u="sng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Klubin perustaminen kestää enintään 45 päivää.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Klubit voivat avata pankkitilin ja saada 501C3-statuksen, kun klubi on perustettu.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Voit nopeuttaa hakemusprosessia lukemalla MyLCI:ssä olevat kommentit ja noudattamalla käsittelyohjeita.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Kun klubi on hyväksytty, kaikki perustamiseen liittyvät materiaalit lähetetään piirikuvernöörille.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Perustamismateriaaleja ovat perustajajäsenten rintaneulat, perustajajäsenten todistukset, perustamiskirja, kummin merkki ja kirje kansainväliseltä presidentiltä.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Saat täydet perustamishakemuksen lähettämisohjeet, kun siirryt resurssisivulle osoitteessa </a:t>
            </a:r>
            <a:r>
              <a:rPr lang="fi-FI" sz="1800" dirty="0">
                <a:solidFill>
                  <a:srgbClr val="55565A"/>
                </a:solidFill>
                <a:hlinkClick r:id="rId3"/>
              </a:rPr>
              <a:t>www.lionsclubs.org</a:t>
            </a:r>
            <a:r>
              <a:rPr lang="fi-FI" sz="1800" dirty="0">
                <a:solidFill>
                  <a:srgbClr val="55565A"/>
                </a:solidFill>
              </a:rPr>
              <a:t> ja kirjoitat hakukenttään </a:t>
            </a:r>
            <a:r>
              <a:rPr lang="fi-FI" sz="1800" b="1" i="1" dirty="0">
                <a:solidFill>
                  <a:schemeClr val="accent1"/>
                </a:solidFill>
              </a:rPr>
              <a:t>MyLCI perustamishakemus ohjeet.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Hakemuksen lähettäminen</a:t>
            </a:r>
          </a:p>
        </p:txBody>
      </p:sp>
    </p:spTree>
    <p:extLst>
      <p:ext uri="{BB962C8B-B14F-4D97-AF65-F5344CB8AC3E}">
        <p14:creationId xmlns:p14="http://schemas.microsoft.com/office/powerpoint/2010/main" val="4209237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730369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Klubin jatkuva kehittäminen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Nyt kun klubi on perustettu, klubin jatkuva kehittäminen on 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elintärkeää uuden klubin menestymisen kannalta.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Seuraavat vaiheet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237176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Opaslion järjestää klubivirkailijoiden koulutuksen.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Jatkakaa klubin mainostamista ja kehottakaa jäseniä kutsumaan muita jäseniksi.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Ottakaa yhteyttä mahdollisiin uusiin jäseniin rekrytointikokouksista saatujen yhteystietojen avulla.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Jatkakaa ideointia paikkakunnan palvelualueita ajatellen.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55565A"/>
                </a:solidFill>
              </a:rPr>
              <a:t>Suunnitelkaa tapaavanne usein, kunnes klubi on perustettu.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45906" y="192478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 dirty="0">
                <a:solidFill>
                  <a:srgbClr val="00338D"/>
                </a:solidFill>
              </a:rPr>
              <a:t>Toimet järjestäytymiskokouksen jälkeen</a:t>
            </a:r>
          </a:p>
        </p:txBody>
      </p:sp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08576" y="79810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 dirty="0">
                <a:solidFill>
                  <a:srgbClr val="00338D"/>
                </a:solidFill>
              </a:rPr>
              <a:t>Klubin jatkuva kehittäminen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45906" y="16252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205645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b="1" dirty="0">
                <a:solidFill>
                  <a:srgbClr val="55565A"/>
                </a:solidFill>
              </a:rPr>
              <a:t>Kummiklubin tarjoama apu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rgbClr val="55565A"/>
                </a:solidFill>
              </a:rPr>
              <a:t>Kummiklubin tulee jatkaa klubin tukemista tarvittaessa.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rgbClr val="55565A"/>
                </a:solidFill>
              </a:rPr>
              <a:t>Kummiklubin virkailijoiden tulee osallistua kokouksiin, tarjota apua aktiviteeteissa ja tavata virkailijoita.</a:t>
            </a:r>
          </a:p>
          <a:p>
            <a:r>
              <a:rPr lang="fi-FI" sz="1800" b="1" dirty="0" err="1">
                <a:solidFill>
                  <a:srgbClr val="55565A"/>
                </a:solidFill>
              </a:rPr>
              <a:t>Opaslionien</a:t>
            </a:r>
            <a:r>
              <a:rPr lang="fi-FI" sz="1800" b="1" dirty="0">
                <a:solidFill>
                  <a:srgbClr val="55565A"/>
                </a:solidFill>
              </a:rPr>
              <a:t> tuki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rgbClr val="55565A"/>
                </a:solidFill>
              </a:rPr>
              <a:t>Vain yksi opaslion tarvitaan.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rgbClr val="55565A"/>
                </a:solidFill>
              </a:rPr>
              <a:t>Pysyy klubin mukana kahden vuoden ajan.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rgbClr val="55565A"/>
                </a:solidFill>
              </a:rPr>
              <a:t>Toteuttaa klubivirkailijoiden koulutuksen.</a:t>
            </a:r>
          </a:p>
          <a:p>
            <a:r>
              <a:rPr lang="fi-FI" sz="1800" b="1" dirty="0">
                <a:solidFill>
                  <a:srgbClr val="55565A"/>
                </a:solidFill>
              </a:rPr>
              <a:t>Johtamisasemien siirto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rgbClr val="55565A"/>
                </a:solidFill>
              </a:rPr>
              <a:t>Tavoite on luoda vahva ja terve klubi.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rgbClr val="55565A"/>
                </a:solidFill>
              </a:rPr>
              <a:t>Tukekaa uusia virkailijoita, kun he alkavat johtaa klubia.</a:t>
            </a:r>
          </a:p>
          <a:p>
            <a:pPr marL="285750" indent="-285750">
              <a:buFontTx/>
              <a:buChar char="-"/>
            </a:pPr>
            <a:r>
              <a:rPr lang="fi-FI" sz="1800" dirty="0">
                <a:solidFill>
                  <a:srgbClr val="55565A"/>
                </a:solidFill>
              </a:rPr>
              <a:t>Klubin kummi tarjoaa tukea – hän ei sanele, mitä klubin tulee tehdä.</a:t>
            </a:r>
          </a:p>
          <a:p>
            <a:pPr marL="285750" indent="-285750">
              <a:buFontTx/>
              <a:buChar char="-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Klubin kehittäminen</a:t>
            </a:r>
          </a:p>
        </p:txBody>
      </p:sp>
    </p:spTree>
    <p:extLst>
      <p:ext uri="{BB962C8B-B14F-4D97-AF65-F5344CB8AC3E}">
        <p14:creationId xmlns:p14="http://schemas.microsoft.com/office/powerpoint/2010/main" val="273034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2399737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i-FI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Kiitos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i-FI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Jos sinulla on kysyttävää, ota yhteyttä: membership@lionsclubs.org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7" name="Copyright"/>
          <p:cNvSpPr txBox="1"/>
          <p:nvPr/>
        </p:nvSpPr>
        <p:spPr>
          <a:xfrm>
            <a:off x="996282" y="6201323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D988BEB0-7FD3-471A-8F6B-88CE17B51629}"/>
              </a:ext>
            </a:extLst>
          </p:cNvPr>
          <p:cNvSpPr txBox="1"/>
          <p:nvPr/>
        </p:nvSpPr>
        <p:spPr>
          <a:xfrm>
            <a:off x="7484352" y="6206171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10/2021 FL</a:t>
            </a: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400" dirty="0">
                <a:solidFill>
                  <a:schemeClr val="bg1"/>
                </a:solidFill>
              </a:rPr>
              <a:t>Järjestäytymiskokous toteutetaan tiedotuskokouksen jälkeen.  Tässä kokouksessa klubin jäsenet valitsevat virkailijat, päättävät klubin nimen ja aloittavat ensimmäisen palveluprojektin suunnittelun.  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6363436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4200" dirty="0">
                <a:solidFill>
                  <a:schemeClr val="bg1"/>
                </a:solidFill>
              </a:rPr>
              <a:t>Järjestäytymiskokous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Kokous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1174460"/>
            <a:ext cx="5525035" cy="5065701"/>
            <a:chOff x="6010473" y="1202596"/>
            <a:chExt cx="5525035" cy="5065701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0"/>
              <a:ext cx="5525035" cy="3038947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fi-FI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Tiedotuskokouksessa esiin tulleiden seikkojen kertaaminen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fi-FI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Palveluprojektien tunnistaminen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fi-FI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Klubivirkailijoiden vaalit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fi-FI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Klubin nimen valinta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fi-FI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Klubihakemuksen lähettäminen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fi-FI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Keskustelu jäsenmaksuista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1202596"/>
              <a:ext cx="5525035" cy="1665908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fi-FI" sz="4800" b="1" dirty="0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Vinkkejä kokoukseen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1" y="0"/>
            <a:ext cx="1961804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3196887" y="115517"/>
            <a:ext cx="8186974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4200" u="sng" dirty="0">
                <a:solidFill>
                  <a:srgbClr val="00338D"/>
                </a:solidFill>
              </a:rPr>
              <a:t>Palveluprojektien valitseminen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7643" y="1072342"/>
            <a:ext cx="778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Palveluprojektien valitseminen on tärkeä uuden klubin tehtävä. Alla on vinkkejä palveluprojektien valitsemiseen.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3897" y="2144684"/>
            <a:ext cx="84858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338D"/>
                </a:solidFill>
              </a:rPr>
              <a:t>Valitkaa projekteja, jotka vastaavat paikkakunnan tarpeisiin.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338D"/>
                </a:solidFill>
              </a:rPr>
              <a:t>Vastatkaa paikkakunnan tarpeisiin toimimalla yhteistyössä paikallisten organisaatioiden kanssa.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338D"/>
                </a:solidFill>
              </a:rPr>
              <a:t>Valitkaa jokin LCI:n maailmanlaajuisista avustuskohteista erääksi jatkuvaksi projektiksi.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338D"/>
                </a:solidFill>
              </a:rPr>
              <a:t>Mainostakaa palveluprojektianne paikkakunnalla hyödyntämällä paikallisia tiedotusvälineitä.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338D"/>
                </a:solidFill>
              </a:rPr>
              <a:t>Olkaa luovia ja ajatelkaa monesta näkökulmasta.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338D"/>
                </a:solidFill>
              </a:rPr>
              <a:t>Tehkää projekteista sopivia perheille.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338D"/>
                </a:solidFill>
              </a:rPr>
              <a:t>Toimikaa yhdessä alueen muiden leo- tai lionsklubien kanssa.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203753" y="27528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Palvelu- </a:t>
            </a:r>
          </a:p>
          <a:p>
            <a:r>
              <a:rPr lang="fi-FI" sz="1600">
                <a:solidFill>
                  <a:srgbClr val="EBB700"/>
                </a:solidFill>
              </a:rPr>
              <a:t>projektit</a:t>
            </a:r>
          </a:p>
        </p:txBody>
      </p:sp>
    </p:spTree>
    <p:extLst>
      <p:ext uri="{BB962C8B-B14F-4D97-AF65-F5344CB8AC3E}">
        <p14:creationId xmlns:p14="http://schemas.microsoft.com/office/powerpoint/2010/main" val="132021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96369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Klubivirkailijoiden valinta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Johtajuusmahdollisuudet ovat yksi Lions Club Internationaliin liittymisen keskeisimmistä eduista. Uuden klubin tulee valita presidentti, sihteeri, rahastonhoitaja ja jäsenjohtaja ennen uuden klubin hakemuksen lähettämistä.  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831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>
                <a:solidFill>
                  <a:srgbClr val="55565A"/>
                </a:solidFill>
              </a:rPr>
              <a:t>Uusien klubien tulee valita presidentti, sihteeri, rahastonhoitaja ja jäsenjohtaja.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>
                <a:solidFill>
                  <a:srgbClr val="55565A"/>
                </a:solidFill>
              </a:rPr>
              <a:t>Anna klubivirkailijoiden toimenkuvat kaikille jäsenille ensimmäisessä järjestäytymiskokouksessa.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>
                <a:solidFill>
                  <a:srgbClr val="55565A"/>
                </a:solidFill>
              </a:rPr>
              <a:t>Valitkaa klubivirkailijat kolmanteen järjestäytymiskokoukseen mennessä.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>
                <a:solidFill>
                  <a:srgbClr val="55565A"/>
                </a:solidFill>
              </a:rPr>
              <a:t>Piirikuvernööritiimin, opaslionin ja kummiklubin virkailijoiden tulee tukea uutta klubia klubivirkailijoiden prosessissa.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>
                <a:solidFill>
                  <a:srgbClr val="55565A"/>
                </a:solidFill>
              </a:rPr>
              <a:t>Opaslion kouluttaa uudet klubivirkailijat vaalien jälkeen.</a:t>
            </a:r>
          </a:p>
          <a:p>
            <a:endParaRPr lang="en-US" sz="1200" dirty="0"/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2400">
                <a:solidFill>
                  <a:srgbClr val="00338D"/>
                </a:solidFill>
              </a:rPr>
              <a:t>Uusien klubivirkailijoiden valitseminen</a:t>
            </a: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Uudet klubivirkailijat</a:t>
            </a:r>
          </a:p>
        </p:txBody>
      </p:sp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009291" y="2222674"/>
            <a:ext cx="10308566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Perustamishakemuksen prosessi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Nyt kun virkailijat on valittu ja klubissa on 20 jäsentä, </a:t>
            </a:r>
            <a:br>
              <a:rPr lang="fi-FI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</a:br>
            <a:r>
              <a:rPr lang="fi-FI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on aika lähettää uuden klubin perustamishakemus.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Hakemuksen lähettäminen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026391" y="2447955"/>
            <a:ext cx="4745345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 err="1"/>
              <a:t>Lionsklubin</a:t>
            </a:r>
            <a:r>
              <a:rPr lang="fi-FI" sz="1500" dirty="0"/>
              <a:t> tai liitännäisklubin nimessä on oltava klubin sijaintia vastaavan paikkakunnan tai hallinnollisen alueen nimi.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/>
              <a:t>Kampusklubit voivat käyttää oppilaitoksen tai yliopiston nimeä ”paikkakunnan” nimenä.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/>
              <a:t>Jos samalla paikkakunnalla on useita klubeja, ”erottava tunniste” voi olla mikä tahansa nimi, joka selvästi erottaa klubin muista klubeista. Erottava tunniste lisätään paikkakunnan nimen jälkeen. </a:t>
            </a:r>
            <a:r>
              <a:rPr lang="fi-FI" sz="1500" i="1" dirty="0"/>
              <a:t>Esim. </a:t>
            </a:r>
            <a:r>
              <a:rPr lang="fi-FI" sz="1500" i="1" dirty="0" err="1"/>
              <a:t>Oakbrook</a:t>
            </a:r>
            <a:r>
              <a:rPr lang="fi-FI" sz="1500" i="1" dirty="0"/>
              <a:t> </a:t>
            </a:r>
            <a:r>
              <a:rPr lang="fi-FI" sz="1500" i="1" dirty="0" err="1"/>
              <a:t>Sight</a:t>
            </a:r>
            <a:r>
              <a:rPr lang="fi-FI" sz="1500" i="1" dirty="0"/>
              <a:t> Lions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i="1" kern="0" dirty="0"/>
          </a:p>
          <a:p>
            <a:endParaRPr lang="en-US" sz="1500" kern="0" dirty="0"/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89956"/>
            <a:ext cx="8373905" cy="83073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>
                <a:solidFill>
                  <a:srgbClr val="00338D"/>
                </a:solidFill>
              </a:rPr>
              <a:t>Uuden klubin hakemuksen lähettäminen: </a:t>
            </a:r>
          </a:p>
          <a:p>
            <a:r>
              <a:rPr lang="fi-FI" sz="3200">
                <a:solidFill>
                  <a:srgbClr val="00338D"/>
                </a:solidFill>
              </a:rPr>
              <a:t>nimen valitseminen </a:t>
            </a: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7177490" y="2452471"/>
            <a:ext cx="4745346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/>
              <a:t>”Isäntäklubi” on paikkakunnan ensimmäisen klubin nimike.</a:t>
            </a:r>
          </a:p>
          <a:p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/>
              <a:t>Lionsklubeja ei voida nimetä kenenkään elossa olevan henkilön mukaan.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/>
              <a:t>Yksikään lionsklubi ei saa lisätä nimeensä erottavaksi tunnisteeksi sanaa ”kansainvälinen” millään kielellä.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/>
              <a:t>Jos nimessä on yrityksen nimi, klubin on annettava kirjallinen todistus siitä, että yritys on hyväksynyt nimensä käyttämisen, ennen kuin klubi voidaan hyväksyä.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86126" y="1881424"/>
            <a:ext cx="8424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solidFill>
                  <a:srgbClr val="55565A"/>
                </a:solidFill>
              </a:rPr>
              <a:t>Hakemusprosessin ensimmäinen vaihe on nimen valitseminen.  Seuraavat ohjeet auttavat uuden nimen valitsemisessa.</a:t>
            </a:r>
          </a:p>
        </p:txBody>
      </p:sp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1600">
                <a:solidFill>
                  <a:srgbClr val="EBB700"/>
                </a:solidFill>
              </a:rPr>
              <a:t>Hakemuksen lähettäminen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1764732"/>
            <a:ext cx="8875358" cy="7813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dirty="0">
                <a:solidFill>
                  <a:srgbClr val="55565A"/>
                </a:solidFill>
              </a:rPr>
              <a:t>Alla kerrotaan, ketkä käsittelevät uusien klubien hakemukset piirin ja klubin tasolla.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66069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57841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2200" dirty="0">
                <a:solidFill>
                  <a:srgbClr val="00338D"/>
                </a:solidFill>
              </a:rPr>
              <a:t>Uuden klubin hakemuksen lähettäminen:  </a:t>
            </a:r>
            <a:br>
              <a:rPr lang="fi-FI" sz="2200" dirty="0">
                <a:solidFill>
                  <a:srgbClr val="00338D"/>
                </a:solidFill>
              </a:rPr>
            </a:br>
            <a:r>
              <a:rPr lang="fi-FI" sz="2200" dirty="0">
                <a:solidFill>
                  <a:srgbClr val="00338D"/>
                </a:solidFill>
              </a:rPr>
              <a:t>prosessi piirin tasolla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341769"/>
              </p:ext>
            </p:extLst>
          </p:nvPr>
        </p:nvGraphicFramePr>
        <p:xfrm>
          <a:off x="2483984" y="2382482"/>
          <a:ext cx="887536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/>
                        <a:t>Hakemuksen kirjaaminen järjestelmään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Perustaja-jäsenten ilmoittaminen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Opaslionin ilmoittaminen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Hakemuksen hyväksyminen</a:t>
                      </a:r>
                      <a:r>
                        <a:rPr lang="fi-FI" baseline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Klubin maksut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/>
                        <a:t>Piirikuvernööri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Piirikuvernööri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Piirikuvernööri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/>
                        <a:t>Piirikuvernööri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/>
                        <a:t>Piirikuvernööri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/>
                        <a:t>Koordinoiva 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Koordinoiva 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Koordinoiva 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Uuden klubin rahastonhoitaja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/>
                        <a:t>Piirin GMT-koordinaattori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Piirin GMT-koordinaattori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/>
                        <a:t>Kummiklubin presidentti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Kummiklubin presidentti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/>
                        <a:t>Kummiklubin sihteeri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Kummiklubin sihteeri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Uuden klubin presidentti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Uuden klubin sihteeri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</TotalTime>
  <Words>952</Words>
  <Application>Microsoft Office PowerPoint</Application>
  <PresentationFormat>Widescreen</PresentationFormat>
  <Paragraphs>224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Helvetica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234</cp:revision>
  <dcterms:created xsi:type="dcterms:W3CDTF">2018-11-12T16:45:52Z</dcterms:created>
  <dcterms:modified xsi:type="dcterms:W3CDTF">2021-10-20T14:10:57Z</dcterms:modified>
</cp:coreProperties>
</file>