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952" r:id="rId2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3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24049" y="2069033"/>
            <a:ext cx="83439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60960"/>
            <a:ext cx="3366516" cy="4000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524" y="3057143"/>
            <a:ext cx="3380232" cy="380085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222248" y="390397"/>
            <a:ext cx="3438525" cy="6312535"/>
          </a:xfrm>
          <a:custGeom>
            <a:avLst/>
            <a:gdLst/>
            <a:ahLst/>
            <a:cxnLst/>
            <a:rect l="l" t="t" r="r" b="b"/>
            <a:pathLst>
              <a:path w="3438525" h="6312534">
                <a:moveTo>
                  <a:pt x="2927858" y="2764028"/>
                </a:moveTo>
                <a:lnTo>
                  <a:pt x="76149" y="2781109"/>
                </a:lnTo>
                <a:lnTo>
                  <a:pt x="75946" y="2749423"/>
                </a:lnTo>
                <a:lnTo>
                  <a:pt x="0" y="2787904"/>
                </a:lnTo>
                <a:lnTo>
                  <a:pt x="76454" y="2825623"/>
                </a:lnTo>
                <a:lnTo>
                  <a:pt x="76238" y="2793873"/>
                </a:lnTo>
                <a:lnTo>
                  <a:pt x="2927858" y="2776728"/>
                </a:lnTo>
                <a:lnTo>
                  <a:pt x="2927858" y="2764028"/>
                </a:lnTo>
                <a:close/>
              </a:path>
              <a:path w="3438525" h="6312534">
                <a:moveTo>
                  <a:pt x="3165602" y="94107"/>
                </a:moveTo>
                <a:lnTo>
                  <a:pt x="469531" y="31800"/>
                </a:lnTo>
                <a:lnTo>
                  <a:pt x="469544" y="31496"/>
                </a:lnTo>
                <a:lnTo>
                  <a:pt x="470281" y="0"/>
                </a:lnTo>
                <a:lnTo>
                  <a:pt x="393192" y="36322"/>
                </a:lnTo>
                <a:lnTo>
                  <a:pt x="468503" y="76200"/>
                </a:lnTo>
                <a:lnTo>
                  <a:pt x="469239" y="44500"/>
                </a:lnTo>
                <a:lnTo>
                  <a:pt x="3165348" y="106807"/>
                </a:lnTo>
                <a:lnTo>
                  <a:pt x="3165602" y="94107"/>
                </a:lnTo>
                <a:close/>
              </a:path>
              <a:path w="3438525" h="6312534">
                <a:moveTo>
                  <a:pt x="3438398" y="6250940"/>
                </a:moveTo>
                <a:lnTo>
                  <a:pt x="586689" y="6268072"/>
                </a:lnTo>
                <a:lnTo>
                  <a:pt x="586486" y="6236322"/>
                </a:lnTo>
                <a:lnTo>
                  <a:pt x="510540" y="6274867"/>
                </a:lnTo>
                <a:lnTo>
                  <a:pt x="586994" y="6312509"/>
                </a:lnTo>
                <a:lnTo>
                  <a:pt x="586778" y="6280836"/>
                </a:lnTo>
                <a:lnTo>
                  <a:pt x="3438398" y="6263652"/>
                </a:lnTo>
                <a:lnTo>
                  <a:pt x="3438398" y="625094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29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2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5797" y="3396869"/>
            <a:ext cx="192150" cy="11048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01039" y="636523"/>
            <a:ext cx="9789921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77642" y="2512822"/>
            <a:ext cx="8894445" cy="4337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ewclubs@lionsclub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lionsclub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3962400"/>
            <a:ext cx="1178560" cy="73660"/>
          </a:xfrm>
          <a:custGeom>
            <a:avLst/>
            <a:gdLst/>
            <a:ahLst/>
            <a:cxnLst/>
            <a:rect l="l" t="t" r="r" b="b"/>
            <a:pathLst>
              <a:path w="1178560" h="73660">
                <a:moveTo>
                  <a:pt x="1178052" y="0"/>
                </a:moveTo>
                <a:lnTo>
                  <a:pt x="0" y="0"/>
                </a:lnTo>
                <a:lnTo>
                  <a:pt x="0" y="73151"/>
                </a:lnTo>
                <a:lnTo>
                  <a:pt x="1178052" y="73151"/>
                </a:lnTo>
                <a:lnTo>
                  <a:pt x="1178052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739" y="3130677"/>
            <a:ext cx="5511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Lions</a:t>
            </a:r>
            <a:r>
              <a:rPr sz="3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Clubs</a:t>
            </a:r>
            <a:r>
              <a:rPr sz="3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4211192"/>
            <a:ext cx="668909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Guía</a:t>
            </a:r>
            <a:r>
              <a:rPr sz="33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3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referencia</a:t>
            </a:r>
            <a:r>
              <a:rPr sz="33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"/>
                <a:cs typeface="Arial"/>
              </a:rPr>
              <a:t>rápida de</a:t>
            </a:r>
            <a:r>
              <a:rPr sz="33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MyLCI</a:t>
            </a:r>
            <a:endParaRPr sz="33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83980" y="3355847"/>
            <a:ext cx="3208019" cy="3502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796" y="0"/>
            <a:ext cx="11157585" cy="6842759"/>
          </a:xfrm>
          <a:custGeom>
            <a:avLst/>
            <a:gdLst/>
            <a:ahLst/>
            <a:cxnLst/>
            <a:rect l="l" t="t" r="r" b="b"/>
            <a:pathLst>
              <a:path w="11157585" h="6842759">
                <a:moveTo>
                  <a:pt x="11157204" y="0"/>
                </a:moveTo>
                <a:lnTo>
                  <a:pt x="1582973" y="0"/>
                </a:lnTo>
                <a:lnTo>
                  <a:pt x="0" y="6842759"/>
                </a:lnTo>
                <a:lnTo>
                  <a:pt x="11157204" y="6842759"/>
                </a:lnTo>
                <a:lnTo>
                  <a:pt x="11157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37211" y="153229"/>
            <a:ext cx="806386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Presentación</a:t>
            </a:r>
            <a:r>
              <a:rPr dirty="0"/>
              <a:t> </a:t>
            </a:r>
            <a:r>
              <a:rPr spc="-5" dirty="0"/>
              <a:t>de</a:t>
            </a:r>
            <a:r>
              <a:rPr spc="10" dirty="0"/>
              <a:t> </a:t>
            </a:r>
            <a:r>
              <a:rPr spc="-5" dirty="0"/>
              <a:t>la</a:t>
            </a:r>
            <a:r>
              <a:rPr spc="5" dirty="0"/>
              <a:t> </a:t>
            </a:r>
            <a:r>
              <a:rPr spc="-5" dirty="0"/>
              <a:t>solicitud</a:t>
            </a:r>
            <a:r>
              <a:rPr spc="25"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un</a:t>
            </a:r>
            <a:r>
              <a:rPr dirty="0"/>
              <a:t> </a:t>
            </a:r>
            <a:r>
              <a:rPr spc="-5" dirty="0"/>
              <a:t>club</a:t>
            </a:r>
            <a:r>
              <a:rPr spc="15" dirty="0"/>
              <a:t> </a:t>
            </a:r>
            <a:r>
              <a:rPr spc="-5" dirty="0"/>
              <a:t>nuevo:</a:t>
            </a:r>
            <a:r>
              <a:rPr spc="5" dirty="0"/>
              <a:t> </a:t>
            </a:r>
            <a:r>
              <a:rPr spc="-10" dirty="0"/>
              <a:t>MyLCI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028605" y="1699132"/>
            <a:ext cx="5187950" cy="4902835"/>
            <a:chOff x="3025139" y="1673351"/>
            <a:chExt cx="5187950" cy="4902835"/>
          </a:xfrm>
        </p:grpSpPr>
        <p:sp>
          <p:nvSpPr>
            <p:cNvPr id="5" name="object 5"/>
            <p:cNvSpPr/>
            <p:nvPr/>
          </p:nvSpPr>
          <p:spPr>
            <a:xfrm>
              <a:off x="3029711" y="1673351"/>
              <a:ext cx="2926080" cy="60960"/>
            </a:xfrm>
            <a:custGeom>
              <a:avLst/>
              <a:gdLst/>
              <a:ahLst/>
              <a:cxnLst/>
              <a:rect l="l" t="t" r="r" b="b"/>
              <a:pathLst>
                <a:path w="2926079" h="60960">
                  <a:moveTo>
                    <a:pt x="292608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2926080" y="60960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EB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5139" y="1845563"/>
              <a:ext cx="5187696" cy="473049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321802" y="2552192"/>
            <a:ext cx="35655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solicitud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compone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6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secciones: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21802" y="3468370"/>
            <a:ext cx="347789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1800" spc="-5" dirty="0">
                <a:latin typeface="Arial"/>
                <a:cs typeface="Arial"/>
              </a:rPr>
              <a:t>Información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del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club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nuevo</a:t>
            </a:r>
            <a:endParaRPr sz="1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800" spc="-5" dirty="0">
                <a:latin typeface="Arial"/>
                <a:cs typeface="Arial"/>
              </a:rPr>
              <a:t>Club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patrocinador</a:t>
            </a:r>
            <a:endParaRPr sz="1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800" spc="-5" dirty="0">
                <a:latin typeface="Arial"/>
                <a:cs typeface="Arial"/>
              </a:rPr>
              <a:t>Dirigentes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club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nuevo</a:t>
            </a:r>
            <a:endParaRPr sz="1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800" spc="-5" dirty="0">
                <a:latin typeface="Arial"/>
                <a:cs typeface="Arial"/>
              </a:rPr>
              <a:t>Cálculo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socios fundadores</a:t>
            </a:r>
            <a:endParaRPr sz="1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800" spc="-5" dirty="0">
                <a:latin typeface="Arial"/>
                <a:cs typeface="Arial"/>
              </a:rPr>
              <a:t>Criterios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club</a:t>
            </a:r>
            <a:endParaRPr sz="1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800" spc="-5" dirty="0">
                <a:latin typeface="Arial"/>
                <a:cs typeface="Arial"/>
              </a:rPr>
              <a:t>Comentarios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1815" y="371093"/>
            <a:ext cx="10972800" cy="12750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959866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Presentación </a:t>
            </a:r>
            <a:r>
              <a:rPr sz="1600" b="1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de</a:t>
            </a:r>
            <a:r>
              <a:rPr sz="1600" b="1" spc="-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la</a:t>
            </a:r>
            <a:r>
              <a:rPr sz="1600" b="1" spc="-25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solicitud</a:t>
            </a:r>
            <a:endParaRPr sz="1600" dirty="0">
              <a:latin typeface="Arial"/>
              <a:cs typeface="Arial"/>
            </a:endParaRPr>
          </a:p>
          <a:p>
            <a:pPr marL="2363470" marR="5080">
              <a:lnSpc>
                <a:spcPct val="100000"/>
              </a:lnSpc>
              <a:spcBef>
                <a:spcPts val="405"/>
              </a:spcBef>
            </a:pP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Paso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4:</a:t>
            </a:r>
            <a:r>
              <a:rPr sz="1600" b="1" spc="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Presentación</a:t>
            </a:r>
            <a:r>
              <a:rPr sz="1600" b="1" spc="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pendiente</a:t>
            </a:r>
            <a:r>
              <a:rPr sz="1600" b="1" spc="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sz="1600" b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Introduzca</a:t>
            </a:r>
            <a:r>
              <a:rPr sz="16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toda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la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información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listada.</a:t>
            </a:r>
            <a:r>
              <a:rPr sz="1600" spc="-9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Asegúrese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hacer </a:t>
            </a:r>
            <a:r>
              <a:rPr sz="1600" spc="-4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clic</a:t>
            </a:r>
            <a:r>
              <a:rPr sz="1600" spc="-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en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los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criterios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del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club,</a:t>
            </a:r>
            <a:r>
              <a:rPr sz="16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enviarlo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al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Gobernador</a:t>
            </a:r>
            <a:r>
              <a:rPr sz="1600" spc="4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Distrito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y</a:t>
            </a:r>
            <a:r>
              <a:rPr sz="16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hacer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clic</a:t>
            </a:r>
            <a:r>
              <a:rPr sz="1600" spc="-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en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el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botón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Guardar 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para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que</a:t>
            </a:r>
            <a:r>
              <a:rPr sz="16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la</a:t>
            </a:r>
            <a:r>
              <a:rPr sz="1600" spc="-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solicitud</a:t>
            </a:r>
            <a:r>
              <a:rPr sz="1600" spc="-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pase a 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la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 etapa</a:t>
            </a:r>
            <a:r>
              <a:rPr sz="16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siguiente.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39239" y="4997830"/>
            <a:ext cx="4208780" cy="1666239"/>
            <a:chOff x="1539239" y="4997830"/>
            <a:chExt cx="4208780" cy="1666239"/>
          </a:xfrm>
        </p:grpSpPr>
        <p:sp>
          <p:nvSpPr>
            <p:cNvPr id="11" name="object 11"/>
            <p:cNvSpPr/>
            <p:nvPr/>
          </p:nvSpPr>
          <p:spPr>
            <a:xfrm>
              <a:off x="2367661" y="4997830"/>
              <a:ext cx="3380104" cy="1666239"/>
            </a:xfrm>
            <a:custGeom>
              <a:avLst/>
              <a:gdLst/>
              <a:ahLst/>
              <a:cxnLst/>
              <a:rect l="l" t="t" r="r" b="b"/>
              <a:pathLst>
                <a:path w="3380104" h="1666240">
                  <a:moveTo>
                    <a:pt x="841248" y="1036662"/>
                  </a:moveTo>
                  <a:lnTo>
                    <a:pt x="831608" y="1027455"/>
                  </a:lnTo>
                  <a:lnTo>
                    <a:pt x="779653" y="977836"/>
                  </a:lnTo>
                  <a:lnTo>
                    <a:pt x="771321" y="1004798"/>
                  </a:lnTo>
                  <a:lnTo>
                    <a:pt x="5842" y="769416"/>
                  </a:lnTo>
                  <a:lnTo>
                    <a:pt x="0" y="788352"/>
                  </a:lnTo>
                  <a:lnTo>
                    <a:pt x="765479" y="1023734"/>
                  </a:lnTo>
                  <a:lnTo>
                    <a:pt x="757174" y="1050671"/>
                  </a:lnTo>
                  <a:lnTo>
                    <a:pt x="841248" y="1036662"/>
                  </a:lnTo>
                  <a:close/>
                </a:path>
                <a:path w="3380104" h="1666240">
                  <a:moveTo>
                    <a:pt x="1585087" y="1519555"/>
                  </a:moveTo>
                  <a:lnTo>
                    <a:pt x="1502410" y="1499006"/>
                  </a:lnTo>
                  <a:lnTo>
                    <a:pt x="1508556" y="1526527"/>
                  </a:lnTo>
                  <a:lnTo>
                    <a:pt x="973074" y="1646326"/>
                  </a:lnTo>
                  <a:lnTo>
                    <a:pt x="977392" y="1665668"/>
                  </a:lnTo>
                  <a:lnTo>
                    <a:pt x="1512887" y="1545869"/>
                  </a:lnTo>
                  <a:lnTo>
                    <a:pt x="1519047" y="1573377"/>
                  </a:lnTo>
                  <a:lnTo>
                    <a:pt x="1579943" y="1523746"/>
                  </a:lnTo>
                  <a:lnTo>
                    <a:pt x="1585087" y="1519555"/>
                  </a:lnTo>
                  <a:close/>
                </a:path>
                <a:path w="3380104" h="1666240">
                  <a:moveTo>
                    <a:pt x="3379978" y="18542"/>
                  </a:moveTo>
                  <a:lnTo>
                    <a:pt x="3372739" y="0"/>
                  </a:lnTo>
                  <a:lnTo>
                    <a:pt x="2809011" y="218681"/>
                  </a:lnTo>
                  <a:lnTo>
                    <a:pt x="2798826" y="192405"/>
                  </a:lnTo>
                  <a:lnTo>
                    <a:pt x="2741549" y="255397"/>
                  </a:lnTo>
                  <a:lnTo>
                    <a:pt x="2826385" y="263398"/>
                  </a:lnTo>
                  <a:lnTo>
                    <a:pt x="2817952" y="241681"/>
                  </a:lnTo>
                  <a:lnTo>
                    <a:pt x="2816161" y="237083"/>
                  </a:lnTo>
                  <a:lnTo>
                    <a:pt x="3379978" y="18542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39239" y="5274563"/>
              <a:ext cx="1381125" cy="731520"/>
            </a:xfrm>
            <a:custGeom>
              <a:avLst/>
              <a:gdLst/>
              <a:ahLst/>
              <a:cxnLst/>
              <a:rect l="l" t="t" r="r" b="b"/>
              <a:pathLst>
                <a:path w="1381125" h="731520">
                  <a:moveTo>
                    <a:pt x="1380744" y="0"/>
                  </a:moveTo>
                  <a:lnTo>
                    <a:pt x="0" y="0"/>
                  </a:lnTo>
                  <a:lnTo>
                    <a:pt x="0" y="731520"/>
                  </a:lnTo>
                  <a:lnTo>
                    <a:pt x="1380744" y="731520"/>
                  </a:lnTo>
                  <a:lnTo>
                    <a:pt x="138074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847588" y="4782311"/>
            <a:ext cx="1705610" cy="45720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710" marR="271145">
              <a:lnSpc>
                <a:spcPct val="100000"/>
              </a:lnSpc>
              <a:spcBef>
                <a:spcPts val="300"/>
              </a:spcBef>
            </a:pPr>
            <a:r>
              <a:rPr sz="1200" spc="-10" dirty="0">
                <a:latin typeface="Calibri"/>
                <a:cs typeface="Calibri"/>
              </a:rPr>
              <a:t>Recuadro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Criterios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club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nuevo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17725" y="5299075"/>
            <a:ext cx="9677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Recuadro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ación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  Go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erna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 </a:t>
            </a:r>
            <a:r>
              <a:rPr sz="1200" spc="-5" dirty="0">
                <a:latin typeface="Calibri"/>
                <a:cs typeface="Calibri"/>
              </a:rPr>
              <a:t>Distrito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80744" y="6472428"/>
            <a:ext cx="1911350" cy="277495"/>
          </a:xfrm>
          <a:custGeom>
            <a:avLst/>
            <a:gdLst/>
            <a:ahLst/>
            <a:cxnLst/>
            <a:rect l="l" t="t" r="r" b="b"/>
            <a:pathLst>
              <a:path w="1911350" h="277495">
                <a:moveTo>
                  <a:pt x="1911095" y="0"/>
                </a:moveTo>
                <a:lnTo>
                  <a:pt x="0" y="0"/>
                </a:lnTo>
                <a:lnTo>
                  <a:pt x="0" y="277368"/>
                </a:lnTo>
                <a:lnTo>
                  <a:pt x="1911095" y="277368"/>
                </a:lnTo>
                <a:lnTo>
                  <a:pt x="191109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59230" y="6497828"/>
            <a:ext cx="16662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Botón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Guardar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para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enviar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76488" y="2154935"/>
            <a:ext cx="1554480" cy="27749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sz="1200" spc="-5" dirty="0">
                <a:latin typeface="Calibri"/>
                <a:cs typeface="Calibri"/>
              </a:rPr>
              <a:t>Etapas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solicitud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864602" y="2314955"/>
            <a:ext cx="541655" cy="93345"/>
          </a:xfrm>
          <a:custGeom>
            <a:avLst/>
            <a:gdLst/>
            <a:ahLst/>
            <a:cxnLst/>
            <a:rect l="l" t="t" r="r" b="b"/>
            <a:pathLst>
              <a:path w="541654" h="93344">
                <a:moveTo>
                  <a:pt x="72136" y="17145"/>
                </a:moveTo>
                <a:lnTo>
                  <a:pt x="0" y="62484"/>
                </a:lnTo>
                <a:lnTo>
                  <a:pt x="79501" y="92964"/>
                </a:lnTo>
                <a:lnTo>
                  <a:pt x="76898" y="66167"/>
                </a:lnTo>
                <a:lnTo>
                  <a:pt x="64134" y="66167"/>
                </a:lnTo>
                <a:lnTo>
                  <a:pt x="62229" y="46482"/>
                </a:lnTo>
                <a:lnTo>
                  <a:pt x="74866" y="45250"/>
                </a:lnTo>
                <a:lnTo>
                  <a:pt x="72136" y="17145"/>
                </a:lnTo>
                <a:close/>
              </a:path>
              <a:path w="541654" h="93344">
                <a:moveTo>
                  <a:pt x="74866" y="45250"/>
                </a:moveTo>
                <a:lnTo>
                  <a:pt x="62229" y="46482"/>
                </a:lnTo>
                <a:lnTo>
                  <a:pt x="64134" y="66167"/>
                </a:lnTo>
                <a:lnTo>
                  <a:pt x="76779" y="64938"/>
                </a:lnTo>
                <a:lnTo>
                  <a:pt x="74866" y="45250"/>
                </a:lnTo>
                <a:close/>
              </a:path>
              <a:path w="541654" h="93344">
                <a:moveTo>
                  <a:pt x="76779" y="64938"/>
                </a:moveTo>
                <a:lnTo>
                  <a:pt x="64134" y="66167"/>
                </a:lnTo>
                <a:lnTo>
                  <a:pt x="76898" y="66167"/>
                </a:lnTo>
                <a:lnTo>
                  <a:pt x="76779" y="64938"/>
                </a:lnTo>
                <a:close/>
              </a:path>
              <a:path w="541654" h="93344">
                <a:moveTo>
                  <a:pt x="539369" y="0"/>
                </a:moveTo>
                <a:lnTo>
                  <a:pt x="74866" y="45250"/>
                </a:lnTo>
                <a:lnTo>
                  <a:pt x="76779" y="64938"/>
                </a:lnTo>
                <a:lnTo>
                  <a:pt x="541274" y="19812"/>
                </a:lnTo>
                <a:lnTo>
                  <a:pt x="53936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64DAFF-C73B-4E1E-AAB0-346BE6DD91BE}"/>
              </a:ext>
            </a:extLst>
          </p:cNvPr>
          <p:cNvSpPr/>
          <p:nvPr/>
        </p:nvSpPr>
        <p:spPr>
          <a:xfrm>
            <a:off x="3041650" y="1671573"/>
            <a:ext cx="3054350" cy="157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7087B83D-0D99-42C4-B4DE-CFFFBCC9E825}"/>
              </a:ext>
            </a:extLst>
          </p:cNvPr>
          <p:cNvSpPr/>
          <p:nvPr/>
        </p:nvSpPr>
        <p:spPr>
          <a:xfrm>
            <a:off x="3037211" y="661234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3299" y="1807592"/>
            <a:ext cx="71399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45030" marR="5080" indent="-213233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</a:rPr>
              <a:t>Pasos</a:t>
            </a:r>
            <a:r>
              <a:rPr sz="4000" spc="5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de la</a:t>
            </a:r>
            <a:r>
              <a:rPr sz="4000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solicitud</a:t>
            </a:r>
            <a:r>
              <a:rPr sz="4000" spc="10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de</a:t>
            </a:r>
            <a:r>
              <a:rPr sz="4000" spc="-10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carta </a:t>
            </a:r>
            <a:r>
              <a:rPr sz="4000" spc="-1095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constitutiva</a:t>
            </a:r>
            <a:endParaRPr sz="4000" dirty="0"/>
          </a:p>
        </p:txBody>
      </p:sp>
      <p:sp>
        <p:nvSpPr>
          <p:cNvPr id="4" name="object 4"/>
          <p:cNvSpPr/>
          <p:nvPr/>
        </p:nvSpPr>
        <p:spPr>
          <a:xfrm>
            <a:off x="5370576" y="2977895"/>
            <a:ext cx="1450975" cy="73660"/>
          </a:xfrm>
          <a:custGeom>
            <a:avLst/>
            <a:gdLst/>
            <a:ahLst/>
            <a:cxnLst/>
            <a:rect l="l" t="t" r="r" b="b"/>
            <a:pathLst>
              <a:path w="1450975" h="73660">
                <a:moveTo>
                  <a:pt x="1450848" y="0"/>
                </a:moveTo>
                <a:lnTo>
                  <a:pt x="0" y="0"/>
                </a:lnTo>
                <a:lnTo>
                  <a:pt x="0" y="73151"/>
                </a:lnTo>
                <a:lnTo>
                  <a:pt x="1450848" y="73151"/>
                </a:lnTo>
                <a:lnTo>
                  <a:pt x="1450848" y="0"/>
                </a:lnTo>
                <a:close/>
              </a:path>
            </a:pathLst>
          </a:custGeom>
          <a:solidFill>
            <a:srgbClr val="FAC5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617197" y="6432296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0338D"/>
                </a:solidFill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0007" y="3359658"/>
            <a:ext cx="648652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empezado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la solicitud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 un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club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nuevo.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Debe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seguir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varios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pasos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constituir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club.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Esta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información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servirá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como guía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ayudar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lo siguiente: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  <a:tabLst>
                <a:tab pos="29019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Etapas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de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solicitud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tabLst>
                <a:tab pos="28956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Tablero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la solicitud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club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nuevo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tabLst>
                <a:tab pos="28765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Introducir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los socios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nuevos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trasladados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360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89860" y="258877"/>
            <a:ext cx="806386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Presentación</a:t>
            </a:r>
            <a:r>
              <a:rPr sz="3200" dirty="0"/>
              <a:t> </a:t>
            </a:r>
            <a:r>
              <a:rPr sz="3200" spc="-5" dirty="0"/>
              <a:t>de</a:t>
            </a:r>
            <a:r>
              <a:rPr sz="3200" spc="10" dirty="0"/>
              <a:t> </a:t>
            </a:r>
            <a:r>
              <a:rPr sz="3200" spc="-5" dirty="0"/>
              <a:t>la</a:t>
            </a:r>
            <a:r>
              <a:rPr sz="3200" spc="5" dirty="0"/>
              <a:t> </a:t>
            </a:r>
            <a:r>
              <a:rPr sz="3200" spc="-5" dirty="0"/>
              <a:t>solicitud</a:t>
            </a:r>
            <a:r>
              <a:rPr sz="3200" spc="25" dirty="0"/>
              <a:t> </a:t>
            </a:r>
            <a:r>
              <a:rPr sz="3200" spc="-5" dirty="0"/>
              <a:t>de</a:t>
            </a:r>
            <a:r>
              <a:rPr sz="3200" dirty="0"/>
              <a:t> </a:t>
            </a:r>
            <a:r>
              <a:rPr sz="3200" spc="-5" dirty="0"/>
              <a:t>un</a:t>
            </a:r>
            <a:r>
              <a:rPr sz="3200" dirty="0"/>
              <a:t> </a:t>
            </a:r>
            <a:r>
              <a:rPr sz="3200" spc="-5" dirty="0"/>
              <a:t>club</a:t>
            </a:r>
            <a:r>
              <a:rPr sz="3200" spc="15" dirty="0"/>
              <a:t> </a:t>
            </a:r>
            <a:r>
              <a:rPr sz="3200" spc="-5" dirty="0"/>
              <a:t>nuevo:</a:t>
            </a:r>
            <a:r>
              <a:rPr sz="3200" spc="5" dirty="0"/>
              <a:t> </a:t>
            </a:r>
            <a:r>
              <a:rPr sz="3200" spc="-10" dirty="0"/>
              <a:t>MyLCI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532888" y="1328927"/>
            <a:ext cx="7914640" cy="1722120"/>
            <a:chOff x="2532888" y="1328927"/>
            <a:chExt cx="7914640" cy="1722120"/>
          </a:xfrm>
        </p:grpSpPr>
        <p:sp>
          <p:nvSpPr>
            <p:cNvPr id="5" name="object 5"/>
            <p:cNvSpPr/>
            <p:nvPr/>
          </p:nvSpPr>
          <p:spPr>
            <a:xfrm>
              <a:off x="2689860" y="1328927"/>
              <a:ext cx="2926080" cy="60960"/>
            </a:xfrm>
            <a:custGeom>
              <a:avLst/>
              <a:gdLst/>
              <a:ahLst/>
              <a:cxnLst/>
              <a:rect l="l" t="t" r="r" b="b"/>
              <a:pathLst>
                <a:path w="2926079" h="60959">
                  <a:moveTo>
                    <a:pt x="292608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2926080" y="60960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EB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32888" y="1984247"/>
              <a:ext cx="7914131" cy="10668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611627" y="1592960"/>
            <a:ext cx="7491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Pasos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 aprobación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una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solicitud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club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nuevo.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seis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pasos.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2079" y="3323920"/>
            <a:ext cx="586486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Sugerencias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para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solicitud</a:t>
            </a:r>
            <a:endParaRPr sz="1800">
              <a:latin typeface="Arial"/>
              <a:cs typeface="Arial"/>
            </a:endParaRPr>
          </a:p>
          <a:p>
            <a:pPr marL="299085" marR="48260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La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solicitud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queda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finalizada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hasta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 presente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 </a:t>
            </a:r>
            <a:r>
              <a:rPr sz="1800" i="1" spc="-5" dirty="0">
                <a:latin typeface="Arial"/>
                <a:cs typeface="Arial"/>
              </a:rPr>
              <a:t>Aprobación</a:t>
            </a:r>
            <a:r>
              <a:rPr sz="1800" i="1" spc="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pendiente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Comunicación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visibilidad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 través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proceso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1800" i="1" spc="-5" dirty="0">
                <a:latin typeface="Arial"/>
                <a:cs typeface="Arial"/>
              </a:rPr>
              <a:t>Correos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electrónicos</a:t>
            </a:r>
            <a:r>
              <a:rPr sz="1800" i="1" spc="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notificación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1800" i="1" spc="-35" dirty="0">
                <a:latin typeface="Arial"/>
                <a:cs typeface="Arial"/>
              </a:rPr>
              <a:t>Tareas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en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el</a:t>
            </a:r>
            <a:r>
              <a:rPr sz="1800" i="1" spc="-10" dirty="0">
                <a:latin typeface="Arial"/>
                <a:cs typeface="Arial"/>
              </a:rPr>
              <a:t> panel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 tareas </a:t>
            </a:r>
            <a:r>
              <a:rPr sz="1800" i="1" dirty="0">
                <a:latin typeface="Arial"/>
                <a:cs typeface="Arial"/>
              </a:rPr>
              <a:t>de la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página</a:t>
            </a:r>
            <a:r>
              <a:rPr sz="1800" i="1" spc="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inicio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1800" i="1" spc="-5" dirty="0">
                <a:latin typeface="Arial"/>
                <a:cs typeface="Arial"/>
              </a:rPr>
              <a:t>Comentarios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43325" y="3517391"/>
            <a:ext cx="8324215" cy="3238500"/>
            <a:chOff x="3743325" y="3517391"/>
            <a:chExt cx="8324215" cy="32385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3628" y="3517391"/>
              <a:ext cx="2362200" cy="10546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9059" y="5007862"/>
              <a:ext cx="4347972" cy="174802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902451" y="4206366"/>
              <a:ext cx="2484755" cy="654685"/>
            </a:xfrm>
            <a:custGeom>
              <a:avLst/>
              <a:gdLst/>
              <a:ahLst/>
              <a:cxnLst/>
              <a:rect l="l" t="t" r="r" b="b"/>
              <a:pathLst>
                <a:path w="2484754" h="654685">
                  <a:moveTo>
                    <a:pt x="2409135" y="30698"/>
                  </a:moveTo>
                  <a:lnTo>
                    <a:pt x="0" y="641984"/>
                  </a:lnTo>
                  <a:lnTo>
                    <a:pt x="3048" y="654303"/>
                  </a:lnTo>
                  <a:lnTo>
                    <a:pt x="2412268" y="42996"/>
                  </a:lnTo>
                  <a:lnTo>
                    <a:pt x="2409135" y="30698"/>
                  </a:lnTo>
                  <a:close/>
                </a:path>
                <a:path w="2484754" h="654685">
                  <a:moveTo>
                    <a:pt x="2473728" y="27558"/>
                  </a:moveTo>
                  <a:lnTo>
                    <a:pt x="2421508" y="27558"/>
                  </a:lnTo>
                  <a:lnTo>
                    <a:pt x="2424556" y="39877"/>
                  </a:lnTo>
                  <a:lnTo>
                    <a:pt x="2412268" y="42996"/>
                  </a:lnTo>
                  <a:lnTo>
                    <a:pt x="2420112" y="73786"/>
                  </a:lnTo>
                  <a:lnTo>
                    <a:pt x="2473728" y="27558"/>
                  </a:lnTo>
                  <a:close/>
                </a:path>
                <a:path w="2484754" h="654685">
                  <a:moveTo>
                    <a:pt x="2421508" y="27558"/>
                  </a:moveTo>
                  <a:lnTo>
                    <a:pt x="2409135" y="30698"/>
                  </a:lnTo>
                  <a:lnTo>
                    <a:pt x="2412268" y="42996"/>
                  </a:lnTo>
                  <a:lnTo>
                    <a:pt x="2424556" y="39877"/>
                  </a:lnTo>
                  <a:lnTo>
                    <a:pt x="2421508" y="27558"/>
                  </a:lnTo>
                  <a:close/>
                </a:path>
                <a:path w="2484754" h="654685">
                  <a:moveTo>
                    <a:pt x="2401316" y="0"/>
                  </a:moveTo>
                  <a:lnTo>
                    <a:pt x="2409135" y="30698"/>
                  </a:lnTo>
                  <a:lnTo>
                    <a:pt x="2421508" y="27558"/>
                  </a:lnTo>
                  <a:lnTo>
                    <a:pt x="2473728" y="27558"/>
                  </a:lnTo>
                  <a:lnTo>
                    <a:pt x="2484628" y="18160"/>
                  </a:lnTo>
                  <a:lnTo>
                    <a:pt x="24013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43325" y="5192140"/>
              <a:ext cx="3879215" cy="722630"/>
            </a:xfrm>
            <a:custGeom>
              <a:avLst/>
              <a:gdLst/>
              <a:ahLst/>
              <a:cxnLst/>
              <a:rect l="l" t="t" r="r" b="b"/>
              <a:pathLst>
                <a:path w="3879215" h="722629">
                  <a:moveTo>
                    <a:pt x="3803110" y="690901"/>
                  </a:moveTo>
                  <a:lnTo>
                    <a:pt x="3797554" y="722160"/>
                  </a:lnTo>
                  <a:lnTo>
                    <a:pt x="3879215" y="698030"/>
                  </a:lnTo>
                  <a:lnTo>
                    <a:pt x="3872633" y="693127"/>
                  </a:lnTo>
                  <a:lnTo>
                    <a:pt x="3815588" y="693127"/>
                  </a:lnTo>
                  <a:lnTo>
                    <a:pt x="3803110" y="690901"/>
                  </a:lnTo>
                  <a:close/>
                </a:path>
                <a:path w="3879215" h="722629">
                  <a:moveTo>
                    <a:pt x="3805329" y="678416"/>
                  </a:moveTo>
                  <a:lnTo>
                    <a:pt x="3803110" y="690901"/>
                  </a:lnTo>
                  <a:lnTo>
                    <a:pt x="3815588" y="693127"/>
                  </a:lnTo>
                  <a:lnTo>
                    <a:pt x="3817747" y="680631"/>
                  </a:lnTo>
                  <a:lnTo>
                    <a:pt x="3805329" y="678416"/>
                  </a:lnTo>
                  <a:close/>
                </a:path>
                <a:path w="3879215" h="722629">
                  <a:moveTo>
                    <a:pt x="3810889" y="647141"/>
                  </a:moveTo>
                  <a:lnTo>
                    <a:pt x="3805329" y="678416"/>
                  </a:lnTo>
                  <a:lnTo>
                    <a:pt x="3817747" y="680631"/>
                  </a:lnTo>
                  <a:lnTo>
                    <a:pt x="3815588" y="693127"/>
                  </a:lnTo>
                  <a:lnTo>
                    <a:pt x="3872633" y="693127"/>
                  </a:lnTo>
                  <a:lnTo>
                    <a:pt x="3810889" y="647141"/>
                  </a:lnTo>
                  <a:close/>
                </a:path>
                <a:path w="3879215" h="722629">
                  <a:moveTo>
                    <a:pt x="2286" y="0"/>
                  </a:moveTo>
                  <a:lnTo>
                    <a:pt x="0" y="12445"/>
                  </a:lnTo>
                  <a:lnTo>
                    <a:pt x="3803110" y="690901"/>
                  </a:lnTo>
                  <a:lnTo>
                    <a:pt x="3805329" y="678416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51815" y="371093"/>
            <a:ext cx="137858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Presentación </a:t>
            </a:r>
            <a:r>
              <a:rPr sz="1600" b="1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de</a:t>
            </a:r>
            <a:r>
              <a:rPr sz="1600" b="1" spc="-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la</a:t>
            </a:r>
            <a:r>
              <a:rPr sz="1600" b="1" spc="-25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solicitud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6079" y="0"/>
            <a:ext cx="11186160" cy="6858000"/>
          </a:xfrm>
          <a:custGeom>
            <a:avLst/>
            <a:gdLst/>
            <a:ahLst/>
            <a:cxnLst/>
            <a:rect l="l" t="t" r="r" b="b"/>
            <a:pathLst>
              <a:path w="11186160" h="6858000">
                <a:moveTo>
                  <a:pt x="1586752" y="0"/>
                </a:moveTo>
                <a:lnTo>
                  <a:pt x="0" y="6857998"/>
                </a:lnTo>
                <a:lnTo>
                  <a:pt x="11185920" y="6857998"/>
                </a:lnTo>
                <a:lnTo>
                  <a:pt x="11185920" y="8000"/>
                </a:lnTo>
                <a:lnTo>
                  <a:pt x="5137926" y="4699"/>
                </a:lnTo>
                <a:lnTo>
                  <a:pt x="1586752" y="0"/>
                </a:lnTo>
                <a:close/>
              </a:path>
              <a:path w="11186160" h="6858000">
                <a:moveTo>
                  <a:pt x="5139069" y="0"/>
                </a:moveTo>
                <a:lnTo>
                  <a:pt x="5137926" y="4699"/>
                </a:lnTo>
                <a:lnTo>
                  <a:pt x="8690394" y="4699"/>
                </a:lnTo>
                <a:lnTo>
                  <a:pt x="51390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39873" y="2975863"/>
            <a:ext cx="16090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Nombre</a:t>
            </a:r>
            <a:r>
              <a:rPr sz="1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número</a:t>
            </a:r>
            <a:r>
              <a:rPr sz="1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del </a:t>
            </a:r>
            <a:r>
              <a:rPr sz="1400" spc="-3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club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1940" y="2975863"/>
            <a:ext cx="9880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País</a:t>
            </a:r>
            <a:r>
              <a:rPr sz="1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distrito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6622" y="3033776"/>
            <a:ext cx="140398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Fecha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que se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introdujo</a:t>
            </a:r>
            <a:r>
              <a:rPr sz="1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1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MyLCI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94493" y="2998724"/>
            <a:ext cx="11766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Días</a:t>
            </a:r>
            <a:r>
              <a:rPr sz="1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pendientes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1996" y="5036820"/>
            <a:ext cx="1727200" cy="83058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1200" b="1" spc="-5" dirty="0">
                <a:latin typeface="Calibri"/>
                <a:cs typeface="Calibri"/>
              </a:rPr>
              <a:t>León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Orientador:</a:t>
            </a:r>
            <a:endParaRPr sz="1200">
              <a:latin typeface="Calibri"/>
              <a:cs typeface="Calibri"/>
            </a:endParaRPr>
          </a:p>
          <a:p>
            <a:pPr marL="91440" marR="19113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El </a:t>
            </a:r>
            <a:r>
              <a:rPr sz="1200" dirty="0">
                <a:latin typeface="Calibri"/>
                <a:cs typeface="Calibri"/>
              </a:rPr>
              <a:t>Gobernador de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Distrito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debe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presentar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solicitud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completa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89576" y="2302764"/>
            <a:ext cx="2243455" cy="646430"/>
          </a:xfrm>
          <a:custGeom>
            <a:avLst/>
            <a:gdLst/>
            <a:ahLst/>
            <a:cxnLst/>
            <a:rect l="l" t="t" r="r" b="b"/>
            <a:pathLst>
              <a:path w="2243454" h="646430">
                <a:moveTo>
                  <a:pt x="2243328" y="0"/>
                </a:moveTo>
                <a:lnTo>
                  <a:pt x="0" y="0"/>
                </a:lnTo>
                <a:lnTo>
                  <a:pt x="0" y="646176"/>
                </a:lnTo>
                <a:lnTo>
                  <a:pt x="2243328" y="646176"/>
                </a:lnTo>
                <a:lnTo>
                  <a:pt x="224332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68951" y="2326640"/>
            <a:ext cx="2056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Recuento: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 </a:t>
            </a:r>
            <a:r>
              <a:rPr sz="1200" dirty="0">
                <a:latin typeface="Calibri"/>
                <a:cs typeface="Calibri"/>
              </a:rPr>
              <a:t>puede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introducir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número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5" dirty="0">
                <a:latin typeface="Calibri"/>
                <a:cs typeface="Calibri"/>
              </a:rPr>
              <a:t>socios </a:t>
            </a:r>
            <a:r>
              <a:rPr sz="1200" dirty="0">
                <a:latin typeface="Calibri"/>
                <a:cs typeface="Calibri"/>
              </a:rPr>
              <a:t>y </a:t>
            </a:r>
            <a:r>
              <a:rPr sz="1200" spc="-5" dirty="0">
                <a:latin typeface="Calibri"/>
                <a:cs typeface="Calibri"/>
              </a:rPr>
              <a:t>dirigentes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5" dirty="0">
                <a:latin typeface="Calibri"/>
                <a:cs typeface="Calibri"/>
              </a:rPr>
              <a:t>autorización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LCI.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77996" y="5090159"/>
            <a:ext cx="2245360" cy="1077595"/>
          </a:xfrm>
          <a:custGeom>
            <a:avLst/>
            <a:gdLst/>
            <a:ahLst/>
            <a:cxnLst/>
            <a:rect l="l" t="t" r="r" b="b"/>
            <a:pathLst>
              <a:path w="2245360" h="1077595">
                <a:moveTo>
                  <a:pt x="2244852" y="0"/>
                </a:moveTo>
                <a:lnTo>
                  <a:pt x="0" y="0"/>
                </a:lnTo>
                <a:lnTo>
                  <a:pt x="0" y="1077467"/>
                </a:lnTo>
                <a:lnTo>
                  <a:pt x="2244852" y="1077467"/>
                </a:lnTo>
                <a:lnTo>
                  <a:pt x="224485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77996" y="5090159"/>
            <a:ext cx="2245360" cy="107759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92075" marR="95885">
              <a:lnSpc>
                <a:spcPct val="99500"/>
              </a:lnSpc>
              <a:spcBef>
                <a:spcPts val="305"/>
              </a:spcBef>
            </a:pPr>
            <a:r>
              <a:rPr sz="1200" b="1" spc="-5" dirty="0">
                <a:latin typeface="Calibri"/>
                <a:cs typeface="Calibri"/>
              </a:rPr>
              <a:t>Cuotas </a:t>
            </a:r>
            <a:r>
              <a:rPr sz="1200" b="1" dirty="0">
                <a:latin typeface="Calibri"/>
                <a:cs typeface="Calibri"/>
              </a:rPr>
              <a:t>de fundación: </a:t>
            </a:r>
            <a:r>
              <a:rPr sz="1200" spc="-5" dirty="0">
                <a:latin typeface="Calibri"/>
                <a:cs typeface="Calibri"/>
              </a:rPr>
              <a:t>Las cuotas </a:t>
            </a:r>
            <a:r>
              <a:rPr sz="1200" dirty="0">
                <a:latin typeface="Calibri"/>
                <a:cs typeface="Calibri"/>
              </a:rPr>
              <a:t> de </a:t>
            </a:r>
            <a:r>
              <a:rPr sz="1200" spc="-5" dirty="0">
                <a:latin typeface="Calibri"/>
                <a:cs typeface="Calibri"/>
              </a:rPr>
              <a:t>fundación se basarán </a:t>
            </a:r>
            <a:r>
              <a:rPr sz="1200" dirty="0">
                <a:latin typeface="Calibri"/>
                <a:cs typeface="Calibri"/>
              </a:rPr>
              <a:t>en el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número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5" dirty="0">
                <a:latin typeface="Calibri"/>
                <a:cs typeface="Calibri"/>
              </a:rPr>
              <a:t>socios.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Las cuotas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fundación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pueden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pagarse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aprobación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final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LCI</a:t>
            </a:r>
            <a:r>
              <a:rPr sz="1600" spc="-10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497568" y="1997964"/>
            <a:ext cx="2628900" cy="954405"/>
          </a:xfrm>
          <a:custGeom>
            <a:avLst/>
            <a:gdLst/>
            <a:ahLst/>
            <a:cxnLst/>
            <a:rect l="l" t="t" r="r" b="b"/>
            <a:pathLst>
              <a:path w="2628900" h="954405">
                <a:moveTo>
                  <a:pt x="2628900" y="0"/>
                </a:moveTo>
                <a:lnTo>
                  <a:pt x="0" y="0"/>
                </a:lnTo>
                <a:lnTo>
                  <a:pt x="0" y="954024"/>
                </a:lnTo>
                <a:lnTo>
                  <a:pt x="2628900" y="954024"/>
                </a:lnTo>
                <a:lnTo>
                  <a:pt x="26289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577578" y="2023109"/>
            <a:ext cx="238696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Autorizaciones</a:t>
            </a:r>
            <a:r>
              <a:rPr sz="1100" b="1" spc="-5" dirty="0">
                <a:latin typeface="Calibri"/>
                <a:cs typeface="Calibri"/>
              </a:rPr>
              <a:t>: </a:t>
            </a:r>
            <a:r>
              <a:rPr sz="1100" spc="-5" dirty="0">
                <a:latin typeface="Calibri"/>
                <a:cs typeface="Calibri"/>
              </a:rPr>
              <a:t>Se necesita </a:t>
            </a:r>
            <a:r>
              <a:rPr sz="1100" dirty="0">
                <a:latin typeface="Calibri"/>
                <a:cs typeface="Calibri"/>
              </a:rPr>
              <a:t>la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autorización del GD / LC antes </a:t>
            </a:r>
            <a:r>
              <a:rPr sz="1100" spc="-5" dirty="0">
                <a:latin typeface="Calibri"/>
                <a:cs typeface="Calibri"/>
              </a:rPr>
              <a:t>de que LCI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apruebe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 </a:t>
            </a:r>
            <a:r>
              <a:rPr sz="1100" spc="-5" dirty="0">
                <a:latin typeface="Calibri"/>
                <a:cs typeface="Calibri"/>
              </a:rPr>
              <a:t>solicitud.</a:t>
            </a:r>
            <a:r>
              <a:rPr sz="1100" spc="204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Autorización</a:t>
            </a:r>
            <a:r>
              <a:rPr sz="1100" i="1" spc="-30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de</a:t>
            </a:r>
            <a:r>
              <a:rPr sz="1100" i="1" dirty="0">
                <a:latin typeface="Calibri"/>
                <a:cs typeface="Calibri"/>
              </a:rPr>
              <a:t> LCI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- </a:t>
            </a:r>
            <a:r>
              <a:rPr sz="1100" i="1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proceso </a:t>
            </a:r>
            <a:r>
              <a:rPr sz="1100" spc="-5" dirty="0">
                <a:latin typeface="Calibri"/>
                <a:cs typeface="Calibri"/>
              </a:rPr>
              <a:t>de </a:t>
            </a:r>
            <a:r>
              <a:rPr sz="1100" dirty="0">
                <a:latin typeface="Calibri"/>
                <a:cs typeface="Calibri"/>
              </a:rPr>
              <a:t>revisión </a:t>
            </a:r>
            <a:r>
              <a:rPr sz="1100" spc="-5" dirty="0">
                <a:latin typeface="Calibri"/>
                <a:cs typeface="Calibri"/>
              </a:rPr>
              <a:t>inicial de </a:t>
            </a:r>
            <a:r>
              <a:rPr sz="1100" dirty="0">
                <a:latin typeface="Calibri"/>
                <a:cs typeface="Calibri"/>
              </a:rPr>
              <a:t>la solicitud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parte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personal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LCI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53200" y="5390388"/>
            <a:ext cx="2243455" cy="61595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 marR="148590">
              <a:lnSpc>
                <a:spcPct val="100000"/>
              </a:lnSpc>
              <a:spcBef>
                <a:spcPts val="300"/>
              </a:spcBef>
            </a:pPr>
            <a:r>
              <a:rPr sz="1200" b="1" spc="-5" dirty="0">
                <a:latin typeface="Calibri"/>
                <a:cs typeface="Calibri"/>
              </a:rPr>
              <a:t>Coordinador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del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personal: </a:t>
            </a:r>
            <a:r>
              <a:rPr sz="1100" spc="-5" dirty="0">
                <a:latin typeface="Calibri"/>
                <a:cs typeface="Calibri"/>
              </a:rPr>
              <a:t>El </a:t>
            </a:r>
            <a:r>
              <a:rPr sz="1100" dirty="0">
                <a:latin typeface="Calibri"/>
                <a:cs typeface="Calibri"/>
              </a:rPr>
              <a:t> personal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LCI</a:t>
            </a:r>
            <a:r>
              <a:rPr sz="1100" dirty="0">
                <a:latin typeface="Calibri"/>
                <a:cs typeface="Calibri"/>
              </a:rPr>
              <a:t> apoyará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</a:t>
            </a:r>
            <a:r>
              <a:rPr sz="1100" spc="-5" dirty="0">
                <a:latin typeface="Calibri"/>
                <a:cs typeface="Calibri"/>
              </a:rPr>
              <a:t> solicitud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hasta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constitución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del </a:t>
            </a:r>
            <a:r>
              <a:rPr sz="1100" spc="-5" dirty="0">
                <a:latin typeface="Calibri"/>
                <a:cs typeface="Calibri"/>
              </a:rPr>
              <a:t>club.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844418" y="121356"/>
            <a:ext cx="805624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uFill>
                  <a:solidFill>
                    <a:srgbClr val="00338D"/>
                  </a:solidFill>
                </a:uFill>
              </a:rPr>
              <a:t>Información</a:t>
            </a:r>
            <a:r>
              <a:rPr sz="3200" spc="2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3200" spc="-5" dirty="0">
                <a:uFill>
                  <a:solidFill>
                    <a:srgbClr val="00338D"/>
                  </a:solidFill>
                </a:uFill>
              </a:rPr>
              <a:t>del</a:t>
            </a:r>
            <a:r>
              <a:rPr sz="320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3200" spc="-5" dirty="0">
                <a:uFill>
                  <a:solidFill>
                    <a:srgbClr val="00338D"/>
                  </a:solidFill>
                </a:uFill>
              </a:rPr>
              <a:t>tablero</a:t>
            </a:r>
            <a:r>
              <a:rPr sz="3200" spc="3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3200" spc="-5" dirty="0">
                <a:uFill>
                  <a:solidFill>
                    <a:srgbClr val="00338D"/>
                  </a:solidFill>
                </a:uFill>
              </a:rPr>
              <a:t>de</a:t>
            </a:r>
            <a:r>
              <a:rPr sz="3200" spc="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3200" spc="-5" dirty="0">
                <a:uFill>
                  <a:solidFill>
                    <a:srgbClr val="00338D"/>
                  </a:solidFill>
                </a:uFill>
              </a:rPr>
              <a:t>la</a:t>
            </a:r>
            <a:r>
              <a:rPr sz="3200" spc="1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3200" spc="-5" dirty="0">
                <a:uFill>
                  <a:solidFill>
                    <a:srgbClr val="00338D"/>
                  </a:solidFill>
                </a:uFill>
              </a:rPr>
              <a:t>solicitud</a:t>
            </a:r>
            <a:r>
              <a:rPr sz="3200" spc="2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3200" spc="-5" dirty="0">
                <a:uFill>
                  <a:solidFill>
                    <a:srgbClr val="00338D"/>
                  </a:solidFill>
                </a:uFill>
              </a:rPr>
              <a:t>del</a:t>
            </a:r>
            <a:r>
              <a:rPr sz="3200" spc="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3200" dirty="0">
                <a:uFill>
                  <a:solidFill>
                    <a:srgbClr val="00338D"/>
                  </a:solidFill>
                </a:uFill>
              </a:rPr>
              <a:t>club </a:t>
            </a:r>
            <a:r>
              <a:rPr sz="3200" spc="-5" dirty="0">
                <a:uFill>
                  <a:solidFill>
                    <a:srgbClr val="00338D"/>
                  </a:solidFill>
                </a:uFill>
              </a:rPr>
              <a:t>nuevo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1902841" y="2785745"/>
            <a:ext cx="10289540" cy="2625090"/>
            <a:chOff x="1902841" y="2785745"/>
            <a:chExt cx="10289540" cy="262509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8048" y="3534156"/>
              <a:ext cx="10230612" cy="151485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902841" y="2785744"/>
              <a:ext cx="7623175" cy="2625090"/>
            </a:xfrm>
            <a:custGeom>
              <a:avLst/>
              <a:gdLst/>
              <a:ahLst/>
              <a:cxnLst/>
              <a:rect l="l" t="t" r="r" b="b"/>
              <a:pathLst>
                <a:path w="7623175" h="2625090">
                  <a:moveTo>
                    <a:pt x="576707" y="1377823"/>
                  </a:moveTo>
                  <a:lnTo>
                    <a:pt x="501142" y="1417320"/>
                  </a:lnTo>
                  <a:lnTo>
                    <a:pt x="526935" y="1435925"/>
                  </a:lnTo>
                  <a:lnTo>
                    <a:pt x="0" y="2165350"/>
                  </a:lnTo>
                  <a:lnTo>
                    <a:pt x="10414" y="2172843"/>
                  </a:lnTo>
                  <a:lnTo>
                    <a:pt x="537260" y="1443367"/>
                  </a:lnTo>
                  <a:lnTo>
                    <a:pt x="562991" y="1461897"/>
                  </a:lnTo>
                  <a:lnTo>
                    <a:pt x="568909" y="1425575"/>
                  </a:lnTo>
                  <a:lnTo>
                    <a:pt x="576707" y="1377823"/>
                  </a:lnTo>
                  <a:close/>
                </a:path>
                <a:path w="7623175" h="2625090">
                  <a:moveTo>
                    <a:pt x="3056001" y="1518031"/>
                  </a:moveTo>
                  <a:lnTo>
                    <a:pt x="2971800" y="1530985"/>
                  </a:lnTo>
                  <a:lnTo>
                    <a:pt x="2990126" y="1556880"/>
                  </a:lnTo>
                  <a:lnTo>
                    <a:pt x="1874520" y="2346833"/>
                  </a:lnTo>
                  <a:lnTo>
                    <a:pt x="1881886" y="2357120"/>
                  </a:lnTo>
                  <a:lnTo>
                    <a:pt x="2997492" y="1567281"/>
                  </a:lnTo>
                  <a:lnTo>
                    <a:pt x="3015869" y="1593215"/>
                  </a:lnTo>
                  <a:lnTo>
                    <a:pt x="3039186" y="1549527"/>
                  </a:lnTo>
                  <a:lnTo>
                    <a:pt x="3056001" y="1518031"/>
                  </a:lnTo>
                  <a:close/>
                </a:path>
                <a:path w="7623175" h="2625090">
                  <a:moveTo>
                    <a:pt x="4666983" y="6350"/>
                  </a:moveTo>
                  <a:lnTo>
                    <a:pt x="4655947" y="0"/>
                  </a:lnTo>
                  <a:lnTo>
                    <a:pt x="4152188" y="883208"/>
                  </a:lnTo>
                  <a:lnTo>
                    <a:pt x="4124706" y="867537"/>
                  </a:lnTo>
                  <a:lnTo>
                    <a:pt x="4120007" y="952627"/>
                  </a:lnTo>
                  <a:lnTo>
                    <a:pt x="4190873" y="905256"/>
                  </a:lnTo>
                  <a:lnTo>
                    <a:pt x="4182618" y="900557"/>
                  </a:lnTo>
                  <a:lnTo>
                    <a:pt x="4163250" y="889520"/>
                  </a:lnTo>
                  <a:lnTo>
                    <a:pt x="4666983" y="6350"/>
                  </a:lnTo>
                  <a:close/>
                </a:path>
                <a:path w="7623175" h="2625090">
                  <a:moveTo>
                    <a:pt x="5163947" y="1320673"/>
                  </a:moveTo>
                  <a:lnTo>
                    <a:pt x="5160619" y="1293749"/>
                  </a:lnTo>
                  <a:lnTo>
                    <a:pt x="5153533" y="1236091"/>
                  </a:lnTo>
                  <a:lnTo>
                    <a:pt x="5092192" y="1295146"/>
                  </a:lnTo>
                  <a:lnTo>
                    <a:pt x="5122075" y="1305788"/>
                  </a:lnTo>
                  <a:lnTo>
                    <a:pt x="4655058" y="2620645"/>
                  </a:lnTo>
                  <a:lnTo>
                    <a:pt x="4666983" y="2624963"/>
                  </a:lnTo>
                  <a:lnTo>
                    <a:pt x="5134038" y="1310043"/>
                  </a:lnTo>
                  <a:lnTo>
                    <a:pt x="5163947" y="1320673"/>
                  </a:lnTo>
                  <a:close/>
                </a:path>
                <a:path w="7623175" h="2625090">
                  <a:moveTo>
                    <a:pt x="7623048" y="155194"/>
                  </a:moveTo>
                  <a:lnTo>
                    <a:pt x="7617460" y="143764"/>
                  </a:lnTo>
                  <a:lnTo>
                    <a:pt x="6127191" y="875042"/>
                  </a:lnTo>
                  <a:lnTo>
                    <a:pt x="6113145" y="846455"/>
                  </a:lnTo>
                  <a:lnTo>
                    <a:pt x="6061583" y="914273"/>
                  </a:lnTo>
                  <a:lnTo>
                    <a:pt x="6146800" y="914908"/>
                  </a:lnTo>
                  <a:lnTo>
                    <a:pt x="6135497" y="891921"/>
                  </a:lnTo>
                  <a:lnTo>
                    <a:pt x="6132754" y="886358"/>
                  </a:lnTo>
                  <a:lnTo>
                    <a:pt x="7623048" y="15519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87456" y="3287268"/>
              <a:ext cx="1304925" cy="247015"/>
            </a:xfrm>
            <a:custGeom>
              <a:avLst/>
              <a:gdLst/>
              <a:ahLst/>
              <a:cxnLst/>
              <a:rect l="l" t="t" r="r" b="b"/>
              <a:pathLst>
                <a:path w="1304925" h="247014">
                  <a:moveTo>
                    <a:pt x="1304544" y="0"/>
                  </a:moveTo>
                  <a:lnTo>
                    <a:pt x="0" y="0"/>
                  </a:lnTo>
                  <a:lnTo>
                    <a:pt x="0" y="246887"/>
                  </a:lnTo>
                  <a:lnTo>
                    <a:pt x="1304544" y="246887"/>
                  </a:lnTo>
                  <a:lnTo>
                    <a:pt x="130454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968355" y="3314192"/>
            <a:ext cx="11131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Actualizar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la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solicitud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197083" y="3528314"/>
            <a:ext cx="1874520" cy="1185545"/>
            <a:chOff x="10197083" y="3528314"/>
            <a:chExt cx="1874520" cy="1185545"/>
          </a:xfrm>
        </p:grpSpPr>
        <p:sp>
          <p:nvSpPr>
            <p:cNvPr id="22" name="object 22"/>
            <p:cNvSpPr/>
            <p:nvPr/>
          </p:nvSpPr>
          <p:spPr>
            <a:xfrm>
              <a:off x="10197084" y="3528313"/>
              <a:ext cx="648970" cy="1008380"/>
            </a:xfrm>
            <a:custGeom>
              <a:avLst/>
              <a:gdLst/>
              <a:ahLst/>
              <a:cxnLst/>
              <a:rect l="l" t="t" r="r" b="b"/>
              <a:pathLst>
                <a:path w="648970" h="1008379">
                  <a:moveTo>
                    <a:pt x="430403" y="526796"/>
                  </a:moveTo>
                  <a:lnTo>
                    <a:pt x="76200" y="526796"/>
                  </a:lnTo>
                  <a:lnTo>
                    <a:pt x="76200" y="495046"/>
                  </a:lnTo>
                  <a:lnTo>
                    <a:pt x="0" y="533146"/>
                  </a:lnTo>
                  <a:lnTo>
                    <a:pt x="76200" y="571246"/>
                  </a:lnTo>
                  <a:lnTo>
                    <a:pt x="76200" y="539496"/>
                  </a:lnTo>
                  <a:lnTo>
                    <a:pt x="430403" y="539496"/>
                  </a:lnTo>
                  <a:lnTo>
                    <a:pt x="430403" y="526796"/>
                  </a:lnTo>
                  <a:close/>
                </a:path>
                <a:path w="648970" h="1008379">
                  <a:moveTo>
                    <a:pt x="572770" y="996188"/>
                  </a:moveTo>
                  <a:lnTo>
                    <a:pt x="74129" y="824687"/>
                  </a:lnTo>
                  <a:lnTo>
                    <a:pt x="75552" y="820547"/>
                  </a:lnTo>
                  <a:lnTo>
                    <a:pt x="84455" y="794639"/>
                  </a:lnTo>
                  <a:lnTo>
                    <a:pt x="0" y="805942"/>
                  </a:lnTo>
                  <a:lnTo>
                    <a:pt x="59690" y="866775"/>
                  </a:lnTo>
                  <a:lnTo>
                    <a:pt x="70002" y="836739"/>
                  </a:lnTo>
                  <a:lnTo>
                    <a:pt x="568579" y="1008253"/>
                  </a:lnTo>
                  <a:lnTo>
                    <a:pt x="572770" y="996188"/>
                  </a:lnTo>
                  <a:close/>
                </a:path>
                <a:path w="648970" h="1008379">
                  <a:moveTo>
                    <a:pt x="648716" y="11684"/>
                  </a:moveTo>
                  <a:lnTo>
                    <a:pt x="644017" y="0"/>
                  </a:lnTo>
                  <a:lnTo>
                    <a:pt x="211455" y="175552"/>
                  </a:lnTo>
                  <a:lnTo>
                    <a:pt x="199517" y="146177"/>
                  </a:lnTo>
                  <a:lnTo>
                    <a:pt x="143256" y="210185"/>
                  </a:lnTo>
                  <a:lnTo>
                    <a:pt x="228219" y="216789"/>
                  </a:lnTo>
                  <a:lnTo>
                    <a:pt x="218198" y="192151"/>
                  </a:lnTo>
                  <a:lnTo>
                    <a:pt x="216255" y="187363"/>
                  </a:lnTo>
                  <a:lnTo>
                    <a:pt x="648716" y="1168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768583" y="4347972"/>
              <a:ext cx="1303020" cy="365760"/>
            </a:xfrm>
            <a:custGeom>
              <a:avLst/>
              <a:gdLst/>
              <a:ahLst/>
              <a:cxnLst/>
              <a:rect l="l" t="t" r="r" b="b"/>
              <a:pathLst>
                <a:path w="1303020" h="365760">
                  <a:moveTo>
                    <a:pt x="1303020" y="0"/>
                  </a:moveTo>
                  <a:lnTo>
                    <a:pt x="0" y="0"/>
                  </a:lnTo>
                  <a:lnTo>
                    <a:pt x="0" y="365759"/>
                  </a:lnTo>
                  <a:lnTo>
                    <a:pt x="1303020" y="365759"/>
                  </a:lnTo>
                  <a:lnTo>
                    <a:pt x="130302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848213" y="4374260"/>
            <a:ext cx="11372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Añadir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/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dar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baja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 </a:t>
            </a:r>
            <a:r>
              <a:rPr sz="1000" spc="-2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dirigentes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628376" y="3893820"/>
            <a:ext cx="1303020" cy="36576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2075" marR="91440">
              <a:lnSpc>
                <a:spcPct val="100000"/>
              </a:lnSpc>
              <a:spcBef>
                <a:spcPts val="305"/>
              </a:spcBef>
            </a:pPr>
            <a:r>
              <a:rPr sz="1000" spc="-5" dirty="0">
                <a:latin typeface="Calibri"/>
                <a:cs typeface="Calibri"/>
              </a:rPr>
              <a:t>Añadir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/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dar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baja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 </a:t>
            </a:r>
            <a:r>
              <a:rPr sz="1000" spc="-2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socios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38071" y="1336041"/>
            <a:ext cx="82657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información siguiente aparecerá </a:t>
            </a:r>
            <a:r>
              <a:rPr sz="1800" dirty="0">
                <a:latin typeface="Calibri"/>
                <a:cs typeface="Calibri"/>
              </a:rPr>
              <a:t>en el </a:t>
            </a:r>
            <a:r>
              <a:rPr sz="1800" spc="-10" dirty="0">
                <a:latin typeface="Calibri"/>
                <a:cs typeface="Calibri"/>
              </a:rPr>
              <a:t>tablero </a:t>
            </a:r>
            <a:r>
              <a:rPr sz="1800" spc="-5" dirty="0">
                <a:latin typeface="Calibri"/>
                <a:cs typeface="Calibri"/>
              </a:rPr>
              <a:t>del club </a:t>
            </a:r>
            <a:r>
              <a:rPr sz="1800" spc="-10" dirty="0">
                <a:latin typeface="Calibri"/>
                <a:cs typeface="Calibri"/>
              </a:rPr>
              <a:t>patrocinador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5" dirty="0">
                <a:latin typeface="Calibri"/>
                <a:cs typeface="Calibri"/>
              </a:rPr>
              <a:t>del </a:t>
            </a:r>
            <a:r>
              <a:rPr sz="1800" spc="-10" dirty="0">
                <a:latin typeface="Calibri"/>
                <a:cs typeface="Calibri"/>
              </a:rPr>
              <a:t>distrito </a:t>
            </a:r>
            <a:r>
              <a:rPr sz="1800" dirty="0">
                <a:latin typeface="Calibri"/>
                <a:cs typeface="Calibri"/>
              </a:rPr>
              <a:t>y fue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diseñada </a:t>
            </a:r>
            <a:r>
              <a:rPr sz="1800" spc="-15" dirty="0">
                <a:latin typeface="Calibri"/>
                <a:cs typeface="Calibri"/>
              </a:rPr>
              <a:t>para </a:t>
            </a:r>
            <a:r>
              <a:rPr sz="1800" spc="-5" dirty="0">
                <a:latin typeface="Calibri"/>
                <a:cs typeface="Calibri"/>
              </a:rPr>
              <a:t>mantener </a:t>
            </a:r>
            <a:r>
              <a:rPr sz="1800" spc="-10" dirty="0">
                <a:latin typeface="Calibri"/>
                <a:cs typeface="Calibri"/>
              </a:rPr>
              <a:t>informados </a:t>
            </a:r>
            <a:r>
              <a:rPr sz="1800" dirty="0">
                <a:latin typeface="Calibri"/>
                <a:cs typeface="Calibri"/>
              </a:rPr>
              <a:t>al </a:t>
            </a:r>
            <a:r>
              <a:rPr sz="1800" spc="-5" dirty="0">
                <a:latin typeface="Calibri"/>
                <a:cs typeface="Calibri"/>
              </a:rPr>
              <a:t>club </a:t>
            </a:r>
            <a:r>
              <a:rPr sz="1800" spc="-10" dirty="0">
                <a:latin typeface="Calibri"/>
                <a:cs typeface="Calibri"/>
              </a:rPr>
              <a:t>patrocinador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10" dirty="0">
                <a:latin typeface="Calibri"/>
                <a:cs typeface="Calibri"/>
              </a:rPr>
              <a:t>distrito </a:t>
            </a:r>
            <a:r>
              <a:rPr sz="1800" spc="-15" dirty="0">
                <a:latin typeface="Calibri"/>
                <a:cs typeface="Calibri"/>
              </a:rPr>
              <a:t>durante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10" dirty="0">
                <a:latin typeface="Calibri"/>
                <a:cs typeface="Calibri"/>
              </a:rPr>
              <a:t>proceso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constitución.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1815" y="371093"/>
            <a:ext cx="88138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Solicitud  </a:t>
            </a:r>
            <a:r>
              <a:rPr sz="1600" b="1" spc="-20" dirty="0">
                <a:solidFill>
                  <a:srgbClr val="EBB700"/>
                </a:solidFill>
                <a:latin typeface="Arial"/>
                <a:cs typeface="Arial"/>
              </a:rPr>
              <a:t>Tablero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010B1D31-494A-4D8A-9F73-681760E8161E}"/>
              </a:ext>
            </a:extLst>
          </p:cNvPr>
          <p:cNvSpPr/>
          <p:nvPr/>
        </p:nvSpPr>
        <p:spPr>
          <a:xfrm>
            <a:off x="2854775" y="1157543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6784" y="3047"/>
            <a:ext cx="11185525" cy="6855459"/>
          </a:xfrm>
          <a:custGeom>
            <a:avLst/>
            <a:gdLst/>
            <a:ahLst/>
            <a:cxnLst/>
            <a:rect l="l" t="t" r="r" b="b"/>
            <a:pathLst>
              <a:path w="11185525" h="6855459">
                <a:moveTo>
                  <a:pt x="1586047" y="0"/>
                </a:moveTo>
                <a:lnTo>
                  <a:pt x="0" y="6854949"/>
                </a:lnTo>
                <a:lnTo>
                  <a:pt x="11185215" y="6854949"/>
                </a:lnTo>
                <a:lnTo>
                  <a:pt x="11185215" y="8000"/>
                </a:lnTo>
                <a:lnTo>
                  <a:pt x="5137221" y="4699"/>
                </a:lnTo>
                <a:lnTo>
                  <a:pt x="1586047" y="0"/>
                </a:lnTo>
                <a:close/>
              </a:path>
              <a:path w="11185525" h="6855459">
                <a:moveTo>
                  <a:pt x="5138364" y="0"/>
                </a:moveTo>
                <a:lnTo>
                  <a:pt x="5137221" y="4699"/>
                </a:lnTo>
                <a:lnTo>
                  <a:pt x="8689689" y="4699"/>
                </a:lnTo>
                <a:lnTo>
                  <a:pt x="51383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8002" y="222630"/>
            <a:ext cx="7690484" cy="72517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070"/>
              </a:spcBef>
            </a:pPr>
            <a:r>
              <a:rPr sz="2700" spc="-5" dirty="0">
                <a:uFill>
                  <a:solidFill>
                    <a:srgbClr val="00338D"/>
                  </a:solidFill>
                </a:uFill>
              </a:rPr>
              <a:t>Presentación </a:t>
            </a:r>
            <a:r>
              <a:rPr sz="2700" dirty="0">
                <a:uFill>
                  <a:solidFill>
                    <a:srgbClr val="00338D"/>
                  </a:solidFill>
                </a:uFill>
              </a:rPr>
              <a:t>de la </a:t>
            </a:r>
            <a:r>
              <a:rPr sz="2700" spc="-5" dirty="0">
                <a:uFill>
                  <a:solidFill>
                    <a:srgbClr val="00338D"/>
                  </a:solidFill>
                </a:uFill>
              </a:rPr>
              <a:t>solicitud </a:t>
            </a:r>
            <a:r>
              <a:rPr sz="2700" dirty="0">
                <a:uFill>
                  <a:solidFill>
                    <a:srgbClr val="00338D"/>
                  </a:solidFill>
                </a:uFill>
              </a:rPr>
              <a:t>de un club </a:t>
            </a:r>
            <a:r>
              <a:rPr sz="2700" spc="-5" dirty="0">
                <a:uFill>
                  <a:solidFill>
                    <a:srgbClr val="00338D"/>
                  </a:solidFill>
                </a:uFill>
              </a:rPr>
              <a:t>nuevo: </a:t>
            </a:r>
            <a:r>
              <a:rPr sz="2700" dirty="0"/>
              <a:t> </a:t>
            </a:r>
            <a:r>
              <a:rPr sz="2700" spc="-5" dirty="0">
                <a:uFill>
                  <a:solidFill>
                    <a:srgbClr val="00338D"/>
                  </a:solidFill>
                </a:uFill>
              </a:rPr>
              <a:t>Etapa </a:t>
            </a:r>
            <a:r>
              <a:rPr sz="2700" dirty="0">
                <a:uFill>
                  <a:solidFill>
                    <a:srgbClr val="00338D"/>
                  </a:solidFill>
                </a:uFill>
              </a:rPr>
              <a:t>de finalización</a:t>
            </a:r>
            <a:r>
              <a:rPr sz="2700" spc="-2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700" spc="-5" dirty="0">
                <a:uFill>
                  <a:solidFill>
                    <a:srgbClr val="00338D"/>
                  </a:solidFill>
                </a:uFill>
              </a:rPr>
              <a:t>pendiente</a:t>
            </a:r>
            <a:r>
              <a:rPr sz="2700" spc="1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700" dirty="0">
                <a:uFill>
                  <a:solidFill>
                    <a:srgbClr val="00338D"/>
                  </a:solidFill>
                </a:uFill>
              </a:rPr>
              <a:t>-</a:t>
            </a:r>
            <a:r>
              <a:rPr sz="2700" spc="-10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700" spc="-5" dirty="0">
                <a:uFill>
                  <a:solidFill>
                    <a:srgbClr val="00338D"/>
                  </a:solidFill>
                </a:uFill>
              </a:rPr>
              <a:t>Añadir</a:t>
            </a:r>
            <a:r>
              <a:rPr sz="2700" spc="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700" spc="-5" dirty="0">
                <a:uFill>
                  <a:solidFill>
                    <a:srgbClr val="00338D"/>
                  </a:solidFill>
                </a:uFill>
              </a:rPr>
              <a:t>socios</a:t>
            </a:r>
            <a:endParaRPr sz="2700" dirty="0"/>
          </a:p>
        </p:txBody>
      </p:sp>
      <p:sp>
        <p:nvSpPr>
          <p:cNvPr id="4" name="object 4"/>
          <p:cNvSpPr txBox="1"/>
          <p:nvPr/>
        </p:nvSpPr>
        <p:spPr>
          <a:xfrm>
            <a:off x="282956" y="371093"/>
            <a:ext cx="136715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Añadir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 socios </a:t>
            </a:r>
            <a:r>
              <a:rPr sz="1600" b="1" spc="-4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nuevos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43911" y="2161032"/>
            <a:ext cx="5695315" cy="4638040"/>
            <a:chOff x="2343911" y="2161032"/>
            <a:chExt cx="5695315" cy="46380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1635" y="2161032"/>
              <a:ext cx="5617464" cy="22479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2011" y="5873494"/>
              <a:ext cx="3028188" cy="9250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3911" y="4312920"/>
              <a:ext cx="4605528" cy="157124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751569" y="3673551"/>
            <a:ext cx="26695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46480" algn="l"/>
              </a:tabLst>
            </a:pP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Paso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:	Hacer </a:t>
            </a:r>
            <a:r>
              <a:rPr sz="2400" dirty="0">
                <a:latin typeface="Calibri"/>
                <a:cs typeface="Calibri"/>
              </a:rPr>
              <a:t>clic en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“añadir </a:t>
            </a:r>
            <a:r>
              <a:rPr sz="2400" spc="-5" dirty="0">
                <a:latin typeface="Calibri"/>
                <a:cs typeface="Calibri"/>
              </a:rPr>
              <a:t>socio” </a:t>
            </a:r>
            <a:r>
              <a:rPr sz="2400" dirty="0">
                <a:latin typeface="Calibri"/>
                <a:cs typeface="Calibri"/>
              </a:rPr>
              <a:t>en el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menú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desplegable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socios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51569" y="5503265"/>
            <a:ext cx="24542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45844" algn="l"/>
              </a:tabLst>
            </a:pP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Paso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3</a:t>
            </a:r>
            <a:r>
              <a:rPr sz="2400" spc="-5" dirty="0">
                <a:latin typeface="Calibri"/>
                <a:cs typeface="Calibri"/>
              </a:rPr>
              <a:t>:	Elegir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socio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nuevo 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5" dirty="0">
                <a:latin typeface="Calibri"/>
                <a:cs typeface="Calibri"/>
              </a:rPr>
              <a:t>socio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trasladado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01264" y="1060196"/>
            <a:ext cx="9428480" cy="227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Una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vez</a:t>
            </a:r>
            <a:r>
              <a:rPr sz="1800" spc="-5" dirty="0">
                <a:latin typeface="Calibri"/>
                <a:cs typeface="Calibri"/>
              </a:rPr>
              <a:t> que</a:t>
            </a:r>
            <a:r>
              <a:rPr sz="1800" dirty="0">
                <a:latin typeface="Calibri"/>
                <a:cs typeface="Calibri"/>
              </a:rPr>
              <a:t> 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solicitud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sido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revisada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 la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Calibri"/>
                <a:cs typeface="Calibri"/>
              </a:rPr>
              <a:t>Autorización</a:t>
            </a:r>
            <a:r>
              <a:rPr sz="1800" b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471C4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 LCI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pasa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Calibri"/>
                <a:cs typeface="Calibri"/>
              </a:rPr>
              <a:t>etapa</a:t>
            </a:r>
            <a:r>
              <a:rPr sz="1800" b="1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471C4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Calibri"/>
                <a:cs typeface="Calibri"/>
              </a:rPr>
              <a:t>finalización </a:t>
            </a: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pendiente</a:t>
            </a:r>
            <a:r>
              <a:rPr sz="1800" spc="-1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esta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etapa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pueden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añadirse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socios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introducirse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información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León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Orientador.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1410"/>
              </a:lnSpc>
            </a:pPr>
            <a:r>
              <a:rPr sz="18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Paso</a:t>
            </a:r>
            <a:r>
              <a:rPr sz="1800" b="1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  <a:p>
            <a:pPr marL="6263005" marR="622935">
              <a:lnSpc>
                <a:spcPct val="100000"/>
              </a:lnSpc>
              <a:spcBef>
                <a:spcPts val="1170"/>
              </a:spcBef>
            </a:pP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Paso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Hacer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clic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10" dirty="0">
                <a:latin typeface="Calibri"/>
                <a:cs typeface="Calibri"/>
              </a:rPr>
              <a:t>pestaña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ver </a:t>
            </a:r>
            <a:r>
              <a:rPr sz="2400" spc="-5" dirty="0">
                <a:latin typeface="Calibri"/>
                <a:cs typeface="Calibri"/>
              </a:rPr>
              <a:t> socios.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76245" y="3979291"/>
            <a:ext cx="636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Paso</a:t>
            </a:r>
            <a:r>
              <a:rPr sz="1800" b="1" u="sng" spc="-8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23286" y="5467603"/>
            <a:ext cx="636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Paso</a:t>
            </a:r>
            <a:r>
              <a:rPr sz="1800" b="1" u="sng" spc="-8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04BD0956-074D-4A75-A15B-7460A401E5E0}"/>
              </a:ext>
            </a:extLst>
          </p:cNvPr>
          <p:cNvSpPr/>
          <p:nvPr/>
        </p:nvSpPr>
        <p:spPr>
          <a:xfrm>
            <a:off x="2818002" y="999236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2203" y="268049"/>
            <a:ext cx="5549900" cy="20332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Presentación</a:t>
            </a:r>
            <a:r>
              <a:rPr sz="2800" b="1" spc="3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de</a:t>
            </a:r>
            <a:r>
              <a:rPr sz="2800" b="1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la solicitud</a:t>
            </a:r>
            <a:r>
              <a:rPr sz="2800" b="1" spc="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de </a:t>
            </a:r>
            <a:r>
              <a:rPr sz="2800" b="1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un</a:t>
            </a:r>
            <a:r>
              <a:rPr sz="28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club</a:t>
            </a:r>
            <a:r>
              <a:rPr sz="2800" b="1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nuevo:</a:t>
            </a:r>
            <a:r>
              <a:rPr lang="en-US" sz="2800" b="1" spc="-10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 </a:t>
            </a:r>
            <a:r>
              <a:rPr sz="2800" b="1" spc="-5" dirty="0" err="1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Añadir</a:t>
            </a:r>
            <a:r>
              <a:rPr sz="2800" b="1" spc="-30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socios</a:t>
            </a:r>
            <a:endParaRPr sz="2800" dirty="0">
              <a:latin typeface="Arial"/>
              <a:cs typeface="Arial"/>
            </a:endParaRPr>
          </a:p>
          <a:p>
            <a:pPr marL="1059180" marR="5080">
              <a:lnSpc>
                <a:spcPct val="100000"/>
              </a:lnSpc>
              <a:spcBef>
                <a:spcPts val="225"/>
              </a:spcBef>
            </a:pPr>
            <a:endParaRPr lang="en-US" sz="2400" b="1" spc="-15" dirty="0">
              <a:solidFill>
                <a:srgbClr val="006FC0"/>
              </a:solidFill>
              <a:latin typeface="Calibri"/>
              <a:cs typeface="Calibri"/>
            </a:endParaRPr>
          </a:p>
          <a:p>
            <a:pPr marL="1059180" marR="5080">
              <a:lnSpc>
                <a:spcPct val="100000"/>
              </a:lnSpc>
              <a:spcBef>
                <a:spcPts val="225"/>
              </a:spcBef>
            </a:pP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Paso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: </a:t>
            </a:r>
            <a:r>
              <a:rPr sz="2400" spc="-10" dirty="0">
                <a:latin typeface="Calibri"/>
                <a:cs typeface="Calibri"/>
              </a:rPr>
              <a:t>Introducir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10" dirty="0">
                <a:latin typeface="Calibri"/>
                <a:cs typeface="Calibri"/>
              </a:rPr>
              <a:t>información </a:t>
            </a:r>
            <a:r>
              <a:rPr sz="2400" spc="-5" dirty="0">
                <a:latin typeface="Calibri"/>
                <a:cs typeface="Calibri"/>
              </a:rPr>
              <a:t>del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socio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9191" y="2155952"/>
            <a:ext cx="4432935" cy="91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1000" b="1" spc="-15" dirty="0">
              <a:solidFill>
                <a:srgbClr val="006FC0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Paso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Introducir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información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afiliación.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90672" y="435863"/>
            <a:ext cx="2593975" cy="368935"/>
          </a:xfrm>
          <a:prstGeom prst="rect">
            <a:avLst/>
          </a:prstGeom>
          <a:solidFill>
            <a:srgbClr val="8FAADC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Calibri"/>
                <a:cs typeface="Calibri"/>
              </a:rPr>
              <a:t>Datos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socio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4647" y="1647825"/>
            <a:ext cx="2927985" cy="76200"/>
          </a:xfrm>
          <a:custGeom>
            <a:avLst/>
            <a:gdLst/>
            <a:ahLst/>
            <a:cxnLst/>
            <a:rect l="l" t="t" r="r" b="b"/>
            <a:pathLst>
              <a:path w="2927985" h="76200">
                <a:moveTo>
                  <a:pt x="75946" y="0"/>
                </a:moveTo>
                <a:lnTo>
                  <a:pt x="0" y="38480"/>
                </a:lnTo>
                <a:lnTo>
                  <a:pt x="76454" y="76200"/>
                </a:lnTo>
                <a:lnTo>
                  <a:pt x="76242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157" y="31674"/>
                </a:lnTo>
                <a:lnTo>
                  <a:pt x="75946" y="0"/>
                </a:lnTo>
                <a:close/>
              </a:path>
              <a:path w="2927985" h="76200">
                <a:moveTo>
                  <a:pt x="76157" y="31674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41" y="44373"/>
                </a:lnTo>
                <a:lnTo>
                  <a:pt x="76157" y="31674"/>
                </a:lnTo>
                <a:close/>
              </a:path>
              <a:path w="2927985" h="76200">
                <a:moveTo>
                  <a:pt x="76241" y="44373"/>
                </a:moveTo>
                <a:lnTo>
                  <a:pt x="63500" y="44450"/>
                </a:lnTo>
                <a:lnTo>
                  <a:pt x="76242" y="44450"/>
                </a:lnTo>
                <a:close/>
              </a:path>
              <a:path w="2927985" h="76200">
                <a:moveTo>
                  <a:pt x="2927857" y="14604"/>
                </a:moveTo>
                <a:lnTo>
                  <a:pt x="76157" y="31674"/>
                </a:lnTo>
                <a:lnTo>
                  <a:pt x="76241" y="44373"/>
                </a:lnTo>
                <a:lnTo>
                  <a:pt x="2927857" y="27304"/>
                </a:lnTo>
                <a:lnTo>
                  <a:pt x="2927857" y="1460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98292" y="1519427"/>
            <a:ext cx="2593975" cy="370840"/>
          </a:xfrm>
          <a:prstGeom prst="rect">
            <a:avLst/>
          </a:prstGeom>
          <a:solidFill>
            <a:srgbClr val="B4C6E7"/>
          </a:solidFill>
          <a:ln w="9144">
            <a:solidFill>
              <a:srgbClr val="4471C4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Información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afiliación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7476" y="2881883"/>
            <a:ext cx="2592705" cy="368935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3111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4"/>
              </a:spcBef>
            </a:pPr>
            <a:r>
              <a:rPr sz="1800" spc="-10" dirty="0">
                <a:latin typeface="Calibri"/>
                <a:cs typeface="Calibri"/>
              </a:rPr>
              <a:t>Información</a:t>
            </a:r>
            <a:r>
              <a:rPr sz="1800" spc="-5" dirty="0">
                <a:latin typeface="Calibri"/>
                <a:cs typeface="Calibri"/>
              </a:rPr>
              <a:t> 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contacto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96796" y="6324600"/>
            <a:ext cx="2593975" cy="368935"/>
          </a:xfrm>
          <a:custGeom>
            <a:avLst/>
            <a:gdLst/>
            <a:ahLst/>
            <a:cxnLst/>
            <a:rect l="l" t="t" r="r" b="b"/>
            <a:pathLst>
              <a:path w="2593975" h="368934">
                <a:moveTo>
                  <a:pt x="2593848" y="0"/>
                </a:moveTo>
                <a:lnTo>
                  <a:pt x="0" y="0"/>
                </a:lnTo>
                <a:lnTo>
                  <a:pt x="0" y="368808"/>
                </a:lnTo>
                <a:lnTo>
                  <a:pt x="2593848" y="368808"/>
                </a:lnTo>
                <a:lnTo>
                  <a:pt x="2593848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78197" y="3253485"/>
            <a:ext cx="7493000" cy="3336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3185" marR="269240">
              <a:lnSpc>
                <a:spcPct val="100000"/>
              </a:lnSpc>
              <a:spcBef>
                <a:spcPts val="100"/>
              </a:spcBef>
              <a:tabLst>
                <a:tab pos="3656965" algn="l"/>
              </a:tabLst>
            </a:pP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Paso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3</a:t>
            </a:r>
            <a:r>
              <a:rPr sz="2400" spc="-5" dirty="0">
                <a:latin typeface="Calibri"/>
                <a:cs typeface="Calibri"/>
              </a:rPr>
              <a:t>:	</a:t>
            </a:r>
            <a:r>
              <a:rPr sz="2400" spc="-10" dirty="0">
                <a:latin typeface="Calibri"/>
                <a:cs typeface="Calibri"/>
              </a:rPr>
              <a:t>Introducir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10" dirty="0">
                <a:latin typeface="Calibri"/>
                <a:cs typeface="Calibri"/>
              </a:rPr>
              <a:t>información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contacto. </a:t>
            </a:r>
            <a:r>
              <a:rPr sz="2400" spc="-5" dirty="0">
                <a:latin typeface="Calibri"/>
                <a:cs typeface="Calibri"/>
              </a:rPr>
              <a:t>La dirección de </a:t>
            </a:r>
            <a:r>
              <a:rPr sz="2400" spc="-15" dirty="0">
                <a:latin typeface="Calibri"/>
                <a:cs typeface="Calibri"/>
              </a:rPr>
              <a:t>correo </a:t>
            </a:r>
            <a:r>
              <a:rPr sz="2400" spc="-10" dirty="0">
                <a:latin typeface="Calibri"/>
                <a:cs typeface="Calibri"/>
              </a:rPr>
              <a:t> electrónico </a:t>
            </a:r>
            <a:r>
              <a:rPr sz="2400" dirty="0">
                <a:latin typeface="Calibri"/>
                <a:cs typeface="Calibri"/>
              </a:rPr>
              <a:t>es muy </a:t>
            </a:r>
            <a:r>
              <a:rPr sz="2400" spc="-10" dirty="0">
                <a:latin typeface="Calibri"/>
                <a:cs typeface="Calibri"/>
              </a:rPr>
              <a:t>importante </a:t>
            </a:r>
            <a:r>
              <a:rPr sz="2400" spc="-15" dirty="0">
                <a:latin typeface="Calibri"/>
                <a:cs typeface="Calibri"/>
              </a:rPr>
              <a:t>para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poder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recibir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comunicaciones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envía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oficina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internacional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 dirty="0">
              <a:latin typeface="Calibri"/>
              <a:cs typeface="Calibri"/>
            </a:endParaRPr>
          </a:p>
          <a:p>
            <a:pPr marL="2623185" marR="5080">
              <a:lnSpc>
                <a:spcPct val="100000"/>
              </a:lnSpc>
              <a:spcBef>
                <a:spcPts val="5"/>
              </a:spcBef>
              <a:tabLst>
                <a:tab pos="3656329" algn="l"/>
              </a:tabLst>
            </a:pP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Paso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r>
              <a:rPr sz="2400" spc="-5" dirty="0">
                <a:latin typeface="Calibri"/>
                <a:cs typeface="Calibri"/>
              </a:rPr>
              <a:t>:	</a:t>
            </a:r>
            <a:r>
              <a:rPr sz="2400" spc="-10" dirty="0">
                <a:latin typeface="Calibri"/>
                <a:cs typeface="Calibri"/>
              </a:rPr>
              <a:t>Introducir </a:t>
            </a:r>
            <a:r>
              <a:rPr sz="2400" dirty="0">
                <a:latin typeface="Calibri"/>
                <a:cs typeface="Calibri"/>
              </a:rPr>
              <a:t>los </a:t>
            </a:r>
            <a:r>
              <a:rPr sz="2400" spc="-10" dirty="0">
                <a:latin typeface="Calibri"/>
                <a:cs typeface="Calibri"/>
              </a:rPr>
              <a:t>comentarios </a:t>
            </a:r>
            <a:r>
              <a:rPr sz="2400" spc="-5" dirty="0">
                <a:latin typeface="Calibri"/>
                <a:cs typeface="Calibri"/>
              </a:rPr>
              <a:t>que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 crean </a:t>
            </a:r>
            <a:r>
              <a:rPr sz="2400" dirty="0">
                <a:latin typeface="Calibri"/>
                <a:cs typeface="Calibri"/>
              </a:rPr>
              <a:t>necesarios y </a:t>
            </a:r>
            <a:r>
              <a:rPr sz="2400" spc="-5" dirty="0">
                <a:latin typeface="Calibri"/>
                <a:cs typeface="Calibri"/>
              </a:rPr>
              <a:t>hacer </a:t>
            </a:r>
            <a:r>
              <a:rPr sz="2400" dirty="0">
                <a:latin typeface="Calibri"/>
                <a:cs typeface="Calibri"/>
              </a:rPr>
              <a:t>clic en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guardar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para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añadir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registro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club.</a:t>
            </a:r>
          </a:p>
          <a:p>
            <a:pPr marL="12700">
              <a:lnSpc>
                <a:spcPts val="1585"/>
              </a:lnSpc>
            </a:pPr>
            <a:r>
              <a:rPr sz="1800" spc="-5" dirty="0">
                <a:latin typeface="Calibri"/>
                <a:cs typeface="Calibri"/>
              </a:rPr>
              <a:t>Guardar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enviar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8A66FD28-8BA5-428A-ABD7-7D311B2B7F36}"/>
              </a:ext>
            </a:extLst>
          </p:cNvPr>
          <p:cNvSpPr/>
          <p:nvPr/>
        </p:nvSpPr>
        <p:spPr>
          <a:xfrm>
            <a:off x="5942203" y="1087184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8002" y="254634"/>
            <a:ext cx="819404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dirty="0">
                <a:uFill>
                  <a:solidFill>
                    <a:srgbClr val="00338D"/>
                  </a:solidFill>
                </a:uFill>
              </a:rPr>
              <a:t>Presentación</a:t>
            </a:r>
            <a:r>
              <a:rPr sz="2800" spc="-3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de</a:t>
            </a:r>
            <a:r>
              <a:rPr sz="2800" spc="-1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la</a:t>
            </a:r>
            <a:r>
              <a:rPr sz="2800" spc="-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solicitud</a:t>
            </a:r>
            <a:r>
              <a:rPr sz="2800" spc="-3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de</a:t>
            </a:r>
            <a:r>
              <a:rPr sz="2800" spc="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un</a:t>
            </a:r>
            <a:r>
              <a:rPr sz="2800" spc="-1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club</a:t>
            </a:r>
            <a:r>
              <a:rPr sz="2800" spc="-2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spc="-5" dirty="0">
                <a:uFill>
                  <a:solidFill>
                    <a:srgbClr val="00338D"/>
                  </a:solidFill>
                </a:uFill>
              </a:rPr>
              <a:t>nuevo:</a:t>
            </a:r>
            <a:r>
              <a:rPr sz="2800" spc="1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Etapa</a:t>
            </a:r>
            <a:r>
              <a:rPr sz="2800" spc="-1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de</a:t>
            </a:r>
            <a:r>
              <a:rPr sz="2800" spc="-1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 err="1">
                <a:uFill>
                  <a:solidFill>
                    <a:srgbClr val="00338D"/>
                  </a:solidFill>
                </a:uFill>
              </a:rPr>
              <a:t>aprobación</a:t>
            </a:r>
            <a:r>
              <a:rPr lang="en-US" sz="280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final</a:t>
            </a:r>
            <a:r>
              <a:rPr sz="2800" spc="-6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de</a:t>
            </a:r>
            <a:r>
              <a:rPr sz="2800" spc="-3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LCI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451815" y="371093"/>
            <a:ext cx="114617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5" dirty="0">
                <a:solidFill>
                  <a:srgbClr val="EBB70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pro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b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aci</a:t>
            </a:r>
            <a:r>
              <a:rPr sz="1600" b="1" dirty="0">
                <a:solidFill>
                  <a:srgbClr val="EBB700"/>
                </a:solidFill>
                <a:latin typeface="Arial"/>
                <a:cs typeface="Arial"/>
              </a:rPr>
              <a:t>ó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n  final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de</a:t>
            </a:r>
            <a:r>
              <a:rPr sz="1600" b="1" spc="-25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LCI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3200" y="1285182"/>
            <a:ext cx="8679180" cy="5416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Una </a:t>
            </a:r>
            <a:r>
              <a:rPr sz="1800" spc="-10" dirty="0">
                <a:latin typeface="Calibri"/>
                <a:cs typeface="Calibri"/>
              </a:rPr>
              <a:t>vez</a:t>
            </a:r>
            <a:r>
              <a:rPr sz="1800" spc="-5" dirty="0">
                <a:latin typeface="Calibri"/>
                <a:cs typeface="Calibri"/>
              </a:rPr>
              <a:t> que</a:t>
            </a:r>
            <a:r>
              <a:rPr sz="1800" dirty="0">
                <a:latin typeface="Calibri"/>
                <a:cs typeface="Calibri"/>
              </a:rPr>
              <a:t> 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añadido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socios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 se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introducido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los </a:t>
            </a:r>
            <a:r>
              <a:rPr sz="1800" spc="-10" dirty="0">
                <a:latin typeface="Calibri"/>
                <a:cs typeface="Calibri"/>
              </a:rPr>
              <a:t>datos</a:t>
            </a:r>
            <a:r>
              <a:rPr sz="1800" spc="-5" dirty="0">
                <a:latin typeface="Calibri"/>
                <a:cs typeface="Calibri"/>
              </a:rPr>
              <a:t> del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León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Orientador,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solicitud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pasa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Calibri"/>
                <a:cs typeface="Calibri"/>
              </a:rPr>
              <a:t>Aprobación</a:t>
            </a:r>
            <a:r>
              <a:rPr sz="1800" b="1" spc="-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Calibri"/>
                <a:cs typeface="Calibri"/>
              </a:rPr>
              <a:t>final</a:t>
            </a:r>
            <a:r>
              <a:rPr sz="1800" b="1"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471C4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4471C4"/>
                </a:solidFill>
                <a:latin typeface="Calibri"/>
                <a:cs typeface="Calibri"/>
              </a:rPr>
              <a:t>LCI</a:t>
            </a:r>
            <a:r>
              <a:rPr sz="1800" b="1" spc="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Esta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etapa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final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antes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 </a:t>
            </a:r>
            <a:r>
              <a:rPr sz="1800" spc="-10" dirty="0">
                <a:latin typeface="Calibri"/>
                <a:cs typeface="Calibri"/>
              </a:rPr>
              <a:t>constituya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club.</a:t>
            </a:r>
            <a:endParaRPr lang="en-US" sz="1800" dirty="0">
              <a:latin typeface="Calibri"/>
              <a:cs typeface="Calibri"/>
            </a:endParaRPr>
          </a:p>
          <a:p>
            <a:pPr marL="5895340">
              <a:lnSpc>
                <a:spcPct val="100000"/>
              </a:lnSpc>
              <a:spcBef>
                <a:spcPts val="1145"/>
              </a:spcBef>
            </a:pPr>
            <a:r>
              <a:rPr lang="en-US" b="1" spc="-20" dirty="0">
                <a:solidFill>
                  <a:srgbClr val="006FC0"/>
                </a:solidFill>
                <a:latin typeface="Calibri"/>
                <a:cs typeface="Calibri"/>
              </a:rPr>
              <a:t>Durante</a:t>
            </a:r>
            <a:r>
              <a:rPr lang="en-US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en-US" b="1" spc="-15" dirty="0" err="1">
                <a:solidFill>
                  <a:srgbClr val="006FC0"/>
                </a:solidFill>
                <a:latin typeface="Calibri"/>
                <a:cs typeface="Calibri"/>
              </a:rPr>
              <a:t>esta</a:t>
            </a:r>
            <a:r>
              <a:rPr lang="en-US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en-US" b="1" spc="-10" dirty="0" err="1">
                <a:solidFill>
                  <a:srgbClr val="006FC0"/>
                </a:solidFill>
                <a:latin typeface="Calibri"/>
                <a:cs typeface="Calibri"/>
              </a:rPr>
              <a:t>etapa</a:t>
            </a:r>
            <a:endParaRPr lang="en-US" dirty="0">
              <a:latin typeface="Calibri"/>
              <a:cs typeface="Calibri"/>
            </a:endParaRPr>
          </a:p>
          <a:p>
            <a:pPr marL="5895340">
              <a:lnSpc>
                <a:spcPct val="100000"/>
              </a:lnSpc>
            </a:pPr>
            <a:r>
              <a:rPr b="1" spc="-5" dirty="0" err="1">
                <a:solidFill>
                  <a:srgbClr val="006FC0"/>
                </a:solidFill>
                <a:latin typeface="Calibri"/>
                <a:cs typeface="Calibri"/>
              </a:rPr>
              <a:t>ocurrirá</a:t>
            </a:r>
            <a:r>
              <a:rPr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6FC0"/>
                </a:solidFill>
                <a:latin typeface="Calibri"/>
                <a:cs typeface="Calibri"/>
              </a:rPr>
              <a:t>lo</a:t>
            </a:r>
            <a:r>
              <a:rPr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6FC0"/>
                </a:solidFill>
                <a:latin typeface="Calibri"/>
                <a:cs typeface="Calibri"/>
              </a:rPr>
              <a:t>siguiente: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dirty="0">
              <a:latin typeface="Calibri"/>
              <a:cs typeface="Calibri"/>
            </a:endParaRPr>
          </a:p>
          <a:p>
            <a:pPr marL="6238240" marR="113030" indent="-342900">
              <a:lnSpc>
                <a:spcPct val="100000"/>
              </a:lnSpc>
              <a:buFont typeface="Wingdings"/>
              <a:buChar char=""/>
              <a:tabLst>
                <a:tab pos="6237605" algn="l"/>
                <a:tab pos="6238240" algn="l"/>
              </a:tabLst>
            </a:pPr>
            <a:r>
              <a:rPr b="1" spc="-5" dirty="0">
                <a:latin typeface="Calibri"/>
                <a:cs typeface="Calibri"/>
              </a:rPr>
              <a:t>Confirmación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final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del </a:t>
            </a:r>
            <a:r>
              <a:rPr b="1" spc="-44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estado </a:t>
            </a:r>
            <a:r>
              <a:rPr b="1" dirty="0">
                <a:latin typeface="Calibri"/>
                <a:cs typeface="Calibri"/>
              </a:rPr>
              <a:t>de </a:t>
            </a:r>
            <a:r>
              <a:rPr b="1" spc="-5" dirty="0">
                <a:latin typeface="Calibri"/>
                <a:cs typeface="Calibri"/>
              </a:rPr>
              <a:t>todos </a:t>
            </a:r>
            <a:r>
              <a:rPr b="1" dirty="0">
                <a:latin typeface="Calibri"/>
                <a:cs typeface="Calibri"/>
              </a:rPr>
              <a:t>los 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socios por </a:t>
            </a:r>
            <a:r>
              <a:rPr b="1" spc="-5" dirty="0">
                <a:latin typeface="Calibri"/>
                <a:cs typeface="Calibri"/>
              </a:rPr>
              <a:t>parte </a:t>
            </a:r>
            <a:r>
              <a:rPr b="1" dirty="0">
                <a:latin typeface="Calibri"/>
                <a:cs typeface="Calibri"/>
              </a:rPr>
              <a:t>del 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Coordinador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5" dirty="0">
                <a:latin typeface="Calibri"/>
                <a:cs typeface="Calibri"/>
              </a:rPr>
              <a:t> LCI</a:t>
            </a:r>
            <a:r>
              <a:rPr spc="-5" dirty="0"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"/>
            </a:pPr>
            <a:endParaRPr dirty="0">
              <a:latin typeface="Calibri"/>
              <a:cs typeface="Calibri"/>
            </a:endParaRPr>
          </a:p>
          <a:p>
            <a:pPr marL="6238240" marR="286385" indent="-342900">
              <a:lnSpc>
                <a:spcPct val="100000"/>
              </a:lnSpc>
              <a:buFont typeface="Wingdings"/>
              <a:buChar char=""/>
              <a:tabLst>
                <a:tab pos="6237605" algn="l"/>
                <a:tab pos="6238240" algn="l"/>
              </a:tabLst>
            </a:pPr>
            <a:r>
              <a:rPr b="1" dirty="0">
                <a:latin typeface="Calibri"/>
                <a:cs typeface="Calibri"/>
              </a:rPr>
              <a:t>Los </a:t>
            </a:r>
            <a:r>
              <a:rPr b="1" spc="-5" dirty="0">
                <a:latin typeface="Calibri"/>
                <a:cs typeface="Calibri"/>
              </a:rPr>
              <a:t>distritos 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introducen el León 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Orientador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si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no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hay </a:t>
            </a:r>
            <a:r>
              <a:rPr b="1" spc="-4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uno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todavía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"/>
            </a:pPr>
            <a:endParaRPr dirty="0">
              <a:latin typeface="Calibri"/>
              <a:cs typeface="Calibri"/>
            </a:endParaRPr>
          </a:p>
          <a:p>
            <a:pPr marL="6238240" marR="193040" indent="-3429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6237605" algn="l"/>
                <a:tab pos="6238240" algn="l"/>
              </a:tabLst>
            </a:pPr>
            <a:r>
              <a:rPr b="1" dirty="0">
                <a:latin typeface="Calibri"/>
                <a:cs typeface="Calibri"/>
              </a:rPr>
              <a:t>El </a:t>
            </a:r>
            <a:r>
              <a:rPr b="1" spc="-5" dirty="0">
                <a:latin typeface="Calibri"/>
                <a:cs typeface="Calibri"/>
              </a:rPr>
              <a:t>distrito </a:t>
            </a:r>
            <a:r>
              <a:rPr b="1" dirty="0">
                <a:latin typeface="Calibri"/>
                <a:cs typeface="Calibri"/>
              </a:rPr>
              <a:t>o </a:t>
            </a:r>
            <a:r>
              <a:rPr b="1" spc="-5" dirty="0">
                <a:latin typeface="Calibri"/>
                <a:cs typeface="Calibri"/>
              </a:rPr>
              <a:t>club 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patrocinador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envía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el </a:t>
            </a:r>
            <a:r>
              <a:rPr b="1" spc="-44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pago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final.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7692" y="2538983"/>
            <a:ext cx="6411467" cy="2613660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8E5151DF-C538-42A6-8171-8EB158D76C17}"/>
              </a:ext>
            </a:extLst>
          </p:cNvPr>
          <p:cNvSpPr/>
          <p:nvPr/>
        </p:nvSpPr>
        <p:spPr>
          <a:xfrm>
            <a:off x="2818002" y="1109867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8002" y="247015"/>
            <a:ext cx="798449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Presentación</a:t>
            </a:r>
            <a:r>
              <a:rPr sz="2800" spc="30" dirty="0"/>
              <a:t> </a:t>
            </a:r>
            <a:r>
              <a:rPr sz="2800" spc="-5" dirty="0"/>
              <a:t>de</a:t>
            </a:r>
            <a:r>
              <a:rPr sz="2800" spc="25" dirty="0"/>
              <a:t> </a:t>
            </a:r>
            <a:r>
              <a:rPr sz="2800" spc="-5" dirty="0"/>
              <a:t>la</a:t>
            </a:r>
            <a:r>
              <a:rPr sz="2800" spc="5" dirty="0"/>
              <a:t> </a:t>
            </a:r>
            <a:r>
              <a:rPr sz="2800" spc="-5" dirty="0"/>
              <a:t>solicitud</a:t>
            </a:r>
            <a:r>
              <a:rPr sz="2800" spc="30" dirty="0"/>
              <a:t> </a:t>
            </a:r>
            <a:r>
              <a:rPr sz="2800" spc="-5" dirty="0"/>
              <a:t>de</a:t>
            </a:r>
            <a:r>
              <a:rPr sz="2800" spc="25" dirty="0"/>
              <a:t> </a:t>
            </a:r>
            <a:r>
              <a:rPr sz="2800" spc="-5" dirty="0"/>
              <a:t>un</a:t>
            </a:r>
            <a:r>
              <a:rPr sz="2800" spc="20" dirty="0"/>
              <a:t> </a:t>
            </a:r>
            <a:r>
              <a:rPr sz="2800" spc="-5" dirty="0"/>
              <a:t>club</a:t>
            </a:r>
            <a:r>
              <a:rPr sz="2800" spc="15" dirty="0"/>
              <a:t> </a:t>
            </a:r>
            <a:r>
              <a:rPr sz="2800" spc="-5" dirty="0"/>
              <a:t>nuevo:</a:t>
            </a:r>
            <a:r>
              <a:rPr sz="2800" spc="35" dirty="0"/>
              <a:t> </a:t>
            </a:r>
            <a:r>
              <a:rPr sz="2800" spc="-5" dirty="0"/>
              <a:t>Constitución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451815" y="371093"/>
            <a:ext cx="12623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Co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sti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uci</a:t>
            </a:r>
            <a:r>
              <a:rPr sz="1600" b="1" spc="-10" dirty="0">
                <a:solidFill>
                  <a:srgbClr val="EBB700"/>
                </a:solidFill>
                <a:latin typeface="Arial"/>
                <a:cs typeface="Arial"/>
              </a:rPr>
              <a:t>ó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21711" y="1272032"/>
            <a:ext cx="8870315" cy="520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0510" marR="2159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¡Felicitaciones! </a:t>
            </a:r>
            <a:r>
              <a:rPr sz="2000" b="1" dirty="0">
                <a:latin typeface="Calibri"/>
                <a:cs typeface="Calibri"/>
              </a:rPr>
              <a:t>Se ha </a:t>
            </a:r>
            <a:r>
              <a:rPr sz="2000" b="1" spc="-5" dirty="0">
                <a:latin typeface="Calibri"/>
                <a:cs typeface="Calibri"/>
              </a:rPr>
              <a:t>completado el proceso </a:t>
            </a:r>
            <a:r>
              <a:rPr sz="2000" b="1" dirty="0">
                <a:latin typeface="Calibri"/>
                <a:cs typeface="Calibri"/>
              </a:rPr>
              <a:t>de la solicitud y </a:t>
            </a:r>
            <a:r>
              <a:rPr sz="2000" b="1" spc="-5" dirty="0">
                <a:latin typeface="Calibri"/>
                <a:cs typeface="Calibri"/>
              </a:rPr>
              <a:t>el club </a:t>
            </a:r>
            <a:r>
              <a:rPr sz="2000" b="1" dirty="0">
                <a:latin typeface="Calibri"/>
                <a:cs typeface="Calibri"/>
              </a:rPr>
              <a:t>ha sido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constituido.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completarán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los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pasos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siguientes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para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el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club</a:t>
            </a:r>
            <a:r>
              <a:rPr sz="2000" b="1" spc="-10" dirty="0">
                <a:latin typeface="Calibri"/>
                <a:cs typeface="Calibri"/>
              </a:rPr>
              <a:t> recién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constituido.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Se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 enviarán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los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materiales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la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carta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 constitutiva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al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Gobernador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Distrito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4555A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99085" marR="42545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Los materiales de la carta constitutiva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incluyen: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Prendedores de socios fundadores,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certificados de socios fundadores, certificado de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carta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constitutiva, emblema de club </a:t>
            </a:r>
            <a:r>
              <a:rPr sz="1800" spc="-49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patrocinador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y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carta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del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Presidente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Internacional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4555A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99085" marR="5080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Debe planificarse la noche de entrega de la carta constitutiva con el patrocinador del </a:t>
            </a:r>
            <a:r>
              <a:rPr sz="1800" spc="-49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club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nuevo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y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el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León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54555A"/>
                </a:solidFill>
                <a:latin typeface="Arial"/>
                <a:cs typeface="Arial"/>
              </a:rPr>
              <a:t>Orientador.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4555A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99085" marR="727710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Los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socios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que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ingresen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al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club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en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un plazo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 90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días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partir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fecha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de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constitución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del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club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se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considerarán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socios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fundadores.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54555A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La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capacitación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para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los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dirigentes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nuevos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debe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tener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lugar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con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el León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Orientador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3992" y="1190244"/>
            <a:ext cx="5193792" cy="554583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743200" y="1120973"/>
            <a:ext cx="2978150" cy="1165028"/>
          </a:xfrm>
          <a:custGeom>
            <a:avLst/>
            <a:gdLst/>
            <a:ahLst/>
            <a:cxnLst/>
            <a:rect l="l" t="t" r="r" b="b"/>
            <a:pathLst>
              <a:path w="2978150" h="1359535">
                <a:moveTo>
                  <a:pt x="2926067" y="1296924"/>
                </a:moveTo>
                <a:lnTo>
                  <a:pt x="0" y="1296924"/>
                </a:lnTo>
                <a:lnTo>
                  <a:pt x="0" y="1359408"/>
                </a:lnTo>
                <a:lnTo>
                  <a:pt x="2926067" y="1359408"/>
                </a:lnTo>
                <a:lnTo>
                  <a:pt x="2926067" y="1296924"/>
                </a:lnTo>
                <a:close/>
              </a:path>
              <a:path w="2978150" h="1359535">
                <a:moveTo>
                  <a:pt x="2977896" y="0"/>
                </a:moveTo>
                <a:lnTo>
                  <a:pt x="51816" y="0"/>
                </a:lnTo>
                <a:lnTo>
                  <a:pt x="51816" y="60960"/>
                </a:lnTo>
                <a:lnTo>
                  <a:pt x="2977896" y="60960"/>
                </a:lnTo>
                <a:lnTo>
                  <a:pt x="2977896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360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8355" y="576224"/>
            <a:ext cx="799338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Sugerencias</a:t>
            </a:r>
            <a:r>
              <a:rPr sz="2800" spc="-20" dirty="0"/>
              <a:t> </a:t>
            </a:r>
            <a:r>
              <a:rPr sz="2800" dirty="0"/>
              <a:t>para</a:t>
            </a:r>
            <a:r>
              <a:rPr sz="2800" spc="-25" dirty="0"/>
              <a:t> </a:t>
            </a:r>
            <a:r>
              <a:rPr sz="2800" dirty="0"/>
              <a:t>la</a:t>
            </a:r>
            <a:r>
              <a:rPr sz="2800" spc="-10" dirty="0"/>
              <a:t> </a:t>
            </a:r>
            <a:r>
              <a:rPr sz="2800" dirty="0"/>
              <a:t>presentación</a:t>
            </a:r>
            <a:r>
              <a:rPr sz="2800" spc="-45" dirty="0"/>
              <a:t> </a:t>
            </a:r>
            <a:r>
              <a:rPr sz="2800" dirty="0"/>
              <a:t>de</a:t>
            </a:r>
            <a:r>
              <a:rPr sz="2800" spc="5" dirty="0"/>
              <a:t> </a:t>
            </a:r>
            <a:r>
              <a:rPr sz="2800" spc="-5" dirty="0"/>
              <a:t>la</a:t>
            </a:r>
            <a:r>
              <a:rPr sz="2800" spc="-15" dirty="0"/>
              <a:t> </a:t>
            </a:r>
            <a:r>
              <a:rPr sz="2800" dirty="0"/>
              <a:t>solicitud</a:t>
            </a:r>
            <a:r>
              <a:rPr sz="2800" spc="-30" dirty="0"/>
              <a:t> </a:t>
            </a:r>
            <a:r>
              <a:rPr sz="2800" dirty="0"/>
              <a:t>de un</a:t>
            </a:r>
            <a:r>
              <a:rPr sz="2800" spc="-5" dirty="0"/>
              <a:t> </a:t>
            </a:r>
            <a:r>
              <a:rPr sz="2800" dirty="0"/>
              <a:t>club</a:t>
            </a:r>
            <a:r>
              <a:rPr sz="2800" spc="-10" dirty="0"/>
              <a:t> </a:t>
            </a:r>
            <a:r>
              <a:rPr sz="2800" spc="-5" dirty="0"/>
              <a:t>nuevo</a:t>
            </a:r>
            <a:endParaRPr sz="2800" dirty="0"/>
          </a:p>
        </p:txBody>
      </p:sp>
      <p:sp>
        <p:nvSpPr>
          <p:cNvPr id="4" name="object 4"/>
          <p:cNvSpPr/>
          <p:nvPr/>
        </p:nvSpPr>
        <p:spPr>
          <a:xfrm>
            <a:off x="2848355" y="1472183"/>
            <a:ext cx="2926080" cy="62865"/>
          </a:xfrm>
          <a:custGeom>
            <a:avLst/>
            <a:gdLst/>
            <a:ahLst/>
            <a:cxnLst/>
            <a:rect l="l" t="t" r="r" b="b"/>
            <a:pathLst>
              <a:path w="2926079" h="62865">
                <a:moveTo>
                  <a:pt x="2926080" y="0"/>
                </a:moveTo>
                <a:lnTo>
                  <a:pt x="0" y="0"/>
                </a:lnTo>
                <a:lnTo>
                  <a:pt x="0" y="62484"/>
                </a:lnTo>
                <a:lnTo>
                  <a:pt x="2926080" y="62484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45739" y="2030044"/>
            <a:ext cx="8679815" cy="31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Dar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tiempo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para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la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producción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y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envío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 los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materiales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la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carta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constitutiva.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4555A"/>
              </a:buClr>
              <a:buFont typeface="Arial"/>
              <a:buChar char="•"/>
            </a:pPr>
            <a:endParaRPr sz="2600" dirty="0">
              <a:latin typeface="Arial"/>
              <a:cs typeface="Arial"/>
            </a:endParaRPr>
          </a:p>
          <a:p>
            <a:pPr marL="299085" marR="46291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>
                <a:solidFill>
                  <a:srgbClr val="54555A"/>
                </a:solidFill>
                <a:latin typeface="Arial"/>
                <a:cs typeface="Arial"/>
              </a:rPr>
              <a:t>Para</a:t>
            </a:r>
            <a:r>
              <a:rPr sz="1800" spc="5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acelerar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el proceso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 solicitud,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vea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los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comentarios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MyLCI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 siga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las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instrucciones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procesamiento.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4555A"/>
              </a:buClr>
              <a:buFont typeface="Arial"/>
              <a:buChar char="•"/>
            </a:pPr>
            <a:endParaRPr sz="26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Las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solicitudes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tienen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que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presentarse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no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más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tarde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del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20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 junio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para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que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sean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considerados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en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el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año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fiscal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en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curso.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4555A"/>
              </a:buClr>
              <a:buFont typeface="Arial"/>
              <a:buChar char="•"/>
            </a:pPr>
            <a:endParaRPr sz="2600" dirty="0">
              <a:latin typeface="Arial"/>
              <a:cs typeface="Arial"/>
            </a:endParaRPr>
          </a:p>
          <a:p>
            <a:pPr marL="299085" marR="259079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El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equipo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procesamiento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clubes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nuevos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supervisará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la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solicitud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hasta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que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se constituya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el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club.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0588" y="1310639"/>
            <a:ext cx="5192267" cy="554735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51815" y="371093"/>
            <a:ext cx="137858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Presentación </a:t>
            </a:r>
            <a:r>
              <a:rPr sz="1600" b="1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de</a:t>
            </a:r>
            <a:r>
              <a:rPr sz="1600" b="1" spc="-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la</a:t>
            </a:r>
            <a:r>
              <a:rPr sz="1600" b="1" spc="-25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solicitud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Apoyo</a:t>
            </a:r>
            <a:r>
              <a:rPr spc="-15" dirty="0"/>
              <a:t> </a:t>
            </a:r>
            <a:r>
              <a:rPr spc="-5" dirty="0"/>
              <a:t>a la constitución</a:t>
            </a:r>
            <a:r>
              <a:rPr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clubes</a:t>
            </a:r>
          </a:p>
        </p:txBody>
      </p:sp>
      <p:sp>
        <p:nvSpPr>
          <p:cNvPr id="4" name="object 4"/>
          <p:cNvSpPr/>
          <p:nvPr/>
        </p:nvSpPr>
        <p:spPr>
          <a:xfrm>
            <a:off x="5370576" y="2977895"/>
            <a:ext cx="1450975" cy="73660"/>
          </a:xfrm>
          <a:custGeom>
            <a:avLst/>
            <a:gdLst/>
            <a:ahLst/>
            <a:cxnLst/>
            <a:rect l="l" t="t" r="r" b="b"/>
            <a:pathLst>
              <a:path w="1450975" h="73660">
                <a:moveTo>
                  <a:pt x="1450848" y="0"/>
                </a:moveTo>
                <a:lnTo>
                  <a:pt x="0" y="0"/>
                </a:lnTo>
                <a:lnTo>
                  <a:pt x="0" y="73151"/>
                </a:lnTo>
                <a:lnTo>
                  <a:pt x="1450848" y="73151"/>
                </a:lnTo>
                <a:lnTo>
                  <a:pt x="1450848" y="0"/>
                </a:lnTo>
                <a:close/>
              </a:path>
            </a:pathLst>
          </a:custGeom>
          <a:solidFill>
            <a:srgbClr val="FAC5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617197" y="6432296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0338D"/>
                </a:solidFill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52826" y="3353257"/>
            <a:ext cx="7084059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preguntas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referentes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proceso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constitución de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clubes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nuevos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pueden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dirigirse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newclubs@lionsclub.org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2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17197" y="6432296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4943" y="3199002"/>
            <a:ext cx="5410200" cy="3049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Felicitaciones por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dar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los primeros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pasos para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formar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un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club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nuevo.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Esta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guía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le proporcionará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instrucciones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paso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paso sobre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cómo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completar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proceso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solicitud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 un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club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nuevo.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Esta</a:t>
            </a:r>
            <a:r>
              <a:rPr sz="16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guía</a:t>
            </a:r>
            <a:r>
              <a:rPr sz="16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incluirá: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Denominación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club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4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Quién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puede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procesar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solicitud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0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proceso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etapa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 solicitud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proceso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 aprobación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 la carta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constitutiva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Sugerencias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constitución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 clubes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36903" y="2909316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1310639"/>
            <a:ext cx="5181600" cy="554735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06220" y="1457959"/>
            <a:ext cx="6009640" cy="124206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ts val="4540"/>
              </a:lnSpc>
              <a:spcBef>
                <a:spcPts val="665"/>
              </a:spcBef>
            </a:pPr>
            <a:r>
              <a:rPr sz="4200" spc="-5" dirty="0">
                <a:solidFill>
                  <a:srgbClr val="FFFFFF"/>
                </a:solidFill>
              </a:rPr>
              <a:t>Proceso</a:t>
            </a:r>
            <a:r>
              <a:rPr sz="4200" spc="-20" dirty="0">
                <a:solidFill>
                  <a:srgbClr val="FFFFFF"/>
                </a:solidFill>
              </a:rPr>
              <a:t> </a:t>
            </a:r>
            <a:r>
              <a:rPr sz="4200" spc="-5" dirty="0">
                <a:solidFill>
                  <a:srgbClr val="FFFFFF"/>
                </a:solidFill>
              </a:rPr>
              <a:t>de</a:t>
            </a:r>
            <a:r>
              <a:rPr sz="4200" spc="-35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solicitud</a:t>
            </a:r>
            <a:r>
              <a:rPr sz="4200" spc="-35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de </a:t>
            </a:r>
            <a:r>
              <a:rPr sz="4200" spc="-1155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club</a:t>
            </a:r>
            <a:r>
              <a:rPr sz="4200" spc="-5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nuevo</a:t>
            </a:r>
            <a:endParaRPr sz="4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s-ES" sz="4800" b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Gracias</a:t>
            </a:r>
          </a:p>
        </p:txBody>
      </p:sp>
      <p:sp>
        <p:nvSpPr>
          <p:cNvPr id="6" name="Gold Bar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7" name="Copyright"/>
          <p:cNvSpPr txBox="1"/>
          <p:nvPr/>
        </p:nvSpPr>
        <p:spPr>
          <a:xfrm>
            <a:off x="668862" y="6239764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© 2019 </a:t>
            </a:r>
            <a:r>
              <a:rPr lang="es-ES" sz="1600" b="1" dirty="0" err="1">
                <a:solidFill>
                  <a:schemeClr val="bg1"/>
                </a:solidFill>
              </a:rPr>
              <a:t>Lions</a:t>
            </a:r>
            <a:r>
              <a:rPr lang="es-ES" sz="1600" b="1" dirty="0">
                <a:solidFill>
                  <a:schemeClr val="bg1"/>
                </a:solidFill>
              </a:rPr>
              <a:t> Clubs International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20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3342DDE4-8DB9-4046-A9A9-FDF2C593E132}"/>
              </a:ext>
            </a:extLst>
          </p:cNvPr>
          <p:cNvSpPr txBox="1"/>
          <p:nvPr/>
        </p:nvSpPr>
        <p:spPr>
          <a:xfrm>
            <a:off x="7518194" y="6239764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Updated 10/2021 SP</a:t>
            </a:r>
          </a:p>
        </p:txBody>
      </p:sp>
    </p:spTree>
    <p:extLst>
      <p:ext uri="{BB962C8B-B14F-4D97-AF65-F5344CB8AC3E}">
        <p14:creationId xmlns:p14="http://schemas.microsoft.com/office/powerpoint/2010/main" val="15173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1815" y="371093"/>
            <a:ext cx="137858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Presentación </a:t>
            </a:r>
            <a:r>
              <a:rPr sz="1600" b="1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de</a:t>
            </a:r>
            <a:r>
              <a:rPr sz="1600" b="1" spc="-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la</a:t>
            </a:r>
            <a:r>
              <a:rPr sz="1600" b="1" spc="-25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solicitud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5405" y="2687828"/>
            <a:ext cx="44481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latin typeface="Arial"/>
                <a:cs typeface="Arial"/>
              </a:rPr>
              <a:t>El </a:t>
            </a:r>
            <a:r>
              <a:rPr sz="1500" dirty="0">
                <a:latin typeface="Arial"/>
                <a:cs typeface="Arial"/>
              </a:rPr>
              <a:t>club </a:t>
            </a:r>
            <a:r>
              <a:rPr sz="1500" spc="-5" dirty="0">
                <a:latin typeface="Arial"/>
                <a:cs typeface="Arial"/>
              </a:rPr>
              <a:t>de Leones o filial de </a:t>
            </a:r>
            <a:r>
              <a:rPr sz="1500" dirty="0">
                <a:latin typeface="Arial"/>
                <a:cs typeface="Arial"/>
              </a:rPr>
              <a:t>club propuesto </a:t>
            </a:r>
            <a:r>
              <a:rPr sz="1500" spc="-5" dirty="0">
                <a:latin typeface="Arial"/>
                <a:cs typeface="Arial"/>
              </a:rPr>
              <a:t>debe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llevar </a:t>
            </a:r>
            <a:r>
              <a:rPr sz="1500" dirty="0">
                <a:latin typeface="Arial"/>
                <a:cs typeface="Arial"/>
              </a:rPr>
              <a:t>el nombre real del “municipio” o de </a:t>
            </a:r>
            <a:r>
              <a:rPr sz="1500" spc="-5" dirty="0">
                <a:latin typeface="Arial"/>
                <a:cs typeface="Arial"/>
              </a:rPr>
              <a:t>la 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subdivisión</a:t>
            </a:r>
            <a:r>
              <a:rPr sz="1500" dirty="0">
                <a:latin typeface="Arial"/>
                <a:cs typeface="Arial"/>
              </a:rPr>
              <a:t> gubernamental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equivalente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en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la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que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esté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ubicado.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05405" y="3922521"/>
            <a:ext cx="46774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latin typeface="Arial"/>
                <a:cs typeface="Arial"/>
              </a:rPr>
              <a:t>Los </a:t>
            </a:r>
            <a:r>
              <a:rPr sz="1500" dirty="0">
                <a:latin typeface="Arial"/>
                <a:cs typeface="Arial"/>
              </a:rPr>
              <a:t>clubes </a:t>
            </a:r>
            <a:r>
              <a:rPr sz="1500" spc="-5" dirty="0">
                <a:latin typeface="Arial"/>
                <a:cs typeface="Arial"/>
              </a:rPr>
              <a:t>universitarios pueden usar el nombre de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la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universidad </a:t>
            </a:r>
            <a:r>
              <a:rPr sz="1500" dirty="0">
                <a:latin typeface="Arial"/>
                <a:cs typeface="Arial"/>
              </a:rPr>
              <a:t>como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su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“municipio”.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05405" y="4700142"/>
            <a:ext cx="47625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dirty="0">
                <a:latin typeface="Arial"/>
                <a:cs typeface="Arial"/>
              </a:rPr>
              <a:t>La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“designación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distintiva”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los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clubes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ubicados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en </a:t>
            </a:r>
            <a:r>
              <a:rPr sz="1500" spc="-40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el </a:t>
            </a:r>
            <a:r>
              <a:rPr sz="1500" dirty="0">
                <a:latin typeface="Arial"/>
                <a:cs typeface="Arial"/>
              </a:rPr>
              <a:t>mismo municipio </a:t>
            </a:r>
            <a:r>
              <a:rPr sz="1500" spc="-5" dirty="0">
                <a:latin typeface="Arial"/>
                <a:cs typeface="Arial"/>
              </a:rPr>
              <a:t>puede ser </a:t>
            </a:r>
            <a:r>
              <a:rPr sz="1500" dirty="0">
                <a:latin typeface="Arial"/>
                <a:cs typeface="Arial"/>
              </a:rPr>
              <a:t>cualquier </a:t>
            </a:r>
            <a:r>
              <a:rPr sz="1500" spc="-5" dirty="0">
                <a:latin typeface="Arial"/>
                <a:cs typeface="Arial"/>
              </a:rPr>
              <a:t>nombre que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identifique claramente </a:t>
            </a:r>
            <a:r>
              <a:rPr sz="1500" spc="-5" dirty="0">
                <a:latin typeface="Arial"/>
                <a:cs typeface="Arial"/>
              </a:rPr>
              <a:t>el </a:t>
            </a:r>
            <a:r>
              <a:rPr sz="1500" dirty="0">
                <a:latin typeface="Arial"/>
                <a:cs typeface="Arial"/>
              </a:rPr>
              <a:t>club </a:t>
            </a:r>
            <a:r>
              <a:rPr sz="1500" spc="-5" dirty="0">
                <a:latin typeface="Arial"/>
                <a:cs typeface="Arial"/>
              </a:rPr>
              <a:t>de </a:t>
            </a:r>
            <a:r>
              <a:rPr sz="1500" dirty="0">
                <a:latin typeface="Arial"/>
                <a:cs typeface="Arial"/>
              </a:rPr>
              <a:t>otros clubes. La 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designación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distintiva</a:t>
            </a:r>
            <a:r>
              <a:rPr sz="1500" spc="4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se</a:t>
            </a:r>
            <a:r>
              <a:rPr sz="1500" spc="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incluirá</a:t>
            </a:r>
            <a:r>
              <a:rPr sz="1500" spc="2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después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del 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nombre del </a:t>
            </a:r>
            <a:r>
              <a:rPr sz="1500" dirty="0">
                <a:latin typeface="Arial"/>
                <a:cs typeface="Arial"/>
              </a:rPr>
              <a:t>municipio. </a:t>
            </a:r>
            <a:r>
              <a:rPr sz="1500" i="1" dirty="0">
                <a:latin typeface="Arial"/>
                <a:cs typeface="Arial"/>
              </a:rPr>
              <a:t>Ejemplo: </a:t>
            </a:r>
            <a:r>
              <a:rPr sz="1500" i="1" spc="-5" dirty="0">
                <a:latin typeface="Arial"/>
                <a:cs typeface="Arial"/>
              </a:rPr>
              <a:t>Club </a:t>
            </a:r>
            <a:r>
              <a:rPr sz="1500" i="1" dirty="0">
                <a:latin typeface="Arial"/>
                <a:cs typeface="Arial"/>
              </a:rPr>
              <a:t>de </a:t>
            </a:r>
            <a:r>
              <a:rPr sz="1500" i="1" spc="-5" dirty="0">
                <a:latin typeface="Arial"/>
                <a:cs typeface="Arial"/>
              </a:rPr>
              <a:t>Leones </a:t>
            </a:r>
            <a:r>
              <a:rPr sz="1500" i="1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Bogotá</a:t>
            </a:r>
            <a:r>
              <a:rPr sz="1500" i="1" spc="-20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Visión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29711" y="1673351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98089" y="631393"/>
            <a:ext cx="7585709" cy="76708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730"/>
              </a:spcBef>
            </a:pPr>
            <a:r>
              <a:rPr sz="2800" spc="-5" dirty="0"/>
              <a:t>Presentación</a:t>
            </a:r>
            <a:r>
              <a:rPr sz="2800" spc="-10" dirty="0"/>
              <a:t> </a:t>
            </a:r>
            <a:r>
              <a:rPr sz="2800" dirty="0"/>
              <a:t>de</a:t>
            </a:r>
            <a:r>
              <a:rPr sz="2800" spc="5" dirty="0"/>
              <a:t> </a:t>
            </a:r>
            <a:r>
              <a:rPr sz="2800" dirty="0"/>
              <a:t>la</a:t>
            </a:r>
            <a:r>
              <a:rPr sz="2800" spc="5" dirty="0"/>
              <a:t> </a:t>
            </a:r>
            <a:r>
              <a:rPr sz="2800" spc="-5" dirty="0"/>
              <a:t>solicitud </a:t>
            </a:r>
            <a:r>
              <a:rPr sz="2800" dirty="0"/>
              <a:t>de</a:t>
            </a:r>
            <a:r>
              <a:rPr sz="2800" spc="5" dirty="0"/>
              <a:t> </a:t>
            </a:r>
            <a:r>
              <a:rPr sz="2800" dirty="0"/>
              <a:t>un</a:t>
            </a:r>
            <a:r>
              <a:rPr sz="2800" spc="-5" dirty="0"/>
              <a:t> </a:t>
            </a:r>
            <a:r>
              <a:rPr sz="2800" dirty="0"/>
              <a:t>club</a:t>
            </a:r>
            <a:r>
              <a:rPr sz="2800" spc="5" dirty="0"/>
              <a:t> </a:t>
            </a:r>
            <a:r>
              <a:rPr sz="2800" spc="-10" dirty="0"/>
              <a:t>nuevo: </a:t>
            </a:r>
            <a:r>
              <a:rPr sz="2800" spc="-735" dirty="0"/>
              <a:t> </a:t>
            </a:r>
            <a:r>
              <a:rPr sz="2800" dirty="0"/>
              <a:t>Elegir</a:t>
            </a:r>
            <a:r>
              <a:rPr sz="2800" spc="-20" dirty="0"/>
              <a:t> </a:t>
            </a:r>
            <a:r>
              <a:rPr sz="2800" dirty="0"/>
              <a:t>un </a:t>
            </a:r>
            <a:r>
              <a:rPr sz="2800" spc="-5" dirty="0"/>
              <a:t>nombre</a:t>
            </a:r>
            <a:endParaRPr sz="2800" dirty="0"/>
          </a:p>
        </p:txBody>
      </p:sp>
      <p:sp>
        <p:nvSpPr>
          <p:cNvPr id="9" name="object 9"/>
          <p:cNvSpPr txBox="1"/>
          <p:nvPr/>
        </p:nvSpPr>
        <p:spPr>
          <a:xfrm>
            <a:off x="7257033" y="2717419"/>
            <a:ext cx="4677411" cy="3339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0129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latin typeface="Arial"/>
                <a:cs typeface="Arial"/>
              </a:rPr>
              <a:t>El </a:t>
            </a:r>
            <a:r>
              <a:rPr sz="1500" dirty="0">
                <a:latin typeface="Arial"/>
                <a:cs typeface="Arial"/>
              </a:rPr>
              <a:t>club matriz del </a:t>
            </a:r>
            <a:r>
              <a:rPr sz="1500" spc="-5" dirty="0">
                <a:latin typeface="Arial"/>
                <a:cs typeface="Arial"/>
              </a:rPr>
              <a:t>municipio llevará </a:t>
            </a:r>
            <a:r>
              <a:rPr sz="1500" dirty="0">
                <a:latin typeface="Arial"/>
                <a:cs typeface="Arial"/>
              </a:rPr>
              <a:t>el título de “club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decano”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150" dirty="0">
              <a:latin typeface="Arial"/>
              <a:cs typeface="Arial"/>
            </a:endParaRPr>
          </a:p>
          <a:p>
            <a:pPr marL="299085" marR="431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latin typeface="Arial"/>
                <a:cs typeface="Arial"/>
              </a:rPr>
              <a:t>Los </a:t>
            </a:r>
            <a:r>
              <a:rPr sz="1500" dirty="0">
                <a:latin typeface="Arial"/>
                <a:cs typeface="Arial"/>
              </a:rPr>
              <a:t>clubes </a:t>
            </a:r>
            <a:r>
              <a:rPr sz="1500" spc="-5" dirty="0">
                <a:latin typeface="Arial"/>
                <a:cs typeface="Arial"/>
              </a:rPr>
              <a:t>de Leones no pueden llevar el nombre de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una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persona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viva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150" dirty="0">
              <a:latin typeface="Arial"/>
              <a:cs typeface="Arial"/>
            </a:endParaRPr>
          </a:p>
          <a:p>
            <a:pPr marL="299085" marR="514984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latin typeface="Arial"/>
                <a:cs typeface="Arial"/>
              </a:rPr>
              <a:t>Ningún</a:t>
            </a:r>
            <a:r>
              <a:rPr sz="1500" dirty="0">
                <a:latin typeface="Arial"/>
                <a:cs typeface="Arial"/>
              </a:rPr>
              <a:t> club </a:t>
            </a:r>
            <a:r>
              <a:rPr sz="1500" spc="-5" dirty="0">
                <a:latin typeface="Arial"/>
                <a:cs typeface="Arial"/>
              </a:rPr>
              <a:t>de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Leones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puede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añadir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la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palabra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“internacional”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como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designación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distintiva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15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latin typeface="Arial"/>
                <a:cs typeface="Arial"/>
              </a:rPr>
              <a:t>Si incluye </a:t>
            </a:r>
            <a:r>
              <a:rPr sz="1500" dirty="0">
                <a:latin typeface="Arial"/>
                <a:cs typeface="Arial"/>
              </a:rPr>
              <a:t>el </a:t>
            </a:r>
            <a:r>
              <a:rPr sz="1500" spc="-5" dirty="0">
                <a:latin typeface="Arial"/>
                <a:cs typeface="Arial"/>
              </a:rPr>
              <a:t>nombre de una </a:t>
            </a:r>
            <a:r>
              <a:rPr sz="1500" dirty="0">
                <a:latin typeface="Arial"/>
                <a:cs typeface="Arial"/>
              </a:rPr>
              <a:t>empresa, </a:t>
            </a:r>
            <a:r>
              <a:rPr sz="1500" spc="-5" dirty="0">
                <a:latin typeface="Arial"/>
                <a:cs typeface="Arial"/>
              </a:rPr>
              <a:t>la </a:t>
            </a:r>
            <a:r>
              <a:rPr sz="1500" dirty="0">
                <a:latin typeface="Arial"/>
                <a:cs typeface="Arial"/>
              </a:rPr>
              <a:t>empresa 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debe </a:t>
            </a:r>
            <a:r>
              <a:rPr sz="1500" dirty="0">
                <a:latin typeface="Arial"/>
                <a:cs typeface="Arial"/>
              </a:rPr>
              <a:t>proporcionar </a:t>
            </a:r>
            <a:r>
              <a:rPr sz="1500" spc="-5" dirty="0">
                <a:latin typeface="Arial"/>
                <a:cs typeface="Arial"/>
              </a:rPr>
              <a:t>la </a:t>
            </a:r>
            <a:r>
              <a:rPr sz="1500" dirty="0">
                <a:latin typeface="Arial"/>
                <a:cs typeface="Arial"/>
              </a:rPr>
              <a:t>documentación </a:t>
            </a:r>
            <a:r>
              <a:rPr sz="1500" spc="-5" dirty="0">
                <a:latin typeface="Arial"/>
                <a:cs typeface="Arial"/>
              </a:rPr>
              <a:t>correspondiente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antes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de la </a:t>
            </a:r>
            <a:r>
              <a:rPr sz="1500" dirty="0">
                <a:latin typeface="Arial"/>
                <a:cs typeface="Arial"/>
              </a:rPr>
              <a:t>aprobación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del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club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65070" y="1899665"/>
            <a:ext cx="82169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El 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primer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paso en el 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proceso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de 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solicitud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es 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elegir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un 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nombre. Las </a:t>
            </a:r>
            <a:r>
              <a:rPr sz="1800" b="1" spc="-10" dirty="0">
                <a:solidFill>
                  <a:srgbClr val="54555A"/>
                </a:solidFill>
                <a:latin typeface="Calibri"/>
                <a:cs typeface="Calibri"/>
              </a:rPr>
              <a:t>directrices siguientes </a:t>
            </a:r>
            <a:r>
              <a:rPr sz="1800" b="1" spc="-395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le</a:t>
            </a:r>
            <a:r>
              <a:rPr sz="1800" b="1" spc="-10" dirty="0">
                <a:solidFill>
                  <a:srgbClr val="54555A"/>
                </a:solidFill>
                <a:latin typeface="Calibri"/>
                <a:cs typeface="Calibri"/>
              </a:rPr>
              <a:t> ayudarán</a:t>
            </a:r>
            <a:r>
              <a:rPr sz="1800" b="1" spc="-20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con</a:t>
            </a:r>
            <a:r>
              <a:rPr sz="1800" b="1" spc="-20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la 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elección</a:t>
            </a:r>
            <a:r>
              <a:rPr sz="1800" b="1" spc="-10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del</a:t>
            </a:r>
            <a:r>
              <a:rPr sz="1800" b="1" spc="-15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4555A"/>
                </a:solidFill>
                <a:latin typeface="Calibri"/>
                <a:cs typeface="Calibri"/>
              </a:rPr>
              <a:t>nombre.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7586" y="1809749"/>
            <a:ext cx="707770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15820" marR="5080" indent="-210312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</a:rPr>
              <a:t>Proceso de solicitud de carta </a:t>
            </a:r>
            <a:r>
              <a:rPr sz="4000" spc="-1105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constitutiva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5370576" y="2977895"/>
            <a:ext cx="1450975" cy="73660"/>
          </a:xfrm>
          <a:custGeom>
            <a:avLst/>
            <a:gdLst/>
            <a:ahLst/>
            <a:cxnLst/>
            <a:rect l="l" t="t" r="r" b="b"/>
            <a:pathLst>
              <a:path w="1450975" h="73660">
                <a:moveTo>
                  <a:pt x="1450848" y="0"/>
                </a:moveTo>
                <a:lnTo>
                  <a:pt x="0" y="0"/>
                </a:lnTo>
                <a:lnTo>
                  <a:pt x="0" y="73151"/>
                </a:lnTo>
                <a:lnTo>
                  <a:pt x="1450848" y="73151"/>
                </a:lnTo>
                <a:lnTo>
                  <a:pt x="1450848" y="0"/>
                </a:lnTo>
                <a:close/>
              </a:path>
            </a:pathLst>
          </a:custGeom>
          <a:solidFill>
            <a:srgbClr val="FAC5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17197" y="6432296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1815" y="371093"/>
            <a:ext cx="137858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Presentación </a:t>
            </a:r>
            <a:r>
              <a:rPr sz="1600" b="1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de</a:t>
            </a:r>
            <a:r>
              <a:rPr sz="1600" b="1" spc="-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la</a:t>
            </a:r>
            <a:r>
              <a:rPr sz="1600" b="1" spc="-25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solicitud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4600" y="1528937"/>
            <a:ext cx="84061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La información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siguiente</a:t>
            </a:r>
            <a:r>
              <a:rPr sz="1800" spc="3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ofrece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detalles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sobre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quién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puede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procesar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la solicitud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club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nuevo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nivel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distrito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y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club.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98089" y="1325647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98089" y="305710"/>
            <a:ext cx="7735570" cy="90424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844"/>
              </a:spcBef>
              <a:tabLst>
                <a:tab pos="1567180" algn="l"/>
              </a:tabLst>
            </a:pPr>
            <a:r>
              <a:rPr sz="3200" spc="-5" dirty="0"/>
              <a:t>Presentación </a:t>
            </a:r>
            <a:r>
              <a:rPr sz="3200" dirty="0"/>
              <a:t>de la </a:t>
            </a:r>
            <a:r>
              <a:rPr sz="3200" spc="-5" dirty="0"/>
              <a:t>solicitud </a:t>
            </a:r>
            <a:r>
              <a:rPr sz="3200" dirty="0"/>
              <a:t>de un </a:t>
            </a:r>
            <a:r>
              <a:rPr sz="3200" spc="-5" dirty="0"/>
              <a:t>club </a:t>
            </a:r>
            <a:r>
              <a:rPr sz="3200" dirty="0"/>
              <a:t> </a:t>
            </a:r>
            <a:r>
              <a:rPr sz="3200" spc="-5" dirty="0"/>
              <a:t>nuevo:	Proceso</a:t>
            </a:r>
            <a:r>
              <a:rPr sz="3200" spc="-30" dirty="0"/>
              <a:t> </a:t>
            </a:r>
            <a:r>
              <a:rPr sz="3200" dirty="0"/>
              <a:t>de</a:t>
            </a:r>
            <a:r>
              <a:rPr sz="3200" spc="-30" dirty="0"/>
              <a:t> </a:t>
            </a:r>
            <a:r>
              <a:rPr sz="3200" spc="-5" dirty="0"/>
              <a:t>solicitud</a:t>
            </a:r>
            <a:r>
              <a:rPr sz="3200" spc="-30" dirty="0"/>
              <a:t> </a:t>
            </a:r>
            <a:r>
              <a:rPr sz="3200" dirty="0"/>
              <a:t>del</a:t>
            </a:r>
            <a:r>
              <a:rPr sz="3200" spc="-30" dirty="0"/>
              <a:t> </a:t>
            </a:r>
            <a:r>
              <a:rPr sz="3200" dirty="0"/>
              <a:t>distrito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475911"/>
              </p:ext>
            </p:extLst>
          </p:nvPr>
        </p:nvGraphicFramePr>
        <p:xfrm>
          <a:off x="2505722" y="2245942"/>
          <a:ext cx="8874125" cy="43370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91440" marR="46863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Ingreso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1800" b="1" spc="-3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solicitud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9182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Ingreso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socios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ndad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803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Ingreso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León </a:t>
                      </a:r>
                      <a:r>
                        <a:rPr sz="1800" b="1" spc="-3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Orientador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9337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 la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solicitud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7526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Pago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club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través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MyLCI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 marR="5340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Gobernador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del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Distrito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334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Gobernador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del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Distrito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334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Gobernador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del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Distrito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334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Gobernador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del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Distrito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432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Tesorero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club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nuevo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León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Coordinador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León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Coordinador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León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Coordinador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León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Coordinador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Coordinador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GMT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Distrito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Coordinador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GMT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Distrito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 marR="2946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Presidente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club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patrocinador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940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Presidente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club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patrocinador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1440" marR="33591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Secretario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del club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patrocinador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3591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Secretario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del club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patrocinador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Presidente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club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nuevo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585"/>
                        </a:lnSpc>
                        <a:spcBef>
                          <a:spcPts val="28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Secretario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club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1815" y="371093"/>
            <a:ext cx="137858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Presentación </a:t>
            </a:r>
            <a:r>
              <a:rPr sz="1600" b="1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de</a:t>
            </a:r>
            <a:r>
              <a:rPr sz="1600" b="1" spc="-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la</a:t>
            </a:r>
            <a:r>
              <a:rPr sz="1600" b="1" spc="-25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solicitud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86785" y="1958721"/>
            <a:ext cx="8571230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93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Las solicitudes de constitución de clubes nuevos se presentan en línea a través de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MyLCI.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Se deben seguir estos pasos para la presentación de la solicitud de un club </a:t>
            </a:r>
            <a:r>
              <a:rPr sz="1800" spc="-49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nuevo.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Paso 1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: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471C4"/>
                </a:solidFill>
                <a:latin typeface="Arial"/>
                <a:cs typeface="Arial"/>
              </a:rPr>
              <a:t>Iniciar la </a:t>
            </a:r>
            <a:r>
              <a:rPr sz="1800" b="1" spc="-5" dirty="0">
                <a:solidFill>
                  <a:srgbClr val="4471C4"/>
                </a:solidFill>
                <a:latin typeface="Arial"/>
                <a:cs typeface="Arial"/>
              </a:rPr>
              <a:t>sesión </a:t>
            </a:r>
            <a:r>
              <a:rPr sz="1800" b="1" dirty="0">
                <a:solidFill>
                  <a:srgbClr val="4471C4"/>
                </a:solidFill>
                <a:latin typeface="Arial"/>
                <a:cs typeface="Arial"/>
              </a:rPr>
              <a:t>en </a:t>
            </a:r>
            <a:r>
              <a:rPr sz="1800" b="1" spc="-5" dirty="0">
                <a:solidFill>
                  <a:srgbClr val="4471C4"/>
                </a:solidFill>
                <a:latin typeface="Arial"/>
                <a:cs typeface="Arial"/>
              </a:rPr>
              <a:t>MyLCI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. Se puede acceder a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MyLCI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 través del sitio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54555A"/>
                </a:solidFill>
                <a:latin typeface="Arial"/>
                <a:cs typeface="Arial"/>
              </a:rPr>
              <a:t>web</a:t>
            </a:r>
            <a:r>
              <a:rPr sz="1800" spc="4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www.lionsclubs.org</a:t>
            </a:r>
            <a:r>
              <a:rPr sz="1800" spc="55" dirty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 hacer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clic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la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pestaña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MyLCI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el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panel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54555A"/>
                </a:solidFill>
                <a:latin typeface="Arial"/>
                <a:cs typeface="Arial"/>
              </a:rPr>
              <a:t>superior.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29711" y="1673351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29711" y="529051"/>
            <a:ext cx="806386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Presentación</a:t>
            </a:r>
            <a:r>
              <a:rPr sz="3200" dirty="0"/>
              <a:t> </a:t>
            </a:r>
            <a:r>
              <a:rPr sz="3200" spc="-5" dirty="0"/>
              <a:t>de</a:t>
            </a:r>
            <a:r>
              <a:rPr sz="3200" spc="10" dirty="0"/>
              <a:t> </a:t>
            </a:r>
            <a:r>
              <a:rPr sz="3200" spc="-5" dirty="0"/>
              <a:t>la</a:t>
            </a:r>
            <a:r>
              <a:rPr sz="3200" spc="5" dirty="0"/>
              <a:t> </a:t>
            </a:r>
            <a:r>
              <a:rPr sz="3200" spc="-5" dirty="0"/>
              <a:t>solicitud</a:t>
            </a:r>
            <a:r>
              <a:rPr sz="3200" spc="25" dirty="0"/>
              <a:t> </a:t>
            </a:r>
            <a:r>
              <a:rPr sz="3200" spc="-5" dirty="0"/>
              <a:t>de</a:t>
            </a:r>
            <a:r>
              <a:rPr sz="3200" dirty="0"/>
              <a:t> </a:t>
            </a:r>
            <a:r>
              <a:rPr sz="3200" spc="-5" dirty="0"/>
              <a:t>un</a:t>
            </a:r>
            <a:r>
              <a:rPr sz="3200" dirty="0"/>
              <a:t> </a:t>
            </a:r>
            <a:r>
              <a:rPr sz="3200" spc="-5" dirty="0"/>
              <a:t>club</a:t>
            </a:r>
            <a:r>
              <a:rPr sz="3200" spc="15" dirty="0"/>
              <a:t> </a:t>
            </a:r>
            <a:r>
              <a:rPr sz="3200" spc="-5" dirty="0"/>
              <a:t>nuevo:</a:t>
            </a:r>
            <a:r>
              <a:rPr sz="3200" spc="5" dirty="0"/>
              <a:t> </a:t>
            </a:r>
            <a:r>
              <a:rPr sz="3200" spc="-10" dirty="0"/>
              <a:t>MyLCI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918460" y="1193291"/>
            <a:ext cx="9069705" cy="5546090"/>
            <a:chOff x="2918460" y="1193291"/>
            <a:chExt cx="9069705" cy="554609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93992" y="1193291"/>
              <a:ext cx="5193792" cy="55458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8460" y="3966971"/>
              <a:ext cx="8415528" cy="12603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49109"/>
          </a:xfrm>
          <a:custGeom>
            <a:avLst/>
            <a:gdLst/>
            <a:ahLst/>
            <a:cxnLst/>
            <a:rect l="l" t="t" r="r" b="b"/>
            <a:pathLst>
              <a:path w="11188065" h="6849109">
                <a:moveTo>
                  <a:pt x="11187684" y="0"/>
                </a:moveTo>
                <a:lnTo>
                  <a:pt x="1584637" y="0"/>
                </a:lnTo>
                <a:lnTo>
                  <a:pt x="0" y="6848855"/>
                </a:lnTo>
                <a:lnTo>
                  <a:pt x="11187684" y="6848855"/>
                </a:lnTo>
                <a:lnTo>
                  <a:pt x="11187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1039" y="221434"/>
            <a:ext cx="9789921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3863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Presentación</a:t>
            </a:r>
            <a:r>
              <a:rPr sz="3200" dirty="0"/>
              <a:t> </a:t>
            </a:r>
            <a:r>
              <a:rPr sz="3200" spc="-5" dirty="0"/>
              <a:t>de</a:t>
            </a:r>
            <a:r>
              <a:rPr sz="3200" spc="10" dirty="0"/>
              <a:t> </a:t>
            </a:r>
            <a:r>
              <a:rPr sz="3200" spc="-5" dirty="0"/>
              <a:t>la</a:t>
            </a:r>
            <a:r>
              <a:rPr sz="3200" spc="5" dirty="0"/>
              <a:t> </a:t>
            </a:r>
            <a:r>
              <a:rPr sz="3200" spc="-5" dirty="0"/>
              <a:t>solicitud</a:t>
            </a:r>
            <a:r>
              <a:rPr sz="3200" spc="25" dirty="0"/>
              <a:t> </a:t>
            </a:r>
            <a:r>
              <a:rPr sz="3200" spc="-5" dirty="0"/>
              <a:t>de</a:t>
            </a:r>
            <a:r>
              <a:rPr sz="3200" dirty="0"/>
              <a:t> </a:t>
            </a:r>
            <a:r>
              <a:rPr sz="3200" spc="-5" dirty="0"/>
              <a:t>un</a:t>
            </a:r>
            <a:r>
              <a:rPr sz="3200" dirty="0"/>
              <a:t> </a:t>
            </a:r>
            <a:r>
              <a:rPr sz="3200" spc="-5" dirty="0"/>
              <a:t>club</a:t>
            </a:r>
            <a:r>
              <a:rPr sz="3200" spc="15" dirty="0"/>
              <a:t> </a:t>
            </a:r>
            <a:r>
              <a:rPr sz="3200" spc="-5" dirty="0"/>
              <a:t>nuevo:</a:t>
            </a:r>
            <a:r>
              <a:rPr sz="3200" spc="5" dirty="0"/>
              <a:t> </a:t>
            </a:r>
            <a:r>
              <a:rPr sz="3200" spc="-10" dirty="0"/>
              <a:t>MyLCI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31389" y="1442783"/>
            <a:ext cx="8458200" cy="9594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Paso</a:t>
            </a:r>
            <a:r>
              <a:rPr sz="1800" spc="-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2: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Arial"/>
                <a:cs typeface="Arial"/>
              </a:rPr>
              <a:t>Página</a:t>
            </a:r>
            <a:r>
              <a:rPr sz="1800" b="1" spc="-1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471C4"/>
                </a:solidFill>
                <a:latin typeface="Arial"/>
                <a:cs typeface="Arial"/>
              </a:rPr>
              <a:t>de inicio</a:t>
            </a:r>
            <a:r>
              <a:rPr sz="1800" b="1" spc="-2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471C4"/>
                </a:solidFill>
                <a:latin typeface="Arial"/>
                <a:cs typeface="Arial"/>
              </a:rPr>
              <a:t>de </a:t>
            </a:r>
            <a:r>
              <a:rPr sz="1800" b="1" spc="-5" dirty="0">
                <a:solidFill>
                  <a:srgbClr val="4471C4"/>
                </a:solidFill>
                <a:latin typeface="Arial"/>
                <a:cs typeface="Arial"/>
              </a:rPr>
              <a:t>sesión</a:t>
            </a:r>
            <a:r>
              <a:rPr sz="1800" b="1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471C4"/>
                </a:solidFill>
                <a:latin typeface="Arial"/>
                <a:cs typeface="Arial"/>
              </a:rPr>
              <a:t>universal: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El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sistema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 le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dirigirá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página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inicio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sesión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universal.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Elija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el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botón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IR</a:t>
            </a:r>
            <a:r>
              <a:rPr sz="1800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bajo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“Herramientas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MyLCI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para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líderes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Leones”.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2032" y="2514600"/>
            <a:ext cx="8985504" cy="4110228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45973240-3B42-46E2-8C58-FC996DC0FC2B}"/>
              </a:ext>
            </a:extLst>
          </p:cNvPr>
          <p:cNvSpPr/>
          <p:nvPr/>
        </p:nvSpPr>
        <p:spPr>
          <a:xfrm>
            <a:off x="2971800" y="1213708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6079" y="0"/>
            <a:ext cx="11186160" cy="6858000"/>
          </a:xfrm>
          <a:custGeom>
            <a:avLst/>
            <a:gdLst/>
            <a:ahLst/>
            <a:cxnLst/>
            <a:rect l="l" t="t" r="r" b="b"/>
            <a:pathLst>
              <a:path w="11186160" h="6858000">
                <a:moveTo>
                  <a:pt x="1586752" y="0"/>
                </a:moveTo>
                <a:lnTo>
                  <a:pt x="0" y="6857998"/>
                </a:lnTo>
                <a:lnTo>
                  <a:pt x="11185920" y="6857998"/>
                </a:lnTo>
                <a:lnTo>
                  <a:pt x="11185920" y="8000"/>
                </a:lnTo>
                <a:lnTo>
                  <a:pt x="5137926" y="4699"/>
                </a:lnTo>
                <a:lnTo>
                  <a:pt x="1586752" y="0"/>
                </a:lnTo>
                <a:close/>
              </a:path>
              <a:path w="11186160" h="6858000">
                <a:moveTo>
                  <a:pt x="5139069" y="0"/>
                </a:moveTo>
                <a:lnTo>
                  <a:pt x="5137926" y="4699"/>
                </a:lnTo>
                <a:lnTo>
                  <a:pt x="8690394" y="4699"/>
                </a:lnTo>
                <a:lnTo>
                  <a:pt x="51390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1039" y="636523"/>
            <a:ext cx="9789921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3863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Presentación</a:t>
            </a:r>
            <a:r>
              <a:rPr sz="3200" dirty="0"/>
              <a:t> </a:t>
            </a:r>
            <a:r>
              <a:rPr sz="3200" spc="-5" dirty="0"/>
              <a:t>de</a:t>
            </a:r>
            <a:r>
              <a:rPr sz="3200" spc="10" dirty="0"/>
              <a:t> </a:t>
            </a:r>
            <a:r>
              <a:rPr sz="3200" spc="-5" dirty="0"/>
              <a:t>la</a:t>
            </a:r>
            <a:r>
              <a:rPr sz="3200" spc="5" dirty="0"/>
              <a:t> </a:t>
            </a:r>
            <a:r>
              <a:rPr sz="3200" spc="-5" dirty="0"/>
              <a:t>solicitud</a:t>
            </a:r>
            <a:r>
              <a:rPr sz="3200" spc="25" dirty="0"/>
              <a:t> </a:t>
            </a:r>
            <a:r>
              <a:rPr sz="3200" spc="-5" dirty="0"/>
              <a:t>de</a:t>
            </a:r>
            <a:r>
              <a:rPr sz="3200" dirty="0"/>
              <a:t> </a:t>
            </a:r>
            <a:r>
              <a:rPr sz="3200" spc="-5" dirty="0"/>
              <a:t>un</a:t>
            </a:r>
            <a:r>
              <a:rPr sz="3200" dirty="0"/>
              <a:t> </a:t>
            </a:r>
            <a:r>
              <a:rPr sz="3200" spc="-5" dirty="0"/>
              <a:t>club</a:t>
            </a:r>
            <a:r>
              <a:rPr sz="3200" spc="15" dirty="0"/>
              <a:t> </a:t>
            </a:r>
            <a:r>
              <a:rPr sz="3200" spc="-5" dirty="0"/>
              <a:t>nuevo:</a:t>
            </a:r>
            <a:r>
              <a:rPr sz="3200" spc="5" dirty="0"/>
              <a:t> </a:t>
            </a:r>
            <a:r>
              <a:rPr sz="3200" spc="-10" dirty="0"/>
              <a:t>MyLCI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831848" y="1673351"/>
            <a:ext cx="10252075" cy="5026660"/>
            <a:chOff x="1831848" y="1673351"/>
            <a:chExt cx="10252075" cy="5026660"/>
          </a:xfrm>
        </p:grpSpPr>
        <p:sp>
          <p:nvSpPr>
            <p:cNvPr id="5" name="object 5"/>
            <p:cNvSpPr/>
            <p:nvPr/>
          </p:nvSpPr>
          <p:spPr>
            <a:xfrm>
              <a:off x="3029712" y="1673351"/>
              <a:ext cx="2926080" cy="60960"/>
            </a:xfrm>
            <a:custGeom>
              <a:avLst/>
              <a:gdLst/>
              <a:ahLst/>
              <a:cxnLst/>
              <a:rect l="l" t="t" r="r" b="b"/>
              <a:pathLst>
                <a:path w="2926079" h="60960">
                  <a:moveTo>
                    <a:pt x="292608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2926080" y="60960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EB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1848" y="3553967"/>
              <a:ext cx="4686300" cy="31455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62572" y="4296155"/>
              <a:ext cx="5221224" cy="10378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135867" y="3668013"/>
              <a:ext cx="716280" cy="620395"/>
            </a:xfrm>
            <a:custGeom>
              <a:avLst/>
              <a:gdLst/>
              <a:ahLst/>
              <a:cxnLst/>
              <a:rect l="l" t="t" r="r" b="b"/>
              <a:pathLst>
                <a:path w="716279" h="620395">
                  <a:moveTo>
                    <a:pt x="32765" y="541655"/>
                  </a:moveTo>
                  <a:lnTo>
                    <a:pt x="0" y="620268"/>
                  </a:lnTo>
                  <a:lnTo>
                    <a:pt x="82550" y="599313"/>
                  </a:lnTo>
                  <a:lnTo>
                    <a:pt x="68952" y="583565"/>
                  </a:lnTo>
                  <a:lnTo>
                    <a:pt x="52197" y="583565"/>
                  </a:lnTo>
                  <a:lnTo>
                    <a:pt x="43941" y="573913"/>
                  </a:lnTo>
                  <a:lnTo>
                    <a:pt x="53492" y="565659"/>
                  </a:lnTo>
                  <a:lnTo>
                    <a:pt x="32765" y="541655"/>
                  </a:lnTo>
                  <a:close/>
                </a:path>
                <a:path w="716279" h="620395">
                  <a:moveTo>
                    <a:pt x="53492" y="565659"/>
                  </a:moveTo>
                  <a:lnTo>
                    <a:pt x="43941" y="573913"/>
                  </a:lnTo>
                  <a:lnTo>
                    <a:pt x="52197" y="583565"/>
                  </a:lnTo>
                  <a:lnTo>
                    <a:pt x="61792" y="575272"/>
                  </a:lnTo>
                  <a:lnTo>
                    <a:pt x="53492" y="565659"/>
                  </a:lnTo>
                  <a:close/>
                </a:path>
                <a:path w="716279" h="620395">
                  <a:moveTo>
                    <a:pt x="61792" y="575272"/>
                  </a:moveTo>
                  <a:lnTo>
                    <a:pt x="52197" y="583565"/>
                  </a:lnTo>
                  <a:lnTo>
                    <a:pt x="68952" y="583565"/>
                  </a:lnTo>
                  <a:lnTo>
                    <a:pt x="61792" y="575272"/>
                  </a:lnTo>
                  <a:close/>
                </a:path>
                <a:path w="716279" h="620395">
                  <a:moveTo>
                    <a:pt x="708025" y="0"/>
                  </a:moveTo>
                  <a:lnTo>
                    <a:pt x="53492" y="565659"/>
                  </a:lnTo>
                  <a:lnTo>
                    <a:pt x="61792" y="575272"/>
                  </a:lnTo>
                  <a:lnTo>
                    <a:pt x="716279" y="9652"/>
                  </a:lnTo>
                  <a:lnTo>
                    <a:pt x="70802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1815" y="371093"/>
            <a:ext cx="137858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Presentación </a:t>
            </a:r>
            <a:r>
              <a:rPr sz="1600" b="1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de</a:t>
            </a:r>
            <a:r>
              <a:rPr sz="1600" b="1" spc="-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la</a:t>
            </a:r>
            <a:r>
              <a:rPr sz="1600" b="1" spc="-25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solicitud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90241" y="1796033"/>
            <a:ext cx="8975725" cy="27158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Paso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3: </a:t>
            </a:r>
            <a:r>
              <a:rPr sz="1800" b="1" spc="-5" dirty="0">
                <a:solidFill>
                  <a:srgbClr val="4471C4"/>
                </a:solidFill>
                <a:latin typeface="Arial"/>
                <a:cs typeface="Arial"/>
              </a:rPr>
              <a:t>Página</a:t>
            </a:r>
            <a:r>
              <a:rPr sz="1800" b="1" spc="-2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471C4"/>
                </a:solidFill>
                <a:latin typeface="Arial"/>
                <a:cs typeface="Arial"/>
              </a:rPr>
              <a:t>de</a:t>
            </a:r>
            <a:r>
              <a:rPr sz="1800" b="1" spc="-1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Arial"/>
                <a:cs typeface="Arial"/>
              </a:rPr>
              <a:t>MyLCI:</a:t>
            </a:r>
            <a:endParaRPr sz="1800">
              <a:latin typeface="Arial"/>
              <a:cs typeface="Arial"/>
            </a:endParaRPr>
          </a:p>
          <a:p>
            <a:pPr marL="12700" marR="142240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Escriba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su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nombre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usuario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y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contraseña.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Haga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clic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en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el botón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471C4"/>
                </a:solidFill>
                <a:latin typeface="Arial"/>
                <a:cs typeface="Arial"/>
              </a:rPr>
              <a:t>enviar</a:t>
            </a:r>
            <a:r>
              <a:rPr sz="1800" b="1" spc="4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para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ingresar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en</a:t>
            </a:r>
            <a:r>
              <a:rPr sz="1800" spc="-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MyLCI.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200"/>
              </a:lnSpc>
              <a:spcBef>
                <a:spcPts val="425"/>
              </a:spcBef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*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Sugerencia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:</a:t>
            </a:r>
            <a:r>
              <a:rPr sz="1600" spc="4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Solo el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GD,</a:t>
            </a:r>
            <a:r>
              <a:rPr sz="16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el</a:t>
            </a:r>
            <a:r>
              <a:rPr sz="16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coordinador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del</a:t>
            </a:r>
            <a:r>
              <a:rPr sz="16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4555A"/>
                </a:solidFill>
                <a:latin typeface="Arial"/>
                <a:cs typeface="Arial"/>
              </a:rPr>
              <a:t>GMT,</a:t>
            </a:r>
            <a:r>
              <a:rPr sz="1600" spc="4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el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presidente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o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secretario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del</a:t>
            </a:r>
            <a:r>
              <a:rPr sz="16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club patrocinador </a:t>
            </a:r>
            <a:r>
              <a:rPr sz="1600" spc="-4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puede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presentar</a:t>
            </a:r>
            <a:r>
              <a:rPr sz="16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una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solicitud.</a:t>
            </a:r>
            <a:r>
              <a:rPr sz="1600" spc="-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Si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tiene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varios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títulos,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asegúrese</a:t>
            </a:r>
            <a:r>
              <a:rPr sz="16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6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cambiar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el</a:t>
            </a:r>
            <a:r>
              <a:rPr sz="16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título</a:t>
            </a:r>
            <a:r>
              <a:rPr sz="16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una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vez</a:t>
            </a:r>
            <a:r>
              <a:rPr sz="16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que 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inicie</a:t>
            </a:r>
            <a:r>
              <a:rPr sz="1600" spc="-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la</a:t>
            </a:r>
            <a:r>
              <a:rPr sz="1600" spc="-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sesión.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50">
              <a:latin typeface="Arial"/>
              <a:cs typeface="Arial"/>
            </a:endParaRPr>
          </a:p>
          <a:p>
            <a:pPr marL="6247765" marR="849630">
              <a:lnSpc>
                <a:spcPct val="100000"/>
              </a:lnSpc>
            </a:pPr>
            <a:r>
              <a:rPr sz="1800" b="1" spc="-5" dirty="0">
                <a:solidFill>
                  <a:srgbClr val="4471C4"/>
                </a:solidFill>
                <a:latin typeface="Calibri"/>
                <a:cs typeface="Calibri"/>
              </a:rPr>
              <a:t>Cambiar</a:t>
            </a:r>
            <a:r>
              <a:rPr sz="1800" b="1" spc="-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471C4"/>
                </a:solidFill>
                <a:latin typeface="Calibri"/>
                <a:cs typeface="Calibri"/>
              </a:rPr>
              <a:t>el</a:t>
            </a:r>
            <a:r>
              <a:rPr sz="1800" b="1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471C4"/>
                </a:solidFill>
                <a:latin typeface="Calibri"/>
                <a:cs typeface="Calibri"/>
              </a:rPr>
              <a:t>título</a:t>
            </a:r>
            <a:r>
              <a:rPr sz="1800" b="1" spc="-5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471C4"/>
                </a:solidFill>
                <a:latin typeface="Calibri"/>
                <a:cs typeface="Calibri"/>
              </a:rPr>
              <a:t>en </a:t>
            </a:r>
            <a:r>
              <a:rPr sz="1800" b="1" spc="-39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MyLCI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1039" y="636523"/>
            <a:ext cx="9789921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3863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Presentación</a:t>
            </a:r>
            <a:r>
              <a:rPr sz="3200" dirty="0"/>
              <a:t> </a:t>
            </a:r>
            <a:r>
              <a:rPr sz="3200" spc="-5" dirty="0"/>
              <a:t>de</a:t>
            </a:r>
            <a:r>
              <a:rPr sz="3200" spc="10" dirty="0"/>
              <a:t> </a:t>
            </a:r>
            <a:r>
              <a:rPr sz="3200" spc="-5" dirty="0"/>
              <a:t>la</a:t>
            </a:r>
            <a:r>
              <a:rPr sz="3200" spc="5" dirty="0"/>
              <a:t> </a:t>
            </a:r>
            <a:r>
              <a:rPr sz="3200" spc="-5" dirty="0"/>
              <a:t>solicitud</a:t>
            </a:r>
            <a:r>
              <a:rPr sz="3200" spc="25" dirty="0"/>
              <a:t> </a:t>
            </a:r>
            <a:r>
              <a:rPr sz="3200" spc="-5" dirty="0"/>
              <a:t>de</a:t>
            </a:r>
            <a:r>
              <a:rPr sz="3200" dirty="0"/>
              <a:t> </a:t>
            </a:r>
            <a:r>
              <a:rPr sz="3200" spc="-5" dirty="0"/>
              <a:t>un</a:t>
            </a:r>
            <a:r>
              <a:rPr sz="3200" dirty="0"/>
              <a:t> </a:t>
            </a:r>
            <a:r>
              <a:rPr sz="3200" spc="-5" dirty="0"/>
              <a:t>club</a:t>
            </a:r>
            <a:r>
              <a:rPr sz="3200" spc="15" dirty="0"/>
              <a:t> </a:t>
            </a:r>
            <a:r>
              <a:rPr sz="3200" spc="-5" dirty="0"/>
              <a:t>nuevo:</a:t>
            </a:r>
            <a:r>
              <a:rPr sz="3200" spc="5" dirty="0"/>
              <a:t> </a:t>
            </a:r>
            <a:r>
              <a:rPr sz="3200" spc="-10" dirty="0"/>
              <a:t>MyLCI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787395" y="1673351"/>
            <a:ext cx="8100059" cy="4975860"/>
            <a:chOff x="2787395" y="1673351"/>
            <a:chExt cx="8100059" cy="4975860"/>
          </a:xfrm>
        </p:grpSpPr>
        <p:sp>
          <p:nvSpPr>
            <p:cNvPr id="5" name="object 5"/>
            <p:cNvSpPr/>
            <p:nvPr/>
          </p:nvSpPr>
          <p:spPr>
            <a:xfrm>
              <a:off x="3029711" y="1673351"/>
              <a:ext cx="2926080" cy="60960"/>
            </a:xfrm>
            <a:custGeom>
              <a:avLst/>
              <a:gdLst/>
              <a:ahLst/>
              <a:cxnLst/>
              <a:rect l="l" t="t" r="r" b="b"/>
              <a:pathLst>
                <a:path w="2926079" h="60960">
                  <a:moveTo>
                    <a:pt x="292608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2926080" y="60960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EB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7395" y="2869691"/>
              <a:ext cx="3308604" cy="37795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62087" y="3047999"/>
              <a:ext cx="3325367" cy="762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68111" y="4640579"/>
              <a:ext cx="2646680" cy="95885"/>
            </a:xfrm>
            <a:custGeom>
              <a:avLst/>
              <a:gdLst/>
              <a:ahLst/>
              <a:cxnLst/>
              <a:rect l="l" t="t" r="r" b="b"/>
              <a:pathLst>
                <a:path w="2646679" h="95885">
                  <a:moveTo>
                    <a:pt x="76327" y="31748"/>
                  </a:moveTo>
                  <a:lnTo>
                    <a:pt x="76073" y="44448"/>
                  </a:lnTo>
                  <a:lnTo>
                    <a:pt x="2646298" y="95631"/>
                  </a:lnTo>
                  <a:lnTo>
                    <a:pt x="2646553" y="82931"/>
                  </a:lnTo>
                  <a:lnTo>
                    <a:pt x="76327" y="31748"/>
                  </a:lnTo>
                  <a:close/>
                </a:path>
                <a:path w="2646679" h="95885">
                  <a:moveTo>
                    <a:pt x="76962" y="0"/>
                  </a:moveTo>
                  <a:lnTo>
                    <a:pt x="0" y="36576"/>
                  </a:lnTo>
                  <a:lnTo>
                    <a:pt x="75437" y="76200"/>
                  </a:lnTo>
                  <a:lnTo>
                    <a:pt x="76073" y="44448"/>
                  </a:lnTo>
                  <a:lnTo>
                    <a:pt x="63373" y="44196"/>
                  </a:lnTo>
                  <a:lnTo>
                    <a:pt x="63626" y="31496"/>
                  </a:lnTo>
                  <a:lnTo>
                    <a:pt x="76332" y="31496"/>
                  </a:lnTo>
                  <a:lnTo>
                    <a:pt x="76962" y="0"/>
                  </a:lnTo>
                  <a:close/>
                </a:path>
                <a:path w="2646679" h="95885">
                  <a:moveTo>
                    <a:pt x="63626" y="31496"/>
                  </a:moveTo>
                  <a:lnTo>
                    <a:pt x="63373" y="44196"/>
                  </a:lnTo>
                  <a:lnTo>
                    <a:pt x="76073" y="44448"/>
                  </a:lnTo>
                  <a:lnTo>
                    <a:pt x="76327" y="31748"/>
                  </a:lnTo>
                  <a:lnTo>
                    <a:pt x="63626" y="31496"/>
                  </a:lnTo>
                  <a:close/>
                </a:path>
                <a:path w="2646679" h="95885">
                  <a:moveTo>
                    <a:pt x="76332" y="31496"/>
                  </a:moveTo>
                  <a:lnTo>
                    <a:pt x="63626" y="31496"/>
                  </a:lnTo>
                  <a:lnTo>
                    <a:pt x="76327" y="31748"/>
                  </a:lnTo>
                  <a:lnTo>
                    <a:pt x="76332" y="314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86785" y="1958721"/>
            <a:ext cx="8231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Paso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3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: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Haga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clic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la pestaña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“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Mis</a:t>
            </a:r>
            <a:r>
              <a:rPr sz="1800" i="1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clubes</a:t>
            </a:r>
            <a:r>
              <a:rPr sz="1800" i="1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i="1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Leones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”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luego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en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solicitudes</a:t>
            </a:r>
            <a:r>
              <a:rPr sz="1800" i="1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de </a:t>
            </a:r>
            <a:r>
              <a:rPr sz="1800" i="1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clubes</a:t>
            </a:r>
            <a:r>
              <a:rPr sz="1800" i="1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nuevos</a:t>
            </a:r>
            <a:r>
              <a:rPr sz="1800" i="1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en</a:t>
            </a:r>
            <a:r>
              <a:rPr sz="1800" i="1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el</a:t>
            </a:r>
            <a:r>
              <a:rPr sz="1800" i="1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54555A"/>
                </a:solidFill>
                <a:latin typeface="Arial"/>
                <a:cs typeface="Arial"/>
              </a:rPr>
              <a:t>menú</a:t>
            </a:r>
            <a:r>
              <a:rPr sz="1800" i="1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desplegable.</a:t>
            </a:r>
            <a:r>
              <a:rPr sz="1800" i="1" spc="5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Haga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clic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en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el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botón</a:t>
            </a:r>
            <a:r>
              <a:rPr sz="1800" spc="-9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Añadir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club.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1815" y="371093"/>
            <a:ext cx="137858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Presentación </a:t>
            </a:r>
            <a:r>
              <a:rPr sz="1600" b="1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de</a:t>
            </a:r>
            <a:r>
              <a:rPr sz="1600" b="1" spc="-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la</a:t>
            </a:r>
            <a:r>
              <a:rPr sz="1600" b="1" spc="-25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solicitud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15300" y="4160520"/>
            <a:ext cx="2286000" cy="100584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30480" rIns="0" bIns="0" rtlCol="0">
            <a:spAutoFit/>
          </a:bodyPr>
          <a:lstStyle/>
          <a:p>
            <a:pPr marL="92075" marR="107950">
              <a:lnSpc>
                <a:spcPct val="100000"/>
              </a:lnSpc>
              <a:spcBef>
                <a:spcPts val="240"/>
              </a:spcBef>
            </a:pPr>
            <a:r>
              <a:rPr sz="1600" spc="-10" dirty="0">
                <a:latin typeface="Calibri"/>
                <a:cs typeface="Calibri"/>
              </a:rPr>
              <a:t>Sugerencia: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Use </a:t>
            </a:r>
            <a:r>
              <a:rPr sz="1600" spc="-10" dirty="0">
                <a:latin typeface="Calibri"/>
                <a:cs typeface="Calibri"/>
              </a:rPr>
              <a:t>este </a:t>
            </a:r>
            <a:r>
              <a:rPr sz="1600" spc="-5" dirty="0">
                <a:latin typeface="Calibri"/>
                <a:cs typeface="Calibri"/>
              </a:rPr>
              <a:t> paso </a:t>
            </a:r>
            <a:r>
              <a:rPr sz="1600" spc="-15" dirty="0">
                <a:latin typeface="Calibri"/>
                <a:cs typeface="Calibri"/>
              </a:rPr>
              <a:t>para </a:t>
            </a:r>
            <a:r>
              <a:rPr sz="1600" spc="-5" dirty="0">
                <a:latin typeface="Calibri"/>
                <a:cs typeface="Calibri"/>
              </a:rPr>
              <a:t>acceder al club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nuevo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durante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todo</a:t>
            </a:r>
            <a:r>
              <a:rPr sz="1600" spc="-5" dirty="0">
                <a:latin typeface="Calibri"/>
                <a:cs typeface="Calibri"/>
              </a:rPr>
              <a:t> el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proceso.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1662</Words>
  <Application>Microsoft Office PowerPoint</Application>
  <PresentationFormat>Widescreen</PresentationFormat>
  <Paragraphs>184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Helvetica Neue</vt:lpstr>
      <vt:lpstr>Times New Roman</vt:lpstr>
      <vt:lpstr>Wingdings</vt:lpstr>
      <vt:lpstr>Office Theme</vt:lpstr>
      <vt:lpstr>PowerPoint Presentation</vt:lpstr>
      <vt:lpstr>Proceso de solicitud de  club nuevo</vt:lpstr>
      <vt:lpstr>Presentación de la solicitud de un club nuevo:  Elegir un nombre</vt:lpstr>
      <vt:lpstr>Proceso de solicitud de carta  constitutiva</vt:lpstr>
      <vt:lpstr>Presentación de la solicitud de un club  nuevo: Proceso de solicitud del distrito</vt:lpstr>
      <vt:lpstr>Presentación de la solicitud de un club nuevo: MyLCI</vt:lpstr>
      <vt:lpstr>Presentación de la solicitud de un club nuevo: MyLCI</vt:lpstr>
      <vt:lpstr>Presentación de la solicitud de un club nuevo: MyLCI</vt:lpstr>
      <vt:lpstr>Presentación de la solicitud de un club nuevo: MyLCI</vt:lpstr>
      <vt:lpstr>Presentación de la solicitud de un club nuevo: MyLCI</vt:lpstr>
      <vt:lpstr>Pasos de la solicitud de carta  constitutiva</vt:lpstr>
      <vt:lpstr>Presentación de la solicitud de un club nuevo: MyLCI</vt:lpstr>
      <vt:lpstr>Información del tablero de la solicitud del club nuevo</vt:lpstr>
      <vt:lpstr>Presentación de la solicitud de un club nuevo:  Etapa de finalización pendiente - Añadir socios</vt:lpstr>
      <vt:lpstr>PowerPoint Presentation</vt:lpstr>
      <vt:lpstr>Presentación de la solicitud de un club nuevo: Etapa de aprobación final de LCI</vt:lpstr>
      <vt:lpstr>Presentación de la solicitud de un club nuevo: Constitución</vt:lpstr>
      <vt:lpstr>Sugerencias para la presentación de la solicitud de un club nuevo</vt:lpstr>
      <vt:lpstr>Apoyo a la constitución de clubes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Gray, Tracy</cp:lastModifiedBy>
  <cp:revision>3</cp:revision>
  <dcterms:created xsi:type="dcterms:W3CDTF">2021-10-20T19:00:57Z</dcterms:created>
  <dcterms:modified xsi:type="dcterms:W3CDTF">2023-04-13T16:13:23Z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2021-10-20T00:00:00Z</vt:filetime>
  </property>
</Properties>
</file>