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57" r:id="rId7"/>
    <p:sldMasterId id="2147483769" r:id="rId8"/>
    <p:sldMasterId id="2147483800" r:id="rId9"/>
    <p:sldMasterId id="2147483813" r:id="rId10"/>
    <p:sldMasterId id="2147483823" r:id="rId11"/>
    <p:sldMasterId id="2147483843" r:id="rId12"/>
    <p:sldMasterId id="2147483861" r:id="rId13"/>
    <p:sldMasterId id="2147483882" r:id="rId14"/>
    <p:sldMasterId id="2147483896" r:id="rId15"/>
  </p:sldMasterIdLst>
  <p:notesMasterIdLst>
    <p:notesMasterId r:id="rId44"/>
  </p:notesMasterIdLst>
  <p:sldIdLst>
    <p:sldId id="257" r:id="rId16"/>
    <p:sldId id="329" r:id="rId17"/>
    <p:sldId id="325" r:id="rId18"/>
    <p:sldId id="334" r:id="rId19"/>
    <p:sldId id="332" r:id="rId20"/>
    <p:sldId id="321" r:id="rId21"/>
    <p:sldId id="333" r:id="rId22"/>
    <p:sldId id="354" r:id="rId23"/>
    <p:sldId id="260" r:id="rId24"/>
    <p:sldId id="340" r:id="rId25"/>
    <p:sldId id="342" r:id="rId26"/>
    <p:sldId id="353" r:id="rId27"/>
    <p:sldId id="326" r:id="rId28"/>
    <p:sldId id="330" r:id="rId29"/>
    <p:sldId id="350" r:id="rId30"/>
    <p:sldId id="355" r:id="rId31"/>
    <p:sldId id="356" r:id="rId32"/>
    <p:sldId id="360" r:id="rId33"/>
    <p:sldId id="361" r:id="rId34"/>
    <p:sldId id="346" r:id="rId35"/>
    <p:sldId id="347" r:id="rId36"/>
    <p:sldId id="358" r:id="rId37"/>
    <p:sldId id="320" r:id="rId38"/>
    <p:sldId id="339" r:id="rId39"/>
    <p:sldId id="348" r:id="rId40"/>
    <p:sldId id="313" r:id="rId41"/>
    <p:sldId id="316" r:id="rId42"/>
    <p:sldId id="279"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Millen, Clare" initials="MC" lastIdx="1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054"/>
    <a:srgbClr val="0C2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8779" autoAdjust="0"/>
    <p:restoredTop sz="84872" autoAdjust="0"/>
  </p:normalViewPr>
  <p:slideViewPr>
    <p:cSldViewPr snapToGrid="0">
      <p:cViewPr>
        <p:scale>
          <a:sx n="40" d="100"/>
          <a:sy n="40" d="100"/>
        </p:scale>
        <p:origin x="1070" y="17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90" d="100"/>
          <a:sy n="90" d="100"/>
        </p:scale>
        <p:origin x="1243" y="-20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6/7/2019</a:t>
            </a:fld>
            <a:endParaRPr lang="es-E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es-ES"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es-ES" sz="1600" dirty="0"/>
              <a:t>Hola a todos, me llamo Clare MacMillen y me alegra darles la bienvenida a nuestro </a:t>
            </a:r>
            <a:r>
              <a:rPr lang="es-ES" sz="1600" dirty="0" smtClean="0"/>
              <a:t>webinar </a:t>
            </a:r>
            <a:r>
              <a:rPr lang="es-ES" sz="1600" dirty="0"/>
              <a:t>de MyLion.</a:t>
            </a:r>
          </a:p>
          <a:p>
            <a:endParaRPr lang="es-ES" sz="1600" baseline="0" dirty="0"/>
          </a:p>
          <a:p>
            <a:endParaRPr lang="es-ES" sz="1600"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es-ES" dirty="0">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Estas oportunidades (conectar, descubrir otras ideas de servicio, y más) son posibles gracias a dos grandes cambios en el funcionamiento de MyLion en comparación con MyLCI.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En primer lugar, cualquier León o Leo puede usar MyLion. Esta es la primera de nuestras aplicaciones que está abierta a todos los socios.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En segundo lugar, y este es el tema central de nuestro </a:t>
            </a:r>
            <a:r>
              <a:rPr lang="es-ES" dirty="0" smtClean="0"/>
              <a:t>webinar </a:t>
            </a:r>
            <a:r>
              <a:rPr lang="es-ES" dirty="0" smtClean="0"/>
              <a:t>de hoy, ahora hay DOS rutas para crear una actividad. En MyLion, puede crear una actividad ANTES de que ocurra, o puede presentar un informe de una actividad después de que haya ocurrido.</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10</a:t>
            </a:fld>
            <a:endParaRPr lang="es-ES" dirty="0">
              <a:solidFill>
                <a:prstClr val="black"/>
              </a:solidFill>
            </a:endParaRPr>
          </a:p>
        </p:txBody>
      </p:sp>
    </p:spTree>
    <p:extLst>
      <p:ext uri="{BB962C8B-B14F-4D97-AF65-F5344CB8AC3E}">
        <p14:creationId xmlns:p14="http://schemas.microsoft.com/office/powerpoint/2010/main" val="211196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mtClean="0"/>
              <a:t>Vamos a empezar con la presentación del informe de una actividad después de que ya se haya realizado. </a:t>
            </a:r>
          </a:p>
          <a:p>
            <a:endParaRPr lang="es-ES" baseline="0" dirty="0"/>
          </a:p>
          <a:p>
            <a:r>
              <a:rPr lang="es-ES" smtClean="0"/>
              <a:t>Si elige presentar un informe de una actividad una vez que ya ha ocurrido, no hay muchos cambios con respecto a MyLCI. Solamente los dirigentes pueden presentar un informe de una actividad después de que haya ocurrido. </a:t>
            </a:r>
            <a:r>
              <a:rPr lang="es-ES" b="1" baseline="0" dirty="0"/>
              <a:t>Para ello, debe elegir “Presentar informe de actividad” </a:t>
            </a:r>
            <a:r>
              <a:rPr lang="es-ES" b="1" smtClean="0"/>
              <a:t>(Report Activity)</a:t>
            </a:r>
            <a:r>
              <a:rPr lang="es-ES" smtClean="0"/>
              <a:t>, ingresar los detalles de la actividad, y luego enviar.</a:t>
            </a:r>
          </a:p>
          <a:p>
            <a:endParaRPr lang="es-ES" baseline="0" dirty="0"/>
          </a:p>
          <a:p>
            <a:r>
              <a:rPr lang="es-ES" smtClean="0"/>
              <a:t>Esta característica está disponible también en la aplicación MyLion.</a:t>
            </a:r>
          </a:p>
          <a:p>
            <a:endParaRPr lang="es-ES" baseline="0" dirty="0"/>
          </a:p>
          <a:p>
            <a:endParaRPr lang="es-E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11</a:t>
            </a:fld>
            <a:endParaRPr lang="es-ES" dirty="0">
              <a:solidFill>
                <a:prstClr val="black"/>
              </a:solidFill>
            </a:endParaRPr>
          </a:p>
        </p:txBody>
      </p:sp>
    </p:spTree>
    <p:extLst>
      <p:ext uri="{BB962C8B-B14F-4D97-AF65-F5344CB8AC3E}">
        <p14:creationId xmlns:p14="http://schemas.microsoft.com/office/powerpoint/2010/main" val="57292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mtClean="0"/>
              <a:t>Vamos a ver un vídeo de un usuario León presentando un informe de una actividad después de que ha ocurrido, usando la aplicación web MyLion. </a:t>
            </a:r>
            <a:endParaRPr lang="es-E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12</a:t>
            </a:fld>
            <a:endParaRPr lang="es-ES" dirty="0">
              <a:solidFill>
                <a:prstClr val="black"/>
              </a:solidFill>
            </a:endParaRPr>
          </a:p>
        </p:txBody>
      </p:sp>
    </p:spTree>
    <p:extLst>
      <p:ext uri="{BB962C8B-B14F-4D97-AF65-F5344CB8AC3E}">
        <p14:creationId xmlns:p14="http://schemas.microsoft.com/office/powerpoint/2010/main" val="428152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kern="0" dirty="0">
                <a:solidFill>
                  <a:prstClr val="white"/>
                </a:solidFill>
                <a:latin typeface="Arial" charset="0"/>
              </a:rPr>
              <a:t>Ahora, echemos un vistazo a la otra ruta para presentar un informe en MyLion: crear una actividad antes de que ocurra, o planificar. Ya sea que estemos haciendo la compra, trabajando en un proyecto en nuestro trabajo o pensando en nuestra próxima actividad de servicio, la planificación es una parte importante de nuestra vida diaria.</a:t>
            </a:r>
          </a:p>
          <a:p>
            <a:pPr algn="l"/>
            <a:endParaRPr lang="es-ES" sz="1200" b="0" kern="0" baseline="0" dirty="0">
              <a:solidFill>
                <a:prstClr val="white"/>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0" dirty="0">
                <a:solidFill>
                  <a:schemeClr val="accent2">
                    <a:lumMod val="50000"/>
                  </a:schemeClr>
                </a:solidFill>
                <a:latin typeface="Arial" charset="0"/>
              </a:rPr>
              <a:t>Ahora mismo, los Leones y Leos usan una amplia variedad de herramientas para </a:t>
            </a:r>
            <a:r>
              <a:rPr lang="es-ES" sz="1200" kern="0" dirty="0" smtClean="0">
                <a:solidFill>
                  <a:schemeClr val="accent2">
                    <a:lumMod val="50000"/>
                  </a:schemeClr>
                </a:solidFill>
                <a:latin typeface="Arial" charset="0"/>
              </a:rPr>
              <a:t>planificar </a:t>
            </a:r>
            <a:r>
              <a:rPr lang="es-ES" sz="1200" kern="0" dirty="0">
                <a:solidFill>
                  <a:schemeClr val="accent2">
                    <a:lumMod val="50000"/>
                  </a:schemeClr>
                </a:solidFill>
                <a:latin typeface="Arial" charset="0"/>
              </a:rPr>
              <a:t>su servicio. Luego, una vez completada la actividad de servicio, lo que hacíamos era iniciar </a:t>
            </a:r>
            <a:r>
              <a:rPr lang="es-ES" sz="1200" kern="0" dirty="0" smtClean="0">
                <a:solidFill>
                  <a:schemeClr val="accent2">
                    <a:lumMod val="50000"/>
                  </a:schemeClr>
                </a:solidFill>
                <a:latin typeface="Arial" charset="0"/>
              </a:rPr>
              <a:t>la sesión </a:t>
            </a:r>
            <a:r>
              <a:rPr lang="es-ES" sz="1200" kern="0" dirty="0">
                <a:solidFill>
                  <a:schemeClr val="accent2">
                    <a:lumMod val="50000"/>
                  </a:schemeClr>
                </a:solidFill>
                <a:latin typeface="Arial" charset="0"/>
              </a:rPr>
              <a:t>en MyLCI y presentar un informe. Como se mencionó antes, algunos de los desafíos con este método 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0" baseline="0" dirty="0">
              <a:solidFill>
                <a:schemeClr val="accent2">
                  <a:lumMod val="50000"/>
                </a:schemeClr>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s-ES" sz="1200" b="1" kern="0" baseline="0" dirty="0">
                <a:solidFill>
                  <a:schemeClr val="accent2">
                    <a:lumMod val="50000"/>
                  </a:schemeClr>
                </a:solidFill>
                <a:latin typeface="Arial" charset="0"/>
              </a:rPr>
              <a:t>Duplicamos nuestra carga de trabajo</a:t>
            </a:r>
            <a:r>
              <a:rPr lang="es-ES" sz="1200" kern="0" baseline="0" dirty="0">
                <a:solidFill>
                  <a:schemeClr val="accent2">
                    <a:lumMod val="50000"/>
                  </a:schemeClr>
                </a:solidFill>
                <a:latin typeface="Arial" charset="0"/>
              </a:rPr>
              <a:t>. Probablemente estemos </a:t>
            </a:r>
            <a:r>
              <a:rPr lang="es-ES" sz="1200" kern="0" baseline="0" dirty="0" smtClean="0">
                <a:solidFill>
                  <a:schemeClr val="accent2">
                    <a:lumMod val="50000"/>
                  </a:schemeClr>
                </a:solidFill>
                <a:latin typeface="Arial" charset="0"/>
              </a:rPr>
              <a:t>planificando </a:t>
            </a:r>
            <a:r>
              <a:rPr lang="es-ES" sz="1200" kern="0" baseline="0" dirty="0">
                <a:solidFill>
                  <a:schemeClr val="accent2">
                    <a:lumMod val="50000"/>
                  </a:schemeClr>
                </a:solidFill>
                <a:latin typeface="Arial" charset="0"/>
              </a:rPr>
              <a:t>nuestra actividad en Facebook, a través de correo electrónico o usando otra plataforma. ¿Por qué no </a:t>
            </a:r>
            <a:r>
              <a:rPr lang="es-ES" sz="1200" kern="0" baseline="0" dirty="0" smtClean="0">
                <a:solidFill>
                  <a:schemeClr val="accent2">
                    <a:lumMod val="50000"/>
                  </a:schemeClr>
                </a:solidFill>
                <a:latin typeface="Arial" charset="0"/>
              </a:rPr>
              <a:t>planificar </a:t>
            </a:r>
            <a:r>
              <a:rPr lang="es-ES" sz="1200" kern="0" baseline="0" dirty="0">
                <a:solidFill>
                  <a:schemeClr val="accent2">
                    <a:lumMod val="50000"/>
                  </a:schemeClr>
                </a:solidFill>
                <a:latin typeface="Arial" charset="0"/>
              </a:rPr>
              <a:t>la actividad en el mismo lugar en el que presentaremos el informe sobre ella?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s-ES" sz="1200" b="1" kern="0" baseline="0" dirty="0">
                <a:solidFill>
                  <a:schemeClr val="accent2">
                    <a:lumMod val="50000"/>
                  </a:schemeClr>
                </a:solidFill>
                <a:latin typeface="Arial" charset="0"/>
              </a:rPr>
              <a:t>Es posible que no recordemos todos los detalles de la actividad. </a:t>
            </a:r>
            <a:r>
              <a:rPr lang="es-ES" sz="1200" kern="0" baseline="0" dirty="0">
                <a:solidFill>
                  <a:schemeClr val="accent2">
                    <a:lumMod val="50000"/>
                  </a:schemeClr>
                </a:solidFill>
                <a:latin typeface="Arial" charset="0"/>
              </a:rPr>
              <a:t>Ingresar información después de que la actividad haya ocurrido aumenta la probabilidad de que nos olvidemos de algunos detalles específicos.</a:t>
            </a:r>
            <a:endParaRPr lang="es-ES" sz="1200" b="1" kern="0" baseline="0" dirty="0">
              <a:solidFill>
                <a:schemeClr val="accent2">
                  <a:lumMod val="50000"/>
                </a:schemeClr>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s-ES" sz="1200" b="1" kern="0" baseline="0" dirty="0">
                <a:solidFill>
                  <a:schemeClr val="accent2">
                    <a:lumMod val="50000"/>
                  </a:schemeClr>
                </a:solidFill>
                <a:latin typeface="Arial" charset="0"/>
              </a:rPr>
              <a:t>Los socios que no son dirigentes no pueden tomar la iniciativa. </a:t>
            </a:r>
            <a:r>
              <a:rPr lang="es-ES" sz="1200" kern="0" baseline="0" dirty="0">
                <a:solidFill>
                  <a:schemeClr val="accent2">
                    <a:lumMod val="50000"/>
                  </a:schemeClr>
                </a:solidFill>
                <a:latin typeface="Arial" charset="0"/>
              </a:rPr>
              <a:t>Actualmente, solo los dirigentes pueden ingresar detalles de las actividades de servicio, pero es posible que los líderes de una actividad sean socios que no son dirigentes.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0" baseline="0" dirty="0">
                <a:solidFill>
                  <a:schemeClr val="accent2">
                    <a:lumMod val="50000"/>
                  </a:schemeClr>
                </a:solidFill>
                <a:latin typeface="Arial" charset="0"/>
              </a:rPr>
              <a:t>Esto cambia con MyLion. Ahora tenemos una ruta no solo para presentar un informe de una actividad de servicio que ya ha ocurrido, sino para combinar las tareas de planificación y presentación de informe de una actividad de servicio.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0" baseline="0" dirty="0">
                <a:solidFill>
                  <a:schemeClr val="accent2">
                    <a:lumMod val="50000"/>
                  </a:schemeClr>
                </a:solidFill>
                <a:latin typeface="Arial" charset="0"/>
              </a:rPr>
              <a:t>Además, planificar en MyLion puede tener algunas ventajas claras: Podemos: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0" baseline="0" dirty="0">
                <a:solidFill>
                  <a:schemeClr val="accent2">
                    <a:lumMod val="50000"/>
                  </a:schemeClr>
                </a:solidFill>
                <a:latin typeface="Arial" charset="0"/>
              </a:rPr>
              <a:t>Invitar a otros Leones y Leos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0" baseline="0" dirty="0">
                <a:solidFill>
                  <a:schemeClr val="accent2">
                    <a:lumMod val="50000"/>
                  </a:schemeClr>
                </a:solidFill>
                <a:latin typeface="Arial" charset="0"/>
              </a:rPr>
              <a:t>Enviar mensajes a socios para ayudar con la organización o compartir actualizaciones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0" baseline="0" dirty="0">
                <a:solidFill>
                  <a:schemeClr val="accent2">
                    <a:lumMod val="50000"/>
                  </a:schemeClr>
                </a:solidFill>
                <a:latin typeface="Arial" charset="0"/>
              </a:rPr>
              <a:t>Mantener informados a nuestros líderes de distrito y de distrito múltiple sobre las actividades a las que podrían asistir o que podrían apoyar, ya que será posible hacer búsquedas de estas actividades.</a:t>
            </a:r>
            <a:endParaRPr lang="es-E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0" baseline="0" dirty="0">
                <a:solidFill>
                  <a:schemeClr val="accent2">
                    <a:lumMod val="50000"/>
                  </a:schemeClr>
                </a:solidFill>
                <a:latin typeface="Arial" charset="0"/>
              </a:rPr>
              <a:t>Para aprovechar la opción de planificar una actividad en MyLion, </a:t>
            </a:r>
            <a:r>
              <a:rPr lang="es-ES" sz="1200" b="1" kern="0" baseline="0" dirty="0">
                <a:solidFill>
                  <a:schemeClr val="accent2">
                    <a:lumMod val="50000"/>
                  </a:schemeClr>
                </a:solidFill>
                <a:latin typeface="Arial" charset="0"/>
              </a:rPr>
              <a:t>seleccionaremos “Nueva actividad” ("New Activity"), </a:t>
            </a:r>
            <a:r>
              <a:rPr lang="es-ES" sz="1200" kern="0" baseline="0" dirty="0">
                <a:solidFill>
                  <a:schemeClr val="accent2">
                    <a:lumMod val="50000"/>
                  </a:schemeClr>
                </a:solidFill>
                <a:latin typeface="Arial" charset="0"/>
              </a:rPr>
              <a:t>añadiremos todos los detalles de nuestro proyecto, como título, hora y lugar, invitaremos a los socios a unirse, ¡y listo! Publicaremos la actividad y, una vez que haya terminado, los dirigentes podrán iniciar </a:t>
            </a:r>
            <a:r>
              <a:rPr lang="es-ES" sz="1200" kern="0" baseline="0" dirty="0" smtClean="0">
                <a:solidFill>
                  <a:schemeClr val="accent2">
                    <a:lumMod val="50000"/>
                  </a:schemeClr>
                </a:solidFill>
                <a:latin typeface="Arial" charset="0"/>
              </a:rPr>
              <a:t>la sesión </a:t>
            </a:r>
            <a:r>
              <a:rPr lang="es-ES" sz="1200" kern="0" baseline="0" dirty="0">
                <a:solidFill>
                  <a:schemeClr val="accent2">
                    <a:lumMod val="50000"/>
                  </a:schemeClr>
                </a:solidFill>
                <a:latin typeface="Arial" charset="0"/>
              </a:rPr>
              <a:t>e informar los detalles finales.</a:t>
            </a:r>
            <a:endParaRPr lang="es-E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13</a:t>
            </a:fld>
            <a:endParaRPr lang="es-ES" dirty="0">
              <a:solidFill>
                <a:prstClr val="black"/>
              </a:solidFill>
            </a:endParaRPr>
          </a:p>
        </p:txBody>
      </p:sp>
    </p:spTree>
    <p:extLst>
      <p:ext uri="{BB962C8B-B14F-4D97-AF65-F5344CB8AC3E}">
        <p14:creationId xmlns:p14="http://schemas.microsoft.com/office/powerpoint/2010/main" val="171914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mtClean="0"/>
              <a:t>Ahora que entendemos la diferencia entre planificar, o crear una "Nueva actividad" en MyLion, en comparación con presentar un informe de una actividad pasada, vamos a ver una demostración.</a:t>
            </a:r>
          </a:p>
          <a:p>
            <a:endParaRPr lang="es-ES" baseline="0" dirty="0"/>
          </a:p>
          <a:p>
            <a:r>
              <a:rPr lang="es-ES" smtClean="0"/>
              <a:t>Aquí tenemos a un León creando una actividad próxima, o "Nueva actividad", para su club en la aplicación del sitio web MyLion.</a:t>
            </a:r>
            <a:endParaRPr lang="es-ES" dirty="0"/>
          </a:p>
        </p:txBody>
      </p:sp>
      <p:sp>
        <p:nvSpPr>
          <p:cNvPr id="4" name="Slide Number Placeholder 3"/>
          <p:cNvSpPr>
            <a:spLocks noGrp="1"/>
          </p:cNvSpPr>
          <p:nvPr>
            <p:ph type="sldNum" sz="quarter" idx="10"/>
          </p:nvPr>
        </p:nvSpPr>
        <p:spPr/>
        <p:txBody>
          <a:bodyPr/>
          <a:lstStyle/>
          <a:p>
            <a:fld id="{EE4159E8-CA19-4BB0-8ED9-16527D3A2E7E}" type="slidenum">
              <a:rPr lang="en-US" smtClean="0"/>
              <a:t>14</a:t>
            </a:fld>
            <a:endParaRPr lang="es-ES" dirty="0"/>
          </a:p>
        </p:txBody>
      </p:sp>
    </p:spTree>
    <p:extLst>
      <p:ext uri="{BB962C8B-B14F-4D97-AF65-F5344CB8AC3E}">
        <p14:creationId xmlns:p14="http://schemas.microsoft.com/office/powerpoint/2010/main" val="445675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Como dije, cualquier socio </a:t>
            </a:r>
            <a:r>
              <a:rPr lang="es-ES" dirty="0" smtClean="0"/>
              <a:t>del </a:t>
            </a:r>
            <a:r>
              <a:rPr lang="es-ES" dirty="0" smtClean="0"/>
              <a:t>club puede crear una Cuenta de León y usar MyLion. Sin embargo, solamente los dirigentes que se mostraron aquí pueden presentar un informe sobre una actividad.</a:t>
            </a:r>
          </a:p>
          <a:p>
            <a:endParaRPr lang="es-ES" baseline="0" dirty="0"/>
          </a:p>
          <a:p>
            <a:r>
              <a:rPr lang="es-ES" dirty="0" smtClean="0"/>
              <a:t>Estos dirigentes tienen otros permisos únicos en MyLion.</a:t>
            </a:r>
          </a:p>
          <a:p>
            <a:endParaRPr lang="es-ES" baseline="0" dirty="0"/>
          </a:p>
          <a:p>
            <a:r>
              <a:rPr lang="es-ES" dirty="0" smtClean="0"/>
              <a:t>Estas personas también pueden:</a:t>
            </a:r>
          </a:p>
          <a:p>
            <a:pPr marL="228600" indent="-228600">
              <a:buFont typeface="+mj-lt"/>
              <a:buAutoNum type="arabicPeriod"/>
            </a:pPr>
            <a:endParaRPr lang="es-ES" baseline="0" dirty="0"/>
          </a:p>
          <a:p>
            <a:pPr marL="228600" indent="-228600">
              <a:buFont typeface="+mj-lt"/>
              <a:buAutoNum type="arabicPeriod"/>
            </a:pPr>
            <a:r>
              <a:rPr lang="es-ES" dirty="0" smtClean="0"/>
              <a:t>Eliminar una actividad creada por un socio</a:t>
            </a:r>
          </a:p>
          <a:p>
            <a:pPr marL="228600" indent="-228600">
              <a:buFont typeface="+mj-lt"/>
              <a:buAutoNum type="arabicPeriod"/>
            </a:pPr>
            <a:r>
              <a:rPr lang="es-ES" dirty="0" smtClean="0"/>
              <a:t>Editar una  actividad creada por un socio</a:t>
            </a:r>
          </a:p>
          <a:p>
            <a:pPr marL="228600" indent="-228600">
              <a:buFont typeface="+mj-lt"/>
              <a:buAutoNum type="arabicPeriod"/>
            </a:pPr>
            <a:r>
              <a:rPr lang="es-ES" dirty="0" smtClean="0"/>
              <a:t>Crear un perfil de club en la aplicación MyLion.</a:t>
            </a:r>
          </a:p>
          <a:p>
            <a:endParaRPr lang="es-ES" baseline="0" dirty="0"/>
          </a:p>
          <a:p>
            <a:r>
              <a:rPr lang="es-ES" dirty="0" smtClean="0"/>
              <a:t>El Perfil del club es una excelente oportunidad para compartir más sobre su club con otros Leones, así como con miembros de la comunidad que podrían estar interesados en unirse a su club. Los perfiles de los clubes en MyLion se muestran en el Localizador de clubes de lionsclubs.org.  Por eso, elija una fotografía divertida que represente a sus socios, incluya una descripción sobre por qué su club es especial, y luego use el Localizador de clubes en lionsclubs.org para ver cómo se presenta su club a los posibles socios.</a:t>
            </a:r>
            <a:endParaRPr lang="es-E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15</a:t>
            </a:fld>
            <a:endParaRPr lang="es-ES" dirty="0">
              <a:solidFill>
                <a:prstClr val="black"/>
              </a:solidFill>
            </a:endParaRPr>
          </a:p>
        </p:txBody>
      </p:sp>
    </p:spTree>
    <p:extLst>
      <p:ext uri="{BB962C8B-B14F-4D97-AF65-F5344CB8AC3E}">
        <p14:creationId xmlns:p14="http://schemas.microsoft.com/office/powerpoint/2010/main" val="342192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Ahora, a partir de nuestro foro MyLion en Facebook, nuestros </a:t>
            </a:r>
            <a:r>
              <a:rPr lang="es-ES" dirty="0" smtClean="0"/>
              <a:t>webinars </a:t>
            </a:r>
            <a:r>
              <a:rPr lang="es-ES" dirty="0" smtClean="0"/>
              <a:t>de distrito y los comentarios recibidos de Leones y Leos como usted, sabemos que hay algunos matices en cómo los Leones </a:t>
            </a:r>
            <a:r>
              <a:rPr lang="es-ES" dirty="0" smtClean="0"/>
              <a:t>planifican </a:t>
            </a:r>
            <a:r>
              <a:rPr lang="es-ES" dirty="0" smtClean="0"/>
              <a:t>y presentan informes de servicio. Voy a comentar algunas de las preguntas frecuentes más típicas.</a:t>
            </a:r>
          </a:p>
          <a:p>
            <a:endParaRPr lang="es-ES" baseline="0" dirty="0"/>
          </a:p>
          <a:p>
            <a:pPr marL="171450" indent="-171450">
              <a:buFont typeface="Arial" panose="020B0604020202020204" pitchFamily="34" charset="0"/>
              <a:buChar char="•"/>
            </a:pPr>
            <a:r>
              <a:rPr lang="es-ES" dirty="0" smtClean="0"/>
              <a:t>En primer lugar, si usted es un León con varios títulos, está acostumbrado a cambiar de título en MyLCI manualmente. MyLion está diseñado de otra manera. Si usted es un León con varios títulos, MyLion reconocerá todos sus roles en la Asociación Internacional de Clubes de Leones y le dará acceso basándose en todos esos títulos. No necesita cambiar su rol.</a:t>
            </a:r>
          </a:p>
          <a:p>
            <a:endParaRPr lang="es-ES" baseline="0" dirty="0"/>
          </a:p>
          <a:p>
            <a:pPr marL="171450" lvl="0" indent="-171450">
              <a:buFont typeface="Arial" panose="020B0604020202020204" pitchFamily="34" charset="0"/>
              <a:buChar char="•"/>
            </a:pPr>
            <a:r>
              <a:rPr lang="es-ES" baseline="0" dirty="0" smtClean="0">
                <a:solidFill>
                  <a:schemeClr val="tx1"/>
                </a:solidFill>
              </a:rPr>
              <a:t>En </a:t>
            </a:r>
            <a:r>
              <a:rPr lang="es-ES" baseline="0" dirty="0">
                <a:solidFill>
                  <a:schemeClr val="tx1"/>
                </a:solidFill>
              </a:rPr>
              <a:t>segundo lugar, si bien MyLion será el lugar de los informes de actividades de servicio a partir del 1 de julio de 2019, los dirigentes tendrán un periodo de gracia para la presentación de informes 2018-2019. Usted podrá presentar informes de las actividades de servicio 2018-2019 en MyLCI hasta el 15 de julio de 2019.</a:t>
            </a:r>
          </a:p>
          <a:p>
            <a:endParaRPr lang="es-ES" baseline="0" dirty="0">
              <a:solidFill>
                <a:schemeClr val="tx1"/>
              </a:solidFill>
            </a:endParaRPr>
          </a:p>
          <a:p>
            <a:endParaRPr lang="es-ES" baseline="0" dirty="0"/>
          </a:p>
          <a:p>
            <a:endParaRPr lang="es-ES" baseline="0" dirty="0"/>
          </a:p>
          <a:p>
            <a:endParaRPr lang="es-ES" baseline="0" dirty="0"/>
          </a:p>
          <a:p>
            <a:endParaRPr lang="es-E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16</a:t>
            </a:fld>
            <a:endParaRPr lang="es-ES" dirty="0">
              <a:solidFill>
                <a:prstClr val="black"/>
              </a:solidFill>
            </a:endParaRPr>
          </a:p>
        </p:txBody>
      </p:sp>
    </p:spTree>
    <p:extLst>
      <p:ext uri="{BB962C8B-B14F-4D97-AF65-F5344CB8AC3E}">
        <p14:creationId xmlns:p14="http://schemas.microsoft.com/office/powerpoint/2010/main" val="38714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baseline="0" dirty="0"/>
          </a:p>
          <a:p>
            <a:pPr marL="171450" indent="-171450">
              <a:buFont typeface="Arial" panose="020B0604020202020204" pitchFamily="34" charset="0"/>
              <a:buChar char="•"/>
            </a:pPr>
            <a:r>
              <a:rPr lang="es-ES" dirty="0" smtClean="0"/>
              <a:t>Una pregunta habitual entre los Leones que acaban de empezar a usar MyLion está relacionada con las actividades distintivas. ¿Dónde están…? Y de hecho, ¿cuáles son?</a:t>
            </a:r>
          </a:p>
          <a:p>
            <a:pPr marL="628650" lvl="1" indent="-171450">
              <a:buFont typeface="Arial" panose="020B0604020202020204" pitchFamily="34" charset="0"/>
              <a:buChar char="•"/>
            </a:pPr>
            <a:r>
              <a:rPr lang="es-ES" baseline="0" dirty="0">
                <a:solidFill>
                  <a:schemeClr val="tx1"/>
                </a:solidFill>
              </a:rPr>
              <a:t>Esta característica de MyLion estará disponible en junio de 2019.</a:t>
            </a:r>
          </a:p>
          <a:p>
            <a:pPr marL="628650" lvl="1" indent="-171450">
              <a:buFont typeface="Arial" panose="020B0604020202020204" pitchFamily="34" charset="0"/>
              <a:buChar char="•"/>
            </a:pPr>
            <a:r>
              <a:rPr lang="es-ES" baseline="0" dirty="0">
                <a:solidFill>
                  <a:schemeClr val="tx1"/>
                </a:solidFill>
              </a:rPr>
              <a:t>Cuando empezamos a evaluar MyLCI y a crear MyLion, nuestro equipo de servicio se dio cuenta </a:t>
            </a:r>
            <a:r>
              <a:rPr lang="es-ES" baseline="0" dirty="0"/>
              <a:t>que la definición e interpretación de "actividad distintiva" variaba de unas regiones a otras.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aseline="0" dirty="0"/>
              <a:t>Con la ayuda de nuestro Equipo Global de Acción, ahora tenemos una definición de actividades distintivas. Una actividad distintiva es una </a:t>
            </a:r>
            <a:r>
              <a:rPr lang="es-ES" sz="1200" kern="0" dirty="0"/>
              <a:t>actividad recurrente que representa la identidad </a:t>
            </a:r>
            <a:r>
              <a:rPr lang="es-ES" sz="1200" kern="0" dirty="0" smtClean="0"/>
              <a:t>y / o </a:t>
            </a:r>
            <a:r>
              <a:rPr lang="es-ES" sz="1200" kern="0" dirty="0"/>
              <a:t>especialización del club, distrito o distrito múltiple organizador</a:t>
            </a:r>
            <a:r>
              <a:rPr lang="es-ES" sz="1200" kern="0" dirty="0">
                <a:latin typeface="Arial" charset="0"/>
              </a:rPr>
              <a:t>.</a:t>
            </a:r>
          </a:p>
          <a:p>
            <a:pPr marL="628650" lvl="1" indent="-171450">
              <a:buFont typeface="Arial" panose="020B0604020202020204" pitchFamily="34" charset="0"/>
              <a:buChar char="•"/>
            </a:pPr>
            <a:r>
              <a:rPr lang="es-ES" baseline="0" dirty="0"/>
              <a:t>Los Leones y Leos pueden </a:t>
            </a:r>
            <a:r>
              <a:rPr lang="es-ES" baseline="0" dirty="0">
                <a:solidFill>
                  <a:schemeClr val="tx1"/>
                </a:solidFill>
              </a:rPr>
              <a:t>usar esta definición como orientación para establecer qué actividades se consideran "distintivas".</a:t>
            </a:r>
          </a:p>
          <a:p>
            <a:pPr marL="628650" lvl="1" indent="-171450">
              <a:buFont typeface="Arial" panose="020B0604020202020204" pitchFamily="34" charset="0"/>
              <a:buChar char="•"/>
            </a:pPr>
            <a:endParaRPr lang="es-ES" baseline="0" dirty="0">
              <a:solidFill>
                <a:schemeClr val="tx1"/>
              </a:solidFill>
            </a:endParaRPr>
          </a:p>
          <a:p>
            <a:endParaRPr lang="es-E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17</a:t>
            </a:fld>
            <a:endParaRPr lang="es-ES" dirty="0">
              <a:solidFill>
                <a:prstClr val="black"/>
              </a:solidFill>
            </a:endParaRPr>
          </a:p>
        </p:txBody>
      </p:sp>
    </p:spTree>
    <p:extLst>
      <p:ext uri="{BB962C8B-B14F-4D97-AF65-F5344CB8AC3E}">
        <p14:creationId xmlns:p14="http://schemas.microsoft.com/office/powerpoint/2010/main" val="31069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baseline="0" dirty="0">
              <a:solidFill>
                <a:schemeClr val="tx1"/>
              </a:solidFill>
            </a:endParaRPr>
          </a:p>
          <a:p>
            <a:pPr marL="171450" lvl="0" indent="-171450">
              <a:buFont typeface="Arial" panose="020B0604020202020204" pitchFamily="34" charset="0"/>
              <a:buChar char="•"/>
            </a:pPr>
            <a:r>
              <a:rPr lang="es-ES" baseline="0" dirty="0">
                <a:solidFill>
                  <a:schemeClr val="tx1"/>
                </a:solidFill>
              </a:rPr>
              <a:t>Una pregunta habitual es cómo categorizamos el servicio.</a:t>
            </a:r>
          </a:p>
          <a:p>
            <a:pPr marL="628650" lvl="1" indent="-171450">
              <a:buFont typeface="Arial" panose="020B0604020202020204" pitchFamily="34" charset="0"/>
              <a:buChar char="•"/>
            </a:pPr>
            <a:r>
              <a:rPr lang="es-ES" baseline="0" dirty="0">
                <a:solidFill>
                  <a:schemeClr val="tx1"/>
                </a:solidFill>
              </a:rPr>
              <a:t>En el pasado, los Leones elegían una categoría de un conjunto de 90 tipos diferentes de proyectos de servicio. Elegir la categoría adecuada era confuso, por lo que nuestro equipo de actividades de servicio ayudó a simplificar estas opciones. Nuestros tipos de proyectos de servicio más populares de MyLCI se mantienen, y hemos añadido algunas opciones más.</a:t>
            </a:r>
          </a:p>
          <a:p>
            <a:pPr marL="628650" lvl="1" indent="-171450">
              <a:buFont typeface="Arial" panose="020B0604020202020204" pitchFamily="34" charset="0"/>
              <a:buChar char="•"/>
            </a:pPr>
            <a:r>
              <a:rPr lang="es-ES" baseline="0" dirty="0">
                <a:solidFill>
                  <a:schemeClr val="tx1"/>
                </a:solidFill>
              </a:rPr>
              <a:t>En la pantalla se muestran los pasos para categorizar </a:t>
            </a:r>
            <a:r>
              <a:rPr lang="es-ES" baseline="0" dirty="0" smtClean="0">
                <a:solidFill>
                  <a:schemeClr val="tx1"/>
                </a:solidFill>
              </a:rPr>
              <a:t>una </a:t>
            </a:r>
            <a:r>
              <a:rPr lang="es-ES" baseline="0" dirty="0">
                <a:solidFill>
                  <a:schemeClr val="tx1"/>
                </a:solidFill>
              </a:rPr>
              <a:t>actividad.</a:t>
            </a:r>
          </a:p>
          <a:p>
            <a:endParaRPr lang="es-ES" baseline="0" dirty="0"/>
          </a:p>
          <a:p>
            <a:endParaRPr lang="es-ES" baseline="0" dirty="0"/>
          </a:p>
          <a:p>
            <a:endParaRPr lang="es-ES" baseline="0" dirty="0"/>
          </a:p>
          <a:p>
            <a:endParaRPr lang="es-E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18</a:t>
            </a:fld>
            <a:endParaRPr lang="es-ES" dirty="0">
              <a:solidFill>
                <a:prstClr val="black"/>
              </a:solidFill>
            </a:endParaRPr>
          </a:p>
        </p:txBody>
      </p:sp>
    </p:spTree>
    <p:extLst>
      <p:ext uri="{BB962C8B-B14F-4D97-AF65-F5344CB8AC3E}">
        <p14:creationId xmlns:p14="http://schemas.microsoft.com/office/powerpoint/2010/main" val="361735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19</a:t>
            </a:fld>
            <a:endParaRPr lang="es-ES" dirty="0">
              <a:solidFill>
                <a:prstClr val="black"/>
              </a:solidFill>
            </a:endParaRPr>
          </a:p>
        </p:txBody>
      </p:sp>
    </p:spTree>
    <p:extLst>
      <p:ext uri="{BB962C8B-B14F-4D97-AF65-F5344CB8AC3E}">
        <p14:creationId xmlns:p14="http://schemas.microsoft.com/office/powerpoint/2010/main" val="36851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fontScale="92500" lnSpcReduction="20000"/>
          </a:bodyPr>
          <a:lstStyle/>
          <a:p>
            <a:r>
              <a:rPr lang="es-ES" sz="1600" baseline="0" dirty="0" smtClean="0"/>
              <a:t>Hoy </a:t>
            </a:r>
            <a:r>
              <a:rPr lang="es-ES" sz="1600" baseline="0" dirty="0"/>
              <a:t>tenemos muchos asistentes así que, teniendo en cuenta el tamaño de la audiencia, no tendremos una sesión en directo de preguntas y respuestas al final de la sesión. Sin embargo, si tienen preguntas al final del </a:t>
            </a:r>
            <a:r>
              <a:rPr lang="es-ES" sz="1600" baseline="0" dirty="0" smtClean="0"/>
              <a:t>webinar, pueden</a:t>
            </a:r>
            <a:r>
              <a:rPr lang="es-ES" sz="1600" dirty="0" smtClean="0"/>
              <a:t> escribir</a:t>
            </a:r>
            <a:r>
              <a:rPr lang="es-ES" sz="1600" baseline="0" dirty="0" smtClean="0"/>
              <a:t> </a:t>
            </a:r>
            <a:r>
              <a:rPr lang="es-ES" sz="1600" baseline="0" dirty="0"/>
              <a:t>a mylion@lionsclubs.org y les responderemos directamente. </a:t>
            </a:r>
            <a:endParaRPr lang="es-ES" sz="1600" baseline="0" dirty="0" smtClean="0"/>
          </a:p>
          <a:p>
            <a:endParaRPr lang="es-ES" sz="1600" baseline="0" dirty="0" smtClean="0"/>
          </a:p>
          <a:p>
            <a:r>
              <a:rPr lang="es-ES" sz="1600" baseline="0" dirty="0" smtClean="0"/>
              <a:t>Compartiré </a:t>
            </a:r>
            <a:r>
              <a:rPr lang="es-ES" sz="1600" baseline="0" dirty="0"/>
              <a:t>esa dirección de correo electrónico a lo largo del </a:t>
            </a:r>
            <a:r>
              <a:rPr lang="es-ES" sz="1600" baseline="0" dirty="0" smtClean="0"/>
              <a:t>webinar </a:t>
            </a:r>
            <a:r>
              <a:rPr lang="es-ES" sz="1600" baseline="0" dirty="0"/>
              <a:t>y al final de la presentación.</a:t>
            </a:r>
          </a:p>
          <a:p>
            <a:endParaRPr lang="es-ES" sz="1600" baseline="0" dirty="0"/>
          </a:p>
          <a:p>
            <a:r>
              <a:rPr lang="es-ES" sz="1600" baseline="0" dirty="0"/>
              <a:t>Entonces, ¿de qué vamos a hablar hoy?</a:t>
            </a:r>
            <a:endParaRPr lang="es-ES" sz="1600" dirty="0"/>
          </a:p>
          <a:p>
            <a:endParaRPr lang="es-ES" sz="1600" dirty="0"/>
          </a:p>
          <a:p>
            <a:r>
              <a:rPr lang="es-ES" sz="1600" dirty="0"/>
              <a:t>En primer lugar, hablaremos un poco sobre el servicio, ya que el servicio es parte esencial de los Leones. </a:t>
            </a:r>
          </a:p>
          <a:p>
            <a:endParaRPr lang="es-ES" sz="1600" dirty="0"/>
          </a:p>
          <a:p>
            <a:r>
              <a:rPr lang="es-ES" sz="1600" dirty="0"/>
              <a:t>Después, hablaremos sobre el mundo digital de los Leones, incluida su Cuenta de León, MyLion y algunas otras aplicaciones digitales disponibles para nuestros </a:t>
            </a:r>
            <a:r>
              <a:rPr lang="es-ES" sz="1600" dirty="0" smtClean="0"/>
              <a:t>socios</a:t>
            </a:r>
            <a:r>
              <a:rPr lang="es-ES" sz="1600" dirty="0"/>
              <a:t>.</a:t>
            </a:r>
          </a:p>
          <a:p>
            <a:endParaRPr lang="es-E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Finalmente, revisaremos algunos pasos para empezar a usar MyLion.</a:t>
            </a:r>
          </a:p>
          <a:p>
            <a:endParaRPr lang="es-ES" sz="1600" dirty="0"/>
          </a:p>
          <a:p>
            <a:endParaRPr lang="es-ES" sz="1600" dirty="0"/>
          </a:p>
        </p:txBody>
      </p:sp>
    </p:spTree>
    <p:extLst>
      <p:ext uri="{BB962C8B-B14F-4D97-AF65-F5344CB8AC3E}">
        <p14:creationId xmlns:p14="http://schemas.microsoft.com/office/powerpoint/2010/main" val="1870564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mtClean="0"/>
              <a:t>Presentar informes de actividades nos ayuda a ver y celebrar el trabajo que realizamos como Leones y Leos. Tenemos varias aplicaciones digitales que pueden ayudar a los socios y dirigentes a explorar el impacto, fijar metas y ver cómo otros Leones y Leos están contribuyendo a sus comunidades.</a:t>
            </a:r>
            <a:endParaRPr lang="es-E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20</a:t>
            </a:fld>
            <a:endParaRPr lang="es-ES" dirty="0">
              <a:solidFill>
                <a:prstClr val="black"/>
              </a:solidFill>
            </a:endParaRPr>
          </a:p>
        </p:txBody>
      </p:sp>
    </p:spTree>
    <p:extLst>
      <p:ext uri="{BB962C8B-B14F-4D97-AF65-F5344CB8AC3E}">
        <p14:creationId xmlns:p14="http://schemas.microsoft.com/office/powerpoint/2010/main" val="1265638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mtClean="0"/>
              <a:t>La página de Parámetros en MyLion muestra parámetros de impacto del servicio hasta el nivel de actividad individual e incluye datos de personas servidas y horas de servicio voluntario. Los usuarios pueden ver datos a nivel de su club, distrito, distrito múltiple y área estatutaria, así como a nivel global.</a:t>
            </a:r>
          </a:p>
          <a:p>
            <a:endParaRPr lang="es-ES" baseline="0" dirty="0"/>
          </a:p>
          <a:p>
            <a:r>
              <a:rPr lang="es-ES" smtClean="0"/>
              <a:t>Si está interesado en ver con más detenimiento la información de informes disponible para los dirigentes, navegue por Insights, nuestra aplicación más reciente.</a:t>
            </a:r>
          </a:p>
          <a:p>
            <a:endParaRPr lang="es-ES" baseline="0" dirty="0"/>
          </a:p>
          <a:p>
            <a:r>
              <a:rPr lang="es-ES" smtClean="0"/>
              <a:t>A nivel de club, Insights muestra el número de socios, servicio y donaciones.  </a:t>
            </a:r>
            <a:endParaRPr lang="es-E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21</a:t>
            </a:fld>
            <a:endParaRPr lang="es-ES" dirty="0">
              <a:solidFill>
                <a:prstClr val="black"/>
              </a:solidFill>
            </a:endParaRPr>
          </a:p>
        </p:txBody>
      </p:sp>
    </p:spTree>
    <p:extLst>
      <p:ext uri="{BB962C8B-B14F-4D97-AF65-F5344CB8AC3E}">
        <p14:creationId xmlns:p14="http://schemas.microsoft.com/office/powerpoint/2010/main" val="3792339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mtClean="0"/>
              <a:t>Puede ver con más detenimiento cada una de estas secciones de datos si elige "Vista detallada" (“Detailed View”).</a:t>
            </a:r>
          </a:p>
          <a:p>
            <a:endParaRPr lang="es-ES" baseline="0" dirty="0"/>
          </a:p>
          <a:p>
            <a:r>
              <a:rPr lang="es-ES" smtClean="0"/>
              <a:t>La sección Actividad de servicio (Service Activity) en Insights muestra las personas servidas, las horas de servicio voluntario y las actividades en relación con cada causa global.</a:t>
            </a:r>
          </a:p>
          <a:p>
            <a:endParaRPr lang="es-ES" baseline="0" dirty="0"/>
          </a:p>
          <a:p>
            <a:r>
              <a:rPr lang="es-ES" smtClean="0"/>
              <a:t>También muestra comparaciones con promedios y una mirada más detallada a las tendencias del servicio.</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22</a:t>
            </a:fld>
            <a:endParaRPr lang="es-ES" dirty="0">
              <a:solidFill>
                <a:prstClr val="black"/>
              </a:solidFill>
            </a:endParaRPr>
          </a:p>
        </p:txBody>
      </p:sp>
    </p:spTree>
    <p:extLst>
      <p:ext uri="{BB962C8B-B14F-4D97-AF65-F5344CB8AC3E}">
        <p14:creationId xmlns:p14="http://schemas.microsoft.com/office/powerpoint/2010/main" val="2706013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600" dirty="0"/>
              <a:t>Hoy hemos compartido bastante información sobre MyLion, ¡pero es imposible cubrir todos los temas! Los Leones que deseen más apoyo, materiales de capacitación o respuestas a sus preguntas pueden encontrar esto en nuestras aplicaciones digitales.</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23</a:t>
            </a:fld>
            <a:endParaRPr lang="es-ES">
              <a:solidFill>
                <a:prstClr val="black"/>
              </a:solidFill>
            </a:endParaRPr>
          </a:p>
        </p:txBody>
      </p:sp>
    </p:spTree>
    <p:extLst>
      <p:ext uri="{BB962C8B-B14F-4D97-AF65-F5344CB8AC3E}">
        <p14:creationId xmlns:p14="http://schemas.microsoft.com/office/powerpoint/2010/main" val="1202058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a:p>
            <a:r>
              <a:rPr lang="es-ES" smtClean="0"/>
              <a:t>En cualquiera de nuestros sitios web de aplicaciones digitales, los Leones pueden seleccionar "Apoyo" ("Support") y navegar hasta nuestro servicio de asistencia en línea.  El enlace que se proporciona aquí lleva a las preguntas frecuentes, documentos instructivos y también la ruta para enviar una pregunta o problema.</a:t>
            </a:r>
          </a:p>
          <a:p>
            <a:endParaRPr lang="es-ES" baseline="0" dirty="0"/>
          </a:p>
          <a:p>
            <a:r>
              <a:rPr lang="es-ES" smtClean="0"/>
              <a:t>Aquí también aparece la información sobre nuestro centro de apoyo a los socios. El equipo con gusto responderá su llamada o su correo electrónico.</a:t>
            </a:r>
          </a:p>
          <a:p>
            <a:endParaRPr lang="es-ES" baseline="0" dirty="0"/>
          </a:p>
          <a:p>
            <a:r>
              <a:rPr lang="es-ES" smtClean="0"/>
              <a:t>Finalmente, tenemos una comunidad creciente de MyLion en Facebook, el Foro MyLion (MyLion Forum). Unirse al foro es una buena manera de encontrar información actualizada sobre nuestras aplicaciones, hacer preguntas que podrían ser relevantes para la comunidad de Leones en conjunto y también compartir ideas de la aplicación con otros Leones y Leos.</a:t>
            </a:r>
            <a:endParaRPr lang="es-E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24</a:t>
            </a:fld>
            <a:endParaRPr lang="es-ES" dirty="0">
              <a:solidFill>
                <a:prstClr val="black"/>
              </a:solidFill>
            </a:endParaRPr>
          </a:p>
        </p:txBody>
      </p:sp>
    </p:spTree>
    <p:extLst>
      <p:ext uri="{BB962C8B-B14F-4D97-AF65-F5344CB8AC3E}">
        <p14:creationId xmlns:p14="http://schemas.microsoft.com/office/powerpoint/2010/main" val="1881841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a:p>
            <a:r>
              <a:rPr lang="es-ES" smtClean="0"/>
              <a:t>Entonces, ¿ahora qué?</a:t>
            </a:r>
            <a:endParaRPr lang="es-ES" dirty="0"/>
          </a:p>
          <a:p>
            <a:endParaRPr lang="es-E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25</a:t>
            </a:fld>
            <a:endParaRPr lang="es-ES">
              <a:solidFill>
                <a:prstClr val="black"/>
              </a:solidFill>
            </a:endParaRPr>
          </a:p>
        </p:txBody>
      </p:sp>
    </p:spTree>
    <p:extLst>
      <p:ext uri="{BB962C8B-B14F-4D97-AF65-F5344CB8AC3E}">
        <p14:creationId xmlns:p14="http://schemas.microsoft.com/office/powerpoint/2010/main" val="1776533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dirty="0"/>
              <a:t>Hay tres cosas fundamentales que todos podemos hacer para comenzar en MyLion y ayudar a otros socios a comenzar a usar MyLion.</a:t>
            </a:r>
          </a:p>
          <a:p>
            <a:endParaRPr lang="es-ES" sz="1200" baseline="0" dirty="0"/>
          </a:p>
          <a:p>
            <a:r>
              <a:rPr lang="es-ES" sz="1200" baseline="0" dirty="0"/>
              <a:t>Primero, crear una Cuenta de León. Si ya ha creado una cuenta, puede verificar que la información de todos los socios del club en MyLCI esté actualizada. Los socios podrán inscribirse en una Cuenta de León si tienen un correo electrónico o número de teléfono registrado y actualizado.</a:t>
            </a:r>
          </a:p>
          <a:p>
            <a:endParaRPr lang="es-ES" sz="1200" baseline="0" dirty="0"/>
          </a:p>
          <a:p>
            <a:r>
              <a:rPr lang="es-ES" sz="1200" baseline="0" dirty="0"/>
              <a:t>A continuación, cree su perfil personal y de club en MyLion. Añada una imagen, escriba una descripción y empiece a personalizar su MyLion.</a:t>
            </a:r>
          </a:p>
          <a:p>
            <a:endParaRPr lang="es-ES" sz="1200" baseline="0" dirty="0"/>
          </a:p>
          <a:p>
            <a:r>
              <a:rPr lang="es-ES" sz="1200" baseline="0" dirty="0"/>
              <a:t>Finalmente, planifique o presente un informe de su próxima actividad de servicio en MyLion. Una de las mejores maneras de aprender la aplicación es empezar a usarla. MyLion será el lugar de los informes de actividades de servicio a partir del 1 de julio de 2019, así que, en vez de ingresar su próxima actividad en MyLCI, ¡pruebe MyLion!</a:t>
            </a:r>
          </a:p>
          <a:p>
            <a:endParaRPr lang="es-ES" sz="1200" baseline="0" dirty="0"/>
          </a:p>
        </p:txBody>
      </p:sp>
      <p:sp>
        <p:nvSpPr>
          <p:cNvPr id="4" name="Slide Number Placeholder 3"/>
          <p:cNvSpPr>
            <a:spLocks noGrp="1"/>
          </p:cNvSpPr>
          <p:nvPr>
            <p:ph type="sldNum" sz="quarter" idx="10"/>
          </p:nvPr>
        </p:nvSpPr>
        <p:spPr/>
        <p:txBody>
          <a:bodyPr/>
          <a:lstStyle/>
          <a:p>
            <a:fld id="{E22C0308-AAF5-4C06-A7C8-09381E4F866E}" type="slidenum">
              <a:rPr lang="en-US">
                <a:solidFill>
                  <a:prstClr val="black"/>
                </a:solidFill>
              </a:rPr>
              <a:pPr/>
              <a:t>26</a:t>
            </a:fld>
            <a:endParaRPr lang="es-ES">
              <a:solidFill>
                <a:prstClr val="black"/>
              </a:solidFill>
            </a:endParaRPr>
          </a:p>
        </p:txBody>
      </p:sp>
    </p:spTree>
    <p:extLst>
      <p:ext uri="{BB962C8B-B14F-4D97-AF65-F5344CB8AC3E}">
        <p14:creationId xmlns:p14="http://schemas.microsoft.com/office/powerpoint/2010/main" val="734381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Gracias por participar en el </a:t>
            </a:r>
            <a:r>
              <a:rPr lang="es-ES" dirty="0" smtClean="0"/>
              <a:t>webinar </a:t>
            </a:r>
            <a:r>
              <a:rPr lang="es-ES" dirty="0" smtClean="0"/>
              <a:t>de hoy. Como dije anteriormente, si tienen más preguntas sobre MyLion, comuníquense con nosotros en mylion@lionsclubs.org. Nuestro equipo de apoyo hará seguimiento con ustedes directamente y se asegurará que tienen toda la información que necesitan para lograr el éxito usando MyLion.</a:t>
            </a:r>
            <a:endParaRPr lang="es-ES" dirty="0"/>
          </a:p>
        </p:txBody>
      </p:sp>
      <p:sp>
        <p:nvSpPr>
          <p:cNvPr id="4" name="Slide Number Placeholder 3"/>
          <p:cNvSpPr>
            <a:spLocks noGrp="1"/>
          </p:cNvSpPr>
          <p:nvPr>
            <p:ph type="sldNum" sz="quarter" idx="10"/>
          </p:nvPr>
        </p:nvSpPr>
        <p:spPr/>
        <p:txBody>
          <a:bodyPr/>
          <a:lstStyle/>
          <a:p>
            <a:fld id="{EE4159E8-CA19-4BB0-8ED9-16527D3A2E7E}" type="slidenum">
              <a:rPr lang="en-US" smtClean="0"/>
              <a:t>27</a:t>
            </a:fld>
            <a:endParaRPr lang="es-ES" dirty="0"/>
          </a:p>
        </p:txBody>
      </p:sp>
    </p:spTree>
    <p:extLst>
      <p:ext uri="{BB962C8B-B14F-4D97-AF65-F5344CB8AC3E}">
        <p14:creationId xmlns:p14="http://schemas.microsoft.com/office/powerpoint/2010/main" val="3581121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es-ES" sz="1600" baseline="0" dirty="0"/>
              <a:t>Para terminar, este </a:t>
            </a:r>
            <a:r>
              <a:rPr lang="es-ES" sz="1600" baseline="0" dirty="0" smtClean="0"/>
              <a:t>webinar </a:t>
            </a:r>
            <a:r>
              <a:rPr lang="es-ES" sz="1600" baseline="0" dirty="0"/>
              <a:t>será grabado y estará disponible muy pronto en lionsclubs.org. También enviaremos un correo electrónico con una grabación, una versión fuera de línea y las preguntas frecuentes del </a:t>
            </a:r>
            <a:r>
              <a:rPr lang="es-ES" sz="1600" baseline="0" dirty="0" smtClean="0"/>
              <a:t>webinar </a:t>
            </a:r>
            <a:r>
              <a:rPr lang="es-ES" sz="1600" baseline="0" dirty="0"/>
              <a:t>una vez que hayan terminado nuestras sesiones en directo.</a:t>
            </a:r>
          </a:p>
          <a:p>
            <a:endParaRPr lang="es-ES" sz="1600" baseline="0" dirty="0"/>
          </a:p>
          <a:p>
            <a:r>
              <a:rPr lang="es-ES" sz="1600" baseline="0" dirty="0"/>
              <a:t>Gracias de nuevo, y que pasen un buen día.</a:t>
            </a:r>
            <a:endParaRPr lang="es-ES" sz="1600" dirty="0"/>
          </a:p>
        </p:txBody>
      </p:sp>
    </p:spTree>
    <p:extLst>
      <p:ext uri="{BB962C8B-B14F-4D97-AF65-F5344CB8AC3E}">
        <p14:creationId xmlns:p14="http://schemas.microsoft.com/office/powerpoint/2010/main" val="130601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Antes de hablar de MyLion, MyLCI o la Cuenta de León, necesitamos hablar sobre el servicio.</a:t>
            </a:r>
          </a:p>
          <a:p>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Durante más de 100 años, los Leones y </a:t>
            </a:r>
            <a:r>
              <a:rPr lang="es-ES" dirty="0" smtClean="0"/>
              <a:t>Leos </a:t>
            </a:r>
            <a:r>
              <a:rPr lang="es-ES" dirty="0" smtClean="0"/>
              <a:t>han tenido un impacto en nuestras comunidades tanto a nivel local como a nivel global.  Actualmente, tenemos 1,4 millones de socios en más de 200 países y ustedes, los dirigentes de club, representan a casi 50.000 clubes.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Si bien nuestro deseo de servir no ha cambiado mucho en los últimos 100 años, otras muchas cosas sí han cambiado. Hemos ampliado nuestros idiomas oficiales, hemos empezado a comunicarnos usando las tecnologías de Internet, </a:t>
            </a:r>
            <a:r>
              <a:rPr lang="es-ES" dirty="0" smtClean="0"/>
              <a:t>socios </a:t>
            </a:r>
            <a:r>
              <a:rPr lang="es-ES" dirty="0" smtClean="0"/>
              <a:t>de diferentes países han trabajado juntos para aprovechar al máximo sus recursos: todo ello con el fin de aumentar nuestro impacto.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Este aumento del número de socios y el servicio significa que nuestra red de Leones es más fuerte y más compleja que nunca.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endParaRPr lang="es-ES" baseline="0" dirty="0"/>
          </a:p>
          <a:p>
            <a:endParaRPr lang="es-E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3</a:t>
            </a:fld>
            <a:endParaRPr lang="es-ES" dirty="0">
              <a:solidFill>
                <a:prstClr val="black"/>
              </a:solidFill>
            </a:endParaRPr>
          </a:p>
        </p:txBody>
      </p:sp>
    </p:spTree>
    <p:extLst>
      <p:ext uri="{BB962C8B-B14F-4D97-AF65-F5344CB8AC3E}">
        <p14:creationId xmlns:p14="http://schemas.microsoft.com/office/powerpoint/2010/main" val="181556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Teniendo en cuenta la red creciente y compleja de Leones, una parte importante de nuestra trayectoria de servicio es presentar informes sobre nuestro servicio para </a:t>
            </a:r>
            <a:r>
              <a:rPr lang="es-ES" dirty="0" smtClean="0"/>
              <a:t>captar </a:t>
            </a:r>
            <a:r>
              <a:rPr lang="es-ES" dirty="0" smtClean="0"/>
              <a:t>el impacto de los Leones en todo el mundo.</a:t>
            </a:r>
          </a:p>
          <a:p>
            <a:endParaRPr lang="es-ES" baseline="0" dirty="0"/>
          </a:p>
          <a:p>
            <a:pPr marL="0" indent="0">
              <a:buFont typeface="Arial" panose="020B0604020202020204" pitchFamily="34" charset="0"/>
              <a:buNone/>
            </a:pPr>
            <a:r>
              <a:rPr lang="es-ES" dirty="0" smtClean="0"/>
              <a:t>También presentamos informes </a:t>
            </a:r>
            <a:r>
              <a:rPr lang="es-ES" dirty="0" smtClean="0"/>
              <a:t>de </a:t>
            </a:r>
            <a:r>
              <a:rPr lang="es-ES" dirty="0" smtClean="0"/>
              <a:t>servicio para…</a:t>
            </a:r>
          </a:p>
          <a:p>
            <a:pPr marL="0" indent="0">
              <a:buFont typeface="Arial" panose="020B0604020202020204" pitchFamily="34" charset="0"/>
              <a:buNone/>
            </a:pPr>
            <a:endParaRPr lang="es-ES" baseline="0" dirty="0"/>
          </a:p>
          <a:p>
            <a:pPr marL="171450" indent="-171450">
              <a:buFont typeface="Arial" panose="020B0604020202020204" pitchFamily="34" charset="0"/>
              <a:buChar char="•"/>
            </a:pPr>
            <a:r>
              <a:rPr lang="es-ES" dirty="0" smtClean="0"/>
              <a:t>Reconocer las contribuciones y logros de nuestros clubes y la asociación en su conjunto. Celebrar y apreciar el poder de trabajar juntos por el bien común.</a:t>
            </a:r>
          </a:p>
          <a:p>
            <a:pPr marL="0" indent="0">
              <a:buFont typeface="Arial" panose="020B0604020202020204" pitchFamily="34" charset="0"/>
              <a:buNone/>
            </a:pPr>
            <a:endParaRPr lang="es-ES" baseline="0" dirty="0"/>
          </a:p>
          <a:p>
            <a:pPr marL="171450" indent="-171450">
              <a:buFont typeface="Arial" panose="020B0604020202020204" pitchFamily="34" charset="0"/>
              <a:buChar char="•"/>
            </a:pPr>
            <a:r>
              <a:rPr lang="es-ES" dirty="0" smtClean="0"/>
              <a:t>Ver cómo otros están sirviendo, y quizás replicar esa actividad en nuestro propio club.</a:t>
            </a:r>
          </a:p>
          <a:p>
            <a:pPr marL="171450" indent="-171450">
              <a:buFont typeface="Arial" panose="020B0604020202020204" pitchFamily="34" charset="0"/>
              <a:buChar char="•"/>
            </a:pPr>
            <a:endParaRPr lang="es-ES" baseline="0" dirty="0"/>
          </a:p>
          <a:p>
            <a:pPr marL="171450" indent="-171450">
              <a:buFont typeface="Arial" panose="020B0604020202020204" pitchFamily="34" charset="0"/>
              <a:buChar char="•"/>
            </a:pPr>
            <a:r>
              <a:rPr lang="es-ES" dirty="0" smtClean="0"/>
              <a:t>Ayudarnos a fijar nuevas metas de impacto y motivarnos para servir más o para servir de una manera diferente. </a:t>
            </a:r>
          </a:p>
          <a:p>
            <a:pPr marL="171450" indent="-171450">
              <a:buFont typeface="Arial" panose="020B0604020202020204" pitchFamily="34" charset="0"/>
              <a:buChar char="•"/>
            </a:pPr>
            <a:endParaRPr lang="es-ES" baseline="0" dirty="0"/>
          </a:p>
          <a:p>
            <a:pPr marL="0" indent="0">
              <a:buFont typeface="Arial" panose="020B0604020202020204" pitchFamily="34" charset="0"/>
              <a:buNone/>
            </a:pPr>
            <a:r>
              <a:rPr lang="es-ES" dirty="0" smtClean="0"/>
              <a:t>Además, presentamos informes para poder mostrar qué asuntos nos importan a nivel global y local, y animar a otras personas a reflexionar sobre estos asuntos.</a:t>
            </a:r>
            <a:endParaRPr lang="es-E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4</a:t>
            </a:fld>
            <a:endParaRPr lang="es-ES" dirty="0">
              <a:solidFill>
                <a:prstClr val="black"/>
              </a:solidFill>
            </a:endParaRPr>
          </a:p>
        </p:txBody>
      </p:sp>
    </p:spTree>
    <p:extLst>
      <p:ext uri="{BB962C8B-B14F-4D97-AF65-F5344CB8AC3E}">
        <p14:creationId xmlns:p14="http://schemas.microsoft.com/office/powerpoint/2010/main" val="360443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Sin embargo, los Leones </a:t>
            </a:r>
            <a:r>
              <a:rPr lang="es-ES" dirty="0" smtClean="0"/>
              <a:t>nos han indicado </a:t>
            </a:r>
            <a:r>
              <a:rPr lang="es-ES" dirty="0" smtClean="0"/>
              <a:t>que se enfrentan a algunos desafíos a la hora de presentar informes del servicio.</a:t>
            </a:r>
          </a:p>
          <a:p>
            <a:endParaRPr lang="es-ES" baseline="0" dirty="0"/>
          </a:p>
          <a:p>
            <a:pPr marL="171450" indent="-171450">
              <a:buFont typeface="Arial" panose="020B0604020202020204" pitchFamily="34" charset="0"/>
              <a:buChar char="•"/>
            </a:pPr>
            <a:r>
              <a:rPr lang="es-ES" dirty="0" smtClean="0"/>
              <a:t>En el mundo actual, estamos acostumbrados a acceder a una gran variedad de información de forma rápida y fácil. Ya sea ver la cantidad de pasos que hemos caminado hoy o por qué la factura de la calefacción fue tan alta el mes pasado, queremos información a múltiples niveles y queremos poder acceder a esta información nosotros mismos. A veces, en </a:t>
            </a:r>
            <a:r>
              <a:rPr lang="es-ES" dirty="0" smtClean="0"/>
              <a:t>nuestra Asociación, </a:t>
            </a:r>
            <a:r>
              <a:rPr lang="es-ES" dirty="0" smtClean="0"/>
              <a:t>no tenemos ese acceso rápido y fácil.</a:t>
            </a:r>
          </a:p>
          <a:p>
            <a:endParaRPr lang="es-ES" baseline="0" dirty="0"/>
          </a:p>
          <a:p>
            <a:pPr marL="171450" indent="-171450">
              <a:buFont typeface="Arial" panose="020B0604020202020204" pitchFamily="34" charset="0"/>
              <a:buChar char="•"/>
            </a:pPr>
            <a:r>
              <a:rPr lang="es-ES" dirty="0" smtClean="0"/>
              <a:t>Además, presentar informes es una tarea que puede llevar mucho tiempo. </a:t>
            </a:r>
          </a:p>
          <a:p>
            <a:pPr marL="0" indent="0">
              <a:buFont typeface="Arial" panose="020B0604020202020204" pitchFamily="34" charset="0"/>
              <a:buNone/>
            </a:pPr>
            <a:endParaRPr lang="es-ES" baseline="0" dirty="0"/>
          </a:p>
          <a:p>
            <a:pPr marL="628650" lvl="1" indent="-171450">
              <a:buFont typeface="Arial" panose="020B0604020202020204" pitchFamily="34" charset="0"/>
              <a:buChar char="•"/>
            </a:pPr>
            <a:r>
              <a:rPr lang="es-ES" dirty="0" smtClean="0"/>
              <a:t>Actualmente, </a:t>
            </a:r>
            <a:r>
              <a:rPr lang="es-ES" dirty="0" smtClean="0"/>
              <a:t>solo </a:t>
            </a:r>
            <a:r>
              <a:rPr lang="es-ES" dirty="0" smtClean="0"/>
              <a:t>dirigentes seleccionados pueden presentar un informe de actividad en MyLCI. Esto es bueno en el sentido de que, de esta manera, líderes como ustedes pueden controlar la calidad de la información que añadimos a nuestra base de datos, pero también puede ser </a:t>
            </a:r>
            <a:r>
              <a:rPr lang="es-ES" dirty="0" smtClean="0"/>
              <a:t>un inconveniente</a:t>
            </a:r>
            <a:r>
              <a:rPr lang="es-ES" dirty="0" smtClean="0"/>
              <a:t>. A veces, tenemos a un socio del club que ha llevado la iniciativa en una actividad y tiene toda la información clave, por ejemplo, cuándo tuvo lugar la actividad, dónde, y cuál sería una descripción adecuada. Ese socio del club tiene que pasar esta información a un dirigente que pueda presentar informes, y no puede ingresar esta información directamente.</a:t>
            </a:r>
          </a:p>
          <a:p>
            <a:pPr marL="628650" lvl="1" indent="-171450">
              <a:buFont typeface="Arial" panose="020B0604020202020204" pitchFamily="34" charset="0"/>
              <a:buChar char="•"/>
            </a:pPr>
            <a:r>
              <a:rPr lang="es-ES" dirty="0" smtClean="0"/>
              <a:t>Un segundo aspecto importante respecto al tiempo es que, </a:t>
            </a:r>
            <a:r>
              <a:rPr lang="es-ES" b="1" baseline="0" dirty="0"/>
              <a:t>como actualmente solo podemos presentar </a:t>
            </a:r>
            <a:r>
              <a:rPr lang="es-ES" b="1" baseline="0" dirty="0" smtClean="0"/>
              <a:t>el </a:t>
            </a:r>
            <a:r>
              <a:rPr lang="es-ES" b="1" baseline="0" dirty="0"/>
              <a:t>informe una vez que la actividad se ha realizado</a:t>
            </a:r>
            <a:r>
              <a:rPr lang="es-ES" dirty="0" smtClean="0"/>
              <a:t>, no podemos ingresar información en MyLCI </a:t>
            </a:r>
            <a:r>
              <a:rPr lang="es-ES" u="sng" baseline="0" dirty="0"/>
              <a:t>mientras </a:t>
            </a:r>
            <a:r>
              <a:rPr lang="es-ES" u="sng" baseline="0" dirty="0" smtClean="0"/>
              <a:t>tiene</a:t>
            </a:r>
            <a:r>
              <a:rPr lang="es-ES" u="sng" dirty="0" smtClean="0"/>
              <a:t> lugar el</a:t>
            </a:r>
            <a:r>
              <a:rPr lang="es-ES" u="sng" baseline="0" dirty="0" smtClean="0"/>
              <a:t> evento</a:t>
            </a:r>
            <a:r>
              <a:rPr lang="es-ES" dirty="0" smtClean="0"/>
              <a:t>. </a:t>
            </a:r>
            <a:r>
              <a:rPr lang="es-ES" dirty="0" smtClean="0"/>
              <a:t>No se puede ingresar información en tiempo real, y no es fácil cargar imágenes. Esto significa que muchos clubes han decidido hacer toda la presentación de informes al final del mes, a pesar del riesgo de olvidarse </a:t>
            </a:r>
            <a:r>
              <a:rPr lang="es-ES" dirty="0" smtClean="0"/>
              <a:t>de algunos </a:t>
            </a:r>
            <a:r>
              <a:rPr lang="es-ES" dirty="0" smtClean="0"/>
              <a:t>detalles.</a:t>
            </a:r>
          </a:p>
          <a:p>
            <a:endParaRPr lang="es-ES" baseline="0" dirty="0"/>
          </a:p>
          <a:p>
            <a:pPr marL="171450" indent="-171450">
              <a:buFont typeface="Arial" panose="020B0604020202020204" pitchFamily="34" charset="0"/>
              <a:buChar char="•"/>
            </a:pPr>
            <a:r>
              <a:rPr lang="es-ES" dirty="0" smtClean="0"/>
              <a:t>Finalmente, una vez que ya estamos en el sistema y estamos listos para presentar un informe, podríamos todavía encontrarnos con dificultades. ¿Cómo debería interpretar este parámetro de impacto? ¿Cómo categorizo esta actividad? A veces unas personas y otras interpretan de manera distinta las indicaciones de MyLCI al usuario. Esto nos hace preguntarnos: si no tenemos una manera clara para presentar informes de servicio, ¿para qué presentar informes?</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5</a:t>
            </a:fld>
            <a:endParaRPr lang="es-ES" dirty="0">
              <a:solidFill>
                <a:prstClr val="black"/>
              </a:solidFill>
            </a:endParaRPr>
          </a:p>
        </p:txBody>
      </p:sp>
    </p:spTree>
    <p:extLst>
      <p:ext uri="{BB962C8B-B14F-4D97-AF65-F5344CB8AC3E}">
        <p14:creationId xmlns:p14="http://schemas.microsoft.com/office/powerpoint/2010/main" val="403494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0" dirty="0">
                <a:solidFill>
                  <a:prstClr val="white"/>
                </a:solidFill>
                <a:latin typeface="Arial" charset="0"/>
              </a:rPr>
              <a:t>Estos desafíos significan que hay la oportunidad de hacer el servicio más fácil para los Leones y Leos. Y una parte muy importante de esto es ampliar y mejorar nuestras aplicaciones digitales. No vamos a cambiar 100 años de servicio, ni vamos a dejar de presentar informes, pero podemos hacer que sea más fácil conectar, servir, presentar informes y celebrar.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0" baseline="0" dirty="0">
              <a:solidFill>
                <a:prstClr val="white"/>
              </a:solidFill>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0" baseline="0" dirty="0">
                <a:solidFill>
                  <a:prstClr val="white"/>
                </a:solidFill>
                <a:latin typeface="Arial" charset="0"/>
              </a:rPr>
              <a:t>Por eso vamos a hablar del mundo digital de los Leones, de cómo les ayuda a ustedes como dirigentes y las maneras en que los Leones nos están ayudando a mejorar todas nuestras aplicaciones digitales. </a:t>
            </a:r>
            <a:endParaRPr lang="es-ES" sz="1200" b="0" kern="0" dirty="0">
              <a:solidFill>
                <a:prstClr val="white"/>
              </a:solidFill>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6</a:t>
            </a:fld>
            <a:endParaRPr lang="es-ES">
              <a:solidFill>
                <a:prstClr val="black"/>
              </a:solidFill>
            </a:endParaRPr>
          </a:p>
        </p:txBody>
      </p:sp>
    </p:spTree>
    <p:extLst>
      <p:ext uri="{BB962C8B-B14F-4D97-AF65-F5344CB8AC3E}">
        <p14:creationId xmlns:p14="http://schemas.microsoft.com/office/powerpoint/2010/main" val="178496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es-ES" dirty="0" smtClean="0"/>
              <a:t>Todo empieza con su Cuenta de León. Su Cuenta de León es su nuevo inicio de sesión universal. Es su llave para todas las aplicaciones digitales de los Leones. Le permite acceder a </a:t>
            </a:r>
            <a:r>
              <a:rPr lang="es-ES" dirty="0" err="1" smtClean="0"/>
              <a:t>MyLCI</a:t>
            </a:r>
            <a:r>
              <a:rPr lang="es-ES" dirty="0" smtClean="0"/>
              <a:t>, </a:t>
            </a:r>
            <a:r>
              <a:rPr lang="es-ES" dirty="0" err="1" smtClean="0"/>
              <a:t>MyLion</a:t>
            </a:r>
            <a:r>
              <a:rPr lang="es-ES" dirty="0" smtClean="0"/>
              <a:t>, la Tienda, </a:t>
            </a:r>
            <a:r>
              <a:rPr lang="es-ES" dirty="0" err="1" smtClean="0"/>
              <a:t>Insights</a:t>
            </a:r>
            <a:r>
              <a:rPr lang="es-ES" dirty="0" smtClean="0"/>
              <a:t> (que es nuestra aplicación más reciente) y futuras aplicaciones. Cada León y Leo puede crear una Cuenta de León.</a:t>
            </a:r>
          </a:p>
          <a:p>
            <a:endParaRPr lang="es-ES" b="0" baseline="0" dirty="0"/>
          </a:p>
          <a:p>
            <a:r>
              <a:rPr lang="es-ES" b="0" baseline="0" dirty="0"/>
              <a:t>Los socios que se hayan inscrito anteriormente en MyLion no necesitan volver a inscribirse para una Cuenta de León. Su información de inicio de sesión en MyLion es ahora su Cuenta de León.</a:t>
            </a:r>
          </a:p>
          <a:p>
            <a:endParaRPr lang="es-ES" b="0" baseline="0" dirty="0"/>
          </a:p>
          <a:p>
            <a:r>
              <a:rPr lang="es-ES" sz="1200" kern="1200" dirty="0">
                <a:solidFill>
                  <a:schemeClr val="tx1"/>
                </a:solidFill>
                <a:effectLst/>
                <a:latin typeface="+mn-lt"/>
              </a:rPr>
              <a:t>Si no se ha inscrito ya en una Cuenta de León, ahora es </a:t>
            </a:r>
            <a:r>
              <a:rPr lang="es-ES" sz="1200" kern="1200" dirty="0" smtClean="0">
                <a:solidFill>
                  <a:schemeClr val="tx1"/>
                </a:solidFill>
                <a:effectLst/>
                <a:latin typeface="+mn-lt"/>
              </a:rPr>
              <a:t>el </a:t>
            </a:r>
            <a:r>
              <a:rPr lang="es-ES" sz="1200" kern="1200" dirty="0">
                <a:solidFill>
                  <a:schemeClr val="tx1"/>
                </a:solidFill>
                <a:effectLst/>
                <a:latin typeface="+mn-lt"/>
              </a:rPr>
              <a:t>momento perfecto para hacerlo. Necesitará su número de socio y un número de teléfono o correo electrónico actualizado en MyLCI.</a:t>
            </a:r>
            <a:r>
              <a:rPr lang="es-ES" dirty="0" smtClean="0"/>
              <a:t>  </a:t>
            </a:r>
          </a:p>
          <a:p>
            <a:endParaRPr lang="es-ES" sz="1200" b="0" kern="1200" baseline="0" dirty="0">
              <a:solidFill>
                <a:schemeClr val="tx1"/>
              </a:solidFill>
              <a:effectLst/>
              <a:latin typeface="+mn-lt"/>
              <a:ea typeface="+mn-ea"/>
              <a:cs typeface="+mn-cs"/>
            </a:endParaRPr>
          </a:p>
          <a:p>
            <a:r>
              <a:rPr lang="es-ES" sz="1200" b="1" kern="1200" baseline="0" dirty="0">
                <a:solidFill>
                  <a:schemeClr val="tx1"/>
                </a:solidFill>
                <a:effectLst/>
                <a:latin typeface="+mn-lt"/>
              </a:rPr>
              <a:t>Para algunos socios, crear una Cuenta de León fue fácil. En el caso de otros socios, hubo dificultades, como números de teléfono o correos electrónicos desactualizados. Comprendemos que esto ha sido un problema para los usuarios de MyLCI, y damos las gracias a todos los que nos han contactado para recibir asistencia. </a:t>
            </a:r>
          </a:p>
          <a:p>
            <a:endParaRPr lang="es-ES" sz="1200" b="0" kern="1200" baseline="0" dirty="0">
              <a:solidFill>
                <a:schemeClr val="tx1"/>
              </a:solidFill>
              <a:effectLst/>
              <a:latin typeface="+mn-lt"/>
              <a:ea typeface="+mn-ea"/>
              <a:cs typeface="+mn-cs"/>
            </a:endParaRPr>
          </a:p>
          <a:p>
            <a:r>
              <a:rPr lang="es-ES" sz="1200" b="0" kern="1200" baseline="0" dirty="0">
                <a:solidFill>
                  <a:schemeClr val="tx1"/>
                </a:solidFill>
                <a:effectLst/>
                <a:latin typeface="+mn-lt"/>
              </a:rPr>
              <a:t>Si necesita ayuda para crear una Cuenta de León, o si ha empezado a animar a otros socios a crear una Cuenta de León, comuníquese con el personal de la </a:t>
            </a:r>
            <a:r>
              <a:rPr lang="es-ES" sz="1200" b="0" kern="1200" baseline="0" dirty="0" smtClean="0">
                <a:solidFill>
                  <a:schemeClr val="tx1"/>
                </a:solidFill>
                <a:effectLst/>
                <a:latin typeface="+mn-lt"/>
              </a:rPr>
              <a:t>oficina internacional </a:t>
            </a:r>
            <a:r>
              <a:rPr lang="es-ES" sz="1200" b="0" kern="1200" baseline="0" dirty="0">
                <a:solidFill>
                  <a:schemeClr val="tx1"/>
                </a:solidFill>
                <a:effectLst/>
                <a:latin typeface="+mn-lt"/>
              </a:rPr>
              <a:t>en mylion@lionsclubs.org. ¡El equipo de apoyo estará encantado de ayudarle!</a:t>
            </a:r>
          </a:p>
          <a:p>
            <a:endParaRPr lang="es-ES"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7</a:t>
            </a:fld>
            <a:endParaRPr lang="es-ES" dirty="0">
              <a:solidFill>
                <a:prstClr val="black"/>
              </a:solidFill>
            </a:endParaRPr>
          </a:p>
        </p:txBody>
      </p:sp>
    </p:spTree>
    <p:extLst>
      <p:ext uri="{BB962C8B-B14F-4D97-AF65-F5344CB8AC3E}">
        <p14:creationId xmlns:p14="http://schemas.microsoft.com/office/powerpoint/2010/main" val="311769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Una vez que haya iniciado </a:t>
            </a:r>
            <a:r>
              <a:rPr lang="es-ES" dirty="0" smtClean="0"/>
              <a:t>la sesión </a:t>
            </a:r>
            <a:r>
              <a:rPr lang="es-ES" dirty="0" smtClean="0"/>
              <a:t>en su Cuenta de León, puede navegar fácilmente por cualquiera de nuestras aplicaciones. Los socios Leones actualmente tienen acceso a todas las aplicaciones que se muestran en la pantalla, EXCEPTO MyLCI. MyLCI sigue siendo una aplicación para dirigentes y aparecerá deshabilitada para aquellos socios que no sean dirigentes.</a:t>
            </a:r>
          </a:p>
          <a:p>
            <a:endParaRPr lang="es-ES" baseline="0" dirty="0"/>
          </a:p>
        </p:txBody>
      </p:sp>
      <p:sp>
        <p:nvSpPr>
          <p:cNvPr id="4" name="Slide Number Placeholder 3"/>
          <p:cNvSpPr>
            <a:spLocks noGrp="1"/>
          </p:cNvSpPr>
          <p:nvPr>
            <p:ph type="sldNum" sz="quarter" idx="10"/>
          </p:nvPr>
        </p:nvSpPr>
        <p:spPr/>
        <p:txBody>
          <a:bodyPr/>
          <a:lstStyle/>
          <a:p>
            <a:fld id="{EE4159E8-CA19-4BB0-8ED9-16527D3A2E7E}" type="slidenum">
              <a:rPr lang="en-US">
                <a:solidFill>
                  <a:prstClr val="black"/>
                </a:solidFill>
              </a:rPr>
              <a:pPr/>
              <a:t>8</a:t>
            </a:fld>
            <a:endParaRPr lang="es-ES" dirty="0">
              <a:solidFill>
                <a:prstClr val="black"/>
              </a:solidFill>
            </a:endParaRPr>
          </a:p>
        </p:txBody>
      </p:sp>
    </p:spTree>
    <p:extLst>
      <p:ext uri="{BB962C8B-B14F-4D97-AF65-F5344CB8AC3E}">
        <p14:creationId xmlns:p14="http://schemas.microsoft.com/office/powerpoint/2010/main" val="215324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es-ES" dirty="0" smtClean="0"/>
              <a:t>Echemos un vistazo a MyLion. MyLion es nuestra nueva aplicación de servicio y se centra en la parte esencial de los Leones: el servicio y el compañerismo.</a:t>
            </a:r>
          </a:p>
          <a:p>
            <a:endParaRPr lang="es-ES" baseline="0" dirty="0"/>
          </a:p>
          <a:p>
            <a:r>
              <a:rPr lang="es-ES" dirty="0" smtClean="0"/>
              <a:t>MyLion ofrece oportunidades para </a:t>
            </a:r>
            <a:r>
              <a:rPr lang="es-ES" dirty="0" smtClean="0"/>
              <a:t>conectarse </a:t>
            </a:r>
            <a:r>
              <a:rPr lang="es-ES" dirty="0" smtClean="0"/>
              <a:t>mejor con compañeros Leones, descubrir y recibir inspiración de las actividades de servicio en todo el mundo, y promover nuestro servicio. </a:t>
            </a:r>
          </a:p>
          <a:p>
            <a:endParaRPr lang="es-ES" baseline="0" dirty="0"/>
          </a:p>
          <a:p>
            <a:endParaRPr lang="es-ES" baseline="0" dirty="0"/>
          </a:p>
          <a:p>
            <a:endParaRPr lang="es-ES"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9</a:t>
            </a:fld>
            <a:endParaRPr lang="es-ES" dirty="0">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9.emf"/></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
        <p:nvSpPr>
          <p:cNvPr id="5" name="Rectangle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662596857"/>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593380038"/>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Tree>
    <p:extLst>
      <p:ext uri="{BB962C8B-B14F-4D97-AF65-F5344CB8AC3E}">
        <p14:creationId xmlns:p14="http://schemas.microsoft.com/office/powerpoint/2010/main" val="34084615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6"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8139687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pic>
        <p:nvPicPr>
          <p:cNvPr id="4" name="Picture 3"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586148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578" tIns="56790" rIns="113578" bIns="56790" rtlCol="0" anchor="ctr"/>
          <a:lstStyle/>
          <a:p>
            <a:pPr algn="ctr" fontAlgn="base">
              <a:spcBef>
                <a:spcPct val="0"/>
              </a:spcBef>
              <a:spcAft>
                <a:spcPct val="0"/>
              </a:spcAft>
            </a:pPr>
            <a:endParaRPr lang="en-US" sz="135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1"/>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0920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endParaRPr>
          </a:p>
        </p:txBody>
      </p:sp>
      <p:sp>
        <p:nvSpPr>
          <p:cNvPr id="7" name="Title 1"/>
          <p:cNvSpPr>
            <a:spLocks noGrp="1"/>
          </p:cNvSpPr>
          <p:nvPr>
            <p:ph type="title" hasCustomPrompt="1"/>
          </p:nvPr>
        </p:nvSpPr>
        <p:spPr>
          <a:xfrm>
            <a:off x="0" y="1362737"/>
            <a:ext cx="12174807" cy="1325563"/>
          </a:xfrm>
          <a:prstGeom prst="rect">
            <a:avLst/>
          </a:prstGeom>
        </p:spPr>
        <p:txBody>
          <a:bodyPr>
            <a:normAutofit/>
          </a:bodyPr>
          <a:lstStyle>
            <a:lvl1pPr algn="ctr">
              <a:defRPr sz="3599"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3"/>
            <a:ext cx="9845675" cy="2041525"/>
          </a:xfrm>
          <a:prstGeom prst="rect">
            <a:avLst/>
          </a:prstGeom>
        </p:spPr>
        <p:txBody>
          <a:bodyPr>
            <a:normAutofit/>
          </a:bodyPr>
          <a:lstStyle>
            <a:lvl1pPr marL="0" indent="0" algn="ctr">
              <a:buFontTx/>
              <a:buNone/>
              <a:defRPr sz="2399">
                <a:solidFill>
                  <a:schemeClr val="bg1">
                    <a:lumMod val="50000"/>
                  </a:schemeClr>
                </a:solidFill>
              </a:defRPr>
            </a:lvl1pPr>
            <a:lvl2pPr marL="457017" indent="0" algn="ctr">
              <a:buFontTx/>
              <a:buNone/>
              <a:defRPr sz="2399"/>
            </a:lvl2pPr>
            <a:lvl3pPr marL="914034" indent="0" algn="ctr">
              <a:buFontTx/>
              <a:buNone/>
              <a:defRPr sz="2399"/>
            </a:lvl3pPr>
            <a:lvl4pPr marL="1371051" indent="0" algn="ctr">
              <a:buFontTx/>
              <a:buNone/>
              <a:defRPr sz="2399"/>
            </a:lvl4pPr>
            <a:lvl5pPr marL="1828069" indent="0" algn="ctr">
              <a:buFontTx/>
              <a:buNone/>
              <a:defRPr sz="2399"/>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880242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Tree>
    <p:extLst>
      <p:ext uri="{BB962C8B-B14F-4D97-AF65-F5344CB8AC3E}">
        <p14:creationId xmlns:p14="http://schemas.microsoft.com/office/powerpoint/2010/main" val="557369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4" name="Media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017077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4" name="Rectang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0A1CFA8-01F3-7141-8733-9BD22717A16A}"/>
              </a:ext>
            </a:extLst>
          </p:cNvPr>
          <p:cNvSpPr/>
          <p:nvPr userDrawn="1"/>
        </p:nvSpPr>
        <p:spPr bwMode="auto">
          <a:xfrm>
            <a:off x="0" y="1"/>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2991186" y="4239679"/>
            <a:ext cx="6209629" cy="445043"/>
          </a:xfrm>
          <a:prstGeom prst="rect">
            <a:avLst/>
          </a:prstGeom>
        </p:spPr>
        <p:txBody>
          <a:bodyPr anchor="ctr"/>
          <a:lstStyle>
            <a:lvl1pPr marL="0" indent="0" algn="ctr">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C567EA0-7E42-764C-894D-CB400D26CFAC}"/>
              </a:ext>
            </a:extLst>
          </p:cNvPr>
          <p:cNvSpPr>
            <a:spLocks noGrp="1"/>
          </p:cNvSpPr>
          <p:nvPr>
            <p:ph type="body" sz="quarter" idx="13" hasCustomPrompt="1"/>
          </p:nvPr>
        </p:nvSpPr>
        <p:spPr>
          <a:xfrm>
            <a:off x="3259528" y="3206478"/>
            <a:ext cx="5672943" cy="535194"/>
          </a:xfrm>
          <a:prstGeom prst="rect">
            <a:avLst/>
          </a:prstGeom>
        </p:spPr>
        <p:txBody>
          <a:bodyPr anchor="t"/>
          <a:lstStyle>
            <a:lvl1pPr marL="0" indent="0" algn="ctr">
              <a:buNone/>
              <a:defRPr sz="2399" b="1">
                <a:solidFill>
                  <a:srgbClr val="082E87"/>
                </a:solidFill>
              </a:defRPr>
            </a:lvl1pPr>
          </a:lstStyle>
          <a:p>
            <a:pPr lvl="0"/>
            <a:r>
              <a:rPr lang="en-US" dirty="0"/>
              <a:t>Insert copy here</a:t>
            </a:r>
          </a:p>
        </p:txBody>
      </p:sp>
      <p:sp>
        <p:nvSpPr>
          <p:cNvPr id="8"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B72BEE2-03B4-2545-81E3-ABE63641DB0D}"/>
              </a:ext>
            </a:extLst>
          </p:cNvPr>
          <p:cNvSpPr>
            <a:spLocks noGrp="1"/>
          </p:cNvSpPr>
          <p:nvPr>
            <p:ph type="body" sz="quarter" idx="14" hasCustomPrompt="1"/>
          </p:nvPr>
        </p:nvSpPr>
        <p:spPr>
          <a:xfrm>
            <a:off x="3048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Tree>
    <p:extLst>
      <p:ext uri="{BB962C8B-B14F-4D97-AF65-F5344CB8AC3E}">
        <p14:creationId xmlns:p14="http://schemas.microsoft.com/office/powerpoint/2010/main" val="276991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pic>
        <p:nvPicPr>
          <p:cNvPr id="4" name="Picture 3"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5" name="Rectangle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ABCF45D-15BA-F544-A2F1-1B5A8159B3D5}"/>
              </a:ext>
            </a:extLst>
          </p:cNvPr>
          <p:cNvSpPr>
            <a:spLocks noGrp="1"/>
          </p:cNvSpPr>
          <p:nvPr>
            <p:ph type="body" sz="quarter" idx="10" hasCustomPrompt="1"/>
          </p:nvPr>
        </p:nvSpPr>
        <p:spPr>
          <a:xfrm>
            <a:off x="609601" y="2743200"/>
            <a:ext cx="3276600" cy="1143000"/>
          </a:xfrm>
          <a:prstGeom prst="rect">
            <a:avLst/>
          </a:prstGeom>
        </p:spPr>
        <p:txBody>
          <a:bodyPr anchor="ctr"/>
          <a:lstStyle>
            <a:lvl1pPr marL="0" indent="0" algn="ctr">
              <a:buNone/>
              <a:defRPr sz="2399" b="1">
                <a:solidFill>
                  <a:srgbClr val="0A5496"/>
                </a:solidFill>
              </a:defRPr>
            </a:lvl1pPr>
          </a:lstStyle>
          <a:p>
            <a:pPr lvl="0"/>
            <a:r>
              <a:rPr lang="en-US" dirty="0"/>
              <a:t>Title here</a:t>
            </a:r>
          </a:p>
        </p:txBody>
      </p:sp>
      <p:sp>
        <p:nvSpPr>
          <p:cNvPr id="9" name="Text Placeholder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1558634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pic>
        <p:nvPicPr>
          <p:cNvPr id="4" name="Picture 3"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399" b="1" dirty="0" err="1">
                <a:solidFill>
                  <a:srgbClr val="0A5496"/>
                </a:solidFill>
                <a:ea typeface="Arial Hebrew Scholar" charset="-79"/>
                <a:cs typeface="Arial" panose="020B0604020202020204" pitchFamily="34" charset="0"/>
              </a:rPr>
              <a:t>Date</a:t>
            </a:r>
            <a:endParaRPr lang="pl-PL" sz="2399" b="1" dirty="0">
              <a:solidFill>
                <a:srgbClr val="0A5496"/>
              </a:solidFill>
              <a:ea typeface="Arial Hebrew Scholar" charset="-79"/>
              <a:cs typeface="Arial" panose="020B0604020202020204" pitchFamily="34" charset="0"/>
            </a:endParaRPr>
          </a:p>
          <a:p>
            <a:r>
              <a:rPr lang="pl-PL" sz="1799" dirty="0">
                <a:solidFill>
                  <a:srgbClr val="0A5496"/>
                </a:solidFill>
                <a:ea typeface="Arial Hebrew Scholar" charset="-79"/>
                <a:cs typeface="Arial" panose="020B0604020202020204" pitchFamily="34" charset="0"/>
              </a:rPr>
              <a:t>00:00-00:00 </a:t>
            </a:r>
          </a:p>
          <a:p>
            <a:r>
              <a:rPr lang="pl-PL" sz="1799" dirty="0" err="1">
                <a:solidFill>
                  <a:srgbClr val="0A5496"/>
                </a:solidFill>
                <a:ea typeface="Arial Hebrew Scholar" charset="-79"/>
                <a:cs typeface="Arial" panose="020B0604020202020204" pitchFamily="34" charset="0"/>
              </a:rPr>
              <a:t>Location</a:t>
            </a:r>
            <a:endParaRPr lang="en-US" sz="1799"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399"/>
            </a:lvl1pPr>
            <a:lvl2pPr marL="518891" indent="0">
              <a:buNone/>
              <a:defRPr sz="2399"/>
            </a:lvl2pPr>
            <a:lvl3pPr marL="914012" indent="0">
              <a:buNone/>
              <a:defRPr sz="2399"/>
            </a:lvl3pPr>
            <a:lvl4pPr marL="1371017" indent="0">
              <a:buNone/>
              <a:defRPr sz="2399"/>
            </a:lvl4pPr>
            <a:lvl5pPr marL="1828024" indent="0">
              <a:buNone/>
              <a:defRPr sz="2399"/>
            </a:lvl5pPr>
          </a:lstStyle>
          <a:p>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deserunt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mollit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anim</a:t>
            </a:r>
            <a:r>
              <a:rPr lang="en-US" sz="2399" kern="0" dirty="0">
                <a:solidFill>
                  <a:schemeClr val="accent6">
                    <a:lumMod val="50000"/>
                    <a:lumOff val="50000"/>
                  </a:schemeClr>
                </a:solidFill>
                <a:latin typeface="Arial" charset="0"/>
                <a:ea typeface="Arial" charset="0"/>
                <a:cs typeface="Arial" charset="0"/>
              </a:rPr>
              <a:t> 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deserunt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mollit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anim</a:t>
            </a:r>
            <a:r>
              <a:rPr lang="en-US" sz="2399" b="1" kern="0" dirty="0">
                <a:solidFill>
                  <a:srgbClr val="0A5496"/>
                </a:solidFill>
                <a:latin typeface="Arial" charset="0"/>
                <a:ea typeface="Arial" charset="0"/>
                <a:cs typeface="Arial" charset="0"/>
              </a:rPr>
              <a:t> </a:t>
            </a:r>
            <a:r>
              <a:rPr lang="en-US" sz="2399" kern="0" dirty="0">
                <a:solidFill>
                  <a:schemeClr val="accent6">
                    <a:lumMod val="50000"/>
                    <a:lumOff val="50000"/>
                  </a:schemeClr>
                </a:solidFill>
                <a:latin typeface="Arial" charset="0"/>
                <a:ea typeface="Arial" charset="0"/>
                <a:cs typeface="Arial" charset="0"/>
              </a:rPr>
              <a:t>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a:t>
            </a:r>
            <a:endParaRPr lang="en-US" sz="2199"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41097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4F2B938-A092-8A40-BA9E-36EB895796A6}"/>
              </a:ext>
            </a:extLst>
          </p:cNvPr>
          <p:cNvSpPr txBox="1"/>
          <p:nvPr userDrawn="1"/>
        </p:nvSpPr>
        <p:spPr>
          <a:xfrm>
            <a:off x="342901" y="387916"/>
            <a:ext cx="3505200" cy="6245428"/>
          </a:xfrm>
          <a:prstGeom prst="rect">
            <a:avLst/>
          </a:prstGeom>
          <a:noFill/>
        </p:spPr>
        <p:txBody>
          <a:bodyPr wrap="square" rtlCol="0" anchor="b">
            <a:spAutoFit/>
          </a:bodyPr>
          <a:lstStyle/>
          <a:p>
            <a:pPr fontAlgn="base">
              <a:spcBef>
                <a:spcPct val="0"/>
              </a:spcBef>
              <a:spcAft>
                <a:spcPct val="0"/>
              </a:spcAft>
            </a:pPr>
            <a:r>
              <a:rPr lang="es-ES" sz="39984">
                <a:solidFill>
                  <a:srgbClr val="FFFFFF"/>
                </a:solidFill>
                <a:latin typeface="Arial" charset="0"/>
              </a:rPr>
              <a:t>Nº</a:t>
            </a:r>
          </a:p>
        </p:txBody>
      </p:sp>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7"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257175" indent="-257175">
              <a:buFont typeface="Arial" charset="0"/>
              <a:buChar char="•"/>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00699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6"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10" name="Oval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F68A244-CECA-F041-AD70-910F56A47209}"/>
              </a:ext>
            </a:extLst>
          </p:cNvPr>
          <p:cNvSpPr/>
          <p:nvPr userDrawn="1"/>
        </p:nvSpPr>
        <p:spPr bwMode="auto">
          <a:xfrm>
            <a:off x="8763000" y="3064706"/>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charset="0"/>
              <a:ea typeface="Arial" charset="0"/>
              <a:cs typeface="Arial" charset="0"/>
            </a:endParaRPr>
          </a:p>
        </p:txBody>
      </p:sp>
      <p:sp>
        <p:nvSpPr>
          <p:cNvPr id="4" name="Text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460D8B9-AE71-4842-9AE0-E07B87504909}"/>
              </a:ext>
            </a:extLst>
          </p:cNvPr>
          <p:cNvSpPr>
            <a:spLocks noGrp="1"/>
          </p:cNvSpPr>
          <p:nvPr>
            <p:ph type="body" sz="quarter" idx="13" hasCustomPrompt="1"/>
          </p:nvPr>
        </p:nvSpPr>
        <p:spPr>
          <a:xfrm>
            <a:off x="1371601" y="3587437"/>
            <a:ext cx="6172200" cy="1447800"/>
          </a:xfrm>
          <a:prstGeom prst="rect">
            <a:avLst/>
          </a:prstGeom>
        </p:spPr>
        <p:txBody>
          <a:bodyPr/>
          <a:lstStyle>
            <a:lvl1pPr marL="342763" marR="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sz="2399">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BE79663-AD90-FF47-A2BC-2688925AA2D3}"/>
              </a:ext>
            </a:extLst>
          </p:cNvPr>
          <p:cNvSpPr>
            <a:spLocks noGrp="1"/>
          </p:cNvSpPr>
          <p:nvPr>
            <p:ph type="body" sz="quarter" idx="16" hasCustomPrompt="1"/>
          </p:nvPr>
        </p:nvSpPr>
        <p:spPr>
          <a:xfrm>
            <a:off x="9201151" y="4343400"/>
            <a:ext cx="1619250" cy="533400"/>
          </a:xfrm>
          <a:prstGeom prst="rect">
            <a:avLst/>
          </a:prstGeom>
        </p:spPr>
        <p:txBody>
          <a:bodyPr/>
          <a:lstStyle>
            <a:lvl1pPr marL="0" indent="0" algn="ctr">
              <a:buNone/>
              <a:defRPr sz="1799" b="1">
                <a:solidFill>
                  <a:schemeClr val="bg1"/>
                </a:solidFill>
                <a:latin typeface="Arial" panose="020B0604020202020204" pitchFamily="34" charset="0"/>
                <a:cs typeface="Arial" panose="020B0604020202020204" pitchFamily="34" charset="0"/>
              </a:defRPr>
            </a:lvl1pPr>
            <a:lvl2pPr marL="518891" indent="0">
              <a:buNone/>
              <a:defRPr sz="1799">
                <a:solidFill>
                  <a:schemeClr val="bg1"/>
                </a:solidFill>
                <a:latin typeface="Arial" panose="020B0604020202020204" pitchFamily="34" charset="0"/>
                <a:cs typeface="Arial" panose="020B0604020202020204" pitchFamily="34" charset="0"/>
              </a:defRPr>
            </a:lvl2pPr>
            <a:lvl3pPr marL="914012" indent="0">
              <a:buNone/>
              <a:defRPr sz="1799">
                <a:solidFill>
                  <a:schemeClr val="bg1"/>
                </a:solidFill>
                <a:latin typeface="Arial" panose="020B0604020202020204" pitchFamily="34" charset="0"/>
                <a:cs typeface="Arial" panose="020B0604020202020204" pitchFamily="34" charset="0"/>
              </a:defRPr>
            </a:lvl3pPr>
            <a:lvl4pPr marL="1371017" indent="0">
              <a:buNone/>
              <a:defRPr sz="1799">
                <a:solidFill>
                  <a:schemeClr val="bg1"/>
                </a:solidFill>
                <a:latin typeface="Arial" panose="020B0604020202020204" pitchFamily="34" charset="0"/>
                <a:cs typeface="Arial" panose="020B0604020202020204" pitchFamily="34" charset="0"/>
              </a:defRPr>
            </a:lvl4pPr>
            <a:lvl5pPr marL="1828024" indent="0">
              <a:buNone/>
              <a:defRPr sz="1799">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398" b="1">
                <a:solidFill>
                  <a:schemeClr val="bg1"/>
                </a:solidFill>
              </a:defRPr>
            </a:lvl1pPr>
            <a:lvl2pPr>
              <a:defRPr sz="4798" b="1"/>
            </a:lvl2pPr>
            <a:lvl3pPr>
              <a:defRPr sz="4798" b="1"/>
            </a:lvl3pPr>
            <a:lvl4pPr>
              <a:defRPr sz="4798" b="1"/>
            </a:lvl4pPr>
            <a:lvl5pPr>
              <a:defRPr sz="4798" b="1"/>
            </a:lvl5pPr>
          </a:lstStyle>
          <a:p>
            <a:pPr lvl="0"/>
            <a:r>
              <a:rPr lang="en-US" dirty="0"/>
              <a:t>1</a:t>
            </a:r>
          </a:p>
        </p:txBody>
      </p:sp>
    </p:spTree>
    <p:extLst>
      <p:ext uri="{BB962C8B-B14F-4D97-AF65-F5344CB8AC3E}">
        <p14:creationId xmlns:p14="http://schemas.microsoft.com/office/powerpoint/2010/main" val="2822218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6"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4" name="Text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460D8B9-AE71-4842-9AE0-E07B87504909}"/>
              </a:ext>
            </a:extLst>
          </p:cNvPr>
          <p:cNvSpPr>
            <a:spLocks noGrp="1"/>
          </p:cNvSpPr>
          <p:nvPr>
            <p:ph type="body" sz="quarter" idx="13" hasCustomPrompt="1"/>
          </p:nvPr>
        </p:nvSpPr>
        <p:spPr>
          <a:xfrm>
            <a:off x="716934" y="2895601"/>
            <a:ext cx="10758130" cy="2813289"/>
          </a:xfrm>
          <a:prstGeom prst="rect">
            <a:avLst/>
          </a:prstGeom>
        </p:spPr>
        <p:txBody>
          <a:bodyPr/>
          <a:lstStyle>
            <a:lvl1pPr marL="257175" marR="0" indent="-257175" algn="l" defTabSz="914034"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66016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B72BEE2-03B4-2545-81E3-ABE63641DB0D}"/>
              </a:ext>
            </a:extLst>
          </p:cNvPr>
          <p:cNvSpPr>
            <a:spLocks noGrp="1"/>
          </p:cNvSpPr>
          <p:nvPr>
            <p:ph type="body" sz="quarter" idx="14" hasCustomPrompt="1"/>
          </p:nvPr>
        </p:nvSpPr>
        <p:spPr>
          <a:xfrm>
            <a:off x="7620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
        <p:nvSpPr>
          <p:cNvPr id="9" name="Oval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s-ES" sz="2000" b="1">
                <a:solidFill>
                  <a:prstClr val="white"/>
                </a:solidFill>
                <a:latin typeface="Arial" pitchFamily="34" charset="0"/>
              </a:rPr>
              <a:t>1</a:t>
            </a:r>
          </a:p>
        </p:txBody>
      </p:sp>
      <p:sp>
        <p:nvSpPr>
          <p:cNvPr id="10"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55261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35406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4" name="Rectang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5798635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4" name="Rectang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Oval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s-ES" sz="2000" b="1">
                <a:solidFill>
                  <a:prstClr val="white"/>
                </a:solidFill>
                <a:latin typeface="Arial" pitchFamily="34" charset="0"/>
              </a:rPr>
              <a:t>2</a:t>
            </a:r>
          </a:p>
        </p:txBody>
      </p:sp>
      <p:sp>
        <p:nvSpPr>
          <p:cNvPr id="7" name="Oval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s-ES" sz="2000" b="1">
                <a:solidFill>
                  <a:prstClr val="white"/>
                </a:solidFill>
                <a:latin typeface="Arial" pitchFamily="34" charset="0"/>
              </a:rPr>
              <a:t>1</a:t>
            </a:r>
          </a:p>
        </p:txBody>
      </p:sp>
      <p:sp>
        <p:nvSpPr>
          <p:cNvPr id="8" name="Oval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s-ES" sz="2000" b="1">
                <a:solidFill>
                  <a:prstClr val="white"/>
                </a:solidFill>
                <a:latin typeface="Arial" pitchFamily="34" charset="0"/>
              </a:rPr>
              <a:t>3</a:t>
            </a:r>
          </a:p>
        </p:txBody>
      </p:sp>
      <p:sp>
        <p:nvSpPr>
          <p:cNvPr id="9" name="Text Placeholder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lnSpc>
                <a:spcPts val="2160"/>
              </a:lnSpc>
              <a:spcBef>
                <a:spcPts val="0"/>
              </a:spcBef>
              <a:spcAft>
                <a:spcPts val="2250"/>
              </a:spcAft>
              <a:buNone/>
              <a:defRPr/>
            </a:lvl1pPr>
            <a:lvl2pPr marL="687117" indent="0">
              <a:buNone/>
              <a:defRPr/>
            </a:lvl2pPr>
          </a:lstStyle>
          <a:p>
            <a:pPr>
              <a:lnSpc>
                <a:spcPts val="2880"/>
              </a:lnSpc>
              <a:spcBef>
                <a:spcPts val="0"/>
              </a:spcBef>
              <a:spcAft>
                <a:spcPts val="3000"/>
              </a:spcAft>
            </a:pPr>
            <a:r>
              <a:rPr lang="en-US" sz="2199" b="1" dirty="0">
                <a:solidFill>
                  <a:schemeClr val="bg1">
                    <a:lumMod val="50000"/>
                  </a:schemeClr>
                </a:solidFill>
                <a:latin typeface="Arial" charset="0"/>
                <a:ea typeface="Arial" charset="0"/>
                <a:cs typeface="Arial" charset="0"/>
              </a:rPr>
              <a:t>Insert subhead</a:t>
            </a: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p>
          <a:p>
            <a:pPr marL="914034" lvl="1">
              <a:spcAft>
                <a:spcPts val="2999"/>
              </a:spcAft>
            </a:pP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endParaRPr lang="en-US" sz="1599" dirty="0">
              <a:solidFill>
                <a:schemeClr val="bg1">
                  <a:lumMod val="50000"/>
                </a:schemeClr>
              </a:solidFill>
              <a:latin typeface="Arial" charset="0"/>
              <a:ea typeface="Arial" charset="0"/>
              <a:cs typeface="Arial" charset="0"/>
            </a:endParaRP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a:t>
            </a:r>
            <a:endParaRPr lang="en-US" sz="1599" dirty="0">
              <a:solidFill>
                <a:schemeClr val="bg1">
                  <a:lumMod val="50000"/>
                </a:schemeClr>
              </a:solidFill>
              <a:latin typeface="Arial" charset="0"/>
              <a:ea typeface="Arial" charset="0"/>
              <a:cs typeface="Arial" charset="0"/>
            </a:endParaRPr>
          </a:p>
          <a:p>
            <a:r>
              <a:rPr lang="en-US" sz="1599" dirty="0">
                <a:latin typeface="Arial" charset="0"/>
                <a:ea typeface="Arial" charset="0"/>
                <a:cs typeface="Arial" charset="0"/>
              </a:rPr>
              <a:t/>
            </a:r>
            <a:br>
              <a:rPr lang="en-US" sz="1599" dirty="0">
                <a:latin typeface="Arial" charset="0"/>
                <a:ea typeface="Arial" charset="0"/>
                <a:cs typeface="Arial" charset="0"/>
              </a:rPr>
            </a:br>
            <a:endParaRPr lang="en-US" sz="1599"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86807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algn="l"/>
            <a:r>
              <a:rPr lang="en-US" sz="3599" b="1" kern="0" dirty="0" err="1">
                <a:solidFill>
                  <a:srgbClr val="0A5496"/>
                </a:solidFill>
                <a:latin typeface="Arial" charset="0"/>
                <a:ea typeface="Arial" charset="0"/>
                <a:cs typeface="Arial" charset="0"/>
              </a:rPr>
              <a:t>Excepteur</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sint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occaecat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cupidatat</a:t>
            </a:r>
            <a:r>
              <a:rPr lang="en-US" sz="3599" b="1" kern="0" dirty="0">
                <a:solidFill>
                  <a:srgbClr val="0A5496"/>
                </a:solidFill>
                <a:latin typeface="Arial" charset="0"/>
                <a:ea typeface="Arial" charset="0"/>
                <a:cs typeface="Arial" charset="0"/>
              </a:rPr>
              <a:t> non </a:t>
            </a:r>
            <a:r>
              <a:rPr lang="en-US" sz="3599" b="1" kern="0" dirty="0" err="1">
                <a:solidFill>
                  <a:srgbClr val="0A5496"/>
                </a:solidFill>
                <a:latin typeface="Arial" charset="0"/>
                <a:ea typeface="Arial" charset="0"/>
                <a:cs typeface="Arial" charset="0"/>
              </a:rPr>
              <a:t>proident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sunt</a:t>
            </a:r>
            <a:r>
              <a:rPr lang="en-US" sz="3599" b="1" kern="0" dirty="0">
                <a:solidFill>
                  <a:srgbClr val="0A5496"/>
                </a:solidFill>
                <a:latin typeface="Arial" charset="0"/>
                <a:ea typeface="Arial" charset="0"/>
                <a:cs typeface="Arial" charset="0"/>
              </a:rPr>
              <a:t> in culpa qui </a:t>
            </a:r>
            <a:r>
              <a:rPr lang="en-US" sz="3599" b="1" kern="0" dirty="0" err="1">
                <a:solidFill>
                  <a:srgbClr val="0A5496"/>
                </a:solidFill>
                <a:latin typeface="Arial" charset="0"/>
                <a:ea typeface="Arial" charset="0"/>
                <a:cs typeface="Arial" charset="0"/>
              </a:rPr>
              <a:t>officia</a:t>
            </a:r>
            <a:endParaRPr lang="en-US" sz="3599"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C450F16-13B4-8641-BEC2-30D0F02A10B9}"/>
              </a:ext>
            </a:extLst>
          </p:cNvPr>
          <p:cNvSpPr/>
          <p:nvPr userDrawn="1"/>
        </p:nvSpPr>
        <p:spPr>
          <a:xfrm>
            <a:off x="1"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Picture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799">
                <a:solidFill>
                  <a:schemeClr val="accent6">
                    <a:lumMod val="50000"/>
                    <a:lumOff val="50000"/>
                  </a:schemeClr>
                </a:solidFill>
              </a:defRPr>
            </a:lvl1pPr>
            <a:lvl2pPr marL="518891" indent="0">
              <a:buNone/>
              <a:defRPr sz="1799">
                <a:solidFill>
                  <a:schemeClr val="accent6">
                    <a:lumMod val="50000"/>
                    <a:lumOff val="50000"/>
                  </a:schemeClr>
                </a:solidFill>
              </a:defRPr>
            </a:lvl2pPr>
            <a:lvl3pPr marL="914012" indent="0">
              <a:buNone/>
              <a:defRPr sz="1799">
                <a:solidFill>
                  <a:schemeClr val="accent6">
                    <a:lumMod val="50000"/>
                    <a:lumOff val="50000"/>
                  </a:schemeClr>
                </a:solidFill>
              </a:defRPr>
            </a:lvl3pPr>
            <a:lvl4pPr marL="1371017" indent="0">
              <a:buNone/>
              <a:defRPr sz="1799">
                <a:solidFill>
                  <a:schemeClr val="accent6">
                    <a:lumMod val="50000"/>
                    <a:lumOff val="50000"/>
                  </a:schemeClr>
                </a:solidFill>
              </a:defRPr>
            </a:lvl4pPr>
            <a:lvl5pPr marL="1828024" indent="0">
              <a:buNone/>
              <a:defRPr sz="1799">
                <a:solidFill>
                  <a:schemeClr val="accent6">
                    <a:lumMod val="50000"/>
                    <a:lumOff val="50000"/>
                  </a:schemeClr>
                </a:solidFill>
              </a:defRPr>
            </a:lvl5pPr>
          </a:lstStyle>
          <a:p>
            <a:pPr marL="0" indent="0">
              <a:buNone/>
            </a:pP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enim</a:t>
            </a:r>
            <a:r>
              <a:rPr lang="en-US" sz="1799" kern="0" dirty="0">
                <a:solidFill>
                  <a:schemeClr val="accent6">
                    <a:lumMod val="50000"/>
                    <a:lumOff val="50000"/>
                  </a:schemeClr>
                </a:solidFill>
                <a:latin typeface="Arial" charset="0"/>
                <a:ea typeface="Arial" charset="0"/>
                <a:cs typeface="Arial" charset="0"/>
              </a:rPr>
              <a:t> ad minim </a:t>
            </a:r>
            <a:r>
              <a:rPr lang="en-US" sz="1799" kern="0" dirty="0" err="1">
                <a:solidFill>
                  <a:schemeClr val="accent6">
                    <a:lumMod val="50000"/>
                    <a:lumOff val="50000"/>
                  </a:schemeClr>
                </a:solidFill>
                <a:latin typeface="Arial" charset="0"/>
                <a:ea typeface="Arial" charset="0"/>
                <a:cs typeface="Arial" charset="0"/>
              </a:rPr>
              <a:t>veniam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quis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nostrud</a:t>
            </a:r>
            <a:r>
              <a:rPr lang="en-US" sz="1799" kern="0" dirty="0">
                <a:solidFill>
                  <a:schemeClr val="accent6">
                    <a:lumMod val="50000"/>
                    <a:lumOff val="50000"/>
                  </a:schemeClr>
                </a:solidFill>
                <a:latin typeface="Arial" charset="0"/>
                <a:ea typeface="Arial" charset="0"/>
                <a:cs typeface="Arial" charset="0"/>
              </a:rPr>
              <a:t> exercitation </a:t>
            </a:r>
            <a:r>
              <a:rPr lang="en-US" sz="1799" kern="0" dirty="0" err="1">
                <a:solidFill>
                  <a:schemeClr val="accent6">
                    <a:lumMod val="50000"/>
                    <a:lumOff val="50000"/>
                  </a:schemeClr>
                </a:solidFill>
                <a:latin typeface="Arial" charset="0"/>
                <a:ea typeface="Arial" charset="0"/>
                <a:cs typeface="Arial" charset="0"/>
              </a:rPr>
              <a:t>ullamco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laboris</a:t>
            </a:r>
            <a:r>
              <a:rPr lang="en-US" sz="1799" kern="0" dirty="0">
                <a:solidFill>
                  <a:schemeClr val="accent6">
                    <a:lumMod val="50000"/>
                    <a:lumOff val="50000"/>
                  </a:schemeClr>
                </a:solidFill>
                <a:latin typeface="Arial" charset="0"/>
                <a:ea typeface="Arial" charset="0"/>
                <a:cs typeface="Arial" charset="0"/>
              </a:rPr>
              <a:t> nisi </a:t>
            </a: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aliquip</a:t>
            </a:r>
            <a:r>
              <a:rPr lang="en-US" sz="1799" kern="0" dirty="0">
                <a:solidFill>
                  <a:schemeClr val="accent6">
                    <a:lumMod val="50000"/>
                    <a:lumOff val="50000"/>
                  </a:schemeClr>
                </a:solidFill>
                <a:latin typeface="Arial" charset="0"/>
                <a:ea typeface="Arial" charset="0"/>
                <a:cs typeface="Arial" charset="0"/>
              </a:rPr>
              <a:t> ex </a:t>
            </a:r>
            <a:r>
              <a:rPr lang="en-US" sz="1799" kern="0" dirty="0" err="1">
                <a:solidFill>
                  <a:schemeClr val="accent6">
                    <a:lumMod val="50000"/>
                    <a:lumOff val="50000"/>
                  </a:schemeClr>
                </a:solidFill>
                <a:latin typeface="Arial" charset="0"/>
                <a:ea typeface="Arial" charset="0"/>
                <a:cs typeface="Arial" charset="0"/>
              </a:rPr>
              <a:t>ea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commodo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consequat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aute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irure</a:t>
            </a:r>
            <a:r>
              <a:rPr lang="en-US" sz="1799" kern="0" dirty="0">
                <a:solidFill>
                  <a:schemeClr val="accent6">
                    <a:lumMod val="50000"/>
                    <a:lumOff val="50000"/>
                  </a:schemeClr>
                </a:solidFill>
                <a:latin typeface="Arial" charset="0"/>
                <a:ea typeface="Arial" charset="0"/>
                <a:cs typeface="Arial" charset="0"/>
              </a:rPr>
              <a:t> dolor in </a:t>
            </a:r>
            <a:r>
              <a:rPr lang="en-US" sz="1799" kern="0" dirty="0" err="1">
                <a:solidFill>
                  <a:schemeClr val="accent6">
                    <a:lumMod val="50000"/>
                    <a:lumOff val="50000"/>
                  </a:schemeClr>
                </a:solidFill>
                <a:latin typeface="Arial" charset="0"/>
                <a:ea typeface="Arial" charset="0"/>
                <a:cs typeface="Arial" charset="0"/>
              </a:rPr>
              <a:t>reprehenderit</a:t>
            </a:r>
            <a:r>
              <a:rPr lang="en-US" sz="1799" kern="0" dirty="0">
                <a:solidFill>
                  <a:schemeClr val="accent6">
                    <a:lumMod val="50000"/>
                    <a:lumOff val="50000"/>
                  </a:schemeClr>
                </a:solidFill>
                <a:latin typeface="Arial" charset="0"/>
                <a:ea typeface="Arial" charset="0"/>
                <a:cs typeface="Arial" charset="0"/>
              </a:rPr>
              <a:t> in </a:t>
            </a:r>
            <a:r>
              <a:rPr lang="en-US" sz="1799" kern="0" dirty="0" err="1">
                <a:solidFill>
                  <a:schemeClr val="accent6">
                    <a:lumMod val="50000"/>
                    <a:lumOff val="50000"/>
                  </a:schemeClr>
                </a:solidFill>
                <a:latin typeface="Arial" charset="0"/>
                <a:ea typeface="Arial" charset="0"/>
                <a:cs typeface="Arial" charset="0"/>
              </a:rPr>
              <a:t>voluptate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velit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esse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cillum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dolore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eu</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fugiat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nulla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pariatur</a:t>
            </a:r>
            <a:r>
              <a:rPr lang="en-US" sz="1799"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7430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es-ES" sz="30000" dirty="0">
                <a:solidFill>
                  <a:srgbClr val="FFFFFF"/>
                </a:solidFill>
                <a:latin typeface="Arial" charset="0"/>
              </a:rPr>
              <a:t>Nº</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
        <p:nvSpPr>
          <p:cNvPr id="7"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0" y="1"/>
            <a:ext cx="12189522" cy="2057400"/>
          </a:xfrm>
          <a:prstGeom prst="rect">
            <a:avLst/>
          </a:prstGeom>
        </p:spPr>
      </p:pic>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B2DAA68-1FEC-B844-9D68-5B89C97E05F6}"/>
              </a:ext>
            </a:extLst>
          </p:cNvPr>
          <p:cNvSpPr/>
          <p:nvPr userDrawn="1"/>
        </p:nvSpPr>
        <p:spPr>
          <a:xfrm>
            <a:off x="0" y="1"/>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48" tIns="47324" rIns="94648" bIns="47324" rtlCol="0" anchor="ctr"/>
          <a:lstStyle/>
          <a:p>
            <a:pPr algn="ctr" fontAlgn="base">
              <a:spcBef>
                <a:spcPct val="0"/>
              </a:spcBef>
              <a:spcAft>
                <a:spcPct val="0"/>
              </a:spcAft>
            </a:pPr>
            <a:r>
              <a:rPr lang="es-ES" smtClean="0"/>
              <a:t>  </a:t>
            </a:r>
          </a:p>
        </p:txBody>
      </p:sp>
    </p:spTree>
    <p:extLst>
      <p:ext uri="{BB962C8B-B14F-4D97-AF65-F5344CB8AC3E}">
        <p14:creationId xmlns:p14="http://schemas.microsoft.com/office/powerpoint/2010/main" val="31962533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s-ES" sz="1000">
              <a:solidFill>
                <a:prstClr val="white"/>
              </a:solidFill>
            </a:endParaRPr>
          </a:p>
        </p:txBody>
      </p:sp>
    </p:spTree>
    <p:extLst>
      <p:ext uri="{BB962C8B-B14F-4D97-AF65-F5344CB8AC3E}">
        <p14:creationId xmlns:p14="http://schemas.microsoft.com/office/powerpoint/2010/main" val="3963027836"/>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Insert name here</a:t>
            </a:r>
          </a:p>
        </p:txBody>
      </p:sp>
    </p:spTree>
    <p:extLst>
      <p:ext uri="{BB962C8B-B14F-4D97-AF65-F5344CB8AC3E}">
        <p14:creationId xmlns:p14="http://schemas.microsoft.com/office/powerpoint/2010/main" val="195999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a:t>Click to 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Tree>
    <p:extLst>
      <p:ext uri="{BB962C8B-B14F-4D97-AF65-F5344CB8AC3E}">
        <p14:creationId xmlns:p14="http://schemas.microsoft.com/office/powerpoint/2010/main" val="1581209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Tree>
    <p:extLst>
      <p:ext uri="{BB962C8B-B14F-4D97-AF65-F5344CB8AC3E}">
        <p14:creationId xmlns:p14="http://schemas.microsoft.com/office/powerpoint/2010/main" val="30421786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4" name="Media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8648677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4" name="Rectang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a:t>Insert copy here</a:t>
            </a:r>
          </a:p>
        </p:txBody>
      </p:sp>
      <p:sp>
        <p:nvSpPr>
          <p:cNvPr id="8"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Tree>
    <p:extLst>
      <p:ext uri="{BB962C8B-B14F-4D97-AF65-F5344CB8AC3E}">
        <p14:creationId xmlns:p14="http://schemas.microsoft.com/office/powerpoint/2010/main" val="19713296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5" name="Rectangle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a:t>Title here</a:t>
            </a:r>
          </a:p>
        </p:txBody>
      </p:sp>
      <p:sp>
        <p:nvSpPr>
          <p:cNvPr id="9" name="Text Placeholder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a:t>Lorem ipsum dolor sit amet, </a:t>
            </a:r>
            <a:r>
              <a:rPr lang="en-US" sz="2000" err="1"/>
              <a:t>consectetur</a:t>
            </a:r>
            <a:r>
              <a:rPr lang="en-US" sz="2000"/>
              <a:t> </a:t>
            </a:r>
            <a:r>
              <a:rPr lang="en-US" sz="2000" err="1"/>
              <a:t>adipiscing</a:t>
            </a:r>
            <a:r>
              <a:rPr lang="en-US" sz="2000"/>
              <a:t> </a:t>
            </a:r>
            <a:r>
              <a:rPr lang="en-US" sz="2000" err="1"/>
              <a:t>elit</a:t>
            </a:r>
            <a:r>
              <a:rPr lang="en-US" sz="2000"/>
              <a:t>, </a:t>
            </a:r>
            <a:r>
              <a:rPr lang="en-US" sz="2000" err="1"/>
              <a:t>sed</a:t>
            </a:r>
            <a:r>
              <a:rPr lang="en-US" sz="2000"/>
              <a:t>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a:t>
            </a:r>
            <a:r>
              <a:rPr lang="en-US" sz="2000" err="1"/>
              <a:t>dolore</a:t>
            </a:r>
            <a:r>
              <a:rPr lang="en-US" sz="2000"/>
              <a:t> magna </a:t>
            </a:r>
            <a:r>
              <a:rPr lang="en-US" sz="2000" err="1"/>
              <a:t>aliqua</a:t>
            </a:r>
            <a:r>
              <a:rPr lang="en-US" sz="2000"/>
              <a:t>. Semper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cursus. </a:t>
            </a:r>
            <a:r>
              <a:rPr lang="en-US" sz="2000" err="1"/>
              <a:t>Scelerisque</a:t>
            </a:r>
            <a:r>
              <a:rPr lang="en-US" sz="2000"/>
              <a:t> </a:t>
            </a:r>
            <a:r>
              <a:rPr lang="en-US" sz="2000" err="1"/>
              <a:t>mauris</a:t>
            </a:r>
            <a:r>
              <a:rPr lang="en-US" sz="2000"/>
              <a:t> </a:t>
            </a:r>
            <a:r>
              <a:rPr lang="en-US" sz="2000" err="1"/>
              <a:t>pellentesque</a:t>
            </a:r>
            <a:r>
              <a:rPr lang="en-US" sz="2000"/>
              <a:t> </a:t>
            </a:r>
            <a:r>
              <a:rPr lang="en-US" sz="2000" err="1"/>
              <a:t>pulvinar</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a:t>
            </a:r>
          </a:p>
          <a:p>
            <a:endParaRPr lang="en-US" sz="2000"/>
          </a:p>
          <a:p>
            <a:r>
              <a:rPr lang="en-US" sz="2000" err="1"/>
              <a:t>Consectetur</a:t>
            </a:r>
            <a:r>
              <a:rPr lang="en-US" sz="2000"/>
              <a:t> </a:t>
            </a:r>
            <a:r>
              <a:rPr lang="en-US" sz="2000" err="1"/>
              <a:t>adipiscing</a:t>
            </a:r>
            <a:r>
              <a:rPr lang="en-US" sz="2000"/>
              <a:t> </a:t>
            </a:r>
            <a:r>
              <a:rPr lang="en-US" sz="2000" err="1"/>
              <a:t>elit</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et </a:t>
            </a:r>
            <a:r>
              <a:rPr lang="en-US" sz="2000" err="1"/>
              <a:t>netus</a:t>
            </a:r>
            <a:r>
              <a:rPr lang="en-US" sz="2000"/>
              <a:t>. </a:t>
            </a:r>
            <a:r>
              <a:rPr lang="en-US" sz="2000" err="1"/>
              <a:t>Curabitur</a:t>
            </a:r>
            <a:r>
              <a:rPr lang="en-US" sz="2000"/>
              <a:t> vitae </a:t>
            </a:r>
            <a:r>
              <a:rPr lang="en-US" sz="2000" err="1"/>
              <a:t>nunc</a:t>
            </a:r>
            <a:r>
              <a:rPr lang="en-US" sz="2000"/>
              <a:t> </a:t>
            </a:r>
            <a:r>
              <a:rPr lang="en-US" sz="2000" err="1"/>
              <a:t>sed</a:t>
            </a:r>
            <a:r>
              <a:rPr lang="en-US" sz="2000"/>
              <a:t> </a:t>
            </a:r>
            <a:r>
              <a:rPr lang="en-US" sz="2000" err="1"/>
              <a:t>velit</a:t>
            </a:r>
            <a:r>
              <a:rPr lang="en-US" sz="2000"/>
              <a:t> </a:t>
            </a:r>
            <a:r>
              <a:rPr lang="en-US" sz="2000" err="1"/>
              <a:t>dignissim</a:t>
            </a:r>
            <a:r>
              <a:rPr lang="en-US" sz="2000"/>
              <a:t> </a:t>
            </a:r>
            <a:r>
              <a:rPr lang="en-US" sz="2000" err="1"/>
              <a:t>sodales</a:t>
            </a:r>
            <a:r>
              <a:rPr lang="en-US" sz="2000"/>
              <a:t>. </a:t>
            </a:r>
            <a:r>
              <a:rPr lang="en-US" sz="2000" err="1"/>
              <a:t>Consequat</a:t>
            </a:r>
            <a:r>
              <a:rPr lang="en-US" sz="2000"/>
              <a:t> ac </a:t>
            </a:r>
            <a:r>
              <a:rPr lang="en-US" sz="2000" err="1"/>
              <a:t>felis</a:t>
            </a:r>
            <a:r>
              <a:rPr lang="en-US" sz="2000"/>
              <a:t> </a:t>
            </a:r>
            <a:r>
              <a:rPr lang="en-US" sz="2000" err="1"/>
              <a:t>donec</a:t>
            </a:r>
            <a:r>
              <a:rPr lang="en-US" sz="2000"/>
              <a:t> et </a:t>
            </a:r>
            <a:r>
              <a:rPr lang="en-US" sz="2000" err="1"/>
              <a:t>odio</a:t>
            </a:r>
            <a:r>
              <a:rPr lang="en-US" sz="2000"/>
              <a:t> </a:t>
            </a:r>
            <a:r>
              <a:rPr lang="en-US" sz="2000" err="1"/>
              <a:t>pellentesque</a:t>
            </a:r>
            <a:r>
              <a:rPr lang="en-US" sz="2000"/>
              <a:t>. At </a:t>
            </a:r>
            <a:r>
              <a:rPr lang="en-US" sz="2000" err="1"/>
              <a:t>lectus</a:t>
            </a:r>
            <a:r>
              <a:rPr lang="en-US" sz="2000"/>
              <a:t> </a:t>
            </a:r>
            <a:r>
              <a:rPr lang="en-US" sz="2000" err="1"/>
              <a:t>urna</a:t>
            </a:r>
            <a:r>
              <a:rPr lang="en-US" sz="2000"/>
              <a:t> </a:t>
            </a:r>
            <a:r>
              <a:rPr lang="en-US" sz="2000" err="1"/>
              <a:t>duis</a:t>
            </a:r>
            <a:r>
              <a:rPr lang="en-US" sz="2000"/>
              <a:t> convallis. </a:t>
            </a:r>
            <a:r>
              <a:rPr lang="en-US" sz="2000" err="1"/>
              <a:t>Commodo</a:t>
            </a:r>
            <a:r>
              <a:rPr lang="en-US" sz="2000"/>
              <a:t> </a:t>
            </a:r>
            <a:r>
              <a:rPr lang="en-US" sz="2000" err="1"/>
              <a:t>nulla</a:t>
            </a:r>
            <a:r>
              <a:rPr lang="en-US" sz="2000"/>
              <a:t> </a:t>
            </a:r>
            <a:r>
              <a:rPr lang="en-US" sz="2000" err="1"/>
              <a:t>facilisi</a:t>
            </a:r>
            <a:r>
              <a:rPr lang="en-US" sz="2000"/>
              <a:t> </a:t>
            </a:r>
            <a:r>
              <a:rPr lang="en-US" sz="2000" err="1"/>
              <a:t>nullam</a:t>
            </a:r>
            <a:r>
              <a:rPr lang="en-US" sz="2000"/>
              <a:t> </a:t>
            </a:r>
            <a:r>
              <a:rPr lang="en-US" sz="2000" err="1"/>
              <a:t>vehicula</a:t>
            </a:r>
            <a:r>
              <a:rPr lang="en-US" sz="2000"/>
              <a:t> ipsum. Nunc </a:t>
            </a:r>
            <a:r>
              <a:rPr lang="en-US" sz="2000" err="1"/>
              <a:t>lobortis</a:t>
            </a:r>
            <a:r>
              <a:rPr lang="en-US" sz="2000"/>
              <a:t> </a:t>
            </a:r>
            <a:r>
              <a:rPr lang="en-US" sz="2000" err="1"/>
              <a:t>mattis</a:t>
            </a:r>
            <a:r>
              <a:rPr lang="en-US" sz="2000"/>
              <a:t> </a:t>
            </a:r>
            <a:r>
              <a:rPr lang="en-US" sz="2000" err="1"/>
              <a:t>aliquam</a:t>
            </a:r>
            <a:r>
              <a:rPr lang="en-US" sz="2000"/>
              <a:t> </a:t>
            </a:r>
            <a:r>
              <a:rPr lang="en-US" sz="2000" err="1"/>
              <a:t>faucibus</a:t>
            </a:r>
            <a:r>
              <a:rPr lang="en-US" sz="2000"/>
              <a:t> </a:t>
            </a:r>
            <a:r>
              <a:rPr lang="en-US" sz="2000" err="1"/>
              <a:t>purus</a:t>
            </a:r>
            <a:r>
              <a:rPr lang="en-US" sz="2000"/>
              <a:t> in </a:t>
            </a:r>
            <a:r>
              <a:rPr lang="en-US" sz="2000" err="1"/>
              <a:t>massa</a:t>
            </a:r>
            <a:r>
              <a:rPr lang="en-US" sz="2000"/>
              <a:t>. </a:t>
            </a:r>
          </a:p>
          <a:p>
            <a:endParaRPr lang="en-US" sz="2000"/>
          </a:p>
          <a:p>
            <a:r>
              <a:rPr lang="en-US" sz="2000"/>
              <a:t>Nunc </a:t>
            </a:r>
            <a:r>
              <a:rPr lang="en-US" sz="2000" err="1"/>
              <a:t>faucibus</a:t>
            </a:r>
            <a:r>
              <a:rPr lang="en-US" sz="2000"/>
              <a:t> a </a:t>
            </a:r>
            <a:r>
              <a:rPr lang="en-US" sz="2000" err="1"/>
              <a:t>pellentesque</a:t>
            </a:r>
            <a:r>
              <a:rPr lang="en-US" sz="2000"/>
              <a:t> sit amet </a:t>
            </a:r>
            <a:r>
              <a:rPr lang="en-US" sz="2000" err="1"/>
              <a:t>porttitor</a:t>
            </a:r>
            <a:r>
              <a:rPr lang="en-US" sz="2000"/>
              <a:t> </a:t>
            </a:r>
            <a:r>
              <a:rPr lang="en-US" sz="2000" err="1"/>
              <a:t>eget</a:t>
            </a:r>
            <a:r>
              <a:rPr lang="en-US" sz="2000"/>
              <a:t> dolor </a:t>
            </a:r>
            <a:r>
              <a:rPr lang="en-US" sz="2000" err="1"/>
              <a:t>morbi</a:t>
            </a:r>
            <a:r>
              <a:rPr lang="en-US" sz="2000"/>
              <a:t>.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a:t>
            </a:r>
            <a:r>
              <a:rPr lang="en-US" sz="2000" err="1"/>
              <a:t>Malesuada</a:t>
            </a:r>
            <a:r>
              <a:rPr lang="en-US" sz="2000"/>
              <a:t> fames ac </a:t>
            </a:r>
            <a:r>
              <a:rPr lang="en-US" sz="2000" err="1"/>
              <a:t>turpis</a:t>
            </a:r>
            <a:r>
              <a:rPr lang="en-US" sz="2000"/>
              <a:t> </a:t>
            </a:r>
            <a:r>
              <a:rPr lang="en-US" sz="2000" err="1"/>
              <a:t>egestas</a:t>
            </a:r>
            <a:r>
              <a:rPr lang="en-US" sz="2000"/>
              <a:t> integer </a:t>
            </a:r>
            <a:r>
              <a:rPr lang="en-US" sz="2000" err="1"/>
              <a:t>eget</a:t>
            </a:r>
            <a:r>
              <a:rPr lang="en-US" sz="2000"/>
              <a:t> </a:t>
            </a:r>
            <a:r>
              <a:rPr lang="en-US" sz="2000" err="1"/>
              <a:t>aliquet</a:t>
            </a:r>
            <a:r>
              <a:rPr lang="en-US" sz="2000"/>
              <a:t> </a:t>
            </a:r>
            <a:r>
              <a:rPr lang="en-US" sz="2000" err="1"/>
              <a:t>nibh</a:t>
            </a:r>
            <a:r>
              <a:rPr lang="en-US" sz="2000"/>
              <a:t>. </a:t>
            </a:r>
            <a:r>
              <a:rPr lang="en-US" sz="2000" err="1"/>
              <a:t>Viverra</a:t>
            </a:r>
            <a:r>
              <a:rPr lang="en-US" sz="2000"/>
              <a:t> </a:t>
            </a:r>
            <a:r>
              <a:rPr lang="en-US" sz="2000" err="1"/>
              <a:t>adipiscing</a:t>
            </a:r>
            <a:r>
              <a:rPr lang="en-US" sz="2000"/>
              <a:t> at in </a:t>
            </a:r>
            <a:r>
              <a:rPr lang="en-US" sz="2000" err="1"/>
              <a:t>tellus</a:t>
            </a:r>
            <a:r>
              <a:rPr lang="en-US" sz="2000"/>
              <a:t> integer. Quam </a:t>
            </a:r>
            <a:r>
              <a:rPr lang="en-US" sz="2000" err="1"/>
              <a:t>nulla</a:t>
            </a:r>
            <a:r>
              <a:rPr lang="en-US" sz="2000"/>
              <a:t> </a:t>
            </a:r>
            <a:r>
              <a:rPr lang="en-US" sz="2000" err="1"/>
              <a:t>porttitor</a:t>
            </a:r>
            <a:r>
              <a:rPr lang="en-US" sz="2000"/>
              <a:t> </a:t>
            </a:r>
            <a:r>
              <a:rPr lang="en-US" sz="2000" err="1"/>
              <a:t>massa</a:t>
            </a:r>
            <a:r>
              <a:rPr lang="en-US" sz="2000"/>
              <a:t> id </a:t>
            </a:r>
            <a:r>
              <a:rPr lang="en-US" sz="2000" err="1"/>
              <a:t>neque</a:t>
            </a:r>
            <a:r>
              <a:rPr lang="en-US" sz="2000"/>
              <a:t>. Pretium </a:t>
            </a:r>
            <a:r>
              <a:rPr lang="en-US" sz="2000" err="1"/>
              <a:t>aenean</a:t>
            </a:r>
            <a:r>
              <a:rPr lang="en-US" sz="2000"/>
              <a:t> pharetra magna ac </a:t>
            </a:r>
            <a:r>
              <a:rPr lang="en-US" sz="2000" err="1"/>
              <a:t>placerat</a:t>
            </a:r>
            <a:r>
              <a:rPr lang="en-US" sz="2000"/>
              <a:t> </a:t>
            </a:r>
            <a:r>
              <a:rPr lang="en-US" sz="2000" err="1"/>
              <a:t>vestibulum</a:t>
            </a:r>
            <a:r>
              <a:rPr lang="en-US" sz="2000"/>
              <a:t> </a:t>
            </a:r>
            <a:r>
              <a:rPr lang="en-US" sz="2000" err="1"/>
              <a:t>lectus</a:t>
            </a:r>
            <a:r>
              <a:rPr lang="en-US" sz="2000"/>
              <a:t> </a:t>
            </a:r>
            <a:r>
              <a:rPr lang="en-US" sz="2000" err="1"/>
              <a:t>mauris</a:t>
            </a:r>
            <a:r>
              <a:rPr lang="en-US" sz="2000"/>
              <a:t>.</a:t>
            </a:r>
          </a:p>
        </p:txBody>
      </p:sp>
    </p:spTree>
    <p:extLst>
      <p:ext uri="{BB962C8B-B14F-4D97-AF65-F5344CB8AC3E}">
        <p14:creationId xmlns:p14="http://schemas.microsoft.com/office/powerpoint/2010/main" val="4668638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pic>
        <p:nvPicPr>
          <p:cNvPr id="4" name="Picture 3"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20577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s-ES" sz="40000">
                <a:solidFill>
                  <a:srgbClr val="FFFFFF"/>
                </a:solidFill>
                <a:latin typeface="Arial" charset="0"/>
              </a:rPr>
              <a:t>Nº</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7"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deserunt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mollit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anim</a:t>
            </a:r>
            <a:r>
              <a:rPr lang="en-US" sz="2000" b="1" kern="0">
                <a:solidFill>
                  <a:srgbClr val="0A5496"/>
                </a:solidFill>
                <a:latin typeface="Arial" charset="0"/>
                <a:ea typeface="Arial" charset="0"/>
                <a:cs typeface="Arial" charset="0"/>
              </a:rPr>
              <a:t> </a:t>
            </a:r>
            <a:r>
              <a:rPr lang="en-US" sz="2000" kern="0">
                <a:solidFill>
                  <a:schemeClr val="accent6">
                    <a:lumMod val="50000"/>
                    <a:lumOff val="50000"/>
                  </a:schemeClr>
                </a:solidFill>
                <a:latin typeface="Arial" charset="0"/>
                <a:ea typeface="Arial" charset="0"/>
                <a:cs typeface="Arial" charset="0"/>
              </a:rPr>
              <a:t>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b="1" kern="0" err="1">
                <a:solidFill>
                  <a:srgbClr val="0A5496"/>
                </a:solidFill>
                <a:latin typeface="Arial" charset="0"/>
                <a:ea typeface="Arial" charset="0"/>
                <a:cs typeface="Arial" charset="0"/>
              </a:rPr>
              <a:t>est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a:t>
            </a:r>
            <a:r>
              <a:rPr lang="en-US" sz="2000" b="1" kern="0">
                <a:solidFill>
                  <a:srgbClr val="0A5496"/>
                </a:solidFill>
                <a:latin typeface="Arial" charset="0"/>
                <a:ea typeface="Arial" charset="0"/>
                <a:cs typeface="Arial" charset="0"/>
              </a:rPr>
              <a:t>non </a:t>
            </a:r>
            <a:r>
              <a:rPr lang="en-US" sz="2000" b="1" kern="0" err="1">
                <a:solidFill>
                  <a:srgbClr val="0A5496"/>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03366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
        <p:nvSpPr>
          <p:cNvPr id="6"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6"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charset="0"/>
              <a:ea typeface="Arial" charset="0"/>
              <a:cs typeface="Arial" charset="0"/>
            </a:endParaRPr>
          </a:p>
        </p:txBody>
      </p:sp>
      <p:sp>
        <p:nvSpPr>
          <p:cNvPr id="4" name="Text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a:t>1</a:t>
            </a:r>
          </a:p>
        </p:txBody>
      </p:sp>
    </p:spTree>
    <p:extLst>
      <p:ext uri="{BB962C8B-B14F-4D97-AF65-F5344CB8AC3E}">
        <p14:creationId xmlns:p14="http://schemas.microsoft.com/office/powerpoint/2010/main" val="1719135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6"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1330591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
        <p:nvSpPr>
          <p:cNvPr id="9" name="Oval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s-ES" sz="2000" b="1">
                <a:solidFill>
                  <a:prstClr val="white"/>
                </a:solidFill>
                <a:latin typeface="Arial" pitchFamily="34" charset="0"/>
              </a:rPr>
              <a:t>1</a:t>
            </a:r>
          </a:p>
        </p:txBody>
      </p:sp>
      <p:sp>
        <p:nvSpPr>
          <p:cNvPr id="10"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29144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947155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4" name="Rectang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7226138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4" name="Rectang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Oval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s-ES" sz="2000" b="1">
                <a:solidFill>
                  <a:prstClr val="white"/>
                </a:solidFill>
                <a:latin typeface="Arial" pitchFamily="34" charset="0"/>
              </a:rPr>
              <a:t>2</a:t>
            </a:r>
          </a:p>
        </p:txBody>
      </p:sp>
      <p:sp>
        <p:nvSpPr>
          <p:cNvPr id="7" name="Oval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s-ES" sz="2000" b="1">
                <a:solidFill>
                  <a:prstClr val="white"/>
                </a:solidFill>
                <a:latin typeface="Arial" pitchFamily="34" charset="0"/>
              </a:rPr>
              <a:t>1</a:t>
            </a:r>
          </a:p>
        </p:txBody>
      </p:sp>
      <p:sp>
        <p:nvSpPr>
          <p:cNvPr id="8" name="Oval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s-ES" sz="2000" b="1">
                <a:solidFill>
                  <a:prstClr val="white"/>
                </a:solidFill>
                <a:latin typeface="Arial" pitchFamily="34" charset="0"/>
              </a:rPr>
              <a:t>3</a:t>
            </a:r>
          </a:p>
        </p:txBody>
      </p:sp>
      <p:sp>
        <p:nvSpPr>
          <p:cNvPr id="9" name="Text Placeholder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a:solidFill>
                  <a:schemeClr val="bg1">
                    <a:lumMod val="50000"/>
                  </a:schemeClr>
                </a:solidFill>
                <a:latin typeface="Arial" charset="0"/>
                <a:ea typeface="Arial" charset="0"/>
                <a:cs typeface="Arial" charset="0"/>
              </a:rPr>
              <a:t>Insert subhead</a:t>
            </a: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p>
          <a:p>
            <a:pPr marL="914400" lvl="1">
              <a:spcAft>
                <a:spcPts val="3000"/>
              </a:spcAft>
            </a:pP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endParaRPr lang="en-US" sz="1600">
              <a:solidFill>
                <a:schemeClr val="bg1">
                  <a:lumMod val="50000"/>
                </a:schemeClr>
              </a:solidFill>
              <a:latin typeface="Arial" charset="0"/>
              <a:ea typeface="Arial" charset="0"/>
              <a:cs typeface="Arial" charset="0"/>
            </a:endParaRP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a:t>
            </a:r>
            <a:endParaRPr lang="en-US" sz="1600">
              <a:solidFill>
                <a:schemeClr val="bg1">
                  <a:lumMod val="50000"/>
                </a:schemeClr>
              </a:solidFill>
              <a:latin typeface="Arial" charset="0"/>
              <a:ea typeface="Arial" charset="0"/>
              <a:cs typeface="Arial" charset="0"/>
            </a:endParaRPr>
          </a:p>
          <a:p>
            <a:r>
              <a:rPr lang="en-US" sz="1600">
                <a:latin typeface="Arial" charset="0"/>
                <a:ea typeface="Arial" charset="0"/>
                <a:cs typeface="Arial" charset="0"/>
              </a:rPr>
              <a:t/>
            </a:r>
            <a:br>
              <a:rPr lang="en-US" sz="1600">
                <a:latin typeface="Arial" charset="0"/>
                <a:ea typeface="Arial" charset="0"/>
                <a:cs typeface="Arial" charset="0"/>
              </a:rPr>
            </a:br>
            <a:endParaRPr lang="en-US" sz="1600" b="1">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928562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430FC-FE32-B74E-974B-43A4E64504ED}"/>
              </a:ext>
            </a:extLst>
          </p:cNvPr>
          <p:cNvSpPr>
            <a:spLocks noGrp="1"/>
          </p:cNvSpPr>
          <p:nvPr>
            <p:ph type="body" sz="quarter" idx="12" hasCustomPrompt="1"/>
          </p:nvPr>
        </p:nvSpPr>
        <p:spPr>
          <a:xfrm>
            <a:off x="685801" y="1524000"/>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err="1">
                <a:solidFill>
                  <a:srgbClr val="0A5496"/>
                </a:solidFill>
                <a:latin typeface="Arial" charset="0"/>
                <a:ea typeface="Arial" charset="0"/>
                <a:cs typeface="Arial" charset="0"/>
              </a:rPr>
              <a:t>Excepteur</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sint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occaecat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cupidatat</a:t>
            </a:r>
            <a:r>
              <a:rPr lang="en-US" sz="3600" b="1" kern="0">
                <a:solidFill>
                  <a:srgbClr val="0A5496"/>
                </a:solidFill>
                <a:latin typeface="Arial" charset="0"/>
                <a:ea typeface="Arial" charset="0"/>
                <a:cs typeface="Arial" charset="0"/>
              </a:rPr>
              <a:t> non </a:t>
            </a:r>
            <a:r>
              <a:rPr lang="en-US" sz="3600" b="1" kern="0" err="1">
                <a:solidFill>
                  <a:srgbClr val="0A5496"/>
                </a:solidFill>
                <a:latin typeface="Arial" charset="0"/>
                <a:ea typeface="Arial" charset="0"/>
                <a:cs typeface="Arial" charset="0"/>
              </a:rPr>
              <a:t>proident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sunt</a:t>
            </a:r>
            <a:r>
              <a:rPr lang="en-US" sz="3600" b="1" kern="0">
                <a:solidFill>
                  <a:srgbClr val="0A5496"/>
                </a:solidFill>
                <a:latin typeface="Arial" charset="0"/>
                <a:ea typeface="Arial" charset="0"/>
                <a:cs typeface="Arial" charset="0"/>
              </a:rPr>
              <a:t> in culpa qui </a:t>
            </a:r>
            <a:r>
              <a:rPr lang="en-US" sz="3600" b="1" kern="0" err="1">
                <a:solidFill>
                  <a:srgbClr val="0A5496"/>
                </a:solidFill>
                <a:latin typeface="Arial" charset="0"/>
                <a:ea typeface="Arial" charset="0"/>
                <a:cs typeface="Arial" charset="0"/>
              </a:rPr>
              <a:t>officia</a:t>
            </a:r>
            <a:endParaRPr lang="en-US" sz="3600" b="1" kern="0">
              <a:solidFill>
                <a:srgbClr val="0A5496"/>
              </a:solidFill>
              <a:latin typeface="Arial" charset="0"/>
              <a:ea typeface="Arial" charset="0"/>
              <a:cs typeface="Arial" charset="0"/>
            </a:endParaRPr>
          </a:p>
        </p:txBody>
      </p:sp>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C450F16-13B4-8641-BEC2-30D0F02A10B9}"/>
              </a:ext>
            </a:extLst>
          </p:cNvPr>
          <p:cNvSpPr/>
          <p:nvPr userDrawn="1"/>
        </p:nvSpPr>
        <p:spPr>
          <a:xfrm>
            <a:off x="0" y="1559442"/>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B10F788-B238-A047-9D63-9E7F4DF3064B}"/>
              </a:ext>
            </a:extLst>
          </p:cNvPr>
          <p:cNvSpPr>
            <a:spLocks noGrp="1"/>
          </p:cNvSpPr>
          <p:nvPr>
            <p:ph type="pic" sz="quarter" idx="13"/>
          </p:nvPr>
        </p:nvSpPr>
        <p:spPr>
          <a:xfrm>
            <a:off x="7315200" y="1524000"/>
            <a:ext cx="4267200" cy="3276600"/>
          </a:xfrm>
          <a:prstGeom prst="rect">
            <a:avLst/>
          </a:prstGeom>
        </p:spPr>
        <p:txBody>
          <a:bodyPr/>
          <a:lstStyle/>
          <a:p>
            <a:endParaRPr lang="en-US"/>
          </a:p>
        </p:txBody>
      </p:sp>
      <p:sp>
        <p:nvSpPr>
          <p:cNvPr id="10" name="Text Placeholder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AEF310D-EEFB-A045-8822-B89AA367EFD3}"/>
              </a:ext>
            </a:extLst>
          </p:cNvPr>
          <p:cNvSpPr>
            <a:spLocks noGrp="1"/>
          </p:cNvSpPr>
          <p:nvPr>
            <p:ph type="body" sz="quarter" idx="14" hasCustomPrompt="1"/>
          </p:nvPr>
        </p:nvSpPr>
        <p:spPr>
          <a:xfrm>
            <a:off x="685800" y="3464442"/>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enim</a:t>
            </a:r>
            <a:r>
              <a:rPr lang="en-US" sz="1800" kern="0">
                <a:solidFill>
                  <a:schemeClr val="accent6">
                    <a:lumMod val="50000"/>
                    <a:lumOff val="50000"/>
                  </a:schemeClr>
                </a:solidFill>
                <a:latin typeface="Arial" charset="0"/>
                <a:ea typeface="Arial" charset="0"/>
                <a:cs typeface="Arial" charset="0"/>
              </a:rPr>
              <a:t> ad minim </a:t>
            </a:r>
            <a:r>
              <a:rPr lang="en-US" sz="1800" kern="0" err="1">
                <a:solidFill>
                  <a:schemeClr val="accent6">
                    <a:lumMod val="50000"/>
                    <a:lumOff val="50000"/>
                  </a:schemeClr>
                </a:solidFill>
                <a:latin typeface="Arial" charset="0"/>
                <a:ea typeface="Arial" charset="0"/>
                <a:cs typeface="Arial" charset="0"/>
              </a:rPr>
              <a:t>veniam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quis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nostrud</a:t>
            </a:r>
            <a:r>
              <a:rPr lang="en-US" sz="1800" kern="0">
                <a:solidFill>
                  <a:schemeClr val="accent6">
                    <a:lumMod val="50000"/>
                    <a:lumOff val="50000"/>
                  </a:schemeClr>
                </a:solidFill>
                <a:latin typeface="Arial" charset="0"/>
                <a:ea typeface="Arial" charset="0"/>
                <a:cs typeface="Arial" charset="0"/>
              </a:rPr>
              <a:t> exercitation </a:t>
            </a:r>
            <a:r>
              <a:rPr lang="en-US" sz="1800" kern="0" err="1">
                <a:solidFill>
                  <a:schemeClr val="accent6">
                    <a:lumMod val="50000"/>
                    <a:lumOff val="50000"/>
                  </a:schemeClr>
                </a:solidFill>
                <a:latin typeface="Arial" charset="0"/>
                <a:ea typeface="Arial" charset="0"/>
                <a:cs typeface="Arial" charset="0"/>
              </a:rPr>
              <a:t>ullamco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laboris</a:t>
            </a:r>
            <a:r>
              <a:rPr lang="en-US" sz="1800" kern="0">
                <a:solidFill>
                  <a:schemeClr val="accent6">
                    <a:lumMod val="50000"/>
                    <a:lumOff val="50000"/>
                  </a:schemeClr>
                </a:solidFill>
                <a:latin typeface="Arial" charset="0"/>
                <a:ea typeface="Arial" charset="0"/>
                <a:cs typeface="Arial" charset="0"/>
              </a:rPr>
              <a:t> nisi </a:t>
            </a: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aliquip</a:t>
            </a:r>
            <a:r>
              <a:rPr lang="en-US" sz="1800" kern="0">
                <a:solidFill>
                  <a:schemeClr val="accent6">
                    <a:lumMod val="50000"/>
                    <a:lumOff val="50000"/>
                  </a:schemeClr>
                </a:solidFill>
                <a:latin typeface="Arial" charset="0"/>
                <a:ea typeface="Arial" charset="0"/>
                <a:cs typeface="Arial" charset="0"/>
              </a:rPr>
              <a:t> ex </a:t>
            </a:r>
            <a:r>
              <a:rPr lang="en-US" sz="1800" kern="0" err="1">
                <a:solidFill>
                  <a:schemeClr val="accent6">
                    <a:lumMod val="50000"/>
                    <a:lumOff val="50000"/>
                  </a:schemeClr>
                </a:solidFill>
                <a:latin typeface="Arial" charset="0"/>
                <a:ea typeface="Arial" charset="0"/>
                <a:cs typeface="Arial" charset="0"/>
              </a:rPr>
              <a:t>ea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commodo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consequat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aute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irure</a:t>
            </a:r>
            <a:r>
              <a:rPr lang="en-US" sz="1800" kern="0">
                <a:solidFill>
                  <a:schemeClr val="accent6">
                    <a:lumMod val="50000"/>
                    <a:lumOff val="50000"/>
                  </a:schemeClr>
                </a:solidFill>
                <a:latin typeface="Arial" charset="0"/>
                <a:ea typeface="Arial" charset="0"/>
                <a:cs typeface="Arial" charset="0"/>
              </a:rPr>
              <a:t> dolor in </a:t>
            </a:r>
            <a:r>
              <a:rPr lang="en-US" sz="1800" kern="0" err="1">
                <a:solidFill>
                  <a:schemeClr val="accent6">
                    <a:lumMod val="50000"/>
                    <a:lumOff val="50000"/>
                  </a:schemeClr>
                </a:solidFill>
                <a:latin typeface="Arial" charset="0"/>
                <a:ea typeface="Arial" charset="0"/>
                <a:cs typeface="Arial" charset="0"/>
              </a:rPr>
              <a:t>reprehenderit</a:t>
            </a:r>
            <a:r>
              <a:rPr lang="en-US" sz="1800" kern="0">
                <a:solidFill>
                  <a:schemeClr val="accent6">
                    <a:lumMod val="50000"/>
                    <a:lumOff val="50000"/>
                  </a:schemeClr>
                </a:solidFill>
                <a:latin typeface="Arial" charset="0"/>
                <a:ea typeface="Arial" charset="0"/>
                <a:cs typeface="Arial" charset="0"/>
              </a:rPr>
              <a:t> in </a:t>
            </a:r>
            <a:r>
              <a:rPr lang="en-US" sz="1800" kern="0" err="1">
                <a:solidFill>
                  <a:schemeClr val="accent6">
                    <a:lumMod val="50000"/>
                    <a:lumOff val="50000"/>
                  </a:schemeClr>
                </a:solidFill>
                <a:latin typeface="Arial" charset="0"/>
                <a:ea typeface="Arial" charset="0"/>
                <a:cs typeface="Arial" charset="0"/>
              </a:rPr>
              <a:t>voluptate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velit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esse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cillum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dolore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eu</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fugiat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nulla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pariatur</a:t>
            </a:r>
            <a:r>
              <a:rPr lang="en-US" sz="18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622015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s-ES" smtClean="0"/>
              <a:t>    </a:t>
            </a:r>
          </a:p>
        </p:txBody>
      </p:sp>
    </p:spTree>
    <p:extLst>
      <p:ext uri="{BB962C8B-B14F-4D97-AF65-F5344CB8AC3E}">
        <p14:creationId xmlns:p14="http://schemas.microsoft.com/office/powerpoint/2010/main" val="1106931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s-ES" sz="1000">
              <a:solidFill>
                <a:prstClr val="white"/>
              </a:solidFill>
            </a:endParaRPr>
          </a:p>
        </p:txBody>
      </p:sp>
    </p:spTree>
    <p:extLst>
      <p:ext uri="{BB962C8B-B14F-4D97-AF65-F5344CB8AC3E}">
        <p14:creationId xmlns:p14="http://schemas.microsoft.com/office/powerpoint/2010/main" val="1572411024"/>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00" marR="0" indent="-230100" algn="l" defTabSz="914051" rtl="0" eaLnBrk="1" fontAlgn="base" latinLnBrk="0" hangingPunct="1">
              <a:lnSpc>
                <a:spcPct val="100000"/>
              </a:lnSpc>
              <a:spcBef>
                <a:spcPct val="20000"/>
              </a:spcBef>
              <a:spcAft>
                <a:spcPct val="0"/>
              </a:spcAft>
              <a:buClrTx/>
              <a:buSzTx/>
              <a:buFont typeface="Arial" pitchFamily="34" charset="0"/>
              <a:buChar char="•"/>
              <a:tabLst/>
              <a:defRPr sz="1799"/>
            </a:lvl1pPr>
            <a:lvl2pPr marL="745841" marR="0" indent="-226927" algn="l" defTabSz="914051"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152" marR="0" indent="-230100" algn="l" defTabSz="914051"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a:t>Click to edit Master text styles</a:t>
            </a:r>
          </a:p>
          <a:p>
            <a:pPr lvl="1"/>
            <a:r>
              <a:rPr lang="en-US" altLang="en-US"/>
              <a:t> Second level</a:t>
            </a:r>
          </a:p>
          <a:p>
            <a:pPr lvl="2"/>
            <a:r>
              <a:rPr lang="en-US" altLang="en-US"/>
              <a:t>Third level</a:t>
            </a:r>
          </a:p>
        </p:txBody>
      </p:sp>
    </p:spTree>
    <p:extLst>
      <p:ext uri="{BB962C8B-B14F-4D97-AF65-F5344CB8AC3E}">
        <p14:creationId xmlns:p14="http://schemas.microsoft.com/office/powerpoint/2010/main" val="208371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
        <p:nvSpPr>
          <p:cNvPr id="6"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Breaker_1">
    <p:spTree>
      <p:nvGrpSpPr>
        <p:cNvPr id="1" name=""/>
        <p:cNvGrpSpPr/>
        <p:nvPr/>
      </p:nvGrpSpPr>
      <p:grpSpPr>
        <a:xfrm>
          <a:off x="0" y="0"/>
          <a:ext cx="0" cy="0"/>
          <a:chOff x="0" y="0"/>
          <a:chExt cx="0" cy="0"/>
        </a:xfrm>
      </p:grpSpPr>
      <p:sp>
        <p:nvSpPr>
          <p:cNvPr id="7" name="Rectangle 6"/>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Regular" charset="0"/>
              <a:ea typeface="ヒラギノ角ゴ Pro W3" pitchFamily="84" charset="-128"/>
            </a:endParaRPr>
          </a:p>
        </p:txBody>
      </p:sp>
      <p:sp>
        <p:nvSpPr>
          <p:cNvPr id="13" name="Rectangle 12"/>
          <p:cNvSpPr/>
          <p:nvPr userDrawn="1"/>
        </p:nvSpPr>
        <p:spPr bwMode="auto">
          <a:xfrm>
            <a:off x="5547361"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charset="0"/>
              <a:ea typeface="Century Gothic" charset="0"/>
              <a:cs typeface="Century Gothic" charset="0"/>
            </a:endParaRP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499" b="0" i="0">
                <a:solidFill>
                  <a:schemeClr val="bg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31988130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2022834796"/>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s-ES" sz="600">
                <a:solidFill>
                  <a:srgbClr val="33373B"/>
                </a:solidFill>
                <a:latin typeface="Arial" pitchFamily="34" charset="0"/>
              </a:rPr>
              <a:t>TM</a:t>
            </a:r>
            <a:endParaRPr lang="es-E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2629682608"/>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045013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07449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765306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710474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96307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58077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897536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s-ES" sz="1500" b="1" dirty="0">
                <a:solidFill>
                  <a:prstClr val="white"/>
                </a:solidFill>
                <a:latin typeface="Arial" pitchFamily="34" charset="0"/>
              </a:rPr>
              <a:t>1</a:t>
            </a:r>
          </a:p>
        </p:txBody>
      </p:sp>
      <p:sp>
        <p:nvSpPr>
          <p:cNvPr id="10"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043998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8857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s-ES" sz="600">
                <a:solidFill>
                  <a:srgbClr val="33373B"/>
                </a:solidFill>
                <a:latin typeface="Arial" pitchFamily="34" charset="0"/>
              </a:rPr>
              <a:t>TM</a:t>
            </a:r>
            <a:endParaRPr lang="es-E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332305956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6014210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25557856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50293075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14474557"/>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97623553"/>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3426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dirty="0">
              <a:solidFill>
                <a:prstClr val="white"/>
              </a:solidFill>
            </a:endParaRPr>
          </a:p>
        </p:txBody>
      </p:sp>
    </p:spTree>
    <p:extLst>
      <p:ext uri="{BB962C8B-B14F-4D97-AF65-F5344CB8AC3E}">
        <p14:creationId xmlns:p14="http://schemas.microsoft.com/office/powerpoint/2010/main" val="44992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s-ES" sz="750" dirty="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620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
        <p:nvSpPr>
          <p:cNvPr id="4" name="Rectang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
        <p:nvSpPr>
          <p:cNvPr id="4" name="Rectang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s-ES" sz="1500" b="1" dirty="0">
                <a:solidFill>
                  <a:prstClr val="white"/>
                </a:solidFill>
                <a:latin typeface="Arial" pitchFamily="34" charset="0"/>
              </a:rPr>
              <a:t>2</a:t>
            </a:r>
          </a:p>
        </p:txBody>
      </p:sp>
      <p:sp>
        <p:nvSpPr>
          <p:cNvPr id="7" name="Oval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s-ES" sz="1500" b="1" dirty="0">
                <a:solidFill>
                  <a:prstClr val="white"/>
                </a:solidFill>
                <a:latin typeface="Arial" pitchFamily="34" charset="0"/>
              </a:rPr>
              <a:t>1</a:t>
            </a:r>
          </a:p>
        </p:txBody>
      </p:sp>
      <p:sp>
        <p:nvSpPr>
          <p:cNvPr id="8" name="Oval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s-ES" sz="1500" b="1" dirty="0">
                <a:solidFill>
                  <a:prstClr val="white"/>
                </a:solidFill>
                <a:latin typeface="Arial" pitchFamily="34" charset="0"/>
              </a:rPr>
              <a:t>3</a:t>
            </a:r>
          </a:p>
        </p:txBody>
      </p:sp>
      <p:sp>
        <p:nvSpPr>
          <p:cNvPr id="9" name="Text Placeholder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r>
              <a:rPr lang="en-US" sz="1200" dirty="0">
                <a:latin typeface="Arial" charset="0"/>
                <a:ea typeface="Arial" charset="0"/>
                <a:cs typeface="Arial" charset="0"/>
              </a:rPr>
              <a:t/>
            </a:r>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s-ES" smtClean="0"/>
              <a:t>    </a:t>
            </a:r>
          </a:p>
        </p:txBody>
      </p:sp>
    </p:spTree>
    <p:extLst>
      <p:ext uri="{BB962C8B-B14F-4D97-AF65-F5344CB8AC3E}">
        <p14:creationId xmlns:p14="http://schemas.microsoft.com/office/powerpoint/2010/main" val="414793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
        <p:nvSpPr>
          <p:cNvPr id="5" name="Rectangle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s-ES" sz="450" dirty="0">
                <a:solidFill>
                  <a:srgbClr val="33373B"/>
                </a:solidFill>
                <a:latin typeface="Arial" pitchFamily="34" charset="0"/>
              </a:rPr>
              <a:t>TM</a:t>
            </a:r>
            <a:endParaRPr lang="es-ES" sz="788"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s-ES" sz="450" dirty="0">
                <a:solidFill>
                  <a:srgbClr val="33373B"/>
                </a:solidFill>
                <a:latin typeface="Arial" pitchFamily="34" charset="0"/>
              </a:rPr>
              <a:t>TM</a:t>
            </a:r>
            <a:endParaRPr lang="es-ES" sz="788"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sp>
        <p:nvSpPr>
          <p:cNvPr id="4" name="Rectang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sp>
        <p:nvSpPr>
          <p:cNvPr id="5" name="Rectangle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pic>
        <p:nvPicPr>
          <p:cNvPr id="4" name="Picture 3"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541946"/>
            <a:ext cx="964932" cy="914400"/>
          </a:xfrm>
          <a:prstGeom prst="rect">
            <a:avLst/>
          </a:prstGeom>
        </p:spPr>
      </p:pic>
      <p:sp>
        <p:nvSpPr>
          <p:cNvPr id="7"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s-ES" sz="40000" dirty="0">
                <a:solidFill>
                  <a:srgbClr val="FFFFFF"/>
                </a:solidFill>
                <a:latin typeface="Arial" charset="0"/>
              </a:rPr>
              <a:t>Nº</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sp>
        <p:nvSpPr>
          <p:cNvPr id="7"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sp>
        <p:nvSpPr>
          <p:cNvPr id="6"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sp>
        <p:nvSpPr>
          <p:cNvPr id="6"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s-ES" sz="2000" b="1" dirty="0">
                <a:solidFill>
                  <a:prstClr val="white"/>
                </a:solidFill>
                <a:latin typeface="Arial" pitchFamily="34" charset="0"/>
              </a:rPr>
              <a:t>1</a:t>
            </a:r>
          </a:p>
        </p:txBody>
      </p:sp>
      <p:sp>
        <p:nvSpPr>
          <p:cNvPr id="10"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sp>
        <p:nvSpPr>
          <p:cNvPr id="4" name="Rectang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sp>
        <p:nvSpPr>
          <p:cNvPr id="4" name="Rectang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s-ES" sz="2000" b="1" dirty="0">
                <a:solidFill>
                  <a:prstClr val="white"/>
                </a:solidFill>
                <a:latin typeface="Arial" pitchFamily="34" charset="0"/>
              </a:rPr>
              <a:t>2</a:t>
            </a:r>
          </a:p>
        </p:txBody>
      </p:sp>
      <p:sp>
        <p:nvSpPr>
          <p:cNvPr id="7" name="Oval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s-ES" sz="2000" b="1" dirty="0">
                <a:solidFill>
                  <a:prstClr val="white"/>
                </a:solidFill>
                <a:latin typeface="Arial" pitchFamily="34" charset="0"/>
              </a:rPr>
              <a:t>1</a:t>
            </a:r>
          </a:p>
        </p:txBody>
      </p:sp>
      <p:sp>
        <p:nvSpPr>
          <p:cNvPr id="8" name="Oval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s-ES" sz="2000" b="1" dirty="0">
                <a:solidFill>
                  <a:prstClr val="white"/>
                </a:solidFill>
                <a:latin typeface="Arial" pitchFamily="34" charset="0"/>
              </a:rPr>
              <a:t>3</a:t>
            </a:r>
          </a:p>
        </p:txBody>
      </p:sp>
      <p:sp>
        <p:nvSpPr>
          <p:cNvPr id="9" name="Text Placeholder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dirty="0">
              <a:solidFill>
                <a:srgbClr val="0A5496"/>
              </a:solidFill>
            </a:endParaRPr>
          </a:p>
        </p:txBody>
      </p:sp>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s-ES" smtClean="0"/>
              <a:t>    </a:t>
            </a:r>
          </a:p>
        </p:txBody>
      </p:sp>
    </p:spTree>
    <p:extLst>
      <p:ext uri="{BB962C8B-B14F-4D97-AF65-F5344CB8AC3E}">
        <p14:creationId xmlns:p14="http://schemas.microsoft.com/office/powerpoint/2010/main" val="2910086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s-ES"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s-ES" sz="750" dirty="0">
              <a:solidFill>
                <a:prstClr val="white"/>
              </a:solidFill>
            </a:endParaRPr>
          </a:p>
        </p:txBody>
      </p:sp>
      <p:sp>
        <p:nvSpPr>
          <p:cNvPr id="10" name="Gold Ba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s-ES" sz="750" dirty="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s-ES" sz="750" dirty="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s-ES" sz="750" dirty="0">
              <a:solidFill>
                <a:prstClr val="white"/>
              </a:solidFill>
            </a:endParaRPr>
          </a:p>
        </p:txBody>
      </p:sp>
      <p:pic>
        <p:nvPicPr>
          <p:cNvPr id="12" name="Logo"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s-ES" sz="7200" b="1" dirty="0">
                <a:solidFill>
                  <a:srgbClr val="FBC608"/>
                </a:solidFill>
                <a:latin typeface="Open sans"/>
              </a:rPr>
              <a:t>“</a:t>
            </a:r>
          </a:p>
        </p:txBody>
      </p:sp>
      <p:sp>
        <p:nvSpPr>
          <p:cNvPr id="13" name="Rectangle 1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s-ES" sz="7200" b="1" dirty="0">
                <a:solidFill>
                  <a:srgbClr val="FBC608"/>
                </a:solidFill>
                <a:latin typeface="Open sans"/>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s-ES" sz="750" dirty="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s-ES" sz="750" dirty="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s-ES" sz="600" dirty="0">
                <a:solidFill>
                  <a:srgbClr val="33373B"/>
                </a:solidFill>
                <a:latin typeface="Arial" pitchFamily="34" charset="0"/>
              </a:rPr>
              <a:t>TM</a:t>
            </a:r>
            <a:endParaRPr lang="es-E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s-ES" sz="600" dirty="0">
                <a:solidFill>
                  <a:srgbClr val="33373B"/>
                </a:solidFill>
                <a:latin typeface="Arial" pitchFamily="34" charset="0"/>
              </a:rPr>
              <a:t>TM</a:t>
            </a:r>
            <a:endParaRPr lang="es-E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s-ES" sz="600">
                <a:solidFill>
                  <a:srgbClr val="33373B"/>
                </a:solidFill>
                <a:latin typeface="Arial" pitchFamily="34" charset="0"/>
              </a:rPr>
              <a:t>TM</a:t>
            </a:r>
            <a:endParaRPr lang="es-E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87730292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07397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960165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161763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9174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60319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913605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911665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485528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317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s-ES" sz="600">
                <a:solidFill>
                  <a:srgbClr val="33373B"/>
                </a:solidFill>
                <a:latin typeface="Arial" pitchFamily="34" charset="0"/>
              </a:rPr>
              <a:t>TM</a:t>
            </a:r>
            <a:endParaRPr lang="es-E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4909229"/>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654184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
        <p:nvSpPr>
          <p:cNvPr id="10" name="Gold Ba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3195900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38007607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16423916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s-ES" sz="750" dirty="0">
              <a:solidFill>
                <a:srgbClr val="0A5496"/>
              </a:solidFill>
            </a:endParaRPr>
          </a:p>
        </p:txBody>
      </p:sp>
      <p:sp>
        <p:nvSpPr>
          <p:cNvPr id="4" name="Rectang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pic>
        <p:nvPicPr>
          <p:cNvPr id="12" name="Logo"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s-ES" sz="9600" b="1">
                <a:solidFill>
                  <a:srgbClr val="FBC608"/>
                </a:solidFill>
                <a:latin typeface="Open sans"/>
              </a:rPr>
              <a:t>“</a:t>
            </a:r>
          </a:p>
        </p:txBody>
      </p:sp>
      <p:sp>
        <p:nvSpPr>
          <p:cNvPr id="13" name="Rectangle 1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s-ES" sz="9600" b="1">
                <a:solidFill>
                  <a:srgbClr val="FBC608"/>
                </a:solidFill>
                <a:latin typeface="Open sans"/>
              </a:rPr>
              <a:t>”</a:t>
            </a:r>
          </a:p>
        </p:txBody>
      </p:sp>
    </p:spTree>
    <p:extLst>
      <p:ext uri="{BB962C8B-B14F-4D97-AF65-F5344CB8AC3E}">
        <p14:creationId xmlns:p14="http://schemas.microsoft.com/office/powerpoint/2010/main" val="27795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77113781"/>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03036971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Tree>
    <p:extLst>
      <p:ext uri="{BB962C8B-B14F-4D97-AF65-F5344CB8AC3E}">
        <p14:creationId xmlns:p14="http://schemas.microsoft.com/office/powerpoint/2010/main" val="230271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sp>
        <p:nvSpPr>
          <p:cNvPr id="6"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222027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s-ES" sz="1000">
              <a:solidFill>
                <a:srgbClr val="0A5496"/>
              </a:solidFill>
            </a:endParaRPr>
          </a:p>
        </p:txBody>
      </p:sp>
      <p:pic>
        <p:nvPicPr>
          <p:cNvPr id="4" name="Picture 3"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82584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
        <p:nvSpPr>
          <p:cNvPr id="10" name="Gold Ba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4238908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88396843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
        <p:nvSpPr>
          <p:cNvPr id="8" name="Tex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320938526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pic>
        <p:nvPicPr>
          <p:cNvPr id="12" name="Logo" descr="lionlogo_white.eps">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s-ES" sz="9600" b="1">
                <a:solidFill>
                  <a:srgbClr val="FBC608"/>
                </a:solidFill>
                <a:latin typeface="Open sans"/>
              </a:rPr>
              <a:t>“</a:t>
            </a:r>
          </a:p>
        </p:txBody>
      </p:sp>
      <p:sp>
        <p:nvSpPr>
          <p:cNvPr id="13" name="Rectangle 1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s-ES" sz="9600" b="1">
                <a:solidFill>
                  <a:srgbClr val="FBC608"/>
                </a:solidFill>
                <a:latin typeface="Open sans"/>
              </a:rPr>
              <a:t>”</a:t>
            </a:r>
          </a:p>
        </p:txBody>
      </p:sp>
    </p:spTree>
    <p:extLst>
      <p:ext uri="{BB962C8B-B14F-4D97-AF65-F5344CB8AC3E}">
        <p14:creationId xmlns:p14="http://schemas.microsoft.com/office/powerpoint/2010/main" val="10773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theme" Target="../theme/theme10.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11.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theme" Target="../theme/theme13.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7.xml"/><Relationship Id="rId7"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Tree>
    <p:extLst>
      <p:ext uri="{BB962C8B-B14F-4D97-AF65-F5344CB8AC3E}">
        <p14:creationId xmlns:p14="http://schemas.microsoft.com/office/powerpoint/2010/main" val="353236789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s-ES" sz="1000">
              <a:solidFill>
                <a:prstClr val="white"/>
              </a:solidFill>
            </a:endParaRPr>
          </a:p>
        </p:txBody>
      </p:sp>
    </p:spTree>
    <p:extLst>
      <p:ext uri="{BB962C8B-B14F-4D97-AF65-F5344CB8AC3E}">
        <p14:creationId xmlns:p14="http://schemas.microsoft.com/office/powerpoint/2010/main" val="384243510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s-ES" sz="1000">
              <a:solidFill>
                <a:srgbClr val="00338D"/>
              </a:solidFill>
            </a:endParaRPr>
          </a:p>
        </p:txBody>
      </p:sp>
    </p:spTree>
    <p:extLst>
      <p:ext uri="{BB962C8B-B14F-4D97-AF65-F5344CB8AC3E}">
        <p14:creationId xmlns:p14="http://schemas.microsoft.com/office/powerpoint/2010/main" val="57786897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sldNum="0" hdr="0" dt="0"/>
  <p:txStyles>
    <p:titleStyle>
      <a:lvl1pPr algn="ctr" rtl="0" eaLnBrk="1" fontAlgn="base" hangingPunct="1">
        <a:lnSpc>
          <a:spcPct val="90000"/>
        </a:lnSpc>
        <a:spcBef>
          <a:spcPct val="0"/>
        </a:spcBef>
        <a:spcAft>
          <a:spcPct val="0"/>
        </a:spcAft>
        <a:defRPr sz="3998">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5pPr>
      <a:lvl6pPr marL="457006" algn="l" rtl="0" eaLnBrk="1" fontAlgn="base" hangingPunct="1">
        <a:spcBef>
          <a:spcPct val="0"/>
        </a:spcBef>
        <a:spcAft>
          <a:spcPct val="0"/>
        </a:spcAft>
        <a:defRPr sz="2399">
          <a:solidFill>
            <a:schemeClr val="tx2"/>
          </a:solidFill>
          <a:latin typeface="Arial" charset="0"/>
        </a:defRPr>
      </a:lvl6pPr>
      <a:lvl7pPr marL="914012" algn="l" rtl="0" eaLnBrk="1" fontAlgn="base" hangingPunct="1">
        <a:spcBef>
          <a:spcPct val="0"/>
        </a:spcBef>
        <a:spcAft>
          <a:spcPct val="0"/>
        </a:spcAft>
        <a:defRPr sz="2399">
          <a:solidFill>
            <a:schemeClr val="tx2"/>
          </a:solidFill>
          <a:latin typeface="Arial" charset="0"/>
        </a:defRPr>
      </a:lvl7pPr>
      <a:lvl8pPr marL="1371017" algn="l" rtl="0" eaLnBrk="1" fontAlgn="base" hangingPunct="1">
        <a:spcBef>
          <a:spcPct val="0"/>
        </a:spcBef>
        <a:spcAft>
          <a:spcPct val="0"/>
        </a:spcAft>
        <a:defRPr sz="2399">
          <a:solidFill>
            <a:schemeClr val="tx2"/>
          </a:solidFill>
          <a:latin typeface="Arial" charset="0"/>
        </a:defRPr>
      </a:lvl8pPr>
      <a:lvl9pPr marL="1828022" algn="l" rtl="0" eaLnBrk="1" fontAlgn="base" hangingPunct="1">
        <a:spcBef>
          <a:spcPct val="0"/>
        </a:spcBef>
        <a:spcAft>
          <a:spcPct val="0"/>
        </a:spcAft>
        <a:defRPr sz="2399">
          <a:solidFill>
            <a:schemeClr val="tx2"/>
          </a:solidFill>
          <a:latin typeface="Arial" charset="0"/>
        </a:defRPr>
      </a:lvl9pPr>
    </p:titleStyle>
    <p:bodyStyle>
      <a:lvl1pPr marL="230090" indent="-230090" algn="l" rtl="0" eaLnBrk="1" fontAlgn="base" hangingPunct="1">
        <a:spcBef>
          <a:spcPct val="20000"/>
        </a:spcBef>
        <a:spcAft>
          <a:spcPct val="0"/>
        </a:spcAft>
        <a:buFont typeface="Arial" pitchFamily="34" charset="0"/>
        <a:buChar char="•"/>
        <a:defRPr sz="1799">
          <a:solidFill>
            <a:schemeClr val="tx1"/>
          </a:solidFill>
          <a:latin typeface="Arial" panose="020B0604020202020204" pitchFamily="34" charset="0"/>
          <a:ea typeface="ヒラギノ角ゴ Pro W3" charset="0"/>
          <a:cs typeface="Arial" panose="020B0604020202020204" pitchFamily="34" charset="0"/>
        </a:defRPr>
      </a:lvl1pPr>
      <a:lvl2pPr marL="745808" indent="-226917" algn="l" rtl="0" eaLnBrk="1" fontAlgn="base" hangingPunct="1">
        <a:spcBef>
          <a:spcPct val="20000"/>
        </a:spcBef>
        <a:spcAft>
          <a:spcPct val="0"/>
        </a:spcAft>
        <a:buFont typeface="Segoe UI" panose="020B0502040204020203" pitchFamily="34" charset="0"/>
        <a:buChar char="—"/>
        <a:defRPr sz="1599">
          <a:solidFill>
            <a:schemeClr val="tx1"/>
          </a:solidFill>
          <a:latin typeface="Arial" panose="020B0604020202020204" pitchFamily="34" charset="0"/>
          <a:ea typeface="ヒラギノ角ゴ Pro W3" charset="0"/>
          <a:cs typeface="Arial" panose="020B0604020202020204" pitchFamily="34" charset="0"/>
        </a:defRPr>
      </a:lvl2pPr>
      <a:lvl3pPr marL="1144101" indent="-23009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7934" indent="-226917"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113" indent="-230090" algn="l" rtl="0" eaLnBrk="1" fontAlgn="base" hangingPunct="1">
        <a:spcBef>
          <a:spcPct val="20000"/>
        </a:spcBef>
        <a:spcAft>
          <a:spcPct val="0"/>
        </a:spcAft>
        <a:buFont typeface="Arial" pitchFamily="34" charset="0"/>
        <a:buChar char="◦"/>
        <a:defRPr sz="1599">
          <a:solidFill>
            <a:schemeClr val="tx1"/>
          </a:solidFill>
          <a:latin typeface="+mn-lt"/>
          <a:ea typeface="ヒラギノ角ゴ Pro W3" charset="0"/>
        </a:defRPr>
      </a:lvl5pPr>
      <a:lvl6pPr marL="2285029" algn="l" rtl="0" eaLnBrk="1" fontAlgn="base" hangingPunct="1">
        <a:spcBef>
          <a:spcPct val="20000"/>
        </a:spcBef>
        <a:spcAft>
          <a:spcPct val="0"/>
        </a:spcAft>
        <a:buChar char="»"/>
        <a:defRPr sz="2399">
          <a:solidFill>
            <a:schemeClr val="tx1"/>
          </a:solidFill>
          <a:latin typeface="+mn-lt"/>
        </a:defRPr>
      </a:lvl6pPr>
      <a:lvl7pPr marL="2742034" algn="l" rtl="0" eaLnBrk="1" fontAlgn="base" hangingPunct="1">
        <a:spcBef>
          <a:spcPct val="20000"/>
        </a:spcBef>
        <a:spcAft>
          <a:spcPct val="0"/>
        </a:spcAft>
        <a:buChar char="»"/>
        <a:defRPr sz="2399">
          <a:solidFill>
            <a:schemeClr val="tx1"/>
          </a:solidFill>
          <a:latin typeface="+mn-lt"/>
        </a:defRPr>
      </a:lvl7pPr>
      <a:lvl8pPr marL="3199040" algn="l" rtl="0" eaLnBrk="1" fontAlgn="base" hangingPunct="1">
        <a:spcBef>
          <a:spcPct val="20000"/>
        </a:spcBef>
        <a:spcAft>
          <a:spcPct val="0"/>
        </a:spcAft>
        <a:buChar char="»"/>
        <a:defRPr sz="2399">
          <a:solidFill>
            <a:schemeClr val="tx1"/>
          </a:solidFill>
          <a:latin typeface="+mn-lt"/>
        </a:defRPr>
      </a:lvl8pPr>
      <a:lvl9pPr marL="3656046" algn="l" rtl="0" eaLnBrk="1" fontAlgn="base" hangingPunct="1">
        <a:spcBef>
          <a:spcPct val="20000"/>
        </a:spcBef>
        <a:spcAft>
          <a:spcPct val="0"/>
        </a:spcAft>
        <a:buChar char="»"/>
        <a:defRPr sz="2399">
          <a:solidFill>
            <a:schemeClr val="tx1"/>
          </a:solidFill>
          <a:latin typeface="+mn-lt"/>
        </a:defRPr>
      </a:lvl9pPr>
    </p:bodyStyle>
    <p:otherStyle>
      <a:defPPr>
        <a:defRPr lang="en-US"/>
      </a:defPPr>
      <a:lvl1pPr marL="0" algn="l" defTabSz="914012" rtl="0" eaLnBrk="1" latinLnBrk="0" hangingPunct="1">
        <a:defRPr sz="1799" kern="1200">
          <a:solidFill>
            <a:schemeClr val="tx1"/>
          </a:solidFill>
          <a:latin typeface="+mn-lt"/>
          <a:ea typeface="+mn-ea"/>
          <a:cs typeface="+mn-cs"/>
        </a:defRPr>
      </a:lvl1pPr>
      <a:lvl2pPr marL="457006" algn="l" defTabSz="914012" rtl="0" eaLnBrk="1" latinLnBrk="0" hangingPunct="1">
        <a:defRPr sz="1799" kern="1200">
          <a:solidFill>
            <a:schemeClr val="tx1"/>
          </a:solidFill>
          <a:latin typeface="+mn-lt"/>
          <a:ea typeface="+mn-ea"/>
          <a:cs typeface="+mn-cs"/>
        </a:defRPr>
      </a:lvl2pPr>
      <a:lvl3pPr marL="914012" algn="l" defTabSz="914012" rtl="0" eaLnBrk="1" latinLnBrk="0" hangingPunct="1">
        <a:defRPr sz="1799" kern="1200">
          <a:solidFill>
            <a:schemeClr val="tx1"/>
          </a:solidFill>
          <a:latin typeface="+mn-lt"/>
          <a:ea typeface="+mn-ea"/>
          <a:cs typeface="+mn-cs"/>
        </a:defRPr>
      </a:lvl3pPr>
      <a:lvl4pPr marL="1371017" algn="l" defTabSz="914012" rtl="0" eaLnBrk="1" latinLnBrk="0" hangingPunct="1">
        <a:defRPr sz="1799" kern="1200">
          <a:solidFill>
            <a:schemeClr val="tx1"/>
          </a:solidFill>
          <a:latin typeface="+mn-lt"/>
          <a:ea typeface="+mn-ea"/>
          <a:cs typeface="+mn-cs"/>
        </a:defRPr>
      </a:lvl4pPr>
      <a:lvl5pPr marL="1828022" algn="l" defTabSz="914012" rtl="0" eaLnBrk="1" latinLnBrk="0" hangingPunct="1">
        <a:defRPr sz="1799" kern="1200">
          <a:solidFill>
            <a:schemeClr val="tx1"/>
          </a:solidFill>
          <a:latin typeface="+mn-lt"/>
          <a:ea typeface="+mn-ea"/>
          <a:cs typeface="+mn-cs"/>
        </a:defRPr>
      </a:lvl5pPr>
      <a:lvl6pPr marL="2285029" algn="l" defTabSz="914012" rtl="0" eaLnBrk="1" latinLnBrk="0" hangingPunct="1">
        <a:defRPr sz="1799" kern="1200">
          <a:solidFill>
            <a:schemeClr val="tx1"/>
          </a:solidFill>
          <a:latin typeface="+mn-lt"/>
          <a:ea typeface="+mn-ea"/>
          <a:cs typeface="+mn-cs"/>
        </a:defRPr>
      </a:lvl6pPr>
      <a:lvl7pPr marL="2742034" algn="l" defTabSz="914012" rtl="0" eaLnBrk="1" latinLnBrk="0" hangingPunct="1">
        <a:defRPr sz="1799" kern="1200">
          <a:solidFill>
            <a:schemeClr val="tx1"/>
          </a:solidFill>
          <a:latin typeface="+mn-lt"/>
          <a:ea typeface="+mn-ea"/>
          <a:cs typeface="+mn-cs"/>
        </a:defRPr>
      </a:lvl7pPr>
      <a:lvl8pPr marL="3199040" algn="l" defTabSz="914012" rtl="0" eaLnBrk="1" latinLnBrk="0" hangingPunct="1">
        <a:defRPr sz="1799" kern="1200">
          <a:solidFill>
            <a:schemeClr val="tx1"/>
          </a:solidFill>
          <a:latin typeface="+mn-lt"/>
          <a:ea typeface="+mn-ea"/>
          <a:cs typeface="+mn-cs"/>
        </a:defRPr>
      </a:lvl8pPr>
      <a:lvl9pPr marL="3656046" algn="l" defTabSz="91401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s-ES" sz="1000">
              <a:solidFill>
                <a:srgbClr val="00338D"/>
              </a:solidFill>
            </a:endParaRPr>
          </a:p>
        </p:txBody>
      </p:sp>
    </p:spTree>
    <p:extLst>
      <p:ext uri="{BB962C8B-B14F-4D97-AF65-F5344CB8AC3E}">
        <p14:creationId xmlns:p14="http://schemas.microsoft.com/office/powerpoint/2010/main" val="108070316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s-ES" sz="1000">
              <a:solidFill>
                <a:srgbClr val="00338D"/>
              </a:solidFill>
            </a:endParaRPr>
          </a:p>
        </p:txBody>
      </p:sp>
    </p:spTree>
    <p:extLst>
      <p:ext uri="{BB962C8B-B14F-4D97-AF65-F5344CB8AC3E}">
        <p14:creationId xmlns:p14="http://schemas.microsoft.com/office/powerpoint/2010/main" val="35491909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39491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1" r:id="rId4"/>
    <p:sldLayoutId id="2147483902" r:id="rId5"/>
    <p:sldLayoutId id="2147483903"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s-ES"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s-ES"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s-ES"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s-ES"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s-ES"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s-ES"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s-ES" sz="100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15180847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puTGERBctE&amp;feature=youtu.be" TargetMode="External"/><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41.jpe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www.lionshelp.zendesk.com/" TargetMode="External"/><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mailto:mylion@lionsclubs.org" TargetMode="External"/><Relationship Id="rId9"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38.xml"/><Relationship Id="rId4" Type="http://schemas.openxmlformats.org/officeDocument/2006/relationships/hyperlink" Target="mailto:mylionsupport@lionsclubs.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54.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hyperlink" Target="https://cdn2.webdamdb.com/md_wJT2rcTDxmu4.jpg.pdf?v=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mylion@lionsclub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ld Ba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ext Placeholder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009F760-D9F2-7740-BF46-490370A1D2DF}"/>
              </a:ext>
            </a:extLst>
          </p:cNvPr>
          <p:cNvSpPr>
            <a:spLocks noGrp="1"/>
          </p:cNvSpPr>
          <p:nvPr>
            <p:ph type="body" sz="quarter" idx="13"/>
          </p:nvPr>
        </p:nvSpPr>
        <p:spPr>
          <a:xfrm>
            <a:off x="774748" y="4471551"/>
            <a:ext cx="8638032" cy="535194"/>
          </a:xfrm>
        </p:spPr>
        <p:txBody>
          <a:bodyPr/>
          <a:lstStyle/>
          <a:p>
            <a:r>
              <a:rPr lang="es-ES" sz="2000" dirty="0"/>
              <a:t>Cómo usar MyLion para </a:t>
            </a:r>
            <a:r>
              <a:rPr lang="es-ES" sz="2000" dirty="0" smtClean="0"/>
              <a:t>apoyar </a:t>
            </a:r>
            <a:r>
              <a:rPr lang="es-ES" sz="2000" dirty="0"/>
              <a:t>su servicio</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120" y="2295264"/>
            <a:ext cx="6402259" cy="2286521"/>
          </a:xfrm>
          <a:prstGeom prst="rect">
            <a:avLst/>
          </a:prstGeom>
        </p:spPr>
      </p:pic>
    </p:spTree>
    <p:extLst>
      <p:ext uri="{BB962C8B-B14F-4D97-AF65-F5344CB8AC3E}">
        <p14:creationId xmlns:p14="http://schemas.microsoft.com/office/powerpoint/2010/main" val="253789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s-ES" smtClean="0"/>
              <a:t>Servir con MyLion.</a:t>
            </a:r>
          </a:p>
        </p:txBody>
      </p:sp>
      <p:sp>
        <p:nvSpPr>
          <p:cNvPr id="2" name="Text Placeholder 1"/>
          <p:cNvSpPr>
            <a:spLocks noGrp="1"/>
          </p:cNvSpPr>
          <p:nvPr>
            <p:ph type="body" sz="quarter" idx="13"/>
          </p:nvPr>
        </p:nvSpPr>
        <p:spPr/>
        <p:txBody>
          <a:bodyPr/>
          <a:lstStyle/>
          <a:p>
            <a:r>
              <a:rPr lang="es-ES" smtClean="0"/>
              <a:t>Dos rutas: Nueva actividad (New Activity) o Presentar informe de actividad (Report Activity)</a:t>
            </a:r>
          </a:p>
        </p:txBody>
      </p:sp>
    </p:spTree>
    <p:extLst>
      <p:ext uri="{BB962C8B-B14F-4D97-AF65-F5344CB8AC3E}">
        <p14:creationId xmlns:p14="http://schemas.microsoft.com/office/powerpoint/2010/main" val="127352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290286"/>
            <a:ext cx="11064240" cy="595085"/>
          </a:xfrm>
          <a:prstGeom prst="rect">
            <a:avLst/>
          </a:prstGeom>
        </p:spPr>
        <p:txBody>
          <a:bodyPr/>
          <a:lstStyle/>
          <a:p>
            <a:pPr marL="0" indent="0">
              <a:buNone/>
            </a:pPr>
            <a:r>
              <a:rPr lang="es-ES" sz="4000" b="1" kern="1200" dirty="0">
                <a:solidFill>
                  <a:srgbClr val="0A5496"/>
                </a:solidFill>
              </a:rPr>
              <a:t>Presentar un informe de una actividad pasada en MyLion. </a:t>
            </a:r>
          </a:p>
        </p:txBody>
      </p:sp>
      <p:sp>
        <p:nvSpPr>
          <p:cNvPr id="5" name="Content Placeholder 2"/>
          <p:cNvSpPr txBox="1">
            <a:spLocks/>
          </p:cNvSpPr>
          <p:nvPr/>
        </p:nvSpPr>
        <p:spPr bwMode="auto">
          <a:xfrm>
            <a:off x="754743" y="1314450"/>
            <a:ext cx="6350907" cy="533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es-ES" sz="2600" kern="0" dirty="0">
                <a:solidFill>
                  <a:schemeClr val="accent2">
                    <a:lumMod val="50000"/>
                  </a:schemeClr>
                </a:solidFill>
                <a:latin typeface="Arial" charset="0"/>
              </a:rPr>
              <a:t>Elija </a:t>
            </a:r>
            <a:r>
              <a:rPr lang="es-ES" sz="2600" b="1" kern="0" dirty="0">
                <a:solidFill>
                  <a:schemeClr val="accent2">
                    <a:lumMod val="50000"/>
                  </a:schemeClr>
                </a:solidFill>
                <a:latin typeface="Arial" charset="0"/>
              </a:rPr>
              <a:t>Presentar informe de actividad (Report Activity)</a:t>
            </a:r>
            <a:r>
              <a:rPr lang="es-ES" sz="2600" kern="0" dirty="0">
                <a:solidFill>
                  <a:schemeClr val="accent2">
                    <a:lumMod val="50000"/>
                  </a:schemeClr>
                </a:solidFill>
                <a:latin typeface="Arial" charset="0"/>
              </a:rPr>
              <a:t> si desea informar sobre una actividad que ya</a:t>
            </a:r>
            <a:r>
              <a:rPr lang="es-ES" dirty="0" smtClean="0"/>
              <a:t> </a:t>
            </a:r>
            <a:r>
              <a:rPr lang="es-ES" sz="2600" kern="0" dirty="0">
                <a:solidFill>
                  <a:schemeClr val="accent2">
                    <a:lumMod val="50000"/>
                  </a:schemeClr>
                </a:solidFill>
                <a:latin typeface="Arial" charset="0"/>
              </a:rPr>
              <a:t>ocurrió. Luego:</a:t>
            </a:r>
          </a:p>
          <a:p>
            <a:pPr lvl="1">
              <a:lnSpc>
                <a:spcPct val="105000"/>
              </a:lnSpc>
              <a:spcAft>
                <a:spcPts val="1200"/>
              </a:spcAft>
            </a:pPr>
            <a:r>
              <a:rPr lang="es-ES" sz="2000" kern="0" dirty="0">
                <a:solidFill>
                  <a:schemeClr val="accent2">
                    <a:lumMod val="50000"/>
                  </a:schemeClr>
                </a:solidFill>
                <a:latin typeface="Arial" charset="0"/>
              </a:rPr>
              <a:t>Añada detalles clave</a:t>
            </a:r>
          </a:p>
          <a:p>
            <a:pPr lvl="1">
              <a:lnSpc>
                <a:spcPct val="105000"/>
              </a:lnSpc>
              <a:spcAft>
                <a:spcPts val="1200"/>
              </a:spcAft>
            </a:pPr>
            <a:r>
              <a:rPr lang="es-ES" sz="2000" kern="0" dirty="0">
                <a:solidFill>
                  <a:schemeClr val="accent2">
                    <a:lumMod val="50000"/>
                  </a:schemeClr>
                </a:solidFill>
                <a:latin typeface="Arial" charset="0"/>
              </a:rPr>
              <a:t>Cargue fotografías</a:t>
            </a:r>
          </a:p>
          <a:p>
            <a:pPr lvl="1">
              <a:lnSpc>
                <a:spcPct val="105000"/>
              </a:lnSpc>
              <a:spcAft>
                <a:spcPts val="1200"/>
              </a:spcAft>
            </a:pPr>
            <a:r>
              <a:rPr lang="es-ES" sz="2000" kern="0" dirty="0">
                <a:solidFill>
                  <a:schemeClr val="accent2">
                    <a:lumMod val="50000"/>
                  </a:schemeClr>
                </a:solidFill>
                <a:latin typeface="Arial" charset="0"/>
              </a:rPr>
              <a:t>Ingrese números sobre el impacto</a:t>
            </a:r>
          </a:p>
          <a:p>
            <a:pPr>
              <a:lnSpc>
                <a:spcPct val="105000"/>
              </a:lnSpc>
              <a:spcAft>
                <a:spcPts val="1200"/>
              </a:spcAft>
            </a:pPr>
            <a:r>
              <a:rPr lang="es-ES" sz="2400" dirty="0">
                <a:solidFill>
                  <a:srgbClr val="D9D9D9">
                    <a:lumMod val="50000"/>
                  </a:srgbClr>
                </a:solidFill>
                <a:latin typeface="Arial" panose="020B0604020202020204" pitchFamily="34" charset="0"/>
              </a:rPr>
              <a:t>Solamente los dirigentes con acceso a la presentación de informes podrán usar la opción </a:t>
            </a:r>
            <a:r>
              <a:rPr lang="es-ES" sz="2400" b="1" dirty="0">
                <a:solidFill>
                  <a:srgbClr val="D9D9D9">
                    <a:lumMod val="50000"/>
                  </a:srgbClr>
                </a:solidFill>
                <a:latin typeface="Arial" panose="020B0604020202020204" pitchFamily="34" charset="0"/>
              </a:rPr>
              <a:t>Presentar informe de actividad</a:t>
            </a:r>
            <a:r>
              <a:rPr lang="es-ES" sz="2400" dirty="0">
                <a:solidFill>
                  <a:srgbClr val="D9D9D9">
                    <a:lumMod val="50000"/>
                  </a:srgbClr>
                </a:solidFill>
                <a:latin typeface="Arial" panose="020B0604020202020204" pitchFamily="34" charset="0"/>
              </a:rPr>
              <a:t>.</a:t>
            </a:r>
          </a:p>
          <a:p>
            <a:pPr>
              <a:lnSpc>
                <a:spcPct val="105000"/>
              </a:lnSpc>
              <a:spcAft>
                <a:spcPts val="1200"/>
              </a:spcAft>
            </a:pPr>
            <a:r>
              <a:rPr lang="es-ES" sz="2400" b="1" kern="0" dirty="0">
                <a:solidFill>
                  <a:srgbClr val="D9D9D9">
                    <a:lumMod val="50000"/>
                  </a:srgbClr>
                </a:solidFill>
                <a:latin typeface="Arial" panose="020B0604020202020204" pitchFamily="34" charset="0"/>
              </a:rPr>
              <a:t>Disponible en el sitio web y la aplicación MyLion.</a:t>
            </a:r>
            <a:endParaRPr lang="es-ES" sz="2600" b="1" kern="0" dirty="0">
              <a:solidFill>
                <a:schemeClr val="accent2">
                  <a:lumMod val="50000"/>
                </a:schemeClr>
              </a:solidFill>
              <a:latin typeface="Arial" charset="0"/>
              <a:ea typeface="Arial" charset="0"/>
              <a:cs typeface="Arial" charset="0"/>
            </a:endParaRPr>
          </a:p>
          <a:p>
            <a:pPr>
              <a:lnSpc>
                <a:spcPct val="105000"/>
              </a:lnSpc>
              <a:spcAft>
                <a:spcPts val="1200"/>
              </a:spcAft>
              <a:buClr>
                <a:prstClr val="white"/>
              </a:buClr>
              <a:buFont typeface="Arial" charset="0"/>
              <a:buChar char="•"/>
            </a:pPr>
            <a:endParaRPr lang="es-ES" sz="2600" kern="0" dirty="0">
              <a:solidFill>
                <a:schemeClr val="accent2">
                  <a:lumMod val="50000"/>
                </a:schemeClr>
              </a:solidFill>
              <a:latin typeface="Arial" charset="0"/>
              <a:ea typeface="Arial" charset="0"/>
              <a:cs typeface="Arial" charset="0"/>
            </a:endParaRPr>
          </a:p>
        </p:txBody>
      </p:sp>
      <p:pic>
        <p:nvPicPr>
          <p:cNvPr id="7" name="Picture 6" descr="A screenshot of a computer screen&#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161A5D5-11B3-BE43-83AC-CB7293B6D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5AEECC7-5645-9341-B1C6-392FBA77C497}"/>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l="465" r="518" b="1451"/>
          <a:stretch/>
        </p:blipFill>
        <p:spPr>
          <a:xfrm>
            <a:off x="7339844" y="2402585"/>
            <a:ext cx="4252199" cy="2423664"/>
          </a:xfrm>
          <a:prstGeom prst="rect">
            <a:avLst/>
          </a:prstGeom>
        </p:spPr>
      </p:pic>
    </p:spTree>
    <p:extLst>
      <p:ext uri="{BB962C8B-B14F-4D97-AF65-F5344CB8AC3E}">
        <p14:creationId xmlns:p14="http://schemas.microsoft.com/office/powerpoint/2010/main" val="3342884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es-ES" smtClean="0"/>
              <a:t>Demostración: Presentar un informe de una actividad pasada (sitio web).</a:t>
            </a:r>
          </a:p>
        </p:txBody>
      </p:sp>
      <p:sp>
        <p:nvSpPr>
          <p:cNvPr id="6" name="TextBox 5"/>
          <p:cNvSpPr txBox="1"/>
          <p:nvPr/>
        </p:nvSpPr>
        <p:spPr>
          <a:xfrm>
            <a:off x="4710624" y="4314063"/>
            <a:ext cx="3474720" cy="338554"/>
          </a:xfrm>
          <a:prstGeom prst="rect">
            <a:avLst/>
          </a:prstGeom>
          <a:noFill/>
        </p:spPr>
        <p:txBody>
          <a:bodyPr wrap="square" rtlCol="0">
            <a:spAutoFit/>
          </a:bodyPr>
          <a:lstStyle/>
          <a:p>
            <a:r>
              <a:rPr lang="es-ES" sz="1600" i="1" dirty="0">
                <a:solidFill>
                  <a:schemeClr val="bg1"/>
                </a:solidFill>
              </a:rPr>
              <a:t>INSERTAR ENLACE AL VIDEO AQUÍ</a:t>
            </a:r>
          </a:p>
        </p:txBody>
      </p:sp>
      <p:sp>
        <p:nvSpPr>
          <p:cNvPr id="7" name="TextBox 6"/>
          <p:cNvSpPr txBox="1"/>
          <p:nvPr/>
        </p:nvSpPr>
        <p:spPr>
          <a:xfrm>
            <a:off x="3037766" y="5815035"/>
            <a:ext cx="7132320" cy="338554"/>
          </a:xfrm>
          <a:prstGeom prst="rect">
            <a:avLst/>
          </a:prstGeom>
          <a:noFill/>
        </p:spPr>
        <p:txBody>
          <a:bodyPr wrap="square" rtlCol="0">
            <a:spAutoFit/>
          </a:bodyPr>
          <a:lstStyle/>
          <a:p>
            <a:r>
              <a:rPr lang="es-ES" sz="1600" i="1" dirty="0">
                <a:solidFill>
                  <a:schemeClr val="bg1"/>
                </a:solidFill>
              </a:rPr>
              <a:t>MyLion será el lugar de los informes de actividades de servicio a partir del 1 de julio de 2019.</a:t>
            </a:r>
          </a:p>
        </p:txBody>
      </p:sp>
    </p:spTree>
    <p:extLst>
      <p:ext uri="{BB962C8B-B14F-4D97-AF65-F5344CB8AC3E}">
        <p14:creationId xmlns:p14="http://schemas.microsoft.com/office/powerpoint/2010/main" val="364663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0"/>
            <a:ext cx="10431966" cy="1140566"/>
          </a:xfrm>
          <a:prstGeom prst="rect">
            <a:avLst/>
          </a:prstGeom>
        </p:spPr>
        <p:txBody>
          <a:bodyPr/>
          <a:lstStyle/>
          <a:p>
            <a:pPr marL="0" indent="0">
              <a:buNone/>
            </a:pPr>
            <a:r>
              <a:rPr lang="es-ES" sz="4000" b="1" kern="1200" dirty="0">
                <a:solidFill>
                  <a:srgbClr val="0A5496"/>
                </a:solidFill>
              </a:rPr>
              <a:t>Planear una </a:t>
            </a:r>
            <a:r>
              <a:rPr lang="es-ES" sz="4000" b="1" kern="1200" dirty="0" smtClean="0">
                <a:solidFill>
                  <a:srgbClr val="0A5496"/>
                </a:solidFill>
              </a:rPr>
              <a:t>actividad </a:t>
            </a:r>
            <a:r>
              <a:rPr lang="es-ES" sz="4000" b="1" kern="1200" dirty="0">
                <a:solidFill>
                  <a:srgbClr val="0A5496"/>
                </a:solidFill>
              </a:rPr>
              <a:t>y luego presentar un informe en MyLion.</a:t>
            </a:r>
          </a:p>
        </p:txBody>
      </p:sp>
      <p:sp>
        <p:nvSpPr>
          <p:cNvPr id="5" name="Content Placeholder 2"/>
          <p:cNvSpPr txBox="1">
            <a:spLocks/>
          </p:cNvSpPr>
          <p:nvPr/>
        </p:nvSpPr>
        <p:spPr bwMode="auto">
          <a:xfrm>
            <a:off x="351970" y="1140566"/>
            <a:ext cx="8138160" cy="552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es-ES" sz="2600" kern="0" dirty="0" smtClean="0">
                <a:solidFill>
                  <a:schemeClr val="accent2">
                    <a:lumMod val="50000"/>
                  </a:schemeClr>
                </a:solidFill>
                <a:latin typeface="Arial" charset="0"/>
              </a:rPr>
              <a:t>Cree </a:t>
            </a:r>
            <a:r>
              <a:rPr lang="es-ES" sz="2600" kern="0" dirty="0">
                <a:solidFill>
                  <a:schemeClr val="accent2">
                    <a:lumMod val="50000"/>
                  </a:schemeClr>
                </a:solidFill>
                <a:latin typeface="Arial" charset="0"/>
              </a:rPr>
              <a:t>y </a:t>
            </a:r>
            <a:r>
              <a:rPr lang="es-ES" sz="2600" kern="0" dirty="0" smtClean="0">
                <a:solidFill>
                  <a:schemeClr val="accent2">
                    <a:lumMod val="50000"/>
                  </a:schemeClr>
                </a:solidFill>
                <a:latin typeface="Arial" charset="0"/>
              </a:rPr>
              <a:t>publique </a:t>
            </a:r>
            <a:r>
              <a:rPr lang="es-ES" sz="2600" kern="0" dirty="0">
                <a:solidFill>
                  <a:schemeClr val="accent2">
                    <a:lumMod val="50000"/>
                  </a:schemeClr>
                </a:solidFill>
                <a:latin typeface="Arial" charset="0"/>
              </a:rPr>
              <a:t>su próxima actividad.</a:t>
            </a:r>
          </a:p>
          <a:p>
            <a:pPr>
              <a:lnSpc>
                <a:spcPct val="105000"/>
              </a:lnSpc>
              <a:spcAft>
                <a:spcPts val="1200"/>
              </a:spcAft>
            </a:pPr>
            <a:r>
              <a:rPr lang="es-ES" sz="2600" kern="0" dirty="0">
                <a:solidFill>
                  <a:schemeClr val="accent2">
                    <a:lumMod val="50000"/>
                  </a:schemeClr>
                </a:solidFill>
                <a:latin typeface="Arial" charset="0"/>
              </a:rPr>
              <a:t>Elija </a:t>
            </a:r>
            <a:r>
              <a:rPr lang="es-ES" sz="2600" b="1" kern="0" dirty="0">
                <a:solidFill>
                  <a:schemeClr val="accent2">
                    <a:lumMod val="50000"/>
                  </a:schemeClr>
                </a:solidFill>
                <a:latin typeface="Arial" charset="0"/>
              </a:rPr>
              <a:t>Nueva actividad (New Activity) </a:t>
            </a:r>
            <a:r>
              <a:rPr lang="es-ES" sz="2600" kern="0" dirty="0">
                <a:solidFill>
                  <a:schemeClr val="accent2">
                    <a:lumMod val="50000"/>
                  </a:schemeClr>
                </a:solidFill>
                <a:latin typeface="Arial" charset="0"/>
              </a:rPr>
              <a:t>en MyLion, y luego:</a:t>
            </a:r>
          </a:p>
          <a:p>
            <a:pPr lvl="1">
              <a:lnSpc>
                <a:spcPct val="105000"/>
              </a:lnSpc>
              <a:spcAft>
                <a:spcPts val="1200"/>
              </a:spcAft>
            </a:pPr>
            <a:r>
              <a:rPr lang="es-ES" sz="2000" kern="0" dirty="0">
                <a:solidFill>
                  <a:schemeClr val="accent2">
                    <a:lumMod val="50000"/>
                  </a:schemeClr>
                </a:solidFill>
                <a:latin typeface="Arial" charset="0"/>
              </a:rPr>
              <a:t>Añada detalles clave</a:t>
            </a:r>
          </a:p>
          <a:p>
            <a:pPr lvl="1">
              <a:lnSpc>
                <a:spcPct val="105000"/>
              </a:lnSpc>
              <a:spcAft>
                <a:spcPts val="1200"/>
              </a:spcAft>
            </a:pPr>
            <a:r>
              <a:rPr lang="es-ES" sz="2000" kern="0" dirty="0">
                <a:solidFill>
                  <a:schemeClr val="accent2">
                    <a:lumMod val="50000"/>
                  </a:schemeClr>
                </a:solidFill>
                <a:latin typeface="Arial" charset="0"/>
              </a:rPr>
              <a:t>Cargue fotografías</a:t>
            </a:r>
          </a:p>
          <a:p>
            <a:pPr lvl="1">
              <a:lnSpc>
                <a:spcPct val="105000"/>
              </a:lnSpc>
              <a:spcAft>
                <a:spcPts val="1200"/>
              </a:spcAft>
            </a:pPr>
            <a:r>
              <a:rPr lang="es-ES" sz="2000" kern="0" dirty="0">
                <a:solidFill>
                  <a:schemeClr val="accent2">
                    <a:lumMod val="50000"/>
                  </a:schemeClr>
                </a:solidFill>
                <a:latin typeface="Arial" charset="0"/>
              </a:rPr>
              <a:t>Invite a otros socios a unirse </a:t>
            </a:r>
          </a:p>
          <a:p>
            <a:pPr lvl="1">
              <a:lnSpc>
                <a:spcPct val="105000"/>
              </a:lnSpc>
              <a:spcAft>
                <a:spcPts val="1200"/>
              </a:spcAft>
            </a:pPr>
            <a:r>
              <a:rPr lang="es-ES" sz="2000" kern="0" dirty="0">
                <a:solidFill>
                  <a:schemeClr val="accent2">
                    <a:lumMod val="50000"/>
                  </a:schemeClr>
                </a:solidFill>
                <a:latin typeface="Arial" charset="0"/>
              </a:rPr>
              <a:t>Publique </a:t>
            </a:r>
          </a:p>
          <a:p>
            <a:pPr>
              <a:lnSpc>
                <a:spcPct val="105000"/>
              </a:lnSpc>
              <a:spcAft>
                <a:spcPts val="1200"/>
              </a:spcAft>
            </a:pPr>
            <a:r>
              <a:rPr lang="es-ES" sz="2400" dirty="0">
                <a:solidFill>
                  <a:srgbClr val="D9D9D9">
                    <a:lumMod val="50000"/>
                  </a:srgbClr>
                </a:solidFill>
                <a:latin typeface="Arial" panose="020B0604020202020204" pitchFamily="34" charset="0"/>
              </a:rPr>
              <a:t>¿La actividad ha terminado? Los </a:t>
            </a:r>
            <a:r>
              <a:rPr lang="es-ES" sz="2400" dirty="0" smtClean="0">
                <a:solidFill>
                  <a:srgbClr val="D9D9D9">
                    <a:lumMod val="50000"/>
                  </a:srgbClr>
                </a:solidFill>
                <a:latin typeface="Arial" panose="020B0604020202020204" pitchFamily="34" charset="0"/>
              </a:rPr>
              <a:t>dirigentes añaden </a:t>
            </a:r>
            <a:r>
              <a:rPr lang="es-ES" sz="2400" dirty="0">
                <a:solidFill>
                  <a:srgbClr val="D9D9D9">
                    <a:lumMod val="50000"/>
                  </a:srgbClr>
                </a:solidFill>
                <a:latin typeface="Arial" panose="020B0604020202020204" pitchFamily="34" charset="0"/>
              </a:rPr>
              <a:t>algunos números sobre el impacto, ¡y ya está terminada la presentación del informe!</a:t>
            </a:r>
          </a:p>
          <a:p>
            <a:pPr>
              <a:lnSpc>
                <a:spcPct val="105000"/>
              </a:lnSpc>
              <a:spcAft>
                <a:spcPts val="1200"/>
              </a:spcAft>
            </a:pPr>
            <a:r>
              <a:rPr lang="es-ES" sz="2400" kern="0" dirty="0">
                <a:solidFill>
                  <a:srgbClr val="D9D9D9">
                    <a:lumMod val="50000"/>
                  </a:srgbClr>
                </a:solidFill>
                <a:latin typeface="Arial" panose="020B0604020202020204" pitchFamily="34" charset="0"/>
              </a:rPr>
              <a:t>Cualquier León o Leo puede crear una </a:t>
            </a:r>
            <a:r>
              <a:rPr lang="es-ES" sz="2400" b="1" kern="0" dirty="0">
                <a:solidFill>
                  <a:srgbClr val="D9D9D9">
                    <a:lumMod val="50000"/>
                  </a:srgbClr>
                </a:solidFill>
                <a:latin typeface="Arial" panose="020B0604020202020204" pitchFamily="34" charset="0"/>
              </a:rPr>
              <a:t>Nueva actividad</a:t>
            </a:r>
            <a:r>
              <a:rPr lang="es-ES" sz="2400" kern="0" dirty="0">
                <a:solidFill>
                  <a:srgbClr val="D9D9D9">
                    <a:lumMod val="50000"/>
                  </a:srgbClr>
                </a:solidFill>
                <a:latin typeface="Arial" panose="020B0604020202020204" pitchFamily="34" charset="0"/>
              </a:rPr>
              <a:t>.</a:t>
            </a:r>
            <a:endParaRPr lang="es-ES" sz="2600" kern="0" dirty="0">
              <a:solidFill>
                <a:schemeClr val="accent2">
                  <a:lumMod val="50000"/>
                </a:schemeClr>
              </a:solidFill>
              <a:latin typeface="Arial" charset="0"/>
              <a:ea typeface="Arial" charset="0"/>
              <a:cs typeface="Arial" charset="0"/>
            </a:endParaRPr>
          </a:p>
          <a:p>
            <a:pPr>
              <a:lnSpc>
                <a:spcPct val="105000"/>
              </a:lnSpc>
              <a:spcAft>
                <a:spcPts val="1200"/>
              </a:spcAft>
              <a:buClr>
                <a:prstClr val="white"/>
              </a:buClr>
              <a:buFont typeface="Arial" charset="0"/>
              <a:buChar char="•"/>
            </a:pPr>
            <a:endParaRPr lang="es-ES" sz="2600" kern="0" dirty="0">
              <a:solidFill>
                <a:schemeClr val="accent2">
                  <a:lumMod val="50000"/>
                </a:schemeClr>
              </a:solidFill>
              <a:latin typeface="Arial" charset="0"/>
              <a:ea typeface="Arial" charset="0"/>
              <a:cs typeface="Arial" charset="0"/>
            </a:endParaRPr>
          </a:p>
        </p:txBody>
      </p:sp>
      <p:pic>
        <p:nvPicPr>
          <p:cNvPr id="6" name="Picture 5" descr="A screenshot of a computer screen&#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BD70CC4-DD0B-2243-AC06-F8D310FCF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06610"/>
            <a:ext cx="7589520" cy="4060801"/>
          </a:xfrm>
          <a:prstGeom prst="rect">
            <a:avLst/>
          </a:prstGeom>
        </p:spPr>
      </p:pic>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B1C9216D-75FA-F548-B308-F4BE3FE3045A}"/>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r="49968" b="3644"/>
          <a:stretch/>
        </p:blipFill>
        <p:spPr>
          <a:xfrm>
            <a:off x="7339845" y="2402586"/>
            <a:ext cx="4252198" cy="2303229"/>
          </a:xfrm>
          <a:prstGeom prst="rect">
            <a:avLst/>
          </a:prstGeom>
        </p:spPr>
      </p:pic>
      <p:pic>
        <p:nvPicPr>
          <p:cNvPr id="9" name="Picture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B10DF372-E6C3-EB4C-9263-8B6A99A47A05}"/>
              </a:ext>
            </a:extLst>
          </p:cNvPr>
          <p:cNvPicPr>
            <a:picLocks noChangeAspect="1"/>
          </p:cNvPicPr>
          <p:nvPr/>
        </p:nvPicPr>
        <p:blipFill rotWithShape="1">
          <a:blip r:embed="rId4"/>
          <a:srcRect t="75643" r="49968" b="3644"/>
          <a:stretch/>
        </p:blipFill>
        <p:spPr>
          <a:xfrm>
            <a:off x="7339845" y="4540777"/>
            <a:ext cx="4252198" cy="495114"/>
          </a:xfrm>
          <a:prstGeom prst="rect">
            <a:avLst/>
          </a:prstGeom>
        </p:spPr>
      </p:pic>
    </p:spTree>
    <p:extLst>
      <p:ext uri="{BB962C8B-B14F-4D97-AF65-F5344CB8AC3E}">
        <p14:creationId xmlns:p14="http://schemas.microsoft.com/office/powerpoint/2010/main" val="189917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es-ES" dirty="0" smtClean="0"/>
              <a:t>Demostración: </a:t>
            </a:r>
            <a:r>
              <a:rPr lang="es-ES" dirty="0" smtClean="0"/>
              <a:t>Planificar </a:t>
            </a:r>
            <a:r>
              <a:rPr lang="es-ES" dirty="0" smtClean="0"/>
              <a:t>un actividad en MyLion (sitio web).</a:t>
            </a:r>
          </a:p>
        </p:txBody>
      </p:sp>
      <p:sp>
        <p:nvSpPr>
          <p:cNvPr id="2" name="TextBox 1"/>
          <p:cNvSpPr txBox="1"/>
          <p:nvPr/>
        </p:nvSpPr>
        <p:spPr>
          <a:xfrm>
            <a:off x="2868459" y="4288405"/>
            <a:ext cx="6455080" cy="338554"/>
          </a:xfrm>
          <a:prstGeom prst="rect">
            <a:avLst/>
          </a:prstGeom>
          <a:noFill/>
        </p:spPr>
        <p:txBody>
          <a:bodyPr wrap="square" rtlCol="0">
            <a:spAutoFit/>
          </a:bodyPr>
          <a:lstStyle/>
          <a:p>
            <a:r>
              <a:rPr lang="es-ES" sz="1600" dirty="0">
                <a:latin typeface="Arial" panose="020B0604020202020204" pitchFamily="34" charset="0"/>
                <a:hlinkClick r:id="rId3"/>
              </a:rPr>
              <a:t>https://www.youtube.com/watch?v=npuTGERBctE&amp;feature=youtu.be</a:t>
            </a:r>
            <a:endParaRPr lang="es-ES" sz="1600" i="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743201" y="5975672"/>
            <a:ext cx="7193724" cy="338554"/>
          </a:xfrm>
          <a:prstGeom prst="rect">
            <a:avLst/>
          </a:prstGeom>
          <a:noFill/>
        </p:spPr>
        <p:txBody>
          <a:bodyPr wrap="square" rtlCol="0">
            <a:spAutoFit/>
          </a:bodyPr>
          <a:lstStyle/>
          <a:p>
            <a:r>
              <a:rPr lang="es-ES" sz="1600" i="1" dirty="0">
                <a:solidFill>
                  <a:schemeClr val="bg1"/>
                </a:solidFill>
              </a:rPr>
              <a:t>MyLion será el lugar de los informes de actividades de servicio a partir del 1 de julio de 2019.</a:t>
            </a:r>
          </a:p>
        </p:txBody>
      </p:sp>
    </p:spTree>
    <p:extLst>
      <p:ext uri="{BB962C8B-B14F-4D97-AF65-F5344CB8AC3E}">
        <p14:creationId xmlns:p14="http://schemas.microsoft.com/office/powerpoint/2010/main" val="106848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9261389" cy="445043"/>
          </a:xfrm>
          <a:prstGeom prst="rect">
            <a:avLst/>
          </a:prstGeom>
        </p:spPr>
        <p:txBody>
          <a:bodyPr/>
          <a:lstStyle/>
          <a:p>
            <a:pPr marL="0" indent="0">
              <a:buNone/>
            </a:pPr>
            <a:r>
              <a:rPr lang="es-ES" sz="4000" kern="1200" dirty="0"/>
              <a:t>Dirigentes de club y MyLion</a:t>
            </a:r>
            <a:endParaRPr lang="es-ES" sz="4000" b="1" kern="1200" dirty="0">
              <a:solidFill>
                <a:srgbClr val="0A5496"/>
              </a:solidFill>
            </a:endParaRPr>
          </a:p>
        </p:txBody>
      </p:sp>
      <p:sp>
        <p:nvSpPr>
          <p:cNvPr id="5" name="Content Placeholder 2"/>
          <p:cNvSpPr txBox="1">
            <a:spLocks/>
          </p:cNvSpPr>
          <p:nvPr/>
        </p:nvSpPr>
        <p:spPr bwMode="auto">
          <a:xfrm>
            <a:off x="685800" y="1430580"/>
            <a:ext cx="10422924" cy="484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174" indent="0">
              <a:lnSpc>
                <a:spcPct val="105000"/>
              </a:lnSpc>
              <a:buClr>
                <a:srgbClr val="EBB700"/>
              </a:buClr>
              <a:buNone/>
            </a:pPr>
            <a:r>
              <a:rPr lang="es-ES" sz="2100" b="1" dirty="0">
                <a:solidFill>
                  <a:srgbClr val="D9D9D9">
                    <a:lumMod val="50000"/>
                  </a:srgbClr>
                </a:solidFill>
                <a:latin typeface="Arial" panose="020B0604020202020204" pitchFamily="34" charset="0"/>
              </a:rPr>
              <a:t>¿Qué dirigentes de club pueden presentar informes de actividades?</a:t>
            </a:r>
          </a:p>
          <a:p>
            <a:pPr lvl="1">
              <a:lnSpc>
                <a:spcPct val="105000"/>
              </a:lnSpc>
              <a:buFont typeface="Arial" panose="020B0604020202020204" pitchFamily="34" charset="0"/>
              <a:buChar char="•"/>
            </a:pPr>
            <a:r>
              <a:rPr lang="es-ES" sz="1800" dirty="0">
                <a:solidFill>
                  <a:srgbClr val="D9D9D9">
                    <a:lumMod val="50000"/>
                  </a:srgbClr>
                </a:solidFill>
                <a:latin typeface="Arial" panose="020B0604020202020204" pitchFamily="34" charset="0"/>
              </a:rPr>
              <a:t>Presidente del Club de Leones</a:t>
            </a:r>
          </a:p>
          <a:p>
            <a:pPr lvl="1">
              <a:lnSpc>
                <a:spcPct val="105000"/>
              </a:lnSpc>
              <a:buFont typeface="Arial" panose="020B0604020202020204" pitchFamily="34" charset="0"/>
              <a:buChar char="•"/>
            </a:pPr>
            <a:r>
              <a:rPr lang="es-ES" sz="1800" dirty="0">
                <a:solidFill>
                  <a:srgbClr val="D9D9D9">
                    <a:lumMod val="50000"/>
                  </a:srgbClr>
                </a:solidFill>
                <a:latin typeface="Arial" panose="020B0604020202020204" pitchFamily="34" charset="0"/>
              </a:rPr>
              <a:t>Secretario del Club de Leones</a:t>
            </a:r>
          </a:p>
          <a:p>
            <a:pPr lvl="1">
              <a:lnSpc>
                <a:spcPct val="105000"/>
              </a:lnSpc>
              <a:buFont typeface="Arial" panose="020B0604020202020204" pitchFamily="34" charset="0"/>
              <a:buChar char="•"/>
            </a:pPr>
            <a:r>
              <a:rPr lang="es-ES" sz="1800" dirty="0">
                <a:solidFill>
                  <a:srgbClr val="D9D9D9">
                    <a:lumMod val="50000"/>
                  </a:srgbClr>
                </a:solidFill>
                <a:latin typeface="Arial" panose="020B0604020202020204" pitchFamily="34" charset="0"/>
              </a:rPr>
              <a:t>Asesor de Servicio del Club</a:t>
            </a:r>
          </a:p>
          <a:p>
            <a:pPr lvl="1">
              <a:lnSpc>
                <a:spcPct val="105000"/>
              </a:lnSpc>
              <a:buFont typeface="Arial" panose="020B0604020202020204" pitchFamily="34" charset="0"/>
              <a:buChar char="•"/>
            </a:pPr>
            <a:r>
              <a:rPr lang="es-ES" sz="1800" dirty="0" smtClean="0">
                <a:solidFill>
                  <a:srgbClr val="D9D9D9">
                    <a:lumMod val="50000"/>
                  </a:srgbClr>
                </a:solidFill>
                <a:latin typeface="Arial" panose="020B0604020202020204" pitchFamily="34" charset="0"/>
              </a:rPr>
              <a:t>Presidente </a:t>
            </a:r>
            <a:r>
              <a:rPr lang="es-ES" sz="1800" dirty="0">
                <a:solidFill>
                  <a:srgbClr val="D9D9D9">
                    <a:lumMod val="50000"/>
                  </a:srgbClr>
                </a:solidFill>
                <a:latin typeface="Arial" panose="020B0604020202020204" pitchFamily="34" charset="0"/>
              </a:rPr>
              <a:t>del Club Leo</a:t>
            </a:r>
          </a:p>
          <a:p>
            <a:pPr lvl="1">
              <a:lnSpc>
                <a:spcPct val="105000"/>
              </a:lnSpc>
              <a:buFont typeface="Arial" panose="020B0604020202020204" pitchFamily="34" charset="0"/>
              <a:buChar char="•"/>
            </a:pPr>
            <a:r>
              <a:rPr lang="es-ES" sz="1800" dirty="0">
                <a:solidFill>
                  <a:srgbClr val="D9D9D9">
                    <a:lumMod val="50000"/>
                  </a:srgbClr>
                </a:solidFill>
                <a:latin typeface="Arial" panose="020B0604020202020204" pitchFamily="34" charset="0"/>
              </a:rPr>
              <a:t>Secretario del Club Leo</a:t>
            </a:r>
          </a:p>
          <a:p>
            <a:pPr lvl="1">
              <a:lnSpc>
                <a:spcPct val="105000"/>
              </a:lnSpc>
              <a:buFont typeface="Arial" panose="020B0604020202020204" pitchFamily="34" charset="0"/>
              <a:buChar char="•"/>
            </a:pPr>
            <a:endParaRPr lang="es-ES" sz="1800" dirty="0">
              <a:solidFill>
                <a:srgbClr val="D9D9D9">
                  <a:lumMod val="50000"/>
                </a:srgbClr>
              </a:solidFill>
              <a:latin typeface="Arial" panose="020B0604020202020204" pitchFamily="34" charset="0"/>
              <a:cs typeface="Arial" panose="020B0604020202020204" pitchFamily="34" charset="0"/>
            </a:endParaRPr>
          </a:p>
          <a:p>
            <a:pPr marL="3174" indent="0">
              <a:lnSpc>
                <a:spcPct val="105000"/>
              </a:lnSpc>
              <a:buClr>
                <a:srgbClr val="EBB700"/>
              </a:buClr>
              <a:buNone/>
            </a:pPr>
            <a:r>
              <a:rPr lang="es-ES" sz="2100" b="1" dirty="0">
                <a:solidFill>
                  <a:srgbClr val="D9D9D9">
                    <a:lumMod val="50000"/>
                  </a:srgbClr>
                </a:solidFill>
                <a:latin typeface="Arial" panose="020B0604020202020204" pitchFamily="34" charset="0"/>
              </a:rPr>
              <a:t>¿Qué más pueden hacer los dirigentes de club?</a:t>
            </a:r>
          </a:p>
          <a:p>
            <a:pPr lvl="1">
              <a:lnSpc>
                <a:spcPct val="105000"/>
              </a:lnSpc>
              <a:buFont typeface="Arial" panose="020B0604020202020204" pitchFamily="34" charset="0"/>
              <a:buChar char="•"/>
            </a:pPr>
            <a:r>
              <a:rPr lang="es-ES" sz="1800" dirty="0" smtClean="0">
                <a:solidFill>
                  <a:srgbClr val="D9D9D9">
                    <a:lumMod val="50000"/>
                  </a:srgbClr>
                </a:solidFill>
                <a:latin typeface="Arial" panose="020B0604020202020204" pitchFamily="34" charset="0"/>
              </a:rPr>
              <a:t>Eliminar / editar </a:t>
            </a:r>
            <a:r>
              <a:rPr lang="es-ES" sz="1800" dirty="0">
                <a:solidFill>
                  <a:srgbClr val="D9D9D9">
                    <a:lumMod val="50000"/>
                  </a:srgbClr>
                </a:solidFill>
                <a:latin typeface="Arial" panose="020B0604020202020204" pitchFamily="34" charset="0"/>
              </a:rPr>
              <a:t>las actividades creadas por socios</a:t>
            </a:r>
          </a:p>
          <a:p>
            <a:pPr lvl="1">
              <a:lnSpc>
                <a:spcPct val="105000"/>
              </a:lnSpc>
              <a:buFont typeface="Arial" panose="020B0604020202020204" pitchFamily="34" charset="0"/>
              <a:buChar char="•"/>
            </a:pPr>
            <a:r>
              <a:rPr lang="es-ES" sz="1800" dirty="0">
                <a:solidFill>
                  <a:srgbClr val="D9D9D9">
                    <a:lumMod val="50000"/>
                  </a:srgbClr>
                </a:solidFill>
                <a:latin typeface="Arial" panose="020B0604020202020204" pitchFamily="34" charset="0"/>
              </a:rPr>
              <a:t>Presentar informes de actividades del club</a:t>
            </a:r>
          </a:p>
          <a:p>
            <a:pPr lvl="1">
              <a:lnSpc>
                <a:spcPct val="105000"/>
              </a:lnSpc>
              <a:buFont typeface="Arial" panose="020B0604020202020204" pitchFamily="34" charset="0"/>
              <a:buChar char="•"/>
            </a:pPr>
            <a:r>
              <a:rPr lang="es-ES" sz="1800" dirty="0">
                <a:solidFill>
                  <a:srgbClr val="D9D9D9">
                    <a:lumMod val="50000"/>
                  </a:srgbClr>
                </a:solidFill>
                <a:latin typeface="Arial" panose="020B0604020202020204" pitchFamily="34" charset="0"/>
              </a:rPr>
              <a:t>Editar el </a:t>
            </a:r>
            <a:r>
              <a:rPr lang="es-ES" sz="1800" dirty="0" smtClean="0">
                <a:solidFill>
                  <a:srgbClr val="D9D9D9">
                    <a:lumMod val="50000"/>
                  </a:srgbClr>
                </a:solidFill>
                <a:latin typeface="Arial" panose="020B0604020202020204" pitchFamily="34" charset="0"/>
              </a:rPr>
              <a:t>perfil </a:t>
            </a:r>
            <a:r>
              <a:rPr lang="es-ES" sz="1800" dirty="0">
                <a:solidFill>
                  <a:srgbClr val="D9D9D9">
                    <a:lumMod val="50000"/>
                  </a:srgbClr>
                </a:solidFill>
                <a:latin typeface="Arial" panose="020B0604020202020204" pitchFamily="34" charset="0"/>
              </a:rPr>
              <a:t>del club (Consejo: visite el Localizador de Clubes en lionsclubs.org para ver el perfil actualizado de su club)</a:t>
            </a:r>
          </a:p>
          <a:p>
            <a:pPr lvl="1">
              <a:lnSpc>
                <a:spcPct val="105000"/>
              </a:lnSpc>
              <a:buFont typeface="Arial" panose="020B0604020202020204" pitchFamily="34" charset="0"/>
              <a:buChar char="•"/>
            </a:pPr>
            <a:endParaRPr lang="es-ES" sz="1800" dirty="0">
              <a:solidFill>
                <a:srgbClr val="D9D9D9">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576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86590" y="2057399"/>
            <a:ext cx="9432758" cy="429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es-ES" sz="2000" b="1" kern="0" dirty="0">
                <a:solidFill>
                  <a:srgbClr val="D9D9D9">
                    <a:lumMod val="50000"/>
                  </a:srgbClr>
                </a:solidFill>
                <a:latin typeface="Arial" charset="0"/>
              </a:rPr>
              <a:t>Tengo varios títulos. ¿Cómo puedo cambiar mi rol en MyLion?</a:t>
            </a:r>
          </a:p>
          <a:p>
            <a:pPr>
              <a:lnSpc>
                <a:spcPct val="105000"/>
              </a:lnSpc>
              <a:spcAft>
                <a:spcPts val="1200"/>
              </a:spcAft>
            </a:pPr>
            <a:r>
              <a:rPr lang="es-ES" sz="2000" kern="0" dirty="0">
                <a:solidFill>
                  <a:srgbClr val="D9D9D9">
                    <a:lumMod val="50000"/>
                  </a:srgbClr>
                </a:solidFill>
                <a:latin typeface="Arial" charset="0"/>
              </a:rPr>
              <a:t>MyLion reconoce todos los títulos de un usuario y le da acceso a todas las tareas que usted puede completar en relación con las actividades de servicio con esos títulos. No necesita cambiar su rol manualmente.</a:t>
            </a:r>
          </a:p>
          <a:p>
            <a:pPr marL="0" indent="0">
              <a:lnSpc>
                <a:spcPct val="105000"/>
              </a:lnSpc>
              <a:spcAft>
                <a:spcPts val="1200"/>
              </a:spcAft>
              <a:buNone/>
            </a:pPr>
            <a:r>
              <a:rPr lang="es-ES" sz="2000" b="1" kern="0" dirty="0" smtClean="0">
                <a:solidFill>
                  <a:srgbClr val="D9D9D9">
                    <a:lumMod val="50000"/>
                  </a:srgbClr>
                </a:solidFill>
                <a:latin typeface="Arial" charset="0"/>
              </a:rPr>
              <a:t>MyLion </a:t>
            </a:r>
            <a:r>
              <a:rPr lang="es-ES" sz="2000" b="1" kern="0" dirty="0">
                <a:solidFill>
                  <a:srgbClr val="D9D9D9">
                    <a:lumMod val="50000"/>
                  </a:srgbClr>
                </a:solidFill>
                <a:latin typeface="Arial" charset="0"/>
              </a:rPr>
              <a:t>será el lugar de los informes de actividades de servicio a partir del 1 de julio. Sin embargo, ¿hay un periodo de gracia para la presentación de informes 2018-2019 en MyLCI?</a:t>
            </a:r>
          </a:p>
          <a:p>
            <a:pPr marL="230182" lvl="1" indent="-230182">
              <a:lnSpc>
                <a:spcPct val="105000"/>
              </a:lnSpc>
              <a:spcAft>
                <a:spcPts val="1200"/>
              </a:spcAft>
              <a:buFont typeface="Arial" pitchFamily="34" charset="0"/>
              <a:buChar char="•"/>
            </a:pPr>
            <a:r>
              <a:rPr lang="es-ES" sz="2000" kern="0" dirty="0">
                <a:solidFill>
                  <a:srgbClr val="D9D9D9">
                    <a:lumMod val="50000"/>
                  </a:srgbClr>
                </a:solidFill>
                <a:latin typeface="Arial" charset="0"/>
              </a:rPr>
              <a:t>Sí, usted podrá presentar informes de las actividades de servicio 2018-2019 en MyLCI hasta el 15 de julio de 2019.</a:t>
            </a:r>
          </a:p>
          <a:p>
            <a:pPr>
              <a:lnSpc>
                <a:spcPct val="105000"/>
              </a:lnSpc>
              <a:spcAft>
                <a:spcPts val="1200"/>
              </a:spcAft>
            </a:pPr>
            <a:endParaRPr lang="es-ES" sz="1400" kern="0" dirty="0">
              <a:solidFill>
                <a:srgbClr val="D9D9D9">
                  <a:lumMod val="50000"/>
                </a:srgbClr>
              </a:solidFill>
              <a:latin typeface="Arial" charset="0"/>
              <a:ea typeface="Arial" charset="0"/>
              <a:cs typeface="Arial" charset="0"/>
            </a:endParaRPr>
          </a:p>
          <a:p>
            <a:pPr>
              <a:lnSpc>
                <a:spcPct val="105000"/>
              </a:lnSpc>
              <a:spcAft>
                <a:spcPts val="1200"/>
              </a:spcAft>
              <a:buClr>
                <a:prstClr val="white"/>
              </a:buClr>
              <a:buFont typeface="Arial" charset="0"/>
              <a:buChar char="•"/>
            </a:pPr>
            <a:endParaRPr lang="es-ES" sz="1400" kern="0" dirty="0">
              <a:solidFill>
                <a:srgbClr val="D9D9D9">
                  <a:lumMod val="50000"/>
                </a:srgbClr>
              </a:solidFill>
              <a:latin typeface="Arial" charset="0"/>
              <a:ea typeface="Arial" charset="0"/>
              <a:cs typeface="Arial" charset="0"/>
            </a:endParaRPr>
          </a:p>
        </p:txBody>
      </p:sp>
      <p:sp>
        <p:nvSpPr>
          <p:cNvPr id="2" name="Text Placeholder 1"/>
          <p:cNvSpPr>
            <a:spLocks noGrp="1"/>
          </p:cNvSpPr>
          <p:nvPr>
            <p:ph type="body" sz="quarter" idx="12"/>
          </p:nvPr>
        </p:nvSpPr>
        <p:spPr>
          <a:xfrm>
            <a:off x="685800" y="724626"/>
            <a:ext cx="8357992" cy="445043"/>
          </a:xfrm>
        </p:spPr>
        <p:txBody>
          <a:bodyPr/>
          <a:lstStyle/>
          <a:p>
            <a:r>
              <a:rPr lang="es-ES" smtClean="0"/>
              <a:t>Preguntas frecuentes sobre MyLion</a:t>
            </a:r>
          </a:p>
        </p:txBody>
      </p:sp>
    </p:spTree>
    <p:extLst>
      <p:ext uri="{BB962C8B-B14F-4D97-AF65-F5344CB8AC3E}">
        <p14:creationId xmlns:p14="http://schemas.microsoft.com/office/powerpoint/2010/main" val="2797494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823502" y="2267569"/>
            <a:ext cx="10587790" cy="311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es-ES" sz="2000" b="1" kern="0" dirty="0">
                <a:solidFill>
                  <a:srgbClr val="D9D9D9">
                    <a:lumMod val="50000"/>
                  </a:srgbClr>
                </a:solidFill>
                <a:latin typeface="Arial" charset="0"/>
              </a:rPr>
              <a:t>¿Dónde están las actividades distintivas? ¿Hay una definición de actividades distintivas?</a:t>
            </a:r>
          </a:p>
          <a:p>
            <a:pPr marL="230182" lvl="1" indent="-230182">
              <a:lnSpc>
                <a:spcPct val="105000"/>
              </a:lnSpc>
              <a:spcAft>
                <a:spcPts val="1200"/>
              </a:spcAft>
              <a:buFont typeface="Arial" pitchFamily="34" charset="0"/>
              <a:buChar char="•"/>
            </a:pPr>
            <a:r>
              <a:rPr lang="es-ES" sz="2000" kern="0" dirty="0">
                <a:solidFill>
                  <a:srgbClr val="D9D9D9">
                    <a:lumMod val="50000"/>
                  </a:srgbClr>
                </a:solidFill>
                <a:latin typeface="Arial" charset="0"/>
              </a:rPr>
              <a:t>Las actividades distintivas estarán disponibles en junio de 2019.</a:t>
            </a:r>
          </a:p>
          <a:p>
            <a:pPr marL="230182" lvl="1" indent="-230182">
              <a:lnSpc>
                <a:spcPct val="105000"/>
              </a:lnSpc>
              <a:spcAft>
                <a:spcPts val="1200"/>
              </a:spcAft>
              <a:buFont typeface="Arial" pitchFamily="34" charset="0"/>
              <a:buChar char="•"/>
            </a:pPr>
            <a:r>
              <a:rPr lang="es-ES" sz="2000" kern="0" dirty="0">
                <a:solidFill>
                  <a:srgbClr val="D9D9D9">
                    <a:lumMod val="50000"/>
                  </a:srgbClr>
                </a:solidFill>
                <a:latin typeface="Arial" charset="0"/>
              </a:rPr>
              <a:t>La Asociación Internacional de Clubes de Leones define actividad distintiva como una actividad recurrente que representa la identidad </a:t>
            </a:r>
            <a:r>
              <a:rPr lang="es-ES" sz="2000" kern="0" dirty="0" smtClean="0">
                <a:solidFill>
                  <a:srgbClr val="D9D9D9">
                    <a:lumMod val="50000"/>
                  </a:srgbClr>
                </a:solidFill>
                <a:latin typeface="Arial" charset="0"/>
              </a:rPr>
              <a:t>y / o </a:t>
            </a:r>
            <a:r>
              <a:rPr lang="es-ES" sz="2000" kern="0" dirty="0">
                <a:solidFill>
                  <a:srgbClr val="D9D9D9">
                    <a:lumMod val="50000"/>
                  </a:srgbClr>
                </a:solidFill>
                <a:latin typeface="Arial" charset="0"/>
              </a:rPr>
              <a:t>especialización del club, distrito o distrito múltiple organizador.</a:t>
            </a:r>
          </a:p>
          <a:p>
            <a:pPr marL="230182" lvl="1" indent="-230182">
              <a:lnSpc>
                <a:spcPct val="105000"/>
              </a:lnSpc>
              <a:spcAft>
                <a:spcPts val="1200"/>
              </a:spcAft>
              <a:buFont typeface="Arial" pitchFamily="34" charset="0"/>
              <a:buChar char="•"/>
            </a:pPr>
            <a:r>
              <a:rPr lang="es-ES" sz="2000" kern="0" dirty="0">
                <a:solidFill>
                  <a:srgbClr val="D9D9D9">
                    <a:lumMod val="50000"/>
                  </a:srgbClr>
                </a:solidFill>
                <a:latin typeface="Arial" charset="0"/>
              </a:rPr>
              <a:t>Basándose en esta definición, los Leones y Leos podrán decidir qué actividades son sus actividades distintivas.</a:t>
            </a:r>
          </a:p>
        </p:txBody>
      </p:sp>
      <p:sp>
        <p:nvSpPr>
          <p:cNvPr id="2" name="Text Placeholder 1"/>
          <p:cNvSpPr>
            <a:spLocks noGrp="1"/>
          </p:cNvSpPr>
          <p:nvPr>
            <p:ph type="body" sz="quarter" idx="12"/>
          </p:nvPr>
        </p:nvSpPr>
        <p:spPr>
          <a:xfrm>
            <a:off x="685799" y="724626"/>
            <a:ext cx="10863197" cy="445043"/>
          </a:xfrm>
        </p:spPr>
        <p:txBody>
          <a:bodyPr/>
          <a:lstStyle/>
          <a:p>
            <a:r>
              <a:rPr lang="es-ES" smtClean="0"/>
              <a:t>Preguntas frecuentes sobre MyLion (continuación)</a:t>
            </a:r>
          </a:p>
        </p:txBody>
      </p:sp>
    </p:spTree>
    <p:extLst>
      <p:ext uri="{BB962C8B-B14F-4D97-AF65-F5344CB8AC3E}">
        <p14:creationId xmlns:p14="http://schemas.microsoft.com/office/powerpoint/2010/main" val="3505546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es-ES" sz="2000" b="1" kern="0" dirty="0">
                <a:solidFill>
                  <a:srgbClr val="D9D9D9">
                    <a:lumMod val="50000"/>
                  </a:srgbClr>
                </a:solidFill>
                <a:latin typeface="Arial" charset="0"/>
              </a:rPr>
              <a:t>¿Cómo categorizo mi actividad?</a:t>
            </a:r>
          </a:p>
          <a:p>
            <a:pPr marL="230182" lvl="1" indent="-230182">
              <a:lnSpc>
                <a:spcPct val="105000"/>
              </a:lnSpc>
              <a:spcAft>
                <a:spcPts val="1200"/>
              </a:spcAft>
              <a:buFont typeface="Arial" pitchFamily="34" charset="0"/>
              <a:buChar char="•"/>
            </a:pPr>
            <a:r>
              <a:rPr lang="es-ES" sz="2000" kern="0" dirty="0">
                <a:solidFill>
                  <a:srgbClr val="D9D9D9">
                    <a:lumMod val="50000"/>
                  </a:srgbClr>
                </a:solidFill>
                <a:latin typeface="Arial" charset="0"/>
              </a:rPr>
              <a:t>En primer lugar, seleccione el tipo de actividad (actividad de servicio, recaudación de fondos, reunión). </a:t>
            </a:r>
          </a:p>
          <a:p>
            <a:pPr marL="230182" lvl="1" indent="-230182">
              <a:lnSpc>
                <a:spcPct val="105000"/>
              </a:lnSpc>
              <a:spcAft>
                <a:spcPts val="1200"/>
              </a:spcAft>
              <a:buFont typeface="Arial" pitchFamily="34" charset="0"/>
              <a:buChar char="•"/>
            </a:pPr>
            <a:r>
              <a:rPr lang="es-ES" sz="2000" kern="0" dirty="0">
                <a:solidFill>
                  <a:srgbClr val="D9D9D9">
                    <a:lumMod val="50000"/>
                  </a:srgbClr>
                </a:solidFill>
                <a:latin typeface="Arial" charset="0"/>
              </a:rPr>
              <a:t>Luego seleccione la </a:t>
            </a:r>
            <a:r>
              <a:rPr lang="es-ES" sz="2000" kern="0" dirty="0" smtClean="0">
                <a:solidFill>
                  <a:srgbClr val="D9D9D9">
                    <a:lumMod val="50000"/>
                  </a:srgbClr>
                </a:solidFill>
                <a:latin typeface="Arial" charset="0"/>
              </a:rPr>
              <a:t>“causa global</a:t>
            </a:r>
            <a:r>
              <a:rPr lang="es-ES" sz="2000" kern="0" dirty="0">
                <a:solidFill>
                  <a:srgbClr val="D9D9D9">
                    <a:lumMod val="50000"/>
                  </a:srgbClr>
                </a:solidFill>
                <a:latin typeface="Arial" charset="0"/>
              </a:rPr>
              <a:t>" ("Global Cause") adecuada. Si la actividad no pertenece a una </a:t>
            </a:r>
            <a:r>
              <a:rPr lang="es-ES" sz="2000" kern="0" dirty="0" smtClean="0">
                <a:solidFill>
                  <a:srgbClr val="D9D9D9">
                    <a:lumMod val="50000"/>
                  </a:srgbClr>
                </a:solidFill>
                <a:latin typeface="Arial" charset="0"/>
              </a:rPr>
              <a:t>causa </a:t>
            </a:r>
            <a:r>
              <a:rPr lang="es-ES" sz="2000" kern="0" dirty="0">
                <a:solidFill>
                  <a:srgbClr val="D9D9D9">
                    <a:lumMod val="50000"/>
                  </a:srgbClr>
                </a:solidFill>
                <a:latin typeface="Arial" charset="0"/>
              </a:rPr>
              <a:t>global, seleccione "Otra" ("Other").</a:t>
            </a:r>
          </a:p>
          <a:p>
            <a:pPr marL="230182" lvl="1" indent="-230182">
              <a:lnSpc>
                <a:spcPct val="105000"/>
              </a:lnSpc>
              <a:spcAft>
                <a:spcPts val="1200"/>
              </a:spcAft>
              <a:buFont typeface="Arial" pitchFamily="34" charset="0"/>
              <a:buChar char="•"/>
            </a:pPr>
            <a:r>
              <a:rPr lang="es-ES" sz="2000" kern="0" dirty="0">
                <a:solidFill>
                  <a:srgbClr val="D9D9D9">
                    <a:lumMod val="50000"/>
                  </a:srgbClr>
                </a:solidFill>
                <a:latin typeface="Arial" charset="0"/>
              </a:rPr>
              <a:t>Según la </a:t>
            </a:r>
            <a:r>
              <a:rPr lang="es-ES" sz="2000" kern="0" dirty="0" smtClean="0">
                <a:solidFill>
                  <a:srgbClr val="D9D9D9">
                    <a:lumMod val="50000"/>
                  </a:srgbClr>
                </a:solidFill>
                <a:latin typeface="Arial" charset="0"/>
              </a:rPr>
              <a:t>causa </a:t>
            </a:r>
            <a:r>
              <a:rPr lang="es-ES" sz="2000" kern="0" dirty="0">
                <a:solidFill>
                  <a:srgbClr val="D9D9D9">
                    <a:lumMod val="50000"/>
                  </a:srgbClr>
                </a:solidFill>
                <a:latin typeface="Arial" charset="0"/>
              </a:rPr>
              <a:t>global seleccionada, aparecerá un conjunto de subcategorías. Seleccione la subcategoría que se ajuste mejor a su actividad.</a:t>
            </a:r>
          </a:p>
        </p:txBody>
      </p:sp>
      <p:sp>
        <p:nvSpPr>
          <p:cNvPr id="2" name="Text Placeholder 1"/>
          <p:cNvSpPr>
            <a:spLocks noGrp="1"/>
          </p:cNvSpPr>
          <p:nvPr>
            <p:ph type="body" sz="quarter" idx="12"/>
          </p:nvPr>
        </p:nvSpPr>
        <p:spPr>
          <a:xfrm>
            <a:off x="685799" y="724626"/>
            <a:ext cx="10863197" cy="445043"/>
          </a:xfrm>
        </p:spPr>
        <p:txBody>
          <a:bodyPr/>
          <a:lstStyle/>
          <a:p>
            <a:r>
              <a:rPr lang="es-ES" smtClean="0"/>
              <a:t>Preguntas frecuentes sobre MyLion (continuación)</a:t>
            </a:r>
          </a:p>
        </p:txBody>
      </p:sp>
    </p:spTree>
    <p:extLst>
      <p:ext uri="{BB962C8B-B14F-4D97-AF65-F5344CB8AC3E}">
        <p14:creationId xmlns:p14="http://schemas.microsoft.com/office/powerpoint/2010/main" val="354379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es-ES" sz="2000" b="1" kern="0" dirty="0">
                <a:solidFill>
                  <a:srgbClr val="D9D9D9">
                    <a:lumMod val="50000"/>
                  </a:srgbClr>
                </a:solidFill>
                <a:latin typeface="Arial" charset="0"/>
              </a:rPr>
              <a:t>¿Qué pasa si participo en una actividad de servicio dirigida por un distrito o distrito múltiple?</a:t>
            </a:r>
          </a:p>
          <a:p>
            <a:pPr marL="230182" lvl="1" indent="-230182">
              <a:lnSpc>
                <a:spcPct val="105000"/>
              </a:lnSpc>
              <a:spcAft>
                <a:spcPts val="1200"/>
              </a:spcAft>
              <a:buFont typeface="Arial" pitchFamily="34" charset="0"/>
              <a:buChar char="•"/>
            </a:pPr>
            <a:r>
              <a:rPr lang="es-ES" sz="2000" kern="0" dirty="0">
                <a:solidFill>
                  <a:srgbClr val="D9D9D9">
                    <a:lumMod val="50000"/>
                  </a:srgbClr>
                </a:solidFill>
                <a:latin typeface="Arial" charset="0"/>
              </a:rPr>
              <a:t>……………………</a:t>
            </a:r>
          </a:p>
        </p:txBody>
      </p:sp>
      <p:sp>
        <p:nvSpPr>
          <p:cNvPr id="2" name="Text Placeholder 1"/>
          <p:cNvSpPr>
            <a:spLocks noGrp="1"/>
          </p:cNvSpPr>
          <p:nvPr>
            <p:ph type="body" sz="quarter" idx="12"/>
          </p:nvPr>
        </p:nvSpPr>
        <p:spPr>
          <a:xfrm>
            <a:off x="685799" y="724626"/>
            <a:ext cx="10863197" cy="445043"/>
          </a:xfrm>
        </p:spPr>
        <p:txBody>
          <a:bodyPr/>
          <a:lstStyle/>
          <a:p>
            <a:r>
              <a:rPr lang="es-ES" smtClean="0"/>
              <a:t>Preguntas frecuentes sobre MyLion (continuación)</a:t>
            </a:r>
          </a:p>
        </p:txBody>
      </p:sp>
    </p:spTree>
    <p:extLst>
      <p:ext uri="{BB962C8B-B14F-4D97-AF65-F5344CB8AC3E}">
        <p14:creationId xmlns:p14="http://schemas.microsoft.com/office/powerpoint/2010/main" val="372896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prstClr val="white">
                    <a:alpha val="44000"/>
                  </a:prstClr>
                </a:solidFill>
              </a:rPr>
              <a:t>aa</a:t>
            </a:r>
          </a:p>
        </p:txBody>
      </p:sp>
      <p:sp>
        <p:nvSpPr>
          <p:cNvPr id="9" name="Background - Soli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prstClr val="white">
                    <a:alpha val="44000"/>
                  </a:prstClr>
                </a:solidFill>
              </a:rPr>
              <a:t>A,</a:t>
            </a:r>
          </a:p>
        </p:txBody>
      </p:sp>
      <p:sp>
        <p:nvSpPr>
          <p:cNvPr id="4" name="Large #">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3632580-C8D1-9543-A017-C596B265E906}"/>
              </a:ext>
            </a:extLst>
          </p:cNvPr>
          <p:cNvSpPr txBox="1"/>
          <p:nvPr/>
        </p:nvSpPr>
        <p:spPr>
          <a:xfrm>
            <a:off x="336884" y="2997013"/>
            <a:ext cx="4364455" cy="1068882"/>
          </a:xfrm>
          <a:prstGeom prst="rect">
            <a:avLst/>
          </a:prstGeom>
          <a:noFill/>
        </p:spPr>
        <p:txBody>
          <a:bodyPr wrap="square" rtlCol="0" anchor="b">
            <a:spAutoFit/>
          </a:bodyPr>
          <a:lstStyle/>
          <a:p>
            <a:pPr algn="ctr">
              <a:lnSpc>
                <a:spcPts val="9000"/>
              </a:lnSpc>
            </a:pPr>
            <a:r>
              <a:rPr lang="es-ES" sz="3800" b="1" i="1" dirty="0">
                <a:solidFill>
                  <a:prstClr val="white"/>
                </a:solidFill>
                <a:latin typeface="Arial" panose="020B0604020202020204" pitchFamily="34" charset="0"/>
              </a:rPr>
              <a:t>Hablemos de…</a:t>
            </a:r>
          </a:p>
        </p:txBody>
      </p:sp>
      <p:sp>
        <p:nvSpPr>
          <p:cNvPr id="11" name="Page Number - Blue">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s-ES" sz="1000" dirty="0">
              <a:solidFill>
                <a:srgbClr val="00338D"/>
              </a:solidFill>
            </a:endParaRPr>
          </a:p>
        </p:txBody>
      </p:sp>
      <p:sp>
        <p:nvSpPr>
          <p:cNvPr id="12" name="Rectangle 1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976928F-B454-9A49-B6F7-D7B881D56ADF}"/>
              </a:ext>
            </a:extLst>
          </p:cNvPr>
          <p:cNvSpPr txBox="1">
            <a:spLocks/>
          </p:cNvSpPr>
          <p:nvPr/>
        </p:nvSpPr>
        <p:spPr>
          <a:xfrm>
            <a:off x="6254532" y="575061"/>
            <a:ext cx="5610046" cy="569238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Clr>
                <a:srgbClr val="F0C300"/>
              </a:buClr>
              <a:buFont typeface="+mj-lt"/>
              <a:buAutoNum type="arabicPeriod"/>
            </a:pPr>
            <a:r>
              <a:rPr lang="es-ES" sz="2400" b="1" kern="0" dirty="0">
                <a:solidFill>
                  <a:srgbClr val="0D2240"/>
                </a:solidFill>
              </a:rPr>
              <a:t>Los </a:t>
            </a:r>
            <a:r>
              <a:rPr lang="es-ES" sz="2400" b="1" kern="0" dirty="0" smtClean="0">
                <a:solidFill>
                  <a:srgbClr val="0D2240"/>
                </a:solidFill>
              </a:rPr>
              <a:t>Leones </a:t>
            </a:r>
            <a:r>
              <a:rPr lang="es-ES" sz="2400" b="1" kern="0" dirty="0">
                <a:solidFill>
                  <a:srgbClr val="0D2240"/>
                </a:solidFill>
              </a:rPr>
              <a:t>y el servicio</a:t>
            </a:r>
          </a:p>
          <a:p>
            <a:pPr marL="457200" indent="-457200">
              <a:buClr>
                <a:srgbClr val="F0C300"/>
              </a:buClr>
              <a:buFont typeface="+mj-lt"/>
              <a:buAutoNum type="arabicPeriod"/>
            </a:pPr>
            <a:endParaRPr lang="es-ES" sz="2400" b="1" kern="0" dirty="0">
              <a:solidFill>
                <a:srgbClr val="0D2240"/>
              </a:solidFill>
            </a:endParaRPr>
          </a:p>
          <a:p>
            <a:pPr marL="457200" indent="-457200">
              <a:buClr>
                <a:srgbClr val="F0C300"/>
              </a:buClr>
              <a:buFont typeface="+mj-lt"/>
              <a:buAutoNum type="arabicPeriod"/>
            </a:pPr>
            <a:r>
              <a:rPr lang="es-ES" sz="2400" b="1" kern="0" dirty="0">
                <a:solidFill>
                  <a:srgbClr val="0D2240"/>
                </a:solidFill>
              </a:rPr>
              <a:t>Apoyar el servicio de los Leones con aplicaciones digitales</a:t>
            </a:r>
          </a:p>
          <a:p>
            <a:pPr marL="457200" indent="-457200">
              <a:buClr>
                <a:srgbClr val="F0C300"/>
              </a:buClr>
              <a:buFont typeface="+mj-lt"/>
              <a:buAutoNum type="arabicPeriod"/>
            </a:pPr>
            <a:endParaRPr lang="es-ES" sz="2400" b="1" kern="0" dirty="0">
              <a:solidFill>
                <a:srgbClr val="0D2240"/>
              </a:solidFill>
            </a:endParaRPr>
          </a:p>
          <a:p>
            <a:pPr marL="457200" indent="-457200">
              <a:buClr>
                <a:srgbClr val="F0C300"/>
              </a:buClr>
              <a:buFont typeface="+mj-lt"/>
              <a:buAutoNum type="arabicPeriod"/>
            </a:pPr>
            <a:r>
              <a:rPr lang="es-ES" sz="2400" b="1" kern="0" dirty="0">
                <a:solidFill>
                  <a:srgbClr val="0D2240"/>
                </a:solidFill>
              </a:rPr>
              <a:t>Como planificar y presentar informes con MyLion (centrado en el sitio web)</a:t>
            </a:r>
          </a:p>
          <a:p>
            <a:pPr marL="457200" indent="-457200">
              <a:buClr>
                <a:srgbClr val="F0C300"/>
              </a:buClr>
              <a:buFont typeface="+mj-lt"/>
              <a:buAutoNum type="arabicPeriod"/>
            </a:pPr>
            <a:endParaRPr lang="es-ES" sz="2400" b="1" kern="0" dirty="0">
              <a:solidFill>
                <a:srgbClr val="0D2240"/>
              </a:solidFill>
            </a:endParaRPr>
          </a:p>
          <a:p>
            <a:pPr marL="457200" indent="-457200">
              <a:buClr>
                <a:srgbClr val="F0C300"/>
              </a:buClr>
              <a:buFont typeface="+mj-lt"/>
              <a:buAutoNum type="arabicPeriod"/>
            </a:pPr>
            <a:r>
              <a:rPr lang="es-ES" sz="2400" b="1" kern="0" dirty="0">
                <a:solidFill>
                  <a:srgbClr val="0D2240"/>
                </a:solidFill>
              </a:rPr>
              <a:t>Buscar apoyo</a:t>
            </a:r>
          </a:p>
          <a:p>
            <a:pPr marL="457200" indent="-457200">
              <a:buClr>
                <a:srgbClr val="F0C300"/>
              </a:buClr>
              <a:buFont typeface="+mj-lt"/>
              <a:buAutoNum type="arabicPeriod"/>
            </a:pPr>
            <a:endParaRPr lang="es-ES" sz="2400" b="1" kern="0" dirty="0">
              <a:solidFill>
                <a:srgbClr val="0D2240"/>
              </a:solidFill>
            </a:endParaRPr>
          </a:p>
          <a:p>
            <a:pPr marL="457200" indent="-457200">
              <a:buClr>
                <a:srgbClr val="F0C300"/>
              </a:buClr>
              <a:buFont typeface="+mj-lt"/>
              <a:buAutoNum type="arabicPeriod"/>
            </a:pPr>
            <a:r>
              <a:rPr lang="es-ES" sz="2400" b="1" kern="0" dirty="0">
                <a:solidFill>
                  <a:srgbClr val="0D2240"/>
                </a:solidFill>
              </a:rPr>
              <a:t>Para empezar</a:t>
            </a:r>
          </a:p>
          <a:p>
            <a:pPr marL="457200" indent="-457200">
              <a:buClr>
                <a:srgbClr val="F0C300"/>
              </a:buClr>
              <a:buFont typeface="+mj-lt"/>
              <a:buAutoNum type="arabicPeriod"/>
            </a:pPr>
            <a:endParaRPr lang="es-ES" sz="2400" b="1" kern="0" dirty="0">
              <a:solidFill>
                <a:srgbClr val="0D2240"/>
              </a:solidFill>
            </a:endParaRPr>
          </a:p>
          <a:p>
            <a:pPr marL="457200" indent="-457200">
              <a:buClr>
                <a:srgbClr val="F0C300"/>
              </a:buClr>
              <a:buFont typeface="+mj-lt"/>
              <a:buAutoNum type="arabicPeriod"/>
            </a:pPr>
            <a:r>
              <a:rPr lang="es-ES" sz="2400" b="1" kern="0" dirty="0" smtClean="0">
                <a:solidFill>
                  <a:srgbClr val="0D2240"/>
                </a:solidFill>
              </a:rPr>
              <a:t>Próximas novedades</a:t>
            </a:r>
            <a:endParaRPr lang="es-ES" sz="2400" b="1" kern="0" dirty="0">
              <a:solidFill>
                <a:srgbClr val="0D2240"/>
              </a:solidFill>
            </a:endParaRPr>
          </a:p>
          <a:p>
            <a:pPr>
              <a:buClr>
                <a:srgbClr val="F0C300"/>
              </a:buClr>
            </a:pPr>
            <a:endParaRPr lang="es-ES" sz="2400" b="1" kern="0" dirty="0">
              <a:solidFill>
                <a:srgbClr val="0D2240"/>
              </a:solidFill>
            </a:endParaRPr>
          </a:p>
          <a:p>
            <a:pPr marL="457200" indent="-457200">
              <a:buClr>
                <a:srgbClr val="F0C300"/>
              </a:buClr>
              <a:buFont typeface="+mj-lt"/>
              <a:buAutoNum type="arabicPeriod"/>
            </a:pPr>
            <a:endParaRPr lang="es-ES" sz="2400" b="1" kern="0" dirty="0">
              <a:solidFill>
                <a:srgbClr val="0D2240"/>
              </a:solidFill>
            </a:endParaRPr>
          </a:p>
        </p:txBody>
      </p:sp>
    </p:spTree>
    <p:extLst>
      <p:ext uri="{BB962C8B-B14F-4D97-AF65-F5344CB8AC3E}">
        <p14:creationId xmlns:p14="http://schemas.microsoft.com/office/powerpoint/2010/main" val="3839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es-ES" dirty="0" smtClean="0"/>
              <a:t>MyLion e </a:t>
            </a:r>
            <a:r>
              <a:rPr lang="es-ES" dirty="0" err="1" smtClean="0"/>
              <a:t>Insights</a:t>
            </a:r>
            <a:r>
              <a:rPr lang="es-ES" dirty="0" smtClean="0"/>
              <a:t>: Celebrar el impacto </a:t>
            </a:r>
            <a:r>
              <a:rPr lang="es-ES" dirty="0" smtClean="0"/>
              <a:t>del </a:t>
            </a:r>
            <a:r>
              <a:rPr lang="es-ES" dirty="0" smtClean="0"/>
              <a:t>servicio explorando los números.</a:t>
            </a:r>
          </a:p>
        </p:txBody>
      </p:sp>
    </p:spTree>
    <p:extLst>
      <p:ext uri="{BB962C8B-B14F-4D97-AF65-F5344CB8AC3E}">
        <p14:creationId xmlns:p14="http://schemas.microsoft.com/office/powerpoint/2010/main" val="4237567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906515" y="740392"/>
            <a:ext cx="10365829" cy="445043"/>
          </a:xfrm>
          <a:prstGeom prst="rect">
            <a:avLst/>
          </a:prstGeom>
        </p:spPr>
        <p:txBody>
          <a:bodyPr/>
          <a:lstStyle/>
          <a:p>
            <a:pPr marL="0" indent="0">
              <a:buNone/>
            </a:pPr>
            <a:r>
              <a:rPr lang="es-ES" sz="3300" b="1" kern="1200" dirty="0">
                <a:solidFill>
                  <a:srgbClr val="0A5496"/>
                </a:solidFill>
              </a:rPr>
              <a:t>Datos de servicio para todos los Leones y Leos</a:t>
            </a:r>
          </a:p>
        </p:txBody>
      </p:sp>
      <p:sp>
        <p:nvSpPr>
          <p:cNvPr id="5" name="Content Placeholder 2"/>
          <p:cNvSpPr txBox="1">
            <a:spLocks/>
          </p:cNvSpPr>
          <p:nvPr/>
        </p:nvSpPr>
        <p:spPr bwMode="auto">
          <a:xfrm>
            <a:off x="1143183" y="5063854"/>
            <a:ext cx="4715753" cy="133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es-ES" sz="1400" kern="0" dirty="0">
                <a:solidFill>
                  <a:srgbClr val="D9D9D9">
                    <a:lumMod val="50000"/>
                  </a:srgbClr>
                </a:solidFill>
                <a:latin typeface="Arial" charset="0"/>
              </a:rPr>
              <a:t>Muestra parámetros de impacto del servicio hasta el nivel de actividad individual</a:t>
            </a:r>
          </a:p>
          <a:p>
            <a:pPr>
              <a:lnSpc>
                <a:spcPct val="105000"/>
              </a:lnSpc>
              <a:spcAft>
                <a:spcPts val="1200"/>
              </a:spcAft>
            </a:pPr>
            <a:r>
              <a:rPr lang="es-ES" sz="1400" kern="0" dirty="0">
                <a:solidFill>
                  <a:srgbClr val="D9D9D9">
                    <a:lumMod val="50000"/>
                  </a:srgbClr>
                </a:solidFill>
                <a:latin typeface="Arial" charset="0"/>
              </a:rPr>
              <a:t>Proporciona datos de personas servidas y horas de servicio voluntario</a:t>
            </a:r>
          </a:p>
          <a:p>
            <a:pPr>
              <a:lnSpc>
                <a:spcPct val="105000"/>
              </a:lnSpc>
              <a:spcAft>
                <a:spcPts val="1200"/>
              </a:spcAft>
            </a:pPr>
            <a:r>
              <a:rPr lang="es-ES" sz="1400" kern="0" dirty="0">
                <a:solidFill>
                  <a:srgbClr val="D9D9D9">
                    <a:lumMod val="50000"/>
                  </a:srgbClr>
                </a:solidFill>
                <a:latin typeface="Arial" charset="0"/>
              </a:rPr>
              <a:t>Puede explorar datos de servicio en múltiples niveles</a:t>
            </a:r>
          </a:p>
        </p:txBody>
      </p:sp>
      <p:sp>
        <p:nvSpPr>
          <p:cNvPr id="11" name="Content Placeholder 2"/>
          <p:cNvSpPr txBox="1">
            <a:spLocks/>
          </p:cNvSpPr>
          <p:nvPr/>
        </p:nvSpPr>
        <p:spPr bwMode="auto">
          <a:xfrm>
            <a:off x="6316314" y="5023764"/>
            <a:ext cx="5265905" cy="156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es-ES" sz="1400" kern="0" dirty="0">
                <a:solidFill>
                  <a:srgbClr val="D9D9D9">
                    <a:lumMod val="50000"/>
                  </a:srgbClr>
                </a:solidFill>
                <a:latin typeface="Arial" charset="0"/>
              </a:rPr>
              <a:t>Muestra datos sobre el número de socios, servicio, donaciones y clubes</a:t>
            </a:r>
          </a:p>
          <a:p>
            <a:pPr>
              <a:lnSpc>
                <a:spcPct val="105000"/>
              </a:lnSpc>
              <a:spcAft>
                <a:spcPts val="1200"/>
              </a:spcAft>
            </a:pPr>
            <a:r>
              <a:rPr lang="es-ES" sz="1400" kern="0" dirty="0">
                <a:solidFill>
                  <a:srgbClr val="D9D9D9">
                    <a:lumMod val="50000"/>
                  </a:srgbClr>
                </a:solidFill>
                <a:latin typeface="Arial" charset="0"/>
              </a:rPr>
              <a:t>El acceso al tablero se basa en el título del usuario</a:t>
            </a:r>
          </a:p>
        </p:txBody>
      </p:sp>
      <p:sp>
        <p:nvSpPr>
          <p:cNvPr id="12" name="Text Placeholder 2"/>
          <p:cNvSpPr txBox="1">
            <a:spLocks/>
          </p:cNvSpPr>
          <p:nvPr/>
        </p:nvSpPr>
        <p:spPr>
          <a:xfrm>
            <a:off x="1907628" y="1450427"/>
            <a:ext cx="3310397" cy="44504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000" kern="1200" dirty="0"/>
              <a:t>Parámetros en MyLion</a:t>
            </a:r>
          </a:p>
        </p:txBody>
      </p:sp>
      <p:sp>
        <p:nvSpPr>
          <p:cNvPr id="13" name="Text Placeholder 2"/>
          <p:cNvSpPr txBox="1">
            <a:spLocks/>
          </p:cNvSpPr>
          <p:nvPr/>
        </p:nvSpPr>
        <p:spPr>
          <a:xfrm>
            <a:off x="8135007" y="1450427"/>
            <a:ext cx="1213946"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000" kern="1200" dirty="0"/>
              <a:t>Insights</a:t>
            </a:r>
          </a:p>
        </p:txBody>
      </p:sp>
      <p:pic>
        <p:nvPicPr>
          <p:cNvPr id="8" name="Picture 7" descr="A screenshot of a computer screen&#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5E3D666-664A-E947-904E-83370CAF7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6" y="1734942"/>
            <a:ext cx="6679775" cy="3574038"/>
          </a:xfrm>
          <a:prstGeom prst="rect">
            <a:avLst/>
          </a:prstGeom>
        </p:spPr>
      </p:pic>
      <p:pic>
        <p:nvPicPr>
          <p:cNvPr id="2" name="Picture 1"/>
          <p:cNvPicPr>
            <a:picLocks noChangeAspect="1"/>
          </p:cNvPicPr>
          <p:nvPr/>
        </p:nvPicPr>
        <p:blipFill rotWithShape="1">
          <a:blip r:embed="rId4"/>
          <a:srcRect r="50000" b="3959"/>
          <a:stretch/>
        </p:blipFill>
        <p:spPr>
          <a:xfrm>
            <a:off x="1533102" y="2103956"/>
            <a:ext cx="3659842" cy="1977156"/>
          </a:xfrm>
          <a:prstGeom prst="rect">
            <a:avLst/>
          </a:prstGeom>
        </p:spPr>
      </p:pic>
      <p:pic>
        <p:nvPicPr>
          <p:cNvPr id="14" name="Picture 1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E41B858-3CB3-3048-8D27-BC1930299860}"/>
              </a:ext>
            </a:extLst>
          </p:cNvPr>
          <p:cNvPicPr>
            <a:picLocks noChangeAspect="1"/>
          </p:cNvPicPr>
          <p:nvPr/>
        </p:nvPicPr>
        <p:blipFill rotWithShape="1">
          <a:blip r:embed="rId4"/>
          <a:srcRect t="75333" r="50000" b="4156"/>
          <a:stretch/>
        </p:blipFill>
        <p:spPr>
          <a:xfrm>
            <a:off x="1533102" y="3943350"/>
            <a:ext cx="3659842" cy="422276"/>
          </a:xfrm>
          <a:prstGeom prst="rect">
            <a:avLst/>
          </a:prstGeom>
        </p:spPr>
      </p:pic>
      <p:pic>
        <p:nvPicPr>
          <p:cNvPr id="15" name="Picture 14" descr="A screenshot of a computer screen&#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2F59032-331A-304D-AADB-BB8913C75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026" y="1734942"/>
            <a:ext cx="6679775" cy="3574038"/>
          </a:xfrm>
          <a:prstGeom prst="rect">
            <a:avLst/>
          </a:prstGeom>
        </p:spPr>
      </p:pic>
      <p:sp>
        <p:nvSpPr>
          <p:cNvPr id="17" name="Rectangle 1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563E9F-9669-3E4D-83E2-DBBEA798F4CF}"/>
              </a:ext>
            </a:extLst>
          </p:cNvPr>
          <p:cNvSpPr/>
          <p:nvPr/>
        </p:nvSpPr>
        <p:spPr bwMode="auto">
          <a:xfrm>
            <a:off x="6728582" y="2103956"/>
            <a:ext cx="3639872" cy="22394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9" name="Content Placeholder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8423" y="2331682"/>
            <a:ext cx="3620031" cy="1809618"/>
          </a:xfrm>
          <a:prstGeom prst="rect">
            <a:avLst/>
          </a:prstGeom>
        </p:spPr>
      </p:pic>
    </p:spTree>
    <p:extLst>
      <p:ext uri="{BB962C8B-B14F-4D97-AF65-F5344CB8AC3E}">
        <p14:creationId xmlns:p14="http://schemas.microsoft.com/office/powerpoint/2010/main" val="291602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24935" y="1355442"/>
            <a:ext cx="10885714" cy="707886"/>
          </a:xfrm>
          <a:prstGeom prst="rect">
            <a:avLst/>
          </a:prstGeom>
        </p:spPr>
        <p:txBody>
          <a:bodyPr wrap="square">
            <a:spAutoFit/>
          </a:bodyPr>
          <a:lstStyle/>
          <a:p>
            <a:pPr marL="285750" indent="-285750">
              <a:buFont typeface="Arial" panose="020B0604020202020204" pitchFamily="34" charset="0"/>
              <a:buChar char="•"/>
            </a:pPr>
            <a:r>
              <a:rPr lang="es-ES" sz="2000" dirty="0">
                <a:solidFill>
                  <a:schemeClr val="accent2">
                    <a:lumMod val="50000"/>
                  </a:schemeClr>
                </a:solidFill>
                <a:latin typeface="Arial" panose="020B0604020202020204" pitchFamily="34" charset="0"/>
              </a:rPr>
              <a:t>Seleccione el botón "Vista detallada" (“Detailed View”) en cada sección para ver parámetros adicionales. Explore comparaciones con los promedios y otros análisis de datos relacionados con la sección. </a:t>
            </a:r>
          </a:p>
        </p:txBody>
      </p:sp>
      <p:sp>
        <p:nvSpPr>
          <p:cNvPr id="10" name="Text Placeholder 1"/>
          <p:cNvSpPr txBox="1">
            <a:spLocks/>
          </p:cNvSpPr>
          <p:nvPr/>
        </p:nvSpPr>
        <p:spPr>
          <a:xfrm>
            <a:off x="725129" y="851339"/>
            <a:ext cx="9854132" cy="5041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smtClean="0"/>
              <a:t>Una vista detallada de los datos de Leones en </a:t>
            </a:r>
            <a:r>
              <a:rPr lang="es-ES" dirty="0" err="1" smtClean="0"/>
              <a:t>Insights</a:t>
            </a:r>
            <a:endParaRPr lang="es-ES" dirty="0" smtClean="0"/>
          </a:p>
          <a:p>
            <a:endParaRPr lang="es-ES" kern="0" dirty="0"/>
          </a:p>
        </p:txBody>
      </p:sp>
      <p:pic>
        <p:nvPicPr>
          <p:cNvPr id="5" name="Picture 4" descr="A screenshot of a computer screen&#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BC75B668-7F65-B84F-9C0E-6BE94A392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1" y="2063328"/>
            <a:ext cx="9455939" cy="5004316"/>
          </a:xfrm>
          <a:prstGeom prst="rect">
            <a:avLst/>
          </a:prstGeom>
        </p:spPr>
      </p:pic>
      <p:sp>
        <p:nvSpPr>
          <p:cNvPr id="9" name="Rectangle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B41E1E05-8FE3-0E4D-8F71-DAEAB7C2CF3B}"/>
              </a:ext>
            </a:extLst>
          </p:cNvPr>
          <p:cNvSpPr/>
          <p:nvPr/>
        </p:nvSpPr>
        <p:spPr bwMode="auto">
          <a:xfrm>
            <a:off x="3269256" y="2530779"/>
            <a:ext cx="5148616" cy="3175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1943"/>
          <a:stretch/>
        </p:blipFill>
        <p:spPr>
          <a:xfrm>
            <a:off x="3274146" y="2729587"/>
            <a:ext cx="5148617" cy="2830164"/>
          </a:xfrm>
          <a:prstGeom prst="rect">
            <a:avLst/>
          </a:prstGeom>
        </p:spPr>
      </p:pic>
    </p:spTree>
    <p:extLst>
      <p:ext uri="{BB962C8B-B14F-4D97-AF65-F5344CB8AC3E}">
        <p14:creationId xmlns:p14="http://schemas.microsoft.com/office/powerpoint/2010/main" val="3514099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a:solidFill>
                <a:srgbClr val="404040"/>
              </a:solidFill>
              <a:ea typeface="ヒラギノ角ゴ Pro W3" pitchFamily="84" charset="-128"/>
            </a:endParaRPr>
          </a:p>
        </p:txBody>
      </p:sp>
      <p:sp>
        <p:nvSpPr>
          <p:cNvPr id="7" name="Text Placeholder 6"/>
          <p:cNvSpPr>
            <a:spLocks noGrp="1"/>
          </p:cNvSpPr>
          <p:nvPr>
            <p:ph type="body" sz="quarter" idx="12"/>
          </p:nvPr>
        </p:nvSpPr>
        <p:spPr>
          <a:xfrm>
            <a:off x="1926356" y="2531328"/>
            <a:ext cx="8512007" cy="1160834"/>
          </a:xfrm>
        </p:spPr>
        <p:txBody>
          <a:bodyPr>
            <a:noAutofit/>
          </a:bodyPr>
          <a:lstStyle/>
          <a:p>
            <a:r>
              <a:rPr lang="es-ES" sz="4400" dirty="0"/>
              <a:t>Buscar apoyo en MyLion.</a:t>
            </a:r>
          </a:p>
        </p:txBody>
      </p:sp>
      <p:sp>
        <p:nvSpPr>
          <p:cNvPr id="6"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b="0" i="1" kern="0" dirty="0">
                <a:solidFill>
                  <a:prstClr val="white"/>
                </a:solidFill>
              </a:rPr>
              <a:t>Redefinimos la "capacitación"</a:t>
            </a:r>
          </a:p>
        </p:txBody>
      </p:sp>
    </p:spTree>
    <p:extLst>
      <p:ext uri="{BB962C8B-B14F-4D97-AF65-F5344CB8AC3E}">
        <p14:creationId xmlns:p14="http://schemas.microsoft.com/office/powerpoint/2010/main" val="2623980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5453521" cy="930919"/>
          </a:xfrm>
        </p:spPr>
        <p:txBody>
          <a:bodyPr/>
          <a:lstStyle/>
          <a:p>
            <a:r>
              <a:rPr lang="es-ES" smtClean="0"/>
              <a:t>Apoyo donde lo necesita.</a:t>
            </a:r>
          </a:p>
        </p:txBody>
      </p:sp>
      <p:sp>
        <p:nvSpPr>
          <p:cNvPr id="5" name="Content Placeholder 2"/>
          <p:cNvSpPr txBox="1">
            <a:spLocks/>
          </p:cNvSpPr>
          <p:nvPr/>
        </p:nvSpPr>
        <p:spPr bwMode="auto">
          <a:xfrm>
            <a:off x="685800" y="1939640"/>
            <a:ext cx="5453521" cy="445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es-ES" sz="2000" kern="0" dirty="0">
                <a:solidFill>
                  <a:schemeClr val="accent2">
                    <a:lumMod val="50000"/>
                  </a:schemeClr>
                </a:solidFill>
                <a:latin typeface="Arial" charset="0"/>
                <a:hlinkClick r:id="rId3"/>
              </a:rPr>
              <a:t>www.lionshelp.zendesk.com</a:t>
            </a:r>
            <a:endParaRPr lang="es-ES" sz="2000" kern="0" dirty="0">
              <a:solidFill>
                <a:schemeClr val="accent2">
                  <a:lumMod val="50000"/>
                </a:schemeClr>
              </a:solidFill>
              <a:latin typeface="Arial" charset="0"/>
              <a:ea typeface="Arial" charset="0"/>
              <a:cs typeface="Arial" charset="0"/>
            </a:endParaRPr>
          </a:p>
          <a:p>
            <a:pPr lvl="1">
              <a:lnSpc>
                <a:spcPct val="105000"/>
              </a:lnSpc>
              <a:spcAft>
                <a:spcPts val="1200"/>
              </a:spcAft>
            </a:pPr>
            <a:r>
              <a:rPr lang="es-ES" sz="2000" kern="0" dirty="0">
                <a:solidFill>
                  <a:schemeClr val="accent2">
                    <a:lumMod val="50000"/>
                  </a:schemeClr>
                </a:solidFill>
                <a:latin typeface="Arial" charset="0"/>
              </a:rPr>
              <a:t>Use el botón "Soporte" ("Support") para encontrar artículos instructivos útiles.</a:t>
            </a:r>
            <a:r>
              <a:rPr lang="es-ES" smtClean="0"/>
              <a:t> </a:t>
            </a:r>
          </a:p>
          <a:p>
            <a:pPr>
              <a:lnSpc>
                <a:spcPct val="105000"/>
              </a:lnSpc>
              <a:spcAft>
                <a:spcPts val="1200"/>
              </a:spcAft>
            </a:pPr>
            <a:r>
              <a:rPr lang="es-ES" sz="2000" kern="0" dirty="0">
                <a:solidFill>
                  <a:schemeClr val="accent2">
                    <a:lumMod val="50000"/>
                  </a:schemeClr>
                </a:solidFill>
                <a:latin typeface="Arial" charset="0"/>
              </a:rPr>
              <a:t>¿Quiere hablar con nuestro equipo de apoyo?</a:t>
            </a:r>
          </a:p>
          <a:p>
            <a:pPr lvl="1">
              <a:lnSpc>
                <a:spcPct val="105000"/>
              </a:lnSpc>
              <a:spcAft>
                <a:spcPts val="1200"/>
              </a:spcAft>
            </a:pPr>
            <a:r>
              <a:rPr lang="es-ES" sz="2000" kern="0" dirty="0">
                <a:solidFill>
                  <a:schemeClr val="accent2">
                    <a:lumMod val="50000"/>
                  </a:schemeClr>
                </a:solidFill>
                <a:latin typeface="Arial" charset="0"/>
              </a:rPr>
              <a:t>Número de teléfono: 1-630-468-7000</a:t>
            </a:r>
          </a:p>
          <a:p>
            <a:pPr lvl="1">
              <a:lnSpc>
                <a:spcPct val="105000"/>
              </a:lnSpc>
              <a:spcAft>
                <a:spcPts val="1200"/>
              </a:spcAft>
            </a:pPr>
            <a:r>
              <a:rPr lang="es-ES" sz="2000" kern="0" dirty="0">
                <a:solidFill>
                  <a:schemeClr val="accent2">
                    <a:lumMod val="50000"/>
                  </a:schemeClr>
                </a:solidFill>
                <a:latin typeface="Arial" charset="0"/>
              </a:rPr>
              <a:t>Correo electrónico: </a:t>
            </a:r>
            <a:r>
              <a:rPr lang="es-ES" sz="2000" kern="0" dirty="0">
                <a:solidFill>
                  <a:schemeClr val="accent2">
                    <a:lumMod val="50000"/>
                  </a:schemeClr>
                </a:solidFill>
                <a:latin typeface="Arial" charset="0"/>
                <a:hlinkClick r:id="rId4"/>
              </a:rPr>
              <a:t>mylion@lionsclubs.org</a:t>
            </a:r>
            <a:endParaRPr lang="es-ES" sz="2000" kern="0" dirty="0">
              <a:solidFill>
                <a:schemeClr val="accent2">
                  <a:lumMod val="50000"/>
                </a:schemeClr>
              </a:solidFill>
              <a:latin typeface="Arial" charset="0"/>
              <a:ea typeface="Arial" charset="0"/>
              <a:cs typeface="Arial" charset="0"/>
            </a:endParaRPr>
          </a:p>
          <a:p>
            <a:pPr>
              <a:lnSpc>
                <a:spcPct val="105000"/>
              </a:lnSpc>
              <a:spcAft>
                <a:spcPts val="1200"/>
              </a:spcAft>
            </a:pPr>
            <a:r>
              <a:rPr lang="es-ES" sz="2000" kern="0" dirty="0">
                <a:solidFill>
                  <a:schemeClr val="accent2">
                    <a:lumMod val="50000"/>
                  </a:schemeClr>
                </a:solidFill>
                <a:latin typeface="Arial" charset="0"/>
              </a:rPr>
              <a:t>Únase al foro de MyLion en Facebook para recibir ayuda de León a León y compartir sus ideas.</a:t>
            </a:r>
          </a:p>
        </p:txBody>
      </p:sp>
      <p:sp>
        <p:nvSpPr>
          <p:cNvPr id="7" name="TextBox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9719075-B0AD-8546-BCA6-E5F79E5DA933}"/>
              </a:ext>
            </a:extLst>
          </p:cNvPr>
          <p:cNvSpPr txBox="1"/>
          <p:nvPr/>
        </p:nvSpPr>
        <p:spPr>
          <a:xfrm>
            <a:off x="8479857" y="5119960"/>
            <a:ext cx="3093853" cy="646331"/>
          </a:xfrm>
          <a:prstGeom prst="rect">
            <a:avLst/>
          </a:prstGeom>
          <a:noFill/>
        </p:spPr>
        <p:txBody>
          <a:bodyPr wrap="square" rtlCol="0">
            <a:spAutoFit/>
          </a:bodyPr>
          <a:lstStyle/>
          <a:p>
            <a:pPr fontAlgn="auto">
              <a:spcBef>
                <a:spcPts val="0"/>
              </a:spcBef>
              <a:spcAft>
                <a:spcPts val="0"/>
              </a:spcAft>
            </a:pPr>
            <a:r>
              <a:rPr lang="es-ES" sz="1200" i="1" dirty="0">
                <a:latin typeface="Calibri" panose="020F0502020204030204"/>
              </a:rPr>
              <a:t>Consejo práctico: En la aplicación MyLion, vaya a Perfil del usuario (User Profile) y seleccione los tres círculos en la esquina superior derecha para buscar apoyo.</a:t>
            </a:r>
          </a:p>
        </p:txBody>
      </p:sp>
      <p:pic>
        <p:nvPicPr>
          <p:cNvPr id="8" name="Picture 7" descr="A screenshot of a computer screen&#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BC75B668-7F65-B84F-9C0E-6BE94A3922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270" y="1077291"/>
            <a:ext cx="6396978" cy="3422727"/>
          </a:xfrm>
          <a:prstGeom prst="rect">
            <a:avLst/>
          </a:prstGeom>
        </p:spPr>
      </p:pic>
      <p:pic>
        <p:nvPicPr>
          <p:cNvPr id="6" name="Picture 5"/>
          <p:cNvPicPr>
            <a:picLocks noChangeAspect="1"/>
          </p:cNvPicPr>
          <p:nvPr/>
        </p:nvPicPr>
        <p:blipFill>
          <a:blip r:embed="rId6"/>
          <a:stretch>
            <a:fillRect/>
          </a:stretch>
        </p:blipFill>
        <p:spPr>
          <a:xfrm>
            <a:off x="7801881" y="1697233"/>
            <a:ext cx="3435757" cy="1892000"/>
          </a:xfrm>
          <a:prstGeom prst="rect">
            <a:avLst/>
          </a:prstGeom>
        </p:spPr>
      </p:pic>
      <p:grpSp>
        <p:nvGrpSpPr>
          <p:cNvPr id="9" name="Group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EF0121A-839C-DB45-832E-AA7C92FC9057}"/>
              </a:ext>
            </a:extLst>
          </p:cNvPr>
          <p:cNvGrpSpPr/>
          <p:nvPr/>
        </p:nvGrpSpPr>
        <p:grpSpPr>
          <a:xfrm>
            <a:off x="7219389" y="4405576"/>
            <a:ext cx="1120840" cy="2148714"/>
            <a:chOff x="3636471" y="1689804"/>
            <a:chExt cx="2389841" cy="4581461"/>
          </a:xfrm>
        </p:grpSpPr>
        <p:pic>
          <p:nvPicPr>
            <p:cNvPr id="10" name="Picture 9" descr="A close up of electronics&#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1"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ecd4f565-7387-4feb-b157-29e1392581c5@namprd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9017" y="4748484"/>
            <a:ext cx="822469" cy="146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8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es-ES" sz="4200" b="1" dirty="0">
                <a:latin typeface="Arial" panose="020B0604020202020204" pitchFamily="34" charset="0"/>
              </a:rPr>
              <a:t>¿Ahora qué?</a:t>
            </a:r>
          </a:p>
        </p:txBody>
      </p:sp>
    </p:spTree>
    <p:extLst>
      <p:ext uri="{BB962C8B-B14F-4D97-AF65-F5344CB8AC3E}">
        <p14:creationId xmlns:p14="http://schemas.microsoft.com/office/powerpoint/2010/main" val="893153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032D669-EAC9-0841-B5A6-482C5AF9E652}"/>
              </a:ext>
            </a:extLst>
          </p:cNvPr>
          <p:cNvSpPr>
            <a:spLocks noGrp="1"/>
          </p:cNvSpPr>
          <p:nvPr>
            <p:ph type="body" sz="quarter" idx="12"/>
          </p:nvPr>
        </p:nvSpPr>
        <p:spPr>
          <a:xfrm>
            <a:off x="685801" y="724627"/>
            <a:ext cx="9839959" cy="445043"/>
          </a:xfrm>
          <a:prstGeom prst="rect">
            <a:avLst/>
          </a:prstGeom>
        </p:spPr>
        <p:txBody>
          <a:bodyPr>
            <a:noAutofit/>
          </a:bodyPr>
          <a:lstStyle/>
          <a:p>
            <a:r>
              <a:rPr lang="es-ES" dirty="0">
                <a:latin typeface="Arial" charset="0"/>
              </a:rPr>
              <a:t>3 pasos para empezar en MyLion.</a:t>
            </a:r>
          </a:p>
        </p:txBody>
      </p:sp>
      <p:sp>
        <p:nvSpPr>
          <p:cNvPr id="9" name="Oval 8"/>
          <p:cNvSpPr/>
          <p:nvPr/>
        </p:nvSpPr>
        <p:spPr bwMode="auto">
          <a:xfrm>
            <a:off x="1590594" y="2440206"/>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es-ES" sz="1499" b="1" dirty="0">
                <a:solidFill>
                  <a:prstClr val="white"/>
                </a:solidFill>
                <a:latin typeface="Calibri" panose="020F0502020204030204"/>
              </a:rPr>
              <a:t>1</a:t>
            </a:r>
          </a:p>
        </p:txBody>
      </p:sp>
      <p:sp>
        <p:nvSpPr>
          <p:cNvPr id="10" name="Oval 9"/>
          <p:cNvSpPr/>
          <p:nvPr/>
        </p:nvSpPr>
        <p:spPr bwMode="auto">
          <a:xfrm>
            <a:off x="1590594" y="3534527"/>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es-ES" sz="1499" b="1" dirty="0">
                <a:solidFill>
                  <a:prstClr val="white"/>
                </a:solidFill>
                <a:latin typeface="Calibri" panose="020F0502020204030204"/>
              </a:rPr>
              <a:t>2</a:t>
            </a:r>
          </a:p>
        </p:txBody>
      </p:sp>
      <p:sp>
        <p:nvSpPr>
          <p:cNvPr id="11" name="Oval 10"/>
          <p:cNvSpPr/>
          <p:nvPr/>
        </p:nvSpPr>
        <p:spPr bwMode="auto">
          <a:xfrm>
            <a:off x="1590594" y="4648274"/>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es-ES" sz="1499" b="1" dirty="0">
                <a:solidFill>
                  <a:prstClr val="white"/>
                </a:solidFill>
                <a:latin typeface="Calibri" panose="020F0502020204030204"/>
              </a:rPr>
              <a:t>3</a:t>
            </a:r>
          </a:p>
        </p:txBody>
      </p:sp>
      <p:sp>
        <p:nvSpPr>
          <p:cNvPr id="3" name="TextBox 2"/>
          <p:cNvSpPr txBox="1"/>
          <p:nvPr/>
        </p:nvSpPr>
        <p:spPr>
          <a:xfrm>
            <a:off x="2179325" y="2440206"/>
            <a:ext cx="10243038" cy="430887"/>
          </a:xfrm>
          <a:prstGeom prst="rect">
            <a:avLst/>
          </a:prstGeom>
          <a:noFill/>
        </p:spPr>
        <p:txBody>
          <a:bodyPr wrap="square" rtlCol="0">
            <a:spAutoFit/>
          </a:bodyPr>
          <a:lstStyle/>
          <a:p>
            <a:pPr marL="0" lvl="1" fontAlgn="base">
              <a:spcBef>
                <a:spcPct val="0"/>
              </a:spcBef>
              <a:spcAft>
                <a:spcPct val="0"/>
              </a:spcAft>
            </a:pPr>
            <a:r>
              <a:rPr lang="es-ES" sz="2200" b="1" kern="0" dirty="0">
                <a:solidFill>
                  <a:prstClr val="black">
                    <a:lumMod val="50000"/>
                    <a:lumOff val="50000"/>
                  </a:prstClr>
                </a:solidFill>
                <a:latin typeface="Arial" charset="0"/>
              </a:rPr>
              <a:t>Inscríbase en su Cuenta de León.</a:t>
            </a:r>
            <a:endParaRPr lang="es-ES" sz="2200" kern="0" dirty="0">
              <a:solidFill>
                <a:prstClr val="black">
                  <a:lumMod val="50000"/>
                  <a:lumOff val="50000"/>
                </a:prstClr>
              </a:solidFill>
              <a:latin typeface="Arial" charset="0"/>
              <a:ea typeface="Arial" charset="0"/>
              <a:cs typeface="Arial" charset="0"/>
            </a:endParaRPr>
          </a:p>
        </p:txBody>
      </p:sp>
      <p:sp>
        <p:nvSpPr>
          <p:cNvPr id="16" name="TextBox 15"/>
          <p:cNvSpPr txBox="1"/>
          <p:nvPr/>
        </p:nvSpPr>
        <p:spPr>
          <a:xfrm>
            <a:off x="2179325" y="3507195"/>
            <a:ext cx="9108435" cy="430887"/>
          </a:xfrm>
          <a:prstGeom prst="rect">
            <a:avLst/>
          </a:prstGeom>
          <a:noFill/>
        </p:spPr>
        <p:txBody>
          <a:bodyPr wrap="square" rtlCol="0">
            <a:spAutoFit/>
          </a:bodyPr>
          <a:lstStyle/>
          <a:p>
            <a:pPr marL="0" lvl="1" fontAlgn="base">
              <a:spcBef>
                <a:spcPct val="0"/>
              </a:spcBef>
              <a:spcAft>
                <a:spcPct val="0"/>
              </a:spcAft>
            </a:pPr>
            <a:r>
              <a:rPr lang="es-ES" sz="2200" kern="0" dirty="0">
                <a:solidFill>
                  <a:prstClr val="black">
                    <a:lumMod val="50000"/>
                    <a:lumOff val="50000"/>
                  </a:prstClr>
                </a:solidFill>
                <a:latin typeface="Arial" charset="0"/>
              </a:rPr>
              <a:t>Cree su </a:t>
            </a:r>
            <a:r>
              <a:rPr lang="es-ES" sz="2200" b="1" kern="0" dirty="0">
                <a:solidFill>
                  <a:prstClr val="black">
                    <a:lumMod val="50000"/>
                    <a:lumOff val="50000"/>
                  </a:prstClr>
                </a:solidFill>
                <a:latin typeface="Arial" charset="0"/>
              </a:rPr>
              <a:t>perfil personal </a:t>
            </a:r>
            <a:r>
              <a:rPr lang="es-ES" sz="2200" b="1" kern="0" dirty="0" smtClean="0">
                <a:solidFill>
                  <a:prstClr val="black">
                    <a:lumMod val="50000"/>
                    <a:lumOff val="50000"/>
                  </a:prstClr>
                </a:solidFill>
                <a:latin typeface="Arial" charset="0"/>
              </a:rPr>
              <a:t>(y </a:t>
            </a:r>
            <a:r>
              <a:rPr lang="es-ES" sz="2200" b="1" kern="0" dirty="0">
                <a:solidFill>
                  <a:prstClr val="black">
                    <a:lumMod val="50000"/>
                    <a:lumOff val="50000"/>
                  </a:prstClr>
                </a:solidFill>
                <a:latin typeface="Arial" charset="0"/>
              </a:rPr>
              <a:t>de </a:t>
            </a:r>
            <a:r>
              <a:rPr lang="es-ES" sz="2200" b="1" kern="0" dirty="0" smtClean="0">
                <a:solidFill>
                  <a:prstClr val="black">
                    <a:lumMod val="50000"/>
                    <a:lumOff val="50000"/>
                  </a:prstClr>
                </a:solidFill>
                <a:latin typeface="Arial" charset="0"/>
              </a:rPr>
              <a:t>club) </a:t>
            </a:r>
            <a:r>
              <a:rPr lang="es-ES" sz="2200" kern="0" dirty="0">
                <a:solidFill>
                  <a:prstClr val="black">
                    <a:lumMod val="50000"/>
                    <a:lumOff val="50000"/>
                  </a:prstClr>
                </a:solidFill>
                <a:latin typeface="Arial" charset="0"/>
              </a:rPr>
              <a:t>en MyLion.</a:t>
            </a:r>
            <a:endParaRPr lang="es-ES" sz="2200" dirty="0">
              <a:solidFill>
                <a:srgbClr val="33373B"/>
              </a:solidFill>
              <a:latin typeface="Arial" pitchFamily="34" charset="0"/>
              <a:ea typeface="ヒラギノ角ゴ Pro W3" pitchFamily="125" charset="-128"/>
            </a:endParaRPr>
          </a:p>
        </p:txBody>
      </p:sp>
      <p:sp>
        <p:nvSpPr>
          <p:cNvPr id="17" name="TextBox 16"/>
          <p:cNvSpPr txBox="1"/>
          <p:nvPr/>
        </p:nvSpPr>
        <p:spPr>
          <a:xfrm>
            <a:off x="2179325" y="4628848"/>
            <a:ext cx="7167875" cy="769441"/>
          </a:xfrm>
          <a:prstGeom prst="rect">
            <a:avLst/>
          </a:prstGeom>
          <a:noFill/>
        </p:spPr>
        <p:txBody>
          <a:bodyPr wrap="square" rtlCol="0">
            <a:spAutoFit/>
          </a:bodyPr>
          <a:lstStyle/>
          <a:p>
            <a:pPr marL="0" lvl="1" fontAlgn="base">
              <a:spcBef>
                <a:spcPct val="0"/>
              </a:spcBef>
              <a:spcAft>
                <a:spcPct val="0"/>
              </a:spcAft>
            </a:pPr>
            <a:r>
              <a:rPr lang="es-ES" sz="2200" b="1" kern="0" dirty="0">
                <a:solidFill>
                  <a:prstClr val="black">
                    <a:lumMod val="50000"/>
                    <a:lumOff val="50000"/>
                  </a:prstClr>
                </a:solidFill>
                <a:latin typeface="Arial" charset="0"/>
              </a:rPr>
              <a:t>Planifique </a:t>
            </a:r>
            <a:r>
              <a:rPr lang="es-ES" sz="2200" b="1" kern="0" dirty="0" smtClean="0">
                <a:solidFill>
                  <a:prstClr val="black">
                    <a:lumMod val="50000"/>
                    <a:lumOff val="50000"/>
                  </a:prstClr>
                </a:solidFill>
                <a:latin typeface="Arial" charset="0"/>
              </a:rPr>
              <a:t>y / o </a:t>
            </a:r>
            <a:r>
              <a:rPr lang="es-ES" sz="2200" b="1" kern="0" dirty="0">
                <a:solidFill>
                  <a:prstClr val="black">
                    <a:lumMod val="50000"/>
                    <a:lumOff val="50000"/>
                  </a:prstClr>
                </a:solidFill>
                <a:latin typeface="Arial" charset="0"/>
              </a:rPr>
              <a:t>presente un informe</a:t>
            </a:r>
            <a:r>
              <a:rPr lang="es-ES" sz="2200" kern="0" dirty="0">
                <a:solidFill>
                  <a:prstClr val="black">
                    <a:lumMod val="50000"/>
                    <a:lumOff val="50000"/>
                  </a:prstClr>
                </a:solidFill>
                <a:latin typeface="Arial" charset="0"/>
              </a:rPr>
              <a:t> de su próxima actividad de servicio en MyLion.</a:t>
            </a:r>
          </a:p>
        </p:txBody>
      </p:sp>
    </p:spTree>
    <p:extLst>
      <p:ext uri="{BB962C8B-B14F-4D97-AF65-F5344CB8AC3E}">
        <p14:creationId xmlns:p14="http://schemas.microsoft.com/office/powerpoint/2010/main" val="20675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6" name="Rectangle 5"/>
          <p:cNvSpPr/>
          <p:nvPr/>
        </p:nvSpPr>
        <p:spPr>
          <a:xfrm>
            <a:off x="5379111" y="40937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a:solidFill>
                <a:prstClr val="white"/>
              </a:solidFill>
            </a:endParaRPr>
          </a:p>
        </p:txBody>
      </p:sp>
      <p:sp>
        <p:nvSpPr>
          <p:cNvPr id="7" name="Title 1"/>
          <p:cNvSpPr txBox="1">
            <a:spLocks/>
          </p:cNvSpPr>
          <p:nvPr/>
        </p:nvSpPr>
        <p:spPr>
          <a:xfrm>
            <a:off x="2319528" y="188127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150000"/>
              </a:lnSpc>
              <a:spcAft>
                <a:spcPts val="600"/>
              </a:spcAft>
            </a:pPr>
            <a:r>
              <a:rPr lang="es-ES" sz="4800" b="1" dirty="0">
                <a:solidFill>
                  <a:prstClr val="white"/>
                </a:solidFill>
                <a:latin typeface="Helvetica Neue" charset="0"/>
              </a:rPr>
              <a:t>¿Tiene preguntas? Podemos ayudarle.</a:t>
            </a:r>
          </a:p>
        </p:txBody>
      </p:sp>
      <p:sp>
        <p:nvSpPr>
          <p:cNvPr id="9" name="Text Placeholder 6"/>
          <p:cNvSpPr txBox="1">
            <a:spLocks/>
          </p:cNvSpPr>
          <p:nvPr/>
        </p:nvSpPr>
        <p:spPr>
          <a:xfrm>
            <a:off x="1863365" y="5682583"/>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b="0" i="1" kern="0" dirty="0">
                <a:solidFill>
                  <a:prstClr val="white"/>
                </a:solidFill>
              </a:rPr>
              <a:t>Envíe un correo electrónico a </a:t>
            </a:r>
            <a:r>
              <a:rPr lang="es-ES" sz="2400" b="0" i="1" kern="0" dirty="0">
                <a:solidFill>
                  <a:prstClr val="white"/>
                </a:solidFill>
                <a:hlinkClick r:id="rId4"/>
              </a:rPr>
              <a:t>mylion@lionsclubs.org</a:t>
            </a:r>
            <a:r>
              <a:rPr lang="es-ES" sz="2400" b="0" i="1" kern="0" dirty="0">
                <a:solidFill>
                  <a:prstClr val="white"/>
                </a:solidFill>
              </a:rPr>
              <a:t> si tiene más preguntas.</a:t>
            </a:r>
          </a:p>
        </p:txBody>
      </p:sp>
    </p:spTree>
    <p:extLst>
      <p:ext uri="{BB962C8B-B14F-4D97-AF65-F5344CB8AC3E}">
        <p14:creationId xmlns:p14="http://schemas.microsoft.com/office/powerpoint/2010/main" val="11655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es-ES" sz="4800" b="1" dirty="0">
                <a:solidFill>
                  <a:prstClr val="white"/>
                </a:solidFill>
                <a:latin typeface="Helvetica Neue" charset="0"/>
              </a:rPr>
              <a:t>Gracias</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4404334" y="6236043"/>
            <a:ext cx="3399810" cy="338554"/>
          </a:xfrm>
          <a:prstGeom prst="rect">
            <a:avLst/>
          </a:prstGeom>
          <a:noFill/>
        </p:spPr>
        <p:txBody>
          <a:bodyPr wrap="square" rtlCol="0">
            <a:spAutoFit/>
          </a:bodyPr>
          <a:lstStyle/>
          <a:p>
            <a:pPr fontAlgn="base">
              <a:spcBef>
                <a:spcPct val="0"/>
              </a:spcBef>
              <a:spcAft>
                <a:spcPct val="0"/>
              </a:spcAft>
            </a:pPr>
            <a:r>
              <a:rPr lang="es-ES" sz="1600" b="1" dirty="0">
                <a:solidFill>
                  <a:prstClr val="white"/>
                </a:solidFill>
                <a:latin typeface="Arial" pitchFamily="34" charset="0"/>
              </a:rPr>
              <a:t>© 2019 Lions Clubs International</a:t>
            </a:r>
          </a:p>
        </p:txBody>
      </p:sp>
    </p:spTree>
    <p:extLst>
      <p:ext uri="{BB962C8B-B14F-4D97-AF65-F5344CB8AC3E}">
        <p14:creationId xmlns:p14="http://schemas.microsoft.com/office/powerpoint/2010/main" val="1348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450306"/>
            <a:ext cx="11181080" cy="1124494"/>
          </a:xfrm>
        </p:spPr>
        <p:txBody>
          <a:bodyPr/>
          <a:lstStyle/>
          <a:p>
            <a:r>
              <a:rPr lang="es-ES" dirty="0" smtClean="0"/>
              <a:t>Estamos hoy aquí porque servimos.</a:t>
            </a:r>
          </a:p>
        </p:txBody>
      </p:sp>
      <p:sp>
        <p:nvSpPr>
          <p:cNvPr id="5" name="Content Placeholder 2"/>
          <p:cNvSpPr txBox="1">
            <a:spLocks/>
          </p:cNvSpPr>
          <p:nvPr/>
        </p:nvSpPr>
        <p:spPr bwMode="auto">
          <a:xfrm>
            <a:off x="685800" y="1695414"/>
            <a:ext cx="6478929" cy="448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buClr>
                <a:srgbClr val="EBB700"/>
              </a:buClr>
            </a:pPr>
            <a:r>
              <a:rPr lang="es-ES" sz="2200" dirty="0">
                <a:solidFill>
                  <a:schemeClr val="accent2">
                    <a:lumMod val="50000"/>
                  </a:schemeClr>
                </a:solidFill>
                <a:latin typeface="Arial" panose="020B0604020202020204" pitchFamily="34" charset="0"/>
              </a:rPr>
              <a:t>Cuáles son nuestros objetivos de servicio como asociación</a:t>
            </a:r>
          </a:p>
          <a:p>
            <a:pPr lvl="0">
              <a:buClr>
                <a:srgbClr val="EBB700"/>
              </a:buClr>
            </a:pPr>
            <a:r>
              <a:rPr lang="es-ES" sz="2200" dirty="0">
                <a:solidFill>
                  <a:schemeClr val="accent2">
                    <a:lumMod val="50000"/>
                  </a:schemeClr>
                </a:solidFill>
                <a:latin typeface="Arial" panose="020B0604020202020204" pitchFamily="34" charset="0"/>
              </a:rPr>
              <a:t>Enfatizar la "conexión"/compañerismo entre nosotros, hacia nuestras comunidades locales, y hacia una red global de personas conectadas por la bondad</a:t>
            </a:r>
          </a:p>
          <a:p>
            <a:pPr lvl="0">
              <a:buClr>
                <a:srgbClr val="EBB700"/>
              </a:buClr>
            </a:pPr>
            <a:r>
              <a:rPr lang="es-ES" sz="2200" dirty="0">
                <a:solidFill>
                  <a:schemeClr val="accent2">
                    <a:lumMod val="50000"/>
                  </a:schemeClr>
                </a:solidFill>
                <a:latin typeface="Arial" panose="020B0604020202020204" pitchFamily="34" charset="0"/>
              </a:rPr>
              <a:t>¿Antecedentes del servicio?</a:t>
            </a:r>
          </a:p>
          <a:p>
            <a:pPr lvl="0">
              <a:buClr>
                <a:srgbClr val="EBB700"/>
              </a:buClr>
            </a:pPr>
            <a:r>
              <a:rPr lang="es-ES" sz="2200" dirty="0">
                <a:solidFill>
                  <a:schemeClr val="accent2">
                    <a:lumMod val="50000"/>
                  </a:schemeClr>
                </a:solidFill>
                <a:latin typeface="Arial" panose="020B0604020202020204" pitchFamily="34" charset="0"/>
              </a:rPr>
              <a:t>Cualquier contexto que comunique "Por qué estamos todos aquí, por qué somos Leones".</a:t>
            </a:r>
          </a:p>
          <a:p>
            <a:pPr>
              <a:lnSpc>
                <a:spcPct val="105000"/>
              </a:lnSpc>
              <a:spcAft>
                <a:spcPts val="1200"/>
              </a:spcAft>
              <a:buClr>
                <a:srgbClr val="EBB700"/>
              </a:buClr>
            </a:pPr>
            <a:endParaRPr lang="es-E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s-ES" sz="2200" dirty="0">
              <a:solidFill>
                <a:schemeClr val="accent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5005" r="5113"/>
          <a:stretch/>
        </p:blipFill>
        <p:spPr>
          <a:xfrm>
            <a:off x="1648727" y="696684"/>
            <a:ext cx="10543273" cy="5922050"/>
          </a:xfrm>
          <a:prstGeom prst="rect">
            <a:avLst/>
          </a:prstGeom>
        </p:spPr>
      </p:pic>
    </p:spTree>
    <p:extLst>
      <p:ext uri="{BB962C8B-B14F-4D97-AF65-F5344CB8AC3E}">
        <p14:creationId xmlns:p14="http://schemas.microsoft.com/office/powerpoint/2010/main" val="320794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ckground - Image">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DD9217A-DF9F-E142-BB76-B90742715B4A}"/>
              </a:ext>
            </a:extLst>
          </p:cNvPr>
          <p:cNvPicPr>
            <a:picLocks noChangeAspect="1"/>
          </p:cNvPicPr>
          <p:nvPr/>
        </p:nvPicPr>
        <p:blipFill rotWithShape="1">
          <a:blip r:embed="rId3"/>
          <a:srcRect l="-56565" t="4726" r="43648"/>
          <a:stretch/>
        </p:blipFill>
        <p:spPr>
          <a:xfrm>
            <a:off x="0" y="0"/>
            <a:ext cx="12192000" cy="6858000"/>
          </a:xfrm>
          <a:prstGeom prst="rect">
            <a:avLst/>
          </a:prstGeom>
        </p:spPr>
      </p:pic>
      <p:sp>
        <p:nvSpPr>
          <p:cNvPr id="14" name="Freeform 1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1A9662B-FEEB-D940-8545-BF0FFE602140}"/>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3" name="Text Placeholder 2"/>
          <p:cNvSpPr>
            <a:spLocks noGrp="1"/>
          </p:cNvSpPr>
          <p:nvPr>
            <p:ph type="body" sz="quarter" idx="12"/>
          </p:nvPr>
        </p:nvSpPr>
        <p:spPr>
          <a:xfrm>
            <a:off x="685800" y="368418"/>
            <a:ext cx="11181080" cy="578730"/>
          </a:xfrm>
        </p:spPr>
        <p:txBody>
          <a:bodyPr/>
          <a:lstStyle/>
          <a:p>
            <a:r>
              <a:rPr lang="es-ES" sz="4000" dirty="0" smtClean="0"/>
              <a:t>Actuamos, luego </a:t>
            </a:r>
            <a:r>
              <a:rPr lang="es-ES" sz="4000" dirty="0"/>
              <a:t>informamos.</a:t>
            </a:r>
          </a:p>
        </p:txBody>
      </p:sp>
      <p:sp>
        <p:nvSpPr>
          <p:cNvPr id="5" name="Content Placeholder 2"/>
          <p:cNvSpPr txBox="1">
            <a:spLocks/>
          </p:cNvSpPr>
          <p:nvPr/>
        </p:nvSpPr>
        <p:spPr bwMode="auto">
          <a:xfrm>
            <a:off x="457200" y="947149"/>
            <a:ext cx="7146554" cy="591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buClr>
                <a:srgbClr val="EBB700"/>
              </a:buClr>
              <a:buNone/>
            </a:pPr>
            <a:r>
              <a:rPr lang="es-ES" sz="2200" dirty="0">
                <a:solidFill>
                  <a:schemeClr val="accent2">
                    <a:lumMod val="50000"/>
                  </a:schemeClr>
                </a:solidFill>
                <a:latin typeface="Arial" panose="020B0604020202020204" pitchFamily="34" charset="0"/>
              </a:rPr>
              <a:t>Servimos con el fin de mejorar las comunidades a nivel local y en todo el mundo. ¿Pero por qué presentamos informes </a:t>
            </a:r>
            <a:r>
              <a:rPr lang="es-ES" sz="2200" dirty="0" smtClean="0">
                <a:solidFill>
                  <a:schemeClr val="accent2">
                    <a:lumMod val="50000"/>
                  </a:schemeClr>
                </a:solidFill>
                <a:latin typeface="Arial" panose="020B0604020202020204" pitchFamily="34" charset="0"/>
              </a:rPr>
              <a:t>de </a:t>
            </a:r>
            <a:r>
              <a:rPr lang="es-ES" sz="2200" dirty="0">
                <a:solidFill>
                  <a:schemeClr val="accent2">
                    <a:lumMod val="50000"/>
                  </a:schemeClr>
                </a:solidFill>
                <a:latin typeface="Arial" panose="020B0604020202020204" pitchFamily="34" charset="0"/>
              </a:rPr>
              <a:t>servicio?</a:t>
            </a:r>
          </a:p>
          <a:p>
            <a:pPr lvl="1">
              <a:lnSpc>
                <a:spcPct val="150000"/>
              </a:lnSpc>
              <a:buFont typeface="Arial" panose="020B0604020202020204" pitchFamily="34" charset="0"/>
              <a:buChar char="•"/>
            </a:pPr>
            <a:r>
              <a:rPr lang="es-ES" sz="2200" dirty="0" smtClean="0">
                <a:solidFill>
                  <a:schemeClr val="accent2">
                    <a:lumMod val="50000"/>
                  </a:schemeClr>
                </a:solidFill>
                <a:latin typeface="Arial" panose="020B0604020202020204" pitchFamily="34" charset="0"/>
              </a:rPr>
              <a:t>Celebrar </a:t>
            </a:r>
            <a:r>
              <a:rPr lang="es-ES" sz="2200" dirty="0">
                <a:solidFill>
                  <a:schemeClr val="accent2">
                    <a:lumMod val="50000"/>
                  </a:schemeClr>
                </a:solidFill>
                <a:latin typeface="Arial" panose="020B0604020202020204" pitchFamily="34" charset="0"/>
              </a:rPr>
              <a:t>las contribuciones y logros de los socios, clubes y nuestra asociación.</a:t>
            </a:r>
          </a:p>
          <a:p>
            <a:pPr lvl="1">
              <a:lnSpc>
                <a:spcPct val="150000"/>
              </a:lnSpc>
              <a:buFont typeface="Arial" panose="020B0604020202020204" pitchFamily="34" charset="0"/>
              <a:buChar char="•"/>
            </a:pPr>
            <a:r>
              <a:rPr lang="es-ES" sz="2200" dirty="0">
                <a:solidFill>
                  <a:schemeClr val="accent2">
                    <a:lumMod val="50000"/>
                  </a:schemeClr>
                </a:solidFill>
                <a:latin typeface="Arial" panose="020B0604020202020204" pitchFamily="34" charset="0"/>
              </a:rPr>
              <a:t>Descubrir y replicar proyectos de servicio impactantes.</a:t>
            </a:r>
          </a:p>
          <a:p>
            <a:pPr lvl="1">
              <a:lnSpc>
                <a:spcPct val="150000"/>
              </a:lnSpc>
              <a:buFont typeface="Arial" panose="020B0604020202020204" pitchFamily="34" charset="0"/>
              <a:buChar char="•"/>
            </a:pPr>
            <a:r>
              <a:rPr lang="es-ES" sz="2200" dirty="0">
                <a:solidFill>
                  <a:schemeClr val="accent2">
                    <a:lumMod val="50000"/>
                  </a:schemeClr>
                </a:solidFill>
                <a:latin typeface="Arial" panose="020B0604020202020204" pitchFamily="34" charset="0"/>
              </a:rPr>
              <a:t>Fijar metas para aumentar nuestro impacto.</a:t>
            </a:r>
          </a:p>
          <a:p>
            <a:pPr lvl="1">
              <a:lnSpc>
                <a:spcPct val="150000"/>
              </a:lnSpc>
              <a:buFont typeface="Arial" panose="020B0604020202020204" pitchFamily="34" charset="0"/>
              <a:buChar char="•"/>
            </a:pPr>
            <a:r>
              <a:rPr lang="es-ES" sz="2200" dirty="0">
                <a:solidFill>
                  <a:schemeClr val="accent2">
                    <a:lumMod val="50000"/>
                  </a:schemeClr>
                </a:solidFill>
                <a:latin typeface="Arial" panose="020B0604020202020204" pitchFamily="34" charset="0"/>
              </a:rPr>
              <a:t>Crear una mayor concienciación sobre las necesidades locales y globales.</a:t>
            </a:r>
          </a:p>
          <a:p>
            <a:pPr lvl="1">
              <a:lnSpc>
                <a:spcPct val="150000"/>
              </a:lnSpc>
              <a:buFont typeface="Arial" panose="020B0604020202020204" pitchFamily="34" charset="0"/>
              <a:buChar char="•"/>
            </a:pPr>
            <a:r>
              <a:rPr lang="es-ES" sz="2200" dirty="0">
                <a:solidFill>
                  <a:schemeClr val="accent2">
                    <a:lumMod val="50000"/>
                  </a:schemeClr>
                </a:solidFill>
                <a:latin typeface="Arial" panose="020B0604020202020204" pitchFamily="34" charset="0"/>
              </a:rPr>
              <a:t>Obtener más información sobre </a:t>
            </a:r>
            <a:r>
              <a:rPr lang="es-ES" sz="2200" dirty="0">
                <a:solidFill>
                  <a:schemeClr val="accent2">
                    <a:lumMod val="50000"/>
                  </a:schemeClr>
                </a:solidFill>
                <a:latin typeface="Arial" panose="020B0604020202020204" pitchFamily="34" charset="0"/>
                <a:hlinkClick r:id="rId4"/>
              </a:rPr>
              <a:t>por qué presentamos informes </a:t>
            </a:r>
            <a:r>
              <a:rPr lang="es-ES" sz="2200" dirty="0" smtClean="0">
                <a:solidFill>
                  <a:schemeClr val="accent2">
                    <a:lumMod val="50000"/>
                  </a:schemeClr>
                </a:solidFill>
                <a:latin typeface="Arial" panose="020B0604020202020204" pitchFamily="34" charset="0"/>
                <a:hlinkClick r:id="rId4"/>
              </a:rPr>
              <a:t>de </a:t>
            </a:r>
            <a:r>
              <a:rPr lang="es-ES" sz="2200" dirty="0">
                <a:solidFill>
                  <a:schemeClr val="accent2">
                    <a:lumMod val="50000"/>
                  </a:schemeClr>
                </a:solidFill>
                <a:latin typeface="Arial" panose="020B0604020202020204" pitchFamily="34" charset="0"/>
                <a:hlinkClick r:id="rId4"/>
              </a:rPr>
              <a:t>servicio</a:t>
            </a:r>
            <a:r>
              <a:rPr lang="es-ES" sz="2200" dirty="0">
                <a:solidFill>
                  <a:schemeClr val="accent2">
                    <a:lumMod val="50000"/>
                  </a:schemeClr>
                </a:solidFill>
                <a:latin typeface="Arial" panose="020B0604020202020204" pitchFamily="34" charset="0"/>
              </a:rPr>
              <a:t>.</a:t>
            </a:r>
          </a:p>
          <a:p>
            <a:pPr lvl="1">
              <a:lnSpc>
                <a:spcPct val="150000"/>
              </a:lnSpc>
              <a:buFont typeface="Arial" panose="020B0604020202020204" pitchFamily="34" charset="0"/>
              <a:buChar char="•"/>
            </a:pPr>
            <a:endParaRPr lang="es-E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s-E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s-ES" sz="2200" dirty="0">
              <a:solidFill>
                <a:schemeClr val="accent2">
                  <a:lumMod val="50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1E77AF7-E5C5-124B-801C-544716EFC766}"/>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8962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B361C17E-68A8-8648-9784-2BB6B8A815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0" t="14240" r="19389" b="809"/>
          <a:stretch/>
        </p:blipFill>
        <p:spPr>
          <a:xfrm>
            <a:off x="1908190" y="0"/>
            <a:ext cx="10283810" cy="6858000"/>
          </a:xfrm>
          <a:prstGeom prst="rect">
            <a:avLst/>
          </a:prstGeom>
        </p:spPr>
      </p:pic>
      <p:sp>
        <p:nvSpPr>
          <p:cNvPr id="7" name="Freeform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B5EAD3D5-B70B-124A-AAC6-59DE0E1B34DA}"/>
              </a:ext>
            </a:extLst>
          </p:cNvPr>
          <p:cNvSpPr/>
          <p:nvPr/>
        </p:nvSpPr>
        <p:spPr>
          <a:xfrm rot="16200000" flipV="1">
            <a:off x="910771" y="-809171"/>
            <a:ext cx="6858000" cy="8476343"/>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Content Placeholder 2"/>
          <p:cNvSpPr txBox="1">
            <a:spLocks/>
          </p:cNvSpPr>
          <p:nvPr/>
        </p:nvSpPr>
        <p:spPr bwMode="auto">
          <a:xfrm>
            <a:off x="-51255" y="2293257"/>
            <a:ext cx="8248650" cy="371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1">
              <a:buFont typeface="Arial" panose="020B0604020202020204" pitchFamily="34" charset="0"/>
              <a:buChar char="•"/>
            </a:pPr>
            <a:r>
              <a:rPr lang="es-ES" sz="2200" dirty="0">
                <a:solidFill>
                  <a:srgbClr val="D9D9D9">
                    <a:lumMod val="50000"/>
                  </a:srgbClr>
                </a:solidFill>
                <a:latin typeface="Arial" panose="020B0604020202020204" pitchFamily="34" charset="0"/>
              </a:rPr>
              <a:t>Es difícil motivarse cuando no podemos ver nuestro impacto a gran escala y solamente algunas personas tienen acceso a la información.</a:t>
            </a:r>
            <a:r>
              <a:rPr dirty="0"/>
              <a:t/>
            </a:r>
            <a:br>
              <a:rPr dirty="0"/>
            </a:br>
            <a:endParaRPr lang="es-ES" sz="2200" dirty="0" smtClean="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s-ES" sz="2200" dirty="0" smtClean="0">
                <a:solidFill>
                  <a:srgbClr val="D9D9D9">
                    <a:lumMod val="50000"/>
                  </a:srgbClr>
                </a:solidFill>
                <a:latin typeface="Arial" panose="020B0604020202020204" pitchFamily="34" charset="0"/>
              </a:rPr>
              <a:t>Es una tarea que lleva tiempo.</a:t>
            </a:r>
            <a:r>
              <a:rPr dirty="0" smtClean="0"/>
              <a:t/>
            </a:r>
            <a:br>
              <a:rPr dirty="0" smtClean="0"/>
            </a:br>
            <a:endParaRPr lang="es-ES" sz="2200" dirty="0" smtClean="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s-ES" sz="2200" dirty="0" smtClean="0">
                <a:solidFill>
                  <a:srgbClr val="D9D9D9">
                    <a:lumMod val="50000"/>
                  </a:srgbClr>
                </a:solidFill>
                <a:latin typeface="Arial" panose="020B0604020202020204" pitchFamily="34" charset="0"/>
              </a:rPr>
              <a:t>Normalmente presentamos informes de nuestras actividades al final del mes, y es difícil recordar todos los detalles de las actividades.</a:t>
            </a:r>
            <a:r>
              <a:rPr dirty="0" smtClean="0"/>
              <a:t/>
            </a:r>
            <a:br>
              <a:rPr dirty="0" smtClean="0"/>
            </a:br>
            <a:endParaRPr lang="es-ES" sz="2200" dirty="0" smtClean="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s-ES" sz="2200" dirty="0" smtClean="0">
                <a:solidFill>
                  <a:srgbClr val="D9D9D9">
                    <a:lumMod val="50000"/>
                  </a:srgbClr>
                </a:solidFill>
                <a:latin typeface="Arial" panose="020B0604020202020204" pitchFamily="34" charset="0"/>
              </a:rPr>
              <a:t>Las normas y definiciones para presentar informes no siempre están claras.</a:t>
            </a:r>
          </a:p>
          <a:p>
            <a:pPr lvl="1">
              <a:lnSpc>
                <a:spcPct val="150000"/>
              </a:lnSpc>
              <a:buClr>
                <a:srgbClr val="EBB700"/>
              </a:buClr>
              <a:buFont typeface="Arial" panose="020B0604020202020204" pitchFamily="34" charset="0"/>
              <a:buChar char="•"/>
            </a:pPr>
            <a:endParaRPr lang="es-ES" sz="2200" dirty="0">
              <a:solidFill>
                <a:srgbClr val="D9D9D9">
                  <a:lumMod val="50000"/>
                </a:srgb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s-ES" sz="2200" dirty="0">
              <a:solidFill>
                <a:srgbClr val="D9D9D9">
                  <a:lumMod val="50000"/>
                </a:srgb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C082612-FE80-6B47-A90E-D57A498DC579}"/>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9" name="Text Placeholder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F032926-641D-5D4A-8F4C-7F84F0EBC5AC}"/>
              </a:ext>
            </a:extLst>
          </p:cNvPr>
          <p:cNvSpPr txBox="1">
            <a:spLocks/>
          </p:cNvSpPr>
          <p:nvPr/>
        </p:nvSpPr>
        <p:spPr>
          <a:xfrm>
            <a:off x="685799" y="449943"/>
            <a:ext cx="6774543" cy="1843314"/>
          </a:xfrm>
          <a:prstGeom prst="rect">
            <a:avLst/>
          </a:prstGeom>
        </p:spPr>
        <p:txBody>
          <a:bodyPr anchor="t" anchorCtr="0">
            <a:noAutofit/>
          </a:bodyP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kern="0" dirty="0"/>
              <a:t>Los desafíos a la hora de presentar informes </a:t>
            </a:r>
            <a:r>
              <a:rPr lang="es-ES" kern="0" dirty="0" smtClean="0"/>
              <a:t>de </a:t>
            </a:r>
            <a:r>
              <a:rPr lang="es-ES" kern="0" dirty="0"/>
              <a:t>servicio, según los Leones.</a:t>
            </a:r>
          </a:p>
        </p:txBody>
      </p:sp>
    </p:spTree>
    <p:extLst>
      <p:ext uri="{BB962C8B-B14F-4D97-AF65-F5344CB8AC3E}">
        <p14:creationId xmlns:p14="http://schemas.microsoft.com/office/powerpoint/2010/main" val="107754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7" name="Text Placeholder 6"/>
          <p:cNvSpPr>
            <a:spLocks noGrp="1"/>
          </p:cNvSpPr>
          <p:nvPr>
            <p:ph type="body" sz="quarter" idx="12"/>
          </p:nvPr>
        </p:nvSpPr>
        <p:spPr>
          <a:xfrm>
            <a:off x="2389670" y="3159612"/>
            <a:ext cx="8321040" cy="445043"/>
          </a:xfrm>
        </p:spPr>
        <p:txBody>
          <a:bodyPr>
            <a:noAutofit/>
          </a:bodyPr>
          <a:lstStyle/>
          <a:p>
            <a:r>
              <a:rPr lang="es-ES" sz="4050" dirty="0"/>
              <a:t>Apoyar el servicio de los Leones</a:t>
            </a:r>
            <a:endParaRPr lang="es-ES" sz="4050" b="1" dirty="0">
              <a:latin typeface="Arial" panose="020B0604020202020204" pitchFamily="34" charset="0"/>
              <a:cs typeface="Arial" panose="020B0604020202020204" pitchFamily="34" charset="0"/>
            </a:endParaRPr>
          </a:p>
        </p:txBody>
      </p:sp>
      <p:sp>
        <p:nvSpPr>
          <p:cNvPr id="8" name="Text Placeholder 6"/>
          <p:cNvSpPr txBox="1">
            <a:spLocks/>
          </p:cNvSpPr>
          <p:nvPr/>
        </p:nvSpPr>
        <p:spPr>
          <a:xfrm>
            <a:off x="1753633" y="4353003"/>
            <a:ext cx="9326880"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b="0" i="1" kern="0" dirty="0">
                <a:solidFill>
                  <a:prstClr val="white"/>
                </a:solidFill>
              </a:rPr>
              <a:t>Visión general de las aplicaciones digitales para cada León y Leo</a:t>
            </a:r>
          </a:p>
        </p:txBody>
      </p:sp>
    </p:spTree>
    <p:extLst>
      <p:ext uri="{BB962C8B-B14F-4D97-AF65-F5344CB8AC3E}">
        <p14:creationId xmlns:p14="http://schemas.microsoft.com/office/powerpoint/2010/main" val="2513433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0F2BFCD-7F25-A847-9826-8118E4042BF7}"/>
              </a:ext>
            </a:extLst>
          </p:cNvPr>
          <p:cNvSpPr/>
          <p:nvPr/>
        </p:nvSpPr>
        <p:spPr>
          <a:xfrm>
            <a:off x="-11289"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718A771-B3F1-0545-9A92-E832D1BB8829}"/>
              </a:ext>
            </a:extLst>
          </p:cNvPr>
          <p:cNvSpPr/>
          <p:nvPr/>
        </p:nvSpPr>
        <p:spPr>
          <a:xfrm rot="16200000" flipV="1">
            <a:off x="-758442" y="7993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es-ES">
                <a:solidFill>
                  <a:prstClr val="white">
                    <a:alpha val="44000"/>
                  </a:prstClr>
                </a:solidFill>
              </a:rPr>
              <a:t>M </a:t>
            </a:r>
            <a:endParaRPr lang="es-ES" dirty="0">
              <a:solidFill>
                <a:prstClr val="white">
                  <a:alpha val="44000"/>
                </a:prstClr>
              </a:solidFill>
            </a:endParaRPr>
          </a:p>
        </p:txBody>
      </p:sp>
      <p:pic>
        <p:nvPicPr>
          <p:cNvPr id="5" name="Emblem - White">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7</a:t>
            </a:fld>
            <a:endParaRPr lang="es-ES" sz="1000" dirty="0">
              <a:solidFill>
                <a:prstClr val="white"/>
              </a:solidFill>
            </a:endParaRPr>
          </a:p>
        </p:txBody>
      </p:sp>
      <p:sp>
        <p:nvSpPr>
          <p:cNvPr id="11" name="Title 1"/>
          <p:cNvSpPr txBox="1">
            <a:spLocks/>
          </p:cNvSpPr>
          <p:nvPr/>
        </p:nvSpPr>
        <p:spPr>
          <a:xfrm>
            <a:off x="6096000" y="743692"/>
            <a:ext cx="6238886" cy="792393"/>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5000" b="1" kern="0" dirty="0">
                <a:solidFill>
                  <a:prstClr val="white"/>
                </a:solidFill>
                <a:latin typeface="Arial" charset="0"/>
              </a:rPr>
              <a:t>Su Cuenta de León</a:t>
            </a:r>
          </a:p>
        </p:txBody>
      </p:sp>
      <p:sp>
        <p:nvSpPr>
          <p:cNvPr id="12" name="Rectangle 11"/>
          <p:cNvSpPr/>
          <p:nvPr/>
        </p:nvSpPr>
        <p:spPr>
          <a:xfrm>
            <a:off x="6209678" y="1800764"/>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13" name="Text Placeholder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D47FA3D-6ED0-834D-914A-30CB8CB87125}"/>
              </a:ext>
            </a:extLst>
          </p:cNvPr>
          <p:cNvSpPr txBox="1">
            <a:spLocks/>
          </p:cNvSpPr>
          <p:nvPr/>
        </p:nvSpPr>
        <p:spPr>
          <a:xfrm>
            <a:off x="6209678" y="2206171"/>
            <a:ext cx="5411303" cy="5735348"/>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0070" lvl="1" indent="-285750">
              <a:lnSpc>
                <a:spcPct val="105000"/>
              </a:lnSpc>
              <a:spcBef>
                <a:spcPct val="0"/>
              </a:spcBef>
              <a:spcAft>
                <a:spcPts val="1200"/>
              </a:spcAft>
              <a:buClr>
                <a:schemeClr val="bg1"/>
              </a:buClr>
              <a:buSzPct val="100000"/>
              <a:buFont typeface="Arial" pitchFamily="34" charset="0"/>
              <a:buChar char="•"/>
            </a:pPr>
            <a:r>
              <a:rPr lang="es-ES" sz="1800" dirty="0">
                <a:solidFill>
                  <a:prstClr val="white"/>
                </a:solidFill>
                <a:latin typeface="Arial" charset="0"/>
              </a:rPr>
              <a:t>La Cuenta de León es nuestro sistema de inicio de sesión universal.</a:t>
            </a:r>
          </a:p>
          <a:p>
            <a:pPr marL="560070" lvl="1" indent="-285750">
              <a:lnSpc>
                <a:spcPct val="105000"/>
              </a:lnSpc>
              <a:spcBef>
                <a:spcPct val="0"/>
              </a:spcBef>
              <a:spcAft>
                <a:spcPts val="1200"/>
              </a:spcAft>
              <a:buClr>
                <a:schemeClr val="bg1"/>
              </a:buClr>
              <a:buSzPct val="100000"/>
              <a:buFont typeface="Arial" pitchFamily="34" charset="0"/>
              <a:buChar char="•"/>
            </a:pPr>
            <a:r>
              <a:rPr lang="es-ES" sz="1800" dirty="0">
                <a:solidFill>
                  <a:prstClr val="white"/>
                </a:solidFill>
                <a:latin typeface="Arial" charset="0"/>
              </a:rPr>
              <a:t>Su Cuenta de León le permite acceder a:</a:t>
            </a:r>
          </a:p>
          <a:p>
            <a:pPr marL="1017237" lvl="2" indent="-285750">
              <a:spcBef>
                <a:spcPct val="0"/>
              </a:spcBef>
              <a:spcAft>
                <a:spcPts val="1200"/>
              </a:spcAft>
              <a:buClr>
                <a:schemeClr val="bg1"/>
              </a:buClr>
              <a:buSzPct val="100000"/>
            </a:pPr>
            <a:r>
              <a:rPr lang="es-ES" dirty="0">
                <a:solidFill>
                  <a:prstClr val="white"/>
                </a:solidFill>
                <a:latin typeface="Arial" charset="0"/>
              </a:rPr>
              <a:t>MyLCI</a:t>
            </a:r>
          </a:p>
          <a:p>
            <a:pPr marL="1017237" lvl="2" indent="-285750">
              <a:spcBef>
                <a:spcPct val="0"/>
              </a:spcBef>
              <a:spcAft>
                <a:spcPts val="1200"/>
              </a:spcAft>
              <a:buClr>
                <a:schemeClr val="bg1"/>
              </a:buClr>
            </a:pPr>
            <a:r>
              <a:rPr lang="es-ES" dirty="0">
                <a:solidFill>
                  <a:prstClr val="white"/>
                </a:solidFill>
                <a:latin typeface="Arial" charset="0"/>
              </a:rPr>
              <a:t>MyLion</a:t>
            </a:r>
          </a:p>
          <a:p>
            <a:pPr marL="1017237" lvl="2" indent="-285750">
              <a:spcBef>
                <a:spcPct val="0"/>
              </a:spcBef>
              <a:spcAft>
                <a:spcPts val="1200"/>
              </a:spcAft>
              <a:buClr>
                <a:schemeClr val="bg1"/>
              </a:buClr>
            </a:pPr>
            <a:r>
              <a:rPr lang="es-ES" dirty="0">
                <a:solidFill>
                  <a:prstClr val="white"/>
                </a:solidFill>
                <a:latin typeface="Arial" charset="0"/>
              </a:rPr>
              <a:t>Tienda</a:t>
            </a:r>
          </a:p>
          <a:p>
            <a:pPr marL="1017237" lvl="2" indent="-285750">
              <a:spcBef>
                <a:spcPct val="0"/>
              </a:spcBef>
              <a:spcAft>
                <a:spcPts val="1200"/>
              </a:spcAft>
              <a:buClr>
                <a:schemeClr val="bg1"/>
              </a:buClr>
            </a:pPr>
            <a:r>
              <a:rPr lang="es-ES" dirty="0">
                <a:solidFill>
                  <a:prstClr val="white"/>
                </a:solidFill>
                <a:latin typeface="Arial" charset="0"/>
              </a:rPr>
              <a:t>Insights</a:t>
            </a:r>
          </a:p>
          <a:p>
            <a:pPr marL="1017237" lvl="2" indent="-285750">
              <a:spcBef>
                <a:spcPct val="0"/>
              </a:spcBef>
              <a:spcAft>
                <a:spcPts val="1200"/>
              </a:spcAft>
              <a:buClr>
                <a:schemeClr val="bg1"/>
              </a:buClr>
            </a:pPr>
            <a:r>
              <a:rPr lang="es-ES" dirty="0">
                <a:solidFill>
                  <a:prstClr val="white"/>
                </a:solidFill>
                <a:latin typeface="Arial" charset="0"/>
              </a:rPr>
              <a:t>Próximas aplicaciones</a:t>
            </a:r>
          </a:p>
          <a:p>
            <a:pPr marL="560070" lvl="1" indent="-285750">
              <a:lnSpc>
                <a:spcPct val="105000"/>
              </a:lnSpc>
              <a:spcBef>
                <a:spcPct val="0"/>
              </a:spcBef>
              <a:spcAft>
                <a:spcPts val="1200"/>
              </a:spcAft>
              <a:buClr>
                <a:schemeClr val="bg1"/>
              </a:buClr>
              <a:buSzPct val="100000"/>
              <a:buFont typeface="Arial" pitchFamily="34" charset="0"/>
              <a:buChar char="•"/>
            </a:pPr>
            <a:r>
              <a:rPr lang="es-ES" sz="1800" dirty="0">
                <a:solidFill>
                  <a:prstClr val="white"/>
                </a:solidFill>
                <a:latin typeface="Arial" charset="0"/>
              </a:rPr>
              <a:t>Todos los Leones y Leos pueden crear una Cuenta de León.</a:t>
            </a:r>
          </a:p>
          <a:p>
            <a:pPr marL="560070" lvl="1" indent="-285750">
              <a:lnSpc>
                <a:spcPct val="105000"/>
              </a:lnSpc>
              <a:spcBef>
                <a:spcPct val="0"/>
              </a:spcBef>
              <a:spcAft>
                <a:spcPts val="1200"/>
              </a:spcAft>
              <a:buClr>
                <a:schemeClr val="bg1"/>
              </a:buClr>
              <a:buSzPct val="100000"/>
              <a:buFont typeface="Arial" pitchFamily="34" charset="0"/>
              <a:buChar char="•"/>
            </a:pPr>
            <a:r>
              <a:rPr lang="es-ES" sz="1800" dirty="0">
                <a:solidFill>
                  <a:prstClr val="white"/>
                </a:solidFill>
                <a:latin typeface="Arial" charset="0"/>
              </a:rPr>
              <a:t>Comuníquese con </a:t>
            </a:r>
            <a:r>
              <a:rPr lang="es-ES" sz="1800" dirty="0">
                <a:solidFill>
                  <a:prstClr val="white"/>
                </a:solidFill>
                <a:latin typeface="Arial" charset="0"/>
                <a:hlinkClick r:id="rId4"/>
              </a:rPr>
              <a:t>mylion@lionsclubs.org</a:t>
            </a:r>
            <a:r>
              <a:rPr lang="es-ES" sz="1800" dirty="0">
                <a:solidFill>
                  <a:prstClr val="white"/>
                </a:solidFill>
                <a:latin typeface="Arial" charset="0"/>
              </a:rPr>
              <a:t> para recibir asistencia.</a:t>
            </a:r>
          </a:p>
          <a:p>
            <a:pPr marL="560070" lvl="1" indent="-285750">
              <a:lnSpc>
                <a:spcPct val="105000"/>
              </a:lnSpc>
              <a:spcBef>
                <a:spcPct val="0"/>
              </a:spcBef>
              <a:spcAft>
                <a:spcPts val="1200"/>
              </a:spcAft>
              <a:buClr>
                <a:srgbClr val="EBB700"/>
              </a:buClr>
              <a:buFont typeface="Arial" pitchFamily="34" charset="0"/>
              <a:buChar char="•"/>
            </a:pPr>
            <a:endParaRPr lang="es-ES" sz="1800" b="1" dirty="0">
              <a:solidFill>
                <a:prstClr val="white"/>
              </a:solidFill>
              <a:latin typeface="Arial" charset="0"/>
              <a:ea typeface="Arial" charset="0"/>
              <a:cs typeface="Arial" charset="0"/>
            </a:endParaRPr>
          </a:p>
        </p:txBody>
      </p:sp>
      <p:sp>
        <p:nvSpPr>
          <p:cNvPr id="18" name="TextBox 1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9719075-B0AD-8546-BCA6-E5F79E5DA933}"/>
              </a:ext>
            </a:extLst>
          </p:cNvPr>
          <p:cNvSpPr txBox="1"/>
          <p:nvPr/>
        </p:nvSpPr>
        <p:spPr>
          <a:xfrm>
            <a:off x="510667" y="5746963"/>
            <a:ext cx="4018441" cy="461665"/>
          </a:xfrm>
          <a:prstGeom prst="rect">
            <a:avLst/>
          </a:prstGeom>
          <a:noFill/>
        </p:spPr>
        <p:txBody>
          <a:bodyPr wrap="square" rtlCol="0">
            <a:spAutoFit/>
          </a:bodyPr>
          <a:lstStyle/>
          <a:p>
            <a:pPr fontAlgn="auto">
              <a:spcBef>
                <a:spcPts val="0"/>
              </a:spcBef>
              <a:spcAft>
                <a:spcPts val="0"/>
              </a:spcAft>
            </a:pPr>
            <a:r>
              <a:rPr lang="es-ES" sz="1200" i="1" dirty="0">
                <a:latin typeface="Calibri" panose="020F0502020204030204"/>
              </a:rPr>
              <a:t>Consejo práctico: Los Leones y Leos necesitan su número de socio y un número de teléfono o correo electrónico actualizado en MyLCI para poder inscribirse.</a:t>
            </a:r>
          </a:p>
        </p:txBody>
      </p:sp>
      <p:grpSp>
        <p:nvGrpSpPr>
          <p:cNvPr id="10" name="Group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424B351-7AD3-234F-8F83-0170018378AC}"/>
              </a:ext>
            </a:extLst>
          </p:cNvPr>
          <p:cNvGrpSpPr/>
          <p:nvPr/>
        </p:nvGrpSpPr>
        <p:grpSpPr>
          <a:xfrm>
            <a:off x="20297" y="1060331"/>
            <a:ext cx="6967524" cy="4360565"/>
            <a:chOff x="-11289" y="1157979"/>
            <a:chExt cx="6967524" cy="4360565"/>
          </a:xfrm>
        </p:grpSpPr>
        <p:pic>
          <p:nvPicPr>
            <p:cNvPr id="17" name="Picture 16" descr="A screenshot of a computer screen&#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A8B69F4-BA06-6244-9041-7FE6BCB88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7"/>
            <a:stretch/>
          </p:blipFill>
          <p:spPr>
            <a:xfrm>
              <a:off x="-11289" y="1157979"/>
              <a:ext cx="6967524" cy="4360565"/>
            </a:xfrm>
            <a:prstGeom prst="rect">
              <a:avLst/>
            </a:prstGeom>
          </p:spPr>
        </p:pic>
        <p:sp>
          <p:nvSpPr>
            <p:cNvPr id="19" name="Rectangle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D5F700B-AE9B-8447-B50B-72C0D464F793}"/>
                </a:ext>
              </a:extLst>
            </p:cNvPr>
            <p:cNvSpPr/>
            <p:nvPr/>
          </p:nvSpPr>
          <p:spPr bwMode="auto">
            <a:xfrm>
              <a:off x="647206" y="1633733"/>
              <a:ext cx="4466562" cy="2732271"/>
            </a:xfrm>
            <a:prstGeom prst="rect">
              <a:avLst/>
            </a:prstGeom>
            <a:solidFill>
              <a:srgbClr val="0C22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5" name="Picture 14"/>
            <p:cNvPicPr>
              <a:picLocks noChangeAspect="1"/>
            </p:cNvPicPr>
            <p:nvPr/>
          </p:nvPicPr>
          <p:blipFill rotWithShape="1">
            <a:blip r:embed="rId6"/>
            <a:srcRect t="1171"/>
            <a:stretch/>
          </p:blipFill>
          <p:spPr>
            <a:xfrm>
              <a:off x="647205" y="1593399"/>
              <a:ext cx="4466563" cy="2256404"/>
            </a:xfrm>
            <a:prstGeom prst="rect">
              <a:avLst/>
            </a:prstGeom>
          </p:spPr>
        </p:pic>
      </p:grpSp>
      <p:grpSp>
        <p:nvGrpSpPr>
          <p:cNvPr id="6" name="Group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EF0121A-839C-DB45-832E-AA7C92FC9057}"/>
              </a:ext>
            </a:extLst>
          </p:cNvPr>
          <p:cNvGrpSpPr/>
          <p:nvPr/>
        </p:nvGrpSpPr>
        <p:grpSpPr>
          <a:xfrm>
            <a:off x="4646903" y="3223597"/>
            <a:ext cx="1120840" cy="2148714"/>
            <a:chOff x="3636471" y="1689804"/>
            <a:chExt cx="2389841" cy="4581461"/>
          </a:xfrm>
        </p:grpSpPr>
        <p:pic>
          <p:nvPicPr>
            <p:cNvPr id="3" name="Picture 2" descr="A close up of electronics&#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6"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36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274"/>
          <a:stretch/>
        </p:blipFill>
        <p:spPr>
          <a:xfrm>
            <a:off x="0" y="971551"/>
            <a:ext cx="12184465" cy="5886449"/>
          </a:xfrm>
          <a:prstGeom prst="rect">
            <a:avLst/>
          </a:prstGeom>
        </p:spPr>
      </p:pic>
      <p:sp>
        <p:nvSpPr>
          <p:cNvPr id="10" name="TextBox 9"/>
          <p:cNvSpPr txBox="1"/>
          <p:nvPr/>
        </p:nvSpPr>
        <p:spPr>
          <a:xfrm>
            <a:off x="155120" y="146957"/>
            <a:ext cx="8923566" cy="646331"/>
          </a:xfrm>
          <a:prstGeom prst="rect">
            <a:avLst/>
          </a:prstGeom>
          <a:noFill/>
        </p:spPr>
        <p:txBody>
          <a:bodyPr wrap="square" rtlCol="0">
            <a:spAutoFit/>
          </a:bodyPr>
          <a:lstStyle/>
          <a:p>
            <a:r>
              <a:rPr lang="es-ES" sz="3600" b="1" kern="0" dirty="0">
                <a:solidFill>
                  <a:srgbClr val="0A5496"/>
                </a:solidFill>
                <a:latin typeface="Arial" panose="020B0604020202020204" pitchFamily="34" charset="0"/>
              </a:rPr>
              <a:t>Seleccione la aplicación que prefiera.</a:t>
            </a:r>
            <a:endParaRPr lang="es-ES" sz="3000" dirty="0">
              <a:solidFill>
                <a:srgbClr val="33373B"/>
              </a:solidFill>
            </a:endParaRPr>
          </a:p>
        </p:txBody>
      </p:sp>
    </p:spTree>
    <p:extLst>
      <p:ext uri="{BB962C8B-B14F-4D97-AF65-F5344CB8AC3E}">
        <p14:creationId xmlns:p14="http://schemas.microsoft.com/office/powerpoint/2010/main" val="325793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718A771-B3F1-0545-9A92-E832D1BB8829}"/>
              </a:ext>
            </a:extLst>
          </p:cNvPr>
          <p:cNvSpPr/>
          <p:nvPr/>
        </p:nvSpPr>
        <p:spPr>
          <a:xfrm rot="16200000" flipV="1">
            <a:off x="-769731" y="7697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es-ES" dirty="0">
                <a:solidFill>
                  <a:prstClr val="white">
                    <a:alpha val="44000"/>
                  </a:prstClr>
                </a:solidFill>
              </a:rPr>
              <a:t>m</a:t>
            </a:r>
          </a:p>
        </p:txBody>
      </p:sp>
      <p:pic>
        <p:nvPicPr>
          <p:cNvPr id="5" name="Emblem - White">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9</a:t>
            </a:fld>
            <a:endParaRPr lang="es-ES" sz="1000" dirty="0">
              <a:solidFill>
                <a:prstClr val="white"/>
              </a:solidFill>
            </a:endParaRPr>
          </a:p>
        </p:txBody>
      </p:sp>
      <p:sp>
        <p:nvSpPr>
          <p:cNvPr id="11" name="Title 1"/>
          <p:cNvSpPr txBox="1">
            <a:spLocks/>
          </p:cNvSpPr>
          <p:nvPr/>
        </p:nvSpPr>
        <p:spPr>
          <a:xfrm>
            <a:off x="6691816" y="2142573"/>
            <a:ext cx="5488895" cy="2115580"/>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50000"/>
              </a:lnSpc>
            </a:pPr>
            <a:r>
              <a:rPr lang="es-ES" sz="6000" b="1" kern="0" dirty="0">
                <a:solidFill>
                  <a:prstClr val="white"/>
                </a:solidFill>
                <a:latin typeface="Arial" charset="0"/>
              </a:rPr>
              <a:t>MyLion</a:t>
            </a:r>
          </a:p>
          <a:p>
            <a:pPr>
              <a:lnSpc>
                <a:spcPct val="150000"/>
              </a:lnSpc>
            </a:pPr>
            <a:r>
              <a:rPr lang="es-ES" sz="4000" b="1" i="1" kern="0" dirty="0">
                <a:solidFill>
                  <a:prstClr val="white"/>
                </a:solidFill>
                <a:latin typeface="Arial" charset="0"/>
              </a:rPr>
              <a:t>Conectar y servir.</a:t>
            </a:r>
          </a:p>
        </p:txBody>
      </p:sp>
      <p:sp>
        <p:nvSpPr>
          <p:cNvPr id="12" name="Rectangle 11"/>
          <p:cNvSpPr/>
          <p:nvPr/>
        </p:nvSpPr>
        <p:spPr>
          <a:xfrm>
            <a:off x="8000636" y="4572104"/>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pic>
        <p:nvPicPr>
          <p:cNvPr id="4" name="Pictur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38BF956-C5CF-E54A-8D16-4BDD31C4E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217" y="1188563"/>
            <a:ext cx="8206927" cy="4554444"/>
          </a:xfrm>
          <a:prstGeom prst="rect">
            <a:avLst/>
          </a:prstGeom>
        </p:spPr>
      </p:pic>
      <p:sp>
        <p:nvSpPr>
          <p:cNvPr id="2" name="TextBox 1"/>
          <p:cNvSpPr txBox="1"/>
          <p:nvPr/>
        </p:nvSpPr>
        <p:spPr>
          <a:xfrm>
            <a:off x="4670855" y="6062170"/>
            <a:ext cx="7193724" cy="338554"/>
          </a:xfrm>
          <a:prstGeom prst="rect">
            <a:avLst/>
          </a:prstGeom>
          <a:noFill/>
        </p:spPr>
        <p:txBody>
          <a:bodyPr wrap="square" rtlCol="0">
            <a:spAutoFit/>
          </a:bodyPr>
          <a:lstStyle/>
          <a:p>
            <a:r>
              <a:rPr lang="es-ES" sz="1600" i="1" dirty="0">
                <a:solidFill>
                  <a:schemeClr val="bg1"/>
                </a:solidFill>
              </a:rPr>
              <a:t>MyLion será el lugar de los informes de actividades de servicio a partir del 1 de julio de 2019.</a:t>
            </a:r>
          </a:p>
        </p:txBody>
      </p:sp>
    </p:spTree>
    <p:extLst>
      <p:ext uri="{BB962C8B-B14F-4D97-AF65-F5344CB8AC3E}">
        <p14:creationId xmlns:p14="http://schemas.microsoft.com/office/powerpoint/2010/main" val="1602337836"/>
      </p:ext>
    </p:extLst>
  </p:cSld>
  <p:clrMapOvr>
    <a:masterClrMapping/>
  </p:clrMapOvr>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4536</Words>
  <Application>Microsoft Office PowerPoint</Application>
  <PresentationFormat>Widescreen</PresentationFormat>
  <Paragraphs>321</Paragraphs>
  <Slides>28</Slides>
  <Notes>28</Notes>
  <HiddenSlides>0</HiddenSlides>
  <MMClips>0</MMClips>
  <ScaleCrop>false</ScaleCrop>
  <HeadingPairs>
    <vt:vector size="6" baseType="variant">
      <vt:variant>
        <vt:lpstr>Fonts Used</vt:lpstr>
      </vt:variant>
      <vt:variant>
        <vt:i4>14</vt:i4>
      </vt:variant>
      <vt:variant>
        <vt:lpstr>Theme</vt:lpstr>
      </vt:variant>
      <vt:variant>
        <vt:i4>15</vt:i4>
      </vt:variant>
      <vt:variant>
        <vt:lpstr>Slide Titles</vt:lpstr>
      </vt:variant>
      <vt:variant>
        <vt:i4>28</vt:i4>
      </vt:variant>
    </vt:vector>
  </HeadingPairs>
  <TitlesOfParts>
    <vt:vector size="57" baseType="lpstr">
      <vt:lpstr>Arial</vt:lpstr>
      <vt:lpstr>Arial Hebrew Scholar</vt:lpstr>
      <vt:lpstr>Calibri</vt:lpstr>
      <vt:lpstr>Century Gothic</vt:lpstr>
      <vt:lpstr>Century Gothic Regular</vt:lpstr>
      <vt:lpstr>Helvetica</vt:lpstr>
      <vt:lpstr>Helvetica Neue</vt:lpstr>
      <vt:lpstr>Open Sans</vt:lpstr>
      <vt:lpstr>Open Sans</vt:lpstr>
      <vt:lpstr>Open Sans Regular</vt:lpstr>
      <vt:lpstr>Segoe UI</vt:lpstr>
      <vt:lpstr>Segoe UI Light</vt:lpstr>
      <vt:lpstr>Segoe UI Semibold</vt:lpstr>
      <vt:lpstr>ヒラギノ角ゴ Pro W3</vt:lpstr>
      <vt:lpstr>2_No Page Number</vt:lpstr>
      <vt:lpstr>Blue Page Number</vt:lpstr>
      <vt:lpstr>No Page Number</vt:lpstr>
      <vt:lpstr>3_Lions_PowerPoint_Template_June2016_Template-1</vt:lpstr>
      <vt:lpstr>3_Blue Page Number</vt:lpstr>
      <vt:lpstr>2_Lions_PowerPoint_Template_June2016_Template-1</vt:lpstr>
      <vt:lpstr>White Page Number</vt:lpstr>
      <vt:lpstr>4_Lions_PowerPoint_Template_June2016_Template-1</vt:lpstr>
      <vt:lpstr>1_Lions_PowerPoint_Template_June2016_Template-1</vt:lpstr>
      <vt:lpstr>1_White Page Number</vt:lpstr>
      <vt:lpstr>2_White Page Number</vt:lpstr>
      <vt:lpstr>4_Blue Page Number</vt:lpstr>
      <vt:lpstr>2_Blue Page Number</vt:lpstr>
      <vt:lpstr>5_Lions_PowerPoint_Template_June2016_Template-1</vt:lpstr>
      <vt:lpstr>3_No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Uribarri, Elena</cp:lastModifiedBy>
  <cp:revision>272</cp:revision>
  <cp:lastPrinted>2019-02-19T18:34:58Z</cp:lastPrinted>
  <dcterms:created xsi:type="dcterms:W3CDTF">2019-02-13T18:13:08Z</dcterms:created>
  <dcterms:modified xsi:type="dcterms:W3CDTF">2019-06-07T12:38:49Z</dcterms:modified>
</cp:coreProperties>
</file>