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8" r:id="rId2"/>
    <p:sldMasterId id="2147483705" r:id="rId3"/>
    <p:sldMasterId id="2147483723" r:id="rId4"/>
    <p:sldMasterId id="2147483741" r:id="rId5"/>
    <p:sldMasterId id="2147483759" r:id="rId6"/>
    <p:sldMasterId id="2147483785" r:id="rId7"/>
  </p:sldMasterIdLst>
  <p:notesMasterIdLst>
    <p:notesMasterId r:id="rId77"/>
  </p:notesMasterIdLst>
  <p:sldIdLst>
    <p:sldId id="386" r:id="rId8"/>
    <p:sldId id="389" r:id="rId9"/>
    <p:sldId id="388" r:id="rId10"/>
    <p:sldId id="390" r:id="rId11"/>
    <p:sldId id="391" r:id="rId12"/>
    <p:sldId id="412" r:id="rId13"/>
    <p:sldId id="413" r:id="rId14"/>
    <p:sldId id="456" r:id="rId15"/>
    <p:sldId id="414" r:id="rId16"/>
    <p:sldId id="415" r:id="rId17"/>
    <p:sldId id="399" r:id="rId18"/>
    <p:sldId id="458" r:id="rId19"/>
    <p:sldId id="401" r:id="rId20"/>
    <p:sldId id="405" r:id="rId21"/>
    <p:sldId id="406" r:id="rId22"/>
    <p:sldId id="407" r:id="rId23"/>
    <p:sldId id="408" r:id="rId24"/>
    <p:sldId id="409" r:id="rId25"/>
    <p:sldId id="410" r:id="rId26"/>
    <p:sldId id="289" r:id="rId27"/>
    <p:sldId id="417" r:id="rId28"/>
    <p:sldId id="338" r:id="rId29"/>
    <p:sldId id="339" r:id="rId30"/>
    <p:sldId id="340" r:id="rId31"/>
    <p:sldId id="341" r:id="rId32"/>
    <p:sldId id="342" r:id="rId33"/>
    <p:sldId id="423" r:id="rId34"/>
    <p:sldId id="421" r:id="rId35"/>
    <p:sldId id="424" r:id="rId36"/>
    <p:sldId id="459" r:id="rId37"/>
    <p:sldId id="312" r:id="rId38"/>
    <p:sldId id="348" r:id="rId39"/>
    <p:sldId id="428" r:id="rId40"/>
    <p:sldId id="429" r:id="rId41"/>
    <p:sldId id="460" r:id="rId42"/>
    <p:sldId id="461" r:id="rId43"/>
    <p:sldId id="432" r:id="rId44"/>
    <p:sldId id="433" r:id="rId45"/>
    <p:sldId id="355" r:id="rId46"/>
    <p:sldId id="356" r:id="rId47"/>
    <p:sldId id="357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367" r:id="rId58"/>
    <p:sldId id="443" r:id="rId59"/>
    <p:sldId id="444" r:id="rId60"/>
    <p:sldId id="445" r:id="rId61"/>
    <p:sldId id="446" r:id="rId62"/>
    <p:sldId id="447" r:id="rId63"/>
    <p:sldId id="373" r:id="rId64"/>
    <p:sldId id="374" r:id="rId65"/>
    <p:sldId id="375" r:id="rId66"/>
    <p:sldId id="462" r:id="rId67"/>
    <p:sldId id="377" r:id="rId68"/>
    <p:sldId id="463" r:id="rId69"/>
    <p:sldId id="380" r:id="rId70"/>
    <p:sldId id="452" r:id="rId71"/>
    <p:sldId id="454" r:id="rId72"/>
    <p:sldId id="382" r:id="rId73"/>
    <p:sldId id="457" r:id="rId74"/>
    <p:sldId id="455" r:id="rId75"/>
    <p:sldId id="38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be, Ann" initials="L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5A"/>
    <a:srgbClr val="00338D"/>
    <a:srgbClr val="B3B2B1"/>
    <a:srgbClr val="FFFFFF"/>
    <a:srgbClr val="EBB700"/>
    <a:srgbClr val="004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4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6" d="100"/>
        <a:sy n="116" d="100"/>
      </p:scale>
      <p:origin x="0" y="-2968"/>
    </p:cViewPr>
  </p:sorterViewPr>
  <p:notesViewPr>
    <p:cSldViewPr snapToGrid="0">
      <p:cViewPr varScale="1">
        <p:scale>
          <a:sx n="66" d="100"/>
          <a:sy n="66" d="100"/>
        </p:scale>
        <p:origin x="16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68E5A-9077-416F-B000-12B10E9B073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ADAA0-3C2B-452A-A2ED-5EB487A82E30}">
      <dgm:prSet phldrT="[Text]" custT="1"/>
      <dgm:spPr>
        <a:solidFill>
          <a:srgbClr val="54565A"/>
        </a:solidFill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Administrador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EC640-6B2A-4627-9BCD-8B55D3E1C9F2}" type="parTrans" cxnId="{0375FD94-2900-499E-B848-B294D04EAA21}">
      <dgm:prSet/>
      <dgm:spPr/>
      <dgm:t>
        <a:bodyPr/>
        <a:lstStyle/>
        <a:p>
          <a:endParaRPr lang="en-US"/>
        </a:p>
      </dgm:t>
    </dgm:pt>
    <dgm:pt modelId="{34226B5C-91EC-45CF-B011-B2340C7491C4}" type="sibTrans" cxnId="{0375FD94-2900-499E-B848-B294D04EAA21}">
      <dgm:prSet/>
      <dgm:spPr/>
      <dgm:t>
        <a:bodyPr/>
        <a:lstStyle/>
        <a:p>
          <a:endParaRPr lang="en-US"/>
        </a:p>
      </dgm:t>
    </dgm:pt>
    <dgm:pt modelId="{50F82A0C-ED8F-44A9-A7B0-89315E08489E}">
      <dgm:prSet phldrT="[Text]" custT="1"/>
      <dgm:spPr>
        <a:solidFill>
          <a:srgbClr val="54565A"/>
        </a:solidFill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Consejero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0D3F2-49A3-4EDD-B2FE-C939F3F7DD73}" type="parTrans" cxnId="{9B29A414-AB83-4BB4-9ED9-6A061490CC28}">
      <dgm:prSet/>
      <dgm:spPr/>
      <dgm:t>
        <a:bodyPr/>
        <a:lstStyle/>
        <a:p>
          <a:endParaRPr lang="en-US"/>
        </a:p>
      </dgm:t>
    </dgm:pt>
    <dgm:pt modelId="{3AB559C1-D1A4-43FA-9DD1-0F665A1741DB}" type="sibTrans" cxnId="{9B29A414-AB83-4BB4-9ED9-6A061490CC28}">
      <dgm:prSet/>
      <dgm:spPr/>
      <dgm:t>
        <a:bodyPr/>
        <a:lstStyle/>
        <a:p>
          <a:endParaRPr lang="en-US"/>
        </a:p>
      </dgm:t>
    </dgm:pt>
    <dgm:pt modelId="{02DF3932-6CF1-4B8E-A9BF-EA89486F903E}">
      <dgm:prSet phldrT="[Text]" custT="1"/>
      <dgm:spPr>
        <a:solidFill>
          <a:srgbClr val="54565A"/>
        </a:solidFill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Enlace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1796A-3245-431C-9265-86E5154BAABF}" type="parTrans" cxnId="{395F0DC7-9188-4003-9970-8B0B55106E02}">
      <dgm:prSet/>
      <dgm:spPr/>
      <dgm:t>
        <a:bodyPr/>
        <a:lstStyle/>
        <a:p>
          <a:endParaRPr lang="en-US"/>
        </a:p>
      </dgm:t>
    </dgm:pt>
    <dgm:pt modelId="{D7AFFC8C-2B81-48EF-B277-E1E42FDE4115}" type="sibTrans" cxnId="{395F0DC7-9188-4003-9970-8B0B55106E02}">
      <dgm:prSet/>
      <dgm:spPr/>
      <dgm:t>
        <a:bodyPr/>
        <a:lstStyle/>
        <a:p>
          <a:endParaRPr lang="en-US"/>
        </a:p>
      </dgm:t>
    </dgm:pt>
    <dgm:pt modelId="{58CCA04C-C74A-4022-B52E-C2A1151DD35B}">
      <dgm:prSet phldrT="[Text]" custT="1"/>
      <dgm:spPr>
        <a:solidFill>
          <a:srgbClr val="54565A"/>
        </a:solidFill>
        <a:ln>
          <a:solidFill>
            <a:srgbClr val="EBB700"/>
          </a:solidFill>
        </a:ln>
      </dgm:spPr>
      <dgm:t>
        <a:bodyPr/>
        <a:lstStyle/>
        <a:p>
          <a:r>
            <a:rPr lang="es-ES" sz="1200" dirty="0" smtClean="0">
              <a:latin typeface="Arial" panose="020B0604020202020204" pitchFamily="34" charset="0"/>
            </a:rPr>
            <a:t>Entusiasta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13E3B-BC74-4DA4-AB72-40CDA6C2700C}" type="parTrans" cxnId="{E43EEAF1-A207-4AF0-982F-27FCDFE5FED2}">
      <dgm:prSet/>
      <dgm:spPr/>
      <dgm:t>
        <a:bodyPr/>
        <a:lstStyle/>
        <a:p>
          <a:endParaRPr lang="en-US"/>
        </a:p>
      </dgm:t>
    </dgm:pt>
    <dgm:pt modelId="{55ACC210-0FEC-4CE5-9D51-37F2741064E2}" type="sibTrans" cxnId="{E43EEAF1-A207-4AF0-982F-27FCDFE5FED2}">
      <dgm:prSet/>
      <dgm:spPr/>
      <dgm:t>
        <a:bodyPr/>
        <a:lstStyle/>
        <a:p>
          <a:endParaRPr lang="en-US"/>
        </a:p>
      </dgm:t>
    </dgm:pt>
    <dgm:pt modelId="{979F81AA-DDBF-44A6-9904-7BFB531159E1}">
      <dgm:prSet phldrT="[Text]" custT="1"/>
      <dgm:spPr>
        <a:solidFill>
          <a:srgbClr val="54565A"/>
        </a:solidFill>
        <a:ln>
          <a:solidFill>
            <a:srgbClr val="EBB700"/>
          </a:solidFill>
        </a:ln>
      </dgm:spPr>
      <dgm:t>
        <a:bodyPr/>
        <a:lstStyle/>
        <a:p>
          <a:r>
            <a:rPr lang="es-ES" sz="1200" dirty="0" smtClean="0">
              <a:latin typeface="Arial" panose="020B0604020202020204" pitchFamily="34" charset="0"/>
            </a:rPr>
            <a:t>Expositor hábil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AD9D7-D4E3-43DA-BC04-5BFFA11D31F9}" type="parTrans" cxnId="{BDB4103B-46CB-4569-9AB3-E46C78A50A64}">
      <dgm:prSet/>
      <dgm:spPr/>
      <dgm:t>
        <a:bodyPr/>
        <a:lstStyle/>
        <a:p>
          <a:endParaRPr lang="en-US"/>
        </a:p>
      </dgm:t>
    </dgm:pt>
    <dgm:pt modelId="{1063451E-2BB8-4B49-8BDE-106477CF78FF}" type="sibTrans" cxnId="{BDB4103B-46CB-4569-9AB3-E46C78A50A64}">
      <dgm:prSet/>
      <dgm:spPr/>
      <dgm:t>
        <a:bodyPr/>
        <a:lstStyle/>
        <a:p>
          <a:endParaRPr lang="en-US"/>
        </a:p>
      </dgm:t>
    </dgm:pt>
    <dgm:pt modelId="{B4F54436-2CE4-44F9-9E11-9797AD221C6D}">
      <dgm:prSet phldrT="[Text]" custT="1"/>
      <dgm:spPr>
        <a:solidFill>
          <a:srgbClr val="54565A"/>
        </a:solidFill>
        <a:ln>
          <a:solidFill>
            <a:srgbClr val="EBB700"/>
          </a:solidFill>
        </a:ln>
      </dgm:spPr>
      <dgm:t>
        <a:bodyPr/>
        <a:lstStyle/>
        <a:p>
          <a:pPr algn="l"/>
          <a:r>
            <a:rPr lang="es-ES" sz="1200" dirty="0" smtClean="0">
              <a:latin typeface="Arial" panose="020B0604020202020204" pitchFamily="34" charset="0"/>
            </a:rPr>
            <a:t>Oyente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60B58-1987-4241-B60B-39B64C320056}" type="parTrans" cxnId="{B54AFCBF-5A1B-4100-89D9-CCA7941EA3C5}">
      <dgm:prSet/>
      <dgm:spPr/>
      <dgm:t>
        <a:bodyPr/>
        <a:lstStyle/>
        <a:p>
          <a:endParaRPr lang="en-US"/>
        </a:p>
      </dgm:t>
    </dgm:pt>
    <dgm:pt modelId="{4703DE9F-318D-49C3-BC65-6EA7299A7FAB}" type="sibTrans" cxnId="{B54AFCBF-5A1B-4100-89D9-CCA7941EA3C5}">
      <dgm:prSet/>
      <dgm:spPr/>
      <dgm:t>
        <a:bodyPr/>
        <a:lstStyle/>
        <a:p>
          <a:endParaRPr lang="en-US"/>
        </a:p>
      </dgm:t>
    </dgm:pt>
    <dgm:pt modelId="{2E204A8A-ABDB-4EA6-8C75-4B3578FAC632}">
      <dgm:prSet phldrT="[Text]"/>
      <dgm:spPr>
        <a:solidFill>
          <a:srgbClr val="54565A"/>
        </a:solidFill>
        <a:ln>
          <a:solidFill>
            <a:srgbClr val="EBB700"/>
          </a:solidFill>
        </a:ln>
      </dgm:spPr>
      <dgm:t>
        <a:bodyPr/>
        <a:lstStyle/>
        <a:p>
          <a:r>
            <a:rPr lang="es-ES" dirty="0" smtClean="0">
              <a:latin typeface="Arial" panose="020B0604020202020204" pitchFamily="34" charset="0"/>
            </a:rPr>
            <a:t>Versado en tecnología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3AB42-727C-4797-AFA5-9B0C854CB159}" type="parTrans" cxnId="{2BD94893-EE06-40EF-BB82-EEAD87CE84BF}">
      <dgm:prSet/>
      <dgm:spPr/>
      <dgm:t>
        <a:bodyPr/>
        <a:lstStyle/>
        <a:p>
          <a:endParaRPr lang="en-US"/>
        </a:p>
      </dgm:t>
    </dgm:pt>
    <dgm:pt modelId="{7A1EAF4E-ED2B-4DE1-A2B0-73295B8EDCCC}" type="sibTrans" cxnId="{2BD94893-EE06-40EF-BB82-EEAD87CE84BF}">
      <dgm:prSet/>
      <dgm:spPr/>
      <dgm:t>
        <a:bodyPr/>
        <a:lstStyle/>
        <a:p>
          <a:endParaRPr lang="en-US"/>
        </a:p>
      </dgm:t>
    </dgm:pt>
    <dgm:pt modelId="{84109E80-8CA9-45AE-A682-D57FFE1C0CA1}" type="pres">
      <dgm:prSet presAssocID="{54868E5A-9077-416F-B000-12B10E9B07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399C2-C44F-43FE-AC84-368A62640879}" type="pres">
      <dgm:prSet presAssocID="{F89ADAA0-3C2B-452A-A2ED-5EB487A82E30}" presName="node" presStyleLbl="node1" presStyleIdx="0" presStyleCnt="7" custScaleX="107323" custScaleY="100000" custRadScaleRad="99037" custRadScaleInc="-18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44CA1-2F25-4670-A8CE-5C69F9BA1B92}" type="pres">
      <dgm:prSet presAssocID="{F89ADAA0-3C2B-452A-A2ED-5EB487A82E30}" presName="spNode" presStyleCnt="0"/>
      <dgm:spPr/>
      <dgm:t>
        <a:bodyPr/>
        <a:lstStyle/>
        <a:p>
          <a:endParaRPr lang="en-US"/>
        </a:p>
      </dgm:t>
    </dgm:pt>
    <dgm:pt modelId="{2FCAE97D-2E7D-4EEA-9F53-050E29B433BB}" type="pres">
      <dgm:prSet presAssocID="{34226B5C-91EC-45CF-B011-B2340C7491C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31520AE-621C-4B5C-923F-2CBD5DB03151}" type="pres">
      <dgm:prSet presAssocID="{50F82A0C-ED8F-44A9-A7B0-89315E08489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958B-1802-4FD8-AA5A-B08DCF1EEE5C}" type="pres">
      <dgm:prSet presAssocID="{50F82A0C-ED8F-44A9-A7B0-89315E08489E}" presName="spNode" presStyleCnt="0"/>
      <dgm:spPr/>
      <dgm:t>
        <a:bodyPr/>
        <a:lstStyle/>
        <a:p>
          <a:endParaRPr lang="en-US"/>
        </a:p>
      </dgm:t>
    </dgm:pt>
    <dgm:pt modelId="{399A343C-DA5B-4B57-9079-7FEB57BC26EE}" type="pres">
      <dgm:prSet presAssocID="{3AB559C1-D1A4-43FA-9DD1-0F665A1741DB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E6D6F3E-9919-48EF-9615-3760B7A8F66E}" type="pres">
      <dgm:prSet presAssocID="{02DF3932-6CF1-4B8E-A9BF-EA89486F903E}" presName="node" presStyleLbl="node1" presStyleIdx="2" presStyleCnt="7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6E5BE-6865-41AD-9DD2-5E9BE4B779A7}" type="pres">
      <dgm:prSet presAssocID="{02DF3932-6CF1-4B8E-A9BF-EA89486F903E}" presName="spNode" presStyleCnt="0"/>
      <dgm:spPr/>
      <dgm:t>
        <a:bodyPr/>
        <a:lstStyle/>
        <a:p>
          <a:endParaRPr lang="en-US"/>
        </a:p>
      </dgm:t>
    </dgm:pt>
    <dgm:pt modelId="{AD3F2E67-02D8-4531-B6F2-08EC5CEDCBA5}" type="pres">
      <dgm:prSet presAssocID="{D7AFFC8C-2B81-48EF-B277-E1E42FDE4115}" presName="sibTrans" presStyleLbl="sibTrans1D1" presStyleIdx="2" presStyleCnt="7"/>
      <dgm:spPr/>
      <dgm:t>
        <a:bodyPr/>
        <a:lstStyle/>
        <a:p>
          <a:endParaRPr lang="en-US"/>
        </a:p>
      </dgm:t>
    </dgm:pt>
    <dgm:pt modelId="{4893A52E-F9D1-4B5F-BC3C-BDAEE48174E6}" type="pres">
      <dgm:prSet presAssocID="{58CCA04C-C74A-4022-B52E-C2A1151DD35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44993-E12B-4735-B6FD-6EC75B2738A8}" type="pres">
      <dgm:prSet presAssocID="{58CCA04C-C74A-4022-B52E-C2A1151DD35B}" presName="spNode" presStyleCnt="0"/>
      <dgm:spPr/>
      <dgm:t>
        <a:bodyPr/>
        <a:lstStyle/>
        <a:p>
          <a:endParaRPr lang="en-US"/>
        </a:p>
      </dgm:t>
    </dgm:pt>
    <dgm:pt modelId="{481D39C9-34C4-48D2-B33B-8B9855B6F190}" type="pres">
      <dgm:prSet presAssocID="{55ACC210-0FEC-4CE5-9D51-37F2741064E2}" presName="sibTrans" presStyleLbl="sibTrans1D1" presStyleIdx="3" presStyleCnt="7"/>
      <dgm:spPr/>
      <dgm:t>
        <a:bodyPr/>
        <a:lstStyle/>
        <a:p>
          <a:endParaRPr lang="en-US"/>
        </a:p>
      </dgm:t>
    </dgm:pt>
    <dgm:pt modelId="{7BCB6EB6-CC09-40C6-8E24-7E5D448CCA6F}" type="pres">
      <dgm:prSet presAssocID="{979F81AA-DDBF-44A6-9904-7BFB531159E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72343-BF4A-4849-8762-15CF2FC442CD}" type="pres">
      <dgm:prSet presAssocID="{979F81AA-DDBF-44A6-9904-7BFB531159E1}" presName="spNode" presStyleCnt="0"/>
      <dgm:spPr/>
      <dgm:t>
        <a:bodyPr/>
        <a:lstStyle/>
        <a:p>
          <a:endParaRPr lang="en-US"/>
        </a:p>
      </dgm:t>
    </dgm:pt>
    <dgm:pt modelId="{4C09CBC2-0DF6-4CA2-8834-FDC42239A676}" type="pres">
      <dgm:prSet presAssocID="{1063451E-2BB8-4B49-8BDE-106477CF78FF}" presName="sibTrans" presStyleLbl="sibTrans1D1" presStyleIdx="4" presStyleCnt="7"/>
      <dgm:spPr/>
      <dgm:t>
        <a:bodyPr/>
        <a:lstStyle/>
        <a:p>
          <a:endParaRPr lang="en-US"/>
        </a:p>
      </dgm:t>
    </dgm:pt>
    <dgm:pt modelId="{B5C30E7B-2012-4477-9B47-CAEFBD03A6F8}" type="pres">
      <dgm:prSet presAssocID="{B4F54436-2CE4-44F9-9E11-9797AD221C6D}" presName="node" presStyleLbl="node1" presStyleIdx="5" presStyleCnt="7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4FEFE-1D03-4396-B457-097BC541C7C2}" type="pres">
      <dgm:prSet presAssocID="{B4F54436-2CE4-44F9-9E11-9797AD221C6D}" presName="spNode" presStyleCnt="0"/>
      <dgm:spPr/>
      <dgm:t>
        <a:bodyPr/>
        <a:lstStyle/>
        <a:p>
          <a:endParaRPr lang="en-US"/>
        </a:p>
      </dgm:t>
    </dgm:pt>
    <dgm:pt modelId="{3A61EB1C-935F-4D92-B54E-198B71473C0B}" type="pres">
      <dgm:prSet presAssocID="{4703DE9F-318D-49C3-BC65-6EA7299A7FAB}" presName="sibTrans" presStyleLbl="sibTrans1D1" presStyleIdx="5" presStyleCnt="7"/>
      <dgm:spPr/>
      <dgm:t>
        <a:bodyPr/>
        <a:lstStyle/>
        <a:p>
          <a:endParaRPr lang="en-US"/>
        </a:p>
      </dgm:t>
    </dgm:pt>
    <dgm:pt modelId="{F1CECF3A-44E3-4E43-A692-86DA868B2528}" type="pres">
      <dgm:prSet presAssocID="{2E204A8A-ABDB-4EA6-8C75-4B3578FAC632}" presName="node" presStyleLbl="node1" presStyleIdx="6" presStyleCnt="7" custScaleX="100000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D13A0-46D3-4638-B700-CA4C71932A6B}" type="pres">
      <dgm:prSet presAssocID="{2E204A8A-ABDB-4EA6-8C75-4B3578FAC632}" presName="spNode" presStyleCnt="0"/>
      <dgm:spPr/>
      <dgm:t>
        <a:bodyPr/>
        <a:lstStyle/>
        <a:p>
          <a:endParaRPr lang="en-US"/>
        </a:p>
      </dgm:t>
    </dgm:pt>
    <dgm:pt modelId="{CE93910E-755F-408E-A3CF-52B9026C306E}" type="pres">
      <dgm:prSet presAssocID="{7A1EAF4E-ED2B-4DE1-A2B0-73295B8EDCCC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955BBBCE-F055-414D-B3D1-A572AA6F8064}" type="presOf" srcId="{54868E5A-9077-416F-B000-12B10E9B073A}" destId="{84109E80-8CA9-45AE-A682-D57FFE1C0CA1}" srcOrd="0" destOrd="0" presId="urn:microsoft.com/office/officeart/2005/8/layout/cycle6"/>
    <dgm:cxn modelId="{B54AFCBF-5A1B-4100-89D9-CCA7941EA3C5}" srcId="{54868E5A-9077-416F-B000-12B10E9B073A}" destId="{B4F54436-2CE4-44F9-9E11-9797AD221C6D}" srcOrd="5" destOrd="0" parTransId="{DCE60B58-1987-4241-B60B-39B64C320056}" sibTransId="{4703DE9F-318D-49C3-BC65-6EA7299A7FAB}"/>
    <dgm:cxn modelId="{7F5C960A-CE05-46E3-8FAA-848596F98401}" type="presOf" srcId="{55ACC210-0FEC-4CE5-9D51-37F2741064E2}" destId="{481D39C9-34C4-48D2-B33B-8B9855B6F190}" srcOrd="0" destOrd="0" presId="urn:microsoft.com/office/officeart/2005/8/layout/cycle6"/>
    <dgm:cxn modelId="{32B76DC7-BAD0-47E5-B8EA-CC05D69CEB05}" type="presOf" srcId="{D7AFFC8C-2B81-48EF-B277-E1E42FDE4115}" destId="{AD3F2E67-02D8-4531-B6F2-08EC5CEDCBA5}" srcOrd="0" destOrd="0" presId="urn:microsoft.com/office/officeart/2005/8/layout/cycle6"/>
    <dgm:cxn modelId="{2BD94893-EE06-40EF-BB82-EEAD87CE84BF}" srcId="{54868E5A-9077-416F-B000-12B10E9B073A}" destId="{2E204A8A-ABDB-4EA6-8C75-4B3578FAC632}" srcOrd="6" destOrd="0" parTransId="{FCC3AB42-727C-4797-AFA5-9B0C854CB159}" sibTransId="{7A1EAF4E-ED2B-4DE1-A2B0-73295B8EDCCC}"/>
    <dgm:cxn modelId="{E43EEAF1-A207-4AF0-982F-27FCDFE5FED2}" srcId="{54868E5A-9077-416F-B000-12B10E9B073A}" destId="{58CCA04C-C74A-4022-B52E-C2A1151DD35B}" srcOrd="3" destOrd="0" parTransId="{41113E3B-BC74-4DA4-AB72-40CDA6C2700C}" sibTransId="{55ACC210-0FEC-4CE5-9D51-37F2741064E2}"/>
    <dgm:cxn modelId="{DF707858-7491-41E6-8064-C5FC2A9BB969}" type="presOf" srcId="{58CCA04C-C74A-4022-B52E-C2A1151DD35B}" destId="{4893A52E-F9D1-4B5F-BC3C-BDAEE48174E6}" srcOrd="0" destOrd="0" presId="urn:microsoft.com/office/officeart/2005/8/layout/cycle6"/>
    <dgm:cxn modelId="{02907BF6-43B2-4A6C-9351-3F3DFF42F201}" type="presOf" srcId="{4703DE9F-318D-49C3-BC65-6EA7299A7FAB}" destId="{3A61EB1C-935F-4D92-B54E-198B71473C0B}" srcOrd="0" destOrd="0" presId="urn:microsoft.com/office/officeart/2005/8/layout/cycle6"/>
    <dgm:cxn modelId="{8B11D695-E834-4480-BAE4-2A26D2B0EF6A}" type="presOf" srcId="{F89ADAA0-3C2B-452A-A2ED-5EB487A82E30}" destId="{1DB399C2-C44F-43FE-AC84-368A62640879}" srcOrd="0" destOrd="0" presId="urn:microsoft.com/office/officeart/2005/8/layout/cycle6"/>
    <dgm:cxn modelId="{7D55DE8E-70C9-4D91-9BD3-FE97A7B102F3}" type="presOf" srcId="{34226B5C-91EC-45CF-B011-B2340C7491C4}" destId="{2FCAE97D-2E7D-4EEA-9F53-050E29B433BB}" srcOrd="0" destOrd="0" presId="urn:microsoft.com/office/officeart/2005/8/layout/cycle6"/>
    <dgm:cxn modelId="{C1EC3C40-A6CA-4B99-BEBC-FE7207C7243C}" type="presOf" srcId="{3AB559C1-D1A4-43FA-9DD1-0F665A1741DB}" destId="{399A343C-DA5B-4B57-9079-7FEB57BC26EE}" srcOrd="0" destOrd="0" presId="urn:microsoft.com/office/officeart/2005/8/layout/cycle6"/>
    <dgm:cxn modelId="{8817F2B7-AE3E-4CDA-A160-72A937FFDC36}" type="presOf" srcId="{50F82A0C-ED8F-44A9-A7B0-89315E08489E}" destId="{431520AE-621C-4B5C-923F-2CBD5DB03151}" srcOrd="0" destOrd="0" presId="urn:microsoft.com/office/officeart/2005/8/layout/cycle6"/>
    <dgm:cxn modelId="{10E6A449-DD75-4FBB-9094-6296A9FA564F}" type="presOf" srcId="{1063451E-2BB8-4B49-8BDE-106477CF78FF}" destId="{4C09CBC2-0DF6-4CA2-8834-FDC42239A676}" srcOrd="0" destOrd="0" presId="urn:microsoft.com/office/officeart/2005/8/layout/cycle6"/>
    <dgm:cxn modelId="{9B29A414-AB83-4BB4-9ED9-6A061490CC28}" srcId="{54868E5A-9077-416F-B000-12B10E9B073A}" destId="{50F82A0C-ED8F-44A9-A7B0-89315E08489E}" srcOrd="1" destOrd="0" parTransId="{C560D3F2-49A3-4EDD-B2FE-C939F3F7DD73}" sibTransId="{3AB559C1-D1A4-43FA-9DD1-0F665A1741DB}"/>
    <dgm:cxn modelId="{69ACEA99-7556-4091-92C5-89678B0B5798}" type="presOf" srcId="{7A1EAF4E-ED2B-4DE1-A2B0-73295B8EDCCC}" destId="{CE93910E-755F-408E-A3CF-52B9026C306E}" srcOrd="0" destOrd="0" presId="urn:microsoft.com/office/officeart/2005/8/layout/cycle6"/>
    <dgm:cxn modelId="{BDB4103B-46CB-4569-9AB3-E46C78A50A64}" srcId="{54868E5A-9077-416F-B000-12B10E9B073A}" destId="{979F81AA-DDBF-44A6-9904-7BFB531159E1}" srcOrd="4" destOrd="0" parTransId="{73CAD9D7-D4E3-43DA-BC04-5BFFA11D31F9}" sibTransId="{1063451E-2BB8-4B49-8BDE-106477CF78FF}"/>
    <dgm:cxn modelId="{14864C2F-EC44-43E0-BEE4-47BC68B0C1AB}" type="presOf" srcId="{02DF3932-6CF1-4B8E-A9BF-EA89486F903E}" destId="{BE6D6F3E-9919-48EF-9615-3760B7A8F66E}" srcOrd="0" destOrd="0" presId="urn:microsoft.com/office/officeart/2005/8/layout/cycle6"/>
    <dgm:cxn modelId="{395F0DC7-9188-4003-9970-8B0B55106E02}" srcId="{54868E5A-9077-416F-B000-12B10E9B073A}" destId="{02DF3932-6CF1-4B8E-A9BF-EA89486F903E}" srcOrd="2" destOrd="0" parTransId="{07D1796A-3245-431C-9265-86E5154BAABF}" sibTransId="{D7AFFC8C-2B81-48EF-B277-E1E42FDE4115}"/>
    <dgm:cxn modelId="{7CE2941F-465D-43F0-ACB2-C995BB53A9F9}" type="presOf" srcId="{B4F54436-2CE4-44F9-9E11-9797AD221C6D}" destId="{B5C30E7B-2012-4477-9B47-CAEFBD03A6F8}" srcOrd="0" destOrd="0" presId="urn:microsoft.com/office/officeart/2005/8/layout/cycle6"/>
    <dgm:cxn modelId="{245B22A9-4DEB-4FEB-8187-0B550C614B62}" type="presOf" srcId="{2E204A8A-ABDB-4EA6-8C75-4B3578FAC632}" destId="{F1CECF3A-44E3-4E43-A692-86DA868B2528}" srcOrd="0" destOrd="0" presId="urn:microsoft.com/office/officeart/2005/8/layout/cycle6"/>
    <dgm:cxn modelId="{0375FD94-2900-499E-B848-B294D04EAA21}" srcId="{54868E5A-9077-416F-B000-12B10E9B073A}" destId="{F89ADAA0-3C2B-452A-A2ED-5EB487A82E30}" srcOrd="0" destOrd="0" parTransId="{5B4EC640-6B2A-4627-9BCD-8B55D3E1C9F2}" sibTransId="{34226B5C-91EC-45CF-B011-B2340C7491C4}"/>
    <dgm:cxn modelId="{675250AA-4BAC-4F57-A585-C2ADC0725797}" type="presOf" srcId="{979F81AA-DDBF-44A6-9904-7BFB531159E1}" destId="{7BCB6EB6-CC09-40C6-8E24-7E5D448CCA6F}" srcOrd="0" destOrd="0" presId="urn:microsoft.com/office/officeart/2005/8/layout/cycle6"/>
    <dgm:cxn modelId="{0AD5EB09-B70F-4FFD-8591-27BAFD45EDA0}" type="presParOf" srcId="{84109E80-8CA9-45AE-A682-D57FFE1C0CA1}" destId="{1DB399C2-C44F-43FE-AC84-368A62640879}" srcOrd="0" destOrd="0" presId="urn:microsoft.com/office/officeart/2005/8/layout/cycle6"/>
    <dgm:cxn modelId="{AE205361-B67D-4C16-90A2-F064A18693EF}" type="presParOf" srcId="{84109E80-8CA9-45AE-A682-D57FFE1C0CA1}" destId="{86D44CA1-2F25-4670-A8CE-5C69F9BA1B92}" srcOrd="1" destOrd="0" presId="urn:microsoft.com/office/officeart/2005/8/layout/cycle6"/>
    <dgm:cxn modelId="{19F6A787-3BE6-4C4E-85AD-FD65FC707448}" type="presParOf" srcId="{84109E80-8CA9-45AE-A682-D57FFE1C0CA1}" destId="{2FCAE97D-2E7D-4EEA-9F53-050E29B433BB}" srcOrd="2" destOrd="0" presId="urn:microsoft.com/office/officeart/2005/8/layout/cycle6"/>
    <dgm:cxn modelId="{E77515D1-094D-49B7-9189-C705A65108C5}" type="presParOf" srcId="{84109E80-8CA9-45AE-A682-D57FFE1C0CA1}" destId="{431520AE-621C-4B5C-923F-2CBD5DB03151}" srcOrd="3" destOrd="0" presId="urn:microsoft.com/office/officeart/2005/8/layout/cycle6"/>
    <dgm:cxn modelId="{4ED69D36-339A-48D6-8BAF-5B97F2DC2B6D}" type="presParOf" srcId="{84109E80-8CA9-45AE-A682-D57FFE1C0CA1}" destId="{3717958B-1802-4FD8-AA5A-B08DCF1EEE5C}" srcOrd="4" destOrd="0" presId="urn:microsoft.com/office/officeart/2005/8/layout/cycle6"/>
    <dgm:cxn modelId="{EBE41BA5-B370-49A1-BB63-83A657F0BBEE}" type="presParOf" srcId="{84109E80-8CA9-45AE-A682-D57FFE1C0CA1}" destId="{399A343C-DA5B-4B57-9079-7FEB57BC26EE}" srcOrd="5" destOrd="0" presId="urn:microsoft.com/office/officeart/2005/8/layout/cycle6"/>
    <dgm:cxn modelId="{611E5CEC-69F6-4BF9-B3C2-165D12980E07}" type="presParOf" srcId="{84109E80-8CA9-45AE-A682-D57FFE1C0CA1}" destId="{BE6D6F3E-9919-48EF-9615-3760B7A8F66E}" srcOrd="6" destOrd="0" presId="urn:microsoft.com/office/officeart/2005/8/layout/cycle6"/>
    <dgm:cxn modelId="{9382DD08-9590-44AD-A40E-510DC65D306E}" type="presParOf" srcId="{84109E80-8CA9-45AE-A682-D57FFE1C0CA1}" destId="{2786E5BE-6865-41AD-9DD2-5E9BE4B779A7}" srcOrd="7" destOrd="0" presId="urn:microsoft.com/office/officeart/2005/8/layout/cycle6"/>
    <dgm:cxn modelId="{28DAD6C8-D3FD-4058-B425-1686AA67407A}" type="presParOf" srcId="{84109E80-8CA9-45AE-A682-D57FFE1C0CA1}" destId="{AD3F2E67-02D8-4531-B6F2-08EC5CEDCBA5}" srcOrd="8" destOrd="0" presId="urn:microsoft.com/office/officeart/2005/8/layout/cycle6"/>
    <dgm:cxn modelId="{2EF88FFE-B62D-4FA1-85A4-0A4334CDA57F}" type="presParOf" srcId="{84109E80-8CA9-45AE-A682-D57FFE1C0CA1}" destId="{4893A52E-F9D1-4B5F-BC3C-BDAEE48174E6}" srcOrd="9" destOrd="0" presId="urn:microsoft.com/office/officeart/2005/8/layout/cycle6"/>
    <dgm:cxn modelId="{8FD72D67-A7F8-45EC-8A91-F21D43B45C42}" type="presParOf" srcId="{84109E80-8CA9-45AE-A682-D57FFE1C0CA1}" destId="{4D144993-E12B-4735-B6FD-6EC75B2738A8}" srcOrd="10" destOrd="0" presId="urn:microsoft.com/office/officeart/2005/8/layout/cycle6"/>
    <dgm:cxn modelId="{4A586523-F5C9-47A1-8060-CB4CED201731}" type="presParOf" srcId="{84109E80-8CA9-45AE-A682-D57FFE1C0CA1}" destId="{481D39C9-34C4-48D2-B33B-8B9855B6F190}" srcOrd="11" destOrd="0" presId="urn:microsoft.com/office/officeart/2005/8/layout/cycle6"/>
    <dgm:cxn modelId="{80F5E84A-1BCC-460C-AD7B-1AD59FF8395E}" type="presParOf" srcId="{84109E80-8CA9-45AE-A682-D57FFE1C0CA1}" destId="{7BCB6EB6-CC09-40C6-8E24-7E5D448CCA6F}" srcOrd="12" destOrd="0" presId="urn:microsoft.com/office/officeart/2005/8/layout/cycle6"/>
    <dgm:cxn modelId="{C3B63F13-0F5C-42F9-A2D6-3D4E8707F973}" type="presParOf" srcId="{84109E80-8CA9-45AE-A682-D57FFE1C0CA1}" destId="{35172343-BF4A-4849-8762-15CF2FC442CD}" srcOrd="13" destOrd="0" presId="urn:microsoft.com/office/officeart/2005/8/layout/cycle6"/>
    <dgm:cxn modelId="{BCCAC3CA-3D30-474C-98A5-14264B6DC4B9}" type="presParOf" srcId="{84109E80-8CA9-45AE-A682-D57FFE1C0CA1}" destId="{4C09CBC2-0DF6-4CA2-8834-FDC42239A676}" srcOrd="14" destOrd="0" presId="urn:microsoft.com/office/officeart/2005/8/layout/cycle6"/>
    <dgm:cxn modelId="{E719B6C9-BE6B-47E1-A166-1636C76507A8}" type="presParOf" srcId="{84109E80-8CA9-45AE-A682-D57FFE1C0CA1}" destId="{B5C30E7B-2012-4477-9B47-CAEFBD03A6F8}" srcOrd="15" destOrd="0" presId="urn:microsoft.com/office/officeart/2005/8/layout/cycle6"/>
    <dgm:cxn modelId="{0858AB4A-5B90-41D1-A10A-1345E6137A0B}" type="presParOf" srcId="{84109E80-8CA9-45AE-A682-D57FFE1C0CA1}" destId="{4374FEFE-1D03-4396-B457-097BC541C7C2}" srcOrd="16" destOrd="0" presId="urn:microsoft.com/office/officeart/2005/8/layout/cycle6"/>
    <dgm:cxn modelId="{2DEB2A6C-2500-4A7E-B708-BDD9227C4743}" type="presParOf" srcId="{84109E80-8CA9-45AE-A682-D57FFE1C0CA1}" destId="{3A61EB1C-935F-4D92-B54E-198B71473C0B}" srcOrd="17" destOrd="0" presId="urn:microsoft.com/office/officeart/2005/8/layout/cycle6"/>
    <dgm:cxn modelId="{8CAE5301-A77E-4E86-BAD8-474089EAAC24}" type="presParOf" srcId="{84109E80-8CA9-45AE-A682-D57FFE1C0CA1}" destId="{F1CECF3A-44E3-4E43-A692-86DA868B2528}" srcOrd="18" destOrd="0" presId="urn:microsoft.com/office/officeart/2005/8/layout/cycle6"/>
    <dgm:cxn modelId="{9A405191-C6F8-4D87-ABD8-C3DE5FEF2ECA}" type="presParOf" srcId="{84109E80-8CA9-45AE-A682-D57FFE1C0CA1}" destId="{934D13A0-46D3-4638-B700-CA4C71932A6B}" srcOrd="19" destOrd="0" presId="urn:microsoft.com/office/officeart/2005/8/layout/cycle6"/>
    <dgm:cxn modelId="{2006560F-C9F8-4B87-BEFE-BEF6935F82CE}" type="presParOf" srcId="{84109E80-8CA9-45AE-A682-D57FFE1C0CA1}" destId="{CE93910E-755F-408E-A3CF-52B9026C306E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68E5A-9077-416F-B000-12B10E9B073A}" type="doc">
      <dgm:prSet loTypeId="urn:microsoft.com/office/officeart/2005/8/layout/cycle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9ADAA0-3C2B-452A-A2ED-5EB487A82E30}">
      <dgm:prSet phldrT="[Text]" custT="1"/>
      <dgm:spPr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Motivador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EC640-6B2A-4627-9BCD-8B55D3E1C9F2}" type="parTrans" cxnId="{0375FD94-2900-499E-B848-B294D04EAA21}">
      <dgm:prSet/>
      <dgm:spPr/>
      <dgm:t>
        <a:bodyPr/>
        <a:lstStyle/>
        <a:p>
          <a:endParaRPr lang="en-US"/>
        </a:p>
      </dgm:t>
    </dgm:pt>
    <dgm:pt modelId="{34226B5C-91EC-45CF-B011-B2340C7491C4}" type="sibTrans" cxnId="{0375FD94-2900-499E-B848-B294D04EAA21}">
      <dgm:prSet/>
      <dgm:spPr/>
      <dgm:t>
        <a:bodyPr/>
        <a:lstStyle/>
        <a:p>
          <a:endParaRPr lang="en-US"/>
        </a:p>
      </dgm:t>
    </dgm:pt>
    <dgm:pt modelId="{50F82A0C-ED8F-44A9-A7B0-89315E08489E}">
      <dgm:prSet phldrT="[Text]" custT="1"/>
      <dgm:spPr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Entrenador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0D3F2-49A3-4EDD-B2FE-C939F3F7DD73}" type="parTrans" cxnId="{9B29A414-AB83-4BB4-9ED9-6A061490CC28}">
      <dgm:prSet/>
      <dgm:spPr/>
      <dgm:t>
        <a:bodyPr/>
        <a:lstStyle/>
        <a:p>
          <a:endParaRPr lang="en-US"/>
        </a:p>
      </dgm:t>
    </dgm:pt>
    <dgm:pt modelId="{3AB559C1-D1A4-43FA-9DD1-0F665A1741DB}" type="sibTrans" cxnId="{9B29A414-AB83-4BB4-9ED9-6A061490CC28}">
      <dgm:prSet/>
      <dgm:spPr/>
      <dgm:t>
        <a:bodyPr/>
        <a:lstStyle/>
        <a:p>
          <a:endParaRPr lang="en-US"/>
        </a:p>
      </dgm:t>
    </dgm:pt>
    <dgm:pt modelId="{02DF3932-6CF1-4B8E-A9BF-EA89486F903E}">
      <dgm:prSet phldrT="[Text]" custT="1"/>
      <dgm:spPr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Comunicador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1796A-3245-431C-9265-86E5154BAABF}" type="parTrans" cxnId="{395F0DC7-9188-4003-9970-8B0B55106E02}">
      <dgm:prSet/>
      <dgm:spPr/>
      <dgm:t>
        <a:bodyPr/>
        <a:lstStyle/>
        <a:p>
          <a:endParaRPr lang="en-US"/>
        </a:p>
      </dgm:t>
    </dgm:pt>
    <dgm:pt modelId="{D7AFFC8C-2B81-48EF-B277-E1E42FDE4115}" type="sibTrans" cxnId="{395F0DC7-9188-4003-9970-8B0B55106E02}">
      <dgm:prSet/>
      <dgm:spPr/>
      <dgm:t>
        <a:bodyPr/>
        <a:lstStyle/>
        <a:p>
          <a:endParaRPr lang="en-US"/>
        </a:p>
      </dgm:t>
    </dgm:pt>
    <dgm:pt modelId="{58CCA04C-C74A-4022-B52E-C2A1151DD35B}">
      <dgm:prSet phldrT="[Text]" custT="1"/>
      <dgm:spPr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Observador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13E3B-BC74-4DA4-AB72-40CDA6C2700C}" type="parTrans" cxnId="{E43EEAF1-A207-4AF0-982F-27FCDFE5FED2}">
      <dgm:prSet/>
      <dgm:spPr/>
      <dgm:t>
        <a:bodyPr/>
        <a:lstStyle/>
        <a:p>
          <a:endParaRPr lang="en-US"/>
        </a:p>
      </dgm:t>
    </dgm:pt>
    <dgm:pt modelId="{55ACC210-0FEC-4CE5-9D51-37F2741064E2}" type="sibTrans" cxnId="{E43EEAF1-A207-4AF0-982F-27FCDFE5FED2}">
      <dgm:prSet/>
      <dgm:spPr/>
      <dgm:t>
        <a:bodyPr/>
        <a:lstStyle/>
        <a:p>
          <a:endParaRPr lang="en-US"/>
        </a:p>
      </dgm:t>
    </dgm:pt>
    <dgm:pt modelId="{979F81AA-DDBF-44A6-9904-7BFB531159E1}">
      <dgm:prSet phldrT="[Text]" custT="1"/>
      <dgm:spPr>
        <a:ln>
          <a:solidFill>
            <a:srgbClr val="EBB700"/>
          </a:solidFill>
        </a:ln>
      </dgm:spPr>
      <dgm:t>
        <a:bodyPr/>
        <a:lstStyle/>
        <a:p>
          <a:r>
            <a:rPr lang="es-ES" sz="1200" b="0" dirty="0" smtClean="0">
              <a:latin typeface="Arial" panose="020B0604020202020204" pitchFamily="34" charset="0"/>
            </a:rPr>
            <a:t>Planificador</a:t>
          </a:r>
        </a:p>
      </dgm:t>
    </dgm:pt>
    <dgm:pt modelId="{73CAD9D7-D4E3-43DA-BC04-5BFFA11D31F9}" type="parTrans" cxnId="{BDB4103B-46CB-4569-9AB3-E46C78A50A64}">
      <dgm:prSet/>
      <dgm:spPr/>
      <dgm:t>
        <a:bodyPr/>
        <a:lstStyle/>
        <a:p>
          <a:endParaRPr lang="en-US"/>
        </a:p>
      </dgm:t>
    </dgm:pt>
    <dgm:pt modelId="{1063451E-2BB8-4B49-8BDE-106477CF78FF}" type="sibTrans" cxnId="{BDB4103B-46CB-4569-9AB3-E46C78A50A64}">
      <dgm:prSet/>
      <dgm:spPr/>
      <dgm:t>
        <a:bodyPr/>
        <a:lstStyle/>
        <a:p>
          <a:endParaRPr lang="en-US"/>
        </a:p>
      </dgm:t>
    </dgm:pt>
    <dgm:pt modelId="{B4F54436-2CE4-44F9-9E11-9797AD221C6D}">
      <dgm:prSet phldrT="[Text]" custT="1"/>
      <dgm:spPr>
        <a:ln>
          <a:solidFill>
            <a:srgbClr val="EBB700"/>
          </a:solidFill>
        </a:ln>
      </dgm:spPr>
      <dgm:t>
        <a:bodyPr/>
        <a:lstStyle/>
        <a:p>
          <a:pPr algn="ctr"/>
          <a:r>
            <a:rPr lang="es-ES" sz="1200" b="0" dirty="0" smtClean="0">
              <a:latin typeface="Arial" panose="020B0604020202020204" pitchFamily="34" charset="0"/>
            </a:rPr>
            <a:t>Formador de equipos</a:t>
          </a:r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60B58-1987-4241-B60B-39B64C320056}" type="parTrans" cxnId="{B54AFCBF-5A1B-4100-89D9-CCA7941EA3C5}">
      <dgm:prSet/>
      <dgm:spPr/>
      <dgm:t>
        <a:bodyPr/>
        <a:lstStyle/>
        <a:p>
          <a:endParaRPr lang="en-US"/>
        </a:p>
      </dgm:t>
    </dgm:pt>
    <dgm:pt modelId="{4703DE9F-318D-49C3-BC65-6EA7299A7FAB}" type="sibTrans" cxnId="{B54AFCBF-5A1B-4100-89D9-CCA7941EA3C5}">
      <dgm:prSet/>
      <dgm:spPr/>
      <dgm:t>
        <a:bodyPr/>
        <a:lstStyle/>
        <a:p>
          <a:endParaRPr lang="en-US"/>
        </a:p>
      </dgm:t>
    </dgm:pt>
    <dgm:pt modelId="{84109E80-8CA9-45AE-A682-D57FFE1C0CA1}" type="pres">
      <dgm:prSet presAssocID="{54868E5A-9077-416F-B000-12B10E9B07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399C2-C44F-43FE-AC84-368A62640879}" type="pres">
      <dgm:prSet presAssocID="{F89ADAA0-3C2B-452A-A2ED-5EB487A82E30}" presName="node" presStyleLbl="node1" presStyleIdx="0" presStyleCnt="6" custScaleX="119817" custScaleY="133100" custRadScaleRad="100174" custRadScaleInc="-1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44CA1-2F25-4670-A8CE-5C69F9BA1B92}" type="pres">
      <dgm:prSet presAssocID="{F89ADAA0-3C2B-452A-A2ED-5EB487A82E30}" presName="spNode" presStyleCnt="0"/>
      <dgm:spPr/>
      <dgm:t>
        <a:bodyPr/>
        <a:lstStyle/>
        <a:p>
          <a:endParaRPr lang="en-US"/>
        </a:p>
      </dgm:t>
    </dgm:pt>
    <dgm:pt modelId="{2FCAE97D-2E7D-4EEA-9F53-050E29B433BB}" type="pres">
      <dgm:prSet presAssocID="{34226B5C-91EC-45CF-B011-B2340C7491C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431520AE-621C-4B5C-923F-2CBD5DB03151}" type="pres">
      <dgm:prSet presAssocID="{50F82A0C-ED8F-44A9-A7B0-89315E08489E}" presName="node" presStyleLbl="node1" presStyleIdx="1" presStyleCnt="6" custScaleX="135177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958B-1802-4FD8-AA5A-B08DCF1EEE5C}" type="pres">
      <dgm:prSet presAssocID="{50F82A0C-ED8F-44A9-A7B0-89315E08489E}" presName="spNode" presStyleCnt="0"/>
      <dgm:spPr/>
      <dgm:t>
        <a:bodyPr/>
        <a:lstStyle/>
        <a:p>
          <a:endParaRPr lang="en-US"/>
        </a:p>
      </dgm:t>
    </dgm:pt>
    <dgm:pt modelId="{399A343C-DA5B-4B57-9079-7FEB57BC26EE}" type="pres">
      <dgm:prSet presAssocID="{3AB559C1-D1A4-43FA-9DD1-0F665A1741D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E6D6F3E-9919-48EF-9615-3760B7A8F66E}" type="pres">
      <dgm:prSet presAssocID="{02DF3932-6CF1-4B8E-A9BF-EA89486F903E}" presName="node" presStyleLbl="node1" presStyleIdx="2" presStyleCnt="6" custScaleX="145792" custScaleY="106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6E5BE-6865-41AD-9DD2-5E9BE4B779A7}" type="pres">
      <dgm:prSet presAssocID="{02DF3932-6CF1-4B8E-A9BF-EA89486F903E}" presName="spNode" presStyleCnt="0"/>
      <dgm:spPr/>
      <dgm:t>
        <a:bodyPr/>
        <a:lstStyle/>
        <a:p>
          <a:endParaRPr lang="en-US"/>
        </a:p>
      </dgm:t>
    </dgm:pt>
    <dgm:pt modelId="{AD3F2E67-02D8-4531-B6F2-08EC5CEDCBA5}" type="pres">
      <dgm:prSet presAssocID="{D7AFFC8C-2B81-48EF-B277-E1E42FDE411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4893A52E-F9D1-4B5F-BC3C-BDAEE48174E6}" type="pres">
      <dgm:prSet presAssocID="{58CCA04C-C74A-4022-B52E-C2A1151DD35B}" presName="node" presStyleLbl="node1" presStyleIdx="3" presStyleCnt="6" custScaleX="135177" custScaleY="121000" custRadScaleRad="110566" custRadScaleInc="-4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44993-E12B-4735-B6FD-6EC75B2738A8}" type="pres">
      <dgm:prSet presAssocID="{58CCA04C-C74A-4022-B52E-C2A1151DD35B}" presName="spNode" presStyleCnt="0"/>
      <dgm:spPr/>
      <dgm:t>
        <a:bodyPr/>
        <a:lstStyle/>
        <a:p>
          <a:endParaRPr lang="en-US"/>
        </a:p>
      </dgm:t>
    </dgm:pt>
    <dgm:pt modelId="{481D39C9-34C4-48D2-B33B-8B9855B6F190}" type="pres">
      <dgm:prSet presAssocID="{55ACC210-0FEC-4CE5-9D51-37F2741064E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BCB6EB6-CC09-40C6-8E24-7E5D448CCA6F}" type="pres">
      <dgm:prSet presAssocID="{979F81AA-DDBF-44A6-9904-7BFB531159E1}" presName="node" presStyleLbl="node1" presStyleIdx="4" presStyleCnt="6" custScaleX="130067" custScaleY="106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72343-BF4A-4849-8762-15CF2FC442CD}" type="pres">
      <dgm:prSet presAssocID="{979F81AA-DDBF-44A6-9904-7BFB531159E1}" presName="spNode" presStyleCnt="0"/>
      <dgm:spPr/>
      <dgm:t>
        <a:bodyPr/>
        <a:lstStyle/>
        <a:p>
          <a:endParaRPr lang="en-US"/>
        </a:p>
      </dgm:t>
    </dgm:pt>
    <dgm:pt modelId="{4C09CBC2-0DF6-4CA2-8834-FDC42239A676}" type="pres">
      <dgm:prSet presAssocID="{1063451E-2BB8-4B49-8BDE-106477CF78FF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5C30E7B-2012-4477-9B47-CAEFBD03A6F8}" type="pres">
      <dgm:prSet presAssocID="{B4F54436-2CE4-44F9-9E11-9797AD221C6D}" presName="node" presStyleLbl="node1" presStyleIdx="5" presStyleCnt="6" custScaleX="135177" custScaleY="121000" custRadScaleRad="101886" custRadScaleInc="-5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4FEFE-1D03-4396-B457-097BC541C7C2}" type="pres">
      <dgm:prSet presAssocID="{B4F54436-2CE4-44F9-9E11-9797AD221C6D}" presName="spNode" presStyleCnt="0"/>
      <dgm:spPr/>
      <dgm:t>
        <a:bodyPr/>
        <a:lstStyle/>
        <a:p>
          <a:endParaRPr lang="en-US"/>
        </a:p>
      </dgm:t>
    </dgm:pt>
    <dgm:pt modelId="{3A61EB1C-935F-4D92-B54E-198B71473C0B}" type="pres">
      <dgm:prSet presAssocID="{4703DE9F-318D-49C3-BC65-6EA7299A7FA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0375FD94-2900-499E-B848-B294D04EAA21}" srcId="{54868E5A-9077-416F-B000-12B10E9B073A}" destId="{F89ADAA0-3C2B-452A-A2ED-5EB487A82E30}" srcOrd="0" destOrd="0" parTransId="{5B4EC640-6B2A-4627-9BCD-8B55D3E1C9F2}" sibTransId="{34226B5C-91EC-45CF-B011-B2340C7491C4}"/>
    <dgm:cxn modelId="{6C6F34B4-AF23-4594-B930-80A18D9BD7CF}" type="presOf" srcId="{979F81AA-DDBF-44A6-9904-7BFB531159E1}" destId="{7BCB6EB6-CC09-40C6-8E24-7E5D448CCA6F}" srcOrd="0" destOrd="0" presId="urn:microsoft.com/office/officeart/2005/8/layout/cycle6"/>
    <dgm:cxn modelId="{E43EEAF1-A207-4AF0-982F-27FCDFE5FED2}" srcId="{54868E5A-9077-416F-B000-12B10E9B073A}" destId="{58CCA04C-C74A-4022-B52E-C2A1151DD35B}" srcOrd="3" destOrd="0" parTransId="{41113E3B-BC74-4DA4-AB72-40CDA6C2700C}" sibTransId="{55ACC210-0FEC-4CE5-9D51-37F2741064E2}"/>
    <dgm:cxn modelId="{7FD4A26D-0459-480D-B4C4-D9780CE106CC}" type="presOf" srcId="{1063451E-2BB8-4B49-8BDE-106477CF78FF}" destId="{4C09CBC2-0DF6-4CA2-8834-FDC42239A676}" srcOrd="0" destOrd="0" presId="urn:microsoft.com/office/officeart/2005/8/layout/cycle6"/>
    <dgm:cxn modelId="{7AED4888-0DB1-43A0-A0D2-F5D73E0DC488}" type="presOf" srcId="{F89ADAA0-3C2B-452A-A2ED-5EB487A82E30}" destId="{1DB399C2-C44F-43FE-AC84-368A62640879}" srcOrd="0" destOrd="0" presId="urn:microsoft.com/office/officeart/2005/8/layout/cycle6"/>
    <dgm:cxn modelId="{EF168854-283D-4883-9B5C-82D19F5837A1}" type="presOf" srcId="{3AB559C1-D1A4-43FA-9DD1-0F665A1741DB}" destId="{399A343C-DA5B-4B57-9079-7FEB57BC26EE}" srcOrd="0" destOrd="0" presId="urn:microsoft.com/office/officeart/2005/8/layout/cycle6"/>
    <dgm:cxn modelId="{BDB4103B-46CB-4569-9AB3-E46C78A50A64}" srcId="{54868E5A-9077-416F-B000-12B10E9B073A}" destId="{979F81AA-DDBF-44A6-9904-7BFB531159E1}" srcOrd="4" destOrd="0" parTransId="{73CAD9D7-D4E3-43DA-BC04-5BFFA11D31F9}" sibTransId="{1063451E-2BB8-4B49-8BDE-106477CF78FF}"/>
    <dgm:cxn modelId="{395F0DC7-9188-4003-9970-8B0B55106E02}" srcId="{54868E5A-9077-416F-B000-12B10E9B073A}" destId="{02DF3932-6CF1-4B8E-A9BF-EA89486F903E}" srcOrd="2" destOrd="0" parTransId="{07D1796A-3245-431C-9265-86E5154BAABF}" sibTransId="{D7AFFC8C-2B81-48EF-B277-E1E42FDE4115}"/>
    <dgm:cxn modelId="{FFE3A60F-D201-4039-B7B6-9B640D859FB7}" type="presOf" srcId="{B4F54436-2CE4-44F9-9E11-9797AD221C6D}" destId="{B5C30E7B-2012-4477-9B47-CAEFBD03A6F8}" srcOrd="0" destOrd="0" presId="urn:microsoft.com/office/officeart/2005/8/layout/cycle6"/>
    <dgm:cxn modelId="{44A481CB-E73A-430C-B045-6F6B9216B9FA}" type="presOf" srcId="{34226B5C-91EC-45CF-B011-B2340C7491C4}" destId="{2FCAE97D-2E7D-4EEA-9F53-050E29B433BB}" srcOrd="0" destOrd="0" presId="urn:microsoft.com/office/officeart/2005/8/layout/cycle6"/>
    <dgm:cxn modelId="{006F2A55-12CD-4649-82D9-7FD5852E66D3}" type="presOf" srcId="{02DF3932-6CF1-4B8E-A9BF-EA89486F903E}" destId="{BE6D6F3E-9919-48EF-9615-3760B7A8F66E}" srcOrd="0" destOrd="0" presId="urn:microsoft.com/office/officeart/2005/8/layout/cycle6"/>
    <dgm:cxn modelId="{0CAFF4F4-8F9E-4A00-9B28-C70F5D1BCEB9}" type="presOf" srcId="{55ACC210-0FEC-4CE5-9D51-37F2741064E2}" destId="{481D39C9-34C4-48D2-B33B-8B9855B6F190}" srcOrd="0" destOrd="0" presId="urn:microsoft.com/office/officeart/2005/8/layout/cycle6"/>
    <dgm:cxn modelId="{8AEE1AB2-8608-46F9-9BD6-B3FD524371E7}" type="presOf" srcId="{58CCA04C-C74A-4022-B52E-C2A1151DD35B}" destId="{4893A52E-F9D1-4B5F-BC3C-BDAEE48174E6}" srcOrd="0" destOrd="0" presId="urn:microsoft.com/office/officeart/2005/8/layout/cycle6"/>
    <dgm:cxn modelId="{88F6D2F2-7943-4090-A2CC-EB30FCBB0C1D}" type="presOf" srcId="{50F82A0C-ED8F-44A9-A7B0-89315E08489E}" destId="{431520AE-621C-4B5C-923F-2CBD5DB03151}" srcOrd="0" destOrd="0" presId="urn:microsoft.com/office/officeart/2005/8/layout/cycle6"/>
    <dgm:cxn modelId="{3BA55025-F427-4991-8884-E35957548C0E}" type="presOf" srcId="{4703DE9F-318D-49C3-BC65-6EA7299A7FAB}" destId="{3A61EB1C-935F-4D92-B54E-198B71473C0B}" srcOrd="0" destOrd="0" presId="urn:microsoft.com/office/officeart/2005/8/layout/cycle6"/>
    <dgm:cxn modelId="{C7BF7BEE-5553-4A81-9998-7589B31B0258}" type="presOf" srcId="{D7AFFC8C-2B81-48EF-B277-E1E42FDE4115}" destId="{AD3F2E67-02D8-4531-B6F2-08EC5CEDCBA5}" srcOrd="0" destOrd="0" presId="urn:microsoft.com/office/officeart/2005/8/layout/cycle6"/>
    <dgm:cxn modelId="{9B29A414-AB83-4BB4-9ED9-6A061490CC28}" srcId="{54868E5A-9077-416F-B000-12B10E9B073A}" destId="{50F82A0C-ED8F-44A9-A7B0-89315E08489E}" srcOrd="1" destOrd="0" parTransId="{C560D3F2-49A3-4EDD-B2FE-C939F3F7DD73}" sibTransId="{3AB559C1-D1A4-43FA-9DD1-0F665A1741DB}"/>
    <dgm:cxn modelId="{B54AFCBF-5A1B-4100-89D9-CCA7941EA3C5}" srcId="{54868E5A-9077-416F-B000-12B10E9B073A}" destId="{B4F54436-2CE4-44F9-9E11-9797AD221C6D}" srcOrd="5" destOrd="0" parTransId="{DCE60B58-1987-4241-B60B-39B64C320056}" sibTransId="{4703DE9F-318D-49C3-BC65-6EA7299A7FAB}"/>
    <dgm:cxn modelId="{A561E93E-A5A7-4B64-B14C-9CAE6DCB2635}" type="presOf" srcId="{54868E5A-9077-416F-B000-12B10E9B073A}" destId="{84109E80-8CA9-45AE-A682-D57FFE1C0CA1}" srcOrd="0" destOrd="0" presId="urn:microsoft.com/office/officeart/2005/8/layout/cycle6"/>
    <dgm:cxn modelId="{850EF8C1-B481-4C87-BB56-4F74A5069DB2}" type="presParOf" srcId="{84109E80-8CA9-45AE-A682-D57FFE1C0CA1}" destId="{1DB399C2-C44F-43FE-AC84-368A62640879}" srcOrd="0" destOrd="0" presId="urn:microsoft.com/office/officeart/2005/8/layout/cycle6"/>
    <dgm:cxn modelId="{7C6888A8-908D-4381-8762-5A1D33EF0054}" type="presParOf" srcId="{84109E80-8CA9-45AE-A682-D57FFE1C0CA1}" destId="{86D44CA1-2F25-4670-A8CE-5C69F9BA1B92}" srcOrd="1" destOrd="0" presId="urn:microsoft.com/office/officeart/2005/8/layout/cycle6"/>
    <dgm:cxn modelId="{A497824F-693C-48E3-ADE8-4A588FD4F00E}" type="presParOf" srcId="{84109E80-8CA9-45AE-A682-D57FFE1C0CA1}" destId="{2FCAE97D-2E7D-4EEA-9F53-050E29B433BB}" srcOrd="2" destOrd="0" presId="urn:microsoft.com/office/officeart/2005/8/layout/cycle6"/>
    <dgm:cxn modelId="{5FC5927B-0819-40BE-99DE-4088726559C3}" type="presParOf" srcId="{84109E80-8CA9-45AE-A682-D57FFE1C0CA1}" destId="{431520AE-621C-4B5C-923F-2CBD5DB03151}" srcOrd="3" destOrd="0" presId="urn:microsoft.com/office/officeart/2005/8/layout/cycle6"/>
    <dgm:cxn modelId="{6CBF84E6-927D-4033-BF37-CA2ADF38D97C}" type="presParOf" srcId="{84109E80-8CA9-45AE-A682-D57FFE1C0CA1}" destId="{3717958B-1802-4FD8-AA5A-B08DCF1EEE5C}" srcOrd="4" destOrd="0" presId="urn:microsoft.com/office/officeart/2005/8/layout/cycle6"/>
    <dgm:cxn modelId="{E4130A0F-E743-4732-94E0-B1B08639261A}" type="presParOf" srcId="{84109E80-8CA9-45AE-A682-D57FFE1C0CA1}" destId="{399A343C-DA5B-4B57-9079-7FEB57BC26EE}" srcOrd="5" destOrd="0" presId="urn:microsoft.com/office/officeart/2005/8/layout/cycle6"/>
    <dgm:cxn modelId="{BDC69FA8-15E1-4633-B8CD-764A5FD64412}" type="presParOf" srcId="{84109E80-8CA9-45AE-A682-D57FFE1C0CA1}" destId="{BE6D6F3E-9919-48EF-9615-3760B7A8F66E}" srcOrd="6" destOrd="0" presId="urn:microsoft.com/office/officeart/2005/8/layout/cycle6"/>
    <dgm:cxn modelId="{4C825CA7-AAC8-47B0-967D-B7821B5CFD7B}" type="presParOf" srcId="{84109E80-8CA9-45AE-A682-D57FFE1C0CA1}" destId="{2786E5BE-6865-41AD-9DD2-5E9BE4B779A7}" srcOrd="7" destOrd="0" presId="urn:microsoft.com/office/officeart/2005/8/layout/cycle6"/>
    <dgm:cxn modelId="{560DEA05-A669-486D-8E48-B888EB28E5EC}" type="presParOf" srcId="{84109E80-8CA9-45AE-A682-D57FFE1C0CA1}" destId="{AD3F2E67-02D8-4531-B6F2-08EC5CEDCBA5}" srcOrd="8" destOrd="0" presId="urn:microsoft.com/office/officeart/2005/8/layout/cycle6"/>
    <dgm:cxn modelId="{D5460742-A6D8-4D10-AA39-4E400DFD6505}" type="presParOf" srcId="{84109E80-8CA9-45AE-A682-D57FFE1C0CA1}" destId="{4893A52E-F9D1-4B5F-BC3C-BDAEE48174E6}" srcOrd="9" destOrd="0" presId="urn:microsoft.com/office/officeart/2005/8/layout/cycle6"/>
    <dgm:cxn modelId="{D2E80FD9-55E0-46F2-A6FF-A0B208F780B4}" type="presParOf" srcId="{84109E80-8CA9-45AE-A682-D57FFE1C0CA1}" destId="{4D144993-E12B-4735-B6FD-6EC75B2738A8}" srcOrd="10" destOrd="0" presId="urn:microsoft.com/office/officeart/2005/8/layout/cycle6"/>
    <dgm:cxn modelId="{D78BDE68-787C-4192-B313-B8E18560368D}" type="presParOf" srcId="{84109E80-8CA9-45AE-A682-D57FFE1C0CA1}" destId="{481D39C9-34C4-48D2-B33B-8B9855B6F190}" srcOrd="11" destOrd="0" presId="urn:microsoft.com/office/officeart/2005/8/layout/cycle6"/>
    <dgm:cxn modelId="{4D9DE74D-C45C-4CC2-B14D-CE320AC534DB}" type="presParOf" srcId="{84109E80-8CA9-45AE-A682-D57FFE1C0CA1}" destId="{7BCB6EB6-CC09-40C6-8E24-7E5D448CCA6F}" srcOrd="12" destOrd="0" presId="urn:microsoft.com/office/officeart/2005/8/layout/cycle6"/>
    <dgm:cxn modelId="{10E078CC-4F23-4B55-80B2-D0A7FD744813}" type="presParOf" srcId="{84109E80-8CA9-45AE-A682-D57FFE1C0CA1}" destId="{35172343-BF4A-4849-8762-15CF2FC442CD}" srcOrd="13" destOrd="0" presId="urn:microsoft.com/office/officeart/2005/8/layout/cycle6"/>
    <dgm:cxn modelId="{2945845A-2AA0-430D-8E4D-A6B5ACC47AA0}" type="presParOf" srcId="{84109E80-8CA9-45AE-A682-D57FFE1C0CA1}" destId="{4C09CBC2-0DF6-4CA2-8834-FDC42239A676}" srcOrd="14" destOrd="0" presId="urn:microsoft.com/office/officeart/2005/8/layout/cycle6"/>
    <dgm:cxn modelId="{D8A342FE-3DD9-4845-B324-1D1091684C71}" type="presParOf" srcId="{84109E80-8CA9-45AE-A682-D57FFE1C0CA1}" destId="{B5C30E7B-2012-4477-9B47-CAEFBD03A6F8}" srcOrd="15" destOrd="0" presId="urn:microsoft.com/office/officeart/2005/8/layout/cycle6"/>
    <dgm:cxn modelId="{D4F47FB7-8488-4AFD-ABEE-81BD274B94B5}" type="presParOf" srcId="{84109E80-8CA9-45AE-A682-D57FFE1C0CA1}" destId="{4374FEFE-1D03-4396-B457-097BC541C7C2}" srcOrd="16" destOrd="0" presId="urn:microsoft.com/office/officeart/2005/8/layout/cycle6"/>
    <dgm:cxn modelId="{271F96EE-3253-4345-87F0-FEA505A44D84}" type="presParOf" srcId="{84109E80-8CA9-45AE-A682-D57FFE1C0CA1}" destId="{3A61EB1C-935F-4D92-B54E-198B71473C0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AF2C-43E1-4B52-A1C6-37D305AE4C80}" type="datetimeFigureOut">
              <a:rPr lang="en-US" smtClean="0"/>
              <a:t>4/10/2018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01E8E-E352-4226-9A21-5215CEB53F4E}" type="slidenum">
              <a:rPr lang="en-U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83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1E8E-E352-4226-9A21-5215CEB53F4E}" type="slidenum">
              <a:rPr lang="en-U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42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97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75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6612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s-ES" smtClean="0"/>
              <a:t>Este es el modelo de estructura de club.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mtClean="0"/>
              <a:t>En primer lugar, debe observarse que se ha añadido el cargo de Coordinador de LCIF de club a la junta directiva del club.  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mtClean="0"/>
              <a:t>La Junta Directiva del Club tiene ahora siete cargos principales, además del segundo vicepresidente y el próximo pasado presidente del club (que también pueden ocupar el cargo de coordinador de LCIF en la junta directiva), que son: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mtClean="0"/>
              <a:t>Presidente del club</a:t>
            </a:r>
          </a:p>
          <a:p>
            <a:pPr>
              <a:lnSpc>
                <a:spcPct val="150000"/>
              </a:lnSpc>
            </a:pPr>
            <a:r>
              <a:rPr lang="es-ES" smtClean="0"/>
              <a:t>Primer Vicepresidente</a:t>
            </a:r>
          </a:p>
          <a:p>
            <a:pPr>
              <a:lnSpc>
                <a:spcPct val="150000"/>
              </a:lnSpc>
            </a:pPr>
            <a:r>
              <a:rPr lang="es-ES" smtClean="0"/>
              <a:t>Secretario</a:t>
            </a:r>
          </a:p>
          <a:p>
            <a:pPr>
              <a:lnSpc>
                <a:spcPct val="150000"/>
              </a:lnSpc>
            </a:pPr>
            <a:r>
              <a:rPr lang="es-ES" smtClean="0"/>
              <a:t>Tesorero</a:t>
            </a:r>
          </a:p>
          <a:p>
            <a:pPr>
              <a:lnSpc>
                <a:spcPct val="150000"/>
              </a:lnSpc>
            </a:pPr>
            <a:r>
              <a:rPr lang="es-ES" smtClean="0"/>
              <a:t>Asesor de Afiliación  </a:t>
            </a:r>
          </a:p>
          <a:p>
            <a:pPr>
              <a:lnSpc>
                <a:spcPct val="150000"/>
              </a:lnSpc>
            </a:pPr>
            <a:r>
              <a:rPr lang="es-ES" smtClean="0"/>
              <a:t>Recientemente añadido Asesor de Comunicaciones </a:t>
            </a:r>
          </a:p>
          <a:p>
            <a:pPr>
              <a:lnSpc>
                <a:spcPct val="150000"/>
              </a:lnSpc>
            </a:pPr>
            <a:r>
              <a:rPr lang="es-ES" smtClean="0"/>
              <a:t>y Asesor de Servicio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mtClean="0"/>
              <a:t>Debe tenerse en cuenta que los comités permanentes están estructurados para apoyar las funciones principales de un club exitoso.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mtClean="0"/>
              <a:t>Con los nuevos dirigentes del club definidos en el Modelo Oficial de Estatutos y Reglamentos de Club revisados, también se han definido el papel y las responsabilidades para varios de los dirigentes de club. 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mtClean="0"/>
              <a:t>Esta estructura es parte de una perspectiva más amplia para avanzar hacia el próximo siglo, prestando el servicio humanitario que tanto se necesita en nuestras comunidades.  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mtClean="0"/>
              <a:t>¿Cuáles son las nuevas estrategias y estructuras?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24D4-FDF1-4512-943D-23B1A8088631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9600" y="384175"/>
            <a:ext cx="3068638" cy="2303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072132"/>
            <a:ext cx="5608320" cy="52994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mtClean="0"/>
              <a:t>Para mejorar el funcionamiento de los clubes y proporcionar una estructura enfocada para los líderes de los clubes, se han realizado cambios importantes en el Modelo Oficial de Estatutos y Reglamentos de Club.  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Cargos nuevos de dirigentes, vocales y presidentes de comités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Comités readaptados – Los comités se basan ahora en los siete dirigentes principales del club y apoyan las funciones principales de un club exitoso: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6858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Prestar servicio significativo a la comunidad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6858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Aumentar la afiliación y proporcionar relaciones positivas</a:t>
            </a:r>
          </a:p>
          <a:p>
            <a:pPr marL="228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6858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Formar líderes exitosos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Define la nueva estructura de club – Vamos a echar un vistazo a los cargos añadidos recientemente y al nuevo modelo de estructura de club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591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3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0088" y="614363"/>
            <a:ext cx="3070225" cy="230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3225739"/>
            <a:ext cx="5608320" cy="6374674"/>
          </a:xfrm>
        </p:spPr>
        <p:txBody>
          <a:bodyPr/>
          <a:lstStyle/>
          <a:p>
            <a:r>
              <a:rPr lang="es-ES" smtClean="0"/>
              <a:t>Los criterios del premio club por excelencia se centran en que los clubes alcancen logros específicos ligados a los cuatro cuadrantes de LCI Adelante:</a:t>
            </a:r>
          </a:p>
          <a:p>
            <a:endParaRPr lang="es-ES" dirty="0"/>
          </a:p>
          <a:p>
            <a:r>
              <a:rPr lang="es-ES" smtClean="0"/>
              <a:t>Comité de</a:t>
            </a:r>
          </a:p>
          <a:p>
            <a:endParaRPr lang="es-ES" dirty="0"/>
          </a:p>
          <a:p>
            <a:r>
              <a:rPr lang="es-ES" smtClean="0"/>
              <a:t>Comunicaciones de Mercadotecnia</a:t>
            </a:r>
          </a:p>
          <a:p>
            <a:endParaRPr lang="es-ES" dirty="0"/>
          </a:p>
          <a:p>
            <a:r>
              <a:rPr lang="es-ES" smtClean="0"/>
              <a:t>Operaciones del club</a:t>
            </a:r>
          </a:p>
          <a:p>
            <a:endParaRPr lang="es-ES" dirty="0"/>
          </a:p>
          <a:p>
            <a:r>
              <a:rPr lang="es-ES" smtClean="0"/>
              <a:t>Desarrollo de Liderato</a:t>
            </a:r>
          </a:p>
          <a:p>
            <a:endParaRPr lang="es-ES" dirty="0"/>
          </a:p>
          <a:p>
            <a:r>
              <a:rPr lang="es-ES" smtClean="0"/>
              <a:t>El enfoque específico de cada una de las tres reuniones de zona encamina a los clubes al logro del premio club por excelencia. </a:t>
            </a:r>
          </a:p>
          <a:p>
            <a:endParaRPr lang="es-ES" dirty="0"/>
          </a:p>
          <a:p>
            <a:r>
              <a:rPr lang="es-ES" smtClean="0"/>
              <a:t>Exhorte a todos los clubes a esforzarse por conseguir este premio todos los años.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674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2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48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72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8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925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614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4451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35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0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9018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685800"/>
            <a:ext cx="3048000" cy="2286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276600"/>
            <a:ext cx="5486400" cy="5541719"/>
          </a:xfrm>
        </p:spPr>
        <p:txBody>
          <a:bodyPr>
            <a:spAutoFit/>
          </a:bodyPr>
          <a:lstStyle/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Una de las herramientas más valiosas para el jefe de zona es el informe de evaluación de la situación de los clubes. </a:t>
            </a: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Se genera y envía todos los meses al gobernador de distrito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Pida al gobernador de distrito que comparta con ustedes este informe todos los meses. </a:t>
            </a:r>
            <a:endParaRPr lang="es-ES" dirty="0" smtClean="0"/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Contiene información muy valiosa sobre: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La situación de los clubes</a:t>
            </a:r>
          </a:p>
          <a:p>
            <a:pPr marL="628558" lvl="1" indent="-171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Si están activos o en statu quo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Cifras de afiliación</a:t>
            </a:r>
          </a:p>
          <a:p>
            <a:pPr marL="628558" lvl="1" indent="-171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Crecimiento neto de afiliación del año hasta la fecha</a:t>
            </a:r>
          </a:p>
          <a:p>
            <a:pPr marL="628558" lvl="1" indent="-171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Cifras sobre </a:t>
            </a:r>
          </a:p>
          <a:p>
            <a:pPr marL="628558" lvl="1" indent="-171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mtClean="0"/>
              <a:t>el historial de presentación de informes de afiliación</a:t>
            </a:r>
          </a:p>
          <a:p>
            <a:pPr marL="628558" lvl="1" indent="-171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smtClean="0"/>
              <a:t>Rotación del </a:t>
            </a:r>
            <a:r>
              <a:rPr lang="es-ES" b="1" dirty="0"/>
              <a:t>presidente del club </a:t>
            </a:r>
            <a:r>
              <a:rPr lang="es-ES" smtClean="0"/>
              <a:t>– importante observar.  (Discutir la reducción del grupo de líderes)</a:t>
            </a:r>
          </a:p>
          <a:p>
            <a:pPr marL="628558" lvl="1" indent="-171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Presentación de informes de actividades de servicio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F3EC-ECDC-4FF0-B65E-FDD788C0486F}" type="slidenum">
              <a:rPr lang="en-US" smtClean="0"/>
              <a:t>63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439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82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93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3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8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1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0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59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2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0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3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3919387" y="4343400"/>
            <a:ext cx="1305233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62" y="1600200"/>
            <a:ext cx="1885677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=""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800600"/>
            <a:ext cx="8001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9690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700" y="2895609"/>
            <a:ext cx="8068598" cy="2813289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5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8662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2" y="0"/>
            <a:ext cx="32108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-457200"/>
            <a:ext cx="65151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43200"/>
            <a:ext cx="245745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81000"/>
            <a:ext cx="542925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86" indent="0">
              <a:buNone/>
              <a:defRPr sz="2000"/>
            </a:lvl2pPr>
            <a:lvl3pPr marL="914354" indent="0">
              <a:buNone/>
              <a:defRPr sz="20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660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0"/>
            <a:ext cx="5460566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628650" y="1219200"/>
            <a:ext cx="37719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541946"/>
            <a:ext cx="7236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2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535008"/>
            <a:ext cx="44577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124200"/>
            <a:ext cx="657225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86" indent="0">
              <a:buNone/>
              <a:defRPr sz="2400"/>
            </a:lvl2pPr>
            <a:lvl3pPr marL="914354" indent="0">
              <a:buNone/>
              <a:defRPr sz="2400"/>
            </a:lvl3pPr>
            <a:lvl4pPr marL="1371531" indent="0">
              <a:buNone/>
              <a:defRPr sz="2400"/>
            </a:lvl4pPr>
            <a:lvl5pPr marL="1828709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95788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257176" y="385609"/>
            <a:ext cx="2628900" cy="62477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9999" dirty="0">
                <a:solidFill>
                  <a:srgbClr val="FFFFFF"/>
                </a:solidFill>
                <a:latin typeface="Arial" charset="0"/>
              </a:rPr>
              <a:t>Nº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2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8950" y="1828800"/>
            <a:ext cx="5886450" cy="3276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  <a:lvl2pPr marL="519086" indent="0">
              <a:buNone/>
              <a:defRPr sz="2000"/>
            </a:lvl2pPr>
            <a:lvl3pPr marL="914354" indent="0">
              <a:buNone/>
              <a:defRPr sz="20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2629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5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6572252" y="3064705"/>
            <a:ext cx="1799171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" y="3587437"/>
            <a:ext cx="4629150" cy="1447800"/>
          </a:xfrm>
          <a:prstGeom prst="rect">
            <a:avLst/>
          </a:prstGeom>
        </p:spPr>
        <p:txBody>
          <a:bodyPr/>
          <a:lstStyle>
            <a:lvl1pPr marL="342891" marR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54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31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0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891" marR="0" lvl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891" marR="0" lvl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891" marR="0" lvl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891" marR="0" lvl="0" indent="-342891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0862" y="4343400"/>
            <a:ext cx="1214438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86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1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1267" y="3168337"/>
            <a:ext cx="453628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6015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5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700" y="2895605"/>
            <a:ext cx="8068598" cy="2813289"/>
          </a:xfrm>
          <a:prstGeom prst="rect">
            <a:avLst/>
          </a:prstGeom>
        </p:spPr>
        <p:txBody>
          <a:bodyPr/>
          <a:lstStyle>
            <a:lvl1pPr marL="342900" marR="0" indent="-34290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54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31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0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7325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6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3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171450" y="234696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5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28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6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5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425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169608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971550" y="40386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971550" y="32004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971550" y="48768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353" y="2359152"/>
            <a:ext cx="7514399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  <a:lvl2pPr marL="687375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377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377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377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976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1" y="1945758"/>
            <a:ext cx="44577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319594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1752600"/>
            <a:ext cx="32004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886200"/>
            <a:ext cx="44577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31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0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7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171450" y="234696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691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914214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9142143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76603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38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5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4308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971550" y="40386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971550" y="32004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971550" y="48768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355" y="2359152"/>
            <a:ext cx="7514399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  <a:lvl2pPr marL="515544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65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latin typeface="Arial" charset="0"/>
                <a:ea typeface="Arial" charset="0"/>
                <a:cs typeface="Arial" charset="0"/>
              </a:rPr>
            </a:br>
            <a:endParaRPr lang="en-US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4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1" y="1945758"/>
            <a:ext cx="44577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319594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1752600"/>
            <a:ext cx="32004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886200"/>
            <a:ext cx="44577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3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914214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9142143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7363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85725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prstClr val="white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6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840105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  <p:sp>
        <p:nvSpPr>
          <p:cNvPr id="10" name="Gold Bar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09414D-8F08-BA44-95D8-7C522F70C50B}"/>
              </a:ext>
            </a:extLst>
          </p:cNvPr>
          <p:cNvSpPr/>
          <p:nvPr userDrawn="1"/>
        </p:nvSpPr>
        <p:spPr>
          <a:xfrm>
            <a:off x="4130122" y="3290132"/>
            <a:ext cx="883752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80" y="1242318"/>
            <a:ext cx="1313444" cy="170835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13D063B-9FFA-7F4F-B298-6BEEC4FE5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3657600"/>
            <a:ext cx="80010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F0C300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800600"/>
            <a:ext cx="8001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400050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0105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3206482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3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00501" y="30480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" y="1362739"/>
            <a:ext cx="9131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60824" y="3763991"/>
            <a:ext cx="7384256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FontTx/>
              <a:buNone/>
              <a:defRPr sz="1800"/>
            </a:lvl2pPr>
            <a:lvl3pPr marL="685800" indent="0" algn="ctr">
              <a:buFontTx/>
              <a:buNone/>
              <a:defRPr sz="1800"/>
            </a:lvl3pPr>
            <a:lvl4pPr marL="1028700" indent="0" algn="ctr">
              <a:buFontTx/>
              <a:buNone/>
              <a:defRPr sz="1800"/>
            </a:lvl4pPr>
            <a:lvl5pPr marL="1371600" indent="0" algn="ctr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40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0105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3206482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4189206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21753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840105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80" y="1242318"/>
            <a:ext cx="1313444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1650" y="3276600"/>
            <a:ext cx="542925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171630" y="2847219"/>
            <a:ext cx="1135289" cy="1172112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7200" b="1" dirty="0">
                <a:solidFill>
                  <a:srgbClr val="FBC608"/>
                </a:solidFill>
                <a:latin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6692223" y="4129884"/>
            <a:ext cx="1135289" cy="1172112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7200" b="1" dirty="0">
                <a:solidFill>
                  <a:srgbClr val="FBC608"/>
                </a:solidFill>
                <a:latin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4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72500" y="6420045"/>
            <a:ext cx="24765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423968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3206478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2485638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72500" y="6420045"/>
            <a:ext cx="24765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319124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3138" y="4361279"/>
            <a:ext cx="4657725" cy="15240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 marL="389324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2957032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3919387" y="4343400"/>
            <a:ext cx="1305233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62" y="1600200"/>
            <a:ext cx="1885677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=""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800600"/>
            <a:ext cx="8001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4896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00501" y="30480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" y="1362739"/>
            <a:ext cx="9131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60824" y="3763991"/>
            <a:ext cx="7384256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FontTx/>
              <a:buNone/>
              <a:defRPr sz="1800"/>
            </a:lvl2pPr>
            <a:lvl3pPr marL="685800" indent="0" algn="ctr">
              <a:buFontTx/>
              <a:buNone/>
              <a:defRPr sz="1800"/>
            </a:lvl3pPr>
            <a:lvl4pPr marL="1028700" indent="0" algn="ctr">
              <a:buFontTx/>
              <a:buNone/>
              <a:defRPr sz="1800"/>
            </a:lvl4pPr>
            <a:lvl5pPr marL="1371600" indent="0" algn="ctr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338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6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DF117E6-43E8-154D-8E0B-E4E4B3089F5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2"/>
            <a:ext cx="9144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423968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3206478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1305418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4" y="0"/>
            <a:ext cx="32108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-457200"/>
            <a:ext cx="65151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43200"/>
            <a:ext cx="245745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81000"/>
            <a:ext cx="542925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r>
              <a:rPr lang="en-US" sz="1500" dirty="0"/>
              <a:t>Lorem ipsum dolor sit amet, </a:t>
            </a:r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, </a:t>
            </a:r>
            <a:r>
              <a:rPr lang="en-US" sz="1500" dirty="0" err="1"/>
              <a:t>sed</a:t>
            </a:r>
            <a:r>
              <a:rPr lang="en-US" sz="1500" dirty="0"/>
              <a:t> do </a:t>
            </a:r>
            <a:r>
              <a:rPr lang="en-US" sz="1500" dirty="0" err="1"/>
              <a:t>eiusmod</a:t>
            </a:r>
            <a:r>
              <a:rPr lang="en-US" sz="1500" dirty="0"/>
              <a:t> </a:t>
            </a:r>
            <a:r>
              <a:rPr lang="en-US" sz="1500" dirty="0" err="1"/>
              <a:t>tempor</a:t>
            </a:r>
            <a:r>
              <a:rPr lang="en-US" sz="1500" dirty="0"/>
              <a:t> </a:t>
            </a:r>
            <a:r>
              <a:rPr lang="en-US" sz="1500" dirty="0" err="1"/>
              <a:t>incididunt</a:t>
            </a:r>
            <a:r>
              <a:rPr lang="en-US" sz="1500" dirty="0"/>
              <a:t> </a:t>
            </a:r>
            <a:r>
              <a:rPr lang="en-US" sz="1500" dirty="0" err="1"/>
              <a:t>ut</a:t>
            </a:r>
            <a:r>
              <a:rPr lang="en-US" sz="1500" dirty="0"/>
              <a:t> </a:t>
            </a:r>
            <a:r>
              <a:rPr lang="en-US" sz="1500" dirty="0" err="1"/>
              <a:t>labore</a:t>
            </a:r>
            <a:r>
              <a:rPr lang="en-US" sz="1500" dirty="0"/>
              <a:t> et </a:t>
            </a:r>
            <a:r>
              <a:rPr lang="en-US" sz="1500" dirty="0" err="1"/>
              <a:t>dolore</a:t>
            </a:r>
            <a:r>
              <a:rPr lang="en-US" sz="1500" dirty="0"/>
              <a:t> magna </a:t>
            </a:r>
            <a:r>
              <a:rPr lang="en-US" sz="1500" dirty="0" err="1"/>
              <a:t>aliqua</a:t>
            </a:r>
            <a:r>
              <a:rPr lang="en-US" sz="1500" dirty="0"/>
              <a:t>. Semper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 cursus. </a:t>
            </a:r>
            <a:r>
              <a:rPr lang="en-US" sz="1500" dirty="0" err="1"/>
              <a:t>Scelerisque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</a:t>
            </a:r>
            <a:r>
              <a:rPr lang="en-US" sz="1500" dirty="0" err="1"/>
              <a:t>pulvinar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 et </a:t>
            </a:r>
            <a:r>
              <a:rPr lang="en-US" sz="1500" dirty="0" err="1"/>
              <a:t>netus</a:t>
            </a:r>
            <a:r>
              <a:rPr lang="en-US" sz="1500" dirty="0"/>
              <a:t>. </a:t>
            </a:r>
            <a:r>
              <a:rPr lang="en-US" sz="1500" dirty="0" err="1"/>
              <a:t>Curabitur</a:t>
            </a:r>
            <a:r>
              <a:rPr lang="en-US" sz="1500" dirty="0"/>
              <a:t> vitae </a:t>
            </a:r>
            <a:r>
              <a:rPr lang="en-US" sz="1500" dirty="0" err="1"/>
              <a:t>nunc</a:t>
            </a:r>
            <a:r>
              <a:rPr lang="en-US" sz="1500" dirty="0"/>
              <a:t> </a:t>
            </a:r>
            <a:r>
              <a:rPr lang="en-US" sz="1500" dirty="0" err="1"/>
              <a:t>sed</a:t>
            </a:r>
            <a:r>
              <a:rPr lang="en-US" sz="1500" dirty="0"/>
              <a:t> </a:t>
            </a:r>
            <a:r>
              <a:rPr lang="en-US" sz="1500" dirty="0" err="1"/>
              <a:t>velit</a:t>
            </a:r>
            <a:r>
              <a:rPr lang="en-US" sz="1500" dirty="0"/>
              <a:t> </a:t>
            </a:r>
            <a:r>
              <a:rPr lang="en-US" sz="1500" dirty="0" err="1"/>
              <a:t>dignissim</a:t>
            </a:r>
            <a:r>
              <a:rPr lang="en-US" sz="1500" dirty="0"/>
              <a:t> </a:t>
            </a:r>
            <a:r>
              <a:rPr lang="en-US" sz="1500" dirty="0" err="1"/>
              <a:t>sodales</a:t>
            </a:r>
            <a:r>
              <a:rPr lang="en-US" sz="1500" dirty="0"/>
              <a:t>. </a:t>
            </a:r>
            <a:r>
              <a:rPr lang="en-US" sz="1500" dirty="0" err="1"/>
              <a:t>Consequat</a:t>
            </a:r>
            <a:r>
              <a:rPr lang="en-US" sz="1500" dirty="0"/>
              <a:t> ac </a:t>
            </a:r>
            <a:r>
              <a:rPr lang="en-US" sz="1500" dirty="0" err="1"/>
              <a:t>felis</a:t>
            </a:r>
            <a:r>
              <a:rPr lang="en-US" sz="1500" dirty="0"/>
              <a:t> </a:t>
            </a:r>
            <a:r>
              <a:rPr lang="en-US" sz="1500" dirty="0" err="1"/>
              <a:t>donec</a:t>
            </a:r>
            <a:r>
              <a:rPr lang="en-US" sz="1500" dirty="0"/>
              <a:t> et </a:t>
            </a:r>
            <a:r>
              <a:rPr lang="en-US" sz="1500" dirty="0" err="1"/>
              <a:t>odio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. At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urna</a:t>
            </a:r>
            <a:r>
              <a:rPr lang="en-US" sz="1500" dirty="0"/>
              <a:t> </a:t>
            </a:r>
            <a:r>
              <a:rPr lang="en-US" sz="1500" dirty="0" err="1"/>
              <a:t>duis</a:t>
            </a:r>
            <a:r>
              <a:rPr lang="en-US" sz="1500" dirty="0"/>
              <a:t> convallis. </a:t>
            </a:r>
            <a:r>
              <a:rPr lang="en-US" sz="1500" dirty="0" err="1"/>
              <a:t>Commodo</a:t>
            </a:r>
            <a:r>
              <a:rPr lang="en-US" sz="1500" dirty="0"/>
              <a:t>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facilisi</a:t>
            </a:r>
            <a:r>
              <a:rPr lang="en-US" sz="1500" dirty="0"/>
              <a:t> </a:t>
            </a:r>
            <a:r>
              <a:rPr lang="en-US" sz="1500" dirty="0" err="1"/>
              <a:t>nullam</a:t>
            </a:r>
            <a:r>
              <a:rPr lang="en-US" sz="1500" dirty="0"/>
              <a:t> </a:t>
            </a:r>
            <a:r>
              <a:rPr lang="en-US" sz="1500" dirty="0" err="1"/>
              <a:t>vehicula</a:t>
            </a:r>
            <a:r>
              <a:rPr lang="en-US" sz="1500" dirty="0"/>
              <a:t> ipsum. Nunc </a:t>
            </a:r>
            <a:r>
              <a:rPr lang="en-US" sz="1500" dirty="0" err="1"/>
              <a:t>lobortis</a:t>
            </a:r>
            <a:r>
              <a:rPr lang="en-US" sz="1500" dirty="0"/>
              <a:t> </a:t>
            </a:r>
            <a:r>
              <a:rPr lang="en-US" sz="1500" dirty="0" err="1"/>
              <a:t>mattis</a:t>
            </a:r>
            <a:r>
              <a:rPr lang="en-US" sz="1500" dirty="0"/>
              <a:t> </a:t>
            </a:r>
            <a:r>
              <a:rPr lang="en-US" sz="1500" dirty="0" err="1"/>
              <a:t>aliquam</a:t>
            </a:r>
            <a:r>
              <a:rPr lang="en-US" sz="1500" dirty="0"/>
              <a:t> </a:t>
            </a:r>
            <a:r>
              <a:rPr lang="en-US" sz="1500" dirty="0" err="1"/>
              <a:t>faucibus</a:t>
            </a:r>
            <a:r>
              <a:rPr lang="en-US" sz="1500" dirty="0"/>
              <a:t> </a:t>
            </a:r>
            <a:r>
              <a:rPr lang="en-US" sz="1500" dirty="0" err="1"/>
              <a:t>purus</a:t>
            </a:r>
            <a:r>
              <a:rPr lang="en-US" sz="1500" dirty="0"/>
              <a:t> in </a:t>
            </a:r>
            <a:r>
              <a:rPr lang="en-US" sz="1500" dirty="0" err="1"/>
              <a:t>massa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/>
              <a:t>Nunc </a:t>
            </a:r>
            <a:r>
              <a:rPr lang="en-US" sz="1500" dirty="0" err="1"/>
              <a:t>faucibus</a:t>
            </a:r>
            <a:r>
              <a:rPr lang="en-US" sz="1500" dirty="0"/>
              <a:t> a </a:t>
            </a:r>
            <a:r>
              <a:rPr lang="en-US" sz="1500" dirty="0" err="1"/>
              <a:t>pellentesque</a:t>
            </a:r>
            <a:r>
              <a:rPr lang="en-US" sz="1500" dirty="0"/>
              <a:t> sit amet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eget</a:t>
            </a:r>
            <a:r>
              <a:rPr lang="en-US" sz="1500" dirty="0"/>
              <a:t> dolor </a:t>
            </a:r>
            <a:r>
              <a:rPr lang="en-US" sz="1500" dirty="0" err="1"/>
              <a:t>morbi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amet. </a:t>
            </a:r>
            <a:r>
              <a:rPr lang="en-US" sz="1500" dirty="0" err="1"/>
              <a:t>Malesuada</a:t>
            </a:r>
            <a:r>
              <a:rPr lang="en-US" sz="1500" dirty="0"/>
              <a:t> fames ac </a:t>
            </a:r>
            <a:r>
              <a:rPr lang="en-US" sz="1500" dirty="0" err="1"/>
              <a:t>turpis</a:t>
            </a:r>
            <a:r>
              <a:rPr lang="en-US" sz="1500" dirty="0"/>
              <a:t> </a:t>
            </a:r>
            <a:r>
              <a:rPr lang="en-US" sz="1500" dirty="0" err="1"/>
              <a:t>egestas</a:t>
            </a:r>
            <a:r>
              <a:rPr lang="en-US" sz="1500" dirty="0"/>
              <a:t> integer </a:t>
            </a:r>
            <a:r>
              <a:rPr lang="en-US" sz="1500" dirty="0" err="1"/>
              <a:t>eget</a:t>
            </a:r>
            <a:r>
              <a:rPr lang="en-US" sz="1500" dirty="0"/>
              <a:t> </a:t>
            </a:r>
            <a:r>
              <a:rPr lang="en-US" sz="1500" dirty="0" err="1"/>
              <a:t>aliquet</a:t>
            </a:r>
            <a:r>
              <a:rPr lang="en-US" sz="1500" dirty="0"/>
              <a:t> </a:t>
            </a:r>
            <a:r>
              <a:rPr lang="en-US" sz="1500" dirty="0" err="1"/>
              <a:t>nibh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at in </a:t>
            </a:r>
            <a:r>
              <a:rPr lang="en-US" sz="1500" dirty="0" err="1"/>
              <a:t>tellus</a:t>
            </a:r>
            <a:r>
              <a:rPr lang="en-US" sz="1500" dirty="0"/>
              <a:t> integer. Quam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massa</a:t>
            </a:r>
            <a:r>
              <a:rPr lang="en-US" sz="1500" dirty="0"/>
              <a:t> id </a:t>
            </a:r>
            <a:r>
              <a:rPr lang="en-US" sz="1500" dirty="0" err="1"/>
              <a:t>neque</a:t>
            </a:r>
            <a:r>
              <a:rPr lang="en-US" sz="1500" dirty="0"/>
              <a:t>. Pretium </a:t>
            </a:r>
            <a:r>
              <a:rPr lang="en-US" sz="1500" dirty="0" err="1"/>
              <a:t>aenean</a:t>
            </a:r>
            <a:r>
              <a:rPr lang="en-US" sz="1500" dirty="0"/>
              <a:t> pharetra magna ac </a:t>
            </a:r>
            <a:r>
              <a:rPr lang="en-US" sz="1500" dirty="0" err="1"/>
              <a:t>placerat</a:t>
            </a:r>
            <a:r>
              <a:rPr lang="en-US" sz="1500" dirty="0"/>
              <a:t> </a:t>
            </a:r>
            <a:r>
              <a:rPr lang="en-US" sz="1500" dirty="0" err="1"/>
              <a:t>vestibulum</a:t>
            </a:r>
            <a:r>
              <a:rPr lang="en-US" sz="1500" dirty="0"/>
              <a:t>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59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1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0"/>
            <a:ext cx="5460566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628650" y="1219200"/>
            <a:ext cx="37719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541946"/>
            <a:ext cx="7236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535008"/>
            <a:ext cx="44577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18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18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35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35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35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124200"/>
            <a:ext cx="657225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89324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5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2417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257176" y="1924370"/>
            <a:ext cx="2628900" cy="47089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0000" dirty="0">
                <a:solidFill>
                  <a:srgbClr val="FFFFFF"/>
                </a:solidFill>
                <a:latin typeface="Arial" charset="0"/>
              </a:rPr>
              <a:t>Nº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8950" y="1828800"/>
            <a:ext cx="5886450" cy="3276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399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6572254" y="3064705"/>
            <a:ext cx="1799171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" y="3587437"/>
            <a:ext cx="4629150" cy="1447800"/>
          </a:xfrm>
          <a:prstGeom prst="rect">
            <a:avLst/>
          </a:prstGeo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0862" y="4343400"/>
            <a:ext cx="1214438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32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1267" y="3168337"/>
            <a:ext cx="453628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 sz="3600" b="1"/>
            </a:lvl2pPr>
            <a:lvl3pPr>
              <a:defRPr sz="3600" b="1"/>
            </a:lvl3pPr>
            <a:lvl4pPr>
              <a:defRPr sz="3600" b="1"/>
            </a:lvl4pPr>
            <a:lvl5pPr>
              <a:defRPr sz="36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9731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700" y="2895609"/>
            <a:ext cx="8068598" cy="2813289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5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10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171450" y="234696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36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89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285164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971550" y="40386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971550" y="32004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971550" y="48768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355" y="2359152"/>
            <a:ext cx="7514399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  <a:lvl2pPr marL="515544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65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latin typeface="Arial" charset="0"/>
                <a:ea typeface="Arial" charset="0"/>
                <a:cs typeface="Arial" charset="0"/>
              </a:rPr>
            </a:br>
            <a:endParaRPr lang="en-US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05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1" y="1945758"/>
            <a:ext cx="44577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319594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1752600"/>
            <a:ext cx="32004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886200"/>
            <a:ext cx="44577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526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914214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9142143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9918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DF117E6-43E8-154D-8E0B-E4E4B3089F5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7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3919387" y="4343400"/>
            <a:ext cx="1305233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62" y="1600200"/>
            <a:ext cx="1885677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=""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800600"/>
            <a:ext cx="8001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7762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00501" y="30480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" y="1362739"/>
            <a:ext cx="9131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60824" y="3763991"/>
            <a:ext cx="7384256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FontTx/>
              <a:buNone/>
              <a:defRPr sz="1800"/>
            </a:lvl2pPr>
            <a:lvl3pPr marL="685800" indent="0" algn="ctr">
              <a:buFontTx/>
              <a:buNone/>
              <a:defRPr sz="1800"/>
            </a:lvl3pPr>
            <a:lvl4pPr marL="1028700" indent="0" algn="ctr">
              <a:buFontTx/>
              <a:buNone/>
              <a:defRPr sz="1800"/>
            </a:lvl4pPr>
            <a:lvl5pPr marL="1371600" indent="0" algn="ctr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617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3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DF117E6-43E8-154D-8E0B-E4E4B3089F5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17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2"/>
            <a:ext cx="9144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423968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3206478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2500969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4" y="0"/>
            <a:ext cx="32108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-457200"/>
            <a:ext cx="65151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43200"/>
            <a:ext cx="245745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81000"/>
            <a:ext cx="542925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r>
              <a:rPr lang="en-US" sz="1500" dirty="0"/>
              <a:t>Lorem ipsum dolor sit amet, </a:t>
            </a:r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, </a:t>
            </a:r>
            <a:r>
              <a:rPr lang="en-US" sz="1500" dirty="0" err="1"/>
              <a:t>sed</a:t>
            </a:r>
            <a:r>
              <a:rPr lang="en-US" sz="1500" dirty="0"/>
              <a:t> do </a:t>
            </a:r>
            <a:r>
              <a:rPr lang="en-US" sz="1500" dirty="0" err="1"/>
              <a:t>eiusmod</a:t>
            </a:r>
            <a:r>
              <a:rPr lang="en-US" sz="1500" dirty="0"/>
              <a:t> </a:t>
            </a:r>
            <a:r>
              <a:rPr lang="en-US" sz="1500" dirty="0" err="1"/>
              <a:t>tempor</a:t>
            </a:r>
            <a:r>
              <a:rPr lang="en-US" sz="1500" dirty="0"/>
              <a:t> </a:t>
            </a:r>
            <a:r>
              <a:rPr lang="en-US" sz="1500" dirty="0" err="1"/>
              <a:t>incididunt</a:t>
            </a:r>
            <a:r>
              <a:rPr lang="en-US" sz="1500" dirty="0"/>
              <a:t> </a:t>
            </a:r>
            <a:r>
              <a:rPr lang="en-US" sz="1500" dirty="0" err="1"/>
              <a:t>ut</a:t>
            </a:r>
            <a:r>
              <a:rPr lang="en-US" sz="1500" dirty="0"/>
              <a:t> </a:t>
            </a:r>
            <a:r>
              <a:rPr lang="en-US" sz="1500" dirty="0" err="1"/>
              <a:t>labore</a:t>
            </a:r>
            <a:r>
              <a:rPr lang="en-US" sz="1500" dirty="0"/>
              <a:t> et </a:t>
            </a:r>
            <a:r>
              <a:rPr lang="en-US" sz="1500" dirty="0" err="1"/>
              <a:t>dolore</a:t>
            </a:r>
            <a:r>
              <a:rPr lang="en-US" sz="1500" dirty="0"/>
              <a:t> magna </a:t>
            </a:r>
            <a:r>
              <a:rPr lang="en-US" sz="1500" dirty="0" err="1"/>
              <a:t>aliqua</a:t>
            </a:r>
            <a:r>
              <a:rPr lang="en-US" sz="1500" dirty="0"/>
              <a:t>. Semper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 cursus. </a:t>
            </a:r>
            <a:r>
              <a:rPr lang="en-US" sz="1500" dirty="0" err="1"/>
              <a:t>Scelerisque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</a:t>
            </a:r>
            <a:r>
              <a:rPr lang="en-US" sz="1500" dirty="0" err="1"/>
              <a:t>pulvinar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 et </a:t>
            </a:r>
            <a:r>
              <a:rPr lang="en-US" sz="1500" dirty="0" err="1"/>
              <a:t>netus</a:t>
            </a:r>
            <a:r>
              <a:rPr lang="en-US" sz="1500" dirty="0"/>
              <a:t>. </a:t>
            </a:r>
            <a:r>
              <a:rPr lang="en-US" sz="1500" dirty="0" err="1"/>
              <a:t>Curabitur</a:t>
            </a:r>
            <a:r>
              <a:rPr lang="en-US" sz="1500" dirty="0"/>
              <a:t> vitae </a:t>
            </a:r>
            <a:r>
              <a:rPr lang="en-US" sz="1500" dirty="0" err="1"/>
              <a:t>nunc</a:t>
            </a:r>
            <a:r>
              <a:rPr lang="en-US" sz="1500" dirty="0"/>
              <a:t> </a:t>
            </a:r>
            <a:r>
              <a:rPr lang="en-US" sz="1500" dirty="0" err="1"/>
              <a:t>sed</a:t>
            </a:r>
            <a:r>
              <a:rPr lang="en-US" sz="1500" dirty="0"/>
              <a:t> </a:t>
            </a:r>
            <a:r>
              <a:rPr lang="en-US" sz="1500" dirty="0" err="1"/>
              <a:t>velit</a:t>
            </a:r>
            <a:r>
              <a:rPr lang="en-US" sz="1500" dirty="0"/>
              <a:t> </a:t>
            </a:r>
            <a:r>
              <a:rPr lang="en-US" sz="1500" dirty="0" err="1"/>
              <a:t>dignissim</a:t>
            </a:r>
            <a:r>
              <a:rPr lang="en-US" sz="1500" dirty="0"/>
              <a:t> </a:t>
            </a:r>
            <a:r>
              <a:rPr lang="en-US" sz="1500" dirty="0" err="1"/>
              <a:t>sodales</a:t>
            </a:r>
            <a:r>
              <a:rPr lang="en-US" sz="1500" dirty="0"/>
              <a:t>. </a:t>
            </a:r>
            <a:r>
              <a:rPr lang="en-US" sz="1500" dirty="0" err="1"/>
              <a:t>Consequat</a:t>
            </a:r>
            <a:r>
              <a:rPr lang="en-US" sz="1500" dirty="0"/>
              <a:t> ac </a:t>
            </a:r>
            <a:r>
              <a:rPr lang="en-US" sz="1500" dirty="0" err="1"/>
              <a:t>felis</a:t>
            </a:r>
            <a:r>
              <a:rPr lang="en-US" sz="1500" dirty="0"/>
              <a:t> </a:t>
            </a:r>
            <a:r>
              <a:rPr lang="en-US" sz="1500" dirty="0" err="1"/>
              <a:t>donec</a:t>
            </a:r>
            <a:r>
              <a:rPr lang="en-US" sz="1500" dirty="0"/>
              <a:t> et </a:t>
            </a:r>
            <a:r>
              <a:rPr lang="en-US" sz="1500" dirty="0" err="1"/>
              <a:t>odio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. At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urna</a:t>
            </a:r>
            <a:r>
              <a:rPr lang="en-US" sz="1500" dirty="0"/>
              <a:t> </a:t>
            </a:r>
            <a:r>
              <a:rPr lang="en-US" sz="1500" dirty="0" err="1"/>
              <a:t>duis</a:t>
            </a:r>
            <a:r>
              <a:rPr lang="en-US" sz="1500" dirty="0"/>
              <a:t> convallis. </a:t>
            </a:r>
            <a:r>
              <a:rPr lang="en-US" sz="1500" dirty="0" err="1"/>
              <a:t>Commodo</a:t>
            </a:r>
            <a:r>
              <a:rPr lang="en-US" sz="1500" dirty="0"/>
              <a:t>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facilisi</a:t>
            </a:r>
            <a:r>
              <a:rPr lang="en-US" sz="1500" dirty="0"/>
              <a:t> </a:t>
            </a:r>
            <a:r>
              <a:rPr lang="en-US" sz="1500" dirty="0" err="1"/>
              <a:t>nullam</a:t>
            </a:r>
            <a:r>
              <a:rPr lang="en-US" sz="1500" dirty="0"/>
              <a:t> </a:t>
            </a:r>
            <a:r>
              <a:rPr lang="en-US" sz="1500" dirty="0" err="1"/>
              <a:t>vehicula</a:t>
            </a:r>
            <a:r>
              <a:rPr lang="en-US" sz="1500" dirty="0"/>
              <a:t> ipsum. Nunc </a:t>
            </a:r>
            <a:r>
              <a:rPr lang="en-US" sz="1500" dirty="0" err="1"/>
              <a:t>lobortis</a:t>
            </a:r>
            <a:r>
              <a:rPr lang="en-US" sz="1500" dirty="0"/>
              <a:t> </a:t>
            </a:r>
            <a:r>
              <a:rPr lang="en-US" sz="1500" dirty="0" err="1"/>
              <a:t>mattis</a:t>
            </a:r>
            <a:r>
              <a:rPr lang="en-US" sz="1500" dirty="0"/>
              <a:t> </a:t>
            </a:r>
            <a:r>
              <a:rPr lang="en-US" sz="1500" dirty="0" err="1"/>
              <a:t>aliquam</a:t>
            </a:r>
            <a:r>
              <a:rPr lang="en-US" sz="1500" dirty="0"/>
              <a:t> </a:t>
            </a:r>
            <a:r>
              <a:rPr lang="en-US" sz="1500" dirty="0" err="1"/>
              <a:t>faucibus</a:t>
            </a:r>
            <a:r>
              <a:rPr lang="en-US" sz="1500" dirty="0"/>
              <a:t> </a:t>
            </a:r>
            <a:r>
              <a:rPr lang="en-US" sz="1500" dirty="0" err="1"/>
              <a:t>purus</a:t>
            </a:r>
            <a:r>
              <a:rPr lang="en-US" sz="1500" dirty="0"/>
              <a:t> in </a:t>
            </a:r>
            <a:r>
              <a:rPr lang="en-US" sz="1500" dirty="0" err="1"/>
              <a:t>massa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/>
              <a:t>Nunc </a:t>
            </a:r>
            <a:r>
              <a:rPr lang="en-US" sz="1500" dirty="0" err="1"/>
              <a:t>faucibus</a:t>
            </a:r>
            <a:r>
              <a:rPr lang="en-US" sz="1500" dirty="0"/>
              <a:t> a </a:t>
            </a:r>
            <a:r>
              <a:rPr lang="en-US" sz="1500" dirty="0" err="1"/>
              <a:t>pellentesque</a:t>
            </a:r>
            <a:r>
              <a:rPr lang="en-US" sz="1500" dirty="0"/>
              <a:t> sit amet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eget</a:t>
            </a:r>
            <a:r>
              <a:rPr lang="en-US" sz="1500" dirty="0"/>
              <a:t> dolor </a:t>
            </a:r>
            <a:r>
              <a:rPr lang="en-US" sz="1500" dirty="0" err="1"/>
              <a:t>morbi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amet. </a:t>
            </a:r>
            <a:r>
              <a:rPr lang="en-US" sz="1500" dirty="0" err="1"/>
              <a:t>Malesuada</a:t>
            </a:r>
            <a:r>
              <a:rPr lang="en-US" sz="1500" dirty="0"/>
              <a:t> fames ac </a:t>
            </a:r>
            <a:r>
              <a:rPr lang="en-US" sz="1500" dirty="0" err="1"/>
              <a:t>turpis</a:t>
            </a:r>
            <a:r>
              <a:rPr lang="en-US" sz="1500" dirty="0"/>
              <a:t> </a:t>
            </a:r>
            <a:r>
              <a:rPr lang="en-US" sz="1500" dirty="0" err="1"/>
              <a:t>egestas</a:t>
            </a:r>
            <a:r>
              <a:rPr lang="en-US" sz="1500" dirty="0"/>
              <a:t> integer </a:t>
            </a:r>
            <a:r>
              <a:rPr lang="en-US" sz="1500" dirty="0" err="1"/>
              <a:t>eget</a:t>
            </a:r>
            <a:r>
              <a:rPr lang="en-US" sz="1500" dirty="0"/>
              <a:t> </a:t>
            </a:r>
            <a:r>
              <a:rPr lang="en-US" sz="1500" dirty="0" err="1"/>
              <a:t>aliquet</a:t>
            </a:r>
            <a:r>
              <a:rPr lang="en-US" sz="1500" dirty="0"/>
              <a:t> </a:t>
            </a:r>
            <a:r>
              <a:rPr lang="en-US" sz="1500" dirty="0" err="1"/>
              <a:t>nibh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at in </a:t>
            </a:r>
            <a:r>
              <a:rPr lang="en-US" sz="1500" dirty="0" err="1"/>
              <a:t>tellus</a:t>
            </a:r>
            <a:r>
              <a:rPr lang="en-US" sz="1500" dirty="0"/>
              <a:t> integer. Quam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massa</a:t>
            </a:r>
            <a:r>
              <a:rPr lang="en-US" sz="1500" dirty="0"/>
              <a:t> id </a:t>
            </a:r>
            <a:r>
              <a:rPr lang="en-US" sz="1500" dirty="0" err="1"/>
              <a:t>neque</a:t>
            </a:r>
            <a:r>
              <a:rPr lang="en-US" sz="1500" dirty="0"/>
              <a:t>. Pretium </a:t>
            </a:r>
            <a:r>
              <a:rPr lang="en-US" sz="1500" dirty="0" err="1"/>
              <a:t>aenean</a:t>
            </a:r>
            <a:r>
              <a:rPr lang="en-US" sz="1500" dirty="0"/>
              <a:t> pharetra magna ac </a:t>
            </a:r>
            <a:r>
              <a:rPr lang="en-US" sz="1500" dirty="0" err="1"/>
              <a:t>placerat</a:t>
            </a:r>
            <a:r>
              <a:rPr lang="en-US" sz="1500" dirty="0"/>
              <a:t> </a:t>
            </a:r>
            <a:r>
              <a:rPr lang="en-US" sz="1500" dirty="0" err="1"/>
              <a:t>vestibulum</a:t>
            </a:r>
            <a:r>
              <a:rPr lang="en-US" sz="1500" dirty="0"/>
              <a:t>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499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0"/>
            <a:ext cx="5460566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628650" y="1219200"/>
            <a:ext cx="37719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541946"/>
            <a:ext cx="7236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535008"/>
            <a:ext cx="44577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18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18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35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35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35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124200"/>
            <a:ext cx="657225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89324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5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8658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257176" y="1924370"/>
            <a:ext cx="2628900" cy="47089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0000" dirty="0">
                <a:solidFill>
                  <a:srgbClr val="FFFFFF"/>
                </a:solidFill>
                <a:latin typeface="Arial" charset="0"/>
              </a:rPr>
              <a:t>Nº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8950" y="1828800"/>
            <a:ext cx="5886450" cy="3276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891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6572254" y="3064705"/>
            <a:ext cx="1799171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" y="3587437"/>
            <a:ext cx="4629150" cy="1447800"/>
          </a:xfrm>
          <a:prstGeom prst="rect">
            <a:avLst/>
          </a:prstGeo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0862" y="4343400"/>
            <a:ext cx="1214438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32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1267" y="3168337"/>
            <a:ext cx="453628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 sz="3600" b="1"/>
            </a:lvl2pPr>
            <a:lvl3pPr>
              <a:defRPr sz="3600" b="1"/>
            </a:lvl3pPr>
            <a:lvl4pPr>
              <a:defRPr sz="3600" b="1"/>
            </a:lvl4pPr>
            <a:lvl5pPr>
              <a:defRPr sz="36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23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700" y="2895609"/>
            <a:ext cx="8068598" cy="2813289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5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0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2"/>
            <a:ext cx="9144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423968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3206478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4217613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171450" y="234696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48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61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82024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971550" y="40386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971550" y="32004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971550" y="48768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355" y="2359152"/>
            <a:ext cx="7514399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  <a:lvl2pPr marL="515544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65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latin typeface="Arial" charset="0"/>
                <a:ea typeface="Arial" charset="0"/>
                <a:cs typeface="Arial" charset="0"/>
              </a:rPr>
            </a:br>
            <a:endParaRPr lang="en-US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01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1" y="1945758"/>
            <a:ext cx="44577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319594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1752600"/>
            <a:ext cx="32004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886200"/>
            <a:ext cx="44577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481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914214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9142143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45628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3919387" y="4343400"/>
            <a:ext cx="1305233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62" y="1600200"/>
            <a:ext cx="1885677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=""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800600"/>
            <a:ext cx="8001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3117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00501" y="30480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" y="1362739"/>
            <a:ext cx="9131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60824" y="3763991"/>
            <a:ext cx="7384256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FontTx/>
              <a:buNone/>
              <a:defRPr sz="1800"/>
            </a:lvl2pPr>
            <a:lvl3pPr marL="685800" indent="0" algn="ctr">
              <a:buFontTx/>
              <a:buNone/>
              <a:defRPr sz="1800"/>
            </a:lvl3pPr>
            <a:lvl4pPr marL="1028700" indent="0" algn="ctr">
              <a:buFontTx/>
              <a:buNone/>
              <a:defRPr sz="1800"/>
            </a:lvl4pPr>
            <a:lvl5pPr marL="1371600" indent="0" algn="ctr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476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8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DF117E6-43E8-154D-8E0B-E4E4B3089F5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4" y="0"/>
            <a:ext cx="32108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-457200"/>
            <a:ext cx="65151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43200"/>
            <a:ext cx="245745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81000"/>
            <a:ext cx="542925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r>
              <a:rPr lang="en-US" sz="1500" dirty="0"/>
              <a:t>Lorem ipsum dolor sit amet, </a:t>
            </a:r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, </a:t>
            </a:r>
            <a:r>
              <a:rPr lang="en-US" sz="1500" dirty="0" err="1"/>
              <a:t>sed</a:t>
            </a:r>
            <a:r>
              <a:rPr lang="en-US" sz="1500" dirty="0"/>
              <a:t> do </a:t>
            </a:r>
            <a:r>
              <a:rPr lang="en-US" sz="1500" dirty="0" err="1"/>
              <a:t>eiusmod</a:t>
            </a:r>
            <a:r>
              <a:rPr lang="en-US" sz="1500" dirty="0"/>
              <a:t> </a:t>
            </a:r>
            <a:r>
              <a:rPr lang="en-US" sz="1500" dirty="0" err="1"/>
              <a:t>tempor</a:t>
            </a:r>
            <a:r>
              <a:rPr lang="en-US" sz="1500" dirty="0"/>
              <a:t> </a:t>
            </a:r>
            <a:r>
              <a:rPr lang="en-US" sz="1500" dirty="0" err="1"/>
              <a:t>incididunt</a:t>
            </a:r>
            <a:r>
              <a:rPr lang="en-US" sz="1500" dirty="0"/>
              <a:t> </a:t>
            </a:r>
            <a:r>
              <a:rPr lang="en-US" sz="1500" dirty="0" err="1"/>
              <a:t>ut</a:t>
            </a:r>
            <a:r>
              <a:rPr lang="en-US" sz="1500" dirty="0"/>
              <a:t> </a:t>
            </a:r>
            <a:r>
              <a:rPr lang="en-US" sz="1500" dirty="0" err="1"/>
              <a:t>labore</a:t>
            </a:r>
            <a:r>
              <a:rPr lang="en-US" sz="1500" dirty="0"/>
              <a:t> et </a:t>
            </a:r>
            <a:r>
              <a:rPr lang="en-US" sz="1500" dirty="0" err="1"/>
              <a:t>dolore</a:t>
            </a:r>
            <a:r>
              <a:rPr lang="en-US" sz="1500" dirty="0"/>
              <a:t> magna </a:t>
            </a:r>
            <a:r>
              <a:rPr lang="en-US" sz="1500" dirty="0" err="1"/>
              <a:t>aliqua</a:t>
            </a:r>
            <a:r>
              <a:rPr lang="en-US" sz="1500" dirty="0"/>
              <a:t>. Semper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 cursus. </a:t>
            </a:r>
            <a:r>
              <a:rPr lang="en-US" sz="1500" dirty="0" err="1"/>
              <a:t>Scelerisque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</a:t>
            </a:r>
            <a:r>
              <a:rPr lang="en-US" sz="1500" dirty="0" err="1"/>
              <a:t>pulvinar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 et </a:t>
            </a:r>
            <a:r>
              <a:rPr lang="en-US" sz="1500" dirty="0" err="1"/>
              <a:t>netus</a:t>
            </a:r>
            <a:r>
              <a:rPr lang="en-US" sz="1500" dirty="0"/>
              <a:t>. </a:t>
            </a:r>
            <a:r>
              <a:rPr lang="en-US" sz="1500" dirty="0" err="1"/>
              <a:t>Curabitur</a:t>
            </a:r>
            <a:r>
              <a:rPr lang="en-US" sz="1500" dirty="0"/>
              <a:t> vitae </a:t>
            </a:r>
            <a:r>
              <a:rPr lang="en-US" sz="1500" dirty="0" err="1"/>
              <a:t>nunc</a:t>
            </a:r>
            <a:r>
              <a:rPr lang="en-US" sz="1500" dirty="0"/>
              <a:t> </a:t>
            </a:r>
            <a:r>
              <a:rPr lang="en-US" sz="1500" dirty="0" err="1"/>
              <a:t>sed</a:t>
            </a:r>
            <a:r>
              <a:rPr lang="en-US" sz="1500" dirty="0"/>
              <a:t> </a:t>
            </a:r>
            <a:r>
              <a:rPr lang="en-US" sz="1500" dirty="0" err="1"/>
              <a:t>velit</a:t>
            </a:r>
            <a:r>
              <a:rPr lang="en-US" sz="1500" dirty="0"/>
              <a:t> </a:t>
            </a:r>
            <a:r>
              <a:rPr lang="en-US" sz="1500" dirty="0" err="1"/>
              <a:t>dignissim</a:t>
            </a:r>
            <a:r>
              <a:rPr lang="en-US" sz="1500" dirty="0"/>
              <a:t> </a:t>
            </a:r>
            <a:r>
              <a:rPr lang="en-US" sz="1500" dirty="0" err="1"/>
              <a:t>sodales</a:t>
            </a:r>
            <a:r>
              <a:rPr lang="en-US" sz="1500" dirty="0"/>
              <a:t>. </a:t>
            </a:r>
            <a:r>
              <a:rPr lang="en-US" sz="1500" dirty="0" err="1"/>
              <a:t>Consequat</a:t>
            </a:r>
            <a:r>
              <a:rPr lang="en-US" sz="1500" dirty="0"/>
              <a:t> ac </a:t>
            </a:r>
            <a:r>
              <a:rPr lang="en-US" sz="1500" dirty="0" err="1"/>
              <a:t>felis</a:t>
            </a:r>
            <a:r>
              <a:rPr lang="en-US" sz="1500" dirty="0"/>
              <a:t> </a:t>
            </a:r>
            <a:r>
              <a:rPr lang="en-US" sz="1500" dirty="0" err="1"/>
              <a:t>donec</a:t>
            </a:r>
            <a:r>
              <a:rPr lang="en-US" sz="1500" dirty="0"/>
              <a:t> et </a:t>
            </a:r>
            <a:r>
              <a:rPr lang="en-US" sz="1500" dirty="0" err="1"/>
              <a:t>odio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. At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urna</a:t>
            </a:r>
            <a:r>
              <a:rPr lang="en-US" sz="1500" dirty="0"/>
              <a:t> </a:t>
            </a:r>
            <a:r>
              <a:rPr lang="en-US" sz="1500" dirty="0" err="1"/>
              <a:t>duis</a:t>
            </a:r>
            <a:r>
              <a:rPr lang="en-US" sz="1500" dirty="0"/>
              <a:t> convallis. </a:t>
            </a:r>
            <a:r>
              <a:rPr lang="en-US" sz="1500" dirty="0" err="1"/>
              <a:t>Commodo</a:t>
            </a:r>
            <a:r>
              <a:rPr lang="en-US" sz="1500" dirty="0"/>
              <a:t>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facilisi</a:t>
            </a:r>
            <a:r>
              <a:rPr lang="en-US" sz="1500" dirty="0"/>
              <a:t> </a:t>
            </a:r>
            <a:r>
              <a:rPr lang="en-US" sz="1500" dirty="0" err="1"/>
              <a:t>nullam</a:t>
            </a:r>
            <a:r>
              <a:rPr lang="en-US" sz="1500" dirty="0"/>
              <a:t> </a:t>
            </a:r>
            <a:r>
              <a:rPr lang="en-US" sz="1500" dirty="0" err="1"/>
              <a:t>vehicula</a:t>
            </a:r>
            <a:r>
              <a:rPr lang="en-US" sz="1500" dirty="0"/>
              <a:t> ipsum. Nunc </a:t>
            </a:r>
            <a:r>
              <a:rPr lang="en-US" sz="1500" dirty="0" err="1"/>
              <a:t>lobortis</a:t>
            </a:r>
            <a:r>
              <a:rPr lang="en-US" sz="1500" dirty="0"/>
              <a:t> </a:t>
            </a:r>
            <a:r>
              <a:rPr lang="en-US" sz="1500" dirty="0" err="1"/>
              <a:t>mattis</a:t>
            </a:r>
            <a:r>
              <a:rPr lang="en-US" sz="1500" dirty="0"/>
              <a:t> </a:t>
            </a:r>
            <a:r>
              <a:rPr lang="en-US" sz="1500" dirty="0" err="1"/>
              <a:t>aliquam</a:t>
            </a:r>
            <a:r>
              <a:rPr lang="en-US" sz="1500" dirty="0"/>
              <a:t> </a:t>
            </a:r>
            <a:r>
              <a:rPr lang="en-US" sz="1500" dirty="0" err="1"/>
              <a:t>faucibus</a:t>
            </a:r>
            <a:r>
              <a:rPr lang="en-US" sz="1500" dirty="0"/>
              <a:t> </a:t>
            </a:r>
            <a:r>
              <a:rPr lang="en-US" sz="1500" dirty="0" err="1"/>
              <a:t>purus</a:t>
            </a:r>
            <a:r>
              <a:rPr lang="en-US" sz="1500" dirty="0"/>
              <a:t> in </a:t>
            </a:r>
            <a:r>
              <a:rPr lang="en-US" sz="1500" dirty="0" err="1"/>
              <a:t>massa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/>
              <a:t>Nunc </a:t>
            </a:r>
            <a:r>
              <a:rPr lang="en-US" sz="1500" dirty="0" err="1"/>
              <a:t>faucibus</a:t>
            </a:r>
            <a:r>
              <a:rPr lang="en-US" sz="1500" dirty="0"/>
              <a:t> a </a:t>
            </a:r>
            <a:r>
              <a:rPr lang="en-US" sz="1500" dirty="0" err="1"/>
              <a:t>pellentesque</a:t>
            </a:r>
            <a:r>
              <a:rPr lang="en-US" sz="1500" dirty="0"/>
              <a:t> sit amet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eget</a:t>
            </a:r>
            <a:r>
              <a:rPr lang="en-US" sz="1500" dirty="0"/>
              <a:t> dolor </a:t>
            </a:r>
            <a:r>
              <a:rPr lang="en-US" sz="1500" dirty="0" err="1"/>
              <a:t>morbi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amet. </a:t>
            </a:r>
            <a:r>
              <a:rPr lang="en-US" sz="1500" dirty="0" err="1"/>
              <a:t>Malesuada</a:t>
            </a:r>
            <a:r>
              <a:rPr lang="en-US" sz="1500" dirty="0"/>
              <a:t> fames ac </a:t>
            </a:r>
            <a:r>
              <a:rPr lang="en-US" sz="1500" dirty="0" err="1"/>
              <a:t>turpis</a:t>
            </a:r>
            <a:r>
              <a:rPr lang="en-US" sz="1500" dirty="0"/>
              <a:t> </a:t>
            </a:r>
            <a:r>
              <a:rPr lang="en-US" sz="1500" dirty="0" err="1"/>
              <a:t>egestas</a:t>
            </a:r>
            <a:r>
              <a:rPr lang="en-US" sz="1500" dirty="0"/>
              <a:t> integer </a:t>
            </a:r>
            <a:r>
              <a:rPr lang="en-US" sz="1500" dirty="0" err="1"/>
              <a:t>eget</a:t>
            </a:r>
            <a:r>
              <a:rPr lang="en-US" sz="1500" dirty="0"/>
              <a:t> </a:t>
            </a:r>
            <a:r>
              <a:rPr lang="en-US" sz="1500" dirty="0" err="1"/>
              <a:t>aliquet</a:t>
            </a:r>
            <a:r>
              <a:rPr lang="en-US" sz="1500" dirty="0"/>
              <a:t> </a:t>
            </a:r>
            <a:r>
              <a:rPr lang="en-US" sz="1500" dirty="0" err="1"/>
              <a:t>nibh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at in </a:t>
            </a:r>
            <a:r>
              <a:rPr lang="en-US" sz="1500" dirty="0" err="1"/>
              <a:t>tellus</a:t>
            </a:r>
            <a:r>
              <a:rPr lang="en-US" sz="1500" dirty="0"/>
              <a:t> integer. Quam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massa</a:t>
            </a:r>
            <a:r>
              <a:rPr lang="en-US" sz="1500" dirty="0"/>
              <a:t> id </a:t>
            </a:r>
            <a:r>
              <a:rPr lang="en-US" sz="1500" dirty="0" err="1"/>
              <a:t>neque</a:t>
            </a:r>
            <a:r>
              <a:rPr lang="en-US" sz="1500" dirty="0"/>
              <a:t>. Pretium </a:t>
            </a:r>
            <a:r>
              <a:rPr lang="en-US" sz="1500" dirty="0" err="1"/>
              <a:t>aenean</a:t>
            </a:r>
            <a:r>
              <a:rPr lang="en-US" sz="1500" dirty="0"/>
              <a:t> pharetra magna ac </a:t>
            </a:r>
            <a:r>
              <a:rPr lang="en-US" sz="1500" dirty="0" err="1"/>
              <a:t>placerat</a:t>
            </a:r>
            <a:r>
              <a:rPr lang="en-US" sz="1500" dirty="0"/>
              <a:t> </a:t>
            </a:r>
            <a:r>
              <a:rPr lang="en-US" sz="1500" dirty="0" err="1"/>
              <a:t>vestibulum</a:t>
            </a:r>
            <a:r>
              <a:rPr lang="en-US" sz="1500" dirty="0"/>
              <a:t>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0036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2"/>
            <a:ext cx="9144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423968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3206478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1842761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4" y="0"/>
            <a:ext cx="32108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-457200"/>
            <a:ext cx="65151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43200"/>
            <a:ext cx="245745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81000"/>
            <a:ext cx="542925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r>
              <a:rPr lang="en-US" sz="1500" dirty="0"/>
              <a:t>Lorem ipsum dolor sit amet, </a:t>
            </a:r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, </a:t>
            </a:r>
            <a:r>
              <a:rPr lang="en-US" sz="1500" dirty="0" err="1"/>
              <a:t>sed</a:t>
            </a:r>
            <a:r>
              <a:rPr lang="en-US" sz="1500" dirty="0"/>
              <a:t> do </a:t>
            </a:r>
            <a:r>
              <a:rPr lang="en-US" sz="1500" dirty="0" err="1"/>
              <a:t>eiusmod</a:t>
            </a:r>
            <a:r>
              <a:rPr lang="en-US" sz="1500" dirty="0"/>
              <a:t> </a:t>
            </a:r>
            <a:r>
              <a:rPr lang="en-US" sz="1500" dirty="0" err="1"/>
              <a:t>tempor</a:t>
            </a:r>
            <a:r>
              <a:rPr lang="en-US" sz="1500" dirty="0"/>
              <a:t> </a:t>
            </a:r>
            <a:r>
              <a:rPr lang="en-US" sz="1500" dirty="0" err="1"/>
              <a:t>incididunt</a:t>
            </a:r>
            <a:r>
              <a:rPr lang="en-US" sz="1500" dirty="0"/>
              <a:t> </a:t>
            </a:r>
            <a:r>
              <a:rPr lang="en-US" sz="1500" dirty="0" err="1"/>
              <a:t>ut</a:t>
            </a:r>
            <a:r>
              <a:rPr lang="en-US" sz="1500" dirty="0"/>
              <a:t> </a:t>
            </a:r>
            <a:r>
              <a:rPr lang="en-US" sz="1500" dirty="0" err="1"/>
              <a:t>labore</a:t>
            </a:r>
            <a:r>
              <a:rPr lang="en-US" sz="1500" dirty="0"/>
              <a:t> et </a:t>
            </a:r>
            <a:r>
              <a:rPr lang="en-US" sz="1500" dirty="0" err="1"/>
              <a:t>dolore</a:t>
            </a:r>
            <a:r>
              <a:rPr lang="en-US" sz="1500" dirty="0"/>
              <a:t> magna </a:t>
            </a:r>
            <a:r>
              <a:rPr lang="en-US" sz="1500" dirty="0" err="1"/>
              <a:t>aliqua</a:t>
            </a:r>
            <a:r>
              <a:rPr lang="en-US" sz="1500" dirty="0"/>
              <a:t>. Semper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 cursus. </a:t>
            </a:r>
            <a:r>
              <a:rPr lang="en-US" sz="1500" dirty="0" err="1"/>
              <a:t>Scelerisque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</a:t>
            </a:r>
            <a:r>
              <a:rPr lang="en-US" sz="1500" dirty="0" err="1"/>
              <a:t>pulvinar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 et </a:t>
            </a:r>
            <a:r>
              <a:rPr lang="en-US" sz="1500" dirty="0" err="1"/>
              <a:t>netus</a:t>
            </a:r>
            <a:r>
              <a:rPr lang="en-US" sz="1500" dirty="0"/>
              <a:t>. </a:t>
            </a:r>
            <a:r>
              <a:rPr lang="en-US" sz="1500" dirty="0" err="1"/>
              <a:t>Curabitur</a:t>
            </a:r>
            <a:r>
              <a:rPr lang="en-US" sz="1500" dirty="0"/>
              <a:t> vitae </a:t>
            </a:r>
            <a:r>
              <a:rPr lang="en-US" sz="1500" dirty="0" err="1"/>
              <a:t>nunc</a:t>
            </a:r>
            <a:r>
              <a:rPr lang="en-US" sz="1500" dirty="0"/>
              <a:t> </a:t>
            </a:r>
            <a:r>
              <a:rPr lang="en-US" sz="1500" dirty="0" err="1"/>
              <a:t>sed</a:t>
            </a:r>
            <a:r>
              <a:rPr lang="en-US" sz="1500" dirty="0"/>
              <a:t> </a:t>
            </a:r>
            <a:r>
              <a:rPr lang="en-US" sz="1500" dirty="0" err="1"/>
              <a:t>velit</a:t>
            </a:r>
            <a:r>
              <a:rPr lang="en-US" sz="1500" dirty="0"/>
              <a:t> </a:t>
            </a:r>
            <a:r>
              <a:rPr lang="en-US" sz="1500" dirty="0" err="1"/>
              <a:t>dignissim</a:t>
            </a:r>
            <a:r>
              <a:rPr lang="en-US" sz="1500" dirty="0"/>
              <a:t> </a:t>
            </a:r>
            <a:r>
              <a:rPr lang="en-US" sz="1500" dirty="0" err="1"/>
              <a:t>sodales</a:t>
            </a:r>
            <a:r>
              <a:rPr lang="en-US" sz="1500" dirty="0"/>
              <a:t>. </a:t>
            </a:r>
            <a:r>
              <a:rPr lang="en-US" sz="1500" dirty="0" err="1"/>
              <a:t>Consequat</a:t>
            </a:r>
            <a:r>
              <a:rPr lang="en-US" sz="1500" dirty="0"/>
              <a:t> ac </a:t>
            </a:r>
            <a:r>
              <a:rPr lang="en-US" sz="1500" dirty="0" err="1"/>
              <a:t>felis</a:t>
            </a:r>
            <a:r>
              <a:rPr lang="en-US" sz="1500" dirty="0"/>
              <a:t> </a:t>
            </a:r>
            <a:r>
              <a:rPr lang="en-US" sz="1500" dirty="0" err="1"/>
              <a:t>donec</a:t>
            </a:r>
            <a:r>
              <a:rPr lang="en-US" sz="1500" dirty="0"/>
              <a:t> et </a:t>
            </a:r>
            <a:r>
              <a:rPr lang="en-US" sz="1500" dirty="0" err="1"/>
              <a:t>odio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. At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urna</a:t>
            </a:r>
            <a:r>
              <a:rPr lang="en-US" sz="1500" dirty="0"/>
              <a:t> </a:t>
            </a:r>
            <a:r>
              <a:rPr lang="en-US" sz="1500" dirty="0" err="1"/>
              <a:t>duis</a:t>
            </a:r>
            <a:r>
              <a:rPr lang="en-US" sz="1500" dirty="0"/>
              <a:t> convallis. </a:t>
            </a:r>
            <a:r>
              <a:rPr lang="en-US" sz="1500" dirty="0" err="1"/>
              <a:t>Commodo</a:t>
            </a:r>
            <a:r>
              <a:rPr lang="en-US" sz="1500" dirty="0"/>
              <a:t>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facilisi</a:t>
            </a:r>
            <a:r>
              <a:rPr lang="en-US" sz="1500" dirty="0"/>
              <a:t> </a:t>
            </a:r>
            <a:r>
              <a:rPr lang="en-US" sz="1500" dirty="0" err="1"/>
              <a:t>nullam</a:t>
            </a:r>
            <a:r>
              <a:rPr lang="en-US" sz="1500" dirty="0"/>
              <a:t> </a:t>
            </a:r>
            <a:r>
              <a:rPr lang="en-US" sz="1500" dirty="0" err="1"/>
              <a:t>vehicula</a:t>
            </a:r>
            <a:r>
              <a:rPr lang="en-US" sz="1500" dirty="0"/>
              <a:t> ipsum. Nunc </a:t>
            </a:r>
            <a:r>
              <a:rPr lang="en-US" sz="1500" dirty="0" err="1"/>
              <a:t>lobortis</a:t>
            </a:r>
            <a:r>
              <a:rPr lang="en-US" sz="1500" dirty="0"/>
              <a:t> </a:t>
            </a:r>
            <a:r>
              <a:rPr lang="en-US" sz="1500" dirty="0" err="1"/>
              <a:t>mattis</a:t>
            </a:r>
            <a:r>
              <a:rPr lang="en-US" sz="1500" dirty="0"/>
              <a:t> </a:t>
            </a:r>
            <a:r>
              <a:rPr lang="en-US" sz="1500" dirty="0" err="1"/>
              <a:t>aliquam</a:t>
            </a:r>
            <a:r>
              <a:rPr lang="en-US" sz="1500" dirty="0"/>
              <a:t> </a:t>
            </a:r>
            <a:r>
              <a:rPr lang="en-US" sz="1500" dirty="0" err="1"/>
              <a:t>faucibus</a:t>
            </a:r>
            <a:r>
              <a:rPr lang="en-US" sz="1500" dirty="0"/>
              <a:t> </a:t>
            </a:r>
            <a:r>
              <a:rPr lang="en-US" sz="1500" dirty="0" err="1"/>
              <a:t>purus</a:t>
            </a:r>
            <a:r>
              <a:rPr lang="en-US" sz="1500" dirty="0"/>
              <a:t> in </a:t>
            </a:r>
            <a:r>
              <a:rPr lang="en-US" sz="1500" dirty="0" err="1"/>
              <a:t>massa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/>
              <a:t>Nunc </a:t>
            </a:r>
            <a:r>
              <a:rPr lang="en-US" sz="1500" dirty="0" err="1"/>
              <a:t>faucibus</a:t>
            </a:r>
            <a:r>
              <a:rPr lang="en-US" sz="1500" dirty="0"/>
              <a:t> a </a:t>
            </a:r>
            <a:r>
              <a:rPr lang="en-US" sz="1500" dirty="0" err="1"/>
              <a:t>pellentesque</a:t>
            </a:r>
            <a:r>
              <a:rPr lang="en-US" sz="1500" dirty="0"/>
              <a:t> sit amet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eget</a:t>
            </a:r>
            <a:r>
              <a:rPr lang="en-US" sz="1500" dirty="0"/>
              <a:t> dolor </a:t>
            </a:r>
            <a:r>
              <a:rPr lang="en-US" sz="1500" dirty="0" err="1"/>
              <a:t>morbi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amet. </a:t>
            </a:r>
            <a:r>
              <a:rPr lang="en-US" sz="1500" dirty="0" err="1"/>
              <a:t>Malesuada</a:t>
            </a:r>
            <a:r>
              <a:rPr lang="en-US" sz="1500" dirty="0"/>
              <a:t> fames ac </a:t>
            </a:r>
            <a:r>
              <a:rPr lang="en-US" sz="1500" dirty="0" err="1"/>
              <a:t>turpis</a:t>
            </a:r>
            <a:r>
              <a:rPr lang="en-US" sz="1500" dirty="0"/>
              <a:t> </a:t>
            </a:r>
            <a:r>
              <a:rPr lang="en-US" sz="1500" dirty="0" err="1"/>
              <a:t>egestas</a:t>
            </a:r>
            <a:r>
              <a:rPr lang="en-US" sz="1500" dirty="0"/>
              <a:t> integer </a:t>
            </a:r>
            <a:r>
              <a:rPr lang="en-US" sz="1500" dirty="0" err="1"/>
              <a:t>eget</a:t>
            </a:r>
            <a:r>
              <a:rPr lang="en-US" sz="1500" dirty="0"/>
              <a:t> </a:t>
            </a:r>
            <a:r>
              <a:rPr lang="en-US" sz="1500" dirty="0" err="1"/>
              <a:t>aliquet</a:t>
            </a:r>
            <a:r>
              <a:rPr lang="en-US" sz="1500" dirty="0"/>
              <a:t> </a:t>
            </a:r>
            <a:r>
              <a:rPr lang="en-US" sz="1500" dirty="0" err="1"/>
              <a:t>nibh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at in </a:t>
            </a:r>
            <a:r>
              <a:rPr lang="en-US" sz="1500" dirty="0" err="1"/>
              <a:t>tellus</a:t>
            </a:r>
            <a:r>
              <a:rPr lang="en-US" sz="1500" dirty="0"/>
              <a:t> integer. Quam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massa</a:t>
            </a:r>
            <a:r>
              <a:rPr lang="en-US" sz="1500" dirty="0"/>
              <a:t> id </a:t>
            </a:r>
            <a:r>
              <a:rPr lang="en-US" sz="1500" dirty="0" err="1"/>
              <a:t>neque</a:t>
            </a:r>
            <a:r>
              <a:rPr lang="en-US" sz="1500" dirty="0"/>
              <a:t>. Pretium </a:t>
            </a:r>
            <a:r>
              <a:rPr lang="en-US" sz="1500" dirty="0" err="1"/>
              <a:t>aenean</a:t>
            </a:r>
            <a:r>
              <a:rPr lang="en-US" sz="1500" dirty="0"/>
              <a:t> pharetra magna ac </a:t>
            </a:r>
            <a:r>
              <a:rPr lang="en-US" sz="1500" dirty="0" err="1"/>
              <a:t>placerat</a:t>
            </a:r>
            <a:r>
              <a:rPr lang="en-US" sz="1500" dirty="0"/>
              <a:t> </a:t>
            </a:r>
            <a:r>
              <a:rPr lang="en-US" sz="1500" dirty="0" err="1"/>
              <a:t>vestibulum</a:t>
            </a:r>
            <a:r>
              <a:rPr lang="en-US" sz="1500" dirty="0"/>
              <a:t>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625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0"/>
            <a:ext cx="5460566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628650" y="1219200"/>
            <a:ext cx="37719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541946"/>
            <a:ext cx="7236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535008"/>
            <a:ext cx="44577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18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18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35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35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35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124200"/>
            <a:ext cx="657225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89324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5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1662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257176" y="1924370"/>
            <a:ext cx="2628900" cy="47089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0000" dirty="0">
                <a:solidFill>
                  <a:srgbClr val="FFFFFF"/>
                </a:solidFill>
                <a:latin typeface="Arial" charset="0"/>
              </a:rPr>
              <a:t>Nº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8950" y="1828800"/>
            <a:ext cx="5886450" cy="3276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28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6572254" y="3064705"/>
            <a:ext cx="1799171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" y="3587437"/>
            <a:ext cx="4629150" cy="1447800"/>
          </a:xfrm>
          <a:prstGeom prst="rect">
            <a:avLst/>
          </a:prstGeo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0862" y="4343400"/>
            <a:ext cx="1214438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32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1267" y="3168337"/>
            <a:ext cx="453628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 sz="3600" b="1"/>
            </a:lvl2pPr>
            <a:lvl3pPr>
              <a:defRPr sz="3600" b="1"/>
            </a:lvl3pPr>
            <a:lvl4pPr>
              <a:defRPr sz="3600" b="1"/>
            </a:lvl4pPr>
            <a:lvl5pPr>
              <a:defRPr sz="36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5827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700" y="2895609"/>
            <a:ext cx="8068598" cy="2813289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5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074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171450" y="234696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21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50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540211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971550" y="40386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971550" y="32004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971550" y="48768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355" y="2359152"/>
            <a:ext cx="7514399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  <a:lvl2pPr marL="515544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65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latin typeface="Arial" charset="0"/>
                <a:ea typeface="Arial" charset="0"/>
                <a:cs typeface="Arial" charset="0"/>
              </a:rPr>
            </a:br>
            <a:endParaRPr lang="en-US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0"/>
            <a:ext cx="5460566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628650" y="1219200"/>
            <a:ext cx="37719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541946"/>
            <a:ext cx="7236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535008"/>
            <a:ext cx="44577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18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18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35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35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35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124200"/>
            <a:ext cx="657225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89324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5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8120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1" y="1945758"/>
            <a:ext cx="44577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319594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1752600"/>
            <a:ext cx="32004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886200"/>
            <a:ext cx="44577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6214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914214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9142143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054945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5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572000"/>
          </a:xfrm>
          <a:prstGeom prst="rect">
            <a:avLst/>
          </a:prstGeom>
        </p:spPr>
        <p:txBody>
          <a:bodyPr/>
          <a:lstStyle>
            <a:lvl1pPr marL="230188" indent="-230188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4213" indent="-227013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4588" indent="-230188"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98613" indent="-227013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8988" indent="-230188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6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99266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09966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5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41878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ision breaker Slide"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0105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3206482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4189206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18544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3919387" y="4343400"/>
            <a:ext cx="1305233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62" y="1600200"/>
            <a:ext cx="1885677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=""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800600"/>
            <a:ext cx="8001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9319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257176" y="1924370"/>
            <a:ext cx="2628900" cy="47089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0000" dirty="0">
                <a:solidFill>
                  <a:srgbClr val="FFFFFF"/>
                </a:solidFill>
                <a:latin typeface="Arial" charset="0"/>
              </a:rPr>
              <a:t>Nº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8950" y="1828800"/>
            <a:ext cx="5886450" cy="3276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7909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00501" y="30480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" y="1362739"/>
            <a:ext cx="9131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60824" y="3763991"/>
            <a:ext cx="7384256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FontTx/>
              <a:buNone/>
              <a:defRPr sz="1800"/>
            </a:lvl2pPr>
            <a:lvl3pPr marL="685800" indent="0" algn="ctr">
              <a:buFontTx/>
              <a:buNone/>
              <a:defRPr sz="1800"/>
            </a:lvl3pPr>
            <a:lvl4pPr marL="1028700" indent="0" algn="ctr">
              <a:buFontTx/>
              <a:buNone/>
              <a:defRPr sz="1800"/>
            </a:lvl4pPr>
            <a:lvl5pPr marL="1371600" indent="0" algn="ctr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0924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DF117E6-43E8-154D-8E0B-E4E4B3089F5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8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2"/>
            <a:ext cx="9144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423968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50" y="3206478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185034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4" y="0"/>
            <a:ext cx="32108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-457200"/>
            <a:ext cx="65151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43200"/>
            <a:ext cx="245745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81000"/>
            <a:ext cx="542925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r>
              <a:rPr lang="en-US" sz="1500" dirty="0"/>
              <a:t>Lorem ipsum dolor sit amet, </a:t>
            </a:r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, </a:t>
            </a:r>
            <a:r>
              <a:rPr lang="en-US" sz="1500" dirty="0" err="1"/>
              <a:t>sed</a:t>
            </a:r>
            <a:r>
              <a:rPr lang="en-US" sz="1500" dirty="0"/>
              <a:t> do </a:t>
            </a:r>
            <a:r>
              <a:rPr lang="en-US" sz="1500" dirty="0" err="1"/>
              <a:t>eiusmod</a:t>
            </a:r>
            <a:r>
              <a:rPr lang="en-US" sz="1500" dirty="0"/>
              <a:t> </a:t>
            </a:r>
            <a:r>
              <a:rPr lang="en-US" sz="1500" dirty="0" err="1"/>
              <a:t>tempor</a:t>
            </a:r>
            <a:r>
              <a:rPr lang="en-US" sz="1500" dirty="0"/>
              <a:t> </a:t>
            </a:r>
            <a:r>
              <a:rPr lang="en-US" sz="1500" dirty="0" err="1"/>
              <a:t>incididunt</a:t>
            </a:r>
            <a:r>
              <a:rPr lang="en-US" sz="1500" dirty="0"/>
              <a:t> </a:t>
            </a:r>
            <a:r>
              <a:rPr lang="en-US" sz="1500" dirty="0" err="1"/>
              <a:t>ut</a:t>
            </a:r>
            <a:r>
              <a:rPr lang="en-US" sz="1500" dirty="0"/>
              <a:t> </a:t>
            </a:r>
            <a:r>
              <a:rPr lang="en-US" sz="1500" dirty="0" err="1"/>
              <a:t>labore</a:t>
            </a:r>
            <a:r>
              <a:rPr lang="en-US" sz="1500" dirty="0"/>
              <a:t> et </a:t>
            </a:r>
            <a:r>
              <a:rPr lang="en-US" sz="1500" dirty="0" err="1"/>
              <a:t>dolore</a:t>
            </a:r>
            <a:r>
              <a:rPr lang="en-US" sz="1500" dirty="0"/>
              <a:t> magna </a:t>
            </a:r>
            <a:r>
              <a:rPr lang="en-US" sz="1500" dirty="0" err="1"/>
              <a:t>aliqua</a:t>
            </a:r>
            <a:r>
              <a:rPr lang="en-US" sz="1500" dirty="0"/>
              <a:t>. Semper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 cursus. </a:t>
            </a:r>
            <a:r>
              <a:rPr lang="en-US" sz="1500" dirty="0" err="1"/>
              <a:t>Scelerisque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</a:t>
            </a:r>
            <a:r>
              <a:rPr lang="en-US" sz="1500" dirty="0" err="1"/>
              <a:t>pulvinar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 err="1"/>
              <a:t>Consectetur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</a:t>
            </a:r>
            <a:r>
              <a:rPr lang="en-US" sz="1500" dirty="0" err="1"/>
              <a:t>elit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 habitant </a:t>
            </a:r>
            <a:r>
              <a:rPr lang="en-US" sz="1500" dirty="0" err="1"/>
              <a:t>morbi</a:t>
            </a:r>
            <a:r>
              <a:rPr lang="en-US" sz="1500" dirty="0"/>
              <a:t> </a:t>
            </a:r>
            <a:r>
              <a:rPr lang="en-US" sz="1500" dirty="0" err="1"/>
              <a:t>tristique</a:t>
            </a:r>
            <a:r>
              <a:rPr lang="en-US" sz="1500" dirty="0"/>
              <a:t> </a:t>
            </a:r>
            <a:r>
              <a:rPr lang="en-US" sz="1500" dirty="0" err="1"/>
              <a:t>senectus</a:t>
            </a:r>
            <a:r>
              <a:rPr lang="en-US" sz="1500" dirty="0"/>
              <a:t> et </a:t>
            </a:r>
            <a:r>
              <a:rPr lang="en-US" sz="1500" dirty="0" err="1"/>
              <a:t>netus</a:t>
            </a:r>
            <a:r>
              <a:rPr lang="en-US" sz="1500" dirty="0"/>
              <a:t>. </a:t>
            </a:r>
            <a:r>
              <a:rPr lang="en-US" sz="1500" dirty="0" err="1"/>
              <a:t>Curabitur</a:t>
            </a:r>
            <a:r>
              <a:rPr lang="en-US" sz="1500" dirty="0"/>
              <a:t> vitae </a:t>
            </a:r>
            <a:r>
              <a:rPr lang="en-US" sz="1500" dirty="0" err="1"/>
              <a:t>nunc</a:t>
            </a:r>
            <a:r>
              <a:rPr lang="en-US" sz="1500" dirty="0"/>
              <a:t> </a:t>
            </a:r>
            <a:r>
              <a:rPr lang="en-US" sz="1500" dirty="0" err="1"/>
              <a:t>sed</a:t>
            </a:r>
            <a:r>
              <a:rPr lang="en-US" sz="1500" dirty="0"/>
              <a:t> </a:t>
            </a:r>
            <a:r>
              <a:rPr lang="en-US" sz="1500" dirty="0" err="1"/>
              <a:t>velit</a:t>
            </a:r>
            <a:r>
              <a:rPr lang="en-US" sz="1500" dirty="0"/>
              <a:t> </a:t>
            </a:r>
            <a:r>
              <a:rPr lang="en-US" sz="1500" dirty="0" err="1"/>
              <a:t>dignissim</a:t>
            </a:r>
            <a:r>
              <a:rPr lang="en-US" sz="1500" dirty="0"/>
              <a:t> </a:t>
            </a:r>
            <a:r>
              <a:rPr lang="en-US" sz="1500" dirty="0" err="1"/>
              <a:t>sodales</a:t>
            </a:r>
            <a:r>
              <a:rPr lang="en-US" sz="1500" dirty="0"/>
              <a:t>. </a:t>
            </a:r>
            <a:r>
              <a:rPr lang="en-US" sz="1500" dirty="0" err="1"/>
              <a:t>Consequat</a:t>
            </a:r>
            <a:r>
              <a:rPr lang="en-US" sz="1500" dirty="0"/>
              <a:t> ac </a:t>
            </a:r>
            <a:r>
              <a:rPr lang="en-US" sz="1500" dirty="0" err="1"/>
              <a:t>felis</a:t>
            </a:r>
            <a:r>
              <a:rPr lang="en-US" sz="1500" dirty="0"/>
              <a:t> </a:t>
            </a:r>
            <a:r>
              <a:rPr lang="en-US" sz="1500" dirty="0" err="1"/>
              <a:t>donec</a:t>
            </a:r>
            <a:r>
              <a:rPr lang="en-US" sz="1500" dirty="0"/>
              <a:t> et </a:t>
            </a:r>
            <a:r>
              <a:rPr lang="en-US" sz="1500" dirty="0" err="1"/>
              <a:t>odio</a:t>
            </a:r>
            <a:r>
              <a:rPr lang="en-US" sz="1500" dirty="0"/>
              <a:t> </a:t>
            </a:r>
            <a:r>
              <a:rPr lang="en-US" sz="1500" dirty="0" err="1"/>
              <a:t>pellentesque</a:t>
            </a:r>
            <a:r>
              <a:rPr lang="en-US" sz="1500" dirty="0"/>
              <a:t>. At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urna</a:t>
            </a:r>
            <a:r>
              <a:rPr lang="en-US" sz="1500" dirty="0"/>
              <a:t> </a:t>
            </a:r>
            <a:r>
              <a:rPr lang="en-US" sz="1500" dirty="0" err="1"/>
              <a:t>duis</a:t>
            </a:r>
            <a:r>
              <a:rPr lang="en-US" sz="1500" dirty="0"/>
              <a:t> convallis. </a:t>
            </a:r>
            <a:r>
              <a:rPr lang="en-US" sz="1500" dirty="0" err="1"/>
              <a:t>Commodo</a:t>
            </a:r>
            <a:r>
              <a:rPr lang="en-US" sz="1500" dirty="0"/>
              <a:t>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facilisi</a:t>
            </a:r>
            <a:r>
              <a:rPr lang="en-US" sz="1500" dirty="0"/>
              <a:t> </a:t>
            </a:r>
            <a:r>
              <a:rPr lang="en-US" sz="1500" dirty="0" err="1"/>
              <a:t>nullam</a:t>
            </a:r>
            <a:r>
              <a:rPr lang="en-US" sz="1500" dirty="0"/>
              <a:t> </a:t>
            </a:r>
            <a:r>
              <a:rPr lang="en-US" sz="1500" dirty="0" err="1"/>
              <a:t>vehicula</a:t>
            </a:r>
            <a:r>
              <a:rPr lang="en-US" sz="1500" dirty="0"/>
              <a:t> ipsum. Nunc </a:t>
            </a:r>
            <a:r>
              <a:rPr lang="en-US" sz="1500" dirty="0" err="1"/>
              <a:t>lobortis</a:t>
            </a:r>
            <a:r>
              <a:rPr lang="en-US" sz="1500" dirty="0"/>
              <a:t> </a:t>
            </a:r>
            <a:r>
              <a:rPr lang="en-US" sz="1500" dirty="0" err="1"/>
              <a:t>mattis</a:t>
            </a:r>
            <a:r>
              <a:rPr lang="en-US" sz="1500" dirty="0"/>
              <a:t> </a:t>
            </a:r>
            <a:r>
              <a:rPr lang="en-US" sz="1500" dirty="0" err="1"/>
              <a:t>aliquam</a:t>
            </a:r>
            <a:r>
              <a:rPr lang="en-US" sz="1500" dirty="0"/>
              <a:t> </a:t>
            </a:r>
            <a:r>
              <a:rPr lang="en-US" sz="1500" dirty="0" err="1"/>
              <a:t>faucibus</a:t>
            </a:r>
            <a:r>
              <a:rPr lang="en-US" sz="1500" dirty="0"/>
              <a:t> </a:t>
            </a:r>
            <a:r>
              <a:rPr lang="en-US" sz="1500" dirty="0" err="1"/>
              <a:t>purus</a:t>
            </a:r>
            <a:r>
              <a:rPr lang="en-US" sz="1500" dirty="0"/>
              <a:t> in </a:t>
            </a:r>
            <a:r>
              <a:rPr lang="en-US" sz="1500" dirty="0" err="1"/>
              <a:t>massa</a:t>
            </a:r>
            <a:r>
              <a:rPr lang="en-US" sz="1500" dirty="0"/>
              <a:t>. </a:t>
            </a:r>
          </a:p>
          <a:p>
            <a:endParaRPr lang="en-US" sz="1500" dirty="0"/>
          </a:p>
          <a:p>
            <a:r>
              <a:rPr lang="en-US" sz="1500" dirty="0"/>
              <a:t>Nunc </a:t>
            </a:r>
            <a:r>
              <a:rPr lang="en-US" sz="1500" dirty="0" err="1"/>
              <a:t>faucibus</a:t>
            </a:r>
            <a:r>
              <a:rPr lang="en-US" sz="1500" dirty="0"/>
              <a:t> a </a:t>
            </a:r>
            <a:r>
              <a:rPr lang="en-US" sz="1500" dirty="0" err="1"/>
              <a:t>pellentesque</a:t>
            </a:r>
            <a:r>
              <a:rPr lang="en-US" sz="1500" dirty="0"/>
              <a:t> sit amet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eget</a:t>
            </a:r>
            <a:r>
              <a:rPr lang="en-US" sz="1500" dirty="0"/>
              <a:t> dolor </a:t>
            </a:r>
            <a:r>
              <a:rPr lang="en-US" sz="1500" dirty="0" err="1"/>
              <a:t>morbi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nam</a:t>
            </a:r>
            <a:r>
              <a:rPr lang="en-US" sz="1500" dirty="0"/>
              <a:t> libero </a:t>
            </a:r>
            <a:r>
              <a:rPr lang="en-US" sz="1500" dirty="0" err="1"/>
              <a:t>justo</a:t>
            </a:r>
            <a:r>
              <a:rPr lang="en-US" sz="1500" dirty="0"/>
              <a:t> </a:t>
            </a:r>
            <a:r>
              <a:rPr lang="en-US" sz="1500" dirty="0" err="1"/>
              <a:t>laoreet</a:t>
            </a:r>
            <a:r>
              <a:rPr lang="en-US" sz="1500" dirty="0"/>
              <a:t> sit amet. </a:t>
            </a:r>
            <a:r>
              <a:rPr lang="en-US" sz="1500" dirty="0" err="1"/>
              <a:t>Malesuada</a:t>
            </a:r>
            <a:r>
              <a:rPr lang="en-US" sz="1500" dirty="0"/>
              <a:t> fames ac </a:t>
            </a:r>
            <a:r>
              <a:rPr lang="en-US" sz="1500" dirty="0" err="1"/>
              <a:t>turpis</a:t>
            </a:r>
            <a:r>
              <a:rPr lang="en-US" sz="1500" dirty="0"/>
              <a:t> </a:t>
            </a:r>
            <a:r>
              <a:rPr lang="en-US" sz="1500" dirty="0" err="1"/>
              <a:t>egestas</a:t>
            </a:r>
            <a:r>
              <a:rPr lang="en-US" sz="1500" dirty="0"/>
              <a:t> integer </a:t>
            </a:r>
            <a:r>
              <a:rPr lang="en-US" sz="1500" dirty="0" err="1"/>
              <a:t>eget</a:t>
            </a:r>
            <a:r>
              <a:rPr lang="en-US" sz="1500" dirty="0"/>
              <a:t> </a:t>
            </a:r>
            <a:r>
              <a:rPr lang="en-US" sz="1500" dirty="0" err="1"/>
              <a:t>aliquet</a:t>
            </a:r>
            <a:r>
              <a:rPr lang="en-US" sz="1500" dirty="0"/>
              <a:t> </a:t>
            </a:r>
            <a:r>
              <a:rPr lang="en-US" sz="1500" dirty="0" err="1"/>
              <a:t>nibh</a:t>
            </a:r>
            <a:r>
              <a:rPr lang="en-US" sz="1500" dirty="0"/>
              <a:t>. </a:t>
            </a:r>
            <a:r>
              <a:rPr lang="en-US" sz="1500" dirty="0" err="1"/>
              <a:t>Viverra</a:t>
            </a:r>
            <a:r>
              <a:rPr lang="en-US" sz="1500" dirty="0"/>
              <a:t> </a:t>
            </a:r>
            <a:r>
              <a:rPr lang="en-US" sz="1500" dirty="0" err="1"/>
              <a:t>adipiscing</a:t>
            </a:r>
            <a:r>
              <a:rPr lang="en-US" sz="1500" dirty="0"/>
              <a:t> at in </a:t>
            </a:r>
            <a:r>
              <a:rPr lang="en-US" sz="1500" dirty="0" err="1"/>
              <a:t>tellus</a:t>
            </a:r>
            <a:r>
              <a:rPr lang="en-US" sz="1500" dirty="0"/>
              <a:t> integer. Quam </a:t>
            </a:r>
            <a:r>
              <a:rPr lang="en-US" sz="1500" dirty="0" err="1"/>
              <a:t>nulla</a:t>
            </a:r>
            <a:r>
              <a:rPr lang="en-US" sz="1500" dirty="0"/>
              <a:t> </a:t>
            </a:r>
            <a:r>
              <a:rPr lang="en-US" sz="1500" dirty="0" err="1"/>
              <a:t>porttitor</a:t>
            </a:r>
            <a:r>
              <a:rPr lang="en-US" sz="1500" dirty="0"/>
              <a:t> </a:t>
            </a:r>
            <a:r>
              <a:rPr lang="en-US" sz="1500" dirty="0" err="1"/>
              <a:t>massa</a:t>
            </a:r>
            <a:r>
              <a:rPr lang="en-US" sz="1500" dirty="0"/>
              <a:t> id </a:t>
            </a:r>
            <a:r>
              <a:rPr lang="en-US" sz="1500" dirty="0" err="1"/>
              <a:t>neque</a:t>
            </a:r>
            <a:r>
              <a:rPr lang="en-US" sz="1500" dirty="0"/>
              <a:t>. Pretium </a:t>
            </a:r>
            <a:r>
              <a:rPr lang="en-US" sz="1500" dirty="0" err="1"/>
              <a:t>aenean</a:t>
            </a:r>
            <a:r>
              <a:rPr lang="en-US" sz="1500" dirty="0"/>
              <a:t> pharetra magna ac </a:t>
            </a:r>
            <a:r>
              <a:rPr lang="en-US" sz="1500" dirty="0" err="1"/>
              <a:t>placerat</a:t>
            </a:r>
            <a:r>
              <a:rPr lang="en-US" sz="1500" dirty="0"/>
              <a:t> </a:t>
            </a:r>
            <a:r>
              <a:rPr lang="en-US" sz="1500" dirty="0" err="1"/>
              <a:t>vestibulum</a:t>
            </a:r>
            <a:r>
              <a:rPr lang="en-US" sz="1500" dirty="0"/>
              <a:t> </a:t>
            </a:r>
            <a:r>
              <a:rPr lang="en-US" sz="1500" dirty="0" err="1"/>
              <a:t>lectus</a:t>
            </a:r>
            <a:r>
              <a:rPr lang="en-US" sz="1500" dirty="0"/>
              <a:t> </a:t>
            </a:r>
            <a:r>
              <a:rPr lang="en-US" sz="1500" dirty="0" err="1"/>
              <a:t>mauris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955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0"/>
            <a:ext cx="5460566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628650" y="1219200"/>
            <a:ext cx="37719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541946"/>
            <a:ext cx="723699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535008"/>
            <a:ext cx="44577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18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18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35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35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35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124200"/>
            <a:ext cx="657225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89324" indent="0">
              <a:buNone/>
              <a:defRPr sz="1800"/>
            </a:lvl2pPr>
            <a:lvl3pPr marL="685783" indent="0">
              <a:buNone/>
              <a:defRPr sz="1800"/>
            </a:lvl3pPr>
            <a:lvl4pPr marL="1028674" indent="0">
              <a:buNone/>
              <a:defRPr sz="1800"/>
            </a:lvl4pPr>
            <a:lvl5pPr marL="1371566" indent="0">
              <a:buNone/>
              <a:defRPr sz="1800"/>
            </a:lvl5pPr>
          </a:lstStyle>
          <a:p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8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5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5952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257176" y="1924370"/>
            <a:ext cx="2628900" cy="47089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0000" dirty="0">
                <a:solidFill>
                  <a:srgbClr val="FFFFFF"/>
                </a:solidFill>
                <a:latin typeface="Arial" charset="0"/>
              </a:rPr>
              <a:t>Nº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4" y="444078"/>
            <a:ext cx="65151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8950" y="1828800"/>
            <a:ext cx="5886450" cy="3276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500"/>
            </a:lvl1pPr>
            <a:lvl2pPr marL="389324" indent="0">
              <a:buNone/>
              <a:defRPr sz="1500"/>
            </a:lvl2pPr>
            <a:lvl3pPr marL="685783" indent="0">
              <a:buNone/>
              <a:defRPr sz="15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5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15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486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6572254" y="3064705"/>
            <a:ext cx="1799171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" y="3587437"/>
            <a:ext cx="4629150" cy="1447800"/>
          </a:xfrm>
          <a:prstGeom prst="rect">
            <a:avLst/>
          </a:prstGeo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0862" y="4343400"/>
            <a:ext cx="1214438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32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1267" y="3168337"/>
            <a:ext cx="453628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 sz="3600" b="1"/>
            </a:lvl2pPr>
            <a:lvl3pPr>
              <a:defRPr sz="3600" b="1"/>
            </a:lvl3pPr>
            <a:lvl4pPr>
              <a:defRPr sz="3600" b="1"/>
            </a:lvl4pPr>
            <a:lvl5pPr>
              <a:defRPr sz="36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0927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700" y="2895609"/>
            <a:ext cx="8068598" cy="2813289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5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5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599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5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171450" y="234696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6572254" y="3064705"/>
            <a:ext cx="1799171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225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" y="3587437"/>
            <a:ext cx="4629150" cy="1447800"/>
          </a:xfrm>
          <a:prstGeom prst="rect">
            <a:avLst/>
          </a:prstGeo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0862" y="4343400"/>
            <a:ext cx="1214438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32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4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1267" y="3168337"/>
            <a:ext cx="453628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 sz="3600" b="1"/>
            </a:lvl2pPr>
            <a:lvl3pPr>
              <a:defRPr sz="3600" b="1"/>
            </a:lvl3pPr>
            <a:lvl4pPr>
              <a:defRPr sz="3600" b="1"/>
            </a:lvl4pPr>
            <a:lvl5pPr>
              <a:defRPr sz="36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9182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8" y="2209800"/>
            <a:ext cx="805814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35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3391" y="1219209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4028155" y="1975122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578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851656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3429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724627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971550" y="40386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971550" y="32004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971550" y="4876800"/>
            <a:ext cx="338328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defTabSz="685800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355" y="2359152"/>
            <a:ext cx="7514399" cy="381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  <a:lvl2pPr marL="515544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65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685800" lvl="1">
              <a:spcAft>
                <a:spcPts val="225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685800" lvl="1">
              <a:spcAft>
                <a:spcPts val="2250"/>
              </a:spcAft>
            </a:pP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2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dirty="0">
                <a:latin typeface="Arial" charset="0"/>
                <a:ea typeface="Arial" charset="0"/>
                <a:cs typeface="Arial" charset="0"/>
              </a:rPr>
            </a:br>
            <a:endParaRPr lang="en-US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998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1" y="1945758"/>
            <a:ext cx="44577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319594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1752600"/>
            <a:ext cx="32004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886200"/>
            <a:ext cx="44577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0595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914214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9142143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619989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9DD8C5-BFF5-8648-9A1A-E9B3DA1F3752}"/>
              </a:ext>
            </a:extLst>
          </p:cNvPr>
          <p:cNvSpPr/>
          <p:nvPr userDrawn="1"/>
        </p:nvSpPr>
        <p:spPr>
          <a:xfrm>
            <a:off x="3919385" y="4343400"/>
            <a:ext cx="1305233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3" tIns="56812" rIns="113623" bIns="568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62" y="1600200"/>
            <a:ext cx="1885677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xmlns="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800600"/>
            <a:ext cx="8001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37141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00501" y="30480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" y="1362739"/>
            <a:ext cx="9131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60824" y="3763987"/>
            <a:ext cx="7384256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FontTx/>
              <a:buNone/>
              <a:defRPr sz="2400"/>
            </a:lvl2pPr>
            <a:lvl3pPr marL="914377" indent="0" algn="ctr">
              <a:buFontTx/>
              <a:buNone/>
              <a:defRPr sz="2400"/>
            </a:lvl3pPr>
            <a:lvl4pPr marL="1371566" indent="0" algn="ctr">
              <a:buFontTx/>
              <a:buNone/>
              <a:defRPr sz="2400"/>
            </a:lvl4pPr>
            <a:lvl5pPr marL="1828754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724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492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DF117E6-43E8-154D-8E0B-E4E4B3089F5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55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4963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2"/>
            <a:ext cx="9144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3391" y="4239683"/>
            <a:ext cx="4657222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86" indent="0" algn="ctr">
              <a:buNone/>
              <a:defRPr sz="4000">
                <a:solidFill>
                  <a:srgbClr val="F0C300"/>
                </a:solidFill>
              </a:defRPr>
            </a:lvl2pPr>
            <a:lvl3pPr marL="914354" indent="0" algn="ctr">
              <a:buNone/>
              <a:defRPr sz="4000">
                <a:solidFill>
                  <a:srgbClr val="F0C300"/>
                </a:solidFill>
              </a:defRPr>
            </a:lvl3pPr>
            <a:lvl4pPr marL="1371531" indent="0" algn="ctr">
              <a:buNone/>
              <a:defRPr sz="4000">
                <a:solidFill>
                  <a:srgbClr val="F0C300"/>
                </a:solidFill>
              </a:defRPr>
            </a:lvl4pPr>
            <a:lvl5pPr marL="1828709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4028155" y="3962400"/>
            <a:ext cx="1087694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648" y="3206478"/>
            <a:ext cx="4254707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3" y="188705"/>
            <a:ext cx="4254707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11479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201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172637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559580" indent="-170256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2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858419" indent="-1726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198930" indent="-1702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1544203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200">
          <a:solidFill>
            <a:schemeClr val="tx1"/>
          </a:solidFill>
          <a:latin typeface="+mn-lt"/>
          <a:ea typeface="ヒラギノ角ゴ Pro W3" charset="0"/>
        </a:defRPr>
      </a:lvl5pPr>
      <a:lvl6pPr marL="1714457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05734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4002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74313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01050" y="6420045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172637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559580" indent="-170256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2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858419" indent="-1726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198930" indent="-1702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1544203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200">
          <a:solidFill>
            <a:schemeClr val="tx1"/>
          </a:solidFill>
          <a:latin typeface="+mn-lt"/>
          <a:ea typeface="ヒラギノ角ゴ Pro W3" charset="0"/>
        </a:defRPr>
      </a:lvl5pPr>
      <a:lvl6pPr marL="1714457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05734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4002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74313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201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172637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559580" indent="-170256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2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858419" indent="-1726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198930" indent="-1702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1544203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200">
          <a:solidFill>
            <a:schemeClr val="tx1"/>
          </a:solidFill>
          <a:latin typeface="+mn-lt"/>
          <a:ea typeface="ヒラギノ角ゴ Pro W3" charset="0"/>
        </a:defRPr>
      </a:lvl5pPr>
      <a:lvl6pPr marL="1714457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05734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4002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74313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201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172637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559580" indent="-170256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2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858419" indent="-1726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198930" indent="-1702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1544203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200">
          <a:solidFill>
            <a:schemeClr val="tx1"/>
          </a:solidFill>
          <a:latin typeface="+mn-lt"/>
          <a:ea typeface="ヒラギノ角ゴ Pro W3" charset="0"/>
        </a:defRPr>
      </a:lvl5pPr>
      <a:lvl6pPr marL="1714457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05734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4002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74313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201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77" r:id="rId17"/>
    <p:sldLayoutId id="2147483778" r:id="rId18"/>
    <p:sldLayoutId id="2147483781" r:id="rId19"/>
    <p:sldLayoutId id="2147483782" r:id="rId20"/>
    <p:sldLayoutId id="2147483783" r:id="rId21"/>
    <p:sldLayoutId id="2147483784" r:id="rId22"/>
    <p:sldLayoutId id="2147483803" r:id="rId2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172637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559580" indent="-170256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2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858419" indent="-1726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198930" indent="-1702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1544203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200">
          <a:solidFill>
            <a:schemeClr val="tx1"/>
          </a:solidFill>
          <a:latin typeface="+mn-lt"/>
          <a:ea typeface="ヒラギノ角ゴ Pro W3" charset="0"/>
        </a:defRPr>
      </a:lvl5pPr>
      <a:lvl6pPr marL="1714457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05734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4002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74313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20100" y="6419971"/>
            <a:ext cx="4191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75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2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9pPr>
    </p:titleStyle>
    <p:bodyStyle>
      <a:lvl1pPr marL="172637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559580" indent="-170256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2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858419" indent="-1726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198930" indent="-1702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1544203" indent="-17263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200">
          <a:solidFill>
            <a:schemeClr val="tx1"/>
          </a:solidFill>
          <a:latin typeface="+mn-lt"/>
          <a:ea typeface="ヒラギノ角ゴ Pro W3" charset="0"/>
        </a:defRPr>
      </a:lvl5pPr>
      <a:lvl6pPr marL="1714457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05734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40024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74313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20100" y="6400731"/>
            <a:ext cx="419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s-E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77" indent="-23017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088" indent="-227002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30" indent="-23017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33" indent="-22700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886" indent="-23017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886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062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24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41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133500"/>
            <a:ext cx="9144000" cy="32004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Chris Bunch – LION Managing Editor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Sanjeev Ahuja – Chief of Marketing &amp; Membership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Dan Hervey – Brand &amp; Creative Director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Stephanie Morales – Meetings Manager</a:t>
            </a:r>
            <a:endParaRPr lang="en-US" sz="1350" kern="0" dirty="0">
              <a:solidFill>
                <a:srgbClr val="33373B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91000" y="2712720"/>
            <a:ext cx="4860938" cy="36553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2000" b="1" kern="0" dirty="0">
                <a:solidFill>
                  <a:srgbClr val="00338D"/>
                </a:solidFill>
                <a:latin typeface="Arial" charset="0"/>
              </a:rPr>
              <a:t>Programa León Orientador Certificado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29149" y="3600458"/>
            <a:ext cx="3732335" cy="386335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1700" i="1" kern="0" dirty="0" smtClean="0">
                <a:solidFill>
                  <a:srgbClr val="54565A"/>
                </a:solidFill>
                <a:latin typeface="Arial" charset="0"/>
              </a:rPr>
              <a:t>¡Dar poder es la clave del éxito!</a:t>
            </a:r>
          </a:p>
          <a:p>
            <a:pPr marL="0" indent="0">
              <a:buFont typeface="Arial" pitchFamily="34" charset="0"/>
              <a:buNone/>
            </a:pPr>
            <a:endParaRPr lang="es-ES" kern="0" dirty="0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54" y="1366954"/>
            <a:ext cx="3237237" cy="418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951469" y="331207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96" y="502519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34600" y="96636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12894" y="365111"/>
            <a:ext cx="9235440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b="1" dirty="0">
                <a:solidFill>
                  <a:srgbClr val="00338D"/>
                </a:solidFill>
                <a:latin typeface="Arial" panose="020B0604020202020204" pitchFamily="34" charset="0"/>
              </a:rPr>
              <a:t>Sección I: Habilidades de un León Orientador exitoso</a:t>
            </a:r>
            <a:endParaRPr lang="es-ES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090" y="1708176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>
                <a:latin typeface="Arial" panose="020B0604020202020204" pitchFamily="34" charset="0"/>
              </a:rPr>
              <a:t>La habilidad más importante del León Orientador...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7454" y="2646663"/>
            <a:ext cx="5109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>
                <a:solidFill>
                  <a:srgbClr val="00338D"/>
                </a:solidFill>
                <a:latin typeface="Arial" panose="020B0604020202020204" pitchFamily="34" charset="0"/>
              </a:rPr>
              <a:t>¡Compromiso!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507894"/>
            <a:ext cx="8001000" cy="950540"/>
          </a:xfrm>
          <a:prstGeom prst="rect">
            <a:avLst/>
          </a:prstGeom>
          <a:ln>
            <a:solidFill>
              <a:srgbClr val="EB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6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09" y="1410717"/>
            <a:ext cx="9144000" cy="445043"/>
          </a:xfrm>
        </p:spPr>
        <p:txBody>
          <a:bodyPr anchor="t"/>
          <a:lstStyle/>
          <a:p>
            <a:pPr algn="l"/>
            <a:r>
              <a:rPr lang="es-ES" dirty="0" smtClean="0"/>
              <a:t>Autoevaluación de las habilidades del León Orientador</a:t>
            </a:r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640088" y="457200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1350" b="1" kern="0" dirty="0" smtClean="0">
                <a:solidFill>
                  <a:srgbClr val="0A5496"/>
                </a:solidFill>
                <a:latin typeface="Arial" charset="0"/>
              </a:rPr>
              <a:t>Ejercicio 1 – Página 8</a:t>
            </a:r>
            <a:r>
              <a:rPr lang="en-US" sz="1350" b="1" kern="0" dirty="0" smtClean="0">
                <a:solidFill>
                  <a:srgbClr val="0A5496"/>
                </a:solidFill>
                <a:latin typeface="Arial" charset="0"/>
              </a:rPr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542928" y="2209800"/>
            <a:ext cx="8058149" cy="8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800" i="1" dirty="0" smtClean="0">
                <a:solidFill>
                  <a:srgbClr val="00338D"/>
                </a:solidFill>
              </a:rPr>
              <a:t>Resumir las habilidades que crean son importantes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n-US" sz="1800" i="1" dirty="0" smtClean="0">
                <a:solidFill>
                  <a:srgbClr val="00338D"/>
                </a:solidFill>
              </a:rPr>
              <a:t>para el éxito de un León Orientador.</a:t>
            </a:r>
            <a:endParaRPr lang="es-ES" altLang="en-US" sz="2800" i="1" dirty="0">
              <a:solidFill>
                <a:srgbClr val="00338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7675" y="3609003"/>
            <a:ext cx="6371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1600" dirty="0">
                <a:latin typeface="Arial" panose="020B0604020202020204" pitchFamily="34" charset="0"/>
              </a:rPr>
              <a:t>¿Qué características piensan que ya poseen y cuáles quisieran desarrollar más?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endParaRPr lang="es-ES" altLang="en-US" sz="1600" dirty="0">
              <a:latin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91579" y="3609567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491579" y="4746978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675" y="4746978"/>
            <a:ext cx="338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1600" dirty="0">
                <a:latin typeface="Arial" panose="020B0604020202020204" pitchFamily="34" charset="0"/>
              </a:rPr>
              <a:t>¿Cómo pueden mejorar estas habilidades? </a:t>
            </a:r>
          </a:p>
        </p:txBody>
      </p:sp>
    </p:spTree>
    <p:extLst>
      <p:ext uri="{BB962C8B-B14F-4D97-AF65-F5344CB8AC3E}">
        <p14:creationId xmlns:p14="http://schemas.microsoft.com/office/powerpoint/2010/main" val="17739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4084" y="2429302"/>
            <a:ext cx="5535833" cy="1222224"/>
          </a:xfrm>
        </p:spPr>
        <p:txBody>
          <a:bodyPr/>
          <a:lstStyle/>
          <a:p>
            <a:r>
              <a:rPr lang="es-ES" altLang="en-US" sz="3200" dirty="0" smtClean="0"/>
              <a:t>Un buen comienzo</a:t>
            </a:r>
            <a:endParaRPr lang="es-E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879499-0E41-B14D-BEDB-6ECEABFE3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648" y="4366627"/>
            <a:ext cx="4254707" cy="535194"/>
          </a:xfrm>
        </p:spPr>
        <p:txBody>
          <a:bodyPr/>
          <a:lstStyle/>
          <a:p>
            <a:r>
              <a:rPr lang="es-ES" i="1" dirty="0"/>
              <a:t>Volverse experto en información.</a:t>
            </a:r>
          </a:p>
          <a:p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9CF4CF-65B2-5D41-B999-05AD274B73A2}"/>
              </a:ext>
            </a:extLst>
          </p:cNvPr>
          <p:cNvSpPr txBox="1">
            <a:spLocks/>
          </p:cNvSpPr>
          <p:nvPr/>
        </p:nvSpPr>
        <p:spPr>
          <a:xfrm>
            <a:off x="433321" y="251366"/>
            <a:ext cx="4254707" cy="535194"/>
          </a:xfrm>
          <a:prstGeom prst="rect">
            <a:avLst/>
          </a:prstGeom>
        </p:spPr>
        <p:txBody>
          <a:bodyPr/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Sección II</a:t>
            </a:r>
          </a:p>
        </p:txBody>
      </p:sp>
    </p:spTree>
    <p:extLst>
      <p:ext uri="{BB962C8B-B14F-4D97-AF65-F5344CB8AC3E}">
        <p14:creationId xmlns:p14="http://schemas.microsoft.com/office/powerpoint/2010/main" val="5901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93" y="329101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28152" y="932441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329101"/>
            <a:ext cx="9144000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sz="2800" b="1" dirty="0">
                <a:solidFill>
                  <a:srgbClr val="00338D"/>
                </a:solidFill>
              </a:rPr>
              <a:t>Sección II: </a:t>
            </a:r>
            <a:r>
              <a:rPr lang="es-ES" altLang="en-US" sz="2800" b="1" dirty="0" smtClean="0">
                <a:solidFill>
                  <a:srgbClr val="00338D"/>
                </a:solidFill>
              </a:rPr>
              <a:t>Un buen comienzo</a:t>
            </a:r>
            <a:endParaRPr lang="es-ES" sz="2800" b="1" kern="0" dirty="0">
              <a:solidFill>
                <a:srgbClr val="00338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001" y="1478311"/>
            <a:ext cx="811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2000" i="1" dirty="0">
                <a:solidFill>
                  <a:srgbClr val="54565A"/>
                </a:solidFill>
                <a:latin typeface="Arial" panose="020B0604020202020204" pitchFamily="34" charset="0"/>
              </a:rPr>
              <a:t>Volverse experto en información. </a:t>
            </a:r>
            <a:r>
              <a:t/>
            </a:r>
            <a:br/>
            <a:endParaRPr lang="es-ES" sz="2000" i="1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0667" y="3506841"/>
            <a:ext cx="37213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54565A"/>
                </a:solidFill>
                <a:latin typeface="Arial" panose="020B0604020202020204" pitchFamily="34" charset="0"/>
              </a:rPr>
              <a:t>no es fácil mantenerse </a:t>
            </a:r>
          </a:p>
          <a:p>
            <a:r>
              <a:rPr lang="es-ES" sz="2000" b="1" dirty="0" smtClean="0">
                <a:solidFill>
                  <a:srgbClr val="54565A"/>
                </a:solidFill>
                <a:latin typeface="Arial" panose="020B0604020202020204" pitchFamily="34" charset="0"/>
              </a:rPr>
              <a:t>al día sobre sobre los </a:t>
            </a:r>
            <a:endParaRPr lang="es-ES" sz="2000" b="1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solidFill>
                  <a:srgbClr val="54565A"/>
                </a:solidFill>
                <a:latin typeface="Arial" panose="020B0604020202020204" pitchFamily="34" charset="0"/>
              </a:rPr>
              <a:t>cambios en la política y los materiales y las iniciativas más recientes</a:t>
            </a:r>
            <a:r>
              <a:rPr lang="es-ES" sz="2400" b="1" dirty="0" smtClean="0">
                <a:solidFill>
                  <a:srgbClr val="54565A"/>
                </a:solidFill>
                <a:latin typeface="Arial" panose="020B0604020202020204" pitchFamily="34" charset="0"/>
              </a:rPr>
              <a:t>.</a:t>
            </a:r>
            <a:r>
              <a:rPr lang="es-ES" smtClean="0"/>
              <a:t>  </a:t>
            </a:r>
            <a:endParaRPr lang="es-ES" sz="24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2346" y="3139159"/>
            <a:ext cx="2935354" cy="2246769"/>
          </a:xfrm>
          <a:prstGeom prst="rect">
            <a:avLst/>
          </a:prstGeom>
          <a:solidFill>
            <a:srgbClr val="54565A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charset="0"/>
              </a:rPr>
              <a:t>Incluso para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charset="0"/>
              </a:rPr>
              <a:t>los Leones más experimentados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charset="0"/>
              </a:rPr>
              <a:t>y con vastos conocimientos</a:t>
            </a:r>
            <a:endParaRPr lang="es-E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27222" y="1212105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6980" y="2056965"/>
            <a:ext cx="9142138" cy="772665"/>
          </a:xfrm>
          <a:prstGeom prst="rect">
            <a:avLst/>
          </a:prstGeom>
        </p:spPr>
        <p:txBody>
          <a:bodyPr vert="horz" lIns="61154" tIns="30577" rIns="61154" bIns="30577" rtlCol="0" anchor="ctr">
            <a:noAutofit/>
          </a:bodyPr>
          <a:lstStyle>
            <a:lvl1pPr algn="l" defTabSz="40769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sz="2700" kern="0" dirty="0">
              <a:solidFill>
                <a:srgbClr val="00338D"/>
              </a:solidFill>
            </a:endParaRP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133500"/>
            <a:ext cx="9144000" cy="32004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Chris Bunch – LION Managing Editor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Sanjeev Ahuja – Chief of Marketing &amp; Membership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Dan Hervey – Brand &amp; Creative Director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kern="0" dirty="0">
                <a:solidFill>
                  <a:srgbClr val="33373B"/>
                </a:solidFill>
              </a:rPr>
              <a:t>Stephanie Morales – Meetings Manager</a:t>
            </a:r>
            <a:endParaRPr lang="en-US" sz="1350" kern="0" dirty="0">
              <a:solidFill>
                <a:srgbClr val="33373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153" y="449071"/>
            <a:ext cx="7341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2700" b="1" dirty="0">
                <a:solidFill>
                  <a:srgbClr val="00338D"/>
                </a:solidFill>
                <a:latin typeface="Arial" panose="020B0604020202020204" pitchFamily="34" charset="0"/>
              </a:rPr>
              <a:t>Sección II: </a:t>
            </a:r>
            <a:r>
              <a:rPr lang="es-ES" altLang="en-US" sz="2700" b="1" dirty="0" smtClean="0">
                <a:solidFill>
                  <a:srgbClr val="00338D"/>
                </a:solidFill>
                <a:latin typeface="Arial" panose="020B0604020202020204" pitchFamily="34" charset="0"/>
              </a:rPr>
              <a:t>Un buen comienzo</a:t>
            </a:r>
            <a:r>
              <a:rPr dirty="0"/>
              <a:t/>
            </a:r>
            <a:br>
              <a:rPr dirty="0"/>
            </a:br>
            <a:endParaRPr lang="es-E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2039" y="2315208"/>
            <a:ext cx="7406640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338D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altLang="en-US" sz="2000" i="1" dirty="0">
                <a:solidFill>
                  <a:srgbClr val="54565A"/>
                </a:solidFill>
                <a:latin typeface="Arial" panose="020B0604020202020204" pitchFamily="34" charset="0"/>
              </a:rPr>
              <a:t>El </a:t>
            </a:r>
            <a:r>
              <a:rPr lang="es-ES" altLang="en-US" sz="2000" i="1" u="sng" dirty="0">
                <a:ln w="3175">
                  <a:noFill/>
                </a:ln>
                <a:solidFill>
                  <a:srgbClr val="00338D"/>
                </a:solidFill>
                <a:latin typeface="Arial" panose="020B0604020202020204" pitchFamily="34" charset="0"/>
              </a:rPr>
              <a:t>Centro de Recursos de Liderato </a:t>
            </a:r>
            <a:r>
              <a:rPr lang="es-ES" altLang="en-US" sz="2000" i="1" dirty="0">
                <a:solidFill>
                  <a:srgbClr val="54565A"/>
                </a:solidFill>
                <a:latin typeface="Arial" panose="020B0604020202020204" pitchFamily="34" charset="0"/>
              </a:rPr>
              <a:t>ofrece </a:t>
            </a:r>
            <a:endParaRPr lang="es-ES" altLang="en-US" sz="2000" i="1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altLang="en-US" sz="2000" i="1" dirty="0" smtClean="0">
                <a:solidFill>
                  <a:srgbClr val="54565A"/>
                </a:solidFill>
                <a:latin typeface="Arial" panose="020B0604020202020204" pitchFamily="34" charset="0"/>
              </a:rPr>
              <a:t>información para los dirigentes de clubes nuevos y clubes ya establecidos.  </a:t>
            </a:r>
            <a:endParaRPr lang="es-ES" sz="2000" i="1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2040" y="4380930"/>
            <a:ext cx="7405741" cy="707886"/>
          </a:xfrm>
          <a:prstGeom prst="rect">
            <a:avLst/>
          </a:prstGeom>
          <a:ln>
            <a:solidFill>
              <a:srgbClr val="0033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54565A"/>
                </a:solidFill>
                <a:latin typeface="Arial" panose="020B0604020202020204" pitchFamily="34" charset="0"/>
              </a:rPr>
              <a:t>Para obtener información sobre los cursos de capacitación, visiten el </a:t>
            </a:r>
            <a:r>
              <a:rPr lang="es-ES" sz="2000" i="1" u="sng" dirty="0" smtClean="0">
                <a:solidFill>
                  <a:srgbClr val="00338D"/>
                </a:solidFill>
                <a:latin typeface="Arial" panose="020B0604020202020204" pitchFamily="34" charset="0"/>
              </a:rPr>
              <a:t>Centro Leonístico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1112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28151" y="93428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0987" y="339488"/>
            <a:ext cx="8122023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rgbClr val="00338D"/>
                </a:solidFill>
              </a:rPr>
              <a:t>Sección II: </a:t>
            </a:r>
            <a:r>
              <a:rPr lang="es-ES" altLang="en-US" sz="2800" b="1" dirty="0" smtClean="0">
                <a:solidFill>
                  <a:srgbClr val="00338D"/>
                </a:solidFill>
              </a:rPr>
              <a:t>Un buen comienzo</a:t>
            </a:r>
            <a:endParaRPr lang="es-ES" sz="28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3313" y="2664484"/>
            <a:ext cx="577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latin typeface="Arial" panose="020B0604020202020204" pitchFamily="34" charset="0"/>
              </a:rPr>
              <a:t>Para iniciar la sesión, tengan preparado su nº de socio y una contraseña (puede ser la misma que usan para MyLCI).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3313" y="3675425"/>
            <a:ext cx="521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latin typeface="Arial" panose="020B0604020202020204" pitchFamily="34" charset="0"/>
              </a:rPr>
              <a:t>Desactivar los bloqueadores de elementos emergentes.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3313" y="4443648"/>
            <a:ext cx="4937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latin typeface="Arial" panose="020B0604020202020204" pitchFamily="34" charset="0"/>
              </a:rPr>
              <a:t>Revisar la guía sobre cómo configurar una cuenta.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87111" y="2681780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587111" y="3675651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587111" y="4443874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09" y="1530531"/>
            <a:ext cx="859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54565A"/>
                </a:solidFill>
                <a:latin typeface="Arial" panose="020B0604020202020204" pitchFamily="34" charset="0"/>
              </a:rPr>
              <a:t>Obtener un conocimiento práctico del </a:t>
            </a:r>
            <a:r>
              <a:rPr lang="es-ES" sz="2000" b="1" i="1" dirty="0">
                <a:solidFill>
                  <a:srgbClr val="00338D"/>
                </a:solidFill>
                <a:latin typeface="Arial" panose="020B0604020202020204" pitchFamily="34" charset="0"/>
              </a:rPr>
              <a:t>Centro Leonístico de Aprendizaje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3313" y="5211871"/>
            <a:ext cx="3477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1600" dirty="0">
                <a:latin typeface="Arial" panose="020B0604020202020204" pitchFamily="34" charset="0"/>
              </a:rPr>
              <a:t>Revisar la preguntas frecuentes.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587111" y="5211871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4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3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5916076" y="3581252"/>
            <a:ext cx="1799171" cy="1799171"/>
          </a:xfrm>
          <a:prstGeom prst="ellipse">
            <a:avLst/>
          </a:prstGeom>
          <a:solidFill>
            <a:srgbClr val="F76639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Responsa-</a:t>
            </a:r>
            <a:r>
              <a:rPr lang="es-ES" dirty="0" err="1" smtClean="0">
                <a:solidFill>
                  <a:schemeClr val="bg1"/>
                </a:solidFill>
              </a:rPr>
              <a:t>bilidades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del tesorero del club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177287" y="2596813"/>
            <a:ext cx="6789420" cy="74568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dirty="0">
                <a:solidFill>
                  <a:srgbClr val="33373B"/>
                </a:solidFill>
                <a:latin typeface="Arial" panose="020B0604020202020204" pitchFamily="34" charset="0"/>
              </a:rPr>
              <a:t>Consultar el catálogo de cursos para encontrar la capacitación para dirigentes de club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428747" y="1750833"/>
            <a:ext cx="6286500" cy="3429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100" b="1" kern="0" dirty="0" smtClean="0">
                <a:solidFill>
                  <a:srgbClr val="00338D"/>
                </a:solidFill>
                <a:latin typeface="Arial" charset="0"/>
              </a:rPr>
              <a:t>Centro Leonístico de Aprendizaje</a:t>
            </a:r>
            <a:endParaRPr lang="es-ES" sz="21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8155" y="2303486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8150" y="1130700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986" y="466113"/>
            <a:ext cx="8122023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rgbClr val="00338D"/>
                </a:solidFill>
              </a:rPr>
              <a:t>Sección II: </a:t>
            </a:r>
            <a:r>
              <a:rPr lang="es-ES" altLang="en-US" sz="2800" b="1" dirty="0" smtClean="0">
                <a:solidFill>
                  <a:srgbClr val="00338D"/>
                </a:solidFill>
              </a:rPr>
              <a:t>Un buen comienzo</a:t>
            </a:r>
            <a:endParaRPr lang="es-ES" sz="28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29996" y="3581252"/>
            <a:ext cx="1799171" cy="1799171"/>
          </a:xfrm>
          <a:prstGeom prst="ellipse">
            <a:avLst/>
          </a:prstGeom>
          <a:solidFill>
            <a:srgbClr val="00A8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dirty="0" smtClean="0">
                <a:solidFill>
                  <a:schemeClr val="bg1"/>
                </a:solidFill>
              </a:rPr>
              <a:t>Responsa-</a:t>
            </a:r>
            <a:r>
              <a:rPr lang="es-ES" dirty="0" err="1" smtClean="0">
                <a:solidFill>
                  <a:schemeClr val="bg1"/>
                </a:solidFill>
              </a:rPr>
              <a:t>bilidades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del secretario del club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784117" y="3581252"/>
            <a:ext cx="1799171" cy="1799171"/>
          </a:xfrm>
          <a:prstGeom prst="ellipse">
            <a:avLst/>
          </a:prstGeom>
          <a:solidFill>
            <a:srgbClr val="732E81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Responsa-</a:t>
            </a:r>
            <a:r>
              <a:rPr lang="es-ES" dirty="0" err="1" smtClean="0">
                <a:solidFill>
                  <a:schemeClr val="bg1"/>
                </a:solidFill>
              </a:rPr>
              <a:t>bilidades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del presidente del club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43896" y="3581252"/>
            <a:ext cx="1799171" cy="1799171"/>
          </a:xfrm>
          <a:prstGeom prst="ellipse">
            <a:avLst/>
          </a:prstGeom>
          <a:solidFill>
            <a:srgbClr val="F0C300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dirty="0" smtClean="0">
                <a:solidFill>
                  <a:schemeClr val="bg1"/>
                </a:solidFill>
              </a:rPr>
              <a:t>Capacita-</a:t>
            </a:r>
            <a:r>
              <a:rPr lang="es-ES" dirty="0" err="1" smtClean="0">
                <a:solidFill>
                  <a:schemeClr val="bg1"/>
                </a:solidFill>
              </a:rPr>
              <a:t>ción</a:t>
            </a:r>
            <a:r>
              <a:rPr lang="es-ES" dirty="0" smtClean="0">
                <a:solidFill>
                  <a:schemeClr val="bg1"/>
                </a:solidFill>
              </a:rPr>
              <a:t> de los dirigentes del club</a:t>
            </a:r>
          </a:p>
        </p:txBody>
      </p:sp>
    </p:spTree>
    <p:extLst>
      <p:ext uri="{BB962C8B-B14F-4D97-AF65-F5344CB8AC3E}">
        <p14:creationId xmlns:p14="http://schemas.microsoft.com/office/powerpoint/2010/main" val="18678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351" y="938116"/>
            <a:ext cx="8155302" cy="287067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dirty="0" smtClean="0"/>
              <a:t>Identificar conceptos clave de la capacitación de los dirigentes de club</a:t>
            </a:r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2 – Página 10</a:t>
            </a: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542928" y="2338384"/>
            <a:ext cx="805814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600" b="0" i="1" dirty="0">
                <a:solidFill>
                  <a:srgbClr val="00338D"/>
                </a:solidFill>
              </a:rPr>
              <a:t>Después de repasar los cursos, indiquen por lo menos tres cuestiones o conceptos que crean son los más valiosos para los dirigentes del club nuevo.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1487" y="3544369"/>
            <a:ext cx="5590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1600" dirty="0">
                <a:latin typeface="Arial" panose="020B0604020202020204" pitchFamily="34" charset="0"/>
              </a:rPr>
              <a:t>¿Cuál es la información más importante que se debe compartir con el presidente del club?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1721" y="4312818"/>
            <a:ext cx="5630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1600" dirty="0">
                <a:latin typeface="Arial" panose="020B0604020202020204" pitchFamily="34" charset="0"/>
              </a:rPr>
              <a:t>¿Cuál es la información más importante que se debe compartir con el secretario del club? </a:t>
            </a:r>
            <a:endParaRPr lang="es-E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1721" y="5081041"/>
            <a:ext cx="5630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1600" dirty="0">
                <a:latin typeface="Arial" panose="020B0604020202020204" pitchFamily="34" charset="0"/>
              </a:rPr>
              <a:t>¿Cuál es la información más importante que se debe compartir con el tesorero del club? </a:t>
            </a:r>
            <a:endParaRPr lang="es-E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585519" y="3544369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585519" y="4313044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85519" y="5081267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1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939" y="944880"/>
            <a:ext cx="8155302" cy="254831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dirty="0" smtClean="0"/>
              <a:t>Identificar conceptos clave de la capacitación de los dirigentes de club</a:t>
            </a:r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2 – Página 10</a:t>
            </a: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712092" y="3252784"/>
            <a:ext cx="805814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2000" b="0" i="1" dirty="0">
                <a:solidFill>
                  <a:srgbClr val="00338D"/>
                </a:solidFill>
              </a:rPr>
              <a:t>Además de la capacitación para dirigentes de club, </a:t>
            </a:r>
            <a:endParaRPr lang="es-ES" altLang="en-US" sz="2000" b="0" i="1" dirty="0" smtClean="0">
              <a:solidFill>
                <a:srgbClr val="00338D"/>
              </a:solidFill>
            </a:endParaRPr>
          </a:p>
          <a:p>
            <a:pPr>
              <a:spcBef>
                <a:spcPct val="50000"/>
              </a:spcBef>
            </a:pPr>
            <a:r>
              <a:rPr lang="es-ES" altLang="en-US" sz="2000" b="0" i="1" dirty="0" smtClean="0">
                <a:solidFill>
                  <a:srgbClr val="00338D"/>
                </a:solidFill>
              </a:rPr>
              <a:t>tomar nota de otros cursos en línea que podrían ser útiles. </a:t>
            </a:r>
          </a:p>
        </p:txBody>
      </p:sp>
    </p:spTree>
    <p:extLst>
      <p:ext uri="{BB962C8B-B14F-4D97-AF65-F5344CB8AC3E}">
        <p14:creationId xmlns:p14="http://schemas.microsoft.com/office/powerpoint/2010/main" val="39364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092" y="1008861"/>
            <a:ext cx="8155302" cy="764139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dirty="0" smtClean="0"/>
              <a:t>Identificar conceptos clave de la capacitación de los dirigentes de club</a:t>
            </a:r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3 – Página 11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91" y="2152652"/>
            <a:ext cx="58197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96" y="282711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34600" y="96636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12895" y="457200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b="1" dirty="0" smtClean="0">
                <a:solidFill>
                  <a:srgbClr val="00338D"/>
                </a:solidFill>
                <a:latin typeface="Arial" charset="0"/>
              </a:rPr>
              <a:t>¡Bienvenidos!</a:t>
            </a:r>
            <a:endParaRPr lang="es-ES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122450" y="1956828"/>
            <a:ext cx="576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solidFill>
                  <a:srgbClr val="00338D"/>
                </a:solidFill>
                <a:latin typeface="Arial" charset="0"/>
              </a:rPr>
              <a:t>Presentación de los participantes e invitados especiales</a:t>
            </a:r>
            <a:endParaRPr lang="es-ES" sz="1600" b="1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122451" y="2673530"/>
            <a:ext cx="428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smtClean="0"/>
              <a:t>Anuncios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122451" y="4189126"/>
            <a:ext cx="428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338D"/>
                </a:solidFill>
                <a:latin typeface="Arial" charset="0"/>
              </a:rPr>
              <a:t>Formar grupos pequeños</a:t>
            </a:r>
            <a:endParaRPr lang="es-ES" sz="1600" b="1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981083" y="3231273"/>
            <a:ext cx="428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54565A"/>
                </a:solidFill>
                <a:latin typeface="Arial" charset="0"/>
              </a:rPr>
              <a:t>Descansos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54565A"/>
                </a:solidFill>
                <a:latin typeface="Arial" charset="0"/>
              </a:rPr>
              <a:t>Comidas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54565A"/>
                </a:solidFill>
                <a:latin typeface="Arial" charset="0"/>
              </a:rPr>
              <a:t>Cuartos de baño</a:t>
            </a:r>
            <a:endParaRPr lang="es-ES" sz="1400" dirty="0">
              <a:solidFill>
                <a:srgbClr val="54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0156" y="4905828"/>
            <a:ext cx="475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338D"/>
                </a:solidFill>
                <a:latin typeface="Arial" charset="0"/>
              </a:rPr>
              <a:t>Compartir las expectativas de la capacitación</a:t>
            </a:r>
            <a:endParaRPr lang="es-ES" sz="1600" b="1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3521E25-2661-6D49-A395-6001C866C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2985" y="4433325"/>
            <a:ext cx="5018021" cy="445043"/>
          </a:xfrm>
        </p:spPr>
        <p:txBody>
          <a:bodyPr/>
          <a:lstStyle/>
          <a:p>
            <a:r>
              <a:rPr lang="es-ES" sz="2000" i="1" dirty="0" smtClean="0"/>
              <a:t>Ser el recurso que conoce los recursos.</a:t>
            </a:r>
            <a:endParaRPr lang="es-E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758CDCB-EAB4-FB44-A8EA-54096DBC4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2" y="2880360"/>
            <a:ext cx="8229599" cy="852519"/>
          </a:xfrm>
        </p:spPr>
        <p:txBody>
          <a:bodyPr/>
          <a:lstStyle/>
          <a:p>
            <a:r>
              <a:rPr lang="es-ES" sz="2700" dirty="0" smtClean="0"/>
              <a:t>Recursos para un funcionamiento efectivo del club</a:t>
            </a:r>
            <a:endParaRPr lang="es-ES" sz="2700" dirty="0"/>
          </a:p>
        </p:txBody>
      </p:sp>
      <p:sp>
        <p:nvSpPr>
          <p:cNvPr id="4" name="Rectangle 3"/>
          <p:cNvSpPr/>
          <p:nvPr/>
        </p:nvSpPr>
        <p:spPr>
          <a:xfrm>
            <a:off x="4028149" y="1024041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0985" y="395292"/>
            <a:ext cx="8122023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rgbClr val="00338D"/>
                </a:solidFill>
              </a:rPr>
              <a:t>Sección II: </a:t>
            </a:r>
            <a:r>
              <a:rPr lang="es-ES" altLang="en-US" sz="2800" b="1" dirty="0" smtClean="0">
                <a:solidFill>
                  <a:srgbClr val="00338D"/>
                </a:solidFill>
              </a:rPr>
              <a:t>Un buen comienzo</a:t>
            </a:r>
            <a:endParaRPr lang="es-ES" sz="2800" b="1" dirty="0">
              <a:solidFill>
                <a:srgbClr val="33373B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4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 bwMode="auto">
          <a:xfrm flipH="1">
            <a:off x="6123568" y="2579400"/>
            <a:ext cx="26445" cy="1601932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endCxn id="26" idx="0"/>
          </p:cNvCxnSpPr>
          <p:nvPr/>
        </p:nvCxnSpPr>
        <p:spPr bwMode="auto">
          <a:xfrm flipH="1">
            <a:off x="3701425" y="2580099"/>
            <a:ext cx="10328" cy="2803543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>
            <a:spLocks/>
          </p:cNvSpPr>
          <p:nvPr/>
        </p:nvSpPr>
        <p:spPr bwMode="auto">
          <a:xfrm>
            <a:off x="3368545" y="3491840"/>
            <a:ext cx="762415" cy="630027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Tesorero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444" y="316697"/>
            <a:ext cx="5303520" cy="548419"/>
          </a:xfrm>
        </p:spPr>
        <p:txBody>
          <a:bodyPr/>
          <a:lstStyle/>
          <a:p>
            <a:pPr algn="l"/>
            <a:r>
              <a:rPr lang="es-ES" sz="2800" b="1" dirty="0">
                <a:solidFill>
                  <a:srgbClr val="00338D"/>
                </a:solidFill>
              </a:rPr>
              <a:t>Modelo de estructura de club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163" y="2280268"/>
            <a:ext cx="1532283" cy="30777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8D"/>
                </a:solidFill>
                <a:latin typeface="Helvetica Neue"/>
              </a:rPr>
              <a:t>Dirigentes de club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726" y="4641111"/>
            <a:ext cx="214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8D"/>
                </a:solidFill>
                <a:latin typeface="Helvetica Neue"/>
              </a:rPr>
              <a:t>Comités permanentes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50" y="1121167"/>
            <a:ext cx="174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8D"/>
                </a:solidFill>
                <a:latin typeface="Helvetica Neue"/>
              </a:rPr>
              <a:t>Junta Directiva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883911" y="2570756"/>
            <a:ext cx="7323208" cy="15361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30444" y="5091985"/>
            <a:ext cx="1551300" cy="17196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30444" y="1483306"/>
            <a:ext cx="7" cy="3608679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30444" y="1483306"/>
            <a:ext cx="6931720" cy="21299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31535" y="6230765"/>
            <a:ext cx="120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800" dirty="0">
                <a:solidFill>
                  <a:srgbClr val="33373B"/>
                </a:solidFill>
                <a:latin typeface="Arial" pitchFamily="34" charset="0"/>
              </a:rPr>
              <a:t>DA-MCS.SP  3.12.18</a:t>
            </a:r>
            <a:endParaRPr lang="es-ES" sz="800" dirty="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062352" y="956777"/>
            <a:ext cx="3671027" cy="1167887"/>
          </a:xfrm>
          <a:prstGeom prst="roundRect">
            <a:avLst/>
          </a:prstGeom>
          <a:solidFill>
            <a:srgbClr val="5556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  <a:tabLst>
                <a:tab pos="1654133" algn="ctr"/>
                <a:tab pos="3208258" algn="r"/>
              </a:tabLst>
            </a:pPr>
            <a:r>
              <a:rPr lang="en-US" dirty="0" smtClean="0"/>
              <a:t>	</a:t>
            </a:r>
            <a:r>
              <a:rPr lang="es-ES" sz="1000" dirty="0">
                <a:solidFill>
                  <a:prstClr val="white"/>
                </a:solidFill>
                <a:latin typeface="Helvetica Neue"/>
              </a:rPr>
              <a:t>Todos los dirigentes del club</a:t>
            </a:r>
            <a:r>
              <a:rPr lang="en-US" sz="1000" dirty="0">
                <a:solidFill>
                  <a:prstClr val="white"/>
                </a:solidFill>
                <a:latin typeface="Helvetica Neue"/>
              </a:rPr>
              <a:t>	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tabLst>
                <a:tab pos="3208258" algn="r"/>
              </a:tabLst>
            </a:pPr>
            <a:r>
              <a:rPr lang="es-ES" sz="1000" dirty="0" smtClean="0">
                <a:solidFill>
                  <a:prstClr val="white"/>
                </a:solidFill>
                <a:latin typeface="Helvetica Neue"/>
              </a:rPr>
              <a:t>Coordinador </a:t>
            </a:r>
            <a:r>
              <a:rPr lang="es-ES" sz="1000" dirty="0">
                <a:solidFill>
                  <a:prstClr val="white"/>
                </a:solidFill>
                <a:latin typeface="Helvetica Neue"/>
              </a:rPr>
              <a:t>de Programas</a:t>
            </a:r>
            <a:r>
              <a:rPr lang="en-US" sz="1000" dirty="0">
                <a:solidFill>
                  <a:prstClr val="white"/>
                </a:solidFill>
                <a:latin typeface="Helvetica Neue"/>
              </a:rPr>
              <a:t>	</a:t>
            </a:r>
            <a:r>
              <a:rPr lang="es-ES" sz="1000" dirty="0">
                <a:solidFill>
                  <a:prstClr val="white"/>
                </a:solidFill>
                <a:latin typeface="Helvetica Neue"/>
              </a:rPr>
              <a:t>Domador (opcional)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200320" algn="r"/>
              </a:tabLs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Presidente de la filial del club</a:t>
            </a:r>
            <a:r>
              <a:rPr lang="en-US" sz="1000" dirty="0">
                <a:solidFill>
                  <a:prstClr val="white"/>
                </a:solidFill>
                <a:latin typeface="Helvetica Neue"/>
              </a:rPr>
              <a:t>	</a:t>
            </a:r>
            <a:r>
              <a:rPr lang="es-ES" sz="1000" dirty="0">
                <a:solidFill>
                  <a:prstClr val="white"/>
                </a:solidFill>
                <a:latin typeface="Helvetica Neue"/>
              </a:rPr>
              <a:t>Tuercerrabos (opcional)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200320" algn="r"/>
              </a:tabLst>
            </a:pPr>
            <a:r>
              <a:rPr lang="es-ES" sz="1000" dirty="0" smtClean="0">
                <a:solidFill>
                  <a:prstClr val="white"/>
                </a:solidFill>
                <a:latin typeface="Helvetica Neue"/>
              </a:rPr>
              <a:t>Encargado </a:t>
            </a:r>
            <a:r>
              <a:rPr lang="es-ES" sz="1000" dirty="0">
                <a:solidFill>
                  <a:prstClr val="white"/>
                </a:solidFill>
                <a:latin typeface="Helvetica Neue"/>
              </a:rPr>
              <a:t>de seguridad (</a:t>
            </a:r>
            <a:r>
              <a:rPr lang="es-ES" sz="1000" dirty="0" smtClean="0">
                <a:solidFill>
                  <a:prstClr val="white"/>
                </a:solidFill>
                <a:latin typeface="Helvetica Neue"/>
              </a:rPr>
              <a:t>opcional)Otros </a:t>
            </a:r>
            <a:r>
              <a:rPr lang="es-ES" sz="1000" dirty="0">
                <a:solidFill>
                  <a:prstClr val="white"/>
                </a:solidFill>
                <a:latin typeface="Helvetica Neue"/>
              </a:rPr>
              <a:t>vocales y/o asesores electos</a:t>
            </a:r>
            <a:endParaRPr lang="es-ES" sz="3000" dirty="0">
              <a:solidFill>
                <a:prstClr val="white"/>
              </a:solidFill>
              <a:latin typeface="Helvetica Neue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0400" y="1121167"/>
            <a:ext cx="2006769" cy="12089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8D"/>
                </a:solidFill>
                <a:latin typeface="Helvetica Neue"/>
              </a:rPr>
              <a:t>Dirigentes de club que lideran 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338D"/>
                </a:solidFill>
                <a:latin typeface="Helvetica Neue"/>
              </a:rPr>
              <a:t>Equipo Global de Acción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rgbClr val="FFC000">
                  <a:lumMod val="75000"/>
                </a:srgbClr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cxnSp>
        <p:nvCxnSpPr>
          <p:cNvPr id="68" name="Straight Connector 67"/>
          <p:cNvCxnSpPr>
            <a:stCxn id="40" idx="0"/>
            <a:endCxn id="53" idx="0"/>
          </p:cNvCxnSpPr>
          <p:nvPr/>
        </p:nvCxnSpPr>
        <p:spPr bwMode="auto">
          <a:xfrm flipH="1">
            <a:off x="6095846" y="3292403"/>
            <a:ext cx="21364" cy="2076334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31" idx="2"/>
          </p:cNvCxnSpPr>
          <p:nvPr/>
        </p:nvCxnSpPr>
        <p:spPr bwMode="auto">
          <a:xfrm flipH="1">
            <a:off x="1774381" y="5091985"/>
            <a:ext cx="7363" cy="925060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1301979" y="5376964"/>
            <a:ext cx="944803" cy="640081"/>
          </a:xfrm>
          <a:prstGeom prst="round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Comité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de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Informática</a:t>
            </a:r>
          </a:p>
        </p:txBody>
      </p:sp>
      <p:cxnSp>
        <p:nvCxnSpPr>
          <p:cNvPr id="49" name="Straight Connector 48"/>
          <p:cNvCxnSpPr>
            <a:endCxn id="11" idx="2"/>
          </p:cNvCxnSpPr>
          <p:nvPr/>
        </p:nvCxnSpPr>
        <p:spPr bwMode="auto">
          <a:xfrm>
            <a:off x="828781" y="4216642"/>
            <a:ext cx="74148" cy="199833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0A54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2846764" y="2570756"/>
            <a:ext cx="17026" cy="1410339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1949965" y="2582329"/>
            <a:ext cx="24993" cy="1492279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4840148" y="2580104"/>
            <a:ext cx="4296" cy="2961435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2490177" y="3486403"/>
            <a:ext cx="776871" cy="640080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Secretario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1536180" y="3459011"/>
            <a:ext cx="850219" cy="640080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Segundo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Vice-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 presidente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883911" y="2579400"/>
            <a:ext cx="0" cy="937727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endCxn id="56" idx="0"/>
          </p:cNvCxnSpPr>
          <p:nvPr/>
        </p:nvCxnSpPr>
        <p:spPr bwMode="auto">
          <a:xfrm flipH="1">
            <a:off x="8194217" y="2580104"/>
            <a:ext cx="12904" cy="2768037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4224743" y="3475515"/>
            <a:ext cx="1253989" cy="650189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Asesor de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Comunicaciones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 </a:t>
            </a:r>
            <a:r>
              <a:rPr lang="es-ES" sz="1051" dirty="0" smtClean="0">
                <a:solidFill>
                  <a:prstClr val="white"/>
                </a:solidFill>
                <a:latin typeface="Helvetica Neue"/>
              </a:rPr>
              <a:t>de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 smtClean="0">
                <a:solidFill>
                  <a:prstClr val="white"/>
                </a:solidFill>
                <a:latin typeface="Helvetica Neue"/>
              </a:rPr>
              <a:t> </a:t>
            </a:r>
            <a:r>
              <a:rPr lang="es-ES" sz="1051" dirty="0">
                <a:solidFill>
                  <a:prstClr val="white"/>
                </a:solidFill>
                <a:latin typeface="Helvetica Neue"/>
              </a:rPr>
              <a:t>Mercadotecnia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5682360" y="3292403"/>
            <a:ext cx="869699" cy="1037185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Primer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Vice-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 presidente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(Asesor de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de Liderato)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751968" y="3319579"/>
            <a:ext cx="914400" cy="640080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endParaRPr lang="es-ES" sz="1051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Asesor de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Servicio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endParaRPr lang="es-ES" sz="12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cxnSp>
        <p:nvCxnSpPr>
          <p:cNvPr id="57" name="Straight Connector 56"/>
          <p:cNvCxnSpPr>
            <a:endCxn id="47" idx="0"/>
          </p:cNvCxnSpPr>
          <p:nvPr/>
        </p:nvCxnSpPr>
        <p:spPr bwMode="auto">
          <a:xfrm>
            <a:off x="7148323" y="1504986"/>
            <a:ext cx="932" cy="3865779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6655832" y="3309199"/>
            <a:ext cx="1012665" cy="641772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Asesor de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 smtClean="0">
                <a:solidFill>
                  <a:prstClr val="white"/>
                </a:solidFill>
                <a:latin typeface="Helvetica Neue"/>
              </a:rPr>
              <a:t>Afiliación</a:t>
            </a:r>
            <a:endParaRPr lang="es-ES" sz="1051" dirty="0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9529" y="3374480"/>
            <a:ext cx="1066800" cy="1041995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Próximo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 Pasado 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 Presidente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(Coordinador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prstClr val="white"/>
                </a:solidFill>
                <a:latin typeface="Helvetica Neue"/>
              </a:rPr>
              <a:t>de LCIF)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473813" y="2266432"/>
            <a:ext cx="1326776" cy="715683"/>
          </a:xfrm>
          <a:prstGeom prst="roundRect">
            <a:avLst/>
          </a:prstGeom>
          <a:solidFill>
            <a:srgbClr val="407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51" dirty="0">
                <a:solidFill>
                  <a:prstClr val="white"/>
                </a:solidFill>
                <a:latin typeface="Helvetica Neue"/>
              </a:rPr>
              <a:t>Presidente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>
                <a:solidFill>
                  <a:prstClr val="white"/>
                </a:solidFill>
                <a:latin typeface="Helvetica Neue"/>
              </a:rPr>
              <a:t>(Presidente </a:t>
            </a:r>
            <a:r>
              <a:rPr lang="es-ES" sz="900" dirty="0" smtClean="0">
                <a:solidFill>
                  <a:prstClr val="white"/>
                </a:solidFill>
                <a:latin typeface="Helvetica Neue"/>
              </a:rPr>
              <a:t>del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prstClr val="white"/>
                </a:solidFill>
                <a:latin typeface="Helvetica Neue"/>
              </a:rPr>
              <a:t> </a:t>
            </a:r>
            <a:r>
              <a:rPr lang="es-ES" sz="900" dirty="0">
                <a:solidFill>
                  <a:prstClr val="white"/>
                </a:solidFill>
                <a:latin typeface="Helvetica Neue"/>
              </a:rPr>
              <a:t>Equipo Global</a:t>
            </a:r>
          </a:p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>
                <a:solidFill>
                  <a:prstClr val="white"/>
                </a:solidFill>
                <a:latin typeface="Helvetica Neue"/>
              </a:rPr>
              <a:t> de Acción)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60114" y="2178703"/>
            <a:ext cx="3284237" cy="2398144"/>
          </a:xfrm>
          <a:prstGeom prst="roundRect">
            <a:avLst/>
          </a:prstGeom>
          <a:noFill/>
          <a:ln w="254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309100" y="5935490"/>
            <a:ext cx="685800" cy="590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solidFill>
                <a:srgbClr val="33373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 descr="http://www.lionsclubs.org/cs-assets/_files/images/logos/lionlogo_2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68" y="204800"/>
            <a:ext cx="731196" cy="692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40349" y="5348141"/>
            <a:ext cx="8309015" cy="671497"/>
            <a:chOff x="347498" y="4852237"/>
            <a:chExt cx="8309015" cy="671497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3259580" y="4887738"/>
              <a:ext cx="897987" cy="603797"/>
            </a:xfrm>
            <a:prstGeom prst="roundRect">
              <a:avLst/>
            </a:prstGeom>
            <a:solidFill>
              <a:srgbClr val="0D22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Comité de 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Finanzas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000" dirty="0">
                <a:solidFill>
                  <a:srgbClr val="404040"/>
                </a:solidFill>
                <a:latin typeface="Arial" pitchFamily="34" charset="0"/>
                <a:ea typeface="ヒラギノ角ゴ Pro W3" pitchFamily="84" charset="-128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347498" y="4883654"/>
              <a:ext cx="915675" cy="640080"/>
            </a:xfrm>
            <a:prstGeom prst="roundRect">
              <a:avLst/>
            </a:prstGeom>
            <a:solidFill>
              <a:srgbClr val="0D22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850" dirty="0" smtClean="0">
                  <a:solidFill>
                    <a:prstClr val="white"/>
                  </a:solidFill>
                  <a:latin typeface="Helvetica Neue"/>
                </a:rPr>
                <a:t>Comité de 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850" dirty="0" smtClean="0">
                  <a:solidFill>
                    <a:prstClr val="white"/>
                  </a:solidFill>
                  <a:latin typeface="Helvetica Neue"/>
                </a:rPr>
                <a:t>Estatutos y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850" dirty="0" smtClean="0">
                  <a:solidFill>
                    <a:prstClr val="white"/>
                  </a:solidFill>
                  <a:latin typeface="Helvetica Neue"/>
                </a:rPr>
                <a:t> Reglamentos</a:t>
              </a:r>
              <a:endParaRPr lang="es-ES" sz="850" dirty="0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301164" y="4881742"/>
              <a:ext cx="1194735" cy="615791"/>
            </a:xfrm>
            <a:prstGeom prst="roundRect">
              <a:avLst/>
            </a:prstGeom>
            <a:solidFill>
              <a:srgbClr val="0D22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Comité de 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Comunicaciones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smtClean="0">
                  <a:solidFill>
                    <a:prstClr val="white"/>
                  </a:solidFill>
                  <a:latin typeface="Helvetica Neue"/>
                </a:rPr>
                <a:t>Mercadotecnia</a:t>
              </a:r>
              <a:endParaRPr lang="es-ES" sz="1000" dirty="0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666100" y="4874861"/>
              <a:ext cx="980608" cy="579372"/>
            </a:xfrm>
            <a:prstGeom prst="roundRect">
              <a:avLst/>
            </a:prstGeom>
            <a:solidFill>
              <a:srgbClr val="0D22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Comité de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Aumento </a:t>
              </a:r>
              <a:r>
                <a:rPr lang="es-ES" sz="1000" dirty="0" smtClean="0">
                  <a:solidFill>
                    <a:prstClr val="white"/>
                  </a:solidFill>
                  <a:latin typeface="Helvetica Neue"/>
                </a:rPr>
                <a:t>de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smtClean="0">
                  <a:solidFill>
                    <a:prstClr val="white"/>
                  </a:solidFill>
                  <a:latin typeface="Helvetica Neue"/>
                </a:rPr>
                <a:t> </a:t>
              </a: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Socios</a:t>
              </a:r>
            </a:p>
          </p:txBody>
        </p:sp>
        <p:sp>
          <p:nvSpPr>
            <p:cNvPr id="53" name="Rounded Rectangle 52"/>
            <p:cNvSpPr>
              <a:spLocks/>
            </p:cNvSpPr>
            <p:nvPr/>
          </p:nvSpPr>
          <p:spPr bwMode="auto">
            <a:xfrm>
              <a:off x="5646781" y="4872833"/>
              <a:ext cx="912427" cy="609793"/>
            </a:xfrm>
            <a:prstGeom prst="roundRect">
              <a:avLst/>
            </a:prstGeom>
            <a:solidFill>
              <a:srgbClr val="0D22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Comité de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Liderato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7746218" y="4852237"/>
              <a:ext cx="910295" cy="608151"/>
            </a:xfrm>
            <a:prstGeom prst="roundRect">
              <a:avLst/>
            </a:prstGeom>
            <a:solidFill>
              <a:srgbClr val="0D22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smtClean="0">
                  <a:solidFill>
                    <a:prstClr val="white"/>
                  </a:solidFill>
                  <a:latin typeface="Helvetica Neue"/>
                </a:rPr>
                <a:t>Comité de </a:t>
              </a:r>
              <a:endParaRPr lang="es-ES" sz="1000" dirty="0">
                <a:solidFill>
                  <a:prstClr val="white"/>
                </a:solidFill>
                <a:latin typeface="Helvetica Neue"/>
                <a:ea typeface="ヒラギノ角ゴ Pro W3" pitchFamily="84" charset="-128"/>
              </a:endParaRP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>
                  <a:solidFill>
                    <a:prstClr val="white"/>
                  </a:solidFill>
                  <a:latin typeface="Helvetica Neue"/>
                </a:rPr>
                <a:t>Servicio</a:t>
              </a:r>
            </a:p>
            <a:p>
              <a:pPr marL="609585" indent="-609585" algn="ctr" fontAlgn="base">
                <a:spcBef>
                  <a:spcPct val="0"/>
                </a:spcBef>
                <a:spcAft>
                  <a:spcPct val="0"/>
                </a:spcAft>
              </a:pPr>
              <a:endParaRPr lang="es-ES" sz="1000" dirty="0">
                <a:solidFill>
                  <a:srgbClr val="404040"/>
                </a:solidFill>
                <a:latin typeface="Arial" pitchFamily="34" charset="0"/>
                <a:ea typeface="ヒラギノ角ゴ Pro W3" pitchFamily="84" charset="-128"/>
              </a:endParaRPr>
            </a:p>
          </p:txBody>
        </p:sp>
      </p:grpSp>
      <p:cxnSp>
        <p:nvCxnSpPr>
          <p:cNvPr id="64" name="Straight Connector 63"/>
          <p:cNvCxnSpPr>
            <a:endCxn id="27" idx="0"/>
          </p:cNvCxnSpPr>
          <p:nvPr/>
        </p:nvCxnSpPr>
        <p:spPr bwMode="auto">
          <a:xfrm flipH="1">
            <a:off x="798187" y="5098940"/>
            <a:ext cx="9154" cy="280618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5556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50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69822"/>
            <a:ext cx="8153400" cy="592178"/>
          </a:xfrm>
          <a:prstGeom prst="rect">
            <a:avLst/>
          </a:prstGeom>
        </p:spPr>
        <p:txBody>
          <a:bodyPr/>
          <a:lstStyle/>
          <a:p>
            <a:r>
              <a:rPr lang="es-ES" sz="2800" b="1" dirty="0" smtClean="0">
                <a:solidFill>
                  <a:srgbClr val="00338D"/>
                </a:solidFill>
              </a:rPr>
              <a:t>Modelo Oficial de Estatutos y Reglamentos de Club</a:t>
            </a:r>
            <a:endParaRPr lang="es-ES" sz="2800" b="1" dirty="0">
              <a:solidFill>
                <a:srgbClr val="00338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621" y="2233115"/>
            <a:ext cx="1540612" cy="3512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6687" y="2838086"/>
            <a:ext cx="3953797" cy="209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Define los cargos de los dirigentes, vocales y presidentes de comités.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Papel de los comités.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Define el modelo de la estructura de un club.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338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489" y="1303899"/>
            <a:ext cx="592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Modelo Oficial de Estatutos y Reglamentos de Club revisado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6253" y="89949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7179"/>
            <a:ext cx="8224684" cy="457200"/>
          </a:xfrm>
        </p:spPr>
        <p:txBody>
          <a:bodyPr/>
          <a:lstStyle/>
          <a:p>
            <a:r>
              <a:rPr lang="es-ES" sz="2800" b="1" dirty="0">
                <a:solidFill>
                  <a:srgbClr val="00338D"/>
                </a:solidFill>
              </a:rPr>
              <a:t>Libros electrónicos de los dirigentes de club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248313"/>
            <a:ext cx="8534400" cy="533400"/>
          </a:xfrm>
          <a:prstGeom prst="rect">
            <a:avLst/>
          </a:prstGeom>
          <a:noFill/>
        </p:spPr>
        <p:txBody>
          <a:bodyPr/>
          <a:lstStyle/>
          <a:p>
            <a:pPr marL="0" lvl="1" indent="0" algn="ctr" defTabSz="80010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i="1" dirty="0" smtClean="0">
                <a:solidFill>
                  <a:srgbClr val="54565A"/>
                </a:solidFill>
              </a:rPr>
              <a:t>Hay disponibles libros electrónicos en el sitio web de la asociación bajo </a:t>
            </a:r>
            <a:r>
              <a:rPr lang="es-ES" sz="2000" i="1" u="sng" dirty="0">
                <a:solidFill>
                  <a:srgbClr val="00338D"/>
                </a:solidFill>
              </a:rPr>
              <a:t>“Dirigentes de club”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8084" y="2762470"/>
            <a:ext cx="3733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Presidente/Vicepresidente de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Secretario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Tesorero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Asesor de Afiliación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Asesor de Servicio</a:t>
            </a:r>
          </a:p>
          <a:p>
            <a:endParaRPr lang="es-ES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72" y="2052918"/>
            <a:ext cx="3015407" cy="391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25695" y="83983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48"/>
          <a:stretch/>
        </p:blipFill>
        <p:spPr>
          <a:xfrm>
            <a:off x="575199" y="2017005"/>
            <a:ext cx="2234439" cy="28721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81020" cy="457200"/>
          </a:xfrm>
        </p:spPr>
        <p:txBody>
          <a:bodyPr/>
          <a:lstStyle/>
          <a:p>
            <a:r>
              <a:rPr lang="es-ES" sz="2800" dirty="0" smtClean="0">
                <a:solidFill>
                  <a:srgbClr val="004E95"/>
                </a:solidFill>
              </a:rPr>
              <a:t>Programas para mejorar la calidad del club</a:t>
            </a:r>
            <a:endParaRPr lang="es-ES" sz="2800" dirty="0">
              <a:solidFill>
                <a:srgbClr val="004E9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518" y="518248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El panorama global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10" t="1596" b="1890"/>
          <a:stretch/>
        </p:blipFill>
        <p:spPr>
          <a:xfrm>
            <a:off x="3433708" y="2017005"/>
            <a:ext cx="2328004" cy="28721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60652" y="518248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El plan anual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307" y="2017005"/>
            <a:ext cx="2223598" cy="28721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39206" y="518248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Reuniones productivas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863" y="87518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717800"/>
            <a:ext cx="3476352" cy="32895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44127"/>
            <a:ext cx="8229600" cy="457200"/>
          </a:xfrm>
        </p:spPr>
        <p:txBody>
          <a:bodyPr/>
          <a:lstStyle/>
          <a:p>
            <a:r>
              <a:rPr lang="es-ES" sz="2800" b="1" dirty="0">
                <a:solidFill>
                  <a:srgbClr val="00338D"/>
                </a:solidFill>
              </a:rPr>
              <a:t>Premio Club por Excelencia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s-ES" sz="2800" b="0" dirty="0">
              <a:solidFill>
                <a:srgbClr val="00338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71500" y="1244588"/>
            <a:ext cx="8153400" cy="609600"/>
          </a:xfrm>
          <a:prstGeom prst="rect">
            <a:avLst/>
          </a:prstGeom>
          <a:ln w="53975">
            <a:noFill/>
          </a:ln>
        </p:spPr>
        <p:txBody>
          <a:bodyPr/>
          <a:lstStyle/>
          <a:p>
            <a:pPr marL="171450" lvl="1" indent="0" algn="ctr" defTabSz="80010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sz="2000" i="1" kern="1200" dirty="0" smtClean="0">
                <a:solidFill>
                  <a:srgbClr val="766A63"/>
                </a:solidFill>
              </a:rPr>
              <a:t>Las iniciativas de LCI Adelante se presentan en el Premio Club por Excelencia </a:t>
            </a:r>
          </a:p>
          <a:p>
            <a:pPr marL="514350" lvl="1" indent="-342900" defTabSz="80010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b="1" i="1" kern="1200" dirty="0">
              <a:solidFill>
                <a:srgbClr val="766A63"/>
              </a:solidFill>
            </a:endParaRPr>
          </a:p>
          <a:p>
            <a:pPr marL="514350" lvl="1" indent="-342900" defTabSz="80010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kern="1200" dirty="0">
              <a:solidFill>
                <a:srgbClr val="766A63"/>
              </a:solidFill>
            </a:endParaRPr>
          </a:p>
          <a:p>
            <a:pPr marL="171450" lvl="1" indent="0" defTabSz="800100" fontAlgn="auto"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es-ES" smtClean="0"/>
              <a:t> </a:t>
            </a:r>
            <a:endParaRPr lang="es-ES" i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33" y="2435616"/>
            <a:ext cx="3657600" cy="3698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6253" y="894011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635 0.00069 L -0.26528 0.0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91" t="974" r="1889" b="1326"/>
          <a:stretch/>
        </p:blipFill>
        <p:spPr>
          <a:xfrm>
            <a:off x="1709057" y="1839686"/>
            <a:ext cx="2601686" cy="3385457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74" b="-1"/>
          <a:stretch/>
        </p:blipFill>
        <p:spPr>
          <a:xfrm>
            <a:off x="4975644" y="1839686"/>
            <a:ext cx="2676124" cy="3431406"/>
          </a:xfrm>
          <a:prstGeom prst="rect">
            <a:avLst/>
          </a:prstGeom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01600" y="321977"/>
            <a:ext cx="9486900" cy="376523"/>
          </a:xfrm>
        </p:spPr>
        <p:txBody>
          <a:bodyPr/>
          <a:lstStyle/>
          <a:p>
            <a:pPr algn="l"/>
            <a:r>
              <a:rPr lang="es-ES" sz="2600" dirty="0" smtClean="0">
                <a:solidFill>
                  <a:schemeClr val="tx2"/>
                </a:solidFill>
              </a:rPr>
              <a:t>Socios nuevos y noche de entrega de la carta constitutiva 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2513" y="88068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116" y="1048192"/>
            <a:ext cx="8239432" cy="693606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dirty="0" smtClean="0"/>
              <a:t>Determinar la utilidad del Centro de Recursos para Clubes</a:t>
            </a:r>
            <a:endParaRPr lang="es-ES" altLang="en-US" dirty="0"/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584273" y="525224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4 – Página 13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183166"/>
            <a:ext cx="7595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2000" i="1" dirty="0">
                <a:solidFill>
                  <a:schemeClr val="tx2"/>
                </a:solidFill>
                <a:latin typeface="Arial" panose="020B0604020202020204" pitchFamily="34" charset="0"/>
              </a:rPr>
              <a:t>¿Cuáles piensan que son los tres elementos </a:t>
            </a:r>
          </a:p>
          <a:p>
            <a:pPr algn="ctr">
              <a:spcBef>
                <a:spcPct val="50000"/>
              </a:spcBef>
            </a:pPr>
            <a:r>
              <a:rPr lang="es-ES" altLang="en-US" sz="2000" i="1" dirty="0">
                <a:solidFill>
                  <a:schemeClr val="tx2"/>
                </a:solidFill>
                <a:latin typeface="Arial" panose="020B0604020202020204" pitchFamily="34" charset="0"/>
              </a:rPr>
              <a:t>principales para </a:t>
            </a:r>
          </a:p>
          <a:p>
            <a:pPr algn="ctr">
              <a:spcBef>
                <a:spcPct val="50000"/>
              </a:spcBef>
            </a:pPr>
            <a:r>
              <a:rPr lang="es-ES" altLang="en-US" sz="2000" i="1" dirty="0">
                <a:solidFill>
                  <a:schemeClr val="tx2"/>
                </a:solidFill>
                <a:latin typeface="Arial" panose="020B0604020202020204" pitchFamily="34" charset="0"/>
              </a:rPr>
              <a:t>promover la excelencia en la gestión del club? </a:t>
            </a:r>
          </a:p>
        </p:txBody>
      </p:sp>
    </p:spTree>
    <p:extLst>
      <p:ext uri="{BB962C8B-B14F-4D97-AF65-F5344CB8AC3E}">
        <p14:creationId xmlns:p14="http://schemas.microsoft.com/office/powerpoint/2010/main" val="8525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18070"/>
            <a:ext cx="8224684" cy="457200"/>
          </a:xfrm>
        </p:spPr>
        <p:txBody>
          <a:bodyPr/>
          <a:lstStyle/>
          <a:p>
            <a:r>
              <a:rPr lang="es-ES" sz="2800" dirty="0" smtClean="0">
                <a:solidFill>
                  <a:schemeClr val="tx2"/>
                </a:solidFill>
              </a:rPr>
              <a:t>MyLCI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695" y="100671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513776"/>
            <a:ext cx="8224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54565A"/>
                </a:solidFill>
                <a:latin typeface="Arial" panose="020B0604020202020204" pitchFamily="34" charset="0"/>
              </a:rPr>
              <a:t>MyLCI es el lugar que deben utilizar los dirigentes de club para gestionar de manera eficaz el club:  </a:t>
            </a:r>
          </a:p>
        </p:txBody>
      </p:sp>
      <p:sp>
        <p:nvSpPr>
          <p:cNvPr id="8" name="Freeform 7"/>
          <p:cNvSpPr/>
          <p:nvPr/>
        </p:nvSpPr>
        <p:spPr>
          <a:xfrm>
            <a:off x="1022861" y="2818863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9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 algn="ctr"/>
            <a:r>
              <a:rPr lang="es-ES" sz="1500" dirty="0">
                <a:latin typeface="Arial" panose="020B0604020202020204" pitchFamily="34" charset="0"/>
              </a:rPr>
              <a:t>Gestionar los cambios en la nómina del club; altas, bajas, traslados</a:t>
            </a:r>
          </a:p>
        </p:txBody>
      </p:sp>
      <p:sp>
        <p:nvSpPr>
          <p:cNvPr id="9" name="Freeform 8"/>
          <p:cNvSpPr/>
          <p:nvPr/>
        </p:nvSpPr>
        <p:spPr>
          <a:xfrm>
            <a:off x="3678166" y="2818863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8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 algn="ctr"/>
            <a:r>
              <a:rPr lang="es-ES" sz="1600" dirty="0">
                <a:latin typeface="Arial" panose="020B0604020202020204" pitchFamily="34" charset="0"/>
              </a:rPr>
              <a:t>Actualizar fácilmente la información de contacto de los socios </a:t>
            </a:r>
          </a:p>
        </p:txBody>
      </p:sp>
      <p:sp>
        <p:nvSpPr>
          <p:cNvPr id="10" name="Freeform 9"/>
          <p:cNvSpPr/>
          <p:nvPr/>
        </p:nvSpPr>
        <p:spPr>
          <a:xfrm>
            <a:off x="6333471" y="4160502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9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 algn="ctr"/>
            <a:r>
              <a:rPr lang="es-ES" sz="1600" dirty="0">
                <a:latin typeface="Arial" panose="020B0604020202020204" pitchFamily="34" charset="0"/>
              </a:rPr>
              <a:t>Presentar informes de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sz="1600" dirty="0" smtClean="0">
                <a:latin typeface="Arial" panose="020B0604020202020204" pitchFamily="34" charset="0"/>
              </a:rPr>
              <a:t>actividad de servicio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33471" y="2818863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8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 algn="ctr"/>
            <a:r>
              <a:rPr lang="es-ES" sz="1600" dirty="0">
                <a:latin typeface="Arial" panose="020B0604020202020204" pitchFamily="34" charset="0"/>
              </a:rPr>
              <a:t>Crear listas de correo para las comunicaciones y facturas de cuotas</a:t>
            </a:r>
          </a:p>
        </p:txBody>
      </p:sp>
      <p:sp>
        <p:nvSpPr>
          <p:cNvPr id="12" name="Freeform 11"/>
          <p:cNvSpPr/>
          <p:nvPr/>
        </p:nvSpPr>
        <p:spPr>
          <a:xfrm>
            <a:off x="1022861" y="4160502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9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 algn="ctr"/>
            <a:r>
              <a:rPr lang="es-ES" sz="1600" dirty="0">
                <a:latin typeface="Arial" panose="020B0604020202020204" pitchFamily="34" charset="0"/>
              </a:rPr>
              <a:t>Imprimir la nómina del club 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78166" y="4160502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8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 algn="ctr"/>
            <a:r>
              <a:rPr lang="es-ES" sz="1600" dirty="0">
                <a:latin typeface="Arial" panose="020B0604020202020204" pitchFamily="34" charset="0"/>
              </a:rPr>
              <a:t>Ver y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sz="1600" dirty="0" smtClean="0">
                <a:latin typeface="Arial" panose="020B0604020202020204" pitchFamily="34" charset="0"/>
              </a:rPr>
              <a:t>pagar los estados de cuenta del club</a:t>
            </a:r>
          </a:p>
        </p:txBody>
      </p:sp>
    </p:spTree>
    <p:extLst>
      <p:ext uri="{BB962C8B-B14F-4D97-AF65-F5344CB8AC3E}">
        <p14:creationId xmlns:p14="http://schemas.microsoft.com/office/powerpoint/2010/main" val="13752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28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8" y="1296754"/>
            <a:ext cx="8155302" cy="445043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smtClean="0"/>
              <a:t>Probar MyLCI</a:t>
            </a:r>
            <a:endParaRPr lang="es-ES" altLang="en-US" dirty="0"/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5 – Página 13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0350" y="2575424"/>
            <a:ext cx="4890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>
                <a:latin typeface="Arial" panose="020B0604020202020204" pitchFamily="34" charset="0"/>
              </a:rPr>
              <a:t>Regístrense en MyLCI y busquen el área de prueba. 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0350" y="3319705"/>
            <a:ext cx="4884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1600" dirty="0" smtClean="0">
                <a:latin typeface="Arial" panose="020B0604020202020204" pitchFamily="34" charset="0"/>
              </a:rPr>
              <a:t>Practiquen </a:t>
            </a:r>
            <a:r>
              <a:rPr lang="es-ES" altLang="en-US" sz="1600" dirty="0">
                <a:latin typeface="Arial" panose="020B0604020202020204" pitchFamily="34" charset="0"/>
              </a:rPr>
              <a:t>ingresar nuevos socios e imprimir una nómina para incluirla en este ejercicio. 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5904" y="4341708"/>
            <a:ext cx="488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altLang="en-US" sz="1600" dirty="0">
                <a:latin typeface="Arial" panose="020B0604020202020204" pitchFamily="34" charset="0"/>
              </a:rPr>
              <a:t>Luego </a:t>
            </a:r>
            <a:r>
              <a:rPr lang="es-ES" altLang="en-US" sz="1600" dirty="0" smtClean="0">
                <a:latin typeface="Arial" panose="020B0604020202020204" pitchFamily="34" charset="0"/>
              </a:rPr>
              <a:t>vayan </a:t>
            </a:r>
            <a:r>
              <a:rPr lang="es-ES" altLang="en-US" sz="1600" dirty="0">
                <a:latin typeface="Arial" panose="020B0604020202020204" pitchFamily="34" charset="0"/>
              </a:rPr>
              <a:t>al área de informes de actividades y prepare un informe. 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30207" y="2575424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930207" y="3319705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30207" y="4342059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30207" y="5359009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4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50350" y="5359009"/>
            <a:ext cx="489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n-US" sz="1600" dirty="0">
                <a:latin typeface="Arial" panose="020B0604020202020204" pitchFamily="34" charset="0"/>
              </a:rPr>
              <a:t>No </a:t>
            </a:r>
            <a:r>
              <a:rPr lang="es-ES" altLang="en-US" sz="1600" dirty="0" smtClean="0">
                <a:latin typeface="Arial" panose="020B0604020202020204" pitchFamily="34" charset="0"/>
              </a:rPr>
              <a:t>olviden </a:t>
            </a:r>
            <a:r>
              <a:rPr lang="es-ES" altLang="en-US" sz="1600" dirty="0">
                <a:latin typeface="Arial" panose="020B0604020202020204" pitchFamily="34" charset="0"/>
              </a:rPr>
              <a:t>adjuntar una muestra de la nómina a su libro de trabajo.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 rotWithShape="1"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b="11094"/>
          <a:stretch/>
        </p:blipFill>
        <p:spPr>
          <a:xfrm>
            <a:off x="1366221" y="950503"/>
            <a:ext cx="6520004" cy="5147371"/>
          </a:xfrm>
          <a:prstGeom prst="rect">
            <a:avLst/>
          </a:prstGeom>
          <a:noFill/>
        </p:spPr>
      </p:pic>
      <p:sp>
        <p:nvSpPr>
          <p:cNvPr id="134" name="Rectangle 133"/>
          <p:cNvSpPr/>
          <p:nvPr/>
        </p:nvSpPr>
        <p:spPr>
          <a:xfrm>
            <a:off x="4084827" y="1074330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 useBgFill="1">
        <p:nvSpPr>
          <p:cNvPr id="138" name="Title 1"/>
          <p:cNvSpPr txBox="1">
            <a:spLocks/>
          </p:cNvSpPr>
          <p:nvPr/>
        </p:nvSpPr>
        <p:spPr>
          <a:xfrm>
            <a:off x="314633" y="256168"/>
            <a:ext cx="8235008" cy="69820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b="1" dirty="0">
                <a:solidFill>
                  <a:srgbClr val="00338D"/>
                </a:solidFill>
                <a:latin typeface="Arial" panose="020B0604020202020204" pitchFamily="34" charset="0"/>
              </a:rPr>
              <a:t>Objetivos del curso León Orientador Certificado</a:t>
            </a:r>
            <a:endParaRPr lang="es-ES" b="1" kern="0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75262" y="2380331"/>
            <a:ext cx="4235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500" b="1">
                <a:solidFill>
                  <a:srgbClr val="004E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b="0" dirty="0">
                <a:solidFill>
                  <a:srgbClr val="54565A"/>
                </a:solidFill>
              </a:rPr>
              <a:t>Comprender el papel del León Orientador.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n-US" sz="1600" b="0" dirty="0" smtClean="0">
              <a:solidFill>
                <a:srgbClr val="54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b="0" dirty="0">
                <a:solidFill>
                  <a:srgbClr val="54565A"/>
                </a:solidFill>
              </a:rPr>
              <a:t>Ayudarles a preparar un plan para orientar al club a ser autosuficiente y fuerte.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0" dirty="0">
              <a:solidFill>
                <a:srgbClr val="54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b="0" dirty="0">
                <a:solidFill>
                  <a:srgbClr val="54565A"/>
                </a:solidFill>
              </a:rPr>
              <a:t>Facilitar las herramientas necesarias a los dirigentes del club para que administren su club.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0" dirty="0">
              <a:solidFill>
                <a:srgbClr val="54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b="0" dirty="0">
                <a:solidFill>
                  <a:srgbClr val="54565A"/>
                </a:solidFill>
              </a:rPr>
              <a:t>Establecer un sistema para medir el progreso durante el período en el que sirvan en este cargo.</a:t>
            </a:r>
            <a:endParaRPr lang="es-ES" sz="1600" b="0" dirty="0">
              <a:solidFill>
                <a:srgbClr val="54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n-US" sz="1600" b="0" dirty="0">
              <a:solidFill>
                <a:srgbClr val="54565A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4314" y="4295094"/>
            <a:ext cx="4172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94313" y="1957868"/>
            <a:ext cx="2786063" cy="3321844"/>
            <a:chOff x="7319186" y="1905000"/>
            <a:chExt cx="3714750" cy="4429125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319186" y="4173538"/>
              <a:ext cx="3714750" cy="1851025"/>
            </a:xfrm>
            <a:custGeom>
              <a:avLst/>
              <a:gdLst>
                <a:gd name="T0" fmla="*/ 2784475 w 2340"/>
                <a:gd name="T1" fmla="*/ 463550 h 1166"/>
                <a:gd name="T2" fmla="*/ 1857375 w 2340"/>
                <a:gd name="T3" fmla="*/ 0 h 1166"/>
                <a:gd name="T4" fmla="*/ 931863 w 2340"/>
                <a:gd name="T5" fmla="*/ 463550 h 1166"/>
                <a:gd name="T6" fmla="*/ 0 w 2340"/>
                <a:gd name="T7" fmla="*/ 927100 h 1166"/>
                <a:gd name="T8" fmla="*/ 931863 w 2340"/>
                <a:gd name="T9" fmla="*/ 1390650 h 1166"/>
                <a:gd name="T10" fmla="*/ 1857375 w 2340"/>
                <a:gd name="T11" fmla="*/ 1851025 h 1166"/>
                <a:gd name="T12" fmla="*/ 2784475 w 2340"/>
                <a:gd name="T13" fmla="*/ 1390650 h 1166"/>
                <a:gd name="T14" fmla="*/ 3714750 w 2340"/>
                <a:gd name="T15" fmla="*/ 927100 h 1166"/>
                <a:gd name="T16" fmla="*/ 2784475 w 2340"/>
                <a:gd name="T17" fmla="*/ 463550 h 1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6">
                  <a:moveTo>
                    <a:pt x="1754" y="292"/>
                  </a:moveTo>
                  <a:lnTo>
                    <a:pt x="1170" y="0"/>
                  </a:lnTo>
                  <a:lnTo>
                    <a:pt x="587" y="292"/>
                  </a:lnTo>
                  <a:lnTo>
                    <a:pt x="0" y="584"/>
                  </a:lnTo>
                  <a:lnTo>
                    <a:pt x="587" y="876"/>
                  </a:lnTo>
                  <a:lnTo>
                    <a:pt x="1170" y="1166"/>
                  </a:lnTo>
                  <a:lnTo>
                    <a:pt x="1754" y="876"/>
                  </a:lnTo>
                  <a:lnTo>
                    <a:pt x="2340" y="584"/>
                  </a:lnTo>
                  <a:lnTo>
                    <a:pt x="1754" y="292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319186" y="5094288"/>
              <a:ext cx="1857375" cy="1239837"/>
            </a:xfrm>
            <a:custGeom>
              <a:avLst/>
              <a:gdLst>
                <a:gd name="T0" fmla="*/ 0 w 1170"/>
                <a:gd name="T1" fmla="*/ 0 h 781"/>
                <a:gd name="T2" fmla="*/ 0 w 1170"/>
                <a:gd name="T3" fmla="*/ 312738 h 781"/>
                <a:gd name="T4" fmla="*/ 1857375 w 1170"/>
                <a:gd name="T5" fmla="*/ 1239838 h 781"/>
                <a:gd name="T6" fmla="*/ 1857375 w 1170"/>
                <a:gd name="T7" fmla="*/ 923925 h 781"/>
                <a:gd name="T8" fmla="*/ 0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>
                  <a:moveTo>
                    <a:pt x="0" y="0"/>
                  </a:moveTo>
                  <a:lnTo>
                    <a:pt x="0" y="197"/>
                  </a:lnTo>
                  <a:lnTo>
                    <a:pt x="1170" y="781"/>
                  </a:lnTo>
                  <a:lnTo>
                    <a:pt x="1170" y="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4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176561" y="5094288"/>
              <a:ext cx="1857375" cy="1239837"/>
            </a:xfrm>
            <a:custGeom>
              <a:avLst/>
              <a:gdLst>
                <a:gd name="T0" fmla="*/ 1857375 w 1170"/>
                <a:gd name="T1" fmla="*/ 0 h 781"/>
                <a:gd name="T2" fmla="*/ 0 w 1170"/>
                <a:gd name="T3" fmla="*/ 923925 h 781"/>
                <a:gd name="T4" fmla="*/ 0 w 1170"/>
                <a:gd name="T5" fmla="*/ 1239838 h 781"/>
                <a:gd name="T6" fmla="*/ 1857375 w 1170"/>
                <a:gd name="T7" fmla="*/ 312738 h 781"/>
                <a:gd name="T8" fmla="*/ 1857375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>
                  <a:moveTo>
                    <a:pt x="1170" y="0"/>
                  </a:moveTo>
                  <a:lnTo>
                    <a:pt x="0" y="582"/>
                  </a:lnTo>
                  <a:lnTo>
                    <a:pt x="0" y="781"/>
                  </a:lnTo>
                  <a:lnTo>
                    <a:pt x="1170" y="197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13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319186" y="3419475"/>
              <a:ext cx="3714750" cy="1849438"/>
            </a:xfrm>
            <a:custGeom>
              <a:avLst/>
              <a:gdLst>
                <a:gd name="T0" fmla="*/ 2784475 w 2340"/>
                <a:gd name="T1" fmla="*/ 463550 h 1165"/>
                <a:gd name="T2" fmla="*/ 1857375 w 2340"/>
                <a:gd name="T3" fmla="*/ 0 h 1165"/>
                <a:gd name="T4" fmla="*/ 931863 w 2340"/>
                <a:gd name="T5" fmla="*/ 463550 h 1165"/>
                <a:gd name="T6" fmla="*/ 0 w 2340"/>
                <a:gd name="T7" fmla="*/ 922338 h 1165"/>
                <a:gd name="T8" fmla="*/ 931863 w 2340"/>
                <a:gd name="T9" fmla="*/ 1385888 h 1165"/>
                <a:gd name="T10" fmla="*/ 1857375 w 2340"/>
                <a:gd name="T11" fmla="*/ 1849438 h 1165"/>
                <a:gd name="T12" fmla="*/ 2784475 w 2340"/>
                <a:gd name="T13" fmla="*/ 1385888 h 1165"/>
                <a:gd name="T14" fmla="*/ 3714750 w 2340"/>
                <a:gd name="T15" fmla="*/ 922338 h 1165"/>
                <a:gd name="T16" fmla="*/ 2784475 w 2340"/>
                <a:gd name="T17" fmla="*/ 463550 h 1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5">
                  <a:moveTo>
                    <a:pt x="1754" y="292"/>
                  </a:moveTo>
                  <a:lnTo>
                    <a:pt x="1170" y="0"/>
                  </a:lnTo>
                  <a:lnTo>
                    <a:pt x="587" y="292"/>
                  </a:lnTo>
                  <a:lnTo>
                    <a:pt x="0" y="581"/>
                  </a:lnTo>
                  <a:lnTo>
                    <a:pt x="587" y="873"/>
                  </a:lnTo>
                  <a:lnTo>
                    <a:pt x="1170" y="1165"/>
                  </a:lnTo>
                  <a:lnTo>
                    <a:pt x="1754" y="873"/>
                  </a:lnTo>
                  <a:lnTo>
                    <a:pt x="2340" y="581"/>
                  </a:lnTo>
                  <a:lnTo>
                    <a:pt x="1754" y="292"/>
                  </a:lnTo>
                  <a:close/>
                </a:path>
              </a:pathLst>
            </a:custGeom>
            <a:solidFill>
              <a:srgbClr val="1C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319186" y="4335463"/>
              <a:ext cx="1857375" cy="1239837"/>
            </a:xfrm>
            <a:custGeom>
              <a:avLst/>
              <a:gdLst>
                <a:gd name="T0" fmla="*/ 0 w 1170"/>
                <a:gd name="T1" fmla="*/ 0 h 781"/>
                <a:gd name="T2" fmla="*/ 0 w 1170"/>
                <a:gd name="T3" fmla="*/ 315913 h 781"/>
                <a:gd name="T4" fmla="*/ 1857375 w 1170"/>
                <a:gd name="T5" fmla="*/ 1239838 h 781"/>
                <a:gd name="T6" fmla="*/ 1857375 w 1170"/>
                <a:gd name="T7" fmla="*/ 927100 h 781"/>
                <a:gd name="T8" fmla="*/ 0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>
                  <a:moveTo>
                    <a:pt x="0" y="0"/>
                  </a:moveTo>
                  <a:lnTo>
                    <a:pt x="0" y="199"/>
                  </a:lnTo>
                  <a:lnTo>
                    <a:pt x="1170" y="781"/>
                  </a:lnTo>
                  <a:lnTo>
                    <a:pt x="1170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7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9176561" y="4335463"/>
              <a:ext cx="1857375" cy="1239837"/>
            </a:xfrm>
            <a:custGeom>
              <a:avLst/>
              <a:gdLst>
                <a:gd name="T0" fmla="*/ 1857375 w 1170"/>
                <a:gd name="T1" fmla="*/ 0 h 781"/>
                <a:gd name="T2" fmla="*/ 0 w 1170"/>
                <a:gd name="T3" fmla="*/ 927100 h 781"/>
                <a:gd name="T4" fmla="*/ 0 w 1170"/>
                <a:gd name="T5" fmla="*/ 1239838 h 781"/>
                <a:gd name="T6" fmla="*/ 1857375 w 1170"/>
                <a:gd name="T7" fmla="*/ 315913 h 781"/>
                <a:gd name="T8" fmla="*/ 1857375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>
                  <a:moveTo>
                    <a:pt x="1170" y="0"/>
                  </a:moveTo>
                  <a:lnTo>
                    <a:pt x="0" y="584"/>
                  </a:lnTo>
                  <a:lnTo>
                    <a:pt x="0" y="781"/>
                  </a:lnTo>
                  <a:lnTo>
                    <a:pt x="1170" y="199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106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319186" y="2660650"/>
              <a:ext cx="3714750" cy="1849438"/>
            </a:xfrm>
            <a:custGeom>
              <a:avLst/>
              <a:gdLst>
                <a:gd name="T0" fmla="*/ 2784475 w 2340"/>
                <a:gd name="T1" fmla="*/ 463550 h 1165"/>
                <a:gd name="T2" fmla="*/ 1857375 w 2340"/>
                <a:gd name="T3" fmla="*/ 0 h 1165"/>
                <a:gd name="T4" fmla="*/ 931863 w 2340"/>
                <a:gd name="T5" fmla="*/ 463550 h 1165"/>
                <a:gd name="T6" fmla="*/ 0 w 2340"/>
                <a:gd name="T7" fmla="*/ 927100 h 1165"/>
                <a:gd name="T8" fmla="*/ 931863 w 2340"/>
                <a:gd name="T9" fmla="*/ 1385888 h 1165"/>
                <a:gd name="T10" fmla="*/ 1857375 w 2340"/>
                <a:gd name="T11" fmla="*/ 1849438 h 1165"/>
                <a:gd name="T12" fmla="*/ 2784475 w 2340"/>
                <a:gd name="T13" fmla="*/ 1385888 h 1165"/>
                <a:gd name="T14" fmla="*/ 3714750 w 2340"/>
                <a:gd name="T15" fmla="*/ 927100 h 1165"/>
                <a:gd name="T16" fmla="*/ 2784475 w 2340"/>
                <a:gd name="T17" fmla="*/ 463550 h 1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5">
                  <a:moveTo>
                    <a:pt x="1754" y="292"/>
                  </a:moveTo>
                  <a:lnTo>
                    <a:pt x="1170" y="0"/>
                  </a:lnTo>
                  <a:lnTo>
                    <a:pt x="587" y="292"/>
                  </a:lnTo>
                  <a:lnTo>
                    <a:pt x="0" y="584"/>
                  </a:lnTo>
                  <a:lnTo>
                    <a:pt x="587" y="873"/>
                  </a:lnTo>
                  <a:lnTo>
                    <a:pt x="1170" y="1165"/>
                  </a:lnTo>
                  <a:lnTo>
                    <a:pt x="1754" y="873"/>
                  </a:lnTo>
                  <a:lnTo>
                    <a:pt x="2340" y="584"/>
                  </a:lnTo>
                  <a:lnTo>
                    <a:pt x="1754" y="292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319186" y="3581400"/>
              <a:ext cx="1857375" cy="1235075"/>
            </a:xfrm>
            <a:custGeom>
              <a:avLst/>
              <a:gdLst>
                <a:gd name="T0" fmla="*/ 0 w 1170"/>
                <a:gd name="T1" fmla="*/ 0 h 778"/>
                <a:gd name="T2" fmla="*/ 0 w 1170"/>
                <a:gd name="T3" fmla="*/ 311150 h 778"/>
                <a:gd name="T4" fmla="*/ 1857375 w 1170"/>
                <a:gd name="T5" fmla="*/ 1235075 h 778"/>
                <a:gd name="T6" fmla="*/ 1857375 w 1170"/>
                <a:gd name="T7" fmla="*/ 922338 h 778"/>
                <a:gd name="T8" fmla="*/ 0 w 1170"/>
                <a:gd name="T9" fmla="*/ 0 h 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78">
                  <a:moveTo>
                    <a:pt x="0" y="0"/>
                  </a:moveTo>
                  <a:lnTo>
                    <a:pt x="0" y="196"/>
                  </a:lnTo>
                  <a:lnTo>
                    <a:pt x="1170" y="778"/>
                  </a:lnTo>
                  <a:lnTo>
                    <a:pt x="1170" y="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A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9176561" y="3581400"/>
              <a:ext cx="1857375" cy="1235075"/>
            </a:xfrm>
            <a:custGeom>
              <a:avLst/>
              <a:gdLst>
                <a:gd name="T0" fmla="*/ 1857375 w 1170"/>
                <a:gd name="T1" fmla="*/ 0 h 778"/>
                <a:gd name="T2" fmla="*/ 0 w 1170"/>
                <a:gd name="T3" fmla="*/ 922338 h 778"/>
                <a:gd name="T4" fmla="*/ 0 w 1170"/>
                <a:gd name="T5" fmla="*/ 1235075 h 778"/>
                <a:gd name="T6" fmla="*/ 1857375 w 1170"/>
                <a:gd name="T7" fmla="*/ 311150 h 778"/>
                <a:gd name="T8" fmla="*/ 1857375 w 1170"/>
                <a:gd name="T9" fmla="*/ 0 h 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78">
                  <a:moveTo>
                    <a:pt x="1170" y="0"/>
                  </a:moveTo>
                  <a:lnTo>
                    <a:pt x="0" y="581"/>
                  </a:lnTo>
                  <a:lnTo>
                    <a:pt x="0" y="778"/>
                  </a:lnTo>
                  <a:lnTo>
                    <a:pt x="1170" y="196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249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7319186" y="1905000"/>
              <a:ext cx="3714750" cy="1851025"/>
            </a:xfrm>
            <a:custGeom>
              <a:avLst/>
              <a:gdLst>
                <a:gd name="T0" fmla="*/ 2784475 w 2340"/>
                <a:gd name="T1" fmla="*/ 460375 h 1166"/>
                <a:gd name="T2" fmla="*/ 1857375 w 2340"/>
                <a:gd name="T3" fmla="*/ 0 h 1166"/>
                <a:gd name="T4" fmla="*/ 931863 w 2340"/>
                <a:gd name="T5" fmla="*/ 460375 h 1166"/>
                <a:gd name="T6" fmla="*/ 0 w 2340"/>
                <a:gd name="T7" fmla="*/ 923925 h 1166"/>
                <a:gd name="T8" fmla="*/ 931863 w 2340"/>
                <a:gd name="T9" fmla="*/ 1387475 h 1166"/>
                <a:gd name="T10" fmla="*/ 1857375 w 2340"/>
                <a:gd name="T11" fmla="*/ 1851025 h 1166"/>
                <a:gd name="T12" fmla="*/ 2784475 w 2340"/>
                <a:gd name="T13" fmla="*/ 1387475 h 1166"/>
                <a:gd name="T14" fmla="*/ 3714750 w 2340"/>
                <a:gd name="T15" fmla="*/ 923925 h 1166"/>
                <a:gd name="T16" fmla="*/ 2784475 w 2340"/>
                <a:gd name="T17" fmla="*/ 460375 h 1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6">
                  <a:moveTo>
                    <a:pt x="1754" y="290"/>
                  </a:moveTo>
                  <a:lnTo>
                    <a:pt x="1170" y="0"/>
                  </a:lnTo>
                  <a:lnTo>
                    <a:pt x="587" y="290"/>
                  </a:lnTo>
                  <a:lnTo>
                    <a:pt x="0" y="582"/>
                  </a:lnTo>
                  <a:lnTo>
                    <a:pt x="587" y="874"/>
                  </a:lnTo>
                  <a:lnTo>
                    <a:pt x="1170" y="1166"/>
                  </a:lnTo>
                  <a:lnTo>
                    <a:pt x="1754" y="874"/>
                  </a:lnTo>
                  <a:lnTo>
                    <a:pt x="2340" y="582"/>
                  </a:lnTo>
                  <a:lnTo>
                    <a:pt x="1754" y="290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7319186" y="2828925"/>
              <a:ext cx="1857375" cy="1238250"/>
            </a:xfrm>
            <a:custGeom>
              <a:avLst/>
              <a:gdLst>
                <a:gd name="T0" fmla="*/ 0 w 1170"/>
                <a:gd name="T1" fmla="*/ 0 h 780"/>
                <a:gd name="T2" fmla="*/ 0 w 1170"/>
                <a:gd name="T3" fmla="*/ 311150 h 780"/>
                <a:gd name="T4" fmla="*/ 1857375 w 1170"/>
                <a:gd name="T5" fmla="*/ 1238250 h 780"/>
                <a:gd name="T6" fmla="*/ 1857375 w 1170"/>
                <a:gd name="T7" fmla="*/ 927100 h 780"/>
                <a:gd name="T8" fmla="*/ 0 w 1170"/>
                <a:gd name="T9" fmla="*/ 0 h 7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0">
                  <a:moveTo>
                    <a:pt x="0" y="0"/>
                  </a:moveTo>
                  <a:lnTo>
                    <a:pt x="0" y="196"/>
                  </a:lnTo>
                  <a:lnTo>
                    <a:pt x="1170" y="780"/>
                  </a:lnTo>
                  <a:lnTo>
                    <a:pt x="1170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9176561" y="2828925"/>
              <a:ext cx="1857375" cy="1238250"/>
            </a:xfrm>
            <a:custGeom>
              <a:avLst/>
              <a:gdLst>
                <a:gd name="T0" fmla="*/ 1857375 w 1170"/>
                <a:gd name="T1" fmla="*/ 0 h 780"/>
                <a:gd name="T2" fmla="*/ 0 w 1170"/>
                <a:gd name="T3" fmla="*/ 927100 h 780"/>
                <a:gd name="T4" fmla="*/ 0 w 1170"/>
                <a:gd name="T5" fmla="*/ 1238250 h 780"/>
                <a:gd name="T6" fmla="*/ 1857375 w 1170"/>
                <a:gd name="T7" fmla="*/ 311150 h 780"/>
                <a:gd name="T8" fmla="*/ 1857375 w 1170"/>
                <a:gd name="T9" fmla="*/ 0 h 7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0">
                  <a:moveTo>
                    <a:pt x="1170" y="0"/>
                  </a:moveTo>
                  <a:lnTo>
                    <a:pt x="0" y="584"/>
                  </a:lnTo>
                  <a:lnTo>
                    <a:pt x="0" y="780"/>
                  </a:lnTo>
                  <a:lnTo>
                    <a:pt x="1170" y="196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4BA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6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303" y="3152634"/>
            <a:ext cx="7233313" cy="696035"/>
          </a:xfrm>
        </p:spPr>
        <p:txBody>
          <a:bodyPr/>
          <a:lstStyle/>
          <a:p>
            <a:r>
              <a:rPr lang="es-ES" altLang="en-US" sz="3200" dirty="0"/>
              <a:t>Formar un equipo de mentores de los dirigentes de club</a:t>
            </a:r>
            <a:endParaRPr lang="es-E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9CF4CF-65B2-5D41-B999-05AD274B73A2}"/>
              </a:ext>
            </a:extLst>
          </p:cNvPr>
          <p:cNvSpPr txBox="1">
            <a:spLocks/>
          </p:cNvSpPr>
          <p:nvPr/>
        </p:nvSpPr>
        <p:spPr>
          <a:xfrm>
            <a:off x="433321" y="251366"/>
            <a:ext cx="4254707" cy="535194"/>
          </a:xfrm>
          <a:prstGeom prst="rect">
            <a:avLst/>
          </a:prstGeom>
        </p:spPr>
        <p:txBody>
          <a:bodyPr/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Sección III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55957" y="4257445"/>
            <a:ext cx="4254707" cy="5351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 rotWithShape="1"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b="11094"/>
          <a:stretch/>
        </p:blipFill>
        <p:spPr>
          <a:xfrm>
            <a:off x="1291287" y="857256"/>
            <a:ext cx="6515102" cy="514350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04991" y="109085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299568" y="278285"/>
            <a:ext cx="8498540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b="1" dirty="0" smtClean="0">
                <a:solidFill>
                  <a:srgbClr val="00338D"/>
                </a:solidFill>
                <a:latin typeface="Arial" charset="0"/>
              </a:rPr>
              <a:t>Sección III:  Formar un equipo de mentores de los dirigentes de club </a:t>
            </a:r>
            <a:endParaRPr lang="es-ES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006" y="2423159"/>
            <a:ext cx="6248942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94" y="260099"/>
            <a:ext cx="6515102" cy="635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>
          <a:xfrm>
            <a:off x="763195" y="1709793"/>
            <a:ext cx="1423408" cy="1632357"/>
          </a:xfrm>
          <a:prstGeom prst="roundRect">
            <a:avLst>
              <a:gd name="adj" fmla="val 16667"/>
            </a:avLst>
          </a:prstGeom>
          <a:ln>
            <a:solidFill>
              <a:srgbClr val="B3B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4880" y="3342150"/>
            <a:ext cx="18288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Jefe de Zona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1929" r="27456" b="52588"/>
          <a:stretch/>
        </p:blipFill>
        <p:spPr>
          <a:xfrm>
            <a:off x="805749" y="4145777"/>
            <a:ext cx="1305884" cy="1645920"/>
          </a:xfrm>
          <a:prstGeom prst="roundRect">
            <a:avLst>
              <a:gd name="adj" fmla="val 16667"/>
            </a:avLst>
          </a:prstGeom>
          <a:ln>
            <a:solidFill>
              <a:srgbClr val="B3B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0499" y="5821334"/>
            <a:ext cx="18288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Gobernador de Distrito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28421" b="57114"/>
          <a:stretch/>
        </p:blipFill>
        <p:spPr>
          <a:xfrm>
            <a:off x="6530733" y="1709793"/>
            <a:ext cx="1458941" cy="1513098"/>
          </a:xfrm>
          <a:prstGeom prst="roundRect">
            <a:avLst>
              <a:gd name="adj" fmla="val 16667"/>
            </a:avLst>
          </a:prstGeom>
          <a:ln>
            <a:solidFill>
              <a:srgbClr val="B3B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019800" y="3259725"/>
            <a:ext cx="27432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Dos Leones Orientadores Certificados</a:t>
            </a:r>
          </a:p>
          <a:p>
            <a:pPr algn="ctr"/>
            <a:endParaRPr lang="es-ES" sz="1600" dirty="0" smtClean="0">
              <a:solidFill>
                <a:srgbClr val="00338D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321690" y="3844500"/>
            <a:ext cx="2311975" cy="2129792"/>
            <a:chOff x="6172200" y="3276600"/>
            <a:chExt cx="2555418" cy="2511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72" b="27483"/>
            <a:stretch/>
          </p:blipFill>
          <p:spPr>
            <a:xfrm>
              <a:off x="6281568" y="4551038"/>
              <a:ext cx="938014" cy="10637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5" t="-1" r="6635" b="31450"/>
            <a:stretch/>
          </p:blipFill>
          <p:spPr>
            <a:xfrm flipH="1">
              <a:off x="6172200" y="3467286"/>
              <a:ext cx="854514" cy="10356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" r="11747" b="22917"/>
            <a:stretch/>
          </p:blipFill>
          <p:spPr>
            <a:xfrm>
              <a:off x="7034537" y="4322668"/>
              <a:ext cx="1009881" cy="14655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2"/>
            <a:stretch/>
          </p:blipFill>
          <p:spPr>
            <a:xfrm>
              <a:off x="7795420" y="3624190"/>
              <a:ext cx="932198" cy="11083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76" b="35126"/>
            <a:stretch/>
          </p:blipFill>
          <p:spPr>
            <a:xfrm>
              <a:off x="6917495" y="3276600"/>
              <a:ext cx="935554" cy="9499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7" b="25366"/>
            <a:stretch/>
          </p:blipFill>
          <p:spPr>
            <a:xfrm>
              <a:off x="7819067" y="4508966"/>
              <a:ext cx="789255" cy="9189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6019800" y="5881807"/>
            <a:ext cx="292608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Mentores de Dirigentes de Club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08" y="2666759"/>
            <a:ext cx="2537073" cy="154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88544" y="4359131"/>
            <a:ext cx="1945525" cy="3355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El club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97916" y="1069103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21627" y="-4632"/>
            <a:ext cx="8440271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b="1" dirty="0" smtClean="0">
                <a:solidFill>
                  <a:srgbClr val="00338D"/>
                </a:solidFill>
                <a:latin typeface="Arial" charset="0"/>
              </a:rPr>
              <a:t>Sección III:  Formar un equipo de mentores de los dirigentes de club </a:t>
            </a:r>
            <a:endParaRPr lang="es-ES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1" grpId="0"/>
      <p:bldP spid="2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01" y="428154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34600" y="971669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12895" y="339330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b="1" kern="0" dirty="0">
                <a:solidFill>
                  <a:srgbClr val="00338D"/>
                </a:solidFill>
                <a:latin typeface="Arial" panose="020B0604020202020204" pitchFamily="34" charset="0"/>
              </a:rPr>
              <a:t>Sección III: Formar un equipo de mentores de los dirigentes de club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33654" y="3605897"/>
            <a:ext cx="3780640" cy="2505301"/>
          </a:xfrm>
          <a:prstGeom prst="rect">
            <a:avLst/>
          </a:prstGeom>
          <a:solidFill>
            <a:srgbClr val="54565A"/>
          </a:solidFill>
          <a:ln w="9525" cap="flat" cmpd="sng" algn="ctr">
            <a:solidFill>
              <a:srgbClr val="EBB7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2880" rIns="182880" rtlCol="0">
            <a:spAutoFit/>
          </a:bodyPr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alt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    Mentores de</a:t>
            </a:r>
          </a:p>
          <a:p>
            <a:pPr marL="0" indent="0" algn="r">
              <a:buNone/>
            </a:pPr>
            <a:r>
              <a:rPr lang="es-ES" alt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 Dirigentes de Club</a:t>
            </a:r>
          </a:p>
          <a:p>
            <a:pPr marL="0" indent="0" algn="r">
              <a:buNone/>
            </a:pPr>
            <a:endParaRPr lang="es-ES" altLang="en-US" sz="1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Emparejar a los dirigentes con </a:t>
            </a:r>
          </a:p>
          <a:p>
            <a:pPr marL="0" indent="0" algn="r">
              <a:buNone/>
            </a:pP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dirigentes de otro club que tengan </a:t>
            </a:r>
          </a:p>
          <a:p>
            <a:pPr marL="0" indent="0" algn="r">
              <a:buNone/>
            </a:pP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experiencia y conocimientos </a:t>
            </a:r>
          </a:p>
          <a:p>
            <a:pPr marL="0" indent="0" algn="r">
              <a:buNone/>
            </a:pP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Será un apoyo muy práctico.  </a:t>
            </a:r>
          </a:p>
          <a:p>
            <a:pPr marL="0" indent="0" algn="r">
              <a:buNone/>
            </a:pP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Tener en cuenta las herramientas e información más recientes</a:t>
            </a:r>
            <a:r>
              <a:rPr lang="es-ES" alt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3654" y="1363221"/>
            <a:ext cx="3780640" cy="2194560"/>
          </a:xfrm>
          <a:prstGeom prst="rect">
            <a:avLst/>
          </a:prstGeom>
          <a:solidFill>
            <a:srgbClr val="54565A"/>
          </a:solidFill>
          <a:ln>
            <a:solidFill>
              <a:srgbClr val="EB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2880" rIns="182880" rtlCol="0">
            <a:spAutoFit/>
          </a:bodyPr>
          <a:lstStyle/>
          <a:p>
            <a:pPr lvl="0" algn="r"/>
            <a:r>
              <a:rPr lang="es-ES" altLang="en-US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Dos Leones Orientadores Certificados </a:t>
            </a:r>
            <a:endParaRPr lang="es-ES" altLang="en-US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es-ES" altLang="en-US" b="1" u="sng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r"/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Tener dos líderes clave les permite compartir la carga del trabajo. Uno de los Leones Orientadores </a:t>
            </a: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debe asistir a cada reunión </a:t>
            </a: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600"/>
              </a:spcAft>
            </a:pP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y estar disponible para responder preguntas. </a:t>
            </a:r>
            <a:endParaRPr lang="es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600"/>
              </a:spcAft>
            </a:pP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600"/>
              </a:spcAft>
            </a:pPr>
            <a:endParaRPr lang="es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696" y="1363220"/>
            <a:ext cx="3808772" cy="2194560"/>
          </a:xfrm>
          <a:prstGeom prst="rect">
            <a:avLst/>
          </a:prstGeom>
          <a:solidFill>
            <a:srgbClr val="54565A"/>
          </a:solidFill>
          <a:ln>
            <a:solidFill>
              <a:srgbClr val="EB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2880" rIns="182880" rtlCol="0">
            <a:spAutoFit/>
          </a:bodyPr>
          <a:lstStyle/>
          <a:p>
            <a:pPr lvl="0"/>
            <a:r>
              <a:rPr lang="es-ES" altLang="en-US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Jefe de Zona </a:t>
            </a:r>
            <a:endParaRPr lang="es-ES" altLang="en-US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Incluye los dirigentes de club </a:t>
            </a: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en la capacitación y </a:t>
            </a: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los eventos organizados </a:t>
            </a: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por la zona.</a:t>
            </a:r>
          </a:p>
          <a:p>
            <a:pPr lvl="0"/>
            <a:r>
              <a:rPr lang="es-ES" smtClean="0"/>
              <a:t>  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1">
              <a:defRPr/>
            </a:pPr>
            <a:endParaRPr lang="es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742599" y="3605894"/>
            <a:ext cx="3749040" cy="2560320"/>
          </a:xfrm>
          <a:prstGeom prst="rect">
            <a:avLst/>
          </a:prstGeom>
          <a:solidFill>
            <a:srgbClr val="54565A"/>
          </a:solidFill>
          <a:ln>
            <a:solidFill>
              <a:srgbClr val="EB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2880" rIns="182880" rtlCol="0">
            <a:spAutoFit/>
          </a:bodyPr>
          <a:lstStyle>
            <a:defPPr>
              <a:defRPr lang="en-US"/>
            </a:defPPr>
            <a:lvl2pPr marL="111125" lvl="1">
              <a:defRPr sz="1400" b="1" u="sng">
                <a:solidFill>
                  <a:prstClr val="black"/>
                </a:solidFill>
                <a:latin typeface="Calibri Light" panose="020F0302020204030204" pitchFamily="34" charset="0"/>
              </a:defRPr>
            </a:lvl2pPr>
          </a:lstStyle>
          <a:p>
            <a:endParaRPr lang="es-ES" altLang="en-US" sz="1600" b="1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ES" alt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Equipo </a:t>
            </a:r>
            <a:r>
              <a:rPr lang="es-ES" altLang="en-US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del </a:t>
            </a:r>
            <a:r>
              <a:rPr lang="es-ES" alt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gobernador</a:t>
            </a:r>
          </a:p>
          <a:p>
            <a:r>
              <a:rPr lang="es-ES" alt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de </a:t>
            </a:r>
            <a:r>
              <a:rPr lang="es-ES" altLang="en-US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distrito </a:t>
            </a:r>
            <a:endParaRPr lang="es-ES" altLang="en-US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en-US" b="1" u="sng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Proporciona capacitación </a:t>
            </a:r>
          </a:p>
          <a:p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organizada por el distrito </a:t>
            </a: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a la primera oportunidad.</a:t>
            </a:r>
          </a:p>
          <a:p>
            <a:endParaRPr lang="es-ES" alt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s-ES" altLang="en-US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s-E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587445" y="2675731"/>
            <a:ext cx="1982004" cy="1860331"/>
            <a:chOff x="2886579" y="2065080"/>
            <a:chExt cx="2105426" cy="2105426"/>
          </a:xfrm>
          <a:solidFill>
            <a:schemeClr val="accent1"/>
          </a:solidFill>
        </p:grpSpPr>
        <p:sp>
          <p:nvSpPr>
            <p:cNvPr id="14" name="Oval 13"/>
            <p:cNvSpPr/>
            <p:nvPr/>
          </p:nvSpPr>
          <p:spPr>
            <a:xfrm>
              <a:off x="2886579" y="2065080"/>
              <a:ext cx="2105426" cy="210542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194911" y="2700076"/>
              <a:ext cx="1488762" cy="9275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t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600" b="1" kern="1200" dirty="0" smtClean="0">
                  <a:solidFill>
                    <a:schemeClr val="tx2"/>
                  </a:solidFill>
                </a:rPr>
                <a:t>Club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0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99" y="891037"/>
            <a:ext cx="8128106" cy="445043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dirty="0" smtClean="0"/>
              <a:t>Formar el equipo de mentores de dirigentes para su club</a:t>
            </a:r>
            <a:endParaRPr lang="es-ES" altLang="en-US" dirty="0"/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6 – Página 15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928" y="2420795"/>
            <a:ext cx="8155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2000" i="1" dirty="0">
                <a:solidFill>
                  <a:schemeClr val="tx2"/>
                </a:solidFill>
                <a:latin typeface="Arial" panose="020B0604020202020204" pitchFamily="34" charset="0"/>
              </a:rPr>
              <a:t>Identificar a las personas cualificadas para cumplir las funciones siguientes: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51508" y="3761592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9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 algn="ctr"/>
            <a:r>
              <a:rPr lang="es-ES" altLang="en-US" sz="1600" b="1" i="1" u="sng">
                <a:latin typeface="Arial" panose="020B0604020202020204" pitchFamily="34" charset="0"/>
              </a:rPr>
              <a:t>Apoyo del distrito</a:t>
            </a:r>
            <a:endParaRPr lang="es-ES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209269" y="3761592"/>
            <a:ext cx="2103120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8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algn="ctr"/>
            <a:r>
              <a:rPr lang="es-ES" altLang="en-US" sz="1600" b="1" i="1" u="sng">
                <a:latin typeface="Arial" panose="020B0604020202020204" pitchFamily="34" charset="0"/>
              </a:rPr>
              <a:t>Mentores de Dirigentes de Club</a:t>
            </a:r>
            <a:endParaRPr lang="es-ES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6655" y="2743201"/>
            <a:ext cx="7233313" cy="955342"/>
          </a:xfrm>
        </p:spPr>
        <p:txBody>
          <a:bodyPr/>
          <a:lstStyle/>
          <a:p>
            <a:r>
              <a:rPr lang="es-ES" altLang="en-US" sz="3200" dirty="0" smtClean="0"/>
              <a:t>Descanso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304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6655" y="2743201"/>
            <a:ext cx="7233313" cy="955342"/>
          </a:xfrm>
        </p:spPr>
        <p:txBody>
          <a:bodyPr/>
          <a:lstStyle/>
          <a:p>
            <a:r>
              <a:rPr lang="es-ES" altLang="en-US" sz="3200" dirty="0" smtClean="0"/>
              <a:t>Diseñar la capacitación para los dirigentes de club</a:t>
            </a:r>
            <a:endParaRPr lang="es-E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9CF4CF-65B2-5D41-B999-05AD274B73A2}"/>
              </a:ext>
            </a:extLst>
          </p:cNvPr>
          <p:cNvSpPr txBox="1">
            <a:spLocks/>
          </p:cNvSpPr>
          <p:nvPr/>
        </p:nvSpPr>
        <p:spPr>
          <a:xfrm>
            <a:off x="433321" y="251366"/>
            <a:ext cx="4254707" cy="535194"/>
          </a:xfrm>
          <a:prstGeom prst="rect">
            <a:avLst/>
          </a:prstGeom>
        </p:spPr>
        <p:txBody>
          <a:bodyPr/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Sección IV</a:t>
            </a:r>
          </a:p>
        </p:txBody>
      </p:sp>
    </p:spTree>
    <p:extLst>
      <p:ext uri="{BB962C8B-B14F-4D97-AF65-F5344CB8AC3E}">
        <p14:creationId xmlns:p14="http://schemas.microsoft.com/office/powerpoint/2010/main" val="10733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13" y="424729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3985087" y="995454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-628650" y="3028950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-630355" y="3837728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-632060" y="4646507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43066" y="157725"/>
            <a:ext cx="9144000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700" b="1" dirty="0" smtClean="0">
                <a:solidFill>
                  <a:srgbClr val="00338D"/>
                </a:solidFill>
              </a:rPr>
              <a:t>Sección IV:  Diseñar sesiones de capacitación para dirigentes de club</a:t>
            </a:r>
            <a:endParaRPr lang="es-ES" sz="2700" b="1" kern="0" dirty="0">
              <a:solidFill>
                <a:srgbClr val="00338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107350"/>
            <a:ext cx="733622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452688" algn="l"/>
              </a:tabLst>
            </a:pPr>
            <a:r>
              <a:rPr lang="es-ES" altLang="en-US" sz="1600" b="1" kern="0" dirty="0">
                <a:solidFill>
                  <a:srgbClr val="54565A"/>
                </a:solidFill>
                <a:latin typeface="Arial" panose="020B0604020202020204" pitchFamily="34" charset="0"/>
              </a:rPr>
              <a:t>Primera sesión de capacitación: </a:t>
            </a:r>
            <a:r>
              <a:rPr lang="en-US" dirty="0" smtClean="0"/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Para empezar</a:t>
            </a:r>
          </a:p>
          <a:p>
            <a:pPr>
              <a:tabLst>
                <a:tab pos="2452688" algn="l"/>
              </a:tabLst>
            </a:pPr>
            <a:endParaRPr lang="es-ES" altLang="en-US" sz="1600" b="1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452688" algn="l"/>
              </a:tabLst>
            </a:pPr>
            <a:r>
              <a:rPr lang="es-ES" altLang="en-US" sz="1600" b="1" kern="0" dirty="0">
                <a:solidFill>
                  <a:srgbClr val="54565A"/>
                </a:solidFill>
                <a:latin typeface="Arial" panose="020B0604020202020204" pitchFamily="34" charset="0"/>
              </a:rPr>
              <a:t>Segunda sesión de capacitación: </a:t>
            </a:r>
            <a:r>
              <a:rPr lang="en-US" dirty="0" smtClean="0"/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Funcionamiento del club </a:t>
            </a:r>
          </a:p>
          <a:p>
            <a:pPr>
              <a:tabLst>
                <a:tab pos="2452688" algn="l"/>
              </a:tabLst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452688" algn="l"/>
              </a:tabLst>
            </a:pPr>
            <a:r>
              <a:rPr lang="es-ES" altLang="en-US" sz="1600" b="1" kern="0" dirty="0">
                <a:solidFill>
                  <a:srgbClr val="54565A"/>
                </a:solidFill>
                <a:latin typeface="Arial" panose="020B0604020202020204" pitchFamily="34" charset="0"/>
              </a:rPr>
              <a:t>Tercera sesión de capacitación: </a:t>
            </a:r>
            <a:r>
              <a:rPr lang="en-US" dirty="0" smtClean="0"/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Organizar eventos de club que sean</a:t>
            </a:r>
          </a:p>
          <a:p>
            <a:pPr>
              <a:tabLst>
                <a:tab pos="2452688" algn="l"/>
              </a:tabLst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		 productivos y significativos</a:t>
            </a:r>
          </a:p>
          <a:p>
            <a:pPr>
              <a:tabLst>
                <a:tab pos="2452688" algn="l"/>
              </a:tabLst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452688" algn="l"/>
              </a:tabLst>
            </a:pPr>
            <a:r>
              <a:rPr lang="es-ES" altLang="en-US" sz="1600" b="1" kern="0" dirty="0">
                <a:solidFill>
                  <a:srgbClr val="54565A"/>
                </a:solidFill>
                <a:latin typeface="Arial" panose="020B0604020202020204" pitchFamily="34" charset="0"/>
              </a:rPr>
              <a:t>Cuarta sesión de capacitación: </a:t>
            </a:r>
            <a:r>
              <a:rPr lang="en-US" dirty="0" smtClean="0"/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La importancia del reclutamiento y de</a:t>
            </a:r>
          </a:p>
          <a:p>
            <a:pPr>
              <a:tabLst>
                <a:tab pos="2452688" algn="l"/>
              </a:tabLst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		la retención</a:t>
            </a:r>
          </a:p>
          <a:p>
            <a:pPr>
              <a:tabLst>
                <a:tab pos="2452688" algn="l"/>
              </a:tabLst>
            </a:pPr>
            <a:r>
              <a:rPr lang="es-ES" dirty="0" smtClean="0"/>
              <a:t> </a:t>
            </a:r>
          </a:p>
          <a:p>
            <a:pPr>
              <a:tabLst>
                <a:tab pos="2452688" algn="l"/>
              </a:tabLst>
            </a:pPr>
            <a:r>
              <a:rPr lang="es-ES" altLang="en-US" sz="1600" b="1" kern="0" dirty="0">
                <a:solidFill>
                  <a:srgbClr val="54565A"/>
                </a:solidFill>
                <a:latin typeface="Arial" panose="020B0604020202020204" pitchFamily="34" charset="0"/>
              </a:rPr>
              <a:t>Quinta sesión de capacitación: </a:t>
            </a:r>
            <a:r>
              <a:rPr lang="en-US" dirty="0" smtClean="0"/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Planificar para el futuro y alcanzar la</a:t>
            </a:r>
          </a:p>
          <a:p>
            <a:pPr>
              <a:tabLst>
                <a:tab pos="2452688" algn="l"/>
              </a:tabLst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		excelencia</a:t>
            </a:r>
          </a:p>
          <a:p>
            <a:pPr>
              <a:tabLst>
                <a:tab pos="2452688" algn="l"/>
              </a:tabLst>
            </a:pPr>
            <a:endParaRPr lang="es-ES" altLang="en-US" sz="15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327766"/>
            <a:ext cx="726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altLang="en-US" sz="1600" i="1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Cada sesión de la capacitación debe durar aproximadamente 60 minutos</a:t>
            </a:r>
            <a:endParaRPr lang="es-ES" altLang="en-US" sz="1600" i="1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01" y="292971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28150" y="1130700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0986" y="466113"/>
            <a:ext cx="8122023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 smtClean="0">
                <a:solidFill>
                  <a:srgbClr val="00338D"/>
                </a:solidFill>
              </a:rPr>
              <a:t>Primera sesión de capacitación: Para empezar</a:t>
            </a: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27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9476" y="2242576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 smtClean="0">
                <a:latin typeface="Arial" panose="020B0604020202020204" pitchFamily="34" charset="0"/>
              </a:rPr>
              <a:t>Introducción a la Asociación Internacional de Clubes de Leones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477" y="3132158"/>
            <a:ext cx="3511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 smtClean="0">
                <a:latin typeface="Arial" panose="020B0604020202020204" pitchFamily="34" charset="0"/>
              </a:rPr>
              <a:t>Responsabilidades del club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9477" y="4021740"/>
            <a:ext cx="464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 smtClean="0">
                <a:latin typeface="Arial" panose="020B0604020202020204" pitchFamily="34" charset="0"/>
              </a:rPr>
              <a:t>Ceremonia de entrega de la carta constitutiva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33275" y="2259872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733275" y="3140919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733275" y="4021966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9477" y="4911322"/>
            <a:ext cx="426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1600" dirty="0" smtClean="0">
                <a:latin typeface="Arial" panose="020B0604020202020204" pitchFamily="34" charset="0"/>
              </a:rPr>
              <a:t>Reunión inicial con el Equipo Mentor de los Dirigentes del Club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733275" y="4911548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4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3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03" y="1348747"/>
            <a:ext cx="3749040" cy="457200"/>
          </a:xfrm>
          <a:noFill/>
        </p:spPr>
        <p:txBody>
          <a:bodyPr/>
          <a:lstStyle/>
          <a:p>
            <a:pPr algn="l"/>
            <a:r>
              <a:rPr lang="es-ES" sz="2000" b="0" i="1" dirty="0">
                <a:solidFill>
                  <a:srgbClr val="54565A"/>
                </a:solidFill>
              </a:rPr>
              <a:t>Recurso:</a:t>
            </a:r>
            <a:r>
              <a:rPr lang="es-ES" dirty="0" smtClean="0"/>
              <a:t> </a:t>
            </a:r>
            <a:r>
              <a:rPr lang="es-ES" sz="2000" b="0" i="1" dirty="0">
                <a:solidFill>
                  <a:schemeClr val="tx2"/>
                </a:solidFill>
              </a:rPr>
              <a:t>Guía de Orientación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48103" y="2694360"/>
            <a:ext cx="4000500" cy="347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Quiénes son los Leones 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Historia de su club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Estructura de organización 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	</a:t>
            </a: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Distrito y Distrito Múltiple 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Historia de la Asociación Internacional de Clubes de Leones </a:t>
            </a:r>
            <a:endParaRPr lang="es-ES" altLang="en-US" sz="1600" kern="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Estructura y organización de nuestra asociación</a:t>
            </a:r>
            <a:r>
              <a:rPr lang="en-US" smtClean="0"/>
              <a:t>	</a:t>
            </a:r>
            <a:endParaRPr lang="es-ES" altLang="en-US" b="1" kern="0" dirty="0" smtClean="0">
              <a:solidFill>
                <a:srgbClr val="54565A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55" y="2481780"/>
            <a:ext cx="2509768" cy="3245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8424" y="196387"/>
            <a:ext cx="8166677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b="1" dirty="0" smtClean="0">
                <a:solidFill>
                  <a:schemeClr val="tx2"/>
                </a:solidFill>
                <a:latin typeface="Arial" charset="0"/>
              </a:rPr>
              <a:t>Introducción a la Asociación Internacional de Clubes de Leones</a:t>
            </a:r>
            <a:endParaRPr lang="es-ES" b="1" kern="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7916" y="1069103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09" y="350326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51013" y="935121"/>
            <a:ext cx="1087694" cy="45719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0060" y="350326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b="1" kern="0" dirty="0" smtClean="0">
                <a:solidFill>
                  <a:srgbClr val="00338D"/>
                </a:solidFill>
              </a:rPr>
              <a:t>Seis elementos del éxito de un club</a:t>
            </a:r>
            <a:endParaRPr lang="es-ES" sz="2800" b="1" kern="0" dirty="0">
              <a:solidFill>
                <a:srgbClr val="00338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18000"/>
          <a:stretch/>
        </p:blipFill>
        <p:spPr>
          <a:xfrm>
            <a:off x="899160" y="2286000"/>
            <a:ext cx="7391400" cy="313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1136795"/>
            <a:ext cx="6400800" cy="457200"/>
          </a:xfrm>
        </p:spPr>
        <p:txBody>
          <a:bodyPr/>
          <a:lstStyle/>
          <a:p>
            <a:pPr algn="l"/>
            <a:r>
              <a:rPr lang="es-ES" sz="2000" b="0" i="1" dirty="0">
                <a:solidFill>
                  <a:schemeClr val="tx1"/>
                </a:solidFill>
              </a:rPr>
              <a:t>Recurso: </a:t>
            </a:r>
            <a:r>
              <a:rPr lang="es-ES" sz="2000" b="0" i="1" dirty="0" smtClean="0">
                <a:ln w="12700">
                  <a:noFill/>
                </a:ln>
                <a:solidFill>
                  <a:schemeClr val="tx2"/>
                </a:solidFill>
              </a:rPr>
              <a:t>Modelo Oficial de Estatutos y Reglamentos</a:t>
            </a:r>
            <a:endParaRPr lang="es-ES" sz="2000" b="0" i="1" dirty="0">
              <a:ln w="1270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76477" y="3021044"/>
            <a:ext cx="5257800" cy="276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Misión, divisa, lema, propósito, objetivos y ética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Tipos de socios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Cuotas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Manejo de fondos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Reuniones y quórum </a:t>
            </a:r>
          </a:p>
          <a:p>
            <a:pPr>
              <a:lnSpc>
                <a:spcPct val="150000"/>
              </a:lnSpc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Elecciones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45" y="2677787"/>
            <a:ext cx="1503385" cy="3450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7710" y="361942"/>
            <a:ext cx="8166677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700" b="1" dirty="0" smtClean="0">
                <a:solidFill>
                  <a:schemeClr val="tx2"/>
                </a:solidFill>
                <a:latin typeface="Arial" charset="0"/>
              </a:rPr>
              <a:t>Entender las responsabilidades del club</a:t>
            </a:r>
            <a:endParaRPr lang="es-ES" sz="2700" b="1" kern="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63" y="93502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6477" y="2031456"/>
            <a:ext cx="5124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i="1" kern="0" dirty="0" smtClean="0">
                <a:latin typeface="Arial" panose="020B0604020202020204" pitchFamily="34" charset="0"/>
              </a:rPr>
              <a:t>Contiene las principales directrices de gobierno para el club y otra información útil como:</a:t>
            </a:r>
          </a:p>
        </p:txBody>
      </p:sp>
    </p:spTree>
    <p:extLst>
      <p:ext uri="{BB962C8B-B14F-4D97-AF65-F5344CB8AC3E}">
        <p14:creationId xmlns:p14="http://schemas.microsoft.com/office/powerpoint/2010/main" val="34497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21" y="2219377"/>
            <a:ext cx="2525669" cy="3279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43791" y="5765762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altLang="en-US" b="1" i="1" kern="0" dirty="0">
                <a:latin typeface="Calibri Light" panose="020F0302020204030204" pitchFamily="34" charset="0"/>
              </a:rPr>
              <a:t>El club patrocinador y el distrito deben ofrecer ayuda al nuevo club para organizar el evento. </a:t>
            </a:r>
            <a:endParaRPr lang="es-ES" altLang="en-US" i="1" kern="0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820" y="92882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9700" y="318586"/>
            <a:ext cx="7223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srgbClr val="002F87"/>
                </a:solidFill>
                <a:latin typeface="Arial" charset="0"/>
              </a:rPr>
              <a:t>Noche de entrega de la carta constitutiva</a:t>
            </a:r>
            <a:endParaRPr lang="es-ES" sz="2800" b="1" kern="0" dirty="0">
              <a:solidFill>
                <a:srgbClr val="002F8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2307" y="2606770"/>
            <a:ext cx="3201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Planificar el evento con la lista de control de la noche de entrega de la carta constitutiva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Protocolo de presentaciones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Preparativos de viaje</a:t>
            </a: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08001" y="1230482"/>
            <a:ext cx="6400800" cy="457200"/>
          </a:xfrm>
        </p:spPr>
        <p:txBody>
          <a:bodyPr/>
          <a:lstStyle/>
          <a:p>
            <a:pPr algn="l"/>
            <a:r>
              <a:rPr lang="es-ES" sz="2000" b="0" i="1" dirty="0">
                <a:solidFill>
                  <a:srgbClr val="54565A"/>
                </a:solidFill>
              </a:rPr>
              <a:t>Recurso: </a:t>
            </a:r>
            <a:r>
              <a:rPr lang="es-ES" sz="2000" b="0" i="1" dirty="0">
                <a:ln w="12700">
                  <a:noFill/>
                </a:ln>
                <a:solidFill>
                  <a:schemeClr val="tx2"/>
                </a:solidFill>
              </a:rPr>
              <a:t>Guía de planificación de la noche de entrega de la carta constitutiva</a:t>
            </a:r>
          </a:p>
        </p:txBody>
      </p:sp>
    </p:spTree>
    <p:extLst>
      <p:ext uri="{BB962C8B-B14F-4D97-AF65-F5344CB8AC3E}">
        <p14:creationId xmlns:p14="http://schemas.microsoft.com/office/powerpoint/2010/main" val="22582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42449" y="368395"/>
            <a:ext cx="8229600" cy="54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kern="0" dirty="0" smtClean="0">
                <a:latin typeface="Arial" panose="020B0604020202020204" pitchFamily="34" charset="0"/>
              </a:rPr>
              <a:t>Equipo Mentor de Dirigentes de Club </a:t>
            </a:r>
            <a:endParaRPr lang="es-E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en-US" sz="1000" kern="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091581" y="2756026"/>
            <a:ext cx="2266350" cy="2118220"/>
            <a:chOff x="6172200" y="3276600"/>
            <a:chExt cx="2555418" cy="2511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72" b="27483"/>
            <a:stretch/>
          </p:blipFill>
          <p:spPr>
            <a:xfrm>
              <a:off x="6281568" y="4551038"/>
              <a:ext cx="938014" cy="10637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5" t="-1" r="6635" b="31450"/>
            <a:stretch/>
          </p:blipFill>
          <p:spPr>
            <a:xfrm flipH="1">
              <a:off x="6172200" y="3467286"/>
              <a:ext cx="854514" cy="10356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" r="11747" b="22917"/>
            <a:stretch/>
          </p:blipFill>
          <p:spPr>
            <a:xfrm>
              <a:off x="7034537" y="4322668"/>
              <a:ext cx="1009881" cy="14655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2"/>
            <a:stretch/>
          </p:blipFill>
          <p:spPr>
            <a:xfrm>
              <a:off x="7795420" y="3624190"/>
              <a:ext cx="932198" cy="11083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76" b="35126"/>
            <a:stretch/>
          </p:blipFill>
          <p:spPr>
            <a:xfrm>
              <a:off x="6917495" y="3276600"/>
              <a:ext cx="935554" cy="9499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7" b="25366"/>
            <a:stretch/>
          </p:blipFill>
          <p:spPr>
            <a:xfrm>
              <a:off x="7819067" y="4508966"/>
              <a:ext cx="789255" cy="9189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</p:grpSp>
      <p:sp>
        <p:nvSpPr>
          <p:cNvPr id="17" name="Rectangle 16"/>
          <p:cNvSpPr/>
          <p:nvPr/>
        </p:nvSpPr>
        <p:spPr>
          <a:xfrm>
            <a:off x="4113402" y="979535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34635" y="7038667"/>
            <a:ext cx="3023296" cy="1008876"/>
          </a:xfrm>
          <a:custGeom>
            <a:avLst/>
            <a:gdLst>
              <a:gd name="connsiteX0" fmla="*/ 0 w 2241946"/>
              <a:gd name="connsiteY0" fmla="*/ 134517 h 1345168"/>
              <a:gd name="connsiteX1" fmla="*/ 134517 w 2241946"/>
              <a:gd name="connsiteY1" fmla="*/ 0 h 1345168"/>
              <a:gd name="connsiteX2" fmla="*/ 2107429 w 2241946"/>
              <a:gd name="connsiteY2" fmla="*/ 0 h 1345168"/>
              <a:gd name="connsiteX3" fmla="*/ 2241946 w 2241946"/>
              <a:gd name="connsiteY3" fmla="*/ 134517 h 1345168"/>
              <a:gd name="connsiteX4" fmla="*/ 2241946 w 2241946"/>
              <a:gd name="connsiteY4" fmla="*/ 1210651 h 1345168"/>
              <a:gd name="connsiteX5" fmla="*/ 2107429 w 2241946"/>
              <a:gd name="connsiteY5" fmla="*/ 1345168 h 1345168"/>
              <a:gd name="connsiteX6" fmla="*/ 134517 w 2241946"/>
              <a:gd name="connsiteY6" fmla="*/ 1345168 h 1345168"/>
              <a:gd name="connsiteX7" fmla="*/ 0 w 2241946"/>
              <a:gd name="connsiteY7" fmla="*/ 1210651 h 1345168"/>
              <a:gd name="connsiteX8" fmla="*/ 0 w 2241946"/>
              <a:gd name="connsiteY8" fmla="*/ 134517 h 1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946" h="1345168">
                <a:moveTo>
                  <a:pt x="0" y="134517"/>
                </a:moveTo>
                <a:cubicBezTo>
                  <a:pt x="0" y="60225"/>
                  <a:pt x="60225" y="0"/>
                  <a:pt x="134517" y="0"/>
                </a:cubicBezTo>
                <a:lnTo>
                  <a:pt x="2107429" y="0"/>
                </a:lnTo>
                <a:cubicBezTo>
                  <a:pt x="2181721" y="0"/>
                  <a:pt x="2241946" y="60225"/>
                  <a:pt x="2241946" y="134517"/>
                </a:cubicBezTo>
                <a:lnTo>
                  <a:pt x="2241946" y="1210651"/>
                </a:lnTo>
                <a:cubicBezTo>
                  <a:pt x="2241946" y="1284943"/>
                  <a:pt x="2181721" y="1345168"/>
                  <a:pt x="2107429" y="1345168"/>
                </a:cubicBezTo>
                <a:lnTo>
                  <a:pt x="134517" y="1345168"/>
                </a:lnTo>
                <a:cubicBezTo>
                  <a:pt x="60225" y="1345168"/>
                  <a:pt x="0" y="1284943"/>
                  <a:pt x="0" y="1210651"/>
                </a:cubicBezTo>
                <a:lnTo>
                  <a:pt x="0" y="134517"/>
                </a:lnTo>
                <a:close/>
              </a:path>
            </a:pathLst>
          </a:custGeom>
          <a:gradFill flip="none" rotWithShape="1">
            <a:gsLst>
              <a:gs pos="0">
                <a:srgbClr val="002872"/>
              </a:gs>
              <a:gs pos="98000">
                <a:srgbClr val="0A5496"/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984" tIns="80984" rIns="80984" bIns="80984" numCol="1" spcCol="1270" anchor="ctr" anchorCtr="0">
            <a:noAutofit/>
          </a:bodyPr>
          <a:lstStyle/>
          <a:p>
            <a:pPr lvl="0"/>
            <a:r>
              <a:rPr lang="es-ES" alt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Proporcionar al mentor y al dirigente sus respectivas listas de control (Ver páginas 28 a 31).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5744" y="2880075"/>
            <a:ext cx="400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>
                <a:latin typeface="Arial" panose="020B0604020202020204" pitchFamily="34" charset="0"/>
              </a:rPr>
              <a:t>Cada dirigente debe tener asignado un mentor que esté cumpliendo actualmente el mismo papel de dirigente.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55743" y="1956200"/>
            <a:ext cx="3511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>
                <a:latin typeface="Arial" panose="020B0604020202020204" pitchFamily="34" charset="0"/>
              </a:rPr>
              <a:t>Presentar los mentores a los dirigentes del club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1794" y="3818671"/>
            <a:ext cx="4003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>
                <a:latin typeface="Arial" panose="020B0604020202020204" pitchFamily="34" charset="0"/>
              </a:rPr>
              <a:t>El mentor debe tener experiencia, estar disponible y poder comunicarse y capacitar al nuevo dirigente.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59541" y="2025715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359541" y="2920533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395592" y="3821219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91793" y="4761466"/>
            <a:ext cx="4003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>
                <a:latin typeface="Arial" panose="020B0604020202020204" pitchFamily="34" charset="0"/>
              </a:rPr>
              <a:t>Proporcionar al mentor y al dirigente sus respectivas listas de control </a:t>
            </a:r>
            <a:endParaRPr lang="es-E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n-US" sz="1600" dirty="0" smtClean="0">
                <a:latin typeface="Arial" panose="020B0604020202020204" pitchFamily="34" charset="0"/>
              </a:rPr>
              <a:t>(Ver páginas 28 a 31).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95592" y="4761466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4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99" y="868940"/>
            <a:ext cx="8128106" cy="445043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altLang="en-US" sz="2800" dirty="0" smtClean="0"/>
              <a:t>Objetivos clave de la primera sesión de capacitación</a:t>
            </a:r>
            <a:endParaRPr lang="es-ES" altLang="en-US" sz="2800" dirty="0"/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679819" y="489510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7 – Página 19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4087" y="3495813"/>
            <a:ext cx="3233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 smtClean="0">
                <a:latin typeface="Arial" panose="020B0604020202020204" pitchFamily="34" charset="0"/>
              </a:rPr>
              <a:t>¿Por qué es importante?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340969" y="3511315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340969" y="4532332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928" y="2420795"/>
            <a:ext cx="8155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primera sesión de capacitación es una descripción general de la Asociación Internacional de Clubes de Leones</a:t>
            </a:r>
            <a:endParaRPr lang="es-ES" alt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4087" y="4487299"/>
            <a:ext cx="505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 smtClean="0">
                <a:latin typeface="Arial" panose="020B0604020202020204" pitchFamily="34" charset="0"/>
              </a:rPr>
              <a:t>¿Cuáles le parecen los tres objetivos más importantes de la primera sesión de capacitación?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28149" y="938294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10984" y="108883"/>
            <a:ext cx="8122023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 smtClean="0">
                <a:solidFill>
                  <a:srgbClr val="00338D"/>
                </a:solidFill>
              </a:rPr>
              <a:t>Segunda sesión de capacitación:  Operaciones del club</a:t>
            </a: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27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9477" y="2866829"/>
            <a:ext cx="5270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 smtClean="0">
                <a:latin typeface="Arial" panose="020B0604020202020204" pitchFamily="34" charset="0"/>
              </a:rPr>
              <a:t>Revisar los cargos de liderato clave del club y las estrategias para encontrar proyectos de servicio significativos.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477" y="4196026"/>
            <a:ext cx="5100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 smtClean="0">
                <a:latin typeface="Arial" panose="020B0604020202020204" pitchFamily="34" charset="0"/>
              </a:rPr>
              <a:t>Insistir en los conceptos de trabajo en equipo y comunicación con los nuevos dirigentes.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33275" y="2884125"/>
            <a:ext cx="308885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733275" y="4204787"/>
            <a:ext cx="308885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3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4684" cy="457200"/>
          </a:xfrm>
        </p:spPr>
        <p:txBody>
          <a:bodyPr/>
          <a:lstStyle/>
          <a:p>
            <a:r>
              <a:rPr lang="es-ES" sz="2800" b="1" dirty="0">
                <a:solidFill>
                  <a:srgbClr val="00338D"/>
                </a:solidFill>
              </a:rPr>
              <a:t>Responsabilidades de los dirigentes del club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720" y="2300805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54565A"/>
                </a:solidFill>
                <a:latin typeface="Arial" panose="020B0604020202020204" pitchFamily="34" charset="0"/>
              </a:rPr>
              <a:t>Recalcarn</a:t>
            </a:r>
            <a:r>
              <a:rPr lang="es-E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el importante papel que tiene cada dirigente del club.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Tener en cuenta las adaptaciones locales cuando proceda.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Hay páginas web diseñadas para cada dirigente.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4565A"/>
                </a:solidFill>
                <a:latin typeface="Arial" panose="020B0604020202020204" pitchFamily="34" charset="0"/>
              </a:rPr>
              <a:t>Cada mentor debe cubrir los detalles específicos de su cargo de manera continua.</a:t>
            </a:r>
            <a:endParaRPr lang="es-ES" sz="1600" dirty="0">
              <a:solidFill>
                <a:srgbClr val="54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72" y="2052918"/>
            <a:ext cx="3015407" cy="391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25695" y="87956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5672" y="1082174"/>
            <a:ext cx="6309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0" i="1" kern="0" dirty="0">
                <a:solidFill>
                  <a:srgbClr val="54565A"/>
                </a:solidFill>
                <a:latin typeface="Arial" panose="020B0604020202020204" pitchFamily="34" charset="0"/>
              </a:rPr>
              <a:t>Recurso:</a:t>
            </a:r>
            <a:r>
              <a:rPr lang="es-ES" dirty="0" smtClean="0"/>
              <a:t> </a:t>
            </a:r>
            <a:r>
              <a:rPr lang="es-ES" sz="2000" b="0" i="1" kern="0" dirty="0">
                <a:ln w="12700">
                  <a:noFill/>
                </a:ln>
                <a:solidFill>
                  <a:schemeClr val="tx2"/>
                </a:solidFill>
                <a:latin typeface="Arial" panose="020B0604020202020204" pitchFamily="34" charset="0"/>
              </a:rPr>
              <a:t>Libros electrónicos de los dirigentes de club</a:t>
            </a:r>
          </a:p>
        </p:txBody>
      </p:sp>
    </p:spTree>
    <p:extLst>
      <p:ext uri="{BB962C8B-B14F-4D97-AF65-F5344CB8AC3E}">
        <p14:creationId xmlns:p14="http://schemas.microsoft.com/office/powerpoint/2010/main" val="6050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91" y="318345"/>
            <a:ext cx="6515102" cy="63554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422" y="318345"/>
            <a:ext cx="8778240" cy="457200"/>
          </a:xfrm>
        </p:spPr>
        <p:txBody>
          <a:bodyPr/>
          <a:lstStyle/>
          <a:p>
            <a:r>
              <a:rPr lang="es-ES" sz="2800" b="1" dirty="0" smtClean="0">
                <a:solidFill>
                  <a:srgbClr val="00338D"/>
                </a:solidFill>
              </a:rPr>
              <a:t>Mejores prácticas para la transparencia financiera</a:t>
            </a:r>
            <a:endParaRPr lang="es-ES" sz="2800" b="1" dirty="0">
              <a:solidFill>
                <a:srgbClr val="00338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695" y="92685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28048" y="1508979"/>
            <a:ext cx="795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s-ES" sz="2000" b="0" i="1" kern="0" dirty="0">
                <a:solidFill>
                  <a:srgbClr val="33373B"/>
                </a:solidFill>
                <a:latin typeface="Arial" panose="020B0604020202020204" pitchFamily="34" charset="0"/>
              </a:rPr>
              <a:t>Recurso: </a:t>
            </a:r>
            <a:r>
              <a:rPr lang="es-ES" sz="2000" b="0" i="1" kern="0" dirty="0">
                <a:latin typeface="Arial" panose="020B0604020202020204" pitchFamily="34" charset="0"/>
              </a:rPr>
              <a:t>Guía de mejores prácticas para la transparencia financiera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6022075" y="2659218"/>
            <a:ext cx="2057400" cy="2057400"/>
          </a:xfrm>
          <a:prstGeom prst="ellipse">
            <a:avLst/>
          </a:prstGeom>
          <a:solidFill>
            <a:srgbClr val="F76639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Auditorías y revisiones de fin de año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928048" y="2659048"/>
            <a:ext cx="2057570" cy="2057570"/>
          </a:xfrm>
          <a:prstGeom prst="ellipse">
            <a:avLst/>
          </a:prstGeom>
          <a:solidFill>
            <a:srgbClr val="F0C300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dirty="0" smtClean="0">
                <a:solidFill>
                  <a:schemeClr val="bg1"/>
                </a:solidFill>
              </a:rPr>
              <a:t>Informes financieros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4368080" y="2659218"/>
            <a:ext cx="2057400" cy="2057400"/>
          </a:xfrm>
          <a:prstGeom prst="ellipse">
            <a:avLst/>
          </a:prstGeom>
          <a:solidFill>
            <a:srgbClr val="00A8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dirty="0" smtClean="0">
                <a:solidFill>
                  <a:schemeClr val="bg1"/>
                </a:solidFill>
              </a:rPr>
              <a:t>Gestión de las cuentas bancarias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648149" y="2659218"/>
            <a:ext cx="2057400" cy="2057400"/>
          </a:xfrm>
          <a:prstGeom prst="ellipse">
            <a:avLst/>
          </a:prstGeom>
          <a:solidFill>
            <a:srgbClr val="732E81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Directrices para el reembolso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4684" cy="457200"/>
          </a:xfrm>
        </p:spPr>
        <p:txBody>
          <a:bodyPr/>
          <a:lstStyle/>
          <a:p>
            <a:r>
              <a:rPr lang="es-ES" sz="2800" b="1" dirty="0" smtClean="0">
                <a:solidFill>
                  <a:srgbClr val="00338D"/>
                </a:solidFill>
              </a:rPr>
              <a:t>Planificación de actividades de servicio</a:t>
            </a:r>
            <a:endParaRPr lang="es-ES" sz="2800" b="1" dirty="0">
              <a:solidFill>
                <a:srgbClr val="00338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3786" y="3102607"/>
            <a:ext cx="398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Paso 1: Hacer una lista de posibles programas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Paso 2: Nombrar los grupos de trabajo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Paso 3: Investigar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Paso 4: Escribir un plan</a:t>
            </a:r>
          </a:p>
          <a:p>
            <a:pPr lvl="0">
              <a:defRPr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Paso 5: Realizar el plan 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695" y="83983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98755" y="1002724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0" i="1" kern="0" dirty="0">
                <a:solidFill>
                  <a:srgbClr val="54565A"/>
                </a:solidFill>
                <a:latin typeface="Arial" panose="020B0604020202020204" pitchFamily="34" charset="0"/>
              </a:rPr>
              <a:t>Recurso: </a:t>
            </a:r>
            <a:r>
              <a:rPr lang="es-ES" sz="2000" b="0" i="1" kern="0" dirty="0">
                <a:latin typeface="Arial" panose="020B0604020202020204" pitchFamily="34" charset="0"/>
              </a:rPr>
              <a:t>Hagámoslo realidad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" y="2796989"/>
            <a:ext cx="2257201" cy="291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581171" y="5932316"/>
            <a:ext cx="597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altLang="en-US" i="1" kern="0" dirty="0">
                <a:solidFill>
                  <a:srgbClr val="54565A"/>
                </a:solidFill>
                <a:latin typeface="Arial" panose="020B0604020202020204" pitchFamily="34" charset="0"/>
              </a:rPr>
              <a:t>Debe recordarse siempre que los proyectos del club son una decisión del club.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8755" y="1568241"/>
            <a:ext cx="7541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16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Cuando los clubes realizan proyectos de servicio valiosos y significativos, la comunidad responderá con su apoyo y los socios estimarán su participación. "Hagámoslo realidad" orienta a los socios del nuevo club a través de cuatro pasos clave: </a:t>
            </a:r>
          </a:p>
        </p:txBody>
      </p:sp>
    </p:spTree>
    <p:extLst>
      <p:ext uri="{BB962C8B-B14F-4D97-AF65-F5344CB8AC3E}">
        <p14:creationId xmlns:p14="http://schemas.microsoft.com/office/powerpoint/2010/main" val="24514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526" y="863600"/>
            <a:ext cx="8128106" cy="878197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dirty="0" smtClean="0"/>
              <a:t>Objetivos clave de la segunda sesión de capacitación</a:t>
            </a:r>
            <a:endParaRPr lang="es-ES" altLang="en-US" dirty="0"/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8 – Página 21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1999" y="2424486"/>
            <a:ext cx="576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20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primera sesión de capacitación se centra </a:t>
            </a:r>
          </a:p>
          <a:p>
            <a:pPr algn="ctr"/>
            <a:r>
              <a:rPr lang="es-ES" altLang="en-US" sz="20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en las funciones y responsabilidades del club</a:t>
            </a:r>
            <a:endParaRPr lang="es-ES" altLang="en-US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4555" y="3958814"/>
            <a:ext cx="6187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altLang="en-US" sz="1600" i="1" dirty="0" smtClean="0">
                <a:latin typeface="Arial" panose="020B0604020202020204" pitchFamily="34" charset="0"/>
              </a:rPr>
              <a:t>¿Cuáles consideran que son los </a:t>
            </a:r>
          </a:p>
          <a:p>
            <a:pPr lvl="0" algn="ctr"/>
            <a:r>
              <a:rPr lang="es-ES" altLang="en-US" sz="1600" i="1" dirty="0" smtClean="0">
                <a:latin typeface="Arial" panose="020B0604020202020204" pitchFamily="34" charset="0"/>
              </a:rPr>
              <a:t>tres objetivos más importantes de la segunda sesión de capacitación? 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28145" y="1522924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373420"/>
            <a:ext cx="9014899" cy="9079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 smtClean="0">
                <a:solidFill>
                  <a:srgbClr val="00338D"/>
                </a:solidFill>
              </a:rPr>
              <a:t>Tercera sesión de capacitación: Organizar eventos de club que sean productivos y significativos</a:t>
            </a: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altLang="en-US" sz="2700" b="1" dirty="0" smtClean="0">
              <a:solidFill>
                <a:srgbClr val="00338D"/>
              </a:solidFill>
              <a:ea typeface="+mn-ea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27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793" y="5498157"/>
            <a:ext cx="7772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1400" b="1" kern="0" dirty="0">
                <a:solidFill>
                  <a:srgbClr val="00338D"/>
                </a:solidFill>
                <a:latin typeface="Arial" panose="020B0604020202020204" pitchFamily="34" charset="0"/>
              </a:rPr>
              <a:t>Gestión de reuniones </a:t>
            </a:r>
            <a:endParaRPr lang="es-ES" altLang="en-US" sz="1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en-US" sz="1600" kern="0" dirty="0">
              <a:latin typeface="Calibri Light" panose="020F0302020204030204" pitchFamily="34" charset="0"/>
            </a:endParaRPr>
          </a:p>
          <a:p>
            <a:r>
              <a:rPr lang="es-ES" altLang="en-US" sz="1400" kern="0" dirty="0" smtClean="0">
                <a:latin typeface="Arial" panose="020B0604020202020204" pitchFamily="34" charset="0"/>
              </a:rPr>
              <a:t>En el Centro Leonístico de Aprendizaje, el recurso en línea describe los pasos a seguir para que las reuniones sean productivas mientras sigue al León David en diferentes fases de las visitas a clubes.  </a:t>
            </a:r>
            <a:endParaRPr lang="es-ES" altLang="en-US" sz="14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3" y="1814833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altLang="en-US" sz="16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Los recursos siguientes son buenas herramientas para tener reuniones eficaces y positivas. </a:t>
            </a:r>
            <a:r>
              <a:rPr lang="es-ES" altLang="en-US" sz="1600" i="1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Pueden </a:t>
            </a:r>
            <a:r>
              <a:rPr lang="es-ES" altLang="en-US" sz="16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usarse para ayudar al club a establecer al principio un fundamento firme, y ayudarlo luego para que siga haciendo participar y atrayendo a socios.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956" y="2910982"/>
            <a:ext cx="2133600" cy="2346523"/>
          </a:xfrm>
          <a:prstGeom prst="rect">
            <a:avLst/>
          </a:prstGeom>
          <a:ln>
            <a:solidFill>
              <a:srgbClr val="B3B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58882" y="2748554"/>
            <a:ext cx="468691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1400" b="1" kern="0" dirty="0">
                <a:solidFill>
                  <a:srgbClr val="00338D"/>
                </a:solidFill>
                <a:latin typeface="Arial" panose="020B0604020202020204" pitchFamily="34" charset="0"/>
              </a:rPr>
              <a:t>¡Su club, a su manera!</a:t>
            </a:r>
          </a:p>
          <a:p>
            <a:endParaRPr lang="es-ES" altLang="en-US" sz="1400" b="1" kern="0" dirty="0" smtClean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Personalizar la reunión del club para que se ajuste a las necesidades de los socios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Consejos para ideas de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Cómo mantener interesados a los socios </a:t>
            </a:r>
            <a:endParaRPr lang="es-ES" altLang="en-US" sz="1600" kern="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Cómo gestionar satisfactoriamente la reunión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420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bright="-6000" contrast="-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86" y="502519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04989" y="921943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23164" y="363055"/>
            <a:ext cx="9144000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b="1" dirty="0">
                <a:solidFill>
                  <a:srgbClr val="00338D"/>
                </a:solidFill>
              </a:rPr>
              <a:t>Organización del curso</a:t>
            </a:r>
            <a:endParaRPr lang="es-ES" sz="2800" b="1" kern="0" dirty="0">
              <a:solidFill>
                <a:srgbClr val="00338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674" y="2019664"/>
            <a:ext cx="685432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5713" algn="l"/>
              </a:tabLst>
            </a:pPr>
            <a:r>
              <a:rPr lang="es-ES" altLang="en-US" sz="1600" b="1" dirty="0">
                <a:solidFill>
                  <a:srgbClr val="54565A"/>
                </a:solidFill>
                <a:latin typeface="Arial" panose="020B0604020202020204" pitchFamily="34" charset="0"/>
              </a:rPr>
              <a:t>Sección I:  </a:t>
            </a:r>
            <a:r>
              <a:rPr lang="en-US" smtClean="0"/>
              <a:t>	</a:t>
            </a: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Habilidades de un León Orientador exitoso</a:t>
            </a:r>
          </a:p>
          <a:p>
            <a:pPr>
              <a:tabLst>
                <a:tab pos="1255713" algn="l"/>
              </a:tabLst>
            </a:pPr>
            <a:r>
              <a:rPr lang="es-ES" smtClean="0"/>
              <a:t> </a:t>
            </a:r>
            <a:endParaRPr lang="es-ES" altLang="en-U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5713" algn="l"/>
              </a:tabLst>
            </a:pPr>
            <a:r>
              <a:rPr lang="es-ES" altLang="en-US" sz="1600" b="1" dirty="0" smtClean="0">
                <a:solidFill>
                  <a:srgbClr val="54565A"/>
                </a:solidFill>
                <a:latin typeface="Arial" panose="020B0604020202020204" pitchFamily="34" charset="0"/>
              </a:rPr>
              <a:t>Sección II:  </a:t>
            </a:r>
            <a:r>
              <a:rPr lang="en-US" smtClean="0"/>
              <a:t>	</a:t>
            </a: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Un buen comienzo – Volverse experto en información</a:t>
            </a:r>
          </a:p>
          <a:p>
            <a:pPr>
              <a:tabLst>
                <a:tab pos="1255713" algn="l"/>
              </a:tabLst>
            </a:pPr>
            <a:endParaRPr lang="es-ES" altLang="en-US" sz="1600" dirty="0">
              <a:solidFill>
                <a:srgbClr val="54565A"/>
              </a:solidFill>
              <a:latin typeface="Calibri Light" panose="020F0302020204030204" pitchFamily="34" charset="0"/>
            </a:endParaRPr>
          </a:p>
          <a:p>
            <a:pPr>
              <a:tabLst>
                <a:tab pos="1255713" algn="l"/>
              </a:tabLst>
            </a:pPr>
            <a:r>
              <a:rPr lang="es-ES" altLang="en-US" sz="1600" b="1" dirty="0">
                <a:solidFill>
                  <a:srgbClr val="54565A"/>
                </a:solidFill>
                <a:latin typeface="Arial" panose="020B0604020202020204" pitchFamily="34" charset="0"/>
              </a:rPr>
              <a:t>Sección III: </a:t>
            </a:r>
            <a:r>
              <a:rPr lang="en-US" smtClean="0"/>
              <a:t>	</a:t>
            </a: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Formar un equipo de mentores de los dirigentes de club</a:t>
            </a:r>
          </a:p>
          <a:p>
            <a:pPr>
              <a:tabLst>
                <a:tab pos="1255713" algn="l"/>
              </a:tabLst>
            </a:pPr>
            <a:r>
              <a:rPr lang="es-ES" smtClean="0"/>
              <a:t> </a:t>
            </a:r>
            <a:endParaRPr lang="es-ES" altLang="en-US" sz="1600" dirty="0">
              <a:solidFill>
                <a:srgbClr val="54565A"/>
              </a:solidFill>
              <a:latin typeface="Calibri Light" panose="020F0302020204030204" pitchFamily="34" charset="0"/>
            </a:endParaRPr>
          </a:p>
          <a:p>
            <a:pPr>
              <a:tabLst>
                <a:tab pos="1255713" algn="l"/>
              </a:tabLst>
            </a:pPr>
            <a:r>
              <a:rPr lang="es-ES" altLang="en-US" sz="1600" b="1" dirty="0">
                <a:solidFill>
                  <a:srgbClr val="54565A"/>
                </a:solidFill>
                <a:latin typeface="Arial" panose="020B0604020202020204" pitchFamily="34" charset="0"/>
              </a:rPr>
              <a:t>Sección IV: </a:t>
            </a:r>
            <a:r>
              <a:rPr lang="en-US" smtClean="0"/>
              <a:t>	</a:t>
            </a: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Diseñar la capacitación para los dirigentes de club</a:t>
            </a:r>
          </a:p>
          <a:p>
            <a:pPr>
              <a:tabLst>
                <a:tab pos="1255713" algn="l"/>
              </a:tabLst>
            </a:pPr>
            <a:r>
              <a:rPr lang="es-ES" smtClean="0"/>
              <a:t>  </a:t>
            </a:r>
            <a:endParaRPr lang="es-ES" altLang="en-US" sz="1600" dirty="0">
              <a:solidFill>
                <a:srgbClr val="54565A"/>
              </a:solidFill>
              <a:latin typeface="Calibri Light" panose="020F0302020204030204" pitchFamily="34" charset="0"/>
            </a:endParaRPr>
          </a:p>
          <a:p>
            <a:pPr>
              <a:tabLst>
                <a:tab pos="1255713" algn="l"/>
              </a:tabLst>
            </a:pPr>
            <a:r>
              <a:rPr lang="es-ES" altLang="en-US" sz="1600" b="1" dirty="0">
                <a:solidFill>
                  <a:srgbClr val="54565A"/>
                </a:solidFill>
                <a:latin typeface="Arial" panose="020B0604020202020204" pitchFamily="34" charset="0"/>
              </a:rPr>
              <a:t>Sección V:  </a:t>
            </a:r>
            <a:r>
              <a:rPr lang="en-US" smtClean="0"/>
              <a:t>	</a:t>
            </a: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Evaluar las necesidades del club</a:t>
            </a:r>
          </a:p>
          <a:p>
            <a:pPr>
              <a:tabLst>
                <a:tab pos="1255713" algn="l"/>
              </a:tabLst>
            </a:pPr>
            <a:r>
              <a:rPr lang="en-US" smtClean="0"/>
              <a:t>	</a:t>
            </a:r>
            <a:endParaRPr lang="es-ES" altLang="en-US" sz="1600" dirty="0">
              <a:solidFill>
                <a:srgbClr val="54565A"/>
              </a:solidFill>
              <a:latin typeface="Calibri Light" panose="020F0302020204030204" pitchFamily="34" charset="0"/>
            </a:endParaRPr>
          </a:p>
          <a:p>
            <a:pPr>
              <a:tabLst>
                <a:tab pos="1255713" algn="l"/>
              </a:tabLst>
            </a:pPr>
            <a:r>
              <a:rPr lang="es-ES" altLang="en-US" sz="1600" b="1" dirty="0">
                <a:solidFill>
                  <a:srgbClr val="54565A"/>
                </a:solidFill>
                <a:latin typeface="Arial" panose="020B0604020202020204" pitchFamily="34" charset="0"/>
              </a:rPr>
              <a:t>Sección VI: </a:t>
            </a:r>
            <a:r>
              <a:rPr lang="en-US" smtClean="0"/>
              <a:t>	</a:t>
            </a: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Recursos para el León Orientador</a:t>
            </a:r>
          </a:p>
          <a:p>
            <a:pPr>
              <a:tabLst>
                <a:tab pos="1255713" algn="l"/>
              </a:tabLst>
            </a:pPr>
            <a:endParaRPr lang="es-ES" altLang="en-US" sz="15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286" y="5440991"/>
            <a:ext cx="7082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altLang="en-US" b="1" i="1" dirty="0">
                <a:solidFill>
                  <a:srgbClr val="00338D"/>
                </a:solidFill>
                <a:latin typeface="Calibri" panose="020F0502020204030204" pitchFamily="34" charset="0"/>
              </a:rPr>
              <a:t>La capacitación del León Orientador Certificado puede completarse </a:t>
            </a:r>
          </a:p>
          <a:p>
            <a:pPr marL="0" indent="0" algn="ctr">
              <a:buNone/>
            </a:pPr>
            <a:r>
              <a:rPr lang="es-ES" altLang="en-US" b="1" i="1" dirty="0">
                <a:solidFill>
                  <a:srgbClr val="00338D"/>
                </a:solidFill>
                <a:latin typeface="Calibri" panose="020F0502020204030204" pitchFamily="34" charset="0"/>
              </a:rPr>
              <a:t>mediante el estudio individual o en un salón de clase.</a:t>
            </a:r>
          </a:p>
        </p:txBody>
      </p:sp>
    </p:spTree>
    <p:extLst>
      <p:ext uri="{BB962C8B-B14F-4D97-AF65-F5344CB8AC3E}">
        <p14:creationId xmlns:p14="http://schemas.microsoft.com/office/powerpoint/2010/main" val="19219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374966"/>
            <a:ext cx="9014898" cy="9079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 smtClean="0">
                <a:solidFill>
                  <a:srgbClr val="00338D"/>
                </a:solidFill>
              </a:rPr>
              <a:t>Tercera sesión de capacitación: Organizar eventos de club que sean productivos y significativos</a:t>
            </a: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altLang="en-US" sz="2700" b="1" dirty="0" smtClean="0">
              <a:solidFill>
                <a:srgbClr val="00338D"/>
              </a:solidFill>
              <a:ea typeface="+mn-ea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27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099" y="1748332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20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Para alentarlos a asistir, </a:t>
            </a:r>
            <a:r>
              <a:rPr lang="es-ES" altLang="en-US" sz="2000" i="1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presten </a:t>
            </a:r>
            <a:r>
              <a:rPr lang="es-ES" altLang="en-US" sz="20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atención a lo siguiente: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1330" y="3014202"/>
            <a:ext cx="5915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400" dirty="0">
                <a:latin typeface="Arial" panose="020B0604020202020204" pitchFamily="34" charset="0"/>
              </a:rPr>
              <a:t>Enviar las invitaciones anunciando las actividades que tendrán lugar a los socios y posibles socios.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1330" y="2344425"/>
            <a:ext cx="6001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400" dirty="0">
                <a:latin typeface="Arial" panose="020B0604020202020204" pitchFamily="34" charset="0"/>
              </a:rPr>
              <a:t>La fecha, hora y lugar de la reunión deben ajustarse a las necesidades de los socios y posible socios.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1330" y="3733405"/>
            <a:ext cx="5915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400" dirty="0">
                <a:latin typeface="Arial" panose="020B0604020202020204" pitchFamily="34" charset="0"/>
              </a:rPr>
              <a:t>Las llamadas personales invitando a los socios actuales y potenciales que pueden necesitar estímulo adicional les hace saber que se necesita y aprecia su participación en el club y en la comunidad.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49734" y="2434882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449734" y="3107119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4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49734" y="3933573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es-ES" sz="14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1330" y="4668052"/>
            <a:ext cx="5915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400" dirty="0">
                <a:latin typeface="Arial" panose="020B0604020202020204" pitchFamily="34" charset="0"/>
              </a:rPr>
              <a:t>Al invitar a un orador ameno y respetado para cada reunión ordinaria se da a los socios y posibles socios una razón para asistir.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49734" y="4760027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white"/>
                </a:solidFill>
                <a:latin typeface="Arial" pitchFamily="34" charset="0"/>
              </a:rPr>
              <a:t>4</a:t>
            </a:r>
            <a:endParaRPr lang="es-ES" sz="14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028144" y="141513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2472" y="1483705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55" y="2703523"/>
            <a:ext cx="2612272" cy="337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98786"/>
            <a:ext cx="9102106" cy="9079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 smtClean="0">
                <a:solidFill>
                  <a:srgbClr val="00338D"/>
                </a:solidFill>
              </a:rPr>
              <a:t>Tercera sesión de capacitación: Organizar eventos de club que sean productivos y significativos</a:t>
            </a: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altLang="en-US" sz="2700" b="1" dirty="0" smtClean="0">
              <a:solidFill>
                <a:srgbClr val="00338D"/>
              </a:solidFill>
              <a:ea typeface="+mn-ea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27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269" y="2703523"/>
            <a:ext cx="3980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Personalizar las reuniones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Reinventar el tipo de reunión general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Fases del cambio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La clave del éxito de las reuniones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Ideas para mejorar la participación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altLang="en-U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Ideas para programar las reuniones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altLang="en-U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Promocionar las reuniones y eventos entre el público</a:t>
            </a:r>
          </a:p>
          <a:p>
            <a:pPr>
              <a:defRPr/>
            </a:pPr>
            <a:endParaRPr lang="es-ES" altLang="en-US" sz="1400" dirty="0" smtClean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14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59861" y="1660717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0" i="1" kern="0" dirty="0">
                <a:solidFill>
                  <a:srgbClr val="54565A"/>
                </a:solidFill>
                <a:latin typeface="Arial" panose="020B0604020202020204" pitchFamily="34" charset="0"/>
              </a:rPr>
              <a:t>Recurso: </a:t>
            </a:r>
            <a:r>
              <a:rPr lang="es-ES" sz="2000" b="0" i="1" kern="0" dirty="0" smtClean="0">
                <a:latin typeface="Arial" panose="020B0604020202020204" pitchFamily="34" charset="0"/>
              </a:rPr>
              <a:t>¡Su club, a su manera!</a:t>
            </a:r>
            <a:endParaRPr lang="es-ES" sz="2000" b="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526" y="1296754"/>
            <a:ext cx="8128106" cy="445043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smtClean="0"/>
              <a:t>Reuniones productivas y significativas</a:t>
            </a:r>
            <a:endParaRPr lang="es-ES" altLang="en-US" dirty="0"/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9 – Página 23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37390" y="3753506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2000" y="2424486"/>
            <a:ext cx="5497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20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tercera sesión de capacitación se centra </a:t>
            </a:r>
          </a:p>
          <a:p>
            <a:pPr algn="ctr"/>
            <a:r>
              <a:rPr lang="es-ES" altLang="en-US" sz="20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en reuniones productivas y significativas</a:t>
            </a:r>
            <a:endParaRPr lang="es-ES" altLang="en-US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1266" y="3669626"/>
            <a:ext cx="505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 smtClean="0">
                <a:latin typeface="Arial" panose="020B0604020202020204" pitchFamily="34" charset="0"/>
              </a:rPr>
              <a:t>¿Qué elementos son clave para una reunión positiva y significativa?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37390" y="4607102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1266" y="4591600"/>
            <a:ext cx="5057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dirty="0" smtClean="0">
                <a:latin typeface="Arial" panose="020B0604020202020204" pitchFamily="34" charset="0"/>
              </a:rPr>
              <a:t>¿Qué puede hacerse para mejorar la asistencia?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97045" y="501286"/>
            <a:ext cx="8122023" cy="90796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 smtClean="0">
                <a:solidFill>
                  <a:srgbClr val="00338D"/>
                </a:solidFill>
              </a:rPr>
              <a:t>Cuarta sesión de capacitación: La importancia del reclutamiento y de la retención</a:t>
            </a: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27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028148" y="154655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33861" y="2362199"/>
            <a:ext cx="6248400" cy="316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n-US" sz="2000" i="1" kern="0" dirty="0">
                <a:solidFill>
                  <a:schemeClr val="tx1"/>
                </a:solidFill>
                <a:latin typeface="Arial" panose="020B0604020202020204" pitchFamily="34" charset="0"/>
              </a:rPr>
              <a:t>Esta sección subraya la importancia</a:t>
            </a:r>
          </a:p>
          <a:p>
            <a:pPr marL="0" indent="0" algn="ctr">
              <a:buNone/>
            </a:pPr>
            <a:r>
              <a:rPr lang="es-ES" dirty="0" smtClean="0"/>
              <a:t> </a:t>
            </a:r>
            <a:r>
              <a:rPr lang="es-ES" altLang="en-US" sz="2000" i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del crecimiento continuo del club y ofrece una oportunidad</a:t>
            </a:r>
          </a:p>
          <a:p>
            <a:pPr marL="0" indent="0" algn="ctr">
              <a:buNone/>
            </a:pPr>
            <a:r>
              <a:rPr lang="es-ES" altLang="en-US" sz="2000" i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para comprobar el progreso</a:t>
            </a:r>
          </a:p>
          <a:p>
            <a:pPr marL="0" indent="0" algn="ctr">
              <a:buNone/>
            </a:pPr>
            <a:r>
              <a:rPr lang="es-ES" altLang="en-US" sz="2000" i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realizado por el Equipo Mentor de los Dirigentes del Club.  </a:t>
            </a:r>
          </a:p>
        </p:txBody>
      </p:sp>
    </p:spTree>
    <p:extLst>
      <p:ext uri="{BB962C8B-B14F-4D97-AF65-F5344CB8AC3E}">
        <p14:creationId xmlns:p14="http://schemas.microsoft.com/office/powerpoint/2010/main" val="36873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457200"/>
          </a:xfrm>
        </p:spPr>
        <p:txBody>
          <a:bodyPr/>
          <a:lstStyle/>
          <a:p>
            <a:r>
              <a:rPr lang="es-ES" sz="2800" b="1" dirty="0" smtClean="0">
                <a:solidFill>
                  <a:srgbClr val="00338D"/>
                </a:solidFill>
              </a:rPr>
              <a:t>La importancia del reclutamiento y de la retención</a:t>
            </a:r>
            <a:endParaRPr lang="es-ES" sz="2800" b="1" dirty="0">
              <a:solidFill>
                <a:srgbClr val="00338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271" y="2879679"/>
            <a:ext cx="30576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Reclutamiento de socios nuevos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Responsabilidades del patrocinador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Ceremonia de juramentación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Orientación para nuevos socios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Premios de Aumento de Socios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s-ES" altLang="en-U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Participación 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695" y="89356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37701" y="1110174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0" i="1" kern="0" dirty="0">
                <a:solidFill>
                  <a:schemeClr val="tx1"/>
                </a:solidFill>
                <a:latin typeface="Arial" panose="020B0604020202020204" pitchFamily="34" charset="0"/>
              </a:rPr>
              <a:t>Recurso: </a:t>
            </a:r>
            <a:r>
              <a:rPr lang="es-ES" sz="2000" b="0" i="1" kern="0" dirty="0">
                <a:latin typeface="Arial" panose="020B0604020202020204" pitchFamily="34" charset="0"/>
              </a:rPr>
              <a:t>Libro electrónico del asesor de afiliación del club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37701" y="1850858"/>
            <a:ext cx="8382000" cy="5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altLang="en-US" sz="1600" i="1" kern="0" dirty="0">
                <a:solidFill>
                  <a:schemeClr val="tx1"/>
                </a:solidFill>
                <a:latin typeface="Arial" panose="020B0604020202020204" pitchFamily="34" charset="0"/>
              </a:rPr>
              <a:t>Revisar el libro electrónico del asesor de afiliación del club y discutir los temas siguientes. </a:t>
            </a:r>
          </a:p>
          <a:p>
            <a:pPr marL="0" indent="0">
              <a:buNone/>
            </a:pPr>
            <a:endParaRPr lang="es-ES" altLang="en-US" sz="2000" kern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64" y="2436444"/>
            <a:ext cx="2697066" cy="3486777"/>
          </a:xfrm>
          <a:prstGeom prst="rect">
            <a:avLst/>
          </a:prstGeom>
          <a:ln>
            <a:solidFill>
              <a:srgbClr val="B3B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4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032D669-EAC9-0841-B5A6-482C5AF9E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526" y="1296754"/>
            <a:ext cx="8128106" cy="445043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s-ES" smtClean="0"/>
              <a:t>Preparar un plan de aumento de socios</a:t>
            </a:r>
            <a:endParaRPr lang="es-ES" altLang="en-US" dirty="0"/>
          </a:p>
          <a:p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7B07D55-B9D7-F545-AEA0-B8FC7E59C9CD}"/>
              </a:ext>
            </a:extLst>
          </p:cNvPr>
          <p:cNvSpPr txBox="1">
            <a:spLocks/>
          </p:cNvSpPr>
          <p:nvPr/>
        </p:nvSpPr>
        <p:spPr bwMode="auto">
          <a:xfrm>
            <a:off x="712092" y="505559"/>
            <a:ext cx="4583239" cy="2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428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altLang="en-US" sz="1350" b="1" dirty="0">
                <a:solidFill>
                  <a:srgbClr val="004E95"/>
                </a:solidFill>
                <a:latin typeface="Arial" panose="020B0604020202020204" pitchFamily="34" charset="0"/>
              </a:rPr>
              <a:t>EJERCICIO 10 – Página 25</a:t>
            </a:r>
            <a:endParaRPr lang="es-ES" altLang="en-US" sz="1350" b="1" dirty="0">
              <a:solidFill>
                <a:srgbClr val="004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mtClean="0"/>
              <a:t>	</a:t>
            </a:r>
            <a:endParaRPr lang="es-ES" sz="135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7063" y="3013410"/>
            <a:ext cx="70141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0" algn="ctr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 i="1" dirty="0">
                <a:solidFill>
                  <a:srgbClr val="54565A"/>
                </a:solidFill>
                <a:latin typeface="Arial" panose="020B0604020202020204" pitchFamily="34" charset="0"/>
              </a:rPr>
              <a:t>Describir ideas exitosas para encontrar socios nuevos </a:t>
            </a:r>
            <a:endParaRPr lang="es-ES" altLang="en-US" sz="2000" i="1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38" indent="0" algn="ctr">
              <a:lnSpc>
                <a:spcPct val="80000"/>
              </a:lnSpc>
              <a:spcBef>
                <a:spcPct val="50000"/>
              </a:spcBef>
            </a:pPr>
            <a:r>
              <a:rPr lang="es-ES" altLang="en-US" sz="2000" i="1" dirty="0" smtClean="0">
                <a:solidFill>
                  <a:srgbClr val="54565A"/>
                </a:solidFill>
                <a:latin typeface="Arial" panose="020B0604020202020204" pitchFamily="34" charset="0"/>
              </a:rPr>
              <a:t>que puedan compartirse los dirigentes del nuevo club. </a:t>
            </a:r>
          </a:p>
        </p:txBody>
      </p:sp>
    </p:spTree>
    <p:extLst>
      <p:ext uri="{BB962C8B-B14F-4D97-AF65-F5344CB8AC3E}">
        <p14:creationId xmlns:p14="http://schemas.microsoft.com/office/powerpoint/2010/main" val="29097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0984" y="320733"/>
            <a:ext cx="8122023" cy="90796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 smtClean="0">
                <a:solidFill>
                  <a:srgbClr val="00338D"/>
                </a:solidFill>
              </a:rPr>
              <a:t>Quinta sesión de capacitación: Planificar para el futuro y alcanzar la excelencia</a:t>
            </a: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S" sz="2700" b="1" dirty="0">
              <a:solidFill>
                <a:srgbClr val="33373B"/>
              </a:solidFill>
              <a:ea typeface="+mn-ea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028148" y="1331399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91740" y="1942457"/>
            <a:ext cx="6547624" cy="395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n-US" sz="20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Revisar la necesidad de una planificación y desarrollo continuos.  </a:t>
            </a:r>
          </a:p>
          <a:p>
            <a:pPr marL="0" indent="0" algn="ctr">
              <a:buNone/>
            </a:pPr>
            <a:endParaRPr lang="es-ES" altLang="en-US" sz="2000" i="1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altLang="en-US" sz="20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Esto debe llevarse a cabo después de que el club haya estado funcionando </a:t>
            </a:r>
            <a:r>
              <a:rPr lang="es-ES" altLang="en-US" sz="2000" i="1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unos meses y antes de que ocupen sus cargos los dirigentes de club del siguiente año fiscal.  </a:t>
            </a:r>
          </a:p>
          <a:p>
            <a:pPr marL="0" indent="0" algn="ctr">
              <a:buNone/>
            </a:pPr>
            <a:endParaRPr lang="es-ES" altLang="en-US" sz="2000" i="1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altLang="en-US" sz="20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Alentar la planificación y el desarrollo continuo del club.</a:t>
            </a:r>
            <a:endParaRPr lang="es-ES" altLang="en-US" sz="2000" i="1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286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sz="2700" kern="0" dirty="0">
                <a:latin typeface="Arial" panose="020B0604020202020204" pitchFamily="34" charset="0"/>
              </a:rPr>
              <a:t>Planificar para el futuro y alcanzar la excelencia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0636" y="2845821"/>
            <a:ext cx="3743661" cy="28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Lleva aproximadamente 60 minutos </a:t>
            </a:r>
            <a:endParaRPr lang="es-ES" altLang="en-US" sz="1600" kern="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en-US" sz="1600" kern="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Evaluar la situación actual del club</a:t>
            </a:r>
          </a:p>
          <a:p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Fijar metas</a:t>
            </a:r>
          </a:p>
          <a:p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Elaborar el Proyecto para un club más fuerte</a:t>
            </a:r>
          </a:p>
          <a:p>
            <a:pPr marL="0" indent="0">
              <a:buNone/>
            </a:pPr>
            <a:endParaRPr lang="es-ES" altLang="en-US" kern="0" dirty="0">
              <a:solidFill>
                <a:srgbClr val="54565A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altLang="en-US" kern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81987" y="1589591"/>
            <a:ext cx="7315200" cy="51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0" i="1" kern="0" dirty="0">
                <a:solidFill>
                  <a:schemeClr val="tx1"/>
                </a:solidFill>
                <a:latin typeface="Arial" panose="020B0604020202020204" pitchFamily="34" charset="0"/>
              </a:rPr>
              <a:t>Recurso: </a:t>
            </a:r>
            <a:r>
              <a:rPr lang="es-ES" sz="2000" b="0" i="1" kern="0" dirty="0">
                <a:ln w="12700">
                  <a:noFill/>
                </a:ln>
                <a:latin typeface="Arial" panose="020B0604020202020204" pitchFamily="34" charset="0"/>
              </a:rPr>
              <a:t>Proyecto para un club más fuerte </a:t>
            </a:r>
          </a:p>
          <a:p>
            <a:r>
              <a:rPr lang="en-US" smtClean="0"/>
              <a:t>	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5438" y="2726756"/>
            <a:ext cx="2422721" cy="313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028153" y="914400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1" y="251366"/>
            <a:ext cx="6515102" cy="63554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4094" y="1722977"/>
            <a:ext cx="8202706" cy="7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altLang="en-US" sz="2000" i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Este proceso toma aproximadamente cuatro horas </a:t>
            </a:r>
            <a:endParaRPr lang="es-ES" altLang="en-US" sz="2000" i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altLang="en-US" sz="2000" i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o bien puede llevarse a cabo en varias reuniones.  </a:t>
            </a:r>
            <a:endParaRPr lang="es-ES" altLang="en-US" sz="2000" i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4628" y="1061517"/>
            <a:ext cx="4664336" cy="5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b="0" i="1" kern="0" dirty="0" smtClean="0">
                <a:solidFill>
                  <a:schemeClr val="tx1"/>
                </a:solidFill>
                <a:latin typeface="Arial" panose="020B0604020202020204" pitchFamily="34" charset="0"/>
              </a:rPr>
              <a:t>Recurso: </a:t>
            </a:r>
            <a:r>
              <a:rPr lang="es-ES" sz="2000" b="0" i="1" kern="0" dirty="0" smtClean="0">
                <a:latin typeface="Arial" panose="020B0604020202020204" pitchFamily="34" charset="0"/>
              </a:rPr>
              <a:t>Iniciativa Clubes de Calidad </a:t>
            </a:r>
            <a:endParaRPr lang="es-ES" sz="2000" b="0" kern="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16" y="2843571"/>
            <a:ext cx="2534168" cy="3162748"/>
          </a:xfrm>
          <a:prstGeom prst="rect">
            <a:avLst/>
          </a:prstGeom>
          <a:ln>
            <a:solidFill>
              <a:srgbClr val="5456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2286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sz="2700" kern="0" dirty="0">
                <a:latin typeface="Arial" panose="020B0604020202020204" pitchFamily="34" charset="0"/>
              </a:rPr>
              <a:t>Planificar para el futuro y alcanzar la excelencia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053" y="92260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0053" y="2954766"/>
            <a:ext cx="4347123" cy="2940358"/>
          </a:xfrm>
          <a:prstGeom prst="rect">
            <a:avLst/>
          </a:prstGeom>
        </p:spPr>
        <p:txBody>
          <a:bodyPr/>
          <a:lstStyle/>
          <a:p>
            <a:pPr marL="1149350" lvl="1" indent="-692150"/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Paso 1: Entender el proceso del cambio y el plan LCI Adelante: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har char="•"/>
            </a:pPr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Paso 2: Determinar la necesidad del </a:t>
            </a:r>
          </a:p>
          <a:p>
            <a:pPr lvl="1"/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 </a:t>
            </a: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            cambio</a:t>
            </a:r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latinLnBrk="0"/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Paso 3: Fijar metas</a:t>
            </a:r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latinLnBrk="0"/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latinLnBrk="0"/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Paso 4: Elaborar planes</a:t>
            </a:r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latinLnBrk="0"/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latinLnBrk="0"/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Paso 5: Poner en marcha y sostener el</a:t>
            </a:r>
          </a:p>
          <a:p>
            <a:pPr lvl="1" eaLnBrk="1" latinLnBrk="0"/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	</a:t>
            </a: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     cambio</a:t>
            </a:r>
            <a:endParaRPr lang="es-E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87" y="229595"/>
            <a:ext cx="6515102" cy="63554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0711" y="2497765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altLang="en-US" sz="1600" i="1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Basado en logros sobresalientes en: </a:t>
            </a:r>
          </a:p>
          <a:p>
            <a:pPr marL="0" indent="0">
              <a:buNone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Aumento de Socios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Servicio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Excelencia organizacional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1600" kern="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Mercadotecnia y Comunicación</a:t>
            </a:r>
          </a:p>
          <a:p>
            <a:pPr marL="0" indent="0">
              <a:buNone/>
            </a:pPr>
            <a:endParaRPr lang="es-ES" altLang="en-US" b="1" kern="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altLang="en-US" b="1" kern="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87" y="2861930"/>
            <a:ext cx="2773466" cy="26244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364955"/>
            <a:ext cx="9143999" cy="52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sz="2700" kern="0" dirty="0">
                <a:latin typeface="Arial" panose="020B0604020202020204" pitchFamily="34" charset="0"/>
              </a:rPr>
              <a:t>Planificar para el futuro y alcanzar la excelencia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053" y="92260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1455306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kern="0" dirty="0">
                <a:solidFill>
                  <a:srgbClr val="54565A"/>
                </a:solidFill>
                <a:latin typeface="Arial" panose="020B0604020202020204" pitchFamily="34" charset="0"/>
              </a:rPr>
              <a:t>Recurso:</a:t>
            </a:r>
            <a:r>
              <a:rPr lang="es-ES" smtClean="0"/>
              <a:t> </a:t>
            </a:r>
            <a:r>
              <a:rPr lang="es-ES" sz="2000" i="1" kern="0" dirty="0">
                <a:solidFill>
                  <a:srgbClr val="00338D"/>
                </a:solidFill>
                <a:latin typeface="Arial" panose="020B0604020202020204" pitchFamily="34" charset="0"/>
              </a:rPr>
              <a:t>Premio Club por Excelencia</a:t>
            </a:r>
            <a:endParaRPr lang="es-ES" sz="2000" kern="0" dirty="0">
              <a:solidFill>
                <a:srgbClr val="00338D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96" y="502519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34600" y="96636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12895" y="365111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b="1" dirty="0">
                <a:solidFill>
                  <a:srgbClr val="00338D"/>
                </a:solidFill>
                <a:latin typeface="Arial" panose="020B0604020202020204" pitchFamily="34" charset="0"/>
              </a:rPr>
              <a:t>Materiales del curso para el taller de hoy</a:t>
            </a:r>
            <a:endParaRPr lang="es-ES" b="1" kern="0" dirty="0">
              <a:solidFill>
                <a:srgbClr val="00338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44647" y="4121688"/>
            <a:ext cx="3886200" cy="2103120"/>
          </a:xfrm>
          <a:prstGeom prst="rect">
            <a:avLst/>
          </a:prstGeom>
          <a:solidFill>
            <a:srgbClr val="54565A"/>
          </a:solidFill>
          <a:ln w="9525" cap="flat" cmpd="sng" algn="ctr">
            <a:solidFill>
              <a:srgbClr val="EBB7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lvl="1" indent="0">
              <a:spcBef>
                <a:spcPct val="0"/>
              </a:spcBef>
              <a:buFont typeface="Segoe UI" panose="020B0502040204020203" pitchFamily="34" charset="0"/>
              <a:buNone/>
              <a:defRPr/>
            </a:pPr>
            <a:r>
              <a:rPr lang="es-ES" altLang="en-US" sz="1500" b="1" u="sng" kern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Herramientas para lograr clubes de calidad</a:t>
            </a:r>
          </a:p>
          <a:p>
            <a:pPr marL="0" lvl="1" indent="0">
              <a:spcBef>
                <a:spcPct val="0"/>
              </a:spcBef>
            </a:pPr>
            <a:endParaRPr lang="es-ES" altLang="en-US" sz="1400" b="1" u="sng" kern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111125" lvl="1" indent="0">
              <a:spcBef>
                <a:spcPct val="0"/>
              </a:spcBef>
              <a:buFont typeface="Segoe UI" panose="020B0502040204020203" pitchFamily="34" charset="0"/>
              <a:buNone/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Mejores prácticas para la transparencia financiera </a:t>
            </a:r>
          </a:p>
          <a:p>
            <a:pPr marL="111125" lvl="1" indent="0">
              <a:spcBef>
                <a:spcPct val="0"/>
              </a:spcBef>
              <a:buFont typeface="Segoe UI" panose="020B0502040204020203" pitchFamily="34" charset="0"/>
              <a:buNone/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Proyecto de un club más fuerte </a:t>
            </a:r>
          </a:p>
          <a:p>
            <a:pPr marL="111125" lvl="1" indent="0">
              <a:spcBef>
                <a:spcPct val="0"/>
              </a:spcBef>
              <a:buFont typeface="Segoe UI" panose="020B0502040204020203" pitchFamily="34" charset="0"/>
              <a:buNone/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Iniciativa Clubes de Calidad </a:t>
            </a:r>
          </a:p>
          <a:p>
            <a:pPr marL="111125" lvl="1" indent="0">
              <a:spcBef>
                <a:spcPct val="0"/>
              </a:spcBef>
              <a:buFont typeface="Segoe UI" panose="020B0502040204020203" pitchFamily="34" charset="0"/>
              <a:buNone/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¡Su club, a su manera! 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647" y="1309784"/>
            <a:ext cx="3886200" cy="2834640"/>
          </a:xfrm>
          <a:prstGeom prst="rect">
            <a:avLst/>
          </a:prstGeom>
          <a:solidFill>
            <a:srgbClr val="54565A"/>
          </a:solidFill>
          <a:ln>
            <a:solidFill>
              <a:srgbClr val="EB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 lvl="1">
              <a:defRPr/>
            </a:pPr>
            <a:r>
              <a:rPr lang="es-ES" altLang="en-US" sz="1500" b="1" u="sng" dirty="0">
                <a:solidFill>
                  <a:schemeClr val="bg1"/>
                </a:solidFill>
                <a:latin typeface="Arial" panose="020B0604020202020204" pitchFamily="34" charset="0"/>
              </a:rPr>
              <a:t>Herramientas de los dirigentes de club</a:t>
            </a:r>
          </a:p>
          <a:p>
            <a:pPr marL="111125" lvl="1">
              <a:defRPr/>
            </a:pP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1">
              <a:defRPr/>
            </a:pP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Modelo de estructura de club 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Modelo oficial de Estatutos y Reglamentos de club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Libro electrónico del presidente/primer vicepresidente del club 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Libro electrónico del secretario del club 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Libro electrónico del tesorero del club 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Libro electrónico del asesor de afiliación del club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Libro electrónico del asesor de servicio del club</a:t>
            </a:r>
          </a:p>
          <a:p>
            <a:pPr marL="111125" lvl="1">
              <a:defRPr/>
            </a:pPr>
            <a:r>
              <a:rPr lang="es-ES" dirty="0" smtClean="0"/>
              <a:t> </a:t>
            </a:r>
            <a:endParaRPr lang="es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695" y="1309784"/>
            <a:ext cx="3888417" cy="3139321"/>
          </a:xfrm>
          <a:prstGeom prst="rect">
            <a:avLst/>
          </a:prstGeom>
          <a:solidFill>
            <a:srgbClr val="54565A"/>
          </a:solidFill>
          <a:ln>
            <a:solidFill>
              <a:srgbClr val="EB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 lvl="1">
              <a:defRPr/>
            </a:pPr>
            <a:r>
              <a:rPr lang="es-ES" altLang="en-US" sz="1500" b="1" u="sng" dirty="0">
                <a:solidFill>
                  <a:schemeClr val="bg1"/>
                </a:solidFill>
                <a:latin typeface="Arial" panose="020B0604020202020204" pitchFamily="34" charset="0"/>
              </a:rPr>
              <a:t>Herramientas del León Orientador participante</a:t>
            </a:r>
          </a:p>
          <a:p>
            <a:pPr marL="111125" lvl="1">
              <a:defRPr/>
            </a:pPr>
            <a:endParaRPr lang="es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Guía de planificación de la noche de entrega de la carta constitutiva  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Libro de trabajo del curso León Orientador Certificado </a:t>
            </a:r>
          </a:p>
          <a:p>
            <a:pPr marL="111125" lvl="1">
              <a:defRPr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León Orientador Certificado Reactivador </a:t>
            </a: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1">
              <a:defRPr/>
            </a:pPr>
            <a:r>
              <a:rPr lang="es-E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Formulario de Asignación de León Orientador para Evaluación </a:t>
            </a:r>
          </a:p>
          <a:p>
            <a:pPr marL="111125" lvl="1">
              <a:defRPr/>
            </a:pPr>
            <a:endParaRPr lang="es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1">
              <a:defRPr/>
            </a:pP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1">
              <a:defRPr/>
            </a:pPr>
            <a:endParaRPr lang="es-ES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1">
              <a:defRPr/>
            </a:pPr>
            <a:endParaRPr lang="es-E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624695" y="4121687"/>
            <a:ext cx="3840480" cy="2103120"/>
          </a:xfrm>
          <a:prstGeom prst="rect">
            <a:avLst/>
          </a:prstGeom>
          <a:solidFill>
            <a:srgbClr val="54565A"/>
          </a:solidFill>
          <a:ln>
            <a:solidFill>
              <a:srgbClr val="EBB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2pPr marL="111125" lvl="1">
              <a:defRPr sz="1400" b="1" u="sng">
                <a:solidFill>
                  <a:prstClr val="black"/>
                </a:solidFill>
                <a:latin typeface="Calibri Light" panose="020F0302020204030204" pitchFamily="34" charset="0"/>
              </a:defRPr>
            </a:lvl2pPr>
          </a:lstStyle>
          <a:p>
            <a:pPr lvl="1"/>
            <a:r>
              <a:rPr lang="es-ES" altLang="en-US" sz="1500" dirty="0">
                <a:solidFill>
                  <a:schemeClr val="bg1"/>
                </a:solidFill>
                <a:latin typeface="Arial" panose="020B0604020202020204" pitchFamily="34" charset="0"/>
              </a:rPr>
              <a:t>Planificación de aumento de socios y de proyectos del club</a:t>
            </a:r>
          </a:p>
          <a:p>
            <a:pPr lvl="1"/>
            <a:endParaRPr lang="es-E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en-US" b="0" u="none" dirty="0">
                <a:solidFill>
                  <a:schemeClr val="bg1"/>
                </a:solidFill>
                <a:latin typeface="Arial" panose="020B0604020202020204" pitchFamily="34" charset="0"/>
              </a:rPr>
              <a:t>Guía para la orientación de socios nuevos </a:t>
            </a:r>
          </a:p>
          <a:p>
            <a:pPr lvl="1"/>
            <a:r>
              <a:rPr lang="es-ES" altLang="en-US" b="0" u="none" dirty="0">
                <a:solidFill>
                  <a:schemeClr val="bg1"/>
                </a:solidFill>
                <a:latin typeface="Arial" panose="020B0604020202020204" pitchFamily="34" charset="0"/>
              </a:rPr>
              <a:t>Evaluación de las necesidades de la comunidad </a:t>
            </a:r>
          </a:p>
          <a:p>
            <a:pPr lvl="1"/>
            <a:r>
              <a:rPr lang="es-ES" altLang="en-US" b="0" u="none" dirty="0">
                <a:solidFill>
                  <a:schemeClr val="bg1"/>
                </a:solidFill>
                <a:latin typeface="Arial" panose="020B0604020202020204" pitchFamily="34" charset="0"/>
              </a:rPr>
              <a:t>Hagámoslo realidad</a:t>
            </a:r>
            <a:r>
              <a:rPr lang="es-ES" altLang="en-US" b="0" u="none" dirty="0" smtClean="0">
                <a:solidFill>
                  <a:schemeClr val="bg1"/>
                </a:solidFill>
                <a:latin typeface="Arial" panose="020B0604020202020204" pitchFamily="34" charset="0"/>
              </a:rPr>
              <a:t>: Guía </a:t>
            </a:r>
            <a:r>
              <a:rPr lang="es-ES" altLang="en-US" b="0" u="none" dirty="0">
                <a:solidFill>
                  <a:schemeClr val="bg1"/>
                </a:solidFill>
                <a:latin typeface="Arial" panose="020B0604020202020204" pitchFamily="34" charset="0"/>
              </a:rPr>
              <a:t>para el desarrollo de proyectos de club</a:t>
            </a:r>
            <a:endParaRPr lang="es-ES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6655" y="2743201"/>
            <a:ext cx="7233313" cy="955342"/>
          </a:xfrm>
        </p:spPr>
        <p:txBody>
          <a:bodyPr/>
          <a:lstStyle/>
          <a:p>
            <a:r>
              <a:rPr lang="es-ES" altLang="en-US" sz="3200" dirty="0" smtClean="0"/>
              <a:t>Evaluar las necesidades del club</a:t>
            </a:r>
            <a:endParaRPr lang="es-E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9CF4CF-65B2-5D41-B999-05AD274B73A2}"/>
              </a:ext>
            </a:extLst>
          </p:cNvPr>
          <p:cNvSpPr txBox="1">
            <a:spLocks/>
          </p:cNvSpPr>
          <p:nvPr/>
        </p:nvSpPr>
        <p:spPr>
          <a:xfrm>
            <a:off x="433321" y="251366"/>
            <a:ext cx="4254707" cy="535194"/>
          </a:xfrm>
          <a:prstGeom prst="rect">
            <a:avLst/>
          </a:prstGeom>
        </p:spPr>
        <p:txBody>
          <a:bodyPr/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Sección V</a:t>
            </a:r>
          </a:p>
        </p:txBody>
      </p:sp>
    </p:spTree>
    <p:extLst>
      <p:ext uri="{BB962C8B-B14F-4D97-AF65-F5344CB8AC3E}">
        <p14:creationId xmlns:p14="http://schemas.microsoft.com/office/powerpoint/2010/main" val="29354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1"/>
          <p:cNvSpPr txBox="1">
            <a:spLocks noChangeArrowheads="1"/>
          </p:cNvSpPr>
          <p:nvPr/>
        </p:nvSpPr>
        <p:spPr bwMode="auto">
          <a:xfrm>
            <a:off x="457200" y="1247887"/>
            <a:ext cx="7772400" cy="7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altLang="en-US" sz="2000" i="1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Utilizando la Evaluación del Club (páginas 32 a 35) determinar las necesidades y áreas a desarrollar del club.  </a:t>
            </a:r>
            <a:endParaRPr lang="es-ES" altLang="en-US" sz="2000" i="1" kern="0" dirty="0">
              <a:solidFill>
                <a:srgbClr val="54565A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16797"/>
            <a:ext cx="2466727" cy="3200400"/>
          </a:xfrm>
          <a:prstGeom prst="rect">
            <a:avLst/>
          </a:prstGeom>
          <a:ln>
            <a:solidFill>
              <a:srgbClr val="B3B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85495" y="2493503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>
                <a:solidFill>
                  <a:srgbClr val="54565A"/>
                </a:solidFill>
                <a:latin typeface="Arial" panose="020B0604020202020204" pitchFamily="34" charset="0"/>
              </a:rPr>
              <a:t>Entender las responsabilidades del club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Gestión del club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Actividades de servicio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Comunicaciones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Reuniones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Aumento de socios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Apoyo del distrito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kern="0" dirty="0" smtClean="0">
                <a:solidFill>
                  <a:srgbClr val="54565A"/>
                </a:solidFill>
                <a:latin typeface="Arial" panose="020B0604020202020204" pitchFamily="34" charset="0"/>
              </a:rPr>
              <a:t>Fomentar el desarrollo de liderato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343261"/>
            <a:ext cx="8305800" cy="5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kern="0" dirty="0" smtClean="0">
                <a:latin typeface="Arial" panose="020B0604020202020204" pitchFamily="34" charset="0"/>
              </a:rPr>
              <a:t>Sección V:  Evaluar las necesidades del club</a:t>
            </a:r>
            <a:endParaRPr lang="es-ES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0053" y="922608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6655" y="2743201"/>
            <a:ext cx="7233313" cy="955342"/>
          </a:xfrm>
        </p:spPr>
        <p:txBody>
          <a:bodyPr/>
          <a:lstStyle/>
          <a:p>
            <a:r>
              <a:rPr lang="es-ES" altLang="en-US" sz="3200" dirty="0" smtClean="0"/>
              <a:t>Recursos para el León Orientador</a:t>
            </a:r>
            <a:endParaRPr lang="es-E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9CF4CF-65B2-5D41-B999-05AD274B73A2}"/>
              </a:ext>
            </a:extLst>
          </p:cNvPr>
          <p:cNvSpPr txBox="1">
            <a:spLocks/>
          </p:cNvSpPr>
          <p:nvPr/>
        </p:nvSpPr>
        <p:spPr>
          <a:xfrm>
            <a:off x="433321" y="251366"/>
            <a:ext cx="4254707" cy="535194"/>
          </a:xfrm>
          <a:prstGeom prst="rect">
            <a:avLst/>
          </a:prstGeom>
        </p:spPr>
        <p:txBody>
          <a:bodyPr/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Sección VI</a:t>
            </a:r>
          </a:p>
        </p:txBody>
      </p:sp>
    </p:spTree>
    <p:extLst>
      <p:ext uri="{BB962C8B-B14F-4D97-AF65-F5344CB8AC3E}">
        <p14:creationId xmlns:p14="http://schemas.microsoft.com/office/powerpoint/2010/main" val="3920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1" y="740848"/>
            <a:ext cx="7832310" cy="5896658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514433" y="217628"/>
            <a:ext cx="822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Arial" panose="020B0604020202020204" pitchFamily="34" charset="0"/>
              </a:rPr>
              <a:t>Evaluar mensualmente la situación del club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55186" y="2327432"/>
            <a:ext cx="1487082" cy="643105"/>
            <a:chOff x="7055186" y="2327432"/>
            <a:chExt cx="1487082" cy="643105"/>
          </a:xfrm>
        </p:grpSpPr>
        <p:sp>
          <p:nvSpPr>
            <p:cNvPr id="9" name="Left Arrow 8"/>
            <p:cNvSpPr/>
            <p:nvPr/>
          </p:nvSpPr>
          <p:spPr>
            <a:xfrm>
              <a:off x="7055186" y="2327432"/>
              <a:ext cx="1487082" cy="643105"/>
            </a:xfrm>
            <a:prstGeom prst="leftArrow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55186" y="2495257"/>
              <a:ext cx="148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Presentación de informes de servicio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5334000"/>
            <a:ext cx="1828800" cy="609600"/>
            <a:chOff x="3195900" y="5243899"/>
            <a:chExt cx="1828800" cy="609600"/>
          </a:xfrm>
        </p:grpSpPr>
        <p:sp>
          <p:nvSpPr>
            <p:cNvPr id="6" name="Left Arrow 5"/>
            <p:cNvSpPr/>
            <p:nvPr/>
          </p:nvSpPr>
          <p:spPr>
            <a:xfrm flipV="1">
              <a:off x="3195900" y="5243899"/>
              <a:ext cx="1828800" cy="609600"/>
            </a:xfrm>
            <a:prstGeom prst="leftArrow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9000" y="54102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Situación del club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71618" y="4264424"/>
            <a:ext cx="1828800" cy="612648"/>
            <a:chOff x="4571498" y="4617351"/>
            <a:chExt cx="1828800" cy="612648"/>
          </a:xfrm>
        </p:grpSpPr>
        <p:sp>
          <p:nvSpPr>
            <p:cNvPr id="11" name="Left Arrow 10"/>
            <p:cNvSpPr/>
            <p:nvPr/>
          </p:nvSpPr>
          <p:spPr>
            <a:xfrm>
              <a:off x="4571498" y="4617351"/>
              <a:ext cx="1828800" cy="612648"/>
            </a:xfrm>
            <a:prstGeom prst="leftArrow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3799" y="4773327"/>
              <a:ext cx="1577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Historia de la presentación de informes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68096" y="3349598"/>
            <a:ext cx="1828800" cy="548640"/>
            <a:chOff x="5288279" y="3361031"/>
            <a:chExt cx="1828800" cy="548640"/>
          </a:xfrm>
        </p:grpSpPr>
        <p:sp>
          <p:nvSpPr>
            <p:cNvPr id="7" name="Left Arrow 6"/>
            <p:cNvSpPr/>
            <p:nvPr/>
          </p:nvSpPr>
          <p:spPr>
            <a:xfrm>
              <a:off x="5288279" y="3361031"/>
              <a:ext cx="1828800" cy="548640"/>
            </a:xfrm>
            <a:prstGeom prst="leftArrow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54716" y="3496851"/>
              <a:ext cx="152399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s-ES" sz="1200" b="1" dirty="0" smtClean="0"/>
                <a:t>Rotación de los dirigentes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54536" y="1150366"/>
            <a:ext cx="1919737" cy="612648"/>
            <a:chOff x="3429000" y="1613165"/>
            <a:chExt cx="1919737" cy="612648"/>
          </a:xfrm>
        </p:grpSpPr>
        <p:sp>
          <p:nvSpPr>
            <p:cNvPr id="8" name="Left Arrow 7"/>
            <p:cNvSpPr/>
            <p:nvPr/>
          </p:nvSpPr>
          <p:spPr>
            <a:xfrm>
              <a:off x="3429000" y="1613165"/>
              <a:ext cx="1828800" cy="612648"/>
            </a:xfrm>
            <a:prstGeom prst="leftArrow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94258" y="1780989"/>
              <a:ext cx="1554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Afiliación neta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9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8" y="166630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3948352" y="95633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0" y="418781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700" b="1" dirty="0" smtClean="0">
                <a:solidFill>
                  <a:srgbClr val="00338D"/>
                </a:solidFill>
                <a:latin typeface="Arial" charset="0"/>
              </a:rPr>
              <a:t>Sección VI:  Recursos para el León Orientador</a:t>
            </a:r>
            <a:endParaRPr lang="es-ES" sz="27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113247" y="1874801"/>
            <a:ext cx="4295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600" dirty="0">
                <a:solidFill>
                  <a:srgbClr val="00338D"/>
                </a:solidFill>
              </a:rPr>
              <a:t>Evaluación de la Situación de los Clubes</a:t>
            </a:r>
            <a:endParaRPr lang="es-ES" sz="1500" b="1" dirty="0">
              <a:solidFill>
                <a:srgbClr val="00338D"/>
              </a:solidFill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706137" y="2334726"/>
            <a:ext cx="531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200" dirty="0">
                <a:solidFill>
                  <a:srgbClr val="54565A"/>
                </a:solidFill>
              </a:rPr>
              <a:t>Informa sobre la ganancia / pérdida de socios, el historial de la presentación de informes, pago de cuotas y saldos y donaciones a LCIF.</a:t>
            </a:r>
            <a:endParaRPr lang="es-ES" sz="1125" dirty="0">
              <a:solidFill>
                <a:srgbClr val="54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-628650" y="3028950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-630355" y="3837728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-632060" y="4646507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06138" y="3344371"/>
            <a:ext cx="5943600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sz="2000" b="0" dirty="0" smtClean="0"/>
              <a:t>Si necesitan ayuda, puede ponerse en contacto con </a:t>
            </a:r>
            <a:r>
              <a:rPr lang="es-ES" altLang="en-US" sz="2000" b="0" dirty="0" smtClean="0">
                <a:solidFill>
                  <a:srgbClr val="54565A"/>
                </a:solidFill>
                <a:latin typeface="+mn-lt"/>
              </a:rPr>
              <a:t>La oficina internacional por teléfono en el (630) 468-6810 o por correo electrónico en </a:t>
            </a:r>
            <a:r>
              <a:rPr lang="es-ES" altLang="en-US" sz="2000" b="0" dirty="0" smtClean="0">
                <a:solidFill>
                  <a:srgbClr val="00338D">
                    <a:alpha val="97000"/>
                  </a:srgbClr>
                </a:solidFill>
                <a:latin typeface="+mn-lt"/>
              </a:rPr>
              <a:t>certifiedguidinglions@lionsclubs.org.</a:t>
            </a:r>
          </a:p>
          <a:p>
            <a:pPr>
              <a:spcBef>
                <a:spcPct val="0"/>
              </a:spcBef>
            </a:pPr>
            <a:r>
              <a:rPr lang="es-ES" dirty="0" smtClean="0"/>
              <a:t> </a:t>
            </a:r>
            <a:endParaRPr lang="es-ES" altLang="en-US" sz="1200" dirty="0">
              <a:solidFill>
                <a:srgbClr val="00338D">
                  <a:alpha val="97000"/>
                </a:srgb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3248" y="2918996"/>
            <a:ext cx="428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600" dirty="0">
                <a:solidFill>
                  <a:srgbClr val="00338D"/>
                </a:solidFill>
              </a:rPr>
              <a:t>Apoyo al León Orientador</a:t>
            </a:r>
            <a:endParaRPr lang="es-ES" sz="16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48" y="201120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3948352" y="95633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0" y="418781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b="1" dirty="0" smtClean="0">
                <a:solidFill>
                  <a:srgbClr val="0A5496"/>
                </a:solidFill>
                <a:latin typeface="Arial" charset="0"/>
              </a:rPr>
              <a:t>Sección VI:  Recursos para el León Orientador</a:t>
            </a:r>
            <a:endParaRPr lang="es-ES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304591" y="1380459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600" dirty="0">
                <a:solidFill>
                  <a:srgbClr val="00338D"/>
                </a:solidFill>
              </a:rPr>
              <a:t>Lista de control para la capacitación de dirigentes de club</a:t>
            </a:r>
            <a:endParaRPr lang="es-ES" sz="15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304591" y="2523350"/>
            <a:ext cx="428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600" dirty="0">
                <a:solidFill>
                  <a:srgbClr val="00338D"/>
                </a:solidFill>
              </a:rPr>
              <a:t>Lista de control de mentores</a:t>
            </a:r>
            <a:endParaRPr lang="es-ES" sz="1500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304591" y="3835518"/>
            <a:ext cx="428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600" dirty="0" smtClean="0">
                <a:solidFill>
                  <a:srgbClr val="00338D"/>
                </a:solidFill>
              </a:rPr>
              <a:t>Evaluación </a:t>
            </a:r>
            <a:r>
              <a:rPr lang="es-ES" altLang="en-US" sz="1600" dirty="0">
                <a:solidFill>
                  <a:srgbClr val="00338D"/>
                </a:solidFill>
              </a:rPr>
              <a:t>del club</a:t>
            </a:r>
            <a:endParaRPr lang="es-ES" sz="16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900857" y="1826289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200" dirty="0" smtClean="0">
                <a:solidFill>
                  <a:srgbClr val="54565A"/>
                </a:solidFill>
              </a:rPr>
              <a:t>Asegurarse de que se haya compartido y comunicado la información a los nuevos dirigentes del club.  Esta lista de control examina cada una de las sesiones de la Capacitación del LOC (página 27). 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900857" y="2963363"/>
            <a:ext cx="585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200" dirty="0">
                <a:solidFill>
                  <a:srgbClr val="54565A"/>
                </a:solidFill>
              </a:rPr>
              <a:t>Diseñado para que cada mentor de los dirigentes del club revise en un plazo de 30 días el papel y las responsabilidades, así como los recursos disponibles.  Hay disponibles listas de control de mentores para el presidente, secretario, tesorero y asesor de afiliación del club (páginas 28 a 31). 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900858" y="4246341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200" dirty="0" smtClean="0">
                <a:solidFill>
                  <a:srgbClr val="54565A"/>
                </a:solidFill>
              </a:rPr>
              <a:t>Determinar las necesidades del club y las áreas que pueden desarrollarse.  También se puede usar como lista de control para confirmar que los nuevos dirigentes hayan comprendido, e identificar las áreas que pueden necesitar más apoyo (páginas 32 a 35). 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-628650" y="3028950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-630355" y="3837728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-632060" y="4646507"/>
            <a:ext cx="228600" cy="228600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25" b="1" dirty="0">
                <a:solidFill>
                  <a:prstClr val="white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00858" y="5416512"/>
            <a:ext cx="5852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n-US" sz="1200" dirty="0">
                <a:solidFill>
                  <a:srgbClr val="54565A"/>
                </a:solidFill>
                <a:latin typeface="+mn-lt"/>
              </a:rPr>
              <a:t>Una lista de control para medir el progreso del club y su trayectoria hacia la autosuficiencia (páginas 36 y 37).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7751" y="5112359"/>
            <a:ext cx="428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600" dirty="0">
                <a:solidFill>
                  <a:srgbClr val="00338D"/>
                </a:solidFill>
              </a:rPr>
              <a:t>Transición a la autosuficiencia</a:t>
            </a:r>
            <a:endParaRPr lang="es-ES" sz="16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0" y="354235"/>
            <a:ext cx="6515102" cy="6355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8352" y="956332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95" y="354235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b="1" dirty="0" smtClean="0">
                <a:solidFill>
                  <a:srgbClr val="00338D"/>
                </a:solidFill>
                <a:latin typeface="Arial" charset="0"/>
              </a:rPr>
              <a:t>Sección VI:  Recursos para el León Orientador</a:t>
            </a:r>
            <a:endParaRPr lang="es-ES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3212" y="2007311"/>
            <a:ext cx="585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200" dirty="0"/>
              <a:t>Debe completarse una vez que el León haya terminado el curso </a:t>
            </a:r>
            <a:endParaRPr lang="es-ES" altLang="en-US" sz="1200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en-US" sz="1200" dirty="0" smtClean="0"/>
              <a:t>(página 38).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8001" y="1509427"/>
            <a:ext cx="2974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600" dirty="0">
                <a:solidFill>
                  <a:srgbClr val="00338D"/>
                </a:solidFill>
              </a:rPr>
              <a:t>Prueba para Leones Orientadores Certificados</a:t>
            </a:r>
            <a:endParaRPr lang="es-ES" alt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308001" y="2521965"/>
            <a:ext cx="5015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600" dirty="0">
                <a:solidFill>
                  <a:srgbClr val="00338D"/>
                </a:solidFill>
              </a:rPr>
              <a:t>Formulario de Verificación de Conclusión del León Orientador Certificado</a:t>
            </a:r>
            <a:endParaRPr lang="es-ES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860082" y="3059042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200" dirty="0"/>
              <a:t>Completar este formulario y la prueba, reunirse con el gobernador de distrito, Coordinador del GLT del distrito o Coordinador del GLT del DM para revisar las respuestas y discutir las áreas que pueden seguir desarrollándose. (página 39).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8001" y="3754653"/>
            <a:ext cx="1751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n-US" sz="1600" dirty="0">
                <a:solidFill>
                  <a:srgbClr val="00338D"/>
                </a:solidFill>
              </a:rPr>
              <a:t>Informe trimestral</a:t>
            </a:r>
            <a:endParaRPr lang="es-ES" sz="16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0082" y="4289059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200" dirty="0" smtClean="0"/>
              <a:t>Se presenta los </a:t>
            </a:r>
            <a:r>
              <a:rPr lang="es-ES" altLang="en-US" sz="1200" dirty="0"/>
              <a:t>meses de enero, abril, julio y octubre durante dos años a la oficina internacional y al gobernador de su distrito (página 41).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13782" y="4800004"/>
            <a:ext cx="136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n-US" sz="1600" dirty="0">
                <a:solidFill>
                  <a:srgbClr val="00338D"/>
                </a:solidFill>
              </a:rPr>
              <a:t>Informe Final </a:t>
            </a:r>
            <a:endParaRPr lang="es-ES" sz="16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0082" y="5334198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n-US" sz="1200" dirty="0"/>
              <a:t>Se presenta a la oficina internacional al final del período de dos años para recibir el Premio Presidencial León Orientador Certificado (página 43). </a:t>
            </a:r>
          </a:p>
        </p:txBody>
      </p:sp>
    </p:spTree>
    <p:extLst>
      <p:ext uri="{BB962C8B-B14F-4D97-AF65-F5344CB8AC3E}">
        <p14:creationId xmlns:p14="http://schemas.microsoft.com/office/powerpoint/2010/main" val="135077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altLang="en-US" sz="3200" dirty="0"/>
              <a:t>Repaso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879499-0E41-B14D-BEDB-6ECEABFE3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96" y="502519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34600" y="91179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12895" y="365111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b="1" dirty="0">
                <a:solidFill>
                  <a:srgbClr val="00338D"/>
                </a:solidFill>
                <a:latin typeface="Arial" panose="020B0604020202020204" pitchFamily="34" charset="0"/>
              </a:rPr>
              <a:t>Proceso de certificación</a:t>
            </a:r>
            <a:endParaRPr lang="es-ES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67" y="2132711"/>
            <a:ext cx="25298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1200150" algn="l"/>
              </a:tabLst>
            </a:pPr>
            <a:r>
              <a:rPr lang="es-ES" altLang="en-US" sz="1500" dirty="0" smtClean="0">
                <a:solidFill>
                  <a:srgbClr val="54565A"/>
                </a:solidFill>
                <a:latin typeface="Arial" panose="020B0604020202020204" pitchFamily="34" charset="0"/>
              </a:rPr>
              <a:t>Completar los materiales del curso </a:t>
            </a:r>
            <a:endParaRPr lang="es-ES" altLang="en-US" sz="15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0967" y="2846978"/>
            <a:ext cx="3327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altLang="en-US" sz="1500" dirty="0">
                <a:solidFill>
                  <a:srgbClr val="54565A"/>
                </a:solidFill>
                <a:latin typeface="Arial" panose="020B0604020202020204" pitchFamily="34" charset="0"/>
              </a:rPr>
              <a:t>Completar la prueba y el formulario de verificación (firmado por el GD, GLT del D/DM)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0967" y="3811350"/>
            <a:ext cx="3511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ES" altLang="en-US" sz="1500" dirty="0">
                <a:solidFill>
                  <a:srgbClr val="54565A"/>
                </a:solidFill>
                <a:latin typeface="Arial" panose="020B0604020202020204" pitchFamily="34" charset="0"/>
              </a:rPr>
              <a:t>Enviar el formulario de verificación </a:t>
            </a:r>
            <a:endParaRPr lang="es-ES" altLang="en-US" sz="15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s-ES" altLang="en-US" sz="1500" dirty="0" smtClean="0">
                <a:solidFill>
                  <a:srgbClr val="54565A"/>
                </a:solidFill>
                <a:latin typeface="Arial" panose="020B0604020202020204" pitchFamily="34" charset="0"/>
              </a:rPr>
              <a:t>a Administración de Distritos y Clubes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32639" y="2134299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32639" y="2958501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5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32639" y="3919185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5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es-ES" sz="15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7246" y="5362826"/>
            <a:ext cx="6589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b="1" i="1" dirty="0">
                <a:solidFill>
                  <a:srgbClr val="00338D"/>
                </a:solidFill>
                <a:latin typeface="Arial" panose="020B0604020202020204" pitchFamily="34" charset="0"/>
              </a:rPr>
              <a:t>Los certificados los presenta el gobernador de distrito.</a:t>
            </a:r>
            <a:endParaRPr lang="es-ES" altLang="en-US" b="1" i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CGL certific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4210"/>
            <a:ext cx="3712132" cy="2865238"/>
          </a:xfrm>
          <a:prstGeom prst="rect">
            <a:avLst/>
          </a:prstGeom>
          <a:noFill/>
          <a:ln w="9525">
            <a:solidFill>
              <a:srgbClr val="EBB7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onlogo_white.eps"/>
          <p:cNvPicPr>
            <a:picLocks noChangeAspect="1"/>
          </p:cNvPicPr>
          <p:nvPr/>
        </p:nvPicPr>
        <p:blipFill>
          <a:blip r:embed="rId2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5" y="15951"/>
            <a:ext cx="6515102" cy="6355481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92" y="371855"/>
            <a:ext cx="8412480" cy="457200"/>
          </a:xfrm>
        </p:spPr>
        <p:txBody>
          <a:bodyPr/>
          <a:lstStyle/>
          <a:p>
            <a:pPr eaLnBrk="1" hangingPunct="1"/>
            <a:r>
              <a:rPr lang="es-ES" altLang="en-US" sz="2800" dirty="0" smtClean="0">
                <a:solidFill>
                  <a:srgbClr val="00338D"/>
                </a:solidFill>
              </a:rPr>
              <a:t>Premio Presidencial León Orientador Certificado</a:t>
            </a:r>
            <a:endParaRPr lang="es-ES" altLang="en-US" sz="2800" dirty="0">
              <a:solidFill>
                <a:srgbClr val="00338D"/>
              </a:solidFill>
            </a:endParaRPr>
          </a:p>
        </p:txBody>
      </p:sp>
      <p:pic>
        <p:nvPicPr>
          <p:cNvPr id="7987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2"/>
          <a:stretch>
            <a:fillRect/>
          </a:stretch>
        </p:blipFill>
        <p:spPr bwMode="auto">
          <a:xfrm>
            <a:off x="3147646" y="1450730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465992" y="4724400"/>
            <a:ext cx="82208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n-US" sz="4000" b="0" i="1" dirty="0" smtClean="0">
                <a:solidFill>
                  <a:srgbClr val="54565A"/>
                </a:solidFill>
              </a:rPr>
              <a:t>¿Tienen preguntas</a:t>
            </a:r>
            <a:r>
              <a:rPr lang="es-ES" altLang="en-US" sz="4000" b="0" i="1" smtClean="0">
                <a:solidFill>
                  <a:srgbClr val="54565A"/>
                </a:solidFill>
              </a:rPr>
              <a:t>?  </a:t>
            </a:r>
          </a:p>
          <a:p>
            <a:pPr algn="ctr" eaLnBrk="1" hangingPunct="1">
              <a:spcBef>
                <a:spcPct val="0"/>
              </a:spcBef>
            </a:pPr>
            <a:r>
              <a:rPr lang="es-ES" altLang="en-US" sz="4000" b="0" i="1" smtClean="0">
                <a:solidFill>
                  <a:srgbClr val="54565A"/>
                </a:solidFill>
              </a:rPr>
              <a:t>¡</a:t>
            </a:r>
            <a:r>
              <a:rPr lang="es-ES" altLang="en-US" sz="4000" b="0" i="1" dirty="0" smtClean="0">
                <a:solidFill>
                  <a:srgbClr val="54565A"/>
                </a:solidFill>
              </a:rPr>
              <a:t>Gracias!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2549" y="936235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96" y="502519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34600" y="966367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12895" y="365111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b="1" dirty="0">
                <a:solidFill>
                  <a:srgbClr val="00338D"/>
                </a:solidFill>
                <a:latin typeface="Arial" panose="020B0604020202020204" pitchFamily="34" charset="0"/>
              </a:rPr>
              <a:t>Proceso de certificación</a:t>
            </a:r>
            <a:endParaRPr lang="es-ES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67" y="2132711"/>
            <a:ext cx="2739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1200150" algn="l"/>
              </a:tabLst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Completar los materiales del curso. </a:t>
            </a:r>
            <a:endParaRPr lang="es-ES" altLang="en-U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0967" y="2846978"/>
            <a:ext cx="3511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Completar la prueba y el formulario de verificación (firmado por el GD, GLT del D/DM).</a:t>
            </a:r>
            <a:endParaRPr lang="es-E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0967" y="3811350"/>
            <a:ext cx="3511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ES" altLang="en-US" sz="1600" dirty="0">
                <a:solidFill>
                  <a:srgbClr val="54565A"/>
                </a:solidFill>
                <a:latin typeface="Arial" panose="020B0604020202020204" pitchFamily="34" charset="0"/>
              </a:rPr>
              <a:t>Enviar el formulario de verificación </a:t>
            </a:r>
            <a:endParaRPr lang="es-ES" altLang="en-US" sz="1600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s-ES" altLang="en-US" sz="1600" dirty="0" smtClean="0">
                <a:solidFill>
                  <a:srgbClr val="54565A"/>
                </a:solidFill>
                <a:latin typeface="Arial" panose="020B0604020202020204" pitchFamily="34" charset="0"/>
              </a:rPr>
              <a:t>a Administración de Distritos y Clubes.</a:t>
            </a:r>
            <a:endParaRPr lang="es-ES" altLang="en-US" sz="1600" dirty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32639" y="2091942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32639" y="2974086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32639" y="3924904"/>
            <a:ext cx="338328" cy="338328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es-ES" sz="1600" b="1" dirty="0">
              <a:solidFill>
                <a:prstClr val="white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7246" y="5362826"/>
            <a:ext cx="6589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b="1" i="1" dirty="0">
                <a:solidFill>
                  <a:srgbClr val="00338D"/>
                </a:solidFill>
                <a:latin typeface="Arial" panose="020B0604020202020204" pitchFamily="34" charset="0"/>
              </a:rPr>
              <a:t>Los certificados los presenta el gobernador de distrito</a:t>
            </a:r>
          </a:p>
        </p:txBody>
      </p:sp>
      <p:pic>
        <p:nvPicPr>
          <p:cNvPr id="24" name="Picture 4" descr="CGL certific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1367"/>
            <a:ext cx="3742001" cy="2888293"/>
          </a:xfrm>
          <a:prstGeom prst="rect">
            <a:avLst/>
          </a:prstGeom>
          <a:noFill/>
          <a:ln w="9525">
            <a:solidFill>
              <a:srgbClr val="EBB7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B08A72-D8F2-2B4C-90A6-138848A9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5480" y="2429302"/>
            <a:ext cx="5337111" cy="1222224"/>
          </a:xfrm>
        </p:spPr>
        <p:txBody>
          <a:bodyPr/>
          <a:lstStyle/>
          <a:p>
            <a:r>
              <a:rPr lang="es-ES" altLang="en-US" sz="3200" dirty="0"/>
              <a:t>Habilidades de un León Orientador exitoso</a:t>
            </a:r>
            <a:endParaRPr lang="es-E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A879499-0E41-B14D-BEDB-6ECEABFE3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648" y="4366627"/>
            <a:ext cx="4254707" cy="535194"/>
          </a:xfrm>
        </p:spPr>
        <p:txBody>
          <a:bodyPr/>
          <a:lstStyle/>
          <a:p>
            <a:r>
              <a:rPr lang="es-ES" i="1" smtClean="0"/>
              <a:t>¡Dar poder es la clave del éxito!</a:t>
            </a:r>
          </a:p>
          <a:p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9CF4CF-65B2-5D41-B999-05AD274B73A2}"/>
              </a:ext>
            </a:extLst>
          </p:cNvPr>
          <p:cNvSpPr txBox="1">
            <a:spLocks/>
          </p:cNvSpPr>
          <p:nvPr/>
        </p:nvSpPr>
        <p:spPr>
          <a:xfrm>
            <a:off x="433321" y="251366"/>
            <a:ext cx="4254707" cy="535194"/>
          </a:xfrm>
          <a:prstGeom prst="rect">
            <a:avLst/>
          </a:prstGeom>
        </p:spPr>
        <p:txBody>
          <a:bodyPr/>
          <a:lstStyle>
            <a:lvl1pPr marL="172637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5958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858419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198930" indent="-1702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544203" indent="-17263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171445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05734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4002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274313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000" kern="0" dirty="0" smtClean="0">
                <a:solidFill>
                  <a:schemeClr val="bg1"/>
                </a:solidFill>
              </a:rPr>
              <a:t>Sección I</a:t>
            </a:r>
            <a:endParaRPr lang="es-E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/>
          <p:cNvPicPr>
            <a:picLocks noChangeAspect="1"/>
          </p:cNvPicPr>
          <p:nvPr/>
        </p:nvPicPr>
        <p:blipFill>
          <a:blip r:embed="rId3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96" y="502519"/>
            <a:ext cx="6515102" cy="635548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4034600" y="897575"/>
            <a:ext cx="1087694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12895" y="365111"/>
            <a:ext cx="9131105" cy="463848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n-US" b="1" dirty="0">
                <a:solidFill>
                  <a:srgbClr val="00338D"/>
                </a:solidFill>
                <a:latin typeface="Arial" panose="020B0604020202020204" pitchFamily="34" charset="0"/>
              </a:rPr>
              <a:t>Sección I: Habilidades de un León Orientador exitoso</a:t>
            </a:r>
            <a:endParaRPr lang="es-ES" b="1" kern="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870222"/>
              </p:ext>
            </p:extLst>
          </p:nvPr>
        </p:nvGraphicFramePr>
        <p:xfrm>
          <a:off x="1732429" y="1392987"/>
          <a:ext cx="5800165" cy="47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85519"/>
              </p:ext>
            </p:extLst>
          </p:nvPr>
        </p:nvGraphicFramePr>
        <p:xfrm>
          <a:off x="2622176" y="2194944"/>
          <a:ext cx="4020670" cy="324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52500" y="358269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54565A"/>
                </a:solidFill>
                <a:latin typeface="Arial" panose="020B0604020202020204" pitchFamily="34" charset="0"/>
              </a:rPr>
              <a:t>Desarrollar sus habilidades le beneficiará personal y profesionalmente</a:t>
            </a:r>
            <a:endParaRPr lang="es-ES" i="1" dirty="0" smtClean="0">
              <a:solidFill>
                <a:srgbClr val="54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399C2-C44F-43FE-AC84-368A6264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1DB399C2-C44F-43FE-AC84-368A62640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CAE97D-2E7D-4EEA-9F53-050E29B43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2FCAE97D-2E7D-4EEA-9F53-050E29B43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1520AE-621C-4B5C-923F-2CBD5DB03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431520AE-621C-4B5C-923F-2CBD5DB03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9A343C-DA5B-4B57-9079-7FEB57BC2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399A343C-DA5B-4B57-9079-7FEB57BC2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6D6F3E-9919-48EF-9615-3760B7A8F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BE6D6F3E-9919-48EF-9615-3760B7A8F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3F2E67-02D8-4531-B6F2-08EC5CEDC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D3F2E67-02D8-4531-B6F2-08EC5CEDC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93A52E-F9D1-4B5F-BC3C-BDAEE481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4893A52E-F9D1-4B5F-BC3C-BDAEE481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1D39C9-34C4-48D2-B33B-8B9855B6F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481D39C9-34C4-48D2-B33B-8B9855B6F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CB6EB6-CC09-40C6-8E24-7E5D448C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7BCB6EB6-CC09-40C6-8E24-7E5D448C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09CBC2-0DF6-4CA2-8834-FDC42239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4C09CBC2-0DF6-4CA2-8834-FDC42239A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C30E7B-2012-4477-9B47-CAEFBD03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B5C30E7B-2012-4477-9B47-CAEFBD03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61EB1C-935F-4D92-B54E-198B71473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3A61EB1C-935F-4D92-B54E-198B71473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CECF3A-44E3-4E43-A692-86DA868B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F1CECF3A-44E3-4E43-A692-86DA868B2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93910E-755F-408E-A3CF-52B9026C3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graphicEl>
                                              <a:dgm id="{CE93910E-755F-408E-A3CF-52B9026C3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B399C2-C44F-43FE-AC84-368A6264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1DB399C2-C44F-43FE-AC84-368A62640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FCAE97D-2E7D-4EEA-9F53-050E29B43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dgm id="{2FCAE97D-2E7D-4EEA-9F53-050E29B43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1520AE-621C-4B5C-923F-2CBD5DB03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graphicEl>
                                              <a:dgm id="{431520AE-621C-4B5C-923F-2CBD5DB03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9A343C-DA5B-4B57-9079-7FEB57BC2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graphicEl>
                                              <a:dgm id="{399A343C-DA5B-4B57-9079-7FEB57BC2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6D6F3E-9919-48EF-9615-3760B7A8F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graphicEl>
                                              <a:dgm id="{BE6D6F3E-9919-48EF-9615-3760B7A8F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3F2E67-02D8-4531-B6F2-08EC5CEDC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graphicEl>
                                              <a:dgm id="{AD3F2E67-02D8-4531-B6F2-08EC5CEDC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893A52E-F9D1-4B5F-BC3C-BDAEE481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graphicEl>
                                              <a:dgm id="{4893A52E-F9D1-4B5F-BC3C-BDAEE481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81D39C9-34C4-48D2-B33B-8B9855B6F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graphicEl>
                                              <a:dgm id="{481D39C9-34C4-48D2-B33B-8B9855B6F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BCB6EB6-CC09-40C6-8E24-7E5D448C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>
                                            <p:graphicEl>
                                              <a:dgm id="{7BCB6EB6-CC09-40C6-8E24-7E5D448C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C09CBC2-0DF6-4CA2-8834-FDC42239A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graphicEl>
                                              <a:dgm id="{4C09CBC2-0DF6-4CA2-8834-FDC42239A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5C30E7B-2012-4477-9B47-CAEFBD03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>
                                            <p:graphicEl>
                                              <a:dgm id="{B5C30E7B-2012-4477-9B47-CAEFBD03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61EB1C-935F-4D92-B54E-198B71473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3A61EB1C-935F-4D92-B54E-198B71473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ions Club International">
    <a:dk1>
      <a:srgbClr val="33373B"/>
    </a:dk1>
    <a:lt1>
      <a:sysClr val="window" lastClr="FFFFFF"/>
    </a:lt1>
    <a:dk2>
      <a:srgbClr val="002F87"/>
    </a:dk2>
    <a:lt2>
      <a:srgbClr val="FFD000"/>
    </a:lt2>
    <a:accent1>
      <a:srgbClr val="FFC000"/>
    </a:accent1>
    <a:accent2>
      <a:srgbClr val="D9D9D9"/>
    </a:accent2>
    <a:accent3>
      <a:srgbClr val="00A7DC"/>
    </a:accent3>
    <a:accent4>
      <a:srgbClr val="F65126"/>
    </a:accent4>
    <a:accent5>
      <a:srgbClr val="00AF66"/>
    </a:accent5>
    <a:accent6>
      <a:srgbClr val="000000"/>
    </a:accent6>
    <a:hlink>
      <a:srgbClr val="C3C3C3"/>
    </a:hlink>
    <a:folHlink>
      <a:srgbClr val="D9D9D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3873</Words>
  <Application>Microsoft Office PowerPoint</Application>
  <PresentationFormat>On-screen Show (4:3)</PresentationFormat>
  <Paragraphs>685</Paragraphs>
  <Slides>69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69</vt:i4>
      </vt:variant>
    </vt:vector>
  </HeadingPairs>
  <TitlesOfParts>
    <vt:vector size="89" baseType="lpstr">
      <vt:lpstr>Arial</vt:lpstr>
      <vt:lpstr>Arial Hebrew Scholar</vt:lpstr>
      <vt:lpstr>Calibri</vt:lpstr>
      <vt:lpstr>Calibri Light</vt:lpstr>
      <vt:lpstr>Helvetica</vt:lpstr>
      <vt:lpstr>Helvetica Neue</vt:lpstr>
      <vt:lpstr>Open sans</vt:lpstr>
      <vt:lpstr>Segoe UI</vt:lpstr>
      <vt:lpstr>Segoe UI Light</vt:lpstr>
      <vt:lpstr>Segoe UI Semibold</vt:lpstr>
      <vt:lpstr>Times New Roman</vt:lpstr>
      <vt:lpstr>Wingdings</vt:lpstr>
      <vt:lpstr>ヒラギノ角ゴ Pro W3</vt:lpstr>
      <vt:lpstr>Blue Page Number</vt:lpstr>
      <vt:lpstr>White Page Number</vt:lpstr>
      <vt:lpstr>1_Blue Page Number</vt:lpstr>
      <vt:lpstr>2_Blue Page Number</vt:lpstr>
      <vt:lpstr>3_Blue Page Number</vt:lpstr>
      <vt:lpstr>4_Blue Page Number</vt:lpstr>
      <vt:lpstr>5_Blue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Modelo de estructura de club</vt:lpstr>
      <vt:lpstr>Modelo Oficial de Estatutos y Reglamentos de Club</vt:lpstr>
      <vt:lpstr>Libros electrónicos de los dirigentes de club</vt:lpstr>
      <vt:lpstr>Programas para mejorar la calidad del club</vt:lpstr>
      <vt:lpstr>Premio Club por Excelencia   </vt:lpstr>
      <vt:lpstr>Socios nuevos y noche de entrega de la carta constitutiva </vt:lpstr>
      <vt:lpstr>PowerPoint Presentation</vt:lpstr>
      <vt:lpstr>MyLCI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Recurso: Guía de Orientación</vt:lpstr>
      <vt:lpstr>Recurso: Modelo Oficial de Estatutos y Reglamentos</vt:lpstr>
      <vt:lpstr>Recurso: Guía de planificación de la noche de entrega de la carta constitutiva</vt:lpstr>
      <vt:lpstr>PowerPoint Presentation</vt:lpstr>
      <vt:lpstr>PowerPoint Presentation</vt:lpstr>
      <vt:lpstr>PowerPoint Presentation</vt:lpstr>
      <vt:lpstr>Responsabilidades de los dirigentes del club</vt:lpstr>
      <vt:lpstr>Mejores prácticas para la transparencia financiera</vt:lpstr>
      <vt:lpstr>Planificación de actividades de servicio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importancia del reclutamiento y de la retención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Premio Presidencial León Orientador Certificado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Laube, Ann</dc:creator>
  <cp:lastModifiedBy>Wielgus, Natalie</cp:lastModifiedBy>
  <cp:revision>134</cp:revision>
  <dcterms:created xsi:type="dcterms:W3CDTF">2018-03-09T20:25:47Z</dcterms:created>
  <dcterms:modified xsi:type="dcterms:W3CDTF">2018-04-10T20:26:48Z</dcterms:modified>
</cp:coreProperties>
</file>