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6" r:id="rId3"/>
    <p:sldMasterId id="2147483720" r:id="rId4"/>
    <p:sldMasterId id="2147483734" r:id="rId5"/>
    <p:sldMasterId id="2147483770" r:id="rId6"/>
    <p:sldMasterId id="2147483874" r:id="rId7"/>
    <p:sldMasterId id="2147483881" r:id="rId8"/>
    <p:sldMasterId id="2147483895" r:id="rId9"/>
  </p:sldMasterIdLst>
  <p:notesMasterIdLst>
    <p:notesMasterId r:id="rId38"/>
  </p:notesMasterIdLst>
  <p:handoutMasterIdLst>
    <p:handoutMasterId r:id="rId39"/>
  </p:handoutMasterIdLst>
  <p:sldIdLst>
    <p:sldId id="443" r:id="rId10"/>
    <p:sldId id="434" r:id="rId11"/>
    <p:sldId id="435" r:id="rId12"/>
    <p:sldId id="436" r:id="rId13"/>
    <p:sldId id="437" r:id="rId14"/>
    <p:sldId id="438" r:id="rId15"/>
    <p:sldId id="365" r:id="rId16"/>
    <p:sldId id="333" r:id="rId17"/>
    <p:sldId id="439" r:id="rId18"/>
    <p:sldId id="402" r:id="rId19"/>
    <p:sldId id="403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381" r:id="rId28"/>
    <p:sldId id="378" r:id="rId29"/>
    <p:sldId id="277" r:id="rId30"/>
    <p:sldId id="440" r:id="rId31"/>
    <p:sldId id="399" r:id="rId32"/>
    <p:sldId id="400" r:id="rId33"/>
    <p:sldId id="415" r:id="rId34"/>
    <p:sldId id="441" r:id="rId35"/>
    <p:sldId id="442" r:id="rId36"/>
    <p:sldId id="321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key, Taylor" initials="BT" lastIdx="10" clrIdx="0">
    <p:extLst/>
  </p:cmAuthor>
  <p:cmAuthor id="2" name="Burns, Andrea" initials="BA" lastIdx="1" clrIdx="1">
    <p:extLst/>
  </p:cmAuthor>
  <p:cmAuthor id="3" name="Burns, Andrea" initials="BA [2]" lastIdx="1" clrIdx="2">
    <p:extLst/>
  </p:cmAuthor>
  <p:cmAuthor id="4" name="Burns, Andrea" initials="BA [3]" lastIdx="1" clrIdx="3">
    <p:extLst/>
  </p:cmAuthor>
  <p:cmAuthor id="5" name="Burns, Andrea" initials="BA [4]" lastIdx="1" clrIdx="4">
    <p:extLst/>
  </p:cmAuthor>
  <p:cmAuthor id="6" name="Burns, Andrea" initials="BA [5]" lastIdx="1" clrIdx="5">
    <p:extLst/>
  </p:cmAuthor>
  <p:cmAuthor id="7" name="Burns, Andrea" initials="BA [6]" lastIdx="1" clrIdx="6">
    <p:extLst/>
  </p:cmAuthor>
  <p:cmAuthor id="8" name="Burns, Andrea" initials="BA [7]" lastIdx="1" clrIdx="7">
    <p:extLst/>
  </p:cmAuthor>
  <p:cmAuthor id="9" name="Burns, Andrea" initials="BA [8]" lastIdx="1" clrIdx="8">
    <p:extLst/>
  </p:cmAuthor>
  <p:cmAuthor id="10" name="Burns, Andrea" initials="BA [9]" lastIdx="1" clrIdx="9">
    <p:extLst/>
  </p:cmAuthor>
  <p:cmAuthor id="11" name="Burns, Andrea" initials="BA [10]" lastIdx="1" clrIdx="10">
    <p:extLst/>
  </p:cmAuthor>
  <p:cmAuthor id="12" name="Burns, Andrea" initials="BA [11]" lastIdx="1" clrIdx="11">
    <p:extLst/>
  </p:cmAuthor>
  <p:cmAuthor id="13" name="Burns, Andrea" initials="BA [12]" lastIdx="1" clrIdx="12">
    <p:extLst/>
  </p:cmAuthor>
  <p:cmAuthor id="14" name="Burns, Andrea" initials="BA [13]" lastIdx="1" clrIdx="13">
    <p:extLst/>
  </p:cmAuthor>
  <p:cmAuthor id="15" name="Burns, Andrea" initials="BA [14]" lastIdx="1" clrIdx="14">
    <p:extLst/>
  </p:cmAuthor>
  <p:cmAuthor id="16" name="Burns, Andrea" initials="BA [15]" lastIdx="1" clrIdx="15">
    <p:extLst/>
  </p:cmAuthor>
  <p:cmAuthor id="17" name="Burns, Andrea" initials="BA [16]" lastIdx="1" clrIdx="16">
    <p:extLst/>
  </p:cmAuthor>
  <p:cmAuthor id="18" name="Burns, Andrea" initials="BA [17]" lastIdx="1" clrIdx="17">
    <p:extLst/>
  </p:cmAuthor>
  <p:cmAuthor id="19" name="Burns, Andrea" initials="BA [18]" lastIdx="1" clrIdx="18">
    <p:extLst/>
  </p:cmAuthor>
  <p:cmAuthor id="20" name="Burns, Andrea" initials="BA [19]" lastIdx="1" clrIdx="19">
    <p:extLst/>
  </p:cmAuthor>
  <p:cmAuthor id="21" name="Burns, Andrea" initials="BA [20]" lastIdx="1" clrIdx="20">
    <p:extLst/>
  </p:cmAuthor>
  <p:cmAuthor id="22" name="Burns, Andrea" initials="BA [21]" lastIdx="1" clrIdx="21">
    <p:extLst/>
  </p:cmAuthor>
  <p:cmAuthor id="23" name="Burns, Andrea" initials="BA [22]" lastIdx="1" clrIdx="22">
    <p:extLst/>
  </p:cmAuthor>
  <p:cmAuthor id="24" name="Burns, Andrea" initials="BA [23]" lastIdx="1" clrIdx="23">
    <p:extLst/>
  </p:cmAuthor>
  <p:cmAuthor id="25" name="Burns, Andrea" initials="BA [24]" lastIdx="1" clrIdx="24">
    <p:extLst/>
  </p:cmAuthor>
  <p:cmAuthor id="26" name="Burns, Andrea" initials="BA [25]" lastIdx="1" clrIdx="25">
    <p:extLst/>
  </p:cmAuthor>
  <p:cmAuthor id="27" name="Burns, Andrea" initials="BA [26]" lastIdx="1" clrIdx="26">
    <p:extLst/>
  </p:cmAuthor>
  <p:cmAuthor id="28" name="Burns, Andrea" initials="BA [27]" lastIdx="1" clrIdx="27">
    <p:extLst/>
  </p:cmAuthor>
  <p:cmAuthor id="29" name="Burns, Andrea" initials="BA [28]" lastIdx="1" clrIdx="28">
    <p:extLst/>
  </p:cmAuthor>
  <p:cmAuthor id="30" name="Burns, Andrea" initials="BA [29]" lastIdx="1" clrIdx="29">
    <p:extLst/>
  </p:cmAuthor>
  <p:cmAuthor id="31" name="Burns, Andrea" initials="BA [30]" lastIdx="1" clrIdx="30">
    <p:extLst/>
  </p:cmAuthor>
  <p:cmAuthor id="32" name="Burns, Andrea" initials="BA [31]" lastIdx="1" clrIdx="31">
    <p:extLst/>
  </p:cmAuthor>
  <p:cmAuthor id="33" name="Burns, Andrea" initials="BA [32]" lastIdx="1" clrIdx="32">
    <p:extLst/>
  </p:cmAuthor>
  <p:cmAuthor id="34" name="Burns, Andrea" initials="BA [33]" lastIdx="1" clrIdx="33">
    <p:extLst/>
  </p:cmAuthor>
  <p:cmAuthor id="35" name="Burns, Andrea" initials="BA [34]" lastIdx="1" clrIdx="34">
    <p:extLst/>
  </p:cmAuthor>
  <p:cmAuthor id="36" name="Burns, Andrea" initials="BA [35]" lastIdx="1" clrIdx="35">
    <p:extLst/>
  </p:cmAuthor>
  <p:cmAuthor id="37" name="Burns, Andrea" initials="BA [36]" lastIdx="1" clrIdx="3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73B"/>
    <a:srgbClr val="0A5496"/>
    <a:srgbClr val="1DBC73"/>
    <a:srgbClr val="FAC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9" autoAdjust="0"/>
    <p:restoredTop sz="83995" autoAdjust="0"/>
  </p:normalViewPr>
  <p:slideViewPr>
    <p:cSldViewPr snapToGrid="0">
      <p:cViewPr varScale="1">
        <p:scale>
          <a:sx n="112" d="100"/>
          <a:sy n="112" d="100"/>
        </p:scale>
        <p:origin x="8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8DB09C-2439-4C0F-A4EE-F2BFD2C6DB1F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5270FA-C084-4772-AF64-20DD5141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6DCD59-4BA4-4CEA-BEB7-915C803CB195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C16868-9BE2-4B90-A899-79CA97E21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Buenos días. Hoy quiero hablar sobre MyLion, nuestra nueva plataforma de servicio para Leones y </a:t>
            </a:r>
            <a:r>
              <a:rPr lang="es-ES" dirty="0" err="1" smtClean="0"/>
              <a:t>Leos</a:t>
            </a:r>
            <a:r>
              <a:rPr lang="es-ES" dirty="0" smtClean="0"/>
              <a:t>.</a:t>
            </a:r>
            <a:r>
              <a:rPr lang="es-ES" baseline="0" dirty="0" smtClean="0"/>
              <a:t> MyLion es una de nuestras nuevas herramientas digitales para mejorar el servicio y conectar a Leones y </a:t>
            </a:r>
            <a:r>
              <a:rPr lang="es-ES" baseline="0" dirty="0" err="1" smtClean="0"/>
              <a:t>Leos</a:t>
            </a:r>
            <a:r>
              <a:rPr lang="es-ES" baseline="0" dirty="0" smtClean="0"/>
              <a:t> en todo el mundo.</a:t>
            </a:r>
            <a:endParaRPr lang="es-E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16868-9BE2-4B90-A899-79CA97E2166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83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 fontAlgn="base">
              <a:defRPr/>
            </a:pPr>
            <a:r>
              <a:rPr lang="es-ES"/>
              <a:t>Envíe mensajes a otros socios con MyLion mientras planifica su servicio.</a:t>
            </a:r>
          </a:p>
          <a:p>
            <a:pPr rtl="0" fontAlgn="base"/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1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C0308-AAF5-4C06-A7C8-09381E4F866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78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base"/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base"/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6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base"/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59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base"/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40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base"/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08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base"/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21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base"/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28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s-ES"/>
              <a:t>Participantes: Todos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C0308-AAF5-4C06-A7C8-09381E4F866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6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MyLion es una plataforma que puede usarse en una computadora de escritorio o portátil, tableta, teléfono móvil o cualquier dispositivo con un navegador web</a:t>
            </a:r>
            <a:r>
              <a:rPr lang="es-ES" baseline="0" dirty="0" smtClean="0"/>
              <a:t>. </a:t>
            </a:r>
            <a:r>
              <a:rPr lang="es-ES" baseline="0" dirty="0"/>
              <a:t>Puede descargar gratis la aplicación MyLion a su dispositivo móvil o iniciar la sesión de MyLion desde un navegador web.</a:t>
            </a:r>
          </a:p>
          <a:p>
            <a:endParaRPr lang="en-US" baseline="0" dirty="0" smtClean="0"/>
          </a:p>
          <a:p>
            <a:r>
              <a:rPr lang="es-ES" baseline="0" dirty="0"/>
              <a:t>MyLion nos ayuda a conectarnos y servir. </a:t>
            </a:r>
            <a:r>
              <a:rPr lang="es-ES" baseline="0" dirty="0" smtClean="0"/>
              <a:t>Con </a:t>
            </a:r>
            <a:r>
              <a:rPr lang="es-ES" baseline="0" dirty="0"/>
              <a:t>MyLion podrá: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/>
              <a:t>Planificar las próximas actividades de servicio y aprovechar los recursos de planificación de servicios relacionados con todas nuestras causas globales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/>
              <a:t>Informar rápidamente las actividades de servicio si es usted dirigente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/>
              <a:t>Enviar mensajes a otros usuarios de MyLion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/>
              <a:t>Explorar datos del servicio local y global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/>
              <a:t>Y mucho más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16868-9BE2-4B90-A899-79CA97E21669}" type="slidenum">
              <a:rPr lang="en-US" smtClean="0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5148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 fontAlgn="base"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00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 fontAlgn="base">
              <a:defRPr/>
            </a:pPr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01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base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81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base"/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43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fontAlgn="base"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41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fontAlgn="base"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6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Ahora echaremos un vistazo a la aplicación MyLion.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C0308-AAF5-4C06-A7C8-09381E4F866E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03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16868-9BE2-4B90-A899-79CA97E21669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697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C0308-AAF5-4C06-A7C8-09381E4F866E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3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s-ES" baseline="0" dirty="0"/>
              <a:t>¿Qué debemos saber todos sobre MyLion?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es-ES" baseline="0" dirty="0"/>
              <a:t>En primer lugar, MyLion está disponible en cualquier lugar desde cualquier dispositivo. </a:t>
            </a:r>
            <a:r>
              <a:rPr lang="es-ES" baseline="0" dirty="0" smtClean="0"/>
              <a:t>Se puede </a:t>
            </a:r>
            <a:r>
              <a:rPr lang="es-ES" baseline="0" dirty="0"/>
              <a:t>acceder a MyLion desde cualquier dispositivo con un navegador web. </a:t>
            </a:r>
            <a:r>
              <a:rPr lang="es-ES" baseline="0" dirty="0" smtClean="0"/>
              <a:t>Para </a:t>
            </a:r>
            <a:r>
              <a:rPr lang="es-ES" baseline="0" dirty="0"/>
              <a:t>obtener la mejor experiencia MyLion en su teléfono inteligente, descargue la aplicación MyLion desde la App Store (para </a:t>
            </a:r>
            <a:r>
              <a:rPr lang="es-ES" baseline="0" dirty="0" err="1"/>
              <a:t>iPhones</a:t>
            </a:r>
            <a:r>
              <a:rPr lang="es-ES" baseline="0" dirty="0"/>
              <a:t>) o Google Play Store (para teléfonos con sistema Android).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endParaRPr lang="en-US" baseline="0" dirty="0" smtClean="0"/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es-ES" baseline="0" dirty="0"/>
              <a:t>Estamos mejorando MyLion constantemente basándonos en los comentarios de los Leones y los Leos.  Antes de que MyLion estuviera disponible a nivel mundial, los Leones y Leos de todas las áreas estatutarias probaron el sitio web y la aplicación móvil.  Las recomendaciones de los socios hacen que MyLion sea mejor.  Con el tiempo, se irán añadiendo más funciones a MyLion.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endParaRPr lang="en-US" baseline="0" dirty="0" smtClean="0"/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es-ES" baseline="0" dirty="0"/>
              <a:t>MyLion será el destino para la planificación y presentación de informes de actividades de servicio a partir del 1 de julio de 2019.  Las demás funciones de MyLCI seguirán disponibles. Habrá disponibles webinars, cajas de herramientas de capacitación y otros recursos para ayudar a los Leones y los Leos a aprovechar MyLion y mejorar nuestro servicio.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FB3A-CC30-A549-992E-A97C46656D7F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43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C0308-AAF5-4C06-A7C8-09381E4F866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2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baseline="0" dirty="0"/>
              <a:t>Inscribirse para MyLion es un proceso de un solo paso.  Bien sea que se inscriba en el sitio web o en la aplicación móvil, puede usar el mismo nombre de usuario y contraseña para acceder a MyLion desde cualquier lugar.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FB3A-CC30-A549-992E-A97C46656D7F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53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Inscribirse en la aplicación </a:t>
            </a:r>
            <a:r>
              <a:rPr lang="es-ES" baseline="0"/>
              <a:t>móvil MyLion incluye los mismos pasos.  La inscripción es un proceso de un solo paso.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14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C0308-AAF5-4C06-A7C8-09381E4F866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9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 fontAlgn="base">
              <a:defRPr/>
            </a:pPr>
            <a:r>
              <a:rPr lang="es-ES"/>
              <a:t>La página principal de MyLion presenta todas sus opciones de servicio, hace hincapié en la travesía de servicio y deja claro que el impacto de servicio es personal.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03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base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ヒラギノ角ゴ Pro W3" charset="0"/>
              <a:cs typeface="ヒラギノ角ゴ Pro W3" charset="0"/>
            </a:endParaRPr>
          </a:p>
          <a:p>
            <a:pPr rtl="0" fontAlgn="base"/>
            <a:r>
              <a:rPr lang="es-ES" sz="1200" b="0" i="0" u="none" strike="noStrike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rPr>
              <a:t>Con la función de Descubrir de MyLion puede buscar actividades de servicio que estén teniendo lugar en cualquier parte del mundo o ver qué actividades de servicio están organizando sus compañeros Leones. Encuentre una actividad que le interese, verifique los detalles y únase a la actividad</a:t>
            </a:r>
            <a:r>
              <a:rPr lang="es-ES" sz="1200" b="0" i="0" u="none" strike="noStrike" baseline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7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emf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emf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emf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29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06401" y="1447800"/>
            <a:ext cx="5484284" cy="4876800"/>
          </a:xfrm>
        </p:spPr>
        <p:txBody>
          <a:bodyPr/>
          <a:lstStyle>
            <a:lvl1pPr marL="2301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6125" marR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lvl2pPr>
            <a:lvl3pPr marL="11445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Click to edit Master text styles</a:t>
            </a:r>
          </a:p>
          <a:p>
            <a:pPr marL="746125" marR="0" lvl="1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 Second level</a:t>
            </a:r>
          </a:p>
          <a:p>
            <a:pPr marL="1144588" marR="0" lvl="2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Third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6301317" y="1447800"/>
            <a:ext cx="5484284" cy="4876800"/>
          </a:xfrm>
        </p:spPr>
        <p:txBody>
          <a:bodyPr/>
          <a:lstStyle>
            <a:lvl1pPr marL="2301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6125" marR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lvl2pPr>
            <a:lvl3pPr marL="11445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Click to edit Master text styles</a:t>
            </a:r>
          </a:p>
          <a:p>
            <a:pPr marL="746125" marR="0" lvl="1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 Second level</a:t>
            </a:r>
          </a:p>
          <a:p>
            <a:pPr marL="1144588" marR="0" lvl="2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595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202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023" y="0"/>
            <a:ext cx="12271024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auto">
          <a:xfrm>
            <a:off x="-79025" y="0"/>
            <a:ext cx="12271025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1401"/>
            <a:ext cx="12192000" cy="458712"/>
          </a:xfrm>
        </p:spPr>
        <p:txBody>
          <a:bodyPr lIns="0" tIns="0" rIns="0" bIns="0" anchor="ctr" anchorCtr="0"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2000" b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684000" y="3308730"/>
            <a:ext cx="2952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33373B"/>
                </a:solidFill>
                <a:latin typeface="Arial" pitchFamily="34" charset="0"/>
                <a:ea typeface="ヒラギノ角ゴ Pro W3" pitchFamily="125" charset="-128"/>
              </a:rPr>
              <a:t>TM</a:t>
            </a:r>
            <a:endParaRPr lang="en-US" sz="1050">
              <a:solidFill>
                <a:srgbClr val="33373B"/>
              </a:solidFill>
              <a:latin typeface="Arial" pitchFamily="34" charset="0"/>
              <a:ea typeface="ヒラギノ角ゴ Pro W3" pitchFamily="125" charset="-128"/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58926"/>
            <a:ext cx="12192000" cy="458712"/>
          </a:xfrm>
        </p:spPr>
        <p:txBody>
          <a:bodyPr lIns="0" tIns="0" rIns="0" bIns="0" anchor="ctr" anchorCtr="0"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2000" b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78778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28600"/>
            <a:ext cx="514096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21920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99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44800" y="776445"/>
            <a:ext cx="65024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5547360" y="1688592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6724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3" tIns="22846" rIns="45693" bIns="2284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91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3351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06400" y="1447800"/>
            <a:ext cx="11379200" cy="4495800"/>
          </a:xfrm>
        </p:spPr>
        <p:txBody>
          <a:bodyPr/>
          <a:lstStyle>
            <a:lvl1pPr marL="230182" marR="0" indent="-230182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1pPr>
            <a:lvl2pPr marL="746107" marR="0" indent="-227008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 sz="1600"/>
            </a:lvl2pPr>
            <a:lvl3pPr marL="1144559" marR="0" indent="-230182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 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4381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585" indent="-609585" algn="ctr" defTabSz="914377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585" indent="-609585" algn="ctr" defTabSz="914377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8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0552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5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 flipH="1">
            <a:off x="0" y="0"/>
            <a:ext cx="12183533" cy="6870701"/>
            <a:chOff x="6350" y="-12700"/>
            <a:chExt cx="9137650" cy="687070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b="-1"/>
            <a:stretch/>
          </p:blipFill>
          <p:spPr>
            <a:xfrm>
              <a:off x="3124200" y="-12699"/>
              <a:ext cx="6019800" cy="6870700"/>
            </a:xfrm>
            <a:prstGeom prst="rect">
              <a:avLst/>
            </a:prstGeom>
          </p:spPr>
        </p:pic>
        <p:sp>
          <p:nvSpPr>
            <p:cNvPr id="19" name="Freeform: Shape 18"/>
            <p:cNvSpPr/>
            <p:nvPr/>
          </p:nvSpPr>
          <p:spPr>
            <a:xfrm>
              <a:off x="285750" y="-12700"/>
              <a:ext cx="5645150" cy="6870700"/>
            </a:xfrm>
            <a:custGeom>
              <a:avLst/>
              <a:gdLst>
                <a:gd name="connsiteX0" fmla="*/ 0 w 4787900"/>
                <a:gd name="connsiteY0" fmla="*/ 0 h 6870700"/>
                <a:gd name="connsiteX1" fmla="*/ 2959100 w 4787900"/>
                <a:gd name="connsiteY1" fmla="*/ 0 h 6870700"/>
                <a:gd name="connsiteX2" fmla="*/ 4787900 w 4787900"/>
                <a:gd name="connsiteY2" fmla="*/ 6870700 h 6870700"/>
                <a:gd name="connsiteX3" fmla="*/ 0 w 4787900"/>
                <a:gd name="connsiteY3" fmla="*/ 6870700 h 6870700"/>
                <a:gd name="connsiteX4" fmla="*/ 0 w 4787900"/>
                <a:gd name="connsiteY4" fmla="*/ 0 h 68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7900" h="6870700">
                  <a:moveTo>
                    <a:pt x="0" y="0"/>
                  </a:moveTo>
                  <a:lnTo>
                    <a:pt x="2959100" y="0"/>
                  </a:lnTo>
                  <a:lnTo>
                    <a:pt x="4787900" y="6870700"/>
                  </a:lnTo>
                  <a:lnTo>
                    <a:pt x="0" y="6870700"/>
                  </a:lnTo>
                  <a:cubicBezTo>
                    <a:pt x="4233" y="4576233"/>
                    <a:pt x="8467" y="228176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6350" y="-12700"/>
              <a:ext cx="5645150" cy="6870700"/>
            </a:xfrm>
            <a:custGeom>
              <a:avLst/>
              <a:gdLst>
                <a:gd name="connsiteX0" fmla="*/ 0 w 4787900"/>
                <a:gd name="connsiteY0" fmla="*/ 0 h 6870700"/>
                <a:gd name="connsiteX1" fmla="*/ 2959100 w 4787900"/>
                <a:gd name="connsiteY1" fmla="*/ 0 h 6870700"/>
                <a:gd name="connsiteX2" fmla="*/ 4787900 w 4787900"/>
                <a:gd name="connsiteY2" fmla="*/ 6870700 h 6870700"/>
                <a:gd name="connsiteX3" fmla="*/ 0 w 4787900"/>
                <a:gd name="connsiteY3" fmla="*/ 6870700 h 6870700"/>
                <a:gd name="connsiteX4" fmla="*/ 0 w 4787900"/>
                <a:gd name="connsiteY4" fmla="*/ 0 h 68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7900" h="6870700">
                  <a:moveTo>
                    <a:pt x="0" y="0"/>
                  </a:moveTo>
                  <a:lnTo>
                    <a:pt x="2959100" y="0"/>
                  </a:lnTo>
                  <a:lnTo>
                    <a:pt x="4787900" y="6870700"/>
                  </a:lnTo>
                  <a:lnTo>
                    <a:pt x="0" y="6870700"/>
                  </a:lnTo>
                  <a:cubicBezTo>
                    <a:pt x="4233" y="4576233"/>
                    <a:pt x="8467" y="228176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27" t="1334"/>
            <a:stretch/>
          </p:blipFill>
          <p:spPr>
            <a:xfrm>
              <a:off x="6351" y="0"/>
              <a:ext cx="5355479" cy="6858000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99200" y="3928451"/>
            <a:ext cx="5486400" cy="774208"/>
          </a:xfrm>
        </p:spPr>
        <p:txBody>
          <a:bodyPr vert="horz" lIns="0" tIns="0" rIns="0" bIns="0" anchor="t" anchorCtr="0">
            <a:normAutofit/>
          </a:bodyPr>
          <a:lstStyle>
            <a:lvl1pPr marL="288925" indent="-288925" algn="r">
              <a:defRPr lang="en-US" sz="2400" b="0" i="0" kern="1200" dirty="0">
                <a:solidFill>
                  <a:schemeClr val="tx2"/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defRPr>
            </a:lvl1pPr>
          </a:lstStyle>
          <a:p>
            <a:pPr marL="0" lvl="0" indent="0"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5709779"/>
            <a:ext cx="6299200" cy="458712"/>
          </a:xfrm>
        </p:spPr>
        <p:txBody>
          <a:bodyPr lIns="0" tIns="0" rIns="0" bIns="0" anchor="t" anchorCtr="0"/>
          <a:lstStyle>
            <a:lvl1pPr marL="0" indent="0" algn="r"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Segoe UI Light" panose="020B0502040204020203" pitchFamily="34" charset="0"/>
                <a:ea typeface="ヒラギノ角ゴ Pro W3" pitchFamily="125" charset="-128"/>
                <a:cs typeface="Segoe UI Light" panose="020B0502040204020203" pitchFamily="34" charset="0"/>
              </a:defRPr>
            </a:lvl1pPr>
          </a:lstStyle>
          <a:p>
            <a:pPr marL="0" lvl="0" indent="0"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2971801"/>
            <a:ext cx="2794000" cy="739501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0" y="4831401"/>
            <a:ext cx="5892800" cy="458712"/>
          </a:xfrm>
        </p:spPr>
        <p:txBody>
          <a:bodyPr lIns="0" tIns="0" rIns="0" bIns="0" anchor="ctr" anchorCtr="0"/>
          <a:lstStyle>
            <a:lvl1pPr marL="0" indent="0" algn="r" rtl="0" fontAlgn="base">
              <a:spcBef>
                <a:spcPct val="0"/>
              </a:spcBef>
              <a:spcAft>
                <a:spcPct val="0"/>
              </a:spcAft>
              <a:buNone/>
              <a:defRPr lang="en-US" sz="2000" kern="1200" dirty="0">
                <a:solidFill>
                  <a:schemeClr val="tx1"/>
                </a:solidFill>
                <a:latin typeface="Segoe UI Light" panose="020B0502040204020203" pitchFamily="34" charset="0"/>
                <a:ea typeface="ヒラギノ角ゴ Pro W3" pitchFamily="125" charset="-128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5384800" y="6096001"/>
            <a:ext cx="6400800" cy="403055"/>
          </a:xfrm>
        </p:spPr>
        <p:txBody>
          <a:bodyPr lIns="0" anchor="ctr" anchorCtr="0"/>
          <a:lstStyle>
            <a:lvl1pPr marL="0" indent="0" algn="r">
              <a:buNone/>
              <a:defRPr lang="en-US" sz="1600" kern="1200" dirty="0">
                <a:solidFill>
                  <a:schemeClr val="tx1">
                    <a:lumMod val="40000"/>
                    <a:lumOff val="60000"/>
                  </a:schemeClr>
                </a:solidFill>
                <a:latin typeface="Segoe UI Light" panose="020B0502040204020203" pitchFamily="34" charset="0"/>
                <a:ea typeface="ヒラギノ角ゴ Pro W3" pitchFamily="125" charset="-128"/>
                <a:cs typeface="Segoe UI Light" panose="020B0502040204020203" pitchFamily="34" charset="0"/>
              </a:defRPr>
            </a:lvl1pPr>
          </a:lstStyle>
          <a:p>
            <a:pPr marL="0" lvl="0" indent="0"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684000" y="3308730"/>
            <a:ext cx="2952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33373B"/>
                </a:solidFill>
                <a:latin typeface="Arial" pitchFamily="34" charset="0"/>
                <a:ea typeface="ヒラギノ角ゴ Pro W3" pitchFamily="125" charset="-128"/>
              </a:rPr>
              <a:t>TM</a:t>
            </a:r>
            <a:endParaRPr lang="en-US" sz="1050">
              <a:solidFill>
                <a:srgbClr val="33373B"/>
              </a:solidFill>
              <a:latin typeface="Arial" pitchFamily="34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8175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6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36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prstClr val="white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29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 flipH="1">
            <a:off x="0" y="0"/>
            <a:ext cx="12183533" cy="6870701"/>
            <a:chOff x="6350" y="-12700"/>
            <a:chExt cx="9137650" cy="687070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b="-1"/>
            <a:stretch/>
          </p:blipFill>
          <p:spPr>
            <a:xfrm>
              <a:off x="3124200" y="-12699"/>
              <a:ext cx="6019800" cy="6870700"/>
            </a:xfrm>
            <a:prstGeom prst="rect">
              <a:avLst/>
            </a:prstGeom>
          </p:spPr>
        </p:pic>
        <p:sp>
          <p:nvSpPr>
            <p:cNvPr id="19" name="Freeform: Shape 18"/>
            <p:cNvSpPr/>
            <p:nvPr/>
          </p:nvSpPr>
          <p:spPr>
            <a:xfrm>
              <a:off x="285750" y="-12700"/>
              <a:ext cx="5645150" cy="6870700"/>
            </a:xfrm>
            <a:custGeom>
              <a:avLst/>
              <a:gdLst>
                <a:gd name="connsiteX0" fmla="*/ 0 w 4787900"/>
                <a:gd name="connsiteY0" fmla="*/ 0 h 6870700"/>
                <a:gd name="connsiteX1" fmla="*/ 2959100 w 4787900"/>
                <a:gd name="connsiteY1" fmla="*/ 0 h 6870700"/>
                <a:gd name="connsiteX2" fmla="*/ 4787900 w 4787900"/>
                <a:gd name="connsiteY2" fmla="*/ 6870700 h 6870700"/>
                <a:gd name="connsiteX3" fmla="*/ 0 w 4787900"/>
                <a:gd name="connsiteY3" fmla="*/ 6870700 h 6870700"/>
                <a:gd name="connsiteX4" fmla="*/ 0 w 4787900"/>
                <a:gd name="connsiteY4" fmla="*/ 0 h 68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7900" h="6870700">
                  <a:moveTo>
                    <a:pt x="0" y="0"/>
                  </a:moveTo>
                  <a:lnTo>
                    <a:pt x="2959100" y="0"/>
                  </a:lnTo>
                  <a:lnTo>
                    <a:pt x="4787900" y="6870700"/>
                  </a:lnTo>
                  <a:lnTo>
                    <a:pt x="0" y="6870700"/>
                  </a:lnTo>
                  <a:cubicBezTo>
                    <a:pt x="4233" y="4576233"/>
                    <a:pt x="8467" y="228176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6350" y="-12700"/>
              <a:ext cx="5645150" cy="6870700"/>
            </a:xfrm>
            <a:custGeom>
              <a:avLst/>
              <a:gdLst>
                <a:gd name="connsiteX0" fmla="*/ 0 w 4787900"/>
                <a:gd name="connsiteY0" fmla="*/ 0 h 6870700"/>
                <a:gd name="connsiteX1" fmla="*/ 2959100 w 4787900"/>
                <a:gd name="connsiteY1" fmla="*/ 0 h 6870700"/>
                <a:gd name="connsiteX2" fmla="*/ 4787900 w 4787900"/>
                <a:gd name="connsiteY2" fmla="*/ 6870700 h 6870700"/>
                <a:gd name="connsiteX3" fmla="*/ 0 w 4787900"/>
                <a:gd name="connsiteY3" fmla="*/ 6870700 h 6870700"/>
                <a:gd name="connsiteX4" fmla="*/ 0 w 4787900"/>
                <a:gd name="connsiteY4" fmla="*/ 0 h 68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7900" h="6870700">
                  <a:moveTo>
                    <a:pt x="0" y="0"/>
                  </a:moveTo>
                  <a:lnTo>
                    <a:pt x="2959100" y="0"/>
                  </a:lnTo>
                  <a:lnTo>
                    <a:pt x="4787900" y="6870700"/>
                  </a:lnTo>
                  <a:lnTo>
                    <a:pt x="0" y="6870700"/>
                  </a:lnTo>
                  <a:cubicBezTo>
                    <a:pt x="4233" y="4576233"/>
                    <a:pt x="8467" y="228176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27" t="1334"/>
            <a:stretch/>
          </p:blipFill>
          <p:spPr>
            <a:xfrm>
              <a:off x="6351" y="0"/>
              <a:ext cx="5355479" cy="6858000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99200" y="3928451"/>
            <a:ext cx="5486400" cy="774208"/>
          </a:xfrm>
        </p:spPr>
        <p:txBody>
          <a:bodyPr vert="horz" lIns="0" tIns="0" rIns="0" bIns="0" anchor="t" anchorCtr="0">
            <a:normAutofit/>
          </a:bodyPr>
          <a:lstStyle>
            <a:lvl1pPr marL="288925" indent="-288925" algn="r">
              <a:defRPr lang="en-US" sz="2400" b="0" i="0" kern="1200" dirty="0">
                <a:solidFill>
                  <a:schemeClr val="tx2"/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defRPr>
            </a:lvl1pPr>
          </a:lstStyle>
          <a:p>
            <a:pPr marL="0" lvl="0" indent="0"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5709779"/>
            <a:ext cx="6299200" cy="458712"/>
          </a:xfrm>
        </p:spPr>
        <p:txBody>
          <a:bodyPr lIns="0" tIns="0" rIns="0" bIns="0" anchor="t" anchorCtr="0"/>
          <a:lstStyle>
            <a:lvl1pPr marL="0" indent="0" algn="r"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Segoe UI Light" panose="020B0502040204020203" pitchFamily="34" charset="0"/>
                <a:ea typeface="ヒラギノ角ゴ Pro W3" pitchFamily="125" charset="-128"/>
                <a:cs typeface="Segoe UI Light" panose="020B0502040204020203" pitchFamily="34" charset="0"/>
              </a:defRPr>
            </a:lvl1pPr>
          </a:lstStyle>
          <a:p>
            <a:pPr marL="0" lvl="0" indent="0"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2971801"/>
            <a:ext cx="2794000" cy="739501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0" y="4831401"/>
            <a:ext cx="5892800" cy="458712"/>
          </a:xfrm>
        </p:spPr>
        <p:txBody>
          <a:bodyPr lIns="0" tIns="0" rIns="0" bIns="0" anchor="ctr" anchorCtr="0"/>
          <a:lstStyle>
            <a:lvl1pPr marL="0" indent="0" algn="r" rtl="0" fontAlgn="base">
              <a:spcBef>
                <a:spcPct val="0"/>
              </a:spcBef>
              <a:spcAft>
                <a:spcPct val="0"/>
              </a:spcAft>
              <a:buNone/>
              <a:defRPr lang="en-US" sz="2000" kern="1200" dirty="0">
                <a:solidFill>
                  <a:schemeClr val="tx1"/>
                </a:solidFill>
                <a:latin typeface="Segoe UI Light" panose="020B0502040204020203" pitchFamily="34" charset="0"/>
                <a:ea typeface="ヒラギノ角ゴ Pro W3" pitchFamily="125" charset="-128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5384800" y="6096001"/>
            <a:ext cx="6400800" cy="403055"/>
          </a:xfrm>
        </p:spPr>
        <p:txBody>
          <a:bodyPr lIns="0" anchor="ctr" anchorCtr="0"/>
          <a:lstStyle>
            <a:lvl1pPr marL="0" indent="0" algn="r">
              <a:buNone/>
              <a:defRPr lang="en-US" sz="1600" kern="1200" dirty="0">
                <a:solidFill>
                  <a:schemeClr val="tx1">
                    <a:lumMod val="40000"/>
                    <a:lumOff val="60000"/>
                  </a:schemeClr>
                </a:solidFill>
                <a:latin typeface="Segoe UI Light" panose="020B0502040204020203" pitchFamily="34" charset="0"/>
                <a:ea typeface="ヒラギノ角ゴ Pro W3" pitchFamily="125" charset="-128"/>
                <a:cs typeface="Segoe UI Light" panose="020B0502040204020203" pitchFamily="34" charset="0"/>
              </a:defRPr>
            </a:lvl1pPr>
          </a:lstStyle>
          <a:p>
            <a:pPr marL="0" lvl="0" indent="0"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684000" y="3308730"/>
            <a:ext cx="2952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33373B"/>
                </a:solidFill>
                <a:latin typeface="Arial" pitchFamily="34" charset="0"/>
                <a:ea typeface="ヒラギノ角ゴ Pro W3" pitchFamily="125" charset="-128"/>
              </a:rPr>
              <a:t>TM</a:t>
            </a:r>
            <a:endParaRPr lang="en-US" sz="1050">
              <a:solidFill>
                <a:srgbClr val="33373B"/>
              </a:solidFill>
              <a:latin typeface="Arial" pitchFamily="34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74548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6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179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943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0033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serve.org/wp-content/uploads/2017/02/featured-story-2.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4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699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219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512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06400" y="1447800"/>
            <a:ext cx="11379200" cy="4495800"/>
          </a:xfrm>
        </p:spPr>
        <p:txBody>
          <a:bodyPr/>
          <a:lstStyle>
            <a:lvl1pPr marL="2301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1pPr>
            <a:lvl2pPr marL="746125" marR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 sz="1600"/>
            </a:lvl2pPr>
            <a:lvl3pPr marL="11445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 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666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9450D9-EA07-EE4E-B559-A57F70FC35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9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622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06401" y="1447800"/>
            <a:ext cx="5484284" cy="4876800"/>
          </a:xfrm>
        </p:spPr>
        <p:txBody>
          <a:bodyPr/>
          <a:lstStyle>
            <a:lvl1pPr marL="2301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6125" marR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lvl2pPr>
            <a:lvl3pPr marL="11445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Click to edit Master text styles</a:t>
            </a:r>
          </a:p>
          <a:p>
            <a:pPr marL="746125" marR="0" lvl="1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 Second level</a:t>
            </a:r>
          </a:p>
          <a:p>
            <a:pPr marL="1144588" marR="0" lvl="2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Third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6301317" y="1447800"/>
            <a:ext cx="5484284" cy="4876800"/>
          </a:xfrm>
        </p:spPr>
        <p:txBody>
          <a:bodyPr/>
          <a:lstStyle>
            <a:lvl1pPr marL="2301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6125" marR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lvl2pPr>
            <a:lvl3pPr marL="11445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Click to edit Master text styles</a:t>
            </a:r>
          </a:p>
          <a:p>
            <a:pPr marL="746125" marR="0" lvl="1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 Second level</a:t>
            </a:r>
          </a:p>
          <a:p>
            <a:pPr marL="1144588" marR="0" lvl="2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1877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82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023" y="0"/>
            <a:ext cx="12271024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auto">
          <a:xfrm>
            <a:off x="-79025" y="0"/>
            <a:ext cx="12271025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1401"/>
            <a:ext cx="12192000" cy="458712"/>
          </a:xfrm>
        </p:spPr>
        <p:txBody>
          <a:bodyPr lIns="0" tIns="0" rIns="0" bIns="0" anchor="ctr" anchorCtr="0"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2000" b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684000" y="3308730"/>
            <a:ext cx="2952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33373B"/>
                </a:solidFill>
                <a:latin typeface="Arial" pitchFamily="34" charset="0"/>
                <a:ea typeface="ヒラギノ角ゴ Pro W3" pitchFamily="125" charset="-128"/>
              </a:rPr>
              <a:t>TM</a:t>
            </a:r>
            <a:endParaRPr lang="en-US" sz="1050">
              <a:solidFill>
                <a:srgbClr val="33373B"/>
              </a:solidFill>
              <a:latin typeface="Arial" pitchFamily="34" charset="0"/>
              <a:ea typeface="ヒラギノ角ゴ Pro W3" pitchFamily="125" charset="-128"/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58926"/>
            <a:ext cx="12192000" cy="458712"/>
          </a:xfrm>
        </p:spPr>
        <p:txBody>
          <a:bodyPr lIns="0" tIns="0" rIns="0" bIns="0" anchor="ctr" anchorCtr="0"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2000" b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62183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6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44800" y="776445"/>
            <a:ext cx="65024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5547360" y="1688592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6539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9DD8C5-BFF5-8648-9A1A-E9B3DA1F3752}"/>
              </a:ext>
            </a:extLst>
          </p:cNvPr>
          <p:cNvSpPr/>
          <p:nvPr userDrawn="1"/>
        </p:nvSpPr>
        <p:spPr>
          <a:xfrm>
            <a:off x="5225844" y="4343400"/>
            <a:ext cx="1740310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881" y="1600200"/>
            <a:ext cx="2514236" cy="2380982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xmlns="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val="332564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334000" y="30480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-1" y="1362736"/>
            <a:ext cx="1217480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SINGLE LINE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47763" y="3763982"/>
            <a:ext cx="9845675" cy="2041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FontTx/>
              <a:buNone/>
              <a:defRPr sz="2400"/>
            </a:lvl2pPr>
            <a:lvl3pPr marL="914400" indent="0" algn="ctr">
              <a:buFontTx/>
              <a:buNone/>
              <a:defRPr sz="2400"/>
            </a:lvl3pPr>
            <a:lvl4pPr marL="1371600" indent="0" algn="ctr">
              <a:buFontTx/>
              <a:buNone/>
              <a:defRPr sz="2400"/>
            </a:lvl4pPr>
            <a:lvl5pPr marL="1828800" indent="0" algn="ctr"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9370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22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A5496"/>
              </a:solidFill>
            </a:endParaRP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xmlns="" id="{2DF117E6-43E8-154D-8E0B-E4E4B3089F5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471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A1CFA8-01F3-7141-8733-9BD22717A16A}"/>
              </a:ext>
            </a:extLst>
          </p:cNvPr>
          <p:cNvSpPr/>
          <p:nvPr userDrawn="1"/>
        </p:nvSpPr>
        <p:spPr bwMode="auto">
          <a:xfrm>
            <a:off x="0" y="0"/>
            <a:ext cx="12192000" cy="91260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42396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62880A-AC72-9845-9312-842AB25FEBC5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xmlns="" id="{DC567EA0-7E42-764C-894D-CB400D26C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27" y="3206478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xmlns="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88705"/>
            <a:ext cx="5672943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3672694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A549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0CC6FFA-9190-C446-B892-8505F567962E}"/>
              </a:ext>
            </a:extLst>
          </p:cNvPr>
          <p:cNvSpPr/>
          <p:nvPr userDrawn="1"/>
        </p:nvSpPr>
        <p:spPr bwMode="auto">
          <a:xfrm>
            <a:off x="0" y="0"/>
            <a:ext cx="428114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:a16="http://schemas.microsoft.com/office/drawing/2014/main" xmlns="" id="{351EE3E6-C00E-3840-AE2F-425380247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" y="-457200"/>
            <a:ext cx="8686802" cy="847397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ABCF45D-15BA-F544-A2F1-1B5A8159B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743200"/>
            <a:ext cx="32766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A5496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5795C4B-63C3-3242-871B-1253E5636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381000"/>
            <a:ext cx="7239000" cy="6019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519099" indent="0">
              <a:buNone/>
              <a:defRPr sz="2000"/>
            </a:lvl2pPr>
            <a:lvl3pPr marL="914377" indent="0">
              <a:buNone/>
              <a:defRPr sz="2000"/>
            </a:lvl3pPr>
            <a:lvl4pPr marL="1371565" indent="0">
              <a:buNone/>
              <a:defRPr sz="2000"/>
            </a:lvl4pPr>
            <a:lvl5pPr marL="1828755" indent="0">
              <a:buNone/>
              <a:defRPr sz="2000"/>
            </a:lvl5pPr>
          </a:lstStyle>
          <a:p>
            <a:r>
              <a:rPr lang="en-US" sz="2000" dirty="0"/>
              <a:t>Lorem ipsum dolor sit amet,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</a:t>
            </a:r>
            <a:r>
              <a:rPr lang="en-US" sz="2000" dirty="0" err="1"/>
              <a:t>sed</a:t>
            </a:r>
            <a:r>
              <a:rPr lang="en-US" sz="2000" dirty="0"/>
              <a:t>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</a:t>
            </a:r>
            <a:r>
              <a:rPr lang="en-US" sz="2000" dirty="0" err="1"/>
              <a:t>dolore</a:t>
            </a:r>
            <a:r>
              <a:rPr lang="en-US" sz="2000" dirty="0"/>
              <a:t> magna </a:t>
            </a:r>
            <a:r>
              <a:rPr lang="en-US" sz="2000" dirty="0" err="1"/>
              <a:t>aliqua</a:t>
            </a:r>
            <a:r>
              <a:rPr lang="en-US" sz="2000" dirty="0"/>
              <a:t>. Semper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 cursus. </a:t>
            </a:r>
            <a:r>
              <a:rPr lang="en-US" sz="2000" dirty="0" err="1"/>
              <a:t>Scelerisque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</a:t>
            </a:r>
            <a:r>
              <a:rPr lang="en-US" sz="2000" dirty="0" err="1"/>
              <a:t>pulvinar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 et </a:t>
            </a:r>
            <a:r>
              <a:rPr lang="en-US" sz="2000" dirty="0" err="1"/>
              <a:t>netus</a:t>
            </a:r>
            <a:r>
              <a:rPr lang="en-US" sz="2000" dirty="0"/>
              <a:t>. </a:t>
            </a:r>
            <a:r>
              <a:rPr lang="en-US" sz="2000" dirty="0" err="1"/>
              <a:t>Curabitur</a:t>
            </a:r>
            <a:r>
              <a:rPr lang="en-US" sz="2000" dirty="0"/>
              <a:t> vitae </a:t>
            </a:r>
            <a:r>
              <a:rPr lang="en-US" sz="2000" dirty="0" err="1"/>
              <a:t>nunc</a:t>
            </a:r>
            <a:r>
              <a:rPr lang="en-US" sz="2000" dirty="0"/>
              <a:t>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dignissim</a:t>
            </a:r>
            <a:r>
              <a:rPr lang="en-US" sz="2000" dirty="0"/>
              <a:t> </a:t>
            </a:r>
            <a:r>
              <a:rPr lang="en-US" sz="2000" dirty="0" err="1"/>
              <a:t>sodales</a:t>
            </a:r>
            <a:r>
              <a:rPr lang="en-US" sz="2000" dirty="0"/>
              <a:t>. </a:t>
            </a:r>
            <a:r>
              <a:rPr lang="en-US" sz="2000" dirty="0" err="1"/>
              <a:t>Consequat</a:t>
            </a:r>
            <a:r>
              <a:rPr lang="en-US" sz="2000" dirty="0"/>
              <a:t> ac </a:t>
            </a:r>
            <a:r>
              <a:rPr lang="en-US" sz="2000" dirty="0" err="1"/>
              <a:t>felis</a:t>
            </a:r>
            <a:r>
              <a:rPr lang="en-US" sz="2000" dirty="0"/>
              <a:t> </a:t>
            </a:r>
            <a:r>
              <a:rPr lang="en-US" sz="2000" dirty="0" err="1"/>
              <a:t>donec</a:t>
            </a:r>
            <a:r>
              <a:rPr lang="en-US" sz="2000" dirty="0"/>
              <a:t> et </a:t>
            </a:r>
            <a:r>
              <a:rPr lang="en-US" sz="2000" dirty="0" err="1"/>
              <a:t>odio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. At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duis</a:t>
            </a:r>
            <a:r>
              <a:rPr lang="en-US" sz="2000" dirty="0"/>
              <a:t> convallis. </a:t>
            </a:r>
            <a:r>
              <a:rPr lang="en-US" sz="2000" dirty="0" err="1"/>
              <a:t>Commodo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facilisi</a:t>
            </a:r>
            <a:r>
              <a:rPr lang="en-US" sz="2000" dirty="0"/>
              <a:t> </a:t>
            </a:r>
            <a:r>
              <a:rPr lang="en-US" sz="2000" dirty="0" err="1"/>
              <a:t>nullam</a:t>
            </a:r>
            <a:r>
              <a:rPr lang="en-US" sz="2000" dirty="0"/>
              <a:t> </a:t>
            </a:r>
            <a:r>
              <a:rPr lang="en-US" sz="2000" dirty="0" err="1"/>
              <a:t>vehicula</a:t>
            </a:r>
            <a:r>
              <a:rPr lang="en-US" sz="2000" dirty="0"/>
              <a:t> ipsum. Nunc </a:t>
            </a:r>
            <a:r>
              <a:rPr lang="en-US" sz="2000" dirty="0" err="1"/>
              <a:t>lobortis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</a:t>
            </a:r>
            <a:r>
              <a:rPr lang="en-US" sz="2000" dirty="0" err="1"/>
              <a:t>faucibus</a:t>
            </a:r>
            <a:r>
              <a:rPr lang="en-US" sz="2000" dirty="0"/>
              <a:t> </a:t>
            </a:r>
            <a:r>
              <a:rPr lang="en-US" sz="2000" dirty="0" err="1"/>
              <a:t>purus</a:t>
            </a:r>
            <a:r>
              <a:rPr lang="en-US" sz="2000" dirty="0"/>
              <a:t> in </a:t>
            </a:r>
            <a:r>
              <a:rPr lang="en-US" sz="2000" dirty="0" err="1"/>
              <a:t>massa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Nunc </a:t>
            </a:r>
            <a:r>
              <a:rPr lang="en-US" sz="2000" dirty="0" err="1"/>
              <a:t>faucibus</a:t>
            </a:r>
            <a:r>
              <a:rPr lang="en-US" sz="2000" dirty="0"/>
              <a:t> a </a:t>
            </a:r>
            <a:r>
              <a:rPr lang="en-US" sz="2000" dirty="0" err="1"/>
              <a:t>pellentesque</a:t>
            </a:r>
            <a:r>
              <a:rPr lang="en-US" sz="2000" dirty="0"/>
              <a:t> sit amet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eget</a:t>
            </a:r>
            <a:r>
              <a:rPr lang="en-US" sz="2000" dirty="0"/>
              <a:t> dolor </a:t>
            </a:r>
            <a:r>
              <a:rPr lang="en-US" sz="2000" dirty="0" err="1"/>
              <a:t>morbi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amet. </a:t>
            </a:r>
            <a:r>
              <a:rPr lang="en-US" sz="2000" dirty="0" err="1"/>
              <a:t>Malesuada</a:t>
            </a:r>
            <a:r>
              <a:rPr lang="en-US" sz="2000" dirty="0"/>
              <a:t> fames ac </a:t>
            </a:r>
            <a:r>
              <a:rPr lang="en-US" sz="2000" dirty="0" err="1"/>
              <a:t>turpis</a:t>
            </a:r>
            <a:r>
              <a:rPr lang="en-US" sz="2000" dirty="0"/>
              <a:t> </a:t>
            </a:r>
            <a:r>
              <a:rPr lang="en-US" sz="2000" dirty="0" err="1"/>
              <a:t>egestas</a:t>
            </a:r>
            <a:r>
              <a:rPr lang="en-US" sz="2000" dirty="0"/>
              <a:t> integer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aliquet</a:t>
            </a:r>
            <a:r>
              <a:rPr lang="en-US" sz="2000" dirty="0"/>
              <a:t> </a:t>
            </a:r>
            <a:r>
              <a:rPr lang="en-US" sz="2000" dirty="0" err="1"/>
              <a:t>nibh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at in </a:t>
            </a:r>
            <a:r>
              <a:rPr lang="en-US" sz="2000" dirty="0" err="1"/>
              <a:t>tellus</a:t>
            </a:r>
            <a:r>
              <a:rPr lang="en-US" sz="2000" dirty="0"/>
              <a:t> integer. Quam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 id </a:t>
            </a:r>
            <a:r>
              <a:rPr lang="en-US" sz="2000" dirty="0" err="1"/>
              <a:t>neque</a:t>
            </a:r>
            <a:r>
              <a:rPr lang="en-US" sz="2000" dirty="0"/>
              <a:t>. Pretium </a:t>
            </a:r>
            <a:r>
              <a:rPr lang="en-US" sz="2000" dirty="0" err="1"/>
              <a:t>aenean</a:t>
            </a:r>
            <a:r>
              <a:rPr lang="en-US" sz="2000" dirty="0"/>
              <a:t> pharetra magna ac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vestibulum</a:t>
            </a:r>
            <a:r>
              <a:rPr lang="en-US" sz="2000" dirty="0"/>
              <a:t>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7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0218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A5496"/>
              </a:solidFill>
            </a:endParaRPr>
          </a:p>
        </p:txBody>
      </p:sp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xmlns="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0"/>
            <a:ext cx="7280754" cy="710237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19138A4-B106-5647-9E25-A0B9EA158B40}"/>
              </a:ext>
            </a:extLst>
          </p:cNvPr>
          <p:cNvCxnSpPr/>
          <p:nvPr userDrawn="1"/>
        </p:nvCxnSpPr>
        <p:spPr>
          <a:xfrm>
            <a:off x="838200" y="1219200"/>
            <a:ext cx="5029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19E429-053A-3346-AB28-6614388486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541946"/>
            <a:ext cx="964932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44078"/>
            <a:ext cx="86868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9D66FD4-71EE-4B42-B6B1-1C529A8A8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535008"/>
            <a:ext cx="59436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sz="2400" b="1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Date</a:t>
            </a:r>
            <a:endParaRPr lang="pl-PL" sz="2400" b="1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r>
              <a:rPr lang="pl-PL" sz="1800" dirty="0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00:00-00:00 </a:t>
            </a:r>
          </a:p>
          <a:p>
            <a:r>
              <a:rPr lang="pl-PL" sz="1800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Location</a:t>
            </a:r>
            <a:endParaRPr lang="en-US" sz="1800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C013E082-34F3-3748-A287-98FA86956B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124200"/>
            <a:ext cx="87630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519099" indent="0">
              <a:buNone/>
              <a:defRPr sz="2400"/>
            </a:lvl2pPr>
            <a:lvl3pPr marL="914377" indent="0">
              <a:buNone/>
              <a:defRPr sz="2400"/>
            </a:lvl3pPr>
            <a:lvl4pPr marL="1371565" indent="0">
              <a:buNone/>
              <a:defRPr sz="2400"/>
            </a:lvl4pPr>
            <a:lvl5pPr marL="1828755" indent="0">
              <a:buNone/>
              <a:defRPr sz="2400"/>
            </a:lvl5pPr>
          </a:lstStyle>
          <a:p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2200" dirty="0">
              <a:solidFill>
                <a:schemeClr val="accent6">
                  <a:lumMod val="50000"/>
                  <a:lumOff val="50000"/>
                </a:schemeClr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548678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F2B938-A092-8A40-BA9E-36EB895796A6}"/>
              </a:ext>
            </a:extLst>
          </p:cNvPr>
          <p:cNvSpPr txBox="1"/>
          <p:nvPr userDrawn="1"/>
        </p:nvSpPr>
        <p:spPr>
          <a:xfrm>
            <a:off x="342901" y="385480"/>
            <a:ext cx="3505200" cy="62478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A549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44078"/>
            <a:ext cx="86868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CCD10A15-415D-E249-9DE4-AB27B911E0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1828800"/>
            <a:ext cx="78486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519099" indent="0">
              <a:buNone/>
              <a:defRPr sz="2000"/>
            </a:lvl2pPr>
            <a:lvl3pPr marL="914377" indent="0">
              <a:buNone/>
              <a:defRPr sz="2000"/>
            </a:lvl3pPr>
            <a:lvl4pPr marL="1371565" indent="0">
              <a:buNone/>
              <a:defRPr sz="2000"/>
            </a:lvl4pPr>
            <a:lvl5pPr marL="1828755" indent="0">
              <a:buNone/>
              <a:defRPr sz="2000"/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non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13897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xmlns="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8869BDF-F147-3242-B3B9-51909D49BAB7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F68A244-CECA-F041-AD70-910F56A47209}"/>
              </a:ext>
            </a:extLst>
          </p:cNvPr>
          <p:cNvSpPr/>
          <p:nvPr userDrawn="1"/>
        </p:nvSpPr>
        <p:spPr bwMode="auto">
          <a:xfrm>
            <a:off x="8763000" y="3064705"/>
            <a:ext cx="2398894" cy="2398894"/>
          </a:xfrm>
          <a:prstGeom prst="ellipse">
            <a:avLst/>
          </a:prstGeom>
          <a:solidFill>
            <a:srgbClr val="1023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587437"/>
            <a:ext cx="6172200" cy="14478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9BE79663-AD90-FF47-A2BC-2688925AA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1150" y="4343400"/>
            <a:ext cx="161925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9099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5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5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Descriptor copy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51F41AD-9823-E448-BF4A-350AC5B7E5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8356" y="3168337"/>
            <a:ext cx="604837" cy="1143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  <a:lvl2pPr>
              <a:defRPr sz="4800" b="1"/>
            </a:lvl2pPr>
            <a:lvl3pPr>
              <a:defRPr sz="4800" b="1"/>
            </a:lvl3pPr>
            <a:lvl4pPr>
              <a:defRPr sz="4800" b="1"/>
            </a:lvl4pPr>
            <a:lvl5pPr>
              <a:defRPr sz="4800" b="1"/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15674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xmlns="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8869BDF-F147-3242-B3B9-51909D49BAB7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934" y="2895600"/>
            <a:ext cx="10758130" cy="28132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1082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898" y="2209800"/>
            <a:ext cx="1074419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xmlns="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188705"/>
            <a:ext cx="5672943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9888B77-07E3-9A42-A8CB-943105B79966}"/>
              </a:ext>
            </a:extLst>
          </p:cNvPr>
          <p:cNvSpPr/>
          <p:nvPr userDrawn="1"/>
        </p:nvSpPr>
        <p:spPr bwMode="auto">
          <a:xfrm>
            <a:off x="228600" y="234696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n-US" sz="2000" b="1">
                <a:solidFill>
                  <a:prstClr val="white"/>
                </a:solidFill>
                <a:latin typeface="Arial" pitchFamily="34" charset="0"/>
                <a:ea typeface="ヒラギノ角ゴ Pro W3" pitchFamily="84" charset="-128"/>
              </a:rPr>
              <a:t>1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xmlns="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CB5BA6-37A1-F640-A8DA-26F2DD3B24E2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00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898" y="2209800"/>
            <a:ext cx="1074419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xmlns="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CB5BA6-37A1-F640-A8DA-26F2DD3B24E2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14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724626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988630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724626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507B777-698F-C84A-A526-2C7A61B44535}"/>
              </a:ext>
            </a:extLst>
          </p:cNvPr>
          <p:cNvSpPr/>
          <p:nvPr userDrawn="1"/>
        </p:nvSpPr>
        <p:spPr bwMode="auto">
          <a:xfrm>
            <a:off x="1295400" y="40386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n-US" sz="2000" b="1">
                <a:solidFill>
                  <a:prstClr val="white"/>
                </a:solidFill>
                <a:latin typeface="Arial" pitchFamily="34" charset="0"/>
                <a:ea typeface="ヒラギノ角ゴ Pro W3" pitchFamily="84" charset="-128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D0AE14C-9AFE-DA4F-9E4D-93339D4463E8}"/>
              </a:ext>
            </a:extLst>
          </p:cNvPr>
          <p:cNvSpPr/>
          <p:nvPr userDrawn="1"/>
        </p:nvSpPr>
        <p:spPr bwMode="auto">
          <a:xfrm>
            <a:off x="1295400" y="32004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n-US" sz="2000" b="1">
                <a:solidFill>
                  <a:prstClr val="white"/>
                </a:solidFill>
                <a:latin typeface="Arial" pitchFamily="34" charset="0"/>
                <a:ea typeface="ヒラギノ角ゴ Pro W3" pitchFamily="84" charset="-128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028AB64-FBC6-364F-9A39-9AD2A09396CE}"/>
              </a:ext>
            </a:extLst>
          </p:cNvPr>
          <p:cNvSpPr/>
          <p:nvPr userDrawn="1"/>
        </p:nvSpPr>
        <p:spPr bwMode="auto">
          <a:xfrm>
            <a:off x="1295400" y="48768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r>
              <a:rPr lang="en-US" sz="2000" b="1">
                <a:solidFill>
                  <a:prstClr val="white"/>
                </a:solidFill>
                <a:latin typeface="Arial" pitchFamily="34" charset="0"/>
                <a:ea typeface="ヒラギノ角ゴ Pro W3" pitchFamily="84" charset="-128"/>
              </a:rPr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D3170CF0-CEE5-7147-949E-C2EFC81673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801" y="2359152"/>
            <a:ext cx="10019199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687392" indent="0">
              <a:buNone/>
              <a:defRPr/>
            </a:lvl2pPr>
          </a:lstStyle>
          <a:p>
            <a:pPr>
              <a:lnSpc>
                <a:spcPts val="288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Insert subhead</a:t>
            </a:r>
          </a:p>
          <a:p>
            <a:pPr marL="914400" lvl="1">
              <a:spcAft>
                <a:spcPts val="3000"/>
              </a:spcAft>
            </a:pP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914400" lvl="1">
              <a:spcAft>
                <a:spcPts val="30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1">
              <a:spcAft>
                <a:spcPts val="3000"/>
              </a:spcAft>
            </a:pP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latin typeface="Arial" charset="0"/>
                <a:ea typeface="Arial" charset="0"/>
                <a:cs typeface="Arial" charset="0"/>
              </a:rPr>
            </a:br>
            <a:endParaRPr lang="en-US" sz="16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7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1945758"/>
            <a:ext cx="59436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36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426125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1752600"/>
            <a:ext cx="4267200" cy="3276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886200"/>
            <a:ext cx="59436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0359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89522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2DAA68-1FEC-B844-9D68-5B89C97E05F6}"/>
              </a:ext>
            </a:extLst>
          </p:cNvPr>
          <p:cNvSpPr/>
          <p:nvPr userDrawn="1"/>
        </p:nvSpPr>
        <p:spPr>
          <a:xfrm>
            <a:off x="0" y="0"/>
            <a:ext cx="12189524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>
                    <a:alpha val="44000"/>
                  </a:prst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7691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3232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prstClr val="white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03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 flipH="1">
            <a:off x="0" y="0"/>
            <a:ext cx="12183533" cy="6870701"/>
            <a:chOff x="6350" y="-12700"/>
            <a:chExt cx="9137650" cy="687070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b="-1"/>
            <a:stretch/>
          </p:blipFill>
          <p:spPr>
            <a:xfrm>
              <a:off x="3124200" y="-12699"/>
              <a:ext cx="6019800" cy="6870700"/>
            </a:xfrm>
            <a:prstGeom prst="rect">
              <a:avLst/>
            </a:prstGeom>
          </p:spPr>
        </p:pic>
        <p:sp>
          <p:nvSpPr>
            <p:cNvPr id="19" name="Freeform: Shape 18"/>
            <p:cNvSpPr/>
            <p:nvPr/>
          </p:nvSpPr>
          <p:spPr>
            <a:xfrm>
              <a:off x="285750" y="-12700"/>
              <a:ext cx="5645150" cy="6870700"/>
            </a:xfrm>
            <a:custGeom>
              <a:avLst/>
              <a:gdLst>
                <a:gd name="connsiteX0" fmla="*/ 0 w 4787900"/>
                <a:gd name="connsiteY0" fmla="*/ 0 h 6870700"/>
                <a:gd name="connsiteX1" fmla="*/ 2959100 w 4787900"/>
                <a:gd name="connsiteY1" fmla="*/ 0 h 6870700"/>
                <a:gd name="connsiteX2" fmla="*/ 4787900 w 4787900"/>
                <a:gd name="connsiteY2" fmla="*/ 6870700 h 6870700"/>
                <a:gd name="connsiteX3" fmla="*/ 0 w 4787900"/>
                <a:gd name="connsiteY3" fmla="*/ 6870700 h 6870700"/>
                <a:gd name="connsiteX4" fmla="*/ 0 w 4787900"/>
                <a:gd name="connsiteY4" fmla="*/ 0 h 68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7900" h="6870700">
                  <a:moveTo>
                    <a:pt x="0" y="0"/>
                  </a:moveTo>
                  <a:lnTo>
                    <a:pt x="2959100" y="0"/>
                  </a:lnTo>
                  <a:lnTo>
                    <a:pt x="4787900" y="6870700"/>
                  </a:lnTo>
                  <a:lnTo>
                    <a:pt x="0" y="6870700"/>
                  </a:lnTo>
                  <a:cubicBezTo>
                    <a:pt x="4233" y="4576233"/>
                    <a:pt x="8467" y="228176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6350" y="-12700"/>
              <a:ext cx="5645150" cy="6870700"/>
            </a:xfrm>
            <a:custGeom>
              <a:avLst/>
              <a:gdLst>
                <a:gd name="connsiteX0" fmla="*/ 0 w 4787900"/>
                <a:gd name="connsiteY0" fmla="*/ 0 h 6870700"/>
                <a:gd name="connsiteX1" fmla="*/ 2959100 w 4787900"/>
                <a:gd name="connsiteY1" fmla="*/ 0 h 6870700"/>
                <a:gd name="connsiteX2" fmla="*/ 4787900 w 4787900"/>
                <a:gd name="connsiteY2" fmla="*/ 6870700 h 6870700"/>
                <a:gd name="connsiteX3" fmla="*/ 0 w 4787900"/>
                <a:gd name="connsiteY3" fmla="*/ 6870700 h 6870700"/>
                <a:gd name="connsiteX4" fmla="*/ 0 w 4787900"/>
                <a:gd name="connsiteY4" fmla="*/ 0 h 68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7900" h="6870700">
                  <a:moveTo>
                    <a:pt x="0" y="0"/>
                  </a:moveTo>
                  <a:lnTo>
                    <a:pt x="2959100" y="0"/>
                  </a:lnTo>
                  <a:lnTo>
                    <a:pt x="4787900" y="6870700"/>
                  </a:lnTo>
                  <a:lnTo>
                    <a:pt x="0" y="6870700"/>
                  </a:lnTo>
                  <a:cubicBezTo>
                    <a:pt x="4233" y="4576233"/>
                    <a:pt x="8467" y="228176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27" t="1334"/>
            <a:stretch/>
          </p:blipFill>
          <p:spPr>
            <a:xfrm>
              <a:off x="6351" y="0"/>
              <a:ext cx="5355479" cy="6858000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99200" y="3928451"/>
            <a:ext cx="5486400" cy="774208"/>
          </a:xfrm>
        </p:spPr>
        <p:txBody>
          <a:bodyPr vert="horz" lIns="0" tIns="0" rIns="0" bIns="0" anchor="t" anchorCtr="0">
            <a:normAutofit/>
          </a:bodyPr>
          <a:lstStyle>
            <a:lvl1pPr marL="288925" indent="-288925" algn="r">
              <a:defRPr lang="en-US" sz="2400" b="0" i="0" kern="1200" dirty="0">
                <a:solidFill>
                  <a:schemeClr val="tx2"/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defRPr>
            </a:lvl1pPr>
          </a:lstStyle>
          <a:p>
            <a:pPr marL="0" lvl="0" indent="0"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5709779"/>
            <a:ext cx="6299200" cy="458712"/>
          </a:xfrm>
        </p:spPr>
        <p:txBody>
          <a:bodyPr lIns="0" tIns="0" rIns="0" bIns="0" anchor="t" anchorCtr="0"/>
          <a:lstStyle>
            <a:lvl1pPr marL="0" indent="0" algn="r"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Segoe UI Light" panose="020B0502040204020203" pitchFamily="34" charset="0"/>
                <a:ea typeface="ヒラギノ角ゴ Pro W3" pitchFamily="125" charset="-128"/>
                <a:cs typeface="Segoe UI Light" panose="020B0502040204020203" pitchFamily="34" charset="0"/>
              </a:defRPr>
            </a:lvl1pPr>
          </a:lstStyle>
          <a:p>
            <a:pPr marL="0" lvl="0" indent="0"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2971801"/>
            <a:ext cx="2794000" cy="739501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0" y="4831401"/>
            <a:ext cx="5892800" cy="458712"/>
          </a:xfrm>
        </p:spPr>
        <p:txBody>
          <a:bodyPr lIns="0" tIns="0" rIns="0" bIns="0" anchor="ctr" anchorCtr="0"/>
          <a:lstStyle>
            <a:lvl1pPr marL="0" indent="0" algn="r" rtl="0" fontAlgn="base">
              <a:spcBef>
                <a:spcPct val="0"/>
              </a:spcBef>
              <a:spcAft>
                <a:spcPct val="0"/>
              </a:spcAft>
              <a:buNone/>
              <a:defRPr lang="en-US" sz="2000" kern="1200" dirty="0">
                <a:solidFill>
                  <a:schemeClr val="tx1"/>
                </a:solidFill>
                <a:latin typeface="Segoe UI Light" panose="020B0502040204020203" pitchFamily="34" charset="0"/>
                <a:ea typeface="ヒラギノ角ゴ Pro W3" pitchFamily="125" charset="-128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5384800" y="6096001"/>
            <a:ext cx="6400800" cy="403055"/>
          </a:xfrm>
        </p:spPr>
        <p:txBody>
          <a:bodyPr lIns="0" anchor="ctr" anchorCtr="0"/>
          <a:lstStyle>
            <a:lvl1pPr marL="0" indent="0" algn="r">
              <a:buNone/>
              <a:defRPr lang="en-US" sz="1600" kern="1200" dirty="0">
                <a:solidFill>
                  <a:schemeClr val="tx1">
                    <a:lumMod val="40000"/>
                    <a:lumOff val="60000"/>
                  </a:schemeClr>
                </a:solidFill>
                <a:latin typeface="Segoe UI Light" panose="020B0502040204020203" pitchFamily="34" charset="0"/>
                <a:ea typeface="ヒラギノ角ゴ Pro W3" pitchFamily="125" charset="-128"/>
                <a:cs typeface="Segoe UI Light" panose="020B0502040204020203" pitchFamily="34" charset="0"/>
              </a:defRPr>
            </a:lvl1pPr>
          </a:lstStyle>
          <a:p>
            <a:pPr marL="0" lvl="0" indent="0"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684000" y="3308730"/>
            <a:ext cx="2952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33373B"/>
                </a:solidFill>
                <a:latin typeface="Arial" pitchFamily="34" charset="0"/>
                <a:ea typeface="ヒラギノ角ゴ Pro W3" pitchFamily="125" charset="-128"/>
              </a:rPr>
              <a:t>TM</a:t>
            </a:r>
            <a:endParaRPr lang="en-US" sz="1050">
              <a:solidFill>
                <a:srgbClr val="33373B"/>
              </a:solidFill>
              <a:latin typeface="Arial" pitchFamily="34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5866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6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28411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4626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709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serve.org/wp-content/uploads/2017/02/featured-story-2.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4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4278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3425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15055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06400" y="1447800"/>
            <a:ext cx="11379200" cy="4495800"/>
          </a:xfrm>
        </p:spPr>
        <p:txBody>
          <a:bodyPr/>
          <a:lstStyle>
            <a:lvl1pPr marL="2301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1pPr>
            <a:lvl2pPr marL="746125" marR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 sz="1600"/>
            </a:lvl2pPr>
            <a:lvl3pPr marL="11445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 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432031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06401" y="1447800"/>
            <a:ext cx="5484284" cy="4876800"/>
          </a:xfrm>
        </p:spPr>
        <p:txBody>
          <a:bodyPr/>
          <a:lstStyle>
            <a:lvl1pPr marL="2301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6125" marR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lvl2pPr>
            <a:lvl3pPr marL="11445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Click to edit Master text styles</a:t>
            </a:r>
          </a:p>
          <a:p>
            <a:pPr marL="746125" marR="0" lvl="1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 Second level</a:t>
            </a:r>
          </a:p>
          <a:p>
            <a:pPr marL="1144588" marR="0" lvl="2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Third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6301317" y="1447800"/>
            <a:ext cx="5484284" cy="4876800"/>
          </a:xfrm>
        </p:spPr>
        <p:txBody>
          <a:bodyPr/>
          <a:lstStyle>
            <a:lvl1pPr marL="2301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6125" marR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lvl2pPr>
            <a:lvl3pPr marL="11445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Click to edit Master text styles</a:t>
            </a:r>
          </a:p>
          <a:p>
            <a:pPr marL="746125" marR="0" lvl="1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 Second level</a:t>
            </a:r>
          </a:p>
          <a:p>
            <a:pPr marL="1144588" marR="0" lvl="2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8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serve.org/wp-content/uploads/2017/02/featured-story-2.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4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0226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5801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023" y="0"/>
            <a:ext cx="12271024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auto">
          <a:xfrm>
            <a:off x="-79025" y="0"/>
            <a:ext cx="12271025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1401"/>
            <a:ext cx="12192000" cy="458712"/>
          </a:xfrm>
        </p:spPr>
        <p:txBody>
          <a:bodyPr lIns="0" tIns="0" rIns="0" bIns="0" anchor="ctr" anchorCtr="0"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2000" b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684000" y="3308730"/>
            <a:ext cx="2952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33373B"/>
                </a:solidFill>
                <a:latin typeface="Arial" pitchFamily="34" charset="0"/>
                <a:ea typeface="ヒラギノ角ゴ Pro W3" pitchFamily="125" charset="-128"/>
              </a:rPr>
              <a:t>TM</a:t>
            </a:r>
            <a:endParaRPr lang="en-US" sz="1050">
              <a:solidFill>
                <a:srgbClr val="33373B"/>
              </a:solidFill>
              <a:latin typeface="Arial" pitchFamily="34" charset="0"/>
              <a:ea typeface="ヒラギノ角ゴ Pro W3" pitchFamily="125" charset="-128"/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58926"/>
            <a:ext cx="12192000" cy="458712"/>
          </a:xfrm>
        </p:spPr>
        <p:txBody>
          <a:bodyPr lIns="0" tIns="0" rIns="0" bIns="0" anchor="ctr" anchorCtr="0"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2000" b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79128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68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28600"/>
            <a:ext cx="514096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21920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84665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44800" y="776445"/>
            <a:ext cx="65024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5547360" y="1688592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837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xmlns="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alpha val="44000"/>
                </a:prst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1000" smtClean="0">
                <a:solidFill>
                  <a:prstClr val="white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0" name="Gold Bar">
            <a:extLst>
              <a:ext uri="{FF2B5EF4-FFF2-40B4-BE49-F238E27FC236}">
                <a16:creationId xmlns:a16="http://schemas.microsoft.com/office/drawing/2014/main" xmlns="" id="{3509414D-8F08-BA44-95D8-7C522F70C50B}"/>
              </a:ext>
            </a:extLst>
          </p:cNvPr>
          <p:cNvSpPr/>
          <p:nvPr userDrawn="1"/>
        </p:nvSpPr>
        <p:spPr>
          <a:xfrm>
            <a:off x="5506829" y="3290132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:a16="http://schemas.microsoft.com/office/drawing/2014/main" xmlns="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370" y="1242318"/>
            <a:ext cx="1751259" cy="1708354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313D063B-9FFA-7F4F-B298-6BEEC4FE5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657600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F0C300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36853402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breaker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xmlns="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alpha val="44000"/>
                </a:prst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xmlns="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1000" smtClean="0">
                <a:solidFill>
                  <a:prstClr val="white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07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sion breaker Slide">
    <p:bg>
      <p:bgPr>
        <a:solidFill>
          <a:srgbClr val="0A5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>
            <a:extLst>
              <a:ext uri="{FF2B5EF4-FFF2-40B4-BE49-F238E27FC236}">
                <a16:creationId xmlns:a16="http://schemas.microsoft.com/office/drawing/2014/main" xmlns="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1000" smtClean="0">
                <a:solidFill>
                  <a:prstClr val="white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xmlns="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27" y="4189206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30562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xmlns="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alpha val="44000"/>
                </a:prst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1000" smtClean="0">
                <a:solidFill>
                  <a:prstClr val="white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:a16="http://schemas.microsoft.com/office/drawing/2014/main" xmlns="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370" y="1242318"/>
            <a:ext cx="1751259" cy="170835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Lorem ipsum dolor sit amet, illud </a:t>
            </a:r>
            <a:r>
              <a:rPr lang="en-US" sz="2400" dirty="0" err="1">
                <a:solidFill>
                  <a:schemeClr val="bg1"/>
                </a:solidFill>
              </a:rPr>
              <a:t>dolorem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voluptaria</a:t>
            </a:r>
            <a:r>
              <a:rPr lang="en-US" sz="2400" dirty="0">
                <a:solidFill>
                  <a:schemeClr val="bg1"/>
                </a:solidFill>
              </a:rPr>
              <a:t> id vel. Duo no </a:t>
            </a:r>
            <a:r>
              <a:rPr lang="en-US" sz="2400" dirty="0" err="1">
                <a:solidFill>
                  <a:schemeClr val="bg1"/>
                </a:solidFill>
              </a:rPr>
              <a:t>prompta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accusam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discere</a:t>
            </a:r>
            <a:r>
              <a:rPr lang="en-US" sz="2400" dirty="0">
                <a:solidFill>
                  <a:schemeClr val="bg1"/>
                </a:solidFill>
              </a:rPr>
              <a:t> minimum </a:t>
            </a:r>
            <a:r>
              <a:rPr lang="en-US" sz="2400" dirty="0" err="1">
                <a:solidFill>
                  <a:schemeClr val="bg1"/>
                </a:solidFill>
              </a:rPr>
              <a:t>corrumpit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vel</a:t>
            </a:r>
            <a:r>
              <a:rPr lang="en-US" sz="2400" dirty="0">
                <a:solidFill>
                  <a:schemeClr val="bg1"/>
                </a:solidFill>
              </a:rPr>
              <a:t> no.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76702AB-F472-3E42-8B73-5A9060BEBD56}"/>
              </a:ext>
            </a:extLst>
          </p:cNvPr>
          <p:cNvSpPr/>
          <p:nvPr userDrawn="1"/>
        </p:nvSpPr>
        <p:spPr>
          <a:xfrm>
            <a:off x="1562167" y="2847219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FBC608"/>
                </a:solidFill>
                <a:latin typeface="Open sans"/>
                <a:ea typeface="ヒラギノ角ゴ Pro W3" pitchFamily="125" charset="-128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745428-B285-9548-963E-056B5B4D3C03}"/>
              </a:ext>
            </a:extLst>
          </p:cNvPr>
          <p:cNvSpPr/>
          <p:nvPr userDrawn="1"/>
        </p:nvSpPr>
        <p:spPr>
          <a:xfrm>
            <a:off x="8922958" y="4129884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FBC608"/>
                </a:solidFill>
                <a:latin typeface="Open sans"/>
                <a:ea typeface="ヒラギノ角ゴ Pro W3" pitchFamily="125" charset="-128"/>
                <a:cs typeface="Open san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52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sion breaker Slide">
    <p:bg>
      <p:bgPr>
        <a:solidFill>
          <a:srgbClr val="732E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>
            <a:extLst>
              <a:ext uri="{FF2B5EF4-FFF2-40B4-BE49-F238E27FC236}">
                <a16:creationId xmlns:a16="http://schemas.microsoft.com/office/drawing/2014/main" xmlns="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0" y="6400800"/>
            <a:ext cx="330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1000" smtClean="0">
                <a:solidFill>
                  <a:prstClr val="white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42396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xmlns="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27" y="3206478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</p:spTree>
    <p:extLst>
      <p:ext uri="{BB962C8B-B14F-4D97-AF65-F5344CB8AC3E}">
        <p14:creationId xmlns:p14="http://schemas.microsoft.com/office/powerpoint/2010/main" val="2898849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sion breaker Slide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erlay">
            <a:extLst>
              <a:ext uri="{FF2B5EF4-FFF2-40B4-BE49-F238E27FC236}">
                <a16:creationId xmlns:a16="http://schemas.microsoft.com/office/drawing/2014/main" xmlns="" id="{9867D72A-78B6-BB41-9E26-24D654E9B4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alpha val="44000"/>
                </a:prst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xmlns="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0" y="6400800"/>
            <a:ext cx="330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1000" smtClean="0">
                <a:solidFill>
                  <a:prstClr val="white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19123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BA951A9-91CA-064C-8D91-1F99DBF4F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850" y="4361279"/>
            <a:ext cx="6210300" cy="1524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519099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01</a:t>
            </a:r>
          </a:p>
          <a:p>
            <a:pPr lvl="0"/>
            <a:r>
              <a:rPr lang="en-US" dirty="0"/>
              <a:t>Bullet 02</a:t>
            </a:r>
          </a:p>
          <a:p>
            <a:pPr lvl="0"/>
            <a:r>
              <a:rPr lang="en-US" dirty="0"/>
              <a:t>Bullet 03</a:t>
            </a:r>
          </a:p>
          <a:p>
            <a:pPr lvl="0"/>
            <a:r>
              <a:rPr lang="en-US" dirty="0"/>
              <a:t>Bullet 04</a:t>
            </a:r>
          </a:p>
        </p:txBody>
      </p:sp>
    </p:spTree>
    <p:extLst>
      <p:ext uri="{BB962C8B-B14F-4D97-AF65-F5344CB8AC3E}">
        <p14:creationId xmlns:p14="http://schemas.microsoft.com/office/powerpoint/2010/main" val="3824842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1224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xmlns="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alpha val="44000"/>
                </a:prst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xmlns="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xmlns="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D6BF95-1DC6-E04D-9A48-1C3A091DF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39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3FE4B9-26E8-D247-B450-80DF0E868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56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sion breaker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xmlns="" id="{F16A505C-0D08-8E47-8830-B555CF827A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-1998308" y="-685800"/>
            <a:ext cx="15333308" cy="9757400"/>
          </a:xfrm>
          <a:custGeom>
            <a:avLst/>
            <a:gdLst>
              <a:gd name="T0" fmla="*/ 1980 w 2360"/>
              <a:gd name="T1" fmla="*/ 591 h 1390"/>
              <a:gd name="T2" fmla="*/ 2125 w 2360"/>
              <a:gd name="T3" fmla="*/ 273 h 1390"/>
              <a:gd name="T4" fmla="*/ 2069 w 2360"/>
              <a:gd name="T5" fmla="*/ 121 h 1390"/>
              <a:gd name="T6" fmla="*/ 1645 w 2360"/>
              <a:gd name="T7" fmla="*/ 111 h 1390"/>
              <a:gd name="T8" fmla="*/ 1488 w 2360"/>
              <a:gd name="T9" fmla="*/ 279 h 1390"/>
              <a:gd name="T10" fmla="*/ 1216 w 2360"/>
              <a:gd name="T11" fmla="*/ 297 h 1390"/>
              <a:gd name="T12" fmla="*/ 1247 w 2360"/>
              <a:gd name="T13" fmla="*/ 440 h 1390"/>
              <a:gd name="T14" fmla="*/ 1226 w 2360"/>
              <a:gd name="T15" fmla="*/ 611 h 1390"/>
              <a:gd name="T16" fmla="*/ 1001 w 2360"/>
              <a:gd name="T17" fmla="*/ 742 h 1390"/>
              <a:gd name="T18" fmla="*/ 1369 w 2360"/>
              <a:gd name="T19" fmla="*/ 751 h 1390"/>
              <a:gd name="T20" fmla="*/ 1767 w 2360"/>
              <a:gd name="T21" fmla="*/ 750 h 1390"/>
              <a:gd name="T22" fmla="*/ 1249 w 2360"/>
              <a:gd name="T23" fmla="*/ 285 h 1390"/>
              <a:gd name="T24" fmla="*/ 1352 w 2360"/>
              <a:gd name="T25" fmla="*/ 909 h 1390"/>
              <a:gd name="T26" fmla="*/ 1426 w 2360"/>
              <a:gd name="T27" fmla="*/ 462 h 1390"/>
              <a:gd name="T28" fmla="*/ 1667 w 2360"/>
              <a:gd name="T29" fmla="*/ 144 h 1390"/>
              <a:gd name="T30" fmla="*/ 186 w 2360"/>
              <a:gd name="T31" fmla="*/ 316 h 1390"/>
              <a:gd name="T32" fmla="*/ 530 w 2360"/>
              <a:gd name="T33" fmla="*/ 702 h 1390"/>
              <a:gd name="T34" fmla="*/ 703 w 2360"/>
              <a:gd name="T35" fmla="*/ 406 h 1390"/>
              <a:gd name="T36" fmla="*/ 587 w 2360"/>
              <a:gd name="T37" fmla="*/ 249 h 1390"/>
              <a:gd name="T38" fmla="*/ 385 w 2360"/>
              <a:gd name="T39" fmla="*/ 193 h 1390"/>
              <a:gd name="T40" fmla="*/ 94 w 2360"/>
              <a:gd name="T41" fmla="*/ 294 h 1390"/>
              <a:gd name="T42" fmla="*/ 260 w 2360"/>
              <a:gd name="T43" fmla="*/ 381 h 1390"/>
              <a:gd name="T44" fmla="*/ 327 w 2360"/>
              <a:gd name="T45" fmla="*/ 726 h 1390"/>
              <a:gd name="T46" fmla="*/ 615 w 2360"/>
              <a:gd name="T47" fmla="*/ 1325 h 1390"/>
              <a:gd name="T48" fmla="*/ 711 w 2360"/>
              <a:gd name="T49" fmla="*/ 1185 h 1390"/>
              <a:gd name="T50" fmla="*/ 568 w 2360"/>
              <a:gd name="T51" fmla="*/ 546 h 1390"/>
              <a:gd name="T52" fmla="*/ 481 w 2360"/>
              <a:gd name="T53" fmla="*/ 443 h 1390"/>
              <a:gd name="T54" fmla="*/ 258 w 2360"/>
              <a:gd name="T55" fmla="*/ 397 h 1390"/>
              <a:gd name="T56" fmla="*/ 386 w 2360"/>
              <a:gd name="T57" fmla="*/ 343 h 1390"/>
              <a:gd name="T58" fmla="*/ 761 w 2360"/>
              <a:gd name="T59" fmla="*/ 934 h 1390"/>
              <a:gd name="T60" fmla="*/ 1011 w 2360"/>
              <a:gd name="T61" fmla="*/ 73 h 1390"/>
              <a:gd name="T62" fmla="*/ 765 w 2360"/>
              <a:gd name="T63" fmla="*/ 130 h 1390"/>
              <a:gd name="T64" fmla="*/ 810 w 2360"/>
              <a:gd name="T65" fmla="*/ 385 h 1390"/>
              <a:gd name="T66" fmla="*/ 2069 w 2360"/>
              <a:gd name="T67" fmla="*/ 1009 h 1390"/>
              <a:gd name="T68" fmla="*/ 710 w 2360"/>
              <a:gd name="T69" fmla="*/ 90 h 1390"/>
              <a:gd name="T70" fmla="*/ 779 w 2360"/>
              <a:gd name="T71" fmla="*/ 8 h 1390"/>
              <a:gd name="T72" fmla="*/ 674 w 2360"/>
              <a:gd name="T73" fmla="*/ 277 h 1390"/>
              <a:gd name="T74" fmla="*/ 642 w 2360"/>
              <a:gd name="T75" fmla="*/ 225 h 1390"/>
              <a:gd name="T76" fmla="*/ 519 w 2360"/>
              <a:gd name="T77" fmla="*/ 194 h 1390"/>
              <a:gd name="T78" fmla="*/ 1463 w 2360"/>
              <a:gd name="T79" fmla="*/ 1013 h 1390"/>
              <a:gd name="T80" fmla="*/ 2045 w 2360"/>
              <a:gd name="T81" fmla="*/ 623 h 1390"/>
              <a:gd name="T82" fmla="*/ 438 w 2360"/>
              <a:gd name="T83" fmla="*/ 178 h 1390"/>
              <a:gd name="T84" fmla="*/ 1210 w 2360"/>
              <a:gd name="T85" fmla="*/ 170 h 1390"/>
              <a:gd name="T86" fmla="*/ 565 w 2360"/>
              <a:gd name="T87" fmla="*/ 109 h 1390"/>
              <a:gd name="T88" fmla="*/ 2345 w 2360"/>
              <a:gd name="T89" fmla="*/ 1261 h 1390"/>
              <a:gd name="T90" fmla="*/ 1978 w 2360"/>
              <a:gd name="T91" fmla="*/ 962 h 1390"/>
              <a:gd name="T92" fmla="*/ 1229 w 2360"/>
              <a:gd name="T93" fmla="*/ 115 h 1390"/>
              <a:gd name="T94" fmla="*/ 611 w 2360"/>
              <a:gd name="T95" fmla="*/ 70 h 1390"/>
              <a:gd name="T96" fmla="*/ 1999 w 2360"/>
              <a:gd name="T97" fmla="*/ 860 h 1390"/>
              <a:gd name="T98" fmla="*/ 611 w 2360"/>
              <a:gd name="T99" fmla="*/ 155 h 1390"/>
              <a:gd name="T100" fmla="*/ 2019 w 2360"/>
              <a:gd name="T101" fmla="*/ 841 h 1390"/>
              <a:gd name="T102" fmla="*/ 1175 w 2360"/>
              <a:gd name="T103" fmla="*/ 592 h 1390"/>
              <a:gd name="T104" fmla="*/ 2120 w 2360"/>
              <a:gd name="T105" fmla="*/ 507 h 1390"/>
              <a:gd name="T106" fmla="*/ 2074 w 2360"/>
              <a:gd name="T107" fmla="*/ 1222 h 1390"/>
              <a:gd name="T108" fmla="*/ 2016 w 2360"/>
              <a:gd name="T109" fmla="*/ 934 h 1390"/>
              <a:gd name="T110" fmla="*/ 543 w 2360"/>
              <a:gd name="T111" fmla="*/ 92 h 1390"/>
              <a:gd name="T112" fmla="*/ 673 w 2360"/>
              <a:gd name="T113" fmla="*/ 273 h 1390"/>
              <a:gd name="T114" fmla="*/ 619 w 2360"/>
              <a:gd name="T115" fmla="*/ 248 h 1390"/>
              <a:gd name="T116" fmla="*/ 587 w 2360"/>
              <a:gd name="T117" fmla="*/ 749 h 1390"/>
              <a:gd name="T118" fmla="*/ 482 w 2360"/>
              <a:gd name="T119" fmla="*/ 695 h 1390"/>
              <a:gd name="T120" fmla="*/ 1089 w 2360"/>
              <a:gd name="T121" fmla="*/ 434 h 1390"/>
              <a:gd name="T122" fmla="*/ 1995 w 2360"/>
              <a:gd name="T123" fmla="*/ 960 h 1390"/>
              <a:gd name="T124" fmla="*/ 100 w 2360"/>
              <a:gd name="T125" fmla="*/ 35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9368" tIns="24684" rIns="49368" bIns="2468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33373B"/>
              </a:solidFill>
              <a:latin typeface="Arial" pitchFamily="34" charset="0"/>
              <a:ea typeface="ヒラギノ角ゴ Pro W3" pitchFamily="125" charset="-128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10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8663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3" tIns="22846" rIns="45693" bIns="2284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6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547360" y="3962400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9627" y="4187165"/>
            <a:ext cx="11392747" cy="45871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400" y="3124200"/>
            <a:ext cx="11379200" cy="6858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4280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06400" y="1447800"/>
            <a:ext cx="11379200" cy="4495800"/>
          </a:xfrm>
          <a:prstGeom prst="rect">
            <a:avLst/>
          </a:prstGeom>
        </p:spPr>
        <p:txBody>
          <a:bodyPr/>
          <a:lstStyle>
            <a:lvl1pPr marL="2301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1pPr>
            <a:lvl2pPr marL="746125" marR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 sz="1600"/>
            </a:lvl2pPr>
            <a:lvl3pPr marL="11445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 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206580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827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=""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73FE4B9-26E8-D247-B450-80DF0E868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01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sion breaker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="" xmlns:a16="http://schemas.microsoft.com/office/drawing/2014/main" id="{F16A505C-0D08-8E47-8830-B555CF827A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-1998308" y="-685800"/>
            <a:ext cx="15333308" cy="9757400"/>
          </a:xfrm>
          <a:custGeom>
            <a:avLst/>
            <a:gdLst>
              <a:gd name="T0" fmla="*/ 1980 w 2360"/>
              <a:gd name="T1" fmla="*/ 591 h 1390"/>
              <a:gd name="T2" fmla="*/ 2125 w 2360"/>
              <a:gd name="T3" fmla="*/ 273 h 1390"/>
              <a:gd name="T4" fmla="*/ 2069 w 2360"/>
              <a:gd name="T5" fmla="*/ 121 h 1390"/>
              <a:gd name="T6" fmla="*/ 1645 w 2360"/>
              <a:gd name="T7" fmla="*/ 111 h 1390"/>
              <a:gd name="T8" fmla="*/ 1488 w 2360"/>
              <a:gd name="T9" fmla="*/ 279 h 1390"/>
              <a:gd name="T10" fmla="*/ 1216 w 2360"/>
              <a:gd name="T11" fmla="*/ 297 h 1390"/>
              <a:gd name="T12" fmla="*/ 1247 w 2360"/>
              <a:gd name="T13" fmla="*/ 440 h 1390"/>
              <a:gd name="T14" fmla="*/ 1226 w 2360"/>
              <a:gd name="T15" fmla="*/ 611 h 1390"/>
              <a:gd name="T16" fmla="*/ 1001 w 2360"/>
              <a:gd name="T17" fmla="*/ 742 h 1390"/>
              <a:gd name="T18" fmla="*/ 1369 w 2360"/>
              <a:gd name="T19" fmla="*/ 751 h 1390"/>
              <a:gd name="T20" fmla="*/ 1767 w 2360"/>
              <a:gd name="T21" fmla="*/ 750 h 1390"/>
              <a:gd name="T22" fmla="*/ 1249 w 2360"/>
              <a:gd name="T23" fmla="*/ 285 h 1390"/>
              <a:gd name="T24" fmla="*/ 1352 w 2360"/>
              <a:gd name="T25" fmla="*/ 909 h 1390"/>
              <a:gd name="T26" fmla="*/ 1426 w 2360"/>
              <a:gd name="T27" fmla="*/ 462 h 1390"/>
              <a:gd name="T28" fmla="*/ 1667 w 2360"/>
              <a:gd name="T29" fmla="*/ 144 h 1390"/>
              <a:gd name="T30" fmla="*/ 186 w 2360"/>
              <a:gd name="T31" fmla="*/ 316 h 1390"/>
              <a:gd name="T32" fmla="*/ 530 w 2360"/>
              <a:gd name="T33" fmla="*/ 702 h 1390"/>
              <a:gd name="T34" fmla="*/ 703 w 2360"/>
              <a:gd name="T35" fmla="*/ 406 h 1390"/>
              <a:gd name="T36" fmla="*/ 587 w 2360"/>
              <a:gd name="T37" fmla="*/ 249 h 1390"/>
              <a:gd name="T38" fmla="*/ 385 w 2360"/>
              <a:gd name="T39" fmla="*/ 193 h 1390"/>
              <a:gd name="T40" fmla="*/ 94 w 2360"/>
              <a:gd name="T41" fmla="*/ 294 h 1390"/>
              <a:gd name="T42" fmla="*/ 260 w 2360"/>
              <a:gd name="T43" fmla="*/ 381 h 1390"/>
              <a:gd name="T44" fmla="*/ 327 w 2360"/>
              <a:gd name="T45" fmla="*/ 726 h 1390"/>
              <a:gd name="T46" fmla="*/ 615 w 2360"/>
              <a:gd name="T47" fmla="*/ 1325 h 1390"/>
              <a:gd name="T48" fmla="*/ 711 w 2360"/>
              <a:gd name="T49" fmla="*/ 1185 h 1390"/>
              <a:gd name="T50" fmla="*/ 568 w 2360"/>
              <a:gd name="T51" fmla="*/ 546 h 1390"/>
              <a:gd name="T52" fmla="*/ 481 w 2360"/>
              <a:gd name="T53" fmla="*/ 443 h 1390"/>
              <a:gd name="T54" fmla="*/ 258 w 2360"/>
              <a:gd name="T55" fmla="*/ 397 h 1390"/>
              <a:gd name="T56" fmla="*/ 386 w 2360"/>
              <a:gd name="T57" fmla="*/ 343 h 1390"/>
              <a:gd name="T58" fmla="*/ 761 w 2360"/>
              <a:gd name="T59" fmla="*/ 934 h 1390"/>
              <a:gd name="T60" fmla="*/ 1011 w 2360"/>
              <a:gd name="T61" fmla="*/ 73 h 1390"/>
              <a:gd name="T62" fmla="*/ 765 w 2360"/>
              <a:gd name="T63" fmla="*/ 130 h 1390"/>
              <a:gd name="T64" fmla="*/ 810 w 2360"/>
              <a:gd name="T65" fmla="*/ 385 h 1390"/>
              <a:gd name="T66" fmla="*/ 2069 w 2360"/>
              <a:gd name="T67" fmla="*/ 1009 h 1390"/>
              <a:gd name="T68" fmla="*/ 710 w 2360"/>
              <a:gd name="T69" fmla="*/ 90 h 1390"/>
              <a:gd name="T70" fmla="*/ 779 w 2360"/>
              <a:gd name="T71" fmla="*/ 8 h 1390"/>
              <a:gd name="T72" fmla="*/ 674 w 2360"/>
              <a:gd name="T73" fmla="*/ 277 h 1390"/>
              <a:gd name="T74" fmla="*/ 642 w 2360"/>
              <a:gd name="T75" fmla="*/ 225 h 1390"/>
              <a:gd name="T76" fmla="*/ 519 w 2360"/>
              <a:gd name="T77" fmla="*/ 194 h 1390"/>
              <a:gd name="T78" fmla="*/ 1463 w 2360"/>
              <a:gd name="T79" fmla="*/ 1013 h 1390"/>
              <a:gd name="T80" fmla="*/ 2045 w 2360"/>
              <a:gd name="T81" fmla="*/ 623 h 1390"/>
              <a:gd name="T82" fmla="*/ 438 w 2360"/>
              <a:gd name="T83" fmla="*/ 178 h 1390"/>
              <a:gd name="T84" fmla="*/ 1210 w 2360"/>
              <a:gd name="T85" fmla="*/ 170 h 1390"/>
              <a:gd name="T86" fmla="*/ 565 w 2360"/>
              <a:gd name="T87" fmla="*/ 109 h 1390"/>
              <a:gd name="T88" fmla="*/ 2345 w 2360"/>
              <a:gd name="T89" fmla="*/ 1261 h 1390"/>
              <a:gd name="T90" fmla="*/ 1978 w 2360"/>
              <a:gd name="T91" fmla="*/ 962 h 1390"/>
              <a:gd name="T92" fmla="*/ 1229 w 2360"/>
              <a:gd name="T93" fmla="*/ 115 h 1390"/>
              <a:gd name="T94" fmla="*/ 611 w 2360"/>
              <a:gd name="T95" fmla="*/ 70 h 1390"/>
              <a:gd name="T96" fmla="*/ 1999 w 2360"/>
              <a:gd name="T97" fmla="*/ 860 h 1390"/>
              <a:gd name="T98" fmla="*/ 611 w 2360"/>
              <a:gd name="T99" fmla="*/ 155 h 1390"/>
              <a:gd name="T100" fmla="*/ 2019 w 2360"/>
              <a:gd name="T101" fmla="*/ 841 h 1390"/>
              <a:gd name="T102" fmla="*/ 1175 w 2360"/>
              <a:gd name="T103" fmla="*/ 592 h 1390"/>
              <a:gd name="T104" fmla="*/ 2120 w 2360"/>
              <a:gd name="T105" fmla="*/ 507 h 1390"/>
              <a:gd name="T106" fmla="*/ 2074 w 2360"/>
              <a:gd name="T107" fmla="*/ 1222 h 1390"/>
              <a:gd name="T108" fmla="*/ 2016 w 2360"/>
              <a:gd name="T109" fmla="*/ 934 h 1390"/>
              <a:gd name="T110" fmla="*/ 543 w 2360"/>
              <a:gd name="T111" fmla="*/ 92 h 1390"/>
              <a:gd name="T112" fmla="*/ 673 w 2360"/>
              <a:gd name="T113" fmla="*/ 273 h 1390"/>
              <a:gd name="T114" fmla="*/ 619 w 2360"/>
              <a:gd name="T115" fmla="*/ 248 h 1390"/>
              <a:gd name="T116" fmla="*/ 587 w 2360"/>
              <a:gd name="T117" fmla="*/ 749 h 1390"/>
              <a:gd name="T118" fmla="*/ 482 w 2360"/>
              <a:gd name="T119" fmla="*/ 695 h 1390"/>
              <a:gd name="T120" fmla="*/ 1089 w 2360"/>
              <a:gd name="T121" fmla="*/ 434 h 1390"/>
              <a:gd name="T122" fmla="*/ 1995 w 2360"/>
              <a:gd name="T123" fmla="*/ 960 h 1390"/>
              <a:gd name="T124" fmla="*/ 100 w 2360"/>
              <a:gd name="T125" fmla="*/ 35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9368" tIns="24684" rIns="49368" bIns="2468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33373B"/>
              </a:solidFill>
              <a:latin typeface="Arial" pitchFamily="34" charset="0"/>
              <a:ea typeface="ヒラギノ角ゴ Pro W3" pitchFamily="125" charset="-128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=""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90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994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06400" y="1447800"/>
            <a:ext cx="11379200" cy="4495800"/>
          </a:xfrm>
        </p:spPr>
        <p:txBody>
          <a:bodyPr/>
          <a:lstStyle>
            <a:lvl1pPr marL="2301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1pPr>
            <a:lvl2pPr marL="746125" marR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 sz="1600"/>
            </a:lvl2pPr>
            <a:lvl3pPr marL="11445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 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575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44768"/>
            <a:ext cx="11379200" cy="48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 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  <a:latin typeface="Open Sans Regular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0338D"/>
              </a:solidFill>
              <a:latin typeface="Open Sans Regular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5547360" y="1216947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585" indent="-609585" algn="ctr" defTabSz="914377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Open Sans Regular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551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>
          <a:solidFill>
            <a:schemeClr val="accent6"/>
          </a:solidFill>
          <a:latin typeface="Open Sans Regular" charset="0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b="0" i="0">
          <a:solidFill>
            <a:schemeClr val="tx1"/>
          </a:solidFill>
          <a:latin typeface="Open Sans Regular" charset="0"/>
          <a:ea typeface="ヒラギノ角ゴ Pro W3" charset="0"/>
          <a:cs typeface="ヒラギノ角ゴ Pro W3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 b="0" i="0">
          <a:solidFill>
            <a:schemeClr val="tx1"/>
          </a:solidFill>
          <a:latin typeface="Open Sans Regular" charset="0"/>
          <a:ea typeface="ヒラギノ角ゴ Pro W3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b="0" i="0">
          <a:solidFill>
            <a:schemeClr val="tx1"/>
          </a:solidFill>
          <a:latin typeface="Open Sans Regular" charset="0"/>
          <a:ea typeface="ヒラギノ角ゴ Pro W3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424">
          <p15:clr>
            <a:srgbClr val="F26B43"/>
          </p15:clr>
        </p15:guide>
        <p15:guide id="2" pos="2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44768"/>
            <a:ext cx="11379200" cy="48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 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801"/>
            <a:ext cx="558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6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894" r:id="rId14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6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6125" indent="-227013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+mn-lt"/>
          <a:ea typeface="ヒラギノ角ゴ Pro W3" charset="0"/>
        </a:defRPr>
      </a:lvl2pPr>
      <a:lvl3pPr marL="1144588" indent="-2301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ヒラギノ角ゴ Pro W3" charset="0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88" indent="-2301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60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2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4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68">
          <p15:clr>
            <a:srgbClr val="F26B43"/>
          </p15:clr>
        </p15:guide>
        <p15:guide id="2" pos="19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44768"/>
            <a:ext cx="11379200" cy="48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 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6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6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+mn-lt"/>
          <a:ea typeface="ヒラギノ角ゴ Pro W3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ヒラギノ角ゴ Pro W3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424">
          <p15:clr>
            <a:srgbClr val="F26B43"/>
          </p15:clr>
        </p15:guide>
        <p15:guide id="2" pos="25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44768"/>
            <a:ext cx="11379200" cy="48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 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801"/>
            <a:ext cx="558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5547360" y="1216947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741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6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6125" indent="-227013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+mn-lt"/>
          <a:ea typeface="ヒラギノ角ゴ Pro W3" charset="0"/>
        </a:defRPr>
      </a:lvl2pPr>
      <a:lvl3pPr marL="1144588" indent="-2301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ヒラギノ角ゴ Pro W3" charset="0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88" indent="-2301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60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2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4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68">
          <p15:clr>
            <a:srgbClr val="F26B43"/>
          </p15:clr>
        </p15:guide>
        <p15:guide id="2" pos="19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424">
          <p15:clr>
            <a:srgbClr val="F26B43"/>
          </p15:clr>
        </p15:guide>
        <p15:guide id="2" pos="25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44768"/>
            <a:ext cx="11379200" cy="48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 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801"/>
            <a:ext cx="558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5547360" y="1216947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059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6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6125" indent="-227013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+mn-lt"/>
          <a:ea typeface="ヒラギノ角ゴ Pro W3" charset="0"/>
        </a:defRPr>
      </a:lvl2pPr>
      <a:lvl3pPr marL="1144588" indent="-2301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ヒラギノ角ゴ Pro W3" charset="0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88" indent="-2301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60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2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4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68">
          <p15:clr>
            <a:srgbClr val="F26B43"/>
          </p15:clr>
        </p15:guide>
        <p15:guide id="2" pos="19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00800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1000" smtClean="0">
                <a:solidFill>
                  <a:prstClr val="white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9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424">
          <p15:clr>
            <a:srgbClr val="F26B43"/>
          </p15:clr>
        </p15:guide>
        <p15:guide id="2" pos="25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7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90" r:id="rId4"/>
    <p:sldLayoutId id="2147483891" r:id="rId5"/>
    <p:sldLayoutId id="2147483892" r:id="rId6"/>
    <p:sldLayoutId id="2147483893" r:id="rId7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424">
          <p15:clr>
            <a:srgbClr val="F26B43"/>
          </p15:clr>
        </p15:guide>
        <p15:guide id="2" pos="25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93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424">
          <p15:clr>
            <a:srgbClr val="F26B43"/>
          </p15:clr>
        </p15:guide>
        <p15:guide id="2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311C337-3B88-874A-B4AD-D9B20F202E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erlay">
            <a:extLst>
              <a:ext uri="{FF2B5EF4-FFF2-40B4-BE49-F238E27FC236}">
                <a16:creationId xmlns="" xmlns:a16="http://schemas.microsoft.com/office/drawing/2014/main" id="{1D432D89-730D-1648-A778-0E2B3D63BAAC}"/>
              </a:ext>
            </a:extLst>
          </p:cNvPr>
          <p:cNvSpPr/>
          <p:nvPr/>
        </p:nvSpPr>
        <p:spPr>
          <a:xfrm>
            <a:off x="-8406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alpha val="44000"/>
                </a:prstClr>
              </a:solidFill>
            </a:endParaRPr>
          </a:p>
        </p:txBody>
      </p:sp>
      <p:sp>
        <p:nvSpPr>
          <p:cNvPr id="5" name="Gold Bar">
            <a:extLst>
              <a:ext uri="{FF2B5EF4-FFF2-40B4-BE49-F238E27FC236}">
                <a16:creationId xmlns="" xmlns:a16="http://schemas.microsoft.com/office/drawing/2014/main" id="{026C0616-C76C-4A48-B69A-2B470B6DB415}"/>
              </a:ext>
            </a:extLst>
          </p:cNvPr>
          <p:cNvSpPr/>
          <p:nvPr/>
        </p:nvSpPr>
        <p:spPr>
          <a:xfrm>
            <a:off x="837647" y="3964445"/>
            <a:ext cx="4458748" cy="45719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="" xmlns:a16="http://schemas.microsoft.com/office/drawing/2014/main" id="{F26A3931-E2AC-5B42-B0C6-F20D7E8F727A}"/>
              </a:ext>
            </a:extLst>
          </p:cNvPr>
          <p:cNvSpPr txBox="1">
            <a:spLocks/>
          </p:cNvSpPr>
          <p:nvPr/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dirty="0"/>
              <a:t>Presentación de MyLion</a:t>
            </a:r>
            <a:r>
              <a:rPr lang="en-US" baseline="30000" dirty="0" smtClean="0"/>
              <a:t>®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="" xmlns:a16="http://schemas.microsoft.com/office/drawing/2014/main" id="{8B790E74-54B4-0245-9ECA-20502B79334F}"/>
              </a:ext>
            </a:extLst>
          </p:cNvPr>
          <p:cNvSpPr txBox="1">
            <a:spLocks/>
          </p:cNvSpPr>
          <p:nvPr/>
        </p:nvSpPr>
        <p:spPr>
          <a:xfrm>
            <a:off x="761999" y="4201081"/>
            <a:ext cx="8476269" cy="1231880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dirty="0"/>
              <a:t>La Asociación Internacional de Clubes de Leones avanza con herramientas nuevas para los socios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B6292F1-3791-E842-AFA8-BBC1B77A47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6227" y="293854"/>
            <a:ext cx="11379200" cy="774208"/>
          </a:xfrm>
        </p:spPr>
        <p:txBody>
          <a:bodyPr/>
          <a:lstStyle/>
          <a:p>
            <a:r>
              <a:rPr lang="es-ES" sz="3200" b="1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Comuníquese instantáneamente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96643" y="4771442"/>
            <a:ext cx="1691975" cy="1769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Controle el mensaje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Usted es el que decide iniciar o dejar una conversación, compartir una foto o vídeo, o borrar mensajes viejos.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6209" y="2120378"/>
            <a:ext cx="1642924" cy="18312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rgbClr val="002F87"/>
                </a:solidFill>
                <a:latin typeface="Arial" charset="0"/>
                <a:ea typeface="Arial" charset="0"/>
                <a:cs typeface="Arial" charset="0"/>
              </a:rPr>
              <a:t>Funciones de chat incorporadas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Comuníquese con otros en cualquier parte del mundo, y también con los Leones locales. </a:t>
            </a:r>
          </a:p>
        </p:txBody>
      </p:sp>
      <p:sp>
        <p:nvSpPr>
          <p:cNvPr id="16" name="Right Arrow 15"/>
          <p:cNvSpPr/>
          <p:nvPr/>
        </p:nvSpPr>
        <p:spPr bwMode="auto">
          <a:xfrm>
            <a:off x="2379133" y="2400580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0800000">
            <a:off x="9247551" y="5931653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8463" y="2832067"/>
            <a:ext cx="1695818" cy="1769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Comunicación clara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Las «burbujas» de chat aparecen en distintos colores para que sepa con quién está hablando con solo echar un </a:t>
            </a:r>
            <a:r>
              <a:rPr lang="es-ES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vistazo</a:t>
            </a: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s-ES" sz="1200" dirty="0">
              <a:solidFill>
                <a:schemeClr val="tx1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0800000">
            <a:off x="9247551" y="3365894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974" y="1439276"/>
            <a:ext cx="5917442" cy="4763768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545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s-ES" sz="3000">
                <a:latin typeface="Arial" panose="020B0604020202020204" pitchFamily="34" charset="0"/>
                <a:cs typeface="Arial" panose="020B0604020202020204" pitchFamily="34" charset="0"/>
              </a:rPr>
              <a:t>Su servicio en MyLion para la web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>
                <a:latin typeface="Arial" panose="020B0604020202020204" pitchFamily="34" charset="0"/>
                <a:cs typeface="Arial" panose="020B0604020202020204" pitchFamily="34" charset="0"/>
              </a:rPr>
              <a:t>Planifique, informe y celebre</a:t>
            </a:r>
          </a:p>
        </p:txBody>
      </p:sp>
    </p:spTree>
    <p:extLst>
      <p:ext uri="{BB962C8B-B14F-4D97-AF65-F5344CB8AC3E}">
        <p14:creationId xmlns:p14="http://schemas.microsoft.com/office/powerpoint/2010/main" val="2743970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7649" y="323121"/>
            <a:ext cx="11379200" cy="774208"/>
          </a:xfrm>
        </p:spPr>
        <p:txBody>
          <a:bodyPr/>
          <a:lstStyle/>
          <a:p>
            <a:r>
              <a:rPr lang="es-ES" sz="3200" b="1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Seleccione la causa impactada por su actividad de servicio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10900" y="2794806"/>
            <a:ext cx="2134425" cy="28777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Aprenda más, sirva mejor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El tablero de la derecha de MyLion le da más información sobre la causa global que seleccionó. Si hace clic en una causa distinta, la información y los enlaces con recursos de apoyo también cambiarán. ¡Incluso podrá encontrar una nueva pasión de servicio leyendo sobre nuestras causas globales</a:t>
            </a:r>
            <a:r>
              <a:rPr lang="es-ES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!</a:t>
            </a:r>
            <a:endParaRPr lang="es-ES" sz="1200" dirty="0">
              <a:solidFill>
                <a:schemeClr val="tx1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909" y="2002282"/>
            <a:ext cx="2219434" cy="15850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Controle su progreso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MyLion lo guía paso a paso para crear una actividad de servicio. Sabrá siempre lo que ya hizo y lo que tiene que hacer a continuación.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909" y="3794452"/>
            <a:ext cx="2219434" cy="19543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Comparta su motivación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Puede elegir la causa global que motiva su servicio haciendo clic en un icono. Puede hacer un impacto en una necesidad distinta de la </a:t>
            </a:r>
            <a:r>
              <a:rPr lang="es-ES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comunidad</a:t>
            </a:r>
          </a:p>
          <a:p>
            <a:r>
              <a:rPr lang="es-ES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seleccionando «Otra»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14" y="1161326"/>
            <a:ext cx="5900286" cy="5428599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  <p:sp>
        <p:nvSpPr>
          <p:cNvPr id="19" name="Right Arrow 18"/>
          <p:cNvSpPr/>
          <p:nvPr/>
        </p:nvSpPr>
        <p:spPr bwMode="auto">
          <a:xfrm>
            <a:off x="2431343" y="3870777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2431344" y="2168602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0800000">
            <a:off x="9258323" y="2988284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91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1727" y="435842"/>
            <a:ext cx="9508545" cy="774208"/>
          </a:xfrm>
        </p:spPr>
        <p:txBody>
          <a:bodyPr/>
          <a:lstStyle/>
          <a:p>
            <a:r>
              <a:rPr lang="es-ES" sz="3200" b="1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Elija un planificador de proyecto paso a paso para guiar su servicio.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6677" y="2074811"/>
            <a:ext cx="2080163" cy="2631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Detalles rápidos para poder elegir el planificador adecuado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El tablero de la derecha de MyLion ahora cambia para mostrar detalles sobre la actividad de servicio que eligió. ¡Haga clic en la lista para averiguar qué </a:t>
            </a:r>
            <a:endParaRPr lang="es-ES" sz="1200" dirty="0" smtClean="0">
              <a:solidFill>
                <a:schemeClr val="tx1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actividad </a:t>
            </a:r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corresponde a los intereses de su club!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836" y="2668104"/>
            <a:ext cx="1925417" cy="3431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Inspírese y organícese con planificadores de proyectos de servicio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Elija entre una variedad de actividades de servicio populares o genere la suya propia haciendo clic en «Otra». Cada actividad titulada viene con su propio planificador de proyecto de servicio, una guía paso a paso para ayudarle a organizarse</a:t>
            </a:r>
            <a:r>
              <a:rPr lang="es-ES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26677" y="4890967"/>
            <a:ext cx="2080163" cy="1769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Descargue y comparta</a:t>
            </a:r>
          </a:p>
          <a:p>
            <a:r>
              <a:rPr lang="es-ES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Descargue el planificador completo de proyecto de servicio y llévelo a su próxima reunión del club </a:t>
            </a:r>
          </a:p>
          <a:p>
            <a:r>
              <a:rPr lang="es-ES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para comenzar a organizarse.</a:t>
            </a:r>
            <a:endParaRPr lang="es-ES" sz="1200" dirty="0">
              <a:solidFill>
                <a:schemeClr val="tx1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3040" y="1210050"/>
            <a:ext cx="6005918" cy="5450632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  <p:sp>
        <p:nvSpPr>
          <p:cNvPr id="16" name="Right Arrow 15"/>
          <p:cNvSpPr/>
          <p:nvPr/>
        </p:nvSpPr>
        <p:spPr bwMode="auto">
          <a:xfrm>
            <a:off x="2314466" y="3875625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0800000">
            <a:off x="9361193" y="2668104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0800000">
            <a:off x="9385765" y="6099813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36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Detalles de la actividad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456" y="2281710"/>
            <a:ext cx="2056651" cy="21390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Cuente su historia de servicio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Use la sección de detalles de la actividad para compartir más información sobre su actividad de servicio. Cargue imágenes y muestre lo que su club está planificando o ha logrado</a:t>
            </a:r>
            <a:r>
              <a:rPr lang="es-ES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61605" y="2960346"/>
            <a:ext cx="1923995" cy="28777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Encuentre más información en cualquier momento que la necesite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Si selecciona una actividad titulada, los detalles de dicha actividad y el planificador de proyecto </a:t>
            </a:r>
            <a:r>
              <a:rPr lang="es-ES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de</a:t>
            </a:r>
          </a:p>
          <a:p>
            <a:r>
              <a:rPr lang="es-ES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servicio </a:t>
            </a:r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aparecerán nuevamente en el tablero lateral.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456" y="4884207"/>
            <a:ext cx="2047375" cy="1769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Controle su privacidad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Nos comprometemos a velar por su privacidad y seguridad. MyLion le da control completo para decidir quién puede ver y unirse a su actividad. </a:t>
            </a:r>
            <a:endParaRPr lang="es-ES" sz="1200" dirty="0" smtClean="0">
              <a:solidFill>
                <a:schemeClr val="tx1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412" y="1147761"/>
            <a:ext cx="5897591" cy="5330041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  <p:sp>
        <p:nvSpPr>
          <p:cNvPr id="16" name="Right Arrow 15"/>
          <p:cNvSpPr/>
          <p:nvPr/>
        </p:nvSpPr>
        <p:spPr bwMode="auto">
          <a:xfrm>
            <a:off x="2460107" y="2511209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0800000">
            <a:off x="9320693" y="3083306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2460107" y="5079998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27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2800" y="74706"/>
            <a:ext cx="11379200" cy="774208"/>
          </a:xfrm>
        </p:spPr>
        <p:txBody>
          <a:bodyPr/>
          <a:lstStyle/>
          <a:p>
            <a:r>
              <a:rPr lang="es-ES" sz="3200" b="1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Invite a la gente a su actividad de servicio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0558" y="2555827"/>
            <a:ext cx="2336932" cy="22006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Haga una búsqueda e invite a cualquier nivel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Realice con éxito su actividad de servicio invitando a otros a participar de la misma. Invite a todos los clubes de su distrito seleccionándolos en la columna Clubes, o haga una búsqueda por socios individuales. </a:t>
            </a:r>
            <a:endParaRPr lang="es-ES" sz="1200" dirty="0" smtClean="0">
              <a:solidFill>
                <a:schemeClr val="tx1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96814" y="2449807"/>
            <a:ext cx="2150207" cy="16466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Administre a sus invitados con solo unos clics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Agregue y borre invitados en la columna de la derecha a medida que está desarrollando su actividad</a:t>
            </a:r>
            <a:r>
              <a:rPr lang="es-ES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738" y="848914"/>
            <a:ext cx="5746282" cy="5767283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  <p:sp>
        <p:nvSpPr>
          <p:cNvPr id="12" name="Right Arrow 11"/>
          <p:cNvSpPr/>
          <p:nvPr/>
        </p:nvSpPr>
        <p:spPr bwMode="auto">
          <a:xfrm>
            <a:off x="2627489" y="2711923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0800000">
            <a:off x="9252832" y="2690336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94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174169"/>
            <a:ext cx="11379200" cy="774208"/>
          </a:xfrm>
        </p:spPr>
        <p:txBody>
          <a:bodyPr/>
          <a:lstStyle/>
          <a:p>
            <a:r>
              <a:rPr lang="es-ES" sz="3200" b="1" dirty="0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Anticipo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5011" y="2429805"/>
            <a:ext cx="1973156" cy="21390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¡Parece un plan magnífico!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Las secciones en blanco de su plan de proyecto le informan sobre su próxima historia de servicio. ¿quién, qué, cuándo, dónde y por qué? Todos los detalles en una sola página</a:t>
            </a:r>
            <a:r>
              <a:rPr lang="es-ES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94545" y="3499329"/>
            <a:ext cx="1664147" cy="31854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Actividad planificada (¡y casi informada por completo!)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Una vez que esté contento con su plan, haga clic en Publicar y comparta su próximo servicio con sus invitados y otros Leones y </a:t>
            </a:r>
            <a:r>
              <a:rPr lang="es-ES" sz="12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Leos</a:t>
            </a:r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 ¡Felicitaciones! Ha completado la mayor parte de su futuro informe</a:t>
            </a:r>
            <a:r>
              <a:rPr lang="es-ES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697" y="4988986"/>
            <a:ext cx="1974970" cy="1769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Agregue o corrija detalles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Si todavía no está seguro sobre su lista de invitados (u otros detalles que puso), no hay problema. Navegue hacia atrás para realizar cambios</a:t>
            </a:r>
            <a:r>
              <a:rPr lang="es-ES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6"/>
          <a:stretch/>
        </p:blipFill>
        <p:spPr>
          <a:xfrm>
            <a:off x="3551722" y="948378"/>
            <a:ext cx="5226518" cy="5702680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  <p:sp>
        <p:nvSpPr>
          <p:cNvPr id="16" name="Right Arrow 15"/>
          <p:cNvSpPr/>
          <p:nvPr/>
        </p:nvSpPr>
        <p:spPr bwMode="auto">
          <a:xfrm>
            <a:off x="2828167" y="2488101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0800000">
            <a:off x="8953633" y="6388660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2820917" y="6416888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38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Informe (para dirigentes)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401" y="2374002"/>
            <a:ext cx="2048096" cy="21390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rgbClr val="002F87"/>
                </a:solidFill>
                <a:latin typeface="Arial" charset="0"/>
                <a:ea typeface="Arial" charset="0"/>
                <a:cs typeface="Arial" charset="0"/>
              </a:rPr>
              <a:t>Celebre su impacto</a:t>
            </a:r>
          </a:p>
          <a:p>
            <a:r>
              <a:rPr lang="es-ES" sz="1200" dirty="0">
                <a:solidFill>
                  <a:srgbClr val="33373B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El informe sobre su servicio es una manera de celebrar el impacto en su comunidad. Comparta cómo su actividad de servicio ayudó a su comunidad de manera mensurable</a:t>
            </a:r>
            <a:r>
              <a:rPr lang="es-ES" sz="1200" dirty="0" smtClean="0">
                <a:solidFill>
                  <a:srgbClr val="33373B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401" y="4641242"/>
            <a:ext cx="2048062" cy="20159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rgbClr val="002F87"/>
                </a:solidFill>
                <a:latin typeface="Arial" charset="0"/>
                <a:ea typeface="Arial" charset="0"/>
                <a:cs typeface="Arial" charset="0"/>
              </a:rPr>
              <a:t>Comparta la historia detrás de los números</a:t>
            </a:r>
          </a:p>
          <a:p>
            <a:r>
              <a:rPr lang="es-ES" sz="1200" dirty="0">
                <a:solidFill>
                  <a:srgbClr val="33373B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El campo «Resultado en la comunidad» le ayuda a agregar detalles y profundidad a las vidas que impactó. Cuente su historia de bondad.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837" y="1079008"/>
            <a:ext cx="6420051" cy="5413398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  <p:sp>
        <p:nvSpPr>
          <p:cNvPr id="12" name="Right Arrow 11"/>
          <p:cNvSpPr/>
          <p:nvPr/>
        </p:nvSpPr>
        <p:spPr bwMode="auto">
          <a:xfrm>
            <a:off x="2454496" y="2649280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2454462" y="4641242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3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Celebre: Explore el impacto con el tablero de métricas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400" y="2194803"/>
            <a:ext cx="2349853" cy="15850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rgbClr val="002F87"/>
                </a:solidFill>
                <a:latin typeface="Arial" charset="0"/>
                <a:ea typeface="Arial" charset="0"/>
                <a:cs typeface="Arial" charset="0"/>
              </a:rPr>
              <a:t>Su vista rápida del servicio</a:t>
            </a:r>
          </a:p>
          <a:p>
            <a:r>
              <a:rPr lang="es-ES" sz="1200" dirty="0">
                <a:solidFill>
                  <a:srgbClr val="33373B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Nuestras métricas de servicio claves se muestran en forma prominente en el tablero de métricas, para poder usar como referencia rápida.</a:t>
            </a:r>
          </a:p>
        </p:txBody>
      </p:sp>
      <p:sp>
        <p:nvSpPr>
          <p:cNvPr id="16" name="Right Arrow 15"/>
          <p:cNvSpPr/>
          <p:nvPr/>
        </p:nvSpPr>
        <p:spPr bwMode="auto">
          <a:xfrm>
            <a:off x="2756253" y="2415921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Aft>
                <a:spcPct val="0"/>
              </a:spcAft>
              <a:buFont typeface="Helvetica" pitchFamily="84" charset="0"/>
              <a:buNone/>
            </a:pPr>
            <a:endParaRPr lang="en-US" sz="3000" dirty="0" err="1" smtClean="0">
              <a:solidFill>
                <a:srgbClr val="404040"/>
              </a:solidFill>
              <a:ea typeface="ヒラギノ角ゴ Pro W3" pitchFamily="8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80702" y="1426604"/>
            <a:ext cx="2304897" cy="21390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rgbClr val="002F87"/>
                </a:solidFill>
                <a:latin typeface="Arial" charset="0"/>
                <a:ea typeface="Arial" charset="0"/>
                <a:cs typeface="Arial" charset="0"/>
              </a:rPr>
              <a:t>Explore el impacto a todo nivel</a:t>
            </a:r>
          </a:p>
          <a:p>
            <a:r>
              <a:rPr lang="es-ES" sz="1200" dirty="0">
                <a:solidFill>
                  <a:srgbClr val="33373B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Usted establece los parámetros de los datos de impacto que quiere ver. Vea la contribución individual que hizo a su comunidad, o deléitese con el cambio global obtenido, producto de su bondad y servicio.</a:t>
            </a:r>
          </a:p>
        </p:txBody>
      </p:sp>
      <p:sp>
        <p:nvSpPr>
          <p:cNvPr id="18" name="Right Arrow 17"/>
          <p:cNvSpPr/>
          <p:nvPr/>
        </p:nvSpPr>
        <p:spPr bwMode="auto">
          <a:xfrm rot="10800000">
            <a:off x="8939791" y="1796143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Aft>
                <a:spcPct val="0"/>
              </a:spcAft>
              <a:buFont typeface="Helvetica" pitchFamily="84" charset="0"/>
              <a:buNone/>
            </a:pPr>
            <a:endParaRPr lang="en-US" sz="3000" dirty="0" err="1" smtClean="0">
              <a:solidFill>
                <a:srgbClr val="404040"/>
              </a:solidFill>
              <a:ea typeface="ヒラギノ角ゴ Pro W3" pitchFamily="8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400" y="4178163"/>
            <a:ext cx="2354545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rgbClr val="002F87"/>
                </a:solidFill>
                <a:latin typeface="Arial" charset="0"/>
                <a:ea typeface="Arial" charset="0"/>
                <a:cs typeface="Arial" charset="0"/>
              </a:rPr>
              <a:t>Conviértase en un experto al instante</a:t>
            </a:r>
          </a:p>
          <a:p>
            <a:r>
              <a:rPr lang="es-ES" sz="1200" dirty="0">
                <a:solidFill>
                  <a:srgbClr val="33373B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Nuestro tablero de mando interactivo se actualiza cada par de horas y comparte dónde y cómo impactamos el mundo.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2757864" y="4225522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Aft>
                <a:spcPct val="0"/>
              </a:spcAft>
              <a:buFont typeface="Helvetica" pitchFamily="84" charset="0"/>
              <a:buNone/>
            </a:pPr>
            <a:endParaRPr lang="en-US" sz="3000" dirty="0" err="1" smtClean="0">
              <a:solidFill>
                <a:srgbClr val="404040"/>
              </a:solidFill>
              <a:ea typeface="ヒラギノ角ゴ Pro W3" pitchFamily="8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03631" y="3779852"/>
            <a:ext cx="2281968" cy="12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rgbClr val="002F87"/>
                </a:solidFill>
                <a:latin typeface="Arial" charset="0"/>
                <a:ea typeface="Arial" charset="0"/>
                <a:cs typeface="Arial" charset="0"/>
              </a:rPr>
              <a:t>Informes completos en segundos </a:t>
            </a:r>
          </a:p>
          <a:p>
            <a:r>
              <a:rPr lang="es-ES" sz="1200" dirty="0">
                <a:solidFill>
                  <a:srgbClr val="33373B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Descargue juegos de datos en su dispositivo personal con la función de exportación</a:t>
            </a:r>
            <a:r>
              <a:rPr lang="es-ES" sz="1200" dirty="0" smtClean="0">
                <a:solidFill>
                  <a:srgbClr val="33373B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s-ES" sz="1200" dirty="0">
              <a:solidFill>
                <a:srgbClr val="33373B">
                  <a:lumMod val="60000"/>
                  <a:lumOff val="4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0800000">
            <a:off x="8951255" y="3930869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Aft>
                <a:spcPct val="0"/>
              </a:spcAft>
              <a:buFont typeface="Helvetica" pitchFamily="84" charset="0"/>
              <a:buNone/>
            </a:pPr>
            <a:endParaRPr lang="en-US" sz="3000" dirty="0" err="1" smtClean="0">
              <a:solidFill>
                <a:srgbClr val="404040"/>
              </a:solidFill>
              <a:ea typeface="ヒラギノ角ゴ Pro W3" pitchFamily="8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876" y="1269572"/>
            <a:ext cx="5243522" cy="4936781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5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s-ES" sz="4200" b="1">
                <a:latin typeface="Arial" panose="020B0604020202020204" pitchFamily="34" charset="0"/>
                <a:cs typeface="Arial" panose="020B0604020202020204" pitchFamily="34" charset="0"/>
              </a:rPr>
              <a:t>La app MyLion</a:t>
            </a:r>
          </a:p>
        </p:txBody>
      </p:sp>
    </p:spTree>
    <p:extLst>
      <p:ext uri="{BB962C8B-B14F-4D97-AF65-F5344CB8AC3E}">
        <p14:creationId xmlns:p14="http://schemas.microsoft.com/office/powerpoint/2010/main" val="397671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- Solid">
            <a:extLst>
              <a:ext uri="{FF2B5EF4-FFF2-40B4-BE49-F238E27FC236}">
                <a16:creationId xmlns:a16="http://schemas.microsoft.com/office/drawing/2014/main" xmlns="" id="{10F2BFCD-7F25-A847-9826-8118E4042B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prstClr val="white">
                  <a:alpha val="44000"/>
                </a:prstClr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6718A771-B3F1-0545-9A92-E832D1BB8829}"/>
              </a:ext>
            </a:extLst>
          </p:cNvPr>
          <p:cNvSpPr/>
          <p:nvPr/>
        </p:nvSpPr>
        <p:spPr>
          <a:xfrm rot="16200000" flipV="1">
            <a:off x="-769731" y="769732"/>
            <a:ext cx="6858001" cy="5318539"/>
          </a:xfrm>
          <a:custGeom>
            <a:avLst/>
            <a:gdLst>
              <a:gd name="connsiteX0" fmla="*/ 6858001 w 6858001"/>
              <a:gd name="connsiteY0" fmla="*/ 5318539 h 5318539"/>
              <a:gd name="connsiteX1" fmla="*/ 6858001 w 6858001"/>
              <a:gd name="connsiteY1" fmla="*/ 4623293 h 5318539"/>
              <a:gd name="connsiteX2" fmla="*/ 6858001 w 6858001"/>
              <a:gd name="connsiteY2" fmla="*/ 4616583 h 5318539"/>
              <a:gd name="connsiteX3" fmla="*/ 6858001 w 6858001"/>
              <a:gd name="connsiteY3" fmla="*/ 3921337 h 5318539"/>
              <a:gd name="connsiteX4" fmla="*/ 6858001 w 6858001"/>
              <a:gd name="connsiteY4" fmla="*/ 2670589 h 5318539"/>
              <a:gd name="connsiteX5" fmla="*/ 6858001 w 6858001"/>
              <a:gd name="connsiteY5" fmla="*/ 1975343 h 5318539"/>
              <a:gd name="connsiteX6" fmla="*/ 6858001 w 6858001"/>
              <a:gd name="connsiteY6" fmla="*/ 1968633 h 5318539"/>
              <a:gd name="connsiteX7" fmla="*/ 6858001 w 6858001"/>
              <a:gd name="connsiteY7" fmla="*/ 1273387 h 5318539"/>
              <a:gd name="connsiteX8" fmla="*/ 6858000 w 6858001"/>
              <a:gd name="connsiteY8" fmla="*/ 1273387 h 5318539"/>
              <a:gd name="connsiteX9" fmla="*/ 6858000 w 6858001"/>
              <a:gd name="connsiteY9" fmla="*/ 701956 h 5318539"/>
              <a:gd name="connsiteX10" fmla="*/ 6858000 w 6858001"/>
              <a:gd name="connsiteY10" fmla="*/ 695246 h 5318539"/>
              <a:gd name="connsiteX11" fmla="*/ 6858000 w 6858001"/>
              <a:gd name="connsiteY11" fmla="*/ 0 h 5318539"/>
              <a:gd name="connsiteX12" fmla="*/ 0 w 6858001"/>
              <a:gd name="connsiteY12" fmla="*/ 922089 h 5318539"/>
              <a:gd name="connsiteX13" fmla="*/ 0 w 6858001"/>
              <a:gd name="connsiteY13" fmla="*/ 1617335 h 5318539"/>
              <a:gd name="connsiteX14" fmla="*/ 0 w 6858001"/>
              <a:gd name="connsiteY14" fmla="*/ 1624045 h 5318539"/>
              <a:gd name="connsiteX15" fmla="*/ 0 w 6858001"/>
              <a:gd name="connsiteY15" fmla="*/ 1978237 h 5318539"/>
              <a:gd name="connsiteX16" fmla="*/ 0 w 6858001"/>
              <a:gd name="connsiteY16" fmla="*/ 2319291 h 5318539"/>
              <a:gd name="connsiteX17" fmla="*/ 0 w 6858001"/>
              <a:gd name="connsiteY17" fmla="*/ 2673483 h 5318539"/>
              <a:gd name="connsiteX18" fmla="*/ 0 w 6858001"/>
              <a:gd name="connsiteY18" fmla="*/ 2680193 h 5318539"/>
              <a:gd name="connsiteX19" fmla="*/ 0 w 6858001"/>
              <a:gd name="connsiteY19" fmla="*/ 3375439 h 5318539"/>
              <a:gd name="connsiteX20" fmla="*/ 3 w 6858001"/>
              <a:gd name="connsiteY20" fmla="*/ 3375439 h 5318539"/>
              <a:gd name="connsiteX21" fmla="*/ 3 w 6858001"/>
              <a:gd name="connsiteY21" fmla="*/ 3921337 h 5318539"/>
              <a:gd name="connsiteX22" fmla="*/ 3 w 6858001"/>
              <a:gd name="connsiteY22" fmla="*/ 4616583 h 5318539"/>
              <a:gd name="connsiteX23" fmla="*/ 3 w 6858001"/>
              <a:gd name="connsiteY23" fmla="*/ 4623293 h 5318539"/>
              <a:gd name="connsiteX24" fmla="*/ 3 w 6858001"/>
              <a:gd name="connsiteY24" fmla="*/ 5318539 h 531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58001" h="5318539">
                <a:moveTo>
                  <a:pt x="6858001" y="5318539"/>
                </a:moveTo>
                <a:lnTo>
                  <a:pt x="6858001" y="4623293"/>
                </a:lnTo>
                <a:lnTo>
                  <a:pt x="6858001" y="4616583"/>
                </a:lnTo>
                <a:lnTo>
                  <a:pt x="6858001" y="3921337"/>
                </a:lnTo>
                <a:lnTo>
                  <a:pt x="6858001" y="2670589"/>
                </a:lnTo>
                <a:lnTo>
                  <a:pt x="6858001" y="1975343"/>
                </a:lnTo>
                <a:lnTo>
                  <a:pt x="6858001" y="1968633"/>
                </a:lnTo>
                <a:lnTo>
                  <a:pt x="6858001" y="1273387"/>
                </a:lnTo>
                <a:lnTo>
                  <a:pt x="6858000" y="1273387"/>
                </a:lnTo>
                <a:lnTo>
                  <a:pt x="6858000" y="701956"/>
                </a:lnTo>
                <a:lnTo>
                  <a:pt x="6858000" y="695246"/>
                </a:lnTo>
                <a:lnTo>
                  <a:pt x="6858000" y="0"/>
                </a:lnTo>
                <a:lnTo>
                  <a:pt x="0" y="922089"/>
                </a:lnTo>
                <a:lnTo>
                  <a:pt x="0" y="1617335"/>
                </a:lnTo>
                <a:lnTo>
                  <a:pt x="0" y="1624045"/>
                </a:lnTo>
                <a:lnTo>
                  <a:pt x="0" y="1978237"/>
                </a:lnTo>
                <a:lnTo>
                  <a:pt x="0" y="2319291"/>
                </a:lnTo>
                <a:lnTo>
                  <a:pt x="0" y="2673483"/>
                </a:lnTo>
                <a:lnTo>
                  <a:pt x="0" y="2680193"/>
                </a:lnTo>
                <a:lnTo>
                  <a:pt x="0" y="3375439"/>
                </a:lnTo>
                <a:lnTo>
                  <a:pt x="3" y="3375439"/>
                </a:lnTo>
                <a:lnTo>
                  <a:pt x="3" y="3921337"/>
                </a:lnTo>
                <a:lnTo>
                  <a:pt x="3" y="4616583"/>
                </a:lnTo>
                <a:lnTo>
                  <a:pt x="3" y="4623293"/>
                </a:lnTo>
                <a:lnTo>
                  <a:pt x="3" y="53185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es-ES">
                <a:solidFill>
                  <a:prstClr val="white">
                    <a:alpha val="44000"/>
                  </a:prstClr>
                </a:solidFill>
              </a:rPr>
              <a:t>m</a:t>
            </a:r>
          </a:p>
        </p:txBody>
      </p:sp>
      <p:pic>
        <p:nvPicPr>
          <p:cNvPr id="5" name="Emblem - White">
            <a:extLst>
              <a:ext uri="{FF2B5EF4-FFF2-40B4-BE49-F238E27FC236}">
                <a16:creationId xmlns:a16="http://schemas.microsoft.com/office/drawing/2014/main" xmlns="" id="{ACA0C2C4-B706-7D48-A34A-56AD629954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9110" y="1311075"/>
            <a:ext cx="5181601" cy="5546926"/>
          </a:xfrm>
          <a:prstGeom prst="rect">
            <a:avLst/>
          </a:prstGeom>
        </p:spPr>
      </p:pic>
      <p:sp>
        <p:nvSpPr>
          <p:cNvPr id="8" name="Page Number - White">
            <a:extLst>
              <a:ext uri="{FF2B5EF4-FFF2-40B4-BE49-F238E27FC236}">
                <a16:creationId xmlns:a16="http://schemas.microsoft.com/office/drawing/2014/main" xmlns="" id="{5ADD365A-4846-E44E-A707-B9535D16A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prstClr val="white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smtClean="0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9719075-B0AD-8546-BCA6-E5F79E5DA933}"/>
              </a:ext>
            </a:extLst>
          </p:cNvPr>
          <p:cNvSpPr txBox="1"/>
          <p:nvPr/>
        </p:nvSpPr>
        <p:spPr>
          <a:xfrm>
            <a:off x="519584" y="5754394"/>
            <a:ext cx="306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>
                <a:solidFill>
                  <a:srgbClr val="EBB700"/>
                </a:solidFill>
              </a:rPr>
              <a:t>MyLion sustituirá la presentación de informes de actividades de servicio de MyLCI a partir del 1 de julio de 2019.  Todas las demás funciones de MyLCI seguirán disponibles.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65105" y="854715"/>
            <a:ext cx="3249668" cy="13042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sz="6000" b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MyLion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71206" y="2353779"/>
            <a:ext cx="2584862" cy="99153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17B240BB-0148-1648-AF92-E0D85AB1CB63}"/>
              </a:ext>
            </a:extLst>
          </p:cNvPr>
          <p:cNvSpPr txBox="1">
            <a:spLocks/>
          </p:cNvSpPr>
          <p:nvPr/>
        </p:nvSpPr>
        <p:spPr>
          <a:xfrm>
            <a:off x="7203204" y="2748719"/>
            <a:ext cx="4349770" cy="3162279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560070" lvl="1" indent="-285750">
              <a:lnSpc>
                <a:spcPct val="105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ES" sz="1800" b="1">
                <a:solidFill>
                  <a:prstClr val="white"/>
                </a:solidFill>
                <a:ea typeface="Arial" charset="0"/>
                <a:cs typeface="Arial" charset="0"/>
              </a:rPr>
              <a:t>Planificar, invitar y compartir </a:t>
            </a:r>
            <a:r>
              <a:rPr lang="es-ES" sz="1800">
                <a:solidFill>
                  <a:prstClr val="white"/>
                </a:solidFill>
                <a:ea typeface="Arial" charset="0"/>
                <a:cs typeface="Arial" charset="0"/>
              </a:rPr>
              <a:t>actividades de servicio con el club</a:t>
            </a:r>
          </a:p>
          <a:p>
            <a:pPr marL="560070" lvl="1" indent="-285750">
              <a:lnSpc>
                <a:spcPct val="105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ES" sz="1800" b="1">
                <a:solidFill>
                  <a:prstClr val="white"/>
                </a:solidFill>
                <a:ea typeface="Arial" charset="0"/>
                <a:cs typeface="Arial" charset="0"/>
              </a:rPr>
              <a:t>Presentar informes</a:t>
            </a:r>
            <a:r>
              <a:rPr lang="es-ES" sz="1800">
                <a:solidFill>
                  <a:prstClr val="white"/>
                </a:solidFill>
                <a:ea typeface="Arial" charset="0"/>
                <a:cs typeface="Arial" charset="0"/>
              </a:rPr>
              <a:t> de actividades de servicio si es usted dirigente</a:t>
            </a:r>
          </a:p>
          <a:p>
            <a:pPr marL="560070" lvl="1" indent="-285750">
              <a:lnSpc>
                <a:spcPct val="105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ES" sz="1800" b="1">
                <a:solidFill>
                  <a:prstClr val="white"/>
                </a:solidFill>
                <a:ea typeface="Arial" charset="0"/>
                <a:cs typeface="Arial" charset="0"/>
              </a:rPr>
              <a:t>Encontrar, conectarse y charlar</a:t>
            </a:r>
            <a:r>
              <a:rPr lang="es-ES" sz="1800">
                <a:solidFill>
                  <a:prstClr val="white"/>
                </a:solidFill>
                <a:ea typeface="Arial" charset="0"/>
                <a:cs typeface="Arial" charset="0"/>
              </a:rPr>
              <a:t> con Leones de todo el mundo</a:t>
            </a:r>
          </a:p>
          <a:p>
            <a:pPr marL="560070" lvl="1" indent="-285750">
              <a:lnSpc>
                <a:spcPct val="105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s-ES" sz="1800" b="1">
                <a:solidFill>
                  <a:prstClr val="white"/>
                </a:solidFill>
                <a:ea typeface="Arial" charset="0"/>
                <a:cs typeface="Arial" charset="0"/>
              </a:rPr>
              <a:t>Ver datos clave de servicio </a:t>
            </a:r>
            <a:r>
              <a:rPr lang="es-ES" sz="1800">
                <a:solidFill>
                  <a:prstClr val="white"/>
                </a:solidFill>
                <a:ea typeface="Arial" charset="0"/>
                <a:cs typeface="Arial" charset="0"/>
              </a:rPr>
              <a:t>para el club, distrito, distrito múltiple,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8BF956-C5CF-E54A-8D16-4BDD31C4E8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2436" y="854715"/>
            <a:ext cx="8206927" cy="45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04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Planifique y únase a actividades de servicio con </a:t>
            </a:r>
            <a:r>
              <a:rPr lang="es-ES" sz="3200" b="1" dirty="0" smtClean="0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/>
            </a:r>
            <a:br>
              <a:rPr lang="es-ES" sz="3200" b="1" dirty="0" smtClean="0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s-ES" sz="3200" b="1" dirty="0" smtClean="0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 </a:t>
            </a:r>
            <a:r>
              <a:rPr lang="es-ES" sz="3200" b="1" dirty="0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app </a:t>
            </a:r>
            <a:r>
              <a:rPr lang="es-ES" sz="3200" b="1" dirty="0" err="1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MyLion</a:t>
            </a:r>
            <a:r>
              <a:rPr lang="es-ES" sz="3200" b="1" dirty="0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9507" y="5035457"/>
            <a:ext cx="2072762" cy="1769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Genere o respalde el servicio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MyLion puede ayudar a poner en práctica su idea sobre una actividad de servicio o conectarlo con actividades que necesitan de su apoyo</a:t>
            </a:r>
            <a:r>
              <a:rPr lang="es-ES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8101" y="4850791"/>
            <a:ext cx="2124668" cy="19543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Inspírese e involúcrese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Los filtros de búsqueda le permiten encontrar actividades. Inspírese, únase a una actividad mientras esté viajando o vea lo que está ocurriendo localmente.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13144" y="4850791"/>
            <a:ext cx="2056542" cy="19543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Conéctese con el mundo</a:t>
            </a:r>
          </a:p>
          <a:p>
            <a:pPr>
              <a:spcAft>
                <a:spcPts val="600"/>
              </a:spcAft>
            </a:pPr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¿Tiene curiosidad por saber sobre otros clubes o está interesado en usuarios específicos de </a:t>
            </a:r>
            <a:r>
              <a:rPr lang="es-ES" sz="12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MyLion</a:t>
            </a:r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? Haga una búsqueda y seguimiento para mantenerse informado.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101" y="1143390"/>
            <a:ext cx="2124668" cy="3643018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507" y="1143392"/>
            <a:ext cx="2072762" cy="3757971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144" y="1143391"/>
            <a:ext cx="2056542" cy="3643017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906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06400" y="304800"/>
            <a:ext cx="11379200" cy="774208"/>
          </a:xfrm>
        </p:spPr>
        <p:txBody>
          <a:bodyPr/>
          <a:lstStyle/>
          <a:p>
            <a:r>
              <a:rPr lang="es-ES" sz="3200" b="1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Genere una actividad desde su dispositivo móvil.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496" y="4938171"/>
            <a:ext cx="2028131" cy="15850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Use plantillas sencillas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Considere qué actividad quiere organizar con MyLion y elija una plantilla sencilla</a:t>
            </a:r>
            <a:r>
              <a:rPr lang="es-ES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s-ES" sz="1200" dirty="0" smtClean="0">
              <a:solidFill>
                <a:schemeClr val="tx1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4874" y="4911235"/>
            <a:ext cx="2003169" cy="1769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Capture los detalles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Los mensajes de guía de MyLion le ayudarán a agregar los detalles que necesita, desde la causa que lo motiva hasta el calendario del proyecto.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5292" y="4934547"/>
            <a:ext cx="2001683" cy="16466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Mantenga involucrados a todos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Con unos pocos toques de pantalla, invite a otros a unirse y haga que su servicio sea un éxito.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14223" y="4911235"/>
            <a:ext cx="2014143" cy="1769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Empecemos a servir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Una vez que esté contento con su plan, haga clic en Publicar y comparta su próximo servicio con sus invitados y otros Leones y </a:t>
            </a:r>
            <a:r>
              <a:rPr lang="es-ES" sz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Leos</a:t>
            </a:r>
            <a:r>
              <a:rPr lang="es-ES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s-ES" sz="1200" dirty="0">
              <a:solidFill>
                <a:schemeClr val="tx1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496" y="1246405"/>
            <a:ext cx="2028131" cy="3538271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875" y="1228879"/>
            <a:ext cx="2003169" cy="3538271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292" y="1246405"/>
            <a:ext cx="2001683" cy="3520745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4223" y="1263931"/>
            <a:ext cx="1981406" cy="3520745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13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12077700" cy="774208"/>
          </a:xfrm>
        </p:spPr>
        <p:txBody>
          <a:bodyPr/>
          <a:lstStyle/>
          <a:p>
            <a:r>
              <a:rPr lang="es-ES" b="1" dirty="0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Presentar un informe y celebrar el servicio prestado (para dirigentes)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6852" y="5407124"/>
            <a:ext cx="3743995" cy="12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 smtClean="0">
                <a:solidFill>
                  <a:srgbClr val="002F87"/>
                </a:solidFill>
                <a:latin typeface="Arial" charset="0"/>
                <a:ea typeface="Arial" charset="0"/>
                <a:cs typeface="Arial" charset="0"/>
              </a:rPr>
              <a:t>Presentar </a:t>
            </a:r>
            <a:r>
              <a:rPr lang="es-ES" sz="1600" b="1" dirty="0">
                <a:solidFill>
                  <a:srgbClr val="002F87"/>
                </a:solidFill>
                <a:latin typeface="Arial" charset="0"/>
                <a:ea typeface="Arial" charset="0"/>
                <a:cs typeface="Arial" charset="0"/>
              </a:rPr>
              <a:t>rápidamente el informe de las actividades de servicio.</a:t>
            </a:r>
          </a:p>
          <a:p>
            <a:r>
              <a:rPr lang="es-ES" sz="1200" dirty="0">
                <a:solidFill>
                  <a:srgbClr val="33373B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Introduzca información básica y envíe el informe rápidamente para completar la actividad de servicio rápida y fácilmente</a:t>
            </a:r>
          </a:p>
        </p:txBody>
      </p:sp>
      <p:pic>
        <p:nvPicPr>
          <p:cNvPr id="1027" name="Picture 3" descr="c6d0d780-f693-41f8-b3db-f1b4a70763b0@namprd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847" y="1223499"/>
            <a:ext cx="2234500" cy="3974431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73708af3-6bc7-43ee-8006-cd9e3cb2cf01@namprd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89" y="1228382"/>
            <a:ext cx="2256563" cy="4022842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56a8f40a-aa4f-4eec-837f-c4aabaa617a4@namprd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68" y="1223499"/>
            <a:ext cx="2262963" cy="4034251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1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Descubra su próxima actividad de servicio y sus aliados de servicio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4358" y="5324309"/>
            <a:ext cx="4782090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Inspírese con los Leones locales y globales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Busque a otros </a:t>
            </a:r>
            <a:r>
              <a:rPr lang="es-ES" sz="12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MyLions</a:t>
            </a:r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 y clubes para descubrir actividades de servicio cerca suyo, o inspírese con actividades globales.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358" y="1200610"/>
            <a:ext cx="2214572" cy="3935056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444" y="1200610"/>
            <a:ext cx="2213004" cy="3920178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2410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Comuníquese instantáneamente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9675" y="5452496"/>
            <a:ext cx="4836773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rgbClr val="002F87"/>
                </a:solidFill>
                <a:latin typeface="Arial" charset="0"/>
                <a:ea typeface="Arial" charset="0"/>
                <a:cs typeface="Arial" charset="0"/>
              </a:rPr>
              <a:t>Funciones de chat incorporadas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Comuníquese con otros en cualquier parte del mundo - y también con los Leones locales.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675" y="1371600"/>
            <a:ext cx="2171062" cy="3886200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  <p:pic>
        <p:nvPicPr>
          <p:cNvPr id="8" name="Picture 2" descr="fd153aa8-bb52-4f5d-bc71-3b7a5bbcf0e9@namprd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391" y="1371600"/>
            <a:ext cx="2202057" cy="3916726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609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Done a LCIF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206" y="5541515"/>
            <a:ext cx="4945281" cy="96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Proceso de donación rápido y seguro</a:t>
            </a:r>
          </a:p>
          <a:p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Ingrese unos pocos datos, como cuánto quiere donar, la frecuencia y su método de pago, ¡y listo!  Su contribución hará una diferencia en el mundo.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206" y="1363984"/>
            <a:ext cx="2211594" cy="4022772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595" y="1340469"/>
            <a:ext cx="2245892" cy="4069801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153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s-ES" sz="4200" b="1">
                <a:latin typeface="Arial" panose="020B0604020202020204" pitchFamily="34" charset="0"/>
                <a:cs typeface="Arial" panose="020B0604020202020204" pitchFamily="34" charset="0"/>
              </a:rPr>
              <a:t>¿Qué sigue?</a:t>
            </a:r>
          </a:p>
        </p:txBody>
      </p:sp>
    </p:spTree>
    <p:extLst>
      <p:ext uri="{BB962C8B-B14F-4D97-AF65-F5344CB8AC3E}">
        <p14:creationId xmlns:p14="http://schemas.microsoft.com/office/powerpoint/2010/main" val="1860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 - Solid">
            <a:extLst>
              <a:ext uri="{FF2B5EF4-FFF2-40B4-BE49-F238E27FC236}">
                <a16:creationId xmlns="" xmlns:a16="http://schemas.microsoft.com/office/drawing/2014/main" id="{8489D4B3-1F62-E142-9B2B-A4FA918C52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prstClr val="white">
                  <a:alpha val="44000"/>
                </a:prstClr>
              </a:solidFill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="" xmlns:a16="http://schemas.microsoft.com/office/drawing/2014/main" id="{B2522B32-6A0A-3947-9747-3E696854D05D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prstClr val="white">
                  <a:alpha val="44000"/>
                </a:prst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E36858A-6E85-5042-9253-FC8A0C8B1F4E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19B9CF58-C35F-4E48-B951-3F4106B30086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>
                    <a:alpha val="44000"/>
                  </a:prstClr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8B3B081A-EE55-FB49-9678-12AA0CAA4A2B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>
                    <a:alpha val="44000"/>
                  </a:prstClr>
                </a:solidFill>
              </a:endParaRPr>
            </a:p>
          </p:txBody>
        </p:sp>
      </p:grpSp>
      <p:sp>
        <p:nvSpPr>
          <p:cNvPr id="8" name="Body Copy">
            <a:extLst>
              <a:ext uri="{FF2B5EF4-FFF2-40B4-BE49-F238E27FC236}">
                <a16:creationId xmlns="" xmlns:a16="http://schemas.microsoft.com/office/drawing/2014/main" id="{10FAD2B4-DF3E-734E-935B-04E14BD2A6CE}"/>
              </a:ext>
            </a:extLst>
          </p:cNvPr>
          <p:cNvSpPr txBox="1">
            <a:spLocks/>
          </p:cNvSpPr>
          <p:nvPr/>
        </p:nvSpPr>
        <p:spPr>
          <a:xfrm>
            <a:off x="6655895" y="812801"/>
            <a:ext cx="5332905" cy="454722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spcBef>
                <a:spcPts val="1500"/>
              </a:spcBef>
              <a:spcAft>
                <a:spcPts val="1000"/>
              </a:spcAft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es-ES" b="1" kern="0" dirty="0">
                <a:solidFill>
                  <a:srgbClr val="0D2240"/>
                </a:solidFill>
                <a:latin typeface="Arial" charset="0"/>
                <a:cs typeface="Arial" charset="0"/>
              </a:rPr>
              <a:t>MyLion está disponible en todas partes, así que puede inscribirse y acceder hoy mismo</a:t>
            </a:r>
            <a:endParaRPr lang="en-US" b="1" kern="0" dirty="0">
              <a:solidFill>
                <a:srgbClr val="0D2240"/>
              </a:solidFill>
              <a:latin typeface="Arial" charset="0"/>
              <a:cs typeface="Arial" charset="0"/>
            </a:endParaRPr>
          </a:p>
          <a:p>
            <a:pPr marL="804849" lvl="1" indent="-285750">
              <a:buClr>
                <a:srgbClr val="EBB700"/>
              </a:buClr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rgbClr val="0D2240"/>
                </a:solidFill>
                <a:latin typeface="Arial" charset="0"/>
                <a:cs typeface="Arial" charset="0"/>
              </a:rPr>
              <a:t>Visite https://app.mylion.org desde un navegador de internet para inscribirse y acceder a la aplicación</a:t>
            </a:r>
            <a:r>
              <a:rPr lang="en-US" sz="1600" kern="0" dirty="0" smtClean="0">
                <a:solidFill>
                  <a:srgbClr val="0D2240"/>
                </a:solidFill>
                <a:latin typeface="Arial" charset="0"/>
                <a:cs typeface="Arial" charset="0"/>
              </a:rPr>
              <a:t>.</a:t>
            </a:r>
            <a:endParaRPr lang="en-US" sz="1600" kern="0" dirty="0">
              <a:solidFill>
                <a:srgbClr val="0D2240"/>
              </a:solidFill>
              <a:latin typeface="Arial" charset="0"/>
              <a:cs typeface="Arial" charset="0"/>
            </a:endParaRPr>
          </a:p>
          <a:p>
            <a:pPr marL="804849" lvl="1" indent="-285750">
              <a:buClr>
                <a:srgbClr val="EBB700"/>
              </a:buClr>
              <a:buFont typeface="Arial" panose="020B0604020202020204" pitchFamily="34" charset="0"/>
              <a:buChar char="•"/>
            </a:pPr>
            <a:r>
              <a:rPr lang="es-ES" sz="1600" kern="0" dirty="0">
                <a:solidFill>
                  <a:srgbClr val="0D2240"/>
                </a:solidFill>
                <a:latin typeface="Arial" charset="0"/>
                <a:cs typeface="Arial" charset="0"/>
              </a:rPr>
              <a:t>Descargue la aplicación MyLion en su teléfono inteligente</a:t>
            </a:r>
            <a:r>
              <a:rPr lang="en-US" sz="1600" kern="0" dirty="0" smtClean="0">
                <a:solidFill>
                  <a:srgbClr val="0D2240"/>
                </a:solidFill>
                <a:latin typeface="Arial" charset="0"/>
                <a:cs typeface="Arial" charset="0"/>
              </a:rPr>
              <a:t>:</a:t>
            </a:r>
            <a:endParaRPr lang="en-US" sz="1600" kern="0" dirty="0">
              <a:solidFill>
                <a:srgbClr val="0D2240"/>
              </a:solidFill>
              <a:latin typeface="Arial" charset="0"/>
              <a:cs typeface="Arial" charset="0"/>
            </a:endParaRPr>
          </a:p>
          <a:p>
            <a:pPr marL="1657315" lvl="3" indent="-285750">
              <a:buClr>
                <a:srgbClr val="EBB700"/>
              </a:buClr>
              <a:buSzPct val="100000"/>
              <a:buFont typeface="Helvetica" pitchFamily="2" charset="0"/>
              <a:buChar char="‣"/>
            </a:pPr>
            <a:r>
              <a:rPr lang="en-US" sz="1400" kern="0" dirty="0" err="1">
                <a:solidFill>
                  <a:srgbClr val="0D2240"/>
                </a:solidFill>
                <a:latin typeface="Arial" charset="0"/>
                <a:cs typeface="Arial" charset="0"/>
              </a:rPr>
              <a:t>Usuarios</a:t>
            </a:r>
            <a:r>
              <a:rPr lang="en-US" sz="1400" kern="0" dirty="0">
                <a:solidFill>
                  <a:srgbClr val="0D2240"/>
                </a:solidFill>
                <a:latin typeface="Arial" charset="0"/>
                <a:cs typeface="Arial" charset="0"/>
              </a:rPr>
              <a:t> de iPhone: </a:t>
            </a:r>
            <a:r>
              <a:rPr lang="en-US" sz="1400" kern="0" dirty="0" err="1">
                <a:solidFill>
                  <a:srgbClr val="0D2240"/>
                </a:solidFill>
                <a:latin typeface="Arial" charset="0"/>
                <a:cs typeface="Arial" charset="0"/>
              </a:rPr>
              <a:t>visiten</a:t>
            </a:r>
            <a:r>
              <a:rPr lang="en-US" sz="1400" kern="0" dirty="0">
                <a:solidFill>
                  <a:srgbClr val="0D2240"/>
                </a:solidFill>
                <a:latin typeface="Arial" charset="0"/>
                <a:cs typeface="Arial" charset="0"/>
              </a:rPr>
              <a:t> App Store</a:t>
            </a:r>
          </a:p>
          <a:p>
            <a:pPr marL="1657315" lvl="3" indent="-285750">
              <a:buClr>
                <a:srgbClr val="EBB700"/>
              </a:buClr>
              <a:buSzPct val="100000"/>
              <a:buFont typeface="Helvetica" pitchFamily="2" charset="0"/>
              <a:buChar char="‣"/>
            </a:pPr>
            <a:r>
              <a:rPr lang="en-US" sz="1400" kern="0" dirty="0" err="1">
                <a:solidFill>
                  <a:srgbClr val="0D2240"/>
                </a:solidFill>
                <a:latin typeface="Arial" charset="0"/>
                <a:cs typeface="Arial" charset="0"/>
              </a:rPr>
              <a:t>Usuarios</a:t>
            </a:r>
            <a:r>
              <a:rPr lang="en-US" sz="1400" kern="0" dirty="0">
                <a:solidFill>
                  <a:srgbClr val="0D2240"/>
                </a:solidFill>
                <a:latin typeface="Arial" charset="0"/>
                <a:cs typeface="Arial" charset="0"/>
              </a:rPr>
              <a:t> de Android: </a:t>
            </a:r>
            <a:r>
              <a:rPr lang="en-US" sz="1400" kern="0" dirty="0" err="1">
                <a:solidFill>
                  <a:srgbClr val="0D2240"/>
                </a:solidFill>
                <a:latin typeface="Arial" charset="0"/>
                <a:cs typeface="Arial" charset="0"/>
              </a:rPr>
              <a:t>visiten</a:t>
            </a:r>
            <a:r>
              <a:rPr lang="en-US" sz="1400" kern="0" dirty="0">
                <a:solidFill>
                  <a:srgbClr val="0D2240"/>
                </a:solidFill>
                <a:latin typeface="Arial" charset="0"/>
                <a:cs typeface="Arial" charset="0"/>
              </a:rPr>
              <a:t> Google Play </a:t>
            </a:r>
            <a:r>
              <a:rPr lang="en-US" sz="1400" kern="0" dirty="0" smtClean="0">
                <a:solidFill>
                  <a:srgbClr val="0D2240"/>
                </a:solidFill>
                <a:latin typeface="Arial" charset="0"/>
                <a:cs typeface="Arial" charset="0"/>
              </a:rPr>
              <a:t>Store</a:t>
            </a:r>
          </a:p>
          <a:p>
            <a:pPr marL="342900" indent="-342900">
              <a:spcBef>
                <a:spcPts val="1500"/>
              </a:spcBef>
              <a:spcAft>
                <a:spcPts val="1000"/>
              </a:spcAft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es-ES" b="1" kern="0" dirty="0">
                <a:solidFill>
                  <a:srgbClr val="0D2240"/>
                </a:solidFill>
                <a:latin typeface="Arial" charset="0"/>
                <a:cs typeface="Arial" charset="0"/>
              </a:rPr>
              <a:t>Contacten mylionsupport@lionsclubs.org si necesitan ayuda para inscribirse, acceder a o usar MyLion</a:t>
            </a:r>
            <a:r>
              <a:rPr lang="en-US" b="1" kern="0" dirty="0" smtClean="0">
                <a:solidFill>
                  <a:srgbClr val="0D2240"/>
                </a:solidFill>
                <a:latin typeface="Arial" charset="0"/>
                <a:cs typeface="Arial" charset="0"/>
              </a:rPr>
              <a:t>.</a:t>
            </a:r>
            <a:endParaRPr lang="en-US" b="1" kern="0" dirty="0">
              <a:solidFill>
                <a:srgbClr val="0D224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arge #">
            <a:extLst>
              <a:ext uri="{FF2B5EF4-FFF2-40B4-BE49-F238E27FC236}">
                <a16:creationId xmlns="" xmlns:a16="http://schemas.microsoft.com/office/drawing/2014/main" id="{CE189A1C-85BB-DA4D-9138-6085E1E602F7}"/>
              </a:ext>
            </a:extLst>
          </p:cNvPr>
          <p:cNvSpPr txBox="1"/>
          <p:nvPr/>
        </p:nvSpPr>
        <p:spPr>
          <a:xfrm>
            <a:off x="208789" y="1343151"/>
            <a:ext cx="5785611" cy="29136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9500" b="1" dirty="0" err="1">
                <a:solidFill>
                  <a:prstClr val="whit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Próximos</a:t>
            </a:r>
            <a:r>
              <a:rPr lang="en-US" sz="9500" b="1" dirty="0">
                <a:solidFill>
                  <a:prstClr val="whit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9500" b="1" dirty="0" err="1">
                <a:solidFill>
                  <a:prstClr val="whit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pasos</a:t>
            </a:r>
            <a:endParaRPr lang="en-US" sz="9500" b="1" dirty="0">
              <a:solidFill>
                <a:prstClr val="white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A590F4-BE75-974E-8192-E05910DD6354}"/>
              </a:ext>
            </a:extLst>
          </p:cNvPr>
          <p:cNvSpPr/>
          <p:nvPr/>
        </p:nvSpPr>
        <p:spPr>
          <a:xfrm rot="5400000">
            <a:off x="2607323" y="2431482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="" xmlns:a16="http://schemas.microsoft.com/office/drawing/2014/main" id="{09E1D66C-5241-5843-855E-7A0B11E74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27</a:t>
            </a:fld>
            <a:endParaRPr lang="en-US" sz="10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68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39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alpha val="44000"/>
                </a:prstClr>
              </a:solidFill>
            </a:endParaRPr>
          </a:p>
        </p:txBody>
      </p:sp>
      <p:pic>
        <p:nvPicPr>
          <p:cNvPr id="4" name="Picture 3" descr="lionlogo_white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4334" y="6195238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>
                <a:solidFill>
                  <a:prstClr val="white"/>
                </a:solidFill>
                <a:latin typeface="Arial" pitchFamily="34" charset="0"/>
                <a:ea typeface="ヒラギノ角ゴ Pro W3" pitchFamily="125" charset="-128"/>
              </a:rPr>
              <a:t>© 2018 Lions Clubs International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143585" y="3854311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420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21577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 - Solid">
            <a:extLst>
              <a:ext uri="{FF2B5EF4-FFF2-40B4-BE49-F238E27FC236}">
                <a16:creationId xmlns="" xmlns:a16="http://schemas.microsoft.com/office/drawing/2014/main" id="{AF1E1F66-097E-5942-90D2-36DCAB0E9B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prstClr val="white">
                  <a:alpha val="44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951C28D-E001-D84B-BCD0-F90BB22F7307}"/>
              </a:ext>
            </a:extLst>
          </p:cNvPr>
          <p:cNvSpPr/>
          <p:nvPr/>
        </p:nvSpPr>
        <p:spPr>
          <a:xfrm>
            <a:off x="0" y="952423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="" xmlns:a16="http://schemas.microsoft.com/office/drawing/2014/main" id="{C2D2994A-F622-164E-8907-BFB293F0F882}"/>
              </a:ext>
            </a:extLst>
          </p:cNvPr>
          <p:cNvSpPr txBox="1">
            <a:spLocks/>
          </p:cNvSpPr>
          <p:nvPr/>
        </p:nvSpPr>
        <p:spPr>
          <a:xfrm>
            <a:off x="685800" y="915049"/>
            <a:ext cx="8988818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>
                <a:solidFill>
                  <a:prstClr val="white"/>
                </a:solidFill>
              </a:rPr>
              <a:t>¿Qué necesito saber sobre MyLion?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="" xmlns:a16="http://schemas.microsoft.com/office/drawing/2014/main" id="{9E222613-0854-A744-9436-29994C81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prstClr val="white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smtClean="0">
              <a:solidFill>
                <a:prstClr val="white"/>
              </a:solidFill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6D47FA3D-6ED0-834D-914A-30CB8CB87125}"/>
              </a:ext>
            </a:extLst>
          </p:cNvPr>
          <p:cNvSpPr txBox="1">
            <a:spLocks/>
          </p:cNvSpPr>
          <p:nvPr/>
        </p:nvSpPr>
        <p:spPr>
          <a:xfrm>
            <a:off x="1556157" y="1765301"/>
            <a:ext cx="9753527" cy="426401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68739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371600" lvl="1" indent="-457200">
              <a:spcBef>
                <a:spcPts val="2000"/>
              </a:spcBef>
              <a:spcAft>
                <a:spcPts val="1000"/>
              </a:spcAft>
              <a:buClr>
                <a:srgbClr val="EBB700"/>
              </a:buClr>
              <a:buSzPct val="100000"/>
              <a:buFont typeface="+mj-lt"/>
              <a:buAutoNum type="arabicPeriod"/>
            </a:pPr>
            <a:r>
              <a:rPr lang="es-ES" sz="2400" dirty="0">
                <a:solidFill>
                  <a:prstClr val="white"/>
                </a:solidFill>
              </a:rPr>
              <a:t>MyLion está disponible en cualquier lugar desde cualquier dispositivo</a:t>
            </a:r>
          </a:p>
          <a:p>
            <a:pPr marL="1884313" lvl="4" indent="-285750">
              <a:buClr>
                <a:srgbClr val="EBB700"/>
              </a:buClr>
              <a:buFont typeface="Arial" pitchFamily="34" charset="0"/>
              <a:buChar char="•"/>
            </a:pPr>
            <a:r>
              <a:rPr lang="es-ES" dirty="0">
                <a:solidFill>
                  <a:prstClr val="white"/>
                </a:solidFill>
              </a:rPr>
              <a:t>Acceda a MyLion desde un navegador web</a:t>
            </a:r>
          </a:p>
          <a:p>
            <a:pPr marL="1884313" lvl="4" indent="-285750">
              <a:buClr>
                <a:srgbClr val="EBB700"/>
              </a:buClr>
              <a:buFont typeface="Arial" pitchFamily="34" charset="0"/>
              <a:buChar char="•"/>
            </a:pPr>
            <a:r>
              <a:rPr lang="es-ES" dirty="0">
                <a:solidFill>
                  <a:prstClr val="white"/>
                </a:solidFill>
              </a:rPr>
              <a:t>Descargue la aplicación móvil MyLion en su teléfono inteligente </a:t>
            </a:r>
          </a:p>
          <a:p>
            <a:pPr marL="1371600" lvl="1" indent="-457200">
              <a:spcBef>
                <a:spcPts val="2000"/>
              </a:spcBef>
              <a:spcAft>
                <a:spcPts val="1000"/>
              </a:spcAft>
              <a:buClr>
                <a:srgbClr val="EBB700"/>
              </a:buClr>
              <a:buSzPct val="100000"/>
              <a:buFont typeface="+mj-lt"/>
              <a:buAutoNum type="arabicPeriod"/>
            </a:pPr>
            <a:r>
              <a:rPr lang="es-ES" sz="2400" dirty="0">
                <a:solidFill>
                  <a:prstClr val="white"/>
                </a:solidFill>
              </a:rPr>
              <a:t>MyLion se está mejorando constantemente</a:t>
            </a:r>
          </a:p>
          <a:p>
            <a:pPr marL="1884313" lvl="4" indent="-285750">
              <a:buClr>
                <a:srgbClr val="EBB700"/>
              </a:buClr>
              <a:buFont typeface="Arial" pitchFamily="34" charset="0"/>
              <a:buChar char="•"/>
            </a:pPr>
            <a:r>
              <a:rPr lang="es-ES" dirty="0">
                <a:solidFill>
                  <a:prstClr val="white"/>
                </a:solidFill>
              </a:rPr>
              <a:t>Más de 300 Leones y Leos probaron MyLion y seguimos desarrollando la plataforma basándonos en los comentarios de los usuarios</a:t>
            </a:r>
          </a:p>
          <a:p>
            <a:pPr marL="1371600" lvl="1" indent="-457200">
              <a:spcBef>
                <a:spcPts val="2000"/>
              </a:spcBef>
              <a:spcAft>
                <a:spcPts val="1000"/>
              </a:spcAft>
              <a:buClr>
                <a:srgbClr val="EBB700"/>
              </a:buClr>
              <a:buSzPct val="100000"/>
              <a:buFont typeface="+mj-lt"/>
              <a:buAutoNum type="arabicPeriod"/>
            </a:pPr>
            <a:r>
              <a:rPr lang="es-ES" sz="2400" dirty="0">
                <a:solidFill>
                  <a:prstClr val="white"/>
                </a:solidFill>
              </a:rPr>
              <a:t>MyLion sustituirá la presentación de informes de actividades de servicio de MyLCI a partir del 1 de julio de 2019</a:t>
            </a:r>
          </a:p>
          <a:p>
            <a:pPr marL="1884313" lvl="4" indent="-285750">
              <a:buClr>
                <a:srgbClr val="EBB700"/>
              </a:buClr>
              <a:buSzPct val="100000"/>
              <a:buFont typeface="Arial" pitchFamily="34" charset="0"/>
              <a:buChar char="•"/>
            </a:pPr>
            <a:r>
              <a:rPr lang="es-ES" dirty="0" smtClean="0">
                <a:solidFill>
                  <a:prstClr val="white"/>
                </a:solidFill>
              </a:rPr>
              <a:t>Habrá webinars</a:t>
            </a:r>
            <a:r>
              <a:rPr lang="es-ES" dirty="0">
                <a:solidFill>
                  <a:prstClr val="white"/>
                </a:solidFill>
              </a:rPr>
              <a:t>, cajas de herramientas de </a:t>
            </a:r>
            <a:r>
              <a:rPr lang="es-ES" dirty="0" smtClean="0">
                <a:solidFill>
                  <a:prstClr val="white"/>
                </a:solidFill>
              </a:rPr>
              <a:t>MyLion y </a:t>
            </a:r>
            <a:r>
              <a:rPr lang="es-ES" dirty="0">
                <a:solidFill>
                  <a:prstClr val="white"/>
                </a:solidFill>
              </a:rPr>
              <a:t>otros recursos </a:t>
            </a:r>
            <a:r>
              <a:rPr lang="es-ES" dirty="0" smtClean="0">
                <a:solidFill>
                  <a:prstClr val="white"/>
                </a:solidFill>
              </a:rPr>
              <a:t>a </a:t>
            </a:r>
            <a:r>
              <a:rPr lang="es-ES" dirty="0">
                <a:solidFill>
                  <a:prstClr val="white"/>
                </a:solidFill>
              </a:rPr>
              <a:t>disposición de los usuarios.</a:t>
            </a:r>
          </a:p>
        </p:txBody>
      </p:sp>
    </p:spTree>
    <p:extLst>
      <p:ext uri="{BB962C8B-B14F-4D97-AF65-F5344CB8AC3E}">
        <p14:creationId xmlns:p14="http://schemas.microsoft.com/office/powerpoint/2010/main" val="379251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s-ES" sz="4200" b="1">
                <a:latin typeface="Arial" panose="020B0604020202020204" pitchFamily="34" charset="0"/>
                <a:cs typeface="Arial" panose="020B0604020202020204" pitchFamily="34" charset="0"/>
              </a:rPr>
              <a:t>Para empezar</a:t>
            </a:r>
          </a:p>
        </p:txBody>
      </p:sp>
    </p:spTree>
    <p:extLst>
      <p:ext uri="{BB962C8B-B14F-4D97-AF65-F5344CB8AC3E}">
        <p14:creationId xmlns:p14="http://schemas.microsoft.com/office/powerpoint/2010/main" val="30983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730" tIns="15865" rIns="31730" bIns="15865" rtlCol="0" anchor="ctr"/>
          <a:lstStyle/>
          <a:p>
            <a:pPr algn="ctr"/>
            <a:endParaRPr lang="en-US">
              <a:solidFill>
                <a:srgbClr val="000000">
                  <a:lumMod val="75000"/>
                </a:srgbClr>
              </a:solidFill>
              <a:latin typeface="Open Sans Light"/>
            </a:endParaRPr>
          </a:p>
        </p:txBody>
      </p:sp>
      <p:sp>
        <p:nvSpPr>
          <p:cNvPr id="6" name="Content Placeholder 1" hidden="1"/>
          <p:cNvSpPr txBox="1">
            <a:spLocks/>
          </p:cNvSpPr>
          <p:nvPr/>
        </p:nvSpPr>
        <p:spPr>
          <a:xfrm>
            <a:off x="2381" y="3035154"/>
            <a:ext cx="12187238" cy="4265534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399" kern="0">
                <a:solidFill>
                  <a:srgbClr val="33373B"/>
                </a:solidFill>
              </a:rPr>
              <a:t>Chris Bunch – LION Managing Editor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399" kern="0">
                <a:solidFill>
                  <a:srgbClr val="33373B"/>
                </a:solidFill>
              </a:rPr>
              <a:t>Sanjeev Ahuja – Chief of Marketing &amp; Membership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399" kern="0">
                <a:solidFill>
                  <a:srgbClr val="33373B"/>
                </a:solidFill>
              </a:rPr>
              <a:t>Dan Hervey – Brand &amp; Creative Director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399" kern="0">
                <a:solidFill>
                  <a:srgbClr val="33373B"/>
                </a:solidFill>
              </a:rPr>
              <a:t>Stephanie Morales – Meetings Manager</a:t>
            </a:r>
            <a:endParaRPr lang="en-US" sz="1799" kern="0">
              <a:solidFill>
                <a:srgbClr val="33373B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3899" y="241300"/>
            <a:ext cx="4889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El sitio web de MyLion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8504" y="2165973"/>
            <a:ext cx="2049019" cy="140038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cap="none" normalizeH="0" noProof="0" dirty="0">
                <a:ln>
                  <a:noFill/>
                </a:ln>
                <a:solidFill>
                  <a:srgbClr val="002F87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Proceso de un solo paso</a:t>
            </a:r>
          </a:p>
          <a:p>
            <a:r>
              <a:rPr lang="es-ES" sz="1200" dirty="0">
                <a:solidFill>
                  <a:srgbClr val="33373B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Al acceder a MyLion puede acceder a la aplicación y al sitio web de MyLion. </a:t>
            </a:r>
            <a:endParaRPr lang="es-ES" sz="1200" dirty="0" smtClean="0">
              <a:solidFill>
                <a:srgbClr val="33373B">
                  <a:lumMod val="60000"/>
                  <a:lumOff val="40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" sz="1200" dirty="0">
              <a:solidFill>
                <a:srgbClr val="33373B">
                  <a:lumMod val="60000"/>
                  <a:lumOff val="4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3017523" y="2235274"/>
            <a:ext cx="540912" cy="267928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lvl="0" indent="-60960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err="1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 Semibold"/>
              <a:ea typeface="ヒラギノ角ゴ Pro W3" pitchFamily="8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4449" y="3824338"/>
            <a:ext cx="2597850" cy="281615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cap="none" normalizeH="0" baseline="0" noProof="0" dirty="0">
                <a:ln>
                  <a:noFill/>
                </a:ln>
                <a:solidFill>
                  <a:srgbClr val="002F87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Lo que necesitará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solidFill>
                  <a:srgbClr val="33373B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Su número de socio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solidFill>
                  <a:srgbClr val="33373B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Un correo electrónico o número de teléfono que coincida con </a:t>
            </a:r>
            <a:r>
              <a:rPr lang="es-ES" sz="1200" dirty="0" smtClean="0">
                <a:solidFill>
                  <a:srgbClr val="33373B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su </a:t>
            </a:r>
            <a:r>
              <a:rPr lang="es-ES" sz="1200" dirty="0">
                <a:solidFill>
                  <a:srgbClr val="33373B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correo electrónico o número de teléfono </a:t>
            </a:r>
            <a:r>
              <a:rPr lang="es-ES" sz="1200" dirty="0" smtClean="0">
                <a:solidFill>
                  <a:srgbClr val="33373B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es-ES" sz="1200" dirty="0">
                <a:solidFill>
                  <a:srgbClr val="33373B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MyLCI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solidFill>
                  <a:srgbClr val="33373B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Una contraseña, que usted puede elegir</a:t>
            </a:r>
          </a:p>
          <a:p>
            <a:endParaRPr lang="en-US" sz="1200" kern="0" dirty="0">
              <a:solidFill>
                <a:srgbClr val="33373B">
                  <a:lumMod val="60000"/>
                  <a:lumOff val="40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1200" dirty="0">
                <a:solidFill>
                  <a:srgbClr val="33373B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El secretario de su club puede ayudarle a actualizar su correo electrónico y número de teléfono en MyLCI, e indicarle su número de socio.</a:t>
            </a:r>
          </a:p>
        </p:txBody>
      </p:sp>
      <p:sp>
        <p:nvSpPr>
          <p:cNvPr id="19" name="Right Arrow 18"/>
          <p:cNvSpPr/>
          <p:nvPr/>
        </p:nvSpPr>
        <p:spPr bwMode="auto">
          <a:xfrm rot="10800000">
            <a:off x="8953536" y="3977765"/>
            <a:ext cx="540912" cy="267928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lvl="0" indent="-60960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err="1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 Semibold"/>
              <a:ea typeface="ヒラギノ角ゴ Pro W3" pitchFamily="8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27" b="3101"/>
          <a:stretch/>
        </p:blipFill>
        <p:spPr>
          <a:xfrm>
            <a:off x="3733828" y="1589518"/>
            <a:ext cx="5044316" cy="3931065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55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730" tIns="15865" rIns="31730" bIns="15865" rtlCol="0" anchor="ctr"/>
          <a:lstStyle/>
          <a:p>
            <a:pPr algn="ctr"/>
            <a:endParaRPr lang="en-US">
              <a:solidFill>
                <a:srgbClr val="000000">
                  <a:lumMod val="75000"/>
                </a:srgbClr>
              </a:solidFill>
              <a:latin typeface="Open Sans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64ADD34-C541-EB4F-9A8C-12B8113698E7}"/>
              </a:ext>
            </a:extLst>
          </p:cNvPr>
          <p:cNvSpPr/>
          <p:nvPr/>
        </p:nvSpPr>
        <p:spPr bwMode="auto">
          <a:xfrm>
            <a:off x="0" y="1905000"/>
            <a:ext cx="2469930" cy="4191000"/>
          </a:xfrm>
          <a:prstGeom prst="rect">
            <a:avLst/>
          </a:prstGeom>
          <a:solidFill>
            <a:srgbClr val="3337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18A01D-1CA0-114D-84B8-C17D405668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900" y="935421"/>
            <a:ext cx="3776233" cy="602590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Descargar e inscribirse en la aplicación móvil MyLion</a:t>
            </a:r>
          </a:p>
        </p:txBody>
      </p:sp>
      <p:sp>
        <p:nvSpPr>
          <p:cNvPr id="6" name="Freeform: Shape 21"/>
          <p:cNvSpPr txBox="1">
            <a:spLocks/>
          </p:cNvSpPr>
          <p:nvPr/>
        </p:nvSpPr>
        <p:spPr bwMode="auto">
          <a:xfrm>
            <a:off x="892917" y="1905000"/>
            <a:ext cx="4256691" cy="4191000"/>
          </a:xfrm>
          <a:custGeom>
            <a:avLst/>
            <a:gdLst>
              <a:gd name="connsiteX0" fmla="*/ 0 w 3124200"/>
              <a:gd name="connsiteY0" fmla="*/ 0 h 4191000"/>
              <a:gd name="connsiteX1" fmla="*/ 2908349 w 3124200"/>
              <a:gd name="connsiteY1" fmla="*/ 0 h 4191000"/>
              <a:gd name="connsiteX2" fmla="*/ 3124200 w 3124200"/>
              <a:gd name="connsiteY2" fmla="*/ 215851 h 4191000"/>
              <a:gd name="connsiteX3" fmla="*/ 3124200 w 3124200"/>
              <a:gd name="connsiteY3" fmla="*/ 3975149 h 4191000"/>
              <a:gd name="connsiteX4" fmla="*/ 2908349 w 3124200"/>
              <a:gd name="connsiteY4" fmla="*/ 4191000 h 4191000"/>
              <a:gd name="connsiteX5" fmla="*/ 0 w 3124200"/>
              <a:gd name="connsiteY5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200" h="4191000">
                <a:moveTo>
                  <a:pt x="0" y="0"/>
                </a:moveTo>
                <a:lnTo>
                  <a:pt x="2908349" y="0"/>
                </a:lnTo>
                <a:cubicBezTo>
                  <a:pt x="3027560" y="0"/>
                  <a:pt x="3124200" y="96640"/>
                  <a:pt x="3124200" y="215851"/>
                </a:cubicBezTo>
                <a:lnTo>
                  <a:pt x="3124200" y="3975149"/>
                </a:lnTo>
                <a:cubicBezTo>
                  <a:pt x="3124200" y="4094360"/>
                  <a:pt x="3027560" y="4191000"/>
                  <a:pt x="2908349" y="4191000"/>
                </a:cubicBezTo>
                <a:lnTo>
                  <a:pt x="0" y="4191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182880" bIns="274320" numCol="1" anchor="ctr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6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2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4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s-ES" sz="2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a www.mylion.org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s-ES" b="1" cap="all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kern="0" dirty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kern="0" dirty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kern="0" dirty="0">
              <a:solidFill>
                <a:prstClr val="white"/>
              </a:solidFill>
            </a:endParaRPr>
          </a:p>
        </p:txBody>
      </p:sp>
      <p:pic>
        <p:nvPicPr>
          <p:cNvPr id="1028" name="Picture 4" descr="Image result for ios app store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211" y="3872776"/>
            <a:ext cx="2384247" cy="71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google play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763" y="4858975"/>
            <a:ext cx="2355272" cy="69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370" y="2223155"/>
            <a:ext cx="3875690" cy="651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Explore las funciones de MyLion para la web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>
                <a:latin typeface="Arial" panose="020B0604020202020204" pitchFamily="34" charset="0"/>
                <a:cs typeface="Arial" panose="020B0604020202020204" pitchFamily="34" charset="0"/>
              </a:rPr>
              <a:t>MyLion, a su manera</a:t>
            </a:r>
          </a:p>
        </p:txBody>
      </p:sp>
    </p:spTree>
    <p:extLst>
      <p:ext uri="{BB962C8B-B14F-4D97-AF65-F5344CB8AC3E}">
        <p14:creationId xmlns:p14="http://schemas.microsoft.com/office/powerpoint/2010/main" val="1590518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304800"/>
            <a:ext cx="11379200" cy="774208"/>
          </a:xfrm>
        </p:spPr>
        <p:txBody>
          <a:bodyPr/>
          <a:lstStyle/>
          <a:p>
            <a:r>
              <a:rPr lang="es-ES" sz="3200" b="1">
                <a:solidFill>
                  <a:srgbClr val="0A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página principal de MyLion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13" y="2030027"/>
            <a:ext cx="1765193" cy="18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Vea claramente el impacto de servicio</a:t>
            </a:r>
          </a:p>
          <a:p>
            <a:pPr>
              <a:spcAft>
                <a:spcPts val="1200"/>
              </a:spcAft>
            </a:pPr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El impacto de servicio es personal Su página principal difunde con orgullo la métrica de </a:t>
            </a:r>
            <a:r>
              <a:rPr lang="es-ES" sz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servicio </a:t>
            </a:r>
            <a:r>
              <a:rPr lang="es-ES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de su club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813" y="4150461"/>
            <a:ext cx="1772286" cy="2262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Esté enterado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Consulte las próximas actividades de su club. Vea a qué actividades tiene que asistir, únase a las actividades que le interesan y dé por terminadas las actividades de servicio generando los 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informes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correspondientes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08594" y="1419172"/>
            <a:ext cx="1668614" cy="1646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Navegación sin sobresaltos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Siempre sabrá donde está y dónde quiere ir con un diseño simple de pestañas.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2498917" y="2319190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2510947" y="4897340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10800000">
            <a:off x="9267682" y="1555593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9043" y="1381814"/>
            <a:ext cx="5844530" cy="4958969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  <p:sp>
        <p:nvSpPr>
          <p:cNvPr id="14" name="Right Arrow 13"/>
          <p:cNvSpPr/>
          <p:nvPr/>
        </p:nvSpPr>
        <p:spPr bwMode="auto">
          <a:xfrm rot="10800000">
            <a:off x="9271503" y="3972166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11575" y="3227652"/>
            <a:ext cx="1665633" cy="3339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Continúe en su travesía de servicio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Entérese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 nuestras causas globales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Descubra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actividades de servicio de su interés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Actúe </a:t>
            </a:r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creando su propia actividad de servicio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Celebre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compartiendo su historia y explorando las métricas de impacto del servicio.</a:t>
            </a:r>
          </a:p>
        </p:txBody>
      </p:sp>
    </p:spTree>
    <p:extLst>
      <p:ext uri="{BB962C8B-B14F-4D97-AF65-F5344CB8AC3E}">
        <p14:creationId xmlns:p14="http://schemas.microsoft.com/office/powerpoint/2010/main" val="8190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>
                <a:solidFill>
                  <a:srgbClr val="0A549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Descubrir actividades de servicio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098" y="2314447"/>
            <a:ext cx="2049019" cy="2262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rgbClr val="002F87"/>
                </a:solidFill>
                <a:latin typeface="Arial" charset="0"/>
                <a:ea typeface="Arial" charset="0"/>
                <a:cs typeface="Arial" charset="0"/>
              </a:rPr>
              <a:t>Filtrar la actividades para encontrar las que más le interesen</a:t>
            </a:r>
          </a:p>
          <a:p>
            <a:r>
              <a:rPr lang="es-ES" sz="1200" dirty="0">
                <a:solidFill>
                  <a:srgbClr val="33373B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Personalice la búsqueda para ver actividades pasadas y futuras en cada nivel de los Leones. </a:t>
            </a:r>
            <a:endParaRPr lang="es-ES" sz="1200" dirty="0" smtClean="0">
              <a:solidFill>
                <a:srgbClr val="33373B">
                  <a:lumMod val="60000"/>
                  <a:lumOff val="40000"/>
                </a:srgb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1200" dirty="0" smtClean="0">
                <a:solidFill>
                  <a:srgbClr val="33373B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Inspírese </a:t>
            </a:r>
            <a:r>
              <a:rPr lang="es-ES" sz="1200" dirty="0">
                <a:solidFill>
                  <a:srgbClr val="33373B">
                    <a:lumMod val="60000"/>
                    <a:lumOff val="40000"/>
                  </a:srgbClr>
                </a:solidFill>
                <a:latin typeface="Arial" charset="0"/>
                <a:ea typeface="Arial" charset="0"/>
                <a:cs typeface="Arial" charset="0"/>
              </a:rPr>
              <a:t>y únase a una actividad cerca de usted.</a:t>
            </a:r>
          </a:p>
        </p:txBody>
      </p:sp>
      <p:sp>
        <p:nvSpPr>
          <p:cNvPr id="16" name="Right Arrow 15"/>
          <p:cNvSpPr/>
          <p:nvPr/>
        </p:nvSpPr>
        <p:spPr bwMode="auto">
          <a:xfrm>
            <a:off x="2413117" y="3188451"/>
            <a:ext cx="540912" cy="2679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Aft>
                <a:spcPct val="0"/>
              </a:spcAft>
              <a:buFont typeface="Helvetica" pitchFamily="84" charset="0"/>
              <a:buNone/>
            </a:pPr>
            <a:endParaRPr lang="en-US" sz="3000" dirty="0" err="1" smtClean="0">
              <a:solidFill>
                <a:srgbClr val="404040"/>
              </a:solidFill>
              <a:ea typeface="ヒラギノ角ゴ Pro W3" pitchFamily="8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422" y="1306709"/>
            <a:ext cx="5936090" cy="4360022"/>
          </a:xfrm>
          <a:prstGeom prst="rect">
            <a:avLst/>
          </a:prstGeom>
          <a:effectLst>
            <a:outerShdw blurRad="152400" dist="38100" dir="3600000" sx="101000" sy="101000" algn="tl" rotWithShape="0">
              <a:prstClr val="black">
                <a:alpha val="3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01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Lions_PowerPoint_Template_June2016_Template-1">
  <a:themeElements>
    <a:clrScheme name="LCI 2018 1">
      <a:dk1>
        <a:srgbClr val="33373B"/>
      </a:dk1>
      <a:lt1>
        <a:srgbClr val="FEFFFE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Lions_PowerPoint_Template_June2016_Template-1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ions_PowerPoint_Template_June2016_Template-1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ions_PowerPoint_Template_June2016_Template-1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Lions_PowerPoint_Template_June2016_Template-1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21308</TotalTime>
  <Words>2328</Words>
  <Application>Microsoft Office PowerPoint</Application>
  <PresentationFormat>Widescreen</PresentationFormat>
  <Paragraphs>208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28</vt:i4>
      </vt:variant>
    </vt:vector>
  </HeadingPairs>
  <TitlesOfParts>
    <vt:vector size="50" baseType="lpstr">
      <vt:lpstr>Arial</vt:lpstr>
      <vt:lpstr>Arial Hebrew Scholar</vt:lpstr>
      <vt:lpstr>Calibri</vt:lpstr>
      <vt:lpstr>Helvetica</vt:lpstr>
      <vt:lpstr>Helvetica Neue</vt:lpstr>
      <vt:lpstr>Lucida Grande</vt:lpstr>
      <vt:lpstr>Open sans</vt:lpstr>
      <vt:lpstr>Open Sans Light</vt:lpstr>
      <vt:lpstr>Open Sans Regular</vt:lpstr>
      <vt:lpstr>Segoe UI</vt:lpstr>
      <vt:lpstr>Segoe UI Light</vt:lpstr>
      <vt:lpstr>Segoe UI Semibold</vt:lpstr>
      <vt:lpstr>ヒラギノ角ゴ Pro W3</vt:lpstr>
      <vt:lpstr>2_Lions_PowerPoint_Template_June2016_Template-1</vt:lpstr>
      <vt:lpstr>3_Lions_PowerPoint_Template_June2016_Template-1</vt:lpstr>
      <vt:lpstr>Lions_PowerPoint_Template_June2016_Template-1</vt:lpstr>
      <vt:lpstr>1_Lions_PowerPoint_Template_June2016_Template-1</vt:lpstr>
      <vt:lpstr>Blue Page Number</vt:lpstr>
      <vt:lpstr>4_Lions_PowerPoint_Template_June2016_Template-1</vt:lpstr>
      <vt:lpstr>White Page Number</vt:lpstr>
      <vt:lpstr>No Page Number</vt:lpstr>
      <vt:lpstr>1_No Page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Descargar e inscribirse en la aplicación móvil MyLion</vt:lpstr>
      <vt:lpstr>PowerPoint Presentation</vt:lpstr>
      <vt:lpstr>Su página principal de MyLion</vt:lpstr>
      <vt:lpstr>Descubrir actividades de servicio</vt:lpstr>
      <vt:lpstr>Comuníquese instantáneamente</vt:lpstr>
      <vt:lpstr>PowerPoint Presentation</vt:lpstr>
      <vt:lpstr>Seleccione la causa impactada por su actividad de servicio</vt:lpstr>
      <vt:lpstr>Elija un planificador de proyecto paso a paso para guiar su servicio.</vt:lpstr>
      <vt:lpstr>Detalles de la actividad</vt:lpstr>
      <vt:lpstr>Invite a la gente a su actividad de servicio </vt:lpstr>
      <vt:lpstr>Anticipo</vt:lpstr>
      <vt:lpstr>Informe (para dirigentes)</vt:lpstr>
      <vt:lpstr>Celebre: Explore el impacto con el tablero de métricas</vt:lpstr>
      <vt:lpstr>PowerPoint Presentation</vt:lpstr>
      <vt:lpstr>Planifique y únase a actividades de servicio con  la app MyLion.</vt:lpstr>
      <vt:lpstr>Genere una actividad desde su dispositivo móvil.</vt:lpstr>
      <vt:lpstr>Presentar un informe y celebrar el servicio prestado (para dirigentes)</vt:lpstr>
      <vt:lpstr>Descubra su próxima actividad de servicio y sus aliados de servicio</vt:lpstr>
      <vt:lpstr>Comuníquese instantáneamente</vt:lpstr>
      <vt:lpstr>Done a LCIF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MacMillen, Clare</dc:creator>
  <cp:lastModifiedBy>MacMillen, Clare</cp:lastModifiedBy>
  <cp:revision>385</cp:revision>
  <cp:lastPrinted>2018-08-15T15:34:29Z</cp:lastPrinted>
  <dcterms:created xsi:type="dcterms:W3CDTF">2018-05-21T23:35:47Z</dcterms:created>
  <dcterms:modified xsi:type="dcterms:W3CDTF">2019-02-06T14:57:36Z</dcterms:modified>
</cp:coreProperties>
</file>