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5"/>
  </p:notesMasterIdLst>
  <p:sldIdLst>
    <p:sldId id="1444" r:id="rId3"/>
    <p:sldId id="2089" r:id="rId4"/>
    <p:sldId id="2096" r:id="rId5"/>
    <p:sldId id="1272" r:id="rId6"/>
    <p:sldId id="2075" r:id="rId7"/>
    <p:sldId id="1962" r:id="rId8"/>
    <p:sldId id="2101" r:id="rId9"/>
    <p:sldId id="2104" r:id="rId10"/>
    <p:sldId id="1998" r:id="rId11"/>
    <p:sldId id="2097" r:id="rId12"/>
    <p:sldId id="2088" r:id="rId13"/>
    <p:sldId id="2107" r:id="rId14"/>
    <p:sldId id="2042" r:id="rId15"/>
    <p:sldId id="2079" r:id="rId16"/>
    <p:sldId id="2041" r:id="rId17"/>
    <p:sldId id="2043" r:id="rId18"/>
    <p:sldId id="2073" r:id="rId19"/>
    <p:sldId id="2090" r:id="rId20"/>
    <p:sldId id="2048" r:id="rId21"/>
    <p:sldId id="2049" r:id="rId22"/>
    <p:sldId id="2091" r:id="rId23"/>
    <p:sldId id="2050" r:id="rId24"/>
    <p:sldId id="2053" r:id="rId25"/>
    <p:sldId id="2052" r:id="rId26"/>
    <p:sldId id="2092" r:id="rId27"/>
    <p:sldId id="2054" r:id="rId28"/>
    <p:sldId id="2002" r:id="rId29"/>
    <p:sldId id="2093" r:id="rId30"/>
    <p:sldId id="2095" r:id="rId31"/>
    <p:sldId id="2078" r:id="rId32"/>
    <p:sldId id="2086" r:id="rId33"/>
    <p:sldId id="2098" r:id="rId34"/>
    <p:sldId id="2074" r:id="rId35"/>
    <p:sldId id="2076" r:id="rId36"/>
    <p:sldId id="2063" r:id="rId37"/>
    <p:sldId id="2094" r:id="rId38"/>
    <p:sldId id="2065" r:id="rId39"/>
    <p:sldId id="2066" r:id="rId40"/>
    <p:sldId id="2099" r:id="rId41"/>
    <p:sldId id="2105" r:id="rId42"/>
    <p:sldId id="2106" r:id="rId43"/>
    <p:sldId id="138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830D79-031F-11A6-A32F-98C8302E5CD1}" name="Dan Hervey" initials="DH" userId="Bbvm9CA6pabUeuGZp0v6qmT2pGrCD6ieIAr7H5t1T98=" providerId="None"/>
  <p188:author id="{0DCEC6D3-1E40-0AAE-361E-B23F2935D206}" name="Hervey, Dan" initials="DH" userId="S::dhervey@lionsclubs.org::3f259316-2ea9-4036-ace5-9fcd9ddeb7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BB700"/>
    <a:srgbClr val="DE079D"/>
    <a:srgbClr val="522D8A"/>
    <a:srgbClr val="00338D"/>
    <a:srgbClr val="DAA745"/>
    <a:srgbClr val="612B88"/>
    <a:srgbClr val="2C71A6"/>
    <a:srgbClr val="7A2582"/>
    <a:srgbClr val="0D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DB5E7-7558-485E-98B0-B5348649B381}" v="2" dt="2023-08-29T16:56:58.116"/>
    <p1510:client id="{93314ABF-4AC4-48DA-8E87-F91CD487DC41}" v="33" dt="2023-08-23T20:05:11.831"/>
    <p1510:client id="{AC051E21-BA14-447D-A994-C56B2A63B797}" v="2" dt="2023-08-29T21:41:34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97"/>
    <p:restoredTop sz="67333" autoAdjust="0"/>
  </p:normalViewPr>
  <p:slideViewPr>
    <p:cSldViewPr snapToGrid="0">
      <p:cViewPr varScale="1">
        <p:scale>
          <a:sx n="67" d="100"/>
          <a:sy n="67" d="100"/>
        </p:scale>
        <p:origin x="112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8/10/relationships/authors" Target="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21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Personalizable por regiones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2100" b="1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Establece una colaboración en red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s-ES" sz="21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a los mejores distritos y clubes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21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Emociona a todos en el mundo de los Leones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4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4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4"/>
      <dgm:spPr/>
    </dgm:pt>
    <dgm:pt modelId="{B76C4B37-B3FA-49E3-B823-3B0B21455BCA}" type="pres">
      <dgm:prSet presAssocID="{BD207EAE-7092-4D9A-A856-71006BD78BFC}" presName="imagNode" presStyleLbl="fgImgPlace1" presStyleIdx="0" presStyleCnt="4" custScaleX="120268" custScaleY="120268" custLinFactNeighborX="-1711" custLinFactNeighborY="13200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Network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4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4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4"/>
      <dgm:spPr/>
    </dgm:pt>
    <dgm:pt modelId="{3F4D3B3C-E117-49D9-B64E-0EDA6B30B72D}" type="pres">
      <dgm:prSet presAssocID="{F3F3FD9E-93BB-4BAF-807F-82245EF036F4}" presName="imagNode" presStyleLbl="fgImgPlace1" presStyleIdx="1" presStyleCnt="4" custScaleX="109084" custScaleY="109084" custLinFactNeighborX="965" custLinFactNeighborY="13569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4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4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4"/>
      <dgm:spPr/>
    </dgm:pt>
    <dgm:pt modelId="{9E2EF102-3A82-4B9A-ACE1-329DA1DD940A}" type="pres">
      <dgm:prSet presAssocID="{FAC7C5E9-7F02-4FFC-9AFB-800916B05F98}" presName="imagNode" presStyleLbl="fgImgPlace1" presStyleIdx="2" presStyleCnt="4" custScaleX="112117" custScaleY="112117" custLinFactNeighborX="-2908" custLinFactNeighborY="11220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lenched Fist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4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4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4"/>
      <dgm:spPr/>
    </dgm:pt>
    <dgm:pt modelId="{F3DE2C33-6C45-40E6-A9CF-4412B054AD4B}" type="pres">
      <dgm:prSet presAssocID="{912B06BD-0A1B-4C2D-B878-EC228EF53E51}" presName="imagNode" presStyleLbl="fgImgPlace1" presStyleIdx="3" presStyleCnt="4" custLinFactNeighborX="-1804" custLinFactNeighborY="10938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World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endParaRPr lang="en-US" sz="1500" b="1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es-ES" sz="15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Perfeccionar los programas y recursos existentes para maximizar el crecimiento de la afiliación.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endParaRPr lang="en-US" sz="1500" b="1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es-ES" sz="1500" b="1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Incorporar las opiniones y los conocimientos de los socios para garantizar la apropiación, la aceptación y la optimización de los resultados. 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Atraer a la marca de los Leones a personas con vocación de servicio.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15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Asegurarse de que todos los Leones sepan cómo captar socios y de que todos los dirigentes sepan cómo fundar un club.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B0186-3B58-49A3-ACB4-955FD7C47E68}">
      <dgm:prSet custT="1"/>
      <dgm:spPr>
        <a:xfrm>
          <a:off x="6988334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15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Medir lo que importa y utilizar el reconocimiento para impulsar la acción.</a:t>
          </a:r>
        </a:p>
      </dgm:t>
    </dgm:pt>
    <dgm:pt modelId="{80779E53-0987-4380-B10C-3C8206FA3BE4}" type="par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468D7-D922-4D86-BB46-F3804DE6945B}" type="sib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1DF25D-5F14-4CB2-9230-EAE486D32095}">
      <dgm:prSet custT="1"/>
      <dgm:spPr>
        <a:xfrm>
          <a:off x="87353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15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Mejorar la calidad y la eficacia del liderato.</a:t>
          </a:r>
        </a:p>
      </dgm:t>
    </dgm:pt>
    <dgm:pt modelId="{F146FB4A-ACB2-4BBC-958A-42C6A6DF4D5B}" type="parTrans" cxnId="{929D1465-6EF6-4329-89E6-6E7D6C8E92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493675-9B3E-44C0-8C16-12BC618B1582}" type="sibTrans" cxnId="{929D1465-6EF6-4329-89E6-6E7D6C8E92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6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6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6"/>
      <dgm:spPr/>
    </dgm:pt>
    <dgm:pt modelId="{B76C4B37-B3FA-49E3-B823-3B0B21455BCA}" type="pres">
      <dgm:prSet presAssocID="{BD207EAE-7092-4D9A-A856-71006BD78BFC}" presName="imagNode" presStyleLbl="fgImgPlace1" presStyleIdx="0" presStyleCnt="6" custScaleX="90006" custScaleY="90006" custLinFactNeighborX="-1680" custLinFactNeighborY="1736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roup of men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6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6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6"/>
      <dgm:spPr/>
    </dgm:pt>
    <dgm:pt modelId="{3F4D3B3C-E117-49D9-B64E-0EDA6B30B72D}" type="pres">
      <dgm:prSet presAssocID="{F3F3FD9E-93BB-4BAF-807F-82245EF036F4}" presName="imagNode" presStyleLbl="fgImgPlace1" presStyleIdx="1" presStyleCnt="6" custLinFactNeighborX="-840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Upward trend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6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6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6"/>
      <dgm:spPr/>
    </dgm:pt>
    <dgm:pt modelId="{9E2EF102-3A82-4B9A-ACE1-329DA1DD940A}" type="pres">
      <dgm:prSet presAssocID="{FAC7C5E9-7F02-4FFC-9AFB-800916B05F98}" presName="imagNode" presStyleLbl="fgImgPlace1" presStyleIdx="2" presStyleCnt="6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Megaphone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6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6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6"/>
      <dgm:spPr/>
    </dgm:pt>
    <dgm:pt modelId="{F3DE2C33-6C45-40E6-A9CF-4412B054AD4B}" type="pres">
      <dgm:prSet presAssocID="{912B06BD-0A1B-4C2D-B878-EC228EF53E51}" presName="imagNode" presStyleLbl="fgImgPlace1" presStyleIdx="3" presStyleCnt="6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8BFC2BDF-9796-4235-8604-8D20476173D9}" type="pres">
      <dgm:prSet presAssocID="{CDBF5039-78C6-4375-875F-0D54259A5CD5}" presName="sibTrans" presStyleLbl="sibTrans2D1" presStyleIdx="0" presStyleCnt="0"/>
      <dgm:spPr/>
    </dgm:pt>
    <dgm:pt modelId="{600F71F2-BCF0-480D-951C-F8C9875C0C69}" type="pres">
      <dgm:prSet presAssocID="{475B0186-3B58-49A3-ACB4-955FD7C47E68}" presName="compNode" presStyleCnt="0"/>
      <dgm:spPr/>
    </dgm:pt>
    <dgm:pt modelId="{766F018E-9434-450D-831D-6664272E8C7D}" type="pres">
      <dgm:prSet presAssocID="{475B0186-3B58-49A3-ACB4-955FD7C47E68}" presName="bkgdShape" presStyleLbl="node1" presStyleIdx="4" presStyleCnt="6" custLinFactNeighborY="-3078"/>
      <dgm:spPr>
        <a:prstGeom prst="roundRect">
          <a:avLst>
            <a:gd name="adj" fmla="val 10000"/>
          </a:avLst>
        </a:prstGeom>
      </dgm:spPr>
    </dgm:pt>
    <dgm:pt modelId="{D15573F6-F8B7-418D-AF81-27CB3DFB4200}" type="pres">
      <dgm:prSet presAssocID="{475B0186-3B58-49A3-ACB4-955FD7C47E68}" presName="nodeTx" presStyleLbl="node1" presStyleIdx="4" presStyleCnt="6">
        <dgm:presLayoutVars>
          <dgm:bulletEnabled val="1"/>
        </dgm:presLayoutVars>
      </dgm:prSet>
      <dgm:spPr/>
    </dgm:pt>
    <dgm:pt modelId="{017A8A11-250B-4AB9-96C1-96A3FC6FA9B7}" type="pres">
      <dgm:prSet presAssocID="{475B0186-3B58-49A3-ACB4-955FD7C47E68}" presName="invisiNode" presStyleLbl="node1" presStyleIdx="4" presStyleCnt="6"/>
      <dgm:spPr/>
    </dgm:pt>
    <dgm:pt modelId="{280A1B32-09BF-4444-AA68-7C6D4D5FA43C}" type="pres">
      <dgm:prSet presAssocID="{475B0186-3B58-49A3-ACB4-955FD7C47E68}" presName="imagNode" presStyleLbl="fgImgPlace1" presStyleIdx="4" presStyleCnt="6" custLinFactNeighborY="4200"/>
      <dgm:spPr>
        <a:xfrm>
          <a:off x="7166392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Trophy with solid fill"/>
        </a:ext>
      </dgm:extLst>
    </dgm:pt>
    <dgm:pt modelId="{142DDAF6-9F7C-45FE-AA8C-230B1B3F66D0}" type="pres">
      <dgm:prSet presAssocID="{D8D468D7-D922-4D86-BB46-F3804DE6945B}" presName="sibTrans" presStyleLbl="sibTrans2D1" presStyleIdx="0" presStyleCnt="0"/>
      <dgm:spPr/>
    </dgm:pt>
    <dgm:pt modelId="{5FBE1848-ABB9-4CD9-AFBD-0819EF912956}" type="pres">
      <dgm:prSet presAssocID="{091DF25D-5F14-4CB2-9230-EAE486D32095}" presName="compNode" presStyleCnt="0"/>
      <dgm:spPr/>
    </dgm:pt>
    <dgm:pt modelId="{1E384FD1-8794-4198-BF9C-31B8D54D551E}" type="pres">
      <dgm:prSet presAssocID="{091DF25D-5F14-4CB2-9230-EAE486D32095}" presName="bkgdShape" presStyleLbl="node1" presStyleIdx="5" presStyleCnt="6" custLinFactNeighborY="-5613"/>
      <dgm:spPr>
        <a:prstGeom prst="roundRect">
          <a:avLst>
            <a:gd name="adj" fmla="val 10000"/>
          </a:avLst>
        </a:prstGeom>
      </dgm:spPr>
    </dgm:pt>
    <dgm:pt modelId="{AC974AFD-AA09-420E-ACAC-DB8F8069B656}" type="pres">
      <dgm:prSet presAssocID="{091DF25D-5F14-4CB2-9230-EAE486D32095}" presName="nodeTx" presStyleLbl="node1" presStyleIdx="5" presStyleCnt="6">
        <dgm:presLayoutVars>
          <dgm:bulletEnabled val="1"/>
        </dgm:presLayoutVars>
      </dgm:prSet>
      <dgm:spPr/>
    </dgm:pt>
    <dgm:pt modelId="{54F92A38-948F-4FD6-B75E-EAC1409DF88B}" type="pres">
      <dgm:prSet presAssocID="{091DF25D-5F14-4CB2-9230-EAE486D32095}" presName="invisiNode" presStyleLbl="node1" presStyleIdx="5" presStyleCnt="6"/>
      <dgm:spPr/>
    </dgm:pt>
    <dgm:pt modelId="{B13C9E14-0B1C-47C1-9E85-BFCD6CD10761}" type="pres">
      <dgm:prSet presAssocID="{091DF25D-5F14-4CB2-9230-EAE486D32095}" presName="imagNode" presStyleLbl="fgImgPlace1" presStyleIdx="5" presStyleCnt="6" custScaleX="94864" custScaleY="94864" custLinFactNeighborX="1363" custLinFactNeighborY="5207"/>
      <dgm:spPr>
        <a:xfrm>
          <a:off x="891344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B2B91D20-189F-2E4E-9A46-E14E0B7054B0}" type="presOf" srcId="{D8D468D7-D922-4D86-BB46-F3804DE6945B}" destId="{142DDAF6-9F7C-45FE-AA8C-230B1B3F66D0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3E96673C-C82D-5647-8668-081EAAD5221B}" type="presOf" srcId="{475B0186-3B58-49A3-ACB4-955FD7C47E68}" destId="{766F018E-9434-450D-831D-6664272E8C7D}" srcOrd="0" destOrd="0" presId="urn:microsoft.com/office/officeart/2005/8/layout/hList7"/>
    <dgm:cxn modelId="{929D1465-6EF6-4329-89E6-6E7D6C8E9290}" srcId="{CE34DD87-5DDE-4E19-B558-948DA04F9AE5}" destId="{091DF25D-5F14-4CB2-9230-EAE486D32095}" srcOrd="5" destOrd="0" parTransId="{F146FB4A-ACB2-4BBC-958A-42C6A6DF4D5B}" sibTransId="{6A493675-9B3E-44C0-8C16-12BC618B1582}"/>
    <dgm:cxn modelId="{38EB8847-6E16-9649-AB52-CB219AD58AE4}" type="presOf" srcId="{CDBF5039-78C6-4375-875F-0D54259A5CD5}" destId="{8BFC2BDF-9796-4235-8604-8D20476173D9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175D3551-8060-944A-876E-98905BF85488}" type="presOf" srcId="{091DF25D-5F14-4CB2-9230-EAE486D32095}" destId="{AC974AFD-AA09-420E-ACAC-DB8F8069B656}" srcOrd="1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E5C73386-DB3C-B249-84F8-9DF548F2D631}" type="presOf" srcId="{091DF25D-5F14-4CB2-9230-EAE486D32095}" destId="{1E384FD1-8794-4198-BF9C-31B8D54D551E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CE11C497-DFC5-48AF-8633-1223F6BF21B4}" srcId="{CE34DD87-5DDE-4E19-B558-948DA04F9AE5}" destId="{475B0186-3B58-49A3-ACB4-955FD7C47E68}" srcOrd="4" destOrd="0" parTransId="{80779E53-0987-4380-B10C-3C8206FA3BE4}" sibTransId="{D8D468D7-D922-4D86-BB46-F3804DE6945B}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1246A9D-2190-FD4D-9E46-790F2EF6D8E5}" type="presOf" srcId="{475B0186-3B58-49A3-ACB4-955FD7C47E68}" destId="{D15573F6-F8B7-418D-AF81-27CB3DFB4200}" srcOrd="1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  <dgm:cxn modelId="{41557E22-5823-5846-824C-C514DD62643D}" type="presParOf" srcId="{9D87F50F-4318-4E2F-A6D3-C349DC8476A5}" destId="{8BFC2BDF-9796-4235-8604-8D20476173D9}" srcOrd="7" destOrd="0" presId="urn:microsoft.com/office/officeart/2005/8/layout/hList7"/>
    <dgm:cxn modelId="{ED9D6F74-C780-6446-9639-82044F818971}" type="presParOf" srcId="{9D87F50F-4318-4E2F-A6D3-C349DC8476A5}" destId="{600F71F2-BCF0-480D-951C-F8C9875C0C69}" srcOrd="8" destOrd="0" presId="urn:microsoft.com/office/officeart/2005/8/layout/hList7"/>
    <dgm:cxn modelId="{75CFD923-EBBB-D242-AEA3-D164E1E53FBE}" type="presParOf" srcId="{600F71F2-BCF0-480D-951C-F8C9875C0C69}" destId="{766F018E-9434-450D-831D-6664272E8C7D}" srcOrd="0" destOrd="0" presId="urn:microsoft.com/office/officeart/2005/8/layout/hList7"/>
    <dgm:cxn modelId="{593437CD-ABB9-3845-BF02-6BE7038CFECD}" type="presParOf" srcId="{600F71F2-BCF0-480D-951C-F8C9875C0C69}" destId="{D15573F6-F8B7-418D-AF81-27CB3DFB4200}" srcOrd="1" destOrd="0" presId="urn:microsoft.com/office/officeart/2005/8/layout/hList7"/>
    <dgm:cxn modelId="{2D63F52F-D126-B541-8E76-20D8299739BA}" type="presParOf" srcId="{600F71F2-BCF0-480D-951C-F8C9875C0C69}" destId="{017A8A11-250B-4AB9-96C1-96A3FC6FA9B7}" srcOrd="2" destOrd="0" presId="urn:microsoft.com/office/officeart/2005/8/layout/hList7"/>
    <dgm:cxn modelId="{90EDFE98-8651-C44A-9C40-CA6BD26A16C0}" type="presParOf" srcId="{600F71F2-BCF0-480D-951C-F8C9875C0C69}" destId="{280A1B32-09BF-4444-AA68-7C6D4D5FA43C}" srcOrd="3" destOrd="0" presId="urn:microsoft.com/office/officeart/2005/8/layout/hList7"/>
    <dgm:cxn modelId="{7AA61372-4ACD-684F-9772-EB7B68D5A559}" type="presParOf" srcId="{9D87F50F-4318-4E2F-A6D3-C349DC8476A5}" destId="{142DDAF6-9F7C-45FE-AA8C-230B1B3F66D0}" srcOrd="9" destOrd="0" presId="urn:microsoft.com/office/officeart/2005/8/layout/hList7"/>
    <dgm:cxn modelId="{1AE6CF12-C2B3-D547-B466-678DDDE5A5EB}" type="presParOf" srcId="{9D87F50F-4318-4E2F-A6D3-C349DC8476A5}" destId="{5FBE1848-ABB9-4CD9-AFBD-0819EF912956}" srcOrd="10" destOrd="0" presId="urn:microsoft.com/office/officeart/2005/8/layout/hList7"/>
    <dgm:cxn modelId="{2BB0EFE0-59D7-F244-871B-155ED9320CDB}" type="presParOf" srcId="{5FBE1848-ABB9-4CD9-AFBD-0819EF912956}" destId="{1E384FD1-8794-4198-BF9C-31B8D54D551E}" srcOrd="0" destOrd="0" presId="urn:microsoft.com/office/officeart/2005/8/layout/hList7"/>
    <dgm:cxn modelId="{4771CBFA-FF2C-414F-A8DE-9D5EDECB8AD8}" type="presParOf" srcId="{5FBE1848-ABB9-4CD9-AFBD-0819EF912956}" destId="{AC974AFD-AA09-420E-ACAC-DB8F8069B656}" srcOrd="1" destOrd="0" presId="urn:microsoft.com/office/officeart/2005/8/layout/hList7"/>
    <dgm:cxn modelId="{523A1B63-2E60-9741-AE28-44680A711A42}" type="presParOf" srcId="{5FBE1848-ABB9-4CD9-AFBD-0819EF912956}" destId="{54F92A38-948F-4FD6-B75E-EAC1409DF88B}" srcOrd="2" destOrd="0" presId="urn:microsoft.com/office/officeart/2005/8/layout/hList7"/>
    <dgm:cxn modelId="{66738DC5-CEBD-EB4E-9755-72E519700668}" type="presParOf" srcId="{5FBE1848-ABB9-4CD9-AFBD-0819EF912956}" destId="{B13C9E14-0B1C-47C1-9E85-BFCD6CD1076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1800" b="1">
              <a:solidFill>
                <a:srgbClr val="EBB700"/>
              </a:solidFill>
              <a:latin typeface="Arial"/>
              <a:ea typeface="+mn-ea"/>
              <a:cs typeface="Arial"/>
            </a:rPr>
            <a:t>Redes sociales</a:t>
          </a:r>
          <a:b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Use las redes sociales </a:t>
          </a:r>
          <a:b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para implicar a sus Leones e invitar a su comunidad a unirse a ustedes.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1800" b="1">
              <a:solidFill>
                <a:srgbClr val="EBB700"/>
              </a:solidFill>
              <a:latin typeface="Arial"/>
              <a:ea typeface="+mn-ea"/>
              <a:cs typeface="Arial"/>
            </a:rPr>
            <a:t>Boletines</a:t>
          </a:r>
          <a:br>
            <a:rPr lang="es-ES" sz="1500" b="1">
              <a:solidFill>
                <a:schemeClr val="bg1"/>
              </a:solidFill>
              <a:latin typeface="Arial"/>
              <a:ea typeface="+mn-ea"/>
              <a:cs typeface="Arial"/>
            </a:rPr>
          </a:br>
          <a:r>
            <a:rPr lang="es-ES" sz="1500" b="1">
              <a:solidFill>
                <a:schemeClr val="bg1"/>
              </a:solidFill>
              <a:latin typeface="Arial"/>
              <a:ea typeface="+mn-ea"/>
              <a:cs typeface="Arial"/>
            </a:rPr>
            <a:t>Incluya información sobre la </a:t>
          </a:r>
          <a:r>
            <a:rPr lang="es-ES" sz="1500" b="1" i="1">
              <a:solidFill>
                <a:schemeClr val="bg1"/>
              </a:solidFill>
              <a:latin typeface="Arial"/>
              <a:ea typeface="+mn-ea"/>
              <a:cs typeface="Arial"/>
            </a:rPr>
            <a:t>MISIÓN</a:t>
          </a:r>
          <a:r>
            <a:rPr lang="es-ES" sz="1500" b="1">
              <a:solidFill>
                <a:schemeClr val="bg1"/>
              </a:solidFill>
              <a:latin typeface="Arial"/>
              <a:ea typeface="+mn-ea"/>
              <a:cs typeface="Arial"/>
            </a:rPr>
            <a:t> 1.5, actualizaciones y formas de participar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1800" b="1">
              <a:solidFill>
                <a:srgbClr val="EBB700"/>
              </a:solidFill>
              <a:latin typeface="Arial"/>
              <a:ea typeface="+mn-ea"/>
              <a:cs typeface="Arial"/>
            </a:rPr>
            <a:t>Eventos</a:t>
          </a:r>
          <a:b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Destaque la </a:t>
          </a:r>
          <a:b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i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MISIÓN</a:t>
          </a: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en </a:t>
          </a:r>
          <a:b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todos sus principales</a:t>
          </a:r>
          <a:b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eventos Leonísticos.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1800" b="1">
              <a:solidFill>
                <a:srgbClr val="EBB700"/>
              </a:solidFill>
              <a:latin typeface="Arial"/>
              <a:ea typeface="+mn-ea"/>
              <a:cs typeface="Arial"/>
            </a:rPr>
            <a:t>Visitas a clubes</a:t>
          </a:r>
          <a:b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Consiga que los Leones se entusiasmen y participen durante sus visitas a los clubes.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B0186-3B58-49A3-ACB4-955FD7C47E68}">
      <dgm:prSet custT="1"/>
      <dgm:spPr>
        <a:xfrm>
          <a:off x="6988334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es-ES" sz="1800" b="1">
              <a:solidFill>
                <a:srgbClr val="EBB700"/>
              </a:solidFill>
              <a:latin typeface="Arial"/>
              <a:ea typeface="+mn-ea"/>
              <a:cs typeface="Arial"/>
            </a:rPr>
            <a:t>Sitios web de D/DM</a:t>
          </a:r>
          <a:b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Asegúrese de que </a:t>
          </a:r>
          <a:b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la </a:t>
          </a:r>
          <a:r>
            <a:rPr lang="es-ES" sz="1500" b="1" i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MISIÓN</a:t>
          </a: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aparezca </a:t>
          </a:r>
          <a:b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en primera página.</a:t>
          </a:r>
        </a:p>
      </dgm:t>
    </dgm:pt>
    <dgm:pt modelId="{80779E53-0987-4380-B10C-3C8206FA3BE4}" type="par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468D7-D922-4D86-BB46-F3804DE6945B}" type="sib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5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5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5"/>
      <dgm:spPr/>
    </dgm:pt>
    <dgm:pt modelId="{B76C4B37-B3FA-49E3-B823-3B0B21455BCA}" type="pres">
      <dgm:prSet presAssocID="{BD207EAE-7092-4D9A-A856-71006BD78BFC}" presName="imagNode" presStyleLbl="fgImgPlace1" presStyleIdx="0" presStyleCnt="5" custScaleX="84397" custScaleY="84397" custLinFactNeighborX="-1680" custLinFactNeighborY="1736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5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5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5"/>
      <dgm:spPr/>
    </dgm:pt>
    <dgm:pt modelId="{3F4D3B3C-E117-49D9-B64E-0EDA6B30B72D}" type="pres">
      <dgm:prSet presAssocID="{F3F3FD9E-93BB-4BAF-807F-82245EF036F4}" presName="imagNode" presStyleLbl="fgImgPlace1" presStyleIdx="1" presStyleCnt="5" custLinFactNeighborX="-840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Envelope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5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5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5"/>
      <dgm:spPr/>
    </dgm:pt>
    <dgm:pt modelId="{9E2EF102-3A82-4B9A-ACE1-329DA1DD940A}" type="pres">
      <dgm:prSet presAssocID="{FAC7C5E9-7F02-4FFC-9AFB-800916B05F98}" presName="imagNode" presStyleLbl="fgImgPlace1" presStyleIdx="2" presStyleCnt="5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5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5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5"/>
      <dgm:spPr/>
    </dgm:pt>
    <dgm:pt modelId="{F3DE2C33-6C45-40E6-A9CF-4412B054AD4B}" type="pres">
      <dgm:prSet presAssocID="{912B06BD-0A1B-4C2D-B878-EC228EF53E51}" presName="imagNode" presStyleLbl="fgImgPlace1" presStyleIdx="3" presStyleCnt="5" custScaleX="115356" custScaleY="115356" custLinFactNeighborY="2304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roup success with solid fill"/>
        </a:ext>
      </dgm:extLst>
    </dgm:pt>
    <dgm:pt modelId="{8BFC2BDF-9796-4235-8604-8D20476173D9}" type="pres">
      <dgm:prSet presAssocID="{CDBF5039-78C6-4375-875F-0D54259A5CD5}" presName="sibTrans" presStyleLbl="sibTrans2D1" presStyleIdx="0" presStyleCnt="0"/>
      <dgm:spPr/>
    </dgm:pt>
    <dgm:pt modelId="{600F71F2-BCF0-480D-951C-F8C9875C0C69}" type="pres">
      <dgm:prSet presAssocID="{475B0186-3B58-49A3-ACB4-955FD7C47E68}" presName="compNode" presStyleCnt="0"/>
      <dgm:spPr/>
    </dgm:pt>
    <dgm:pt modelId="{766F018E-9434-450D-831D-6664272E8C7D}" type="pres">
      <dgm:prSet presAssocID="{475B0186-3B58-49A3-ACB4-955FD7C47E68}" presName="bkgdShape" presStyleLbl="node1" presStyleIdx="4" presStyleCnt="5" custLinFactNeighborY="-3078"/>
      <dgm:spPr>
        <a:prstGeom prst="roundRect">
          <a:avLst>
            <a:gd name="adj" fmla="val 10000"/>
          </a:avLst>
        </a:prstGeom>
      </dgm:spPr>
    </dgm:pt>
    <dgm:pt modelId="{D15573F6-F8B7-418D-AF81-27CB3DFB4200}" type="pres">
      <dgm:prSet presAssocID="{475B0186-3B58-49A3-ACB4-955FD7C47E68}" presName="nodeTx" presStyleLbl="node1" presStyleIdx="4" presStyleCnt="5">
        <dgm:presLayoutVars>
          <dgm:bulletEnabled val="1"/>
        </dgm:presLayoutVars>
      </dgm:prSet>
      <dgm:spPr/>
    </dgm:pt>
    <dgm:pt modelId="{017A8A11-250B-4AB9-96C1-96A3FC6FA9B7}" type="pres">
      <dgm:prSet presAssocID="{475B0186-3B58-49A3-ACB4-955FD7C47E68}" presName="invisiNode" presStyleLbl="node1" presStyleIdx="4" presStyleCnt="5"/>
      <dgm:spPr/>
    </dgm:pt>
    <dgm:pt modelId="{280A1B32-09BF-4444-AA68-7C6D4D5FA43C}" type="pres">
      <dgm:prSet presAssocID="{475B0186-3B58-49A3-ACB4-955FD7C47E68}" presName="imagNode" presStyleLbl="fgImgPlace1" presStyleIdx="4" presStyleCnt="5" custScaleX="113486" custScaleY="113486" custLinFactNeighborY="4200"/>
      <dgm:spPr>
        <a:xfrm>
          <a:off x="7166392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3E96673C-C82D-5647-8668-081EAAD5221B}" type="presOf" srcId="{475B0186-3B58-49A3-ACB4-955FD7C47E68}" destId="{766F018E-9434-450D-831D-6664272E8C7D}" srcOrd="0" destOrd="0" presId="urn:microsoft.com/office/officeart/2005/8/layout/hList7"/>
    <dgm:cxn modelId="{38EB8847-6E16-9649-AB52-CB219AD58AE4}" type="presOf" srcId="{CDBF5039-78C6-4375-875F-0D54259A5CD5}" destId="{8BFC2BDF-9796-4235-8604-8D20476173D9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CE11C497-DFC5-48AF-8633-1223F6BF21B4}" srcId="{CE34DD87-5DDE-4E19-B558-948DA04F9AE5}" destId="{475B0186-3B58-49A3-ACB4-955FD7C47E68}" srcOrd="4" destOrd="0" parTransId="{80779E53-0987-4380-B10C-3C8206FA3BE4}" sibTransId="{D8D468D7-D922-4D86-BB46-F3804DE6945B}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1246A9D-2190-FD4D-9E46-790F2EF6D8E5}" type="presOf" srcId="{475B0186-3B58-49A3-ACB4-955FD7C47E68}" destId="{D15573F6-F8B7-418D-AF81-27CB3DFB4200}" srcOrd="1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  <dgm:cxn modelId="{41557E22-5823-5846-824C-C514DD62643D}" type="presParOf" srcId="{9D87F50F-4318-4E2F-A6D3-C349DC8476A5}" destId="{8BFC2BDF-9796-4235-8604-8D20476173D9}" srcOrd="7" destOrd="0" presId="urn:microsoft.com/office/officeart/2005/8/layout/hList7"/>
    <dgm:cxn modelId="{ED9D6F74-C780-6446-9639-82044F818971}" type="presParOf" srcId="{9D87F50F-4318-4E2F-A6D3-C349DC8476A5}" destId="{600F71F2-BCF0-480D-951C-F8C9875C0C69}" srcOrd="8" destOrd="0" presId="urn:microsoft.com/office/officeart/2005/8/layout/hList7"/>
    <dgm:cxn modelId="{75CFD923-EBBB-D242-AEA3-D164E1E53FBE}" type="presParOf" srcId="{600F71F2-BCF0-480D-951C-F8C9875C0C69}" destId="{766F018E-9434-450D-831D-6664272E8C7D}" srcOrd="0" destOrd="0" presId="urn:microsoft.com/office/officeart/2005/8/layout/hList7"/>
    <dgm:cxn modelId="{593437CD-ABB9-3845-BF02-6BE7038CFECD}" type="presParOf" srcId="{600F71F2-BCF0-480D-951C-F8C9875C0C69}" destId="{D15573F6-F8B7-418D-AF81-27CB3DFB4200}" srcOrd="1" destOrd="0" presId="urn:microsoft.com/office/officeart/2005/8/layout/hList7"/>
    <dgm:cxn modelId="{2D63F52F-D126-B541-8E76-20D8299739BA}" type="presParOf" srcId="{600F71F2-BCF0-480D-951C-F8C9875C0C69}" destId="{017A8A11-250B-4AB9-96C1-96A3FC6FA9B7}" srcOrd="2" destOrd="0" presId="urn:microsoft.com/office/officeart/2005/8/layout/hList7"/>
    <dgm:cxn modelId="{90EDFE98-8651-C44A-9C40-CA6BD26A16C0}" type="presParOf" srcId="{600F71F2-BCF0-480D-951C-F8C9875C0C69}" destId="{280A1B32-09BF-4444-AA68-7C6D4D5FA43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20057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Personalizable por regiones</a:t>
          </a:r>
        </a:p>
      </dsp:txBody>
      <dsp:txXfrm>
        <a:off x="20057" y="1582242"/>
        <a:ext cx="2183957" cy="1582242"/>
      </dsp:txXfrm>
    </dsp:sp>
    <dsp:sp modelId="{B76C4B37-B3FA-49E3-B823-3B0B21455BCA}">
      <dsp:nvSpPr>
        <dsp:cNvPr id="0" name=""/>
        <dsp:cNvSpPr/>
      </dsp:nvSpPr>
      <dsp:spPr>
        <a:xfrm>
          <a:off x="279429" y="277722"/>
          <a:ext cx="1584189" cy="15841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51559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Establece una colaboración en red</a:t>
          </a:r>
        </a:p>
      </dsp:txBody>
      <dsp:txXfrm>
        <a:off x="2251559" y="1582242"/>
        <a:ext cx="2183957" cy="1582242"/>
      </dsp:txXfrm>
    </dsp:sp>
    <dsp:sp modelId="{3F4D3B3C-E117-49D9-B64E-0EDA6B30B72D}">
      <dsp:nvSpPr>
        <dsp:cNvPr id="0" name=""/>
        <dsp:cNvSpPr/>
      </dsp:nvSpPr>
      <dsp:spPr>
        <a:xfrm>
          <a:off x="2637813" y="356241"/>
          <a:ext cx="1436872" cy="14368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501035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a los mejores distritos y clubes</a:t>
          </a:r>
        </a:p>
      </dsp:txBody>
      <dsp:txXfrm>
        <a:off x="4501035" y="1582242"/>
        <a:ext cx="2183957" cy="1582242"/>
      </dsp:txXfrm>
    </dsp:sp>
    <dsp:sp modelId="{9E2EF102-3A82-4B9A-ACE1-329DA1DD940A}">
      <dsp:nvSpPr>
        <dsp:cNvPr id="0" name=""/>
        <dsp:cNvSpPr/>
      </dsp:nvSpPr>
      <dsp:spPr>
        <a:xfrm>
          <a:off x="4816298" y="305324"/>
          <a:ext cx="1476823" cy="147682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50511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Emociona a todos en el mundo de los Leones</a:t>
          </a:r>
        </a:p>
      </dsp:txBody>
      <dsp:txXfrm>
        <a:off x="6750511" y="1582242"/>
        <a:ext cx="2183957" cy="1582242"/>
      </dsp:txXfrm>
    </dsp:sp>
    <dsp:sp modelId="{F3DE2C33-6C45-40E6-A9CF-4412B054AD4B}">
      <dsp:nvSpPr>
        <dsp:cNvPr id="0" name=""/>
        <dsp:cNvSpPr/>
      </dsp:nvSpPr>
      <dsp:spPr>
        <a:xfrm>
          <a:off x="7160119" y="381413"/>
          <a:ext cx="1317216" cy="131721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268010" y="3176985"/>
          <a:ext cx="8221628" cy="59334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15010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Perfeccionar los programas y recursos existentes para maximizar el crecimiento de la afiliación.</a:t>
          </a:r>
        </a:p>
      </dsp:txBody>
      <dsp:txXfrm>
        <a:off x="15010" y="1580284"/>
        <a:ext cx="1807417" cy="1580284"/>
      </dsp:txXfrm>
    </dsp:sp>
    <dsp:sp modelId="{B76C4B37-B3FA-49E3-B823-3B0B21455BCA}">
      <dsp:nvSpPr>
        <dsp:cNvPr id="0" name=""/>
        <dsp:cNvSpPr/>
      </dsp:nvSpPr>
      <dsp:spPr>
        <a:xfrm>
          <a:off x="289688" y="325621"/>
          <a:ext cx="1184107" cy="11841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1861775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Incorporar las opiniones y los conocimientos de los socios para garantizar la apropiación, la aceptación y la optimización de los resultados. </a:t>
          </a:r>
        </a:p>
      </dsp:txBody>
      <dsp:txXfrm>
        <a:off x="1861775" y="1580284"/>
        <a:ext cx="1807417" cy="1580284"/>
      </dsp:txXfrm>
    </dsp:sp>
    <dsp:sp modelId="{3F4D3B3C-E117-49D9-B64E-0EDA6B30B72D}">
      <dsp:nvSpPr>
        <dsp:cNvPr id="0" name=""/>
        <dsp:cNvSpPr/>
      </dsp:nvSpPr>
      <dsp:spPr>
        <a:xfrm>
          <a:off x="209663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3723414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Atraer a la marca de los Leones a personas con vocación de servicio.</a:t>
          </a:r>
        </a:p>
      </dsp:txBody>
      <dsp:txXfrm>
        <a:off x="3723414" y="1580284"/>
        <a:ext cx="1807417" cy="1580284"/>
      </dsp:txXfrm>
    </dsp:sp>
    <dsp:sp modelId="{9E2EF102-3A82-4B9A-ACE1-329DA1DD940A}">
      <dsp:nvSpPr>
        <dsp:cNvPr id="0" name=""/>
        <dsp:cNvSpPr/>
      </dsp:nvSpPr>
      <dsp:spPr>
        <a:xfrm>
          <a:off x="396932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5585054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Asegurarse de que todos los Leones sepan cómo captar socios y de que todos los dirigentes sepan cómo fundar un club.</a:t>
          </a:r>
        </a:p>
      </dsp:txBody>
      <dsp:txXfrm>
        <a:off x="5585054" y="1580284"/>
        <a:ext cx="1807417" cy="1580284"/>
      </dsp:txXfrm>
    </dsp:sp>
    <dsp:sp modelId="{F3DE2C33-6C45-40E6-A9CF-4412B054AD4B}">
      <dsp:nvSpPr>
        <dsp:cNvPr id="0" name=""/>
        <dsp:cNvSpPr/>
      </dsp:nvSpPr>
      <dsp:spPr>
        <a:xfrm>
          <a:off x="583096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F018E-9434-450D-831D-6664272E8C7D}">
      <dsp:nvSpPr>
        <dsp:cNvPr id="0" name=""/>
        <dsp:cNvSpPr/>
      </dsp:nvSpPr>
      <dsp:spPr>
        <a:xfrm>
          <a:off x="7446693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Medir lo que importa y utilizar el reconocimiento para impulsar la acción.</a:t>
          </a:r>
        </a:p>
      </dsp:txBody>
      <dsp:txXfrm>
        <a:off x="7446693" y="1580284"/>
        <a:ext cx="1807417" cy="1580284"/>
      </dsp:txXfrm>
    </dsp:sp>
    <dsp:sp modelId="{280A1B32-09BF-4444-AA68-7C6D4D5FA43C}">
      <dsp:nvSpPr>
        <dsp:cNvPr id="0" name=""/>
        <dsp:cNvSpPr/>
      </dsp:nvSpPr>
      <dsp:spPr>
        <a:xfrm>
          <a:off x="7692608" y="292297"/>
          <a:ext cx="1315587" cy="131558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384FD1-8794-4198-BF9C-31B8D54D551E}">
      <dsp:nvSpPr>
        <dsp:cNvPr id="0" name=""/>
        <dsp:cNvSpPr/>
      </dsp:nvSpPr>
      <dsp:spPr>
        <a:xfrm>
          <a:off x="9308333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Mejorar la calidad y la eficacia del liderato.</a:t>
          </a:r>
        </a:p>
      </dsp:txBody>
      <dsp:txXfrm>
        <a:off x="9308333" y="1580284"/>
        <a:ext cx="1807417" cy="1580284"/>
      </dsp:txXfrm>
    </dsp:sp>
    <dsp:sp modelId="{B13C9E14-0B1C-47C1-9E85-BFCD6CD10761}">
      <dsp:nvSpPr>
        <dsp:cNvPr id="0" name=""/>
        <dsp:cNvSpPr/>
      </dsp:nvSpPr>
      <dsp:spPr>
        <a:xfrm>
          <a:off x="9605963" y="339329"/>
          <a:ext cx="1248018" cy="1248018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333369" y="3173055"/>
          <a:ext cx="10226615" cy="592606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17867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rgbClr val="EBB700"/>
              </a:solidFill>
              <a:latin typeface="Arial"/>
              <a:ea typeface="+mn-ea"/>
              <a:cs typeface="Arial"/>
            </a:rPr>
            <a:t>Redes sociales</a:t>
          </a:r>
          <a:b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Use las redes sociales </a:t>
          </a:r>
          <a:b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para implicar a sus Leones e invitar a su comunidad a unirse a ustedes.</a:t>
          </a:r>
        </a:p>
      </dsp:txBody>
      <dsp:txXfrm>
        <a:off x="17867" y="1474688"/>
        <a:ext cx="2171071" cy="1474688"/>
      </dsp:txXfrm>
    </dsp:sp>
    <dsp:sp modelId="{B76C4B37-B3FA-49E3-B823-3B0B21455BCA}">
      <dsp:nvSpPr>
        <dsp:cNvPr id="0" name=""/>
        <dsp:cNvSpPr/>
      </dsp:nvSpPr>
      <dsp:spPr>
        <a:xfrm>
          <a:off x="546849" y="338293"/>
          <a:ext cx="1036123" cy="103612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36203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rgbClr val="EBB700"/>
              </a:solidFill>
              <a:latin typeface="Arial"/>
              <a:ea typeface="+mn-ea"/>
              <a:cs typeface="Arial"/>
            </a:rPr>
            <a:t>Boletines</a:t>
          </a:r>
          <a:br>
            <a:rPr lang="es-ES" sz="1500" b="1" kern="1200">
              <a:solidFill>
                <a:schemeClr val="bg1"/>
              </a:solidFill>
              <a:latin typeface="Arial"/>
              <a:ea typeface="+mn-ea"/>
              <a:cs typeface="Arial"/>
            </a:rPr>
          </a:br>
          <a:r>
            <a:rPr lang="es-ES" sz="15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Incluya información sobre la </a:t>
          </a:r>
          <a:r>
            <a:rPr lang="es-ES" sz="1500" b="1" i="1" kern="1200">
              <a:solidFill>
                <a:schemeClr val="bg1"/>
              </a:solidFill>
              <a:latin typeface="Arial"/>
              <a:ea typeface="+mn-ea"/>
              <a:cs typeface="Arial"/>
            </a:rPr>
            <a:t>MISIÓN</a:t>
          </a:r>
          <a:r>
            <a:rPr lang="es-ES" sz="15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 1.5, actualizaciones y formas de participar</a:t>
          </a:r>
        </a:p>
      </dsp:txBody>
      <dsp:txXfrm>
        <a:off x="2236203" y="1474688"/>
        <a:ext cx="2171071" cy="1474688"/>
      </dsp:txXfrm>
    </dsp:sp>
    <dsp:sp modelId="{3F4D3B3C-E117-49D9-B64E-0EDA6B30B72D}">
      <dsp:nvSpPr>
        <dsp:cNvPr id="0" name=""/>
        <dsp:cNvSpPr/>
      </dsp:nvSpPr>
      <dsp:spPr>
        <a:xfrm>
          <a:off x="2697587" y="221203"/>
          <a:ext cx="1227678" cy="12276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472407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rgbClr val="EBB700"/>
              </a:solidFill>
              <a:latin typeface="Arial"/>
              <a:ea typeface="+mn-ea"/>
              <a:cs typeface="Arial"/>
            </a:rPr>
            <a:t>Eventos</a:t>
          </a:r>
          <a:b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Destaque la </a:t>
          </a:r>
          <a:b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i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MISIÓN</a:t>
          </a: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en </a:t>
          </a:r>
          <a:b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todos sus principales</a:t>
          </a:r>
          <a:b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eventos Leonísticos.</a:t>
          </a:r>
        </a:p>
      </dsp:txBody>
      <dsp:txXfrm>
        <a:off x="4472407" y="1474688"/>
        <a:ext cx="2171071" cy="1474688"/>
      </dsp:txXfrm>
    </dsp:sp>
    <dsp:sp modelId="{9E2EF102-3A82-4B9A-ACE1-329DA1DD940A}">
      <dsp:nvSpPr>
        <dsp:cNvPr id="0" name=""/>
        <dsp:cNvSpPr/>
      </dsp:nvSpPr>
      <dsp:spPr>
        <a:xfrm>
          <a:off x="4944103" y="221203"/>
          <a:ext cx="1227678" cy="122767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08610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rgbClr val="EBB700"/>
              </a:solidFill>
              <a:latin typeface="Arial"/>
              <a:ea typeface="+mn-ea"/>
              <a:cs typeface="Arial"/>
            </a:rPr>
            <a:t>Visitas a clubes</a:t>
          </a:r>
          <a:b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Consiga que los Leones se entusiasmen y participen durante sus visitas a los clubes.</a:t>
          </a:r>
        </a:p>
      </dsp:txBody>
      <dsp:txXfrm>
        <a:off x="6708610" y="1474688"/>
        <a:ext cx="2171071" cy="1474688"/>
      </dsp:txXfrm>
    </dsp:sp>
    <dsp:sp modelId="{F3DE2C33-6C45-40E6-A9CF-4412B054AD4B}">
      <dsp:nvSpPr>
        <dsp:cNvPr id="0" name=""/>
        <dsp:cNvSpPr/>
      </dsp:nvSpPr>
      <dsp:spPr>
        <a:xfrm>
          <a:off x="7086046" y="155227"/>
          <a:ext cx="1416200" cy="141620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F018E-9434-450D-831D-6664272E8C7D}">
      <dsp:nvSpPr>
        <dsp:cNvPr id="0" name=""/>
        <dsp:cNvSpPr/>
      </dsp:nvSpPr>
      <dsp:spPr>
        <a:xfrm>
          <a:off x="8944814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rgbClr val="EBB700"/>
              </a:solidFill>
              <a:latin typeface="Arial"/>
              <a:ea typeface="+mn-ea"/>
              <a:cs typeface="Arial"/>
            </a:rPr>
            <a:t>Sitios web de D/DM</a:t>
          </a:r>
          <a:b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Asegúrese de que </a:t>
          </a:r>
          <a:b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la </a:t>
          </a:r>
          <a:r>
            <a:rPr lang="es-ES" sz="1500" b="1" i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MISIÓN</a:t>
          </a: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aparezca </a:t>
          </a:r>
          <a:b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es-ES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en primera página.</a:t>
          </a:r>
        </a:p>
      </dsp:txBody>
      <dsp:txXfrm>
        <a:off x="8944814" y="1474688"/>
        <a:ext cx="2171071" cy="1474688"/>
      </dsp:txXfrm>
    </dsp:sp>
    <dsp:sp modelId="{280A1B32-09BF-4444-AA68-7C6D4D5FA43C}">
      <dsp:nvSpPr>
        <dsp:cNvPr id="0" name=""/>
        <dsp:cNvSpPr/>
      </dsp:nvSpPr>
      <dsp:spPr>
        <a:xfrm>
          <a:off x="9333728" y="189983"/>
          <a:ext cx="1393242" cy="139324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333369" y="2961028"/>
          <a:ext cx="10226615" cy="553008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C0BB-1FDF-EE49-8222-BA0F1B202D8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F6D64-E802-DE49-BB0C-5DF6C1ACA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9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/>
              <a:t>Gracias por dedicar parte de su tiempo a conocer nuestra nueva iniciativa mundial de afiliación.</a:t>
            </a:r>
          </a:p>
          <a:p>
            <a:pPr marL="171450" indent="-171450">
              <a:buFont typeface="Symbol"/>
              <a:buChar char="•"/>
            </a:pPr>
            <a:r>
              <a:rPr lang="es-ES"/>
              <a:t>Esta es una gran oportunidad para saber más sobre lo que intentamos conseguir, por qué lo intentamos y por qué usted es tan importante para el éxito.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¿Cómo lo hacemos?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Lo hacemos juntos, como siempre.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Porque sabemos que somos más fuertes y mejores cuando trabajamos juntos.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3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Ya hemos hablado de por qué es tan importante la misión.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Dediquemos ahora algún tiempo a hablar de cómo podemos implementar con éxito aquí esta iniciativa de crecimiento global.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58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mbol"/>
              <a:buChar char="•"/>
            </a:pPr>
            <a:r>
              <a:rPr lang="es-ES" dirty="0"/>
              <a:t>Para tener éxito, sabemos que tenemos hacer lo siguiente:</a:t>
            </a:r>
          </a:p>
          <a:p>
            <a:pPr lvl="1">
              <a:buFont typeface="Courier New"/>
              <a:buChar char="○"/>
            </a:pPr>
            <a:r>
              <a:rPr lang="es-ES" dirty="0"/>
              <a:t>Asegurarse de que la iniciativa se regionalice para que funcione tanto para nosotros como para todos los Leones.</a:t>
            </a:r>
          </a:p>
          <a:p>
            <a:pPr lvl="1">
              <a:buFont typeface="Courier New"/>
              <a:buChar char="○"/>
            </a:pPr>
            <a:r>
              <a:rPr lang="es-ES" dirty="0"/>
              <a:t>Colaborar y utilizar las redes que hemos construido y que existen en todo el mundo.</a:t>
            </a:r>
          </a:p>
          <a:p>
            <a:pPr lvl="1">
              <a:buFont typeface="Courier New"/>
              <a:buChar char="○"/>
            </a:pPr>
            <a:r>
              <a:rPr lang="es-ES" dirty="0"/>
              <a:t>Incentivar a los Leones de mayor rendimiento y a todos los Leones para que participen y sean parte del éxito.</a:t>
            </a:r>
          </a:p>
          <a:p>
            <a:pPr lvl="1">
              <a:buFont typeface="Courier New"/>
              <a:buChar char="○"/>
            </a:pPr>
            <a:r>
              <a:rPr lang="es-ES" dirty="0"/>
              <a:t>Animar al mundo Leonístico: todo el mundo tiene que saber qué es esto y cómo nos beneficiará a todos.</a:t>
            </a:r>
          </a:p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6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 dirty="0"/>
              <a:t>Es importante señalar que esta iniciativa se está llevando a cabo con el pleno apoyo de nuestros líderes internacionales entre ellos los dirigentes ejecutivos.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Los líderes de todos los niveles participan y son responsables del éxito.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He aquí un resumen de algunas funciones clave que asumirán los líderes.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 dirty="0"/>
              <a:t>La </a:t>
            </a:r>
            <a:r>
              <a:rPr lang="es-ES" i="1" dirty="0"/>
              <a:t>MISIÓN</a:t>
            </a:r>
            <a:r>
              <a:rPr lang="es-ES" dirty="0"/>
              <a:t> </a:t>
            </a:r>
            <a:r>
              <a:rPr lang="es-ES" b="1" dirty="0"/>
              <a:t>1.5</a:t>
            </a:r>
            <a:r>
              <a:rPr lang="es-ES" dirty="0"/>
              <a:t> estará impulsada por el Equipo Global de Acción.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El GAT impulsará el compromiso en el ámbito de los clubes y distritos, que es fundamental para lo que intentamos conseguir. 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Quiero que echen un vistazo a las funciones y responsabilidades y a cómo los líderes clave dirigirán y contribuirán al éxito. 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Como pueden ver, todos tenemos un papel que desempeñar.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25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 dirty="0"/>
              <a:t>Hablemos de algunas de las estrategias clave que nos ayudarán a alcanzar el objetivo de la </a:t>
            </a:r>
            <a:r>
              <a:rPr lang="es-ES" i="1" dirty="0"/>
              <a:t>MISIÓN</a:t>
            </a:r>
            <a:r>
              <a:rPr lang="es-ES" dirty="0"/>
              <a:t> </a:t>
            </a:r>
            <a:r>
              <a:rPr lang="es-ES" b="1" dirty="0"/>
              <a:t>1.5</a:t>
            </a:r>
            <a:r>
              <a:rPr lang="es-ES" dirty="0"/>
              <a:t>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Hay que entender la </a:t>
            </a:r>
            <a:r>
              <a:rPr lang="es-ES" i="1" dirty="0"/>
              <a:t>MISIÓN</a:t>
            </a:r>
            <a:r>
              <a:rPr lang="es-ES" dirty="0"/>
              <a:t> </a:t>
            </a:r>
            <a:r>
              <a:rPr lang="es-ES" b="1" dirty="0"/>
              <a:t>1.5</a:t>
            </a:r>
            <a:r>
              <a:rPr lang="es-ES" dirty="0"/>
              <a:t>, promoverla y comprometerse de verdad con el éxito.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Todos tenemos que predicar con el ejemplo, y eso significa que hay que hay que asumir un papel personal en la creación de clubes y en el crecimiento de nuestra afiliación.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Todos tenemos que ser responsables de nuestras funciones, nuestros objetivos y nuestro éxito.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Y tenemos que tomar medidas para asegurarnos de que los Leones y los líderes reciban formación, de que los planes se pongan en práctica y que los informes se supervisen para poder proporcionar el apoyo necesario.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 dirty="0"/>
              <a:t>¿Cuáles son las claves del éxito?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Utilicemos los programas y herramientas existentes que funcionan, y perfeccionémoslos según sea necesario.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Utilicemos los comentarios para ayudar a ajustar los planes y el enfoque.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Promovamos y reclutemos tenemos entre todos para para ir a más gente para desempeñar nuestro servicio.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Asegurémonos de que todos los Leones estén listos para reclutar y que los dirigentes sepan cómo fundar un club.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Utilicemos los datos para guiar nuestro enfoque y demos reconocimiento a los Leones que nos están ayudando alcanzar el éxito.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Y, por último, sigamos centrándonos en desarrollar grandes líderes que puedan ayudarnos a alcanzar nuestros objetivos.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61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/>
              <a:t>Ya hemos hablado de funciones y estrategias, pero veamos cómo cada nivel de los Leones desempeña un papel en la consecución del objetivo de la </a:t>
            </a:r>
            <a:r>
              <a:rPr lang="es-ES" i="1"/>
              <a:t>MISIÓN</a:t>
            </a:r>
            <a:r>
              <a:rPr lang="es-ES"/>
              <a:t> </a:t>
            </a:r>
            <a:r>
              <a:rPr lang="es-ES" b="1"/>
              <a:t>1.5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El liderato ejecutivo define objetivos y determina estrategias.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El liderato internacional desarrolla metas y objetivos para cada región del mundo.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Lions Internacional proporciona apoyo y recursos.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Los distritos y los clubes ejecutan los planes desarrollados por los líderes.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52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La meta es alcanzar 1.5 millones de socios a inicios del 2027.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Para ello será necesario el compromiso de cada uno de los líderes y de todos los Leones.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Y también exigirá que crezcamos en todos los niveles del Leonismo.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4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Todos los distritos tendrán que añadir nuevos clubes.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Todos los clubes deberán incorporar nuevos socios.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Y todas las áreas estatutarias tendrán que lograr un crecimiento neto positivo.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Para tener éxito, tendremos que centrarnos y atraer a más socios más diversos, como mujeres Leones jóvenes que podrá llevar a cabo una misión de servicio en el futuro.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Como ya hemos dicho, la </a:t>
            </a:r>
            <a:r>
              <a:rPr lang="es-ES" i="1"/>
              <a:t>MISIÓN</a:t>
            </a:r>
            <a:r>
              <a:rPr lang="es-ES"/>
              <a:t> </a:t>
            </a:r>
            <a:r>
              <a:rPr lang="es-ES" b="1"/>
              <a:t>1.5</a:t>
            </a:r>
            <a:r>
              <a:rPr lang="es-ES"/>
              <a:t> nos hará más fuertes en todos los niveles del Leonismo.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 dirty="0"/>
              <a:t>Antes de hablar de la estrategia para la </a:t>
            </a:r>
            <a:r>
              <a:rPr lang="es-ES" i="1" dirty="0"/>
              <a:t>MISIÓN</a:t>
            </a:r>
            <a:r>
              <a:rPr lang="es-ES" dirty="0"/>
              <a:t> </a:t>
            </a:r>
            <a:r>
              <a:rPr lang="es-ES" b="1" dirty="0"/>
              <a:t>1.5</a:t>
            </a:r>
            <a:r>
              <a:rPr lang="es-ES" dirty="0"/>
              <a:t>, hablemos de </a:t>
            </a:r>
            <a:r>
              <a:rPr lang="es-ES" u="sng" dirty="0"/>
              <a:t>por qué</a:t>
            </a:r>
            <a:r>
              <a:rPr lang="es-ES" dirty="0"/>
              <a:t> emprendemos esta iniciativa.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En </a:t>
            </a:r>
            <a:r>
              <a:rPr lang="es-ES" dirty="0" err="1"/>
              <a:t>Lions</a:t>
            </a:r>
            <a:r>
              <a:rPr lang="es-ES" dirty="0"/>
              <a:t> International servimos a un mundo necesitado.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Lo vemos todos los días, en todos los lugares donde prestamos servicio. 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Pero debemos seguir encontrando formas de dar aún más a las comunidades que apoyamos y al mundo que compartimos.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5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Para alcanzar la meta global, tendremos que cumplir objetivos anuales que nos sitúen en el buen camino para llegar a tener en 1.5 millones de socios en el 2027.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Estos son nuestros objetivos globales para el año.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Y estos son nuestros objetivos para cada área estatutaria.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47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 dirty="0"/>
              <a:t>Hemos hablado mucho del éxito. 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Una de las claves para lograrlo es utilizar lo que funciona para nosotros y para los Leones.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2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 dirty="0"/>
              <a:t>Sabemos que preparar a nuestros líderes es fundamental para todo lo que hacemos como Leones, incluida la afiliación.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Asegurémonos de que los líderes aprovechan todas las oportunidades de formación y los recursos disponibles. 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La capacitación contribuirá a garantizar que contemos con las competencias adecuadas para dirigir y hacer crecer nuestra afiliación.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Sabemos que crecer requiere compromiso. Pero también requiere de recursos adecuados.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El Enfoque Global de Afiliación consiste en un proceso y recursos para ayudar a que </a:t>
            </a:r>
            <a:r>
              <a:rPr lang="es-ES" u="sng"/>
              <a:t>todos</a:t>
            </a:r>
            <a:r>
              <a:rPr lang="es-ES"/>
              <a:t> los distritos logren ese crecimiento.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El Enfoque Global de Afiliación funciona.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Se ha demostrado su eficacia en todo el mundo, así que aprovechemos las herramientas que ya tenemos a nuestra disposición.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2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 dirty="0"/>
              <a:t>Para alcanzar nuestras metas, necesitamos un plan.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Tenemos que desarrollar un plan detallado que nos funcione y necesitamos implementarlo.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La </a:t>
            </a:r>
            <a:r>
              <a:rPr lang="es-ES" i="1" dirty="0"/>
              <a:t>MISIÓN</a:t>
            </a:r>
            <a:r>
              <a:rPr lang="es-ES" dirty="0"/>
              <a:t> </a:t>
            </a:r>
            <a:r>
              <a:rPr lang="es-ES" b="1" dirty="0"/>
              <a:t>1.5</a:t>
            </a:r>
            <a:r>
              <a:rPr lang="es-ES" dirty="0"/>
              <a:t> es enseñable, personalizable y sostenible. 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La palabra «sostenible» es importante. 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Significa que el trabajo que estamos realizando para la </a:t>
            </a:r>
            <a:r>
              <a:rPr lang="es-ES" i="1" dirty="0"/>
              <a:t>MISIÓN </a:t>
            </a:r>
            <a:r>
              <a:rPr lang="es-ES" b="1" dirty="0"/>
              <a:t>1.5</a:t>
            </a:r>
            <a:r>
              <a:rPr lang="es-ES" dirty="0"/>
              <a:t> no sólo nos ayudará a alcanzar nuestro objetivo, sino que nos ayudará a seguir creciendo más allá del 2027.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98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El aumento del número de socios es muy beneficioso para nuestros distritos, nuestros clubes y nuestras comunidades.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Pero también necesitamos crear oportunidades de reconocimiento que animarán a los Leones y a los líderes para ayudarnos a crecer.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66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El arduo trabajo y la dedicación deben recompensarse.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Si queremos hacer historia juntos, necesitamos reconocer a los Leones y a los líderes que contribuyen activamente para nuestro crecimiento y éxitos.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1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 dirty="0"/>
              <a:t>Por eso hemos desarrollado un programa especial de premios </a:t>
            </a:r>
            <a:r>
              <a:rPr lang="es-ES" i="1" dirty="0"/>
              <a:t>de la MISIÓN</a:t>
            </a:r>
            <a:r>
              <a:rPr lang="es-ES" dirty="0"/>
              <a:t> </a:t>
            </a:r>
            <a:r>
              <a:rPr lang="es-ES" b="1" dirty="0"/>
              <a:t>1.5</a:t>
            </a:r>
            <a:r>
              <a:rPr lang="es-ES" dirty="0"/>
              <a:t>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Los Leones pueden ganar placas y prendedores de la </a:t>
            </a:r>
            <a:r>
              <a:rPr lang="es-ES" i="1" dirty="0"/>
              <a:t>MISIÓN</a:t>
            </a:r>
            <a:r>
              <a:rPr lang="es-ES" dirty="0"/>
              <a:t> </a:t>
            </a:r>
            <a:r>
              <a:rPr lang="es-ES" b="1" dirty="0"/>
              <a:t>1.5</a:t>
            </a:r>
            <a:r>
              <a:rPr lang="es-ES" dirty="0"/>
              <a:t>, además de medallas y premios presidenciales especiales por ayudarnos a fundar nuevos clubes, hacer que los clubes crezcan y conservar a los socios actuales.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Hay una página dedicada a los premios de la  </a:t>
            </a:r>
            <a:r>
              <a:rPr lang="es-ES" i="1" dirty="0"/>
              <a:t>MISIÓN</a:t>
            </a:r>
            <a:r>
              <a:rPr lang="es-ES" dirty="0"/>
              <a:t> </a:t>
            </a:r>
            <a:r>
              <a:rPr lang="es-ES" b="1" dirty="0"/>
              <a:t>1.5</a:t>
            </a:r>
            <a:r>
              <a:rPr lang="es-ES" dirty="0"/>
              <a:t>, así que los animo a todos a explorar las numerosas oportunidades para dar reconocimientos. Y asegúrese de que los Leones sepan que </a:t>
            </a:r>
            <a:r>
              <a:rPr lang="es-ES" u="sng" dirty="0"/>
              <a:t>cada</a:t>
            </a:r>
            <a:r>
              <a:rPr lang="es-ES" dirty="0"/>
              <a:t> León tiene la oportunidad de ganarse el reconocimiento.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30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Hablemos ahora sobre comunicación.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La comunicación es absolutamente fundamental para nuestro éxito.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Como líderes, tenemos que mantenernos en estrecha comunicación para poder ejecutar nuestros planes de la manera más eficiente y eficaz posible.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La comunicación también es fundamental para que los Leones y los clubes participen en la </a:t>
            </a:r>
            <a:r>
              <a:rPr lang="es-ES" i="1"/>
              <a:t>MISIÓN</a:t>
            </a:r>
            <a:r>
              <a:rPr lang="es-ES"/>
              <a:t> </a:t>
            </a:r>
            <a:r>
              <a:rPr lang="es-ES" b="1"/>
              <a:t>1.5.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Todos tendremos que ser comunicadores activos para crear conciencia y entusiasmo por esta importante iniciativa.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9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/>
              <a:t>Utilicemos todos nuestros canales para promover la MISIÓN 1.5, de modo que podamos crear conciencia, entusiasmo y compromiso para aumentar el número de socios.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Utilicemos las redes sociales para ponernos en contacto con los Leones y nuestras comunidades.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Añada información en el boletín del club y del distrito.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Hable sobre la MISIÓN 1.5 en los eventos de los Leones y las visitas a los clubes.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Asegúrese de tener la información en los sitios web de su distrito y DM.</a:t>
            </a:r>
          </a:p>
          <a:p>
            <a:pPr marL="171450" indent="-171450">
              <a:buFont typeface="Symbol"/>
              <a:buChar char="•"/>
            </a:pPr>
            <a:r>
              <a:rPr lang="es-ES"/>
              <a:t>Lions International también está aprovechando sus canales de comunicación para amplificar el mensaje y la misión.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4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Nuestro lema es Nosotros servimos, y nadie brinda servicios como un León.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Nos unimos a un club de Leones y a esta increíble organización para poner en acción nuestra bondad. Y juntos, estamos marcando la diferencia en nuestras comunidades.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Pero para tener un impacto aún mayor, tenemos que crecer.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80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/>
              <a:t>Mientras pensamos en la mejor manera de comunicarnos con los Leones, he aquí algunos mensajes que pueden ayudar a reforzar los beneficios de la </a:t>
            </a:r>
            <a:r>
              <a:rPr lang="es-ES" i="1"/>
              <a:t>MISIÓN</a:t>
            </a:r>
            <a:r>
              <a:rPr lang="es-ES"/>
              <a:t> </a:t>
            </a:r>
            <a:r>
              <a:rPr lang="es-ES" b="1"/>
              <a:t>1.5</a:t>
            </a:r>
            <a:r>
              <a:rPr lang="es-ES"/>
              <a:t> de una manera breve pero inspiradora.</a:t>
            </a:r>
          </a:p>
          <a:p>
            <a:pPr marL="171450" indent="-171450">
              <a:buFont typeface="Symbol"/>
              <a:buChar char="•"/>
            </a:pPr>
            <a:r>
              <a:rPr lang="es-ES"/>
              <a:t>Tenemos que utilizar mensajes que funcionen para los Leones, de modo que podamos conectar mejor con ellos y motivarlos para que participen.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40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Lions International ha creado una página web especial de para la </a:t>
            </a:r>
            <a:r>
              <a:rPr lang="es-ES" i="1"/>
              <a:t>MISIÓN</a:t>
            </a:r>
            <a:r>
              <a:rPr lang="es-ES"/>
              <a:t> </a:t>
            </a:r>
            <a:r>
              <a:rPr lang="es-ES" b="1"/>
              <a:t>1.5</a:t>
            </a:r>
            <a:r>
              <a:rPr lang="es-ES"/>
              <a:t> para ayudar a los Leones a informarse sobre la iniciativa y encontrar recursos que puedan ayudarles a pasar a la acción.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Esta es un buen recurso para los Leones que quieran ver de qué se trata la </a:t>
            </a:r>
            <a:r>
              <a:rPr lang="es-ES" i="1"/>
              <a:t>MISIÓN</a:t>
            </a:r>
            <a:r>
              <a:rPr lang="es-ES"/>
              <a:t> </a:t>
            </a:r>
            <a:r>
              <a:rPr lang="es-ES" b="1"/>
              <a:t>1.5.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Comparta la página con los Leones para que puedan obtener más información -y hacer más- para ayudarnos a crecer.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9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 dirty="0"/>
              <a:t>Sé que aquí todos se comprometen a crecer. 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Pero ¿cómo le daremos seguimiento a los avances? 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Hay algunos pasos importantes que debemos dar para asegurarnos de que progresamos y nos responsabilizamos de nuestros objetivos.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63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 dirty="0"/>
              <a:t>Tenemos que dar seguimiento a nuestro avance para poder destacar los éxitos.</a:t>
            </a:r>
          </a:p>
          <a:p>
            <a:pPr marL="285750" indent="-285750">
              <a:buFont typeface="Symbol"/>
              <a:buChar char="•"/>
            </a:pPr>
            <a:r>
              <a:rPr lang="es-ES" dirty="0"/>
              <a:t>Celebremos nuestros logros. Y utilícelos para inspirar a otros Leones y clubes a lograr sus propios grandes resultados.</a:t>
            </a:r>
          </a:p>
          <a:p>
            <a:endParaRPr lang="en-US" dirty="0"/>
          </a:p>
          <a:p>
            <a:r>
              <a:rPr lang="es-ES" dirty="0"/>
              <a:t>[Tenga en cuenta que esta diapositiva puede adaptarse para reconocer otros tipos de crecimiento individual, del club y del distrito].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4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 dirty="0"/>
              <a:t>Los informes regionales son esenciales para comprender los avances. </a:t>
            </a:r>
          </a:p>
          <a:p>
            <a:pPr marL="171450" indent="-171450">
              <a:buFont typeface="Symbol"/>
              <a:buChar char="•"/>
            </a:pPr>
            <a:r>
              <a:rPr lang="es-ES" dirty="0"/>
              <a:t>También nos ayudará a identificar los éxitos y los retos para poder afinar nuestro enfoque.</a:t>
            </a:r>
          </a:p>
          <a:p>
            <a:pPr marL="171450" indent="-171450">
              <a:buFont typeface="Symbol"/>
              <a:buChar char="•"/>
            </a:pPr>
            <a:r>
              <a:rPr lang="es-ES" dirty="0"/>
              <a:t>Celebraremos reuniones mensuales que ayudarán a reunir a los principales líderes para revisar los datos y obtener información sobre lo que está ocurriendo a nivel local. 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Los líderes del GAT del AE se reunirán con los líderes de área.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Los líderes de área se reunirán con el DM y el GAT del distrito.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Los GD o Leones coordinadores se reunirán con los PVGD, el GAT del distrito y los jefes de zona o región. 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Los jefes de zona o región también deben dedicar tiempo a reunirse con los clubes.</a:t>
            </a:r>
          </a:p>
          <a:p>
            <a:pPr marL="171450" indent="-171450">
              <a:buFont typeface="Symbol"/>
              <a:buChar char="•"/>
            </a:pPr>
            <a:r>
              <a:rPr lang="es-ES" dirty="0"/>
              <a:t>Para que las reuniones sean productivas, habrá que revisar aspectos como: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Planes de acción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Progresos hacia los objetivos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Obstáculos y retos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Correcciones del rumbo o ajustes necesarios del plan</a:t>
            </a:r>
          </a:p>
          <a:p>
            <a:pPr marL="628650" lvl="1" indent="-171450">
              <a:buFont typeface="Courier New"/>
              <a:buChar char="○"/>
            </a:pPr>
            <a:r>
              <a:rPr lang="es-ES" dirty="0"/>
              <a:t>Apoyo necesario</a:t>
            </a:r>
          </a:p>
          <a:p>
            <a:pPr marL="171450" indent="-171450">
              <a:buFont typeface="Symbol"/>
              <a:buChar char="•"/>
            </a:pPr>
            <a:r>
              <a:rPr lang="es-ES" dirty="0"/>
              <a:t>Estas reuniones serán fundamentales para alcanzar los objetivos y rendición de cuentas entre unos y otros.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90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También celebraremos jornadas de informes mundiales que nos ayudarán a centrarnos en el éxito a escala regional </a:t>
            </a:r>
            <a:r>
              <a:rPr lang="es-ES" u="sng"/>
              <a:t>y</a:t>
            </a:r>
            <a:r>
              <a:rPr lang="es-ES"/>
              <a:t> mundial.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Estas reuniones se programarán tres veces al año para reunir a los líderes internacionales y al personal de Lions International y asegurarnos de que avanzamos por buen camino hacia el logro del objetivo de 1.5 millones de socios.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Al igual que los informes regionales, los Días Mundiales de Informes se centrarán en evaluar los avances, comprender los retos e identificar el apoyo necesario, así como en fijar los objetivos de los socios para los próximos años.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1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La </a:t>
            </a:r>
            <a:r>
              <a:rPr lang="es-ES" i="1"/>
              <a:t>MISIÓN</a:t>
            </a:r>
            <a:r>
              <a:rPr lang="es-ES"/>
              <a:t> </a:t>
            </a:r>
            <a:r>
              <a:rPr lang="es-ES" b="1"/>
              <a:t>1.5</a:t>
            </a:r>
            <a:r>
              <a:rPr lang="es-ES"/>
              <a:t> redefinirá el futuro del servicio.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Se trata de una oportunidad para aprovechar el legado de servicio que hemos construido en los últimos 100 años.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Esta es una oportunidad para asegurarnos de que nuestros clubes y nuestra asociación están preparados para el futuro.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Este es una oportunidad para ayudar a más personas que nunca.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Pero para hacerlo, tenemos que crecer.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7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/>
              <a:t>Quiero que todos tengamos esto presente: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El crecimiento es fundamental para nuestro servicio y para el futuro del Leonismo.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Como Leones, estamos conectados unos a otros entre nosotros y con las comunidades a las que servimos.</a:t>
            </a:r>
          </a:p>
          <a:p>
            <a:pPr marL="628650" lvl="1" indent="-171450">
              <a:buFont typeface="Courier New"/>
              <a:buChar char="○"/>
            </a:pPr>
            <a:r>
              <a:rPr lang="es-ES"/>
              <a:t>El éxito depende de nosotros y de cada uno Leones. </a:t>
            </a:r>
          </a:p>
          <a:p>
            <a:pPr marL="171450" indent="-171450">
              <a:buFont typeface="Symbol"/>
              <a:buChar char="•"/>
            </a:pPr>
            <a:r>
              <a:rPr lang="es-ES"/>
              <a:t>No podemos olvidar por qué hacemos esto, y lo importante que son cada uno de ustedes para el éxito.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75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Así que concentrémonos en el éxito.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Hagamos del crecimiento una prioridad para todos los Leones.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Consigamos que los clubes se comprometan: tenemos que tener éxito.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Ejecutemos nuestros planes y trabajemos juntos para alcanzar los objetivos.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Comuniquémonos y colaboremos para obtener los mejores resultados.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Y reconozcamos nuestros logros y a las personas que lo hacen posible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297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Recordar: Somos más fuertes juntos.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Nuestro servicio es una promesa para el mundo.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Es un compromiso para mejorar las familias, las comunidades y el mundo.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Y lo hacemos sirviendo. Donando.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Y cuanto más crecemos, más podemos dar.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8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 dirty="0"/>
              <a:t>Somos importantes para las comunidades a las que servimos e importamos para el mundo.</a:t>
            </a:r>
          </a:p>
          <a:p>
            <a:pPr marL="171450" indent="-171450">
              <a:buFont typeface="Symbol"/>
              <a:buChar char="•"/>
            </a:pPr>
            <a:r>
              <a:rPr lang="es-ES" dirty="0"/>
              <a:t>Durante más de un siglo, los Leones han estado presentes, donan, apoyan y brindan servicios.</a:t>
            </a:r>
          </a:p>
          <a:p>
            <a:pPr marL="171450" indent="-171450">
              <a:buFont typeface="Symbol"/>
              <a:buChar char="•"/>
            </a:pPr>
            <a:r>
              <a:rPr lang="es-ES" dirty="0"/>
              <a:t>Pero las necesidades de nuestras comunidades y del mundo son cada vez mayores. Por eso, tenemos que crecer.</a:t>
            </a:r>
          </a:p>
          <a:p>
            <a:pPr marL="171450" indent="-171450">
              <a:buFont typeface="Symbol"/>
              <a:buChar char="•"/>
            </a:pPr>
            <a:r>
              <a:rPr lang="es-ES" dirty="0"/>
              <a:t>Por eso estamos lanzando la </a:t>
            </a:r>
            <a:r>
              <a:rPr lang="es-ES" i="1" dirty="0"/>
              <a:t>MISIÓN</a:t>
            </a:r>
            <a:r>
              <a:rPr lang="es-ES" dirty="0"/>
              <a:t> </a:t>
            </a:r>
            <a:r>
              <a:rPr lang="es-ES" b="1" dirty="0"/>
              <a:t>1.5</a:t>
            </a:r>
            <a:r>
              <a:rPr lang="es-ES" dirty="0"/>
              <a:t>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757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La </a:t>
            </a:r>
            <a:r>
              <a:rPr lang="es-ES" i="1"/>
              <a:t>MISIÓN</a:t>
            </a:r>
            <a:r>
              <a:rPr lang="es-ES"/>
              <a:t> </a:t>
            </a:r>
            <a:r>
              <a:rPr lang="es-ES" b="1"/>
              <a:t>1.5</a:t>
            </a:r>
            <a:r>
              <a:rPr lang="es-ES"/>
              <a:t> es un reto para los Leones. Es un reto para cada uno de nosotros. 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Es un reto para usted. Y para mí.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Nunca ha habido un reto demasiado grande para los Leones.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Entonces, ¿acepta el reto?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(espere a que el entrevistado(a) le responda]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Le pregunto de nuevo: </a:t>
            </a:r>
            <a:r>
              <a:rPr lang="es-ES" u="sng"/>
              <a:t>¿acepta</a:t>
            </a:r>
            <a:r>
              <a:rPr lang="es-ES"/>
              <a:t> el reto?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(espere a que el entrevistado(a) le responda]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Entonces se unirá a los Leones de todo el mundo que tienen la misión de crecer.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49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[Mostrar vídeo]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7676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/>
              <a:t>Quiero agradecerles</a:t>
            </a:r>
            <a:br>
              <a:rPr lang="es-ES"/>
            </a:br>
            <a:r>
              <a:rPr lang="es-ES"/>
              <a:t>por acompañarme hoy. Y por unirse a Leones de todo el mundo mientras trabajamos juntos para llegar a 1.5 millones de socios. </a:t>
            </a:r>
          </a:p>
          <a:p>
            <a:pPr marL="171450" indent="-171450">
              <a:buFont typeface="Symbol"/>
              <a:buChar char="•"/>
            </a:pPr>
            <a:r>
              <a:rPr lang="es-ES"/>
              <a:t>Cada uno de ustedes desempeña un papel tan importante en el éxito. </a:t>
            </a:r>
          </a:p>
          <a:p>
            <a:pPr marL="171450" indent="-171450">
              <a:buFont typeface="Symbol"/>
              <a:buChar char="•"/>
            </a:pPr>
            <a:r>
              <a:rPr lang="es-ES"/>
              <a:t>Y con Leones y líderes como ustedes trabajando juntos, sé que alcanzaremos juntos la meta de la </a:t>
            </a:r>
            <a:r>
              <a:rPr lang="es-ES" i="1"/>
              <a:t>MISIÓN</a:t>
            </a:r>
            <a:r>
              <a:rPr lang="es-ES"/>
              <a:t> </a:t>
            </a:r>
            <a:r>
              <a:rPr lang="es-ES" b="1"/>
              <a:t>1.5</a:t>
            </a:r>
            <a:r>
              <a:rPr lang="es-ES"/>
              <a:t>. </a:t>
            </a:r>
          </a:p>
          <a:p>
            <a:pPr marL="171450" indent="-171450">
              <a:buFont typeface="Symbol"/>
              <a:buChar char="•"/>
            </a:pPr>
            <a:r>
              <a:rPr lang="es-ES"/>
              <a:t>¡Gracias!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s-ES"/>
              <a:t>La </a:t>
            </a:r>
            <a:r>
              <a:rPr lang="es-ES" i="1"/>
              <a:t>MISIÓN</a:t>
            </a:r>
            <a:r>
              <a:rPr lang="es-ES"/>
              <a:t> </a:t>
            </a:r>
            <a:r>
              <a:rPr lang="es-ES" b="1"/>
              <a:t>1.5</a:t>
            </a:r>
            <a:r>
              <a:rPr lang="es-ES"/>
              <a:t> es el impulso para llegar a 1.5 millones de socios en todo el mundo.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Esto nos ayudará a satisfacer las necesidades crecientes y a atender a más personas que nunca.</a:t>
            </a:r>
          </a:p>
          <a:p>
            <a:pPr marL="285750" indent="-285750">
              <a:buFont typeface="Symbol"/>
              <a:buChar char="•"/>
            </a:pPr>
            <a:r>
              <a:rPr lang="es-ES"/>
              <a:t>Porque cuanto más crecemos, más podemos dar.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3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/>
              <a:t>Es cierto. El mundo necesita a los Leones como nunca los había necesitado.</a:t>
            </a:r>
          </a:p>
          <a:p>
            <a:pPr marL="171450" indent="-171450">
              <a:buFont typeface="Symbol"/>
              <a:buChar char="•"/>
            </a:pPr>
            <a:r>
              <a:rPr lang="es-ES"/>
              <a:t>Sólo tenemos que echar un vistazo a nuestras comunidades y leer las noticias para saber que las necesidades aumentan y que los Leones son ahora más importantes que nunca.</a:t>
            </a:r>
          </a:p>
          <a:p>
            <a:pPr marL="171450" indent="-171450">
              <a:buFont typeface="Symbol"/>
              <a:buChar char="•"/>
            </a:pPr>
            <a:r>
              <a:rPr lang="es-ES"/>
              <a:t>Escuchemos a algunos Leones hablar de por qué es tan importante crecer.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8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[Mostrar vídeo]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s-ES"/>
              <a:t>Hemos hablado de la necesidad de crecer.</a:t>
            </a:r>
          </a:p>
          <a:p>
            <a:pPr marL="171450" indent="-171450">
              <a:buFont typeface="Symbol"/>
              <a:buChar char="•"/>
            </a:pPr>
            <a:r>
              <a:rPr lang="es-ES"/>
              <a:t>Pero es importante que hablemos también de las oportunidades y los beneficios que obtienen los Leones al crecer.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066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•"/>
            </a:pPr>
            <a:r>
              <a:rPr lang="es-ES"/>
              <a:t>Cuando </a:t>
            </a:r>
            <a:r>
              <a:rPr lang="es-ES">
                <a:effectLst/>
              </a:rPr>
              <a:t>los clubes</a:t>
            </a:r>
            <a:r>
              <a:rPr lang="es-ES"/>
              <a:t> y distritos crecen</a:t>
            </a:r>
            <a:r>
              <a:rPr lang="es-ES">
                <a:effectLst/>
              </a:rPr>
              <a:t>, los Leones</a:t>
            </a:r>
            <a:r>
              <a:rPr lang="es-ES"/>
              <a:t> se benefician. Y las comunidades también</a:t>
            </a:r>
            <a:r>
              <a:rPr lang="es-ES">
                <a:effectLst/>
              </a:rPr>
              <a:t>.</a:t>
            </a:r>
            <a:r>
              <a:rPr lang="es-ES"/>
              <a:t> 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es-ES">
                <a:effectLst/>
              </a:rPr>
              <a:t>Aumentamos el servicio que prestamos </a:t>
            </a:r>
            <a:r>
              <a:rPr lang="es-ES"/>
              <a:t>y el impacto que podemos tener</a:t>
            </a:r>
            <a:r>
              <a:rPr lang="es-ES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es-ES">
                <a:effectLst/>
              </a:rPr>
              <a:t>Creamos oportunidades para </a:t>
            </a:r>
            <a:r>
              <a:rPr lang="es-ES"/>
              <a:t>una afiliación más diversa, de modo que podamos servir mejor a </a:t>
            </a:r>
            <a:r>
              <a:rPr lang="es-ES">
                <a:effectLst/>
              </a:rPr>
              <a:t>nuestras </a:t>
            </a:r>
            <a:r>
              <a:rPr lang="es-ES"/>
              <a:t>comunidades y representarlas mejor</a:t>
            </a:r>
            <a:r>
              <a:rPr lang="es-ES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es-ES">
                <a:effectLst/>
              </a:rPr>
              <a:t>Aumentamos la </a:t>
            </a:r>
            <a:r>
              <a:rPr lang="es-ES"/>
              <a:t>voz </a:t>
            </a:r>
            <a:r>
              <a:rPr lang="es-ES">
                <a:effectLst/>
              </a:rPr>
              <a:t>y </a:t>
            </a:r>
            <a:r>
              <a:rPr lang="es-ES"/>
              <a:t>la influencia </a:t>
            </a:r>
            <a:r>
              <a:rPr lang="es-ES">
                <a:effectLst/>
              </a:rPr>
              <a:t>que </a:t>
            </a:r>
            <a:r>
              <a:rPr lang="es-ES"/>
              <a:t>tenemos en nuestras comunidades locales </a:t>
            </a:r>
            <a:r>
              <a:rPr lang="es-ES">
                <a:effectLst/>
              </a:rPr>
              <a:t>y </a:t>
            </a:r>
            <a:r>
              <a:rPr lang="es-ES"/>
              <a:t>globales</a:t>
            </a:r>
            <a:r>
              <a:rPr lang="es-ES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es-ES"/>
              <a:t>Aprendemos de los nuevos socios de los clubes</a:t>
            </a:r>
            <a:r>
              <a:rPr lang="es-ES">
                <a:effectLst/>
              </a:rPr>
              <a:t>y crecemos </a:t>
            </a:r>
            <a:r>
              <a:rPr lang="es-ES"/>
              <a:t>con ellos</a:t>
            </a:r>
            <a:r>
              <a:rPr lang="es-ES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es-ES"/>
              <a:t>Y nos hacemos </a:t>
            </a:r>
            <a:r>
              <a:rPr lang="es-ES">
                <a:effectLst/>
              </a:rPr>
              <a:t>más fuertes en cada nivel de los Leones.</a:t>
            </a:r>
            <a:r>
              <a:rPr lang="es-ES"/>
              <a:t>  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7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3E9C-E055-F639-A770-06C472ED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44A85-BE6E-5968-A20D-C16732491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789B5-4B8D-5110-ECBF-55BD60B1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C403-2FBB-24F7-3D14-7B29ABBC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E7026-C87B-1691-5A96-AC09AD9C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0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C141-3EAB-B467-8C3C-90CDBCDE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CCA43-182B-FBC6-9F6F-BB5B544A3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18545-ECD1-FB18-2B9D-6FFB9182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967D8-C8A8-46D8-5A77-F03EDC5E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43E03-E0FB-C797-D0ED-55C437F0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3DDCE6-3A26-A8C4-3C21-CE5E4C3DF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EB137-135A-DD0D-DF4C-93F86EBA2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5ABC9-98CA-D746-78E4-17116543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795D3-CAF2-D749-9299-513F73EB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4131-4A55-E90A-AF5E-C27BEC44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4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7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890944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468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60532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60922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96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812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A5E2-65ED-0D82-484F-9EB32FD8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B7C3B-16DC-C706-1FBD-7C259EB86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660C8-1CBA-9546-1112-53CD0C611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398DD-BFE4-77EE-D62A-D2D31DD4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C471D-B3D7-053B-7566-3A569401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8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0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23229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473334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99238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50FA-5488-0E07-448C-E7FA1922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5D29-0F2E-B4AD-B36B-716A48D65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F88D-96F0-434D-7829-273A70EB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3F43-9A9E-53BD-2412-888D8BEB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9B796-56A3-ACDB-EC83-5D3FAA15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0694B-DBBA-D447-78C7-D55CB61F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3E736-793C-45E5-363F-39379388E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3E15F-7F85-0FCE-C59E-5C3B18EA1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62B5D-650B-E3C2-A487-AB3D4BA7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BB4EF-6BD8-7238-E70E-CEF5EAAE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744E9-618C-B318-D275-F6C1B144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2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6135-9491-C841-9206-263411D0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6F614-C601-958A-9A8C-2A33FB74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14B5E-1C84-77C3-A022-15E1546C4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A3A7A-3347-3EC3-C6AF-836C678C1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B1F0A-D2B1-324B-AA9E-81AC2D229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17A4C-03C4-189A-B5A4-C3A2062B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2BEA7-83A5-D9B4-26CB-526D8F7A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8CE61-5256-E3C8-FD9D-5723A8E1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1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FAE5-2C05-875B-D89C-DBFF91B8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F7AFC-1132-E2AE-9051-A3DF8DFF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FFD8C-D00A-02A9-7CB4-D1ACE830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9C36-306E-2DAD-8497-DAD52806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5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53E35-B050-2D89-7271-0F5E2B60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E8CB9-00A7-5814-B92F-33CBBCA4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CDA7-0B78-09F6-8B59-566A5B5E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9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94AE-977F-D96B-7D26-E2F8EED0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ABFE-E5BB-CCEA-0A1B-6166D57B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AE349-5E38-FCC8-6156-C4E63B8F8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89509-AD54-91AF-41B4-EE71AEBF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660D6-CBF9-A1BC-7D7B-BBD19F9C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5519-5C6B-B540-C8A9-5A88FA38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5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4600-9366-110C-3887-35796ECD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C9713-B221-9243-2B99-AA58DBF7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EDEDE-4055-D186-E0E6-999F5B47C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CF41F-301A-B290-213E-555DAA29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0F5-BC3D-E0DB-34BD-819FF858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58946-A828-C9D3-C403-0CF87659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3251B-714A-86AA-A633-830D2CCA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6E157-F966-BCBF-D8D0-A1793BA8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DF05A-2FD9-58AB-DB0C-323134B12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F29A4-6B57-4D9E-91E5-4A44CCCA5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F0B6-73ED-67E0-F1D1-E203CA8EF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2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1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1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emf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AC8AC-0927-1B94-0E1C-A4069AAD5B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AA236B20-70E4-A839-A922-628922BED4A3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ED15C-F05B-388E-AD95-6EC3D4718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9" y="2470409"/>
            <a:ext cx="7924801" cy="1425258"/>
          </a:xfrm>
          <a:prstGeom prst="rect">
            <a:avLst/>
          </a:prstGeom>
        </p:spPr>
      </p:pic>
      <p:sp>
        <p:nvSpPr>
          <p:cNvPr id="8" name="Headline">
            <a:extLst>
              <a:ext uri="{FF2B5EF4-FFF2-40B4-BE49-F238E27FC236}">
                <a16:creationId xmlns:a16="http://schemas.microsoft.com/office/drawing/2014/main" id="{1BEA93C8-F959-5283-8E69-B931C9BC3ADF}"/>
              </a:ext>
            </a:extLst>
          </p:cNvPr>
          <p:cNvSpPr txBox="1">
            <a:spLocks/>
          </p:cNvSpPr>
          <p:nvPr/>
        </p:nvSpPr>
        <p:spPr>
          <a:xfrm>
            <a:off x="-2820" y="4349196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660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RESUMEN DE LA MISIÓN</a:t>
            </a:r>
            <a:r>
              <a:rPr lang="es-ES" sz="600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A3EE01-4CF1-81A6-38B7-AA6D68BC0B71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59DC6E66-E47D-777E-F52B-787B55D1D3D3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61675B9E-8C07-4771-EE1A-D9070FC26F11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5F4D7D3-2E0D-C187-B286-C60C4854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F2113A0-D2DD-BF53-EB28-6C43DDA69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7940B9E-6EE2-A08A-5508-08CE4CB60BAC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s-ES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Lo estamos haciendo.</a:t>
            </a:r>
          </a:p>
          <a:p>
            <a:pPr>
              <a:spcBef>
                <a:spcPts val="0"/>
              </a:spcBef>
            </a:pPr>
            <a:r>
              <a:rPr lang="es-ES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Juntos.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CFCB363-16BD-4E17-C94E-BFB10B60F73D}"/>
              </a:ext>
            </a:extLst>
          </p:cNvPr>
          <p:cNvSpPr/>
          <p:nvPr/>
        </p:nvSpPr>
        <p:spPr>
          <a:xfrm>
            <a:off x="4130040" y="6008467"/>
            <a:ext cx="393192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61EA1-7592-6D19-59AF-A42068FC9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343DA-3E6D-25C2-6072-A74B3B7BDD4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12" name="Picture 11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B2280904-25C4-76B2-FB71-E15CFD6BE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13" name="Background - Overlay">
              <a:extLst>
                <a:ext uri="{FF2B5EF4-FFF2-40B4-BE49-F238E27FC236}">
                  <a16:creationId xmlns:a16="http://schemas.microsoft.com/office/drawing/2014/main" id="{4238A3E2-0754-361E-004E-1CFE2873D3E1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038A2C2C-00E1-44C9-6340-D306F370A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70FF76DF-BF1C-321C-52EA-0EEA0EC8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DBE4EB7-E098-4D3C-D63C-BE0CD8FB64BC}"/>
              </a:ext>
            </a:extLst>
          </p:cNvPr>
          <p:cNvSpPr txBox="1">
            <a:spLocks/>
          </p:cNvSpPr>
          <p:nvPr/>
        </p:nvSpPr>
        <p:spPr>
          <a:xfrm>
            <a:off x="6825" y="2895203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7000" dirty="0">
                <a:solidFill>
                  <a:schemeClr val="bg1"/>
                </a:solidFill>
              </a:rPr>
              <a:t>EL PROYECTO DE LA MISIÓN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449C8DFE-5B54-544E-158D-0A1AFD2DCDDE}"/>
              </a:ext>
            </a:extLst>
          </p:cNvPr>
          <p:cNvSpPr txBox="1">
            <a:spLocks/>
          </p:cNvSpPr>
          <p:nvPr/>
        </p:nvSpPr>
        <p:spPr>
          <a:xfrm>
            <a:off x="6825" y="4686005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Ustedes son parte del plan.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DA55C-E87D-1BB3-7130-229E43081575}"/>
              </a:ext>
            </a:extLst>
          </p:cNvPr>
          <p:cNvSpPr/>
          <p:nvPr/>
        </p:nvSpPr>
        <p:spPr>
          <a:xfrm rot="5400000" flipH="1">
            <a:off x="6063835" y="4061596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665F8-E486-C99A-61B5-1D948C091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56" y="470948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B2F5B0-222E-5E0D-8747-923BA39864D9}"/>
              </a:ext>
            </a:extLst>
          </p:cNvPr>
          <p:cNvGrpSpPr/>
          <p:nvPr/>
        </p:nvGrpSpPr>
        <p:grpSpPr>
          <a:xfrm>
            <a:off x="-5444" y="0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6C921B-2B21-46CB-2FC5-E64768CC3DE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9E19EA2F-3FC1-9BA8-2A99-8F7D91766EB2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57FDAD54-6CC5-038F-77D1-370CACDD6932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014A6B6F-EF2A-358A-AD00-8FCA9CF019D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CB932E80-4145-0BB2-60DD-AC1E724282F3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11B35F2C-3515-D2EA-8FC4-ED5708ACA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F4E8BA3-EFB6-6FE5-1698-CF0640C90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401436"/>
              </p:ext>
            </p:extLst>
          </p:nvPr>
        </p:nvGraphicFramePr>
        <p:xfrm>
          <a:off x="1627724" y="2232596"/>
          <a:ext cx="8936553" cy="395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84213-EABF-7E00-CDCA-8760CEC2CD2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567948-59D7-7A04-9B6A-77018681C6E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D53D96EA-4445-C172-635C-DC116D8FA595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536ACA0-9146-7479-6A23-A59E0DAA3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E7FAF25-894B-C9BF-0E0C-0A1EC35DF3B9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5176C4A6-BD9F-0C1B-8D8B-AF5BD0D491B1}"/>
              </a:ext>
            </a:extLst>
          </p:cNvPr>
          <p:cNvSpPr txBox="1">
            <a:spLocks/>
          </p:cNvSpPr>
          <p:nvPr/>
        </p:nvSpPr>
        <p:spPr>
          <a:xfrm>
            <a:off x="1333893" y="1065716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es-ES" sz="45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Enfoque operativo</a:t>
            </a:r>
          </a:p>
          <a:p>
            <a:pPr algn="ctr">
              <a:buSzPct val="120000"/>
              <a:defRPr/>
            </a:pPr>
            <a:endParaRPr lang="en-US" sz="4500" b="1" kern="0" dirty="0">
              <a:solidFill>
                <a:srgbClr val="00338D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126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A5988BBA-84EC-F481-265C-9F8477C7C1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6691"/>
            <a:ext cx="12191999" cy="68580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5591B5-5845-1A8F-F458-207B8D5EEB8B}"/>
              </a:ext>
            </a:extLst>
          </p:cNvPr>
          <p:cNvSpPr/>
          <p:nvPr/>
        </p:nvSpPr>
        <p:spPr>
          <a:xfrm>
            <a:off x="-3048" y="146366"/>
            <a:ext cx="12191999" cy="6858000"/>
          </a:xfrm>
          <a:prstGeom prst="rect">
            <a:avLst/>
          </a:prstGeom>
          <a:solidFill>
            <a:srgbClr val="0D2240">
              <a:alpha val="924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DA1ACE6A-AF31-A0E3-479D-CDF270F34545}"/>
              </a:ext>
            </a:extLst>
          </p:cNvPr>
          <p:cNvSpPr txBox="1">
            <a:spLocks/>
          </p:cNvSpPr>
          <p:nvPr/>
        </p:nvSpPr>
        <p:spPr>
          <a:xfrm>
            <a:off x="500353" y="868060"/>
            <a:ext cx="10795175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es-ES" sz="50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Funciones y responsabilidades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C4584-8611-81AE-3B7B-F1F7C81B3076}"/>
              </a:ext>
            </a:extLst>
          </p:cNvPr>
          <p:cNvSpPr txBox="1"/>
          <p:nvPr/>
        </p:nvSpPr>
        <p:spPr>
          <a:xfrm>
            <a:off x="500354" y="1793969"/>
            <a:ext cx="962110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Una misión dirigida al más alto nivel de los Leones</a:t>
            </a:r>
          </a:p>
          <a:p>
            <a:r>
              <a:rPr lang="es-ES" sz="20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Los líderes internacionales están comprometidos y son responsables del éxito. 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1B693CC-51FA-9F0F-0814-261B9A8DF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35451"/>
              </p:ext>
            </p:extLst>
          </p:nvPr>
        </p:nvGraphicFramePr>
        <p:xfrm>
          <a:off x="602592" y="2852416"/>
          <a:ext cx="10580415" cy="3647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1753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6560382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41833">
                <a:tc>
                  <a:txBody>
                    <a:bodyPr/>
                    <a:lstStyle/>
                    <a:p>
                      <a:pPr algn="l"/>
                      <a:r>
                        <a:rPr lang="es-ES" sz="3000" b="1" i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FUNCIONES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30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RESPONSABILIDADES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es-ES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Comité Directivo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0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Supervisión ejecutiva de la </a:t>
                      </a:r>
                      <a:r>
                        <a:rPr lang="es-ES" b="0" i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MISIÓN</a:t>
                      </a:r>
                      <a:r>
                        <a:rPr lang="es-ES" b="0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s-ES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1.5</a:t>
                      </a:r>
                      <a:r>
                        <a:rPr lang="es-ES" b="0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es-ES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Dirigentes Ejecutivos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Formar parte del Comité Directivo y gestionar estratégicamente el Equipo Global de Acción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es-ES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Directores Internacionales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0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Impulsar el compromiso global y proporcionar apoyo estratégico a los equipos de AE, DM y de distrito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41833">
                <a:tc>
                  <a:txBody>
                    <a:bodyPr/>
                    <a:lstStyle/>
                    <a:p>
                      <a:pPr algn="l"/>
                      <a:r>
                        <a:rPr lang="es-ES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Líderes del GAT de AE/Área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 apoyo estratégico a los equipos de AE, DM y distrito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02325EE8-EBA7-6355-6094-EA5E86866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29611B-7529-4EDA-1AF3-228102C5503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35905A-0275-5BA4-3074-D11EC5B17E39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A12D292F-B01C-4D1C-B57F-DCFD1FC8B6A7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190CC78-8397-9B54-169B-F0824A8DC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5DC6A2-AC76-8074-DA9F-5D4BF8DAA68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192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aphic 7">
            <a:extLst>
              <a:ext uri="{FF2B5EF4-FFF2-40B4-BE49-F238E27FC236}">
                <a16:creationId xmlns:a16="http://schemas.microsoft.com/office/drawing/2014/main" id="{03962555-D4BF-DF79-2FD4-520D9DBA121C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F9346F5F-07C2-C102-5364-5E558535312F}"/>
              </a:ext>
            </a:extLst>
          </p:cNvPr>
          <p:cNvSpPr txBox="1">
            <a:spLocks/>
          </p:cNvSpPr>
          <p:nvPr/>
        </p:nvSpPr>
        <p:spPr>
          <a:xfrm>
            <a:off x="939860" y="1294949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2500" b="1">
                <a:solidFill>
                  <a:srgbClr val="0D2240"/>
                </a:solidFill>
              </a:rPr>
              <a:t>Una misión impulsada por el GAT</a:t>
            </a:r>
          </a:p>
          <a:p>
            <a:r>
              <a:rPr lang="es-ES" sz="1400" i="1">
                <a:solidFill>
                  <a:srgbClr val="0D2240"/>
                </a:solidFill>
              </a:rPr>
              <a:t>El Equipo Global de Acción está liderando la acción a nivel de club y de distrito.</a:t>
            </a: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1D5A2194-A45C-2F6D-5285-283F3B0D0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1597BA1F-530E-D7CF-5567-2D70D499CE2D}"/>
              </a:ext>
            </a:extLst>
          </p:cNvPr>
          <p:cNvSpPr txBox="1">
            <a:spLocks/>
          </p:cNvSpPr>
          <p:nvPr/>
        </p:nvSpPr>
        <p:spPr>
          <a:xfrm>
            <a:off x="939860" y="503391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 dirty="0">
                <a:solidFill>
                  <a:srgbClr val="00338D"/>
                </a:solidFill>
              </a:rPr>
              <a:t>Funciones y responsabilidades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1E849C-62C3-8A9A-D5D8-14699732794E}"/>
              </a:ext>
            </a:extLst>
          </p:cNvPr>
          <p:cNvGrpSpPr/>
          <p:nvPr/>
        </p:nvGrpSpPr>
        <p:grpSpPr>
          <a:xfrm>
            <a:off x="788313" y="2086030"/>
            <a:ext cx="10902117" cy="5045210"/>
            <a:chOff x="1150637" y="2642461"/>
            <a:chExt cx="10902117" cy="399991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48659AF-E3EF-8C29-B03A-9E9277DC913D}"/>
                </a:ext>
              </a:extLst>
            </p:cNvPr>
            <p:cNvSpPr/>
            <p:nvPr/>
          </p:nvSpPr>
          <p:spPr>
            <a:xfrm>
              <a:off x="1150637" y="3094429"/>
              <a:ext cx="3497513" cy="2753974"/>
            </a:xfrm>
            <a:prstGeom prst="roundRect">
              <a:avLst/>
            </a:prstGeom>
            <a:solidFill>
              <a:srgbClr val="612B88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0" name="Headline">
              <a:extLst>
                <a:ext uri="{FF2B5EF4-FFF2-40B4-BE49-F238E27FC236}">
                  <a16:creationId xmlns:a16="http://schemas.microsoft.com/office/drawing/2014/main" id="{C4FC2BC1-1EE0-39BE-383B-0987A2154278}"/>
                </a:ext>
              </a:extLst>
            </p:cNvPr>
            <p:cNvSpPr txBox="1">
              <a:spLocks/>
            </p:cNvSpPr>
            <p:nvPr/>
          </p:nvSpPr>
          <p:spPr>
            <a:xfrm>
              <a:off x="1623995" y="3094429"/>
              <a:ext cx="2413887" cy="806663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Líderes de Distrito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CA3E49-0CC8-8F78-0284-E163C3282A8C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4652880" y="3217756"/>
              <a:ext cx="647540" cy="1253660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C7BECF0-0594-F2B8-D801-C89950C36554}"/>
                </a:ext>
              </a:extLst>
            </p:cNvPr>
            <p:cNvCxnSpPr>
              <a:cxnSpLocks/>
              <a:stCxn id="15" idx="1"/>
              <a:endCxn id="9" idx="3"/>
            </p:cNvCxnSpPr>
            <p:nvPr/>
          </p:nvCxnSpPr>
          <p:spPr>
            <a:xfrm flipH="1" flipV="1">
              <a:off x="4648150" y="4471416"/>
              <a:ext cx="652270" cy="7595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566BD0-A856-3274-4549-2998A87D097F}"/>
                </a:ext>
              </a:extLst>
            </p:cNvPr>
            <p:cNvCxnSpPr>
              <a:cxnSpLocks/>
              <a:stCxn id="16" idx="1"/>
              <a:endCxn id="9" idx="3"/>
            </p:cNvCxnSpPr>
            <p:nvPr/>
          </p:nvCxnSpPr>
          <p:spPr>
            <a:xfrm flipH="1" flipV="1">
              <a:off x="4648150" y="4471417"/>
              <a:ext cx="652270" cy="1265668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E231D5E-129A-1261-3D02-AE47E3159BE1}"/>
                </a:ext>
              </a:extLst>
            </p:cNvPr>
            <p:cNvSpPr/>
            <p:nvPr/>
          </p:nvSpPr>
          <p:spPr>
            <a:xfrm>
              <a:off x="5300420" y="2642461"/>
              <a:ext cx="6752334" cy="115058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00C8939-9F99-B180-1390-0C0FC2E2CF12}"/>
                </a:ext>
              </a:extLst>
            </p:cNvPr>
            <p:cNvSpPr/>
            <p:nvPr/>
          </p:nvSpPr>
          <p:spPr>
            <a:xfrm>
              <a:off x="5300420" y="3903716"/>
              <a:ext cx="6752334" cy="115058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6868B08-9920-DC4D-E014-F0BCB310887C}"/>
                </a:ext>
              </a:extLst>
            </p:cNvPr>
            <p:cNvSpPr/>
            <p:nvPr/>
          </p:nvSpPr>
          <p:spPr>
            <a:xfrm>
              <a:off x="5300420" y="5164970"/>
              <a:ext cx="6752334" cy="1144230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DE5861-694D-0BA9-1312-A5DE28405CFC}"/>
                </a:ext>
              </a:extLst>
            </p:cNvPr>
            <p:cNvSpPr txBox="1"/>
            <p:nvPr/>
          </p:nvSpPr>
          <p:spPr>
            <a:xfrm>
              <a:off x="7209980" y="2750951"/>
              <a:ext cx="4313000" cy="1323439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Fundar un club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Patrocinar a nuevos socios 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Dar capacitación/hacer un seguimiento del éxito de los distritos  </a:t>
              </a:r>
            </a:p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Proporcionar recursos y apoyo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Responsables de lograr los objetivos del AE/Área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577900-0CDE-A041-F653-AE2DD4F74C06}"/>
                </a:ext>
              </a:extLst>
            </p:cNvPr>
            <p:cNvSpPr txBox="1"/>
            <p:nvPr/>
          </p:nvSpPr>
          <p:spPr>
            <a:xfrm>
              <a:off x="7209980" y="4087727"/>
              <a:ext cx="4643200" cy="1323439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Fundar un club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Patrocinar a nuevos socios 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Apoyar la capacitación en el distrito  </a:t>
              </a:r>
              <a:br>
                <a:rPr lang="es-ES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endParaRPr lang="es-ES" sz="120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Proporcionar recursos y</a:t>
              </a:r>
              <a:br>
                <a:rPr lang="es-ES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es-ES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hacer seguimiento del éxito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Responsables de los objetivos del DM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DFCF33-70A1-A38E-4F91-3E518F339626}"/>
                </a:ext>
              </a:extLst>
            </p:cNvPr>
            <p:cNvSpPr txBox="1"/>
            <p:nvPr/>
          </p:nvSpPr>
          <p:spPr>
            <a:xfrm>
              <a:off x="7209980" y="5300325"/>
              <a:ext cx="4796474" cy="1342055"/>
            </a:xfrm>
            <a:prstGeom prst="rect">
              <a:avLst/>
            </a:prstGeom>
            <a:noFill/>
          </p:spPr>
          <p:txBody>
            <a:bodyPr wrap="square" lIns="91440" tIns="45720" rIns="91440" bIns="45720" numCol="2" rtlCol="0" anchor="t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Inspirar y promover el aumento de socios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Facilitar y apoyar el programa de capacitación para PVGD/GED  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endParaRPr lang="es-E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,Sans-Serif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Participar activamente en los compromisos de liderato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Sea un mentor de la </a:t>
              </a:r>
              <a:r>
                <a:rPr lang="es-ES" sz="1200" i="1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MISIÓN</a:t>
              </a:r>
              <a:r>
                <a:rPr lang="es-ES" sz="1200" b="1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1.5</a:t>
              </a:r>
              <a:r>
                <a:rPr lang="es-ES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 y defienda el éxito del crecimiento de la afiliación</a:t>
              </a:r>
            </a:p>
          </p:txBody>
        </p:sp>
        <p:sp>
          <p:nvSpPr>
            <p:cNvPr id="20" name="Headline">
              <a:extLst>
                <a:ext uri="{FF2B5EF4-FFF2-40B4-BE49-F238E27FC236}">
                  <a16:creationId xmlns:a16="http://schemas.microsoft.com/office/drawing/2014/main" id="{065A64CD-DAFB-4443-5CD5-4F6E763075C7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2911665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Líderes </a:t>
              </a:r>
              <a:b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 GAT </a:t>
              </a:r>
              <a:b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AE y Área</a:t>
              </a:r>
            </a:p>
          </p:txBody>
        </p:sp>
        <p:sp>
          <p:nvSpPr>
            <p:cNvPr id="21" name="Headline">
              <a:extLst>
                <a:ext uri="{FF2B5EF4-FFF2-40B4-BE49-F238E27FC236}">
                  <a16:creationId xmlns:a16="http://schemas.microsoft.com/office/drawing/2014/main" id="{8E3F13E9-0267-D987-D9E0-6F1F4DB80479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4174777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Líderes de Distrito Múltiple</a:t>
              </a:r>
            </a:p>
          </p:txBody>
        </p:sp>
        <p:sp>
          <p:nvSpPr>
            <p:cNvPr id="22" name="Headline">
              <a:extLst>
                <a:ext uri="{FF2B5EF4-FFF2-40B4-BE49-F238E27FC236}">
                  <a16:creationId xmlns:a16="http://schemas.microsoft.com/office/drawing/2014/main" id="{8C942103-2B5B-9038-37F3-08709AF9DBE6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5530486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Líderes de Grupo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5D894D-2C8B-1F8F-D60F-76CE83C3738E}"/>
                </a:ext>
              </a:extLst>
            </p:cNvPr>
            <p:cNvSpPr txBox="1"/>
            <p:nvPr/>
          </p:nvSpPr>
          <p:spPr>
            <a:xfrm>
              <a:off x="1516773" y="3816916"/>
              <a:ext cx="2664589" cy="17235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6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Capacitación y apoyo a</a:t>
              </a:r>
              <a:br>
                <a:rPr lang="es-ES" sz="16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es-ES" sz="16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los PVGD/GED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6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Participar en los compromisos de liderato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es-ES" sz="16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Ser mentores de la misión y promoverla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F64E84F-F966-082C-BD9F-83999AAB0F97}"/>
              </a:ext>
            </a:extLst>
          </p:cNvPr>
          <p:cNvSpPr/>
          <p:nvPr/>
        </p:nvSpPr>
        <p:spPr>
          <a:xfrm rot="5400000" flipH="1">
            <a:off x="1329922" y="853169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4F019E-8CAF-F670-8EB2-C56E735BD8BD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F8F8904-DFEC-DE98-46B6-F8226AFEA74C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40" name="Background - Solid">
                <a:extLst>
                  <a:ext uri="{FF2B5EF4-FFF2-40B4-BE49-F238E27FC236}">
                    <a16:creationId xmlns:a16="http://schemas.microsoft.com/office/drawing/2014/main" id="{3786075B-166B-2795-7C73-AF867CBFADC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E6701E8-7899-7BDE-FC05-9953C8A53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06341D-9054-9669-0F22-469E7CD8ABD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3878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6A455-6696-2CCF-F76A-0489F5F2BD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D466D36-54BE-3EE4-EF40-7F7EA41CAECA}"/>
              </a:ext>
            </a:extLst>
          </p:cNvPr>
          <p:cNvSpPr txBox="1">
            <a:spLocks/>
          </p:cNvSpPr>
          <p:nvPr/>
        </p:nvSpPr>
        <p:spPr>
          <a:xfrm>
            <a:off x="457985" y="766111"/>
            <a:ext cx="10252348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es-ES" sz="50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La estrategia de la </a:t>
            </a:r>
            <a:r>
              <a:rPr lang="es-ES" sz="5000" b="1" i="1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MISIÓN</a:t>
            </a:r>
            <a:r>
              <a:rPr lang="es-ES" sz="50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1.5</a:t>
            </a:r>
            <a:r>
              <a:rPr lang="es-ES" sz="5000" b="1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 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84D709D-00D0-840D-FBFA-1EFA763D4BA3}"/>
              </a:ext>
            </a:extLst>
          </p:cNvPr>
          <p:cNvSpPr txBox="1">
            <a:spLocks/>
          </p:cNvSpPr>
          <p:nvPr/>
        </p:nvSpPr>
        <p:spPr>
          <a:xfrm>
            <a:off x="500355" y="1843303"/>
            <a:ext cx="5259314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es-ES" sz="2200" b="1" i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Comprender la MISIÓN</a:t>
            </a:r>
            <a:r>
              <a:rPr lang="es-ES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 1.5 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Comprometerse personalmente a apoyar la </a:t>
            </a:r>
            <a:r>
              <a:rPr lang="es-ES" sz="18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MISIÓN</a:t>
            </a: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s-ES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1.5.</a:t>
            </a: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Comprender las funciones y responsabilidades de la </a:t>
            </a:r>
            <a:r>
              <a:rPr lang="es-ES" sz="18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MISIÓN</a:t>
            </a:r>
            <a:r>
              <a:rPr lang="es-ES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</a:t>
            </a: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.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Comunicarse y colaborar a todos los niveles .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es-ES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Predicar con el ejemplo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Patrocinar al menos a un nuevo socio y constituir al menos un nuevo club.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Motivar, inspirar y apoyar a los Leones.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Ajustar los planes según sea necesario.</a:t>
            </a: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055F37C4-A19A-8256-4153-40B201A05347}"/>
              </a:ext>
            </a:extLst>
          </p:cNvPr>
          <p:cNvSpPr txBox="1">
            <a:spLocks/>
          </p:cNvSpPr>
          <p:nvPr/>
        </p:nvSpPr>
        <p:spPr>
          <a:xfrm>
            <a:off x="6302066" y="1691015"/>
            <a:ext cx="5259314" cy="4857770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es-ES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Rendir cuentas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Hacerse cargo del éxito de la </a:t>
            </a:r>
            <a:r>
              <a:rPr lang="es-ES" sz="18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MISIÓN</a:t>
            </a:r>
            <a:r>
              <a:rPr lang="es-ES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1.5. 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Proporcionar informes e identificar éxitos y desafíos. 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Alcanzar las metas. </a:t>
            </a: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es-ES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Actuar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Asegurar la implementación de promociones, capacitaciones y planes de la </a:t>
            </a:r>
            <a:r>
              <a:rPr lang="es-ES" sz="18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MISIÓN</a:t>
            </a:r>
            <a:r>
              <a:rPr lang="es-ES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1.5.</a:t>
            </a: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Revisar los informes y proporcionar orientación estratégica.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Asegurarse de que el apoyo en todos los niveles beneficie a los clubes nuevos y establecidos.</a:t>
            </a:r>
          </a:p>
        </p:txBody>
      </p:sp>
      <p:sp>
        <p:nvSpPr>
          <p:cNvPr id="2" name="Page Number - White">
            <a:extLst>
              <a:ext uri="{FF2B5EF4-FFF2-40B4-BE49-F238E27FC236}">
                <a16:creationId xmlns:a16="http://schemas.microsoft.com/office/drawing/2014/main" id="{F969D471-717C-FE28-5F32-640CA40E4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CC01AD-56DC-CC68-2437-8B6A4701EF91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22D872-23DF-5754-484B-64F95C57B09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BA85F62A-EF6A-0407-4B15-E113F7799FB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9751F7C-9504-D8CA-EE99-9749354CB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836A34-E5E5-5BB8-9260-76BAFCCED60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19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6B9E259-61AA-D025-4B2E-049CAD5D33C5}"/>
              </a:ext>
            </a:extLst>
          </p:cNvPr>
          <p:cNvGrpSpPr/>
          <p:nvPr/>
        </p:nvGrpSpPr>
        <p:grpSpPr>
          <a:xfrm>
            <a:off x="-5444" y="-2"/>
            <a:ext cx="12197444" cy="6858002"/>
            <a:chOff x="-5444" y="-2"/>
            <a:chExt cx="12197444" cy="68580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8FDD6-C250-180E-E9E2-EC9024192DD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AC1A95BA-8E28-4183-FE42-FED0C9200ECA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35">
              <a:extLst>
                <a:ext uri="{FF2B5EF4-FFF2-40B4-BE49-F238E27FC236}">
                  <a16:creationId xmlns:a16="http://schemas.microsoft.com/office/drawing/2014/main" id="{05D406F4-B3B5-5B02-94AF-61BE91A345FF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31">
              <a:extLst>
                <a:ext uri="{FF2B5EF4-FFF2-40B4-BE49-F238E27FC236}">
                  <a16:creationId xmlns:a16="http://schemas.microsoft.com/office/drawing/2014/main" id="{7CA780AB-F83E-E485-1426-334F5FFF57F4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32">
              <a:extLst>
                <a:ext uri="{FF2B5EF4-FFF2-40B4-BE49-F238E27FC236}">
                  <a16:creationId xmlns:a16="http://schemas.microsoft.com/office/drawing/2014/main" id="{1A5F3A14-6B47-3B48-4F74-C247F19BD885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8FA97A99-7AC6-E187-8A6D-063952826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9F4C211-6301-54EB-34BA-B0944C659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866230"/>
              </p:ext>
            </p:extLst>
          </p:nvPr>
        </p:nvGraphicFramePr>
        <p:xfrm>
          <a:off x="500354" y="2237489"/>
          <a:ext cx="11115886" cy="395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6471026-84F1-4CB4-7828-B29242C4E7CA}"/>
              </a:ext>
            </a:extLst>
          </p:cNvPr>
          <p:cNvSpPr txBox="1"/>
          <p:nvPr/>
        </p:nvSpPr>
        <p:spPr>
          <a:xfrm>
            <a:off x="1285447" y="1555195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Se adaptará en función de las necesidades regionales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BBF1E6-E838-4D5A-FF75-4BA087F3B5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BECBF1-58F6-387E-DDBF-ED9B7F98AC29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5DBA79BE-3CB9-C05E-FED6-A0D98FA48646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3D825A9-59AC-48B6-1CF2-4D3711D3B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2BDAF6-0E3E-C4E6-4CB3-18B1AFF710B2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92D0D58D-8DE0-CDD2-9F1F-71EF0EC2E2C9}"/>
              </a:ext>
            </a:extLst>
          </p:cNvPr>
          <p:cNvSpPr txBox="1">
            <a:spLocks/>
          </p:cNvSpPr>
          <p:nvPr/>
        </p:nvSpPr>
        <p:spPr>
          <a:xfrm>
            <a:off x="1333893" y="78771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es-ES" sz="45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6 Pasos para el éxito</a:t>
            </a:r>
          </a:p>
        </p:txBody>
      </p:sp>
    </p:spTree>
    <p:extLst>
      <p:ext uri="{BB962C8B-B14F-4D97-AF65-F5344CB8AC3E}">
        <p14:creationId xmlns:p14="http://schemas.microsoft.com/office/powerpoint/2010/main" val="181659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A6EB2-44DE-1CDD-CFD5-ED7EFF4EB182}"/>
              </a:ext>
            </a:extLst>
          </p:cNvPr>
          <p:cNvSpPr/>
          <p:nvPr/>
        </p:nvSpPr>
        <p:spPr>
          <a:xfrm>
            <a:off x="0" y="1373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3" name="Graphic 9">
            <a:extLst>
              <a:ext uri="{FF2B5EF4-FFF2-40B4-BE49-F238E27FC236}">
                <a16:creationId xmlns:a16="http://schemas.microsoft.com/office/drawing/2014/main" id="{1B66240B-103C-1E06-D139-28C6AB7C073C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5AE529CD-4101-EFB0-FF1F-219015522AF5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5386C968-844A-B63C-D52A-4CE00977AD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EFF9EA2B-6FE0-9A77-7456-9559E9D82356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C7511807-4F30-1BDC-AC9F-4DEE4A06B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B5C27A-166C-132D-5EFD-D160EA69D39B}"/>
              </a:ext>
            </a:extLst>
          </p:cNvPr>
          <p:cNvSpPr/>
          <p:nvPr/>
        </p:nvSpPr>
        <p:spPr>
          <a:xfrm rot="5400000" flipH="1">
            <a:off x="6063835" y="146494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E18DD-7B1C-8267-5CB6-467F6D57497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CEE0B3-DA79-2005-BEE5-4539A8D3DEA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2" name="Background - Solid">
                <a:extLst>
                  <a:ext uri="{FF2B5EF4-FFF2-40B4-BE49-F238E27FC236}">
                    <a16:creationId xmlns:a16="http://schemas.microsoft.com/office/drawing/2014/main" id="{9979F508-F0E4-8AD6-A553-0C2E7B9574B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D03E00F-B509-3036-8F11-E87A41456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A2BF7E-A081-CD54-108B-49C221498005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Body Copy">
            <a:extLst>
              <a:ext uri="{FF2B5EF4-FFF2-40B4-BE49-F238E27FC236}">
                <a16:creationId xmlns:a16="http://schemas.microsoft.com/office/drawing/2014/main" id="{A39F0C8E-9978-02B3-C503-A28DFC3DA805}"/>
              </a:ext>
            </a:extLst>
          </p:cNvPr>
          <p:cNvSpPr txBox="1">
            <a:spLocks/>
          </p:cNvSpPr>
          <p:nvPr/>
        </p:nvSpPr>
        <p:spPr>
          <a:xfrm>
            <a:off x="1333893" y="78771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es-ES" sz="45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Trabajar juntos funciona</a:t>
            </a:r>
          </a:p>
        </p:txBody>
      </p:sp>
      <p:pic>
        <p:nvPicPr>
          <p:cNvPr id="11" name="Picture 10" descr="A blue and purple rectangles&#10;&#10;Description automatically generated">
            <a:extLst>
              <a:ext uri="{FF2B5EF4-FFF2-40B4-BE49-F238E27FC236}">
                <a16:creationId xmlns:a16="http://schemas.microsoft.com/office/drawing/2014/main" id="{2C260AA9-778B-A5E0-9638-6F549E14A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1" y="2167629"/>
            <a:ext cx="11707189" cy="35194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BC7C03-F215-67BE-2DCE-57604B056E3C}"/>
              </a:ext>
            </a:extLst>
          </p:cNvPr>
          <p:cNvSpPr txBox="1"/>
          <p:nvPr/>
        </p:nvSpPr>
        <p:spPr>
          <a:xfrm>
            <a:off x="1180480" y="3015452"/>
            <a:ext cx="1462515" cy="18374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liderato ejecutivo define objetivos y determina estrategias.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57C282-4BDF-683D-1AB7-47E8E0EA2977}"/>
              </a:ext>
            </a:extLst>
          </p:cNvPr>
          <p:cNvSpPr txBox="1"/>
          <p:nvPr/>
        </p:nvSpPr>
        <p:spPr>
          <a:xfrm>
            <a:off x="5311163" y="3140102"/>
            <a:ext cx="1627760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Lions Internacional proporciona recursos y apoyo.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5CA861-DD03-1B3D-52DE-C9990760A132}"/>
              </a:ext>
            </a:extLst>
          </p:cNvPr>
          <p:cNvSpPr txBox="1"/>
          <p:nvPr/>
        </p:nvSpPr>
        <p:spPr>
          <a:xfrm>
            <a:off x="7465103" y="3015452"/>
            <a:ext cx="1432426" cy="18374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 distritos y los clubes ejecutan planes desarrollados por los líderes.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22767-C93D-1637-864B-407BA511D6B9}"/>
              </a:ext>
            </a:extLst>
          </p:cNvPr>
          <p:cNvSpPr txBox="1"/>
          <p:nvPr/>
        </p:nvSpPr>
        <p:spPr>
          <a:xfrm>
            <a:off x="9435270" y="3389401"/>
            <a:ext cx="2276566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b="1" i="1" dirty="0">
                <a:solidFill>
                  <a:srgbClr val="0D2240"/>
                </a:solidFill>
                <a:latin typeface="Arial"/>
                <a:cs typeface="Arial"/>
              </a:rPr>
              <a:t>MISIÓN </a:t>
            </a:r>
            <a:r>
              <a:rPr lang="es-ES" sz="2400" b="1" dirty="0">
                <a:solidFill>
                  <a:srgbClr val="0D2240"/>
                </a:solidFill>
                <a:latin typeface="Arial"/>
                <a:cs typeface="Arial"/>
              </a:rPr>
              <a:t>1.5</a:t>
            </a:r>
            <a:b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>
                <a:solidFill>
                  <a:srgbClr val="0D2240"/>
                </a:solidFill>
                <a:latin typeface="Arial"/>
                <a:cs typeface="Arial"/>
              </a:rPr>
              <a:t>¡META </a:t>
            </a:r>
            <a:b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>
                <a:solidFill>
                  <a:srgbClr val="0D2240"/>
                </a:solidFill>
                <a:latin typeface="Arial"/>
                <a:cs typeface="Arial"/>
              </a:rPr>
              <a:t>ALCANZADA!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CDBDF-AFED-4D9F-ACAE-2A8E5EE5488E}"/>
              </a:ext>
            </a:extLst>
          </p:cNvPr>
          <p:cNvSpPr txBox="1"/>
          <p:nvPr/>
        </p:nvSpPr>
        <p:spPr>
          <a:xfrm>
            <a:off x="3235003" y="3264751"/>
            <a:ext cx="1627760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liderato internacional desarrolla objetivos y metas.</a:t>
            </a:r>
          </a:p>
        </p:txBody>
      </p:sp>
    </p:spTree>
    <p:extLst>
      <p:ext uri="{BB962C8B-B14F-4D97-AF65-F5344CB8AC3E}">
        <p14:creationId xmlns:p14="http://schemas.microsoft.com/office/powerpoint/2010/main" val="202006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D0FB8E-0CFF-FCD4-0E16-F247171141D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93758B3-E893-71DC-35CC-42EE01B9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FD98059F-FD6D-6448-325E-77BC3DADF948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DBDD7DFA-7502-B3D5-8A2B-75037C24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14D0A88-E2B0-CEB1-D5B8-986D424B1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D5E2C27-1E81-EBF4-89BF-DC559C43078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7000">
                <a:solidFill>
                  <a:schemeClr val="bg1"/>
                </a:solidFill>
              </a:rPr>
              <a:t>OBJETIVO DE LA MISIÓN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ECF18292-0D86-3A97-0471-C46BDE21E66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Tener 1.5 millones de Leones para el 1 de julio de 2027.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4594A-1FE5-0191-33A8-7BE05B7DB3C2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47E7EB-8339-C5DA-538F-97ECEF56E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12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472AB-654F-E389-CECB-890A349EA0D9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D63527-440B-AA3C-E9D7-1B16B182F15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7A2582"/>
                </a:gs>
                <a:gs pos="98000">
                  <a:srgbClr val="00338D"/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C3025EB-A1FD-0196-1D69-A6B08E11D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>
              <a:off x="8071756" y="-2"/>
              <a:ext cx="4120243" cy="412024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5FE14C5-1F1E-FC8D-7F79-00D386C1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6705599" y="1371599"/>
              <a:ext cx="5486401" cy="5486401"/>
            </a:xfrm>
            <a:prstGeom prst="rect">
              <a:avLst/>
            </a:prstGeom>
          </p:spPr>
        </p:pic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4D72A53E-AF37-4895-68AC-D5141F70D561}"/>
              </a:ext>
            </a:extLst>
          </p:cNvPr>
          <p:cNvSpPr txBox="1">
            <a:spLocks/>
          </p:cNvSpPr>
          <p:nvPr/>
        </p:nvSpPr>
        <p:spPr>
          <a:xfrm>
            <a:off x="598657" y="895430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es-ES" sz="50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Afiliación</a:t>
            </a:r>
            <a:br>
              <a:rPr lang="es-ES" sz="50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r>
              <a:rPr lang="es-ES" sz="5000" b="1" i="0" u="none" strike="noStrike" cap="none" normalizeH="0" baseline="0" noProof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Meta y objetivos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FC681-3B3C-8707-2F40-199CF1D9EC7B}"/>
              </a:ext>
            </a:extLst>
          </p:cNvPr>
          <p:cNvSpPr txBox="1"/>
          <p:nvPr/>
        </p:nvSpPr>
        <p:spPr>
          <a:xfrm>
            <a:off x="651443" y="2754104"/>
            <a:ext cx="10903155" cy="377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 Club International alcanzará 1.5 millones de socios en todo el mundo para el 1 de julio de 2027.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Todos los distritos añadirán clubes nuevos.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Todos los clubes incorporarán socios nuevos. 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Todas las AE lograrán un crecimiento neto positivo.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Los distritos deben incorporar estrategias regionales para atraer a una afiliación más diversa, que incluye a mujeres y Leones jóvenes.</a:t>
            </a: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FCEAAB5-AC67-71BB-66E6-D7C299BF8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22A6B3-C510-8148-55DC-6DF2396DA1B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A412BB7-04DA-B8D0-08B9-0C7E85E1849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8FB74784-541F-C47B-6200-A5C432CDF32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9E31B2F-71F2-AC42-8236-CD46FC108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928A2D-1C70-6BF2-7FA3-E5EE674246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755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695D5-5C47-97A0-903D-744B0C3E9DBE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12406E1-71E5-88CF-D6AB-0570FF0D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BF88B55C-ED4E-3DBE-EC3B-635C3B2CB12C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9B4C3285-63E5-263F-A2E7-356CC66EC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1B7FC598-FB2B-4DB9-FAC3-7FFE2DF4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93A96001-FA43-D54D-0A14-DF19D8DEAD81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7000">
                <a:solidFill>
                  <a:schemeClr val="bg1"/>
                </a:solidFill>
              </a:rPr>
              <a:t>DESCRIPCIÓN GENERAL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EE9F9EB-E914-66F6-54BC-D6A7391697C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Dar más a un mundo necesitado.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E0651-53F6-4442-81FC-7CE34E62733A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D7B5E-6436-F003-A83A-68B82300D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5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4FD663-C177-978F-06BB-1BE1E265FE77}"/>
              </a:ext>
            </a:extLst>
          </p:cNvPr>
          <p:cNvSpPr/>
          <p:nvPr/>
        </p:nvSpPr>
        <p:spPr>
          <a:xfrm>
            <a:off x="-16665" y="98938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DE1C345F-FE7F-4447-59A7-59000E7A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D376B02C-FDDB-FEA9-3CA8-0F9D9F866288}"/>
              </a:ext>
            </a:extLst>
          </p:cNvPr>
          <p:cNvSpPr txBox="1">
            <a:spLocks/>
          </p:cNvSpPr>
          <p:nvPr/>
        </p:nvSpPr>
        <p:spPr>
          <a:xfrm>
            <a:off x="6825" y="1638526"/>
            <a:ext cx="12182692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800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Objetivos</a:t>
            </a:r>
            <a:r>
              <a:rPr lang="es-ES" sz="8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2023-2024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90387-74CE-1C22-5058-B8EB2F59A4B6}"/>
              </a:ext>
            </a:extLst>
          </p:cNvPr>
          <p:cNvSpPr txBox="1"/>
          <p:nvPr/>
        </p:nvSpPr>
        <p:spPr>
          <a:xfrm>
            <a:off x="411308" y="6131392"/>
            <a:ext cx="113360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Las metas se basan en el periodo comprendido entre el 1 de julio y el 30 de junio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B47BB24E-32C6-9D1F-D344-13FF82A540C7}"/>
              </a:ext>
            </a:extLst>
          </p:cNvPr>
          <p:cNvSpPr txBox="1">
            <a:spLocks/>
          </p:cNvSpPr>
          <p:nvPr/>
        </p:nvSpPr>
        <p:spPr>
          <a:xfrm>
            <a:off x="1603948" y="3280228"/>
            <a:ext cx="4359641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5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Objetivo global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BEABCBDF-7DA9-B26A-9CB9-766CAB2392C0}"/>
              </a:ext>
            </a:extLst>
          </p:cNvPr>
          <p:cNvSpPr txBox="1">
            <a:spLocks/>
          </p:cNvSpPr>
          <p:nvPr/>
        </p:nvSpPr>
        <p:spPr>
          <a:xfrm>
            <a:off x="1427192" y="4565799"/>
            <a:ext cx="4082913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2500" b="0" dirty="0" err="1">
                <a:solidFill>
                  <a:schemeClr val="bg1"/>
                </a:solidFill>
                <a:ea typeface="Calibri"/>
              </a:rPr>
              <a:t>xxx</a:t>
            </a:r>
            <a:r>
              <a:rPr lang="es-ES" sz="2500" b="0" dirty="0">
                <a:solidFill>
                  <a:schemeClr val="bg1"/>
                </a:solidFill>
                <a:ea typeface="Calibri"/>
              </a:rPr>
              <a:t> nuevos</a:t>
            </a:r>
            <a:r>
              <a:rPr lang="es-ES" sz="2500" b="0" dirty="0">
                <a:solidFill>
                  <a:schemeClr val="bg1"/>
                </a:solidFill>
                <a:effectLst/>
                <a:ea typeface="Calibri"/>
              </a:rPr>
              <a:t> socios</a:t>
            </a:r>
            <a:br>
              <a:rPr lang="es-ES" sz="25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es-ES" sz="2500" b="0" dirty="0" err="1">
                <a:solidFill>
                  <a:schemeClr val="bg1"/>
                </a:solidFill>
                <a:ea typeface="Calibri"/>
              </a:rPr>
              <a:t>xxx</a:t>
            </a:r>
            <a:r>
              <a:rPr lang="es-ES" sz="2500" b="0" dirty="0">
                <a:solidFill>
                  <a:schemeClr val="bg1"/>
                </a:solidFill>
                <a:ea typeface="Calibri"/>
              </a:rPr>
              <a:t> </a:t>
            </a:r>
            <a:r>
              <a:rPr lang="es-ES" sz="2500" b="0" dirty="0">
                <a:solidFill>
                  <a:schemeClr val="bg1"/>
                </a:solidFill>
                <a:effectLst/>
                <a:ea typeface="Calibri"/>
              </a:rPr>
              <a:t>nuevos clubes </a:t>
            </a:r>
            <a:r>
              <a:rPr lang="es-ES" sz="2500" b="0" dirty="0" err="1">
                <a:solidFill>
                  <a:schemeClr val="bg1"/>
                </a:solidFill>
                <a:effectLst/>
                <a:ea typeface="Calibri"/>
              </a:rPr>
              <a:t>xxx</a:t>
            </a:r>
            <a:r>
              <a:rPr lang="es-ES" sz="2500" b="0" dirty="0">
                <a:solidFill>
                  <a:schemeClr val="bg1"/>
                </a:solidFill>
                <a:effectLst/>
                <a:ea typeface="Calibri"/>
              </a:rPr>
              <a:t> ganancia neta 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72F9ADA-E31F-45EC-8C7A-490F944B92E7}"/>
              </a:ext>
            </a:extLst>
          </p:cNvPr>
          <p:cNvSpPr txBox="1">
            <a:spLocks/>
          </p:cNvSpPr>
          <p:nvPr/>
        </p:nvSpPr>
        <p:spPr>
          <a:xfrm>
            <a:off x="6384163" y="3280228"/>
            <a:ext cx="4326169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5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Objetivo del AE XX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93EC378E-5A0F-99BF-2752-ACA73A8EF3C9}"/>
              </a:ext>
            </a:extLst>
          </p:cNvPr>
          <p:cNvSpPr txBox="1">
            <a:spLocks/>
          </p:cNvSpPr>
          <p:nvPr/>
        </p:nvSpPr>
        <p:spPr>
          <a:xfrm>
            <a:off x="6597141" y="4536204"/>
            <a:ext cx="4422779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2500" b="0" dirty="0" err="1">
                <a:solidFill>
                  <a:schemeClr val="bg1"/>
                </a:solidFill>
                <a:ea typeface="Calibri"/>
              </a:rPr>
              <a:t>xxx</a:t>
            </a:r>
            <a:r>
              <a:rPr lang="es-ES" sz="2500" b="0" dirty="0">
                <a:solidFill>
                  <a:schemeClr val="bg1"/>
                </a:solidFill>
                <a:ea typeface="Calibri"/>
              </a:rPr>
              <a:t> nuevos</a:t>
            </a:r>
            <a:r>
              <a:rPr lang="es-ES" sz="2500" b="0" dirty="0">
                <a:solidFill>
                  <a:schemeClr val="bg1"/>
                </a:solidFill>
                <a:effectLst/>
                <a:ea typeface="Calibri"/>
              </a:rPr>
              <a:t> socios</a:t>
            </a:r>
            <a:br>
              <a:rPr lang="es-ES" sz="25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es-ES" sz="2500" b="0" dirty="0" err="1">
                <a:solidFill>
                  <a:schemeClr val="bg1"/>
                </a:solidFill>
                <a:ea typeface="Calibri"/>
              </a:rPr>
              <a:t>xxx</a:t>
            </a:r>
            <a:r>
              <a:rPr lang="es-ES" sz="2500" b="0" dirty="0">
                <a:solidFill>
                  <a:schemeClr val="bg1"/>
                </a:solidFill>
                <a:ea typeface="Calibri"/>
              </a:rPr>
              <a:t> </a:t>
            </a:r>
            <a:r>
              <a:rPr lang="es-ES" sz="2500" b="0" dirty="0">
                <a:solidFill>
                  <a:schemeClr val="bg1"/>
                </a:solidFill>
                <a:effectLst/>
                <a:ea typeface="Calibri"/>
              </a:rPr>
              <a:t>nuevos clubes </a:t>
            </a:r>
            <a:r>
              <a:rPr lang="es-ES" sz="2500" b="0" dirty="0" err="1">
                <a:solidFill>
                  <a:schemeClr val="bg1"/>
                </a:solidFill>
                <a:effectLst/>
                <a:ea typeface="Calibri"/>
              </a:rPr>
              <a:t>xxx</a:t>
            </a:r>
            <a:r>
              <a:rPr lang="es-ES" sz="2500" b="0" dirty="0">
                <a:solidFill>
                  <a:schemeClr val="bg1"/>
                </a:solidFill>
                <a:effectLst/>
                <a:ea typeface="Calibri"/>
              </a:rPr>
              <a:t> ganancia neta </a:t>
            </a: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22E708E6-5661-01D9-617F-670C989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2" name="Picture 21" descr="lionlogo_white.eps">
            <a:extLst>
              <a:ext uri="{FF2B5EF4-FFF2-40B4-BE49-F238E27FC236}">
                <a16:creationId xmlns:a16="http://schemas.microsoft.com/office/drawing/2014/main" id="{3369D8E8-221D-0201-1E9C-8567E1E6C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53" y="658024"/>
            <a:ext cx="5681133" cy="554195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84FED5-C7BD-31FB-3044-4BDD8C89B1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1DEFE3A-AD43-FDD8-D2D3-8861E674CB3D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6" name="Background - Solid">
                <a:extLst>
                  <a:ext uri="{FF2B5EF4-FFF2-40B4-BE49-F238E27FC236}">
                    <a16:creationId xmlns:a16="http://schemas.microsoft.com/office/drawing/2014/main" id="{4F7D78A0-0A29-2E69-29FF-BEDF5C3B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4508FF-EC61-059F-3236-9538F0132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034B3A-8ABF-7CF9-EE72-D07FE6D342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AD2253-618D-7911-FFB6-619979F91769}"/>
              </a:ext>
            </a:extLst>
          </p:cNvPr>
          <p:cNvGrpSpPr/>
          <p:nvPr/>
        </p:nvGrpSpPr>
        <p:grpSpPr>
          <a:xfrm>
            <a:off x="8257670" y="2826917"/>
            <a:ext cx="3208587" cy="307606"/>
            <a:chOff x="4751044" y="2939551"/>
            <a:chExt cx="3208587" cy="307606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327CFA38-91C1-A07C-4842-2146DACBD7B9}"/>
                </a:ext>
              </a:extLst>
            </p:cNvPr>
            <p:cNvSpPr/>
            <p:nvPr/>
          </p:nvSpPr>
          <p:spPr bwMode="auto">
            <a:xfrm rot="18900000">
              <a:off x="7413787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ED10A-8478-EACC-05C0-E27A4E11B593}"/>
                </a:ext>
              </a:extLst>
            </p:cNvPr>
            <p:cNvSpPr/>
            <p:nvPr/>
          </p:nvSpPr>
          <p:spPr>
            <a:xfrm rot="5400000" flipH="1">
              <a:off x="6091917" y="1825780"/>
              <a:ext cx="80504" cy="27622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28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992258-E695-3EB3-5A31-E8422C4871C3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105780BE-429D-BC06-2B92-1ED2B9B69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CB545D8B-7B48-E157-9FEB-02C0DE4B00A9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8E0AFB9-B55A-0AD3-C752-6D99782C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07A9095E-A03C-E898-C9E2-FE568A65C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B85698D-728E-13FA-D5E6-BE0EE6799561}"/>
              </a:ext>
            </a:extLst>
          </p:cNvPr>
          <p:cNvSpPr txBox="1">
            <a:spLocks/>
          </p:cNvSpPr>
          <p:nvPr/>
        </p:nvSpPr>
        <p:spPr>
          <a:xfrm>
            <a:off x="6825" y="2497175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7000" dirty="0">
                <a:solidFill>
                  <a:schemeClr val="bg1"/>
                </a:solidFill>
              </a:rPr>
              <a:t>LOS MEDIOS PARA EL ÉXITO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83D2ABFF-F79A-21DA-1347-6EBD5DCD33FD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Apoyarse en lo que funciona.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CE30D8-838D-6E7F-5D8D-6CE31845ED2F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EA40E1-1A96-84D6-77DA-633CB3BFA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9" y="470948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7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6BE68D-02B1-AAC7-4573-03484EED9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15"/>
          <a:stretch/>
        </p:blipFill>
        <p:spPr>
          <a:xfrm>
            <a:off x="4905554" y="0"/>
            <a:ext cx="7283398" cy="6857520"/>
          </a:xfrm>
          <a:prstGeom prst="rect">
            <a:avLst/>
          </a:prstGeom>
        </p:spPr>
      </p:pic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4DF2CE41-B27A-B462-AEDD-324F68AAAED1}"/>
              </a:ext>
            </a:extLst>
          </p:cNvPr>
          <p:cNvSpPr/>
          <p:nvPr/>
        </p:nvSpPr>
        <p:spPr>
          <a:xfrm>
            <a:off x="-3048" y="472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9FDC4516-AC4D-9F8F-C05D-66E7A81C1C97}"/>
              </a:ext>
            </a:extLst>
          </p:cNvPr>
          <p:cNvSpPr/>
          <p:nvPr/>
        </p:nvSpPr>
        <p:spPr>
          <a:xfrm>
            <a:off x="-3048" y="0"/>
            <a:ext cx="3557016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76E77B3-BE82-2A17-E597-B6A7FD275D6D}"/>
              </a:ext>
            </a:extLst>
          </p:cNvPr>
          <p:cNvSpPr/>
          <p:nvPr/>
        </p:nvSpPr>
        <p:spPr>
          <a:xfrm rot="16200000" flipV="1">
            <a:off x="1256606" y="-50447"/>
            <a:ext cx="6858000" cy="6958895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B607065A-3A05-D58A-2F53-B6D14190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DEB91E1D-16BE-9CE0-64FC-301F6A0948CA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09314DA-F5B7-735F-FEA2-9B79DF8C88D9}"/>
              </a:ext>
            </a:extLst>
          </p:cNvPr>
          <p:cNvSpPr txBox="1">
            <a:spLocks/>
          </p:cNvSpPr>
          <p:nvPr/>
        </p:nvSpPr>
        <p:spPr>
          <a:xfrm>
            <a:off x="457984" y="879426"/>
            <a:ext cx="7419191" cy="11372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es-ES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Capacitación y desarrollo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15E0A3-0F61-9E5D-15F3-408015C298AC}"/>
              </a:ext>
            </a:extLst>
          </p:cNvPr>
          <p:cNvSpPr txBox="1"/>
          <p:nvPr/>
        </p:nvSpPr>
        <p:spPr>
          <a:xfrm>
            <a:off x="541351" y="1991661"/>
            <a:ext cx="7376820" cy="41703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 capacitación es una parte importante del crecimiento de la afiliación, especialmente para los Leones que desempeñan funciones de liderato. </a:t>
            </a:r>
          </a:p>
          <a:p>
            <a:endParaRPr lang="en-US" sz="20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es-ES" sz="20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Se anima a los Leones aprovechar las oportunidades de capacitación disponibles como:</a:t>
            </a:r>
          </a:p>
          <a:p>
            <a:endParaRPr lang="en-US" sz="2000" i="1" dirty="0">
              <a:solidFill>
                <a:srgbClr val="EBB700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 plataforma actualizada del GAT AE/A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Reuniones regionales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Aprendizaje electrónico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Capacitación presencial a cargo del AEL/AL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Capacitación regionalizada a cargo de especialistas de campo </a:t>
            </a:r>
          </a:p>
          <a:p>
            <a:r>
              <a:rPr lang="es-ES" sz="20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2798B-7390-3387-01C4-063E4AE1F79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CB925D-56D4-62B8-A450-FB6692093C46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9" name="Background - Solid">
                <a:extLst>
                  <a:ext uri="{FF2B5EF4-FFF2-40B4-BE49-F238E27FC236}">
                    <a16:creationId xmlns:a16="http://schemas.microsoft.com/office/drawing/2014/main" id="{921CC838-245C-BD60-F487-8F7EB9B5FFA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477BEB7-C5D0-AE93-72CC-B7D8A68EB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B9C563-C165-8C8B-8654-5E2AEA5473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4340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489350C-C496-5BC0-810C-65058ED61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958"/>
          <a:stretch/>
        </p:blipFill>
        <p:spPr>
          <a:xfrm>
            <a:off x="3047" y="415576"/>
            <a:ext cx="8531353" cy="644242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CAC4975A-DE9A-BCE9-044F-EAB43E13F51A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759967-6A37-EF5B-FF3E-756AB9284D82}"/>
              </a:ext>
            </a:extLst>
          </p:cNvPr>
          <p:cNvSpPr/>
          <p:nvPr/>
        </p:nvSpPr>
        <p:spPr>
          <a:xfrm rot="5400000" flipV="1">
            <a:off x="5172571" y="-782192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5EF09CE7-3EB9-FA61-8ABC-BFB534F0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90C19-5DED-1F93-ACF7-0EF3D961A3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14" name="Body Copy">
            <a:extLst>
              <a:ext uri="{FF2B5EF4-FFF2-40B4-BE49-F238E27FC236}">
                <a16:creationId xmlns:a16="http://schemas.microsoft.com/office/drawing/2014/main" id="{8A8F623F-55B8-B3FF-22C3-1462EB5BE4FF}"/>
              </a:ext>
            </a:extLst>
          </p:cNvPr>
          <p:cNvSpPr txBox="1">
            <a:spLocks/>
          </p:cNvSpPr>
          <p:nvPr/>
        </p:nvSpPr>
        <p:spPr>
          <a:xfrm>
            <a:off x="5534586" y="1322284"/>
            <a:ext cx="7609689" cy="9006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es-ES" sz="4500" b="1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Recursos disponibles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B46A6-EE37-B24F-003B-5D0AF6408DC0}"/>
              </a:ext>
            </a:extLst>
          </p:cNvPr>
          <p:cNvSpPr txBox="1"/>
          <p:nvPr/>
        </p:nvSpPr>
        <p:spPr>
          <a:xfrm>
            <a:off x="5576956" y="2450854"/>
            <a:ext cx="635764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 Enfoque Global de Afiliación consiste en un proceso y recursos para que los distritos logren un gran aumento de socios.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es-ES" sz="2200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Todas las herramientas que necesitamos ya las tenemos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B9B8B4-AE54-A383-D6A8-739346626EF6}"/>
              </a:ext>
            </a:extLst>
          </p:cNvPr>
          <p:cNvSpPr txBox="1"/>
          <p:nvPr/>
        </p:nvSpPr>
        <p:spPr>
          <a:xfrm>
            <a:off x="5576956" y="4374198"/>
            <a:ext cx="63576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 b="1" u="sng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lionsclubs.org/global</a:t>
            </a:r>
          </a:p>
        </p:txBody>
      </p:sp>
      <p:pic>
        <p:nvPicPr>
          <p:cNvPr id="21" name="Graphic 20" descr="Cursor with solid fill">
            <a:extLst>
              <a:ext uri="{FF2B5EF4-FFF2-40B4-BE49-F238E27FC236}">
                <a16:creationId xmlns:a16="http://schemas.microsoft.com/office/drawing/2014/main" id="{7DD44BC1-8544-D4DB-0D50-8531F1699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2555" y="4766724"/>
            <a:ext cx="914400" cy="914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E47952A-CA7D-4415-A9F7-63C3C9DA734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8395C2-4ADD-8C61-2D9B-B1A36F7646F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4249F8AC-73D6-5776-24CB-A8B1B10229D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2AEC6C1-D568-D731-6A6B-C2BE4785D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1D1B78-26F6-69C1-0CF5-CD9FAD11D0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9742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762F6BB-165C-5F08-86E7-3649F08A55EC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844A25-06E9-949E-775D-DEA99A3E367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7A2582"/>
                </a:gs>
                <a:gs pos="99000">
                  <a:srgbClr val="00338D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CC633606-A342-DF03-6E6C-1A482AE1B64F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31">
              <a:extLst>
                <a:ext uri="{FF2B5EF4-FFF2-40B4-BE49-F238E27FC236}">
                  <a16:creationId xmlns:a16="http://schemas.microsoft.com/office/drawing/2014/main" id="{7C850CFD-D752-268D-BBB9-DD508BB17C2E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32">
              <a:extLst>
                <a:ext uri="{FF2B5EF4-FFF2-40B4-BE49-F238E27FC236}">
                  <a16:creationId xmlns:a16="http://schemas.microsoft.com/office/drawing/2014/main" id="{5DBEB963-96A8-B53D-93DB-4298B5267F3B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A4EC3FA1-94FF-8193-AF8F-3E3EF2DE3C7C}"/>
              </a:ext>
            </a:extLst>
          </p:cNvPr>
          <p:cNvSpPr txBox="1">
            <a:spLocks/>
          </p:cNvSpPr>
          <p:nvPr/>
        </p:nvSpPr>
        <p:spPr>
          <a:xfrm>
            <a:off x="778550" y="1152672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es-ES" sz="50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Desarrollo de un plan detallado </a:t>
            </a:r>
          </a:p>
          <a:p>
            <a:pPr>
              <a:buSzPct val="120000"/>
              <a:defRPr/>
            </a:pPr>
            <a:endParaRPr lang="en-US" sz="5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A6124-45FF-6E34-794F-F9F8088D0125}"/>
              </a:ext>
            </a:extLst>
          </p:cNvPr>
          <p:cNvSpPr txBox="1"/>
          <p:nvPr/>
        </p:nvSpPr>
        <p:spPr>
          <a:xfrm>
            <a:off x="820919" y="2192256"/>
            <a:ext cx="9621107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 crecimiento no se producirá por accidente. La suerte no forma parte de la ecuación.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 éxito de </a:t>
            </a:r>
            <a:r>
              <a:rPr lang="es-ES" sz="2200" b="1" i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 MISIÓN</a:t>
            </a:r>
            <a:r>
              <a:rPr lang="es-ES" sz="2200" b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dependerá del </a:t>
            </a:r>
            <a:r>
              <a:rPr lang="es-ES" sz="2200" b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DESARROLLO</a:t>
            </a: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y de la </a:t>
            </a:r>
            <a:r>
              <a:rPr lang="es-ES" sz="2200" b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EJECUCIÓN</a:t>
            </a: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de un plan de acción detallado que funcione para nuestra región.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Nuestro plan para </a:t>
            </a:r>
            <a:r>
              <a:rPr lang="es-ES" sz="2200" b="1" i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 MISIÓN</a:t>
            </a:r>
            <a:r>
              <a:rPr lang="es-ES" sz="2200" b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funcionará porque es: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Enseñable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Personalizable 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Sostenible</a:t>
            </a: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649E8645-79C0-A688-4C6E-772FB5205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ADCA62-2613-E949-B8E2-9A0A864A94F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16C44C-693F-EA29-11E6-10593938B7DF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4" name="Background - Solid">
                <a:extLst>
                  <a:ext uri="{FF2B5EF4-FFF2-40B4-BE49-F238E27FC236}">
                    <a16:creationId xmlns:a16="http://schemas.microsoft.com/office/drawing/2014/main" id="{DB039B38-D6B6-4ABB-EB6D-DDCCE0A0156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3DC50E4-D089-5523-328D-7F2B6DD5F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919B8F-303E-84E8-898D-E48CE20966C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6936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9D0364-88D2-44E3-364E-4C1375FE081A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E99796FA-AF55-5876-FAC9-8DC11F4EB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6B5D6FA-9773-1144-854A-62C5C44A0720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E424A141-CCF9-E0C2-AA38-FFEC42C1E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BF6B017A-C5AC-8FCE-F6CD-E04667FF1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AAD5FA6C-3D21-A310-DE18-C3CE77312452}"/>
              </a:ext>
            </a:extLst>
          </p:cNvPr>
          <p:cNvSpPr txBox="1">
            <a:spLocks/>
          </p:cNvSpPr>
          <p:nvPr/>
        </p:nvSpPr>
        <p:spPr>
          <a:xfrm>
            <a:off x="6825" y="3099042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7000">
                <a:solidFill>
                  <a:schemeClr val="bg1"/>
                </a:solidFill>
              </a:rPr>
              <a:t>PREMIOS Y RECONOCIMIENTOS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A4BBCDD-2D1D-E01E-FB75-29B8EFB6AF59}"/>
              </a:ext>
            </a:extLst>
          </p:cNvPr>
          <p:cNvSpPr txBox="1">
            <a:spLocks/>
          </p:cNvSpPr>
          <p:nvPr/>
        </p:nvSpPr>
        <p:spPr>
          <a:xfrm>
            <a:off x="6825" y="4889844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Incentivar el éxito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331DE-3EA3-2C9F-3D64-3288FB4A716F}"/>
              </a:ext>
            </a:extLst>
          </p:cNvPr>
          <p:cNvSpPr/>
          <p:nvPr/>
        </p:nvSpPr>
        <p:spPr>
          <a:xfrm rot="5400000" flipH="1">
            <a:off x="6063835" y="426543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530EA-319B-05B5-0629-F8C3769A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4E56907B-CC03-7131-566C-A9482EA1AB43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0DFAE73D-8644-C021-184A-4E5E70A83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" y="4175"/>
            <a:ext cx="12192000" cy="6858000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6A81ADF-E17A-728B-1371-6AD707DA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5A00E9B4-5DB3-0A0B-2A40-B6D7068A4AE2}"/>
              </a:ext>
            </a:extLst>
          </p:cNvPr>
          <p:cNvSpPr/>
          <p:nvPr/>
        </p:nvSpPr>
        <p:spPr>
          <a:xfrm>
            <a:off x="6825" y="6309569"/>
            <a:ext cx="12192000" cy="544256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0B7D6BC-0DC2-EDEE-5308-EF1B00D817EA}"/>
              </a:ext>
            </a:extLst>
          </p:cNvPr>
          <p:cNvSpPr txBox="1">
            <a:spLocks/>
          </p:cNvSpPr>
          <p:nvPr/>
        </p:nvSpPr>
        <p:spPr>
          <a:xfrm>
            <a:off x="6825" y="2126856"/>
            <a:ext cx="12182692" cy="321388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4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Su dedicación tendrá reconocimiento</a:t>
            </a:r>
          </a:p>
          <a:p>
            <a:pPr>
              <a:spcBef>
                <a:spcPts val="1000"/>
              </a:spcBef>
            </a:pPr>
            <a:r>
              <a:rPr lang="es-ES" sz="2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 </a:t>
            </a:r>
            <a:r>
              <a:rPr lang="es-ES" sz="2500" i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MISIÓN</a:t>
            </a:r>
            <a:r>
              <a:rPr lang="es-ES" sz="2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es su oportunidad de hacer historia como León.</a:t>
            </a: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es-ES" sz="450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Conviértase en líder de la misión </a:t>
            </a:r>
            <a:br>
              <a:rPr lang="es-ES" sz="2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es-ES" sz="2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Recuerde por qué sirve. Impulse el éxito y sea recompensado por ello.</a:t>
            </a:r>
          </a:p>
        </p:txBody>
      </p:sp>
      <p:sp>
        <p:nvSpPr>
          <p:cNvPr id="9" name="Page Number - White">
            <a:extLst>
              <a:ext uri="{FF2B5EF4-FFF2-40B4-BE49-F238E27FC236}">
                <a16:creationId xmlns:a16="http://schemas.microsoft.com/office/drawing/2014/main" id="{DCC2CAC4-1054-048C-8026-505BA025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38C13-CB5E-39BB-74C4-F68916B25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53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8977CA-04BB-F1E9-55AC-713C619F5D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22" name="Picture 21" descr="A group of colorful dots&#10;&#10;Description automatically generated">
            <a:extLst>
              <a:ext uri="{FF2B5EF4-FFF2-40B4-BE49-F238E27FC236}">
                <a16:creationId xmlns:a16="http://schemas.microsoft.com/office/drawing/2014/main" id="{BDA9B5B2-202C-8863-9FEA-F2D2FE45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0093" y="-2252737"/>
            <a:ext cx="6862931" cy="114550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55880DD-9C0E-4786-B562-F6174FE83F9F}"/>
              </a:ext>
            </a:extLst>
          </p:cNvPr>
          <p:cNvSpPr/>
          <p:nvPr/>
        </p:nvSpPr>
        <p:spPr>
          <a:xfrm>
            <a:off x="-6228" y="-4930"/>
            <a:ext cx="5169835" cy="6862929"/>
          </a:xfrm>
          <a:custGeom>
            <a:avLst/>
            <a:gdLst>
              <a:gd name="connsiteX0" fmla="*/ 0 w 5166122"/>
              <a:gd name="connsiteY0" fmla="*/ 0 h 6858000"/>
              <a:gd name="connsiteX1" fmla="*/ 5166122 w 5166122"/>
              <a:gd name="connsiteY1" fmla="*/ 0 h 6858000"/>
              <a:gd name="connsiteX2" fmla="*/ 1206651 w 5166122"/>
              <a:gd name="connsiteY2" fmla="*/ 6858000 h 6858000"/>
              <a:gd name="connsiteX3" fmla="*/ 0 w 516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6122" h="6858000">
                <a:moveTo>
                  <a:pt x="0" y="0"/>
                </a:moveTo>
                <a:lnTo>
                  <a:pt x="5166122" y="0"/>
                </a:lnTo>
                <a:lnTo>
                  <a:pt x="120665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7" name="Graphic 9">
            <a:extLst>
              <a:ext uri="{FF2B5EF4-FFF2-40B4-BE49-F238E27FC236}">
                <a16:creationId xmlns:a16="http://schemas.microsoft.com/office/drawing/2014/main" id="{30AE0D89-87DE-256D-5C26-C388012CB00F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B8FA787-83C0-8755-5702-D06DD3913C40}"/>
              </a:ext>
            </a:extLst>
          </p:cNvPr>
          <p:cNvSpPr txBox="1">
            <a:spLocks/>
          </p:cNvSpPr>
          <p:nvPr/>
        </p:nvSpPr>
        <p:spPr>
          <a:xfrm>
            <a:off x="5867400" y="437655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Premios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028EC-30AB-1025-D01E-03E87EF82035}"/>
              </a:ext>
            </a:extLst>
          </p:cNvPr>
          <p:cNvSpPr/>
          <p:nvPr/>
        </p:nvSpPr>
        <p:spPr>
          <a:xfrm rot="5400000" flipH="1">
            <a:off x="8075750" y="-756603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AE41D-C888-1ABD-21A6-4D4777173C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75FBB-A29D-7A12-70E0-37E5992BDA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994" y="534735"/>
            <a:ext cx="4179709" cy="4096224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DB3A5-D553-0AFF-43CA-EE34D7EBEB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535" y="3479635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4DD36-95FC-FFE3-5D47-33E637820C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996" y="4430119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07EED-8D9E-8DC5-660D-564C2E277CF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267" y="4776258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73CC4FF6-7991-F595-1761-AD070BF7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Body Copy">
            <a:extLst>
              <a:ext uri="{FF2B5EF4-FFF2-40B4-BE49-F238E27FC236}">
                <a16:creationId xmlns:a16="http://schemas.microsoft.com/office/drawing/2014/main" id="{55FFC32B-FA0E-3A95-4DB9-6609983DDE16}"/>
              </a:ext>
            </a:extLst>
          </p:cNvPr>
          <p:cNvSpPr txBox="1">
            <a:spLocks/>
          </p:cNvSpPr>
          <p:nvPr/>
        </p:nvSpPr>
        <p:spPr>
          <a:xfrm>
            <a:off x="173683" y="600004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es-ES" sz="900">
                <a:solidFill>
                  <a:schemeClr val="bg1">
                    <a:alpha val="50215"/>
                  </a:schemeClr>
                </a:solidFill>
                <a:ea typeface="Arial" charset="0"/>
              </a:rPr>
              <a:t>Prendedores y emblemas de excelencia a la extensión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2BAF5CEC-8B92-8027-95D6-81D9F1DFB2E1}"/>
              </a:ext>
            </a:extLst>
          </p:cNvPr>
          <p:cNvSpPr txBox="1">
            <a:spLocks/>
          </p:cNvSpPr>
          <p:nvPr/>
        </p:nvSpPr>
        <p:spPr>
          <a:xfrm>
            <a:off x="227890" y="5913899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es-ES" sz="900" i="1">
                <a:solidFill>
                  <a:schemeClr val="bg1">
                    <a:alpha val="50215"/>
                  </a:schemeClr>
                </a:solidFill>
                <a:ea typeface="Arial" charset="0"/>
              </a:rPr>
              <a:t>MISIÓN</a:t>
            </a:r>
            <a:r>
              <a:rPr lang="es-ES" sz="900">
                <a:solidFill>
                  <a:schemeClr val="bg1">
                    <a:alpha val="50215"/>
                  </a:schemeClr>
                </a:solidFill>
                <a:ea typeface="Arial" charset="0"/>
              </a:rPr>
              <a:t> </a:t>
            </a:r>
            <a:r>
              <a:rPr lang="es-ES" sz="900" b="1">
                <a:solidFill>
                  <a:schemeClr val="bg1">
                    <a:alpha val="50215"/>
                  </a:schemeClr>
                </a:solidFill>
                <a:ea typeface="Arial" charset="0"/>
              </a:rPr>
              <a:t>1.5</a:t>
            </a:r>
          </a:p>
          <a:p>
            <a:pPr algn="r">
              <a:buSzPct val="120000"/>
            </a:pPr>
            <a:r>
              <a:rPr lang="es-ES" sz="900">
                <a:solidFill>
                  <a:schemeClr val="bg1">
                    <a:alpha val="50215"/>
                  </a:schemeClr>
                </a:solidFill>
                <a:ea typeface="Arial" charset="0"/>
              </a:rPr>
              <a:t>Prendedores de socio y patrocinador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9A891DB3-CFF5-6E7E-328A-5723D7961F1D}"/>
              </a:ext>
            </a:extLst>
          </p:cNvPr>
          <p:cNvSpPr txBox="1">
            <a:spLocks/>
          </p:cNvSpPr>
          <p:nvPr/>
        </p:nvSpPr>
        <p:spPr>
          <a:xfrm>
            <a:off x="5867400" y="1451572"/>
            <a:ext cx="5731407" cy="5334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500" dirty="0">
                <a:solidFill>
                  <a:srgbClr val="00338D"/>
                </a:solidFill>
                <a:latin typeface="Helvetica Neue"/>
              </a:rPr>
              <a:t>Los héroes son bienvenidos.</a:t>
            </a: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53C0AE6-1130-D51E-063F-8FC209CE07AA}"/>
              </a:ext>
            </a:extLst>
          </p:cNvPr>
          <p:cNvSpPr txBox="1">
            <a:spLocks/>
          </p:cNvSpPr>
          <p:nvPr/>
        </p:nvSpPr>
        <p:spPr>
          <a:xfrm>
            <a:off x="5905299" y="2548129"/>
            <a:ext cx="5693507" cy="23608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2800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Clubes nuevos. </a:t>
            </a:r>
            <a:r>
              <a:rPr lang="es-ES" sz="28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Socios nuevos. </a:t>
            </a:r>
          </a:p>
          <a:p>
            <a:r>
              <a:rPr lang="es-ES" sz="2800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Aumento neto. </a:t>
            </a:r>
            <a:r>
              <a:rPr lang="es-ES" sz="28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Retención. </a:t>
            </a:r>
          </a:p>
          <a:p>
            <a:r>
              <a:rPr lang="es-ES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Todos los anteriores pueden ganar placas, prendedores, medallas presidenciales y premios únicos de la </a:t>
            </a:r>
            <a:r>
              <a:rPr lang="es-ES" i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MISIÓN</a:t>
            </a:r>
            <a:r>
              <a:rPr lang="es-ES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s-ES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1.5</a:t>
            </a:r>
            <a:r>
              <a:rPr lang="es-ES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para los clubes y los Leones de alto rendimiento. ¡Vea lo que podría ganar!</a:t>
            </a:r>
          </a:p>
          <a:p>
            <a:endParaRPr lang="en-US" sz="1800" kern="0" dirty="0">
              <a:solidFill>
                <a:srgbClr val="000000"/>
              </a:solidFill>
            </a:endParaRPr>
          </a:p>
          <a:p>
            <a:endParaRPr lang="en-US" sz="1800" kern="0" dirty="0">
              <a:solidFill>
                <a:srgbClr val="000000"/>
              </a:solidFill>
            </a:endParaRPr>
          </a:p>
        </p:txBody>
      </p:sp>
      <p:pic>
        <p:nvPicPr>
          <p:cNvPr id="16" name="Picture 15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317CCB40-3CB5-EEA8-9CF8-E14327F23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678" y="5045833"/>
            <a:ext cx="1505296" cy="1736131"/>
          </a:xfrm>
          <a:prstGeom prst="rect">
            <a:avLst/>
          </a:prstGeom>
        </p:spPr>
      </p:pic>
      <p:sp>
        <p:nvSpPr>
          <p:cNvPr id="25" name="Headline">
            <a:extLst>
              <a:ext uri="{FF2B5EF4-FFF2-40B4-BE49-F238E27FC236}">
                <a16:creationId xmlns:a16="http://schemas.microsoft.com/office/drawing/2014/main" id="{31F6B64E-79C8-8390-33EF-2B3BB55640A7}"/>
              </a:ext>
            </a:extLst>
          </p:cNvPr>
          <p:cNvSpPr txBox="1">
            <a:spLocks/>
          </p:cNvSpPr>
          <p:nvPr/>
        </p:nvSpPr>
        <p:spPr>
          <a:xfrm>
            <a:off x="8974763" y="5130141"/>
            <a:ext cx="1615122" cy="19058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16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ESCANÉEME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2D867-7E40-3C31-70EB-744D89639942}"/>
              </a:ext>
            </a:extLst>
          </p:cNvPr>
          <p:cNvSpPr txBox="1"/>
          <p:nvPr/>
        </p:nvSpPr>
        <p:spPr>
          <a:xfrm>
            <a:off x="5889812" y="5519604"/>
            <a:ext cx="316342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b="1" i="1" dirty="0">
                <a:solidFill>
                  <a:srgbClr val="522D8A"/>
                </a:solidFill>
                <a:latin typeface="Arial"/>
                <a:cs typeface="Arial"/>
              </a:rPr>
              <a:t>Más información en nuestra </a:t>
            </a:r>
            <a:r>
              <a:rPr lang="es-ES" sz="1600" b="1" i="1" dirty="0" err="1">
                <a:solidFill>
                  <a:srgbClr val="522D8A"/>
                </a:solidFill>
                <a:latin typeface="Arial"/>
                <a:cs typeface="Arial"/>
              </a:rPr>
              <a:t>páginadedicada</a:t>
            </a:r>
            <a:r>
              <a:rPr lang="es-ES" sz="1600" b="1" i="1" dirty="0">
                <a:solidFill>
                  <a:srgbClr val="522D8A"/>
                </a:solidFill>
                <a:latin typeface="Arial"/>
                <a:cs typeface="Arial"/>
              </a:rPr>
              <a:t> </a:t>
            </a:r>
            <a:r>
              <a:rPr lang="es-ES" sz="1600" dirty="0">
                <a:solidFill>
                  <a:srgbClr val="522D8A"/>
                </a:solidFill>
                <a:latin typeface="Arial"/>
                <a:cs typeface="Arial"/>
              </a:rPr>
              <a:t>a</a:t>
            </a:r>
            <a:r>
              <a:rPr lang="es-ES" sz="1600" b="1" i="1" dirty="0">
                <a:solidFill>
                  <a:srgbClr val="522D8A"/>
                </a:solidFill>
                <a:latin typeface="Arial"/>
                <a:cs typeface="Arial"/>
              </a:rPr>
              <a:t> </a:t>
            </a:r>
            <a:br>
              <a:rPr lang="es-ES" sz="1600" b="1" i="1" dirty="0">
                <a:solidFill>
                  <a:srgbClr val="522D8A"/>
                </a:solidFill>
                <a:latin typeface="Arial"/>
                <a:cs typeface="Arial"/>
              </a:rPr>
            </a:br>
            <a:r>
              <a:rPr lang="es-ES" sz="1600" b="1" i="1" dirty="0">
                <a:solidFill>
                  <a:srgbClr val="522D8A"/>
                </a:solidFill>
                <a:latin typeface="Arial"/>
                <a:cs typeface="Arial"/>
              </a:rPr>
              <a:t>los premios  de la MISSION</a:t>
            </a:r>
            <a:r>
              <a:rPr lang="es-ES" sz="1600" b="1" dirty="0">
                <a:solidFill>
                  <a:srgbClr val="522D8A"/>
                </a:solidFill>
                <a:latin typeface="Arial"/>
                <a:cs typeface="Arial"/>
              </a:rPr>
              <a:t> 1.5</a:t>
            </a:r>
            <a:r>
              <a:rPr lang="es-ES" sz="1600" dirty="0">
                <a:solidFill>
                  <a:srgbClr val="522D8A"/>
                </a:solidFill>
                <a:latin typeface="Arial"/>
                <a:cs typeface="Arial"/>
              </a:rPr>
              <a:t>.</a:t>
            </a:r>
            <a:r>
              <a:rPr lang="es-ES" sz="1600" b="1" i="1" dirty="0">
                <a:solidFill>
                  <a:srgbClr val="522D8A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AD9D7053-4711-135A-A679-ED3296EC1A5A}"/>
              </a:ext>
            </a:extLst>
          </p:cNvPr>
          <p:cNvSpPr/>
          <p:nvPr/>
        </p:nvSpPr>
        <p:spPr>
          <a:xfrm rot="5400000">
            <a:off x="8529776" y="5779014"/>
            <a:ext cx="392205" cy="268941"/>
          </a:xfrm>
          <a:prstGeom prst="triangle">
            <a:avLst/>
          </a:prstGeom>
          <a:solidFill>
            <a:srgbClr val="522D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A qr code with a logo&#10;&#10;Description automatically generated">
            <a:extLst>
              <a:ext uri="{FF2B5EF4-FFF2-40B4-BE49-F238E27FC236}">
                <a16:creationId xmlns:a16="http://schemas.microsoft.com/office/drawing/2014/main" id="{54DF8A26-E42E-346D-1394-AC50ACE3AA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7410" y="5465882"/>
            <a:ext cx="1101391" cy="11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62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5C6C1D-F0F3-A870-FF77-6B9174EA586A}"/>
              </a:ext>
            </a:extLst>
          </p:cNvPr>
          <p:cNvGrpSpPr/>
          <p:nvPr/>
        </p:nvGrpSpPr>
        <p:grpSpPr>
          <a:xfrm>
            <a:off x="-3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48B7C9CA-232B-35A3-758E-56818161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7A7A6277-74C6-DFCB-E343-26B909CF0DBA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510AB1D-5981-3638-D785-73365312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441BB96B-2DE2-98A9-8D50-347E4109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7F3E1BF7-4063-7AD3-3EE0-99F91E082288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7000" dirty="0">
                <a:solidFill>
                  <a:schemeClr val="bg1"/>
                </a:solidFill>
              </a:rPr>
              <a:t>COMUNICACIÓN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0B390859-1CFD-D2EE-5D2A-4178FE1FDB17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Dar a conocer al mundo la </a:t>
            </a:r>
            <a:r>
              <a:rPr lang="es-ES" sz="3500" i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MISIÓN</a:t>
            </a: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112E10-E6D4-A311-765E-AB01443BDB80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6BD91-3FAE-1F4C-A386-BD25AA996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65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24F343-FD74-9402-E477-E5DA6658104D}"/>
              </a:ext>
            </a:extLst>
          </p:cNvPr>
          <p:cNvGrpSpPr/>
          <p:nvPr/>
        </p:nvGrpSpPr>
        <p:grpSpPr>
          <a:xfrm>
            <a:off x="-5444" y="-2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BC1E55-7829-CB7D-E3CB-11146CA62E3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B6FA73EA-AE17-32F5-64DC-FC8A777C32AE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7AEFE87A-8F8D-0477-2109-C4265CAD9259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BBC5E514-2ECF-68D9-D671-0879FEF0C2A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39A44356-B9EB-A994-F302-31570B8B4AE2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330A9253-83D3-088F-C2F9-6FB67DD6C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440C452-2A0B-C88A-68CD-21E6E9F755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6670373"/>
              </p:ext>
            </p:extLst>
          </p:nvPr>
        </p:nvGraphicFramePr>
        <p:xfrm>
          <a:off x="500354" y="2246916"/>
          <a:ext cx="11115886" cy="3686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40A0731-662E-2A4C-5C8A-A181468A5563}"/>
              </a:ext>
            </a:extLst>
          </p:cNvPr>
          <p:cNvSpPr txBox="1"/>
          <p:nvPr/>
        </p:nvSpPr>
        <p:spPr>
          <a:xfrm>
            <a:off x="1285447" y="1300097"/>
            <a:ext cx="96211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Use todos sus canales para crear conciencia </a:t>
            </a:r>
          </a:p>
          <a:p>
            <a:pPr algn="ctr"/>
            <a:r>
              <a:rPr lang="es-ES" sz="24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y entusiasmo sobre la </a:t>
            </a:r>
            <a:r>
              <a:rPr lang="es-ES" sz="2400" i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MISIÓN</a:t>
            </a:r>
            <a:r>
              <a:rPr lang="es-ES" sz="2400" b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1.5</a:t>
            </a:r>
            <a:r>
              <a:rPr lang="es-ES" sz="24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179894-487F-FB26-54AE-5AEB7B837D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C2A8EC-BC67-3EDF-1645-083C1CB795A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3D02E79A-A75A-A929-B230-C7746566EE2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A07562-6B24-611E-63E9-C03F2E482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2EC6F8-25FD-6959-4123-63A0B91978D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D259375F-094C-2B7A-CCEB-1AF42C09F8DA}"/>
              </a:ext>
            </a:extLst>
          </p:cNvPr>
          <p:cNvSpPr txBox="1">
            <a:spLocks/>
          </p:cNvSpPr>
          <p:nvPr/>
        </p:nvSpPr>
        <p:spPr>
          <a:xfrm>
            <a:off x="1333893" y="532615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es-ES" sz="45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Suba el volumen.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0BBF3C-3D2F-FC29-AFCF-24A7D3F4935D}"/>
              </a:ext>
            </a:extLst>
          </p:cNvPr>
          <p:cNvSpPr txBox="1"/>
          <p:nvPr/>
        </p:nvSpPr>
        <p:spPr>
          <a:xfrm>
            <a:off x="1016654" y="6129688"/>
            <a:ext cx="1015869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600" b="1" i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Lions International usará nuestras plataformas de comunicaciones y digitales para amplificar el mensaje de la MISIÓN</a:t>
            </a:r>
            <a:r>
              <a:rPr lang="es-ES" sz="1600" b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1.5.</a:t>
            </a:r>
          </a:p>
        </p:txBody>
      </p:sp>
    </p:spTree>
    <p:extLst>
      <p:ext uri="{BB962C8B-B14F-4D97-AF65-F5344CB8AC3E}">
        <p14:creationId xmlns:p14="http://schemas.microsoft.com/office/powerpoint/2010/main" val="189455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3E812BE-0940-BE27-8266-CC3B5156E284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1DA3F39F-E62B-52A7-DDF6-71AE9198EBBA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E2D40EBD-49C4-E032-AA69-60B64998172C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AE83FA5B-2EF3-1966-CA5A-FD7A3397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412CB9CB-8261-E580-F2BA-2EAA84F17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B9E275-1163-87DD-9F90-D7C62333B6C1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s-ES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Vivimos y</a:t>
            </a:r>
          </a:p>
          <a:p>
            <a:pPr>
              <a:spcBef>
                <a:spcPts val="0"/>
              </a:spcBef>
            </a:pPr>
            <a:r>
              <a:rPr lang="es-ES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crecemos para servir.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DB90AD4-38F0-9834-CAB4-0DFF7BA6EC1D}"/>
              </a:ext>
            </a:extLst>
          </p:cNvPr>
          <p:cNvSpPr/>
          <p:nvPr/>
        </p:nvSpPr>
        <p:spPr>
          <a:xfrm>
            <a:off x="6708057" y="5004425"/>
            <a:ext cx="257175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19102-9161-471B-E506-267E9166C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8" y="0"/>
            <a:ext cx="12192000" cy="6858000"/>
          </a:xfrm>
          <a:prstGeom prst="rect">
            <a:avLst/>
          </a:prstGeom>
        </p:spPr>
      </p:pic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421A39F9-B226-E1B3-BC20-651EA702D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40352"/>
              </p:ext>
            </p:extLst>
          </p:nvPr>
        </p:nvGraphicFramePr>
        <p:xfrm>
          <a:off x="4909737" y="522675"/>
          <a:ext cx="7129861" cy="6054603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613761">
                  <a:extLst>
                    <a:ext uri="{9D8B030D-6E8A-4147-A177-3AD203B41FA5}">
                      <a16:colId xmlns:a16="http://schemas.microsoft.com/office/drawing/2014/main" val="2247576998"/>
                    </a:ext>
                  </a:extLst>
                </a:gridCol>
                <a:gridCol w="4516100">
                  <a:extLst>
                    <a:ext uri="{9D8B030D-6E8A-4147-A177-3AD203B41FA5}">
                      <a16:colId xmlns:a16="http://schemas.microsoft.com/office/drawing/2014/main" val="123732915"/>
                    </a:ext>
                  </a:extLst>
                </a:gridCol>
              </a:tblGrid>
              <a:tr h="467211"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rgbClr val="F0C3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BENEFICIOS CLAVE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0C3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rgbClr val="F0C3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MENSAJES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0C3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41508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Mayor capacidad de servicio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noProof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Cuanto más crecemos, más podemos dar.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99122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La bondad nos guía.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2618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Descúbrase siendo altruista.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71175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85899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Mayor diversidad</a:t>
                      </a:r>
                      <a:br>
                        <a:rPr lang="es-ES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</a:br>
                      <a:r>
                        <a:rPr lang="es-ES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e inclusión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Un León vive dentro de todos nosotros.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46486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Los clubes sirven a nuestras comunidades</a:t>
                      </a:r>
                      <a:r>
                        <a:rPr lang="es-ES" sz="16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ES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de maneras que solos nunca podríamos hacerlo. 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070374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Parece un León.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79314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28437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Mayor promoción</a:t>
                      </a:r>
                      <a:br>
                        <a:rPr lang="es-ES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</a:br>
                      <a:r>
                        <a:rPr lang="es-ES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del cambio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Un cambio pequeño lo llevará muy lejos.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54940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Esfuerzos locales, cambio global.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5903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Los mayores cambios empiezan con uno mismo.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3812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13775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Mayores beneficios para los socios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Si actuamos solos, no crecemos juntos.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1778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Más fuertes juntos. Siempre.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338054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Al dar se obtiene más.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54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03307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Más fuertes en todos los niveles del Leonismo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Servir codo a codo significa hacerse más fuertes juntos.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64162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Los Leones permanecen unidos.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34124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Siempre listos para servir.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418822"/>
                  </a:ext>
                </a:extLst>
              </a:tr>
            </a:tbl>
          </a:graphicData>
        </a:graphic>
      </p:graphicFrame>
      <p:sp>
        <p:nvSpPr>
          <p:cNvPr id="16" name="Body Copy">
            <a:extLst>
              <a:ext uri="{FF2B5EF4-FFF2-40B4-BE49-F238E27FC236}">
                <a16:creationId xmlns:a16="http://schemas.microsoft.com/office/drawing/2014/main" id="{0EF9FAF9-4629-9A28-BF76-C4E6687E8DB0}"/>
              </a:ext>
            </a:extLst>
          </p:cNvPr>
          <p:cNvSpPr txBox="1">
            <a:spLocks/>
          </p:cNvSpPr>
          <p:nvPr/>
        </p:nvSpPr>
        <p:spPr>
          <a:xfrm>
            <a:off x="524076" y="3999117"/>
            <a:ext cx="3863675" cy="20843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Hemos desarrollado una serie de mensajes específicos de la </a:t>
            </a:r>
            <a:r>
              <a:rPr lang="es-ES" b="1" i="1" dirty="0">
                <a:solidFill>
                  <a:schemeClr val="bg1"/>
                </a:solidFill>
                <a:latin typeface="Arial"/>
                <a:cs typeface="Arial"/>
              </a:rPr>
              <a:t> MISIÓN</a:t>
            </a:r>
            <a:r>
              <a:rPr lang="es-ES" b="1" dirty="0">
                <a:solidFill>
                  <a:schemeClr val="bg1"/>
                </a:solidFill>
                <a:latin typeface="Arial"/>
                <a:cs typeface="Arial"/>
              </a:rPr>
              <a:t> 1.5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que ayudan a hablar directamente de los beneficios clave de la iniciativa.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F2C7C9B2-02F8-DEB1-D2C6-D351E2796D7F}"/>
              </a:ext>
            </a:extLst>
          </p:cNvPr>
          <p:cNvSpPr txBox="1">
            <a:spLocks/>
          </p:cNvSpPr>
          <p:nvPr/>
        </p:nvSpPr>
        <p:spPr>
          <a:xfrm>
            <a:off x="598074" y="1694469"/>
            <a:ext cx="4016264" cy="228814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5000" dirty="0">
                <a:solidFill>
                  <a:schemeClr val="bg1"/>
                </a:solidFill>
                <a:latin typeface="Helvetica Neue"/>
              </a:rPr>
              <a:t>Mensajes de la </a:t>
            </a:r>
            <a:r>
              <a:rPr lang="es-ES" sz="5000" i="1" dirty="0">
                <a:solidFill>
                  <a:schemeClr val="bg1"/>
                </a:solidFill>
                <a:latin typeface="Helvetica Neue"/>
              </a:rPr>
              <a:t>MISIÓN</a:t>
            </a:r>
            <a:r>
              <a:rPr lang="es-ES" sz="5000" dirty="0">
                <a:solidFill>
                  <a:schemeClr val="bg1"/>
                </a:solidFill>
                <a:latin typeface="Helvetica Neue"/>
              </a:rPr>
              <a:t> </a:t>
            </a:r>
            <a:r>
              <a:rPr lang="es-ES" sz="5000" b="1" dirty="0">
                <a:solidFill>
                  <a:schemeClr val="bg1"/>
                </a:solidFill>
                <a:latin typeface="Helvetica Neue"/>
              </a:rPr>
              <a:t>1.5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1479D-91ED-F772-3FF5-06F8F6FD94E9}"/>
              </a:ext>
            </a:extLst>
          </p:cNvPr>
          <p:cNvSpPr/>
          <p:nvPr/>
        </p:nvSpPr>
        <p:spPr>
          <a:xfrm rot="5400000" flipH="1">
            <a:off x="876665" y="3438953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2D64C5-4090-C2BD-AC6A-93ABE75EC220}"/>
              </a:ext>
            </a:extLst>
          </p:cNvPr>
          <p:cNvSpPr/>
          <p:nvPr/>
        </p:nvSpPr>
        <p:spPr>
          <a:xfrm rot="10800000" flipH="1">
            <a:off x="4683152" y="837444"/>
            <a:ext cx="81819" cy="564031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2B206A-F24A-EA30-7EB6-872564937D8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84FE39E-953E-F5CA-08C3-A8C29DC4C6FE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7D12A704-03E8-E1B5-77DE-2382DB660E3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0D4A559-13A8-6BB9-AFC8-78B311086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B950DD-249A-B085-8D8C-B025D2156211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6444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EA05F-A871-3D14-1F96-1851515889DE}"/>
              </a:ext>
            </a:extLst>
          </p:cNvPr>
          <p:cNvGrpSpPr/>
          <p:nvPr/>
        </p:nvGrpSpPr>
        <p:grpSpPr>
          <a:xfrm>
            <a:off x="-3048" y="994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9EE22B-15BE-D35D-2522-00B4B31E564F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4" name="Graphic 7">
              <a:extLst>
                <a:ext uri="{FF2B5EF4-FFF2-40B4-BE49-F238E27FC236}">
                  <a16:creationId xmlns:a16="http://schemas.microsoft.com/office/drawing/2014/main" id="{2782B666-E524-BD7C-03C7-01DD8513A01F}"/>
                </a:ext>
              </a:extLst>
            </p:cNvPr>
            <p:cNvSpPr/>
            <p:nvPr/>
          </p:nvSpPr>
          <p:spPr>
            <a:xfrm>
              <a:off x="5334000" y="0"/>
              <a:ext cx="6858000" cy="6858000"/>
            </a:xfrm>
            <a:custGeom>
              <a:avLst/>
              <a:gdLst>
                <a:gd name="connsiteX0" fmla="*/ 3959471 w 6858000"/>
                <a:gd name="connsiteY0" fmla="*/ 0 h 6858000"/>
                <a:gd name="connsiteX1" fmla="*/ 0 w 6858000"/>
                <a:gd name="connsiteY1" fmla="*/ 6858000 h 6858000"/>
                <a:gd name="connsiteX2" fmla="*/ 6858000 w 6858000"/>
                <a:gd name="connsiteY2" fmla="*/ 6858000 h 6858000"/>
                <a:gd name="connsiteX3" fmla="*/ 6858000 w 6858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3959471" y="0"/>
                  </a:moveTo>
                  <a:lnTo>
                    <a:pt x="0" y="6858000"/>
                  </a:lnTo>
                  <a:lnTo>
                    <a:pt x="6858000" y="6858000"/>
                  </a:lnTo>
                  <a:lnTo>
                    <a:pt x="6858000" y="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86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B17D5E-F023-FA9C-A04E-A6F70DDA7A23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663E70-D122-1654-6602-9661113518A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9" name="Background - Solid">
                <a:extLst>
                  <a:ext uri="{FF2B5EF4-FFF2-40B4-BE49-F238E27FC236}">
                    <a16:creationId xmlns:a16="http://schemas.microsoft.com/office/drawing/2014/main" id="{048DBB50-9E6F-6BA6-E79B-491F9688BC67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9DAD42-6525-2CDF-3B59-6F0BBFE26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FCC994-1C6F-AD28-D7E2-C9CF9D13A2CF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0349753-014C-89F3-F7CB-72F7EA18F016}"/>
              </a:ext>
            </a:extLst>
          </p:cNvPr>
          <p:cNvSpPr txBox="1">
            <a:spLocks/>
          </p:cNvSpPr>
          <p:nvPr/>
        </p:nvSpPr>
        <p:spPr>
          <a:xfrm>
            <a:off x="914401" y="795972"/>
            <a:ext cx="6730738" cy="1742612"/>
          </a:xfrm>
          <a:prstGeom prst="rect">
            <a:avLst/>
          </a:prstGeom>
        </p:spPr>
        <p:txBody>
          <a:bodyPr anchor="t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Amplificación</a:t>
            </a:r>
            <a:br>
              <a:rPr lang="es-ES" sz="60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" sz="60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de la misión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5F508-0CCF-49AC-EF27-51C94E85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65" y="1484865"/>
            <a:ext cx="3572781" cy="4150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0B21EB-DFAF-D558-47AD-8D07A8BFC8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8997" r="11715" b="13032"/>
          <a:stretch/>
        </p:blipFill>
        <p:spPr>
          <a:xfrm>
            <a:off x="8200788" y="2630392"/>
            <a:ext cx="2498591" cy="2498591"/>
          </a:xfrm>
          <a:prstGeom prst="rect">
            <a:avLst/>
          </a:prstGeom>
        </p:spPr>
      </p:pic>
      <p:sp>
        <p:nvSpPr>
          <p:cNvPr id="15" name="Headline">
            <a:extLst>
              <a:ext uri="{FF2B5EF4-FFF2-40B4-BE49-F238E27FC236}">
                <a16:creationId xmlns:a16="http://schemas.microsoft.com/office/drawing/2014/main" id="{5FCA23D9-2651-22F4-03C6-C325F519ABE1}"/>
              </a:ext>
            </a:extLst>
          </p:cNvPr>
          <p:cNvSpPr txBox="1">
            <a:spLocks/>
          </p:cNvSpPr>
          <p:nvPr/>
        </p:nvSpPr>
        <p:spPr>
          <a:xfrm>
            <a:off x="7093577" y="1468321"/>
            <a:ext cx="4724754" cy="78449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ESCANÉEME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522FE19D-7794-AA88-7810-0D214E6E6026}"/>
              </a:ext>
            </a:extLst>
          </p:cNvPr>
          <p:cNvSpPr txBox="1">
            <a:spLocks/>
          </p:cNvSpPr>
          <p:nvPr/>
        </p:nvSpPr>
        <p:spPr>
          <a:xfrm>
            <a:off x="914400" y="3307564"/>
            <a:ext cx="5448822" cy="232829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es-ES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La página de la </a:t>
            </a:r>
            <a:r>
              <a:rPr lang="es-ES" sz="2500" i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MISIÓN</a:t>
            </a:r>
            <a:r>
              <a:rPr lang="es-ES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s-ES" sz="2500" b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1.5</a:t>
            </a:r>
            <a:r>
              <a:rPr lang="es-ES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ayuda a los Leones a informarse sobre esta apasionante iniciativa y a obtener las herramientas necesarias para pasar a la acción.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7B4DAA-8022-E13D-E35D-1F25D4BF4F0C}"/>
              </a:ext>
            </a:extLst>
          </p:cNvPr>
          <p:cNvSpPr/>
          <p:nvPr/>
        </p:nvSpPr>
        <p:spPr>
          <a:xfrm rot="5400000" flipH="1">
            <a:off x="1221815" y="2584491"/>
            <a:ext cx="45719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FD9DCF25-1323-3A3F-430A-741A9CFBE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1066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F6BC6A-5507-33DA-A2C3-80BDB6E02D4B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5" name="Graphic 10">
              <a:extLst>
                <a:ext uri="{FF2B5EF4-FFF2-40B4-BE49-F238E27FC236}">
                  <a16:creationId xmlns:a16="http://schemas.microsoft.com/office/drawing/2014/main" id="{3CAD6BE5-A25D-F40F-1E65-FC7A02AFE3C8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11">
              <a:extLst>
                <a:ext uri="{FF2B5EF4-FFF2-40B4-BE49-F238E27FC236}">
                  <a16:creationId xmlns:a16="http://schemas.microsoft.com/office/drawing/2014/main" id="{64BA71FF-601F-5856-1307-F51EE7F3FB2F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80AA6DBF-4AC1-1673-3365-3E0CF3411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B3234016-9CBF-8180-9286-2D5DBF7E0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4DC4D11-9830-A1D9-E115-0CCAE1B6D11D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289705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s-ES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Creceremos.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E741DEF-73E8-4004-9A7D-56E3691B24B7}"/>
              </a:ext>
            </a:extLst>
          </p:cNvPr>
          <p:cNvSpPr/>
          <p:nvPr/>
        </p:nvSpPr>
        <p:spPr>
          <a:xfrm>
            <a:off x="6651625" y="4009427"/>
            <a:ext cx="235821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7208F50A-3FE1-F7AC-8E9F-0A5620CA6BF0}"/>
              </a:ext>
            </a:extLst>
          </p:cNvPr>
          <p:cNvSpPr txBox="1">
            <a:spLocks/>
          </p:cNvSpPr>
          <p:nvPr/>
        </p:nvSpPr>
        <p:spPr>
          <a:xfrm>
            <a:off x="2076558" y="4400697"/>
            <a:ext cx="8038884" cy="1094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27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Pero, ¿cómo se lo haremos saber al mundo?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04CA3-5871-3CA7-45F2-70A040CBB7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9">
            <a:extLst>
              <a:ext uri="{FF2B5EF4-FFF2-40B4-BE49-F238E27FC236}">
                <a16:creationId xmlns:a16="http://schemas.microsoft.com/office/drawing/2014/main" id="{6BE11D7C-55D1-4AA4-4F37-7587B7A56275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4838489A-42FA-347E-F405-AF2FD58B3B83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0EE4C60D-A571-BA53-C804-9C8AFECEA3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F1E8317B-AA79-4E36-133C-A4178DDA7C3E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5467F34A-D067-4FDF-C6B3-3461F331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2F7E371E-BDBF-F9BC-FAC7-AE66BABC3CFB}"/>
              </a:ext>
            </a:extLst>
          </p:cNvPr>
          <p:cNvSpPr txBox="1">
            <a:spLocks/>
          </p:cNvSpPr>
          <p:nvPr/>
        </p:nvSpPr>
        <p:spPr>
          <a:xfrm>
            <a:off x="2044523" y="660133"/>
            <a:ext cx="8853121" cy="121946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000" dirty="0">
                <a:solidFill>
                  <a:srgbClr val="00338D"/>
                </a:solidFill>
              </a:rPr>
              <a:t>Líderes para el crecimiento de la afiliación durante la </a:t>
            </a:r>
            <a:r>
              <a:rPr lang="es-ES" sz="4000" i="1" dirty="0">
                <a:solidFill>
                  <a:srgbClr val="00338D"/>
                </a:solidFill>
              </a:rPr>
              <a:t>MISIÓN</a:t>
            </a:r>
            <a:r>
              <a:rPr lang="es-ES" sz="4000" dirty="0">
                <a:solidFill>
                  <a:srgbClr val="00338D"/>
                </a:solidFill>
              </a:rPr>
              <a:t> </a:t>
            </a:r>
            <a:r>
              <a:rPr lang="es-ES" sz="4000" b="1" dirty="0">
                <a:solidFill>
                  <a:srgbClr val="00338D"/>
                </a:solidFill>
              </a:rPr>
              <a:t>1.5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9B7220-13FD-0289-48DE-45945B638340}"/>
              </a:ext>
            </a:extLst>
          </p:cNvPr>
          <p:cNvSpPr txBox="1">
            <a:spLocks/>
          </p:cNvSpPr>
          <p:nvPr/>
        </p:nvSpPr>
        <p:spPr>
          <a:xfrm>
            <a:off x="2705708" y="2062782"/>
            <a:ext cx="6780585" cy="5351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0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Los 5 clubes que más crecen</a:t>
            </a: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4920221C-8DB8-3E79-ED05-B262CB014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348382"/>
              </p:ext>
            </p:extLst>
          </p:nvPr>
        </p:nvGraphicFramePr>
        <p:xfrm>
          <a:off x="2869345" y="3028677"/>
          <a:ext cx="6453310" cy="355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901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212749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5414660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es-ES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NOMBRE DEL CLUB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es-ES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NOMBRE DEL CLUB 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es-ES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NOMBRE DEL CLUB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es-ES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NOMBRE DEL CLUB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es-ES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NOMBRE DEL CLUB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387FBED-5B6C-E937-449D-C1D745B51B4B}"/>
              </a:ext>
            </a:extLst>
          </p:cNvPr>
          <p:cNvSpPr/>
          <p:nvPr/>
        </p:nvSpPr>
        <p:spPr>
          <a:xfrm rot="5400000" flipH="1">
            <a:off x="6062310" y="2497603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2537B-C5E4-5FEF-4AC0-81D93818FC1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3B90F0-CE98-EC15-E12A-3EFD2C58C872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4EADE579-5C07-3D68-C4B5-752E0713F50F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59C2715-80B0-44E6-BCD8-7819A49F5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E27C02-97EA-895A-4D4A-928FC14BAB1B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6065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55D9718-7E75-0259-1EDA-3D165B21358B}"/>
              </a:ext>
            </a:extLst>
          </p:cNvPr>
          <p:cNvSpPr/>
          <p:nvPr/>
        </p:nvSpPr>
        <p:spPr>
          <a:xfrm>
            <a:off x="0" y="6410208"/>
            <a:ext cx="12192000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58D8C5-85BA-8CB0-3E53-18FD22133810}"/>
              </a:ext>
            </a:extLst>
          </p:cNvPr>
          <p:cNvSpPr txBox="1">
            <a:spLocks/>
          </p:cNvSpPr>
          <p:nvPr/>
        </p:nvSpPr>
        <p:spPr>
          <a:xfrm>
            <a:off x="1907523" y="62760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s-ES" sz="3200" dirty="0">
                <a:solidFill>
                  <a:srgbClr val="00338D"/>
                </a:solidFill>
              </a:rPr>
              <a:t>Informes regionales</a:t>
            </a:r>
          </a:p>
        </p:txBody>
      </p:sp>
      <p:sp>
        <p:nvSpPr>
          <p:cNvPr id="6" name="Graphic 8">
            <a:extLst>
              <a:ext uri="{FF2B5EF4-FFF2-40B4-BE49-F238E27FC236}">
                <a16:creationId xmlns:a16="http://schemas.microsoft.com/office/drawing/2014/main" id="{88B19537-63E4-DD2E-23AC-31D0AF69BE37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12544299-819E-5D76-D180-191196781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AC12C00D-63D6-A89C-975D-BBCFC241A123}"/>
              </a:ext>
            </a:extLst>
          </p:cNvPr>
          <p:cNvSpPr txBox="1">
            <a:spLocks/>
          </p:cNvSpPr>
          <p:nvPr/>
        </p:nvSpPr>
        <p:spPr>
          <a:xfrm>
            <a:off x="888239" y="1417405"/>
            <a:ext cx="4890511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es-ES" sz="2300" b="1" u="sng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Programación de reuniones mensuales</a:t>
            </a:r>
            <a:r>
              <a:rPr lang="es-ES" sz="2300" b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Reunión de líderes del GAT de AE con líderes del GAT de Área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Reunión de líderes del GAT de Área con el GAT del DM/D (se puede adaptar a nivel regional). </a:t>
            </a:r>
          </a:p>
          <a:p>
            <a:pPr marL="804545" lvl="1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rial"/>
                <a:ea typeface="ヒラギノ角ゴ Pro W3"/>
                <a:cs typeface="Arial"/>
              </a:rPr>
              <a:t>Se invita a los líderes de grupo </a:t>
            </a:r>
            <a:br>
              <a:rPr lang="es-ES" sz="1600" dirty="0">
                <a:latin typeface="Arial"/>
                <a:ea typeface="ヒラギノ角ゴ Pro W3"/>
                <a:cs typeface="Arial"/>
              </a:rPr>
            </a:b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(</a:t>
            </a:r>
            <a:r>
              <a:rPr lang="es-ES" sz="1600" dirty="0">
                <a:latin typeface="Arial"/>
                <a:ea typeface="ヒラギノ角ゴ Pro W3"/>
                <a:cs typeface="Arial"/>
              </a:rPr>
              <a:t>de 2024-2025)</a:t>
            </a: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Reunión del gobernador de distrito o León Coordinador*</a:t>
            </a:r>
            <a:b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</a:b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(donde corresponda) con PVGD, </a:t>
            </a:r>
            <a:b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</a:b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GAT del distrito y jefes de zona/de región.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En función de los horarios de las reuniones, el jefe de zona o región también debería reservar tiempo para reunirse con los clubes. 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0A4CA3D3-7875-F3F8-BBD3-6CF5EC23A541}"/>
              </a:ext>
            </a:extLst>
          </p:cNvPr>
          <p:cNvSpPr txBox="1">
            <a:spLocks/>
          </p:cNvSpPr>
          <p:nvPr/>
        </p:nvSpPr>
        <p:spPr>
          <a:xfrm>
            <a:off x="6187858" y="1524910"/>
            <a:ext cx="5851741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es-ES" sz="2300" b="1" u="sng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Crear una agenda de presentación de informes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Revisión del plan de acción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Progreso en el año fiscal actual en relación con las metas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Barreras/obstáculos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Correcciones del rumbo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Apoyo necesario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1E068-33E6-1470-059B-F2C4F6D50003}"/>
              </a:ext>
            </a:extLst>
          </p:cNvPr>
          <p:cNvSpPr/>
          <p:nvPr/>
        </p:nvSpPr>
        <p:spPr>
          <a:xfrm rot="5400000" flipH="1">
            <a:off x="6062309" y="1047943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C2271C-B917-D7BD-5505-FB1B17233BD4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668276-A4BA-4273-E56F-F2AFEA9914F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F4C76D34-63D7-2A4C-F3A4-0466DEAF9BA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BE30025-9763-6D0E-4A13-363B2AC47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CB98A3-36CF-7719-AFB4-3FBA674F1F41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056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people stand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79079BC0-BA08-86ED-14F0-3ADABDEA8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88951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FCF6CB-BE4F-48BA-D99F-8C58329BBFD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D2240">
              <a:alpha val="924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8F5A542C-C392-5023-383B-9BEB8D870E1D}"/>
              </a:ext>
            </a:extLst>
          </p:cNvPr>
          <p:cNvSpPr txBox="1">
            <a:spLocks/>
          </p:cNvSpPr>
          <p:nvPr/>
        </p:nvSpPr>
        <p:spPr>
          <a:xfrm>
            <a:off x="1313121" y="708574"/>
            <a:ext cx="4715148" cy="20350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es-ES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Días Mundiales de Informes</a:t>
            </a:r>
          </a:p>
          <a:p>
            <a:pPr>
              <a:defRPr/>
            </a:pPr>
            <a:endParaRPr lang="es-ES" sz="4500" b="1" dirty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40C6F738-97BE-B8F6-FD1B-6D9373E9EC2C}"/>
              </a:ext>
            </a:extLst>
          </p:cNvPr>
          <p:cNvSpPr txBox="1">
            <a:spLocks/>
          </p:cNvSpPr>
          <p:nvPr/>
        </p:nvSpPr>
        <p:spPr>
          <a:xfrm>
            <a:off x="5976399" y="679724"/>
            <a:ext cx="4890511" cy="18789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es-ES" sz="27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Público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Comité Directivo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Líderes del GAT de AE (presentación de informes)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Líderes del GAT de Área (observadores)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Personal de LCI (observadores)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Miembros del personal (observadores) </a:t>
            </a: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	del año 2024 - 2025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4F3F3-AF6D-3F77-3C33-86A15834A0CE}"/>
              </a:ext>
            </a:extLst>
          </p:cNvPr>
          <p:cNvSpPr txBox="1"/>
          <p:nvPr/>
        </p:nvSpPr>
        <p:spPr>
          <a:xfrm>
            <a:off x="1367035" y="3063790"/>
            <a:ext cx="390149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Los Días Mundiales de Informes deberán programarse 3 veces al año, un mes antes de las reuniones programadas de la junta directiva. </a:t>
            </a:r>
          </a:p>
          <a:p>
            <a:endParaRPr lang="en-US" sz="20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es-ES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Deberán durar 60 minutos por AE, con la excepción de OSEAL, con 30 minutos por región.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DB3E1EFB-BBC4-A7B1-87EF-B6ED21DDF55B}"/>
              </a:ext>
            </a:extLst>
          </p:cNvPr>
          <p:cNvSpPr txBox="1">
            <a:spLocks/>
          </p:cNvSpPr>
          <p:nvPr/>
        </p:nvSpPr>
        <p:spPr>
          <a:xfrm>
            <a:off x="5976399" y="3861345"/>
            <a:ext cx="5673793" cy="18789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es-ES" sz="27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Agenda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Progreso actual del año Leonístico hacia los objetivos establecidos.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Barreras/obstáculos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Apoyo necesario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Fijación de objetivos/Enfoque global de Afiliación para el próximo año Leonístico</a:t>
            </a: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92BE47B7-EE06-6F1B-4317-2CEC9E6A0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43C234-1EB7-E429-4603-9FAD159DD98D}"/>
              </a:ext>
            </a:extLst>
          </p:cNvPr>
          <p:cNvSpPr/>
          <p:nvPr/>
        </p:nvSpPr>
        <p:spPr>
          <a:xfrm rot="5400000" flipH="1">
            <a:off x="1720515" y="238414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DAB163-7ED9-9A16-0B6A-6EC19A77623D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11E1EF-8B93-43C6-0B12-B72334847EC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1" name="Background - Solid">
                <a:extLst>
                  <a:ext uri="{FF2B5EF4-FFF2-40B4-BE49-F238E27FC236}">
                    <a16:creationId xmlns:a16="http://schemas.microsoft.com/office/drawing/2014/main" id="{5C4FDD4E-68A8-66F5-9959-778E2591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4A9F1DB-95DB-633F-6575-3E6C959C3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DA9F09-758E-8FAF-054E-38AC66B3871F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0249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61FCD-6FF0-FE0D-0810-CB46D14264CB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7E8753F5-EFEF-F061-71CA-821F107C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339EE8B-89D4-A4E4-F718-414555D7D825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C2CDC01B-FCB8-AFC8-362C-9FC6057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660C4FA6-0814-E26C-0414-E48EF29B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5FEAE1FE-E487-D3F6-3905-6774CF9DDED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7000">
                <a:solidFill>
                  <a:schemeClr val="bg1"/>
                </a:solidFill>
              </a:rPr>
              <a:t>CONCLUSIÓN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C874281-9085-FE2E-72F1-B139FE2677A3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Tenemos la oportunidad de redefinir </a:t>
            </a:r>
          </a:p>
          <a:p>
            <a:pPr>
              <a:spcBef>
                <a:spcPts val="1000"/>
              </a:spcBef>
            </a:pP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</a:t>
            </a:r>
            <a:r>
              <a:rPr lang="es-ES" sz="3500">
                <a:latin typeface="Arial"/>
                <a:ea typeface="ヒラギノ角ゴ Pro W3"/>
                <a:cs typeface="Arial"/>
              </a:rPr>
              <a:t> </a:t>
            </a:r>
            <a:r>
              <a:rPr lang="es-ES" sz="3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futuro del servicio</a:t>
            </a: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3871E-0EE9-28AA-BC32-A327C32B8B8E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29A7AA-B54C-FE23-BFDC-537ADD3A3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3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36799910-23DD-0416-B775-ADC6BCBE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7"/>
          <a:stretch/>
        </p:blipFill>
        <p:spPr>
          <a:xfrm>
            <a:off x="3647623" y="407212"/>
            <a:ext cx="8541330" cy="64616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41BFAF-EAD6-4397-0E98-B21FC78E8626}"/>
              </a:ext>
            </a:extLst>
          </p:cNvPr>
          <p:cNvGrpSpPr/>
          <p:nvPr/>
        </p:nvGrpSpPr>
        <p:grpSpPr>
          <a:xfrm>
            <a:off x="0" y="10413"/>
            <a:ext cx="12192000" cy="6858472"/>
            <a:chOff x="0" y="0"/>
            <a:chExt cx="12192000" cy="6858472"/>
          </a:xfrm>
        </p:grpSpPr>
        <p:sp>
          <p:nvSpPr>
            <p:cNvPr id="12" name="Background - Overlay">
              <a:extLst>
                <a:ext uri="{FF2B5EF4-FFF2-40B4-BE49-F238E27FC236}">
                  <a16:creationId xmlns:a16="http://schemas.microsoft.com/office/drawing/2014/main" id="{CC3DDC84-40E7-F2D1-388A-1B5F8BB439B5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780A0B81-DB95-4964-AB04-CA2B9BC1D291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37F253D-F437-12B3-EE2F-FBF6E9879AC0}"/>
                </a:ext>
              </a:extLst>
            </p:cNvPr>
            <p:cNvSpPr/>
            <p:nvPr/>
          </p:nvSpPr>
          <p:spPr>
            <a:xfrm rot="16200000" flipV="1">
              <a:off x="1657810" y="105116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9269EA44-5364-544B-048B-4BC394A1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B0A299F-9E0E-37AB-43CB-842AC6E433B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26690C80-A51F-A391-435B-1CAC23B3B9F0}"/>
              </a:ext>
            </a:extLst>
          </p:cNvPr>
          <p:cNvSpPr txBox="1">
            <a:spLocks/>
          </p:cNvSpPr>
          <p:nvPr/>
        </p:nvSpPr>
        <p:spPr>
          <a:xfrm>
            <a:off x="749217" y="826045"/>
            <a:ext cx="7393083" cy="12114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es-ES" sz="4000" b="1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Aspectos a tener en cuenta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27F49-11D9-4821-95E5-3984F5EAE585}"/>
              </a:ext>
            </a:extLst>
          </p:cNvPr>
          <p:cNvSpPr txBox="1"/>
          <p:nvPr/>
        </p:nvSpPr>
        <p:spPr>
          <a:xfrm>
            <a:off x="900008" y="1668774"/>
            <a:ext cx="5680312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 crecimiento es fundamental para nuestro servicio y para el futuro del Leonismo.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Como Leones, estamos conectados unos a otros entre nosotros y con las comunidades a las que servimos.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457200" indent="-45720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 éxito depende de nosotros y de cada uno de los Leones.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8ED1B1-9DA9-7E5D-30CB-4B0341E6B25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F931A-B50D-7AC2-8937-6D843C7BED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C0A082AE-766B-2485-7982-D8AEBE30854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A7521DD-B01D-1216-05F6-4F5307933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729939-9DAE-9E10-2D1A-83006283BE1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3456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90FD3C74-9333-D882-8E65-4107F82C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89" y="198522"/>
            <a:ext cx="6003416" cy="665947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3313702A-0716-8DB9-E794-755B014F42E9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C56A414-5E29-91B2-967D-12F9EA4873B5}"/>
              </a:ext>
            </a:extLst>
          </p:cNvPr>
          <p:cNvSpPr/>
          <p:nvPr/>
        </p:nvSpPr>
        <p:spPr>
          <a:xfrm rot="5400000" flipV="1">
            <a:off x="4548760" y="-746568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74C2B071-1E7D-09E4-9C6C-8147BEBB3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73B1C8-D567-452B-D729-EBD2C3B257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9" name="Body Copy">
            <a:extLst>
              <a:ext uri="{FF2B5EF4-FFF2-40B4-BE49-F238E27FC236}">
                <a16:creationId xmlns:a16="http://schemas.microsoft.com/office/drawing/2014/main" id="{CBBF9752-47F1-9A03-0D89-2AA234A6F4AE}"/>
              </a:ext>
            </a:extLst>
          </p:cNvPr>
          <p:cNvSpPr txBox="1">
            <a:spLocks/>
          </p:cNvSpPr>
          <p:nvPr/>
        </p:nvSpPr>
        <p:spPr>
          <a:xfrm>
            <a:off x="5094675" y="629648"/>
            <a:ext cx="6830488" cy="10152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es-ES" sz="34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Hay estar centrados en el éxito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9FBFC-6842-D8BF-C6E5-5CE8D3372A97}"/>
              </a:ext>
            </a:extLst>
          </p:cNvPr>
          <p:cNvSpPr txBox="1"/>
          <p:nvPr/>
        </p:nvSpPr>
        <p:spPr>
          <a:xfrm>
            <a:off x="5091627" y="1276741"/>
            <a:ext cx="6003416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Hacer del crecimiento una prioridad.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Hacer que los clubes participen y asegurarse de que los Leones comprendan de qué manera los beneficia </a:t>
            </a:r>
            <a:r>
              <a:rPr lang="es-ES" sz="26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 MISIÓN</a:t>
            </a:r>
            <a:r>
              <a:rPr lang="es-ES" sz="26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es-ES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Ejecutar planes y trabajar juntos para alcanzar las metas.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Comunicar, colaborar y adaptarse para obtener los mejores resultados.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Reconocer el éxito y a las personas que lo hacen posible.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34AB26-BCB8-5475-BE60-474CCDFEDBBB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238523-80C4-1F3E-29B1-642A680902C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8" name="Background - Solid">
                <a:extLst>
                  <a:ext uri="{FF2B5EF4-FFF2-40B4-BE49-F238E27FC236}">
                    <a16:creationId xmlns:a16="http://schemas.microsoft.com/office/drawing/2014/main" id="{A6DC2560-C536-2FF5-75E5-B6BD795CE63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10C03E9-B98C-B8CD-619A-15663DF46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A2C04AD-FCC1-6EF8-19C7-35B7D4336B8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5580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70D209-9982-A6BC-B59F-2CC2C6BCE5BF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3079FB8C-2D59-4D07-A442-A94189A016FC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11">
              <a:extLst>
                <a:ext uri="{FF2B5EF4-FFF2-40B4-BE49-F238E27FC236}">
                  <a16:creationId xmlns:a16="http://schemas.microsoft.com/office/drawing/2014/main" id="{018B9517-FB1D-E53D-27CA-527F3CBE0C6E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6F45567-F808-BCAF-76E8-CA4902CE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8CB5E070-55BF-0737-BCCD-45E0EAFF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B34F759-0059-06F0-B1E6-6219E16470AD}"/>
              </a:ext>
            </a:extLst>
          </p:cNvPr>
          <p:cNvSpPr txBox="1">
            <a:spLocks/>
          </p:cNvSpPr>
          <p:nvPr/>
        </p:nvSpPr>
        <p:spPr>
          <a:xfrm>
            <a:off x="756053" y="1598804"/>
            <a:ext cx="10679894" cy="289705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s-ES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Juntos somos siempre más fuertes.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2E7316FC-6DD2-81FB-529D-ECCF086D9CE4}"/>
              </a:ext>
            </a:extLst>
          </p:cNvPr>
          <p:cNvSpPr/>
          <p:nvPr/>
        </p:nvSpPr>
        <p:spPr>
          <a:xfrm>
            <a:off x="4218933" y="4376396"/>
            <a:ext cx="3429641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A5261990-F31C-3F24-E382-D28994901F01}"/>
              </a:ext>
            </a:extLst>
          </p:cNvPr>
          <p:cNvSpPr txBox="1">
            <a:spLocks/>
          </p:cNvSpPr>
          <p:nvPr/>
        </p:nvSpPr>
        <p:spPr>
          <a:xfrm>
            <a:off x="1198631" y="4737217"/>
            <a:ext cx="9794739" cy="1094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"Servir a un mundo necesitado" es más que una divisa. </a:t>
            </a:r>
            <a:br>
              <a:rPr lang="es-ES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</a:br>
            <a:r>
              <a:rPr lang="es-ES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Es nuestra promesa al mundo. </a:t>
            </a:r>
          </a:p>
          <a:p>
            <a:pPr>
              <a:spcBef>
                <a:spcPts val="1000"/>
              </a:spcBef>
            </a:pPr>
            <a:r>
              <a:rPr lang="es-ES" sz="25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Cuanto más crecemos, más podemos dar.</a:t>
            </a: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rgbClr val="0D2240"/>
              </a:solidFill>
              <a:latin typeface="Arial"/>
              <a:ea typeface="ヒラギノ角ゴ Pro W3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A3316-5A39-174B-E068-61EB034F97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E30D2A-868A-96D7-2146-AC91BD290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331" y="283290"/>
            <a:ext cx="5815622" cy="66662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83A358-9DD9-202A-97EB-5213EB2E3A68}"/>
              </a:ext>
            </a:extLst>
          </p:cNvPr>
          <p:cNvGrpSpPr/>
          <p:nvPr/>
        </p:nvGrpSpPr>
        <p:grpSpPr>
          <a:xfrm>
            <a:off x="0" y="112155"/>
            <a:ext cx="12192000" cy="6858472"/>
            <a:chOff x="0" y="0"/>
            <a:chExt cx="12192000" cy="6858472"/>
          </a:xfrm>
        </p:grpSpPr>
        <p:sp>
          <p:nvSpPr>
            <p:cNvPr id="10" name="Background - Overlay">
              <a:extLst>
                <a:ext uri="{FF2B5EF4-FFF2-40B4-BE49-F238E27FC236}">
                  <a16:creationId xmlns:a16="http://schemas.microsoft.com/office/drawing/2014/main" id="{F1D3BE57-7E87-4970-5529-CBA22AE94D3F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5C446A39-8E9B-6A44-A58E-9E04CA77630C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DC8AA71-55A8-3649-9696-D505B3711E6E}"/>
                </a:ext>
              </a:extLst>
            </p:cNvPr>
            <p:cNvSpPr/>
            <p:nvPr/>
          </p:nvSpPr>
          <p:spPr>
            <a:xfrm rot="16200000" flipV="1">
              <a:off x="1657810" y="105116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637038" y="413246"/>
            <a:ext cx="7440162" cy="19640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es-ES" sz="65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Un</a:t>
            </a:r>
            <a:r>
              <a:rPr lang="es-ES" sz="65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s-ES" sz="65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León vive dentro de </a:t>
            </a:r>
            <a:r>
              <a:rPr kumimoji="0" lang="es-ES" sz="65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todos</a:t>
            </a:r>
            <a:r>
              <a:rPr lang="es-ES" sz="65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6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nosotros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A68F3A-E16B-E5A8-F6CE-F9C44758CECB}"/>
              </a:ext>
            </a:extLst>
          </p:cNvPr>
          <p:cNvGrpSpPr/>
          <p:nvPr/>
        </p:nvGrpSpPr>
        <p:grpSpPr>
          <a:xfrm>
            <a:off x="5772857" y="2314150"/>
            <a:ext cx="1369876" cy="307606"/>
            <a:chOff x="6301119" y="2939551"/>
            <a:chExt cx="1369876" cy="307606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FF60174F-B523-F54E-924F-E45AA04B1FF4}"/>
                </a:ext>
              </a:extLst>
            </p:cNvPr>
            <p:cNvSpPr/>
            <p:nvPr/>
          </p:nvSpPr>
          <p:spPr bwMode="auto">
            <a:xfrm rot="18900000">
              <a:off x="7125151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74CA70-D4B5-9D47-AFFF-3C3891B01A8A}"/>
                </a:ext>
              </a:extLst>
            </p:cNvPr>
            <p:cNvSpPr/>
            <p:nvPr/>
          </p:nvSpPr>
          <p:spPr>
            <a:xfrm rot="5400000" flipH="1">
              <a:off x="6730383" y="2737389"/>
              <a:ext cx="80504" cy="939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2" name="Body Copy">
            <a:extLst>
              <a:ext uri="{FF2B5EF4-FFF2-40B4-BE49-F238E27FC236}">
                <a16:creationId xmlns:a16="http://schemas.microsoft.com/office/drawing/2014/main" id="{23CA2E03-47BC-B842-AF33-9E7B6ABD7D0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7" name="Body Copy">
            <a:extLst>
              <a:ext uri="{FF2B5EF4-FFF2-40B4-BE49-F238E27FC236}">
                <a16:creationId xmlns:a16="http://schemas.microsoft.com/office/drawing/2014/main" id="{972C5255-1DD5-58F9-D047-28CDF8523557}"/>
              </a:ext>
            </a:extLst>
          </p:cNvPr>
          <p:cNvSpPr txBox="1">
            <a:spLocks/>
          </p:cNvSpPr>
          <p:nvPr/>
        </p:nvSpPr>
        <p:spPr>
          <a:xfrm>
            <a:off x="674592" y="3440899"/>
            <a:ext cx="6647771" cy="35408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es-ES" sz="2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Cada León es importante para las personas que dependen de nosotros. Y cada club está cambiando su comunidad, convirtiéndola en un lugar más fuerte, saludable y amable para todos. 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lang="es-ES" sz="150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Durante más de un siglo, los Leones han estado ahí para nuestras comunidades, donan, apoyan y brindan servicios.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es-ES" sz="15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Para satisfacer las crecientes necesidades de nuestras comunidades, debemos invitar a nuevos socios a servir con nosotros. Para asegurarnos de estar siempre ahí y listos para servir, necesitamos crecer.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es-ES" sz="1500" b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Por eso lanzamos la </a:t>
            </a:r>
            <a:r>
              <a:rPr kumimoji="0" lang="es-ES" sz="1500" b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MISIÓN</a:t>
            </a:r>
            <a:r>
              <a:rPr kumimoji="0" lang="es-ES" sz="1500" b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</a:t>
            </a:r>
            <a:r>
              <a:rPr kumimoji="0" lang="es-ES" sz="1500" b="1" i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1.5</a:t>
            </a:r>
            <a:r>
              <a:rPr kumimoji="0" lang="es-ES" sz="1500" b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es-ES" sz="15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br>
              <a:rPr kumimoji="0" lang="es-ES" sz="15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br>
              <a:rPr kumimoji="0" lang="es-ES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endParaRPr kumimoji="0" lang="es-ES" b="1" i="0" u="none" strike="noStrike" cap="none" normalizeH="0" baseline="0" noProof="0" dirty="0">
              <a:ln>
                <a:noFill/>
              </a:ln>
              <a:solidFill>
                <a:srgbClr val="F0C3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148856-0506-D567-3915-BF00D6FE16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102607-214C-70F7-97A6-595942FC15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8" name="Background - Solid">
                <a:extLst>
                  <a:ext uri="{FF2B5EF4-FFF2-40B4-BE49-F238E27FC236}">
                    <a16:creationId xmlns:a16="http://schemas.microsoft.com/office/drawing/2014/main" id="{16C68505-F0C2-8952-1A64-49A38E1C4E0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5C828EA-2FF7-173A-4E48-2A1D7A8FD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A819C3-797F-B61A-9D59-51133C726453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age Number - White">
            <a:extLst>
              <a:ext uri="{FF2B5EF4-FFF2-40B4-BE49-F238E27FC236}">
                <a16:creationId xmlns:a16="http://schemas.microsoft.com/office/drawing/2014/main" id="{952E1C59-04A4-E805-6C0E-A358D4BB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57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61FCD-6FF0-FE0D-0810-CB46D14264CB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7E8753F5-EFEF-F061-71CA-821F107C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339EE8B-89D4-A4E4-F718-414555D7D825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C2CDC01B-FCB8-AFC8-362C-9FC6057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660C4FA6-0814-E26C-0414-E48EF29B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5FEAE1FE-E487-D3F6-3905-6774CF9DDED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7000">
                <a:solidFill>
                  <a:schemeClr val="bg1"/>
                </a:solidFill>
              </a:rPr>
              <a:t>¿ESTÁN LISTOS?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C874281-9085-FE2E-72F1-B139FE2677A3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Nunca ha habido un reto demasiado grande para los </a:t>
            </a:r>
            <a:r>
              <a:rPr lang="es-ES" sz="3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Leones</a:t>
            </a: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 </a:t>
            </a:r>
          </a:p>
          <a:p>
            <a:pPr>
              <a:spcBef>
                <a:spcPts val="1000"/>
              </a:spcBef>
            </a:pPr>
            <a:r>
              <a:rPr lang="es-ES" sz="3500">
                <a:latin typeface="Arial"/>
                <a:ea typeface="ヒラギノ角ゴ Pro W3"/>
                <a:cs typeface="Arial"/>
              </a:rPr>
              <a:t>¡</a:t>
            </a:r>
            <a:r>
              <a:rPr lang="es-ES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Aceptamos el </a:t>
            </a:r>
            <a:r>
              <a:rPr lang="es-ES" sz="350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reto</a:t>
            </a:r>
            <a:r>
              <a:rPr lang="es-ES" sz="3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3871E-0EE9-28AA-BC32-A327C32B8B8E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021753-493A-FB6E-F330-56C2A8EE9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65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" name="Mission_1-5_Launch_230710_es_LA">
            <a:hlinkClick r:id="" action="ppaction://media"/>
            <a:extLst>
              <a:ext uri="{FF2B5EF4-FFF2-40B4-BE49-F238E27FC236}">
                <a16:creationId xmlns:a16="http://schemas.microsoft.com/office/drawing/2014/main" id="{956F3108-A21D-860A-A3E0-66DD56D687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43" y="45696"/>
            <a:ext cx="12155714" cy="68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26A33130-88FD-5759-376A-0FE3830808DF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38249" y="2739110"/>
            <a:ext cx="7772400" cy="192003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s-ES" sz="110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Gracias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  <a:latin typeface="Arial"/>
                <a:cs typeface="Arial"/>
              </a:rPr>
              <a:t>© 2023 Lions International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1A173-D56F-CC2D-F6BA-C7AE399D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14" y="1260088"/>
            <a:ext cx="5888572" cy="1061140"/>
          </a:xfrm>
          <a:prstGeom prst="rect">
            <a:avLst/>
          </a:prstGeom>
        </p:spPr>
      </p:pic>
      <p:sp>
        <p:nvSpPr>
          <p:cNvPr id="4" name="Page Number - White">
            <a:extLst>
              <a:ext uri="{FF2B5EF4-FFF2-40B4-BE49-F238E27FC236}">
                <a16:creationId xmlns:a16="http://schemas.microsoft.com/office/drawing/2014/main" id="{C3309E03-9FC1-DD6C-B9B8-A6C6DCB5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E440F4-0ED3-D98F-09A5-25E5267A3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45" y="0"/>
            <a:ext cx="7489142" cy="6868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9E6B00C-EF31-2C2E-B3C8-AAB28DCAFB28}"/>
              </a:ext>
            </a:extLst>
          </p:cNvPr>
          <p:cNvSpPr/>
          <p:nvPr/>
        </p:nvSpPr>
        <p:spPr>
          <a:xfrm>
            <a:off x="3105962" y="736"/>
            <a:ext cx="10617955" cy="6868150"/>
          </a:xfrm>
          <a:custGeom>
            <a:avLst/>
            <a:gdLst>
              <a:gd name="connsiteX0" fmla="*/ 3959471 w 10602263"/>
              <a:gd name="connsiteY0" fmla="*/ 0 h 6858000"/>
              <a:gd name="connsiteX1" fmla="*/ 6858000 w 10602263"/>
              <a:gd name="connsiteY1" fmla="*/ 0 h 6858000"/>
              <a:gd name="connsiteX2" fmla="*/ 6858000 w 10602263"/>
              <a:gd name="connsiteY2" fmla="*/ 0 h 6858000"/>
              <a:gd name="connsiteX3" fmla="*/ 7703734 w 10602263"/>
              <a:gd name="connsiteY3" fmla="*/ 0 h 6858000"/>
              <a:gd name="connsiteX4" fmla="*/ 8396868 w 10602263"/>
              <a:gd name="connsiteY4" fmla="*/ 0 h 6858000"/>
              <a:gd name="connsiteX5" fmla="*/ 10602263 w 10602263"/>
              <a:gd name="connsiteY5" fmla="*/ 0 h 6858000"/>
              <a:gd name="connsiteX6" fmla="*/ 10602263 w 10602263"/>
              <a:gd name="connsiteY6" fmla="*/ 6858000 h 6858000"/>
              <a:gd name="connsiteX7" fmla="*/ 8396868 w 10602263"/>
              <a:gd name="connsiteY7" fmla="*/ 6858000 h 6858000"/>
              <a:gd name="connsiteX8" fmla="*/ 6858000 w 10602263"/>
              <a:gd name="connsiteY8" fmla="*/ 6858000 h 6858000"/>
              <a:gd name="connsiteX9" fmla="*/ 3744263 w 10602263"/>
              <a:gd name="connsiteY9" fmla="*/ 6858000 h 6858000"/>
              <a:gd name="connsiteX10" fmla="*/ 1538868 w 10602263"/>
              <a:gd name="connsiteY10" fmla="*/ 6858000 h 6858000"/>
              <a:gd name="connsiteX11" fmla="*/ 0 w 1060226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02263" h="6858000">
                <a:moveTo>
                  <a:pt x="3959471" y="0"/>
                </a:moveTo>
                <a:lnTo>
                  <a:pt x="6858000" y="0"/>
                </a:lnTo>
                <a:lnTo>
                  <a:pt x="6858000" y="0"/>
                </a:lnTo>
                <a:lnTo>
                  <a:pt x="7703734" y="0"/>
                </a:lnTo>
                <a:lnTo>
                  <a:pt x="8396868" y="0"/>
                </a:lnTo>
                <a:lnTo>
                  <a:pt x="10602263" y="0"/>
                </a:lnTo>
                <a:lnTo>
                  <a:pt x="10602263" y="6858000"/>
                </a:lnTo>
                <a:lnTo>
                  <a:pt x="8396868" y="6858000"/>
                </a:lnTo>
                <a:lnTo>
                  <a:pt x="6858000" y="6858000"/>
                </a:lnTo>
                <a:lnTo>
                  <a:pt x="3744263" y="6858000"/>
                </a:lnTo>
                <a:lnTo>
                  <a:pt x="15388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Large #">
            <a:extLst>
              <a:ext uri="{FF2B5EF4-FFF2-40B4-BE49-F238E27FC236}">
                <a16:creationId xmlns:a16="http://schemas.microsoft.com/office/drawing/2014/main" id="{8EBF79A8-2018-D1C8-8535-6F8C80EB515A}"/>
              </a:ext>
            </a:extLst>
          </p:cNvPr>
          <p:cNvSpPr txBox="1"/>
          <p:nvPr/>
        </p:nvSpPr>
        <p:spPr>
          <a:xfrm>
            <a:off x="6275319" y="1453427"/>
            <a:ext cx="6273174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50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Los mayores cambios empiezan </a:t>
            </a:r>
            <a:br>
              <a:rPr lang="es-ES" sz="5000" b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s-ES" sz="50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con ustedes.</a:t>
            </a: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BCC22F19-9768-3A34-5F7A-DDC6F7A53AB2}"/>
              </a:ext>
            </a:extLst>
          </p:cNvPr>
          <p:cNvSpPr txBox="1">
            <a:spLocks/>
          </p:cNvSpPr>
          <p:nvPr/>
        </p:nvSpPr>
        <p:spPr>
          <a:xfrm>
            <a:off x="6309439" y="4239522"/>
            <a:ext cx="4736225" cy="20787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180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La </a:t>
            </a:r>
            <a:r>
              <a:rPr lang="es-ES" sz="1800" i="1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MISIÓN</a:t>
            </a:r>
            <a:r>
              <a:rPr lang="es-ES" sz="1800" b="1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1.5</a:t>
            </a:r>
            <a:r>
              <a:rPr lang="es-ES" sz="180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 es la campaña para llegar a tener 1.5 millones de socios en todo el mundo a más tardar el 1 de julio del 2027 para así poder satisfacer mejor las crecientes necesidades de las comunidades y atender a más personas que nunca.</a:t>
            </a:r>
          </a:p>
          <a:p>
            <a:pPr>
              <a:buSzPct val="120000"/>
            </a:pPr>
            <a:endParaRPr lang="en-US" sz="1800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es-ES" sz="1800" b="1" i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Cuanto más crecemos, más podemos dar.</a:t>
            </a:r>
          </a:p>
        </p:txBody>
      </p:sp>
      <p:sp>
        <p:nvSpPr>
          <p:cNvPr id="8" name="Graphic 35">
            <a:extLst>
              <a:ext uri="{FF2B5EF4-FFF2-40B4-BE49-F238E27FC236}">
                <a16:creationId xmlns:a16="http://schemas.microsoft.com/office/drawing/2014/main" id="{D40B5A60-F96E-1034-146E-F8203CC72B70}"/>
              </a:ext>
            </a:extLst>
          </p:cNvPr>
          <p:cNvSpPr/>
          <p:nvPr/>
        </p:nvSpPr>
        <p:spPr>
          <a:xfrm rot="10800000">
            <a:off x="-5444" y="-1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C7040-0A97-5033-4BD2-18A157AAE512}"/>
              </a:ext>
            </a:extLst>
          </p:cNvPr>
          <p:cNvSpPr/>
          <p:nvPr/>
        </p:nvSpPr>
        <p:spPr>
          <a:xfrm rot="5400000" flipH="1">
            <a:off x="6657398" y="3611017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478B4C-96E9-A495-917A-8224823D063C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A5A09C-B6B4-19C7-A00F-E5261D68495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3" name="Background - Solid">
                <a:extLst>
                  <a:ext uri="{FF2B5EF4-FFF2-40B4-BE49-F238E27FC236}">
                    <a16:creationId xmlns:a16="http://schemas.microsoft.com/office/drawing/2014/main" id="{4A985116-FBEF-06F8-7772-889C07A5021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E4348B5-BFDE-F6E8-644B-637F5C4ED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BF9331-D1B2-E724-296E-3FD30016DEC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Graphic 35">
            <a:extLst>
              <a:ext uri="{FF2B5EF4-FFF2-40B4-BE49-F238E27FC236}">
                <a16:creationId xmlns:a16="http://schemas.microsoft.com/office/drawing/2014/main" id="{DA59CD79-B7A4-9652-91B2-4DDBF72F7F64}"/>
              </a:ext>
            </a:extLst>
          </p:cNvPr>
          <p:cNvSpPr/>
          <p:nvPr/>
        </p:nvSpPr>
        <p:spPr>
          <a:xfrm rot="10800000">
            <a:off x="-3048" y="0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06AF65C7-6EA1-1265-BD47-ED7EB3B4E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0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6825" y="1986032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600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El mundo necesita </a:t>
            </a: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D629DF0C-BB5A-7A7E-C418-8C0F4211D219}"/>
              </a:ext>
            </a:extLst>
          </p:cNvPr>
          <p:cNvSpPr txBox="1">
            <a:spLocks/>
          </p:cNvSpPr>
          <p:nvPr/>
        </p:nvSpPr>
        <p:spPr>
          <a:xfrm>
            <a:off x="6825" y="4675770"/>
            <a:ext cx="12182692" cy="8243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s-ES" sz="600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como nunca antes.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2FAB0A-A9D2-B556-F290-C6BD0A05769A}"/>
              </a:ext>
            </a:extLst>
          </p:cNvPr>
          <p:cNvSpPr txBox="1">
            <a:spLocks/>
          </p:cNvSpPr>
          <p:nvPr/>
        </p:nvSpPr>
        <p:spPr>
          <a:xfrm>
            <a:off x="6825" y="2783398"/>
            <a:ext cx="12182692" cy="203093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1250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LEONES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83063-EC6F-99B5-EA83-FB89F4DCA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Mission_1-5_Teaser_230815_es_LA">
            <a:hlinkClick r:id="" action="ppaction://media"/>
            <a:extLst>
              <a:ext uri="{FF2B5EF4-FFF2-40B4-BE49-F238E27FC236}">
                <a16:creationId xmlns:a16="http://schemas.microsoft.com/office/drawing/2014/main" id="{D90DD276-5976-30A0-CD07-6D6D96725A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"/>
            <a:ext cx="12191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-20626" y="2662035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s-ES" sz="600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Entonces, ¿por qué hay que crecer</a:t>
            </a:r>
            <a:r>
              <a:rPr lang="es-ES" sz="6000">
                <a:solidFill>
                  <a:srgbClr val="EBB7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?</a:t>
            </a: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950ED2-B21F-19B4-160E-E9F7128131F2}"/>
              </a:ext>
            </a:extLst>
          </p:cNvPr>
          <p:cNvSpPr txBox="1"/>
          <p:nvPr/>
        </p:nvSpPr>
        <p:spPr>
          <a:xfrm>
            <a:off x="3018217" y="3947692"/>
            <a:ext cx="61555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¿Cuáles son las oportunidades de liderato para los Leones?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8C695-0FD9-0CA5-F35C-AB7E2E553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F72B06CB-759D-0B1C-1ECC-68152494BDB0}"/>
              </a:ext>
            </a:extLst>
          </p:cNvPr>
          <p:cNvSpPr/>
          <p:nvPr/>
        </p:nvSpPr>
        <p:spPr>
          <a:xfrm>
            <a:off x="6122" y="2321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2854DC-8C47-A66F-07A8-5C4B25B95656}"/>
              </a:ext>
            </a:extLst>
          </p:cNvPr>
          <p:cNvGrpSpPr/>
          <p:nvPr/>
        </p:nvGrpSpPr>
        <p:grpSpPr>
          <a:xfrm>
            <a:off x="974416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E56DD7-B4FD-B24D-7C40-3C072C335533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AE198A6-2464-1AF1-6DD5-C8FCF8E3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F85CC1-455C-14B9-6BB0-7E85DFACC226}"/>
              </a:ext>
            </a:extLst>
          </p:cNvPr>
          <p:cNvGrpSpPr/>
          <p:nvPr/>
        </p:nvGrpSpPr>
        <p:grpSpPr>
          <a:xfrm>
            <a:off x="7395818" y="2072617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76ACB1-CBAD-6008-BC82-EBD88D096F96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F857828-83A0-7224-E71A-C30DB600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DC06BB4-9EA1-EB73-9501-00A599E37C02}"/>
              </a:ext>
            </a:extLst>
          </p:cNvPr>
          <p:cNvGrpSpPr/>
          <p:nvPr/>
        </p:nvGrpSpPr>
        <p:grpSpPr>
          <a:xfrm>
            <a:off x="5047471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7F34B4-5571-E194-384B-3FCBAABB00A5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DCF2A41-434A-2731-6B81-128B8F63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E8C6914-2A70-84C4-AF39-332698862FAE}"/>
              </a:ext>
            </a:extLst>
          </p:cNvPr>
          <p:cNvGrpSpPr/>
          <p:nvPr/>
        </p:nvGrpSpPr>
        <p:grpSpPr>
          <a:xfrm>
            <a:off x="2699123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5353E34-B591-4A00-071F-68F65898825A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244622F-F65E-8CA5-EECF-0129408E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8D62C5-1C65-8070-E313-F974942185DF}"/>
              </a:ext>
            </a:extLst>
          </p:cNvPr>
          <p:cNvGrpSpPr/>
          <p:nvPr/>
        </p:nvGrpSpPr>
        <p:grpSpPr>
          <a:xfrm>
            <a:off x="35077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780A9FE-8D83-A112-9860-DFCAE8AEFE92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A419017-47F2-CBA2-EA71-0D2AE55B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sp>
        <p:nvSpPr>
          <p:cNvPr id="9" name="Body Copy">
            <a:extLst>
              <a:ext uri="{FF2B5EF4-FFF2-40B4-BE49-F238E27FC236}">
                <a16:creationId xmlns:a16="http://schemas.microsoft.com/office/drawing/2014/main" id="{0B430606-7096-46E5-9278-3F82ACB9C2D9}"/>
              </a:ext>
            </a:extLst>
          </p:cNvPr>
          <p:cNvSpPr txBox="1">
            <a:spLocks/>
          </p:cNvSpPr>
          <p:nvPr/>
        </p:nvSpPr>
        <p:spPr>
          <a:xfrm>
            <a:off x="457985" y="831820"/>
            <a:ext cx="6026521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es-ES" sz="5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Beneficios clave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1EB1D-601F-B034-EC21-E297AF283040}"/>
              </a:ext>
            </a:extLst>
          </p:cNvPr>
          <p:cNvSpPr/>
          <p:nvPr/>
        </p:nvSpPr>
        <p:spPr>
          <a:xfrm flipH="1">
            <a:off x="6944048" y="939217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5025E8-7B6F-10E6-5C8D-D6A09AC7ED97}"/>
              </a:ext>
            </a:extLst>
          </p:cNvPr>
          <p:cNvSpPr txBox="1"/>
          <p:nvPr/>
        </p:nvSpPr>
        <p:spPr>
          <a:xfrm>
            <a:off x="8099066" y="771931"/>
            <a:ext cx="35757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No crecemos juntos si actuamos solos.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6142E9-03AC-F024-23D6-02F030F3C29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DE94BC-5174-1B1B-C254-F83BB83CD995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7" name="Background - Solid">
                <a:extLst>
                  <a:ext uri="{FF2B5EF4-FFF2-40B4-BE49-F238E27FC236}">
                    <a16:creationId xmlns:a16="http://schemas.microsoft.com/office/drawing/2014/main" id="{B82DE017-3C43-7B9C-A100-E9CC1B1B18F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198E51-06C7-1D45-B104-4A2D7B6CF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34E7058-FC02-5397-1EB6-437D676EE346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8423E237-D12A-C2F2-87E4-582DFBA5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A3E22-2DA8-4BF0-E810-C0847797362C}"/>
              </a:ext>
            </a:extLst>
          </p:cNvPr>
          <p:cNvSpPr txBox="1"/>
          <p:nvPr/>
        </p:nvSpPr>
        <p:spPr>
          <a:xfrm>
            <a:off x="350783" y="2948171"/>
            <a:ext cx="2094004" cy="2549929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100" b="1" i="0" u="none" strike="noStrike" cap="none" normalizeH="0" baseline="0" noProof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Mayor capacidad de servicio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14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Al invitar a socios nuevos a su club aumentará su capacidad para servir a su comunidad y a las personas que dependen de usted.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F385FA-EA2A-2A26-C711-C08D520EBF2A}"/>
              </a:ext>
            </a:extLst>
          </p:cNvPr>
          <p:cNvSpPr txBox="1"/>
          <p:nvPr/>
        </p:nvSpPr>
        <p:spPr>
          <a:xfrm>
            <a:off x="2699129" y="2948171"/>
            <a:ext cx="2094004" cy="3057760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s-ES" sz="2100" b="1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Mayor diversidad e inclusión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14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Los Leones no solo servimos al mundo, sino que representamos al mundo al que servimos. Y a medida que las comunidades siguen evolucionando y diversificándose, debe ocurrir lo mismo con nuestros socios.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09A14-0CA5-76DD-B6EA-CF080EC4D6D2}"/>
              </a:ext>
            </a:extLst>
          </p:cNvPr>
          <p:cNvSpPr txBox="1"/>
          <p:nvPr/>
        </p:nvSpPr>
        <p:spPr>
          <a:xfrm>
            <a:off x="5047475" y="2948171"/>
            <a:ext cx="2094004" cy="3488647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100" b="1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Mayor promoción del cambio</a:t>
            </a:r>
          </a:p>
          <a:p>
            <a:pPr fontAlgn="base">
              <a:spcAft>
                <a:spcPts val="600"/>
              </a:spcAft>
              <a:buFont typeface="Arial" pitchFamily="34" charset="0"/>
              <a:defRPr/>
            </a:pPr>
            <a:r>
              <a:rPr kumimoji="0" lang="es-ES" sz="14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Cada León nuevo aporta una serie de ideas nuevas y otro par de manos a nuestro servicio. </a:t>
            </a:r>
            <a:r>
              <a:rPr lang="es-ES" sz="14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 medida que ustedes crecen</a:t>
            </a:r>
            <a:r>
              <a:rPr kumimoji="0" lang="es-ES" sz="14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, aumenta su impacto</a:t>
            </a:r>
            <a:r>
              <a:rPr lang="es-ES" sz="14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a nivel local y se amplía su influencia en la comunidad, y nuestro impacto global aumenta.</a:t>
            </a:r>
            <a:r>
              <a:rPr kumimoji="0" lang="es-ES" sz="14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D3690-D40F-E697-3A17-47EAF2225982}"/>
              </a:ext>
            </a:extLst>
          </p:cNvPr>
          <p:cNvSpPr txBox="1"/>
          <p:nvPr/>
        </p:nvSpPr>
        <p:spPr>
          <a:xfrm>
            <a:off x="7395821" y="2948171"/>
            <a:ext cx="2094004" cy="2376035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s-ES" sz="2100" b="1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Mayores beneficios para los socios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14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Los Leones no solo servimos juntos, sino que crecemos juntos. Por ello, el crecimiento de los clubes, en todos los niveles y en todo el mundo, nos beneficia a todos.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11E60-C085-1B75-F83F-C4E726298A4A}"/>
              </a:ext>
            </a:extLst>
          </p:cNvPr>
          <p:cNvSpPr txBox="1"/>
          <p:nvPr/>
        </p:nvSpPr>
        <p:spPr>
          <a:xfrm>
            <a:off x="9744162" y="2857240"/>
            <a:ext cx="2094004" cy="3702552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Más fuertes en todos los niveles del Leonismo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El aumento de socios fortalece el Leonismo. Cuantos más socios tengamos, más recursos tendrán la Asociación, los distritos y los clubes para cumplir la misión de servicio, tanto en la comunidad como en todo el mundo.</a:t>
            </a:r>
          </a:p>
        </p:txBody>
      </p:sp>
    </p:spTree>
    <p:extLst>
      <p:ext uri="{BB962C8B-B14F-4D97-AF65-F5344CB8AC3E}">
        <p14:creationId xmlns:p14="http://schemas.microsoft.com/office/powerpoint/2010/main" val="1029569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10572</TotalTime>
  <Words>5035</Words>
  <Application>Microsoft Office PowerPoint</Application>
  <PresentationFormat>Widescreen</PresentationFormat>
  <Paragraphs>550</Paragraphs>
  <Slides>42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Arial,Sans-Serif</vt:lpstr>
      <vt:lpstr>Calibri</vt:lpstr>
      <vt:lpstr>Calibri Light</vt:lpstr>
      <vt:lpstr>Courier New</vt:lpstr>
      <vt:lpstr>Helvetica</vt:lpstr>
      <vt:lpstr>Helvetica Neue</vt:lpstr>
      <vt:lpstr>Open Sans Light</vt:lpstr>
      <vt:lpstr>Open Sans Regular</vt:lpstr>
      <vt:lpstr>Segoe UI</vt:lpstr>
      <vt:lpstr>Segoe UI Semibold</vt:lpstr>
      <vt:lpstr>Symbol</vt:lpstr>
      <vt:lpstr>Office Theme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Gnall, Steve</dc:creator>
  <cp:lastModifiedBy>Tait, Christine</cp:lastModifiedBy>
  <cp:revision>1022</cp:revision>
  <dcterms:created xsi:type="dcterms:W3CDTF">2023-06-09T13:30:04Z</dcterms:created>
  <dcterms:modified xsi:type="dcterms:W3CDTF">2024-01-12T21:40:04Z</dcterms:modified>
</cp:coreProperties>
</file>