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3"/>
  </p:notesMasterIdLst>
  <p:handoutMasterIdLst>
    <p:handoutMasterId r:id="rId34"/>
  </p:handoutMasterIdLst>
  <p:sldIdLst>
    <p:sldId id="961" r:id="rId7"/>
    <p:sldId id="1153" r:id="rId8"/>
    <p:sldId id="1140" r:id="rId9"/>
    <p:sldId id="1141" r:id="rId10"/>
    <p:sldId id="1127" r:id="rId11"/>
    <p:sldId id="968" r:id="rId12"/>
    <p:sldId id="1135" r:id="rId13"/>
    <p:sldId id="1136" r:id="rId14"/>
    <p:sldId id="1137" r:id="rId15"/>
    <p:sldId id="1121" r:id="rId16"/>
    <p:sldId id="1967" r:id="rId17"/>
    <p:sldId id="1139" r:id="rId18"/>
    <p:sldId id="1161" r:id="rId19"/>
    <p:sldId id="1163" r:id="rId20"/>
    <p:sldId id="2033" r:id="rId21"/>
    <p:sldId id="983" r:id="rId22"/>
    <p:sldId id="1968" r:id="rId23"/>
    <p:sldId id="2037" r:id="rId24"/>
    <p:sldId id="1148" r:id="rId25"/>
    <p:sldId id="2038" r:id="rId26"/>
    <p:sldId id="2039" r:id="rId27"/>
    <p:sldId id="1172" r:id="rId28"/>
    <p:sldId id="2041" r:id="rId29"/>
    <p:sldId id="1151" r:id="rId30"/>
    <p:sldId id="1134" r:id="rId31"/>
    <p:sldId id="1977" r:id="rId3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69"/>
    <a:srgbClr val="00338D"/>
    <a:srgbClr val="732E81"/>
    <a:srgbClr val="FF5C35"/>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87662" autoAdjust="0"/>
  </p:normalViewPr>
  <p:slideViewPr>
    <p:cSldViewPr showGuides="1">
      <p:cViewPr varScale="1">
        <p:scale>
          <a:sx n="100" d="100"/>
          <a:sy n="100" d="100"/>
        </p:scale>
        <p:origin x="1032"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Formar un equipo</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Crear una visión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Elaborar un plan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Conseguir el éxito</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custScaleX="105128">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custT="1"/>
      <dgm:spPr/>
      <dgm:t>
        <a:bodyPr/>
        <a:lstStyle/>
        <a:p>
          <a:r>
            <a:rPr lang="es-ES" sz="2000" dirty="0">
              <a:solidFill>
                <a:schemeClr val="tx1"/>
              </a:solidFill>
              <a:latin typeface="Calibri" panose="020F0502020204030204" pitchFamily="34" charset="0"/>
              <a:cs typeface="Calibri" panose="020F0502020204030204" pitchFamily="34" charset="0"/>
            </a:rPr>
            <a:t>Aumentar en número de socios del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custT="1"/>
      <dgm:spPr/>
      <dgm:t>
        <a:bodyPr/>
        <a:lstStyle/>
        <a:p>
          <a:r>
            <a:rPr lang="es-ES" sz="2000" dirty="0">
              <a:solidFill>
                <a:schemeClr val="tx1"/>
              </a:solidFill>
              <a:latin typeface="Calibri" panose="020F0502020204030204" pitchFamily="34" charset="0"/>
              <a:cs typeface="Calibri" panose="020F0502020204030204" pitchFamily="34" charset="0"/>
            </a:rPr>
            <a:t>Revitalizar el club con nuevas oportunidades de servicio</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custT="1"/>
      <dgm:spPr/>
      <dgm:t>
        <a:bodyPr/>
        <a:lstStyle/>
        <a:p>
          <a:r>
            <a:rPr lang="es-ES" sz="2000" dirty="0">
              <a:solidFill>
                <a:schemeClr val="tx1"/>
              </a:solidFill>
              <a:latin typeface="Calibri" panose="020F0502020204030204" pitchFamily="34" charset="0"/>
              <a:cs typeface="Calibri" panose="020F0502020204030204" pitchFamily="34" charset="0"/>
            </a:rPr>
            <a:t>Rejuvenecer al club con socios nuevos</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custT="1"/>
      <dgm:spPr/>
      <dgm:t>
        <a:bodyPr/>
        <a:lstStyle/>
        <a:p>
          <a:r>
            <a:rPr lang="es-ES" sz="2000" dirty="0">
              <a:solidFill>
                <a:schemeClr val="tx1"/>
              </a:solidFill>
              <a:latin typeface="Calibri" panose="020F0502020204030204" pitchFamily="34" charset="0"/>
              <a:cs typeface="Calibri" panose="020F0502020204030204" pitchFamily="34" charset="0"/>
            </a:rPr>
            <a:t>Destacarse en desarrollo de liderato y el funcionamiento del club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custT="1"/>
      <dgm:spPr/>
      <dgm:t>
        <a:bodyPr/>
        <a:lstStyle/>
        <a:p>
          <a:r>
            <a:rPr lang="es-ES" sz="2000" dirty="0">
              <a:solidFill>
                <a:schemeClr val="accent6"/>
              </a:solidFill>
              <a:latin typeface="Calibri" panose="020F0502020204030204" pitchFamily="34" charset="0"/>
              <a:cs typeface="Calibri" panose="020F0502020204030204" pitchFamily="34" charset="0"/>
            </a:rPr>
            <a:t>Compartir los logros del club con la comunidad</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es-ES" sz="1200">
              <a:solidFill>
                <a:schemeClr val="bg1"/>
              </a:solidFill>
              <a:latin typeface="Calibri" panose="020F0502020204030204" pitchFamily="34" charset="0"/>
              <a:cs typeface="Calibri" panose="020F0502020204030204" pitchFamily="34" charset="0"/>
            </a:rPr>
            <a:t>Compartir</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es-ES" sz="1200">
              <a:solidFill>
                <a:schemeClr val="bg1"/>
              </a:solidFill>
              <a:latin typeface="Calibri" panose="020F0502020204030204" pitchFamily="34" charset="0"/>
              <a:cs typeface="Calibri" panose="020F0502020204030204" pitchFamily="34" charset="0"/>
            </a:rPr>
            <a:t>Apoyar</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es-ES" sz="1200">
              <a:solidFill>
                <a:schemeClr val="bg1"/>
              </a:solidFill>
              <a:latin typeface="Calibri" panose="020F0502020204030204" pitchFamily="34" charset="0"/>
              <a:cs typeface="Calibri" panose="020F0502020204030204" pitchFamily="34" charset="0"/>
            </a:rPr>
            <a:t>Reconocer</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es-ES" sz="1200">
              <a:solidFill>
                <a:schemeClr val="bg1"/>
              </a:solidFill>
              <a:latin typeface="Calibri" panose="020F0502020204030204" pitchFamily="34" charset="0"/>
              <a:cs typeface="Calibri" panose="020F0502020204030204" pitchFamily="34" charset="0"/>
            </a:rPr>
            <a:t>Evaluar</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es-ES" sz="1200">
              <a:solidFill>
                <a:schemeClr val="bg1"/>
              </a:solidFill>
              <a:latin typeface="Calibri" panose="020F0502020204030204" pitchFamily="34" charset="0"/>
              <a:cs typeface="Calibri" panose="020F0502020204030204" pitchFamily="34" charset="0"/>
            </a:rPr>
            <a:t>Cambiar</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1" y="0"/>
          <a:ext cx="1517905" cy="906542"/>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Formar un equipo</a:t>
          </a:r>
        </a:p>
      </dsp:txBody>
      <dsp:txXfrm>
        <a:off x="26553" y="26552"/>
        <a:ext cx="1464801" cy="853438"/>
      </dsp:txXfrm>
    </dsp:sp>
    <dsp:sp modelId="{7C60905F-858E-3D45-BDCF-8E59A2EDBDC4}">
      <dsp:nvSpPr>
        <dsp:cNvPr id="0" name=""/>
        <dsp:cNvSpPr/>
      </dsp:nvSpPr>
      <dsp:spPr>
        <a:xfrm>
          <a:off x="1669697" y="265050"/>
          <a:ext cx="321795" cy="376440"/>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69697" y="340338"/>
        <a:ext cx="225257" cy="225864"/>
      </dsp:txXfrm>
    </dsp:sp>
    <dsp:sp modelId="{E8342DD9-3EB7-044E-AC87-2159238855B0}">
      <dsp:nvSpPr>
        <dsp:cNvPr id="0" name=""/>
        <dsp:cNvSpPr/>
      </dsp:nvSpPr>
      <dsp:spPr>
        <a:xfrm>
          <a:off x="2125069" y="0"/>
          <a:ext cx="1517905" cy="906542"/>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Crear una visión</a:t>
          </a:r>
        </a:p>
      </dsp:txBody>
      <dsp:txXfrm>
        <a:off x="2151621" y="26552"/>
        <a:ext cx="1464801" cy="853438"/>
      </dsp:txXfrm>
    </dsp:sp>
    <dsp:sp modelId="{B54B4899-8638-1D4E-9510-CDD331AF6A4C}">
      <dsp:nvSpPr>
        <dsp:cNvPr id="0" name=""/>
        <dsp:cNvSpPr/>
      </dsp:nvSpPr>
      <dsp:spPr>
        <a:xfrm>
          <a:off x="3794764" y="265050"/>
          <a:ext cx="321795" cy="376440"/>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794764" y="340338"/>
        <a:ext cx="225257" cy="225864"/>
      </dsp:txXfrm>
    </dsp:sp>
    <dsp:sp modelId="{BEB34310-ABF7-2D43-851D-F592E75CB68F}">
      <dsp:nvSpPr>
        <dsp:cNvPr id="0" name=""/>
        <dsp:cNvSpPr/>
      </dsp:nvSpPr>
      <dsp:spPr>
        <a:xfrm>
          <a:off x="4250136" y="0"/>
          <a:ext cx="1517905" cy="906542"/>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Elaborar un plan</a:t>
          </a:r>
        </a:p>
      </dsp:txBody>
      <dsp:txXfrm>
        <a:off x="4276688" y="26552"/>
        <a:ext cx="1464801" cy="853438"/>
      </dsp:txXfrm>
    </dsp:sp>
    <dsp:sp modelId="{CA339F13-2EEE-8C42-BA2D-5E6BA45F7F5D}">
      <dsp:nvSpPr>
        <dsp:cNvPr id="0" name=""/>
        <dsp:cNvSpPr/>
      </dsp:nvSpPr>
      <dsp:spPr>
        <a:xfrm>
          <a:off x="5919832" y="265050"/>
          <a:ext cx="321795" cy="376440"/>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19832" y="340338"/>
        <a:ext cx="225257" cy="225864"/>
      </dsp:txXfrm>
    </dsp:sp>
    <dsp:sp modelId="{A036C3C0-EC55-8E47-B730-4BF68E881699}">
      <dsp:nvSpPr>
        <dsp:cNvPr id="0" name=""/>
        <dsp:cNvSpPr/>
      </dsp:nvSpPr>
      <dsp:spPr>
        <a:xfrm>
          <a:off x="6375203" y="0"/>
          <a:ext cx="1595743" cy="906542"/>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Conseguir el éxito</a:t>
          </a:r>
        </a:p>
      </dsp:txBody>
      <dsp:txXfrm>
        <a:off x="6401755" y="26552"/>
        <a:ext cx="1542639" cy="853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latin typeface="Calibri" panose="020F0502020204030204" pitchFamily="34" charset="0"/>
              <a:cs typeface="Calibri" panose="020F0502020204030204" pitchFamily="34" charset="0"/>
            </a:rPr>
            <a:t>Aumentar en número de socios del club</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latin typeface="Calibri" panose="020F0502020204030204" pitchFamily="34" charset="0"/>
              <a:cs typeface="Calibri" panose="020F0502020204030204" pitchFamily="34" charset="0"/>
            </a:rPr>
            <a:t>Rejuvenecer al club con socios nuevos</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latin typeface="Calibri" panose="020F0502020204030204" pitchFamily="34" charset="0"/>
              <a:cs typeface="Calibri" panose="020F0502020204030204" pitchFamily="34" charset="0"/>
            </a:rPr>
            <a:t>Revitalizar el club con nuevas oportunidades de servicio</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latin typeface="Calibri" panose="020F0502020204030204" pitchFamily="34" charset="0"/>
              <a:cs typeface="Calibri" panose="020F0502020204030204" pitchFamily="34" charset="0"/>
            </a:rPr>
            <a:t>Destacarse en desarrollo de liderato y el funcionamiento del club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accent6"/>
              </a:solidFill>
              <a:latin typeface="Calibri" panose="020F0502020204030204" pitchFamily="34" charset="0"/>
              <a:cs typeface="Calibri" panose="020F0502020204030204" pitchFamily="34" charset="0"/>
            </a:rPr>
            <a:t>Compartir los logros del club con la comunidad</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00046"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Compartir</a:t>
          </a:r>
        </a:p>
      </dsp:txBody>
      <dsp:txXfrm>
        <a:off x="3000046" y="22775"/>
        <a:ext cx="799390" cy="799390"/>
      </dsp:txXfrm>
    </dsp:sp>
    <dsp:sp modelId="{38F3E115-2726-41E2-A1A9-A5F5D41654D6}">
      <dsp:nvSpPr>
        <dsp:cNvPr id="0" name=""/>
        <dsp:cNvSpPr/>
      </dsp:nvSpPr>
      <dsp:spPr>
        <a:xfrm>
          <a:off x="1119928" y="-309"/>
          <a:ext cx="2996718" cy="2996718"/>
        </a:xfrm>
        <a:prstGeom prst="circularArrow">
          <a:avLst>
            <a:gd name="adj1" fmla="val 5202"/>
            <a:gd name="adj2" fmla="val 336027"/>
            <a:gd name="adj3" fmla="val 21292777"/>
            <a:gd name="adj4" fmla="val 1976664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83011" y="1509188"/>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Apoyar</a:t>
          </a:r>
        </a:p>
      </dsp:txBody>
      <dsp:txXfrm>
        <a:off x="3483011" y="1509188"/>
        <a:ext cx="799390" cy="799390"/>
      </dsp:txXfrm>
    </dsp:sp>
    <dsp:sp modelId="{8BA4A4AD-AE21-4519-907E-3292F261B497}">
      <dsp:nvSpPr>
        <dsp:cNvPr id="0" name=""/>
        <dsp:cNvSpPr/>
      </dsp:nvSpPr>
      <dsp:spPr>
        <a:xfrm>
          <a:off x="1119928" y="-309"/>
          <a:ext cx="2996718" cy="2996718"/>
        </a:xfrm>
        <a:prstGeom prst="circularArrow">
          <a:avLst>
            <a:gd name="adj1" fmla="val 5202"/>
            <a:gd name="adj2" fmla="val 336027"/>
            <a:gd name="adj3" fmla="val 4014216"/>
            <a:gd name="adj4" fmla="val 2253875"/>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18592" y="2427842"/>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Reconocer</a:t>
          </a:r>
        </a:p>
      </dsp:txBody>
      <dsp:txXfrm>
        <a:off x="2218592" y="2427842"/>
        <a:ext cx="799390" cy="799390"/>
      </dsp:txXfrm>
    </dsp:sp>
    <dsp:sp modelId="{9E39B2B2-8846-4D64-9C36-18324217A6E5}">
      <dsp:nvSpPr>
        <dsp:cNvPr id="0" name=""/>
        <dsp:cNvSpPr/>
      </dsp:nvSpPr>
      <dsp:spPr>
        <a:xfrm>
          <a:off x="1119928" y="-309"/>
          <a:ext cx="2996718" cy="2996718"/>
        </a:xfrm>
        <a:prstGeom prst="circularArrow">
          <a:avLst>
            <a:gd name="adj1" fmla="val 5202"/>
            <a:gd name="adj2" fmla="val 336027"/>
            <a:gd name="adj3" fmla="val 8210097"/>
            <a:gd name="adj4" fmla="val 644975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724177" y="1509188"/>
          <a:ext cx="1259383"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Evaluar</a:t>
          </a:r>
        </a:p>
      </dsp:txBody>
      <dsp:txXfrm>
        <a:off x="724177" y="1509188"/>
        <a:ext cx="1259383" cy="799390"/>
      </dsp:txXfrm>
    </dsp:sp>
    <dsp:sp modelId="{2E3351E2-2A4A-4DA6-8386-CAD3C32A7C8A}">
      <dsp:nvSpPr>
        <dsp:cNvPr id="0" name=""/>
        <dsp:cNvSpPr/>
      </dsp:nvSpPr>
      <dsp:spPr>
        <a:xfrm>
          <a:off x="1119928" y="-309"/>
          <a:ext cx="2996718" cy="2996718"/>
        </a:xfrm>
        <a:prstGeom prst="circularArrow">
          <a:avLst>
            <a:gd name="adj1" fmla="val 5202"/>
            <a:gd name="adj2" fmla="val 336027"/>
            <a:gd name="adj3" fmla="val 12297326"/>
            <a:gd name="adj4" fmla="val 10771196"/>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437139"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Cambiar</a:t>
          </a:r>
        </a:p>
      </dsp:txBody>
      <dsp:txXfrm>
        <a:off x="1437139" y="22775"/>
        <a:ext cx="799390" cy="799390"/>
      </dsp:txXfrm>
    </dsp:sp>
    <dsp:sp modelId="{530FA79C-3F31-40E4-83D7-8F47B18CD322}">
      <dsp:nvSpPr>
        <dsp:cNvPr id="0" name=""/>
        <dsp:cNvSpPr/>
      </dsp:nvSpPr>
      <dsp:spPr>
        <a:xfrm>
          <a:off x="1119928" y="-309"/>
          <a:ext cx="2996718" cy="2996718"/>
        </a:xfrm>
        <a:prstGeom prst="circularArrow">
          <a:avLst>
            <a:gd name="adj1" fmla="val 5202"/>
            <a:gd name="adj2" fmla="val 336027"/>
            <a:gd name="adj3" fmla="val 16865206"/>
            <a:gd name="adj4" fmla="val 1519876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s-ES"/>
              <a:t>Pasado, presente y futuro de NAMI</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Visite la página web -Calidad del club  para descargar su copia de la Guía del éxito del plan para su club y el PowerPoint adjunto hoy mismo.</a:t>
            </a:r>
          </a:p>
        </p:txBody>
      </p:sp>
      <p:sp>
        <p:nvSpPr>
          <p:cNvPr id="4" name="Header Placeholder 3"/>
          <p:cNvSpPr>
            <a:spLocks noGrp="1"/>
          </p:cNvSpPr>
          <p:nvPr>
            <p:ph type="hdr" sz="quarter"/>
          </p:nvPr>
        </p:nvSpPr>
        <p:spPr/>
        <p:txBody>
          <a:bodyPr/>
          <a:lstStyle/>
          <a:p>
            <a:pPr>
              <a:defRPr/>
            </a:pPr>
            <a:r>
              <a:rPr lang="es-ES"/>
              <a:t>Pasado, presente y futuro de NAMI</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54763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10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s-ES"/>
              <a:t>Pasado, presente y futuro de NAMI</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Utilizar el análisis FODA para identificar necesidades y establecer estrategias para los objetivos. </a:t>
            </a:r>
          </a:p>
        </p:txBody>
      </p:sp>
      <p:sp>
        <p:nvSpPr>
          <p:cNvPr id="4" name="Header Placeholder 3"/>
          <p:cNvSpPr>
            <a:spLocks noGrp="1"/>
          </p:cNvSpPr>
          <p:nvPr>
            <p:ph type="hdr" sz="quarter"/>
          </p:nvPr>
        </p:nvSpPr>
        <p:spPr/>
        <p:txBody>
          <a:bodyPr/>
          <a:lstStyle/>
          <a:p>
            <a:pPr>
              <a:defRPr/>
            </a:pPr>
            <a:r>
              <a:rPr lang="es-ES"/>
              <a:t>Pasado, presente y futuro de NAMI</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s-ES"/>
              <a:t>Pasado, presente y futuro de NAMI</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s-ES"/>
              <a:t>Pasado, presente y futuro de NAMI</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Esta guía identifica problemas comunes del distrito y brinda recursos con posibles soluciones.</a:t>
            </a:r>
            <a:r>
              <a:rPr lang="es-ES" sz="1800">
                <a:effectLst/>
                <a:latin typeface="Calibri Light" panose="020F0302020204030204" pitchFamily="34" charset="0"/>
                <a:ea typeface="Calibri" panose="020F0502020204030204" pitchFamily="34" charset="0"/>
              </a:rPr>
              <a:t> </a:t>
            </a:r>
          </a:p>
        </p:txBody>
      </p:sp>
      <p:sp>
        <p:nvSpPr>
          <p:cNvPr id="4" name="Header Placeholder 3"/>
          <p:cNvSpPr>
            <a:spLocks noGrp="1"/>
          </p:cNvSpPr>
          <p:nvPr>
            <p:ph type="hdr" sz="quarter"/>
          </p:nvPr>
        </p:nvSpPr>
        <p:spPr/>
        <p:txBody>
          <a:bodyPr/>
          <a:lstStyle/>
          <a:p>
            <a:pPr>
              <a:defRPr/>
            </a:pPr>
            <a:r>
              <a:rPr lang="es-ES"/>
              <a:t>Pasado, presente y futuro de NAMI</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s-ES"/>
              <a:t>Pasado, presente y futuro de NAMI</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s-ES"/>
              <a:t>Pasado, presente y futuro de NAMI</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a:t>Comparta: </a:t>
            </a:r>
            <a:r>
              <a:rPr lang="es-ES" sz="1200">
                <a:solidFill>
                  <a:schemeClr val="bg1"/>
                </a:solidFill>
                <a:latin typeface="Calibri" panose="020F0502020204030204" pitchFamily="34" charset="0"/>
                <a:cs typeface="Calibri" panose="020F0502020204030204" pitchFamily="34" charset="0"/>
              </a:rPr>
              <a:t>la visión de su club con todos los socios para que sepan lo que el club desea alcanzar, y su papel en lograr dichas metas. Es muy importante para la prosperidad y vitalidad de un club es primordial que sus socios se sientan conectados con el éxito del club.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a:solidFill>
                  <a:schemeClr val="bg1"/>
                </a:solidFill>
                <a:latin typeface="Calibri" panose="020F0502020204030204" pitchFamily="34" charset="0"/>
                <a:cs typeface="Calibri" panose="020F0502020204030204" pitchFamily="34" charset="0"/>
              </a:rPr>
              <a:t>Apoye: a los socios que se comprometieron con el plan asegurándose de que tengan los recursos que necesitan para conseguir el éxito. Los líderes deben comunicarse con los socios para asegurarse de que se sientan apoyados y que reciban la orientación necesaria.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a:solidFill>
                  <a:schemeClr val="bg1"/>
                </a:solidFill>
                <a:latin typeface="Calibri" panose="020F0502020204030204" pitchFamily="34" charset="0"/>
                <a:cs typeface="Calibri" panose="020F0502020204030204" pitchFamily="34" charset="0"/>
              </a:rPr>
              <a:t>Reconozca: los hitos para que los socios se sientan valorados y sepan que están avanzando en la dirección correcta. Cada trayectoria se inició con un primer paso. Asegúrele a los socios frecuentemente que todo va bien para así mantenerlos motivados y comprometidos. No mantenga el éxito en secreto. Comparta el éxito con la comunidad para involucrar a personas con ideas afines (y a socios potenciales).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a:solidFill>
                  <a:schemeClr val="bg1"/>
                </a:solidFill>
                <a:latin typeface="Calibri" panose="020F0502020204030204" pitchFamily="34" charset="0"/>
                <a:cs typeface="Calibri" panose="020F0502020204030204" pitchFamily="34" charset="0"/>
              </a:rPr>
              <a:t>Evalúe: el plan. También es esencial evaluar el plan periódicamente. A medida que cambian las circunstancias, el plan pudiera necesitar revisiones. La creación de la visión inicial es solo el comienzo. Manténgala viva y relevante midiendo el progreso y recopilando los comentarios de los socios del club de forma rutinaria. Así es como logrará los resultados deseados.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a:solidFill>
                  <a:schemeClr val="bg1"/>
                </a:solidFill>
                <a:latin typeface="Calibri" panose="020F0502020204030204" pitchFamily="34" charset="0"/>
                <a:cs typeface="Calibri" panose="020F0502020204030204" pitchFamily="34" charset="0"/>
              </a:rPr>
              <a:t>Cambiar:  el plan. No tema cambiar el plan a medida que cambian las oportunidades para mantener el plan relevante, Revíselo periódicamente, evalúe las necesidades y perfeccione las medidas. Mantenga a los socios involucrados en las decisiones para que sigan implicados y comprometidos. </a:t>
            </a:r>
          </a:p>
          <a:p>
            <a:endParaRPr lang="en-US" dirty="0"/>
          </a:p>
        </p:txBody>
      </p:sp>
      <p:sp>
        <p:nvSpPr>
          <p:cNvPr id="4" name="Header Placeholder 3"/>
          <p:cNvSpPr>
            <a:spLocks noGrp="1"/>
          </p:cNvSpPr>
          <p:nvPr>
            <p:ph type="hdr" sz="quarter"/>
          </p:nvPr>
        </p:nvSpPr>
        <p:spPr/>
        <p:txBody>
          <a:bodyPr/>
          <a:lstStyle/>
          <a:p>
            <a:pPr>
              <a:defRPr/>
            </a:pPr>
            <a:r>
              <a:rPr lang="es-ES"/>
              <a:t>Pasado, presente y futuro de NAMI</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a:p>
        </p:txBody>
      </p:sp>
    </p:spTree>
    <p:extLst>
      <p:ext uri="{BB962C8B-B14F-4D97-AF65-F5344CB8AC3E}">
        <p14:creationId xmlns:p14="http://schemas.microsoft.com/office/powerpoint/2010/main" val="29637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mailto:orderdetails@lionsclubs.or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es-ES" sz="4800" b="1">
                <a:solidFill>
                  <a:schemeClr val="bg1"/>
                </a:solidFill>
                <a:effectLst/>
                <a:latin typeface="Calibri" panose="020F0502020204030204" pitchFamily="34" charset="0"/>
                <a:ea typeface="Calibri" panose="020F0502020204030204" pitchFamily="34" charset="0"/>
                <a:cs typeface="Calibri" panose="020F0502020204030204" pitchFamily="34" charset="0"/>
              </a:rPr>
              <a:t>Planificar para alcanzar el éxito del club</a:t>
            </a:r>
          </a:p>
          <a:p>
            <a:pPr marL="0" marR="0">
              <a:lnSpc>
                <a:spcPct val="107000"/>
              </a:lnSpc>
              <a:spcBef>
                <a:spcPts val="0"/>
              </a:spcBef>
              <a:spcAft>
                <a:spcPts val="0"/>
              </a:spcAft>
            </a:pPr>
            <a:r>
              <a:rPr lang="es-ES" sz="2000" b="1">
                <a:solidFill>
                  <a:schemeClr val="bg1"/>
                </a:solidFill>
                <a:latin typeface="Calibri" panose="020F0502020204030204" pitchFamily="34" charset="0"/>
                <a:ea typeface="Calibri" panose="020F0502020204030204" pitchFamily="34" charset="0"/>
                <a:cs typeface="Calibri" panose="020F0502020204030204" pitchFamily="34" charset="0"/>
              </a:rPr>
              <a:t>(Enfoque Global de Afiliación)</a:t>
            </a:r>
          </a:p>
        </p:txBody>
      </p:sp>
      <p:pic>
        <p:nvPicPr>
          <p:cNvPr id="2" name="Picture 1" descr="A black background with white text&#10;&#10;Description automatically generated">
            <a:extLst>
              <a:ext uri="{FF2B5EF4-FFF2-40B4-BE49-F238E27FC236}">
                <a16:creationId xmlns:a16="http://schemas.microsoft.com/office/drawing/2014/main" id="{CCB016E6-A86A-D7F6-01DA-0FC23231BB50}"/>
              </a:ext>
            </a:extLst>
          </p:cNvPr>
          <p:cNvPicPr>
            <a:picLocks noChangeAspect="1"/>
          </p:cNvPicPr>
          <p:nvPr/>
        </p:nvPicPr>
        <p:blipFill>
          <a:blip r:embed="rId4"/>
          <a:stretch>
            <a:fillRect/>
          </a:stretch>
        </p:blipFill>
        <p:spPr>
          <a:xfrm>
            <a:off x="10058400" y="5410200"/>
            <a:ext cx="2033404" cy="2033404"/>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02380" y="193903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30392" y="1369123"/>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chemeClr val="bg1"/>
                </a:solidFill>
                <a:latin typeface="Calibri" panose="020F0502020204030204" pitchFamily="34" charset="0"/>
                <a:cs typeface="Calibri" panose="020F0502020204030204" pitchFamily="34" charset="0"/>
              </a:rPr>
              <a:t>Análisis FODA</a:t>
            </a:r>
          </a:p>
        </p:txBody>
      </p:sp>
      <p:grpSp>
        <p:nvGrpSpPr>
          <p:cNvPr id="3" name="Group 2">
            <a:extLst>
              <a:ext uri="{FF2B5EF4-FFF2-40B4-BE49-F238E27FC236}">
                <a16:creationId xmlns:a16="http://schemas.microsoft.com/office/drawing/2014/main" id="{95DE1FE9-947A-453D-8909-3A21E5EADD46}"/>
              </a:ext>
            </a:extLst>
          </p:cNvPr>
          <p:cNvGrpSpPr/>
          <p:nvPr/>
        </p:nvGrpSpPr>
        <p:grpSpPr>
          <a:xfrm>
            <a:off x="7402152" y="2494312"/>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a:solidFill>
                    <a:schemeClr val="bg1"/>
                  </a:solidFill>
                  <a:latin typeface="Calibri" panose="020F0502020204030204" pitchFamily="34" charset="0"/>
                  <a:cs typeface="Calibri" panose="020F0502020204030204" pitchFamily="34" charset="0"/>
                </a:rPr>
                <a:t>Aprovechar los puntos fuertes</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dirty="0">
                  <a:solidFill>
                    <a:schemeClr val="bg1"/>
                  </a:solidFill>
                  <a:latin typeface="Calibri" panose="020F0502020204030204" pitchFamily="34" charset="0"/>
                  <a:cs typeface="Calibri" panose="020F0502020204030204" pitchFamily="34" charset="0"/>
                </a:rPr>
                <a:t>Gestionar los puntos débiles</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a:solidFill>
                    <a:schemeClr val="bg1"/>
                  </a:solidFill>
                  <a:latin typeface="Calibri" panose="020F0502020204030204" pitchFamily="34" charset="0"/>
                  <a:cs typeface="Calibri" panose="020F0502020204030204" pitchFamily="34" charset="0"/>
                </a:rPr>
                <a:t>Aprovechar las oportunidades</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a:solidFill>
                    <a:schemeClr val="bg1"/>
                  </a:solidFill>
                  <a:latin typeface="Calibri" panose="020F0502020204030204" pitchFamily="34" charset="0"/>
                  <a:cs typeface="Calibri" panose="020F0502020204030204" pitchFamily="34" charset="0"/>
                </a:rPr>
                <a:t>Disminuir el impacto de las amenazas</a:t>
              </a:r>
            </a:p>
          </p:txBody>
        </p:sp>
      </p:grpSp>
      <p:pic>
        <p:nvPicPr>
          <p:cNvPr id="13" name="Picture 12">
            <a:extLst>
              <a:ext uri="{FF2B5EF4-FFF2-40B4-BE49-F238E27FC236}">
                <a16:creationId xmlns:a16="http://schemas.microsoft.com/office/drawing/2014/main" id="{51353074-DCA6-47BA-AF9F-FC3D47940730}"/>
              </a:ext>
            </a:extLst>
          </p:cNvPr>
          <p:cNvPicPr>
            <a:picLocks noChangeAspect="1"/>
          </p:cNvPicPr>
          <p:nvPr/>
        </p:nvPicPr>
        <p:blipFill>
          <a:blip r:embed="rId3"/>
          <a:stretch>
            <a:fillRect/>
          </a:stretch>
        </p:blipFill>
        <p:spPr>
          <a:xfrm>
            <a:off x="130392" y="3050527"/>
            <a:ext cx="7000484" cy="1947520"/>
          </a:xfrm>
          <a:prstGeom prst="rect">
            <a:avLst/>
          </a:prstGeom>
        </p:spPr>
      </p:pic>
      <p:grpSp>
        <p:nvGrpSpPr>
          <p:cNvPr id="6" name="Group 5">
            <a:extLst>
              <a:ext uri="{FF2B5EF4-FFF2-40B4-BE49-F238E27FC236}">
                <a16:creationId xmlns:a16="http://schemas.microsoft.com/office/drawing/2014/main" id="{581F1D71-A2E4-FE63-9094-FB6AE336E193}"/>
              </a:ext>
            </a:extLst>
          </p:cNvPr>
          <p:cNvGrpSpPr/>
          <p:nvPr/>
        </p:nvGrpSpPr>
        <p:grpSpPr>
          <a:xfrm>
            <a:off x="0" y="9104"/>
            <a:ext cx="12193524" cy="1073298"/>
            <a:chOff x="-1524" y="-2"/>
            <a:chExt cx="12193524" cy="1073298"/>
          </a:xfrm>
        </p:grpSpPr>
        <p:sp>
          <p:nvSpPr>
            <p:cNvPr id="7" name="Background - Solid">
              <a:extLst>
                <a:ext uri="{FF2B5EF4-FFF2-40B4-BE49-F238E27FC236}">
                  <a16:creationId xmlns:a16="http://schemas.microsoft.com/office/drawing/2014/main" id="{26E95CCA-2A62-9100-BA24-49F7FEB10307}"/>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659AFB22-1A4C-DE73-B8C9-0DEBDDA4AE71}"/>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1" name="Picture 10">
              <a:extLst>
                <a:ext uri="{FF2B5EF4-FFF2-40B4-BE49-F238E27FC236}">
                  <a16:creationId xmlns:a16="http://schemas.microsoft.com/office/drawing/2014/main" id="{2506F7E0-4D2C-1243-6DD8-4BC183FFC6F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spTree>
    <p:extLst>
      <p:ext uri="{BB962C8B-B14F-4D97-AF65-F5344CB8AC3E}">
        <p14:creationId xmlns:p14="http://schemas.microsoft.com/office/powerpoint/2010/main" val="306505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3E323CEF-63D0-814B-E850-BCDA4FAA0389}"/>
              </a:ext>
            </a:extLst>
          </p:cNvPr>
          <p:cNvSpPr txBox="1">
            <a:spLocks/>
          </p:cNvSpPr>
          <p:nvPr/>
        </p:nvSpPr>
        <p:spPr>
          <a:xfrm>
            <a:off x="541215" y="2227136"/>
            <a:ext cx="6209629"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latin typeface="Calibri" panose="020F0502020204030204" pitchFamily="34" charset="0"/>
                <a:cs typeface="Calibri" panose="020F0502020204030204" pitchFamily="34" charset="0"/>
              </a:rPr>
              <a:t>RECURSOS PARA APOYAR LAS ÁREAS DE ENFOQUE</a:t>
            </a:r>
          </a:p>
        </p:txBody>
      </p:sp>
    </p:spTree>
    <p:extLst>
      <p:ext uri="{BB962C8B-B14F-4D97-AF65-F5344CB8AC3E}">
        <p14:creationId xmlns:p14="http://schemas.microsoft.com/office/powerpoint/2010/main" val="369091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54833" y="1098446"/>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54833" y="446984"/>
            <a:ext cx="2440529"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2" name="Picture 1">
            <a:extLst>
              <a:ext uri="{FF2B5EF4-FFF2-40B4-BE49-F238E27FC236}">
                <a16:creationId xmlns:a16="http://schemas.microsoft.com/office/drawing/2014/main" id="{168ED8D6-2DBE-F0C7-9E02-24B7C6928110}"/>
              </a:ext>
            </a:extLst>
          </p:cNvPr>
          <p:cNvPicPr>
            <a:picLocks noChangeAspect="1"/>
          </p:cNvPicPr>
          <p:nvPr/>
        </p:nvPicPr>
        <p:blipFill>
          <a:blip r:embed="rId3"/>
          <a:stretch>
            <a:fillRect/>
          </a:stretch>
        </p:blipFill>
        <p:spPr>
          <a:xfrm>
            <a:off x="3204220" y="2209800"/>
            <a:ext cx="2829904" cy="3657972"/>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8707C157-80FA-FF14-B01F-F3D3FDC497DF}"/>
              </a:ext>
            </a:extLst>
          </p:cNvPr>
          <p:cNvPicPr>
            <a:picLocks noChangeAspect="1"/>
          </p:cNvPicPr>
          <p:nvPr/>
        </p:nvPicPr>
        <p:blipFill>
          <a:blip r:embed="rId4"/>
          <a:stretch>
            <a:fillRect/>
          </a:stretch>
        </p:blipFill>
        <p:spPr>
          <a:xfrm>
            <a:off x="234904" y="1463946"/>
            <a:ext cx="2836087" cy="3657973"/>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4C98A0CC-94B0-6238-C250-3AD50C1943CC}"/>
              </a:ext>
            </a:extLst>
          </p:cNvPr>
          <p:cNvPicPr>
            <a:picLocks noChangeAspect="1"/>
          </p:cNvPicPr>
          <p:nvPr/>
        </p:nvPicPr>
        <p:blipFill>
          <a:blip r:embed="rId5"/>
          <a:stretch>
            <a:fillRect/>
          </a:stretch>
        </p:blipFill>
        <p:spPr>
          <a:xfrm>
            <a:off x="9292739" y="2294029"/>
            <a:ext cx="2829904" cy="3726776"/>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2F586ED2-28F0-D891-EDB5-05DD31109AF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98707" y="5595975"/>
            <a:ext cx="896739" cy="849661"/>
          </a:xfrm>
          <a:prstGeom prst="rect">
            <a:avLst/>
          </a:prstGeom>
        </p:spPr>
      </p:pic>
      <p:sp>
        <p:nvSpPr>
          <p:cNvPr id="13" name="Background - Solid">
            <a:extLst>
              <a:ext uri="{FF2B5EF4-FFF2-40B4-BE49-F238E27FC236}">
                <a16:creationId xmlns:a16="http://schemas.microsoft.com/office/drawing/2014/main" id="{E82BE880-7CB2-CCEC-6019-78821482357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23A47D9-2866-9B7D-F075-D7CB526F0956}"/>
              </a:ext>
            </a:extLst>
          </p:cNvPr>
          <p:cNvPicPr>
            <a:picLocks noChangeAspect="1"/>
          </p:cNvPicPr>
          <p:nvPr/>
        </p:nvPicPr>
        <p:blipFill>
          <a:blip r:embed="rId7"/>
          <a:stretch>
            <a:fillRect/>
          </a:stretch>
        </p:blipFill>
        <p:spPr>
          <a:xfrm>
            <a:off x="6186404" y="1463946"/>
            <a:ext cx="2974933" cy="383567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2" name="Picture 1">
            <a:extLst>
              <a:ext uri="{FF2B5EF4-FFF2-40B4-BE49-F238E27FC236}">
                <a16:creationId xmlns:a16="http://schemas.microsoft.com/office/drawing/2014/main" id="{F1725013-0370-8402-DBF8-3464A5C5592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98707" y="5595975"/>
            <a:ext cx="896739" cy="849661"/>
          </a:xfrm>
          <a:prstGeom prst="rect">
            <a:avLst/>
          </a:prstGeom>
        </p:spPr>
      </p:pic>
      <p:sp>
        <p:nvSpPr>
          <p:cNvPr id="3" name="Background - Solid">
            <a:extLst>
              <a:ext uri="{FF2B5EF4-FFF2-40B4-BE49-F238E27FC236}">
                <a16:creationId xmlns:a16="http://schemas.microsoft.com/office/drawing/2014/main" id="{8E9FA052-7836-5BCC-E23D-29BBFD156808}"/>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D2D682C-A682-DCDE-5FD8-05B5029F41E4}"/>
              </a:ext>
            </a:extLst>
          </p:cNvPr>
          <p:cNvPicPr>
            <a:picLocks noChangeAspect="1"/>
          </p:cNvPicPr>
          <p:nvPr/>
        </p:nvPicPr>
        <p:blipFill>
          <a:blip r:embed="rId4"/>
          <a:stretch>
            <a:fillRect/>
          </a:stretch>
        </p:blipFill>
        <p:spPr>
          <a:xfrm>
            <a:off x="8378635" y="774599"/>
            <a:ext cx="2811561" cy="3619556"/>
          </a:xfrm>
          <a:prstGeom prst="rect">
            <a:avLst/>
          </a:prstGeom>
          <a:solidFill>
            <a:schemeClr val="accent2"/>
          </a:solidFill>
          <a:ln w="25400">
            <a:solidFill>
              <a:srgbClr val="F0C300"/>
            </a:solidFill>
          </a:ln>
        </p:spPr>
      </p:pic>
      <p:pic>
        <p:nvPicPr>
          <p:cNvPr id="8" name="Picture 7">
            <a:extLst>
              <a:ext uri="{FF2B5EF4-FFF2-40B4-BE49-F238E27FC236}">
                <a16:creationId xmlns:a16="http://schemas.microsoft.com/office/drawing/2014/main" id="{87FC52FB-2ACF-1463-09E2-E6DF5E55B146}"/>
              </a:ext>
            </a:extLst>
          </p:cNvPr>
          <p:cNvPicPr>
            <a:picLocks noChangeAspect="1"/>
          </p:cNvPicPr>
          <p:nvPr/>
        </p:nvPicPr>
        <p:blipFill>
          <a:blip r:embed="rId5"/>
          <a:stretch>
            <a:fillRect/>
          </a:stretch>
        </p:blipFill>
        <p:spPr>
          <a:xfrm>
            <a:off x="4283387" y="4711554"/>
            <a:ext cx="6423897" cy="1878954"/>
          </a:xfrm>
          <a:prstGeom prst="rect">
            <a:avLst/>
          </a:prstGeom>
          <a:noFill/>
          <a:ln w="34925">
            <a:solidFill>
              <a:schemeClr val="accent1"/>
            </a:solidFill>
          </a:ln>
        </p:spPr>
      </p:pic>
      <p:pic>
        <p:nvPicPr>
          <p:cNvPr id="9" name="Picture 8">
            <a:extLst>
              <a:ext uri="{FF2B5EF4-FFF2-40B4-BE49-F238E27FC236}">
                <a16:creationId xmlns:a16="http://schemas.microsoft.com/office/drawing/2014/main" id="{9E9CE0DA-1F0A-E620-CABD-B784D4D7D7CC}"/>
              </a:ext>
            </a:extLst>
          </p:cNvPr>
          <p:cNvPicPr>
            <a:picLocks noChangeAspect="1"/>
          </p:cNvPicPr>
          <p:nvPr/>
        </p:nvPicPr>
        <p:blipFill>
          <a:blip r:embed="rId6"/>
          <a:stretch>
            <a:fillRect/>
          </a:stretch>
        </p:blipFill>
        <p:spPr>
          <a:xfrm>
            <a:off x="261034" y="1295400"/>
            <a:ext cx="2940702" cy="3788292"/>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123AD4C1-F7A3-D832-DDBA-5EFBB23C38D6}"/>
              </a:ext>
            </a:extLst>
          </p:cNvPr>
          <p:cNvPicPr>
            <a:picLocks noChangeAspect="1"/>
          </p:cNvPicPr>
          <p:nvPr/>
        </p:nvPicPr>
        <p:blipFill>
          <a:blip r:embed="rId7"/>
          <a:stretch>
            <a:fillRect/>
          </a:stretch>
        </p:blipFill>
        <p:spPr>
          <a:xfrm>
            <a:off x="4336828" y="821175"/>
            <a:ext cx="2748446" cy="357298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6" name="Picture 5">
            <a:extLst>
              <a:ext uri="{FF2B5EF4-FFF2-40B4-BE49-F238E27FC236}">
                <a16:creationId xmlns:a16="http://schemas.microsoft.com/office/drawing/2014/main" id="{990F767C-2B88-4E19-0F14-256368597AD9}"/>
              </a:ext>
            </a:extLst>
          </p:cNvPr>
          <p:cNvPicPr>
            <a:picLocks noChangeAspect="1"/>
          </p:cNvPicPr>
          <p:nvPr/>
        </p:nvPicPr>
        <p:blipFill>
          <a:blip r:embed="rId3"/>
          <a:stretch>
            <a:fillRect/>
          </a:stretch>
        </p:blipFill>
        <p:spPr>
          <a:xfrm>
            <a:off x="4306501" y="791256"/>
            <a:ext cx="4419600" cy="5676292"/>
          </a:xfrm>
          <a:prstGeom prst="rect">
            <a:avLst/>
          </a:prstGeom>
        </p:spPr>
      </p:pic>
      <p:pic>
        <p:nvPicPr>
          <p:cNvPr id="8" name="Picture 7">
            <a:extLst>
              <a:ext uri="{FF2B5EF4-FFF2-40B4-BE49-F238E27FC236}">
                <a16:creationId xmlns:a16="http://schemas.microsoft.com/office/drawing/2014/main" id="{3CAF8CCD-7A00-6BE5-CAC0-E33B5A70C9D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98707" y="5595975"/>
            <a:ext cx="896739" cy="849661"/>
          </a:xfrm>
          <a:prstGeom prst="rect">
            <a:avLst/>
          </a:prstGeom>
        </p:spPr>
      </p:pic>
      <p:sp>
        <p:nvSpPr>
          <p:cNvPr id="9" name="Background - Solid">
            <a:extLst>
              <a:ext uri="{FF2B5EF4-FFF2-40B4-BE49-F238E27FC236}">
                <a16:creationId xmlns:a16="http://schemas.microsoft.com/office/drawing/2014/main" id="{2294DA7F-3B6D-3D3C-0035-7D601B8C484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7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2A0745E2-7720-00B5-BD92-5E4F39C6AA06}"/>
              </a:ext>
            </a:extLst>
          </p:cNvPr>
          <p:cNvSpPr txBox="1">
            <a:spLocks/>
          </p:cNvSpPr>
          <p:nvPr/>
        </p:nvSpPr>
        <p:spPr>
          <a:xfrm>
            <a:off x="926632" y="2492514"/>
            <a:ext cx="5824212" cy="149632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s-ES" dirty="0">
                <a:latin typeface="Calibri" panose="020F0502020204030204" pitchFamily="34" charset="0"/>
                <a:cs typeface="Calibri" panose="020F0502020204030204" pitchFamily="34" charset="0"/>
              </a:rPr>
              <a:t>FIJAR METAS</a:t>
            </a:r>
          </a:p>
        </p:txBody>
      </p:sp>
    </p:spTree>
    <p:extLst>
      <p:ext uri="{BB962C8B-B14F-4D97-AF65-F5344CB8AC3E}">
        <p14:creationId xmlns:p14="http://schemas.microsoft.com/office/powerpoint/2010/main" val="73156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16" name="Group 15"/>
          <p:cNvGrpSpPr/>
          <p:nvPr/>
        </p:nvGrpSpPr>
        <p:grpSpPr>
          <a:xfrm>
            <a:off x="2801341" y="1066698"/>
            <a:ext cx="1975378" cy="4329315"/>
            <a:chOff x="2670571" y="1479112"/>
            <a:chExt cx="1975378" cy="4329315"/>
          </a:xfrm>
        </p:grpSpPr>
        <p:sp>
          <p:nvSpPr>
            <p:cNvPr id="28" name="Rectangle 15"/>
            <p:cNvSpPr>
              <a:spLocks noChangeArrowheads="1"/>
            </p:cNvSpPr>
            <p:nvPr/>
          </p:nvSpPr>
          <p:spPr bwMode="auto">
            <a:xfrm>
              <a:off x="3399133" y="3613117"/>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edible</a:t>
              </a:r>
            </a:p>
          </p:txBody>
        </p:sp>
        <p:sp>
          <p:nvSpPr>
            <p:cNvPr id="31" name="Rectangle 21"/>
            <p:cNvSpPr>
              <a:spLocks noChangeArrowheads="1"/>
            </p:cNvSpPr>
            <p:nvPr/>
          </p:nvSpPr>
          <p:spPr bwMode="auto">
            <a:xfrm>
              <a:off x="2837320" y="3317434"/>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0" i="0" u="none" strike="noStrike" cap="none"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Los puntos de referencia y el progreso deben ser medibles.</a:t>
              </a:r>
            </a:p>
          </p:txBody>
        </p:sp>
      </p:grpSp>
      <p:grpSp>
        <p:nvGrpSpPr>
          <p:cNvPr id="17" name="Group 16"/>
          <p:cNvGrpSpPr/>
          <p:nvPr/>
        </p:nvGrpSpPr>
        <p:grpSpPr>
          <a:xfrm>
            <a:off x="5093999" y="1066698"/>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lcanzables</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Cada meta debe ser alcanzable.</a:t>
              </a:r>
            </a:p>
          </p:txBody>
        </p:sp>
      </p:grpSp>
      <p:grpSp>
        <p:nvGrpSpPr>
          <p:cNvPr id="18" name="Group 17"/>
          <p:cNvGrpSpPr/>
          <p:nvPr/>
        </p:nvGrpSpPr>
        <p:grpSpPr>
          <a:xfrm>
            <a:off x="7334850" y="1090470"/>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ealista</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Difícil pero no poco realista.</a:t>
              </a:r>
            </a:p>
          </p:txBody>
        </p:sp>
      </p:grpSp>
      <p:pic>
        <p:nvPicPr>
          <p:cNvPr id="2" name="Picture 1">
            <a:extLst>
              <a:ext uri="{FF2B5EF4-FFF2-40B4-BE49-F238E27FC236}">
                <a16:creationId xmlns:a16="http://schemas.microsoft.com/office/drawing/2014/main" id="{E2C2E623-B462-8EB9-BC19-7709E589A35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8359" y="5631331"/>
            <a:ext cx="896739" cy="849661"/>
          </a:xfrm>
          <a:prstGeom prst="rect">
            <a:avLst/>
          </a:prstGeom>
        </p:spPr>
      </p:pic>
      <p:sp>
        <p:nvSpPr>
          <p:cNvPr id="3" name="Background - Solid">
            <a:extLst>
              <a:ext uri="{FF2B5EF4-FFF2-40B4-BE49-F238E27FC236}">
                <a16:creationId xmlns:a16="http://schemas.microsoft.com/office/drawing/2014/main" id="{C35830F9-5E5C-9E22-2C9C-EFF531A3AC2B}"/>
              </a:ext>
            </a:extLst>
          </p:cNvPr>
          <p:cNvSpPr/>
          <p:nvPr/>
        </p:nvSpPr>
        <p:spPr>
          <a:xfrm>
            <a:off x="5861" y="-22506"/>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30E81C2-E3D8-33D8-F96F-0ACC1B49A412}"/>
              </a:ext>
            </a:extLst>
          </p:cNvPr>
          <p:cNvGrpSpPr/>
          <p:nvPr/>
        </p:nvGrpSpPr>
        <p:grpSpPr>
          <a:xfrm>
            <a:off x="716728" y="1127556"/>
            <a:ext cx="1931332" cy="4448015"/>
            <a:chOff x="193393" y="1447782"/>
            <a:chExt cx="1931332" cy="4448015"/>
          </a:xfrm>
        </p:grpSpPr>
        <p:grpSp>
          <p:nvGrpSpPr>
            <p:cNvPr id="5" name="Group 4"/>
            <p:cNvGrpSpPr/>
            <p:nvPr/>
          </p:nvGrpSpPr>
          <p:grpSpPr>
            <a:xfrm>
              <a:off x="237415" y="3324367"/>
              <a:ext cx="1887310" cy="2571430"/>
              <a:chOff x="570243" y="3324367"/>
              <a:chExt cx="1554481" cy="2571430"/>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dirty="0" err="1">
                    <a:ln>
                      <a:noFill/>
                    </a:ln>
                    <a:solidFill>
                      <a:srgbClr val="F0C300"/>
                    </a:solidFill>
                    <a:effectLst/>
                    <a:uLnTx/>
                    <a:uFillTx/>
                    <a:latin typeface="Calibri" panose="020F0502020204030204" pitchFamily="34" charset="0"/>
                    <a:ea typeface="Arial" charset="0"/>
                    <a:cs typeface="Calibri" panose="020F0502020204030204" pitchFamily="34" charset="0"/>
                  </a:rPr>
                  <a:t>specíficas</a:t>
                </a:r>
                <a:endParaRPr kumimoji="0" lang="es-ES" sz="2400" b="1"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endParaRP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0"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E</a:t>
                </a: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Asegurarse de que </a:t>
                </a:r>
                <a:r>
                  <a:rPr lang="es-ES" sz="2400" dirty="0">
                    <a:solidFill>
                      <a:prstClr val="white"/>
                    </a:solidFill>
                    <a:latin typeface="Calibri" panose="020F0502020204030204" pitchFamily="34" charset="0"/>
                    <a:ea typeface="Arial" charset="0"/>
                    <a:cs typeface="Calibri" panose="020F0502020204030204" pitchFamily="34" charset="0"/>
                  </a:rPr>
                  <a:t>la meta </a:t>
                </a:r>
                <a:r>
                  <a:rPr kumimoji="0" lang="es-ES"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sea clara. </a:t>
                </a:r>
              </a:p>
            </p:txBody>
          </p:sp>
        </p:grpSp>
        <p:sp>
          <p:nvSpPr>
            <p:cNvPr id="6" name="Oval 9">
              <a:extLst>
                <a:ext uri="{FF2B5EF4-FFF2-40B4-BE49-F238E27FC236}">
                  <a16:creationId xmlns:a16="http://schemas.microsoft.com/office/drawing/2014/main" id="{A12BC061-96A8-115B-897E-BBBF77B81ACA}"/>
                </a:ext>
              </a:extLst>
            </p:cNvPr>
            <p:cNvSpPr>
              <a:spLocks noChangeAspect="1" noChangeArrowheads="1"/>
            </p:cNvSpPr>
            <p:nvPr/>
          </p:nvSpPr>
          <p:spPr bwMode="auto">
            <a:xfrm>
              <a:off x="193393" y="1447782"/>
              <a:ext cx="1559168" cy="1554480"/>
            </a:xfrm>
            <a:prstGeom prst="ellipse">
              <a:avLst/>
            </a:prstGeom>
            <a:solidFill>
              <a:schemeClr val="accent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7" name="TextBox 6">
              <a:extLst>
                <a:ext uri="{FF2B5EF4-FFF2-40B4-BE49-F238E27FC236}">
                  <a16:creationId xmlns:a16="http://schemas.microsoft.com/office/drawing/2014/main" id="{D9166B84-AC4B-962B-988B-CD8CDD8116A1}"/>
                </a:ext>
              </a:extLst>
            </p:cNvPr>
            <p:cNvSpPr txBox="1"/>
            <p:nvPr/>
          </p:nvSpPr>
          <p:spPr>
            <a:xfrm>
              <a:off x="434523" y="1814069"/>
              <a:ext cx="101766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E</a:t>
              </a:r>
            </a:p>
          </p:txBody>
        </p:sp>
      </p:grpSp>
      <p:grpSp>
        <p:nvGrpSpPr>
          <p:cNvPr id="21" name="Group 20">
            <a:extLst>
              <a:ext uri="{FF2B5EF4-FFF2-40B4-BE49-F238E27FC236}">
                <a16:creationId xmlns:a16="http://schemas.microsoft.com/office/drawing/2014/main" id="{F5B1A15C-38F9-1A94-D16C-601874C87295}"/>
              </a:ext>
            </a:extLst>
          </p:cNvPr>
          <p:cNvGrpSpPr/>
          <p:nvPr/>
        </p:nvGrpSpPr>
        <p:grpSpPr>
          <a:xfrm>
            <a:off x="9467336" y="1135150"/>
            <a:ext cx="2253424" cy="4302496"/>
            <a:chOff x="9467336" y="1135150"/>
            <a:chExt cx="2253424" cy="4302496"/>
          </a:xfrm>
        </p:grpSpPr>
        <p:grpSp>
          <p:nvGrpSpPr>
            <p:cNvPr id="19" name="Group 18"/>
            <p:cNvGrpSpPr/>
            <p:nvPr/>
          </p:nvGrpSpPr>
          <p:grpSpPr>
            <a:xfrm>
              <a:off x="9467336" y="2866216"/>
              <a:ext cx="2253424" cy="2571430"/>
              <a:chOff x="9928192" y="3324367"/>
              <a:chExt cx="1982764" cy="2571430"/>
            </a:xfrm>
          </p:grpSpPr>
          <p:sp>
            <p:nvSpPr>
              <p:cNvPr id="37" name="Rectangle 18"/>
              <p:cNvSpPr>
                <a:spLocks noChangeArrowheads="1"/>
              </p:cNvSpPr>
              <p:nvPr/>
            </p:nvSpPr>
            <p:spPr bwMode="auto">
              <a:xfrm>
                <a:off x="10202512" y="3621272"/>
                <a:ext cx="1521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3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(por) Tiempo definido</a:t>
                </a: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0" i="0" u="none" strike="noStrike" cap="none" normalizeH="0" baseline="0" noProof="0">
                    <a:ln>
                      <a:noFill/>
                    </a:ln>
                    <a:solidFill>
                      <a:srgbClr val="00A869"/>
                    </a:solidFill>
                    <a:effectLst/>
                    <a:uLnTx/>
                    <a:uFillTx/>
                    <a:latin typeface="Calibri" panose="020F0502020204030204" pitchFamily="34" charset="0"/>
                    <a:ea typeface="Arial"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Cronograma que represente el horario de los avances logrados.</a:t>
                </a:r>
              </a:p>
            </p:txBody>
          </p:sp>
        </p:grpSp>
        <p:grpSp>
          <p:nvGrpSpPr>
            <p:cNvPr id="20" name="Group 19">
              <a:extLst>
                <a:ext uri="{FF2B5EF4-FFF2-40B4-BE49-F238E27FC236}">
                  <a16:creationId xmlns:a16="http://schemas.microsoft.com/office/drawing/2014/main" id="{09A1ECBF-226B-CC82-5266-98129E76CC8F}"/>
                </a:ext>
              </a:extLst>
            </p:cNvPr>
            <p:cNvGrpSpPr/>
            <p:nvPr/>
          </p:nvGrpSpPr>
          <p:grpSpPr>
            <a:xfrm>
              <a:off x="9671567" y="1135150"/>
              <a:ext cx="1554480" cy="1554480"/>
              <a:chOff x="6004998" y="5045346"/>
              <a:chExt cx="1554480" cy="1554480"/>
            </a:xfrm>
          </p:grpSpPr>
          <p:sp>
            <p:nvSpPr>
              <p:cNvPr id="14" name="Oval 13">
                <a:extLst>
                  <a:ext uri="{FF2B5EF4-FFF2-40B4-BE49-F238E27FC236}">
                    <a16:creationId xmlns:a16="http://schemas.microsoft.com/office/drawing/2014/main" id="{2AF15669-5C01-0A37-A358-238FDBEAEF15}"/>
                  </a:ext>
                </a:extLst>
              </p:cNvPr>
              <p:cNvSpPr>
                <a:spLocks noChangeAspect="1" noChangeArrowheads="1"/>
              </p:cNvSpPr>
              <p:nvPr/>
            </p:nvSpPr>
            <p:spPr bwMode="auto">
              <a:xfrm>
                <a:off x="6004998" y="5045346"/>
                <a:ext cx="1554480" cy="1554480"/>
              </a:xfrm>
              <a:prstGeom prst="ellipse">
                <a:avLst/>
              </a:prstGeom>
              <a:solidFill>
                <a:srgbClr val="00AC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15" name="TextBox 14">
                <a:extLst>
                  <a:ext uri="{FF2B5EF4-FFF2-40B4-BE49-F238E27FC236}">
                    <a16:creationId xmlns:a16="http://schemas.microsoft.com/office/drawing/2014/main" id="{DEFACC06-945E-29D3-EB62-C12BF0690221}"/>
                  </a:ext>
                </a:extLst>
              </p:cNvPr>
              <p:cNvSpPr txBox="1"/>
              <p:nvPr/>
            </p:nvSpPr>
            <p:spPr>
              <a:xfrm>
                <a:off x="6305928" y="5435858"/>
                <a:ext cx="95262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T</a:t>
                </a:r>
              </a:p>
            </p:txBody>
          </p:sp>
        </p:gr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500"/>
                                        <p:tgtEl>
                                          <p:spTgt spid="1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500"/>
                                        <p:tgtEl>
                                          <p:spTgt spid="1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800" dirty="0">
                <a:solidFill>
                  <a:srgbClr val="EBB700"/>
                </a:solidFill>
                <a:latin typeface="Calibri" panose="020F0502020204030204" pitchFamily="34" charset="0"/>
                <a:cs typeface="Calibri" panose="020F0502020204030204" pitchFamily="34" charset="0"/>
              </a:rPr>
              <a:t>Meta </a:t>
            </a:r>
          </a:p>
          <a:p>
            <a:r>
              <a:rPr lang="es-ES" sz="1800" dirty="0">
                <a:solidFill>
                  <a:srgbClr val="EBB700"/>
                </a:solidFill>
                <a:latin typeface="Calibri" panose="020F0502020204030204" pitchFamily="34" charset="0"/>
                <a:cs typeface="Calibri" panose="020F0502020204030204" pitchFamily="34" charset="0"/>
              </a:rPr>
              <a:t>Formulario de metas</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pic>
        <p:nvPicPr>
          <p:cNvPr id="6" name="Picture 5">
            <a:extLst>
              <a:ext uri="{FF2B5EF4-FFF2-40B4-BE49-F238E27FC236}">
                <a16:creationId xmlns:a16="http://schemas.microsoft.com/office/drawing/2014/main" id="{1D655C9D-334F-56CA-4AC7-5D9D61E99919}"/>
              </a:ext>
            </a:extLst>
          </p:cNvPr>
          <p:cNvPicPr>
            <a:picLocks noChangeAspect="1"/>
          </p:cNvPicPr>
          <p:nvPr/>
        </p:nvPicPr>
        <p:blipFill>
          <a:blip r:embed="rId3"/>
          <a:stretch>
            <a:fillRect/>
          </a:stretch>
        </p:blipFill>
        <p:spPr>
          <a:xfrm>
            <a:off x="4894960" y="266700"/>
            <a:ext cx="4819122" cy="6324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07642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4ED03DD8-9A64-4394-3736-60564F2F7018}"/>
              </a:ext>
            </a:extLst>
          </p:cNvPr>
          <p:cNvSpPr txBox="1">
            <a:spLocks/>
          </p:cNvSpPr>
          <p:nvPr/>
        </p:nvSpPr>
        <p:spPr>
          <a:xfrm>
            <a:off x="909047" y="235420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s-ES" dirty="0">
                <a:latin typeface="Calibri" panose="020F0502020204030204" pitchFamily="34" charset="0"/>
                <a:cs typeface="Calibri" panose="020F0502020204030204" pitchFamily="34" charset="0"/>
              </a:rPr>
              <a:t>CREAR UN PLAN PARA LOGRAR NUESTRAS METAS</a:t>
            </a:r>
          </a:p>
        </p:txBody>
      </p:sp>
    </p:spTree>
    <p:extLst>
      <p:ext uri="{BB962C8B-B14F-4D97-AF65-F5344CB8AC3E}">
        <p14:creationId xmlns:p14="http://schemas.microsoft.com/office/powerpoint/2010/main" val="2946454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7062068" y="1763445"/>
            <a:ext cx="4906316" cy="476331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es-ES" sz="2000" dirty="0">
                <a:solidFill>
                  <a:schemeClr val="bg1"/>
                </a:solidFill>
                <a:latin typeface="Calibri" panose="020F0502020204030204" pitchFamily="34" charset="0"/>
                <a:cs typeface="Calibri" panose="020F0502020204030204" pitchFamily="34" charset="0"/>
              </a:rPr>
              <a:t>Para cada área estatuaria</a:t>
            </a:r>
          </a:p>
          <a:p>
            <a:pPr marL="0" indent="0">
              <a:buClr>
                <a:schemeClr val="accent1"/>
              </a:buClr>
              <a:buFont typeface="Arial" pitchFamily="34" charset="0"/>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000" dirty="0">
                <a:solidFill>
                  <a:schemeClr val="bg1"/>
                </a:solidFill>
                <a:latin typeface="Calibri" panose="020F0502020204030204" pitchFamily="34" charset="0"/>
                <a:cs typeface="Calibri" panose="020F0502020204030204" pitchFamily="34" charset="0"/>
              </a:rPr>
              <a:t>¿Qué? (Enunciado de la meta)</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000" dirty="0">
                <a:solidFill>
                  <a:schemeClr val="bg1"/>
                </a:solidFill>
                <a:latin typeface="Calibri" panose="020F0502020204030204" pitchFamily="34" charset="0"/>
                <a:cs typeface="Calibri" panose="020F0502020204030204" pitchFamily="34" charset="0"/>
              </a:rPr>
              <a:t>¿Cómo? (Medidas)</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000" dirty="0">
                <a:solidFill>
                  <a:schemeClr val="bg1"/>
                </a:solidFill>
                <a:latin typeface="Calibri" panose="020F0502020204030204" pitchFamily="34" charset="0"/>
                <a:cs typeface="Calibri" panose="020F0502020204030204" pitchFamily="34" charset="0"/>
              </a:rPr>
              <a:t>¿Cuándo? (Plazo)</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000" dirty="0">
                <a:solidFill>
                  <a:schemeClr val="bg1"/>
                </a:solidFill>
                <a:latin typeface="Calibri" panose="020F0502020204030204" pitchFamily="34" charset="0"/>
                <a:cs typeface="Calibri" panose="020F0502020204030204" pitchFamily="34" charset="0"/>
              </a:rPr>
              <a:t>¿Quién? (Persona(s) encargada(s) de la acción)</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000" dirty="0">
                <a:solidFill>
                  <a:schemeClr val="bg1"/>
                </a:solidFill>
                <a:latin typeface="Calibri" panose="020F0502020204030204" pitchFamily="34" charset="0"/>
                <a:cs typeface="Calibri" panose="020F0502020204030204" pitchFamily="34" charset="0"/>
              </a:rPr>
              <a:t>¿Cómo sabrá? (Cómo sabrá si se ha logrado)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81493" y="1947971"/>
            <a:ext cx="5609842" cy="3477875"/>
          </a:xfrm>
          <a:prstGeom prst="rect">
            <a:avLst/>
          </a:prstGeom>
        </p:spPr>
        <p:txBody>
          <a:bodyPr wrap="square">
            <a:spAutoFit/>
          </a:bodyPr>
          <a:lstStyle/>
          <a:p>
            <a:r>
              <a:rPr lang="es-ES" sz="2000" b="1" dirty="0">
                <a:solidFill>
                  <a:schemeClr val="bg1"/>
                </a:solidFill>
                <a:latin typeface="Calibri" panose="020F0502020204030204" pitchFamily="34" charset="0"/>
                <a:cs typeface="Calibri" panose="020F0502020204030204" pitchFamily="34" charset="0"/>
              </a:rPr>
              <a:t>DESARROLLE UN PLAN DE ACCIÓN</a:t>
            </a:r>
            <a:r>
              <a:rPr lang="es-ES" sz="2000" b="1" i="1" dirty="0">
                <a:solidFill>
                  <a:schemeClr val="bg1"/>
                </a:solidFill>
                <a:latin typeface="Calibri" panose="020F0502020204030204" pitchFamily="34" charset="0"/>
                <a:cs typeface="Calibri" panose="020F0502020204030204" pitchFamily="34" charset="0"/>
              </a:rPr>
              <a:t> </a:t>
            </a:r>
            <a:r>
              <a:rPr lang="es-ES" sz="2000" dirty="0">
                <a:solidFill>
                  <a:schemeClr val="bg1"/>
                </a:solidFill>
                <a:latin typeface="Calibri" panose="020F0502020204030204" pitchFamily="34" charset="0"/>
                <a:cs typeface="Calibri" panose="020F0502020204030204" pitchFamily="34" charset="0"/>
              </a:rPr>
              <a:t>enumerando los pasos que lo llevarán a lograr las metas.</a:t>
            </a:r>
            <a:r>
              <a:rPr lang="es-ES" sz="2000" strike="sngStrike" dirty="0">
                <a:solidFill>
                  <a:schemeClr val="bg1"/>
                </a:solidFill>
                <a:latin typeface="Calibri" panose="020F0502020204030204" pitchFamily="34" charset="0"/>
                <a:cs typeface="Calibri" panose="020F0502020204030204" pitchFamily="34" charset="0"/>
              </a:rPr>
              <a:t> </a:t>
            </a:r>
          </a:p>
          <a:p>
            <a:endParaRPr lang="en-US" sz="2000" dirty="0">
              <a:solidFill>
                <a:schemeClr val="bg1"/>
              </a:solidFill>
              <a:latin typeface="Calibri" panose="020F0502020204030204" pitchFamily="34" charset="0"/>
              <a:cs typeface="Calibri" panose="020F0502020204030204" pitchFamily="34" charset="0"/>
            </a:endParaRPr>
          </a:p>
          <a:p>
            <a:r>
              <a:rPr lang="es-ES" sz="2000" dirty="0">
                <a:solidFill>
                  <a:schemeClr val="bg1"/>
                </a:solidFill>
                <a:latin typeface="Calibri" panose="020F0502020204030204" pitchFamily="34" charset="0"/>
                <a:cs typeface="Calibri" panose="020F0502020204030204" pitchFamily="34" charset="0"/>
              </a:rPr>
              <a:t>Este paso describe cómo se logrará la meta, cuándo se realizará cada paso, quién será responsable de cada paso, y cómo se podrá determinar que se ha llevado a cabo cada paso. La hoja de trabajo del plan de acción es una herramienta que puede utilizar para elaborar un plan que le ayude a alcanzar cada meta. Juntos, los planes para cada meta conforman su visión.</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33997" y="374627"/>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dirty="0">
                <a:solidFill>
                  <a:schemeClr val="accent1"/>
                </a:solidFill>
              </a:rPr>
              <a:t>Crear un plan para lograr nuestras metas</a:t>
            </a:r>
          </a:p>
        </p:txBody>
      </p:sp>
      <p:sp>
        <p:nvSpPr>
          <p:cNvPr id="14" name="Yellow Bar">
            <a:extLst>
              <a:ext uri="{FF2B5EF4-FFF2-40B4-BE49-F238E27FC236}">
                <a16:creationId xmlns:a16="http://schemas.microsoft.com/office/drawing/2014/main" id="{239B5857-C8CD-48CF-A465-42EF262ED8A7}"/>
              </a:ext>
            </a:extLst>
          </p:cNvPr>
          <p:cNvSpPr/>
          <p:nvPr/>
        </p:nvSpPr>
        <p:spPr>
          <a:xfrm rot="16200000">
            <a:off x="3796679" y="3950594"/>
            <a:ext cx="5106612"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2" name="Picture 1">
            <a:extLst>
              <a:ext uri="{FF2B5EF4-FFF2-40B4-BE49-F238E27FC236}">
                <a16:creationId xmlns:a16="http://schemas.microsoft.com/office/drawing/2014/main" id="{E4EDC750-389E-15B8-7393-8FD5E97CA46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
        <p:nvSpPr>
          <p:cNvPr id="3" name="Background - Solid">
            <a:extLst>
              <a:ext uri="{FF2B5EF4-FFF2-40B4-BE49-F238E27FC236}">
                <a16:creationId xmlns:a16="http://schemas.microsoft.com/office/drawing/2014/main" id="{C984E0E8-8479-7DEC-7DFF-92F0E35D887E}"/>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38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i="1" dirty="0">
                <a:solidFill>
                  <a:schemeClr val="accent1"/>
                </a:solidFill>
                <a:latin typeface="Calibri" panose="020F0502020204030204" pitchFamily="34" charset="0"/>
                <a:cs typeface="Calibri" panose="020F0502020204030204" pitchFamily="34" charset="0"/>
              </a:rPr>
              <a:t>Unirnos es el comienzo. Mantenernos unidos es progreso. Trabajar unidos es el éxito.</a:t>
            </a:r>
          </a:p>
          <a:p>
            <a:endParaRPr lang="en-US" i="1" kern="0" dirty="0">
              <a:solidFill>
                <a:schemeClr val="accent1"/>
              </a:solidFill>
              <a:latin typeface="Calibri" panose="020F0502020204030204" pitchFamily="34" charset="0"/>
              <a:cs typeface="Calibri" panose="020F0502020204030204" pitchFamily="34" charset="0"/>
            </a:endParaRPr>
          </a:p>
          <a:p>
            <a:pPr algn="r"/>
            <a:r>
              <a:rPr lang="es-ES" i="1" dirty="0">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2" name="Picture 1">
            <a:extLst>
              <a:ext uri="{FF2B5EF4-FFF2-40B4-BE49-F238E27FC236}">
                <a16:creationId xmlns:a16="http://schemas.microsoft.com/office/drawing/2014/main" id="{60EC1FB4-5B1E-5D97-B8FF-2FA55AF884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34933" y="5539342"/>
            <a:ext cx="896739" cy="849661"/>
          </a:xfrm>
          <a:prstGeom prst="rect">
            <a:avLst/>
          </a:prstGeom>
        </p:spPr>
      </p:pic>
      <p:sp>
        <p:nvSpPr>
          <p:cNvPr id="3" name="Background - Solid">
            <a:extLst>
              <a:ext uri="{FF2B5EF4-FFF2-40B4-BE49-F238E27FC236}">
                <a16:creationId xmlns:a16="http://schemas.microsoft.com/office/drawing/2014/main" id="{3C524A8F-0954-0F74-12A1-1B7EFA61EB0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158575" y="211126"/>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800" dirty="0">
                <a:solidFill>
                  <a:srgbClr val="EBB700"/>
                </a:solidFill>
                <a:latin typeface="Calibri" panose="020F0502020204030204" pitchFamily="34" charset="0"/>
                <a:cs typeface="Calibri" panose="020F0502020204030204" pitchFamily="34" charset="0"/>
              </a:rPr>
              <a:t>Hoja de trabajo del plan de acción</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5" name="TextBox 93">
            <a:extLst>
              <a:ext uri="{FF2B5EF4-FFF2-40B4-BE49-F238E27FC236}">
                <a16:creationId xmlns:a16="http://schemas.microsoft.com/office/drawing/2014/main" id="{6FD66A0D-6DB4-FF7B-39BC-17F38C0D9F2C}"/>
              </a:ext>
            </a:extLst>
          </p:cNvPr>
          <p:cNvSpPr txBox="1">
            <a:spLocks noChangeArrowheads="1"/>
          </p:cNvSpPr>
          <p:nvPr/>
        </p:nvSpPr>
        <p:spPr bwMode="auto">
          <a:xfrm>
            <a:off x="2388340" y="6134390"/>
            <a:ext cx="7696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0" i="1"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Haga una copia de este formulario y complete uno para cada meta</a:t>
            </a:r>
          </a:p>
        </p:txBody>
      </p:sp>
      <p:pic>
        <p:nvPicPr>
          <p:cNvPr id="8" name="Picture 7">
            <a:extLst>
              <a:ext uri="{FF2B5EF4-FFF2-40B4-BE49-F238E27FC236}">
                <a16:creationId xmlns:a16="http://schemas.microsoft.com/office/drawing/2014/main" id="{0F0DF3EC-204B-A3C5-9721-01B1EE28A5C5}"/>
              </a:ext>
            </a:extLst>
          </p:cNvPr>
          <p:cNvPicPr>
            <a:picLocks noChangeAspect="1"/>
          </p:cNvPicPr>
          <p:nvPr/>
        </p:nvPicPr>
        <p:blipFill>
          <a:blip r:embed="rId3"/>
          <a:stretch>
            <a:fillRect/>
          </a:stretch>
        </p:blipFill>
        <p:spPr>
          <a:xfrm>
            <a:off x="4863074" y="247468"/>
            <a:ext cx="4563460" cy="553543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539849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D49F3EB3-979C-6F75-F00E-B17C53163458}"/>
              </a:ext>
            </a:extLst>
          </p:cNvPr>
          <p:cNvSpPr txBox="1">
            <a:spLocks/>
          </p:cNvSpPr>
          <p:nvPr/>
        </p:nvSpPr>
        <p:spPr>
          <a:xfrm>
            <a:off x="948906" y="2557915"/>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s-ES" dirty="0">
                <a:latin typeface="Calibri" panose="020F0502020204030204" pitchFamily="34" charset="0"/>
                <a:cs typeface="Calibri" panose="020F0502020204030204" pitchFamily="34" charset="0"/>
              </a:rPr>
              <a:t>CONSEGUIR EL ÉXITO</a:t>
            </a:r>
          </a:p>
        </p:txBody>
      </p:sp>
    </p:spTree>
    <p:extLst>
      <p:ext uri="{BB962C8B-B14F-4D97-AF65-F5344CB8AC3E}">
        <p14:creationId xmlns:p14="http://schemas.microsoft.com/office/powerpoint/2010/main" val="135814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2860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2211479" y="1905000"/>
            <a:ext cx="2514600" cy="4154984"/>
          </a:xfrm>
          <a:prstGeom prst="rect">
            <a:avLst/>
          </a:prstGeom>
        </p:spPr>
        <p:txBody>
          <a:bodyPr wrap="square">
            <a:spAutoFit/>
          </a:bodyPr>
          <a:lstStyle/>
          <a:p>
            <a:r>
              <a:rPr lang="es-ES" sz="2400" b="1" dirty="0">
                <a:solidFill>
                  <a:schemeClr val="bg1"/>
                </a:solidFill>
                <a:latin typeface="Calibri" panose="020F0502020204030204" pitchFamily="34" charset="0"/>
                <a:cs typeface="Calibri" panose="020F0502020204030204" pitchFamily="34" charset="0"/>
              </a:rPr>
              <a:t>Para tener éxito: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b="1" dirty="0">
                <a:solidFill>
                  <a:schemeClr val="bg1"/>
                </a:solidFill>
                <a:latin typeface="Calibri" panose="020F0502020204030204" pitchFamily="34" charset="0"/>
                <a:cs typeface="Calibri" panose="020F0502020204030204" pitchFamily="34" charset="0"/>
              </a:rPr>
              <a:t>COMPARTIR</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b="1" dirty="0">
                <a:solidFill>
                  <a:schemeClr val="bg1"/>
                </a:solidFill>
                <a:latin typeface="Calibri" panose="020F0502020204030204" pitchFamily="34" charset="0"/>
                <a:cs typeface="Calibri" panose="020F0502020204030204" pitchFamily="34" charset="0"/>
              </a:rPr>
              <a:t>APOYAR</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b="1" dirty="0">
                <a:solidFill>
                  <a:schemeClr val="bg1"/>
                </a:solidFill>
                <a:latin typeface="Calibri" panose="020F0502020204030204" pitchFamily="34" charset="0"/>
                <a:cs typeface="Calibri" panose="020F0502020204030204" pitchFamily="34" charset="0"/>
              </a:rPr>
              <a:t>RECONOCER</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b="1" dirty="0">
                <a:solidFill>
                  <a:schemeClr val="bg1"/>
                </a:solidFill>
                <a:latin typeface="Calibri" panose="020F0502020204030204" pitchFamily="34" charset="0"/>
                <a:cs typeface="Calibri" panose="020F0502020204030204" pitchFamily="34" charset="0"/>
              </a:rPr>
              <a:t>EVALUAR</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b="1" dirty="0">
                <a:solidFill>
                  <a:schemeClr val="bg1"/>
                </a:solidFill>
                <a:latin typeface="Calibri" panose="020F0502020204030204" pitchFamily="34" charset="0"/>
                <a:cs typeface="Calibri" panose="020F0502020204030204" pitchFamily="34" charset="0"/>
              </a:rPr>
              <a:t>CAMBIAR</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213065" y="586322"/>
            <a:ext cx="48591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accent1"/>
                </a:solidFill>
              </a:rPr>
              <a:t>Conseguir el éxito</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29882" y="3768085"/>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265212499"/>
              </p:ext>
            </p:extLst>
          </p:nvPr>
        </p:nvGraphicFramePr>
        <p:xfrm>
          <a:off x="6858000" y="1905000"/>
          <a:ext cx="5006579" cy="3227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ackground - Solid">
            <a:extLst>
              <a:ext uri="{FF2B5EF4-FFF2-40B4-BE49-F238E27FC236}">
                <a16:creationId xmlns:a16="http://schemas.microsoft.com/office/drawing/2014/main" id="{5B848041-952C-EA10-E837-BE0ECC4DFC5C}"/>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736FB0C-06B5-9F89-FB5E-BEB3E4BB1E95}"/>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Tree>
    <p:extLst>
      <p:ext uri="{BB962C8B-B14F-4D97-AF65-F5344CB8AC3E}">
        <p14:creationId xmlns:p14="http://schemas.microsoft.com/office/powerpoint/2010/main" val="694324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6821D679-8E8C-E7F9-0F5E-BE0C9E521F0D}"/>
              </a:ext>
            </a:extLst>
          </p:cNvPr>
          <p:cNvSpPr txBox="1">
            <a:spLocks/>
          </p:cNvSpPr>
          <p:nvPr/>
        </p:nvSpPr>
        <p:spPr>
          <a:xfrm>
            <a:off x="1055176" y="2557915"/>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s-ES" dirty="0">
                <a:latin typeface="Calibri" panose="020F0502020204030204" pitchFamily="34" charset="0"/>
                <a:cs typeface="Calibri" panose="020F0502020204030204" pitchFamily="34" charset="0"/>
              </a:rPr>
              <a:t>RECUERDE CELEBRAR</a:t>
            </a:r>
          </a:p>
        </p:txBody>
      </p:sp>
    </p:spTree>
    <p:extLst>
      <p:ext uri="{BB962C8B-B14F-4D97-AF65-F5344CB8AC3E}">
        <p14:creationId xmlns:p14="http://schemas.microsoft.com/office/powerpoint/2010/main" val="3065689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81000" y="477841"/>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accent1"/>
                </a:solidFill>
              </a:rPr>
              <a:t>Recuerde celebrar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910561"/>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dirty="0">
                <a:solidFill>
                  <a:schemeClr val="bg1"/>
                </a:solidFill>
                <a:latin typeface="Calibri" panose="020F0502020204030204" pitchFamily="34" charset="0"/>
                <a:cs typeface="Calibri" panose="020F0502020204030204" pitchFamily="34" charset="0"/>
              </a:rPr>
              <a:t>Puede solicitar con facilidad certificados, placas y más de la tienda de LCI para celebrar. Si tiene alguna pregunta sobre los suministros para el club, escriba a:  </a:t>
            </a:r>
            <a:r>
              <a:rPr lang="es-ES"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orderdetails@lionsclubs.org.</a:t>
            </a:r>
            <a:r>
              <a:rPr lang="es-ES" sz="2400" dirty="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2400">
                <a:solidFill>
                  <a:schemeClr val="bg1"/>
                </a:solidFill>
                <a:latin typeface="Calibri" panose="020F0502020204030204" pitchFamily="34" charset="0"/>
                <a:cs typeface="Calibri" panose="020F0502020204030204" pitchFamily="34" charset="0"/>
              </a:rPr>
              <a:t>¿Cómo lo celebrará?</a:t>
            </a:r>
          </a:p>
          <a:p>
            <a:r>
              <a:rPr lang="es-ES" sz="2400">
                <a:solidFill>
                  <a:schemeClr val="bg1"/>
                </a:solidFill>
                <a:latin typeface="Calibri" panose="020F0502020204030204" pitchFamily="34" charset="0"/>
                <a:cs typeface="Calibri" panose="020F0502020204030204" pitchFamily="34" charset="0"/>
              </a:rPr>
              <a:t> </a:t>
            </a:r>
          </a:p>
          <a:p>
            <a:r>
              <a:rPr lang="es-ES" sz="2400">
                <a:solidFill>
                  <a:schemeClr val="bg1"/>
                </a:solidFill>
                <a:latin typeface="Calibri" panose="020F0502020204030204" pitchFamily="34" charset="0"/>
                <a:cs typeface="Calibri" panose="020F0502020204030204" pitchFamily="34" charset="0"/>
              </a:rPr>
              <a:t> </a:t>
            </a:r>
          </a:p>
          <a:p>
            <a:r>
              <a:rPr lang="es-ES" sz="2400">
                <a:solidFill>
                  <a:schemeClr val="bg1"/>
                </a:solidFill>
                <a:latin typeface="Calibri" panose="020F0502020204030204" pitchFamily="34" charset="0"/>
                <a:cs typeface="Calibri" panose="020F0502020204030204" pitchFamily="34" charset="0"/>
              </a:rPr>
              <a:t> </a:t>
            </a:r>
          </a:p>
          <a:p>
            <a:r>
              <a:rPr lang="es-ES" sz="2400">
                <a:solidFill>
                  <a:schemeClr val="bg1"/>
                </a:solidFill>
                <a:latin typeface="Calibri" panose="020F0502020204030204" pitchFamily="34" charset="0"/>
                <a:cs typeface="Calibri" panose="020F0502020204030204" pitchFamily="34" charset="0"/>
              </a:rPr>
              <a:t> </a:t>
            </a:r>
          </a:p>
        </p:txBody>
      </p:sp>
      <p:sp>
        <p:nvSpPr>
          <p:cNvPr id="2" name="Yellow Bar">
            <a:extLst>
              <a:ext uri="{FF2B5EF4-FFF2-40B4-BE49-F238E27FC236}">
                <a16:creationId xmlns:a16="http://schemas.microsoft.com/office/drawing/2014/main" id="{61CC74FB-A60C-61D9-1646-03FE04A7B44C}"/>
              </a:ext>
            </a:extLst>
          </p:cNvPr>
          <p:cNvSpPr/>
          <p:nvPr/>
        </p:nvSpPr>
        <p:spPr>
          <a:xfrm>
            <a:off x="533400" y="1206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Background - Solid">
            <a:extLst>
              <a:ext uri="{FF2B5EF4-FFF2-40B4-BE49-F238E27FC236}">
                <a16:creationId xmlns:a16="http://schemas.microsoft.com/office/drawing/2014/main" id="{07D56383-1518-C20C-E0BE-E1361647B8D8}"/>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76CC54C-0487-E33C-7EC8-DBB8A6E96E4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84983" y="5423958"/>
            <a:ext cx="993832" cy="849661"/>
          </a:xfrm>
          <a:prstGeom prst="rect">
            <a:avLst/>
          </a:prstGeom>
        </p:spPr>
      </p:pic>
    </p:spTree>
    <p:extLst>
      <p:ext uri="{BB962C8B-B14F-4D97-AF65-F5344CB8AC3E}">
        <p14:creationId xmlns:p14="http://schemas.microsoft.com/office/powerpoint/2010/main" val="58188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19878" y="0"/>
            <a:ext cx="12211878"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13" name="Rectangle 12">
            <a:extLst>
              <a:ext uri="{FF2B5EF4-FFF2-40B4-BE49-F238E27FC236}">
                <a16:creationId xmlns:a16="http://schemas.microsoft.com/office/drawing/2014/main" id="{11736E80-457F-474B-835B-CE365A93819E}"/>
              </a:ext>
            </a:extLst>
          </p:cNvPr>
          <p:cNvSpPr/>
          <p:nvPr/>
        </p:nvSpPr>
        <p:spPr>
          <a:xfrm>
            <a:off x="190555" y="1403513"/>
            <a:ext cx="11346602" cy="461665"/>
          </a:xfrm>
          <a:prstGeom prst="rect">
            <a:avLst/>
          </a:prstGeom>
        </p:spPr>
        <p:txBody>
          <a:bodyPr wrap="square">
            <a:spAutoFit/>
          </a:bodyPr>
          <a:lstStyle/>
          <a:p>
            <a:r>
              <a:rPr lang="es-ES" sz="2400" dirty="0">
                <a:solidFill>
                  <a:schemeClr val="bg1"/>
                </a:solidFill>
                <a:latin typeface="Calibri" panose="020F0502020204030204" pitchFamily="34" charset="0"/>
                <a:cs typeface="Calibri" panose="020F0502020204030204" pitchFamily="34" charset="0"/>
              </a:rPr>
              <a:t>Descargue la guía, el PowerPoint completo y los recursos para ayudar aún más a su club. </a:t>
            </a:r>
          </a:p>
        </p:txBody>
      </p:sp>
      <p:sp>
        <p:nvSpPr>
          <p:cNvPr id="14" name="Rectangle 13">
            <a:extLst>
              <a:ext uri="{FF2B5EF4-FFF2-40B4-BE49-F238E27FC236}">
                <a16:creationId xmlns:a16="http://schemas.microsoft.com/office/drawing/2014/main" id="{7D9FF34C-06D7-46D4-9AD6-9F809BD4109D}"/>
              </a:ext>
            </a:extLst>
          </p:cNvPr>
          <p:cNvSpPr/>
          <p:nvPr/>
        </p:nvSpPr>
        <p:spPr>
          <a:xfrm>
            <a:off x="6003121" y="148894"/>
            <a:ext cx="5861458" cy="461665"/>
          </a:xfrm>
          <a:prstGeom prst="rect">
            <a:avLst/>
          </a:prstGeom>
        </p:spPr>
        <p:txBody>
          <a:bodyPr wrap="square">
            <a:spAutoFit/>
          </a:bodyPr>
          <a:lstStyle/>
          <a:p>
            <a:endParaRPr lang="en-US" sz="2400" b="1" dirty="0">
              <a:solidFill>
                <a:schemeClr val="bg1"/>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3666A831-5539-4B10-B1A6-F4F4D7C8EE8D}"/>
              </a:ext>
            </a:extLst>
          </p:cNvPr>
          <p:cNvSpPr/>
          <p:nvPr/>
        </p:nvSpPr>
        <p:spPr>
          <a:xfrm>
            <a:off x="9489633" y="2261113"/>
            <a:ext cx="1704350" cy="468780"/>
          </a:xfrm>
          <a:prstGeom prst="rect">
            <a:avLst/>
          </a:prstGeom>
        </p:spPr>
        <p:txBody>
          <a:bodyPr wrap="square">
            <a:spAutoFit/>
          </a:bodyPr>
          <a:lstStyle/>
          <a:p>
            <a:r>
              <a:rPr lang="es-ES" sz="2400" b="1" dirty="0">
                <a:solidFill>
                  <a:schemeClr val="bg1"/>
                </a:solidFill>
                <a:latin typeface="Calibri" panose="020F0502020204030204" pitchFamily="34" charset="0"/>
                <a:cs typeface="Calibri" panose="020F0502020204030204" pitchFamily="34" charset="0"/>
              </a:rPr>
              <a:t>PowerPoint</a:t>
            </a:r>
          </a:p>
        </p:txBody>
      </p:sp>
      <p:sp>
        <p:nvSpPr>
          <p:cNvPr id="18" name="Rectangle 17">
            <a:extLst>
              <a:ext uri="{FF2B5EF4-FFF2-40B4-BE49-F238E27FC236}">
                <a16:creationId xmlns:a16="http://schemas.microsoft.com/office/drawing/2014/main" id="{49D48252-11DE-4006-B9C9-AF01B63F91D6}"/>
              </a:ext>
            </a:extLst>
          </p:cNvPr>
          <p:cNvSpPr/>
          <p:nvPr/>
        </p:nvSpPr>
        <p:spPr>
          <a:xfrm>
            <a:off x="5863856" y="2519760"/>
            <a:ext cx="1599998" cy="830996"/>
          </a:xfrm>
          <a:prstGeom prst="rect">
            <a:avLst/>
          </a:prstGeom>
        </p:spPr>
        <p:txBody>
          <a:bodyPr wrap="square">
            <a:spAutoFit/>
          </a:bodyPr>
          <a:lstStyle/>
          <a:p>
            <a:r>
              <a:rPr lang="es-ES" sz="2400" b="1" dirty="0">
                <a:solidFill>
                  <a:schemeClr val="bg1"/>
                </a:solidFill>
                <a:latin typeface="Calibri" panose="020F0502020204030204" pitchFamily="34" charset="0"/>
                <a:cs typeface="Calibri" panose="020F0502020204030204" pitchFamily="34" charset="0"/>
              </a:rPr>
              <a:t>¡Basta con preguntar!</a:t>
            </a:r>
          </a:p>
        </p:txBody>
      </p:sp>
      <p:sp>
        <p:nvSpPr>
          <p:cNvPr id="15" name="Headline">
            <a:extLst>
              <a:ext uri="{FF2B5EF4-FFF2-40B4-BE49-F238E27FC236}">
                <a16:creationId xmlns:a16="http://schemas.microsoft.com/office/drawing/2014/main" id="{DCABE8B6-F5C1-4124-B71A-69AF8B4C55AF}"/>
              </a:ext>
            </a:extLst>
          </p:cNvPr>
          <p:cNvSpPr txBox="1">
            <a:spLocks/>
          </p:cNvSpPr>
          <p:nvPr/>
        </p:nvSpPr>
        <p:spPr>
          <a:xfrm>
            <a:off x="327421" y="457200"/>
            <a:ext cx="8810984" cy="66503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accent1"/>
                </a:solidFill>
              </a:rPr>
              <a:t>Diseñado para usarlo en el club </a:t>
            </a:r>
          </a:p>
        </p:txBody>
      </p:sp>
      <p:pic>
        <p:nvPicPr>
          <p:cNvPr id="4" name="Picture 3">
            <a:extLst>
              <a:ext uri="{FF2B5EF4-FFF2-40B4-BE49-F238E27FC236}">
                <a16:creationId xmlns:a16="http://schemas.microsoft.com/office/drawing/2014/main" id="{610E2348-02EF-3062-E7CA-9AA8D9F827FB}"/>
              </a:ext>
            </a:extLst>
          </p:cNvPr>
          <p:cNvPicPr>
            <a:picLocks noChangeAspect="1"/>
          </p:cNvPicPr>
          <p:nvPr/>
        </p:nvPicPr>
        <p:blipFill>
          <a:blip r:embed="rId3"/>
          <a:stretch>
            <a:fillRect/>
          </a:stretch>
        </p:blipFill>
        <p:spPr>
          <a:xfrm>
            <a:off x="8045927" y="2935258"/>
            <a:ext cx="3993079" cy="2241728"/>
          </a:xfrm>
          <a:prstGeom prst="rect">
            <a:avLst/>
          </a:prstGeom>
        </p:spPr>
      </p:pic>
      <p:sp>
        <p:nvSpPr>
          <p:cNvPr id="5" name="Yellow Bar">
            <a:extLst>
              <a:ext uri="{FF2B5EF4-FFF2-40B4-BE49-F238E27FC236}">
                <a16:creationId xmlns:a16="http://schemas.microsoft.com/office/drawing/2014/main" id="{5C0EA4E2-FE4D-EB32-BA6E-5729D97F8846}"/>
              </a:ext>
            </a:extLst>
          </p:cNvPr>
          <p:cNvSpPr/>
          <p:nvPr/>
        </p:nvSpPr>
        <p:spPr>
          <a:xfrm>
            <a:off x="533400" y="109719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8" name="Background - Solid">
            <a:extLst>
              <a:ext uri="{FF2B5EF4-FFF2-40B4-BE49-F238E27FC236}">
                <a16:creationId xmlns:a16="http://schemas.microsoft.com/office/drawing/2014/main" id="{6621BD67-9E8C-A6C6-0B2C-769530360BD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0515B6-FDE9-147D-15F3-C20B7694FD31}"/>
              </a:ext>
            </a:extLst>
          </p:cNvPr>
          <p:cNvPicPr>
            <a:picLocks noChangeAspect="1"/>
          </p:cNvPicPr>
          <p:nvPr/>
        </p:nvPicPr>
        <p:blipFill>
          <a:blip r:embed="rId4"/>
          <a:stretch>
            <a:fillRect/>
          </a:stretch>
        </p:blipFill>
        <p:spPr>
          <a:xfrm>
            <a:off x="5413429" y="3429000"/>
            <a:ext cx="2283629" cy="2978647"/>
          </a:xfrm>
          <a:prstGeom prst="rect">
            <a:avLst/>
          </a:prstGeom>
        </p:spPr>
      </p:pic>
      <p:pic>
        <p:nvPicPr>
          <p:cNvPr id="20" name="Picture 19">
            <a:extLst>
              <a:ext uri="{FF2B5EF4-FFF2-40B4-BE49-F238E27FC236}">
                <a16:creationId xmlns:a16="http://schemas.microsoft.com/office/drawing/2014/main" id="{F367FBBC-641D-E618-A00C-903C05CD2BDF}"/>
              </a:ext>
            </a:extLst>
          </p:cNvPr>
          <p:cNvPicPr>
            <a:picLocks noChangeAspect="1"/>
          </p:cNvPicPr>
          <p:nvPr/>
        </p:nvPicPr>
        <p:blipFill>
          <a:blip r:embed="rId5"/>
          <a:stretch>
            <a:fillRect/>
          </a:stretch>
        </p:blipFill>
        <p:spPr>
          <a:xfrm>
            <a:off x="116365" y="2863186"/>
            <a:ext cx="4890953" cy="2978647"/>
          </a:xfrm>
          <a:prstGeom prst="rect">
            <a:avLst/>
          </a:prstGeom>
        </p:spPr>
      </p:pic>
      <p:sp>
        <p:nvSpPr>
          <p:cNvPr id="21" name="Rectangle 20">
            <a:extLst>
              <a:ext uri="{FF2B5EF4-FFF2-40B4-BE49-F238E27FC236}">
                <a16:creationId xmlns:a16="http://schemas.microsoft.com/office/drawing/2014/main" id="{2D5930C4-492D-31D6-A4BC-AE974DD3BD16}"/>
              </a:ext>
            </a:extLst>
          </p:cNvPr>
          <p:cNvSpPr/>
          <p:nvPr/>
        </p:nvSpPr>
        <p:spPr>
          <a:xfrm>
            <a:off x="1223124" y="2261113"/>
            <a:ext cx="1762778" cy="461665"/>
          </a:xfrm>
          <a:prstGeom prst="rect">
            <a:avLst/>
          </a:prstGeom>
        </p:spPr>
        <p:txBody>
          <a:bodyPr wrap="square">
            <a:spAutoFit/>
          </a:bodyPr>
          <a:lstStyle/>
          <a:p>
            <a:r>
              <a:rPr lang="en-US" sz="24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Página</a:t>
            </a:r>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web</a:t>
            </a:r>
          </a:p>
        </p:txBody>
      </p:sp>
    </p:spTree>
    <p:extLst>
      <p:ext uri="{BB962C8B-B14F-4D97-AF65-F5344CB8AC3E}">
        <p14:creationId xmlns:p14="http://schemas.microsoft.com/office/powerpoint/2010/main" val="248287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en-US" sz="1600" b="1" dirty="0">
                <a:solidFill>
                  <a:schemeClr val="bg1"/>
                </a:solidFill>
              </a:rPr>
              <a:t>© 2022 Lions International</a:t>
            </a:r>
          </a:p>
        </p:txBody>
      </p:sp>
      <p:sp>
        <p:nvSpPr>
          <p:cNvPr id="2" name="Headline">
            <a:extLst>
              <a:ext uri="{FF2B5EF4-FFF2-40B4-BE49-F238E27FC236}">
                <a16:creationId xmlns:a16="http://schemas.microsoft.com/office/drawing/2014/main" id="{DA2BD139-B2EE-67C0-41FC-DDE1983C7D4F}"/>
              </a:ext>
            </a:extLst>
          </p:cNvPr>
          <p:cNvSpPr txBox="1">
            <a:spLocks/>
          </p:cNvSpPr>
          <p:nvPr/>
        </p:nvSpPr>
        <p:spPr>
          <a:xfrm>
            <a:off x="3200400" y="3581400"/>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latin typeface="Calibri" panose="020F0502020204030204" pitchFamily="34" charset="0"/>
                <a:cs typeface="Calibri" panose="020F0502020204030204" pitchFamily="34" charset="0"/>
              </a:rPr>
              <a:t>¡MUCHAS GRACIAS!</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35238" y="514473"/>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latin typeface="Calibri" panose="020F0502020204030204" pitchFamily="34" charset="0"/>
                <a:cs typeface="Calibri" panose="020F0502020204030204" pitchFamily="34" charset="0"/>
              </a:rPr>
              <a:t>Enfoque Global de Afiliación para clubes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808088" y="3012770"/>
            <a:ext cx="7869311" cy="2930830"/>
            <a:chOff x="1784174" y="3012770"/>
            <a:chExt cx="7893226" cy="2822672"/>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6750151" cy="51740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dirty="0">
                  <a:solidFill>
                    <a:schemeClr val="accent1"/>
                  </a:solidFill>
                  <a:latin typeface="Calibri" panose="020F0502020204030204" pitchFamily="34" charset="0"/>
                  <a:cs typeface="Calibri" panose="020F0502020204030204" pitchFamily="34" charset="0"/>
                </a:rPr>
                <a:t>Conseguir el éxito</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5334833" cy="4779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dirty="0">
                  <a:solidFill>
                    <a:schemeClr val="accent1"/>
                  </a:solidFill>
                  <a:latin typeface="Calibri" panose="020F0502020204030204" pitchFamily="34" charset="0"/>
                  <a:cs typeface="Calibri" panose="020F0502020204030204" pitchFamily="34" charset="0"/>
                </a:rPr>
                <a:t>Formar un equipo de líderes del club</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7866222" cy="59569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dirty="0">
                  <a:solidFill>
                    <a:schemeClr val="accent1"/>
                  </a:solidFill>
                  <a:latin typeface="Calibri" panose="020F0502020204030204" pitchFamily="34" charset="0"/>
                  <a:cs typeface="Calibri" panose="020F0502020204030204" pitchFamily="34" charset="0"/>
                </a:rPr>
                <a:t>Desarrollar una visión, evaluar las necesidades y fijar metas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7283626" cy="63926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dirty="0">
                  <a:solidFill>
                    <a:schemeClr val="accent1"/>
                  </a:solidFill>
                  <a:latin typeface="Calibri" panose="020F0502020204030204" pitchFamily="34" charset="0"/>
                  <a:cs typeface="Calibri" panose="020F0502020204030204" pitchFamily="34" charset="0"/>
                </a:rPr>
                <a:t>Elaborar un plan para lograr nuestras metas</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ffectLst/>
                <a:ea typeface="ヒラギノ角ゴ Pro W3" pitchFamily="84" charset="-128"/>
              </a:rPr>
              <a:t>4</a:t>
            </a:r>
          </a:p>
        </p:txBody>
      </p:sp>
      <p:graphicFrame>
        <p:nvGraphicFramePr>
          <p:cNvPr id="18" name="Diagram 17">
            <a:extLst>
              <a:ext uri="{FF2B5EF4-FFF2-40B4-BE49-F238E27FC236}">
                <a16:creationId xmlns:a16="http://schemas.microsoft.com/office/drawing/2014/main" id="{A61879B0-B4C1-447D-9770-7A11791E88C2}"/>
              </a:ext>
            </a:extLst>
          </p:cNvPr>
          <p:cNvGraphicFramePr/>
          <p:nvPr>
            <p:extLst>
              <p:ext uri="{D42A27DB-BD31-4B8C-83A1-F6EECF244321}">
                <p14:modId xmlns:p14="http://schemas.microsoft.com/office/powerpoint/2010/main" val="1057104481"/>
              </p:ext>
            </p:extLst>
          </p:nvPr>
        </p:nvGraphicFramePr>
        <p:xfrm>
          <a:off x="1915217" y="1618431"/>
          <a:ext cx="7970949" cy="906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60B73362-3F77-7F17-2B45-4A7FAFDDFA9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346024" y="5665608"/>
            <a:ext cx="896739" cy="849661"/>
          </a:xfrm>
          <a:prstGeom prst="rect">
            <a:avLst/>
          </a:prstGeom>
        </p:spPr>
      </p:pic>
      <p:sp>
        <p:nvSpPr>
          <p:cNvPr id="6" name="Background - Solid">
            <a:extLst>
              <a:ext uri="{FF2B5EF4-FFF2-40B4-BE49-F238E27FC236}">
                <a16:creationId xmlns:a16="http://schemas.microsoft.com/office/drawing/2014/main" id="{A8E43A68-9113-6503-A568-68CF120C403E}"/>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18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56814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accent1"/>
                </a:solidFill>
                <a:latin typeface="Calibri" panose="020F0502020204030204" pitchFamily="34" charset="0"/>
                <a:cs typeface="Calibri" panose="020F0502020204030204" pitchFamily="34" charset="0"/>
              </a:rPr>
              <a:t>Formar un equipo de líderes del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4154984"/>
          </a:xfrm>
          <a:prstGeom prst="rect">
            <a:avLst/>
          </a:prstGeom>
        </p:spPr>
        <p:txBody>
          <a:bodyPr wrap="square">
            <a:spAutoFit/>
          </a:bodyPr>
          <a:lstStyle/>
          <a:p>
            <a:r>
              <a:rPr lang="es-ES" sz="2400" b="1" dirty="0">
                <a:solidFill>
                  <a:schemeClr val="bg1"/>
                </a:solidFill>
                <a:latin typeface="Calibri" panose="020F0502020204030204" pitchFamily="34" charset="0"/>
                <a:cs typeface="Calibri" panose="020F0502020204030204" pitchFamily="34" charset="0"/>
              </a:rPr>
              <a:t>Líderes actuales: </a:t>
            </a:r>
            <a:r>
              <a:rPr lang="es-ES" sz="2400" dirty="0">
                <a:solidFill>
                  <a:schemeClr val="bg1"/>
                </a:solidFill>
                <a:latin typeface="Calibri" panose="020F0502020204030204" pitchFamily="34" charset="0"/>
                <a:cs typeface="Calibri" panose="020F0502020204030204" pitchFamily="34" charset="0"/>
              </a:rPr>
              <a:t>Identificar quién puede llevar a cabo y dirigir la estrategia. </a:t>
            </a:r>
          </a:p>
          <a:p>
            <a:endParaRPr lang="en-US" sz="2400" dirty="0">
              <a:solidFill>
                <a:schemeClr val="bg1"/>
              </a:solidFill>
              <a:latin typeface="Calibri" panose="020F0502020204030204" pitchFamily="34" charset="0"/>
              <a:cs typeface="Calibri" panose="020F0502020204030204" pitchFamily="34" charset="0"/>
            </a:endParaRPr>
          </a:p>
          <a:p>
            <a:r>
              <a:rPr lang="es-ES" sz="2400" b="1" dirty="0">
                <a:solidFill>
                  <a:schemeClr val="bg1"/>
                </a:solidFill>
                <a:latin typeface="Calibri" panose="020F0502020204030204" pitchFamily="34" charset="0"/>
                <a:cs typeface="Calibri" panose="020F0502020204030204" pitchFamily="34" charset="0"/>
              </a:rPr>
              <a:t>Líderes futuros: </a:t>
            </a:r>
            <a:r>
              <a:rPr lang="es-ES" sz="2400" dirty="0">
                <a:solidFill>
                  <a:schemeClr val="bg1"/>
                </a:solidFill>
                <a:latin typeface="Calibri" panose="020F0502020204030204" pitchFamily="34" charset="0"/>
                <a:cs typeface="Calibri" panose="020F0502020204030204" pitchFamily="34" charset="0"/>
              </a:rPr>
              <a:t>Incluir a Leones que puedan ser futuros líderes.  Los Leones que hayan ocupado puestos de liderato, que puedan aportar conocimientos, apoyo y que estén interesados en el futuro del club. </a:t>
            </a:r>
          </a:p>
          <a:p>
            <a:endParaRPr lang="en-US" sz="2400" dirty="0">
              <a:solidFill>
                <a:schemeClr val="bg1"/>
              </a:solidFill>
              <a:latin typeface="Calibri" panose="020F0502020204030204" pitchFamily="34" charset="0"/>
              <a:cs typeface="Calibri" panose="020F0502020204030204" pitchFamily="34" charset="0"/>
            </a:endParaRPr>
          </a:p>
          <a:p>
            <a:r>
              <a:rPr lang="es-ES" sz="2400" b="1" dirty="0">
                <a:solidFill>
                  <a:schemeClr val="bg1"/>
                </a:solidFill>
                <a:latin typeface="Calibri" panose="020F0502020204030204" pitchFamily="34" charset="0"/>
                <a:cs typeface="Calibri" panose="020F0502020204030204" pitchFamily="34" charset="0"/>
              </a:rPr>
              <a:t>Hacer una encuesta a los socios para: </a:t>
            </a:r>
            <a:r>
              <a:rPr lang="es-ES" sz="2400" dirty="0">
                <a:solidFill>
                  <a:schemeClr val="bg1"/>
                </a:solidFill>
                <a:latin typeface="Calibri" panose="020F0502020204030204" pitchFamily="34" charset="0"/>
                <a:cs typeface="Calibri" panose="020F0502020204030204" pitchFamily="34" charset="0"/>
              </a:rPr>
              <a:t>Obtener una perspectiva completa de las necesidades del club. Buscar una muestra representativa de los socios que representen al club o buscar en clubes más pequeños, incluyendo a tantos socios como sea posible (socios existentes, socios nuevos, Leones jóvenes, profesionales) para entender las necesidades que tienen y captar sus talentos. </a:t>
            </a:r>
          </a:p>
        </p:txBody>
      </p:sp>
      <p:pic>
        <p:nvPicPr>
          <p:cNvPr id="2" name="Picture 1">
            <a:extLst>
              <a:ext uri="{FF2B5EF4-FFF2-40B4-BE49-F238E27FC236}">
                <a16:creationId xmlns:a16="http://schemas.microsoft.com/office/drawing/2014/main" id="{58D28671-D6F5-B0FA-38FE-B0B3F91E63C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64514" y="5641363"/>
            <a:ext cx="896739" cy="849661"/>
          </a:xfrm>
          <a:prstGeom prst="rect">
            <a:avLst/>
          </a:prstGeom>
        </p:spPr>
      </p:pic>
      <p:sp>
        <p:nvSpPr>
          <p:cNvPr id="6" name="Background - Solid">
            <a:extLst>
              <a:ext uri="{FF2B5EF4-FFF2-40B4-BE49-F238E27FC236}">
                <a16:creationId xmlns:a16="http://schemas.microsoft.com/office/drawing/2014/main" id="{B3123F2E-BDC0-0F92-71CE-74AE45C02EB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3048" y="196948"/>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7200" y="696924"/>
            <a:ext cx="8616193" cy="92824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accent1"/>
                </a:solidFill>
                <a:latin typeface="Calibri" panose="020F0502020204030204" pitchFamily="34" charset="0"/>
                <a:cs typeface="Calibri" panose="020F0502020204030204" pitchFamily="34" charset="0"/>
              </a:rPr>
              <a:t>Desarrollar una visión, evaluar las necesidades y fijar metas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1621616" y="2103577"/>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2444614149"/>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s-ES" sz="2000" b="0" i="0" u="none" strike="noStrike" cap="none" normalizeH="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s-ES"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s-ES" sz="2000" b="0" i="0" u="none" strike="noStrike" cap="none" normalizeH="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s-ES" sz="2000" b="0" i="0" u="none" strike="noStrike" cap="none" normalizeH="0">
                  <a:ln>
                    <a:noFill/>
                  </a:ln>
                  <a:solidFill>
                    <a:schemeClr val="bg1"/>
                  </a:solidFill>
                  <a:effectLst/>
                  <a:ea typeface="ヒラギノ角ゴ Pro W3" pitchFamily="84" charset="-128"/>
                </a:rPr>
                <a:t>4</a:t>
              </a:r>
            </a:p>
          </p:txBody>
        </p:sp>
      </p:grpSp>
      <p:sp>
        <p:nvSpPr>
          <p:cNvPr id="2" name="Yellow Bar">
            <a:extLst>
              <a:ext uri="{FF2B5EF4-FFF2-40B4-BE49-F238E27FC236}">
                <a16:creationId xmlns:a16="http://schemas.microsoft.com/office/drawing/2014/main" id="{15E5D274-C5DB-BEB9-0D9E-5F9CE73BD980}"/>
              </a:ext>
            </a:extLst>
          </p:cNvPr>
          <p:cNvSpPr/>
          <p:nvPr/>
        </p:nvSpPr>
        <p:spPr>
          <a:xfrm>
            <a:off x="609600" y="17453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3" name="Picture 2">
            <a:extLst>
              <a:ext uri="{FF2B5EF4-FFF2-40B4-BE49-F238E27FC236}">
                <a16:creationId xmlns:a16="http://schemas.microsoft.com/office/drawing/2014/main" id="{CD7283DC-FA41-7DD4-943C-A7BE24D1D396}"/>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60728" y="5583509"/>
            <a:ext cx="896739" cy="849661"/>
          </a:xfrm>
          <a:prstGeom prst="rect">
            <a:avLst/>
          </a:prstGeom>
        </p:spPr>
      </p:pic>
      <p:sp>
        <p:nvSpPr>
          <p:cNvPr id="6" name="Background - Solid">
            <a:extLst>
              <a:ext uri="{FF2B5EF4-FFF2-40B4-BE49-F238E27FC236}">
                <a16:creationId xmlns:a16="http://schemas.microsoft.com/office/drawing/2014/main" id="{4B3DCA88-3436-8BA6-A0C2-B31409B787CC}"/>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4" y="0"/>
            <a:ext cx="12194483" cy="70104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EA176813-51B9-1A72-D413-43CDB03F1F79}"/>
              </a:ext>
            </a:extLst>
          </p:cNvPr>
          <p:cNvGrpSpPr/>
          <p:nvPr/>
        </p:nvGrpSpPr>
        <p:grpSpPr>
          <a:xfrm>
            <a:off x="0" y="325179"/>
            <a:ext cx="9453766" cy="1711842"/>
            <a:chOff x="-33102" y="-127865"/>
            <a:chExt cx="9453766" cy="1711842"/>
          </a:xfrm>
        </p:grpSpPr>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57665"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bg1"/>
                  </a:solidFill>
                  <a:latin typeface="Calibri" panose="020F0502020204030204" pitchFamily="34" charset="0"/>
                  <a:ea typeface="Arial" charset="0"/>
                  <a:cs typeface="Calibri" panose="020F0502020204030204" pitchFamily="34" charset="0"/>
                </a:rPr>
                <a:t>Área de enfoque 1</a:t>
              </a:r>
            </a:p>
            <a:p>
              <a:r>
                <a:rPr lang="es-ES" dirty="0">
                  <a:solidFill>
                    <a:schemeClr val="bg1"/>
                  </a:solidFill>
                  <a:latin typeface="Calibri" panose="020F0502020204030204" pitchFamily="34" charset="0"/>
                  <a:ea typeface="Arial" charset="0"/>
                  <a:cs typeface="Calibri" panose="020F0502020204030204" pitchFamily="34" charset="0"/>
                </a:rPr>
                <a:t>Rejuvenecer los clubes con socios nuevos</a:t>
              </a:r>
            </a:p>
          </p:txBody>
        </p:sp>
        <p:sp>
          <p:nvSpPr>
            <p:cNvPr id="12" name="Rectangle 11">
              <a:extLst>
                <a:ext uri="{FF2B5EF4-FFF2-40B4-BE49-F238E27FC236}">
                  <a16:creationId xmlns:a16="http://schemas.microsoft.com/office/drawing/2014/main" id="{606E2743-2C2E-4F47-A2A6-4C9B7397EE32}"/>
                </a:ext>
              </a:extLst>
            </p:cNvPr>
            <p:cNvSpPr/>
            <p:nvPr/>
          </p:nvSpPr>
          <p:spPr>
            <a:xfrm>
              <a:off x="-33102"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es-ES" sz="2400" b="1" dirty="0">
                <a:solidFill>
                  <a:schemeClr val="accent1"/>
                </a:solidFill>
                <a:latin typeface="Calibri" panose="020F0502020204030204" pitchFamily="34" charset="0"/>
                <a:cs typeface="Calibri" panose="020F0502020204030204" pitchFamily="34" charset="0"/>
              </a:rPr>
              <a:t>Preguntas para la discusión</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¿Qué oportunidades existen de aumentar el número de socios?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¿Qué debemos hacer mejor para reclutar socios?</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¿Por qué no se afilia la gente a nuestros clubes?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¿Por qué la gente se afilia a nuestros clubes?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3" name="Picture 2">
            <a:extLst>
              <a:ext uri="{FF2B5EF4-FFF2-40B4-BE49-F238E27FC236}">
                <a16:creationId xmlns:a16="http://schemas.microsoft.com/office/drawing/2014/main" id="{39BA3FC4-EDF8-1348-EC30-9A896270E08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210800" y="5887779"/>
            <a:ext cx="896739" cy="849661"/>
          </a:xfrm>
          <a:prstGeom prst="rect">
            <a:avLst/>
          </a:prstGeom>
        </p:spPr>
      </p:pic>
      <p:sp>
        <p:nvSpPr>
          <p:cNvPr id="4" name="Background - Solid">
            <a:extLst>
              <a:ext uri="{FF2B5EF4-FFF2-40B4-BE49-F238E27FC236}">
                <a16:creationId xmlns:a16="http://schemas.microsoft.com/office/drawing/2014/main" id="{9823EF43-C8FE-4674-7662-AACF1C6F702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89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grpSp>
        <p:nvGrpSpPr>
          <p:cNvPr id="3" name="Group 2">
            <a:extLst>
              <a:ext uri="{FF2B5EF4-FFF2-40B4-BE49-F238E27FC236}">
                <a16:creationId xmlns:a16="http://schemas.microsoft.com/office/drawing/2014/main" id="{BA7D910C-BBE0-8604-559C-4CD1AAC9B6CB}"/>
              </a:ext>
            </a:extLst>
          </p:cNvPr>
          <p:cNvGrpSpPr/>
          <p:nvPr/>
        </p:nvGrpSpPr>
        <p:grpSpPr>
          <a:xfrm>
            <a:off x="2483" y="282953"/>
            <a:ext cx="12044567" cy="1711842"/>
            <a:chOff x="-4967" y="-1"/>
            <a:chExt cx="12044567" cy="1711842"/>
          </a:xfrm>
        </p:grpSpPr>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40506" y="-1"/>
              <a:ext cx="11499094"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bg1"/>
                  </a:solidFill>
                  <a:latin typeface="Calibri" panose="020F0502020204030204" pitchFamily="34" charset="0"/>
                  <a:ea typeface="Arial" charset="0"/>
                  <a:cs typeface="Calibri" panose="020F0502020204030204" pitchFamily="34" charset="0"/>
                </a:rPr>
                <a:t>Área de enfoque 2</a:t>
              </a:r>
            </a:p>
            <a:p>
              <a:r>
                <a:rPr lang="es-ES" dirty="0">
                  <a:solidFill>
                    <a:schemeClr val="bg1"/>
                  </a:solidFill>
                  <a:latin typeface="Calibri" panose="020F0502020204030204" pitchFamily="34" charset="0"/>
                  <a:ea typeface="Arial" charset="0"/>
                  <a:cs typeface="Calibri" panose="020F0502020204030204" pitchFamily="34" charset="0"/>
                </a:rPr>
                <a:t>Revitalizar los clubes con nuevas oportunidades de servicio</a:t>
              </a:r>
            </a:p>
          </p:txBody>
        </p:sp>
      </p:grpSp>
      <p:sp>
        <p:nvSpPr>
          <p:cNvPr id="2" name="Rectangle 1">
            <a:extLst>
              <a:ext uri="{FF2B5EF4-FFF2-40B4-BE49-F238E27FC236}">
                <a16:creationId xmlns:a16="http://schemas.microsoft.com/office/drawing/2014/main" id="{0C4057FF-398D-4E70-B6BD-EAB73CEF9F2C}"/>
              </a:ext>
            </a:extLst>
          </p:cNvPr>
          <p:cNvSpPr/>
          <p:nvPr/>
        </p:nvSpPr>
        <p:spPr>
          <a:xfrm>
            <a:off x="1431248" y="1966661"/>
            <a:ext cx="10433331" cy="4891339"/>
          </a:xfrm>
          <a:prstGeom prst="rect">
            <a:avLst/>
          </a:prstGeom>
        </p:spPr>
        <p:txBody>
          <a:bodyPr wrap="square">
            <a:spAutoFit/>
          </a:bodyPr>
          <a:lstStyle/>
          <a:p>
            <a:pPr>
              <a:lnSpc>
                <a:spcPct val="110000"/>
              </a:lnSpc>
            </a:pPr>
            <a:r>
              <a:rPr lang="es-ES" sz="2400" b="1" dirty="0">
                <a:solidFill>
                  <a:schemeClr val="accent1"/>
                </a:solidFill>
                <a:latin typeface="Calibri" panose="020F0502020204030204" pitchFamily="34" charset="0"/>
                <a:cs typeface="Calibri" panose="020F0502020204030204" pitchFamily="34" charset="0"/>
              </a:rPr>
              <a:t>Preguntas para la discusión</a:t>
            </a:r>
          </a:p>
          <a:p>
            <a:pPr>
              <a:lnSpc>
                <a:spcPct val="110000"/>
              </a:lnSpc>
            </a:pPr>
            <a:endParaRPr lang="es-ES" sz="11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¿Son los proyectos de servicio del club adecuados para las necesidades actuales de la comunidad?</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11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¿Están los socios entusiasmados y participan activamente en proyectos de servicio? </a:t>
            </a:r>
          </a:p>
          <a:p>
            <a:pPr marL="514350" indent="-514350">
              <a:lnSpc>
                <a:spcPct val="110000"/>
              </a:lnSpc>
              <a:buFont typeface="+mj-lt"/>
              <a:buAutoNum type="arabicPeriod"/>
            </a:pPr>
            <a:endParaRPr lang="en-US" sz="11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¿Acogen bien los líderes las ideas de los socios para nuevos proyectos de servicio?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11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¿Nuestros proyectos de servicio atraen a nuevos socios?</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435ADD6-835D-4700-A004-AA00C6586FF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610706" y="5649465"/>
            <a:ext cx="896739" cy="849661"/>
          </a:xfrm>
          <a:prstGeom prst="rect">
            <a:avLst/>
          </a:prstGeom>
        </p:spPr>
      </p:pic>
      <p:sp>
        <p:nvSpPr>
          <p:cNvPr id="5" name="Background - Solid">
            <a:extLst>
              <a:ext uri="{FF2B5EF4-FFF2-40B4-BE49-F238E27FC236}">
                <a16:creationId xmlns:a16="http://schemas.microsoft.com/office/drawing/2014/main" id="{FFF8CBCB-D843-2602-AF63-3C15260465B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51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grpSp>
        <p:nvGrpSpPr>
          <p:cNvPr id="3" name="Group 2">
            <a:extLst>
              <a:ext uri="{FF2B5EF4-FFF2-40B4-BE49-F238E27FC236}">
                <a16:creationId xmlns:a16="http://schemas.microsoft.com/office/drawing/2014/main" id="{133BF68C-6DF0-FB59-925A-642301043853}"/>
              </a:ext>
            </a:extLst>
          </p:cNvPr>
          <p:cNvGrpSpPr/>
          <p:nvPr/>
        </p:nvGrpSpPr>
        <p:grpSpPr>
          <a:xfrm>
            <a:off x="2483" y="409209"/>
            <a:ext cx="11968367" cy="1680220"/>
            <a:chOff x="-4967" y="-1"/>
            <a:chExt cx="11968367" cy="1680220"/>
          </a:xfrm>
        </p:grpSpPr>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128416"/>
              <a:ext cx="1144377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bg1"/>
                  </a:solidFill>
                  <a:latin typeface="Calibri" panose="020F0502020204030204" pitchFamily="34" charset="0"/>
                  <a:ea typeface="Arial" charset="0"/>
                  <a:cs typeface="Calibri" panose="020F0502020204030204" pitchFamily="34" charset="0"/>
                </a:rPr>
                <a:t>Área de enfoque 3</a:t>
              </a:r>
            </a:p>
            <a:p>
              <a:r>
                <a:rPr lang="es-ES" dirty="0">
                  <a:solidFill>
                    <a:schemeClr val="bg1"/>
                  </a:solidFill>
                  <a:latin typeface="Calibri" panose="020F0502020204030204" pitchFamily="34" charset="0"/>
                  <a:ea typeface="Arial" charset="0"/>
                  <a:cs typeface="Calibri" panose="020F0502020204030204" pitchFamily="34" charset="0"/>
                </a:rPr>
                <a:t>Destacarse en desarrollo de liderato y operaciones del club</a:t>
              </a:r>
            </a:p>
          </p:txBody>
        </p:sp>
      </p:grpSp>
      <p:sp>
        <p:nvSpPr>
          <p:cNvPr id="2" name="Rectangle 1">
            <a:extLst>
              <a:ext uri="{FF2B5EF4-FFF2-40B4-BE49-F238E27FC236}">
                <a16:creationId xmlns:a16="http://schemas.microsoft.com/office/drawing/2014/main" id="{7E840FE7-4E75-4F7F-8924-44FE4547F501}"/>
              </a:ext>
            </a:extLst>
          </p:cNvPr>
          <p:cNvSpPr/>
          <p:nvPr/>
        </p:nvSpPr>
        <p:spPr>
          <a:xfrm>
            <a:off x="1174235" y="2280136"/>
            <a:ext cx="9144000" cy="4134658"/>
          </a:xfrm>
          <a:prstGeom prst="rect">
            <a:avLst/>
          </a:prstGeom>
        </p:spPr>
        <p:txBody>
          <a:bodyPr wrap="square">
            <a:spAutoFit/>
          </a:bodyPr>
          <a:lstStyle/>
          <a:p>
            <a:pPr>
              <a:lnSpc>
                <a:spcPct val="110000"/>
              </a:lnSpc>
            </a:pPr>
            <a:r>
              <a:rPr lang="es-ES" sz="2400" b="1" dirty="0">
                <a:solidFill>
                  <a:schemeClr val="accent1"/>
                </a:solidFill>
                <a:latin typeface="Calibri" panose="020F0502020204030204" pitchFamily="34" charset="0"/>
                <a:cs typeface="Calibri" panose="020F0502020204030204" pitchFamily="34" charset="0"/>
              </a:rPr>
              <a:t>Preguntas para la discusión</a:t>
            </a: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¿Se capacitan los dirigentes del club para sus cargos?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¿Se alienta a los socios a ocupar cargos de liderato?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¿Asisten los socios con regularidad a los eventos del club y participan en ellos?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¿Se debe reconsiderar el formato de las reuniones del club?</a:t>
            </a:r>
          </a:p>
        </p:txBody>
      </p:sp>
      <p:pic>
        <p:nvPicPr>
          <p:cNvPr id="4" name="Picture 3">
            <a:extLst>
              <a:ext uri="{FF2B5EF4-FFF2-40B4-BE49-F238E27FC236}">
                <a16:creationId xmlns:a16="http://schemas.microsoft.com/office/drawing/2014/main" id="{685707F2-168F-4079-D173-0062A728E8B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479326" y="5583509"/>
            <a:ext cx="896739" cy="849661"/>
          </a:xfrm>
          <a:prstGeom prst="rect">
            <a:avLst/>
          </a:prstGeom>
        </p:spPr>
      </p:pic>
      <p:sp>
        <p:nvSpPr>
          <p:cNvPr id="5" name="Background - Solid">
            <a:extLst>
              <a:ext uri="{FF2B5EF4-FFF2-40B4-BE49-F238E27FC236}">
                <a16:creationId xmlns:a16="http://schemas.microsoft.com/office/drawing/2014/main" id="{5EB4FC22-ED26-133F-F121-4C19F67389C9}"/>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08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grpSp>
        <p:nvGrpSpPr>
          <p:cNvPr id="3" name="Group 2">
            <a:extLst>
              <a:ext uri="{FF2B5EF4-FFF2-40B4-BE49-F238E27FC236}">
                <a16:creationId xmlns:a16="http://schemas.microsoft.com/office/drawing/2014/main" id="{B30AB1D9-10F3-7550-5F2C-71D197B7709E}"/>
              </a:ext>
            </a:extLst>
          </p:cNvPr>
          <p:cNvGrpSpPr/>
          <p:nvPr/>
        </p:nvGrpSpPr>
        <p:grpSpPr>
          <a:xfrm>
            <a:off x="0" y="497956"/>
            <a:ext cx="11264569" cy="1711842"/>
            <a:chOff x="0" y="-1"/>
            <a:chExt cx="11264569" cy="1711842"/>
          </a:xfrm>
        </p:grpSpPr>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bg1"/>
                  </a:solidFill>
                  <a:latin typeface="Calibri" panose="020F0502020204030204" pitchFamily="34" charset="0"/>
                  <a:ea typeface="Arial" charset="0"/>
                  <a:cs typeface="Calibri" panose="020F0502020204030204" pitchFamily="34" charset="0"/>
                </a:rPr>
                <a:t>Área de enfoque 4</a:t>
              </a:r>
            </a:p>
            <a:p>
              <a:r>
                <a:rPr lang="es-ES" dirty="0">
                  <a:solidFill>
                    <a:schemeClr val="bg1"/>
                  </a:solidFill>
                  <a:latin typeface="Calibri" panose="020F0502020204030204" pitchFamily="34" charset="0"/>
                  <a:ea typeface="Arial" charset="0"/>
                  <a:cs typeface="Calibri" panose="020F0502020204030204" pitchFamily="34" charset="0"/>
                </a:rPr>
                <a:t>Compartir los logros de su club con la comunidad</a:t>
              </a:r>
            </a:p>
          </p:txBody>
        </p:sp>
      </p:grpSp>
      <p:sp>
        <p:nvSpPr>
          <p:cNvPr id="2" name="Rectangle 1">
            <a:extLst>
              <a:ext uri="{FF2B5EF4-FFF2-40B4-BE49-F238E27FC236}">
                <a16:creationId xmlns:a16="http://schemas.microsoft.com/office/drawing/2014/main" id="{114575DE-1852-4726-8876-FC9F76462A14}"/>
              </a:ext>
            </a:extLst>
          </p:cNvPr>
          <p:cNvSpPr/>
          <p:nvPr/>
        </p:nvSpPr>
        <p:spPr>
          <a:xfrm>
            <a:off x="426125" y="2307995"/>
            <a:ext cx="10287000" cy="3728393"/>
          </a:xfrm>
          <a:prstGeom prst="rect">
            <a:avLst/>
          </a:prstGeom>
        </p:spPr>
        <p:txBody>
          <a:bodyPr wrap="square">
            <a:spAutoFit/>
          </a:bodyPr>
          <a:lstStyle/>
          <a:p>
            <a:pPr>
              <a:lnSpc>
                <a:spcPct val="110000"/>
              </a:lnSpc>
            </a:pPr>
            <a:r>
              <a:rPr lang="es-ES" sz="2400" b="1" dirty="0">
                <a:solidFill>
                  <a:schemeClr val="accent1"/>
                </a:solidFill>
                <a:latin typeface="Calibri" panose="020F0502020204030204" pitchFamily="34" charset="0"/>
                <a:cs typeface="Calibri" panose="020F0502020204030204" pitchFamily="34" charset="0"/>
              </a:rPr>
              <a:t>Preguntas para la discusión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¿Está activo el club en las redes sociales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¿Tiene el club una sede cibernética o un sitio web?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¿Cómo se mantiene informado al público de los eventos?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¿Se incluyen mensajes de bienvenida que animen a las personas a afiliarse? </a:t>
            </a:r>
          </a:p>
        </p:txBody>
      </p:sp>
      <p:pic>
        <p:nvPicPr>
          <p:cNvPr id="4" name="Picture 3">
            <a:extLst>
              <a:ext uri="{FF2B5EF4-FFF2-40B4-BE49-F238E27FC236}">
                <a16:creationId xmlns:a16="http://schemas.microsoft.com/office/drawing/2014/main" id="{118DCA08-F401-2EFA-2DD4-25D9A1DC103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713125" y="5284924"/>
            <a:ext cx="896739" cy="849661"/>
          </a:xfrm>
          <a:prstGeom prst="rect">
            <a:avLst/>
          </a:prstGeom>
        </p:spPr>
      </p:pic>
      <p:sp>
        <p:nvSpPr>
          <p:cNvPr id="5" name="Background - Solid">
            <a:extLst>
              <a:ext uri="{FF2B5EF4-FFF2-40B4-BE49-F238E27FC236}">
                <a16:creationId xmlns:a16="http://schemas.microsoft.com/office/drawing/2014/main" id="{E5CDD87B-EC17-2E73-047E-60B6449378DE}"/>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113616"/>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65163</TotalTime>
  <Words>1358</Words>
  <Application>Microsoft Office PowerPoint</Application>
  <PresentationFormat>Widescreen</PresentationFormat>
  <Paragraphs>228</Paragraphs>
  <Slides>26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Calibri</vt:lpstr>
      <vt:lpstr>Calibri Light</vt:lpstr>
      <vt:lpstr>Helvetica</vt:lpstr>
      <vt:lpstr>Open Sans Regular</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2085</cp:revision>
  <cp:lastPrinted>2018-07-23T15:21:46Z</cp:lastPrinted>
  <dcterms:created xsi:type="dcterms:W3CDTF">2016-11-15T15:12:50Z</dcterms:created>
  <dcterms:modified xsi:type="dcterms:W3CDTF">2023-10-25T17:43:19Z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