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82844" autoAdjust="0"/>
  </p:normalViewPr>
  <p:slideViewPr>
    <p:cSldViewPr showGuides="1">
      <p:cViewPr varScale="1">
        <p:scale>
          <a:sx n="91" d="100"/>
          <a:sy n="91" d="100"/>
        </p:scale>
        <p:origin x="1380"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Bienvenidos a esta reunión para los dirigentes de club de la zona __</a:t>
            </a:r>
            <a:r>
              <a:rPr lang="es-ES" i="1" dirty="0"/>
              <a:t>###</a:t>
            </a:r>
            <a:r>
              <a:rPr lang="es-ES" dirty="0"/>
              <a:t>__ del distrito ________.    Soy el/la Jefe de Zona ______________________, y me complace que puedan estar con nosotros hoy aquí. </a:t>
            </a:r>
          </a:p>
          <a:p>
            <a:endParaRPr lang="en-US" dirty="0"/>
          </a:p>
          <a:p>
            <a:r>
              <a:rPr lang="es-ES" dirty="0"/>
              <a:t>Como quisiéramos que estas sesiones fueran lo más interactivas posibles, prueben la casilla de chat para saludarnos y decirnos el nombre de su club de Leones.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Notas para el presentador: </a:t>
            </a:r>
            <a:r>
              <a:rPr lang="es-ES" i="1" dirty="0"/>
              <a:t>Anote el tema principal de su reunión en la diapositiva para ayudar a los asistentes a mantenerse concentrados en el tema. Es una buena práctica rotar al club que vaya primero cuando se pida que los clubes aporten ideas. Por ejemplo, si comenzó con el club 1 anteriormente, comience con el club 2 aquí, etc., durante todo el año.</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s-ES" b="1" i="1" baseline="0" dirty="0"/>
              <a:t>También puede mover esto a 2 diapositivas para que no tenga demasiado contenido en una diapositiva</a:t>
            </a:r>
          </a:p>
          <a:p>
            <a:endParaRPr lang="en-US" i="1" dirty="0"/>
          </a:p>
          <a:p>
            <a:endParaRPr lang="en-US" i="1" dirty="0"/>
          </a:p>
          <a:p>
            <a:endParaRPr lang="en-US" i="1" dirty="0"/>
          </a:p>
          <a:p>
            <a:r>
              <a:rPr lang="es-ES" dirty="0"/>
              <a:t>¿Qué estamos haciendo o qué nuevas ideas deberíamos explorar para crecer en __tema principal__?</a:t>
            </a:r>
          </a:p>
          <a:p>
            <a:r>
              <a:rPr lang="es-ES" dirty="0"/>
              <a:t>En aras del tiempo, hablemos menos de 2 minutos cada uno. </a:t>
            </a:r>
          </a:p>
          <a:p>
            <a:r>
              <a:rPr lang="es-ES" dirty="0"/>
              <a:t>¿Y si comenzáramos con el __nombre del club__? ¿A quién le gustaría compartir lo que está haciendo su club o lo que podríamos hacer para mejorar?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Notas para el presentador: </a:t>
            </a:r>
            <a:r>
              <a:rPr lang="es-ES" i="1" dirty="0"/>
              <a:t>Anote el tema principal de su reunión en la diapositiva para ayudar a los asistentes a mantenerse centrados en el tema. Es una buena práctica rotar al club que vaya primero cuando pida que los clubes aporten ideas. Por ejemplo, si comenzó con el club 1 anteriormente, comience con el club 2 aquí, etc., durante todo el año.</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s-ES" b="1" i="1" baseline="0" dirty="0"/>
              <a:t>También puede mover esto a 2 diapositivas para que no tenga demasiado contenido en una diapositiva</a:t>
            </a:r>
          </a:p>
          <a:p>
            <a:endParaRPr lang="en-US" i="1" dirty="0"/>
          </a:p>
          <a:p>
            <a:endParaRPr lang="en-US" i="1" dirty="0"/>
          </a:p>
          <a:p>
            <a:endParaRPr lang="en-US" i="1" dirty="0"/>
          </a:p>
          <a:p>
            <a:r>
              <a:rPr lang="es-ES" dirty="0"/>
              <a:t>¿Qué estamos haciendo o qué nuevas ideas deberíamos explorar para crecer en __tema principal__?</a:t>
            </a:r>
          </a:p>
          <a:p>
            <a:r>
              <a:rPr lang="es-ES" dirty="0"/>
              <a:t>En aras del tiempo, hablemos menos de 2 minutos cada uno. </a:t>
            </a:r>
          </a:p>
          <a:p>
            <a:r>
              <a:rPr lang="es-ES" dirty="0"/>
              <a:t>¿Y si comenzáramos con el __nombre del club__? ¿A quién le gustaría compartir lo que está haciendo su club o lo que podríamos hacer para mejorar?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a:t>Ahora </a:t>
            </a:r>
            <a:r>
              <a:rPr lang="es-ES" baseline="0"/>
              <a:t>veamos algunos de los recursos disponibles para nosotros en el área de __tema principal__.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ES" b="1" i="1" dirty="0"/>
              <a:t>Notas para el presentador</a:t>
            </a:r>
            <a:r>
              <a:rPr lang="es-ES" i="1" dirty="0"/>
              <a:t>: Edite esta diapositiva para enumerar los recursos que considere más valiosos en relación con el tema principal de su reunión. A continuación se dan algunos ejemplos. También puede mostrar cómo acceder a los materiales durante la reunión o proporcionar enlaces a ellos en un mensaje de seguimiento. </a:t>
            </a:r>
          </a:p>
          <a:p>
            <a:endParaRPr lang="en-US" i="1" dirty="0"/>
          </a:p>
          <a:p>
            <a:pPr marL="165261" indent="-165261">
              <a:buFont typeface="Arial" panose="020B0604020202020204" pitchFamily="34" charset="0"/>
              <a:buChar char="•"/>
            </a:pPr>
            <a:r>
              <a:rPr lang="es-ES" b="1" i="1" dirty="0"/>
              <a:t>Servicio</a:t>
            </a:r>
            <a:r>
              <a:rPr lang="es-ES" i="1" dirty="0"/>
              <a:t>: Se puede encontrar una lista de proyectos de servicio en las páginas web de cada una de nuestras causas globales: la diabetes, la vista, el hambre, el medio ambiente, y el cáncer infantil. </a:t>
            </a:r>
            <a:r>
              <a:rPr lang="es-ES" i="1" baseline="0" dirty="0"/>
              <a:t>También la plataforma de servicio es una herramienta interactiva que sugiere actividades de servicio basadas en sus intereses.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es-ES" b="1" i="1" dirty="0"/>
              <a:t>Aumento de socios</a:t>
            </a:r>
            <a:r>
              <a:rPr lang="es-ES" i="1" dirty="0"/>
              <a:t>: </a:t>
            </a:r>
            <a:r>
              <a:rPr lang="es-ES" dirty="0"/>
              <a:t>La página web </a:t>
            </a:r>
            <a:r>
              <a:rPr lang="es-ES" i="0" dirty="0"/>
              <a:t>Invitar a socios </a:t>
            </a:r>
            <a:r>
              <a:rPr lang="es-ES" i="1" dirty="0"/>
              <a:t>tiene enlaces para entrar a la guía ¡Basta con preguntar! Y a los folletos para clubes.  </a:t>
            </a:r>
            <a:r>
              <a:rPr lang="es-ES" dirty="0"/>
              <a:t>La página web de Leones Jóvenes tiene un enlace a la guía Conectarse con Leones Jóvenes. </a:t>
            </a:r>
            <a:r>
              <a:rPr lang="es-ES" i="0" baseline="0" dirty="0"/>
              <a:t> </a:t>
            </a:r>
            <a:r>
              <a:rPr lang="es-ES" i="1" baseline="0" dirty="0"/>
              <a:t> </a:t>
            </a:r>
            <a:r>
              <a:rPr lang="es-ES" baseline="0" dirty="0"/>
              <a:t>La Guía de Satisfacción de los Socios tiene ideas para todos los clubes. </a:t>
            </a:r>
            <a:r>
              <a:rPr lang="es-ES"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es-ES" b="1" i="1" dirty="0"/>
              <a:t>Liderato</a:t>
            </a:r>
            <a:r>
              <a:rPr lang="es-ES" i="1" dirty="0"/>
              <a:t>: </a:t>
            </a:r>
            <a:r>
              <a:rPr lang="es-ES" dirty="0"/>
              <a:t>El </a:t>
            </a:r>
            <a:r>
              <a:rPr lang="es-ES" i="0" dirty="0"/>
              <a:t>Centro </a:t>
            </a:r>
            <a:r>
              <a:rPr lang="es-ES" i="0" dirty="0" err="1"/>
              <a:t>Leonístico</a:t>
            </a:r>
            <a:r>
              <a:rPr lang="es-ES" i="0" dirty="0"/>
              <a:t> de Aprendizaje </a:t>
            </a:r>
            <a:r>
              <a:rPr lang="es-ES" i="1" dirty="0"/>
              <a:t>está disponible a través de la aplicación </a:t>
            </a:r>
            <a:r>
              <a:rPr lang="es-ES" i="1" dirty="0" err="1"/>
              <a:t>Learn</a:t>
            </a:r>
            <a:r>
              <a:rPr lang="es-ES" i="1" dirty="0"/>
              <a:t> en el portal para Socios.  Además de</a:t>
            </a:r>
            <a:r>
              <a:rPr lang="es-ES" i="1" baseline="0" dirty="0"/>
              <a:t> cursos específicos para dirigentes de clube</a:t>
            </a:r>
            <a:r>
              <a:rPr lang="es-ES" i="1" dirty="0"/>
              <a:t>s, el </a:t>
            </a:r>
            <a:r>
              <a:rPr lang="es-ES" dirty="0"/>
              <a:t>Centro </a:t>
            </a:r>
            <a:r>
              <a:rPr lang="es-ES" dirty="0" err="1"/>
              <a:t>Leonístico</a:t>
            </a:r>
            <a:r>
              <a:rPr lang="es-ES" dirty="0"/>
              <a:t> de Aprendizaje</a:t>
            </a:r>
            <a:r>
              <a:rPr lang="es-ES" i="1" dirty="0"/>
              <a:t> ofrece </a:t>
            </a:r>
            <a:r>
              <a:rPr lang="es-ES" i="1" baseline="0" dirty="0"/>
              <a:t>otros cursos útiles como Fijar metas, Planificar acciones y la Gestión de reuniones.  </a:t>
            </a:r>
            <a:r>
              <a:rPr lang="es-ES" i="1" dirty="0"/>
              <a:t>Además, </a:t>
            </a:r>
            <a:r>
              <a:rPr lang="es-ES" i="1" baseline="0" dirty="0"/>
              <a:t>el </a:t>
            </a:r>
            <a:r>
              <a:rPr lang="es-ES" i="0" baseline="0" dirty="0"/>
              <a:t>Centro de Eventos Virtuales </a:t>
            </a:r>
            <a:r>
              <a:rPr lang="es-ES" i="1" baseline="0" dirty="0"/>
              <a:t>ha grabado </a:t>
            </a:r>
            <a:r>
              <a:rPr lang="es-ES" i="1" baseline="0" dirty="0" err="1"/>
              <a:t>webinars</a:t>
            </a:r>
            <a:r>
              <a:rPr lang="es-ES" i="1" baseline="0" dirty="0"/>
              <a:t> sobre muchos temas de interés para los Leones.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es-ES" b="1" i="1" dirty="0"/>
              <a:t>Reconocimientos:</a:t>
            </a:r>
            <a:r>
              <a:rPr lang="es-ES" i="1" dirty="0"/>
              <a:t> El premio a la Excelencia del club y el premio La bondad importa. </a:t>
            </a:r>
            <a:r>
              <a:rPr lang="es-ES" i="1" baseline="0" dirty="0"/>
              <a:t> </a:t>
            </a:r>
            <a:r>
              <a:rPr lang="es-ES" i="1" dirty="0"/>
              <a:t>También,</a:t>
            </a:r>
            <a:r>
              <a:rPr lang="es-ES" i="1" baseline="0" dirty="0"/>
              <a:t> los socios individuales pueden ser reconocidos con artículos de la tienda de suministros, a la cual se puede acceder a través de la aplicación Store en el portal para socios.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A continuación hablemos de lo que está pasando en nuestros clubes.</a:t>
            </a:r>
            <a:r>
              <a:rPr lang="es-ES"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Notas para el presentador: </a:t>
            </a:r>
            <a:r>
              <a:rPr lang="es-ES" i="1"/>
              <a:t>Nuevamente, comience con el siguiente club en la lista, para que cada club tenga la oportunidad de hablar primero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s-ES" b="1" i="1" baseline="0"/>
              <a:t>También puede mover esto a 2 diapositivas para que no tenga demasiado contenido en una diapositiva</a:t>
            </a:r>
          </a:p>
          <a:p>
            <a:endParaRPr lang="en-US" i="1" dirty="0"/>
          </a:p>
          <a:p>
            <a:r>
              <a:rPr lang="es-ES"/>
              <a:t>Queremos escuchar acerca del mayor desafío que tiene y sobre un éxito reciente. </a:t>
            </a:r>
          </a:p>
          <a:p>
            <a:endParaRPr lang="en-US" dirty="0"/>
          </a:p>
          <a:p>
            <a:r>
              <a:rPr lang="es-ES"/>
              <a:t>¿Y si comenzáramos con el __nombre del club__? ¿Alguien quisiera mencionar alguna dificultad que está experimentando su club o contar una historia de éxito?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Notas para el presentador: </a:t>
            </a:r>
            <a:r>
              <a:rPr lang="es-ES" i="1"/>
              <a:t>Nuevamente, comience con el siguiente club en la lista, para que cada club tenga la oportunidad de hablar primero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es-ES" b="1" i="1" baseline="0"/>
              <a:t>También puede mover esto a 2 diapositivas para que no tenga demasiado contenido en una diapositiva</a:t>
            </a:r>
          </a:p>
          <a:p>
            <a:endParaRPr lang="en-US" i="1" dirty="0"/>
          </a:p>
          <a:p>
            <a:r>
              <a:rPr lang="es-ES"/>
              <a:t>Queremos escuchar acerca del mayor desafío que tiene y sobre un éxito reciente. </a:t>
            </a:r>
          </a:p>
          <a:p>
            <a:endParaRPr lang="en-US" dirty="0"/>
          </a:p>
          <a:p>
            <a:r>
              <a:rPr lang="es-ES"/>
              <a:t>¿Y si comenzáramos con el __nombre del club__? ¿Alguien quisiera mencionar alguna dificultad que está experimentando su club o contar una historia de éxito?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Notas para el presentador</a:t>
            </a:r>
            <a:r>
              <a:rPr lang="es-ES" i="1"/>
              <a:t>: Est</a:t>
            </a:r>
            <a:r>
              <a:rPr lang="es-ES" i="1" baseline="0"/>
              <a:t>a diapositiva opcional se puede usar para crear mayor interacción con la audiencia. La pregunta puede ser sobre los Leones o sobre algo que no tenga nada que ver con eso, pero considere preguntas que provoquen la conversación y ayuden a los participantes de la reunión a conocerse mejor. Ejemplos: “¿Qué es lo que más le gusta de ser León?” o "¿Cuál es su superpoder?"</a:t>
            </a:r>
          </a:p>
          <a:p>
            <a:r>
              <a:rPr lang="es-ES" i="1" baseline="0"/>
              <a:t>Las respuestas iniciales se pueden dar levantando la mano, usando la función de chat o una encuesta. </a:t>
            </a:r>
          </a:p>
          <a:p>
            <a:r>
              <a:rPr lang="es-ES" i="1" baseline="0"/>
              <a:t>Puede tener más de una pregunta, si el tiempo lo permite para mantener su reunión animada.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Terminaremos</a:t>
            </a:r>
            <a:r>
              <a:rPr lang="es-ES" baseline="0" dirty="0"/>
              <a:t> esta reunión con la revisión de las metas de nuestra zona, los próximos eventos y próximos pasos.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Notas para el presentador: </a:t>
            </a:r>
            <a:r>
              <a:rPr lang="es-ES" i="1"/>
              <a:t>Reemplace los puntos en la tabla con cualquier meta que tenga que no sea una meta de aumento de socios, pues esas están en la siguiente diapositiva. </a:t>
            </a:r>
            <a:r>
              <a:rPr lang="es-ES" i="1" baseline="0"/>
              <a:t> Asegúrese de incluir cualquier punto sobre el premio a la zona que desee enfatizar.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Notas para el presentador: </a:t>
            </a:r>
          </a:p>
          <a:p>
            <a:r>
              <a:rPr lang="es-ES" i="1"/>
              <a:t>Esta presentación está destinada a ayudarlos a realizar reuniones de zona con los dirigentes de sus clubes. </a:t>
            </a:r>
            <a:r>
              <a:rPr lang="es-ES" i="1" baseline="0"/>
              <a:t> Revise las diapositivas y las notas y edítelas para adaptarlas a su zona y a la reunión individual. </a:t>
            </a:r>
          </a:p>
          <a:p>
            <a:r>
              <a:rPr lang="es-ES" i="1" baseline="0"/>
              <a:t>Puede encontrar más información sobre las reuniones de zona en la </a:t>
            </a:r>
            <a:r>
              <a:rPr lang="es-ES" i="0" baseline="0"/>
              <a:t>Guía de Reuniones del Comité Asesor del Gobernador de Distrito </a:t>
            </a:r>
            <a:r>
              <a:rPr lang="es-ES" b="0" i="1" baseline="0"/>
              <a:t>a la que se puede acceder desde la p</a:t>
            </a:r>
            <a:r>
              <a:rPr lang="es-ES" i="0" baseline="0"/>
              <a:t>ágina web para jefes de zona y de región </a:t>
            </a:r>
            <a:r>
              <a:rPr lang="es-ES" i="1" baseline="0"/>
              <a:t>en el sitio web lionsclubs.org. </a:t>
            </a:r>
          </a:p>
          <a:p>
            <a:r>
              <a:rPr lang="es-ES" i="1" baseline="0"/>
              <a:t>Esta diapositiva se debe mostrar antes del inicio del webinar para que todos sepan que están en el lugar correcto y puedan probar los controles de la reunión. El software del webinar que utilice le indicará qué funciones se deben enumerar. Pueden eliminar esta o cualquier diapositiva que no sea adecuada para su equipo o su reunión.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i="1"/>
              <a:t>Notas para el presentador: </a:t>
            </a:r>
            <a:r>
              <a:rPr lang="es-ES" b="0" i="1"/>
              <a:t>Ponga sus metas y las cifras actuales de afiliación en las casillas en esta diapositiva. </a:t>
            </a:r>
            <a:r>
              <a:rPr lang="es-ES" i="1"/>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Notas para el presentador:</a:t>
            </a:r>
            <a:r>
              <a:rPr lang="es-ES" b="1" i="1" baseline="0" dirty="0"/>
              <a:t> </a:t>
            </a:r>
            <a:r>
              <a:rPr lang="es-ES" b="0" i="1" baseline="0" dirty="0"/>
              <a:t>Usted pudiera desear reemplazar las viñetas de esta diapositiva y las notas a continuación con ideas para darle publicidad a los clubes, recaudar fondos o prepararse para el próximo año </a:t>
            </a:r>
            <a:r>
              <a:rPr lang="es-ES" b="0" i="1" baseline="0" dirty="0" err="1"/>
              <a:t>Leonístico</a:t>
            </a:r>
            <a:r>
              <a:rPr lang="es-ES" b="0" i="1" baseline="0" dirty="0"/>
              <a:t>, en consonancia con el tema secundario que aparece en la diapositiva de la reunión de zona (#5). </a:t>
            </a:r>
          </a:p>
          <a:p>
            <a:r>
              <a:rPr lang="es-ES" b="0" dirty="0"/>
              <a:t>Hablamos </a:t>
            </a:r>
            <a:r>
              <a:rPr lang="es-ES" b="0" baseline="0" dirty="0"/>
              <a:t>mucho sobre servir a nuestras comunidades como Leones, y con razón. Sin embargo, como líderes Leones, también debemos considerar cómo estamos sirviendo a nuestros socios. El premio a la Excelencia del club tiene una lista de los logros que nos ayudarán a garantizar que nuestros clubes estén sirviendo bien a nuestros socios. </a:t>
            </a:r>
          </a:p>
          <a:p>
            <a:r>
              <a:rPr lang="es-ES" dirty="0"/>
              <a:t>Lea los criterios resumidos aquí para ganar el premio. </a:t>
            </a:r>
          </a:p>
          <a:p>
            <a:r>
              <a:rPr lang="es-ES" dirty="0"/>
              <a:t>¿Alguien tiene alguna pregunta sobre cómo obtener el premio? </a:t>
            </a:r>
          </a:p>
          <a:p>
            <a:r>
              <a:rPr lang="es-ES" dirty="0"/>
              <a:t>Use el recuadro de chat para informarme si cree que su club ganará este premio este año.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s-ES" b="1" i="1"/>
              <a:t>Notas para el presentador</a:t>
            </a:r>
            <a:r>
              <a:rPr lang="es-ES" i="1"/>
              <a:t>: Edite esta diapositiva para incluir eventos como actividades de zona, distrito, distrito múltiple o área estatutaria, y para especificar las fechas y lugares para obtener más información o cómo inscribirse.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s-ES"/>
              <a:t>¿Tiene algunas otras preguntas o comentarios?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Notas para el presentador</a:t>
            </a:r>
            <a:r>
              <a:rPr lang="es-ES" i="1"/>
              <a:t>:</a:t>
            </a:r>
            <a:r>
              <a:rPr lang="es-ES" i="1" baseline="0"/>
              <a:t> Puede editar los temas para adaptarlos a la hora de la reunión y los intereses de su club.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es-ES" b="1" i="1"/>
              <a:t>Notas para el presentador</a:t>
            </a:r>
            <a:r>
              <a:rPr lang="es-ES" i="1"/>
              <a:t>: Pida que los invitados especiales den comentarios finales y luego añada los suyos.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s-ES" dirty="0"/>
              <a:t>Mi agradecimiento a cada uno de ustedes por estar aquí hoy. Si tienen alguna sugerencia para mejorar las reuniones futuras, no duden en contactarme. </a:t>
            </a:r>
          </a:p>
          <a:p>
            <a:pPr defTabSz="881390">
              <a:spcBef>
                <a:spcPts val="578"/>
              </a:spcBef>
              <a:spcAft>
                <a:spcPts val="578"/>
              </a:spcAft>
              <a:defRPr/>
            </a:pPr>
            <a:r>
              <a:rPr lang="es-ES" dirty="0"/>
              <a:t>Hasta que tengamos nuestra próxima reunión pueden comunicarse conmigo </a:t>
            </a:r>
            <a:r>
              <a:rPr lang="es-ES"/>
              <a:t>en cualquier momento </a:t>
            </a:r>
            <a:r>
              <a:rPr lang="es-ES" dirty="0"/>
              <a:t>si tienen alguna pregunta o sugerencia.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es-ES" sz="1200" b="1" i="1" dirty="0"/>
              <a:t>Notas para el presentador: </a:t>
            </a:r>
            <a:r>
              <a:rPr lang="es-ES" sz="1200" i="1" dirty="0"/>
              <a:t>Esta diapositiva sirve para presentar a los invitados especiales que tenga para la reunión. Por ejemplo, puede tener a un miembro del equipo del gobernador de distrito o un miembro del GAT del distrito. Anote sus títulos y nombres en la diapositiva. </a:t>
            </a:r>
          </a:p>
          <a:p>
            <a:r>
              <a:rPr lang="es-ES" sz="1200" dirty="0"/>
              <a:t>Como Jefe de Zona, mi trabajo consiste en: </a:t>
            </a:r>
          </a:p>
          <a:p>
            <a:pPr marL="165261" indent="-165261">
              <a:buFont typeface="Arial" panose="020B0604020202020204" pitchFamily="34" charset="0"/>
              <a:buChar char="•"/>
            </a:pPr>
            <a:r>
              <a:rPr lang="es-ES" sz="1200" dirty="0"/>
              <a:t>Apoyar a su club con información, recursos y soluciones.</a:t>
            </a:r>
          </a:p>
          <a:p>
            <a:pPr marL="165261" indent="-165261">
              <a:buFont typeface="Arial" panose="020B0604020202020204" pitchFamily="34" charset="0"/>
              <a:buChar char="•"/>
            </a:pPr>
            <a:r>
              <a:rPr lang="es-ES" sz="1200" dirty="0"/>
              <a:t>Representar a su club a nivel de distrito y conectarlo con los recursos del distrito.</a:t>
            </a:r>
          </a:p>
          <a:p>
            <a:pPr marL="165261" indent="-165261">
              <a:buFont typeface="Arial" panose="020B0604020202020204" pitchFamily="34" charset="0"/>
              <a:buChar char="•"/>
            </a:pPr>
            <a:r>
              <a:rPr lang="es-ES" sz="1200" dirty="0"/>
              <a:t>Expandir nuestra hermandad de Leones más allá del nivel de club. </a:t>
            </a:r>
          </a:p>
          <a:p>
            <a:r>
              <a:rPr lang="es-ES" sz="1200" dirty="0"/>
              <a:t>Espero que logremos avanzar en todos esos aspectos en esta reunión. </a:t>
            </a:r>
          </a:p>
          <a:p>
            <a:endParaRPr lang="en-US" sz="1200" dirty="0"/>
          </a:p>
          <a:p>
            <a:r>
              <a:rPr lang="es-ES" sz="1200" dirty="0"/>
              <a:t>Con nosotros hoy está __nombre__, quien es el __cargo__. __Nombre__, ¿le gustaría hacer algunos comentarios de apertura? </a:t>
            </a:r>
          </a:p>
          <a:p>
            <a:r>
              <a:rPr lang="es-ES" sz="1200" dirty="0"/>
              <a:t>Jefe de Zona:  Gracias ____ apreciamos que estén aquí con nosotros hoy en día. </a:t>
            </a:r>
          </a:p>
          <a:p>
            <a:endParaRPr lang="en-US" sz="1200" dirty="0"/>
          </a:p>
          <a:p>
            <a:endParaRPr lang="en-US" sz="1200" dirty="0"/>
          </a:p>
          <a:p>
            <a:pPr defTabSz="881390">
              <a:spcBef>
                <a:spcPts val="578"/>
              </a:spcBef>
              <a:spcAft>
                <a:spcPts val="578"/>
              </a:spcAft>
              <a:defRPr/>
            </a:pPr>
            <a:r>
              <a:rPr lang="es-ES" sz="1200" dirty="0"/>
              <a:t>También con nosotros está __nombre__, quien es el __cargo__. __Nombre__, ¿quisiera añadir algo?  </a:t>
            </a:r>
          </a:p>
          <a:p>
            <a:pPr defTabSz="881390">
              <a:spcBef>
                <a:spcPts val="578"/>
              </a:spcBef>
              <a:spcAft>
                <a:spcPts val="578"/>
              </a:spcAft>
              <a:defRPr/>
            </a:pPr>
            <a:r>
              <a:rPr lang="es-ES" sz="1200" dirty="0"/>
              <a:t>Jefe de Zona: Gracias ____ apreciamos que esté aquí también con nosotros hoy.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s-ES" b="1" i="1" dirty="0"/>
              <a:t>Notas para el presentador:</a:t>
            </a:r>
            <a:r>
              <a:rPr lang="es-ES" b="1" i="1" baseline="0" dirty="0"/>
              <a:t> </a:t>
            </a:r>
            <a:r>
              <a:rPr lang="es-ES" i="1" dirty="0"/>
              <a:t>Anote los nombres</a:t>
            </a:r>
            <a:r>
              <a:rPr lang="es-ES" i="1" baseline="0" dirty="0"/>
              <a:t> de sus clubes y dirigentes en esta diapositiva para ayudar a su equipo a conocer a los demás y sus roles. Considere cómo le gustaría manejar los puestos vacantes. Puede eliminar esos roles o mostrarlos como vacíos, como recordatorio de que se deben llenar. </a:t>
            </a:r>
            <a:r>
              <a:rPr lang="es-ES" b="1" i="1" baseline="0" dirty="0"/>
              <a:t>También puede mover esto a 2 diapositivas para que no tenga demasiado contenido en una sola diapositiva</a:t>
            </a:r>
          </a:p>
          <a:p>
            <a:pPr defTabSz="881390">
              <a:spcBef>
                <a:spcPts val="578"/>
              </a:spcBef>
              <a:spcAft>
                <a:spcPts val="578"/>
              </a:spcAft>
              <a:defRPr/>
            </a:pPr>
            <a:endParaRPr lang="en-US" i="1" baseline="0" dirty="0"/>
          </a:p>
          <a:p>
            <a:r>
              <a:rPr lang="es-ES" dirty="0"/>
              <a:t>Estos son los líderes del club en nuestra zona. Me gustaría pedirle a cada uno de los presidentes de club que nos informe quién asistirá de su club. </a:t>
            </a:r>
          </a:p>
          <a:p>
            <a:r>
              <a:rPr lang="es-ES" dirty="0"/>
              <a:t>____</a:t>
            </a:r>
            <a:r>
              <a:rPr lang="es-ES" i="1" dirty="0"/>
              <a:t>Nombre Apellido</a:t>
            </a:r>
            <a:r>
              <a:rPr lang="es-ES" dirty="0"/>
              <a:t>______, ¿desea comenzar? En aras del tiempo, limite las presentaciones a los nombres y cargos de aquellos dirigentes que estén con nosotros hoy...</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es-ES" b="1" i="1"/>
              <a:t>Notas para el presentador:</a:t>
            </a:r>
            <a:r>
              <a:rPr lang="es-ES" b="1" i="1" baseline="0"/>
              <a:t> </a:t>
            </a:r>
            <a:r>
              <a:rPr lang="es-ES" i="1"/>
              <a:t>Anote los nombres</a:t>
            </a:r>
            <a:r>
              <a:rPr lang="es-ES" i="1" baseline="0"/>
              <a:t> de sus clubes y dirigentes en esta diapositiva para ayudar a su equipo a conocer a los demás y sus roles. Considere cómo le gustaría manejar los puestos vacantes. Puede eliminar esos roles o mostrarlos como vacíos, como recordatorio de que se deben ocupar. </a:t>
            </a:r>
            <a:r>
              <a:rPr lang="es-ES" b="1" i="1" baseline="0"/>
              <a:t>También puede mover esto a 2 diapositivas para que no tenga demasiado contenido en una diapositiva</a:t>
            </a:r>
          </a:p>
          <a:p>
            <a:pPr defTabSz="881390">
              <a:spcBef>
                <a:spcPts val="578"/>
              </a:spcBef>
              <a:spcAft>
                <a:spcPts val="578"/>
              </a:spcAft>
              <a:defRPr/>
            </a:pPr>
            <a:endParaRPr lang="en-US" i="1" baseline="0" dirty="0"/>
          </a:p>
          <a:p>
            <a:r>
              <a:rPr lang="es-ES"/>
              <a:t>Estos son los líderes del club en nuestra zona. Me gustaría pedirle a cada uno de los presidentes de club que nos informe quién asistirá de su club. </a:t>
            </a:r>
          </a:p>
          <a:p>
            <a:r>
              <a:rPr lang="es-ES"/>
              <a:t>____</a:t>
            </a:r>
            <a:r>
              <a:rPr lang="es-ES" i="1"/>
              <a:t>Nombre Apellido</a:t>
            </a:r>
            <a:r>
              <a:rPr lang="es-ES"/>
              <a:t>______, ¿desea comenzar?  En aras del tiempo, limite las presentaciones a los nombres y cargos de aquellos dirigentes que estén con nosotros hoy en día...</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i="1"/>
              <a:t>Notas para el presentador: </a:t>
            </a:r>
            <a:r>
              <a:rPr lang="es-ES" i="1"/>
              <a:t>El número de reuniones de zona, los meses en que se llevan a cabo y los temas del programa en esta diapositiva son solo sugerencias. Puede ajustarlos para satisfacer las necesidades de su zona. El logotipo de los Leones debajo de las casillas se puede mover hacia la izquierda o hacia la derecha para indicar la reunión actual. </a:t>
            </a:r>
          </a:p>
          <a:p>
            <a:r>
              <a:rPr lang="es-ES"/>
              <a:t>Esta es nuestra __primera/segunda/tercera/cuarta__ reunión de zona este año. Nuestro tema principal será __tema principal__ y también veremos ideas sobre __tema secundario__.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Notas para el presentador: </a:t>
            </a:r>
            <a:r>
              <a:rPr lang="es-ES" i="1" dirty="0"/>
              <a:t>Reemplace el punto llamado "Presentaciones de invitados" con el título de la presentación de su orador invitado.</a:t>
            </a:r>
          </a:p>
          <a:p>
            <a:r>
              <a:rPr lang="es-ES" dirty="0"/>
              <a:t>Comenzaremos con __nombre cargo_, quien hablará sobre las últimas ideas sobre __tema principal__. </a:t>
            </a:r>
          </a:p>
          <a:p>
            <a:r>
              <a:rPr lang="es-ES" dirty="0"/>
              <a:t>Luego tendremos un intercambio de ideas para compartir </a:t>
            </a:r>
            <a:r>
              <a:rPr lang="es-ES" b="1" dirty="0"/>
              <a:t>nuestros</a:t>
            </a:r>
            <a:r>
              <a:rPr lang="es-ES" dirty="0"/>
              <a:t> pensamientos sobre __tema principal__. </a:t>
            </a:r>
          </a:p>
          <a:p>
            <a:r>
              <a:rPr lang="es-ES" dirty="0"/>
              <a:t>Analizaremos los recursos que tienen a su disposición. </a:t>
            </a:r>
          </a:p>
          <a:p>
            <a:r>
              <a:rPr lang="es-ES" dirty="0"/>
              <a:t>Después puede haber una discusión más general sobre los problemas y éxitos de su club.  </a:t>
            </a:r>
          </a:p>
          <a:p>
            <a:r>
              <a:rPr lang="es-ES" dirty="0"/>
              <a:t>Finalmente, hablaremos sobre las metas, los eventos y lo que vendrá después.  </a:t>
            </a:r>
          </a:p>
          <a:p>
            <a:r>
              <a:rPr lang="es-ES" dirty="0"/>
              <a:t>Los animo a que continúen usando la casilla de chat durante la reunión para compartir sus pensamientos con el grupo.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1" i="1"/>
              <a:t>Notas para el presentador: </a:t>
            </a:r>
            <a:r>
              <a:rPr lang="es-ES" i="1"/>
              <a:t>Anote </a:t>
            </a:r>
            <a:r>
              <a:rPr lang="es-ES" i="1" baseline="0"/>
              <a:t>el título de la presentación del invitado en esta diapositiva. </a:t>
            </a:r>
            <a:r>
              <a:rPr lang="es-ES" i="1"/>
              <a:t>Si su invitado tiene diapositivas, se pueden insertar</a:t>
            </a:r>
            <a:r>
              <a:rPr lang="es-ES" i="1" baseline="0"/>
              <a:t> aquí.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a:t>Gracias __nombre del invitado__.</a:t>
            </a:r>
            <a:r>
              <a:rPr lang="es-ES" baseline="0"/>
              <a:t> Lo que nos gustaría hacer a continuación es ampliar ese tema con nuestras ideas.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2260601"/>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es-ES" sz="3600" b="0">
                <a:latin typeface="HelveticaNeueLT Std Med" panose="020B0604020202020204"/>
                <a:cs typeface="Calibri Light" panose="020F0302020204030204" pitchFamily="34" charset="0"/>
              </a:rPr>
              <a:t>Reunión de la zona ____ </a:t>
            </a:r>
          </a:p>
          <a:p>
            <a:pPr algn="l">
              <a:defRPr/>
            </a:pPr>
            <a:r>
              <a:rPr lang="es-ES" sz="3600" b="0">
                <a:latin typeface="HelveticaNeueLT Std Med" panose="020B0604020202020204"/>
                <a:cs typeface="Calibri Light" panose="020F0302020204030204" pitchFamily="34" charset="0"/>
              </a:rPr>
              <a:t>Distrito 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es-ES" sz="3600" b="0">
                <a:latin typeface="HelveticaNeueLT Std Med" panose="020B0604020202020204"/>
                <a:cs typeface="Calibri Light" panose="020F0302020204030204" pitchFamily="34" charset="0"/>
              </a:rPr>
              <a:t>Fecha ______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9448800" cy="584775"/>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Intercambio de ideas: ______Tema principal:______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1887200" cy="584775"/>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Intercambio de ideas: ______Tema principal:______... continuación</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4114800" cy="603826"/>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Recursos para clubes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Recursos del club para ____ tema principal _____</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es-ES" sz="2800">
                <a:solidFill>
                  <a:schemeClr val="bg1"/>
                </a:solidFill>
                <a:latin typeface="Calibri" panose="020F0502020204030204" pitchFamily="34" charset="0"/>
                <a:cs typeface="Calibri" panose="020F0502020204030204" pitchFamily="34" charset="0"/>
              </a:rPr>
              <a:t>El recurso 1 es ___ y se puede encontrar en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es-ES" sz="2800">
                <a:solidFill>
                  <a:schemeClr val="bg1"/>
                </a:solidFill>
                <a:latin typeface="Calibri" panose="020F0502020204030204" pitchFamily="34" charset="0"/>
                <a:cs typeface="Calibri" panose="020F0502020204030204" pitchFamily="34" charset="0"/>
              </a:rPr>
              <a:t>El recurso 2 es ___ y se puede encontrar en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es-ES" sz="2800">
                <a:solidFill>
                  <a:schemeClr val="bg1"/>
                </a:solidFill>
                <a:latin typeface="Calibri" panose="020F0502020204030204" pitchFamily="34" charset="0"/>
                <a:cs typeface="Calibri" panose="020F0502020204030204" pitchFamily="34" charset="0"/>
              </a:rPr>
              <a:t>El recurso 3 es ___ y se puede encontrar en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es-ES" sz="2800">
                <a:solidFill>
                  <a:schemeClr val="bg1"/>
                </a:solidFill>
                <a:latin typeface="Calibri" panose="020F0502020204030204" pitchFamily="34" charset="0"/>
                <a:cs typeface="Calibri" panose="020F0502020204030204" pitchFamily="34" charset="0"/>
              </a:rPr>
              <a:t>El recurso 4 es ___ y se puede encontrar en 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Desafíos y éxitos del club</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Desafíos y éxitos del club</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Desafíos y éxitos de los clubes... continuación</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s-ES" sz="3200" b="1">
                <a:solidFill>
                  <a:schemeClr val="accent1"/>
                </a:solidFill>
                <a:latin typeface="Calibri" panose="020F0502020204030204" pitchFamily="34" charset="0"/>
                <a:cs typeface="Calibri" panose="020F0502020204030204" pitchFamily="34" charset="0"/>
              </a:rPr>
              <a:t>Pregunta</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es-ES" sz="2800">
                <a:solidFill>
                  <a:schemeClr val="bg1"/>
                </a:solidFill>
                <a:latin typeface="Calibri" panose="020F0502020204030204" pitchFamily="34" charset="0"/>
                <a:cs typeface="Calibri" panose="020F0502020204030204" pitchFamily="34" charset="0"/>
              </a:rPr>
              <a:t>Opción 1</a:t>
            </a:r>
          </a:p>
          <a:p>
            <a:pPr marL="514350" indent="-514350">
              <a:buFont typeface="+mj-lt"/>
              <a:buAutoNum type="alphaUcPeriod"/>
            </a:pPr>
            <a:r>
              <a:rPr lang="es-ES" sz="2800">
                <a:solidFill>
                  <a:schemeClr val="bg1"/>
                </a:solidFill>
                <a:latin typeface="Calibri" panose="020F0502020204030204" pitchFamily="34" charset="0"/>
                <a:cs typeface="Calibri" panose="020F0502020204030204" pitchFamily="34" charset="0"/>
              </a:rPr>
              <a:t>Opción 2</a:t>
            </a:r>
          </a:p>
          <a:p>
            <a:pPr marL="514350" indent="-514350">
              <a:buFont typeface="+mj-lt"/>
              <a:buAutoNum type="alphaUcPeriod"/>
            </a:pPr>
            <a:r>
              <a:rPr lang="es-ES" sz="2800">
                <a:solidFill>
                  <a:schemeClr val="bg1"/>
                </a:solidFill>
                <a:latin typeface="Calibri" panose="020F0502020204030204" pitchFamily="34" charset="0"/>
                <a:cs typeface="Calibri" panose="020F0502020204030204" pitchFamily="34" charset="0"/>
              </a:rPr>
              <a:t>Opción 3</a:t>
            </a:r>
          </a:p>
          <a:p>
            <a:pPr marL="514350" indent="-514350">
              <a:buFont typeface="+mj-lt"/>
              <a:buAutoNum type="alphaUcPeriod"/>
            </a:pPr>
            <a:r>
              <a:rPr lang="es-ES" sz="2800">
                <a:solidFill>
                  <a:schemeClr val="bg1"/>
                </a:solidFill>
                <a:latin typeface="Calibri" panose="020F0502020204030204" pitchFamily="34" charset="0"/>
                <a:cs typeface="Calibri" panose="020F0502020204030204" pitchFamily="34" charset="0"/>
              </a:rPr>
              <a:t>Opción 4</a:t>
            </a:r>
          </a:p>
          <a:p>
            <a:pPr marL="514350" indent="-514350">
              <a:buFont typeface="+mj-lt"/>
              <a:buAutoNum type="alphaUcPeriod"/>
            </a:pPr>
            <a:r>
              <a:rPr lang="es-ES" sz="2800">
                <a:solidFill>
                  <a:schemeClr val="bg1"/>
                </a:solidFill>
                <a:latin typeface="Calibri" panose="020F0502020204030204" pitchFamily="34" charset="0"/>
                <a:cs typeface="Calibri" panose="020F0502020204030204" pitchFamily="34" charset="0"/>
              </a:rPr>
              <a:t>Opción 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6019800" cy="584775"/>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Metas, eventos y próximos pasos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81000" y="1905000"/>
            <a:ext cx="2320864" cy="167640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s-ES" sz="3200" b="1" dirty="0">
                <a:solidFill>
                  <a:schemeClr val="accent1"/>
                </a:solidFill>
                <a:latin typeface="Calibri" panose="020F0502020204030204" pitchFamily="34" charset="0"/>
                <a:cs typeface="Calibri" panose="020F0502020204030204" pitchFamily="34" charset="0"/>
              </a:rPr>
              <a:t>Seguimiento de las metas de la zona</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2872323008"/>
              </p:ext>
            </p:extLst>
          </p:nvPr>
        </p:nvGraphicFramePr>
        <p:xfrm>
          <a:off x="3413605" y="1676400"/>
          <a:ext cx="8477250" cy="434721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es-ES"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800">
                          <a:solidFill>
                            <a:schemeClr val="bg1"/>
                          </a:solidFill>
                          <a:latin typeface="Calibri" panose="020F0502020204030204" pitchFamily="34" charset="0"/>
                          <a:cs typeface="Calibri" panose="020F0502020204030204" pitchFamily="34" charset="0"/>
                        </a:rPr>
                        <a:t>Reunión de todos los clubes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800">
                          <a:solidFill>
                            <a:schemeClr val="bg1"/>
                          </a:solidFill>
                          <a:latin typeface="Calibri" panose="020F0502020204030204" pitchFamily="34" charset="0"/>
                          <a:cs typeface="Calibri" panose="020F0502020204030204" pitchFamily="34" charset="0"/>
                        </a:rPr>
                        <a:t>Todos los clubes sirven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800">
                          <a:solidFill>
                            <a:schemeClr val="bg1"/>
                          </a:solidFill>
                          <a:latin typeface="Calibri" panose="020F0502020204030204" pitchFamily="34" charset="0"/>
                          <a:cs typeface="Calibri" panose="020F0502020204030204" pitchFamily="34" charset="0"/>
                        </a:rPr>
                        <a:t>Todos los clubes informan su servicio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 sz="2800" dirty="0">
                          <a:solidFill>
                            <a:schemeClr val="bg1"/>
                          </a:solidFill>
                          <a:latin typeface="Calibri" panose="020F0502020204030204" pitchFamily="34" charset="0"/>
                          <a:cs typeface="Calibri" panose="020F0502020204030204" pitchFamily="34" charset="0"/>
                        </a:rPr>
                        <a:t>Todos</a:t>
                      </a:r>
                      <a:r>
                        <a:rPr lang="es-ES" sz="2800" baseline="0" dirty="0">
                          <a:solidFill>
                            <a:schemeClr val="bg1"/>
                          </a:solidFill>
                          <a:latin typeface="Calibri" panose="020F0502020204030204" pitchFamily="34" charset="0"/>
                          <a:cs typeface="Calibri" panose="020F0502020204030204" pitchFamily="34" charset="0"/>
                        </a:rPr>
                        <a:t> clubes están preparados para la sucesión de dirigentes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2800" dirty="0">
                          <a:solidFill>
                            <a:schemeClr val="bg1"/>
                          </a:solidFill>
                          <a:latin typeface="Calibri" panose="020F0502020204030204" pitchFamily="34" charset="0"/>
                          <a:cs typeface="Calibri" panose="020F0502020204030204" pitchFamily="34" charset="0"/>
                        </a:rPr>
                        <a:t>Todos los clubes reciben</a:t>
                      </a:r>
                      <a:r>
                        <a:rPr lang="es-ES" sz="2800" baseline="0" dirty="0">
                          <a:solidFill>
                            <a:schemeClr val="bg1"/>
                          </a:solidFill>
                          <a:latin typeface="Calibri" panose="020F0502020204030204" pitchFamily="34" charset="0"/>
                          <a:cs typeface="Calibri" panose="020F0502020204030204" pitchFamily="34" charset="0"/>
                        </a:rPr>
                        <a:t> el boletín de noticias de la zona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95400"/>
            <a:ext cx="7543800" cy="4761303"/>
          </a:xfrm>
          <a:prstGeom prst="rect">
            <a:avLst/>
          </a:prstGeom>
          <a:noFill/>
        </p:spPr>
        <p:txBody>
          <a:bodyPr wrap="square">
            <a:spAutoFit/>
          </a:bodyPr>
          <a:lstStyle/>
          <a:p>
            <a:pPr>
              <a:lnSpc>
                <a:spcPct val="110000"/>
              </a:lnSpc>
              <a:spcBef>
                <a:spcPts val="600"/>
              </a:spcBef>
              <a:spcAft>
                <a:spcPts val="1200"/>
              </a:spcAft>
            </a:pPr>
            <a:r>
              <a:rPr lang="es-ES" sz="1800" dirty="0">
                <a:solidFill>
                  <a:schemeClr val="bg1"/>
                </a:solidFill>
                <a:latin typeface="Calibri" panose="020F0502020204030204" pitchFamily="34" charset="0"/>
                <a:cs typeface="Calibri" panose="020F0502020204030204" pitchFamily="34" charset="0"/>
              </a:rPr>
              <a:t>Empezaremos a las ____. Antes de la reunión, prueben los controles:</a:t>
            </a:r>
          </a:p>
          <a:p>
            <a:pPr marL="403225" indent="-403225">
              <a:spcBef>
                <a:spcPts val="800"/>
              </a:spcBef>
              <a:spcAft>
                <a:spcPts val="1200"/>
              </a:spcAft>
              <a:buClr>
                <a:schemeClr val="accent1"/>
              </a:buClr>
              <a:buFont typeface="Wingdings 3" panose="05040102010807070707" pitchFamily="18" charset="2"/>
              <a:buChar char="u"/>
            </a:pPr>
            <a:r>
              <a:rPr lang="es-ES" sz="1800" dirty="0">
                <a:solidFill>
                  <a:schemeClr val="bg1"/>
                </a:solidFill>
                <a:latin typeface="Calibri" panose="020F0502020204030204" pitchFamily="34" charset="0"/>
                <a:cs typeface="Calibri" panose="020F0502020204030204" pitchFamily="34" charset="0"/>
              </a:rPr>
              <a:t>Pueden anunciar su llegada y mostrar su vídeo, si lo desean.</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es-ES" sz="1800" dirty="0">
                <a:solidFill>
                  <a:schemeClr val="bg1"/>
                </a:solidFill>
                <a:latin typeface="Calibri" panose="020F0502020204030204" pitchFamily="34" charset="0"/>
                <a:cs typeface="Calibri" panose="020F0502020204030204" pitchFamily="34" charset="0"/>
              </a:rPr>
              <a:t>Para que todos puedan oír mejor, </a:t>
            </a:r>
            <a:r>
              <a:rPr lang="es-ES" sz="1800" b="1" i="1" dirty="0">
                <a:solidFill>
                  <a:schemeClr val="bg1"/>
                </a:solidFill>
                <a:latin typeface="Calibri" panose="020F0502020204030204" pitchFamily="34" charset="0"/>
                <a:cs typeface="Calibri" panose="020F0502020204030204" pitchFamily="34" charset="0"/>
              </a:rPr>
              <a:t>dejen el micrófono apagado </a:t>
            </a:r>
            <a:r>
              <a:rPr lang="es-ES" sz="1800" dirty="0">
                <a:solidFill>
                  <a:schemeClr val="bg1"/>
                </a:solidFill>
                <a:latin typeface="Calibri" panose="020F0502020204030204" pitchFamily="34" charset="0"/>
                <a:cs typeface="Calibri" panose="020F0502020204030204" pitchFamily="34" charset="0"/>
              </a:rPr>
              <a:t>cuando no estén hablando.</a:t>
            </a:r>
          </a:p>
          <a:p>
            <a:pPr marL="403225" indent="-403225">
              <a:spcBef>
                <a:spcPts val="800"/>
              </a:spcBef>
              <a:spcAft>
                <a:spcPts val="1200"/>
              </a:spcAft>
              <a:buClr>
                <a:schemeClr val="accent1"/>
              </a:buClr>
              <a:buFont typeface="Wingdings 3" panose="05040102010807070707" pitchFamily="18" charset="2"/>
              <a:buChar char="u"/>
            </a:pPr>
            <a:r>
              <a:rPr lang="es-ES" sz="1800" dirty="0">
                <a:solidFill>
                  <a:schemeClr val="bg1"/>
                </a:solidFill>
                <a:latin typeface="Calibri" panose="020F0502020204030204" pitchFamily="34" charset="0"/>
                <a:cs typeface="Calibri" panose="020F0502020204030204" pitchFamily="34" charset="0"/>
              </a:rPr>
              <a:t>Traten de usar la función de Levantar la mano, que es útil si desean hacer algún comentario.</a:t>
            </a:r>
          </a:p>
          <a:p>
            <a:pPr marL="403225" indent="-403225">
              <a:spcBef>
                <a:spcPts val="800"/>
              </a:spcBef>
              <a:spcAft>
                <a:spcPts val="1200"/>
              </a:spcAft>
              <a:buClr>
                <a:schemeClr val="accent1"/>
              </a:buClr>
              <a:buFont typeface="Wingdings 3" panose="05040102010807070707" pitchFamily="18" charset="2"/>
              <a:buChar char="u"/>
            </a:pPr>
            <a:r>
              <a:rPr lang="es-ES" sz="1800" dirty="0">
                <a:solidFill>
                  <a:schemeClr val="bg1"/>
                </a:solidFill>
                <a:latin typeface="Calibri" panose="020F0502020204030204" pitchFamily="34" charset="0"/>
                <a:cs typeface="Calibri" panose="020F0502020204030204" pitchFamily="34" charset="0"/>
              </a:rPr>
              <a:t>Pueden cambiarse el nombre, si fuera necesario, para que podamos conectar sus rostros con los nombres. </a:t>
            </a:r>
          </a:p>
          <a:p>
            <a:pPr marL="403225" indent="-403225">
              <a:spcBef>
                <a:spcPts val="800"/>
              </a:spcBef>
              <a:spcAft>
                <a:spcPts val="1200"/>
              </a:spcAft>
              <a:buClr>
                <a:schemeClr val="accent1"/>
              </a:buClr>
              <a:buFont typeface="Wingdings 3" panose="05040102010807070707" pitchFamily="18" charset="2"/>
              <a:buChar char="u"/>
            </a:pPr>
            <a:r>
              <a:rPr lang="es-ES" sz="1800" dirty="0">
                <a:solidFill>
                  <a:schemeClr val="bg1"/>
                </a:solidFill>
                <a:latin typeface="Calibri" panose="020F0502020204030204" pitchFamily="34" charset="0"/>
                <a:cs typeface="Calibri" panose="020F0502020204030204" pitchFamily="34" charset="0"/>
              </a:rPr>
              <a:t>Usen el  Chat para compartir sus pensamientos. Si tienen algún problema, hablen con _____.</a:t>
            </a:r>
          </a:p>
          <a:p>
            <a:pPr marL="403225" indent="-403225">
              <a:spcBef>
                <a:spcPts val="800"/>
              </a:spcBef>
              <a:spcAft>
                <a:spcPts val="1200"/>
              </a:spcAft>
              <a:buClr>
                <a:schemeClr val="accent1"/>
              </a:buClr>
              <a:buFont typeface="Wingdings 3" panose="05040102010807070707" pitchFamily="18" charset="2"/>
              <a:buChar char="u"/>
            </a:pPr>
            <a:r>
              <a:rPr lang="es-ES" sz="1800" dirty="0">
                <a:solidFill>
                  <a:schemeClr val="bg1"/>
                </a:solidFill>
                <a:latin typeface="Calibri" panose="020F0502020204030204" pitchFamily="34" charset="0"/>
                <a:cs typeface="Calibri" panose="020F0502020204030204" pitchFamily="34" charset="0"/>
              </a:rPr>
              <a:t>Le enviaremos la grabación de esta reunión a los que no puedan asistir.</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2057400"/>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s-ES" sz="3200" dirty="0">
                <a:solidFill>
                  <a:schemeClr val="accent1"/>
                </a:solidFill>
                <a:latin typeface="Calibri" panose="020F0502020204030204" pitchFamily="34" charset="0"/>
                <a:cs typeface="Calibri" panose="020F0502020204030204" pitchFamily="34" charset="0"/>
              </a:rPr>
              <a:t>Antes de comenzar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r>
              <a:rPr lang="es-ES" sz="3200" dirty="0">
                <a:solidFill>
                  <a:schemeClr val="accent1"/>
                </a:solidFill>
                <a:latin typeface="Calibri" panose="020F0502020204030204" pitchFamily="34" charset="0"/>
                <a:cs typeface="Calibri" panose="020F0502020204030204" pitchFamily="34" charset="0"/>
              </a:rPr>
              <a:t>Consejos útiles para el </a:t>
            </a:r>
            <a:r>
              <a:rPr lang="es-ES" sz="3200" dirty="0" err="1">
                <a:solidFill>
                  <a:schemeClr val="accent1"/>
                </a:solidFill>
                <a:latin typeface="Calibri" panose="020F0502020204030204" pitchFamily="34" charset="0"/>
                <a:cs typeface="Calibri" panose="020F0502020204030204" pitchFamily="34" charset="0"/>
              </a:rPr>
              <a:t>webinar</a:t>
            </a:r>
            <a:r>
              <a:rPr lang="es-ES" sz="3200" dirty="0">
                <a:solidFill>
                  <a:schemeClr val="accent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Seguimiento a las metas de la zona - Afiliación</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553998"/>
          </a:xfrm>
          <a:prstGeom prst="rect">
            <a:avLst/>
          </a:prstGeom>
          <a:noFill/>
        </p:spPr>
        <p:txBody>
          <a:bodyPr wrap="square" rtlCol="0">
            <a:spAutoFit/>
          </a:bodyPr>
          <a:lstStyle/>
          <a:p>
            <a:r>
              <a:rPr lang="es-ES" sz="3000" b="1">
                <a:solidFill>
                  <a:schemeClr val="bg1"/>
                </a:solidFill>
                <a:latin typeface="Calibri" panose="020F0502020204030204" pitchFamily="34" charset="0"/>
                <a:cs typeface="Calibri" panose="020F0502020204030204" pitchFamily="34" charset="0"/>
              </a:rPr>
              <a:t>Meta</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553998"/>
          </a:xfrm>
          <a:prstGeom prst="rect">
            <a:avLst/>
          </a:prstGeom>
          <a:noFill/>
        </p:spPr>
        <p:txBody>
          <a:bodyPr wrap="square" rtlCol="0">
            <a:spAutoFit/>
          </a:bodyPr>
          <a:lstStyle/>
          <a:p>
            <a:r>
              <a:rPr lang="es-ES" sz="3000" b="1" dirty="0">
                <a:solidFill>
                  <a:schemeClr val="bg1"/>
                </a:solidFill>
                <a:latin typeface="Calibri" panose="020F0502020204030204" pitchFamily="34" charset="0"/>
                <a:cs typeface="Calibri" panose="020F0502020204030204" pitchFamily="34" charset="0"/>
              </a:rPr>
              <a:t>actual</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es-ES" sz="2400" b="1">
                  <a:solidFill>
                    <a:schemeClr val="bg1"/>
                  </a:solidFill>
                  <a:latin typeface="Calibri" panose="020F0502020204030204" pitchFamily="34" charset="0"/>
                  <a:cs typeface="Calibri" panose="020F0502020204030204" pitchFamily="34" charset="0"/>
                </a:rPr>
                <a:t>Socios nuevos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es-ES"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es-ES"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es-ES" sz="2400" b="1">
                  <a:solidFill>
                    <a:schemeClr val="bg1"/>
                  </a:solidFill>
                  <a:latin typeface="Calibri" panose="020F0502020204030204" pitchFamily="34" charset="0"/>
                  <a:cs typeface="Calibri" panose="020F0502020204030204" pitchFamily="34" charset="0"/>
                </a:rPr>
                <a:t>Pérdida de socios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es-ES"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es-ES"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es-ES" sz="2400" b="1">
                  <a:solidFill>
                    <a:schemeClr val="bg1"/>
                  </a:solidFill>
                  <a:latin typeface="Calibri" panose="020F0502020204030204" pitchFamily="34" charset="0"/>
                  <a:cs typeface="Calibri" panose="020F0502020204030204" pitchFamily="34" charset="0"/>
                </a:rPr>
                <a:t>Socios netos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es-ES"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es-ES"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s-ES" sz="2800" b="1" dirty="0">
                <a:solidFill>
                  <a:schemeClr val="accent1"/>
                </a:solidFill>
                <a:latin typeface="Calibri" panose="020F0502020204030204" pitchFamily="34" charset="0"/>
                <a:cs typeface="Calibri" panose="020F0502020204030204" pitchFamily="34" charset="0"/>
              </a:rPr>
              <a:t>Criterios para el Premio a la Excelencia del club</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486485" y="634926"/>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es-ES" sz="2400" dirty="0">
                <a:solidFill>
                  <a:schemeClr val="bg1"/>
                </a:solidFill>
                <a:latin typeface="Calibri" panose="020F0502020204030204" pitchFamily="34" charset="0"/>
                <a:cs typeface="Calibri" panose="020F0502020204030204" pitchFamily="34" charset="0"/>
              </a:rPr>
              <a:t>☐ </a:t>
            </a:r>
            <a:r>
              <a:rPr lang="es-ES" dirty="0">
                <a:solidFill>
                  <a:schemeClr val="bg1"/>
                </a:solidFill>
                <a:latin typeface="Calibri" panose="020F0502020204030204" pitchFamily="34" charset="0"/>
                <a:cs typeface="Calibri" panose="020F0502020204030204" pitchFamily="34" charset="0"/>
              </a:rPr>
              <a:t>Aumento neto de socios o fundación de un nuevo club de Leones o de una filial de club </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Donar a LCIF</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Iniciar un nuevo proyecto de servicio  </a:t>
            </a:r>
            <a:r>
              <a:rPr lang="es-ES" i="1" dirty="0">
                <a:solidFill>
                  <a:schemeClr val="bg1"/>
                </a:solidFill>
                <a:latin typeface="Calibri" panose="020F0502020204030204" pitchFamily="34" charset="0"/>
                <a:cs typeface="Calibri" panose="020F0502020204030204" pitchFamily="34" charset="0"/>
              </a:rPr>
              <a:t>Considere una de las causas globales</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Tres proyectos/eventos realizados por el club </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El club está al día en sus obligaciones: las cuotas del distrito están pagadas y no hay saldo pendiente a LCI </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Los dirigentes clave participan en una o más capacitaciones de liderato </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Mejorar el funcionamiento del club (consulte las herramientas en la página web Mejorar la calidad del club)</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r>
              <a:rPr lang="es-ES" dirty="0">
                <a:solidFill>
                  <a:schemeClr val="bg1"/>
                </a:solidFill>
                <a:latin typeface="Calibri" panose="020F0502020204030204" pitchFamily="34" charset="0"/>
                <a:cs typeface="Calibri" panose="020F0502020204030204" pitchFamily="34" charset="0"/>
              </a:rPr>
              <a:t>☐ Darle publicidad a las actividades de servicio a través de los medios locales o los medios de comunicación social </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es-ES">
                <a:latin typeface="Calibri" panose="020F0502020204030204" pitchFamily="34" charset="0"/>
                <a:cs typeface="Calibri" panose="020F0502020204030204" pitchFamily="34" charset="0"/>
              </a:rPr>
              <a:t>Reunión de zona: </a:t>
            </a:r>
            <a:r>
              <a:rPr lang="es-ES" i="1">
                <a:latin typeface="Calibri" panose="020F0502020204030204" pitchFamily="34" charset="0"/>
                <a:cs typeface="Calibri" panose="020F0502020204030204" pitchFamily="34" charset="0"/>
              </a:rPr>
              <a:t>Fecha, hora</a:t>
            </a:r>
          </a:p>
          <a:p>
            <a:pPr marL="457200" lvl="0" indent="-457200">
              <a:buClr>
                <a:schemeClr val="accent1"/>
              </a:buClr>
              <a:buFont typeface="Wingdings 3" panose="05040102010807070707" pitchFamily="18" charset="2"/>
              <a:buChar char="u"/>
            </a:pPr>
            <a:r>
              <a:rPr lang="es-ES">
                <a:latin typeface="Calibri" panose="020F0502020204030204" pitchFamily="34" charset="0"/>
                <a:cs typeface="Calibri" panose="020F0502020204030204" pitchFamily="34" charset="0"/>
              </a:rPr>
              <a:t>Convención de Distrito: </a:t>
            </a:r>
            <a:r>
              <a:rPr lang="es-ES" i="1">
                <a:latin typeface="Calibri" panose="020F0502020204030204" pitchFamily="34" charset="0"/>
                <a:cs typeface="Calibri" panose="020F0502020204030204" pitchFamily="34" charset="0"/>
              </a:rPr>
              <a:t>Fechas, Información de inscripción</a:t>
            </a:r>
          </a:p>
          <a:p>
            <a:pPr marL="457200" indent="-457200"/>
            <a:r>
              <a:rPr lang="es-ES">
                <a:latin typeface="Calibri" panose="020F0502020204030204" pitchFamily="34" charset="0"/>
                <a:cs typeface="Calibri" panose="020F0502020204030204" pitchFamily="34" charset="0"/>
              </a:rPr>
              <a:t>Convención internacional: </a:t>
            </a:r>
            <a:r>
              <a:rPr lang="es-ES" i="1">
                <a:latin typeface="Calibri" panose="020F0502020204030204" pitchFamily="34" charset="0"/>
                <a:cs typeface="Calibri" panose="020F0502020204030204" pitchFamily="34" charset="0"/>
              </a:rPr>
              <a:t>Fechas, Información de inscripción</a:t>
            </a:r>
          </a:p>
        </p:txBody>
      </p:sp>
      <p:sp>
        <p:nvSpPr>
          <p:cNvPr id="3" name="Title 2"/>
          <p:cNvSpPr>
            <a:spLocks noGrp="1"/>
          </p:cNvSpPr>
          <p:nvPr>
            <p:ph type="title"/>
          </p:nvPr>
        </p:nvSpPr>
        <p:spPr/>
        <p:txBody>
          <a:bodyPr>
            <a:normAutofit/>
          </a:bodyPr>
          <a:lstStyle/>
          <a:p>
            <a:r>
              <a:rPr lang="es-ES" sz="3600">
                <a:solidFill>
                  <a:schemeClr val="accent1"/>
                </a:solidFill>
                <a:latin typeface="Calibri" panose="020F0502020204030204" pitchFamily="34" charset="0"/>
                <a:cs typeface="Calibri" panose="020F0502020204030204" pitchFamily="34" charset="0"/>
              </a:rPr>
              <a:t>Eventos Leonísticos</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es-ES" dirty="0">
                <a:solidFill>
                  <a:schemeClr val="accent1"/>
                </a:solidFill>
              </a:rPr>
              <a:t>Pensamientos y preguntas</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es-ES" dirty="0">
                <a:latin typeface="Calibri" panose="020F0502020204030204" pitchFamily="34" charset="0"/>
                <a:cs typeface="Calibri" panose="020F0502020204030204" pitchFamily="34" charset="0"/>
              </a:rPr>
              <a:t>Mencionen en su club algunas de las ideas tratadas en nuestras discusiones</a:t>
            </a:r>
          </a:p>
          <a:p>
            <a:pPr marL="514350" indent="-514350">
              <a:spcBef>
                <a:spcPts val="1200"/>
              </a:spcBef>
              <a:buClr>
                <a:schemeClr val="bg1"/>
              </a:buClr>
              <a:buFont typeface="+mj-lt"/>
              <a:buAutoNum type="arabicPeriod"/>
            </a:pPr>
            <a:r>
              <a:rPr lang="es-ES" dirty="0">
                <a:latin typeface="Calibri" panose="020F0502020204030204" pitchFamily="34" charset="0"/>
                <a:cs typeface="Calibri" panose="020F0502020204030204" pitchFamily="34" charset="0"/>
              </a:rPr>
              <a:t>Den el siguiente paso para conseguir el premio a la Excelencia del club</a:t>
            </a:r>
          </a:p>
          <a:p>
            <a:pPr marL="514350" indent="-514350">
              <a:spcBef>
                <a:spcPts val="1200"/>
              </a:spcBef>
              <a:buClr>
                <a:schemeClr val="bg1"/>
              </a:buClr>
              <a:buFont typeface="+mj-lt"/>
              <a:buAutoNum type="arabicPeriod"/>
            </a:pPr>
            <a:r>
              <a:rPr lang="es-ES" dirty="0">
                <a:latin typeface="Calibri" panose="020F0502020204030204" pitchFamily="34" charset="0"/>
                <a:cs typeface="Calibri" panose="020F0502020204030204" pitchFamily="34" charset="0"/>
              </a:rPr>
              <a:t>Inviten a los socios del club a asistir a las convenciones distritales e internacionales</a:t>
            </a:r>
          </a:p>
        </p:txBody>
      </p:sp>
      <p:sp>
        <p:nvSpPr>
          <p:cNvPr id="3" name="Title 2"/>
          <p:cNvSpPr>
            <a:spLocks noGrp="1"/>
          </p:cNvSpPr>
          <p:nvPr>
            <p:ph type="title"/>
          </p:nvPr>
        </p:nvSpPr>
        <p:spPr/>
        <p:txBody>
          <a:bodyPr/>
          <a:lstStyle/>
          <a:p>
            <a:r>
              <a:rPr lang="es-ES">
                <a:solidFill>
                  <a:schemeClr val="accent1"/>
                </a:solidFill>
                <a:latin typeface="Calibri" panose="020F0502020204030204" pitchFamily="34" charset="0"/>
                <a:cs typeface="Calibri" panose="020F0502020204030204" pitchFamily="34" charset="0"/>
              </a:rPr>
              <a:t>Próximos pasos</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es-ES" sz="3000">
                <a:solidFill>
                  <a:schemeClr val="bg1"/>
                </a:solidFill>
                <a:latin typeface="Calibri" panose="020F0502020204030204" pitchFamily="34" charset="0"/>
                <a:cs typeface="Calibri" panose="020F0502020204030204" pitchFamily="34" charset="0"/>
              </a:rPr>
              <a:t>Comentarios finales</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latin typeface="Calibri" panose="020F0502020204030204" pitchFamily="34" charset="0"/>
                <a:cs typeface="Calibri" panose="020F0502020204030204" pitchFamily="34" charset="0"/>
              </a:rPr>
              <a:t>Gracias</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Comentarios de apertura</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9067800" cy="1477328"/>
          </a:xfrm>
          <a:prstGeom prst="rect">
            <a:avLst/>
          </a:prstGeom>
          <a:noFill/>
        </p:spPr>
        <p:txBody>
          <a:bodyPr wrap="square" rtlCol="0">
            <a:spAutoFit/>
          </a:bodyPr>
          <a:lstStyle/>
          <a:p>
            <a:r>
              <a:rPr lang="es-ES" sz="3000" dirty="0">
                <a:solidFill>
                  <a:schemeClr val="bg1"/>
                </a:solidFill>
                <a:latin typeface="Calibri" panose="020F0502020204030204" pitchFamily="34" charset="0"/>
                <a:cs typeface="Calibri" panose="020F0502020204030204" pitchFamily="34" charset="0"/>
              </a:rPr>
              <a:t>Jefe de Zona 	Invitado 1 			Invitado 2</a:t>
            </a:r>
          </a:p>
          <a:p>
            <a:endParaRPr lang="en-US" sz="3000" dirty="0">
              <a:solidFill>
                <a:schemeClr val="bg1"/>
              </a:solidFill>
              <a:latin typeface="Calibri" panose="020F0502020204030204" pitchFamily="34" charset="0"/>
              <a:cs typeface="Calibri" panose="020F0502020204030204" pitchFamily="34" charset="0"/>
            </a:endParaRPr>
          </a:p>
          <a:p>
            <a:r>
              <a:rPr lang="es-ES" sz="3000" dirty="0">
                <a:solidFill>
                  <a:schemeClr val="bg1"/>
                </a:solidFill>
                <a:latin typeface="Calibri" panose="020F0502020204030204" pitchFamily="34" charset="0"/>
                <a:cs typeface="Calibri" panose="020F0502020204030204" pitchFamily="34" charset="0"/>
              </a:rPr>
              <a:t>Nombre 		Nombre 			Nombre</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Presentación de los dirigentes del club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es-ES" sz="3200">
                <a:solidFill>
                  <a:schemeClr val="accent1"/>
                </a:solidFill>
                <a:latin typeface="Calibri" panose="020F0502020204030204" pitchFamily="34" charset="0"/>
                <a:cs typeface="Calibri" panose="020F0502020204030204" pitchFamily="34" charset="0"/>
              </a:rPr>
              <a:t>Presentación de los dirigentes del club….continuación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es-ES" sz="2400" b="1">
                <a:solidFill>
                  <a:schemeClr val="bg1"/>
                </a:solidFill>
                <a:latin typeface="Calibri" panose="020F0502020204030204" pitchFamily="34" charset="0"/>
                <a:cs typeface="Calibri" panose="020F0502020204030204" pitchFamily="34" charset="0"/>
              </a:rPr>
              <a:t>Club de Leones_____ </a:t>
            </a:r>
          </a:p>
          <a:p>
            <a:r>
              <a:rPr lang="es-ES">
                <a:solidFill>
                  <a:schemeClr val="bg1"/>
                </a:solidFill>
                <a:latin typeface="Calibri" panose="020F0502020204030204" pitchFamily="34" charset="0"/>
                <a:cs typeface="Calibri" panose="020F0502020204030204" pitchFamily="34" charset="0"/>
              </a:rPr>
              <a:t>Presidente: _______</a:t>
            </a:r>
          </a:p>
          <a:p>
            <a:r>
              <a:rPr lang="es-ES">
                <a:solidFill>
                  <a:schemeClr val="bg1"/>
                </a:solidFill>
                <a:latin typeface="Calibri" panose="020F0502020204030204" pitchFamily="34" charset="0"/>
                <a:cs typeface="Calibri" panose="020F0502020204030204" pitchFamily="34" charset="0"/>
              </a:rPr>
              <a:t>Vicepresidente internacional:</a:t>
            </a:r>
          </a:p>
          <a:p>
            <a:r>
              <a:rPr lang="es-ES">
                <a:solidFill>
                  <a:schemeClr val="bg1"/>
                </a:solidFill>
                <a:latin typeface="Calibri" panose="020F0502020204030204" pitchFamily="34" charset="0"/>
                <a:cs typeface="Calibri" panose="020F0502020204030204" pitchFamily="34" charset="0"/>
              </a:rPr>
              <a:t>Secretario: ______</a:t>
            </a:r>
          </a:p>
          <a:p>
            <a:r>
              <a:rPr lang="es-ES">
                <a:solidFill>
                  <a:schemeClr val="bg1"/>
                </a:solidFill>
                <a:latin typeface="Calibri" panose="020F0502020204030204" pitchFamily="34" charset="0"/>
                <a:cs typeface="Calibri" panose="020F0502020204030204" pitchFamily="34" charset="0"/>
              </a:rPr>
              <a:t>Tesorero: _________ </a:t>
            </a:r>
          </a:p>
          <a:p>
            <a:r>
              <a:rPr lang="es-ES">
                <a:solidFill>
                  <a:schemeClr val="bg1"/>
                </a:solidFill>
                <a:latin typeface="Calibri" panose="020F0502020204030204" pitchFamily="34" charset="0"/>
                <a:cs typeface="Calibri" panose="020F0502020204030204" pitchFamily="34" charset="0"/>
              </a:rPr>
              <a:t>Asesor de Afiliación: _________</a:t>
            </a:r>
          </a:p>
          <a:p>
            <a:r>
              <a:rPr lang="es-ES">
                <a:solidFill>
                  <a:schemeClr val="bg1"/>
                </a:solidFill>
                <a:latin typeface="Calibri" panose="020F0502020204030204" pitchFamily="34" charset="0"/>
                <a:cs typeface="Calibri" panose="020F0502020204030204" pitchFamily="34" charset="0"/>
              </a:rPr>
              <a:t>Asesor de Servicio: _________</a:t>
            </a:r>
          </a:p>
          <a:p>
            <a:r>
              <a:rPr lang="es-ES">
                <a:solidFill>
                  <a:schemeClr val="bg1"/>
                </a:solidFill>
                <a:latin typeface="Calibri" panose="020F0502020204030204" pitchFamily="34" charset="0"/>
                <a:cs typeface="Calibri" panose="020F0502020204030204" pitchFamily="34" charset="0"/>
              </a:rPr>
              <a:t>Asesor de Mercadotecnia: _________</a:t>
            </a:r>
          </a:p>
          <a:p>
            <a:r>
              <a:rPr lang="es-ES">
                <a:solidFill>
                  <a:schemeClr val="bg1"/>
                </a:solidFill>
                <a:latin typeface="Calibri" panose="020F0502020204030204" pitchFamily="34" charset="0"/>
                <a:cs typeface="Calibri" panose="020F0502020204030204" pitchFamily="34" charset="0"/>
              </a:rPr>
              <a:t>Coordinador del LCIF: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199" y="228601"/>
            <a:ext cx="5774055" cy="584774"/>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Reuniones de Zona AAAA - AAAA</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es-ES" sz="2000">
                          <a:solidFill>
                            <a:srgbClr val="002060"/>
                          </a:solidFill>
                          <a:latin typeface="Calibri" panose="020F0502020204030204" pitchFamily="34" charset="0"/>
                          <a:cs typeface="Calibri" panose="020F0502020204030204" pitchFamily="34" charset="0"/>
                        </a:rPr>
                        <a:t>Julio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Servicio</a:t>
                      </a:r>
                    </a:p>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Excelencia</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87164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es-ES" sz="2000">
                          <a:solidFill>
                            <a:srgbClr val="002060"/>
                          </a:solidFill>
                          <a:latin typeface="Calibri" panose="020F0502020204030204" pitchFamily="34" charset="0"/>
                          <a:cs typeface="Calibri" panose="020F0502020204030204" pitchFamily="34" charset="0"/>
                        </a:rPr>
                        <a:t>Octubre</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Aumento de socios</a:t>
                      </a:r>
                    </a:p>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Mercadotecnia</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88070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es-ES" sz="2000">
                          <a:solidFill>
                            <a:srgbClr val="002060"/>
                          </a:solidFill>
                          <a:latin typeface="Calibri" panose="020F0502020204030204" pitchFamily="34" charset="0"/>
                          <a:cs typeface="Calibri" panose="020F0502020204030204" pitchFamily="34" charset="0"/>
                        </a:rPr>
                        <a:t>Enero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Liderato</a:t>
                      </a:r>
                    </a:p>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Recaudación de fondos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es-ES" sz="2000">
                          <a:solidFill>
                            <a:srgbClr val="002060"/>
                          </a:solidFill>
                          <a:latin typeface="Calibri" panose="020F0502020204030204" pitchFamily="34" charset="0"/>
                          <a:cs typeface="Calibri" panose="020F0502020204030204" pitchFamily="34" charset="0"/>
                        </a:rPr>
                        <a:t>Abril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Reconocimiento</a:t>
                      </a:r>
                    </a:p>
                    <a:p>
                      <a:pPr marL="285750" indent="-285750">
                        <a:buFont typeface="Arial" panose="020B0604020202020204" pitchFamily="34" charset="0"/>
                        <a:buChar char="•"/>
                      </a:pPr>
                      <a:r>
                        <a:rPr lang="es-ES" sz="2400">
                          <a:solidFill>
                            <a:srgbClr val="002060"/>
                          </a:solidFill>
                          <a:latin typeface="Calibri" panose="020F0502020204030204" pitchFamily="34" charset="0"/>
                          <a:cs typeface="Calibri" panose="020F0502020204030204" pitchFamily="34" charset="0"/>
                        </a:rPr>
                        <a:t>Preparación</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es-ES" sz="1800">
                <a:solidFill>
                  <a:schemeClr val="bg1"/>
                </a:solidFill>
                <a:latin typeface="Calibri" panose="020F0502020204030204" pitchFamily="34" charset="0"/>
                <a:cs typeface="Calibri" panose="020F0502020204030204" pitchFamily="34" charset="0"/>
              </a:rPr>
              <a:t>Presentaciones de invitados</a:t>
            </a:r>
          </a:p>
          <a:p>
            <a:pPr marL="403225" indent="-403225">
              <a:spcBef>
                <a:spcPts val="800"/>
              </a:spcBef>
              <a:spcAft>
                <a:spcPts val="1200"/>
              </a:spcAft>
              <a:buClr>
                <a:schemeClr val="accent1"/>
              </a:buClr>
              <a:buFont typeface="Wingdings 3" panose="05040102010807070707" pitchFamily="18" charset="2"/>
              <a:buChar char="u"/>
            </a:pPr>
            <a:r>
              <a:rPr lang="es-ES">
                <a:solidFill>
                  <a:schemeClr val="bg1"/>
                </a:solidFill>
                <a:latin typeface="Calibri" panose="020F0502020204030204" pitchFamily="34" charset="0"/>
                <a:cs typeface="Calibri" panose="020F0502020204030204" pitchFamily="34" charset="0"/>
              </a:rPr>
              <a:t>Intercambio de ideas</a:t>
            </a:r>
          </a:p>
          <a:p>
            <a:pPr marL="403225" indent="-403225">
              <a:spcBef>
                <a:spcPts val="800"/>
              </a:spcBef>
              <a:spcAft>
                <a:spcPts val="1200"/>
              </a:spcAft>
              <a:buClr>
                <a:schemeClr val="accent1"/>
              </a:buClr>
              <a:buFont typeface="Wingdings 3" panose="05040102010807070707" pitchFamily="18" charset="2"/>
              <a:buChar char="u"/>
            </a:pPr>
            <a:r>
              <a:rPr lang="es-ES" sz="1800">
                <a:solidFill>
                  <a:schemeClr val="bg1"/>
                </a:solidFill>
                <a:latin typeface="Calibri" panose="020F0502020204030204" pitchFamily="34" charset="0"/>
                <a:cs typeface="Calibri" panose="020F0502020204030204" pitchFamily="34" charset="0"/>
              </a:rPr>
              <a:t>Recursos para clubes</a:t>
            </a:r>
          </a:p>
          <a:p>
            <a:pPr marL="403225" indent="-403225">
              <a:spcBef>
                <a:spcPts val="800"/>
              </a:spcBef>
              <a:spcAft>
                <a:spcPts val="1200"/>
              </a:spcAft>
              <a:buClr>
                <a:schemeClr val="accent1"/>
              </a:buClr>
              <a:buFont typeface="Wingdings 3" panose="05040102010807070707" pitchFamily="18" charset="2"/>
              <a:buChar char="u"/>
            </a:pPr>
            <a:r>
              <a:rPr lang="es-ES">
                <a:solidFill>
                  <a:schemeClr val="bg1"/>
                </a:solidFill>
                <a:latin typeface="Calibri" panose="020F0502020204030204" pitchFamily="34" charset="0"/>
                <a:cs typeface="Calibri" panose="020F0502020204030204" pitchFamily="34" charset="0"/>
              </a:rPr>
              <a:t>Desafíos y éxitos del club</a:t>
            </a:r>
          </a:p>
          <a:p>
            <a:pPr marL="403225" indent="-403225">
              <a:spcBef>
                <a:spcPts val="800"/>
              </a:spcBef>
              <a:spcAft>
                <a:spcPts val="1200"/>
              </a:spcAft>
              <a:buClr>
                <a:schemeClr val="accent1"/>
              </a:buClr>
              <a:buFont typeface="Wingdings 3" panose="05040102010807070707" pitchFamily="18" charset="2"/>
              <a:buChar char="u"/>
            </a:pPr>
            <a:r>
              <a:rPr lang="es-ES" sz="1800">
                <a:solidFill>
                  <a:schemeClr val="bg1"/>
                </a:solidFill>
                <a:latin typeface="Calibri" panose="020F0502020204030204" pitchFamily="34" charset="0"/>
                <a:cs typeface="Calibri" panose="020F0502020204030204" pitchFamily="34" charset="0"/>
              </a:rPr>
              <a:t>Metas, eventos y próximos pasos</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s-ES" sz="3600" b="1">
                <a:solidFill>
                  <a:schemeClr val="accent1"/>
                </a:solidFill>
                <a:latin typeface="Calibri" panose="020F0502020204030204" pitchFamily="34" charset="0"/>
                <a:cs typeface="Calibri" panose="020F0502020204030204" pitchFamily="34" charset="0"/>
              </a:rPr>
              <a:t>Programa</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4800600" cy="584775"/>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Presentación del invitado</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3657600" cy="603826"/>
          </a:xfrm>
          <a:prstGeom prst="rect">
            <a:avLst/>
          </a:prstGeom>
          <a:noFill/>
          <a:ln>
            <a:noFill/>
          </a:ln>
        </p:spPr>
        <p:txBody>
          <a:bodyPr wrap="square" rtlCol="0">
            <a:spAutoFit/>
          </a:bodyPr>
          <a:lstStyle/>
          <a:p>
            <a:r>
              <a:rPr lang="es-ES" sz="3200" dirty="0">
                <a:solidFill>
                  <a:schemeClr val="accent1"/>
                </a:solidFill>
                <a:latin typeface="Calibri" panose="020F0502020204030204" pitchFamily="34" charset="0"/>
                <a:cs typeface="Calibri" panose="020F0502020204030204" pitchFamily="34" charset="0"/>
              </a:rPr>
              <a:t>Intercambio de ideas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41029</TotalTime>
  <Words>3497</Words>
  <Application>Microsoft Office PowerPoint</Application>
  <PresentationFormat>Widescreen</PresentationFormat>
  <Paragraphs>409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Eventos Leonísticos</vt:lpstr>
      <vt:lpstr>Pensamientos y preguntas</vt:lpstr>
      <vt:lpstr>Próximos pasos</vt:lpstr>
      <vt:lpstr>PowerPoint Presentation</vt:lpstr>
      <vt:lpstr>Gracias</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1880</cp:revision>
  <cp:lastPrinted>2022-03-03T14:34:46Z</cp:lastPrinted>
  <dcterms:created xsi:type="dcterms:W3CDTF">2016-11-15T15:12:50Z</dcterms:created>
  <dcterms:modified xsi:type="dcterms:W3CDTF">2022-04-08T21:04:35Z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