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7" autoAdjust="0"/>
    <p:restoredTop sz="96357" autoAdjust="0"/>
  </p:normalViewPr>
  <p:slideViewPr>
    <p:cSldViewPr showGuides="1">
      <p:cViewPr varScale="1">
        <p:scale>
          <a:sx n="110" d="100"/>
          <a:sy n="110" d="100"/>
        </p:scale>
        <p:origin x="672" y="9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1" d="100"/>
          <a:sy n="71" d="100"/>
        </p:scale>
        <p:origin x="325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Formar un equipo</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Crear una visión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Elaborar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Conseguir el éxito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custScaleX="105128">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s-ES">
              <a:solidFill>
                <a:schemeClr val="tx1"/>
              </a:solidFill>
              <a:latin typeface="Calibri" panose="020F0502020204030204" pitchFamily="34" charset="0"/>
              <a:cs typeface="Calibri" panose="020F0502020204030204" pitchFamily="34" charset="0"/>
            </a:rPr>
            <a:t>Aumentar en número de socios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s-ES">
              <a:solidFill>
                <a:schemeClr val="tx1"/>
              </a:solidFill>
              <a:latin typeface="Calibri" panose="020F0502020204030204" pitchFamily="34" charset="0"/>
              <a:cs typeface="Calibri" panose="020F0502020204030204" pitchFamily="34" charset="0"/>
            </a:rPr>
            <a:t>Revitalizar el club con nuevas oportunidades de servicio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s-ES">
              <a:solidFill>
                <a:schemeClr val="tx1"/>
              </a:solidFill>
              <a:latin typeface="Calibri" panose="020F0502020204030204" pitchFamily="34" charset="0"/>
              <a:cs typeface="Calibri" panose="020F0502020204030204" pitchFamily="34" charset="0"/>
            </a:rPr>
            <a:t>Rejuvenecer el club con socios nuevos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s-ES">
              <a:solidFill>
                <a:schemeClr val="tx1"/>
              </a:solidFill>
              <a:latin typeface="Calibri" panose="020F0502020204030204" pitchFamily="34" charset="0"/>
              <a:cs typeface="Calibri" panose="020F0502020204030204" pitchFamily="34" charset="0"/>
            </a:rPr>
            <a:t>Sobresalir en desarrollo de liderato y operaciones del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s-ES">
              <a:solidFill>
                <a:schemeClr val="accent6"/>
              </a:solidFill>
              <a:latin typeface="Calibri" panose="020F0502020204030204" pitchFamily="34" charset="0"/>
              <a:cs typeface="Calibri" panose="020F0502020204030204" pitchFamily="34" charset="0"/>
            </a:rPr>
            <a:t>Compartir los logros del club con la comunidad</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s-ES"/>
            <a:t>Socios nuevos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s-ES"/>
            <a:t>Proyectos para la comunidad</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s-ES"/>
            <a:t>Liderato y operaciones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s-ES"/>
            <a:t>Compartir los logros del club con la comunidad</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s-ES"/>
            <a:t>Socios nuevos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s-ES"/>
            <a:t>Proyectos para la comunidad</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s-ES"/>
            <a:t>Liderato y operaciones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s-ES"/>
            <a:t>Compartir los logros del club con la comunidad</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s-ES"/>
            <a:t>Socios nuevos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s-ES"/>
            <a:t>Proyectos para la comunidad</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s-ES"/>
            <a:t>Liderato y operaciones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s-ES"/>
            <a:t>Compartir los logros del club con la comunidad</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s-ES"/>
            <a:t>Socios nuevos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s-ES"/>
            <a:t>Proyectos para la comunidad</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s-ES"/>
            <a:t>Liderato y operaciones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s-ES"/>
            <a:t>Compartir los logros del club con la comunidad</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s-ES" sz="1200">
              <a:solidFill>
                <a:schemeClr val="bg1"/>
              </a:solidFill>
              <a:latin typeface="Calibri" panose="020F0502020204030204" pitchFamily="34" charset="0"/>
              <a:cs typeface="Calibri" panose="020F0502020204030204" pitchFamily="34" charset="0"/>
            </a:rPr>
            <a:t>Compartir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s-ES" sz="1200">
              <a:solidFill>
                <a:schemeClr val="bg1"/>
              </a:solidFill>
              <a:latin typeface="Calibri" panose="020F0502020204030204" pitchFamily="34" charset="0"/>
              <a:cs typeface="Calibri" panose="020F0502020204030204" pitchFamily="34" charset="0"/>
            </a:rPr>
            <a:t>Apoyar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s-ES" sz="1200">
              <a:solidFill>
                <a:schemeClr val="bg1"/>
              </a:solidFill>
              <a:latin typeface="Calibri" panose="020F0502020204030204" pitchFamily="34" charset="0"/>
              <a:cs typeface="Calibri" panose="020F0502020204030204" pitchFamily="34" charset="0"/>
            </a:rPr>
            <a:t>Reconocer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s-ES" sz="1200">
              <a:solidFill>
                <a:schemeClr val="bg1"/>
              </a:solidFill>
              <a:latin typeface="Calibri" panose="020F0502020204030204" pitchFamily="34" charset="0"/>
              <a:cs typeface="Calibri" panose="020F0502020204030204" pitchFamily="34" charset="0"/>
            </a:rPr>
            <a:t>Evaluar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s-ES" sz="1200">
              <a:solidFill>
                <a:schemeClr val="bg1"/>
              </a:solidFill>
              <a:latin typeface="Calibri" panose="020F0502020204030204" pitchFamily="34" charset="0"/>
              <a:cs typeface="Calibri" panose="020F0502020204030204" pitchFamily="34" charset="0"/>
            </a:rPr>
            <a:t>Cambiar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s-ES" sz="1200">
              <a:solidFill>
                <a:schemeClr val="bg1"/>
              </a:solidFill>
              <a:latin typeface="Calibri" panose="020F0502020204030204" pitchFamily="34" charset="0"/>
              <a:cs typeface="Calibri" panose="020F0502020204030204" pitchFamily="34" charset="0"/>
            </a:rPr>
            <a:t>Compartir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s-ES" sz="1200">
              <a:solidFill>
                <a:schemeClr val="bg1"/>
              </a:solidFill>
              <a:latin typeface="Calibri" panose="020F0502020204030204" pitchFamily="34" charset="0"/>
              <a:cs typeface="Calibri" panose="020F0502020204030204" pitchFamily="34" charset="0"/>
            </a:rPr>
            <a:t>Apoyar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s-ES" sz="1200">
              <a:solidFill>
                <a:schemeClr val="bg1"/>
              </a:solidFill>
              <a:latin typeface="Calibri" panose="020F0502020204030204" pitchFamily="34" charset="0"/>
              <a:cs typeface="Calibri" panose="020F0502020204030204" pitchFamily="34" charset="0"/>
            </a:rPr>
            <a:t>Reconocer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s-ES" sz="1200">
              <a:solidFill>
                <a:schemeClr val="bg1"/>
              </a:solidFill>
              <a:latin typeface="Calibri" panose="020F0502020204030204" pitchFamily="34" charset="0"/>
              <a:cs typeface="Calibri" panose="020F0502020204030204" pitchFamily="34" charset="0"/>
            </a:rPr>
            <a:t>Evaluar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s-ES" sz="1200">
              <a:solidFill>
                <a:schemeClr val="bg1"/>
              </a:solidFill>
              <a:latin typeface="Calibri" panose="020F0502020204030204" pitchFamily="34" charset="0"/>
              <a:cs typeface="Calibri" panose="020F0502020204030204" pitchFamily="34" charset="0"/>
            </a:rPr>
            <a:t>Cambiar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s-ES" sz="1200">
              <a:solidFill>
                <a:schemeClr val="bg1"/>
              </a:solidFill>
              <a:latin typeface="Calibri" panose="020F0502020204030204" pitchFamily="34" charset="0"/>
              <a:cs typeface="Calibri" panose="020F0502020204030204" pitchFamily="34" charset="0"/>
            </a:rPr>
            <a:t>Compartir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s-ES" sz="1200">
              <a:solidFill>
                <a:schemeClr val="bg1"/>
              </a:solidFill>
              <a:latin typeface="Calibri" panose="020F0502020204030204" pitchFamily="34" charset="0"/>
              <a:cs typeface="Calibri" panose="020F0502020204030204" pitchFamily="34" charset="0"/>
            </a:rPr>
            <a:t>Apoyar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s-ES" sz="1200">
              <a:solidFill>
                <a:schemeClr val="bg1"/>
              </a:solidFill>
              <a:latin typeface="Calibri" panose="020F0502020204030204" pitchFamily="34" charset="0"/>
              <a:cs typeface="Calibri" panose="020F0502020204030204" pitchFamily="34" charset="0"/>
            </a:rPr>
            <a:t>Reconocer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s-ES" sz="1200">
              <a:solidFill>
                <a:schemeClr val="bg1"/>
              </a:solidFill>
              <a:latin typeface="Calibri" panose="020F0502020204030204" pitchFamily="34" charset="0"/>
              <a:cs typeface="Calibri" panose="020F0502020204030204" pitchFamily="34" charset="0"/>
            </a:rPr>
            <a:t>Evaluar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s-ES" sz="1200">
              <a:solidFill>
                <a:schemeClr val="bg1"/>
              </a:solidFill>
              <a:latin typeface="Calibri" panose="020F0502020204030204" pitchFamily="34" charset="0"/>
              <a:cs typeface="Calibri" panose="020F0502020204030204" pitchFamily="34" charset="0"/>
            </a:rPr>
            <a:t>Cambiar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1" y="159243"/>
          <a:ext cx="1608746" cy="96524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Formar un equipo</a:t>
          </a:r>
        </a:p>
      </dsp:txBody>
      <dsp:txXfrm>
        <a:off x="28272" y="187514"/>
        <a:ext cx="1552204" cy="908706"/>
      </dsp:txXfrm>
    </dsp:sp>
    <dsp:sp modelId="{7C60905F-858E-3D45-BDCF-8E59A2EDBDC4}">
      <dsp:nvSpPr>
        <dsp:cNvPr id="0" name=""/>
        <dsp:cNvSpPr/>
      </dsp:nvSpPr>
      <dsp:spPr>
        <a:xfrm>
          <a:off x="1769623"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769623" y="522177"/>
        <a:ext cx="238738" cy="239381"/>
      </dsp:txXfrm>
    </dsp:sp>
    <dsp:sp modelId="{E8342DD9-3EB7-044E-AC87-2159238855B0}">
      <dsp:nvSpPr>
        <dsp:cNvPr id="0" name=""/>
        <dsp:cNvSpPr/>
      </dsp:nvSpPr>
      <dsp:spPr>
        <a:xfrm>
          <a:off x="2252247" y="159243"/>
          <a:ext cx="1608746" cy="96524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Crear una visión</a:t>
          </a:r>
        </a:p>
      </dsp:txBody>
      <dsp:txXfrm>
        <a:off x="2280518" y="187514"/>
        <a:ext cx="1552204" cy="908706"/>
      </dsp:txXfrm>
    </dsp:sp>
    <dsp:sp modelId="{B54B4899-8638-1D4E-9510-CDD331AF6A4C}">
      <dsp:nvSpPr>
        <dsp:cNvPr id="0" name=""/>
        <dsp:cNvSpPr/>
      </dsp:nvSpPr>
      <dsp:spPr>
        <a:xfrm>
          <a:off x="4021868"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4021868" y="522177"/>
        <a:ext cx="238738" cy="239381"/>
      </dsp:txXfrm>
    </dsp:sp>
    <dsp:sp modelId="{BEB34310-ABF7-2D43-851D-F592E75CB68F}">
      <dsp:nvSpPr>
        <dsp:cNvPr id="0" name=""/>
        <dsp:cNvSpPr/>
      </dsp:nvSpPr>
      <dsp:spPr>
        <a:xfrm>
          <a:off x="4504492" y="159243"/>
          <a:ext cx="1608746" cy="96524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Elaborar un plan</a:t>
          </a:r>
        </a:p>
      </dsp:txBody>
      <dsp:txXfrm>
        <a:off x="4532763" y="187514"/>
        <a:ext cx="1552204" cy="908706"/>
      </dsp:txXfrm>
    </dsp:sp>
    <dsp:sp modelId="{CA339F13-2EEE-8C42-BA2D-5E6BA45F7F5D}">
      <dsp:nvSpPr>
        <dsp:cNvPr id="0" name=""/>
        <dsp:cNvSpPr/>
      </dsp:nvSpPr>
      <dsp:spPr>
        <a:xfrm>
          <a:off x="6274114"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6274114" y="522177"/>
        <a:ext cx="238738" cy="239381"/>
      </dsp:txXfrm>
    </dsp:sp>
    <dsp:sp modelId="{A036C3C0-EC55-8E47-B730-4BF68E881699}">
      <dsp:nvSpPr>
        <dsp:cNvPr id="0" name=""/>
        <dsp:cNvSpPr/>
      </dsp:nvSpPr>
      <dsp:spPr>
        <a:xfrm>
          <a:off x="6756738" y="159243"/>
          <a:ext cx="1691243" cy="96524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Conseguir el éxito</a:t>
          </a:r>
        </a:p>
      </dsp:txBody>
      <dsp:txXfrm>
        <a:off x="6785009" y="187514"/>
        <a:ext cx="1634701" cy="908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solidFill>
                <a:schemeClr val="tx1"/>
              </a:solidFill>
              <a:latin typeface="Calibri" panose="020F0502020204030204" pitchFamily="34" charset="0"/>
              <a:cs typeface="Calibri" panose="020F0502020204030204" pitchFamily="34" charset="0"/>
            </a:rPr>
            <a:t>Aumentar en número de socios del club</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Rejuvenecer el club con socios nuevos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Revitalizar el club con nuevas oportunidades de servicio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Sobresalir en desarrollo de liderato y operaciones del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accent6"/>
              </a:solidFill>
              <a:latin typeface="Calibri" panose="020F0502020204030204" pitchFamily="34" charset="0"/>
              <a:cs typeface="Calibri" panose="020F0502020204030204" pitchFamily="34" charset="0"/>
            </a:rPr>
            <a:t>Compartir los logros del club con la comunidad</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Socios nuevos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Proyectos para la comunidad</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Liderato y operaciones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Compartir los logros del club con la comunidad</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Socios nuevos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Proyectos para la comunidad</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Liderato y operaciones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Compartir los logros del club con la comunidad</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Socios nuevos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Proyectos para la comunidad</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Liderato y operaciones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Compartir los logros del club con la comunidad</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Socios nuevos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Proyectos para la comunidad</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Liderato y operaciones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t>Compartir los logros del club con la comunidad</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Compartir</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Apoyar</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Reconocer</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Evaluar</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Cambiar</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408635" y="21380"/>
          <a:ext cx="722990" cy="72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Compartir</a:t>
          </a:r>
        </a:p>
      </dsp:txBody>
      <dsp:txXfrm>
        <a:off x="2408635" y="21380"/>
        <a:ext cx="722990" cy="722990"/>
      </dsp:txXfrm>
    </dsp:sp>
    <dsp:sp modelId="{38F3E115-2726-41E2-A1A9-A5F5D41654D6}">
      <dsp:nvSpPr>
        <dsp:cNvPr id="0" name=""/>
        <dsp:cNvSpPr/>
      </dsp:nvSpPr>
      <dsp:spPr>
        <a:xfrm>
          <a:off x="706107" y="248"/>
          <a:ext cx="2712957" cy="2712957"/>
        </a:xfrm>
        <a:prstGeom prst="circularArrow">
          <a:avLst>
            <a:gd name="adj1" fmla="val 5197"/>
            <a:gd name="adj2" fmla="val 335658"/>
            <a:gd name="adj3" fmla="val 21294279"/>
            <a:gd name="adj4" fmla="val 19765330"/>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845921" y="1367210"/>
          <a:ext cx="722990" cy="72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Apoyar</a:t>
          </a:r>
        </a:p>
      </dsp:txBody>
      <dsp:txXfrm>
        <a:off x="2845921" y="1367210"/>
        <a:ext cx="722990" cy="722990"/>
      </dsp:txXfrm>
    </dsp:sp>
    <dsp:sp modelId="{8BA4A4AD-AE21-4519-907E-3292F261B497}">
      <dsp:nvSpPr>
        <dsp:cNvPr id="0" name=""/>
        <dsp:cNvSpPr/>
      </dsp:nvSpPr>
      <dsp:spPr>
        <a:xfrm>
          <a:off x="706107" y="248"/>
          <a:ext cx="2712957" cy="2712957"/>
        </a:xfrm>
        <a:prstGeom prst="circularArrow">
          <a:avLst>
            <a:gd name="adj1" fmla="val 5197"/>
            <a:gd name="adj2" fmla="val 335658"/>
            <a:gd name="adj3" fmla="val 4015773"/>
            <a:gd name="adj4" fmla="val 2252445"/>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01090" y="2198978"/>
          <a:ext cx="722990" cy="72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Reconocer</a:t>
          </a:r>
        </a:p>
      </dsp:txBody>
      <dsp:txXfrm>
        <a:off x="1701090" y="2198978"/>
        <a:ext cx="722990" cy="722990"/>
      </dsp:txXfrm>
    </dsp:sp>
    <dsp:sp modelId="{9E39B2B2-8846-4D64-9C36-18324217A6E5}">
      <dsp:nvSpPr>
        <dsp:cNvPr id="0" name=""/>
        <dsp:cNvSpPr/>
      </dsp:nvSpPr>
      <dsp:spPr>
        <a:xfrm>
          <a:off x="706107" y="248"/>
          <a:ext cx="2712957" cy="2712957"/>
        </a:xfrm>
        <a:prstGeom prst="circularArrow">
          <a:avLst>
            <a:gd name="adj1" fmla="val 5197"/>
            <a:gd name="adj2" fmla="val 335658"/>
            <a:gd name="adj3" fmla="val 8211897"/>
            <a:gd name="adj4" fmla="val 6448568"/>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348244" y="1367210"/>
          <a:ext cx="1139021" cy="72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Evaluar</a:t>
          </a:r>
        </a:p>
      </dsp:txBody>
      <dsp:txXfrm>
        <a:off x="348244" y="1367210"/>
        <a:ext cx="1139021" cy="722990"/>
      </dsp:txXfrm>
    </dsp:sp>
    <dsp:sp modelId="{2E3351E2-2A4A-4DA6-8386-CAD3C32A7C8A}">
      <dsp:nvSpPr>
        <dsp:cNvPr id="0" name=""/>
        <dsp:cNvSpPr/>
      </dsp:nvSpPr>
      <dsp:spPr>
        <a:xfrm>
          <a:off x="706107" y="248"/>
          <a:ext cx="2712957" cy="2712957"/>
        </a:xfrm>
        <a:prstGeom prst="circularArrow">
          <a:avLst>
            <a:gd name="adj1" fmla="val 5197"/>
            <a:gd name="adj2" fmla="val 335658"/>
            <a:gd name="adj3" fmla="val 12299012"/>
            <a:gd name="adj4" fmla="val 10770062"/>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993546" y="21380"/>
          <a:ext cx="722990" cy="72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Cambiar</a:t>
          </a:r>
        </a:p>
      </dsp:txBody>
      <dsp:txXfrm>
        <a:off x="993546" y="21380"/>
        <a:ext cx="722990" cy="722990"/>
      </dsp:txXfrm>
    </dsp:sp>
    <dsp:sp modelId="{530FA79C-3F31-40E4-83D7-8F47B18CD322}">
      <dsp:nvSpPr>
        <dsp:cNvPr id="0" name=""/>
        <dsp:cNvSpPr/>
      </dsp:nvSpPr>
      <dsp:spPr>
        <a:xfrm>
          <a:off x="706107" y="248"/>
          <a:ext cx="2712957" cy="2712957"/>
        </a:xfrm>
        <a:prstGeom prst="circularArrow">
          <a:avLst>
            <a:gd name="adj1" fmla="val 5197"/>
            <a:gd name="adj2" fmla="val 335658"/>
            <a:gd name="adj3" fmla="val 16866759"/>
            <a:gd name="adj4" fmla="val 15197583"/>
            <a:gd name="adj5" fmla="val 606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12168"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Compartir</a:t>
          </a:r>
        </a:p>
      </dsp:txBody>
      <dsp:txXfrm>
        <a:off x="3012168" y="21628"/>
        <a:ext cx="737889"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Apoyar</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Reconocer</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Evaluar</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bg1"/>
              </a:solidFill>
              <a:latin typeface="Calibri" panose="020F0502020204030204" pitchFamily="34" charset="0"/>
              <a:cs typeface="Calibri" panose="020F0502020204030204" pitchFamily="34" charset="0"/>
            </a:rPr>
            <a:t>Cambiar</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26792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242295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357830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2553412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a:p>
        </p:txBody>
      </p:sp>
    </p:spTree>
    <p:extLst>
      <p:ext uri="{BB962C8B-B14F-4D97-AF65-F5344CB8AC3E}">
        <p14:creationId xmlns:p14="http://schemas.microsoft.com/office/powerpoint/2010/main" val="128221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a:p>
        </p:txBody>
      </p:sp>
    </p:spTree>
    <p:extLst>
      <p:ext uri="{BB962C8B-B14F-4D97-AF65-F5344CB8AC3E}">
        <p14:creationId xmlns:p14="http://schemas.microsoft.com/office/powerpoint/2010/main" val="632216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a:p>
        </p:txBody>
      </p:sp>
    </p:spTree>
    <p:extLst>
      <p:ext uri="{BB962C8B-B14F-4D97-AF65-F5344CB8AC3E}">
        <p14:creationId xmlns:p14="http://schemas.microsoft.com/office/powerpoint/2010/main" val="292622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127863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Utilizar el análisis FODA para identificar necesidades y establecer estrategias para los objetivos.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104572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01005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137094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1865414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0.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orderdetails@lionsclubs.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es-ES" sz="4800" b="1">
                <a:solidFill>
                  <a:schemeClr val="bg1"/>
                </a:solidFill>
                <a:latin typeface="Calibri" panose="020F0502020204030204" pitchFamily="34" charset="0"/>
                <a:ea typeface="Calibri" panose="020F0502020204030204" pitchFamily="34" charset="0"/>
                <a:cs typeface="Calibri" panose="020F0502020204030204" pitchFamily="34" charset="0"/>
              </a:rPr>
              <a:t>Planificar para alcanzar el éxito del club</a:t>
            </a:r>
          </a:p>
          <a:p>
            <a:pPr marL="0" marR="0">
              <a:lnSpc>
                <a:spcPct val="107000"/>
              </a:lnSpc>
              <a:spcBef>
                <a:spcPts val="0"/>
              </a:spcBef>
              <a:spcAft>
                <a:spcPts val="0"/>
              </a:spcAft>
            </a:pPr>
            <a:r>
              <a:rPr lang="es-ES" sz="2000" b="1">
                <a:solidFill>
                  <a:schemeClr val="bg1"/>
                </a:solidFill>
                <a:latin typeface="Calibri" panose="020F0502020204030204" pitchFamily="34" charset="0"/>
                <a:ea typeface="Calibri" panose="020F0502020204030204" pitchFamily="34" charset="0"/>
                <a:cs typeface="Calibri" panose="020F0502020204030204" pitchFamily="34" charset="0"/>
              </a:rPr>
              <a:t>(Enfoque Global de Afiliación)</a:t>
            </a:r>
          </a:p>
        </p:txBody>
      </p:sp>
      <p:pic>
        <p:nvPicPr>
          <p:cNvPr id="5" name="Picture 4"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4"/>
          <a:stretch>
            <a:fillRect/>
          </a:stretch>
        </p:blipFill>
        <p:spPr>
          <a:xfrm>
            <a:off x="10058400" y="54102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4967" y="-971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29" y="-149921"/>
            <a:ext cx="11507581" cy="145611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bg1"/>
                </a:solidFill>
                <a:latin typeface="Calibri" panose="020F0502020204030204" pitchFamily="34" charset="0"/>
                <a:ea typeface="Arial" charset="0"/>
                <a:cs typeface="Calibri" panose="020F0502020204030204" pitchFamily="34" charset="0"/>
              </a:rPr>
              <a:t>Área de enfoque 2</a:t>
            </a:r>
          </a:p>
          <a:p>
            <a:r>
              <a:rPr lang="es-ES" dirty="0">
                <a:solidFill>
                  <a:schemeClr val="bg1"/>
                </a:solidFill>
                <a:latin typeface="Calibri" panose="020F0502020204030204" pitchFamily="34" charset="0"/>
                <a:ea typeface="Arial" charset="0"/>
                <a:cs typeface="Calibri" panose="020F0502020204030204" pitchFamily="34" charset="0"/>
              </a:rPr>
              <a:t>Revitalizar clubes con nuevas oportunidades de servicio</a:t>
            </a:r>
          </a:p>
        </p:txBody>
      </p:sp>
      <p:sp>
        <p:nvSpPr>
          <p:cNvPr id="2" name="Rectangle 1">
            <a:extLst>
              <a:ext uri="{FF2B5EF4-FFF2-40B4-BE49-F238E27FC236}">
                <a16:creationId xmlns:a16="http://schemas.microsoft.com/office/drawing/2014/main" id="{0C4057FF-398D-4E70-B6BD-EAB73CEF9F2C}"/>
              </a:ext>
            </a:extLst>
          </p:cNvPr>
          <p:cNvSpPr/>
          <p:nvPr/>
        </p:nvSpPr>
        <p:spPr>
          <a:xfrm>
            <a:off x="609599" y="1215420"/>
            <a:ext cx="11062771" cy="5229893"/>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¿Son los proyectos de servicio del club adecuados para las necesidades actuales de la comunidad?</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¿Están los socios entusiasmados y participan activamente en proyectos de servicio?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¿Qué tan receptivos están los líderes en cuanto a las ideas que ofrecen los socios para nuevos proyectos de servicio?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¿Nuestros proyectos de servicio atraen a nuevos socios?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3</a:t>
            </a:r>
          </a:p>
          <a:p>
            <a:r>
              <a:rPr lang="es-ES">
                <a:solidFill>
                  <a:schemeClr val="bg1"/>
                </a:solidFill>
                <a:latin typeface="Calibri" panose="020F0502020204030204" pitchFamily="34" charset="0"/>
                <a:ea typeface="Arial" charset="0"/>
                <a:cs typeface="Calibri" panose="020F0502020204030204" pitchFamily="34" charset="0"/>
              </a:rPr>
              <a:t>Sobresalir en desarrollo de liderato y operaciones del club</a:t>
            </a:r>
          </a:p>
        </p:txBody>
      </p:sp>
      <p:sp>
        <p:nvSpPr>
          <p:cNvPr id="2" name="Rectangle 1">
            <a:extLst>
              <a:ext uri="{FF2B5EF4-FFF2-40B4-BE49-F238E27FC236}">
                <a16:creationId xmlns:a16="http://schemas.microsoft.com/office/drawing/2014/main" id="{7E840FE7-4E75-4F7F-8924-44FE4547F501}"/>
              </a:ext>
            </a:extLst>
          </p:cNvPr>
          <p:cNvSpPr/>
          <p:nvPr/>
        </p:nvSpPr>
        <p:spPr>
          <a:xfrm>
            <a:off x="990599" y="1566090"/>
            <a:ext cx="10667999" cy="4134658"/>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¿Participan los dirigentes del club en capacitación para sus cargos?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alienta a los socios a ocupar cargos de liderato?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¿Asisten los socios con regularidad a las funciones del club y participan en ellas?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debe reconsiderar el formato de las reuniones del club?</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4</a:t>
            </a:r>
          </a:p>
          <a:p>
            <a:r>
              <a:rPr lang="es-ES">
                <a:solidFill>
                  <a:schemeClr val="bg1"/>
                </a:solidFill>
                <a:latin typeface="Calibri" panose="020F0502020204030204" pitchFamily="34" charset="0"/>
                <a:ea typeface="Arial" charset="0"/>
                <a:cs typeface="Calibri" panose="020F0502020204030204" pitchFamily="34" charset="0"/>
              </a:rPr>
              <a:t>Compartir los logros del club con la comunidad</a:t>
            </a:r>
          </a:p>
        </p:txBody>
      </p:sp>
      <p:sp>
        <p:nvSpPr>
          <p:cNvPr id="2" name="Rectangle 1">
            <a:extLst>
              <a:ext uri="{FF2B5EF4-FFF2-40B4-BE49-F238E27FC236}">
                <a16:creationId xmlns:a16="http://schemas.microsoft.com/office/drawing/2014/main" id="{114575DE-1852-4726-8876-FC9F76462A14}"/>
              </a:ext>
            </a:extLst>
          </p:cNvPr>
          <p:cNvSpPr/>
          <p:nvPr/>
        </p:nvSpPr>
        <p:spPr>
          <a:xfrm>
            <a:off x="838199" y="1971068"/>
            <a:ext cx="10447903" cy="3728393"/>
          </a:xfrm>
          <a:prstGeom prst="rect">
            <a:avLst/>
          </a:prstGeom>
        </p:spPr>
        <p:txBody>
          <a:bodyPr wrap="square">
            <a:spAutoFit/>
          </a:bodyPr>
          <a:lstStyle/>
          <a:p>
            <a:pPr>
              <a:lnSpc>
                <a:spcPct val="110000"/>
              </a:lnSpc>
            </a:pPr>
            <a:r>
              <a:rPr lang="es-ES" sz="2400" b="1" dirty="0">
                <a:solidFill>
                  <a:schemeClr val="accent1"/>
                </a:solidFill>
                <a:latin typeface="Calibri" panose="020F0502020204030204" pitchFamily="34" charset="0"/>
                <a:cs typeface="Calibri" panose="020F0502020204030204" pitchFamily="34" charset="0"/>
              </a:rPr>
              <a:t>Preguntas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¿Está activo el club en las redes sociales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¿Tiene el club una sede cibernética o un sitio web?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¿Cómo se mantiene informado al público de los eventos?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¿Se incluyen mensajes de bienvenida que animen a las personas a afiliarse?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Desarrollar una visión, evaluar las necesidades y fijar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938992"/>
          </a:xfrm>
          <a:prstGeom prst="rect">
            <a:avLst/>
          </a:prstGeom>
        </p:spPr>
        <p:txBody>
          <a:bodyPr wrap="square">
            <a:spAutoFit/>
          </a:bodyPr>
          <a:lstStyle/>
          <a:p>
            <a:r>
              <a:rPr lang="es-ES" sz="2400" b="1" i="1" dirty="0">
                <a:solidFill>
                  <a:schemeClr val="bg1"/>
                </a:solidFill>
                <a:latin typeface="Calibri" panose="020F0502020204030204" pitchFamily="34" charset="0"/>
                <a:cs typeface="Calibri" panose="020F0502020204030204" pitchFamily="34" charset="0"/>
              </a:rPr>
              <a:t>Evaluar las necesidades y fijar metas</a:t>
            </a:r>
          </a:p>
          <a:p>
            <a:endParaRPr lang="en-US" sz="2400" b="1" i="1" dirty="0">
              <a:solidFill>
                <a:schemeClr val="bg1"/>
              </a:solidFill>
              <a:latin typeface="Calibri" panose="020F0502020204030204" pitchFamily="34" charset="0"/>
              <a:cs typeface="Calibri" panose="020F0502020204030204" pitchFamily="34" charset="0"/>
            </a:endParaRPr>
          </a:p>
          <a:p>
            <a:r>
              <a:rPr lang="es-ES" sz="2400" b="1" i="1" dirty="0">
                <a:solidFill>
                  <a:schemeClr val="bg1"/>
                </a:solidFill>
                <a:latin typeface="Calibri" panose="020F0502020204030204" pitchFamily="34" charset="0"/>
                <a:cs typeface="Calibri" panose="020F0502020204030204" pitchFamily="34" charset="0"/>
              </a:rPr>
              <a:t>A partir del análisis FODA, (fortalezas, oportunidades, debilidades y amenazas), identifique las necesidades y fije metas para atender las necesidades existentes. </a:t>
            </a: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2"/>
          <a:stretch>
            <a:fillRect/>
          </a:stretch>
        </p:blipFill>
        <p:spPr>
          <a:xfrm>
            <a:off x="45533" y="5338417"/>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3221688" cy="13449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dirty="0">
                <a:solidFill>
                  <a:srgbClr val="EBB700"/>
                </a:solidFill>
                <a:latin typeface="Arial" panose="020B0604020202020204" pitchFamily="34" charset="0"/>
                <a:cs typeface="Arial" panose="020B0604020202020204" pitchFamily="34" charset="0"/>
              </a:rPr>
              <a:t>Aprovechar las fortalezas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es-ES" sz="2400" b="1" dirty="0">
                <a:solidFill>
                  <a:schemeClr val="bg1"/>
                </a:solidFill>
                <a:latin typeface="Calibri" panose="020F0502020204030204" pitchFamily="34" charset="0"/>
                <a:cs typeface="Calibri" panose="020F0502020204030204" pitchFamily="34" charset="0"/>
              </a:rPr>
              <a:t>¿Qué es lo que existe o lo que se está haciendo bien actualmente en estas categorías de la izquierda?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dirty="0">
                <a:solidFill>
                  <a:srgbClr val="EBB700"/>
                </a:solidFill>
                <a:latin typeface="Arial" panose="020B0604020202020204" pitchFamily="34" charset="0"/>
                <a:cs typeface="Arial" panose="020B0604020202020204" pitchFamily="34" charset="0"/>
              </a:rPr>
              <a:t>Gestionar las debilidades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es-ES" sz="2400" b="1" dirty="0">
                <a:solidFill>
                  <a:schemeClr val="bg1"/>
                </a:solidFill>
                <a:latin typeface="Calibri" panose="020F0502020204030204" pitchFamily="34" charset="0"/>
                <a:cs typeface="Calibri" panose="020F0502020204030204" pitchFamily="34" charset="0"/>
              </a:rPr>
              <a:t>¿Qué existe o se está haciendo actualmente que se pueda mejorar?</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es-ES" sz="2400" dirty="0">
                <a:solidFill>
                  <a:schemeClr val="bg1"/>
                </a:solidFill>
              </a:rPr>
              <a:t> </a:t>
            </a:r>
          </a:p>
          <a:p>
            <a:endParaRPr lang="en-US" altLang="en-US" sz="2400" dirty="0">
              <a:solidFill>
                <a:schemeClr val="bg1"/>
              </a:solidFill>
            </a:endParaRPr>
          </a:p>
          <a:p>
            <a:r>
              <a:rPr lang="es-ES" dirty="0"/>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a:solidFill>
                  <a:srgbClr val="EBB700"/>
                </a:solidFill>
                <a:latin typeface="Arial" panose="020B0604020202020204" pitchFamily="34" charset="0"/>
                <a:cs typeface="Arial" panose="020B0604020202020204" pitchFamily="34" charset="0"/>
              </a:rPr>
              <a:t>Aprovechar las oportunidades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es-ES" sz="2400" b="1">
                <a:solidFill>
                  <a:schemeClr val="bg1"/>
                </a:solidFill>
                <a:latin typeface="Calibri" panose="020F0502020204030204" pitchFamily="34" charset="0"/>
                <a:cs typeface="Calibri" panose="020F0502020204030204" pitchFamily="34" charset="0"/>
              </a:rPr>
              <a:t>¿Dónde tiene el club oportunidades para reclutar socios y expandir el impacto de su servicio al involucrar a los voluntarios?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a:solidFill>
                  <a:srgbClr val="EBB700"/>
                </a:solidFill>
                <a:latin typeface="Arial" panose="020B0604020202020204" pitchFamily="34" charset="0"/>
                <a:cs typeface="Arial" panose="020B0604020202020204" pitchFamily="34" charset="0"/>
              </a:rPr>
              <a:t>Minimizar el impacto de las amenazas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es-ES" sz="2400" b="1">
                <a:solidFill>
                  <a:schemeClr val="bg1"/>
                </a:solidFill>
                <a:latin typeface="Calibri" panose="020F0502020204030204" pitchFamily="34" charset="0"/>
                <a:cs typeface="Calibri" panose="020F0502020204030204" pitchFamily="34" charset="0"/>
              </a:rPr>
              <a:t>¿Qué está sucediendo fuera de su club que pudiera tener un impacto en su éxito?</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s-ES" sz="240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0" name="Picture 9">
            <a:extLst>
              <a:ext uri="{FF2B5EF4-FFF2-40B4-BE49-F238E27FC236}">
                <a16:creationId xmlns:a16="http://schemas.microsoft.com/office/drawing/2014/main" id="{062C39AE-EA8C-4EA9-976F-A6D4B797D482}"/>
              </a:ext>
            </a:extLst>
          </p:cNvPr>
          <p:cNvPicPr>
            <a:picLocks noChangeAspect="1"/>
          </p:cNvPicPr>
          <p:nvPr/>
        </p:nvPicPr>
        <p:blipFill>
          <a:blip r:embed="rId3"/>
          <a:stretch>
            <a:fillRect/>
          </a:stretch>
        </p:blipFill>
        <p:spPr>
          <a:xfrm>
            <a:off x="3125919" y="2447616"/>
            <a:ext cx="2829904" cy="3657972"/>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0DF55699-B1BE-4AA0-8D84-AAFC4E3EA164}"/>
              </a:ext>
            </a:extLst>
          </p:cNvPr>
          <p:cNvPicPr>
            <a:picLocks noChangeAspect="1"/>
          </p:cNvPicPr>
          <p:nvPr/>
        </p:nvPicPr>
        <p:blipFill>
          <a:blip r:embed="rId4"/>
          <a:stretch>
            <a:fillRect/>
          </a:stretch>
        </p:blipFill>
        <p:spPr>
          <a:xfrm>
            <a:off x="98480" y="1249596"/>
            <a:ext cx="2836087" cy="3657973"/>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43E17469-6273-AC5E-029D-9B50CD3643AF}"/>
              </a:ext>
            </a:extLst>
          </p:cNvPr>
          <p:cNvPicPr>
            <a:picLocks noChangeAspect="1"/>
          </p:cNvPicPr>
          <p:nvPr/>
        </p:nvPicPr>
        <p:blipFill>
          <a:blip r:embed="rId5"/>
          <a:stretch>
            <a:fillRect/>
          </a:stretch>
        </p:blipFill>
        <p:spPr>
          <a:xfrm>
            <a:off x="9157171" y="2447616"/>
            <a:ext cx="2829904" cy="372677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F57214F5-2D94-57B2-A3D8-0A03CC14C7B7}"/>
              </a:ext>
            </a:extLst>
          </p:cNvPr>
          <p:cNvPicPr>
            <a:picLocks noChangeAspect="1"/>
          </p:cNvPicPr>
          <p:nvPr/>
        </p:nvPicPr>
        <p:blipFill>
          <a:blip r:embed="rId6"/>
          <a:stretch>
            <a:fillRect/>
          </a:stretch>
        </p:blipFill>
        <p:spPr>
          <a:xfrm>
            <a:off x="6084287" y="1249596"/>
            <a:ext cx="2890474" cy="372677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3" name="Picture 12">
            <a:extLst>
              <a:ext uri="{FF2B5EF4-FFF2-40B4-BE49-F238E27FC236}">
                <a16:creationId xmlns:a16="http://schemas.microsoft.com/office/drawing/2014/main" id="{4C7D6140-BB89-4AC6-B4D5-4C5066840B23}"/>
              </a:ext>
            </a:extLst>
          </p:cNvPr>
          <p:cNvPicPr>
            <a:picLocks noChangeAspect="1"/>
          </p:cNvPicPr>
          <p:nvPr/>
        </p:nvPicPr>
        <p:blipFill>
          <a:blip r:embed="rId3"/>
          <a:stretch>
            <a:fillRect/>
          </a:stretch>
        </p:blipFill>
        <p:spPr>
          <a:xfrm>
            <a:off x="8470824" y="568299"/>
            <a:ext cx="2811561" cy="3619556"/>
          </a:xfrm>
          <a:prstGeom prst="rect">
            <a:avLst/>
          </a:prstGeom>
          <a:solidFill>
            <a:schemeClr val="accent2"/>
          </a:solidFill>
          <a:ln w="25400">
            <a:solidFill>
              <a:srgbClr val="F0C300"/>
            </a:solidFill>
          </a:ln>
        </p:spPr>
      </p:pic>
      <p:pic>
        <p:nvPicPr>
          <p:cNvPr id="9" name="Picture 8">
            <a:extLst>
              <a:ext uri="{FF2B5EF4-FFF2-40B4-BE49-F238E27FC236}">
                <a16:creationId xmlns:a16="http://schemas.microsoft.com/office/drawing/2014/main" id="{FEE3CE08-644A-44D6-8C3F-0E33C6B26D23}"/>
              </a:ext>
            </a:extLst>
          </p:cNvPr>
          <p:cNvPicPr>
            <a:picLocks noChangeAspect="1"/>
          </p:cNvPicPr>
          <p:nvPr/>
        </p:nvPicPr>
        <p:blipFill>
          <a:blip r:embed="rId4"/>
          <a:stretch>
            <a:fillRect/>
          </a:stretch>
        </p:blipFill>
        <p:spPr>
          <a:xfrm>
            <a:off x="4766299" y="4721612"/>
            <a:ext cx="6423897" cy="1878954"/>
          </a:xfrm>
          <a:prstGeom prst="rect">
            <a:avLst/>
          </a:prstGeom>
          <a:noFill/>
          <a:ln w="34925">
            <a:solidFill>
              <a:schemeClr val="accent1"/>
            </a:solidFill>
          </a:ln>
        </p:spPr>
      </p:pic>
      <p:pic>
        <p:nvPicPr>
          <p:cNvPr id="6" name="Picture 5">
            <a:extLst>
              <a:ext uri="{FF2B5EF4-FFF2-40B4-BE49-F238E27FC236}">
                <a16:creationId xmlns:a16="http://schemas.microsoft.com/office/drawing/2014/main" id="{E61FA866-3551-F196-9047-5E8E5A28C8A6}"/>
              </a:ext>
            </a:extLst>
          </p:cNvPr>
          <p:cNvPicPr>
            <a:picLocks noChangeAspect="1"/>
          </p:cNvPicPr>
          <p:nvPr/>
        </p:nvPicPr>
        <p:blipFill>
          <a:blip r:embed="rId5"/>
          <a:stretch>
            <a:fillRect/>
          </a:stretch>
        </p:blipFill>
        <p:spPr>
          <a:xfrm>
            <a:off x="381000" y="1471516"/>
            <a:ext cx="3074756" cy="3960984"/>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5A649E0D-1A0D-2C2E-7020-46316EEC5C9A}"/>
              </a:ext>
            </a:extLst>
          </p:cNvPr>
          <p:cNvPicPr>
            <a:picLocks noChangeAspect="1"/>
          </p:cNvPicPr>
          <p:nvPr/>
        </p:nvPicPr>
        <p:blipFill>
          <a:blip r:embed="rId6"/>
          <a:stretch>
            <a:fillRect/>
          </a:stretch>
        </p:blipFill>
        <p:spPr>
          <a:xfrm>
            <a:off x="4386910" y="168278"/>
            <a:ext cx="3128700" cy="406731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i="1">
                <a:solidFill>
                  <a:schemeClr val="accent1"/>
                </a:solidFill>
                <a:latin typeface="Calibri" panose="020F0502020204030204" pitchFamily="34" charset="0"/>
                <a:cs typeface="Calibri" panose="020F0502020204030204" pitchFamily="34" charset="0"/>
              </a:rPr>
              <a:t>Nuestra unión es el comienzo.  Mantenernos unidos es progreso. Trabajar unidos es el éxito.</a:t>
            </a:r>
          </a:p>
          <a:p>
            <a:endParaRPr lang="en-US" i="1" kern="0" dirty="0">
              <a:solidFill>
                <a:schemeClr val="accent1"/>
              </a:solidFill>
              <a:latin typeface="Calibri" panose="020F0502020204030204" pitchFamily="34" charset="0"/>
              <a:cs typeface="Calibri" panose="020F0502020204030204" pitchFamily="34" charset="0"/>
            </a:endParaRPr>
          </a:p>
          <a:p>
            <a:pPr algn="r"/>
            <a:r>
              <a:rPr lang="es-ES"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3"/>
          <a:stretch>
            <a:fillRect/>
          </a:stretch>
        </p:blipFill>
        <p:spPr>
          <a:xfrm>
            <a:off x="152400" y="5257800"/>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es-ES" sz="1200" b="1">
                    <a:latin typeface="+mn-lt"/>
                  </a:rPr>
                  <a:t>Situación del club</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55288" cy="612775"/>
              <a:chOff x="4521727" y="5531293"/>
              <a:chExt cx="1855288"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es-ES" sz="1200" b="1">
                    <a:latin typeface="+mn-lt"/>
                  </a:rPr>
                  <a:t>Historial de los informes enviados</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s-ES" sz="1200" b="1">
                    <a:latin typeface="Arial" panose="020B0604020202020204" pitchFamily="34" charset="0"/>
                  </a:rPr>
                  <a:t>Rotación de los dirigentes</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12925" y="4670131"/>
              <a:ext cx="1828800" cy="642937"/>
              <a:chOff x="6254404" y="2790281"/>
              <a:chExt cx="2154745"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2092433"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254404" y="2945273"/>
                <a:ext cx="2154745"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s-ES" sz="1200" b="1">
                    <a:latin typeface="Arial" panose="020B0604020202020204" pitchFamily="34" charset="0"/>
                  </a:rPr>
                  <a:t>Entrega de informes de servicio</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es-ES" sz="1200" b="1">
                    <a:latin typeface="+mn-lt"/>
                  </a:rPr>
                  <a:t>Afiliación neta</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s-ES" sz="1200" b="1">
                    <a:latin typeface="Arial" panose="020B0604020202020204" pitchFamily="34" charset="0"/>
                  </a:rPr>
                  <a:t>Donaciones para LCIF</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3" name="Picture 2">
            <a:extLst>
              <a:ext uri="{FF2B5EF4-FFF2-40B4-BE49-F238E27FC236}">
                <a16:creationId xmlns:a16="http://schemas.microsoft.com/office/drawing/2014/main" id="{2E52271D-179F-4C14-C0A6-5FDDE2B70C45}"/>
              </a:ext>
            </a:extLst>
          </p:cNvPr>
          <p:cNvPicPr>
            <a:picLocks noChangeAspect="1"/>
          </p:cNvPicPr>
          <p:nvPr/>
        </p:nvPicPr>
        <p:blipFill>
          <a:blip r:embed="rId3"/>
          <a:stretch>
            <a:fillRect/>
          </a:stretch>
        </p:blipFill>
        <p:spPr>
          <a:xfrm>
            <a:off x="150171" y="1524000"/>
            <a:ext cx="5322691" cy="426720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40021FA1-E24C-E7BB-724B-64DD5DB25D4C}"/>
              </a:ext>
            </a:extLst>
          </p:cNvPr>
          <p:cNvPicPr>
            <a:picLocks noChangeAspect="1"/>
          </p:cNvPicPr>
          <p:nvPr/>
        </p:nvPicPr>
        <p:blipFill>
          <a:blip r:embed="rId4"/>
          <a:stretch>
            <a:fillRect/>
          </a:stretch>
        </p:blipFill>
        <p:spPr>
          <a:xfrm>
            <a:off x="6096000" y="1499289"/>
            <a:ext cx="5935449" cy="424684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FIJACIÓN DE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3"/>
          <a:stretch>
            <a:fillRect/>
          </a:stretch>
        </p:blipFill>
        <p:spPr>
          <a:xfrm>
            <a:off x="0" y="5384091"/>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5" y="99567"/>
            <a:ext cx="3810000" cy="589547"/>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accent1"/>
                </a:solidFill>
                <a:latin typeface="Calibri" panose="020F0502020204030204" pitchFamily="34" charset="0"/>
                <a:cs typeface="Calibri" panose="020F0502020204030204" pitchFamily="34" charset="0"/>
              </a:rPr>
              <a:t>Curso: Fijación de metas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es-ES" sz="2400">
                <a:solidFill>
                  <a:schemeClr val="bg1"/>
                </a:solidFill>
                <a:latin typeface="Calibri" panose="020F0502020204030204" pitchFamily="34" charset="0"/>
                <a:cs typeface="Calibri" panose="020F0502020204030204" pitchFamily="34" charset="0"/>
              </a:rPr>
              <a:t>Muchas personas no alcanzan los objetivos porque no se fijan metas reales.  En este curso, aprenderá cómo hacerlo.  Completará un proceso que consiste en definir objetivos, elaborar un plan de acción y, por último, gestionar las metas para obtener los mejores resultados.  Al final del curso, estará encaminado hacia el éxito.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specífica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E</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Asegurarse de que el objetivo sea claro.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E</a:t>
              </a:r>
            </a:p>
          </p:txBody>
        </p:sp>
      </p:grpSp>
      <p:grpSp>
        <p:nvGrpSpPr>
          <p:cNvPr id="16" name="Group 15"/>
          <p:cNvGrpSpPr/>
          <p:nvPr/>
        </p:nvGrpSpPr>
        <p:grpSpPr>
          <a:xfrm>
            <a:off x="2572063" y="1479112"/>
            <a:ext cx="2050506" cy="4698647"/>
            <a:chOff x="2572063" y="1479112"/>
            <a:chExt cx="2050506" cy="4698647"/>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edible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572063" y="4238767"/>
              <a:ext cx="20505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Los puntos de referencia y el progreso deben ser medibles.</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lcanzable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Cada meta debe ser alcanzable.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ealista</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Difícil pero no poco realista.</a:t>
              </a:r>
            </a:p>
          </p:txBody>
        </p:sp>
      </p:grpSp>
      <p:grpSp>
        <p:nvGrpSpPr>
          <p:cNvPr id="19" name="Group 18"/>
          <p:cNvGrpSpPr/>
          <p:nvPr/>
        </p:nvGrpSpPr>
        <p:grpSpPr>
          <a:xfrm>
            <a:off x="9677401" y="1479112"/>
            <a:ext cx="2233556" cy="4416685"/>
            <a:chOff x="9677401" y="1479112"/>
            <a:chExt cx="2233556"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300" b="1"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iempo definido</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9677401" y="4326137"/>
              <a:ext cx="22335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Un cronograma que represente el progreso que se va realizando.</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400" dirty="0">
                <a:solidFill>
                  <a:srgbClr val="EBB700"/>
                </a:solidFill>
                <a:latin typeface="Calibri" panose="020F0502020204030204" pitchFamily="34" charset="0"/>
                <a:cs typeface="Calibri" panose="020F0502020204030204" pitchFamily="34" charset="0"/>
              </a:rPr>
              <a:t>Meta:</a:t>
            </a:r>
          </a:p>
          <a:p>
            <a:r>
              <a:rPr lang="es-ES" sz="2400" dirty="0">
                <a:solidFill>
                  <a:srgbClr val="EBB700"/>
                </a:solidFill>
                <a:latin typeface="Calibri" panose="020F0502020204030204" pitchFamily="34" charset="0"/>
                <a:cs typeface="Calibri" panose="020F0502020204030204" pitchFamily="34" charset="0"/>
              </a:rPr>
              <a:t>Formulario de enunciación de metas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B697FB0C-8385-5D6E-BDFC-3166E3039F48}"/>
              </a:ext>
            </a:extLst>
          </p:cNvPr>
          <p:cNvPicPr>
            <a:picLocks noChangeAspect="1"/>
          </p:cNvPicPr>
          <p:nvPr/>
        </p:nvPicPr>
        <p:blipFill>
          <a:blip r:embed="rId4"/>
          <a:stretch>
            <a:fillRect/>
          </a:stretch>
        </p:blipFill>
        <p:spPr>
          <a:xfrm>
            <a:off x="5105400" y="293971"/>
            <a:ext cx="4819122" cy="6324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80134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Recursos para la fijación de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153400" y="1981200"/>
            <a:ext cx="33837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El curso Fijación de Metas se encuentra en el Centro Leonístico de Aprendizaje</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1" y="4791530"/>
            <a:ext cx="18301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Sitio web de la Asociación</a:t>
            </a:r>
            <a:endParaRPr kumimoji="0" lang="es-ES" sz="2400" b="0" i="0" u="none" strike="noStrike" cap="none" normalizeH="0" baseline="0" noProof="0" dirty="0">
              <a:ln>
                <a:noFill/>
              </a:ln>
              <a:solidFill>
                <a:srgbClr val="00B0F0"/>
              </a:solidFill>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5D38E087-BB65-45E7-81D5-8CF2E24135E0}"/>
              </a:ext>
            </a:extLst>
          </p:cNvPr>
          <p:cNvPicPr>
            <a:picLocks noChangeAspect="1"/>
          </p:cNvPicPr>
          <p:nvPr/>
        </p:nvPicPr>
        <p:blipFill>
          <a:blip r:embed="rId6"/>
          <a:stretch>
            <a:fillRect/>
          </a:stretch>
        </p:blipFill>
        <p:spPr>
          <a:xfrm>
            <a:off x="610748" y="1113730"/>
            <a:ext cx="6660017" cy="268079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CREAR UN PLAN PARA LOGRAR LAS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s-ES" sz="2400">
                <a:solidFill>
                  <a:schemeClr val="bg1"/>
                </a:solidFill>
                <a:latin typeface="Calibri" panose="020F0502020204030204" pitchFamily="34" charset="0"/>
                <a:cs typeface="Calibri" panose="020F0502020204030204" pitchFamily="34" charset="0"/>
              </a:rPr>
              <a:t>Para cada área estatuaria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¿Qué? (Enunciación de la meta)</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¿Cómo? (pasos a seguir)</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¿Cuándo? (Plazo)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¿Quién? (Persona(s) encargada(s) de la acción)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¿Cómo lo sabrá? (Cómo sabrá si se ha logrado)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es-ES" sz="2400" b="1">
                <a:solidFill>
                  <a:schemeClr val="bg1"/>
                </a:solidFill>
                <a:latin typeface="Calibri" panose="020F0502020204030204" pitchFamily="34" charset="0"/>
                <a:cs typeface="Calibri" panose="020F0502020204030204" pitchFamily="34" charset="0"/>
              </a:rPr>
              <a:t>DESARROLLE UN PLAN DE ACCIÓN</a:t>
            </a:r>
            <a:r>
              <a:rPr lang="es-ES" sz="2400" b="1" i="1">
                <a:solidFill>
                  <a:schemeClr val="bg1"/>
                </a:solidFill>
                <a:latin typeface="Calibri" panose="020F0502020204030204" pitchFamily="34" charset="0"/>
                <a:cs typeface="Calibri" panose="020F0502020204030204" pitchFamily="34" charset="0"/>
              </a:rPr>
              <a:t> </a:t>
            </a:r>
            <a:r>
              <a:rPr lang="es-ES" sz="2400">
                <a:solidFill>
                  <a:schemeClr val="bg1"/>
                </a:solidFill>
                <a:latin typeface="Calibri" panose="020F0502020204030204" pitchFamily="34" charset="0"/>
                <a:cs typeface="Calibri" panose="020F0502020204030204" pitchFamily="34" charset="0"/>
              </a:rPr>
              <a:t>enumerando los pasos que lo llevarán a lograr las metas.</a:t>
            </a:r>
            <a:r>
              <a:rPr lang="es-ES" sz="2400" strike="sngStrike">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es-ES" sz="2400">
                <a:solidFill>
                  <a:schemeClr val="bg1"/>
                </a:solidFill>
                <a:latin typeface="Calibri" panose="020F0502020204030204" pitchFamily="34" charset="0"/>
                <a:cs typeface="Calibri" panose="020F0502020204030204" pitchFamily="34" charset="0"/>
              </a:rPr>
              <a:t>Este paso describe cómo se logrará la meta, cuándo se realizará cada paso, quién será responsable de cada paso, y cómo se podrá determinar que se ha llevado a cabo cada paso. La hoja de trabajo del plan de acción es una herramienta que puede utilizar para elaborar un plan que le ayude a alcanzar cada meta. Juntos, los planes para cada meta conforman su visión.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Crear un plan para lograr las metas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400">
                <a:solidFill>
                  <a:srgbClr val="EBB700"/>
                </a:solidFill>
                <a:latin typeface="Calibri" panose="020F0502020204030204" pitchFamily="34" charset="0"/>
                <a:cs typeface="Calibri" panose="020F0502020204030204" pitchFamily="34" charset="0"/>
              </a:rPr>
              <a:t>Hoja de trabajo del plan de acción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387182" y="6355712"/>
            <a:ext cx="769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Haga una copia de este formulario y complete uno para cada meta</a:t>
            </a:r>
          </a:p>
        </p:txBody>
      </p:sp>
      <p:pic>
        <p:nvPicPr>
          <p:cNvPr id="3" name="Picture 2">
            <a:extLst>
              <a:ext uri="{FF2B5EF4-FFF2-40B4-BE49-F238E27FC236}">
                <a16:creationId xmlns:a16="http://schemas.microsoft.com/office/drawing/2014/main" id="{70FBE5E5-1077-4667-9301-F512B9F99FD3}"/>
              </a:ext>
            </a:extLst>
          </p:cNvPr>
          <p:cNvPicPr>
            <a:picLocks noChangeAspect="1"/>
          </p:cNvPicPr>
          <p:nvPr/>
        </p:nvPicPr>
        <p:blipFill>
          <a:blip r:embed="rId4"/>
          <a:stretch>
            <a:fillRect/>
          </a:stretch>
        </p:blipFill>
        <p:spPr>
          <a:xfrm>
            <a:off x="5096082" y="284311"/>
            <a:ext cx="4808097" cy="583217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Enfoque Global de Afiliación para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7740826" cy="2771777"/>
            <a:chOff x="1784174" y="3001403"/>
            <a:chExt cx="77408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a:solidFill>
                    <a:schemeClr val="accent1"/>
                  </a:solidFill>
                  <a:latin typeface="Calibri" panose="020F0502020204030204" pitchFamily="34" charset="0"/>
                  <a:cs typeface="Calibri" panose="020F0502020204030204" pitchFamily="34" charset="0"/>
                </a:rPr>
                <a:t>Conseguir éxitos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5697474" cy="59617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Formar un equipo de líderes del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7713822" cy="59617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Desarrollar una visión, evaluar las necesidades y fijar metas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2"/>
              <a:ext cx="6750226" cy="41510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dirty="0">
                  <a:solidFill>
                    <a:schemeClr val="accent1"/>
                  </a:solidFill>
                  <a:latin typeface="Calibri" panose="020F0502020204030204" pitchFamily="34" charset="0"/>
                  <a:cs typeface="Calibri" panose="020F0502020204030204" pitchFamily="34" charset="0"/>
                </a:rPr>
                <a:t>Elaborar un plan para lograr nuestras metas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58F60163-B674-48E7-9793-A7DB9DF1B6AC}"/>
              </a:ext>
            </a:extLst>
          </p:cNvPr>
          <p:cNvGraphicFramePr/>
          <p:nvPr>
            <p:extLst>
              <p:ext uri="{D42A27DB-BD31-4B8C-83A1-F6EECF244321}">
                <p14:modId xmlns:p14="http://schemas.microsoft.com/office/powerpoint/2010/main" val="4253124246"/>
              </p:ext>
            </p:extLst>
          </p:nvPr>
        </p:nvGraphicFramePr>
        <p:xfrm>
          <a:off x="1677612" y="1495071"/>
          <a:ext cx="8447983" cy="1283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8"/>
          <a:stretch>
            <a:fillRect/>
          </a:stretch>
        </p:blipFill>
        <p:spPr>
          <a:xfrm>
            <a:off x="9490824" y="5384091"/>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CONSEGUIR ÉXITOS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3"/>
          <a:stretch>
            <a:fillRect/>
          </a:stretch>
        </p:blipFill>
        <p:spPr>
          <a:xfrm>
            <a:off x="252731" y="5384091"/>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742174"/>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5486400"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Conseguir éxitos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s-ES" sz="2400" dirty="0">
                <a:solidFill>
                  <a:schemeClr val="bg1"/>
                </a:solidFill>
                <a:latin typeface="Calibri" panose="020F0502020204030204" pitchFamily="34" charset="0"/>
                <a:cs typeface="Calibri" panose="020F0502020204030204" pitchFamily="34" charset="0"/>
              </a:rPr>
              <a:t>¡Ponga en práctica un plan, mida el éxito logrado y no se olvide de celebrar!</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es-ES" sz="2400" dirty="0">
                <a:solidFill>
                  <a:schemeClr val="bg1"/>
                </a:solidFill>
                <a:latin typeface="Calibri" panose="020F0502020204030204" pitchFamily="34" charset="0"/>
                <a:cs typeface="Calibri" panose="020F0502020204030204" pitchFamily="34" charset="0"/>
              </a:rPr>
              <a:t>Su inversión en la creación de una visión claramente definida valdrá la pena el esfuerzo, siempre y cuando se ponga en práctica el plan.</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52288390"/>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9050" y="476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7031" y="1326557"/>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1600" dirty="0">
                <a:solidFill>
                  <a:schemeClr val="bg1"/>
                </a:solidFill>
                <a:latin typeface="Calibri" panose="020F0502020204030204" pitchFamily="34" charset="0"/>
                <a:cs typeface="Calibri" panose="020F0502020204030204" pitchFamily="34" charset="0"/>
              </a:rPr>
              <a:t>Para tener éxito:</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s-ES" sz="1600" b="1" dirty="0">
                <a:solidFill>
                  <a:schemeClr val="bg1"/>
                </a:solidFill>
                <a:latin typeface="Calibri" panose="020F0502020204030204" pitchFamily="34" charset="0"/>
                <a:cs typeface="Calibri" panose="020F0502020204030204" pitchFamily="34" charset="0"/>
              </a:rPr>
              <a:t>COMPARTA</a:t>
            </a:r>
            <a:r>
              <a:rPr lang="es-ES" sz="1600" dirty="0">
                <a:solidFill>
                  <a:schemeClr val="bg1"/>
                </a:solidFill>
                <a:latin typeface="Calibri" panose="020F0502020204030204" pitchFamily="34" charset="0"/>
                <a:cs typeface="Calibri" panose="020F0502020204030204" pitchFamily="34" charset="0"/>
              </a:rPr>
              <a:t> la visión de su club con todos los socios para que sepan lo que el club desea alcanzar y su papel en el logro de dichas metas. Para la prosperidad y vitalidad de un club es primordial que sus socios se sientan relacionados al éxito del club.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s-ES" sz="1600" b="1" dirty="0">
                <a:solidFill>
                  <a:schemeClr val="bg1"/>
                </a:solidFill>
                <a:latin typeface="Calibri" panose="020F0502020204030204" pitchFamily="34" charset="0"/>
                <a:cs typeface="Calibri" panose="020F0502020204030204" pitchFamily="34" charset="0"/>
              </a:rPr>
              <a:t>APOYE</a:t>
            </a:r>
            <a:r>
              <a:rPr lang="es-ES" sz="1600" dirty="0">
                <a:solidFill>
                  <a:schemeClr val="bg1"/>
                </a:solidFill>
                <a:latin typeface="Calibri" panose="020F0502020204030204" pitchFamily="34" charset="0"/>
                <a:cs typeface="Calibri" panose="020F0502020204030204" pitchFamily="34" charset="0"/>
              </a:rPr>
              <a:t> a los socios que se comprometieron con el plan asegurándose de que tengan los recursos que necesiten para conseguir el éxito. Los líderes deben comunicarse con los socios y asegurarse de que se sienten apoyados y que reciben la orientación necesaria.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s-ES" sz="1600" b="1" dirty="0">
                <a:solidFill>
                  <a:schemeClr val="bg1"/>
                </a:solidFill>
                <a:latin typeface="Calibri" panose="020F0502020204030204" pitchFamily="34" charset="0"/>
                <a:cs typeface="Calibri" panose="020F0502020204030204" pitchFamily="34" charset="0"/>
              </a:rPr>
              <a:t>RECONOZCA</a:t>
            </a:r>
            <a:r>
              <a:rPr lang="es-ES" sz="1600" dirty="0">
                <a:solidFill>
                  <a:schemeClr val="bg1"/>
                </a:solidFill>
                <a:latin typeface="Calibri" panose="020F0502020204030204" pitchFamily="34" charset="0"/>
                <a:cs typeface="Calibri" panose="020F0502020204030204" pitchFamily="34" charset="0"/>
              </a:rPr>
              <a:t> los hitos para que los socios se sientan valorados y sepan que están avanzando en la dirección correcta. Cada trayectoria se inició con un primer paso. Dé seguridad a los socios frecuentemente para que sepan que todo va bien y así mantenerlos motivados y comprometidos. No mantenga el éxito en secreto. Comparta el éxito con la comunidad para involucrar a personas con ideas afines (y a socios potenciales).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228600" y="914337"/>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7"/>
            <a:ext cx="6172200" cy="469081"/>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Conseguir éxitos</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4142386615"/>
              </p:ext>
            </p:extLst>
          </p:nvPr>
        </p:nvGraphicFramePr>
        <p:xfrm>
          <a:off x="7947422" y="2209800"/>
          <a:ext cx="3917157" cy="292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1600">
                <a:solidFill>
                  <a:schemeClr val="bg1"/>
                </a:solidFill>
                <a:latin typeface="Calibri" panose="020F0502020204030204" pitchFamily="34" charset="0"/>
                <a:cs typeface="Calibri" panose="020F0502020204030204" pitchFamily="34" charset="0"/>
              </a:rPr>
              <a:t>Para tener éxito:</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s-ES" sz="1600" b="1">
                <a:solidFill>
                  <a:schemeClr val="bg1"/>
                </a:solidFill>
                <a:latin typeface="Calibri" panose="020F0502020204030204" pitchFamily="34" charset="0"/>
                <a:cs typeface="Calibri" panose="020F0502020204030204" pitchFamily="34" charset="0"/>
              </a:rPr>
              <a:t>EVALÚE </a:t>
            </a:r>
            <a:r>
              <a:rPr lang="es-ES" sz="1600">
                <a:solidFill>
                  <a:schemeClr val="bg1"/>
                </a:solidFill>
                <a:latin typeface="Calibri" panose="020F0502020204030204" pitchFamily="34" charset="0"/>
                <a:cs typeface="Calibri" panose="020F0502020204030204" pitchFamily="34" charset="0"/>
              </a:rPr>
              <a:t>el plan. Es esencial evaluar el plan periódicamente. A medida que cambian las circunstancias, el plan pudiera necesitar revisiones. La creación de la visión inicial es solo el comienzo. Manténgala viva y relevante midiendo el progreso y recopilando los comentarios de los socios del club de forma rutinaria. Así es como se lograrán los resultados deseados.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s-ES" sz="1600" b="1">
                <a:solidFill>
                  <a:schemeClr val="bg1"/>
                </a:solidFill>
                <a:latin typeface="Calibri" panose="020F0502020204030204" pitchFamily="34" charset="0"/>
                <a:cs typeface="Calibri" panose="020F0502020204030204" pitchFamily="34" charset="0"/>
              </a:rPr>
              <a:t>CAMBIE</a:t>
            </a:r>
            <a:r>
              <a:rPr lang="es-ES" sz="1600">
                <a:solidFill>
                  <a:schemeClr val="bg1"/>
                </a:solidFill>
                <a:latin typeface="Calibri" panose="020F0502020204030204" pitchFamily="34" charset="0"/>
                <a:cs typeface="Calibri" panose="020F0502020204030204" pitchFamily="34" charset="0"/>
              </a:rPr>
              <a:t> el plan. No tema cambiar el plan a medida que cambian las oportunidades para mantener el plan relevante, revíselo periódicamente, evalúe las necesidades y perfeccione las medidas. Mantenga a los socios involucrados en el plan y en las decisiones para que sigan implicados y comprometidos.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Conseguir éxitos</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483819839"/>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RECUERDE CELEBRAR</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3"/>
          <a:stretch>
            <a:fillRect/>
          </a:stretch>
        </p:blipFill>
        <p:spPr>
          <a:xfrm>
            <a:off x="126364" y="5257800"/>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Recuerde celebrar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dirty="0">
                <a:solidFill>
                  <a:schemeClr val="bg1"/>
                </a:solidFill>
                <a:latin typeface="Calibri" panose="020F0502020204030204" pitchFamily="34" charset="0"/>
                <a:cs typeface="Calibri" panose="020F0502020204030204" pitchFamily="34" charset="0"/>
              </a:rPr>
              <a:t>Puede fácilmente encontrar certificados, placas y más en la tienda de LCI. Si tiene alguna pregunta sobre los suministros para el club, escriba a: </a:t>
            </a:r>
            <a:r>
              <a:rPr lang="es-ES"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orderdetails@lionsclubs.org.</a:t>
            </a:r>
            <a:r>
              <a:rPr lang="es-ES"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2400">
                <a:solidFill>
                  <a:schemeClr val="bg1"/>
                </a:solidFill>
                <a:latin typeface="Calibri" panose="020F0502020204030204" pitchFamily="34" charset="0"/>
                <a:cs typeface="Calibri" panose="020F0502020204030204" pitchFamily="34" charset="0"/>
              </a:rPr>
              <a:t>¿Cómo lo celebrará?</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a:p>
            <a:r>
              <a:rPr lang="es-ES" sz="240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¡MUCHAS GRACIAS!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2"/>
          <a:stretch>
            <a:fillRect/>
          </a:stretch>
        </p:blipFill>
        <p:spPr>
          <a:xfrm>
            <a:off x="152400" y="5257800"/>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Formar un equipo de líderes del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480231"/>
            <a:ext cx="11203529" cy="4524315"/>
          </a:xfrm>
          <a:prstGeom prst="rect">
            <a:avLst/>
          </a:prstGeom>
        </p:spPr>
        <p:txBody>
          <a:bodyPr wrap="square">
            <a:spAutoFit/>
          </a:bodyPr>
          <a:lstStyle/>
          <a:p>
            <a:r>
              <a:rPr lang="es-ES" sz="2400" b="1" dirty="0">
                <a:solidFill>
                  <a:schemeClr val="bg1"/>
                </a:solidFill>
                <a:latin typeface="Calibri" panose="020F0502020204030204" pitchFamily="34" charset="0"/>
                <a:cs typeface="Calibri" panose="020F0502020204030204" pitchFamily="34" charset="0"/>
              </a:rPr>
              <a:t>Líderes actuales: </a:t>
            </a:r>
            <a:r>
              <a:rPr lang="es-ES" sz="2400" dirty="0">
                <a:solidFill>
                  <a:schemeClr val="bg1"/>
                </a:solidFill>
                <a:latin typeface="Calibri" panose="020F0502020204030204" pitchFamily="34" charset="0"/>
                <a:cs typeface="Calibri" panose="020F0502020204030204" pitchFamily="34" charset="0"/>
              </a:rPr>
              <a:t>Identificar quién puede llevar a cabo y dirigir el desarrollo de la estrategia. </a:t>
            </a:r>
          </a:p>
          <a:p>
            <a:endParaRPr lang="en-US" sz="2000" dirty="0">
              <a:solidFill>
                <a:schemeClr val="bg1"/>
              </a:solidFill>
              <a:latin typeface="Calibri" panose="020F0502020204030204" pitchFamily="34" charset="0"/>
              <a:cs typeface="Calibri" panose="020F0502020204030204" pitchFamily="34" charset="0"/>
            </a:endParaRPr>
          </a:p>
          <a:p>
            <a:r>
              <a:rPr lang="es-ES" sz="2400" b="1" dirty="0">
                <a:solidFill>
                  <a:schemeClr val="bg1"/>
                </a:solidFill>
                <a:latin typeface="Calibri" panose="020F0502020204030204" pitchFamily="34" charset="0"/>
                <a:cs typeface="Calibri" panose="020F0502020204030204" pitchFamily="34" charset="0"/>
              </a:rPr>
              <a:t>Líderes futuros: </a:t>
            </a:r>
            <a:r>
              <a:rPr lang="es-ES" sz="2400" dirty="0">
                <a:solidFill>
                  <a:schemeClr val="bg1"/>
                </a:solidFill>
                <a:latin typeface="Calibri" panose="020F0502020204030204" pitchFamily="34" charset="0"/>
                <a:cs typeface="Calibri" panose="020F0502020204030204" pitchFamily="34" charset="0"/>
              </a:rPr>
              <a:t>Incluir a Leones que puedan servir como futuros líderes.  Los Leones que han ocupado puestos de liderato, que pueden aportar conocimientos, apoyo y que están interesados en el futuro del club. </a:t>
            </a:r>
          </a:p>
          <a:p>
            <a:endParaRPr lang="en-US" sz="2000" dirty="0">
              <a:solidFill>
                <a:schemeClr val="bg1"/>
              </a:solidFill>
              <a:latin typeface="Calibri" panose="020F0502020204030204" pitchFamily="34" charset="0"/>
              <a:cs typeface="Calibri" panose="020F0502020204030204" pitchFamily="34" charset="0"/>
            </a:endParaRPr>
          </a:p>
          <a:p>
            <a:r>
              <a:rPr lang="es-ES" sz="2400" b="1" dirty="0">
                <a:solidFill>
                  <a:schemeClr val="bg1"/>
                </a:solidFill>
                <a:latin typeface="Calibri" panose="020F0502020204030204" pitchFamily="34" charset="0"/>
                <a:cs typeface="Calibri" panose="020F0502020204030204" pitchFamily="34" charset="0"/>
              </a:rPr>
              <a:t>Hacer una encuesta a los socios para: </a:t>
            </a:r>
            <a:r>
              <a:rPr lang="es-ES" sz="2400" dirty="0">
                <a:solidFill>
                  <a:schemeClr val="bg1"/>
                </a:solidFill>
                <a:latin typeface="Calibri" panose="020F0502020204030204" pitchFamily="34" charset="0"/>
                <a:cs typeface="Calibri" panose="020F0502020204030204" pitchFamily="34" charset="0"/>
              </a:rPr>
              <a:t>Obtener una perspectiva completa de las necesidades del club. Buscar una muestra representativa de los socios que representen al club o buscar en clubes más pequeños, que incluya a tantos socios como sea posible (socios existentes, socios nuevos, Leones jóvenes, profesionales) para entender las necesidades que tienen y captar sus talentos. </a:t>
            </a: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2"/>
          <a:stretch>
            <a:fillRect/>
          </a:stretch>
        </p:blipFill>
        <p:spPr>
          <a:xfrm>
            <a:off x="54498" y="5395186"/>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75241" y="1235311"/>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73388" y="120924"/>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Desarrollar una visión, evaluar las necesidades y fijar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055365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s-ES"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8"/>
          <a:stretch>
            <a:fillRect/>
          </a:stretch>
        </p:blipFill>
        <p:spPr>
          <a:xfrm>
            <a:off x="126365" y="5319419"/>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accent1"/>
                </a:solidFill>
                <a:latin typeface="Calibri" panose="020F0502020204030204" pitchFamily="34" charset="0"/>
                <a:cs typeface="Calibri" panose="020F0502020204030204" pitchFamily="34" charset="0"/>
              </a:rPr>
              <a:t>Análisis FODA</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dirty="0">
                  <a:solidFill>
                    <a:schemeClr val="bg1"/>
                  </a:solidFill>
                  <a:latin typeface="Calibri" panose="020F0502020204030204" pitchFamily="34" charset="0"/>
                  <a:cs typeface="Calibri" panose="020F0502020204030204" pitchFamily="34" charset="0"/>
                </a:rPr>
                <a:t>Aprovechar los puntos fuertes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Gestionar los puntos débiles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Aprovechar las oportunidades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Disminuir el impacto de las amenazas</a:t>
              </a:r>
            </a:p>
          </p:txBody>
        </p:sp>
      </p:grpSp>
      <p:pic>
        <p:nvPicPr>
          <p:cNvPr id="6" name="Picture 5">
            <a:extLst>
              <a:ext uri="{FF2B5EF4-FFF2-40B4-BE49-F238E27FC236}">
                <a16:creationId xmlns:a16="http://schemas.microsoft.com/office/drawing/2014/main" id="{4A259DE0-8D11-4228-8619-C937F32EB12E}"/>
              </a:ext>
            </a:extLst>
          </p:cNvPr>
          <p:cNvPicPr>
            <a:picLocks noChangeAspect="1"/>
          </p:cNvPicPr>
          <p:nvPr/>
        </p:nvPicPr>
        <p:blipFill>
          <a:blip r:embed="rId4"/>
          <a:stretch>
            <a:fillRect/>
          </a:stretch>
        </p:blipFill>
        <p:spPr>
          <a:xfrm>
            <a:off x="162316" y="2152861"/>
            <a:ext cx="7000484" cy="1947520"/>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accent1"/>
                </a:solidFill>
                <a:latin typeface="Calibri" panose="020F0502020204030204" pitchFamily="34" charset="0"/>
                <a:cs typeface="Calibri" panose="020F0502020204030204" pitchFamily="34" charset="0"/>
              </a:rPr>
              <a:t>Introducción al análisis FODA</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1200329"/>
          </a:xfrm>
          <a:prstGeom prst="rect">
            <a:avLst/>
          </a:prstGeom>
          <a:noFill/>
        </p:spPr>
        <p:txBody>
          <a:bodyPr wrap="square" rtlCol="0">
            <a:spAutoFit/>
          </a:bodyPr>
          <a:lstStyle/>
          <a:p>
            <a:r>
              <a:rPr lang="es-ES" sz="2400" dirty="0">
                <a:solidFill>
                  <a:schemeClr val="bg1"/>
                </a:solidFill>
                <a:latin typeface="Calibri" panose="020F0502020204030204" pitchFamily="34" charset="0"/>
                <a:cs typeface="Calibri" panose="020F0502020204030204" pitchFamily="34" charset="0"/>
              </a:rPr>
              <a:t>Este breve curso lo ayudará a desarrollar una comprensión general de lo que es un análisis FODA (fortalezas, oportunidades, debilidades, amenazas) y por qué es útil para desarrollar una visión, una meta o un plan de acción.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ÁREAS DE ENFOQUE</a:t>
            </a:r>
          </a:p>
        </p:txBody>
      </p:sp>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1</a:t>
            </a:r>
          </a:p>
          <a:p>
            <a:r>
              <a:rPr lang="es-ES">
                <a:solidFill>
                  <a:schemeClr val="bg1"/>
                </a:solidFill>
                <a:latin typeface="Calibri" panose="020F0502020204030204" pitchFamily="34" charset="0"/>
                <a:ea typeface="Arial" charset="0"/>
                <a:cs typeface="Calibri" panose="020F0502020204030204" pitchFamily="34" charset="0"/>
              </a:rPr>
              <a:t>Rejuvenecer al club con nuevos socios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19200" y="18288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s-ES" sz="2400" b="1" dirty="0">
                <a:solidFill>
                  <a:schemeClr val="accent1"/>
                </a:solidFill>
                <a:latin typeface="Calibri" panose="020F0502020204030204" pitchFamily="34" charset="0"/>
                <a:cs typeface="Calibri" panose="020F0502020204030204" pitchFamily="34" charset="0"/>
              </a:rPr>
              <a:t>Preguntas</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¿Qué oportunidades existen para aumentar el número de socios?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¿Qué necesitamos hacer mejor para reclutar socios?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¿Por qué no se afilia la gente a nuestros clubes?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dirty="0">
                <a:solidFill>
                  <a:schemeClr val="accent1"/>
                </a:solidFill>
                <a:latin typeface="Calibri" panose="020F0502020204030204" pitchFamily="34" charset="0"/>
                <a:cs typeface="Calibri" panose="020F0502020204030204" pitchFamily="34" charset="0"/>
              </a:rPr>
              <a:t>¿Por qué la gente se afilia a nuestros clubes?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63583</TotalTime>
  <Words>1676</Words>
  <Application>Microsoft Office PowerPoint</Application>
  <PresentationFormat>Widescreen</PresentationFormat>
  <Paragraphs>340</Paragraphs>
  <Slides>36</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2085</cp:revision>
  <cp:lastPrinted>2018-07-23T15:21:46Z</cp:lastPrinted>
  <dcterms:created xsi:type="dcterms:W3CDTF">2016-11-15T15:12:50Z</dcterms:created>
  <dcterms:modified xsi:type="dcterms:W3CDTF">2023-10-26T13:33:38Z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