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57" r:id="rId6"/>
    <p:sldMasterId id="2147483879" r:id="rId7"/>
    <p:sldMasterId id="2147483885" r:id="rId8"/>
    <p:sldMasterId id="2147483887" r:id="rId9"/>
  </p:sldMasterIdLst>
  <p:notesMasterIdLst>
    <p:notesMasterId r:id="rId31"/>
  </p:notesMasterIdLst>
  <p:handoutMasterIdLst>
    <p:handoutMasterId r:id="rId32"/>
  </p:handoutMasterIdLst>
  <p:sldIdLst>
    <p:sldId id="1378" r:id="rId10"/>
    <p:sldId id="870" r:id="rId11"/>
    <p:sldId id="871" r:id="rId12"/>
    <p:sldId id="1100" r:id="rId13"/>
    <p:sldId id="1075" r:id="rId14"/>
    <p:sldId id="904" r:id="rId15"/>
    <p:sldId id="1377" r:id="rId16"/>
    <p:sldId id="1376" r:id="rId17"/>
    <p:sldId id="1109" r:id="rId18"/>
    <p:sldId id="1617" r:id="rId19"/>
    <p:sldId id="1616" r:id="rId20"/>
    <p:sldId id="1040" r:id="rId21"/>
    <p:sldId id="1064" r:id="rId22"/>
    <p:sldId id="1057" r:id="rId23"/>
    <p:sldId id="1325" r:id="rId24"/>
    <p:sldId id="1074" r:id="rId25"/>
    <p:sldId id="1056" r:id="rId26"/>
    <p:sldId id="1061" r:id="rId27"/>
    <p:sldId id="1058" r:id="rId28"/>
    <p:sldId id="1326" r:id="rId29"/>
    <p:sldId id="1000" r:id="rId30"/>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605437-E720-9786-01E1-D941D69FCFE4}" name="Gray, Tracy" initials="GT" userId="S::tgray@lionsclubs.org::51b47a81-9ad3-4650-aba2-57b18fa96281" providerId="AD"/>
  <p188:author id="{7006AD4C-8F1A-228E-A625-F4FA1BB4EF2A}" name="Garcia, Thai" initials="GT" userId="S::TGarcia@lionsclubs.org::cc0b995f-c93e-47c2-9eed-9a37591d46b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Amanda Trella" initials="AT" lastIdx="20" clrIdx="82">
    <p:extLst>
      <p:ext uri="{19B8F6BF-5375-455C-9EA6-DF929625EA0E}">
        <p15:presenceInfo xmlns:p15="http://schemas.microsoft.com/office/powerpoint/2012/main" userId="9nZMaScZcM50oSEqr+T9awvJjH3GVZmY/k43oQHVN9o=" providerId="None"/>
      </p:ext>
    </p:extLst>
  </p:cmAuthor>
  <p:cmAuthor id="13" name="Tamara Osheroff" initials="TO [12]" lastIdx="1" clrIdx="12"/>
  <p:cmAuthor id="84" name="Gray, Tracy" initials="GT" lastIdx="8" clrIdx="83">
    <p:extLst>
      <p:ext uri="{19B8F6BF-5375-455C-9EA6-DF929625EA0E}">
        <p15:presenceInfo xmlns:p15="http://schemas.microsoft.com/office/powerpoint/2012/main" userId="S::tgray@lionsclubs.org::51b47a81-9ad3-4650-aba2-57b18fa96281" providerId="AD"/>
      </p:ext>
    </p:extLst>
  </p:cmAuthor>
  <p:cmAuthor id="14" name="Tamara Osheroff" initials="TO [13]" lastIdx="1" clrIdx="13"/>
  <p:cmAuthor id="85" name="Birkey, Taylor" initials="BT" lastIdx="8" clrIdx="84">
    <p:extLst>
      <p:ext uri="{19B8F6BF-5375-455C-9EA6-DF929625EA0E}">
        <p15:presenceInfo xmlns:p15="http://schemas.microsoft.com/office/powerpoint/2012/main" userId="S::tbirkey@lionsclubs.org::d04b3745-7e98-4ff4-a263-45a9d7c8cad7" providerId="AD"/>
      </p:ext>
    </p:extLst>
  </p:cmAuthor>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CCA"/>
    <a:srgbClr val="FF338D"/>
    <a:srgbClr val="B3B2B1"/>
    <a:srgbClr val="00338D"/>
    <a:srgbClr val="0A5496"/>
    <a:srgbClr val="BFBFBF"/>
    <a:srgbClr val="F65126"/>
    <a:srgbClr val="FF5C35"/>
    <a:srgbClr val="EBB700"/>
    <a:srgbClr val="CD31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16" autoAdjust="0"/>
    <p:restoredTop sz="66617" autoAdjust="0"/>
  </p:normalViewPr>
  <p:slideViewPr>
    <p:cSldViewPr showGuides="1">
      <p:cViewPr varScale="1">
        <p:scale>
          <a:sx n="58" d="100"/>
          <a:sy n="58" d="100"/>
        </p:scale>
        <p:origin x="1476" y="6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5094"/>
    </p:cViewPr>
  </p:sorterViewPr>
  <p:notesViewPr>
    <p:cSldViewPr showGuides="1">
      <p:cViewPr>
        <p:scale>
          <a:sx n="63" d="100"/>
          <a:sy n="63" d="100"/>
        </p:scale>
        <p:origin x="2348" y="-8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0948FF-6C54-4655-A9CB-F813E610420C}" type="doc">
      <dgm:prSet loTypeId="urn:microsoft.com/office/officeart/2008/layout/HorizontalMultiLevelHierarchy" loCatId="hierarchy" qsTypeId="urn:microsoft.com/office/officeart/2005/8/quickstyle/3d3" qsCatId="3D" csTypeId="urn:microsoft.com/office/officeart/2005/8/colors/accent0_2" csCatId="mainScheme" phldr="1"/>
      <dgm:spPr/>
      <dgm:t>
        <a:bodyPr/>
        <a:lstStyle/>
        <a:p>
          <a:endParaRPr lang="en-US"/>
        </a:p>
      </dgm:t>
    </dgm:pt>
    <dgm:pt modelId="{FA4E3865-C2D8-434D-97EC-F82894D7E206}">
      <dgm:prSet phldrT="[Text]"/>
      <dgm:spPr>
        <a:solidFill>
          <a:srgbClr val="002060"/>
        </a:solidFill>
      </dgm:spPr>
      <dgm:t>
        <a:bodyPr/>
        <a:lstStyle/>
        <a:p>
          <a:r>
            <a:rPr lang="en-US" b="1" dirty="0">
              <a:solidFill>
                <a:srgbClr val="FFC000"/>
              </a:solidFill>
            </a:rPr>
            <a:t>International President</a:t>
          </a:r>
        </a:p>
      </dgm:t>
    </dgm:pt>
    <dgm:pt modelId="{EF1F51E8-F9C9-48D6-9CD1-6385601D43EE}" type="parTrans" cxnId="{7333F1FC-4A59-440E-BCAB-131D2B7A7781}">
      <dgm:prSet/>
      <dgm:spPr/>
      <dgm:t>
        <a:bodyPr/>
        <a:lstStyle/>
        <a:p>
          <a:endParaRPr lang="en-US" b="0"/>
        </a:p>
      </dgm:t>
    </dgm:pt>
    <dgm:pt modelId="{115A3403-D96B-4FA6-A827-4A0C23885B1B}" type="sibTrans" cxnId="{7333F1FC-4A59-440E-BCAB-131D2B7A7781}">
      <dgm:prSet/>
      <dgm:spPr/>
      <dgm:t>
        <a:bodyPr/>
        <a:lstStyle/>
        <a:p>
          <a:endParaRPr lang="en-US" b="0"/>
        </a:p>
      </dgm:t>
    </dgm:pt>
    <dgm:pt modelId="{A6656416-4AE9-4E1D-9390-B0459FC0B459}">
      <dgm:prSet phldrT="[Text]"/>
      <dgm:spPr>
        <a:solidFill>
          <a:srgbClr val="FFC000"/>
        </a:solidFill>
      </dgm:spPr>
      <dgm:t>
        <a:bodyPr/>
        <a:lstStyle/>
        <a:p>
          <a:r>
            <a:rPr lang="en-US" b="1" dirty="0"/>
            <a:t>Primer </a:t>
          </a:r>
          <a:r>
            <a:rPr lang="en-US" b="1" dirty="0" err="1"/>
            <a:t>Vicepresidente</a:t>
          </a:r>
          <a:r>
            <a:rPr lang="en-US" b="1" dirty="0"/>
            <a:t> </a:t>
          </a:r>
          <a:r>
            <a:rPr lang="en-US" b="1" dirty="0" err="1"/>
            <a:t>Internacional</a:t>
          </a:r>
          <a:r>
            <a:rPr lang="en-US" b="1" dirty="0"/>
            <a:t> </a:t>
          </a:r>
        </a:p>
      </dgm:t>
    </dgm:pt>
    <dgm:pt modelId="{F0E89962-B22E-4554-A8C1-BCA258DEE737}" type="parTrans" cxnId="{ECC4A8A8-3E10-473F-8D60-00DFAC278CD9}">
      <dgm:prSet/>
      <dgm:spPr/>
      <dgm:t>
        <a:bodyPr/>
        <a:lstStyle/>
        <a:p>
          <a:endParaRPr lang="en-US" b="0"/>
        </a:p>
      </dgm:t>
    </dgm:pt>
    <dgm:pt modelId="{874AE9DC-FA1F-4585-8050-3B622AC681C2}" type="sibTrans" cxnId="{ECC4A8A8-3E10-473F-8D60-00DFAC278CD9}">
      <dgm:prSet/>
      <dgm:spPr/>
      <dgm:t>
        <a:bodyPr/>
        <a:lstStyle/>
        <a:p>
          <a:endParaRPr lang="en-US" b="0"/>
        </a:p>
      </dgm:t>
    </dgm:pt>
    <dgm:pt modelId="{FC7A2CAD-3D67-4448-A4B1-147E27D3A756}">
      <dgm:prSet phldrT="[Text]"/>
      <dgm:spPr>
        <a:solidFill>
          <a:srgbClr val="FFC000"/>
        </a:solidFill>
      </dgm:spPr>
      <dgm:t>
        <a:bodyPr/>
        <a:lstStyle/>
        <a:p>
          <a:r>
            <a:rPr lang="en-US" b="1" dirty="0"/>
            <a:t>Segundo </a:t>
          </a:r>
          <a:r>
            <a:rPr lang="en-US" b="1" dirty="0" err="1"/>
            <a:t>Presidente</a:t>
          </a:r>
          <a:r>
            <a:rPr lang="en-US" b="1" dirty="0"/>
            <a:t> </a:t>
          </a:r>
          <a:r>
            <a:rPr lang="en-US" b="1" dirty="0" err="1"/>
            <a:t>Internacional</a:t>
          </a:r>
          <a:endParaRPr lang="en-US" b="1" dirty="0"/>
        </a:p>
      </dgm:t>
    </dgm:pt>
    <dgm:pt modelId="{62F9FC69-EAC7-4F82-8C96-3BF56FADF73A}" type="parTrans" cxnId="{E13D6C33-5F05-4E09-9688-4CD9DEE03E03}">
      <dgm:prSet/>
      <dgm:spPr/>
      <dgm:t>
        <a:bodyPr/>
        <a:lstStyle/>
        <a:p>
          <a:endParaRPr lang="en-US" b="0"/>
        </a:p>
      </dgm:t>
    </dgm:pt>
    <dgm:pt modelId="{0BC69553-ED05-41E5-B01D-50DC27FA0921}" type="sibTrans" cxnId="{E13D6C33-5F05-4E09-9688-4CD9DEE03E03}">
      <dgm:prSet/>
      <dgm:spPr/>
      <dgm:t>
        <a:bodyPr/>
        <a:lstStyle/>
        <a:p>
          <a:endParaRPr lang="en-US" b="0"/>
        </a:p>
      </dgm:t>
    </dgm:pt>
    <dgm:pt modelId="{31E9DF73-4E7A-43CF-8B8E-33A21BF8D4A6}">
      <dgm:prSet phldrT="[Text]"/>
      <dgm:spPr>
        <a:solidFill>
          <a:srgbClr val="FFC000"/>
        </a:solidFill>
      </dgm:spPr>
      <dgm:t>
        <a:bodyPr/>
        <a:lstStyle/>
        <a:p>
          <a:r>
            <a:rPr lang="en-US" b="1" dirty="0" err="1"/>
            <a:t>Tercer</a:t>
          </a:r>
          <a:r>
            <a:rPr lang="en-US" b="1" dirty="0"/>
            <a:t> </a:t>
          </a:r>
          <a:r>
            <a:rPr lang="en-US" b="1" dirty="0" err="1"/>
            <a:t>Vicepresidente</a:t>
          </a:r>
          <a:r>
            <a:rPr lang="en-US" b="1" dirty="0"/>
            <a:t> </a:t>
          </a:r>
          <a:r>
            <a:rPr lang="en-US" b="1" dirty="0" err="1"/>
            <a:t>Internacional</a:t>
          </a:r>
          <a:endParaRPr lang="en-US" b="1" dirty="0"/>
        </a:p>
      </dgm:t>
    </dgm:pt>
    <dgm:pt modelId="{702E2583-1EE2-4565-80F7-B688F9B9E483}" type="parTrans" cxnId="{6EBFA8C2-40B3-4792-8CB4-A27A2108E7D3}">
      <dgm:prSet/>
      <dgm:spPr/>
      <dgm:t>
        <a:bodyPr/>
        <a:lstStyle/>
        <a:p>
          <a:endParaRPr lang="en-US" b="0"/>
        </a:p>
      </dgm:t>
    </dgm:pt>
    <dgm:pt modelId="{F4C529FB-755C-4595-9E10-9C7233730445}" type="sibTrans" cxnId="{6EBFA8C2-40B3-4792-8CB4-A27A2108E7D3}">
      <dgm:prSet/>
      <dgm:spPr/>
      <dgm:t>
        <a:bodyPr/>
        <a:lstStyle/>
        <a:p>
          <a:endParaRPr lang="en-US" b="0"/>
        </a:p>
      </dgm:t>
    </dgm:pt>
    <dgm:pt modelId="{580AE5CF-2CC1-417A-8F48-B5040B2CFCB6}">
      <dgm:prSet phldrT="[Text]"/>
      <dgm:spPr>
        <a:solidFill>
          <a:srgbClr val="FFC000"/>
        </a:solidFill>
      </dgm:spPr>
      <dgm:t>
        <a:bodyPr/>
        <a:lstStyle/>
        <a:p>
          <a:r>
            <a:rPr lang="en-US" b="1" dirty="0" err="1"/>
            <a:t>Equipo</a:t>
          </a:r>
          <a:r>
            <a:rPr lang="en-US" b="1" dirty="0"/>
            <a:t> Global de </a:t>
          </a:r>
          <a:r>
            <a:rPr lang="en-US" b="1"/>
            <a:t>Acción</a:t>
          </a:r>
          <a:endParaRPr lang="en-US" b="1" dirty="0"/>
        </a:p>
      </dgm:t>
    </dgm:pt>
    <dgm:pt modelId="{EB0E9CCD-CB78-4F7D-888F-B4C99BEEB97F}" type="parTrans" cxnId="{E692CEA2-A536-496C-A553-884157C7AC4C}">
      <dgm:prSet/>
      <dgm:spPr/>
      <dgm:t>
        <a:bodyPr/>
        <a:lstStyle/>
        <a:p>
          <a:endParaRPr lang="en-US" b="0"/>
        </a:p>
      </dgm:t>
    </dgm:pt>
    <dgm:pt modelId="{B3325FB3-0DF4-4D4A-9F5D-65A0537A4FB7}" type="sibTrans" cxnId="{E692CEA2-A536-496C-A553-884157C7AC4C}">
      <dgm:prSet/>
      <dgm:spPr/>
      <dgm:t>
        <a:bodyPr/>
        <a:lstStyle/>
        <a:p>
          <a:endParaRPr lang="en-US" b="0"/>
        </a:p>
      </dgm:t>
    </dgm:pt>
    <dgm:pt modelId="{6C0DBD34-9D91-43BD-AEF7-B60AABB4552B}" type="pres">
      <dgm:prSet presAssocID="{8B0948FF-6C54-4655-A9CB-F813E610420C}" presName="Name0" presStyleCnt="0">
        <dgm:presLayoutVars>
          <dgm:chPref val="1"/>
          <dgm:dir/>
          <dgm:animOne val="branch"/>
          <dgm:animLvl val="lvl"/>
          <dgm:resizeHandles val="exact"/>
        </dgm:presLayoutVars>
      </dgm:prSet>
      <dgm:spPr/>
    </dgm:pt>
    <dgm:pt modelId="{2F63F343-AC05-4BA4-8B0C-20A883D52042}" type="pres">
      <dgm:prSet presAssocID="{FA4E3865-C2D8-434D-97EC-F82894D7E206}" presName="root1" presStyleCnt="0"/>
      <dgm:spPr/>
    </dgm:pt>
    <dgm:pt modelId="{C7AD1BAA-B7D3-4476-ABCD-D850DAF84A77}" type="pres">
      <dgm:prSet presAssocID="{FA4E3865-C2D8-434D-97EC-F82894D7E206}" presName="LevelOneTextNode" presStyleLbl="node0" presStyleIdx="0" presStyleCnt="1">
        <dgm:presLayoutVars>
          <dgm:chPref val="3"/>
        </dgm:presLayoutVars>
      </dgm:prSet>
      <dgm:spPr/>
    </dgm:pt>
    <dgm:pt modelId="{AAA3E7E5-9C4A-420C-9D43-0382054622C0}" type="pres">
      <dgm:prSet presAssocID="{FA4E3865-C2D8-434D-97EC-F82894D7E206}" presName="level2hierChild" presStyleCnt="0"/>
      <dgm:spPr/>
    </dgm:pt>
    <dgm:pt modelId="{3E2CA35D-ADCB-406A-A3AE-2763DBDF96B3}" type="pres">
      <dgm:prSet presAssocID="{F0E89962-B22E-4554-A8C1-BCA258DEE737}" presName="conn2-1" presStyleLbl="parChTrans1D2" presStyleIdx="0" presStyleCnt="4"/>
      <dgm:spPr/>
    </dgm:pt>
    <dgm:pt modelId="{806A56B2-16D4-4C27-8C09-996C9407B875}" type="pres">
      <dgm:prSet presAssocID="{F0E89962-B22E-4554-A8C1-BCA258DEE737}" presName="connTx" presStyleLbl="parChTrans1D2" presStyleIdx="0" presStyleCnt="4"/>
      <dgm:spPr/>
    </dgm:pt>
    <dgm:pt modelId="{8D3DD09B-E4D2-4298-9009-1E770E761E23}" type="pres">
      <dgm:prSet presAssocID="{A6656416-4AE9-4E1D-9390-B0459FC0B459}" presName="root2" presStyleCnt="0"/>
      <dgm:spPr/>
    </dgm:pt>
    <dgm:pt modelId="{5D7B646A-CB67-4639-AF04-E43D19BCAADD}" type="pres">
      <dgm:prSet presAssocID="{A6656416-4AE9-4E1D-9390-B0459FC0B459}" presName="LevelTwoTextNode" presStyleLbl="node2" presStyleIdx="0" presStyleCnt="4">
        <dgm:presLayoutVars>
          <dgm:chPref val="3"/>
        </dgm:presLayoutVars>
      </dgm:prSet>
      <dgm:spPr/>
    </dgm:pt>
    <dgm:pt modelId="{004284BD-7C95-4EDC-A6D6-F35AFAE47AEA}" type="pres">
      <dgm:prSet presAssocID="{A6656416-4AE9-4E1D-9390-B0459FC0B459}" presName="level3hierChild" presStyleCnt="0"/>
      <dgm:spPr/>
    </dgm:pt>
    <dgm:pt modelId="{05F28D73-BBD4-48B0-A6A2-A0A051487877}" type="pres">
      <dgm:prSet presAssocID="{62F9FC69-EAC7-4F82-8C96-3BF56FADF73A}" presName="conn2-1" presStyleLbl="parChTrans1D2" presStyleIdx="1" presStyleCnt="4"/>
      <dgm:spPr/>
    </dgm:pt>
    <dgm:pt modelId="{7FDCC34B-CA9F-4E3F-A6EA-323C06D65CEC}" type="pres">
      <dgm:prSet presAssocID="{62F9FC69-EAC7-4F82-8C96-3BF56FADF73A}" presName="connTx" presStyleLbl="parChTrans1D2" presStyleIdx="1" presStyleCnt="4"/>
      <dgm:spPr/>
    </dgm:pt>
    <dgm:pt modelId="{E07AC0B2-EA01-497B-872C-890792242D99}" type="pres">
      <dgm:prSet presAssocID="{FC7A2CAD-3D67-4448-A4B1-147E27D3A756}" presName="root2" presStyleCnt="0"/>
      <dgm:spPr/>
    </dgm:pt>
    <dgm:pt modelId="{CF864CAE-B76A-4AAC-AFD7-DFF17A51824D}" type="pres">
      <dgm:prSet presAssocID="{FC7A2CAD-3D67-4448-A4B1-147E27D3A756}" presName="LevelTwoTextNode" presStyleLbl="node2" presStyleIdx="1" presStyleCnt="4">
        <dgm:presLayoutVars>
          <dgm:chPref val="3"/>
        </dgm:presLayoutVars>
      </dgm:prSet>
      <dgm:spPr/>
    </dgm:pt>
    <dgm:pt modelId="{BE174C2E-BCD9-4547-B3C4-08FC62FCD99C}" type="pres">
      <dgm:prSet presAssocID="{FC7A2CAD-3D67-4448-A4B1-147E27D3A756}" presName="level3hierChild" presStyleCnt="0"/>
      <dgm:spPr/>
    </dgm:pt>
    <dgm:pt modelId="{E7C30ACB-4A62-4780-BE6A-DFCA4E671100}" type="pres">
      <dgm:prSet presAssocID="{702E2583-1EE2-4565-80F7-B688F9B9E483}" presName="conn2-1" presStyleLbl="parChTrans1D2" presStyleIdx="2" presStyleCnt="4"/>
      <dgm:spPr/>
    </dgm:pt>
    <dgm:pt modelId="{71930C87-591B-42D2-BB7A-98BE421612CE}" type="pres">
      <dgm:prSet presAssocID="{702E2583-1EE2-4565-80F7-B688F9B9E483}" presName="connTx" presStyleLbl="parChTrans1D2" presStyleIdx="2" presStyleCnt="4"/>
      <dgm:spPr/>
    </dgm:pt>
    <dgm:pt modelId="{DB57FD45-B547-4339-8F98-E800F09EFE2A}" type="pres">
      <dgm:prSet presAssocID="{31E9DF73-4E7A-43CF-8B8E-33A21BF8D4A6}" presName="root2" presStyleCnt="0"/>
      <dgm:spPr/>
    </dgm:pt>
    <dgm:pt modelId="{755D5E97-B9A8-48F4-ADE0-C6942240FA10}" type="pres">
      <dgm:prSet presAssocID="{31E9DF73-4E7A-43CF-8B8E-33A21BF8D4A6}" presName="LevelTwoTextNode" presStyleLbl="node2" presStyleIdx="2" presStyleCnt="4">
        <dgm:presLayoutVars>
          <dgm:chPref val="3"/>
        </dgm:presLayoutVars>
      </dgm:prSet>
      <dgm:spPr/>
    </dgm:pt>
    <dgm:pt modelId="{52BAB1C6-7192-4AB8-B724-4417DE77725D}" type="pres">
      <dgm:prSet presAssocID="{31E9DF73-4E7A-43CF-8B8E-33A21BF8D4A6}" presName="level3hierChild" presStyleCnt="0"/>
      <dgm:spPr/>
    </dgm:pt>
    <dgm:pt modelId="{8A4DDFB2-1628-494A-A70F-559CAA9DE2AE}" type="pres">
      <dgm:prSet presAssocID="{EB0E9CCD-CB78-4F7D-888F-B4C99BEEB97F}" presName="conn2-1" presStyleLbl="parChTrans1D2" presStyleIdx="3" presStyleCnt="4"/>
      <dgm:spPr/>
    </dgm:pt>
    <dgm:pt modelId="{379F1181-C757-42CB-95F5-9DD41AE91D10}" type="pres">
      <dgm:prSet presAssocID="{EB0E9CCD-CB78-4F7D-888F-B4C99BEEB97F}" presName="connTx" presStyleLbl="parChTrans1D2" presStyleIdx="3" presStyleCnt="4"/>
      <dgm:spPr/>
    </dgm:pt>
    <dgm:pt modelId="{BF86EB3A-69F9-4D32-9965-8F91D71099CF}" type="pres">
      <dgm:prSet presAssocID="{580AE5CF-2CC1-417A-8F48-B5040B2CFCB6}" presName="root2" presStyleCnt="0"/>
      <dgm:spPr/>
    </dgm:pt>
    <dgm:pt modelId="{86192E0F-6DFD-46C2-9C79-591DC57F04AC}" type="pres">
      <dgm:prSet presAssocID="{580AE5CF-2CC1-417A-8F48-B5040B2CFCB6}" presName="LevelTwoTextNode" presStyleLbl="node2" presStyleIdx="3" presStyleCnt="4">
        <dgm:presLayoutVars>
          <dgm:chPref val="3"/>
        </dgm:presLayoutVars>
      </dgm:prSet>
      <dgm:spPr/>
    </dgm:pt>
    <dgm:pt modelId="{D2430ED6-8C8F-4F09-9350-F98A5997C00A}" type="pres">
      <dgm:prSet presAssocID="{580AE5CF-2CC1-417A-8F48-B5040B2CFCB6}" presName="level3hierChild" presStyleCnt="0"/>
      <dgm:spPr/>
    </dgm:pt>
  </dgm:ptLst>
  <dgm:cxnLst>
    <dgm:cxn modelId="{7B49AF11-4EDC-4A43-92BD-A23234DC5994}" type="presOf" srcId="{EB0E9CCD-CB78-4F7D-888F-B4C99BEEB97F}" destId="{8A4DDFB2-1628-494A-A70F-559CAA9DE2AE}" srcOrd="0" destOrd="0" presId="urn:microsoft.com/office/officeart/2008/layout/HorizontalMultiLevelHierarchy"/>
    <dgm:cxn modelId="{35391F13-1486-4933-BE55-B4F09C42F9B6}" type="presOf" srcId="{31E9DF73-4E7A-43CF-8B8E-33A21BF8D4A6}" destId="{755D5E97-B9A8-48F4-ADE0-C6942240FA10}" srcOrd="0" destOrd="0" presId="urn:microsoft.com/office/officeart/2008/layout/HorizontalMultiLevelHierarchy"/>
    <dgm:cxn modelId="{E46E3C1A-071C-4B41-BDBA-C7E6AF61E0EE}" type="presOf" srcId="{580AE5CF-2CC1-417A-8F48-B5040B2CFCB6}" destId="{86192E0F-6DFD-46C2-9C79-591DC57F04AC}" srcOrd="0" destOrd="0" presId="urn:microsoft.com/office/officeart/2008/layout/HorizontalMultiLevelHierarchy"/>
    <dgm:cxn modelId="{E13D6C33-5F05-4E09-9688-4CD9DEE03E03}" srcId="{FA4E3865-C2D8-434D-97EC-F82894D7E206}" destId="{FC7A2CAD-3D67-4448-A4B1-147E27D3A756}" srcOrd="1" destOrd="0" parTransId="{62F9FC69-EAC7-4F82-8C96-3BF56FADF73A}" sibTransId="{0BC69553-ED05-41E5-B01D-50DC27FA0921}"/>
    <dgm:cxn modelId="{2419AF3F-7A36-49C3-B4A1-852AAF42C1B2}" type="presOf" srcId="{62F9FC69-EAC7-4F82-8C96-3BF56FADF73A}" destId="{7FDCC34B-CA9F-4E3F-A6EA-323C06D65CEC}" srcOrd="1" destOrd="0" presId="urn:microsoft.com/office/officeart/2008/layout/HorizontalMultiLevelHierarchy"/>
    <dgm:cxn modelId="{F5758C42-D179-41FB-9812-09FF97F037F8}" type="presOf" srcId="{F0E89962-B22E-4554-A8C1-BCA258DEE737}" destId="{3E2CA35D-ADCB-406A-A3AE-2763DBDF96B3}" srcOrd="0" destOrd="0" presId="urn:microsoft.com/office/officeart/2008/layout/HorizontalMultiLevelHierarchy"/>
    <dgm:cxn modelId="{E3631151-356B-4AB4-AFDD-89CCCDD6E890}" type="presOf" srcId="{8B0948FF-6C54-4655-A9CB-F813E610420C}" destId="{6C0DBD34-9D91-43BD-AEF7-B60AABB4552B}" srcOrd="0" destOrd="0" presId="urn:microsoft.com/office/officeart/2008/layout/HorizontalMultiLevelHierarchy"/>
    <dgm:cxn modelId="{EC3B3A7C-3713-4D26-8041-46E10A516ECC}" type="presOf" srcId="{702E2583-1EE2-4565-80F7-B688F9B9E483}" destId="{E7C30ACB-4A62-4780-BE6A-DFCA4E671100}" srcOrd="0" destOrd="0" presId="urn:microsoft.com/office/officeart/2008/layout/HorizontalMultiLevelHierarchy"/>
    <dgm:cxn modelId="{E68E7E82-FDE5-408B-B77F-54B2FDA1578D}" type="presOf" srcId="{FA4E3865-C2D8-434D-97EC-F82894D7E206}" destId="{C7AD1BAA-B7D3-4476-ABCD-D850DAF84A77}" srcOrd="0" destOrd="0" presId="urn:microsoft.com/office/officeart/2008/layout/HorizontalMultiLevelHierarchy"/>
    <dgm:cxn modelId="{32F34188-4868-43FC-AD6B-7C43ABEE09FF}" type="presOf" srcId="{A6656416-4AE9-4E1D-9390-B0459FC0B459}" destId="{5D7B646A-CB67-4639-AF04-E43D19BCAADD}" srcOrd="0" destOrd="0" presId="urn:microsoft.com/office/officeart/2008/layout/HorizontalMultiLevelHierarchy"/>
    <dgm:cxn modelId="{E692CEA2-A536-496C-A553-884157C7AC4C}" srcId="{FA4E3865-C2D8-434D-97EC-F82894D7E206}" destId="{580AE5CF-2CC1-417A-8F48-B5040B2CFCB6}" srcOrd="3" destOrd="0" parTransId="{EB0E9CCD-CB78-4F7D-888F-B4C99BEEB97F}" sibTransId="{B3325FB3-0DF4-4D4A-9F5D-65A0537A4FB7}"/>
    <dgm:cxn modelId="{ECC4A8A8-3E10-473F-8D60-00DFAC278CD9}" srcId="{FA4E3865-C2D8-434D-97EC-F82894D7E206}" destId="{A6656416-4AE9-4E1D-9390-B0459FC0B459}" srcOrd="0" destOrd="0" parTransId="{F0E89962-B22E-4554-A8C1-BCA258DEE737}" sibTransId="{874AE9DC-FA1F-4585-8050-3B622AC681C2}"/>
    <dgm:cxn modelId="{6EBFA8C2-40B3-4792-8CB4-A27A2108E7D3}" srcId="{FA4E3865-C2D8-434D-97EC-F82894D7E206}" destId="{31E9DF73-4E7A-43CF-8B8E-33A21BF8D4A6}" srcOrd="2" destOrd="0" parTransId="{702E2583-1EE2-4565-80F7-B688F9B9E483}" sibTransId="{F4C529FB-755C-4595-9E10-9C7233730445}"/>
    <dgm:cxn modelId="{1BCB74CD-9683-4721-BA44-0EA7ABCCE216}" type="presOf" srcId="{62F9FC69-EAC7-4F82-8C96-3BF56FADF73A}" destId="{05F28D73-BBD4-48B0-A6A2-A0A051487877}" srcOrd="0" destOrd="0" presId="urn:microsoft.com/office/officeart/2008/layout/HorizontalMultiLevelHierarchy"/>
    <dgm:cxn modelId="{B1E431D3-C34A-49FB-878F-9E42A3C46E88}" type="presOf" srcId="{FC7A2CAD-3D67-4448-A4B1-147E27D3A756}" destId="{CF864CAE-B76A-4AAC-AFD7-DFF17A51824D}" srcOrd="0" destOrd="0" presId="urn:microsoft.com/office/officeart/2008/layout/HorizontalMultiLevelHierarchy"/>
    <dgm:cxn modelId="{CE1E2BEA-E659-45A3-88CD-C607A13B0972}" type="presOf" srcId="{702E2583-1EE2-4565-80F7-B688F9B9E483}" destId="{71930C87-591B-42D2-BB7A-98BE421612CE}" srcOrd="1" destOrd="0" presId="urn:microsoft.com/office/officeart/2008/layout/HorizontalMultiLevelHierarchy"/>
    <dgm:cxn modelId="{EA036CF4-0AC9-4B70-B127-A3184C3D23B5}" type="presOf" srcId="{EB0E9CCD-CB78-4F7D-888F-B4C99BEEB97F}" destId="{379F1181-C757-42CB-95F5-9DD41AE91D10}" srcOrd="1" destOrd="0" presId="urn:microsoft.com/office/officeart/2008/layout/HorizontalMultiLevelHierarchy"/>
    <dgm:cxn modelId="{97E512FC-D13B-444E-A4FB-0E6DEB5E6C96}" type="presOf" srcId="{F0E89962-B22E-4554-A8C1-BCA258DEE737}" destId="{806A56B2-16D4-4C27-8C09-996C9407B875}" srcOrd="1" destOrd="0" presId="urn:microsoft.com/office/officeart/2008/layout/HorizontalMultiLevelHierarchy"/>
    <dgm:cxn modelId="{7333F1FC-4A59-440E-BCAB-131D2B7A7781}" srcId="{8B0948FF-6C54-4655-A9CB-F813E610420C}" destId="{FA4E3865-C2D8-434D-97EC-F82894D7E206}" srcOrd="0" destOrd="0" parTransId="{EF1F51E8-F9C9-48D6-9CD1-6385601D43EE}" sibTransId="{115A3403-D96B-4FA6-A827-4A0C23885B1B}"/>
    <dgm:cxn modelId="{2B1673ED-515F-437A-B415-B1527783B650}" type="presParOf" srcId="{6C0DBD34-9D91-43BD-AEF7-B60AABB4552B}" destId="{2F63F343-AC05-4BA4-8B0C-20A883D52042}" srcOrd="0" destOrd="0" presId="urn:microsoft.com/office/officeart/2008/layout/HorizontalMultiLevelHierarchy"/>
    <dgm:cxn modelId="{18FD6532-B6AF-4B3F-9C12-9CDF0D1C18D3}" type="presParOf" srcId="{2F63F343-AC05-4BA4-8B0C-20A883D52042}" destId="{C7AD1BAA-B7D3-4476-ABCD-D850DAF84A77}" srcOrd="0" destOrd="0" presId="urn:microsoft.com/office/officeart/2008/layout/HorizontalMultiLevelHierarchy"/>
    <dgm:cxn modelId="{452F90EB-5F46-41B3-B35F-E5C3544E8BC7}" type="presParOf" srcId="{2F63F343-AC05-4BA4-8B0C-20A883D52042}" destId="{AAA3E7E5-9C4A-420C-9D43-0382054622C0}" srcOrd="1" destOrd="0" presId="urn:microsoft.com/office/officeart/2008/layout/HorizontalMultiLevelHierarchy"/>
    <dgm:cxn modelId="{B181FDE1-1F6A-4E9D-87F1-3FCF256AC15D}" type="presParOf" srcId="{AAA3E7E5-9C4A-420C-9D43-0382054622C0}" destId="{3E2CA35D-ADCB-406A-A3AE-2763DBDF96B3}" srcOrd="0" destOrd="0" presId="urn:microsoft.com/office/officeart/2008/layout/HorizontalMultiLevelHierarchy"/>
    <dgm:cxn modelId="{CA9775DC-F09B-4CF8-95D5-4F0A853F89AC}" type="presParOf" srcId="{3E2CA35D-ADCB-406A-A3AE-2763DBDF96B3}" destId="{806A56B2-16D4-4C27-8C09-996C9407B875}" srcOrd="0" destOrd="0" presId="urn:microsoft.com/office/officeart/2008/layout/HorizontalMultiLevelHierarchy"/>
    <dgm:cxn modelId="{7B40AAAB-F728-461A-B9D8-3C9CD87569F3}" type="presParOf" srcId="{AAA3E7E5-9C4A-420C-9D43-0382054622C0}" destId="{8D3DD09B-E4D2-4298-9009-1E770E761E23}" srcOrd="1" destOrd="0" presId="urn:microsoft.com/office/officeart/2008/layout/HorizontalMultiLevelHierarchy"/>
    <dgm:cxn modelId="{E066E319-0103-40AE-A850-FCA5D84A8C7C}" type="presParOf" srcId="{8D3DD09B-E4D2-4298-9009-1E770E761E23}" destId="{5D7B646A-CB67-4639-AF04-E43D19BCAADD}" srcOrd="0" destOrd="0" presId="urn:microsoft.com/office/officeart/2008/layout/HorizontalMultiLevelHierarchy"/>
    <dgm:cxn modelId="{EED5E9F0-EC67-4A45-ADDE-D68938063F33}" type="presParOf" srcId="{8D3DD09B-E4D2-4298-9009-1E770E761E23}" destId="{004284BD-7C95-4EDC-A6D6-F35AFAE47AEA}" srcOrd="1" destOrd="0" presId="urn:microsoft.com/office/officeart/2008/layout/HorizontalMultiLevelHierarchy"/>
    <dgm:cxn modelId="{1F06322E-46AA-4B15-90F1-687AF0C2B35E}" type="presParOf" srcId="{AAA3E7E5-9C4A-420C-9D43-0382054622C0}" destId="{05F28D73-BBD4-48B0-A6A2-A0A051487877}" srcOrd="2" destOrd="0" presId="urn:microsoft.com/office/officeart/2008/layout/HorizontalMultiLevelHierarchy"/>
    <dgm:cxn modelId="{066617E3-6E49-4A7B-B3C6-793DF9AC28BB}" type="presParOf" srcId="{05F28D73-BBD4-48B0-A6A2-A0A051487877}" destId="{7FDCC34B-CA9F-4E3F-A6EA-323C06D65CEC}" srcOrd="0" destOrd="0" presId="urn:microsoft.com/office/officeart/2008/layout/HorizontalMultiLevelHierarchy"/>
    <dgm:cxn modelId="{A927526A-8C8C-42E6-8B46-696475C70FA7}" type="presParOf" srcId="{AAA3E7E5-9C4A-420C-9D43-0382054622C0}" destId="{E07AC0B2-EA01-497B-872C-890792242D99}" srcOrd="3" destOrd="0" presId="urn:microsoft.com/office/officeart/2008/layout/HorizontalMultiLevelHierarchy"/>
    <dgm:cxn modelId="{03D208C3-8CED-4C89-921A-49CFB55955C0}" type="presParOf" srcId="{E07AC0B2-EA01-497B-872C-890792242D99}" destId="{CF864CAE-B76A-4AAC-AFD7-DFF17A51824D}" srcOrd="0" destOrd="0" presId="urn:microsoft.com/office/officeart/2008/layout/HorizontalMultiLevelHierarchy"/>
    <dgm:cxn modelId="{31AFABF3-4D02-4D13-A23C-1619BFC55724}" type="presParOf" srcId="{E07AC0B2-EA01-497B-872C-890792242D99}" destId="{BE174C2E-BCD9-4547-B3C4-08FC62FCD99C}" srcOrd="1" destOrd="0" presId="urn:microsoft.com/office/officeart/2008/layout/HorizontalMultiLevelHierarchy"/>
    <dgm:cxn modelId="{1A3A5C74-ACD5-4820-B326-4740ACD8DAD7}" type="presParOf" srcId="{AAA3E7E5-9C4A-420C-9D43-0382054622C0}" destId="{E7C30ACB-4A62-4780-BE6A-DFCA4E671100}" srcOrd="4" destOrd="0" presId="urn:microsoft.com/office/officeart/2008/layout/HorizontalMultiLevelHierarchy"/>
    <dgm:cxn modelId="{AF0563BD-4B08-4BF7-939D-6DBB89BEA612}" type="presParOf" srcId="{E7C30ACB-4A62-4780-BE6A-DFCA4E671100}" destId="{71930C87-591B-42D2-BB7A-98BE421612CE}" srcOrd="0" destOrd="0" presId="urn:microsoft.com/office/officeart/2008/layout/HorizontalMultiLevelHierarchy"/>
    <dgm:cxn modelId="{9B18F959-161A-4C82-8DC3-E7C2197F312A}" type="presParOf" srcId="{AAA3E7E5-9C4A-420C-9D43-0382054622C0}" destId="{DB57FD45-B547-4339-8F98-E800F09EFE2A}" srcOrd="5" destOrd="0" presId="urn:microsoft.com/office/officeart/2008/layout/HorizontalMultiLevelHierarchy"/>
    <dgm:cxn modelId="{73389A6D-DF3B-481D-B49F-E50DA6DA1BB9}" type="presParOf" srcId="{DB57FD45-B547-4339-8F98-E800F09EFE2A}" destId="{755D5E97-B9A8-48F4-ADE0-C6942240FA10}" srcOrd="0" destOrd="0" presId="urn:microsoft.com/office/officeart/2008/layout/HorizontalMultiLevelHierarchy"/>
    <dgm:cxn modelId="{FAA7FC70-F7B9-4D58-98EF-AA3EB400C49B}" type="presParOf" srcId="{DB57FD45-B547-4339-8F98-E800F09EFE2A}" destId="{52BAB1C6-7192-4AB8-B724-4417DE77725D}" srcOrd="1" destOrd="0" presId="urn:microsoft.com/office/officeart/2008/layout/HorizontalMultiLevelHierarchy"/>
    <dgm:cxn modelId="{2F22CC0A-F4F4-402F-A257-1D56412A58E7}" type="presParOf" srcId="{AAA3E7E5-9C4A-420C-9D43-0382054622C0}" destId="{8A4DDFB2-1628-494A-A70F-559CAA9DE2AE}" srcOrd="6" destOrd="0" presId="urn:microsoft.com/office/officeart/2008/layout/HorizontalMultiLevelHierarchy"/>
    <dgm:cxn modelId="{8FE691FF-EC78-4051-B23E-30B62B6728E8}" type="presParOf" srcId="{8A4DDFB2-1628-494A-A70F-559CAA9DE2AE}" destId="{379F1181-C757-42CB-95F5-9DD41AE91D10}" srcOrd="0" destOrd="0" presId="urn:microsoft.com/office/officeart/2008/layout/HorizontalMultiLevelHierarchy"/>
    <dgm:cxn modelId="{B09ACDD6-8B52-4700-8925-9BB422F7252D}" type="presParOf" srcId="{AAA3E7E5-9C4A-420C-9D43-0382054622C0}" destId="{BF86EB3A-69F9-4D32-9965-8F91D71099CF}" srcOrd="7" destOrd="0" presId="urn:microsoft.com/office/officeart/2008/layout/HorizontalMultiLevelHierarchy"/>
    <dgm:cxn modelId="{CD575CE6-4BDB-475D-829C-59957AB7B5DB}" type="presParOf" srcId="{BF86EB3A-69F9-4D32-9965-8F91D71099CF}" destId="{86192E0F-6DFD-46C2-9C79-591DC57F04AC}" srcOrd="0" destOrd="0" presId="urn:microsoft.com/office/officeart/2008/layout/HorizontalMultiLevelHierarchy"/>
    <dgm:cxn modelId="{17FEE891-F50F-4E10-9A11-36B88451798D}" type="presParOf" srcId="{BF86EB3A-69F9-4D32-9965-8F91D71099CF}" destId="{D2430ED6-8C8F-4F09-9350-F98A5997C00A}"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0B5A8-4483-4B30-B3CC-59D8EE9233CA}"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73716F5A-6155-49E7-B757-A15493ABC9B1}">
      <dgm:prSet phldrT="[Text]" custT="1"/>
      <dgm:spPr>
        <a:solidFill>
          <a:srgbClr val="407CCA"/>
        </a:solidFill>
        <a:ln>
          <a:noFill/>
        </a:ln>
      </dgm:spPr>
      <dgm:t>
        <a:bodyPr/>
        <a:lstStyle/>
        <a:p>
          <a:r>
            <a:rPr lang="es-ES" sz="2400" b="1">
              <a:solidFill>
                <a:schemeClr val="bg1"/>
              </a:solidFill>
              <a:latin typeface="Arial" panose="020B0604020202020204" pitchFamily="34" charset="0"/>
              <a:cs typeface="Arial" panose="020B0604020202020204" pitchFamily="34" charset="0"/>
            </a:rPr>
            <a:t>Socio</a:t>
          </a:r>
        </a:p>
      </dgm:t>
    </dgm:pt>
    <dgm:pt modelId="{25CCC3DF-E414-4C81-B7E9-8165801B9256}" type="parTrans" cxnId="{4C080BAF-D3B5-482B-AFE8-3A5B045CC6C1}">
      <dgm:prSet/>
      <dgm:spPr/>
      <dgm:t>
        <a:bodyPr/>
        <a:lstStyle/>
        <a:p>
          <a:endParaRPr lang="en-US"/>
        </a:p>
      </dgm:t>
    </dgm:pt>
    <dgm:pt modelId="{AA5414B8-8D77-4B90-AA66-EF671C22EDC7}" type="sibTrans" cxnId="{4C080BAF-D3B5-482B-AFE8-3A5B045CC6C1}">
      <dgm:prSet/>
      <dgm:spPr/>
      <dgm:t>
        <a:bodyPr/>
        <a:lstStyle/>
        <a:p>
          <a:endParaRPr lang="en-US"/>
        </a:p>
      </dgm:t>
    </dgm:pt>
    <dgm:pt modelId="{EBF0C75C-C94F-4099-9E21-38DAADBEB13E}">
      <dgm:prSet phldrT="[Text]" custT="1"/>
      <dgm:spPr>
        <a:solidFill>
          <a:srgbClr val="FFC000"/>
        </a:solidFill>
        <a:ln>
          <a:noFill/>
        </a:ln>
      </dgm:spPr>
      <dgm:t>
        <a:bodyPr/>
        <a:lstStyle/>
        <a:p>
          <a:r>
            <a:rPr lang="es-ES" sz="1500" b="1" dirty="0">
              <a:solidFill>
                <a:srgbClr val="002060"/>
              </a:solidFill>
              <a:latin typeface="Arial" panose="020B0604020202020204" pitchFamily="34" charset="0"/>
              <a:cs typeface="Arial" panose="020B0604020202020204" pitchFamily="34" charset="0"/>
            </a:rPr>
            <a:t>Afiliación/ Asesor de extensión</a:t>
          </a:r>
        </a:p>
      </dgm:t>
    </dgm:pt>
    <dgm:pt modelId="{F9434703-37A4-487E-A282-511372CADDF6}" type="parTrans" cxnId="{77597879-7425-4305-810C-9B3A9FBBCE1B}">
      <dgm:prSet/>
      <dgm:spPr>
        <a:solidFill>
          <a:schemeClr val="bg1"/>
        </a:solidFill>
      </dgm:spPr>
      <dgm:t>
        <a:bodyPr/>
        <a:lstStyle/>
        <a:p>
          <a:endParaRPr lang="en-US"/>
        </a:p>
      </dgm:t>
    </dgm:pt>
    <dgm:pt modelId="{D881FF3E-4421-4F46-BAAA-CA714A150537}" type="sibTrans" cxnId="{77597879-7425-4305-810C-9B3A9FBBCE1B}">
      <dgm:prSet/>
      <dgm:spPr/>
      <dgm:t>
        <a:bodyPr/>
        <a:lstStyle/>
        <a:p>
          <a:endParaRPr lang="en-US"/>
        </a:p>
      </dgm:t>
    </dgm:pt>
    <dgm:pt modelId="{30BC643E-DCCA-4D51-9476-5880560DB55F}">
      <dgm:prSet phldrT="[Text]"/>
      <dgm:spPr>
        <a:solidFill>
          <a:srgbClr val="FFC000"/>
        </a:solidFill>
        <a:ln>
          <a:noFill/>
        </a:ln>
      </dgm:spPr>
      <dgm:t>
        <a:bodyPr/>
        <a:lstStyle/>
        <a:p>
          <a:r>
            <a:rPr lang="es-ES" b="1">
              <a:solidFill>
                <a:srgbClr val="002060"/>
              </a:solidFill>
              <a:latin typeface="Arial" panose="020B0604020202020204" pitchFamily="34" charset="0"/>
              <a:cs typeface="Arial" panose="020B0604020202020204" pitchFamily="34" charset="0"/>
            </a:rPr>
            <a:t>Líderes de club</a:t>
          </a:r>
        </a:p>
      </dgm:t>
    </dgm:pt>
    <dgm:pt modelId="{F19C5CD2-8735-4F01-88D8-0A4384755B28}" type="parTrans" cxnId="{963D48E1-6DB4-4B86-B292-C206BD9F444B}">
      <dgm:prSet/>
      <dgm:spPr>
        <a:solidFill>
          <a:schemeClr val="bg1"/>
        </a:solidFill>
      </dgm:spPr>
      <dgm:t>
        <a:bodyPr/>
        <a:lstStyle/>
        <a:p>
          <a:endParaRPr lang="en-US"/>
        </a:p>
      </dgm:t>
    </dgm:pt>
    <dgm:pt modelId="{1CFAE027-9B2D-4FE6-9BA3-AADA6636AAFF}" type="sibTrans" cxnId="{963D48E1-6DB4-4B86-B292-C206BD9F444B}">
      <dgm:prSet/>
      <dgm:spPr/>
      <dgm:t>
        <a:bodyPr/>
        <a:lstStyle/>
        <a:p>
          <a:endParaRPr lang="en-US"/>
        </a:p>
      </dgm:t>
    </dgm:pt>
    <dgm:pt modelId="{F4828A50-DF1E-43AA-9CF2-988A75EDEDA8}">
      <dgm:prSet phldrT="[Text]"/>
      <dgm:spPr>
        <a:solidFill>
          <a:srgbClr val="FFC000"/>
        </a:solidFill>
        <a:ln>
          <a:noFill/>
        </a:ln>
      </dgm:spPr>
      <dgm:t>
        <a:bodyPr/>
        <a:lstStyle/>
        <a:p>
          <a:r>
            <a:rPr lang="es-ES" b="1">
              <a:solidFill>
                <a:srgbClr val="002060"/>
              </a:solidFill>
              <a:latin typeface="Arial" panose="020B0604020202020204" pitchFamily="34" charset="0"/>
              <a:cs typeface="Arial" panose="020B0604020202020204" pitchFamily="34" charset="0"/>
            </a:rPr>
            <a:t>GAT</a:t>
          </a:r>
        </a:p>
      </dgm:t>
    </dgm:pt>
    <dgm:pt modelId="{382E57E1-636D-428E-9BFB-9CCA05535197}" type="parTrans" cxnId="{CCB0C249-B512-4083-8E1A-16BF0D578E76}">
      <dgm:prSet/>
      <dgm:spPr>
        <a:solidFill>
          <a:schemeClr val="bg1"/>
        </a:solidFill>
      </dgm:spPr>
      <dgm:t>
        <a:bodyPr/>
        <a:lstStyle/>
        <a:p>
          <a:endParaRPr lang="en-US"/>
        </a:p>
      </dgm:t>
    </dgm:pt>
    <dgm:pt modelId="{45930B75-6C96-4294-8EA7-93FA51526232}" type="sibTrans" cxnId="{CCB0C249-B512-4083-8E1A-16BF0D578E76}">
      <dgm:prSet/>
      <dgm:spPr/>
      <dgm:t>
        <a:bodyPr/>
        <a:lstStyle/>
        <a:p>
          <a:endParaRPr lang="en-US"/>
        </a:p>
      </dgm:t>
    </dgm:pt>
    <dgm:pt modelId="{93A8B17C-984C-4CF0-AF0F-27D267372E6A}">
      <dgm:prSet phldrT="[Text]"/>
      <dgm:spPr>
        <a:solidFill>
          <a:srgbClr val="FFC000"/>
        </a:solidFill>
        <a:ln>
          <a:noFill/>
        </a:ln>
      </dgm:spPr>
      <dgm:t>
        <a:bodyPr/>
        <a:lstStyle/>
        <a:p>
          <a:r>
            <a:rPr lang="es-ES" b="1">
              <a:solidFill>
                <a:srgbClr val="002060"/>
              </a:solidFill>
              <a:latin typeface="Arial" panose="020B0604020202020204" pitchFamily="34" charset="0"/>
              <a:cs typeface="Arial" panose="020B0604020202020204" pitchFamily="34" charset="0"/>
            </a:rPr>
            <a:t>Jefes de zona o región</a:t>
          </a:r>
        </a:p>
      </dgm:t>
    </dgm:pt>
    <dgm:pt modelId="{6864F616-06DF-4BDB-9186-ED8D47521341}" type="parTrans" cxnId="{0CF5C90A-43B9-4F50-A1B9-82406BD087D5}">
      <dgm:prSet/>
      <dgm:spPr>
        <a:solidFill>
          <a:schemeClr val="bg1"/>
        </a:solidFill>
      </dgm:spPr>
      <dgm:t>
        <a:bodyPr/>
        <a:lstStyle/>
        <a:p>
          <a:endParaRPr lang="en-US"/>
        </a:p>
      </dgm:t>
    </dgm:pt>
    <dgm:pt modelId="{2D859E22-83DA-47D6-B078-854BFA011387}" type="sibTrans" cxnId="{0CF5C90A-43B9-4F50-A1B9-82406BD087D5}">
      <dgm:prSet/>
      <dgm:spPr/>
      <dgm:t>
        <a:bodyPr/>
        <a:lstStyle/>
        <a:p>
          <a:endParaRPr lang="en-US"/>
        </a:p>
      </dgm:t>
    </dgm:pt>
    <dgm:pt modelId="{6E1FEDFE-6A27-444A-B2F4-BD166C6BA7E9}">
      <dgm:prSet phldrT="[Text]"/>
      <dgm:spPr>
        <a:solidFill>
          <a:srgbClr val="FFC000"/>
        </a:solidFill>
        <a:ln>
          <a:noFill/>
        </a:ln>
      </dgm:spPr>
      <dgm:t>
        <a:bodyPr/>
        <a:lstStyle/>
        <a:p>
          <a:r>
            <a:rPr lang="es-ES" b="1">
              <a:solidFill>
                <a:srgbClr val="002060"/>
              </a:solidFill>
              <a:latin typeface="Arial" panose="020B0604020202020204" pitchFamily="34" charset="0"/>
              <a:cs typeface="Arial" panose="020B0604020202020204" pitchFamily="34" charset="0"/>
            </a:rPr>
            <a:t>Otros socios</a:t>
          </a:r>
        </a:p>
      </dgm:t>
    </dgm:pt>
    <dgm:pt modelId="{B7297A2E-3A58-4927-918C-E71C021BEF5D}" type="parTrans" cxnId="{6AEF1D8E-173B-4EEF-ADC5-8615478A278E}">
      <dgm:prSet/>
      <dgm:spPr>
        <a:solidFill>
          <a:schemeClr val="bg1"/>
        </a:solidFill>
      </dgm:spPr>
      <dgm:t>
        <a:bodyPr/>
        <a:lstStyle/>
        <a:p>
          <a:endParaRPr lang="en-US"/>
        </a:p>
      </dgm:t>
    </dgm:pt>
    <dgm:pt modelId="{A865BFC5-5729-4157-8E34-86798C56E90B}" type="sibTrans" cxnId="{6AEF1D8E-173B-4EEF-ADC5-8615478A278E}">
      <dgm:prSet/>
      <dgm:spPr/>
      <dgm:t>
        <a:bodyPr/>
        <a:lstStyle/>
        <a:p>
          <a:endParaRPr lang="en-US"/>
        </a:p>
      </dgm:t>
    </dgm:pt>
    <dgm:pt modelId="{3C0E2344-84D5-481A-B712-34D8E50BEC32}">
      <dgm:prSet phldrT="[Text]"/>
      <dgm:spPr>
        <a:solidFill>
          <a:srgbClr val="FFC000"/>
        </a:solidFill>
        <a:ln>
          <a:noFill/>
        </a:ln>
      </dgm:spPr>
      <dgm:t>
        <a:bodyPr/>
        <a:lstStyle/>
        <a:p>
          <a:r>
            <a:rPr lang="es-ES" b="1">
              <a:solidFill>
                <a:srgbClr val="002060"/>
              </a:solidFill>
              <a:latin typeface="Arial" panose="020B0604020202020204" pitchFamily="34" charset="0"/>
              <a:cs typeface="Arial" panose="020B0604020202020204" pitchFamily="34" charset="0"/>
            </a:rPr>
            <a:t>Coordinadores de Clubes Especializados</a:t>
          </a:r>
        </a:p>
      </dgm:t>
    </dgm:pt>
    <dgm:pt modelId="{F6CF637E-461F-4EB3-BCD0-5E0B6890FCE6}" type="parTrans" cxnId="{118F8CDC-3187-4B01-90CB-282F0FD8E9DB}">
      <dgm:prSet/>
      <dgm:spPr>
        <a:solidFill>
          <a:schemeClr val="bg1"/>
        </a:solidFill>
      </dgm:spPr>
      <dgm:t>
        <a:bodyPr/>
        <a:lstStyle/>
        <a:p>
          <a:endParaRPr lang="en-US"/>
        </a:p>
      </dgm:t>
    </dgm:pt>
    <dgm:pt modelId="{BB1BE482-019E-4AE5-998B-94D8B110EB36}" type="sibTrans" cxnId="{118F8CDC-3187-4B01-90CB-282F0FD8E9DB}">
      <dgm:prSet/>
      <dgm:spPr/>
      <dgm:t>
        <a:bodyPr/>
        <a:lstStyle/>
        <a:p>
          <a:endParaRPr lang="en-US"/>
        </a:p>
      </dgm:t>
    </dgm:pt>
    <dgm:pt modelId="{8EA0F3E1-8D45-44F7-81DF-47A0739D70F6}" type="pres">
      <dgm:prSet presAssocID="{9490B5A8-4483-4B30-B3CC-59D8EE9233CA}" presName="cycle" presStyleCnt="0">
        <dgm:presLayoutVars>
          <dgm:chMax val="1"/>
          <dgm:dir/>
          <dgm:animLvl val="ctr"/>
          <dgm:resizeHandles val="exact"/>
        </dgm:presLayoutVars>
      </dgm:prSet>
      <dgm:spPr/>
    </dgm:pt>
    <dgm:pt modelId="{3F579E5E-AC47-470C-A579-B311BB2F9FAA}" type="pres">
      <dgm:prSet presAssocID="{73716F5A-6155-49E7-B757-A15493ABC9B1}" presName="centerShape" presStyleLbl="node0" presStyleIdx="0" presStyleCnt="1"/>
      <dgm:spPr/>
    </dgm:pt>
    <dgm:pt modelId="{86D911DE-0672-4F86-BFFF-200633F62CFD}" type="pres">
      <dgm:prSet presAssocID="{F9434703-37A4-487E-A282-511372CADDF6}" presName="parTrans" presStyleLbl="bgSibTrans2D1" presStyleIdx="0" presStyleCnt="6"/>
      <dgm:spPr/>
    </dgm:pt>
    <dgm:pt modelId="{398D3E13-4784-4CA8-8BC3-0D67A3A495BC}" type="pres">
      <dgm:prSet presAssocID="{EBF0C75C-C94F-4099-9E21-38DAADBEB13E}" presName="node" presStyleLbl="node1" presStyleIdx="0" presStyleCnt="6">
        <dgm:presLayoutVars>
          <dgm:bulletEnabled val="1"/>
        </dgm:presLayoutVars>
      </dgm:prSet>
      <dgm:spPr>
        <a:prstGeom prst="rect">
          <a:avLst/>
        </a:prstGeom>
      </dgm:spPr>
    </dgm:pt>
    <dgm:pt modelId="{88FA2379-EF0E-4A7A-B184-8088BB3D4863}" type="pres">
      <dgm:prSet presAssocID="{6864F616-06DF-4BDB-9186-ED8D47521341}" presName="parTrans" presStyleLbl="bgSibTrans2D1" presStyleIdx="1" presStyleCnt="6"/>
      <dgm:spPr/>
    </dgm:pt>
    <dgm:pt modelId="{7515A8CB-4EA4-4F54-8D9C-E1F21862252D}" type="pres">
      <dgm:prSet presAssocID="{93A8B17C-984C-4CF0-AF0F-27D267372E6A}" presName="node" presStyleLbl="node1" presStyleIdx="1" presStyleCnt="6">
        <dgm:presLayoutVars>
          <dgm:bulletEnabled val="1"/>
        </dgm:presLayoutVars>
      </dgm:prSet>
      <dgm:spPr>
        <a:prstGeom prst="rect">
          <a:avLst/>
        </a:prstGeom>
      </dgm:spPr>
    </dgm:pt>
    <dgm:pt modelId="{63DADE17-2089-41F5-9E83-D054BB9A8320}" type="pres">
      <dgm:prSet presAssocID="{B7297A2E-3A58-4927-918C-E71C021BEF5D}" presName="parTrans" presStyleLbl="bgSibTrans2D1" presStyleIdx="2" presStyleCnt="6"/>
      <dgm:spPr/>
    </dgm:pt>
    <dgm:pt modelId="{C2DF22C7-1032-4F7C-8871-D82C933AA4B4}" type="pres">
      <dgm:prSet presAssocID="{6E1FEDFE-6A27-444A-B2F4-BD166C6BA7E9}" presName="node" presStyleLbl="node1" presStyleIdx="2" presStyleCnt="6">
        <dgm:presLayoutVars>
          <dgm:bulletEnabled val="1"/>
        </dgm:presLayoutVars>
      </dgm:prSet>
      <dgm:spPr>
        <a:prstGeom prst="rect">
          <a:avLst/>
        </a:prstGeom>
      </dgm:spPr>
    </dgm:pt>
    <dgm:pt modelId="{36DFAC45-C0BC-4881-AF7A-AFE834D3B062}" type="pres">
      <dgm:prSet presAssocID="{F19C5CD2-8735-4F01-88D8-0A4384755B28}" presName="parTrans" presStyleLbl="bgSibTrans2D1" presStyleIdx="3" presStyleCnt="6"/>
      <dgm:spPr/>
    </dgm:pt>
    <dgm:pt modelId="{C19C4EBF-C178-497E-AA30-1D1447882891}" type="pres">
      <dgm:prSet presAssocID="{30BC643E-DCCA-4D51-9476-5880560DB55F}" presName="node" presStyleLbl="node1" presStyleIdx="3" presStyleCnt="6">
        <dgm:presLayoutVars>
          <dgm:bulletEnabled val="1"/>
        </dgm:presLayoutVars>
      </dgm:prSet>
      <dgm:spPr>
        <a:prstGeom prst="rect">
          <a:avLst/>
        </a:prstGeom>
      </dgm:spPr>
    </dgm:pt>
    <dgm:pt modelId="{62FE3045-54E4-478D-B88E-2C467F2B7764}" type="pres">
      <dgm:prSet presAssocID="{382E57E1-636D-428E-9BFB-9CCA05535197}" presName="parTrans" presStyleLbl="bgSibTrans2D1" presStyleIdx="4" presStyleCnt="6"/>
      <dgm:spPr/>
    </dgm:pt>
    <dgm:pt modelId="{3F9D558D-BF65-4660-8EB3-28F0C2CF71DB}" type="pres">
      <dgm:prSet presAssocID="{F4828A50-DF1E-43AA-9CF2-988A75EDEDA8}" presName="node" presStyleLbl="node1" presStyleIdx="4" presStyleCnt="6">
        <dgm:presLayoutVars>
          <dgm:bulletEnabled val="1"/>
        </dgm:presLayoutVars>
      </dgm:prSet>
      <dgm:spPr>
        <a:prstGeom prst="rect">
          <a:avLst/>
        </a:prstGeom>
      </dgm:spPr>
    </dgm:pt>
    <dgm:pt modelId="{56D14699-91A9-42B4-A201-CDFC90796532}" type="pres">
      <dgm:prSet presAssocID="{F6CF637E-461F-4EB3-BCD0-5E0B6890FCE6}" presName="parTrans" presStyleLbl="bgSibTrans2D1" presStyleIdx="5" presStyleCnt="6"/>
      <dgm:spPr/>
    </dgm:pt>
    <dgm:pt modelId="{AEA584AC-0536-46CD-91A2-925670881471}" type="pres">
      <dgm:prSet presAssocID="{3C0E2344-84D5-481A-B712-34D8E50BEC32}" presName="node" presStyleLbl="node1" presStyleIdx="5" presStyleCnt="6">
        <dgm:presLayoutVars>
          <dgm:bulletEnabled val="1"/>
        </dgm:presLayoutVars>
      </dgm:prSet>
      <dgm:spPr>
        <a:prstGeom prst="rect">
          <a:avLst/>
        </a:prstGeom>
      </dgm:spPr>
    </dgm:pt>
  </dgm:ptLst>
  <dgm:cxnLst>
    <dgm:cxn modelId="{0CF5C90A-43B9-4F50-A1B9-82406BD087D5}" srcId="{73716F5A-6155-49E7-B757-A15493ABC9B1}" destId="{93A8B17C-984C-4CF0-AF0F-27D267372E6A}" srcOrd="1" destOrd="0" parTransId="{6864F616-06DF-4BDB-9186-ED8D47521341}" sibTransId="{2D859E22-83DA-47D6-B078-854BFA011387}"/>
    <dgm:cxn modelId="{774A3F26-B1D7-4801-91F9-96B184F92596}" type="presOf" srcId="{382E57E1-636D-428E-9BFB-9CCA05535197}" destId="{62FE3045-54E4-478D-B88E-2C467F2B7764}" srcOrd="0" destOrd="0" presId="urn:microsoft.com/office/officeart/2005/8/layout/radial4"/>
    <dgm:cxn modelId="{C60F3E5F-4F77-4138-91BC-D6CD61866321}" type="presOf" srcId="{F4828A50-DF1E-43AA-9CF2-988A75EDEDA8}" destId="{3F9D558D-BF65-4660-8EB3-28F0C2CF71DB}" srcOrd="0" destOrd="0" presId="urn:microsoft.com/office/officeart/2005/8/layout/radial4"/>
    <dgm:cxn modelId="{CCB0C249-B512-4083-8E1A-16BF0D578E76}" srcId="{73716F5A-6155-49E7-B757-A15493ABC9B1}" destId="{F4828A50-DF1E-43AA-9CF2-988A75EDEDA8}" srcOrd="4" destOrd="0" parTransId="{382E57E1-636D-428E-9BFB-9CCA05535197}" sibTransId="{45930B75-6C96-4294-8EA7-93FA51526232}"/>
    <dgm:cxn modelId="{5679AE72-7D66-4E96-83C6-83CA4D3A111B}" type="presOf" srcId="{73716F5A-6155-49E7-B757-A15493ABC9B1}" destId="{3F579E5E-AC47-470C-A579-B311BB2F9FAA}" srcOrd="0" destOrd="0" presId="urn:microsoft.com/office/officeart/2005/8/layout/radial4"/>
    <dgm:cxn modelId="{8F9C5D76-161A-4A41-B2AD-28E67395494A}" type="presOf" srcId="{9490B5A8-4483-4B30-B3CC-59D8EE9233CA}" destId="{8EA0F3E1-8D45-44F7-81DF-47A0739D70F6}" srcOrd="0" destOrd="0" presId="urn:microsoft.com/office/officeart/2005/8/layout/radial4"/>
    <dgm:cxn modelId="{77597879-7425-4305-810C-9B3A9FBBCE1B}" srcId="{73716F5A-6155-49E7-B757-A15493ABC9B1}" destId="{EBF0C75C-C94F-4099-9E21-38DAADBEB13E}" srcOrd="0" destOrd="0" parTransId="{F9434703-37A4-487E-A282-511372CADDF6}" sibTransId="{D881FF3E-4421-4F46-BAAA-CA714A150537}"/>
    <dgm:cxn modelId="{A7B90981-EE16-49CF-B528-EFEDF00D438B}" type="presOf" srcId="{6864F616-06DF-4BDB-9186-ED8D47521341}" destId="{88FA2379-EF0E-4A7A-B184-8088BB3D4863}" srcOrd="0" destOrd="0" presId="urn:microsoft.com/office/officeart/2005/8/layout/radial4"/>
    <dgm:cxn modelId="{A4DAD785-6498-4CFC-BB1B-E7E7E311D581}" type="presOf" srcId="{30BC643E-DCCA-4D51-9476-5880560DB55F}" destId="{C19C4EBF-C178-497E-AA30-1D1447882891}" srcOrd="0" destOrd="0" presId="urn:microsoft.com/office/officeart/2005/8/layout/radial4"/>
    <dgm:cxn modelId="{6AEF1D8E-173B-4EEF-ADC5-8615478A278E}" srcId="{73716F5A-6155-49E7-B757-A15493ABC9B1}" destId="{6E1FEDFE-6A27-444A-B2F4-BD166C6BA7E9}" srcOrd="2" destOrd="0" parTransId="{B7297A2E-3A58-4927-918C-E71C021BEF5D}" sibTransId="{A865BFC5-5729-4157-8E34-86798C56E90B}"/>
    <dgm:cxn modelId="{20C663A1-AD14-4648-B0BF-FDFAAFFF67AB}" type="presOf" srcId="{93A8B17C-984C-4CF0-AF0F-27D267372E6A}" destId="{7515A8CB-4EA4-4F54-8D9C-E1F21862252D}" srcOrd="0" destOrd="0" presId="urn:microsoft.com/office/officeart/2005/8/layout/radial4"/>
    <dgm:cxn modelId="{60D0DFA1-44E3-41C5-9B04-30E520F05B82}" type="presOf" srcId="{3C0E2344-84D5-481A-B712-34D8E50BEC32}" destId="{AEA584AC-0536-46CD-91A2-925670881471}" srcOrd="0" destOrd="0" presId="urn:microsoft.com/office/officeart/2005/8/layout/radial4"/>
    <dgm:cxn modelId="{BA2E5AA3-73EE-4FA5-9815-3394B84366AB}" type="presOf" srcId="{6E1FEDFE-6A27-444A-B2F4-BD166C6BA7E9}" destId="{C2DF22C7-1032-4F7C-8871-D82C933AA4B4}" srcOrd="0" destOrd="0" presId="urn:microsoft.com/office/officeart/2005/8/layout/radial4"/>
    <dgm:cxn modelId="{370C16AD-B1ED-4CE6-B7D4-D96A29140583}" type="presOf" srcId="{F19C5CD2-8735-4F01-88D8-0A4384755B28}" destId="{36DFAC45-C0BC-4881-AF7A-AFE834D3B062}" srcOrd="0" destOrd="0" presId="urn:microsoft.com/office/officeart/2005/8/layout/radial4"/>
    <dgm:cxn modelId="{4C080BAF-D3B5-482B-AFE8-3A5B045CC6C1}" srcId="{9490B5A8-4483-4B30-B3CC-59D8EE9233CA}" destId="{73716F5A-6155-49E7-B757-A15493ABC9B1}" srcOrd="0" destOrd="0" parTransId="{25CCC3DF-E414-4C81-B7E9-8165801B9256}" sibTransId="{AA5414B8-8D77-4B90-AA66-EF671C22EDC7}"/>
    <dgm:cxn modelId="{35E769CB-87D9-4FC5-8060-1F3A965C23C7}" type="presOf" srcId="{F6CF637E-461F-4EB3-BCD0-5E0B6890FCE6}" destId="{56D14699-91A9-42B4-A201-CDFC90796532}" srcOrd="0" destOrd="0" presId="urn:microsoft.com/office/officeart/2005/8/layout/radial4"/>
    <dgm:cxn modelId="{66A254CF-8446-4734-855B-2FE62DEDC96D}" type="presOf" srcId="{F9434703-37A4-487E-A282-511372CADDF6}" destId="{86D911DE-0672-4F86-BFFF-200633F62CFD}" srcOrd="0" destOrd="0" presId="urn:microsoft.com/office/officeart/2005/8/layout/radial4"/>
    <dgm:cxn modelId="{118F8CDC-3187-4B01-90CB-282F0FD8E9DB}" srcId="{73716F5A-6155-49E7-B757-A15493ABC9B1}" destId="{3C0E2344-84D5-481A-B712-34D8E50BEC32}" srcOrd="5" destOrd="0" parTransId="{F6CF637E-461F-4EB3-BCD0-5E0B6890FCE6}" sibTransId="{BB1BE482-019E-4AE5-998B-94D8B110EB36}"/>
    <dgm:cxn modelId="{963D48E1-6DB4-4B86-B292-C206BD9F444B}" srcId="{73716F5A-6155-49E7-B757-A15493ABC9B1}" destId="{30BC643E-DCCA-4D51-9476-5880560DB55F}" srcOrd="3" destOrd="0" parTransId="{F19C5CD2-8735-4F01-88D8-0A4384755B28}" sibTransId="{1CFAE027-9B2D-4FE6-9BA3-AADA6636AAFF}"/>
    <dgm:cxn modelId="{774CEAE8-060D-4F94-84AC-16D7893E2DA5}" type="presOf" srcId="{B7297A2E-3A58-4927-918C-E71C021BEF5D}" destId="{63DADE17-2089-41F5-9E83-D054BB9A8320}" srcOrd="0" destOrd="0" presId="urn:microsoft.com/office/officeart/2005/8/layout/radial4"/>
    <dgm:cxn modelId="{8A20C0EC-2DAE-4EB0-9BEB-ADAE073B5728}" type="presOf" srcId="{EBF0C75C-C94F-4099-9E21-38DAADBEB13E}" destId="{398D3E13-4784-4CA8-8BC3-0D67A3A495BC}" srcOrd="0" destOrd="0" presId="urn:microsoft.com/office/officeart/2005/8/layout/radial4"/>
    <dgm:cxn modelId="{F0A1D05D-86F3-4397-B149-8FD4209CF490}" type="presParOf" srcId="{8EA0F3E1-8D45-44F7-81DF-47A0739D70F6}" destId="{3F579E5E-AC47-470C-A579-B311BB2F9FAA}" srcOrd="0" destOrd="0" presId="urn:microsoft.com/office/officeart/2005/8/layout/radial4"/>
    <dgm:cxn modelId="{6F324A04-B195-4D4C-BF1C-75623BFC42D8}" type="presParOf" srcId="{8EA0F3E1-8D45-44F7-81DF-47A0739D70F6}" destId="{86D911DE-0672-4F86-BFFF-200633F62CFD}" srcOrd="1" destOrd="0" presId="urn:microsoft.com/office/officeart/2005/8/layout/radial4"/>
    <dgm:cxn modelId="{31BCFD3E-E241-4529-902D-94A5044F21E2}" type="presParOf" srcId="{8EA0F3E1-8D45-44F7-81DF-47A0739D70F6}" destId="{398D3E13-4784-4CA8-8BC3-0D67A3A495BC}" srcOrd="2" destOrd="0" presId="urn:microsoft.com/office/officeart/2005/8/layout/radial4"/>
    <dgm:cxn modelId="{2C1877C0-3022-4EE6-A896-1C9DC03D3641}" type="presParOf" srcId="{8EA0F3E1-8D45-44F7-81DF-47A0739D70F6}" destId="{88FA2379-EF0E-4A7A-B184-8088BB3D4863}" srcOrd="3" destOrd="0" presId="urn:microsoft.com/office/officeart/2005/8/layout/radial4"/>
    <dgm:cxn modelId="{01C29B05-1236-43FD-AE35-59560A7A5FB4}" type="presParOf" srcId="{8EA0F3E1-8D45-44F7-81DF-47A0739D70F6}" destId="{7515A8CB-4EA4-4F54-8D9C-E1F21862252D}" srcOrd="4" destOrd="0" presId="urn:microsoft.com/office/officeart/2005/8/layout/radial4"/>
    <dgm:cxn modelId="{2078472D-0EF5-421B-86D6-5FFCEEBC8E90}" type="presParOf" srcId="{8EA0F3E1-8D45-44F7-81DF-47A0739D70F6}" destId="{63DADE17-2089-41F5-9E83-D054BB9A8320}" srcOrd="5" destOrd="0" presId="urn:microsoft.com/office/officeart/2005/8/layout/radial4"/>
    <dgm:cxn modelId="{01DE3802-4F3A-4E43-AB10-4EB0CA0D43B5}" type="presParOf" srcId="{8EA0F3E1-8D45-44F7-81DF-47A0739D70F6}" destId="{C2DF22C7-1032-4F7C-8871-D82C933AA4B4}" srcOrd="6" destOrd="0" presId="urn:microsoft.com/office/officeart/2005/8/layout/radial4"/>
    <dgm:cxn modelId="{5266DE7A-F0BE-4364-B24C-FE63206B4F8E}" type="presParOf" srcId="{8EA0F3E1-8D45-44F7-81DF-47A0739D70F6}" destId="{36DFAC45-C0BC-4881-AF7A-AFE834D3B062}" srcOrd="7" destOrd="0" presId="urn:microsoft.com/office/officeart/2005/8/layout/radial4"/>
    <dgm:cxn modelId="{C0948230-DE6C-43E7-91F0-E7E1942434AB}" type="presParOf" srcId="{8EA0F3E1-8D45-44F7-81DF-47A0739D70F6}" destId="{C19C4EBF-C178-497E-AA30-1D1447882891}" srcOrd="8" destOrd="0" presId="urn:microsoft.com/office/officeart/2005/8/layout/radial4"/>
    <dgm:cxn modelId="{1B3E4EF3-28B0-4641-ABFB-5F5631A042B1}" type="presParOf" srcId="{8EA0F3E1-8D45-44F7-81DF-47A0739D70F6}" destId="{62FE3045-54E4-478D-B88E-2C467F2B7764}" srcOrd="9" destOrd="0" presId="urn:microsoft.com/office/officeart/2005/8/layout/radial4"/>
    <dgm:cxn modelId="{CEF0E769-A1D4-4F52-A84E-30A4BA3801C1}" type="presParOf" srcId="{8EA0F3E1-8D45-44F7-81DF-47A0739D70F6}" destId="{3F9D558D-BF65-4660-8EB3-28F0C2CF71DB}" srcOrd="10" destOrd="0" presId="urn:microsoft.com/office/officeart/2005/8/layout/radial4"/>
    <dgm:cxn modelId="{37A147B6-AF37-402B-B432-45A88F2F7617}" type="presParOf" srcId="{8EA0F3E1-8D45-44F7-81DF-47A0739D70F6}" destId="{56D14699-91A9-42B4-A201-CDFC90796532}" srcOrd="11" destOrd="0" presId="urn:microsoft.com/office/officeart/2005/8/layout/radial4"/>
    <dgm:cxn modelId="{E0E7E35E-2991-45F1-BDED-8F686185C1F9}" type="presParOf" srcId="{8EA0F3E1-8D45-44F7-81DF-47A0739D70F6}" destId="{AEA584AC-0536-46CD-91A2-92567088147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DDFB2-1628-494A-A70F-559CAA9DE2AE}">
      <dsp:nvSpPr>
        <dsp:cNvPr id="0" name=""/>
        <dsp:cNvSpPr/>
      </dsp:nvSpPr>
      <dsp:spPr>
        <a:xfrm>
          <a:off x="2531096" y="2747927"/>
          <a:ext cx="685003" cy="1957898"/>
        </a:xfrm>
        <a:custGeom>
          <a:avLst/>
          <a:gdLst/>
          <a:ahLst/>
          <a:cxnLst/>
          <a:rect l="0" t="0" r="0" b="0"/>
          <a:pathLst>
            <a:path>
              <a:moveTo>
                <a:pt x="0" y="0"/>
              </a:moveTo>
              <a:lnTo>
                <a:pt x="342501" y="0"/>
              </a:lnTo>
              <a:lnTo>
                <a:pt x="342501" y="1957898"/>
              </a:lnTo>
              <a:lnTo>
                <a:pt x="685003" y="1957898"/>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b="0" kern="1200"/>
        </a:p>
      </dsp:txBody>
      <dsp:txXfrm>
        <a:off x="2821741" y="3675019"/>
        <a:ext cx="103713" cy="103713"/>
      </dsp:txXfrm>
    </dsp:sp>
    <dsp:sp modelId="{E7C30ACB-4A62-4780-BE6A-DFCA4E671100}">
      <dsp:nvSpPr>
        <dsp:cNvPr id="0" name=""/>
        <dsp:cNvSpPr/>
      </dsp:nvSpPr>
      <dsp:spPr>
        <a:xfrm>
          <a:off x="2531096" y="2747927"/>
          <a:ext cx="685003" cy="652632"/>
        </a:xfrm>
        <a:custGeom>
          <a:avLst/>
          <a:gdLst/>
          <a:ahLst/>
          <a:cxnLst/>
          <a:rect l="0" t="0" r="0" b="0"/>
          <a:pathLst>
            <a:path>
              <a:moveTo>
                <a:pt x="0" y="0"/>
              </a:moveTo>
              <a:lnTo>
                <a:pt x="342501" y="0"/>
              </a:lnTo>
              <a:lnTo>
                <a:pt x="342501" y="652632"/>
              </a:lnTo>
              <a:lnTo>
                <a:pt x="685003" y="652632"/>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p>
      </dsp:txBody>
      <dsp:txXfrm>
        <a:off x="2849944" y="3050590"/>
        <a:ext cx="47306" cy="47306"/>
      </dsp:txXfrm>
    </dsp:sp>
    <dsp:sp modelId="{05F28D73-BBD4-48B0-A6A2-A0A051487877}">
      <dsp:nvSpPr>
        <dsp:cNvPr id="0" name=""/>
        <dsp:cNvSpPr/>
      </dsp:nvSpPr>
      <dsp:spPr>
        <a:xfrm>
          <a:off x="2531096" y="2095294"/>
          <a:ext cx="685003" cy="652632"/>
        </a:xfrm>
        <a:custGeom>
          <a:avLst/>
          <a:gdLst/>
          <a:ahLst/>
          <a:cxnLst/>
          <a:rect l="0" t="0" r="0" b="0"/>
          <a:pathLst>
            <a:path>
              <a:moveTo>
                <a:pt x="0" y="652632"/>
              </a:moveTo>
              <a:lnTo>
                <a:pt x="342501" y="652632"/>
              </a:lnTo>
              <a:lnTo>
                <a:pt x="342501" y="0"/>
              </a:lnTo>
              <a:lnTo>
                <a:pt x="685003"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kern="1200"/>
        </a:p>
      </dsp:txBody>
      <dsp:txXfrm>
        <a:off x="2849944" y="2397957"/>
        <a:ext cx="47306" cy="47306"/>
      </dsp:txXfrm>
    </dsp:sp>
    <dsp:sp modelId="{3E2CA35D-ADCB-406A-A3AE-2763DBDF96B3}">
      <dsp:nvSpPr>
        <dsp:cNvPr id="0" name=""/>
        <dsp:cNvSpPr/>
      </dsp:nvSpPr>
      <dsp:spPr>
        <a:xfrm>
          <a:off x="2531096" y="790029"/>
          <a:ext cx="685003" cy="1957898"/>
        </a:xfrm>
        <a:custGeom>
          <a:avLst/>
          <a:gdLst/>
          <a:ahLst/>
          <a:cxnLst/>
          <a:rect l="0" t="0" r="0" b="0"/>
          <a:pathLst>
            <a:path>
              <a:moveTo>
                <a:pt x="0" y="1957898"/>
              </a:moveTo>
              <a:lnTo>
                <a:pt x="342501" y="1957898"/>
              </a:lnTo>
              <a:lnTo>
                <a:pt x="342501" y="0"/>
              </a:lnTo>
              <a:lnTo>
                <a:pt x="685003"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b="0" kern="1200"/>
        </a:p>
      </dsp:txBody>
      <dsp:txXfrm>
        <a:off x="2821741" y="1717121"/>
        <a:ext cx="103713" cy="103713"/>
      </dsp:txXfrm>
    </dsp:sp>
    <dsp:sp modelId="{C7AD1BAA-B7D3-4476-ABCD-D850DAF84A77}">
      <dsp:nvSpPr>
        <dsp:cNvPr id="0" name=""/>
        <dsp:cNvSpPr/>
      </dsp:nvSpPr>
      <dsp:spPr>
        <a:xfrm rot="16200000">
          <a:off x="-738937" y="2225821"/>
          <a:ext cx="5495855" cy="1044212"/>
        </a:xfrm>
        <a:prstGeom prst="rect">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FFC000"/>
              </a:solidFill>
            </a:rPr>
            <a:t>International President</a:t>
          </a:r>
        </a:p>
      </dsp:txBody>
      <dsp:txXfrm>
        <a:off x="-738937" y="2225821"/>
        <a:ext cx="5495855" cy="1044212"/>
      </dsp:txXfrm>
    </dsp:sp>
    <dsp:sp modelId="{5D7B646A-CB67-4639-AF04-E43D19BCAADD}">
      <dsp:nvSpPr>
        <dsp:cNvPr id="0" name=""/>
        <dsp:cNvSpPr/>
      </dsp:nvSpPr>
      <dsp:spPr>
        <a:xfrm>
          <a:off x="3216099" y="267922"/>
          <a:ext cx="3425016" cy="1044212"/>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Primer </a:t>
          </a:r>
          <a:r>
            <a:rPr lang="en-US" sz="2800" b="1" kern="1200" dirty="0" err="1"/>
            <a:t>Vicepresidente</a:t>
          </a:r>
          <a:r>
            <a:rPr lang="en-US" sz="2800" b="1" kern="1200" dirty="0"/>
            <a:t> </a:t>
          </a:r>
          <a:r>
            <a:rPr lang="en-US" sz="2800" b="1" kern="1200" dirty="0" err="1"/>
            <a:t>Internacional</a:t>
          </a:r>
          <a:r>
            <a:rPr lang="en-US" sz="2800" b="1" kern="1200" dirty="0"/>
            <a:t> </a:t>
          </a:r>
        </a:p>
      </dsp:txBody>
      <dsp:txXfrm>
        <a:off x="3216099" y="267922"/>
        <a:ext cx="3425016" cy="1044212"/>
      </dsp:txXfrm>
    </dsp:sp>
    <dsp:sp modelId="{CF864CAE-B76A-4AAC-AFD7-DFF17A51824D}">
      <dsp:nvSpPr>
        <dsp:cNvPr id="0" name=""/>
        <dsp:cNvSpPr/>
      </dsp:nvSpPr>
      <dsp:spPr>
        <a:xfrm>
          <a:off x="3216099" y="1573188"/>
          <a:ext cx="3425016" cy="1044212"/>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Segundo </a:t>
          </a:r>
          <a:r>
            <a:rPr lang="en-US" sz="2800" b="1" kern="1200" dirty="0" err="1"/>
            <a:t>Presidente</a:t>
          </a:r>
          <a:r>
            <a:rPr lang="en-US" sz="2800" b="1" kern="1200" dirty="0"/>
            <a:t> </a:t>
          </a:r>
          <a:r>
            <a:rPr lang="en-US" sz="2800" b="1" kern="1200" dirty="0" err="1"/>
            <a:t>Internacional</a:t>
          </a:r>
          <a:endParaRPr lang="en-US" sz="2800" b="1" kern="1200" dirty="0"/>
        </a:p>
      </dsp:txBody>
      <dsp:txXfrm>
        <a:off x="3216099" y="1573188"/>
        <a:ext cx="3425016" cy="1044212"/>
      </dsp:txXfrm>
    </dsp:sp>
    <dsp:sp modelId="{755D5E97-B9A8-48F4-ADE0-C6942240FA10}">
      <dsp:nvSpPr>
        <dsp:cNvPr id="0" name=""/>
        <dsp:cNvSpPr/>
      </dsp:nvSpPr>
      <dsp:spPr>
        <a:xfrm>
          <a:off x="3216099" y="2878454"/>
          <a:ext cx="3425016" cy="1044212"/>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t>Tercer</a:t>
          </a:r>
          <a:r>
            <a:rPr lang="en-US" sz="2800" b="1" kern="1200" dirty="0"/>
            <a:t> </a:t>
          </a:r>
          <a:r>
            <a:rPr lang="en-US" sz="2800" b="1" kern="1200" dirty="0" err="1"/>
            <a:t>Vicepresidente</a:t>
          </a:r>
          <a:r>
            <a:rPr lang="en-US" sz="2800" b="1" kern="1200" dirty="0"/>
            <a:t> </a:t>
          </a:r>
          <a:r>
            <a:rPr lang="en-US" sz="2800" b="1" kern="1200" dirty="0" err="1"/>
            <a:t>Internacional</a:t>
          </a:r>
          <a:endParaRPr lang="en-US" sz="2800" b="1" kern="1200" dirty="0"/>
        </a:p>
      </dsp:txBody>
      <dsp:txXfrm>
        <a:off x="3216099" y="2878454"/>
        <a:ext cx="3425016" cy="1044212"/>
      </dsp:txXfrm>
    </dsp:sp>
    <dsp:sp modelId="{86192E0F-6DFD-46C2-9C79-591DC57F04AC}">
      <dsp:nvSpPr>
        <dsp:cNvPr id="0" name=""/>
        <dsp:cNvSpPr/>
      </dsp:nvSpPr>
      <dsp:spPr>
        <a:xfrm>
          <a:off x="3216099" y="4183719"/>
          <a:ext cx="3425016" cy="1044212"/>
        </a:xfrm>
        <a:prstGeom prst="rect">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t>Equipo</a:t>
          </a:r>
          <a:r>
            <a:rPr lang="en-US" sz="2800" b="1" kern="1200" dirty="0"/>
            <a:t> Global de </a:t>
          </a:r>
          <a:r>
            <a:rPr lang="en-US" sz="2800" b="1" kern="1200"/>
            <a:t>Acción</a:t>
          </a:r>
          <a:endParaRPr lang="en-US" sz="2800" b="1" kern="1200" dirty="0"/>
        </a:p>
      </dsp:txBody>
      <dsp:txXfrm>
        <a:off x="3216099" y="4183719"/>
        <a:ext cx="3425016" cy="1044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79E5E-AC47-470C-A579-B311BB2F9FAA}">
      <dsp:nvSpPr>
        <dsp:cNvPr id="0" name=""/>
        <dsp:cNvSpPr/>
      </dsp:nvSpPr>
      <dsp:spPr>
        <a:xfrm>
          <a:off x="2711235" y="2826139"/>
          <a:ext cx="1984169" cy="1984169"/>
        </a:xfrm>
        <a:prstGeom prst="ellipse">
          <a:avLst/>
        </a:prstGeom>
        <a:solidFill>
          <a:srgbClr val="407CC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a:solidFill>
                <a:schemeClr val="bg1"/>
              </a:solidFill>
              <a:latin typeface="Arial" panose="020B0604020202020204" pitchFamily="34" charset="0"/>
              <a:cs typeface="Arial" panose="020B0604020202020204" pitchFamily="34" charset="0"/>
            </a:rPr>
            <a:t>Socio</a:t>
          </a:r>
        </a:p>
      </dsp:txBody>
      <dsp:txXfrm>
        <a:off x="3001810" y="3116714"/>
        <a:ext cx="1403019" cy="1403019"/>
      </dsp:txXfrm>
    </dsp:sp>
    <dsp:sp modelId="{86D911DE-0672-4F86-BFFF-200633F62CFD}">
      <dsp:nvSpPr>
        <dsp:cNvPr id="0" name=""/>
        <dsp:cNvSpPr/>
      </dsp:nvSpPr>
      <dsp:spPr>
        <a:xfrm rot="10800000">
          <a:off x="695207" y="3535479"/>
          <a:ext cx="1905146" cy="56548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98D3E13-4784-4CA8-8BC3-0D67A3A495BC}">
      <dsp:nvSpPr>
        <dsp:cNvPr id="0" name=""/>
        <dsp:cNvSpPr/>
      </dsp:nvSpPr>
      <dsp:spPr>
        <a:xfrm>
          <a:off x="748" y="3262656"/>
          <a:ext cx="1388918" cy="1111134"/>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ES" sz="1500" b="1" kern="1200" dirty="0">
              <a:solidFill>
                <a:srgbClr val="002060"/>
              </a:solidFill>
              <a:latin typeface="Arial" panose="020B0604020202020204" pitchFamily="34" charset="0"/>
              <a:cs typeface="Arial" panose="020B0604020202020204" pitchFamily="34" charset="0"/>
            </a:rPr>
            <a:t>Afiliación/ Asesor de extensión</a:t>
          </a:r>
        </a:p>
      </dsp:txBody>
      <dsp:txXfrm>
        <a:off x="748" y="3262656"/>
        <a:ext cx="1388918" cy="1111134"/>
      </dsp:txXfrm>
    </dsp:sp>
    <dsp:sp modelId="{88FA2379-EF0E-4A7A-B184-8088BB3D4863}">
      <dsp:nvSpPr>
        <dsp:cNvPr id="0" name=""/>
        <dsp:cNvSpPr/>
      </dsp:nvSpPr>
      <dsp:spPr>
        <a:xfrm rot="12960000">
          <a:off x="1087780" y="2327263"/>
          <a:ext cx="1905146" cy="56548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7515A8CB-4EA4-4F54-8D9C-E1F21862252D}">
      <dsp:nvSpPr>
        <dsp:cNvPr id="0" name=""/>
        <dsp:cNvSpPr/>
      </dsp:nvSpPr>
      <dsp:spPr>
        <a:xfrm>
          <a:off x="575246" y="1494532"/>
          <a:ext cx="1388918" cy="1111134"/>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2060"/>
              </a:solidFill>
              <a:latin typeface="Arial" panose="020B0604020202020204" pitchFamily="34" charset="0"/>
              <a:cs typeface="Arial" panose="020B0604020202020204" pitchFamily="34" charset="0"/>
            </a:rPr>
            <a:t>Jefes de zona o región</a:t>
          </a:r>
        </a:p>
      </dsp:txBody>
      <dsp:txXfrm>
        <a:off x="575246" y="1494532"/>
        <a:ext cx="1388918" cy="1111134"/>
      </dsp:txXfrm>
    </dsp:sp>
    <dsp:sp modelId="{63DADE17-2089-41F5-9E83-D054BB9A8320}">
      <dsp:nvSpPr>
        <dsp:cNvPr id="0" name=""/>
        <dsp:cNvSpPr/>
      </dsp:nvSpPr>
      <dsp:spPr>
        <a:xfrm rot="15120000">
          <a:off x="2115550" y="1580545"/>
          <a:ext cx="1905146" cy="56548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2DF22C7-1032-4F7C-8871-D82C933AA4B4}">
      <dsp:nvSpPr>
        <dsp:cNvPr id="0" name=""/>
        <dsp:cNvSpPr/>
      </dsp:nvSpPr>
      <dsp:spPr>
        <a:xfrm>
          <a:off x="2079302" y="401771"/>
          <a:ext cx="1388918" cy="1111134"/>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2060"/>
              </a:solidFill>
              <a:latin typeface="Arial" panose="020B0604020202020204" pitchFamily="34" charset="0"/>
              <a:cs typeface="Arial" panose="020B0604020202020204" pitchFamily="34" charset="0"/>
            </a:rPr>
            <a:t>Otros socios</a:t>
          </a:r>
        </a:p>
      </dsp:txBody>
      <dsp:txXfrm>
        <a:off x="2079302" y="401771"/>
        <a:ext cx="1388918" cy="1111134"/>
      </dsp:txXfrm>
    </dsp:sp>
    <dsp:sp modelId="{36DFAC45-C0BC-4881-AF7A-AFE834D3B062}">
      <dsp:nvSpPr>
        <dsp:cNvPr id="0" name=""/>
        <dsp:cNvSpPr/>
      </dsp:nvSpPr>
      <dsp:spPr>
        <a:xfrm rot="17280000">
          <a:off x="3385943" y="1580545"/>
          <a:ext cx="1905146" cy="56548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19C4EBF-C178-497E-AA30-1D1447882891}">
      <dsp:nvSpPr>
        <dsp:cNvPr id="0" name=""/>
        <dsp:cNvSpPr/>
      </dsp:nvSpPr>
      <dsp:spPr>
        <a:xfrm>
          <a:off x="3938418" y="401771"/>
          <a:ext cx="1388918" cy="1111134"/>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2060"/>
              </a:solidFill>
              <a:latin typeface="Arial" panose="020B0604020202020204" pitchFamily="34" charset="0"/>
              <a:cs typeface="Arial" panose="020B0604020202020204" pitchFamily="34" charset="0"/>
            </a:rPr>
            <a:t>Líderes de club</a:t>
          </a:r>
        </a:p>
      </dsp:txBody>
      <dsp:txXfrm>
        <a:off x="3938418" y="401771"/>
        <a:ext cx="1388918" cy="1111134"/>
      </dsp:txXfrm>
    </dsp:sp>
    <dsp:sp modelId="{62FE3045-54E4-478D-B88E-2C467F2B7764}">
      <dsp:nvSpPr>
        <dsp:cNvPr id="0" name=""/>
        <dsp:cNvSpPr/>
      </dsp:nvSpPr>
      <dsp:spPr>
        <a:xfrm rot="19440000">
          <a:off x="4413713" y="2327263"/>
          <a:ext cx="1905146" cy="56548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3F9D558D-BF65-4660-8EB3-28F0C2CF71DB}">
      <dsp:nvSpPr>
        <dsp:cNvPr id="0" name=""/>
        <dsp:cNvSpPr/>
      </dsp:nvSpPr>
      <dsp:spPr>
        <a:xfrm>
          <a:off x="5442474" y="1494532"/>
          <a:ext cx="1388918" cy="1111134"/>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2060"/>
              </a:solidFill>
              <a:latin typeface="Arial" panose="020B0604020202020204" pitchFamily="34" charset="0"/>
              <a:cs typeface="Arial" panose="020B0604020202020204" pitchFamily="34" charset="0"/>
            </a:rPr>
            <a:t>GAT</a:t>
          </a:r>
        </a:p>
      </dsp:txBody>
      <dsp:txXfrm>
        <a:off x="5442474" y="1494532"/>
        <a:ext cx="1388918" cy="1111134"/>
      </dsp:txXfrm>
    </dsp:sp>
    <dsp:sp modelId="{56D14699-91A9-42B4-A201-CDFC90796532}">
      <dsp:nvSpPr>
        <dsp:cNvPr id="0" name=""/>
        <dsp:cNvSpPr/>
      </dsp:nvSpPr>
      <dsp:spPr>
        <a:xfrm>
          <a:off x="4806286" y="3535479"/>
          <a:ext cx="1905146" cy="565488"/>
        </a:xfrm>
        <a:prstGeom prst="lef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EA584AC-0536-46CD-91A2-925670881471}">
      <dsp:nvSpPr>
        <dsp:cNvPr id="0" name=""/>
        <dsp:cNvSpPr/>
      </dsp:nvSpPr>
      <dsp:spPr>
        <a:xfrm>
          <a:off x="6016973" y="3262656"/>
          <a:ext cx="1388918" cy="1111134"/>
        </a:xfrm>
        <a:prstGeom prst="rect">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ES" sz="1400" b="1" kern="1200">
              <a:solidFill>
                <a:srgbClr val="002060"/>
              </a:solidFill>
              <a:latin typeface="Arial" panose="020B0604020202020204" pitchFamily="34" charset="0"/>
              <a:cs typeface="Arial" panose="020B0604020202020204" pitchFamily="34" charset="0"/>
            </a:rPr>
            <a:t>Coordinadores de Clubes Especializados</a:t>
          </a:r>
        </a:p>
      </dsp:txBody>
      <dsp:txXfrm>
        <a:off x="6016973" y="3262656"/>
        <a:ext cx="1388918" cy="111113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Overview</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s-ES" sz="1000" u="sng" baseline="0" dirty="0">
                <a:latin typeface="Arial" panose="020B0604020202020204" pitchFamily="34" charset="0"/>
                <a:cs typeface="Arial" panose="020B0604020202020204" pitchFamily="34" charset="0"/>
              </a:rPr>
              <a:t>Preparación previa a la reunión</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Puede dividir este PowerPoint en varias sesiones. </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Puede personalizar este PowerPoint para que se adapte mejor a las necesidades de su área.</a:t>
            </a:r>
          </a:p>
          <a:p>
            <a:pPr marL="171450" indent="-171450">
              <a:buFont typeface="Arial" panose="020B0604020202020204" pitchFamily="34" charset="0"/>
              <a:buChar char="•"/>
            </a:pPr>
            <a:r>
              <a:rPr lang="es-ES" sz="1000" baseline="0" dirty="0">
                <a:latin typeface="Arial" panose="020B0604020202020204" pitchFamily="34" charset="0"/>
                <a:cs typeface="Arial" panose="020B0604020202020204" pitchFamily="34" charset="0"/>
              </a:rPr>
              <a:t>Determine la mejor herramienta para registrar las notas de cada discusión y actividad. Si la reunión es presencial, prepare un rotafolio y marcadores. Si la reunión es virtual, prepare la herramienta que prefiere para tomar notas y comparta su pantalla para que todos los participantes puedan seguirla. No olvide distribuir una copia de las notas a los participantes después de la reunión. </a:t>
            </a:r>
          </a:p>
          <a:p>
            <a:pPr marL="171450" indent="-171450">
              <a:buFont typeface="Arial" panose="020B0604020202020204" pitchFamily="34" charset="0"/>
              <a:buChar char="•"/>
            </a:pPr>
            <a:r>
              <a:rPr lang="es-ES" sz="1000" baseline="0" dirty="0">
                <a:latin typeface="Arial" panose="020B0604020202020204" pitchFamily="34" charset="0"/>
                <a:cs typeface="Arial" panose="020B0604020202020204" pitchFamily="34" charset="0"/>
              </a:rPr>
              <a:t>Actualice los números de afiliación en las diapositivas de la sesión 6 y 7 para el año Lion anterior antes de la sesión utilizando los totales encontrados en </a:t>
            </a:r>
            <a:r>
              <a:rPr lang="es-ES" sz="1000" baseline="0" dirty="0" err="1">
                <a:latin typeface="Arial" panose="020B0604020202020204" pitchFamily="34" charset="0"/>
                <a:cs typeface="Arial" panose="020B0604020202020204" pitchFamily="34" charset="0"/>
              </a:rPr>
              <a:t>Insights</a:t>
            </a:r>
            <a:r>
              <a:rPr lang="es-ES" sz="1000" baseline="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s-ES" sz="1000" baseline="0" dirty="0">
                <a:latin typeface="Arial" panose="020B0604020202020204" pitchFamily="34" charset="0"/>
                <a:cs typeface="Arial" panose="020B0604020202020204" pitchFamily="34" charset="0"/>
              </a:rPr>
              <a:t>En la diapositiva 7, actualice la primera viñeta para reflejar el aumento o la disminución de la afiliación en su área.</a:t>
            </a:r>
          </a:p>
          <a:p>
            <a:pPr marL="171450" indent="-171450">
              <a:buFont typeface="Arial" panose="020B0604020202020204" pitchFamily="34" charset="0"/>
              <a:buChar char="•"/>
            </a:pPr>
            <a:r>
              <a:rPr lang="es-ES" sz="1000" baseline="0" dirty="0">
                <a:latin typeface="Arial" panose="020B0604020202020204" pitchFamily="34" charset="0"/>
                <a:cs typeface="Arial" panose="020B0604020202020204" pitchFamily="34" charset="0"/>
              </a:rPr>
              <a:t>Como parte del Libro de Trabajo del Plan Estratégico del Distrito, se pidió a los socios del grupo de trabajo que extrajeran esta información con anticipación para conocer las tendencias de afiliación en su área. Sin embargo, para prepararse mejor para la reunión y brindarle a su audiencia datos para ayudar con un análisis del distrito, puede encontrar esta información en </a:t>
            </a:r>
            <a:r>
              <a:rPr lang="es-ES" sz="1000" baseline="0" dirty="0" err="1">
                <a:latin typeface="Arial" panose="020B0604020202020204" pitchFamily="34" charset="0"/>
                <a:cs typeface="Arial" panose="020B0604020202020204" pitchFamily="34" charset="0"/>
              </a:rPr>
              <a:t>Insights</a:t>
            </a:r>
            <a:r>
              <a:rPr lang="es-ES" sz="1000" baseline="0" dirty="0">
                <a:latin typeface="Arial" panose="020B0604020202020204" pitchFamily="34" charset="0"/>
                <a:cs typeface="Arial" panose="020B0604020202020204" pitchFamily="34" charset="0"/>
              </a:rPr>
              <a:t> (https://insights.lionsclubs.org). Inicie sesión en su cuenta Lion (Portal Lion), haga clic en </a:t>
            </a:r>
            <a:r>
              <a:rPr lang="es-ES" sz="1000" baseline="0" dirty="0" err="1">
                <a:latin typeface="Arial" panose="020B0604020202020204" pitchFamily="34" charset="0"/>
                <a:cs typeface="Arial" panose="020B0604020202020204" pitchFamily="34" charset="0"/>
              </a:rPr>
              <a:t>Insights</a:t>
            </a:r>
            <a:r>
              <a:rPr lang="es-ES" sz="1000" baseline="0" dirty="0">
                <a:latin typeface="Arial" panose="020B0604020202020204" pitchFamily="34" charset="0"/>
                <a:cs typeface="Arial" panose="020B0604020202020204" pitchFamily="34" charset="0"/>
              </a:rPr>
              <a:t> en el panel de navegación superior central y use estos informes para completar los espacios en blanco antes de la presentación.</a:t>
            </a:r>
          </a:p>
          <a:p>
            <a:pPr marL="0" indent="0">
              <a:buFont typeface="Arial" panose="020B0604020202020204" pitchFamily="34" charset="0"/>
              <a:buNone/>
            </a:pPr>
            <a:r>
              <a:rPr lang="es-ES" sz="1000" baseline="0" dirty="0">
                <a:latin typeface="Arial" panose="020B0604020202020204" pitchFamily="34" charset="0"/>
                <a:cs typeface="Arial" panose="020B0604020202020204" pitchFamily="34" charset="0"/>
              </a:rPr>
              <a:t>	1). En la barra central superior, haga clic en la pestaña “Afiliación". 	En el lado izquierdo de la pantalla, verá una sección de filtro donde 	puede filtrar por 'LCI' o 'GAT'. Puede usar cualquiera de los dos para 	recopilar esta información (LCI filtra por CA&gt;MD&gt;D, mientras que 	GAT filtra por CA&gt;Área&gt;MD&gt;D). Una vez que haya hecho su 	elección, seleccione “Afiliación total" y filtre hacia abajo para ver los 	datos de su distrito múltiple o distrito. Anote la afiliación de su 	distrito para este año y el año pasado en las dos primeras columnas 	de la tabla de datos, luego desplácese hacia la derecha y anote la 	tasa de retención de nuevos socios de 3 años en la última columna.</a:t>
            </a:r>
          </a:p>
          <a:p>
            <a:pPr marL="914400" lvl="2" indent="0">
              <a:buFont typeface="Arial" panose="020B0604020202020204" pitchFamily="34" charset="0"/>
              <a:buNone/>
            </a:pPr>
            <a:r>
              <a:rPr lang="es-ES" sz="1000" baseline="0" dirty="0">
                <a:latin typeface="Arial" panose="020B0604020202020204" pitchFamily="34" charset="0"/>
                <a:cs typeface="Arial" panose="020B0604020202020204" pitchFamily="34" charset="0"/>
              </a:rPr>
              <a:t>2). Navegando de regreso a la barra central superior, haga clic en la pestaña 'Actividad del servicio'. Sus filtros deben conservarse de la sección de afiliación, pero en caso de que no lo sean, siga el mismo proceso para ver los totales de servicio de su distrito múltiple o distrito. Anote la cantidad de personas atendidas en su distrito para este año y el año pasado en la tercera y cuarta columna de la tabla de datos, luego desplácese hacia la derecha y anote el % de clubes que informaron en el año fiscal en la última columna.</a:t>
            </a:r>
          </a:p>
          <a:p>
            <a:pPr marL="0" indent="0">
              <a:buFont typeface="Arial" panose="020B0604020202020204" pitchFamily="34" charset="0"/>
              <a:buNone/>
            </a:pPr>
            <a:r>
              <a:rPr lang="es-ES" sz="1000" baseline="0" dirty="0">
                <a:latin typeface="Arial" panose="020B0604020202020204" pitchFamily="34" charset="0"/>
                <a:cs typeface="Arial" panose="020B0604020202020204" pitchFamily="34" charset="0"/>
              </a:rPr>
              <a:t>El informe Tendencia de 5 años, disponible en http://www8.lionsclubs.org/reports/5YearTrendReport, demuestra métricas clave de los últimos 5 años, incluidos socios y clubes nuevos y dados de baja. Se sugiere imprimir copias de este informe para los asistentes, para que puedan consultar los números para el análisis del distrito y el establecimiento de metas.</a:t>
            </a:r>
          </a:p>
          <a:p>
            <a:pPr marL="171450" indent="-171450">
              <a:buFont typeface="Arial" panose="020B0604020202020204" pitchFamily="34" charset="0"/>
              <a:buChar char="•"/>
            </a:pPr>
            <a:endParaRPr lang="es-ES" sz="10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s-ES" sz="1000" baseline="0" dirty="0">
                <a:latin typeface="Arial" panose="020B0604020202020204" pitchFamily="34" charset="0"/>
                <a:cs typeface="Arial" panose="020B0604020202020204" pitchFamily="34" charset="0"/>
              </a:rPr>
              <a:t>Si desea presentar datos aplicables a nivel regional, como la afiliación familiar, puede encontrar esos tipos de informes aquí: http://www8.lionsclubs.org/reports/FamilyandWomenMembershipReports/</a:t>
            </a:r>
          </a:p>
          <a:p>
            <a:pPr marL="171450" indent="-171450">
              <a:buFont typeface="Arial" panose="020B0604020202020204" pitchFamily="34" charset="0"/>
              <a:buChar char="•"/>
            </a:pPr>
            <a:endParaRPr lang="es-ES" sz="10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1000" baseline="0" dirty="0">
                <a:latin typeface="Arial" panose="020B0604020202020204" pitchFamily="34" charset="0"/>
                <a:cs typeface="Arial" panose="020B0604020202020204" pitchFamily="34" charset="0"/>
              </a:rPr>
              <a:t>Considere el ejercicio Trabajando juntos en la diapositiva 16. Si su grupo de trabajo se conoce bien y/o han trabajado juntos con éxito en otras iniciativas, es posible que no sea necesario. Para aquellos que deseen crear una cohesión adicional en el grupo de trabajo (a nivel de distrito o de club), puede ser una de las muchas actividades posibles del grupo de trabajo.</a:t>
            </a:r>
          </a:p>
          <a:p>
            <a:pPr marL="171450" indent="-171450">
              <a:buFont typeface="Arial" panose="020B0604020202020204" pitchFamily="34" charset="0"/>
              <a:buChar char="•"/>
            </a:pPr>
            <a:r>
              <a:rPr lang="es-ES" sz="1000" baseline="0" dirty="0">
                <a:latin typeface="Arial" panose="020B0604020202020204" pitchFamily="34" charset="0"/>
                <a:cs typeface="Arial" panose="020B0604020202020204" pitchFamily="34" charset="0"/>
              </a:rPr>
              <a:t>Algunas diapositivas de esta presentación incluyen dos versiones de </a:t>
            </a:r>
            <a:r>
              <a:rPr lang="es-ES" sz="1000" baseline="0" dirty="0" err="1">
                <a:latin typeface="Arial" panose="020B0604020202020204" pitchFamily="34" charset="0"/>
                <a:cs typeface="Arial" panose="020B0604020202020204" pitchFamily="34" charset="0"/>
              </a:rPr>
              <a:t>guión</a:t>
            </a:r>
            <a:r>
              <a:rPr lang="es-ES" sz="1000" baseline="0" dirty="0">
                <a:latin typeface="Arial" panose="020B0604020202020204" pitchFamily="34" charset="0"/>
                <a:cs typeface="Arial" panose="020B0604020202020204" pitchFamily="34" charset="0"/>
              </a:rPr>
              <a:t>:</a:t>
            </a:r>
          </a:p>
          <a:p>
            <a:pPr marL="628650" lvl="1" indent="-171450">
              <a:buFont typeface="Arial" panose="020B0604020202020204" pitchFamily="34" charset="0"/>
              <a:buChar char="•"/>
            </a:pPr>
            <a:r>
              <a:rPr lang="es-ES" sz="1000" baseline="0" dirty="0" err="1">
                <a:latin typeface="Arial" panose="020B0604020202020204" pitchFamily="34" charset="0"/>
                <a:cs typeface="Arial" panose="020B0604020202020204" pitchFamily="34" charset="0"/>
              </a:rPr>
              <a:t>Guión</a:t>
            </a:r>
            <a:r>
              <a:rPr lang="es-ES" sz="1000" baseline="0" dirty="0">
                <a:latin typeface="Arial" panose="020B0604020202020204" pitchFamily="34" charset="0"/>
                <a:cs typeface="Arial" panose="020B0604020202020204" pitchFamily="34" charset="0"/>
              </a:rPr>
              <a:t> para el líder del área GAT para preparar a los líderes distritales para dirigir un taller de construcción de un equipo</a:t>
            </a:r>
          </a:p>
          <a:p>
            <a:pPr marL="628650" lvl="1" indent="-171450">
              <a:buFont typeface="Arial" panose="020B0604020202020204" pitchFamily="34" charset="0"/>
              <a:buChar char="•"/>
            </a:pPr>
            <a:r>
              <a:rPr lang="es-ES" sz="1000" baseline="0" dirty="0" err="1">
                <a:latin typeface="Arial" panose="020B0604020202020204" pitchFamily="34" charset="0"/>
                <a:cs typeface="Arial" panose="020B0604020202020204" pitchFamily="34" charset="0"/>
              </a:rPr>
              <a:t>Guión</a:t>
            </a:r>
            <a:r>
              <a:rPr lang="es-ES" sz="1000" baseline="0" dirty="0">
                <a:latin typeface="Arial" panose="020B0604020202020204" pitchFamily="34" charset="0"/>
                <a:cs typeface="Arial" panose="020B0604020202020204" pitchFamily="34" charset="0"/>
              </a:rPr>
              <a:t> para los líderes distritales al dirigir un taller Construir un equipo</a:t>
            </a:r>
          </a:p>
          <a:p>
            <a:pPr marL="171450" indent="-171450">
              <a:buFont typeface="Arial" panose="020B0604020202020204" pitchFamily="34" charset="0"/>
              <a:buChar char="•"/>
            </a:pPr>
            <a:r>
              <a:rPr lang="es-ES" sz="1000" baseline="0" dirty="0">
                <a:latin typeface="Arial" panose="020B0604020202020204" pitchFamily="34" charset="0"/>
                <a:cs typeface="Arial" panose="020B0604020202020204" pitchFamily="34" charset="0"/>
              </a:rPr>
              <a:t>NOTA IMPORTANTE SOBRE LOS CURSOS DE LLC: Nunca copie el enlace a un curso desde el navegador. Esto conduce a la página de inicio de sesión incorrecta. Desafortunadamente, no podemos enlazar directamente con los cursos de LLC. En la diapositiva 19 se proporcionan instrucciones de muestra para acceder a los cursos mediante la búsqueda por título en la Biblioteca de contenido de LLC.</a:t>
            </a:r>
          </a:p>
        </p:txBody>
      </p:sp>
      <p:sp>
        <p:nvSpPr>
          <p:cNvPr id="4" name="Header Placeholder 3"/>
          <p:cNvSpPr>
            <a:spLocks noGrp="1"/>
          </p:cNvSpPr>
          <p:nvPr>
            <p:ph type="hdr" sz="quarter"/>
          </p:nvPr>
        </p:nvSpPr>
        <p:spPr/>
        <p:txBody>
          <a:bodyPr/>
          <a:lstStyle/>
          <a:p>
            <a:pPr>
              <a:defRPr/>
            </a:pPr>
            <a:r>
              <a:rPr lang="es-ES"/>
              <a:t>Generalidades de NAMI</a:t>
            </a:r>
          </a:p>
        </p:txBody>
      </p:sp>
    </p:spTree>
    <p:extLst>
      <p:ext uri="{BB962C8B-B14F-4D97-AF65-F5344CB8AC3E}">
        <p14:creationId xmlns:p14="http://schemas.microsoft.com/office/powerpoint/2010/main" val="21209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881390" rtl="0" eaLnBrk="0" fontAlgn="base" latinLnBrk="0" hangingPunct="0">
              <a:lnSpc>
                <a:spcPct val="100000"/>
              </a:lnSpc>
              <a:spcBef>
                <a:spcPct val="30000"/>
              </a:spcBef>
              <a:spcAft>
                <a:spcPct val="0"/>
              </a:spcAft>
              <a:buClrTx/>
              <a:buSzTx/>
              <a:buFontTx/>
              <a:buNone/>
              <a:tabLst/>
              <a:defRPr/>
            </a:pPr>
            <a:r>
              <a:rPr lang="es-ES" sz="1200" u="sng" baseline="0" dirty="0">
                <a:latin typeface="Arial" panose="020B0604020202020204" pitchFamily="34" charset="0"/>
                <a:cs typeface="Arial" panose="020B0604020202020204" pitchFamily="34" charset="0"/>
              </a:rPr>
              <a:t>Notas para el presentador: </a:t>
            </a:r>
          </a:p>
          <a:p>
            <a:r>
              <a:rPr lang="es-ES" sz="1200" i="1" dirty="0">
                <a:latin typeface="Arial" panose="020B0604020202020204" pitchFamily="34" charset="0"/>
                <a:ea typeface="ヒラギノ角ゴ Pro W3"/>
                <a:cs typeface="Arial" panose="020B0604020202020204" pitchFamily="34" charset="0"/>
              </a:rPr>
              <a:t>Describa el calendario del Enfoque Global de Afiliación que se muestra en la diapositiva.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aseline="0" dirty="0">
                <a:latin typeface="Arial" panose="020B0604020202020204" pitchFamily="34" charset="0"/>
                <a:cs typeface="Arial" panose="020B0604020202020204" pitchFamily="34" charset="0"/>
              </a:rPr>
              <a:t>____________________________________________________________</a:t>
            </a:r>
          </a:p>
          <a:p>
            <a:pPr defTabSz="881390">
              <a:defRPr/>
            </a:pPr>
            <a:r>
              <a:rPr lang="es-ES" sz="1200" dirty="0">
                <a:latin typeface="Arial" panose="020B0604020202020204" pitchFamily="34" charset="0"/>
                <a:cs typeface="Arial" panose="020B0604020202020204" pitchFamily="34" charset="0"/>
              </a:rPr>
              <a:t>Los Funcionarios Ejecutivos solicitaron a todas las áreas estatutarias que lleven a cabo sus propios programas piloto del Enfoque Global de Afiliación hasta 2021-2022.</a:t>
            </a:r>
          </a:p>
          <a:p>
            <a:pPr defTabSz="881390">
              <a:defRPr/>
            </a:pPr>
            <a:endParaRPr lang="es-ES" sz="1200" dirty="0">
              <a:latin typeface="Arial" panose="020B0604020202020204" pitchFamily="34" charset="0"/>
              <a:cs typeface="Arial" panose="020B0604020202020204" pitchFamily="34" charset="0"/>
            </a:endParaRPr>
          </a:p>
          <a:p>
            <a:pPr defTabSz="881390">
              <a:defRPr/>
            </a:pPr>
            <a:r>
              <a:rPr lang="es-ES" sz="1200" dirty="0">
                <a:latin typeface="Arial" panose="020B0604020202020204" pitchFamily="34" charset="0"/>
                <a:cs typeface="Arial" panose="020B0604020202020204" pitchFamily="34" charset="0"/>
              </a:rPr>
              <a:t>Los comentarios del programa piloto influyeron en el cambio y destacaron la necesidad de regionalización.</a:t>
            </a:r>
          </a:p>
          <a:p>
            <a:pPr defTabSz="881390">
              <a:defRPr/>
            </a:pPr>
            <a:endParaRPr lang="es-ES" sz="1200" dirty="0">
              <a:latin typeface="Arial" panose="020B0604020202020204" pitchFamily="34" charset="0"/>
              <a:cs typeface="Arial" panose="020B0604020202020204" pitchFamily="34" charset="0"/>
            </a:endParaRPr>
          </a:p>
          <a:p>
            <a:pPr defTabSz="881390">
              <a:defRPr/>
            </a:pPr>
            <a:r>
              <a:rPr lang="es-ES" sz="1200" dirty="0">
                <a:latin typeface="Arial" panose="020B0604020202020204" pitchFamily="34" charset="0"/>
                <a:cs typeface="Arial" panose="020B0604020202020204" pitchFamily="34" charset="0"/>
              </a:rPr>
              <a:t>El GAT impulsa el proceso y brinda apoyo y rendición de cuentas en cada ámbito constitucional. Los líderes del GAT también capacitan a los líderes Leones en el Enfoque Global de Afiliación.</a:t>
            </a:r>
          </a:p>
          <a:p>
            <a:pPr defTabSz="881390">
              <a:defRPr/>
            </a:pPr>
            <a:endParaRPr lang="es-ES" sz="1200" dirty="0">
              <a:latin typeface="Arial" panose="020B0604020202020204" pitchFamily="34" charset="0"/>
              <a:cs typeface="Arial" panose="020B0604020202020204" pitchFamily="34" charset="0"/>
            </a:endParaRPr>
          </a:p>
          <a:p>
            <a:pPr defTabSz="881390">
              <a:defRPr/>
            </a:pPr>
            <a:r>
              <a:rPr lang="es-ES" sz="1200" dirty="0">
                <a:latin typeface="Arial" panose="020B0604020202020204" pitchFamily="34" charset="0"/>
                <a:cs typeface="Arial" panose="020B0604020202020204" pitchFamily="34" charset="0"/>
              </a:rPr>
              <a:t>Utilizando las ideas de aumento de socios más efectivas de todas las áreas, el Enfoque Global de Afiliación se lanzó en todo el mundo en el año León 2022-2023.</a:t>
            </a:r>
          </a:p>
          <a:p>
            <a:pPr defTabSz="881390">
              <a:defRPr/>
            </a:pPr>
            <a:endParaRPr lang="es-ES" sz="1200" dirty="0">
              <a:latin typeface="Arial" panose="020B0604020202020204" pitchFamily="34" charset="0"/>
              <a:cs typeface="Arial" panose="020B0604020202020204" pitchFamily="34" charset="0"/>
            </a:endParaRPr>
          </a:p>
          <a:p>
            <a:pPr marL="0" marR="0" lvl="0" indent="0" algn="l" defTabSz="881390" rtl="0" eaLnBrk="0" fontAlgn="base" latinLnBrk="0" hangingPunct="0">
              <a:lnSpc>
                <a:spcPct val="100000"/>
              </a:lnSpc>
              <a:spcBef>
                <a:spcPct val="30000"/>
              </a:spcBef>
              <a:spcAft>
                <a:spcPct val="0"/>
              </a:spcAft>
              <a:buClrTx/>
              <a:buSzTx/>
              <a:buFontTx/>
              <a:buNone/>
              <a:tabLst/>
              <a:defRPr/>
            </a:pPr>
            <a:r>
              <a:rPr lang="es-ES" sz="1200" dirty="0">
                <a:latin typeface="Arial" panose="020B0604020202020204" pitchFamily="34" charset="0"/>
                <a:cs typeface="Arial" panose="020B0604020202020204" pitchFamily="34" charset="0"/>
              </a:rPr>
              <a:t>En julio de 2023, se lanzó </a:t>
            </a:r>
            <a:r>
              <a:rPr lang="es-ES" sz="1200" i="1" kern="1200" dirty="0">
                <a:solidFill>
                  <a:srgbClr val="FF0000"/>
                </a:solidFill>
                <a:effectLst/>
                <a:latin typeface="Arial" panose="020B0604020202020204" pitchFamily="34" charset="0"/>
                <a:ea typeface="ヒラギノ角ゴ Pro W3"/>
                <a:cs typeface="Times New Roman" panose="02020603050405020304" pitchFamily="18" charset="0"/>
              </a:rPr>
              <a:t>MISIÓN</a:t>
            </a:r>
            <a:r>
              <a:rPr lang="es-ES" sz="1200" kern="1200" dirty="0">
                <a:solidFill>
                  <a:srgbClr val="FF0000"/>
                </a:solidFill>
                <a:effectLst/>
                <a:latin typeface="Arial" panose="020B0604020202020204" pitchFamily="34" charset="0"/>
                <a:ea typeface="ヒラギノ角ゴ Pro W3"/>
                <a:cs typeface="Times New Roman" panose="02020603050405020304" pitchFamily="18" charset="0"/>
              </a:rPr>
              <a:t> </a:t>
            </a:r>
            <a:r>
              <a:rPr lang="es-ES" sz="1200" b="1" kern="1200" dirty="0">
                <a:solidFill>
                  <a:srgbClr val="FF0000"/>
                </a:solidFill>
                <a:effectLst/>
                <a:latin typeface="Arial" panose="020B0604020202020204" pitchFamily="34" charset="0"/>
                <a:ea typeface="ヒラギノ角ゴ Pro W3"/>
                <a:cs typeface="Times New Roman" panose="02020603050405020304" pitchFamily="18" charset="0"/>
              </a:rPr>
              <a:t>1.5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defTabSz="881390">
              <a:defRPr/>
            </a:pPr>
            <a:r>
              <a:rPr lang="es-ES" sz="1200" dirty="0">
                <a:latin typeface="Arial" panose="020B0604020202020204" pitchFamily="34" charset="0"/>
                <a:cs typeface="Arial" panose="020B0604020202020204" pitchFamily="34" charset="0"/>
              </a:rPr>
              <a:t>. El Enfoque de Afiliación Global respaldará </a:t>
            </a:r>
            <a:r>
              <a:rPr lang="es-ES" sz="1200" i="1" kern="1200" dirty="0">
                <a:solidFill>
                  <a:srgbClr val="FF0000"/>
                </a:solidFill>
                <a:effectLst/>
                <a:latin typeface="Arial" panose="020B0604020202020204" pitchFamily="34" charset="0"/>
                <a:ea typeface="ヒラギノ角ゴ Pro W3"/>
                <a:cs typeface="Times New Roman" panose="02020603050405020304" pitchFamily="18" charset="0"/>
              </a:rPr>
              <a:t>MISIÓN</a:t>
            </a:r>
            <a:r>
              <a:rPr lang="es-ES" sz="1200" kern="1200" dirty="0">
                <a:solidFill>
                  <a:srgbClr val="FF0000"/>
                </a:solidFill>
                <a:effectLst/>
                <a:latin typeface="Arial" panose="020B0604020202020204" pitchFamily="34" charset="0"/>
                <a:ea typeface="ヒラギノ角ゴ Pro W3"/>
                <a:cs typeface="Times New Roman" panose="02020603050405020304" pitchFamily="18" charset="0"/>
              </a:rPr>
              <a:t> </a:t>
            </a:r>
            <a:r>
              <a:rPr lang="es-ES" sz="1200" b="1" kern="1200" dirty="0">
                <a:solidFill>
                  <a:srgbClr val="FF0000"/>
                </a:solidFill>
                <a:effectLst/>
                <a:latin typeface="Arial" panose="020B0604020202020204" pitchFamily="34" charset="0"/>
                <a:ea typeface="ヒラギノ角ゴ Pro W3"/>
                <a:cs typeface="Times New Roman" panose="02020603050405020304" pitchFamily="18" charset="0"/>
              </a:rPr>
              <a:t>1.5 </a:t>
            </a:r>
            <a:r>
              <a:rPr lang="es-ES" sz="1200" dirty="0">
                <a:latin typeface="Arial" panose="020B0604020202020204" pitchFamily="34" charset="0"/>
                <a:cs typeface="Arial" panose="020B0604020202020204" pitchFamily="34" charset="0"/>
              </a:rPr>
              <a:t>hasta su finalización en junio de 2027.</a:t>
            </a:r>
            <a:endParaRPr lang="en-US" b="1" dirty="0">
              <a:highlight>
                <a:srgbClr val="FFFF00"/>
              </a:highlight>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59695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dirty="0">
                <a:latin typeface="Arial" panose="020B0604020202020204" pitchFamily="34" charset="0"/>
                <a:ea typeface="ヒラギノ角ゴ Pro W3"/>
                <a:cs typeface="Arial" panose="020B0604020202020204" pitchFamily="34" charset="0"/>
              </a:rPr>
              <a:t>Refuerce la idea de que los participantes pueden conformar el proceso para que se adapte mejor a las necesidades de su área y recuérdeles que tienen el poder de formar su equipo distrital a su manera.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El Enfoque Global de Afiliación</a:t>
            </a:r>
            <a:r>
              <a:rPr lang="es-ES" sz="1000" b="0" baseline="0" dirty="0">
                <a:latin typeface="Arial" panose="020B0604020202020204" pitchFamily="34" charset="0"/>
                <a:cs typeface="Arial" panose="020B0604020202020204" pitchFamily="34" charset="0"/>
              </a:rPr>
              <a:t> sigue un proceso de 4 pasos: formar un equipo, desarrollar una visión, elaborar un plan y conseguir éxitos. </a:t>
            </a:r>
          </a:p>
          <a:p>
            <a:endParaRPr lang="en-US" sz="1000" b="0" dirty="0">
              <a:latin typeface="Arial" panose="020B0604020202020204" pitchFamily="34" charset="0"/>
              <a:cs typeface="Arial" panose="020B0604020202020204" pitchFamily="34" charset="0"/>
            </a:endParaRPr>
          </a:p>
          <a:p>
            <a:r>
              <a:rPr lang="es-ES" sz="1000" b="0" i="1" baseline="0" dirty="0">
                <a:latin typeface="Arial" panose="020B0604020202020204" pitchFamily="34" charset="0"/>
                <a:cs typeface="Arial" panose="020B0604020202020204" pitchFamily="34" charset="0"/>
              </a:rPr>
              <a:t>Guion para el líder del GAT del área para preparar a los líderes distritales para que dirijan un taller de Formar un equipo</a:t>
            </a:r>
          </a:p>
          <a:p>
            <a:r>
              <a:rPr lang="es-ES" sz="1000" b="0" baseline="0" dirty="0">
                <a:latin typeface="Arial" panose="020B0604020202020204" pitchFamily="34" charset="0"/>
                <a:cs typeface="Arial" panose="020B0604020202020204" pitchFamily="34" charset="0"/>
              </a:rPr>
              <a:t>Cuando regresen a sus distritos, completarán el primer paso del proceso: Formar un equipo. Como parte del paso de Formar un equipo, tendrán la oportunidad de conocerse, entender el papel que desempeñamos en este proceso y la importancia de la comunicación y la confianza.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Desde el nivel de club hasta el nivel de los líderes del GAT, deben elegir para su grupos de trabajo a miembros que se vayan a dedicar a ayudar a que su distrito pueda prosperar en el año siguiente y que ofrezcan apoyo continuo durante todo el proceso.</a:t>
            </a:r>
          </a:p>
          <a:p>
            <a:endParaRPr lang="en-US" sz="1000" b="0" dirty="0">
              <a:latin typeface="Arial" panose="020B0604020202020204" pitchFamily="34" charset="0"/>
              <a:cs typeface="Arial" panose="020B0604020202020204" pitchFamily="34" charset="0"/>
            </a:endParaRPr>
          </a:p>
          <a:p>
            <a:r>
              <a:rPr lang="es-ES" sz="1000" b="0" i="1" dirty="0">
                <a:latin typeface="Arial" panose="020B0604020202020204" pitchFamily="34" charset="0"/>
                <a:cs typeface="Arial" panose="020B0604020202020204" pitchFamily="34" charset="0"/>
              </a:rPr>
              <a:t>Guion para los líderes distritales cuando dirigen un taller de Formar un equipo:</a:t>
            </a:r>
          </a:p>
          <a:p>
            <a:r>
              <a:rPr lang="es-ES" sz="1000" b="0" baseline="0" dirty="0">
                <a:latin typeface="Arial" panose="020B0604020202020204" pitchFamily="34" charset="0"/>
                <a:cs typeface="Arial" panose="020B0604020202020204" pitchFamily="34" charset="0"/>
              </a:rPr>
              <a:t>Hoy, empezaremos con el primer paso del proceso: Formar un equipo. Como parte de este paso, tendremos la oportunidad de conocernos, entender el papel que desempeñamos es en este proceso y la importancia de la comunicación y la confianza.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Desde el nivel de club hasta el nivel de los líderes del GAT, deben elegir para su grupos de trabajo a miembros que se vayan a dedicar a ayudar a que su distrito pueda prosperar en el año siguiente y que ofrezcan apoyo continuo durante todo el proceso.</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39591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dirty="0">
                <a:latin typeface="Arial" panose="020B0604020202020204" pitchFamily="34" charset="0"/>
                <a:ea typeface="ヒラギノ角ゴ Pro W3"/>
                <a:cs typeface="Arial" panose="020B0604020202020204" pitchFamily="34" charset="0"/>
              </a:rPr>
              <a:t>No olvide regionalizar cómo se abordan estas cuatro áreas; si se presta más atención al liderato en su área, relacione todo con la capacitación y el desarrollo de los socios. Si se presta más atención al servicio, recuerde al grupo que una mayor satisfacción de los socios garantiza que más Leones participen en las actividades de servicio.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____________________________________________________________</a:t>
            </a:r>
          </a:p>
          <a:p>
            <a:endParaRPr lang="en-US" sz="1000" b="1"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Antes de profundizar en la organización de los grupos de trabajo, debemos recordar que el Enfoque Global de Afiliación tiene tres objetivos: rejuvenecer los distritos con clubes nuevos, revitalizar los clubes con socios nuevos y volver a motivar a los socios con compañerismo y servicio interesante. </a:t>
            </a:r>
          </a:p>
          <a:p>
            <a:endParaRPr lang="en-US" sz="1000" b="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Cada uno de ellos es un área focal del Enfoque Global de Afiliación, junto con, </a:t>
            </a:r>
            <a:r>
              <a:rPr lang="es-ES" sz="1000" b="0" i="1" dirty="0">
                <a:latin typeface="Arial" panose="020B0604020202020204" pitchFamily="34" charset="0"/>
                <a:cs typeface="Arial" panose="020B0604020202020204" pitchFamily="34" charset="0"/>
              </a:rPr>
              <a:t>(hacer clic) </a:t>
            </a:r>
            <a:r>
              <a:rPr lang="es-ES" sz="1000" b="0" baseline="0" dirty="0">
                <a:latin typeface="Arial" panose="020B0604020202020204" pitchFamily="34" charset="0"/>
                <a:cs typeface="Arial" panose="020B0604020202020204" pitchFamily="34" charset="0"/>
              </a:rPr>
              <a:t>proporcionar capacitación y el apoyo de los líderes Leones. Sin esto, ninguno de los otros objetivos es posible.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Verán las cuatro áreas focales resumidas como clubes nuevos, socios nuevos, satisfacción de los socios y apoyo de los líderes. </a:t>
            </a: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80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i="1" dirty="0">
                <a:latin typeface="Arial" panose="020B0604020202020204" pitchFamily="34" charset="0"/>
                <a:ea typeface="ヒラギノ角ゴ Pro W3"/>
                <a:cs typeface="Arial" panose="020B0604020202020204" pitchFamily="34" charset="0"/>
              </a:rPr>
              <a:t>Recuerde regionalizar cómo se eligen los miembros de los grupos de trabajo. Algunas áreas pueden optar por dejar en manos del gobernador de distrito o el gabinete de distrito la formación del equipo, mientras que otras pueden formar un equipo específicamente dedicado a la causa y llamar a personas especiales para que formen parte del equipo. Otras consideraciones incluyen enviar una invitación abierta a todos los socios del distrito o distrito múltiple para ver quién está interesado en ser miembro del equipo o incluir Leones jóvenes para aporten perspectivas novedosas.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____________________________________________________________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es-ES" sz="1000" b="0" dirty="0">
                <a:latin typeface="Arial" panose="020B0604020202020204" pitchFamily="34" charset="0"/>
                <a:ea typeface="ヒラギノ角ゴ Pro W3"/>
                <a:cs typeface="Arial" panose="020B0604020202020204" pitchFamily="34" charset="0"/>
              </a:rPr>
              <a:t>Para poner en marcha nuestras ideas, necesitaremos un grupo de trabajo.</a:t>
            </a:r>
            <a:r>
              <a:rPr lang="es-ES" sz="1000" b="0" baseline="0" dirty="0">
                <a:latin typeface="Arial" panose="020B0604020202020204" pitchFamily="34" charset="0"/>
                <a:ea typeface="ヒラギノ角ゴ Pro W3"/>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es-ES" sz="1000" b="0" i="1" baseline="0" dirty="0">
                <a:latin typeface="Arial" panose="020B0604020202020204" pitchFamily="34" charset="0"/>
                <a:cs typeface="Arial" panose="020B0604020202020204" pitchFamily="34" charset="0"/>
              </a:rPr>
              <a:t>Guion para el líder del GAT del área para preparar a los líderes distritales para que dirijan un taller de Formar un equipo </a:t>
            </a:r>
          </a:p>
          <a:p>
            <a:r>
              <a:rPr lang="es-ES" sz="1000" b="0" dirty="0">
                <a:latin typeface="Arial" panose="020B0604020202020204" pitchFamily="34" charset="0"/>
                <a:ea typeface="ヒラギノ角ゴ Pro W3"/>
                <a:cs typeface="Arial" panose="020B0604020202020204" pitchFamily="34" charset="0"/>
              </a:rPr>
              <a:t>Este gráfico es solo</a:t>
            </a:r>
            <a:r>
              <a:rPr lang="es-ES" sz="1000" b="0" baseline="0" dirty="0">
                <a:latin typeface="Arial" panose="020B0604020202020204" pitchFamily="34" charset="0"/>
                <a:ea typeface="ヒラギノ角ゴ Pro W3"/>
                <a:cs typeface="Arial" panose="020B0604020202020204" pitchFamily="34" charset="0"/>
              </a:rPr>
              <a:t> un ejemplo de cómo se pueden organizar en torno a las cuatro áreas focales en sus distritos. </a:t>
            </a:r>
            <a:r>
              <a:rPr lang="es-ES" sz="1000" b="0" dirty="0">
                <a:latin typeface="Arial" panose="020B0604020202020204" pitchFamily="34" charset="0"/>
                <a:ea typeface="ヒラギノ角ゴ Pro W3"/>
                <a:cs typeface="Arial" panose="020B0604020202020204" pitchFamily="34" charset="0"/>
              </a:rPr>
              <a:t>Se pueden organizar los equipos como se desee con tantas personas como se necesite; por ejemplo, formar el equipo con Leones que ocupen diferentes cargos, incluso a nivel de club.</a:t>
            </a:r>
            <a:r>
              <a:rPr lang="es-ES" sz="1000" b="0" baseline="0" dirty="0">
                <a:latin typeface="Arial" panose="020B0604020202020204" pitchFamily="34" charset="0"/>
                <a:ea typeface="ヒラギノ角ゴ Pro W3"/>
                <a:cs typeface="Arial" panose="020B0604020202020204" pitchFamily="34" charset="0"/>
              </a:rPr>
              <a:t> Recuerden: su distrito, a su manera.</a:t>
            </a:r>
          </a:p>
          <a:p>
            <a:endParaRPr lang="en-US" sz="1000" b="0" dirty="0">
              <a:latin typeface="Arial" panose="020B0604020202020204" pitchFamily="34" charset="0"/>
              <a:cs typeface="Arial" panose="020B0604020202020204" pitchFamily="34" charset="0"/>
            </a:endParaRPr>
          </a:p>
          <a:p>
            <a:r>
              <a:rPr lang="es-ES" sz="1000" b="0" dirty="0">
                <a:latin typeface="Arial" panose="020B0604020202020204" pitchFamily="34" charset="0"/>
                <a:ea typeface="ヒラギノ角ゴ Pro W3"/>
                <a:cs typeface="Arial" panose="020B0604020202020204" pitchFamily="34" charset="0"/>
              </a:rPr>
              <a:t>Cuando piensen en sus equipos, algunos de los aspectos que deben considerar es elegir socios que estén interesados en avanzar, aquellos que quieran dar forma a la experiencia de la afiliación, sean responsables y estén dispuestos a comunicarse.</a:t>
            </a:r>
            <a:r>
              <a:rPr lang="es-ES" sz="1000" b="0" baseline="0" dirty="0">
                <a:latin typeface="Arial" panose="020B0604020202020204" pitchFamily="34" charset="0"/>
                <a:ea typeface="ヒラギノ角ゴ Pro W3"/>
                <a:cs typeface="Arial" panose="020B0604020202020204" pitchFamily="34" charset="0"/>
              </a:rPr>
              <a:t> Hay que elegir a Leones dedicados y los que se adapten mejor al papel.</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El Coordinador del GMT del Distrito ha sido designado como la persona clave para dirigir la iniciativa en el distrito. Sin embargo, puede identificarse a un exgobernador de distrito o a otro líder a quien se le admire y tenga respeto como el apoyo principal para Enfoque Global de Afiliación si considera que esto funciona mejor para su área.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ea typeface="ヒラギノ角ゴ Pro W3"/>
                <a:cs typeface="Arial" panose="020B0604020202020204" pitchFamily="34" charset="0"/>
              </a:rPr>
              <a:t>También hay líderes que dirigen grupos de trabajo en el gráfico del ejemplo. </a:t>
            </a:r>
            <a:r>
              <a:rPr lang="es-ES" sz="1000" b="0" dirty="0">
                <a:latin typeface="Arial" panose="020B0604020202020204" pitchFamily="34" charset="0"/>
                <a:ea typeface="ヒラギノ角ゴ Pro W3"/>
                <a:cs typeface="Arial" panose="020B0604020202020204" pitchFamily="34" charset="0"/>
              </a:rPr>
              <a:t>Repito, pueden organizarse como deseen, pero en el ejemplo, hay un líder de equipo para cada una de las cuatro áreas focales del Enfoque Global de Afiliación:</a:t>
            </a:r>
            <a:r>
              <a:rPr lang="es-ES" sz="1000" b="0" baseline="0" dirty="0">
                <a:latin typeface="Arial" panose="020B0604020202020204" pitchFamily="34" charset="0"/>
                <a:ea typeface="ヒラギノ角ゴ Pro W3"/>
                <a:cs typeface="Arial" panose="020B0604020202020204" pitchFamily="34" charset="0"/>
              </a:rPr>
              <a:t> Clubes nuevos; socios nuevos; satisfacción de los socios; apoyo de los líderes Considere tener:</a:t>
            </a:r>
          </a:p>
          <a:p>
            <a:pPr marL="171450" indent="-171450">
              <a:buFont typeface="Arial" panose="020B0604020202020204" pitchFamily="34" charset="0"/>
              <a:buChar char="•"/>
            </a:pPr>
            <a:r>
              <a:rPr lang="es-ES" sz="1000" b="0" baseline="0" dirty="0">
                <a:latin typeface="Arial" panose="020B0604020202020204" pitchFamily="34" charset="0"/>
                <a:cs typeface="Arial" panose="020B0604020202020204" pitchFamily="34" charset="0"/>
              </a:rPr>
              <a:t>El Equipo de Extensión Global del Distrito (GET) o el coordinador del Club Especializado como líder del grupo de trabajo para el área de enfoque 1.</a:t>
            </a:r>
          </a:p>
          <a:p>
            <a:pPr marL="171450" indent="-171450">
              <a:buFont typeface="Arial" panose="020B0604020202020204" pitchFamily="34" charset="0"/>
              <a:buChar char="•"/>
            </a:pPr>
            <a:r>
              <a:rPr lang="es-ES" sz="1000" b="0" baseline="0" dirty="0">
                <a:latin typeface="Arial" panose="020B0604020202020204" pitchFamily="34" charset="0"/>
                <a:ea typeface="ヒラギノ角ゴ Pro W3"/>
                <a:cs typeface="Arial" panose="020B0604020202020204" pitchFamily="34" charset="0"/>
              </a:rPr>
              <a:t>El GST del distrito como el </a:t>
            </a:r>
            <a:r>
              <a:rPr lang="es-ES" sz="1000" b="0" i="0" dirty="0">
                <a:latin typeface="Arial" panose="020B0604020202020204" pitchFamily="34" charset="0"/>
                <a:ea typeface="ヒラギノ角ゴ Pro W3"/>
                <a:cs typeface="Arial" panose="020B0604020202020204" pitchFamily="34" charset="0"/>
              </a:rPr>
              <a:t>grupo de trabajo</a:t>
            </a:r>
            <a:r>
              <a:rPr lang="es-ES" sz="1000" b="0" baseline="0" dirty="0">
                <a:latin typeface="Arial" panose="020B0604020202020204" pitchFamily="34" charset="0"/>
                <a:ea typeface="ヒラギノ角ゴ Pro W3"/>
                <a:cs typeface="Arial" panose="020B0604020202020204" pitchFamily="34" charset="0"/>
              </a:rPr>
              <a:t> líder para el área de enfoque 3 </a:t>
            </a:r>
          </a:p>
          <a:p>
            <a:pPr marL="171450" indent="-171450">
              <a:buFont typeface="Arial" panose="020B0604020202020204" pitchFamily="34" charset="0"/>
              <a:buChar char="•"/>
            </a:pPr>
            <a:r>
              <a:rPr lang="es-ES" sz="1000" b="0" baseline="0" dirty="0">
                <a:latin typeface="Arial" panose="020B0604020202020204" pitchFamily="34" charset="0"/>
                <a:cs typeface="Arial" panose="020B0604020202020204" pitchFamily="34" charset="0"/>
              </a:rPr>
              <a:t>Y el GLT del distrito como líder del grupo de trabajo para el área de enfoque 4</a:t>
            </a:r>
          </a:p>
          <a:p>
            <a:endParaRPr lang="en-US" sz="1000" b="0" baseline="0" dirty="0">
              <a:latin typeface="Arial" panose="020B0604020202020204" pitchFamily="34" charset="0"/>
              <a:cs typeface="Arial" panose="020B0604020202020204" pitchFamily="34" charset="0"/>
            </a:endParaRPr>
          </a:p>
          <a:p>
            <a:r>
              <a:rPr lang="es-ES" sz="1000" b="0" i="1" dirty="0">
                <a:latin typeface="Arial" panose="020B0604020202020204" pitchFamily="34" charset="0"/>
                <a:cs typeface="Arial" panose="020B0604020202020204" pitchFamily="34" charset="0"/>
              </a:rPr>
              <a:t>Guion para los líderes distritales cuando dirigen un taller de Formar un equipo:</a:t>
            </a:r>
          </a:p>
          <a:p>
            <a:r>
              <a:rPr lang="es-ES" sz="1000" b="0" baseline="0" dirty="0">
                <a:latin typeface="Arial" panose="020B0604020202020204" pitchFamily="34" charset="0"/>
                <a:cs typeface="Arial" panose="020B0604020202020204" pitchFamily="34" charset="0"/>
              </a:rPr>
              <a:t>Podemos organizar los equipos como deseemos y con tantas personas como consideremos necesario; esto incluye formar grupos de trabajo con Leones que ocupen diferentes cargos, incluso a nivel de club. Recuerden: nuestro distrito, a nuestra manera.</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Cuando pensemos en los grupos de trabajo, algunos de los aspectos que debemos considerar es elegir socios que estén interesados en avanzar, que quieran dar forma a la experiencia de la afiliación, sean responsables y estén dispuestos a comunicarse. Tenemos que elegir Leones dedicados y los que se adapten mejor al papel.</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El Coordinador del GMT del Distrito ha sido designado como la persona clave para dirigir la iniciativa en el distrito. </a:t>
            </a:r>
          </a:p>
          <a:p>
            <a:r>
              <a:rPr lang="es-ES" sz="1000" b="0" i="1" baseline="0" dirty="0">
                <a:latin typeface="Arial" panose="020B0604020202020204" pitchFamily="34" charset="0"/>
                <a:cs typeface="Arial" panose="020B0604020202020204" pitchFamily="34" charset="0"/>
              </a:rPr>
              <a:t>Explique aquí las diferencias regionales, por ejemplo: No obstante, el exgobernador de distrito XX será el apoyo específico Enfoque Global de Afiliación</a:t>
            </a:r>
            <a:r>
              <a:rPr lang="es-ES"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También hay líderes que dirigen grupos de trabajo en el gráfico del ejemplo. Repito que podemos organizarnos como deseemos, pero en el ejemplo, hay un líder de equipo para cada una de las cuatro áreas focales del Enfoque Global de Afiliación. Clubes nuevos; socios nuevos; satisfacción de los socios; apoyo de los líderes Considere tener:</a:t>
            </a:r>
          </a:p>
          <a:p>
            <a:pPr marL="171450" indent="-171450">
              <a:buFont typeface="Arial" panose="020B0604020202020204" pitchFamily="34" charset="0"/>
              <a:buChar char="•"/>
            </a:pPr>
            <a:r>
              <a:rPr lang="es-ES" sz="1000" b="0" baseline="0" dirty="0">
                <a:latin typeface="Arial" panose="020B0604020202020204" pitchFamily="34" charset="0"/>
                <a:cs typeface="Arial" panose="020B0604020202020204" pitchFamily="34" charset="0"/>
              </a:rPr>
              <a:t>El Equipo de Extensión Global del Distrito (GET) o el coordinador del Club Especializado como líder del grupo de trabajo para el área de enfoque 1.</a:t>
            </a:r>
          </a:p>
          <a:p>
            <a:pPr marL="171450" indent="-171450">
              <a:buFont typeface="Arial" panose="020B0604020202020204" pitchFamily="34" charset="0"/>
              <a:buChar char="•"/>
            </a:pPr>
            <a:r>
              <a:rPr lang="es-ES" sz="1000" b="0" baseline="0" dirty="0">
                <a:latin typeface="Arial" panose="020B0604020202020204" pitchFamily="34" charset="0"/>
                <a:ea typeface="ヒラギノ角ゴ Pro W3"/>
                <a:cs typeface="Arial" panose="020B0604020202020204" pitchFamily="34" charset="0"/>
              </a:rPr>
              <a:t>El GST del distrito como el </a:t>
            </a:r>
            <a:r>
              <a:rPr lang="es-ES" sz="1000" b="0" i="0" dirty="0">
                <a:latin typeface="Arial" panose="020B0604020202020204" pitchFamily="34" charset="0"/>
                <a:ea typeface="ヒラギノ角ゴ Pro W3"/>
                <a:cs typeface="Arial" panose="020B0604020202020204" pitchFamily="34" charset="0"/>
              </a:rPr>
              <a:t>grupo de trabajo</a:t>
            </a:r>
            <a:r>
              <a:rPr lang="es-ES" sz="1000" b="0" baseline="0" dirty="0">
                <a:latin typeface="Arial" panose="020B0604020202020204" pitchFamily="34" charset="0"/>
                <a:ea typeface="ヒラギノ角ゴ Pro W3"/>
                <a:cs typeface="Arial" panose="020B0604020202020204" pitchFamily="34" charset="0"/>
              </a:rPr>
              <a:t> líder para el área de enfoque 3 </a:t>
            </a:r>
          </a:p>
          <a:p>
            <a:pPr marL="171450" indent="-171450">
              <a:buFont typeface="Arial" panose="020B0604020202020204" pitchFamily="34" charset="0"/>
              <a:buChar char="•"/>
            </a:pPr>
            <a:r>
              <a:rPr lang="es-ES" sz="1000" b="0" baseline="0" dirty="0">
                <a:latin typeface="Arial" panose="020B0604020202020204" pitchFamily="34" charset="0"/>
                <a:cs typeface="Arial" panose="020B0604020202020204" pitchFamily="34" charset="0"/>
              </a:rPr>
              <a:t>Y el GLT del distrito como líder del grupo de trabajo para el área de enfoque 4</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41166" cy="4319714"/>
          </a:xfrm>
        </p:spPr>
        <p:txBody>
          <a:bodyPr>
            <a:no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____________________________________________________________</a:t>
            </a:r>
          </a:p>
          <a:p>
            <a:pPr>
              <a:defRPr/>
            </a:pPr>
            <a:endParaRPr lang="en-US" sz="1000" baseline="0" dirty="0">
              <a:latin typeface="Arial" panose="020B0604020202020204" pitchFamily="34" charset="0"/>
              <a:cs typeface="Arial" panose="020B0604020202020204" pitchFamily="34" charset="0"/>
            </a:endParaRPr>
          </a:p>
          <a:p>
            <a:pPr>
              <a:defRPr/>
            </a:pPr>
            <a:r>
              <a:rPr lang="es-ES" sz="1000" i="1" baseline="0" dirty="0">
                <a:latin typeface="Arial" panose="020B0604020202020204" pitchFamily="34" charset="0"/>
                <a:cs typeface="Arial" panose="020B0604020202020204" pitchFamily="34" charset="0"/>
              </a:rPr>
              <a:t>Guion para el líder del GAT del área para preparar a los líderes distritales para que dirijan un taller de Formar un equipo</a:t>
            </a:r>
          </a:p>
          <a:p>
            <a:pPr>
              <a:defRPr/>
            </a:pPr>
            <a:r>
              <a:rPr lang="es-ES" sz="1000" i="0" u="none" strike="noStrike" baseline="0" dirty="0">
                <a:solidFill>
                  <a:schemeClr val="tx1"/>
                </a:solidFill>
                <a:latin typeface="Arial" panose="020B0604020202020204" pitchFamily="34" charset="0"/>
                <a:ea typeface="ヒラギノ角ゴ Pro W3"/>
                <a:cs typeface="Arial" panose="020B0604020202020204" pitchFamily="34" charset="0"/>
              </a:rPr>
              <a:t>Recordar que se debe elegir un </a:t>
            </a:r>
            <a:r>
              <a:rPr lang="es-ES" sz="1000" b="1" i="0" u="none" strike="noStrike" baseline="0" dirty="0">
                <a:solidFill>
                  <a:schemeClr val="tx1"/>
                </a:solidFill>
                <a:latin typeface="Arial" panose="020B0604020202020204" pitchFamily="34" charset="0"/>
                <a:ea typeface="ヒラギノ角ゴ Pro W3"/>
                <a:cs typeface="Arial" panose="020B0604020202020204" pitchFamily="34" charset="0"/>
              </a:rPr>
              <a:t>grupo de trabajo</a:t>
            </a:r>
            <a:r>
              <a:rPr lang="es-ES" sz="1000" i="0" u="none" strike="noStrike" baseline="0" dirty="0">
                <a:solidFill>
                  <a:schemeClr val="tx1"/>
                </a:solidFill>
                <a:latin typeface="Arial" panose="020B0604020202020204" pitchFamily="34" charset="0"/>
                <a:ea typeface="ヒラギノ角ゴ Pro W3"/>
                <a:cs typeface="Arial" panose="020B0604020202020204" pitchFamily="34" charset="0"/>
              </a:rPr>
              <a:t> diverso que pueda tener impacto en la afiliación en todos los niveles, ya que necesitamos que todos participen para tener éxito.</a:t>
            </a:r>
            <a:r>
              <a:rPr lang="es-ES" sz="1000" b="0"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i="0" u="none" strike="noStrike" baseline="0" dirty="0">
                <a:solidFill>
                  <a:schemeClr val="tx1"/>
                </a:solidFill>
                <a:effectLst/>
                <a:latin typeface="Arial" panose="020B0604020202020204" pitchFamily="34" charset="0"/>
                <a:cs typeface="Arial" panose="020B0604020202020204" pitchFamily="34" charset="0"/>
              </a:rPr>
              <a:t>¿Cómo creen que pueden contribuir los Leones de estos niveles diferentes?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es-ES" sz="1000" b="0" i="0" u="none" strike="noStrike" baseline="0" dirty="0">
                <a:solidFill>
                  <a:schemeClr val="tx1"/>
                </a:solidFill>
                <a:effectLst/>
                <a:latin typeface="Arial" panose="020B0604020202020204" pitchFamily="34" charset="0"/>
                <a:ea typeface="ヒラギノ角ゴ Pro W3"/>
                <a:cs typeface="Arial" panose="020B0604020202020204" pitchFamily="34" charset="0"/>
              </a:rPr>
              <a:t>¿Y nosotros? ¿Podemos comprometernos a alcanzar el éxito en nuestros distritos con </a:t>
            </a:r>
            <a:r>
              <a:rPr lang="es-ES" sz="1000" b="0" dirty="0">
                <a:latin typeface="Arial" panose="020B0604020202020204" pitchFamily="34" charset="0"/>
                <a:ea typeface="ヒラギノ角ゴ Pro W3"/>
                <a:cs typeface="Arial" panose="020B0604020202020204" pitchFamily="34" charset="0"/>
              </a:rPr>
              <a:t>el Enfoque Global de Afiliación?</a:t>
            </a:r>
          </a:p>
          <a:p>
            <a:pPr>
              <a:defRPr/>
            </a:pPr>
            <a:endParaRPr lang="en-US" sz="1000" b="0" dirty="0">
              <a:latin typeface="Arial" panose="020B0604020202020204" pitchFamily="34" charset="0"/>
              <a:cs typeface="Arial" panose="020B0604020202020204" pitchFamily="34" charset="0"/>
            </a:endParaRPr>
          </a:p>
          <a:p>
            <a:pPr>
              <a:defRPr/>
            </a:pPr>
            <a:r>
              <a:rPr lang="es-ES" sz="1000" b="0" i="1" dirty="0">
                <a:latin typeface="Arial" panose="020B0604020202020204" pitchFamily="34" charset="0"/>
                <a:cs typeface="Arial" panose="020B0604020202020204" pitchFamily="34" charset="0"/>
              </a:rPr>
              <a:t>Guion para los líderes distritales cuando dirigen un taller de Formar un equipo:</a:t>
            </a:r>
          </a:p>
          <a:p>
            <a:pPr>
              <a:defRPr/>
            </a:pPr>
            <a:r>
              <a:rPr lang="es-ES" sz="1000" i="0" u="none" strike="noStrike" baseline="0" dirty="0">
                <a:solidFill>
                  <a:schemeClr val="tx1"/>
                </a:solidFill>
                <a:latin typeface="Arial" panose="020B0604020202020204" pitchFamily="34" charset="0"/>
                <a:ea typeface="ヒラギノ角ゴ Pro W3"/>
                <a:cs typeface="Arial" panose="020B0604020202020204" pitchFamily="34" charset="0"/>
              </a:rPr>
              <a:t>Debemos elegir un </a:t>
            </a:r>
            <a:r>
              <a:rPr lang="es-ES" sz="1000" b="1" i="0" u="none" strike="noStrike" baseline="0" dirty="0">
                <a:solidFill>
                  <a:schemeClr val="tx1"/>
                </a:solidFill>
                <a:latin typeface="Arial" panose="020B0604020202020204" pitchFamily="34" charset="0"/>
                <a:ea typeface="ヒラギノ角ゴ Pro W3"/>
                <a:cs typeface="Arial" panose="020B0604020202020204" pitchFamily="34" charset="0"/>
              </a:rPr>
              <a:t>grupo de trabajo</a:t>
            </a:r>
            <a:r>
              <a:rPr lang="es-ES" sz="1000" i="0" u="none" strike="noStrike" baseline="0" dirty="0">
                <a:solidFill>
                  <a:schemeClr val="tx1"/>
                </a:solidFill>
                <a:latin typeface="Arial" panose="020B0604020202020204" pitchFamily="34" charset="0"/>
                <a:ea typeface="ヒラギノ角ゴ Pro W3"/>
                <a:cs typeface="Arial" panose="020B0604020202020204" pitchFamily="34" charset="0"/>
              </a:rPr>
              <a:t> diverso que pueda tener impacto en la afiliación en todos los niveles, ya que necesitamos que todos participen para tener éxito.</a:t>
            </a:r>
            <a:r>
              <a:rPr lang="es-ES" sz="1000" b="0" dirty="0">
                <a:latin typeface="Arial" panose="020B0604020202020204" pitchFamily="34" charset="0"/>
                <a:ea typeface="ヒラギノ角ゴ Pro W3"/>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i="0" u="none" strike="noStrike" baseline="0" dirty="0">
                <a:solidFill>
                  <a:schemeClr val="tx1"/>
                </a:solidFill>
                <a:effectLst/>
                <a:latin typeface="Arial" panose="020B0604020202020204" pitchFamily="34" charset="0"/>
                <a:cs typeface="Arial" panose="020B0604020202020204" pitchFamily="34" charset="0"/>
              </a:rPr>
              <a:t>¿Cómo creen que pueden contribuir los Leones de estos niveles diferentes?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effectLst/>
              <a:latin typeface="Arial" panose="020B0604020202020204" pitchFamily="34" charset="0"/>
              <a:cs typeface="Arial" panose="020B0604020202020204" pitchFamily="34" charset="0"/>
            </a:endParaRPr>
          </a:p>
          <a:p>
            <a:pPr>
              <a:defRPr/>
            </a:pPr>
            <a:r>
              <a:rPr lang="es-ES" sz="1000" b="0" i="0" u="none" strike="noStrike" baseline="0" dirty="0">
                <a:solidFill>
                  <a:schemeClr val="tx1"/>
                </a:solidFill>
                <a:effectLst/>
                <a:latin typeface="Arial" panose="020B0604020202020204" pitchFamily="34" charset="0"/>
                <a:ea typeface="ヒラギノ角ゴ Pro W3"/>
                <a:cs typeface="Arial" panose="020B0604020202020204" pitchFamily="34" charset="0"/>
              </a:rPr>
              <a:t>¿Y nosotros? ¿Podemos comprometernos a alcanzar el éxito en nuestros distritos con </a:t>
            </a:r>
            <a:r>
              <a:rPr lang="es-ES" sz="1000" b="0" dirty="0">
                <a:latin typeface="Arial" panose="020B0604020202020204" pitchFamily="34" charset="0"/>
                <a:ea typeface="ヒラギノ角ゴ Pro W3"/>
                <a:cs typeface="Arial" panose="020B0604020202020204" pitchFamily="34" charset="0"/>
              </a:rPr>
              <a:t>el Enfoque Global de Afiliación?</a:t>
            </a:r>
          </a:p>
        </p:txBody>
      </p:sp>
    </p:spTree>
    <p:extLst>
      <p:ext uri="{BB962C8B-B14F-4D97-AF65-F5344CB8AC3E}">
        <p14:creationId xmlns:p14="http://schemas.microsoft.com/office/powerpoint/2010/main" val="388543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6780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1"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i="1" dirty="0">
                <a:latin typeface="Arial" panose="020B0604020202020204" pitchFamily="34" charset="0"/>
                <a:ea typeface="ヒラギノ角ゴ Pro W3"/>
                <a:cs typeface="Arial" panose="020B0604020202020204" pitchFamily="34" charset="0"/>
              </a:rPr>
              <a:t>Puede cambiar las expectativas enumeradas en la diapositiva para que se adapten mejor a las necesidades de su área. Además, hay varias preguntas que se enumeran a continuación; use su propio criterio al decidir cuándo dar la palabra para las discusiones o pedir comentarios del público.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____________________________________________________________</a:t>
            </a:r>
          </a:p>
          <a:p>
            <a:r>
              <a:rPr lang="es-ES" sz="1000" b="0" i="1" baseline="0" dirty="0">
                <a:latin typeface="Arial" panose="020B0604020202020204" pitchFamily="34" charset="0"/>
                <a:cs typeface="Arial" panose="020B0604020202020204" pitchFamily="34" charset="0"/>
              </a:rPr>
              <a:t>Guion para el líder del GAT del área para preparar a los líderes distritales para que dirijan un taller de Formar un equipo</a:t>
            </a:r>
          </a:p>
          <a:p>
            <a:r>
              <a:rPr lang="es-ES" sz="1000" b="0" baseline="0" dirty="0">
                <a:latin typeface="Arial" panose="020B0604020202020204" pitchFamily="34" charset="0"/>
                <a:ea typeface="ヒラギノ角ゴ Pro W3"/>
                <a:cs typeface="Arial" panose="020B0604020202020204" pitchFamily="34" charset="0"/>
              </a:rPr>
              <a:t>A medida que pensamos en definir los papeles que desempeñamos, una de las mejores prácticas del Enfoque Global de Afiliación es dejar claro lo que esperamos de los miembros de nuestro </a:t>
            </a:r>
            <a:r>
              <a:rPr lang="es-ES"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grupo de trabajo</a:t>
            </a:r>
            <a:r>
              <a:rPr lang="es-ES" sz="1000" b="0" baseline="0" dirty="0">
                <a:latin typeface="Arial" panose="020B0604020202020204" pitchFamily="34" charset="0"/>
                <a:ea typeface="ヒラギノ角ゴ Pro W3"/>
                <a:cs typeface="Arial" panose="020B0604020202020204" pitchFamily="34" charset="0"/>
              </a:rPr>
              <a:t>. Esta diapositiva enumera algunos ejemplos de expectativas, pero ¿pueden pensar en más? ¿Qué le pediría a su </a:t>
            </a:r>
            <a:r>
              <a:rPr lang="es-ES"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grupo de trabajo?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ea typeface="ヒラギノ角ゴ Pro W3"/>
                <a:cs typeface="Arial" panose="020B0604020202020204" pitchFamily="34" charset="0"/>
              </a:rPr>
              <a:t>Por ejemplo, esperamos que el </a:t>
            </a:r>
            <a:r>
              <a:rPr lang="es-ES" sz="1000" b="0" i="0" u="none" strike="noStrike" baseline="0" dirty="0">
                <a:solidFill>
                  <a:schemeClr val="tx1"/>
                </a:solidFill>
                <a:latin typeface="Arial" panose="020B0604020202020204" pitchFamily="34" charset="0"/>
                <a:ea typeface="ヒラギノ角ゴ Pro W3"/>
                <a:cs typeface="Arial" panose="020B0604020202020204" pitchFamily="34" charset="0"/>
              </a:rPr>
              <a:t>coordinador del GMT del distrito </a:t>
            </a:r>
            <a:r>
              <a:rPr lang="es-ES" sz="1000" b="0" baseline="0" dirty="0">
                <a:latin typeface="Arial" panose="020B0604020202020204" pitchFamily="34" charset="0"/>
                <a:ea typeface="ヒラギノ角ゴ Pro W3"/>
                <a:cs typeface="Arial" panose="020B0604020202020204" pitchFamily="34" charset="0"/>
              </a:rPr>
              <a:t>comunique los diferentes componentes del proceso y sea el apoyo principal; mantenga el plan que haya creado el grupo de trabajo; haga seguimiento de las metas frente a los cifras reales y sea la persona a quien acudir cuando surjan problemas.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¿Qué debemos esperar de los líderes de los grupos de trabajo? ¿Y de los integrantes del grupo de trabajo? </a:t>
            </a:r>
            <a:r>
              <a:rPr lang="es-ES" sz="1000" b="0" dirty="0">
                <a:latin typeface="Arial" panose="020B0604020202020204" pitchFamily="34" charset="0"/>
                <a:cs typeface="Arial" panose="020B0604020202020204" pitchFamily="34" charset="0"/>
              </a:rPr>
              <a:t>¿Y del gobernador del distrito? </a:t>
            </a:r>
            <a:r>
              <a:rPr lang="es-ES" sz="1000" b="0" baseline="0" dirty="0">
                <a:solidFill>
                  <a:schemeClr val="tx1"/>
                </a:solidFill>
                <a:effectLst/>
                <a:latin typeface="Arial" panose="020B0604020202020204" pitchFamily="34" charset="0"/>
                <a:cs typeface="Arial" panose="020B0604020202020204" pitchFamily="34" charset="0"/>
              </a:rPr>
              <a:t> ¿De los coordinadores del GLT, GET, GMT y GST del distrito? </a:t>
            </a:r>
            <a:r>
              <a:rPr lang="es-ES" sz="1000" b="0" dirty="0">
                <a:solidFill>
                  <a:schemeClr val="tx1"/>
                </a:solidFill>
                <a:effectLst/>
                <a:latin typeface="Arial" panose="020B0604020202020204" pitchFamily="34" charset="0"/>
                <a:cs typeface="Arial" panose="020B0604020202020204" pitchFamily="34" charset="0"/>
              </a:rPr>
              <a:t>¿De Los jefes de zona y de región?</a:t>
            </a:r>
            <a:r>
              <a:rPr lang="es-ES" sz="1000" b="0" baseline="0" dirty="0">
                <a:solidFill>
                  <a:schemeClr val="tx1"/>
                </a:solidFill>
                <a:effectLst/>
                <a:latin typeface="Arial" panose="020B0604020202020204" pitchFamily="34" charset="0"/>
                <a:cs typeface="Arial" panose="020B0604020202020204" pitchFamily="34" charset="0"/>
              </a:rPr>
              <a:t> </a:t>
            </a:r>
            <a:r>
              <a:rPr lang="es-ES" sz="1000" b="0" dirty="0">
                <a:solidFill>
                  <a:schemeClr val="tx1"/>
                </a:solidFill>
                <a:effectLst/>
                <a:latin typeface="Arial" panose="020B0604020202020204" pitchFamily="34" charset="0"/>
                <a:cs typeface="Arial" panose="020B0604020202020204" pitchFamily="34" charset="0"/>
              </a:rPr>
              <a:t>¿De Los líderes de club? </a:t>
            </a:r>
            <a:r>
              <a:rPr lang="es-ES" sz="1000" b="0" baseline="0" dirty="0">
                <a:solidFill>
                  <a:schemeClr val="tx1"/>
                </a:solidFill>
                <a:effectLst/>
                <a:latin typeface="Arial" panose="020B0604020202020204" pitchFamily="34" charset="0"/>
                <a:cs typeface="Arial" panose="020B0604020202020204" pitchFamily="34" charset="0"/>
              </a:rPr>
              <a:t>¿Del presidente del consejo del DM y el GAT del DM? ¿De los socios de los clubes?</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es-ES" sz="1000" b="0" baseline="0" dirty="0">
                <a:solidFill>
                  <a:schemeClr val="tx1"/>
                </a:solidFill>
                <a:latin typeface="Arial" panose="020B0604020202020204" pitchFamily="34" charset="0"/>
                <a:ea typeface="ヒラギノ角ゴ Pro W3"/>
                <a:cs typeface="Arial" panose="020B0604020202020204" pitchFamily="34" charset="0"/>
              </a:rPr>
              <a:t>Todos juegan un papel en el proceso, lo que nos hace a todos responsables de las acciones que se emprenderán durante el próximo año.</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es-ES" sz="1000" b="0" baseline="0" dirty="0">
                <a:latin typeface="Arial" panose="020B0604020202020204" pitchFamily="34" charset="0"/>
                <a:ea typeface="ヒラギノ角ゴ Pro W3"/>
                <a:cs typeface="Arial" panose="020B0604020202020204" pitchFamily="34" charset="0"/>
              </a:rPr>
              <a:t>Cuando reúnan a su grupo para el taller de Formar un equipo, asegúrense de preguntar a todos los participantes: </a:t>
            </a:r>
          </a:p>
          <a:p>
            <a:pPr marL="171450" indent="-171450">
              <a:buFont typeface="Arial" panose="020B0604020202020204" pitchFamily="34" charset="0"/>
              <a:buChar char="•"/>
            </a:pPr>
            <a:r>
              <a:rPr lang="es-ES" sz="1000" b="0" baseline="0" dirty="0">
                <a:latin typeface="Arial" panose="020B0604020202020204" pitchFamily="34" charset="0"/>
                <a:ea typeface="ヒラギノ角ゴ Pro W3"/>
                <a:cs typeface="Arial" panose="020B0604020202020204" pitchFamily="34" charset="0"/>
              </a:rPr>
              <a:t>¿Quién quiere ofrecerse como voluntario para formar </a:t>
            </a:r>
            <a:r>
              <a:rPr lang="es-ES" sz="1000" b="0" strike="noStrike" baseline="0" dirty="0">
                <a:effectLst/>
                <a:latin typeface="Arial" panose="020B0604020202020204" pitchFamily="34" charset="0"/>
                <a:ea typeface="ヒラギノ角ゴ Pro W3"/>
                <a:cs typeface="Arial" panose="020B0604020202020204" pitchFamily="34" charset="0"/>
              </a:rPr>
              <a:t>parte</a:t>
            </a:r>
            <a:r>
              <a:rPr lang="es-ES" sz="1000" b="0" baseline="0" dirty="0">
                <a:latin typeface="Arial" panose="020B0604020202020204" pitchFamily="34" charset="0"/>
                <a:ea typeface="ヒラギノ角ゴ Pro W3"/>
                <a:cs typeface="Arial" panose="020B0604020202020204" pitchFamily="34" charset="0"/>
              </a:rPr>
              <a:t> del gru</a:t>
            </a:r>
            <a:r>
              <a:rPr lang="es-ES" sz="1000" b="0" i="0" u="none" strike="noStrike" baseline="0" dirty="0">
                <a:solidFill>
                  <a:schemeClr val="tx1"/>
                </a:solidFill>
                <a:latin typeface="Arial" panose="020B0604020202020204" pitchFamily="34" charset="0"/>
                <a:ea typeface="ヒラギノ角ゴ Pro W3"/>
                <a:cs typeface="Arial" panose="020B0604020202020204" pitchFamily="34" charset="0"/>
              </a:rPr>
              <a:t>po de trabajo</a:t>
            </a:r>
            <a:r>
              <a:rPr lang="es-ES" sz="1000" b="0" baseline="0" dirty="0">
                <a:latin typeface="Arial" panose="020B0604020202020204" pitchFamily="34" charset="0"/>
                <a:ea typeface="ヒラギノ角ゴ Pro W3"/>
                <a:cs typeface="Arial" panose="020B0604020202020204" pitchFamily="34" charset="0"/>
              </a:rPr>
              <a:t>? </a:t>
            </a:r>
          </a:p>
          <a:p>
            <a:pPr marL="171450" indent="-171450">
              <a:buFont typeface="Arial" panose="020B0604020202020204" pitchFamily="34" charset="0"/>
              <a:buChar char="•"/>
            </a:pPr>
            <a:r>
              <a:rPr lang="es-ES" sz="1000" b="0" baseline="0" dirty="0">
                <a:latin typeface="Arial" panose="020B0604020202020204" pitchFamily="34" charset="0"/>
                <a:cs typeface="Arial" panose="020B0604020202020204" pitchFamily="34" charset="0"/>
              </a:rPr>
              <a:t>¿Qué papeles quedan por cubrir? </a:t>
            </a:r>
          </a:p>
          <a:p>
            <a:pPr marL="171450" indent="-171450">
              <a:buFont typeface="Arial" panose="020B0604020202020204" pitchFamily="34" charset="0"/>
              <a:buChar char="•"/>
            </a:pPr>
            <a:r>
              <a:rPr lang="es-ES" sz="1000" b="0" baseline="0" dirty="0">
                <a:latin typeface="Arial" panose="020B0604020202020204" pitchFamily="34" charset="0"/>
                <a:cs typeface="Arial" panose="020B0604020202020204" pitchFamily="34" charset="0"/>
              </a:rPr>
              <a:t>¿Hay otros líderes a quienes deberíamos invitar a unirse a nosotros? </a:t>
            </a:r>
          </a:p>
          <a:p>
            <a:pPr marL="171450" indent="-171450">
              <a:buFont typeface="Arial" panose="020B0604020202020204" pitchFamily="34" charset="0"/>
              <a:buChar char="•"/>
            </a:pPr>
            <a:r>
              <a:rPr lang="es-ES" sz="1000" b="0" baseline="0" dirty="0">
                <a:latin typeface="Arial" panose="020B0604020202020204" pitchFamily="34" charset="0"/>
                <a:cs typeface="Arial" panose="020B0604020202020204" pitchFamily="34" charset="0"/>
              </a:rPr>
              <a:t>¿Quién invitará a cada uno de ellos? </a:t>
            </a:r>
          </a:p>
          <a:p>
            <a:endParaRPr lang="en-US" sz="1000" b="0" dirty="0">
              <a:latin typeface="Arial" panose="020B0604020202020204" pitchFamily="34" charset="0"/>
              <a:cs typeface="Arial" panose="020B0604020202020204" pitchFamily="34" charset="0"/>
            </a:endParaRPr>
          </a:p>
          <a:p>
            <a:r>
              <a:rPr lang="es-ES" sz="1000" b="0" i="1" dirty="0">
                <a:latin typeface="Arial" panose="020B0604020202020204" pitchFamily="34" charset="0"/>
                <a:cs typeface="Arial" panose="020B0604020202020204" pitchFamily="34" charset="0"/>
              </a:rPr>
              <a:t>Guion para los líderes distritales cuando dirigen un taller de Formar un equipo:</a:t>
            </a:r>
          </a:p>
          <a:p>
            <a:r>
              <a:rPr lang="es-ES" sz="1000" b="0" baseline="0" dirty="0">
                <a:latin typeface="Arial" panose="020B0604020202020204" pitchFamily="34" charset="0"/>
                <a:ea typeface="ヒラギノ角ゴ Pro W3"/>
                <a:cs typeface="Arial" panose="020B0604020202020204" pitchFamily="34" charset="0"/>
              </a:rPr>
              <a:t>A medida que pensamos en definir los papeles que desempeñamos, una de las mejores prácticas del Enfoque Global de Afiliación es dejar claro lo que esperamos de los miembros de nuestro </a:t>
            </a:r>
            <a:r>
              <a:rPr lang="es-ES"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grupo de trabajo</a:t>
            </a:r>
            <a:r>
              <a:rPr lang="es-ES" sz="1000" b="0" baseline="0" dirty="0">
                <a:latin typeface="Arial" panose="020B0604020202020204" pitchFamily="34" charset="0"/>
                <a:ea typeface="ヒラギノ角ゴ Pro W3"/>
                <a:cs typeface="Arial" panose="020B0604020202020204" pitchFamily="34" charset="0"/>
              </a:rPr>
              <a:t>. Esta diapositiva enumera algunos ejemplos de expectativas, pero ¿pueden pensar en más? ¿Qué le pediría a su </a:t>
            </a:r>
            <a:r>
              <a:rPr lang="es-ES"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grupo de trabajo?</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Por ejemplo, esperamos que el coordinador del GMT del distrito comunique los diferentes componentes del proceso y sea el apoyo principal; mantenga el plan que crea el equipo; haga seguimiento de las metas frente a los cifras reales y sea la persona a quien acudir cuando surjan problemas.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ea typeface="ヒラギノ角ゴ Pro W3"/>
                <a:cs typeface="Arial" panose="020B0604020202020204" pitchFamily="34" charset="0"/>
              </a:rPr>
              <a:t>¿Qué debemos esperar de los dirigentes</a:t>
            </a:r>
            <a:r>
              <a:rPr lang="es-ES" sz="1000" b="0" i="0" u="none" strike="noStrike" baseline="0" dirty="0">
                <a:solidFill>
                  <a:schemeClr val="tx1"/>
                </a:solidFill>
                <a:latin typeface="Arial" panose="020B0604020202020204" pitchFamily="34" charset="0"/>
                <a:ea typeface="ヒラギノ角ゴ Pro W3"/>
                <a:cs typeface="Arial" panose="020B0604020202020204" pitchFamily="34" charset="0"/>
              </a:rPr>
              <a:t> de los grupos de trabajo</a:t>
            </a:r>
            <a:r>
              <a:rPr lang="es-ES" sz="1000" b="0" baseline="0" dirty="0">
                <a:latin typeface="Arial" panose="020B0604020202020204" pitchFamily="34" charset="0"/>
                <a:ea typeface="ヒラギノ角ゴ Pro W3"/>
                <a:cs typeface="Arial" panose="020B0604020202020204" pitchFamily="34" charset="0"/>
              </a:rPr>
              <a:t>? ¿Y de los integrantes del </a:t>
            </a:r>
            <a:r>
              <a:rPr lang="es-ES" sz="1000" b="0" i="0" u="none" strike="noStrike" baseline="0" dirty="0">
                <a:solidFill>
                  <a:schemeClr val="tx1"/>
                </a:solidFill>
                <a:latin typeface="Arial" panose="020B0604020202020204" pitchFamily="34" charset="0"/>
                <a:ea typeface="ヒラギノ角ゴ Pro W3"/>
                <a:cs typeface="Arial" panose="020B0604020202020204" pitchFamily="34" charset="0"/>
              </a:rPr>
              <a:t>grupo de trabajo</a:t>
            </a:r>
            <a:r>
              <a:rPr lang="es-ES" sz="1000" b="0" baseline="0" dirty="0">
                <a:latin typeface="Arial" panose="020B0604020202020204" pitchFamily="34" charset="0"/>
                <a:ea typeface="ヒラギノ角ゴ Pro W3"/>
                <a:cs typeface="Arial" panose="020B0604020202020204" pitchFamily="34" charset="0"/>
              </a:rPr>
              <a:t>? </a:t>
            </a:r>
            <a:r>
              <a:rPr lang="es-ES" sz="1000" b="0" dirty="0">
                <a:latin typeface="Arial" panose="020B0604020202020204" pitchFamily="34" charset="0"/>
                <a:ea typeface="ヒラギノ角ゴ Pro W3"/>
                <a:cs typeface="Arial" panose="020B0604020202020204" pitchFamily="34" charset="0"/>
              </a:rPr>
              <a:t>¿Y del gobernador del distrito? </a:t>
            </a:r>
            <a:r>
              <a:rPr lang="es-ES" sz="1000" b="0" baseline="0" dirty="0">
                <a:solidFill>
                  <a:schemeClr val="tx1"/>
                </a:solidFill>
                <a:effectLst/>
                <a:latin typeface="Arial" panose="020B0604020202020204" pitchFamily="34" charset="0"/>
                <a:ea typeface="ヒラギノ角ゴ Pro W3"/>
                <a:cs typeface="Arial" panose="020B0604020202020204" pitchFamily="34" charset="0"/>
              </a:rPr>
              <a:t> ¿De los coordinadores del GLT, GMT, GET y GST del distrito? </a:t>
            </a:r>
            <a:r>
              <a:rPr lang="es-ES" sz="1000" b="0" dirty="0">
                <a:solidFill>
                  <a:schemeClr val="tx1"/>
                </a:solidFill>
                <a:effectLst/>
                <a:latin typeface="Arial" panose="020B0604020202020204" pitchFamily="34" charset="0"/>
                <a:ea typeface="ヒラギノ角ゴ Pro W3"/>
                <a:cs typeface="Arial" panose="020B0604020202020204" pitchFamily="34" charset="0"/>
              </a:rPr>
              <a:t>¿De Los jefes de zona y de región?</a:t>
            </a:r>
            <a:r>
              <a:rPr lang="es-ES" sz="1000" b="0" baseline="0" dirty="0">
                <a:solidFill>
                  <a:schemeClr val="tx1"/>
                </a:solidFill>
                <a:effectLst/>
                <a:latin typeface="Arial" panose="020B0604020202020204" pitchFamily="34" charset="0"/>
                <a:ea typeface="ヒラギノ角ゴ Pro W3"/>
                <a:cs typeface="Arial" panose="020B0604020202020204" pitchFamily="34" charset="0"/>
              </a:rPr>
              <a:t> </a:t>
            </a:r>
            <a:r>
              <a:rPr lang="es-ES" sz="1000" b="0" dirty="0">
                <a:solidFill>
                  <a:schemeClr val="tx1"/>
                </a:solidFill>
                <a:effectLst/>
                <a:latin typeface="Arial" panose="020B0604020202020204" pitchFamily="34" charset="0"/>
                <a:ea typeface="ヒラギノ角ゴ Pro W3"/>
                <a:cs typeface="Arial" panose="020B0604020202020204" pitchFamily="34" charset="0"/>
              </a:rPr>
              <a:t>¿De Los líderes de club? </a:t>
            </a:r>
            <a:r>
              <a:rPr lang="es-ES" sz="1000" b="0" baseline="0" dirty="0">
                <a:solidFill>
                  <a:schemeClr val="tx1"/>
                </a:solidFill>
                <a:effectLst/>
                <a:latin typeface="Arial" panose="020B0604020202020204" pitchFamily="34" charset="0"/>
                <a:ea typeface="ヒラギノ角ゴ Pro W3"/>
                <a:cs typeface="Arial" panose="020B0604020202020204" pitchFamily="34" charset="0"/>
              </a:rPr>
              <a:t>¿Del presidente del consejo del DM y el GAT del DM? ¿De los socios de los clubes?</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es-ES" sz="1000" b="0" baseline="0" dirty="0">
                <a:solidFill>
                  <a:schemeClr val="tx1"/>
                </a:solidFill>
                <a:latin typeface="Arial" panose="020B0604020202020204" pitchFamily="34" charset="0"/>
                <a:ea typeface="ヒラギノ角ゴ Pro W3"/>
                <a:cs typeface="Arial" panose="020B0604020202020204" pitchFamily="34" charset="0"/>
              </a:rPr>
              <a:t>Todos juegan un papel en el proceso, lo que nos hace a todos responsables de las acciones que se emprenderán durante el próximo año.</a:t>
            </a:r>
          </a:p>
          <a:p>
            <a:endParaRPr lang="en-US" sz="1000" b="0" kern="1200" baseline="0" dirty="0">
              <a:solidFill>
                <a:schemeClr val="tx1"/>
              </a:solidFill>
              <a:effectLst/>
              <a:latin typeface="Arial" panose="020B0604020202020204" pitchFamily="34" charset="0"/>
              <a:cs typeface="Arial" panose="020B0604020202020204" pitchFamily="34" charset="0"/>
            </a:endParaRPr>
          </a:p>
          <a:p>
            <a:r>
              <a:rPr lang="es-ES" sz="1000" b="0" baseline="0" dirty="0">
                <a:latin typeface="Arial" panose="020B0604020202020204" pitchFamily="34" charset="0"/>
                <a:ea typeface="ヒラギノ角ゴ Pro W3"/>
                <a:cs typeface="Arial" panose="020B0604020202020204" pitchFamily="34" charset="0"/>
              </a:rPr>
              <a:t>¿Quién quiere ofrecerse como voluntario para formar parte del gru</a:t>
            </a:r>
            <a:r>
              <a:rPr lang="es-ES" sz="1000" b="0" i="0" u="none" strike="noStrike" baseline="0" dirty="0">
                <a:solidFill>
                  <a:schemeClr val="tx1"/>
                </a:solidFill>
                <a:latin typeface="Arial" panose="020B0604020202020204" pitchFamily="34" charset="0"/>
                <a:ea typeface="ヒラギノ角ゴ Pro W3"/>
                <a:cs typeface="Arial" panose="020B0604020202020204" pitchFamily="34" charset="0"/>
              </a:rPr>
              <a:t>po de trabajo</a:t>
            </a:r>
            <a:r>
              <a:rPr lang="es-ES" sz="1000" b="0" baseline="0" dirty="0">
                <a:latin typeface="Arial" panose="020B0604020202020204" pitchFamily="34" charset="0"/>
                <a:ea typeface="ヒラギノ角ゴ Pro W3"/>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¿Qué papeles quedan por cubrir? ¿Hay otros líderes a quienes deberíamos invitar a unirse a nosotros? ¿Quién invitará a cada uno de ellos?</a:t>
            </a:r>
          </a:p>
        </p:txBody>
      </p:sp>
    </p:spTree>
    <p:extLst>
      <p:ext uri="{BB962C8B-B14F-4D97-AF65-F5344CB8AC3E}">
        <p14:creationId xmlns:p14="http://schemas.microsoft.com/office/powerpoint/2010/main" val="2322362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dirty="0">
                <a:latin typeface="Arial" panose="020B0604020202020204" pitchFamily="34" charset="0"/>
                <a:ea typeface="ヒラギノ角ゴ Pro W3"/>
                <a:cs typeface="Arial" panose="020B0604020202020204" pitchFamily="34" charset="0"/>
              </a:rPr>
              <a:t>Consulte la diapositiva 1, Notas de la preparación previa a la reunión. Para esta actividad, anote los comentarios de los participantes en una hoja del rotafolios o en una herramienta virtual para tomar notas.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____________________________________________________________</a:t>
            </a:r>
          </a:p>
          <a:p>
            <a:r>
              <a:rPr lang="es-ES" sz="1000" i="1" baseline="0" dirty="0">
                <a:latin typeface="Arial" panose="020B0604020202020204" pitchFamily="34" charset="0"/>
                <a:cs typeface="Arial" panose="020B0604020202020204" pitchFamily="34" charset="0"/>
              </a:rPr>
              <a:t>Guion para el líder del GAT del área para preparar a los líderes distritales para que dirijan un taller de Formar un equipo</a:t>
            </a:r>
          </a:p>
          <a:p>
            <a:r>
              <a:rPr lang="es-ES" sz="1000" dirty="0">
                <a:latin typeface="Arial" panose="020B0604020202020204" pitchFamily="34" charset="0"/>
                <a:ea typeface="ヒラギノ角ゴ Pro W3"/>
                <a:cs typeface="Arial" panose="020B0604020202020204" pitchFamily="34" charset="0"/>
              </a:rPr>
              <a:t>Esta actividad ayuda a los miembros de un equipo nuevo a entender la pasión y las motivaciones de los demás para relacionarlas con algún aspecto del trabajo del equipo.</a:t>
            </a:r>
            <a:r>
              <a:rPr lang="es-ES" sz="1000" b="0" dirty="0">
                <a:latin typeface="Arial" panose="020B0604020202020204" pitchFamily="34" charset="0"/>
                <a:ea typeface="ヒラギノ角ゴ Pro W3"/>
                <a:cs typeface="Arial" panose="020B0604020202020204" pitchFamily="34" charset="0"/>
              </a:rPr>
              <a:t> Cuando sentimos pasión por algo, estamos más comprometidos y, a menudo, estamos más preparados para hacerlo. Ahora les mostraré cómo dirigir la actividad. </a:t>
            </a:r>
            <a:r>
              <a:rPr lang="es-ES" sz="1000" dirty="0">
                <a:latin typeface="Arial" panose="020B0604020202020204" pitchFamily="34" charset="0"/>
                <a:ea typeface="ヒラギノ角ゴ Pro W3"/>
                <a:cs typeface="Arial" panose="020B0604020202020204" pitchFamily="34" charset="0"/>
              </a:rPr>
              <a:t>Ustedes dirigirán esta misma actividad una vez que reúnan a su equipo distrital para el taller Formar un equipo.</a:t>
            </a:r>
          </a:p>
          <a:p>
            <a:r>
              <a:rPr lang="es-ES" sz="1000" b="0" dirty="0">
                <a:latin typeface="Arial" panose="020B0604020202020204" pitchFamily="34" charset="0"/>
                <a:cs typeface="Arial" panose="020B0604020202020204" pitchFamily="34" charset="0"/>
              </a:rPr>
              <a:t>Iniciar</a:t>
            </a:r>
            <a:r>
              <a:rPr lang="es-ES" sz="1000" b="0" i="1" dirty="0">
                <a:latin typeface="Arial" panose="020B0604020202020204" pitchFamily="34" charset="0"/>
                <a:cs typeface="Arial" panose="020B0604020202020204" pitchFamily="34" charset="0"/>
              </a:rPr>
              <a:t> </a:t>
            </a:r>
            <a:r>
              <a:rPr lang="es-ES" sz="1000" b="0" dirty="0">
                <a:latin typeface="Arial" panose="020B0604020202020204" pitchFamily="34" charset="0"/>
                <a:cs typeface="Arial" panose="020B0604020202020204" pitchFamily="34" charset="0"/>
              </a:rPr>
              <a:t>la actividad </a:t>
            </a:r>
            <a:r>
              <a:rPr lang="es-ES" sz="1000" b="0" i="1" dirty="0">
                <a:latin typeface="Arial" panose="020B0604020202020204" pitchFamily="34" charset="0"/>
                <a:cs typeface="Arial" panose="020B0604020202020204" pitchFamily="34" charset="0"/>
              </a:rPr>
              <a:t>Vamos a hablar</a:t>
            </a:r>
            <a:r>
              <a:rPr lang="es-ES" sz="1000" b="0" dirty="0">
                <a:latin typeface="Arial" panose="020B0604020202020204" pitchFamily="34" charset="0"/>
                <a:cs typeface="Arial" panose="020B0604020202020204" pitchFamily="34" charset="0"/>
              </a:rPr>
              <a:t> sobre</a:t>
            </a:r>
            <a:r>
              <a:rPr lang="es-ES" sz="1000" b="0" baseline="0" dirty="0">
                <a:latin typeface="Arial" panose="020B0604020202020204" pitchFamily="34" charset="0"/>
                <a:cs typeface="Arial" panose="020B0604020202020204" pitchFamily="34" charset="0"/>
              </a:rPr>
              <a:t> cómo podemos convertir nuestra pasión en un propósito para que el Enfoque Global de Afiliación consiga resultados</a:t>
            </a:r>
            <a:r>
              <a:rPr lang="es-ES" sz="1000" b="0" dirty="0">
                <a:latin typeface="Arial" panose="020B0604020202020204" pitchFamily="34" charset="0"/>
                <a:cs typeface="Arial" panose="020B0604020202020204" pitchFamily="34" charset="0"/>
              </a:rPr>
              <a:t>.</a:t>
            </a:r>
          </a:p>
          <a:p>
            <a:r>
              <a:rPr lang="es-ES" sz="1000" b="0" baseline="0" dirty="0">
                <a:latin typeface="Arial" panose="020B0604020202020204" pitchFamily="34" charset="0"/>
                <a:cs typeface="Arial" panose="020B0604020202020204" pitchFamily="34" charset="0"/>
              </a:rPr>
              <a:t>¿Qué aspectos de los clubes de Leones son las que más les apasionan? A algunos Leones les mueve el servicio, otros aprecian las amistades que hacen y a otros les inspira capacitar o asesorar a los líderes del mañana. ¿Qué es lo que más les interesa?</a:t>
            </a:r>
          </a:p>
          <a:p>
            <a:r>
              <a:rPr lang="es-ES" sz="1000" b="0" baseline="0" dirty="0">
                <a:latin typeface="Arial" panose="020B0604020202020204" pitchFamily="34" charset="0"/>
                <a:ea typeface="ヒラギノ角ゴ Pro W3"/>
                <a:cs typeface="Arial" panose="020B0604020202020204" pitchFamily="34" charset="0"/>
              </a:rPr>
              <a:t>¿Cómo se corresponden estos intereses con el propósito del Enfoque Global de Afiliación?</a:t>
            </a:r>
            <a:r>
              <a:rPr lang="es-ES" sz="1000" b="0" dirty="0">
                <a:latin typeface="Arial" panose="020B0604020202020204" pitchFamily="34" charset="0"/>
                <a:ea typeface="ヒラギノ角ゴ Pro W3"/>
                <a:cs typeface="Arial" panose="020B0604020202020204" pitchFamily="34" charset="0"/>
              </a:rPr>
              <a:t> ¿Cómo podemos aprovechar la pasión de los socios para tener impacto en el próximo año? </a:t>
            </a:r>
          </a:p>
          <a:p>
            <a:endParaRPr lang="en-US" sz="1000" b="0" dirty="0">
              <a:latin typeface="Arial" panose="020B0604020202020204" pitchFamily="34" charset="0"/>
              <a:cs typeface="Arial" panose="020B0604020202020204" pitchFamily="34" charset="0"/>
            </a:endParaRPr>
          </a:p>
          <a:p>
            <a:r>
              <a:rPr lang="es-ES" sz="1000" b="0" i="1" dirty="0">
                <a:latin typeface="Arial" panose="020B0604020202020204" pitchFamily="34" charset="0"/>
                <a:cs typeface="Arial" panose="020B0604020202020204" pitchFamily="34" charset="0"/>
              </a:rPr>
              <a:t>Guion para los líderes distritales cuando dirigen un taller de Formar un equipo:</a:t>
            </a:r>
          </a:p>
          <a:p>
            <a:r>
              <a:rPr lang="es-ES" sz="1000" b="0" dirty="0">
                <a:latin typeface="Arial" panose="020B0604020202020204" pitchFamily="34" charset="0"/>
                <a:cs typeface="Arial" panose="020B0604020202020204" pitchFamily="34" charset="0"/>
              </a:rPr>
              <a:t>Vamos a hablar de</a:t>
            </a:r>
            <a:r>
              <a:rPr lang="es-ES" sz="1000" b="0" baseline="0" dirty="0">
                <a:latin typeface="Arial" panose="020B0604020202020204" pitchFamily="34" charset="0"/>
                <a:cs typeface="Arial" panose="020B0604020202020204" pitchFamily="34" charset="0"/>
              </a:rPr>
              <a:t> cómo podemos convertir nuestra pasión en un propósito para que el Enfoque Global de Afiliación consiga resultados</a:t>
            </a:r>
            <a:r>
              <a:rPr lang="es-ES" sz="1000" b="0" dirty="0">
                <a:latin typeface="Arial" panose="020B0604020202020204" pitchFamily="34" charset="0"/>
                <a:cs typeface="Arial" panose="020B0604020202020204" pitchFamily="34" charset="0"/>
              </a:rPr>
              <a:t>.</a:t>
            </a:r>
          </a:p>
          <a:p>
            <a:r>
              <a:rPr lang="es-ES" sz="1000" b="0" baseline="0" dirty="0">
                <a:latin typeface="Arial" panose="020B0604020202020204" pitchFamily="34" charset="0"/>
                <a:cs typeface="Arial" panose="020B0604020202020204" pitchFamily="34" charset="0"/>
              </a:rPr>
              <a:t>¿Qué aspectos de los clubes de Leones son las que más les apasionan? A algunos Leones les mueve el servicio, otros aprecian las amistades que hacen y a otros les inspira capacitar o asesorar a los líderes del mañana. ¿Qué es lo que más les interesa?</a:t>
            </a:r>
          </a:p>
          <a:p>
            <a:r>
              <a:rPr lang="es-ES" sz="1000" b="0" baseline="0" dirty="0">
                <a:latin typeface="Arial" panose="020B0604020202020204" pitchFamily="34" charset="0"/>
                <a:ea typeface="ヒラギノ角ゴ Pro W3"/>
                <a:cs typeface="Arial" panose="020B0604020202020204" pitchFamily="34" charset="0"/>
              </a:rPr>
              <a:t>¿Cómo se corresponden estos intereses con el propósito del Enfoque Global de Afiliación?</a:t>
            </a:r>
            <a:r>
              <a:rPr lang="es-ES" sz="1000" b="0" dirty="0">
                <a:latin typeface="Arial" panose="020B0604020202020204" pitchFamily="34" charset="0"/>
                <a:ea typeface="ヒラギノ角ゴ Pro W3"/>
                <a:cs typeface="Arial" panose="020B0604020202020204" pitchFamily="34" charset="0"/>
              </a:rPr>
              <a:t> ¿Cómo podemos aprovechar la pasión de los socios para tener impacto en el próximo año? </a:t>
            </a:r>
            <a:r>
              <a:rPr lang="es-ES" sz="1000" dirty="0">
                <a:latin typeface="Arial" panose="020B0604020202020204" pitchFamily="34" charset="0"/>
                <a:ea typeface="ヒラギノ角ゴ Pro W3"/>
                <a:cs typeface="Arial" panose="020B0604020202020204" pitchFamily="34" charset="0"/>
              </a:rPr>
              <a:t>Vamos a trabajar en esta actividad para empezar a seleccionar a los miembros del grupo de trabajo y determinar cuál es el papel que se adapta mejor a la pasión de cada uno de ellos.</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13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a:latin typeface="Arial" panose="020B0604020202020204" pitchFamily="34" charset="0"/>
                <a:ea typeface="ヒラギノ角ゴ Pro W3"/>
                <a:cs typeface="Arial" panose="020B0604020202020204" pitchFamily="34" charset="0"/>
              </a:rPr>
              <a:t>Notas para el presentador: </a:t>
            </a:r>
          </a:p>
          <a:p>
            <a:pPr>
              <a:defRPr/>
            </a:pPr>
            <a:r>
              <a:rPr lang="es-ES" sz="1000" i="1">
                <a:latin typeface="Arial" panose="020B0604020202020204" pitchFamily="34" charset="0"/>
                <a:cs typeface="Arial" panose="020B0604020202020204" pitchFamily="34" charset="0"/>
              </a:rPr>
              <a:t>{Permita que los participantes lean por su cuenta}</a:t>
            </a:r>
          </a:p>
          <a:p>
            <a:pPr lvl="0">
              <a:defRPr/>
            </a:pPr>
            <a:r>
              <a:rPr lang="es-ES" sz="100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0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El paso siguiente es celebrar la sesión: Desarrollar una visión, donde analizaremos los puntos fuertes y débiles, las oportunidades y los desafíos del distrito, y revisaremos los objetivos para la </a:t>
            </a:r>
            <a:r>
              <a:rPr lang="es-ES" sz="1000" i="1" kern="1200" dirty="0">
                <a:solidFill>
                  <a:srgbClr val="FF0000"/>
                </a:solidFill>
                <a:effectLst/>
                <a:latin typeface="Arial" panose="020B0604020202020204" pitchFamily="34" charset="0"/>
                <a:ea typeface="ヒラギノ角ゴ Pro W3"/>
                <a:cs typeface="Times New Roman" panose="02020603050405020304" pitchFamily="18" charset="0"/>
              </a:rPr>
              <a:t>MISIÓN</a:t>
            </a:r>
            <a:r>
              <a:rPr lang="es-ES" sz="1000" kern="1200" dirty="0">
                <a:solidFill>
                  <a:srgbClr val="FF0000"/>
                </a:solidFill>
                <a:effectLst/>
                <a:latin typeface="Arial" panose="020B0604020202020204" pitchFamily="34" charset="0"/>
                <a:ea typeface="ヒラギノ角ゴ Pro W3"/>
                <a:cs typeface="Times New Roman" panose="02020603050405020304" pitchFamily="18" charset="0"/>
              </a:rPr>
              <a:t> </a:t>
            </a:r>
            <a:r>
              <a:rPr lang="es-ES" sz="1000" b="1" kern="1200" dirty="0">
                <a:solidFill>
                  <a:srgbClr val="FF0000"/>
                </a:solidFill>
                <a:effectLst/>
                <a:latin typeface="Arial" panose="020B0604020202020204" pitchFamily="34" charset="0"/>
                <a:ea typeface="ヒラギノ角ゴ Pro W3"/>
                <a:cs typeface="Times New Roman" panose="02020603050405020304" pitchFamily="18" charset="0"/>
              </a:rPr>
              <a:t>1.5</a:t>
            </a:r>
            <a:r>
              <a:rPr lang="es-ES"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¿Cuándo piensan que podemos encontrarnos?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¿Quién sería la mejor persona para facilitar la reunión?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¿A quién debemos invitar y quién organizará la reunión virtual?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¿Hay algo más que debamos hacer para prepararnos? </a:t>
            </a:r>
          </a:p>
        </p:txBody>
      </p:sp>
    </p:spTree>
    <p:extLst>
      <p:ext uri="{BB962C8B-B14F-4D97-AF65-F5344CB8AC3E}">
        <p14:creationId xmlns:p14="http://schemas.microsoft.com/office/powerpoint/2010/main" val="794226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dirty="0">
                <a:latin typeface="Arial" panose="020B0604020202020204" pitchFamily="34" charset="0"/>
                <a:ea typeface="ヒラギノ角ゴ Pro W3"/>
                <a:cs typeface="Arial" panose="020B0604020202020204" pitchFamily="34" charset="0"/>
              </a:rPr>
              <a:t>Se recomienda que el facilitador complete todos los cursos del Centro </a:t>
            </a:r>
            <a:r>
              <a:rPr lang="es-ES" sz="1000" i="1" dirty="0" err="1">
                <a:latin typeface="Arial" panose="020B0604020202020204" pitchFamily="34" charset="0"/>
                <a:ea typeface="ヒラギノ角ゴ Pro W3"/>
                <a:cs typeface="Arial" panose="020B0604020202020204" pitchFamily="34" charset="0"/>
              </a:rPr>
              <a:t>Leonístico</a:t>
            </a:r>
            <a:r>
              <a:rPr lang="es-ES" sz="1000" i="1" dirty="0">
                <a:latin typeface="Arial" panose="020B0604020202020204" pitchFamily="34" charset="0"/>
                <a:ea typeface="ヒラギノ角ゴ Pro W3"/>
                <a:cs typeface="Arial" panose="020B0604020202020204" pitchFamily="34" charset="0"/>
              </a:rPr>
              <a:t> de Aprendizaje enumerados anteriormente. Además, el gobernador del distrito y el coordinador del GMT del distrito (o el apoyo principal del Enfoque Global de Afiliación) deben tomar los siguientes cursos: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000" i="1" dirty="0">
                <a:latin typeface="Arial" panose="020B0604020202020204" pitchFamily="34" charset="0"/>
                <a:ea typeface="ヒラギノ角ゴ Pro W3"/>
                <a:cs typeface="Arial" panose="020B0604020202020204" pitchFamily="34" charset="0"/>
              </a:rPr>
              <a:t>Delegación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000" i="1" dirty="0">
                <a:latin typeface="Arial" panose="020B0604020202020204" pitchFamily="34" charset="0"/>
                <a:ea typeface="ヒラギノ角ゴ Pro W3"/>
                <a:cs typeface="Arial" panose="020B0604020202020204" pitchFamily="34" charset="0"/>
              </a:rPr>
              <a:t>Toma de decisiones (aún no está disponible en todos los idiomas)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000" i="1" dirty="0">
                <a:latin typeface="Arial" panose="020B0604020202020204" pitchFamily="34" charset="0"/>
                <a:ea typeface="ヒラギノ角ゴ Pro W3"/>
                <a:cs typeface="Arial" panose="020B0604020202020204" pitchFamily="34" charset="0"/>
              </a:rPr>
              <a:t>Resolución de conflictos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dirty="0">
                <a:latin typeface="Arial" panose="020B0604020202020204" pitchFamily="34" charset="0"/>
                <a:ea typeface="ヒラギノ角ゴ Pro W3"/>
                <a:cs typeface="Arial" panose="020B0604020202020204" pitchFamily="34" charset="0"/>
              </a:rPr>
              <a:t>Una vez que haya completado estos cursos, regionalice las recomendaciones de las diapositivas enumeradas anteriormente en función de las necesidades de su área.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i="1"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cs typeface="Arial" panose="020B0604020202020204" pitchFamily="34" charset="0"/>
              </a:rPr>
              <a:t>El Manual del Plan Estratégico del Distrito </a:t>
            </a:r>
            <a:r>
              <a:rPr lang="es-ES" sz="1000" baseline="0" dirty="0">
                <a:latin typeface="Arial" panose="020B0604020202020204" pitchFamily="34" charset="0"/>
                <a:cs typeface="Arial" panose="020B0604020202020204" pitchFamily="34" charset="0"/>
              </a:rPr>
              <a:t>aumenta el conocimiento de las tácticas para apoyar el desarrollo de nuevos clubes y el reclutamiento de nuevos socios, al mismo tiempo que proporciona a los líderes consejos rápidos sobre cómo estas tácticas mejoran los informes de servicio, resaltan la importancia del desarrollo del liderazgo y aumentan las donaciones de los socios.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cs typeface="Arial" panose="020B0604020202020204" pitchFamily="34" charset="0"/>
              </a:rPr>
              <a:t>MISIÓN</a:t>
            </a:r>
            <a:r>
              <a:rPr lang="es-ES" sz="1000" baseline="0" dirty="0">
                <a:latin typeface="Arial" panose="020B0604020202020204" pitchFamily="34" charset="0"/>
                <a:cs typeface="Arial" panose="020B0604020202020204" pitchFamily="34" charset="0"/>
              </a:rPr>
              <a:t> </a:t>
            </a:r>
            <a:r>
              <a:rPr lang="es-ES" sz="1000" b="1" baseline="0" dirty="0">
                <a:latin typeface="Arial" panose="020B0604020202020204" pitchFamily="34" charset="0"/>
                <a:cs typeface="Arial" panose="020B0604020202020204" pitchFamily="34" charset="0"/>
              </a:rPr>
              <a:t>1.5</a:t>
            </a:r>
            <a:r>
              <a:rPr lang="es-ES" sz="1000" baseline="0" dirty="0">
                <a:latin typeface="Arial" panose="020B0604020202020204" pitchFamily="34" charset="0"/>
                <a:cs typeface="Arial" panose="020B0604020202020204" pitchFamily="34" charset="0"/>
              </a:rPr>
              <a:t> tácticas de aumento de socios que apoyen los informes de actividades de servicio, el desarrollo de liderazgo y las donaciones a LCIF.____________________________________________________________</a:t>
            </a:r>
          </a:p>
          <a:p>
            <a:endParaRPr lang="en-US" sz="1000" dirty="0">
              <a:latin typeface="Arial" panose="020B0604020202020204" pitchFamily="34" charset="0"/>
              <a:cs typeface="Arial" panose="020B0604020202020204" pitchFamily="34" charset="0"/>
            </a:endParaRPr>
          </a:p>
          <a:p>
            <a:r>
              <a:rPr lang="es-ES" sz="1000" dirty="0">
                <a:latin typeface="Arial" panose="020B0604020202020204" pitchFamily="34" charset="0"/>
                <a:ea typeface="ヒラギノ角ゴ Pro W3"/>
                <a:cs typeface="Arial" panose="020B0604020202020204" pitchFamily="34" charset="0"/>
              </a:rPr>
              <a:t>Antes de terminar la sesión de hoy, mencionemos los cursos que les ayudarán a dirigir su grupo de trabajo y promover la escucha eficaz.</a:t>
            </a:r>
            <a:r>
              <a:rPr lang="es-ES" sz="1000" b="0" dirty="0">
                <a:latin typeface="Arial" panose="020B0604020202020204" pitchFamily="34" charset="0"/>
                <a:ea typeface="ヒラギノ角ゴ Pro W3"/>
                <a:cs typeface="Arial" panose="020B0604020202020204" pitchFamily="34" charset="0"/>
              </a:rPr>
              <a:t> Para prepararse para la próxima sesión, revisen la Introducción al análisis FODA y Fijación de metas, que nos ayudarán a entablar la conversación y entender mejor lo que es un análisis FODA y por qué es útil para desarrollar una visión, una meta y un plan de acción.</a:t>
            </a:r>
          </a:p>
          <a:p>
            <a:endParaRPr lang="en-US" sz="1000" b="0" dirty="0">
              <a:latin typeface="Arial" panose="020B0604020202020204" pitchFamily="34" charset="0"/>
              <a:cs typeface="Arial" panose="020B0604020202020204" pitchFamily="34" charset="0"/>
            </a:endParaRPr>
          </a:p>
          <a:p>
            <a:r>
              <a:rPr lang="es-ES" sz="1000" b="0" dirty="0">
                <a:latin typeface="Arial" panose="020B0604020202020204" pitchFamily="34" charset="0"/>
                <a:ea typeface="ヒラギノ角ゴ Pro W3"/>
                <a:cs typeface="Arial" panose="020B0604020202020204" pitchFamily="34" charset="0"/>
              </a:rPr>
              <a:t>Para entender mejor las necesidades y las tendencias de afiliación de su área, completen la sección de Aumento de socios del Libro de Trabajo del Plan Estratégico del Distrito. </a:t>
            </a:r>
            <a:r>
              <a:rPr lang="es-ES" sz="1000" dirty="0">
                <a:latin typeface="Arial" panose="020B0604020202020204" pitchFamily="34" charset="0"/>
                <a:ea typeface="ヒラギノ角ゴ Pro W3"/>
                <a:cs typeface="Arial" panose="020B0604020202020204" pitchFamily="34" charset="0"/>
              </a:rPr>
              <a:t>También se hace referencia aquí a recursos adicionales que pueden serle útiles a usted y a su grupo de trabajo para desarrollar su visión.</a:t>
            </a:r>
          </a:p>
        </p:txBody>
      </p:sp>
    </p:spTree>
    <p:extLst>
      <p:ext uri="{BB962C8B-B14F-4D97-AF65-F5344CB8AC3E}">
        <p14:creationId xmlns:p14="http://schemas.microsoft.com/office/powerpoint/2010/main" val="200910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u="sng" baseline="0" dirty="0">
                <a:latin typeface="Arial" panose="020B0604020202020204" pitchFamily="34" charset="0"/>
                <a:cs typeface="Arial" panose="020B0604020202020204" pitchFamily="34" charset="0"/>
              </a:rPr>
              <a:t>N</a:t>
            </a:r>
            <a:r>
              <a:rPr lang="es-ES" sz="1200" u="sng" baseline="0" noProof="0" dirty="0">
                <a:latin typeface="Arial" panose="020B0604020202020204" pitchFamily="34" charset="0"/>
                <a:cs typeface="Arial" panose="020B0604020202020204" pitchFamily="34" charset="0"/>
              </a:rPr>
              <a:t>o</a:t>
            </a:r>
            <a:r>
              <a:rPr lang="es-ES" sz="1200" u="sng" baseline="0" dirty="0">
                <a:latin typeface="Arial" panose="020B0604020202020204" pitchFamily="34" charset="0"/>
                <a:cs typeface="Arial" panose="020B0604020202020204" pitchFamily="34" charset="0"/>
              </a:rPr>
              <a:t>tas para el presentador: </a:t>
            </a:r>
          </a:p>
          <a:p>
            <a:r>
              <a:rPr lang="es-ES" sz="1200" i="1" dirty="0">
                <a:latin typeface="Arial" panose="020B0604020202020204" pitchFamily="34" charset="0"/>
                <a:cs typeface="Arial" panose="020B0604020202020204" pitchFamily="34" charset="0"/>
              </a:rPr>
              <a:t>Empiece la sesión presentándose y dando la bienvenida a los participantes a este seminario sobre el Enfoque Global de Afiliación.</a:t>
            </a:r>
          </a:p>
          <a:p>
            <a:r>
              <a:rPr lang="es-ES" sz="1200" baseline="0" dirty="0">
                <a:latin typeface="Arial" panose="020B0604020202020204" pitchFamily="34" charset="0"/>
                <a:cs typeface="Arial" panose="020B0604020202020204" pitchFamily="34" charset="0"/>
              </a:rPr>
              <a:t>______________________________________________________________</a:t>
            </a:r>
          </a:p>
          <a:p>
            <a:endParaRPr lang="en-US" sz="1200" dirty="0">
              <a:latin typeface="Arial" panose="020B0604020202020204" pitchFamily="34" charset="0"/>
              <a:cs typeface="Arial" panose="020B0604020202020204" pitchFamily="34" charset="0"/>
            </a:endParaRPr>
          </a:p>
          <a:p>
            <a:r>
              <a:rPr lang="es-ES" sz="1200" b="0" dirty="0">
                <a:latin typeface="Arial" panose="020B0604020202020204" pitchFamily="34" charset="0"/>
                <a:cs typeface="Arial" panose="020B0604020202020204" pitchFamily="34" charset="0"/>
              </a:rPr>
              <a:t>Bienvenidos a este seminario sobre el Enfoque Global de Afiliación.</a:t>
            </a:r>
          </a:p>
          <a:p>
            <a:endParaRPr lang="en-US" dirty="0"/>
          </a:p>
        </p:txBody>
      </p:sp>
      <p:sp>
        <p:nvSpPr>
          <p:cNvPr id="4" name="Header Placeholder 3"/>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119924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¿Tienen preguntas sobre lo que hemos cubierto hoy o sobre los próximos pasos?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es-ES" sz="1000" b="0" i="0" u="none" strike="noStrike" baseline="0" dirty="0">
                <a:solidFill>
                  <a:schemeClr val="tx1"/>
                </a:solidFill>
                <a:latin typeface="Arial" panose="020B0604020202020204" pitchFamily="34" charset="0"/>
                <a:cs typeface="Arial" panose="020B0604020202020204" pitchFamily="34" charset="0"/>
              </a:rPr>
              <a:t>{Hacer clic} Inspiraremos a los Leones de nuestros distritos con clubes nuevos, socios nuevos, compañerismo nuevo y servicio apasionante.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{Hacer clic} </a:t>
            </a:r>
            <a:r>
              <a:rPr lang="es-ES" sz="1000" b="0" baseline="0" dirty="0">
                <a:latin typeface="Arial" panose="020B0604020202020204" pitchFamily="34" charset="0"/>
                <a:cs typeface="Arial" panose="020B0604020202020204" pitchFamily="34" charset="0"/>
              </a:rPr>
              <a:t>Gracias por participar en el Enfoque Global de Afiliación – Desarrollando un equipo. </a:t>
            </a:r>
          </a:p>
        </p:txBody>
      </p:sp>
    </p:spTree>
    <p:extLst>
      <p:ext uri="{BB962C8B-B14F-4D97-AF65-F5344CB8AC3E}">
        <p14:creationId xmlns:p14="http://schemas.microsoft.com/office/powerpoint/2010/main" val="151037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u="sng" dirty="0">
                <a:latin typeface="Arial" panose="020B0604020202020204" pitchFamily="34" charset="0"/>
                <a:ea typeface="ヒラギノ角ゴ Pro W3"/>
                <a:cs typeface="Arial" panose="020B0604020202020204" pitchFamily="34" charset="0"/>
              </a:rPr>
              <a:t>Notas para el presentador: </a:t>
            </a:r>
          </a:p>
          <a:p>
            <a:r>
              <a:rPr lang="es-ES" sz="1200" i="1" dirty="0">
                <a:latin typeface="Arial" panose="020B0604020202020204" pitchFamily="34" charset="0"/>
                <a:ea typeface="ヒラギノ角ゴ Pro W3"/>
                <a:cs typeface="Arial" panose="020B0604020202020204" pitchFamily="34" charset="0"/>
              </a:rPr>
              <a:t>Siente las bases de la importancia de por qué nos embarcamos en este Enfoque Global de Afiliación. Comparta su respuesta y explique por qué es relevante para su área.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aseline="0" dirty="0">
                <a:latin typeface="Arial" panose="020B0604020202020204" pitchFamily="34" charset="0"/>
                <a:cs typeface="Arial" panose="020B0604020202020204" pitchFamily="34" charset="0"/>
              </a:rPr>
              <a:t>____________________________________________________________</a:t>
            </a:r>
          </a:p>
          <a:p>
            <a:endParaRPr lang="en-US" sz="1200" dirty="0">
              <a:latin typeface="Arial" panose="020B0604020202020204" pitchFamily="34" charset="0"/>
              <a:cs typeface="Arial" panose="020B0604020202020204" pitchFamily="34" charset="0"/>
            </a:endParaRPr>
          </a:p>
          <a:p>
            <a:r>
              <a:rPr lang="es-ES" sz="1200" b="0" dirty="0">
                <a:latin typeface="Arial" panose="020B0604020202020204" pitchFamily="34" charset="0"/>
                <a:ea typeface="ヒラギノ角ゴ Pro W3"/>
                <a:cs typeface="Arial" panose="020B0604020202020204" pitchFamily="34" charset="0"/>
              </a:rPr>
              <a:t>La reunión de hoy tiene 4 partes</a:t>
            </a:r>
            <a:r>
              <a:rPr lang="es-ES" sz="1200" b="0" baseline="0" dirty="0">
                <a:latin typeface="Arial" panose="020B0604020202020204" pitchFamily="34" charset="0"/>
                <a:ea typeface="ヒラギノ角ゴ Pro W3"/>
                <a:cs typeface="Arial" panose="020B0604020202020204" pitchFamily="34" charset="0"/>
              </a:rPr>
              <a:t>:</a:t>
            </a:r>
            <a:r>
              <a:rPr lang="es-ES" sz="1200" b="0" dirty="0">
                <a:latin typeface="Arial" panose="020B0604020202020204" pitchFamily="34" charset="0"/>
                <a:ea typeface="ヒラギノ角ゴ Pro W3"/>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pPr marL="228600" indent="-228600">
              <a:buAutoNum type="arabicParenR"/>
            </a:pPr>
            <a:r>
              <a:rPr lang="es-ES" sz="1200" b="0" baseline="0" dirty="0">
                <a:latin typeface="Arial" panose="020B0604020202020204" pitchFamily="34" charset="0"/>
                <a:cs typeface="Arial" panose="020B0604020202020204" pitchFamily="34" charset="0"/>
              </a:rPr>
              <a:t>Una descripción general del programa del Enfoque Global de Afiliación</a:t>
            </a:r>
          </a:p>
          <a:p>
            <a:pPr marL="228600" indent="-228600">
              <a:buAutoNum type="arabicParenR"/>
            </a:pPr>
            <a:r>
              <a:rPr lang="es-ES" sz="1200" baseline="0" dirty="0">
                <a:latin typeface="Arial" panose="020B0604020202020204" pitchFamily="34" charset="0"/>
                <a:cs typeface="Arial" panose="020B0604020202020204" pitchFamily="34" charset="0"/>
              </a:rPr>
              <a:t>Cómo podemos organizar un </a:t>
            </a:r>
            <a:r>
              <a:rPr lang="es-ES" sz="1200" b="1" baseline="0" dirty="0">
                <a:latin typeface="Arial" panose="020B0604020202020204" pitchFamily="34" charset="0"/>
                <a:cs typeface="Arial" panose="020B0604020202020204" pitchFamily="34" charset="0"/>
              </a:rPr>
              <a:t>grupo de trabajo</a:t>
            </a:r>
            <a:r>
              <a:rPr lang="es-ES" sz="1200" baseline="0" dirty="0">
                <a:latin typeface="Arial" panose="020B0604020202020204" pitchFamily="34" charset="0"/>
                <a:cs typeface="Arial" panose="020B0604020202020204" pitchFamily="34" charset="0"/>
              </a:rPr>
              <a:t> y la importancia de formar un equipo</a:t>
            </a:r>
          </a:p>
          <a:p>
            <a:pPr marL="228600" indent="-228600">
              <a:buAutoNum type="arabicParenR"/>
            </a:pPr>
            <a:r>
              <a:rPr lang="es-ES" sz="1200" b="0" baseline="0" dirty="0">
                <a:latin typeface="Arial" panose="020B0604020202020204" pitchFamily="34" charset="0"/>
                <a:cs typeface="Arial" panose="020B0604020202020204" pitchFamily="34" charset="0"/>
              </a:rPr>
              <a:t>Los papeles necesarios para que nuestra área consiga resultados</a:t>
            </a:r>
          </a:p>
          <a:p>
            <a:pPr marL="228600" indent="-228600">
              <a:buAutoNum type="arabicParenR"/>
            </a:pPr>
            <a:r>
              <a:rPr lang="es-ES" sz="1200" b="0" baseline="0" dirty="0">
                <a:latin typeface="Arial" panose="020B0604020202020204" pitchFamily="34" charset="0"/>
                <a:cs typeface="Arial" panose="020B0604020202020204" pitchFamily="34" charset="0"/>
              </a:rPr>
              <a:t>Y los próximos pasos de este proceso</a:t>
            </a:r>
          </a:p>
          <a:p>
            <a:endParaRPr lang="en-US" sz="1200" b="0" baseline="0" dirty="0">
              <a:latin typeface="Arial" panose="020B0604020202020204" pitchFamily="34" charset="0"/>
              <a:cs typeface="Arial" panose="020B0604020202020204" pitchFamily="34" charset="0"/>
            </a:endParaRPr>
          </a:p>
          <a:p>
            <a:r>
              <a:rPr lang="es-ES" sz="1200" baseline="0" dirty="0">
                <a:latin typeface="Arial" panose="020B0604020202020204" pitchFamily="34" charset="0"/>
                <a:cs typeface="Arial" panose="020B0604020202020204" pitchFamily="34" charset="0"/>
              </a:rPr>
              <a:t>Necesitamos que todos contribuyan con sus ideas, para poder formar el grupo de trabajo más robusto posible.</a:t>
            </a:r>
            <a:r>
              <a:rPr lang="es-ES" sz="1200" b="0" baseline="0" dirty="0">
                <a:latin typeface="Arial" panose="020B0604020202020204" pitchFamily="34" charset="0"/>
                <a:cs typeface="Arial" panose="020B0604020202020204" pitchFamily="34" charset="0"/>
              </a:rPr>
              <a:t> ¿Está listo?</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989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u="sng" dirty="0">
                <a:latin typeface="Arial" panose="020B0604020202020204" pitchFamily="34" charset="0"/>
                <a:ea typeface="ヒラギノ角ゴ Pro W3"/>
                <a:cs typeface="Arial" panose="020B0604020202020204" pitchFamily="34" charset="0"/>
              </a:rPr>
              <a:t>Notas para el presentador: </a:t>
            </a:r>
          </a:p>
          <a:p>
            <a:r>
              <a:rPr lang="es-ES" sz="1200" i="1" dirty="0">
                <a:latin typeface="Arial" panose="020B0604020202020204" pitchFamily="34" charset="0"/>
                <a:ea typeface="ヒラギノ角ゴ Pro W3"/>
                <a:cs typeface="Arial" panose="020B0604020202020204" pitchFamily="34" charset="0"/>
              </a:rPr>
              <a:t>Prepare su propia respuesta y compártala con los participantes. Permita que otros participantes también respondan. Puede optar por permitir que respondan todos los participantes o llamar solo a unos pocos para asegurarse de que los participantes sigan participando.</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aseline="0" dirty="0">
                <a:latin typeface="Arial" panose="020B0604020202020204" pitchFamily="34" charset="0"/>
                <a:cs typeface="Arial" panose="020B0604020202020204" pitchFamily="34" charset="0"/>
              </a:rPr>
              <a:t>____________________________________________________________</a:t>
            </a:r>
          </a:p>
          <a:p>
            <a:endParaRPr lang="en-US" sz="1200" dirty="0">
              <a:latin typeface="Arial" panose="020B0604020202020204" pitchFamily="34" charset="0"/>
              <a:ea typeface="ヒラギノ角ゴ Pro W3"/>
              <a:cs typeface="Arial" panose="020B0604020202020204" pitchFamily="34" charset="0"/>
            </a:endParaRPr>
          </a:p>
          <a:p>
            <a:r>
              <a:rPr lang="es-ES" sz="1200" b="0" dirty="0">
                <a:latin typeface="Arial" panose="020B0604020202020204" pitchFamily="34" charset="0"/>
                <a:ea typeface="ヒラギノ角ゴ Pro W3"/>
                <a:cs typeface="Arial" panose="020B0604020202020204" pitchFamily="34" charset="0"/>
              </a:rPr>
              <a:t>Vamos a empezar</a:t>
            </a:r>
            <a:r>
              <a:rPr lang="es-ES" sz="1200" b="0" baseline="0" dirty="0">
                <a:latin typeface="Arial" panose="020B0604020202020204" pitchFamily="34" charset="0"/>
                <a:ea typeface="ヒラギノ角ゴ Pro W3"/>
                <a:cs typeface="Arial" panose="020B0604020202020204" pitchFamily="34" charset="0"/>
              </a:rPr>
              <a:t> </a:t>
            </a:r>
            <a:r>
              <a:rPr lang="es-ES" sz="1200" b="0" dirty="0">
                <a:latin typeface="Arial" panose="020B0604020202020204" pitchFamily="34" charset="0"/>
                <a:ea typeface="ヒラギノ角ゴ Pro W3"/>
                <a:cs typeface="Arial" panose="020B0604020202020204" pitchFamily="34" charset="0"/>
              </a:rPr>
              <a:t>con</a:t>
            </a:r>
            <a:r>
              <a:rPr lang="es-ES" sz="1200" b="0" baseline="0" dirty="0">
                <a:latin typeface="Arial" panose="020B0604020202020204" pitchFamily="34" charset="0"/>
                <a:ea typeface="ヒラギノ角ゴ Pro W3"/>
                <a:cs typeface="Arial" panose="020B0604020202020204" pitchFamily="34" charset="0"/>
              </a:rPr>
              <a:t> una pregunta fundamental: ¿Por qué somos Leones?</a:t>
            </a:r>
            <a:r>
              <a:rPr lang="es-ES" sz="1200" b="0" dirty="0">
                <a:latin typeface="Arial" panose="020B0604020202020204" pitchFamily="34" charset="0"/>
                <a:ea typeface="ヒラギノ角ゴ Pro W3"/>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r>
              <a:rPr lang="es-ES" sz="1200" b="0" baseline="0" dirty="0">
                <a:latin typeface="Arial" panose="020B0604020202020204" pitchFamily="34" charset="0"/>
                <a:cs typeface="Arial" panose="020B0604020202020204" pitchFamily="34" charset="0"/>
              </a:rPr>
              <a:t>Estas son nuestras declaraciones de visión y de principios. </a:t>
            </a:r>
          </a:p>
          <a:p>
            <a:endParaRPr lang="en-US" sz="1200" b="0" baseline="0" dirty="0">
              <a:latin typeface="Arial" panose="020B0604020202020204" pitchFamily="34" charset="0"/>
              <a:cs typeface="Arial" panose="020B0604020202020204" pitchFamily="34" charset="0"/>
            </a:endParaRPr>
          </a:p>
          <a:p>
            <a:r>
              <a:rPr lang="es-ES" sz="1200" b="0" baseline="0" dirty="0">
                <a:latin typeface="Arial" panose="020B0604020202020204" pitchFamily="34" charset="0"/>
                <a:cs typeface="Arial" panose="020B0604020202020204" pitchFamily="34" charset="0"/>
              </a:rPr>
              <a:t>¿Cuáles son las palabras clave en estas declaraciones y qué significan para ustedes? </a:t>
            </a:r>
          </a:p>
          <a:p>
            <a:endParaRPr lang="en-US" sz="1200" b="0" baseline="0" dirty="0">
              <a:latin typeface="Arial" panose="020B0604020202020204" pitchFamily="34" charset="0"/>
              <a:cs typeface="Arial" panose="020B0604020202020204" pitchFamily="34" charset="0"/>
            </a:endParaRPr>
          </a:p>
          <a:p>
            <a:r>
              <a:rPr lang="es-ES" sz="1200" b="0" baseline="0" dirty="0">
                <a:latin typeface="Arial" panose="020B0604020202020204" pitchFamily="34" charset="0"/>
                <a:cs typeface="Arial" panose="020B0604020202020204" pitchFamily="34" charset="0"/>
              </a:rPr>
              <a:t>Preguntas adicionales a considerar:</a:t>
            </a:r>
          </a:p>
          <a:p>
            <a:r>
              <a:rPr lang="es-ES" sz="1200" b="0" baseline="0" dirty="0">
                <a:latin typeface="Arial" panose="020B0604020202020204" pitchFamily="34" charset="0"/>
                <a:cs typeface="Arial" panose="020B0604020202020204" pitchFamily="34" charset="0"/>
              </a:rPr>
              <a:t>¿Cómo están cumpliendo los clubes la visión y objetivos de nuestra organización?</a:t>
            </a:r>
          </a:p>
          <a:p>
            <a:endParaRPr lang="en-US" dirty="0"/>
          </a:p>
        </p:txBody>
      </p:sp>
    </p:spTree>
    <p:extLst>
      <p:ext uri="{BB962C8B-B14F-4D97-AF65-F5344CB8AC3E}">
        <p14:creationId xmlns:p14="http://schemas.microsoft.com/office/powerpoint/2010/main" val="122862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u="sng" dirty="0">
                <a:latin typeface="Arial" panose="020B0604020202020204" pitchFamily="34" charset="0"/>
                <a:ea typeface="ヒラギノ角ゴ Pro W3"/>
                <a:cs typeface="Arial" panose="020B0604020202020204" pitchFamily="34" charset="0"/>
              </a:rPr>
              <a:t>Notas para el presentador: </a:t>
            </a:r>
          </a:p>
          <a:p>
            <a:r>
              <a:rPr lang="es-ES" sz="1200" i="1" dirty="0">
                <a:latin typeface="Arial" panose="020B0604020202020204" pitchFamily="34" charset="0"/>
                <a:ea typeface="ヒラギノ角ゴ Pro W3"/>
                <a:cs typeface="Arial" panose="020B0604020202020204" pitchFamily="34" charset="0"/>
              </a:rPr>
              <a:t>Si piensa que su grupo necesita conocerse mejor, deje esta diapositiva o modifíquela para contar su propia historia personal. Recuerde regionalizar esta diapositiva para ayudar a facilitar la conversación para promover la formación de equipos.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aseline="0" dirty="0">
                <a:latin typeface="Arial" panose="020B0604020202020204" pitchFamily="34" charset="0"/>
                <a:cs typeface="Arial" panose="020B0604020202020204" pitchFamily="34" charset="0"/>
              </a:rPr>
              <a:t>____________________________________________________________</a:t>
            </a:r>
          </a:p>
          <a:p>
            <a:endParaRPr lang="en-US" sz="1200" dirty="0">
              <a:latin typeface="Arial" panose="020B0604020202020204" pitchFamily="34" charset="0"/>
              <a:cs typeface="Arial" panose="020B0604020202020204" pitchFamily="34" charset="0"/>
            </a:endParaRPr>
          </a:p>
          <a:p>
            <a:r>
              <a:rPr lang="es-ES" sz="1200" b="0" dirty="0">
                <a:latin typeface="Arial" panose="020B0604020202020204" pitchFamily="34" charset="0"/>
                <a:ea typeface="ヒラギノ角ゴ Pro W3"/>
                <a:cs typeface="Arial" panose="020B0604020202020204" pitchFamily="34" charset="0"/>
              </a:rPr>
              <a:t>Ser</a:t>
            </a:r>
            <a:r>
              <a:rPr lang="es-ES" sz="1200" b="0" baseline="0" dirty="0">
                <a:latin typeface="Arial" panose="020B0604020202020204" pitchFamily="34" charset="0"/>
                <a:ea typeface="ヒラギノ角ゴ Pro W3"/>
                <a:cs typeface="Arial" panose="020B0604020202020204" pitchFamily="34" charset="0"/>
              </a:rPr>
              <a:t> León también nos afecta como individuos.</a:t>
            </a:r>
            <a:r>
              <a:rPr lang="es-ES" sz="1200" b="0" dirty="0">
                <a:latin typeface="Arial" panose="020B0604020202020204" pitchFamily="34" charset="0"/>
                <a:ea typeface="ヒラギノ角ゴ Pro W3"/>
                <a:cs typeface="Arial" panose="020B0604020202020204" pitchFamily="34" charset="0"/>
              </a:rPr>
              <a:t> </a:t>
            </a: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0" baseline="0" dirty="0">
                <a:latin typeface="Arial" panose="020B0604020202020204" pitchFamily="34" charset="0"/>
                <a:cs typeface="Arial" panose="020B0604020202020204" pitchFamily="34" charset="0"/>
              </a:rPr>
              <a:t>¿Cómo ha cambiado su vida el hecho de ser León?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0" baseline="0" dirty="0">
                <a:latin typeface="Arial" panose="020B0604020202020204" pitchFamily="34" charset="0"/>
                <a:cs typeface="Arial" panose="020B0604020202020204" pitchFamily="34" charset="0"/>
              </a:rPr>
              <a:t>¿Qué pensamos sobre la situación actual de nuestra afiliación? ¿Es urgente revertir la tendencia de afiliación que estamos experimentando en _______?</a:t>
            </a:r>
          </a:p>
          <a:p>
            <a:endParaRPr lang="en-US" dirty="0"/>
          </a:p>
        </p:txBody>
      </p:sp>
    </p:spTree>
    <p:extLst>
      <p:ext uri="{BB962C8B-B14F-4D97-AF65-F5344CB8AC3E}">
        <p14:creationId xmlns:p14="http://schemas.microsoft.com/office/powerpoint/2010/main" val="61790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aseline="0" dirty="0">
                <a:latin typeface="Arial" panose="020B0604020202020204" pitchFamily="34" charset="0"/>
                <a:cs typeface="Arial" panose="020B0604020202020204" pitchFamily="34" charset="0"/>
              </a:rPr>
              <a:t>____________________________________________________________</a:t>
            </a:r>
          </a:p>
          <a:p>
            <a:endParaRPr lang="en-US" sz="1200" dirty="0">
              <a:latin typeface="Arial" panose="020B0604020202020204" pitchFamily="34" charset="0"/>
              <a:cs typeface="Arial" panose="020B0604020202020204" pitchFamily="34" charset="0"/>
            </a:endParaRPr>
          </a:p>
          <a:p>
            <a:r>
              <a:rPr lang="es-ES" sz="1200" dirty="0">
                <a:latin typeface="Arial" panose="020B0604020202020204" pitchFamily="34" charset="0"/>
                <a:cs typeface="Arial" panose="020B0604020202020204" pitchFamily="34" charset="0"/>
              </a:rPr>
              <a:t>Al revisar los números de afiliación del </a:t>
            </a:r>
            <a:r>
              <a:rPr lang="es-ES" sz="1200" b="1" dirty="0">
                <a:latin typeface="Arial" panose="020B0604020202020204" pitchFamily="34" charset="0"/>
                <a:cs typeface="Arial" panose="020B0604020202020204" pitchFamily="34" charset="0"/>
              </a:rPr>
              <a:t>año fiscal 2023-2024 (del 1 de julio de 2023 al 30 de junio de 2024)</a:t>
            </a:r>
            <a:r>
              <a:rPr lang="es-ES" sz="1200" dirty="0">
                <a:latin typeface="Arial" panose="020B0604020202020204" pitchFamily="34" charset="0"/>
                <a:cs typeface="Arial" panose="020B0604020202020204" pitchFamily="34" charset="0"/>
              </a:rPr>
              <a:t> en todo el mundo</a:t>
            </a:r>
            <a:r>
              <a:rPr lang="es-ES" sz="1200" b="0" dirty="0">
                <a:latin typeface="Arial" panose="020B0604020202020204" pitchFamily="34" charset="0"/>
                <a:cs typeface="Arial" panose="020B0604020202020204" pitchFamily="34" charset="0"/>
              </a:rPr>
              <a:t>, esperamos entender mejor por qué es necesario el Enfoque Global de Afiliación. </a:t>
            </a:r>
          </a:p>
          <a:p>
            <a:endParaRPr lang="en-US" sz="1200" b="0" dirty="0">
              <a:latin typeface="Arial" panose="020B0604020202020204" pitchFamily="34" charset="0"/>
              <a:cs typeface="Arial" panose="020B0604020202020204" pitchFamily="34" charset="0"/>
            </a:endParaRPr>
          </a:p>
          <a:p>
            <a:r>
              <a:rPr lang="es-ES" sz="1200" b="0" dirty="0">
                <a:latin typeface="Arial" panose="020B0604020202020204" pitchFamily="34" charset="0"/>
                <a:cs typeface="Arial" panose="020B0604020202020204" pitchFamily="34" charset="0"/>
              </a:rPr>
              <a:t>En nuestra área estatutaria / área regional, perdimos / ganamos ______ socios. </a:t>
            </a:r>
            <a:r>
              <a:rPr lang="es-ES" sz="1200" dirty="0">
                <a:latin typeface="Arial" panose="020B0604020202020204" pitchFamily="34" charset="0"/>
                <a:cs typeface="Arial" panose="020B0604020202020204" pitchFamily="34" charset="0"/>
              </a:rPr>
              <a:t>Combinado con las demás áreas estatutarias de todo el mundo, estos totales equivalen a </a:t>
            </a:r>
            <a:r>
              <a:rPr lang="es-ES" sz="1200" b="1" dirty="0">
                <a:latin typeface="Arial" panose="020B0604020202020204" pitchFamily="34" charset="0"/>
                <a:cs typeface="Arial" panose="020B0604020202020204" pitchFamily="34" charset="0"/>
              </a:rPr>
              <a:t>9463</a:t>
            </a:r>
            <a:r>
              <a:rPr lang="es-ES" sz="1200" dirty="0">
                <a:latin typeface="Arial" panose="020B0604020202020204" pitchFamily="34" charset="0"/>
                <a:cs typeface="Arial" panose="020B0604020202020204" pitchFamily="34" charset="0"/>
              </a:rPr>
              <a:t> socios dados de baja durante el año.</a:t>
            </a:r>
            <a:r>
              <a:rPr lang="es-ES" sz="1200" b="0" dirty="0">
                <a:latin typeface="Arial" panose="020B0604020202020204" pitchFamily="34" charset="0"/>
                <a:cs typeface="Arial" panose="020B0604020202020204" pitchFamily="34" charset="0"/>
              </a:rPr>
              <a:t> </a:t>
            </a:r>
          </a:p>
          <a:p>
            <a:endParaRPr lang="en-US" sz="1200" b="0" dirty="0">
              <a:latin typeface="Arial" panose="020B0604020202020204" pitchFamily="34" charset="0"/>
              <a:cs typeface="Arial" panose="020B0604020202020204" pitchFamily="34" charset="0"/>
            </a:endParaRPr>
          </a:p>
          <a:p>
            <a:endParaRPr lang="es-ES" sz="12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6</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aseline="0" dirty="0">
                <a:latin typeface="Arial" panose="020B0604020202020204" pitchFamily="34" charset="0"/>
                <a:cs typeface="Arial" panose="020B0604020202020204" pitchFamily="34" charset="0"/>
              </a:rPr>
              <a:t>____________________________________________________________</a:t>
            </a:r>
          </a:p>
          <a:p>
            <a:endParaRPr lang="en-US" sz="1200" dirty="0">
              <a:latin typeface="Arial" panose="020B0604020202020204" pitchFamily="34" charset="0"/>
              <a:cs typeface="Arial" panose="020B0604020202020204" pitchFamily="34" charset="0"/>
            </a:endParaRPr>
          </a:p>
          <a:p>
            <a:r>
              <a:rPr lang="es-ES" sz="1200" b="0" dirty="0">
                <a:latin typeface="Arial" panose="020B0604020202020204" pitchFamily="34" charset="0"/>
                <a:cs typeface="Arial" panose="020B0604020202020204" pitchFamily="34" charset="0"/>
              </a:rPr>
              <a:t>Aunque las tendencias de 3 años en todo el mundo son notablemente mejores que los totales del año pasado 2022-2023, es importante mostrar que nuestra organización se ha estado enfrentando a una reducción constante de socios durante los últimos 3 años.</a:t>
            </a:r>
          </a:p>
          <a:p>
            <a:endParaRPr lang="en-US" sz="1200" b="0" dirty="0">
              <a:latin typeface="Arial" panose="020B0604020202020204" pitchFamily="34" charset="0"/>
              <a:cs typeface="Arial" panose="020B0604020202020204" pitchFamily="34" charset="0"/>
            </a:endParaRPr>
          </a:p>
          <a:p>
            <a:r>
              <a:rPr lang="es-ES" sz="1200" b="0" dirty="0">
                <a:latin typeface="Arial" panose="020B0604020202020204" pitchFamily="34" charset="0"/>
                <a:cs typeface="Arial" panose="020B0604020202020204" pitchFamily="34" charset="0"/>
              </a:rPr>
              <a:t>Al unirnos bajo el Enfoque Global de Afiliación, esperamos ofrecer a los clubes el apoyo que necesitan para mantener nuestra visión de ser el líder mundial del servicio comunitario y humanitario. Al aumentar el número de personas que tienden la mano en nuestras comunidades, mayor será el impacto que tengamos.</a:t>
            </a:r>
          </a:p>
          <a:p>
            <a:endParaRPr lang="en-US" dirty="0"/>
          </a:p>
        </p:txBody>
      </p:sp>
      <p:sp>
        <p:nvSpPr>
          <p:cNvPr id="4" name="Slide Number Placeholder 3"/>
          <p:cNvSpPr>
            <a:spLocks noGrp="1"/>
          </p:cNvSpPr>
          <p:nvPr>
            <p:ph type="sldNum" sz="quarter" idx="5"/>
          </p:nvPr>
        </p:nvSpPr>
        <p:spPr/>
        <p:txBody>
          <a:bodyPr/>
          <a:lstStyle/>
          <a:p>
            <a:pPr defTabSz="942289" fontAlgn="base">
              <a:spcBef>
                <a:spcPct val="0"/>
              </a:spcBef>
              <a:spcAft>
                <a:spcPct val="0"/>
              </a:spcAft>
              <a:defRPr/>
            </a:pPr>
            <a:fld id="{14586FF8-C649-4F31-87A7-176B8C3C8AAB}" type="slidenum">
              <a:rPr lang="en-US" sz="1300">
                <a:solidFill>
                  <a:prstClr val="black"/>
                </a:solidFill>
                <a:latin typeface="Calibri" pitchFamily="34" charset="0"/>
                <a:ea typeface="ヒラギノ角ゴ Pro W3" pitchFamily="125" charset="-128"/>
              </a:rPr>
              <a:pPr defTabSz="942289" fontAlgn="base">
                <a:spcBef>
                  <a:spcPct val="0"/>
                </a:spcBef>
                <a:spcAft>
                  <a:spcPct val="0"/>
                </a:spcAft>
                <a:defRPr/>
              </a:pPr>
              <a:t>7</a:t>
            </a:fld>
            <a:endParaRPr lang="en-US" sz="1300">
              <a:solidFill>
                <a:prstClr val="black"/>
              </a:solidFill>
              <a:latin typeface="Calibri" pitchFamily="34" charset="0"/>
              <a:ea typeface="ヒラギノ角ゴ Pro W3" pitchFamily="125" charset="-128"/>
            </a:endParaRPr>
          </a:p>
        </p:txBody>
      </p:sp>
    </p:spTree>
    <p:extLst>
      <p:ext uri="{BB962C8B-B14F-4D97-AF65-F5344CB8AC3E}">
        <p14:creationId xmlns:p14="http://schemas.microsoft.com/office/powerpoint/2010/main" val="126686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defRPr/>
            </a:pPr>
            <a:endParaRPr lang="es-ES" sz="1200" u="sng" dirty="0">
              <a:latin typeface="Arial" panose="020B0604020202020204" pitchFamily="34" charset="0"/>
              <a:ea typeface="ヒラギノ角ゴ Pro W3"/>
              <a:cs typeface="Arial" panose="020B0604020202020204" pitchFamily="34" charset="0"/>
            </a:endParaRPr>
          </a:p>
          <a:p>
            <a:pPr lvl="0">
              <a:defRPr/>
            </a:pPr>
            <a:r>
              <a:rPr lang="es-ES" sz="1200" dirty="0">
                <a:latin typeface="Arial" panose="020B0604020202020204" pitchFamily="34" charset="0"/>
                <a:cs typeface="Arial" panose="020B0604020202020204" pitchFamily="34" charset="0"/>
              </a:rPr>
              <a:t>____________________________________________________________</a:t>
            </a:r>
          </a:p>
          <a:p>
            <a:endParaRPr lang="en-US" sz="1200" dirty="0">
              <a:latin typeface="Arial" panose="020B0604020202020204" pitchFamily="34" charset="0"/>
              <a:cs typeface="Arial" panose="020B0604020202020204" pitchFamily="34" charset="0"/>
            </a:endParaRPr>
          </a:p>
          <a:p>
            <a:r>
              <a:rPr lang="es-ES" sz="1200" b="0" baseline="0" dirty="0">
                <a:latin typeface="Arial" panose="020B0604020202020204" pitchFamily="34" charset="0"/>
                <a:cs typeface="Arial" panose="020B0604020202020204" pitchFamily="34" charset="0"/>
              </a:rPr>
              <a:t>Aquí pueden ver que nuestros objetivos son:</a:t>
            </a:r>
          </a:p>
          <a:p>
            <a:pPr marL="171450" indent="-171450">
              <a:buFont typeface="Arial" panose="020B0604020202020204" pitchFamily="34" charset="0"/>
              <a:buChar char="•"/>
            </a:pPr>
            <a:r>
              <a:rPr lang="es-ES" sz="1200" b="0" dirty="0">
                <a:latin typeface="Arial" panose="020B0604020202020204" pitchFamily="34" charset="0"/>
                <a:cs typeface="Arial" panose="020B0604020202020204" pitchFamily="34" charset="0"/>
              </a:rPr>
              <a:t>Rejuvenecer los distritos con clubes nuevos</a:t>
            </a:r>
          </a:p>
          <a:p>
            <a:pPr marL="171450" indent="-171450">
              <a:buFont typeface="Arial" panose="020B0604020202020204" pitchFamily="34" charset="0"/>
              <a:buChar char="•"/>
            </a:pPr>
            <a:r>
              <a:rPr lang="es-ES" sz="1200" b="0" dirty="0">
                <a:latin typeface="Arial" panose="020B0604020202020204" pitchFamily="34" charset="0"/>
                <a:cs typeface="Arial" panose="020B0604020202020204" pitchFamily="34" charset="0"/>
              </a:rPr>
              <a:t>Revitalizar los clubes con socios nuevos</a:t>
            </a:r>
          </a:p>
          <a:p>
            <a:pPr marL="171450" indent="-171450">
              <a:buFont typeface="Arial" panose="020B0604020202020204" pitchFamily="34" charset="0"/>
              <a:buChar char="•"/>
            </a:pPr>
            <a:r>
              <a:rPr lang="es-ES" sz="1200" b="0" dirty="0">
                <a:latin typeface="Arial" panose="020B0604020202020204" pitchFamily="34" charset="0"/>
                <a:cs typeface="Arial" panose="020B0604020202020204" pitchFamily="34" charset="0"/>
              </a:rPr>
              <a:t>Volver a motivar a los socios con compañerismo y servicio interesantes</a:t>
            </a:r>
            <a:r>
              <a:rPr lang="es-ES" sz="1200" b="0" baseline="0" dirty="0">
                <a:latin typeface="Arial" panose="020B0604020202020204" pitchFamily="34" charset="0"/>
                <a:cs typeface="Arial" panose="020B0604020202020204" pitchFamily="34" charset="0"/>
              </a:rPr>
              <a:t> </a:t>
            </a:r>
          </a:p>
          <a:p>
            <a:pPr marL="0" indent="0">
              <a:buNone/>
            </a:pPr>
            <a:endParaRPr lang="en-US" sz="1200" b="0" baseline="0" dirty="0">
              <a:latin typeface="Arial" panose="020B0604020202020204" pitchFamily="34" charset="0"/>
              <a:cs typeface="Arial" panose="020B0604020202020204" pitchFamily="34" charset="0"/>
            </a:endParaRPr>
          </a:p>
          <a:p>
            <a:pPr marL="0" indent="0">
              <a:buNone/>
            </a:pPr>
            <a:r>
              <a:rPr lang="es-ES" sz="1200" b="0" baseline="0" dirty="0">
                <a:latin typeface="Arial" panose="020B0604020202020204" pitchFamily="34" charset="0"/>
                <a:cs typeface="Arial" panose="020B0604020202020204" pitchFamily="34" charset="0"/>
              </a:rPr>
              <a:t>Estos tres objetivos nos llevan a nuestra meta de aumentar el número de Leones en todo el mundo para cumplir con nuestro objetivo de atender las necesidades de nuestras comunidades.</a:t>
            </a:r>
          </a:p>
          <a:p>
            <a:endParaRPr lang="en-US" sz="1200" b="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2927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a:lnSpc>
                <a:spcPct val="107000"/>
              </a:lnSpc>
              <a:spcBef>
                <a:spcPts val="0"/>
              </a:spcBef>
              <a:spcAft>
                <a:spcPts val="800"/>
              </a:spcAft>
            </a:pPr>
            <a:r>
              <a:rPr lang="es-ES"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Nuestro momento de actuar es ahora. El Enfoque de Membresía Global cuenta con el apoyo total del Presidente Internacional, los Vicepresidentes Internacionales, además del Equipo de Acción Global del Área Estatutaria y los líderes del Área. Es importante recordar que estos líderes están aquí para apoyar el éxito de nuestro club.</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Todos estos Leones tienen habilidades comprobadas en el aumento de socios y clubes y están aquí para apoyar a cualquier distrito o distrito múltiple con Enfoque Global de Aumento de Socios.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696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32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1"/>
              </a:buClr>
              <a:buFont typeface="Wingdings 3" panose="05040102010807070707" pitchFamily="18" charset="2"/>
              <a:buChar char="u"/>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2544470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a:extLst>
              <a:ext uri="{FF2B5EF4-FFF2-40B4-BE49-F238E27FC236}">
                <a16:creationId xmlns:a16="http://schemas.microsoft.com/office/drawing/2014/main" id="{F103AB68-8EEE-284C-923A-25A076478FD8}"/>
              </a:ext>
            </a:extLst>
          </p:cNvPr>
          <p:cNvSpPr/>
          <p:nvPr userDrawn="1"/>
        </p:nvSpPr>
        <p:spPr>
          <a:xfrm>
            <a:off x="228600" y="9144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449681" y="38714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pic>
        <p:nvPicPr>
          <p:cNvPr id="7" name="Picture 6">
            <a:extLst>
              <a:ext uri="{FF2B5EF4-FFF2-40B4-BE49-F238E27FC236}">
                <a16:creationId xmlns:a16="http://schemas.microsoft.com/office/drawing/2014/main" id="{79B528F7-FFCE-164D-B6B9-E5AA98D57386}"/>
              </a:ext>
            </a:extLst>
          </p:cNvPr>
          <p:cNvPicPr>
            <a:picLocks noChangeAspect="1"/>
          </p:cNvPicPr>
          <p:nvPr userDrawn="1"/>
        </p:nvPicPr>
        <p:blipFill>
          <a:blip r:embed="rId2">
            <a:alphaModFix amt="60000"/>
          </a:blip>
          <a:srcRect/>
          <a:stretch/>
        </p:blipFill>
        <p:spPr>
          <a:xfrm>
            <a:off x="9906000" y="-1"/>
            <a:ext cx="2286000" cy="2286000"/>
          </a:xfrm>
          <a:prstGeom prst="rect">
            <a:avLst/>
          </a:prstGeom>
        </p:spPr>
      </p:pic>
      <p:pic>
        <p:nvPicPr>
          <p:cNvPr id="8" name="Picture 7">
            <a:extLst>
              <a:ext uri="{FF2B5EF4-FFF2-40B4-BE49-F238E27FC236}">
                <a16:creationId xmlns:a16="http://schemas.microsoft.com/office/drawing/2014/main" id="{92DA6FD9-0326-BB4A-94DB-C31C0BCB43AB}"/>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4" name="Text Placeholder 3"/>
          <p:cNvSpPr>
            <a:spLocks noGrp="1"/>
          </p:cNvSpPr>
          <p:nvPr>
            <p:ph type="body" sz="quarter" idx="10"/>
          </p:nvPr>
        </p:nvSpPr>
        <p:spPr>
          <a:xfrm>
            <a:off x="1524000" y="1142999"/>
            <a:ext cx="9077205" cy="4800600"/>
          </a:xfrm>
          <a:prstGeom prst="rect">
            <a:avLst/>
          </a:prstGeom>
        </p:spPr>
        <p:txBody>
          <a:bodyPr anchor="ct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vl2pPr marL="0" indent="0" algn="r">
              <a:lnSpc>
                <a:spcPct val="110000"/>
              </a:lnSpc>
              <a:spcBef>
                <a:spcPts val="1200"/>
              </a:spcBef>
              <a:spcAft>
                <a:spcPts val="1200"/>
              </a:spcAft>
              <a:defRPr sz="3200">
                <a:solidFill>
                  <a:schemeClr val="bg1"/>
                </a:solidFill>
                <a:latin typeface="Helvetica" panose="020B0604020202020204" pitchFamily="34" charset="0"/>
                <a:cs typeface="Helvetica" panose="020B0604020202020204" pitchFamily="34"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 Second level</a:t>
            </a:r>
          </a:p>
        </p:txBody>
      </p:sp>
    </p:spTree>
    <p:extLst>
      <p:ext uri="{BB962C8B-B14F-4D97-AF65-F5344CB8AC3E}">
        <p14:creationId xmlns:p14="http://schemas.microsoft.com/office/powerpoint/2010/main" val="2481004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36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676400"/>
            <a:ext cx="10668000" cy="4419600"/>
          </a:xfrm>
          <a:prstGeom prst="rect">
            <a:avLst/>
          </a:prstGeom>
        </p:spPr>
        <p:txBody>
          <a:bodyPr/>
          <a:lstStyle>
            <a:lvl1pPr marL="466725" indent="-466725">
              <a:lnSpc>
                <a:spcPct val="110000"/>
              </a:lnSpc>
              <a:spcBef>
                <a:spcPts val="1200"/>
              </a:spcBef>
              <a:spcAft>
                <a:spcPts val="600"/>
              </a:spcAft>
              <a:buClr>
                <a:schemeClr val="accent1"/>
              </a:buClr>
              <a:buFont typeface="Wingdings 3" panose="05040102010807070707" pitchFamily="18" charset="2"/>
              <a:buChar char="u"/>
              <a:defRPr sz="3200">
                <a:solidFill>
                  <a:schemeClr val="accent2"/>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accent2"/>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pic>
        <p:nvPicPr>
          <p:cNvPr id="6" name="Picture 5">
            <a:extLst>
              <a:ext uri="{FF2B5EF4-FFF2-40B4-BE49-F238E27FC236}">
                <a16:creationId xmlns:a16="http://schemas.microsoft.com/office/drawing/2014/main" id="{EC91BDFD-39A3-CC49-8A5D-E1E895440D6E}"/>
              </a:ext>
            </a:extLst>
          </p:cNvPr>
          <p:cNvPicPr>
            <a:picLocks noChangeAspect="1"/>
          </p:cNvPicPr>
          <p:nvPr userDrawn="1"/>
        </p:nvPicPr>
        <p:blipFill>
          <a:blip r:embed="rId2"/>
          <a:stretch>
            <a:fillRect/>
          </a:stretch>
        </p:blipFill>
        <p:spPr>
          <a:xfrm>
            <a:off x="9906000" y="-57150"/>
            <a:ext cx="2286000" cy="2286000"/>
          </a:xfrm>
          <a:prstGeom prst="rect">
            <a:avLst/>
          </a:prstGeom>
        </p:spPr>
      </p:pic>
      <p:pic>
        <p:nvPicPr>
          <p:cNvPr id="7" name="Picture 6">
            <a:extLst>
              <a:ext uri="{FF2B5EF4-FFF2-40B4-BE49-F238E27FC236}">
                <a16:creationId xmlns:a16="http://schemas.microsoft.com/office/drawing/2014/main" id="{E0E5FEE6-C2C9-3544-A7EA-FE542E4FFB5C}"/>
              </a:ext>
            </a:extLst>
          </p:cNvPr>
          <p:cNvPicPr>
            <a:picLocks noChangeAspect="1"/>
          </p:cNvPicPr>
          <p:nvPr userDrawn="1"/>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228950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37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536432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604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2365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p:spPr>
        <p:txBody>
          <a:bodyPr/>
          <a:lstStyle>
            <a:lvl1pPr marL="0" indent="0">
              <a:buNone/>
              <a:defRPr lang="en-US" sz="28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1pPr>
            <a:lvl2pPr marL="862013" indent="-404813">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2766218"/>
            <a:ext cx="4281142" cy="1325563"/>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609213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35693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79864407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151351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5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26808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3337817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75064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81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3975313"/>
            <a:ext cx="2743200" cy="1394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9952" y="914400"/>
            <a:ext cx="2812095" cy="27432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spTree>
    <p:extLst>
      <p:ext uri="{BB962C8B-B14F-4D97-AF65-F5344CB8AC3E}">
        <p14:creationId xmlns:p14="http://schemas.microsoft.com/office/powerpoint/2010/main" val="167165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431482"/>
            <a:ext cx="185822" cy="40670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53200" y="1752600"/>
            <a:ext cx="4953000" cy="4114800"/>
          </a:xfrm>
          <a:prstGeom prst="rect">
            <a:avLst/>
          </a:prstGeom>
        </p:spPr>
        <p:txBody>
          <a:bodyPr anchor="ctr"/>
          <a:lstStyle>
            <a:lvl1pPr marL="466725" indent="-466725">
              <a:lnSpc>
                <a:spcPct val="110000"/>
              </a:lnSpc>
              <a:spcBef>
                <a:spcPts val="600"/>
              </a:spcBef>
              <a:spcAft>
                <a:spcPts val="600"/>
              </a:spcAft>
              <a:buClr>
                <a:schemeClr val="accent1"/>
              </a:buClr>
              <a:buFont typeface="Wingdings 3" panose="05040102010807070707" pitchFamily="18" charset="2"/>
              <a:buChar char="u"/>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2072050"/>
            <a:ext cx="4419600" cy="2019731"/>
          </a:xfrm>
          <a:prstGeom prst="rect">
            <a:avLst/>
          </a:prstGeom>
        </p:spPr>
        <p:txBody>
          <a:bodyPr anchor="ctr"/>
          <a:lstStyle>
            <a:lvl1pPr>
              <a:defRPr sz="40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3568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4" r:id="rId4"/>
    <p:sldLayoutId id="2147483875" r:id="rId5"/>
    <p:sldLayoutId id="2147483876" r:id="rId6"/>
    <p:sldLayoutId id="2147483878"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0622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accent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accent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049425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54551"/>
      </p:ext>
    </p:ext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1690932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www.lionsclubs.org/districtgoal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146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3" name="Headline">
            <a:extLst>
              <a:ext uri="{FF2B5EF4-FFF2-40B4-BE49-F238E27FC236}">
                <a16:creationId xmlns:a16="http://schemas.microsoft.com/office/drawing/2014/main" id="{CBC45A67-30C6-FC23-272F-AA91CBEC84BB}"/>
              </a:ext>
            </a:extLst>
          </p:cNvPr>
          <p:cNvSpPr txBox="1">
            <a:spLocks/>
          </p:cNvSpPr>
          <p:nvPr/>
        </p:nvSpPr>
        <p:spPr>
          <a:xfrm>
            <a:off x="490780" y="1221698"/>
            <a:ext cx="2971801" cy="1918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err="1">
                <a:solidFill>
                  <a:srgbClr val="00338D"/>
                </a:solidFill>
              </a:rPr>
              <a:t>Liderato</a:t>
            </a:r>
            <a:r>
              <a:rPr lang="en-US" kern="0" dirty="0">
                <a:solidFill>
                  <a:srgbClr val="00338D"/>
                </a:solidFill>
              </a:rPr>
              <a:t> de </a:t>
            </a:r>
            <a:r>
              <a:rPr lang="en-US" kern="0" dirty="0" err="1">
                <a:solidFill>
                  <a:srgbClr val="00338D"/>
                </a:solidFill>
              </a:rPr>
              <a:t>Afiliación</a:t>
            </a:r>
            <a:r>
              <a:rPr lang="en-US" kern="0" dirty="0">
                <a:solidFill>
                  <a:srgbClr val="00338D"/>
                </a:solidFill>
              </a:rPr>
              <a:t> Global </a:t>
            </a:r>
          </a:p>
        </p:txBody>
      </p:sp>
      <p:graphicFrame>
        <p:nvGraphicFramePr>
          <p:cNvPr id="19" name="Diagram 18">
            <a:extLst>
              <a:ext uri="{FF2B5EF4-FFF2-40B4-BE49-F238E27FC236}">
                <a16:creationId xmlns:a16="http://schemas.microsoft.com/office/drawing/2014/main" id="{4AF28215-8FF6-D8DF-C549-6AB6BB7B644B}"/>
              </a:ext>
            </a:extLst>
          </p:cNvPr>
          <p:cNvGraphicFramePr/>
          <p:nvPr/>
        </p:nvGraphicFramePr>
        <p:xfrm>
          <a:off x="2796996" y="1198190"/>
          <a:ext cx="8128000" cy="5495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Yellow Bar">
            <a:extLst>
              <a:ext uri="{FF2B5EF4-FFF2-40B4-BE49-F238E27FC236}">
                <a16:creationId xmlns:a16="http://schemas.microsoft.com/office/drawing/2014/main" id="{8C5BB8D4-686B-1A4D-41F6-0C92FB8CCA29}"/>
              </a:ext>
            </a:extLst>
          </p:cNvPr>
          <p:cNvSpPr/>
          <p:nvPr/>
        </p:nvSpPr>
        <p:spPr>
          <a:xfrm>
            <a:off x="712926" y="3429000"/>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450738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2762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pic>
        <p:nvPicPr>
          <p:cNvPr id="15" name="Picture 14">
            <a:extLst>
              <a:ext uri="{FF2B5EF4-FFF2-40B4-BE49-F238E27FC236}">
                <a16:creationId xmlns:a16="http://schemas.microsoft.com/office/drawing/2014/main" id="{37A35FAC-249B-DE42-9987-8AC545DD8A4D}"/>
              </a:ext>
            </a:extLst>
          </p:cNvPr>
          <p:cNvPicPr>
            <a:picLocks noChangeAspect="1"/>
          </p:cNvPicPr>
          <p:nvPr/>
        </p:nvPicPr>
        <p:blipFill>
          <a:blip r:embed="rId3"/>
          <a:srcRect/>
          <a:stretch/>
        </p:blipFill>
        <p:spPr>
          <a:xfrm>
            <a:off x="11286103" y="361146"/>
            <a:ext cx="741107" cy="702199"/>
          </a:xfrm>
          <a:prstGeom prst="rect">
            <a:avLst/>
          </a:prstGeom>
        </p:spPr>
      </p:pic>
      <p:sp>
        <p:nvSpPr>
          <p:cNvPr id="45" name="Rectangle 44">
            <a:extLst>
              <a:ext uri="{FF2B5EF4-FFF2-40B4-BE49-F238E27FC236}">
                <a16:creationId xmlns:a16="http://schemas.microsoft.com/office/drawing/2014/main" id="{A725126D-4B59-437A-A319-A4856C045CBE}"/>
              </a:ext>
            </a:extLst>
          </p:cNvPr>
          <p:cNvSpPr/>
          <p:nvPr/>
        </p:nvSpPr>
        <p:spPr>
          <a:xfrm rot="5400000" flipH="1">
            <a:off x="6079752" y="-1416589"/>
            <a:ext cx="87738" cy="557784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32" name="Group 31">
            <a:extLst>
              <a:ext uri="{FF2B5EF4-FFF2-40B4-BE49-F238E27FC236}">
                <a16:creationId xmlns:a16="http://schemas.microsoft.com/office/drawing/2014/main" id="{7D984B7B-ED38-4F9F-AB19-29A584B5703D}"/>
              </a:ext>
            </a:extLst>
          </p:cNvPr>
          <p:cNvGrpSpPr/>
          <p:nvPr/>
        </p:nvGrpSpPr>
        <p:grpSpPr>
          <a:xfrm>
            <a:off x="18405" y="-21179"/>
            <a:ext cx="12191999" cy="173736"/>
            <a:chOff x="0" y="5696515"/>
            <a:chExt cx="12289367" cy="354756"/>
          </a:xfrm>
        </p:grpSpPr>
        <p:sp>
          <p:nvSpPr>
            <p:cNvPr id="33" name="Background - Solid">
              <a:extLst>
                <a:ext uri="{FF2B5EF4-FFF2-40B4-BE49-F238E27FC236}">
                  <a16:creationId xmlns:a16="http://schemas.microsoft.com/office/drawing/2014/main" id="{B0061FDD-8BC8-4876-B4E8-906C17437E70}"/>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5" name="Background - Solid">
              <a:extLst>
                <a:ext uri="{FF2B5EF4-FFF2-40B4-BE49-F238E27FC236}">
                  <a16:creationId xmlns:a16="http://schemas.microsoft.com/office/drawing/2014/main" id="{5566D305-95C7-4D64-A7BF-AA6E7CE6237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6" name="Background - Solid">
              <a:extLst>
                <a:ext uri="{FF2B5EF4-FFF2-40B4-BE49-F238E27FC236}">
                  <a16:creationId xmlns:a16="http://schemas.microsoft.com/office/drawing/2014/main" id="{9EB99C6D-C42D-4882-9CF4-2D1FAFA581F8}"/>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2" name="Background - Solid">
              <a:extLst>
                <a:ext uri="{FF2B5EF4-FFF2-40B4-BE49-F238E27FC236}">
                  <a16:creationId xmlns:a16="http://schemas.microsoft.com/office/drawing/2014/main" id="{0B05C1EA-CD33-404A-A774-1AB723D2205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3" name="Background - Solid">
              <a:extLst>
                <a:ext uri="{FF2B5EF4-FFF2-40B4-BE49-F238E27FC236}">
                  <a16:creationId xmlns:a16="http://schemas.microsoft.com/office/drawing/2014/main" id="{3572E45F-1B87-487F-AC2C-8D0DA22B0F18}"/>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4" name="Background - Solid">
              <a:extLst>
                <a:ext uri="{FF2B5EF4-FFF2-40B4-BE49-F238E27FC236}">
                  <a16:creationId xmlns:a16="http://schemas.microsoft.com/office/drawing/2014/main" id="{84DB02A0-E2C4-44DE-8E8A-EDA5F22233BA}"/>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5" name="Background - Solid">
              <a:extLst>
                <a:ext uri="{FF2B5EF4-FFF2-40B4-BE49-F238E27FC236}">
                  <a16:creationId xmlns:a16="http://schemas.microsoft.com/office/drawing/2014/main" id="{A52576BD-3575-4D44-82B7-C03B3AA15B1E}"/>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grpSp>
        <p:nvGrpSpPr>
          <p:cNvPr id="3" name="Group 2">
            <a:extLst>
              <a:ext uri="{FF2B5EF4-FFF2-40B4-BE49-F238E27FC236}">
                <a16:creationId xmlns:a16="http://schemas.microsoft.com/office/drawing/2014/main" id="{8FCF8E4E-D729-B39F-C58B-DB697E506F86}"/>
              </a:ext>
            </a:extLst>
          </p:cNvPr>
          <p:cNvGrpSpPr/>
          <p:nvPr/>
        </p:nvGrpSpPr>
        <p:grpSpPr>
          <a:xfrm>
            <a:off x="1600200" y="3805496"/>
            <a:ext cx="9372602" cy="2044955"/>
            <a:chOff x="3367310" y="3830369"/>
            <a:chExt cx="8110969" cy="2434995"/>
          </a:xfrm>
        </p:grpSpPr>
        <p:grpSp>
          <p:nvGrpSpPr>
            <p:cNvPr id="6" name="Group 5">
              <a:extLst>
                <a:ext uri="{FF2B5EF4-FFF2-40B4-BE49-F238E27FC236}">
                  <a16:creationId xmlns:a16="http://schemas.microsoft.com/office/drawing/2014/main" id="{F24C0406-D6FD-03EA-0F65-EF0BA5B2AB41}"/>
                </a:ext>
              </a:extLst>
            </p:cNvPr>
            <p:cNvGrpSpPr/>
            <p:nvPr/>
          </p:nvGrpSpPr>
          <p:grpSpPr>
            <a:xfrm>
              <a:off x="3367310" y="3830369"/>
              <a:ext cx="8110969" cy="1959211"/>
              <a:chOff x="3367310" y="3830369"/>
              <a:chExt cx="8110969" cy="1959211"/>
            </a:xfrm>
          </p:grpSpPr>
          <p:sp>
            <p:nvSpPr>
              <p:cNvPr id="9" name="Arrow: Right 8">
                <a:extLst>
                  <a:ext uri="{FF2B5EF4-FFF2-40B4-BE49-F238E27FC236}">
                    <a16:creationId xmlns:a16="http://schemas.microsoft.com/office/drawing/2014/main" id="{7AC003B2-D308-0A8E-A767-620612DD9304}"/>
                  </a:ext>
                </a:extLst>
              </p:cNvPr>
              <p:cNvSpPr/>
              <p:nvPr/>
            </p:nvSpPr>
            <p:spPr>
              <a:xfrm>
                <a:off x="3367310" y="3830369"/>
                <a:ext cx="8110969" cy="1959211"/>
              </a:xfrm>
              <a:prstGeom prst="rightArrow">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570D306-82C3-5ACE-3C25-6DF0F0FC8B9D}"/>
                  </a:ext>
                </a:extLst>
              </p:cNvPr>
              <p:cNvSpPr txBox="1"/>
              <p:nvPr/>
            </p:nvSpPr>
            <p:spPr>
              <a:xfrm>
                <a:off x="8270497" y="4404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2023-2027</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A0C07B8-C292-AADD-B1B6-E95504902DBA}"/>
                  </a:ext>
                </a:extLst>
              </p:cNvPr>
              <p:cNvSpPr txBox="1"/>
              <p:nvPr/>
            </p:nvSpPr>
            <p:spPr>
              <a:xfrm>
                <a:off x="4306993" y="443792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2022-2023</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BAEE7E79-8F91-15E2-43A3-7F2C85272962}"/>
                </a:ext>
              </a:extLst>
            </p:cNvPr>
            <p:cNvSpPr txBox="1"/>
            <p:nvPr/>
          </p:nvSpPr>
          <p:spPr>
            <a:xfrm>
              <a:off x="3917821" y="5541427"/>
              <a:ext cx="2231795"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1" defTabSz="755650">
                <a:lnSpc>
                  <a:spcPct val="90000"/>
                </a:lnSpc>
                <a:spcBef>
                  <a:spcPct val="0"/>
                </a:spcBef>
                <a:spcAft>
                  <a:spcPct val="15000"/>
                </a:spcAft>
                <a:defRPr/>
              </a:pPr>
              <a:r>
                <a:rPr lang="es-ES" sz="1600" dirty="0">
                  <a:solidFill>
                    <a:schemeClr val="bg1"/>
                  </a:solidFill>
                  <a:latin typeface="Arial" panose="020B0604020202020204" pitchFamily="34" charset="0"/>
                  <a:cs typeface="Arial" panose="020B0604020202020204" pitchFamily="34" charset="0"/>
                </a:rPr>
                <a:t>Lanzamiento del Enfoque de Afiliación Global en todo el mundo</a:t>
              </a:r>
            </a:p>
          </p:txBody>
        </p:sp>
      </p:grpSp>
      <p:sp>
        <p:nvSpPr>
          <p:cNvPr id="5" name="Headline">
            <a:extLst>
              <a:ext uri="{FF2B5EF4-FFF2-40B4-BE49-F238E27FC236}">
                <a16:creationId xmlns:a16="http://schemas.microsoft.com/office/drawing/2014/main" id="{09CB7E70-D729-DE2C-A850-3666A8B37CEF}"/>
              </a:ext>
            </a:extLst>
          </p:cNvPr>
          <p:cNvSpPr txBox="1">
            <a:spLocks/>
          </p:cNvSpPr>
          <p:nvPr/>
        </p:nvSpPr>
        <p:spPr>
          <a:xfrm>
            <a:off x="1936668" y="67318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s-ES" sz="3200" dirty="0">
                <a:solidFill>
                  <a:schemeClr val="bg1"/>
                </a:solidFill>
              </a:rPr>
              <a:t>Enfoque Global de Afiliación</a:t>
            </a:r>
          </a:p>
        </p:txBody>
      </p:sp>
      <p:sp>
        <p:nvSpPr>
          <p:cNvPr id="13" name="Body Copy">
            <a:extLst>
              <a:ext uri="{FF2B5EF4-FFF2-40B4-BE49-F238E27FC236}">
                <a16:creationId xmlns:a16="http://schemas.microsoft.com/office/drawing/2014/main" id="{842F5D3F-8A68-B093-4996-F0AE9B4F7605}"/>
              </a:ext>
            </a:extLst>
          </p:cNvPr>
          <p:cNvSpPr txBox="1">
            <a:spLocks/>
          </p:cNvSpPr>
          <p:nvPr/>
        </p:nvSpPr>
        <p:spPr>
          <a:xfrm>
            <a:off x="2461489" y="1899317"/>
            <a:ext cx="8001801"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spcBef>
                <a:spcPts val="1200"/>
              </a:spcBef>
              <a:spcAft>
                <a:spcPts val="1200"/>
              </a:spcAft>
              <a:defRPr/>
            </a:pPr>
            <a:r>
              <a:rPr lang="es-ES" dirty="0">
                <a:solidFill>
                  <a:schemeClr val="bg1"/>
                </a:solidFill>
              </a:rPr>
              <a:t>Recopilación de comentarios y mejores prácticas de todas las áreas.</a:t>
            </a:r>
          </a:p>
          <a:p>
            <a:pPr lvl="0">
              <a:spcBef>
                <a:spcPts val="1200"/>
              </a:spcBef>
              <a:spcAft>
                <a:spcPts val="1200"/>
              </a:spcAft>
              <a:defRPr/>
            </a:pPr>
            <a:r>
              <a:rPr lang="es-ES" dirty="0">
                <a:solidFill>
                  <a:schemeClr val="bg1"/>
                </a:solidFill>
              </a:rPr>
              <a:t>Impulsado por GAT que brinda apoyo y responsabilidad</a:t>
            </a:r>
          </a:p>
          <a:p>
            <a:pPr>
              <a:spcBef>
                <a:spcPts val="1200"/>
              </a:spcBef>
              <a:spcAft>
                <a:spcPts val="1200"/>
              </a:spcAft>
              <a:defRPr/>
            </a:pPr>
            <a:r>
              <a:rPr lang="es-ES" dirty="0">
                <a:solidFill>
                  <a:schemeClr val="bg1"/>
                </a:solidFill>
              </a:rPr>
              <a:t>Utilice el Enfoque de Membresía Global para apoyar la </a:t>
            </a:r>
            <a:r>
              <a:rPr lang="es-ES" i="1" kern="1200" dirty="0">
                <a:solidFill>
                  <a:schemeClr val="bg1"/>
                </a:solidFill>
                <a:effectLst/>
                <a:latin typeface="Arial" panose="020B0604020202020204" pitchFamily="34" charset="0"/>
                <a:ea typeface="ヒラギノ角ゴ Pro W3"/>
                <a:cs typeface="Times New Roman" panose="02020603050405020304" pitchFamily="18" charset="0"/>
              </a:rPr>
              <a:t>MISIÓN</a:t>
            </a:r>
            <a:r>
              <a:rPr lang="es-ES" kern="1200" dirty="0">
                <a:solidFill>
                  <a:schemeClr val="bg1"/>
                </a:solidFill>
                <a:effectLst/>
                <a:latin typeface="Arial" panose="020B0604020202020204" pitchFamily="34" charset="0"/>
                <a:ea typeface="ヒラギノ角ゴ Pro W3"/>
                <a:cs typeface="Times New Roman" panose="02020603050405020304" pitchFamily="18" charset="0"/>
              </a:rPr>
              <a:t> </a:t>
            </a:r>
            <a:r>
              <a:rPr lang="es-ES" b="1" kern="1200" dirty="0">
                <a:solidFill>
                  <a:schemeClr val="bg1"/>
                </a:solidFill>
                <a:effectLst/>
                <a:latin typeface="Arial" panose="020B0604020202020204" pitchFamily="34" charset="0"/>
                <a:ea typeface="ヒラギノ角ゴ Pro W3"/>
                <a:cs typeface="Times New Roman" panose="02020603050405020304" pitchFamily="18" charset="0"/>
              </a:rPr>
              <a:t>1.5</a:t>
            </a:r>
            <a:endParaRPr lang="en-US"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spcBef>
                <a:spcPts val="1200"/>
              </a:spcBef>
              <a:spcAft>
                <a:spcPts val="1200"/>
              </a:spcAft>
              <a:defRPr/>
            </a:pPr>
            <a:endParaRPr lang="es-ES" b="1" dirty="0">
              <a:solidFill>
                <a:schemeClr val="bg1"/>
              </a:solidFill>
            </a:endParaRPr>
          </a:p>
        </p:txBody>
      </p:sp>
      <p:sp>
        <p:nvSpPr>
          <p:cNvPr id="14" name="TextBox 13">
            <a:extLst>
              <a:ext uri="{FF2B5EF4-FFF2-40B4-BE49-F238E27FC236}">
                <a16:creationId xmlns:a16="http://schemas.microsoft.com/office/drawing/2014/main" id="{E7918801-2176-1816-56B9-B9098FAB636F}"/>
              </a:ext>
            </a:extLst>
          </p:cNvPr>
          <p:cNvSpPr txBox="1"/>
          <p:nvPr/>
        </p:nvSpPr>
        <p:spPr>
          <a:xfrm>
            <a:off x="7024003" y="5178917"/>
            <a:ext cx="2301878" cy="1107996"/>
          </a:xfrm>
          <a:prstGeom prst="rect">
            <a:avLst/>
          </a:prstGeom>
          <a:noFill/>
        </p:spPr>
        <p:txBody>
          <a:bodyPr wrap="square" rtlCol="0">
            <a:spAutoFit/>
          </a:bodyPr>
          <a:lstStyle/>
          <a:p>
            <a:r>
              <a:rPr kumimoji="0" lang="es-ES" sz="1600" u="none" strike="noStrike" cap="none" normalizeH="0" baseline="0" noProof="0" dirty="0">
                <a:ln>
                  <a:noFill/>
                </a:ln>
                <a:solidFill>
                  <a:schemeClr val="bg1"/>
                </a:solidFill>
                <a:effectLst/>
                <a:uLnTx/>
                <a:uFillTx/>
                <a:cs typeface="Arial" panose="020B0604020202020204" pitchFamily="34" charset="0"/>
              </a:rPr>
              <a:t>Apoyar la </a:t>
            </a:r>
            <a:r>
              <a:rPr lang="es-ES" sz="1600" i="1" kern="1200" dirty="0">
                <a:solidFill>
                  <a:schemeClr val="bg1"/>
                </a:solidFill>
                <a:effectLst/>
                <a:ea typeface="ヒラギノ角ゴ Pro W3"/>
                <a:cs typeface="Arial" panose="020B0604020202020204" pitchFamily="34" charset="0"/>
              </a:rPr>
              <a:t>MISIÓN</a:t>
            </a:r>
            <a:r>
              <a:rPr lang="es-ES" sz="1600" kern="1200" dirty="0">
                <a:solidFill>
                  <a:schemeClr val="bg1"/>
                </a:solidFill>
                <a:effectLst/>
                <a:ea typeface="ヒラギノ角ゴ Pro W3"/>
                <a:cs typeface="Arial" panose="020B0604020202020204" pitchFamily="34" charset="0"/>
              </a:rPr>
              <a:t> </a:t>
            </a:r>
            <a:r>
              <a:rPr lang="es-ES" sz="1600" b="1" kern="1200" dirty="0">
                <a:solidFill>
                  <a:schemeClr val="bg1"/>
                </a:solidFill>
                <a:effectLst/>
                <a:ea typeface="ヒラギノ角ゴ Pro W3"/>
                <a:cs typeface="Arial" panose="020B0604020202020204" pitchFamily="34" charset="0"/>
              </a:rPr>
              <a:t>1.5</a:t>
            </a:r>
            <a:endParaRPr lang="en-US" sz="1600" kern="100" dirty="0">
              <a:solidFill>
                <a:schemeClr val="bg1"/>
              </a:solidFill>
              <a:effectLst/>
              <a:ea typeface="Calibri" panose="020F0502020204030204" pitchFamily="34" charset="0"/>
              <a:cs typeface="Arial" panose="020B0604020202020204" pitchFamily="34" charset="0"/>
            </a:endParaRPr>
          </a:p>
          <a:p>
            <a:r>
              <a:rPr kumimoji="0" lang="es-ES" sz="1600" u="none" strike="noStrike" cap="none" normalizeH="0" baseline="0" noProof="0" dirty="0">
                <a:ln>
                  <a:noFill/>
                </a:ln>
                <a:solidFill>
                  <a:schemeClr val="bg1"/>
                </a:solidFill>
                <a:effectLst/>
                <a:uLnTx/>
                <a:uFillTx/>
                <a:cs typeface="Arial" panose="020B0604020202020204" pitchFamily="34" charset="0"/>
              </a:rPr>
              <a:t>usando el Enfoque de </a:t>
            </a:r>
            <a:r>
              <a:rPr lang="es-ES" sz="1600" dirty="0">
                <a:solidFill>
                  <a:schemeClr val="bg1"/>
                </a:solidFill>
                <a:cs typeface="Arial" panose="020B0604020202020204" pitchFamily="34" charset="0"/>
              </a:rPr>
              <a:t>Afiliación</a:t>
            </a:r>
            <a:r>
              <a:rPr kumimoji="0" lang="es-ES" sz="1600" u="none" strike="noStrike" cap="none" normalizeH="0" baseline="0" noProof="0" dirty="0">
                <a:ln>
                  <a:noFill/>
                </a:ln>
                <a:solidFill>
                  <a:schemeClr val="bg1"/>
                </a:solidFill>
                <a:effectLst/>
                <a:uLnTx/>
                <a:uFillTx/>
                <a:cs typeface="Arial" panose="020B0604020202020204" pitchFamily="34" charset="0"/>
              </a:rPr>
              <a:t> Global</a:t>
            </a:r>
          </a:p>
          <a:p>
            <a:endParaRPr lang="en-US" sz="1600" dirty="0" err="1">
              <a:solidFill>
                <a:schemeClr val="bg1"/>
              </a:solidFill>
              <a:cs typeface="Arial" panose="020B0604020202020204" pitchFamily="34" charset="0"/>
            </a:endParaRPr>
          </a:p>
        </p:txBody>
      </p:sp>
    </p:spTree>
    <p:extLst>
      <p:ext uri="{BB962C8B-B14F-4D97-AF65-F5344CB8AC3E}">
        <p14:creationId xmlns:p14="http://schemas.microsoft.com/office/powerpoint/2010/main" val="2491628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ce - Solid">
            <a:extLst>
              <a:ext uri="{FF2B5EF4-FFF2-40B4-BE49-F238E27FC236}">
                <a16:creationId xmlns:a16="http://schemas.microsoft.com/office/drawing/2014/main" id="{BB71531A-A54B-0747-BFB6-8E367958E083}"/>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Body Copy">
            <a:extLst>
              <a:ext uri="{FF2B5EF4-FFF2-40B4-BE49-F238E27FC236}">
                <a16:creationId xmlns:a16="http://schemas.microsoft.com/office/drawing/2014/main" id="{3A6A3947-17C9-AC44-A97E-BDA70D3364E2}"/>
              </a:ext>
            </a:extLst>
          </p:cNvPr>
          <p:cNvSpPr txBox="1">
            <a:spLocks/>
          </p:cNvSpPr>
          <p:nvPr/>
        </p:nvSpPr>
        <p:spPr>
          <a:xfrm>
            <a:off x="3234687" y="53319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s-ES" sz="3200" b="1" i="0" u="none" strike="noStrike" cap="none" normalizeH="0" baseline="0" noProof="0">
                <a:ln>
                  <a:noFill/>
                </a:ln>
                <a:solidFill>
                  <a:prstClr val="white"/>
                </a:solidFill>
                <a:effectLst/>
                <a:uLnTx/>
                <a:uFillTx/>
                <a:latin typeface="Arial" charset="0"/>
                <a:ea typeface="Arial" charset="0"/>
                <a:cs typeface="Arial" charset="0"/>
              </a:rPr>
              <a:t>Proceso del Enfoque Global de Afiliación</a:t>
            </a:r>
          </a:p>
        </p:txBody>
      </p:sp>
      <p:sp>
        <p:nvSpPr>
          <p:cNvPr id="8" name="Page Number - Blue">
            <a:extLst>
              <a:ext uri="{FF2B5EF4-FFF2-40B4-BE49-F238E27FC236}">
                <a16:creationId xmlns:a16="http://schemas.microsoft.com/office/drawing/2014/main" id="{271AE485-B077-DC43-A361-C6B0B37EDF6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grpSp>
        <p:nvGrpSpPr>
          <p:cNvPr id="9" name="Group 8">
            <a:extLst>
              <a:ext uri="{FF2B5EF4-FFF2-40B4-BE49-F238E27FC236}">
                <a16:creationId xmlns:a16="http://schemas.microsoft.com/office/drawing/2014/main" id="{3DEC922A-9AF6-D54B-A18A-8AE5809DC4B2}"/>
              </a:ext>
            </a:extLst>
          </p:cNvPr>
          <p:cNvGrpSpPr/>
          <p:nvPr/>
        </p:nvGrpSpPr>
        <p:grpSpPr>
          <a:xfrm>
            <a:off x="762000" y="2835239"/>
            <a:ext cx="10881360" cy="2743200"/>
            <a:chOff x="1071642" y="2793780"/>
            <a:chExt cx="9897207" cy="2398901"/>
          </a:xfrm>
        </p:grpSpPr>
        <p:sp>
          <p:nvSpPr>
            <p:cNvPr id="10" name="Oval 9">
              <a:extLst>
                <a:ext uri="{FF2B5EF4-FFF2-40B4-BE49-F238E27FC236}">
                  <a16:creationId xmlns:a16="http://schemas.microsoft.com/office/drawing/2014/main" id="{3DF6929A-6ABE-8847-A38E-510D9BB474AD}"/>
                </a:ext>
              </a:extLst>
            </p:cNvPr>
            <p:cNvSpPr/>
            <p:nvPr/>
          </p:nvSpPr>
          <p:spPr bwMode="auto">
            <a:xfrm>
              <a:off x="8569955" y="2793787"/>
              <a:ext cx="2398894" cy="2398894"/>
            </a:xfrm>
            <a:prstGeom prst="ellipse">
              <a:avLst/>
            </a:prstGeom>
            <a:solidFill>
              <a:srgbClr val="BFBFB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es-ES" sz="2800" b="1" i="0" u="none" strike="noStrike" cap="none" normalizeH="0" baseline="0" noProof="0">
                  <a:ln>
                    <a:noFill/>
                  </a:ln>
                  <a:solidFill>
                    <a:prstClr val="white"/>
                  </a:solidFill>
                  <a:effectLst/>
                  <a:uLnTx/>
                  <a:uFillTx/>
                  <a:latin typeface="Arial" pitchFamily="34" charset="0"/>
                  <a:ea typeface="Arial" charset="0"/>
                  <a:cs typeface="Arial" panose="020B0604020202020204" pitchFamily="34" charset="0"/>
                </a:rPr>
                <a:t>Construir</a:t>
              </a:r>
            </a:p>
            <a:p>
              <a:pPr marL="45720" marR="0" lvl="0" indent="0" algn="ctr" defTabSz="914400" rtl="0" eaLnBrk="1" fontAlgn="base" latinLnBrk="0" hangingPunct="1">
                <a:lnSpc>
                  <a:spcPct val="100000"/>
                </a:lnSpc>
                <a:spcBef>
                  <a:spcPts val="0"/>
                </a:spcBef>
                <a:spcAft>
                  <a:spcPts val="25"/>
                </a:spcAft>
                <a:buClrTx/>
                <a:buSzTx/>
                <a:buFont typeface="Helvetica" pitchFamily="84" charset="0"/>
                <a:buNone/>
                <a:tabLst/>
                <a:defRPr/>
              </a:pPr>
              <a:r>
                <a:rPr kumimoji="0" lang="es-ES" sz="2800" b="1" i="0" u="none" strike="noStrike" cap="none" normalizeH="0" baseline="0" noProof="0">
                  <a:ln>
                    <a:noFill/>
                  </a:ln>
                  <a:solidFill>
                    <a:prstClr val="white"/>
                  </a:solidFill>
                  <a:effectLst/>
                  <a:uLnTx/>
                  <a:uFillTx/>
                  <a:latin typeface="Arial" pitchFamily="34" charset="0"/>
                  <a:ea typeface="Arial" charset="0"/>
                  <a:cs typeface="Arial" panose="020B0604020202020204" pitchFamily="34" charset="0"/>
                </a:rPr>
                <a:t>éxitos</a:t>
              </a:r>
            </a:p>
          </p:txBody>
        </p:sp>
        <p:sp>
          <p:nvSpPr>
            <p:cNvPr id="11" name="Oval 10">
              <a:extLst>
                <a:ext uri="{FF2B5EF4-FFF2-40B4-BE49-F238E27FC236}">
                  <a16:creationId xmlns:a16="http://schemas.microsoft.com/office/drawing/2014/main" id="{84D60E5B-FEEE-194E-AE35-853E9A8D911E}"/>
                </a:ext>
              </a:extLst>
            </p:cNvPr>
            <p:cNvSpPr/>
            <p:nvPr/>
          </p:nvSpPr>
          <p:spPr bwMode="auto">
            <a:xfrm>
              <a:off x="6043522" y="2793787"/>
              <a:ext cx="2398894" cy="2398894"/>
            </a:xfrm>
            <a:prstGeom prst="ellipse">
              <a:avLst/>
            </a:prstGeom>
            <a:solidFill>
              <a:srgbClr val="F6512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s-ES"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Formar</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s-ES"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un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s-ES"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Planificar</a:t>
              </a:r>
            </a:p>
          </p:txBody>
        </p:sp>
        <p:sp>
          <p:nvSpPr>
            <p:cNvPr id="12" name="Oval 11">
              <a:extLst>
                <a:ext uri="{FF2B5EF4-FFF2-40B4-BE49-F238E27FC236}">
                  <a16:creationId xmlns:a16="http://schemas.microsoft.com/office/drawing/2014/main" id="{54C6ED37-726F-034E-B75C-7F308AF9112D}"/>
                </a:ext>
              </a:extLst>
            </p:cNvPr>
            <p:cNvSpPr/>
            <p:nvPr/>
          </p:nvSpPr>
          <p:spPr bwMode="auto">
            <a:xfrm>
              <a:off x="3557582" y="2793780"/>
              <a:ext cx="2398894" cy="2398894"/>
            </a:xfrm>
            <a:prstGeom prst="ellipse">
              <a:avLst/>
            </a:prstGeom>
            <a:solidFill>
              <a:srgbClr val="457DC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s-ES"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Formar</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s-ES"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un</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s-ES"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Visión</a:t>
              </a:r>
            </a:p>
          </p:txBody>
        </p:sp>
        <p:sp>
          <p:nvSpPr>
            <p:cNvPr id="13" name="Oval 12">
              <a:extLst>
                <a:ext uri="{FF2B5EF4-FFF2-40B4-BE49-F238E27FC236}">
                  <a16:creationId xmlns:a16="http://schemas.microsoft.com/office/drawing/2014/main" id="{DD0856C0-DB3F-5849-845D-9F5806B825CC}"/>
                </a:ext>
              </a:extLst>
            </p:cNvPr>
            <p:cNvSpPr/>
            <p:nvPr/>
          </p:nvSpPr>
          <p:spPr bwMode="auto">
            <a:xfrm>
              <a:off x="1071642" y="2793787"/>
              <a:ext cx="2398894" cy="2398894"/>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s-ES"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Formar</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s-ES"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un</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s-ES" sz="2800" b="1" i="0" u="none" strike="noStrike" cap="none" normalizeH="0" baseline="0" noProof="0" dirty="0">
                  <a:ln>
                    <a:noFill/>
                  </a:ln>
                  <a:solidFill>
                    <a:prstClr val="white"/>
                  </a:solidFill>
                  <a:effectLst/>
                  <a:uLnTx/>
                  <a:uFillTx/>
                  <a:latin typeface="Arial" pitchFamily="34" charset="0"/>
                  <a:ea typeface="Arial" charset="0"/>
                  <a:cs typeface="Arial" panose="020B0604020202020204" pitchFamily="34" charset="0"/>
                </a:rPr>
                <a:t>equipo</a:t>
              </a:r>
            </a:p>
          </p:txBody>
        </p:sp>
        <p:sp>
          <p:nvSpPr>
            <p:cNvPr id="14" name="Right Arrow 13">
              <a:extLst>
                <a:ext uri="{FF2B5EF4-FFF2-40B4-BE49-F238E27FC236}">
                  <a16:creationId xmlns:a16="http://schemas.microsoft.com/office/drawing/2014/main" id="{F0120C52-97C7-5846-B32E-3FCF381329F8}"/>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grpSp>
      <p:pic>
        <p:nvPicPr>
          <p:cNvPr id="15" name="Picture 14">
            <a:extLst>
              <a:ext uri="{FF2B5EF4-FFF2-40B4-BE49-F238E27FC236}">
                <a16:creationId xmlns:a16="http://schemas.microsoft.com/office/drawing/2014/main" id="{506F4AED-5790-E943-9BFA-98137DB37CD0}"/>
              </a:ext>
            </a:extLst>
          </p:cNvPr>
          <p:cNvPicPr>
            <a:picLocks noChangeAspect="1"/>
          </p:cNvPicPr>
          <p:nvPr/>
        </p:nvPicPr>
        <p:blipFill>
          <a:blip r:embed="rId3"/>
          <a:srcRect/>
          <a:stretch/>
        </p:blipFill>
        <p:spPr>
          <a:xfrm>
            <a:off x="533400" y="294963"/>
            <a:ext cx="1089992" cy="1089992"/>
          </a:xfrm>
          <a:prstGeom prst="rect">
            <a:avLst/>
          </a:prstGeom>
        </p:spPr>
      </p:pic>
      <p:sp>
        <p:nvSpPr>
          <p:cNvPr id="16" name="Right Arrow 15">
            <a:extLst>
              <a:ext uri="{FF2B5EF4-FFF2-40B4-BE49-F238E27FC236}">
                <a16:creationId xmlns:a16="http://schemas.microsoft.com/office/drawing/2014/main" id="{D357847E-4A83-AE49-B8B9-7AA3D0A57950}"/>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7" name="Right Arrow 16">
            <a:extLst>
              <a:ext uri="{FF2B5EF4-FFF2-40B4-BE49-F238E27FC236}">
                <a16:creationId xmlns:a16="http://schemas.microsoft.com/office/drawing/2014/main" id="{C9A1DE44-03B1-B648-82E6-847FBAB10432}"/>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Yellow Bar">
            <a:extLst>
              <a:ext uri="{FF2B5EF4-FFF2-40B4-BE49-F238E27FC236}">
                <a16:creationId xmlns:a16="http://schemas.microsoft.com/office/drawing/2014/main" id="{F04F47C7-7F67-2644-9DA2-802B43001125}"/>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800" b="0" i="0" u="none" strike="noStrike" cap="none" normalizeH="0" baseline="0" noProof="0">
                <a:ln>
                  <a:noFill/>
                </a:ln>
                <a:solidFill>
                  <a:prstClr val="white"/>
                </a:solidFill>
                <a:effectLst/>
                <a:uLnTx/>
                <a:uFillTx/>
                <a:latin typeface="Arial" charset="0"/>
                <a:ea typeface="Arial"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711957F-8232-5643-B04E-52A592DF051E}"/>
              </a:ext>
            </a:extLst>
          </p:cNvPr>
          <p:cNvPicPr>
            <a:picLocks noChangeAspect="1"/>
          </p:cNvPicPr>
          <p:nvPr/>
        </p:nvPicPr>
        <p:blipFill>
          <a:blip r:embed="rId3"/>
          <a:stretch>
            <a:fillRect/>
          </a:stretch>
        </p:blipFill>
        <p:spPr>
          <a:xfrm rot="10800000">
            <a:off x="0" y="4572000"/>
            <a:ext cx="2286000" cy="2286000"/>
          </a:xfrm>
          <a:prstGeom prst="rect">
            <a:avLst/>
          </a:prstGeom>
        </p:spPr>
      </p:pic>
      <p:sp>
        <p:nvSpPr>
          <p:cNvPr id="33" name="Background - Solid">
            <a:extLst>
              <a:ext uri="{FF2B5EF4-FFF2-40B4-BE49-F238E27FC236}">
                <a16:creationId xmlns:a16="http://schemas.microsoft.com/office/drawing/2014/main" id="{4294D651-DB9B-5442-BF69-E3B3F96429E1}"/>
              </a:ext>
            </a:extLst>
          </p:cNvPr>
          <p:cNvSpPr/>
          <p:nvPr/>
        </p:nvSpPr>
        <p:spPr>
          <a:xfrm>
            <a:off x="6549692" y="2544829"/>
            <a:ext cx="2180522" cy="17223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Title 3"/>
          <p:cNvSpPr>
            <a:spLocks noGrp="1"/>
          </p:cNvSpPr>
          <p:nvPr>
            <p:ph type="title" idx="4294967295"/>
          </p:nvPr>
        </p:nvSpPr>
        <p:spPr>
          <a:xfrm>
            <a:off x="-21265" y="739259"/>
            <a:ext cx="12192000" cy="533400"/>
          </a:xfrm>
          <a:prstGeom prst="rect">
            <a:avLst/>
          </a:prstGeom>
        </p:spPr>
        <p:txBody>
          <a:bodyPr>
            <a:normAutofit/>
          </a:bodyPr>
          <a:lstStyle/>
          <a:p>
            <a:r>
              <a:rPr lang="es-ES" sz="3200" b="1">
                <a:solidFill>
                  <a:srgbClr val="0A5496"/>
                </a:solidFill>
              </a:rPr>
              <a:t>Áreas focales del Enfoque Global de Afiliación</a:t>
            </a:r>
          </a:p>
        </p:txBody>
      </p:sp>
      <p:sp>
        <p:nvSpPr>
          <p:cNvPr id="10" name="Rectangle 9"/>
          <p:cNvSpPr/>
          <p:nvPr/>
        </p:nvSpPr>
        <p:spPr>
          <a:xfrm>
            <a:off x="762001"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s-ES" sz="2000" b="1">
                <a:solidFill>
                  <a:schemeClr val="bg1"/>
                </a:solidFill>
                <a:latin typeface="Arial" panose="020B0604020202020204" pitchFamily="34" charset="0"/>
                <a:cs typeface="Arial" panose="020B0604020202020204" pitchFamily="34" charset="0"/>
              </a:rPr>
              <a:t>Rejuvenecer a los distritos con clubes nuevos </a:t>
            </a:r>
          </a:p>
        </p:txBody>
      </p:sp>
      <p:sp>
        <p:nvSpPr>
          <p:cNvPr id="12" name="Rectangle 11"/>
          <p:cNvSpPr/>
          <p:nvPr/>
        </p:nvSpPr>
        <p:spPr>
          <a:xfrm>
            <a:off x="3630029"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s-ES" sz="2000" b="1" dirty="0">
                <a:solidFill>
                  <a:schemeClr val="bg1"/>
                </a:solidFill>
                <a:latin typeface="Arial" panose="020B0604020202020204" pitchFamily="34" charset="0"/>
                <a:cs typeface="Arial" panose="020B0604020202020204" pitchFamily="34" charset="0"/>
              </a:rPr>
              <a:t>Revitalizar a los clubes con socios nuevos</a:t>
            </a:r>
          </a:p>
        </p:txBody>
      </p:sp>
      <p:sp>
        <p:nvSpPr>
          <p:cNvPr id="20" name="Rectangle 19"/>
          <p:cNvSpPr/>
          <p:nvPr/>
        </p:nvSpPr>
        <p:spPr>
          <a:xfrm>
            <a:off x="762001" y="5029200"/>
            <a:ext cx="2180522" cy="884759"/>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s-ES" sz="2400" b="1">
                <a:solidFill>
                  <a:srgbClr val="0A5496"/>
                </a:solidFill>
                <a:latin typeface="Arial" panose="020B0604020202020204" pitchFamily="34" charset="0"/>
                <a:cs typeface="Arial" panose="020B0604020202020204" pitchFamily="34" charset="0"/>
              </a:rPr>
              <a:t>Clubes</a:t>
            </a:r>
            <a:br>
              <a:rPr lang="es-ES" sz="2400" b="1">
                <a:solidFill>
                  <a:srgbClr val="0A5496"/>
                </a:solidFill>
                <a:latin typeface="Arial" panose="020B0604020202020204" pitchFamily="34" charset="0"/>
                <a:cs typeface="Arial" panose="020B0604020202020204" pitchFamily="34" charset="0"/>
              </a:rPr>
            </a:br>
            <a:r>
              <a:rPr lang="es-ES" sz="2400" b="1">
                <a:solidFill>
                  <a:srgbClr val="0A5496"/>
                </a:solidFill>
                <a:latin typeface="Arial" panose="020B0604020202020204" pitchFamily="34" charset="0"/>
                <a:cs typeface="Arial" panose="020B0604020202020204" pitchFamily="34" charset="0"/>
              </a:rPr>
              <a:t>nuevos</a:t>
            </a:r>
          </a:p>
        </p:txBody>
      </p:sp>
      <p:sp>
        <p:nvSpPr>
          <p:cNvPr id="21" name="Rectangle 20"/>
          <p:cNvSpPr/>
          <p:nvPr/>
        </p:nvSpPr>
        <p:spPr>
          <a:xfrm>
            <a:off x="3630029" y="5029200"/>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s-ES" sz="2400" b="1">
                <a:solidFill>
                  <a:srgbClr val="0A5496"/>
                </a:solidFill>
                <a:latin typeface="Arial" panose="020B0604020202020204" pitchFamily="34" charset="0"/>
                <a:cs typeface="Arial" panose="020B0604020202020204" pitchFamily="34" charset="0"/>
              </a:rPr>
              <a:t>Socios </a:t>
            </a:r>
            <a:br>
              <a:rPr lang="es-ES" sz="2400" b="1">
                <a:solidFill>
                  <a:srgbClr val="0A5496"/>
                </a:solidFill>
                <a:latin typeface="Arial" panose="020B0604020202020204" pitchFamily="34" charset="0"/>
                <a:cs typeface="Arial" panose="020B0604020202020204" pitchFamily="34" charset="0"/>
              </a:rPr>
            </a:br>
            <a:r>
              <a:rPr lang="es-ES" sz="2400" b="1">
                <a:solidFill>
                  <a:srgbClr val="0A5496"/>
                </a:solidFill>
                <a:latin typeface="Arial" panose="020B0604020202020204" pitchFamily="34" charset="0"/>
                <a:cs typeface="Arial" panose="020B0604020202020204" pitchFamily="34" charset="0"/>
              </a:rPr>
              <a:t>nuevos</a:t>
            </a:r>
          </a:p>
        </p:txBody>
      </p:sp>
      <p:sp>
        <p:nvSpPr>
          <p:cNvPr id="22" name="Rectangle 21"/>
          <p:cNvSpPr/>
          <p:nvPr/>
        </p:nvSpPr>
        <p:spPr>
          <a:xfrm>
            <a:off x="6582478"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s-ES" sz="2400" b="1">
                <a:solidFill>
                  <a:srgbClr val="0A5496"/>
                </a:solidFill>
                <a:latin typeface="Arial" panose="020B0604020202020204" pitchFamily="34" charset="0"/>
                <a:cs typeface="Arial" panose="020B0604020202020204" pitchFamily="34" charset="0"/>
              </a:rPr>
              <a:t>Satisfacción de los socios</a:t>
            </a:r>
          </a:p>
        </p:txBody>
      </p:sp>
      <p:sp>
        <p:nvSpPr>
          <p:cNvPr id="17" name="Oval 16"/>
          <p:cNvSpPr/>
          <p:nvPr/>
        </p:nvSpPr>
        <p:spPr bwMode="auto">
          <a:xfrm>
            <a:off x="1623661"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s-ES" sz="2800" b="1" i="0" u="none" strike="noStrike" cap="none" normalizeH="0">
                <a:ln>
                  <a:noFill/>
                </a:ln>
                <a:solidFill>
                  <a:schemeClr val="bg1">
                    <a:lumMod val="65000"/>
                  </a:schemeClr>
                </a:solidFill>
                <a:effectLst/>
                <a:ea typeface="ヒラギノ角ゴ Pro W3" pitchFamily="84" charset="-128"/>
              </a:rPr>
              <a:t>1</a:t>
            </a:r>
          </a:p>
        </p:txBody>
      </p:sp>
      <p:sp>
        <p:nvSpPr>
          <p:cNvPr id="18" name="Oval 17"/>
          <p:cNvSpPr/>
          <p:nvPr/>
        </p:nvSpPr>
        <p:spPr bwMode="auto">
          <a:xfrm>
            <a:off x="4461210"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s-ES" sz="2800" b="1">
                <a:solidFill>
                  <a:schemeClr val="bg1">
                    <a:lumMod val="65000"/>
                  </a:schemeClr>
                </a:solidFill>
                <a:ea typeface="ヒラギノ角ゴ Pro W3" pitchFamily="84" charset="-128"/>
              </a:rPr>
              <a:t>2</a:t>
            </a:r>
          </a:p>
        </p:txBody>
      </p:sp>
      <p:sp>
        <p:nvSpPr>
          <p:cNvPr id="19" name="Oval 18"/>
          <p:cNvSpPr/>
          <p:nvPr/>
        </p:nvSpPr>
        <p:spPr bwMode="auto">
          <a:xfrm>
            <a:off x="7411353" y="2019894"/>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s-ES" sz="2800" b="1" i="0" u="none" strike="noStrike" cap="none" normalizeH="0">
                <a:ln>
                  <a:noFill/>
                </a:ln>
                <a:solidFill>
                  <a:schemeClr val="bg1">
                    <a:lumMod val="65000"/>
                  </a:schemeClr>
                </a:solidFill>
                <a:effectLst/>
                <a:ea typeface="ヒラギノ角ゴ Pro W3" pitchFamily="84" charset="-128"/>
              </a:rPr>
              <a:t>3</a:t>
            </a:r>
          </a:p>
        </p:txBody>
      </p:sp>
      <p:sp>
        <p:nvSpPr>
          <p:cNvPr id="25" name="Yellow Bar">
            <a:extLst>
              <a:ext uri="{FF2B5EF4-FFF2-40B4-BE49-F238E27FC236}">
                <a16:creationId xmlns:a16="http://schemas.microsoft.com/office/drawing/2014/main" id="{BC4462A7-6BA3-8A46-A651-5A96F4D5398C}"/>
              </a:ext>
            </a:extLst>
          </p:cNvPr>
          <p:cNvSpPr/>
          <p:nvPr/>
        </p:nvSpPr>
        <p:spPr>
          <a:xfrm>
            <a:off x="4611695" y="1462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26" name="Right Arrow 25">
            <a:extLst>
              <a:ext uri="{FF2B5EF4-FFF2-40B4-BE49-F238E27FC236}">
                <a16:creationId xmlns:a16="http://schemas.microsoft.com/office/drawing/2014/main" id="{B72E8D09-AD52-FA4E-8C0C-41AF83F58CA7}"/>
              </a:ext>
            </a:extLst>
          </p:cNvPr>
          <p:cNvSpPr/>
          <p:nvPr/>
        </p:nvSpPr>
        <p:spPr>
          <a:xfrm rot="5400000">
            <a:off x="1474737" y="4331040"/>
            <a:ext cx="755045" cy="641279"/>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8" name="Right Arrow 27">
            <a:extLst>
              <a:ext uri="{FF2B5EF4-FFF2-40B4-BE49-F238E27FC236}">
                <a16:creationId xmlns:a16="http://schemas.microsoft.com/office/drawing/2014/main" id="{2950C1C5-776A-6246-9A37-7CA383B9ED6D}"/>
              </a:ext>
            </a:extLst>
          </p:cNvPr>
          <p:cNvSpPr/>
          <p:nvPr/>
        </p:nvSpPr>
        <p:spPr>
          <a:xfrm rot="5400000">
            <a:off x="4312286"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sp>
        <p:nvSpPr>
          <p:cNvPr id="29" name="Right Arrow 28">
            <a:extLst>
              <a:ext uri="{FF2B5EF4-FFF2-40B4-BE49-F238E27FC236}">
                <a16:creationId xmlns:a16="http://schemas.microsoft.com/office/drawing/2014/main" id="{58565FD6-50C4-FF44-8E87-D07D2163F855}"/>
              </a:ext>
            </a:extLst>
          </p:cNvPr>
          <p:cNvSpPr/>
          <p:nvPr/>
        </p:nvSpPr>
        <p:spPr>
          <a:xfrm rot="5400000">
            <a:off x="7276831" y="4336551"/>
            <a:ext cx="744022"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nvGrpSpPr>
          <p:cNvPr id="2" name="Group 1">
            <a:extLst>
              <a:ext uri="{FF2B5EF4-FFF2-40B4-BE49-F238E27FC236}">
                <a16:creationId xmlns:a16="http://schemas.microsoft.com/office/drawing/2014/main" id="{8AEE5D7B-A902-4A8D-8007-97087B3C1C62}"/>
              </a:ext>
            </a:extLst>
          </p:cNvPr>
          <p:cNvGrpSpPr/>
          <p:nvPr/>
        </p:nvGrpSpPr>
        <p:grpSpPr>
          <a:xfrm>
            <a:off x="9366085" y="1981200"/>
            <a:ext cx="2180522" cy="3971453"/>
            <a:chOff x="9366085" y="1981200"/>
            <a:chExt cx="2180522" cy="3971453"/>
          </a:xfrm>
        </p:grpSpPr>
        <p:sp>
          <p:nvSpPr>
            <p:cNvPr id="16" name="Rectangle 15"/>
            <p:cNvSpPr/>
            <p:nvPr/>
          </p:nvSpPr>
          <p:spPr>
            <a:xfrm>
              <a:off x="9366085" y="2518095"/>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s-ES" sz="2000" b="1">
                  <a:solidFill>
                    <a:schemeClr val="bg1"/>
                  </a:solidFill>
                  <a:latin typeface="Arial" panose="020B0604020202020204" pitchFamily="34" charset="0"/>
                  <a:cs typeface="Arial" panose="020B0604020202020204" pitchFamily="34" charset="0"/>
                </a:rPr>
                <a:t>Ofrecer capacitación y el apoyo de nuestros líderes Leones</a:t>
              </a:r>
            </a:p>
          </p:txBody>
        </p:sp>
        <p:sp>
          <p:nvSpPr>
            <p:cNvPr id="23" name="Rectangle 22"/>
            <p:cNvSpPr/>
            <p:nvPr/>
          </p:nvSpPr>
          <p:spPr>
            <a:xfrm>
              <a:off x="9366085"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s-ES" sz="2400" b="1">
                  <a:solidFill>
                    <a:srgbClr val="0A5496"/>
                  </a:solidFill>
                  <a:latin typeface="Arial" panose="020B0604020202020204" pitchFamily="34" charset="0"/>
                  <a:cs typeface="Arial" panose="020B0604020202020204" pitchFamily="34" charset="0"/>
                </a:rPr>
                <a:t>Apoyo de </a:t>
              </a:r>
              <a:br>
                <a:rPr lang="es-ES" sz="2400" b="1">
                  <a:solidFill>
                    <a:srgbClr val="0A5496"/>
                  </a:solidFill>
                  <a:latin typeface="Arial" panose="020B0604020202020204" pitchFamily="34" charset="0"/>
                  <a:cs typeface="Arial" panose="020B0604020202020204" pitchFamily="34" charset="0"/>
                </a:rPr>
              </a:br>
              <a:r>
                <a:rPr lang="es-ES" sz="2400" b="1">
                  <a:solidFill>
                    <a:srgbClr val="0A5496"/>
                  </a:solidFill>
                  <a:latin typeface="Arial" panose="020B0604020202020204" pitchFamily="34" charset="0"/>
                  <a:cs typeface="Arial" panose="020B0604020202020204" pitchFamily="34" charset="0"/>
                </a:rPr>
                <a:t>los líderes</a:t>
              </a:r>
            </a:p>
          </p:txBody>
        </p:sp>
        <p:sp>
          <p:nvSpPr>
            <p:cNvPr id="24" name="Oval 23"/>
            <p:cNvSpPr/>
            <p:nvPr/>
          </p:nvSpPr>
          <p:spPr bwMode="auto">
            <a:xfrm>
              <a:off x="10221552"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s-ES" sz="2800" b="1">
                  <a:solidFill>
                    <a:schemeClr val="bg1">
                      <a:lumMod val="65000"/>
                    </a:schemeClr>
                  </a:solidFill>
                  <a:ea typeface="ヒラギノ角ゴ Pro W3" pitchFamily="84" charset="-128"/>
                </a:rPr>
                <a:t>4</a:t>
              </a:r>
            </a:p>
          </p:txBody>
        </p:sp>
        <p:sp>
          <p:nvSpPr>
            <p:cNvPr id="30" name="Right Arrow 29">
              <a:extLst>
                <a:ext uri="{FF2B5EF4-FFF2-40B4-BE49-F238E27FC236}">
                  <a16:creationId xmlns:a16="http://schemas.microsoft.com/office/drawing/2014/main" id="{6B821C94-DA60-454F-89F3-67F600723DD1}"/>
                </a:ext>
              </a:extLst>
            </p:cNvPr>
            <p:cNvSpPr/>
            <p:nvPr/>
          </p:nvSpPr>
          <p:spPr>
            <a:xfrm rot="5400000">
              <a:off x="10072628"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sp>
        <p:nvSpPr>
          <p:cNvPr id="34" name="Freeform 33">
            <a:extLst>
              <a:ext uri="{FF2B5EF4-FFF2-40B4-BE49-F238E27FC236}">
                <a16:creationId xmlns:a16="http://schemas.microsoft.com/office/drawing/2014/main" id="{8E952960-5110-DA48-AAE1-CFA6DD693E10}"/>
              </a:ext>
            </a:extLst>
          </p:cNvPr>
          <p:cNvSpPr/>
          <p:nvPr/>
        </p:nvSpPr>
        <p:spPr>
          <a:xfrm>
            <a:off x="6558582" y="2592026"/>
            <a:ext cx="2171632" cy="1675174"/>
          </a:xfrm>
          <a:custGeom>
            <a:avLst/>
            <a:gdLst>
              <a:gd name="connsiteX0" fmla="*/ 0 w 2180522"/>
              <a:gd name="connsiteY0" fmla="*/ 174442 h 1744417"/>
              <a:gd name="connsiteX1" fmla="*/ 174442 w 2180522"/>
              <a:gd name="connsiteY1" fmla="*/ 0 h 1744417"/>
              <a:gd name="connsiteX2" fmla="*/ 2006080 w 2180522"/>
              <a:gd name="connsiteY2" fmla="*/ 0 h 1744417"/>
              <a:gd name="connsiteX3" fmla="*/ 2180522 w 2180522"/>
              <a:gd name="connsiteY3" fmla="*/ 174442 h 1744417"/>
              <a:gd name="connsiteX4" fmla="*/ 2180522 w 2180522"/>
              <a:gd name="connsiteY4" fmla="*/ 1569975 h 1744417"/>
              <a:gd name="connsiteX5" fmla="*/ 2006080 w 2180522"/>
              <a:gd name="connsiteY5" fmla="*/ 1744417 h 1744417"/>
              <a:gd name="connsiteX6" fmla="*/ 174442 w 2180522"/>
              <a:gd name="connsiteY6" fmla="*/ 1744417 h 1744417"/>
              <a:gd name="connsiteX7" fmla="*/ 0 w 2180522"/>
              <a:gd name="connsiteY7" fmla="*/ 1569975 h 1744417"/>
              <a:gd name="connsiteX8" fmla="*/ 0 w 2180522"/>
              <a:gd name="connsiteY8" fmla="*/ 174442 h 17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522" h="1744417">
                <a:moveTo>
                  <a:pt x="0" y="174442"/>
                </a:moveTo>
                <a:cubicBezTo>
                  <a:pt x="0" y="78100"/>
                  <a:pt x="78100" y="0"/>
                  <a:pt x="174442" y="0"/>
                </a:cubicBezTo>
                <a:lnTo>
                  <a:pt x="2006080" y="0"/>
                </a:lnTo>
                <a:cubicBezTo>
                  <a:pt x="2102422" y="0"/>
                  <a:pt x="2180522" y="78100"/>
                  <a:pt x="2180522" y="174442"/>
                </a:cubicBezTo>
                <a:lnTo>
                  <a:pt x="2180522" y="1569975"/>
                </a:lnTo>
                <a:cubicBezTo>
                  <a:pt x="2180522" y="1666317"/>
                  <a:pt x="2102422" y="1744417"/>
                  <a:pt x="2006080" y="1744417"/>
                </a:cubicBezTo>
                <a:lnTo>
                  <a:pt x="174442" y="1744417"/>
                </a:lnTo>
                <a:cubicBezTo>
                  <a:pt x="78100" y="1744417"/>
                  <a:pt x="0" y="1666317"/>
                  <a:pt x="0" y="1569975"/>
                </a:cubicBezTo>
                <a:lnTo>
                  <a:pt x="0" y="174442"/>
                </a:lnTo>
                <a:close/>
              </a:path>
            </a:pathLst>
          </a:cu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s-ES" sz="2000" b="1" dirty="0">
                <a:solidFill>
                  <a:schemeClr val="bg1"/>
                </a:solidFill>
                <a:latin typeface="Arial" panose="020B0604020202020204" pitchFamily="34" charset="0"/>
                <a:cs typeface="Arial" panose="020B0604020202020204" pitchFamily="34" charset="0"/>
              </a:rPr>
              <a:t>Volver a motivar a los socios con compañerismo y servicio apasionante</a:t>
            </a:r>
          </a:p>
        </p:txBody>
      </p:sp>
      <p:pic>
        <p:nvPicPr>
          <p:cNvPr id="35" name="Picture 34">
            <a:extLst>
              <a:ext uri="{FF2B5EF4-FFF2-40B4-BE49-F238E27FC236}">
                <a16:creationId xmlns:a16="http://schemas.microsoft.com/office/drawing/2014/main" id="{9772FA71-1E5F-8E47-8048-771377310C9B}"/>
              </a:ext>
            </a:extLst>
          </p:cNvPr>
          <p:cNvPicPr>
            <a:picLocks noChangeAspect="1"/>
          </p:cNvPicPr>
          <p:nvPr/>
        </p:nvPicPr>
        <p:blipFill>
          <a:blip r:embed="rId3"/>
          <a:stretch>
            <a:fillRect/>
          </a:stretch>
        </p:blipFill>
        <p:spPr>
          <a:xfrm>
            <a:off x="9906000" y="0"/>
            <a:ext cx="2286000" cy="2286000"/>
          </a:xfrm>
          <a:prstGeom prst="rect">
            <a:avLst/>
          </a:prstGeom>
        </p:spPr>
      </p:pic>
    </p:spTree>
    <p:extLst>
      <p:ext uri="{BB962C8B-B14F-4D97-AF65-F5344CB8AC3E}">
        <p14:creationId xmlns:p14="http://schemas.microsoft.com/office/powerpoint/2010/main" val="34657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es-ES" sz="3200" b="1">
                <a:solidFill>
                  <a:srgbClr val="0A5496"/>
                </a:solidFill>
              </a:rPr>
              <a:t>Ejemplo de organización de grupo de trabajo</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s-ES">
                  <a:solidFill>
                    <a:srgbClr val="0D2240"/>
                  </a:solidFill>
                  <a:latin typeface="Helvetica Neue"/>
                  <a:ea typeface="Fira Sans Extra Condensed Medium"/>
                  <a:cs typeface="Fira Sans Extra Condensed Medium"/>
                  <a:sym typeface="Fira Sans Extra Condensed Medium"/>
                </a:rPr>
                <a:t>: Persona que dirige el grupo de trabajo</a:t>
              </a: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s-ES">
                  <a:solidFill>
                    <a:srgbClr val="0D2240"/>
                  </a:solidFill>
                  <a:latin typeface="Helvetica Neue"/>
                  <a:ea typeface="Fira Sans Extra Condensed Medium"/>
                  <a:cs typeface="Fira Sans Extra Condensed Medium"/>
                  <a:sym typeface="Fira Sans Extra Condensed Medium"/>
                </a:rPr>
                <a:t>: Integrantes del grupo de trabajo</a:t>
              </a: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260259" y="1710996"/>
            <a:ext cx="8443565" cy="4321515"/>
            <a:chOff x="2788098" y="955830"/>
            <a:chExt cx="6332674"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788098" y="955830"/>
              <a:ext cx="6332674" cy="3241136"/>
              <a:chOff x="2491181" y="924825"/>
              <a:chExt cx="6332674"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491181" y="924825"/>
                <a:ext cx="6332674" cy="3241136"/>
                <a:chOff x="2979597" y="862828"/>
                <a:chExt cx="5812308"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2979597" y="862828"/>
                  <a:ext cx="5812308" cy="3023831"/>
                  <a:chOff x="1828008" y="1266013"/>
                  <a:chExt cx="6039517"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s-ES" sz="2267">
                        <a:solidFill>
                          <a:srgbClr val="FFFFFF"/>
                        </a:solidFill>
                        <a:ea typeface="Fira Sans Extra Condensed Medium"/>
                        <a:cs typeface="Arial" panose="020B0604020202020204" pitchFamily="34" charset="0"/>
                        <a:sym typeface="Fira Sans Extra Condensed Medium"/>
                      </a:rPr>
                      <a:t>05</a:t>
                    </a: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s-ES" sz="2267">
                        <a:solidFill>
                          <a:srgbClr val="FFFFFF"/>
                        </a:solidFill>
                        <a:ea typeface="Fira Sans Extra Condensed Medium"/>
                        <a:cs typeface="Arial" panose="020B0604020202020204" pitchFamily="34" charset="0"/>
                        <a:sym typeface="Fira Sans Extra Condensed Medium"/>
                      </a:rPr>
                      <a:t>05</a:t>
                    </a: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s-ES" sz="2267">
                        <a:solidFill>
                          <a:srgbClr val="FFFFFF"/>
                        </a:solidFill>
                        <a:ea typeface="Fira Sans Extra Condensed Medium"/>
                        <a:cs typeface="Arial" panose="020B0604020202020204" pitchFamily="34" charset="0"/>
                        <a:sym typeface="Fira Sans Extra Condensed Medium"/>
                      </a:rPr>
                      <a:t>05</a:t>
                    </a: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1828008" y="1626879"/>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s-ES" dirty="0">
                        <a:solidFill>
                          <a:srgbClr val="EBB700"/>
                        </a:solidFill>
                        <a:effectLst>
                          <a:innerShdw blurRad="63500" dist="50800" dir="13500000">
                            <a:prstClr val="black">
                              <a:alpha val="50000"/>
                            </a:prstClr>
                          </a:innerShdw>
                        </a:effectLst>
                        <a:sym typeface="Fira Sans Extra Condensed Medium"/>
                      </a:rPr>
                      <a:t>Área de enfoque 1:</a:t>
                    </a:r>
                  </a:p>
                  <a:p>
                    <a:r>
                      <a:rPr lang="es-ES" dirty="0">
                        <a:solidFill>
                          <a:srgbClr val="EBB700"/>
                        </a:solidFill>
                        <a:effectLst>
                          <a:innerShdw blurRad="63500" dist="50800" dir="13500000">
                            <a:prstClr val="black">
                              <a:alpha val="50000"/>
                            </a:prstClr>
                          </a:innerShdw>
                        </a:effectLst>
                        <a:sym typeface="Fira Sans Extra Condensed Medium"/>
                      </a:rPr>
                      <a:t>Clubes nuevos</a:t>
                    </a: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82925" y="1662093"/>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s-ES">
                        <a:solidFill>
                          <a:srgbClr val="407CCA"/>
                        </a:solidFill>
                        <a:effectLst>
                          <a:innerShdw blurRad="63500" dist="50800" dir="13500000">
                            <a:prstClr val="black">
                              <a:alpha val="50000"/>
                            </a:prstClr>
                          </a:innerShdw>
                        </a:effectLst>
                        <a:sym typeface="Fira Sans Extra Condensed Medium"/>
                      </a:rPr>
                      <a:t>Área focal 2:</a:t>
                    </a:r>
                  </a:p>
                  <a:p>
                    <a:r>
                      <a:rPr lang="es-ES">
                        <a:solidFill>
                          <a:srgbClr val="407CCA"/>
                        </a:solidFill>
                        <a:effectLst>
                          <a:innerShdw blurRad="63500" dist="50800" dir="13500000">
                            <a:prstClr val="black">
                              <a:alpha val="50000"/>
                            </a:prstClr>
                          </a:innerShdw>
                        </a:effectLst>
                        <a:sym typeface="Fira Sans Extra Condensed Medium"/>
                      </a:rPr>
                      <a:t>Socios nuevos</a:t>
                    </a: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es-ES" b="1" dirty="0">
                        <a:solidFill>
                          <a:srgbClr val="B3B2B1"/>
                        </a:solidFill>
                        <a:effectLst>
                          <a:innerShdw blurRad="63500" dist="50800" dir="13500000">
                            <a:prstClr val="black">
                              <a:alpha val="50000"/>
                            </a:prstClr>
                          </a:innerShdw>
                        </a:effectLst>
                        <a:latin typeface="Helvetica Neue"/>
                        <a:sym typeface="Fira Sans Extra Condensed Medium"/>
                      </a:rPr>
                      <a:t>Área focal 4:</a:t>
                    </a:r>
                  </a:p>
                  <a:p>
                    <a:pPr>
                      <a:buClrTx/>
                      <a:defRPr/>
                    </a:pPr>
                    <a:r>
                      <a:rPr lang="es-ES" b="1" dirty="0">
                        <a:solidFill>
                          <a:srgbClr val="B3B2B1"/>
                        </a:solidFill>
                        <a:effectLst>
                          <a:innerShdw blurRad="63500" dist="50800" dir="13500000">
                            <a:prstClr val="black">
                              <a:alpha val="50000"/>
                            </a:prstClr>
                          </a:innerShdw>
                        </a:effectLst>
                        <a:latin typeface="Helvetica Neue"/>
                        <a:sym typeface="Fira Sans Extra Condensed Medium"/>
                      </a:rPr>
                      <a:t>Apoyo a los líderes</a:t>
                    </a: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61377" y="3697207"/>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s-ES" b="1"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Área focal 3:</a:t>
                    </a:r>
                  </a:p>
                  <a:p>
                    <a:pPr defTabSz="1219170" fontAlgn="auto">
                      <a:spcBef>
                        <a:spcPts val="0"/>
                      </a:spcBef>
                      <a:spcAft>
                        <a:spcPts val="0"/>
                      </a:spcAft>
                      <a:defRPr/>
                    </a:pPr>
                    <a:r>
                      <a:rPr lang="es-ES" b="1"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Satisfacción de los socios</a:t>
                    </a: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7143" y="2134534"/>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rgbClr val="0D2240"/>
                  </a:solidFill>
                  <a:latin typeface="Helvetica Neue"/>
                </a:rPr>
                <a:t> Apoyo principal del Enfoque Global de Afiliación</a:t>
              </a:r>
            </a:p>
          </p:txBody>
        </p:sp>
      </p:grpSp>
      <p:pic>
        <p:nvPicPr>
          <p:cNvPr id="122" name="Graphic 121" descr="User with solid fill">
            <a:extLst>
              <a:ext uri="{FF2B5EF4-FFF2-40B4-BE49-F238E27FC236}">
                <a16:creationId xmlns:a16="http://schemas.microsoft.com/office/drawing/2014/main" id="{E0D624F5-2DBD-1C95-20E3-5986C0DFE6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81144" y="4638693"/>
            <a:ext cx="426166" cy="441293"/>
          </a:xfrm>
          <a:prstGeom prst="rect">
            <a:avLst/>
          </a:prstGeom>
        </p:spPr>
      </p:pic>
      <p:pic>
        <p:nvPicPr>
          <p:cNvPr id="123" name="Graphic 122" descr="User with solid fill">
            <a:extLst>
              <a:ext uri="{FF2B5EF4-FFF2-40B4-BE49-F238E27FC236}">
                <a16:creationId xmlns:a16="http://schemas.microsoft.com/office/drawing/2014/main" id="{455DD06C-7D7C-A049-47D2-E134B31CD1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94539" y="3237182"/>
            <a:ext cx="426166" cy="441293"/>
          </a:xfrm>
          <a:prstGeom prst="rect">
            <a:avLst/>
          </a:prstGeom>
        </p:spPr>
      </p:pic>
      <p:pic>
        <p:nvPicPr>
          <p:cNvPr id="124" name="Graphic 123" descr="User with solid fill">
            <a:extLst>
              <a:ext uri="{FF2B5EF4-FFF2-40B4-BE49-F238E27FC236}">
                <a16:creationId xmlns:a16="http://schemas.microsoft.com/office/drawing/2014/main" id="{6C42D915-7B39-BD8C-0B4B-E4011A22C9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73049" y="4084525"/>
            <a:ext cx="426166" cy="441293"/>
          </a:xfrm>
          <a:prstGeom prst="rect">
            <a:avLst/>
          </a:prstGeom>
        </p:spPr>
      </p:pic>
    </p:spTree>
    <p:extLst>
      <p:ext uri="{BB962C8B-B14F-4D97-AF65-F5344CB8AC3E}">
        <p14:creationId xmlns:p14="http://schemas.microsoft.com/office/powerpoint/2010/main" val="2396915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973352CB-31BE-6940-A03E-537E79EBED6A}"/>
              </a:ext>
            </a:extLst>
          </p:cNvPr>
          <p:cNvSpPr/>
          <p:nvPr/>
        </p:nvSpPr>
        <p:spPr>
          <a:xfrm>
            <a:off x="0" y="0"/>
            <a:ext cx="11277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5" name="Slice - Solid">
            <a:extLst>
              <a:ext uri="{FF2B5EF4-FFF2-40B4-BE49-F238E27FC236}">
                <a16:creationId xmlns:a16="http://schemas.microsoft.com/office/drawing/2014/main" id="{A0F614EC-F7BF-374E-819E-F20B2EBF1554}"/>
              </a:ext>
            </a:extLst>
          </p:cNvPr>
          <p:cNvSpPr/>
          <p:nvPr/>
        </p:nvSpPr>
        <p:spPr>
          <a:xfrm>
            <a:off x="1004871" y="-8022"/>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TextBox 8">
            <a:extLst>
              <a:ext uri="{FF2B5EF4-FFF2-40B4-BE49-F238E27FC236}">
                <a16:creationId xmlns:a16="http://schemas.microsoft.com/office/drawing/2014/main" id="{167560B3-2D9F-44D7-8CD5-E363E6587447}"/>
              </a:ext>
            </a:extLst>
          </p:cNvPr>
          <p:cNvSpPr txBox="1"/>
          <p:nvPr/>
        </p:nvSpPr>
        <p:spPr>
          <a:xfrm>
            <a:off x="3479800" y="5943600"/>
            <a:ext cx="6799105" cy="553998"/>
          </a:xfrm>
          <a:prstGeom prst="rect">
            <a:avLst/>
          </a:prstGeom>
          <a:noFill/>
        </p:spPr>
        <p:txBody>
          <a:bodyPr wrap="square" rtlCol="0">
            <a:spAutoFit/>
          </a:bodyPr>
          <a:lstStyle/>
          <a:p>
            <a:pPr algn="ctr"/>
            <a:r>
              <a:rPr lang="es-ES" sz="3000" b="1">
                <a:solidFill>
                  <a:srgbClr val="F65126"/>
                </a:solidFill>
              </a:rPr>
              <a:t>Leones que tienen impacto </a:t>
            </a:r>
          </a:p>
        </p:txBody>
      </p:sp>
      <p:graphicFrame>
        <p:nvGraphicFramePr>
          <p:cNvPr id="10" name="Diagram 9">
            <a:extLst>
              <a:ext uri="{FF2B5EF4-FFF2-40B4-BE49-F238E27FC236}">
                <a16:creationId xmlns:a16="http://schemas.microsoft.com/office/drawing/2014/main" id="{1AD1CB55-2A34-4185-B8A9-786984E7F80D}"/>
              </a:ext>
            </a:extLst>
          </p:cNvPr>
          <p:cNvGraphicFramePr/>
          <p:nvPr>
            <p:extLst>
              <p:ext uri="{D42A27DB-BD31-4B8C-83A1-F6EECF244321}">
                <p14:modId xmlns:p14="http://schemas.microsoft.com/office/powerpoint/2010/main" val="3806886157"/>
              </p:ext>
            </p:extLst>
          </p:nvPr>
        </p:nvGraphicFramePr>
        <p:xfrm>
          <a:off x="3234927" y="1010174"/>
          <a:ext cx="7406640" cy="5212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Headline">
            <a:extLst>
              <a:ext uri="{FF2B5EF4-FFF2-40B4-BE49-F238E27FC236}">
                <a16:creationId xmlns:a16="http://schemas.microsoft.com/office/drawing/2014/main" id="{363A1174-691C-CB41-B0CA-9DA5580D963A}"/>
              </a:ext>
            </a:extLst>
          </p:cNvPr>
          <p:cNvSpPr txBox="1">
            <a:spLocks/>
          </p:cNvSpPr>
          <p:nvPr/>
        </p:nvSpPr>
        <p:spPr>
          <a:xfrm>
            <a:off x="2751295" y="551175"/>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s-ES" sz="3200">
                <a:solidFill>
                  <a:schemeClr val="bg1"/>
                </a:solidFill>
                <a:latin typeface="Arial" panose="020B0604020202020204" pitchFamily="34" charset="0"/>
                <a:cs typeface="Arial" panose="020B0604020202020204" pitchFamily="34" charset="0"/>
              </a:rPr>
              <a:t>¿Quién puede estar en los grupos de trabajo?</a:t>
            </a:r>
          </a:p>
        </p:txBody>
      </p:sp>
      <p:pic>
        <p:nvPicPr>
          <p:cNvPr id="13" name="Picture 12">
            <a:extLst>
              <a:ext uri="{FF2B5EF4-FFF2-40B4-BE49-F238E27FC236}">
                <a16:creationId xmlns:a16="http://schemas.microsoft.com/office/drawing/2014/main" id="{6AA11A2F-4CAB-9944-B044-F57928B34697}"/>
              </a:ext>
            </a:extLst>
          </p:cNvPr>
          <p:cNvPicPr>
            <a:picLocks noChangeAspect="1"/>
          </p:cNvPicPr>
          <p:nvPr/>
        </p:nvPicPr>
        <p:blipFill>
          <a:blip r:embed="rId8"/>
          <a:srcRect/>
          <a:stretch/>
        </p:blipFill>
        <p:spPr>
          <a:xfrm>
            <a:off x="457200" y="332690"/>
            <a:ext cx="1089992" cy="1089992"/>
          </a:xfrm>
          <a:prstGeom prst="rect">
            <a:avLst/>
          </a:prstGeom>
        </p:spPr>
      </p:pic>
      <p:sp>
        <p:nvSpPr>
          <p:cNvPr id="16" name="Page Number - Blue">
            <a:extLst>
              <a:ext uri="{FF2B5EF4-FFF2-40B4-BE49-F238E27FC236}">
                <a16:creationId xmlns:a16="http://schemas.microsoft.com/office/drawing/2014/main" id="{9BDDB18B-8645-0346-8FD3-0FE28EA97CE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spTree>
    <p:extLst>
      <p:ext uri="{BB962C8B-B14F-4D97-AF65-F5344CB8AC3E}">
        <p14:creationId xmlns:p14="http://schemas.microsoft.com/office/powerpoint/2010/main" val="2940633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lice - Solid">
            <a:extLst>
              <a:ext uri="{FF2B5EF4-FFF2-40B4-BE49-F238E27FC236}">
                <a16:creationId xmlns:a16="http://schemas.microsoft.com/office/drawing/2014/main" id="{F1DA8631-9A04-224B-8FBD-59E9927701D6}"/>
              </a:ext>
            </a:extLst>
          </p:cNvPr>
          <p:cNvSpPr/>
          <p:nvPr/>
        </p:nvSpPr>
        <p:spPr>
          <a:xfrm rot="10800000">
            <a:off x="0" y="-8024"/>
            <a:ext cx="11187128" cy="6866023"/>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66" name="Rectangle 65">
            <a:extLst>
              <a:ext uri="{FF2B5EF4-FFF2-40B4-BE49-F238E27FC236}">
                <a16:creationId xmlns:a16="http://schemas.microsoft.com/office/drawing/2014/main" id="{4F4B98F0-BD98-EB45-8E21-C3FC7E92602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Body Copy">
            <a:extLst>
              <a:ext uri="{FF2B5EF4-FFF2-40B4-BE49-F238E27FC236}">
                <a16:creationId xmlns:a16="http://schemas.microsoft.com/office/drawing/2014/main" id="{C10A6398-BAB4-DF43-9CCB-300D5C36DCDB}"/>
              </a:ext>
            </a:extLst>
          </p:cNvPr>
          <p:cNvSpPr txBox="1">
            <a:spLocks/>
          </p:cNvSpPr>
          <p:nvPr/>
        </p:nvSpPr>
        <p:spPr>
          <a:xfrm>
            <a:off x="760627" y="1437601"/>
            <a:ext cx="3033070"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s-ES">
                <a:solidFill>
                  <a:schemeClr val="bg1"/>
                </a:solidFill>
                <a:latin typeface="Arial" charset="0"/>
                <a:ea typeface="Arial" charset="0"/>
                <a:cs typeface="Arial" charset="0"/>
              </a:rPr>
              <a:t>Definir lo que se espera de cada miembro del grupo de trabajo al formar el equipo.</a:t>
            </a:r>
          </a:p>
        </p:txBody>
      </p:sp>
      <p:sp>
        <p:nvSpPr>
          <p:cNvPr id="13" name="Body Copy">
            <a:extLst>
              <a:ext uri="{FF2B5EF4-FFF2-40B4-BE49-F238E27FC236}">
                <a16:creationId xmlns:a16="http://schemas.microsoft.com/office/drawing/2014/main" id="{441058A8-A6A9-8D44-A76A-9F7F4040BAA7}"/>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s-ES" sz="3200" b="1">
                <a:solidFill>
                  <a:schemeClr val="bg1"/>
                </a:solidFill>
                <a:latin typeface="Arial" charset="0"/>
                <a:ea typeface="Arial" charset="0"/>
                <a:cs typeface="Arial" charset="0"/>
              </a:rPr>
              <a:t>Fijar expectativas claras</a:t>
            </a:r>
          </a:p>
        </p:txBody>
      </p:sp>
      <p:sp>
        <p:nvSpPr>
          <p:cNvPr id="37" name="Rectangle 17">
            <a:extLst>
              <a:ext uri="{FF2B5EF4-FFF2-40B4-BE49-F238E27FC236}">
                <a16:creationId xmlns:a16="http://schemas.microsoft.com/office/drawing/2014/main" id="{57887EC0-4B14-114E-949E-35BBFFF8CA5D}"/>
              </a:ext>
            </a:extLst>
          </p:cNvPr>
          <p:cNvSpPr>
            <a:spLocks noChangeArrowheads="1"/>
          </p:cNvSpPr>
          <p:nvPr/>
        </p:nvSpPr>
        <p:spPr bwMode="auto">
          <a:xfrm>
            <a:off x="5189170" y="4298962"/>
            <a:ext cx="1384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a:ln>
                  <a:noFill/>
                </a:ln>
                <a:solidFill>
                  <a:srgbClr val="FF5C35"/>
                </a:solidFill>
                <a:effectLst/>
                <a:latin typeface="Open Sans Semibold" panose="020B0706030804020204" pitchFamily="34" charset="0"/>
              </a:rPr>
              <a:t>Dedicación</a:t>
            </a:r>
          </a:p>
        </p:txBody>
      </p:sp>
      <p:sp>
        <p:nvSpPr>
          <p:cNvPr id="47" name="Rectangle 17">
            <a:extLst>
              <a:ext uri="{FF2B5EF4-FFF2-40B4-BE49-F238E27FC236}">
                <a16:creationId xmlns:a16="http://schemas.microsoft.com/office/drawing/2014/main" id="{254D5A1E-1463-934B-B1A1-4CC54E0DCCE2}"/>
              </a:ext>
            </a:extLst>
          </p:cNvPr>
          <p:cNvSpPr>
            <a:spLocks noChangeArrowheads="1"/>
          </p:cNvSpPr>
          <p:nvPr/>
        </p:nvSpPr>
        <p:spPr bwMode="auto">
          <a:xfrm>
            <a:off x="5598749" y="5015800"/>
            <a:ext cx="10066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a:ln>
                  <a:noFill/>
                </a:ln>
                <a:solidFill>
                  <a:schemeClr val="bg1">
                    <a:lumMod val="75000"/>
                  </a:schemeClr>
                </a:solidFill>
                <a:effectLst/>
                <a:latin typeface="Open Sans Semibold" panose="020B0706030804020204" pitchFamily="34" charset="0"/>
              </a:rPr>
              <a:t>Respeto</a:t>
            </a:r>
          </a:p>
        </p:txBody>
      </p:sp>
      <p:sp>
        <p:nvSpPr>
          <p:cNvPr id="54" name="Rectangle 17">
            <a:extLst>
              <a:ext uri="{FF2B5EF4-FFF2-40B4-BE49-F238E27FC236}">
                <a16:creationId xmlns:a16="http://schemas.microsoft.com/office/drawing/2014/main" id="{FA8D0522-35F8-9C43-868E-FF625E07A069}"/>
              </a:ext>
            </a:extLst>
          </p:cNvPr>
          <p:cNvSpPr>
            <a:spLocks noChangeArrowheads="1"/>
          </p:cNvSpPr>
          <p:nvPr/>
        </p:nvSpPr>
        <p:spPr bwMode="auto">
          <a:xfrm>
            <a:off x="5136455" y="2865286"/>
            <a:ext cx="14103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lang="es-ES" sz="2000" b="1" dirty="0">
                <a:solidFill>
                  <a:srgbClr val="EBB700"/>
                </a:solidFill>
                <a:latin typeface="Open Sans Semibold" panose="020B0706030804020204" pitchFamily="34" charset="0"/>
              </a:rPr>
              <a:t>Flexibilidad</a:t>
            </a:r>
          </a:p>
        </p:txBody>
      </p:sp>
      <p:sp>
        <p:nvSpPr>
          <p:cNvPr id="58" name="Rectangle 17">
            <a:extLst>
              <a:ext uri="{FF2B5EF4-FFF2-40B4-BE49-F238E27FC236}">
                <a16:creationId xmlns:a16="http://schemas.microsoft.com/office/drawing/2014/main" id="{8F030D53-2501-0441-9086-86F857FB6BCE}"/>
              </a:ext>
            </a:extLst>
          </p:cNvPr>
          <p:cNvSpPr>
            <a:spLocks noChangeArrowheads="1"/>
          </p:cNvSpPr>
          <p:nvPr/>
        </p:nvSpPr>
        <p:spPr bwMode="auto">
          <a:xfrm>
            <a:off x="4788282" y="3582124"/>
            <a:ext cx="17584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a:ln>
                  <a:noFill/>
                </a:ln>
                <a:solidFill>
                  <a:srgbClr val="407CCA"/>
                </a:solidFill>
                <a:effectLst/>
                <a:latin typeface="Open Sans Semibold" panose="020B0706030804020204" pitchFamily="34" charset="0"/>
              </a:rPr>
              <a:t>Comunicación</a:t>
            </a:r>
          </a:p>
        </p:txBody>
      </p:sp>
      <p:sp>
        <p:nvSpPr>
          <p:cNvPr id="62" name="Rectangle 17">
            <a:extLst>
              <a:ext uri="{FF2B5EF4-FFF2-40B4-BE49-F238E27FC236}">
                <a16:creationId xmlns:a16="http://schemas.microsoft.com/office/drawing/2014/main" id="{5DA8AC76-5D94-324F-880B-84B99632D264}"/>
              </a:ext>
            </a:extLst>
          </p:cNvPr>
          <p:cNvSpPr>
            <a:spLocks noChangeArrowheads="1"/>
          </p:cNvSpPr>
          <p:nvPr/>
        </p:nvSpPr>
        <p:spPr bwMode="auto">
          <a:xfrm>
            <a:off x="4500692" y="2148448"/>
            <a:ext cx="21047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2000" b="1" i="0" u="none" strike="noStrike" cap="none" normalizeH="0" baseline="0" dirty="0">
                <a:ln>
                  <a:noFill/>
                </a:ln>
                <a:solidFill>
                  <a:srgbClr val="00AC69"/>
                </a:solidFill>
                <a:effectLst/>
                <a:latin typeface="Open Sans Semibold" panose="020B0706030804020204" pitchFamily="34" charset="0"/>
              </a:rPr>
              <a:t>Responsabilidad </a:t>
            </a:r>
          </a:p>
        </p:txBody>
      </p:sp>
      <p:pic>
        <p:nvPicPr>
          <p:cNvPr id="24" name="Picture 23">
            <a:extLst>
              <a:ext uri="{FF2B5EF4-FFF2-40B4-BE49-F238E27FC236}">
                <a16:creationId xmlns:a16="http://schemas.microsoft.com/office/drawing/2014/main" id="{E9271B47-3C82-5944-A170-F5FBCC2C6B5B}"/>
              </a:ext>
            </a:extLst>
          </p:cNvPr>
          <p:cNvPicPr>
            <a:picLocks noChangeAspect="1"/>
          </p:cNvPicPr>
          <p:nvPr/>
        </p:nvPicPr>
        <p:blipFill>
          <a:blip r:embed="rId3"/>
          <a:srcRect/>
          <a:stretch/>
        </p:blipFill>
        <p:spPr>
          <a:xfrm>
            <a:off x="658006" y="5278128"/>
            <a:ext cx="1089992" cy="1089992"/>
          </a:xfrm>
          <a:prstGeom prst="rect">
            <a:avLst/>
          </a:prstGeom>
        </p:spPr>
      </p:pic>
      <p:grpSp>
        <p:nvGrpSpPr>
          <p:cNvPr id="26" name="Group 25">
            <a:extLst>
              <a:ext uri="{FF2B5EF4-FFF2-40B4-BE49-F238E27FC236}">
                <a16:creationId xmlns:a16="http://schemas.microsoft.com/office/drawing/2014/main" id="{B487D747-AE00-1B4B-A291-85ED61050EA1}"/>
              </a:ext>
            </a:extLst>
          </p:cNvPr>
          <p:cNvGrpSpPr/>
          <p:nvPr/>
        </p:nvGrpSpPr>
        <p:grpSpPr>
          <a:xfrm>
            <a:off x="6959246" y="1972026"/>
            <a:ext cx="4257742" cy="4538043"/>
            <a:chOff x="6945768" y="1737252"/>
            <a:chExt cx="4257742" cy="4538043"/>
          </a:xfrm>
        </p:grpSpPr>
        <p:grpSp>
          <p:nvGrpSpPr>
            <p:cNvPr id="27" name="Group 26">
              <a:extLst>
                <a:ext uri="{FF2B5EF4-FFF2-40B4-BE49-F238E27FC236}">
                  <a16:creationId xmlns:a16="http://schemas.microsoft.com/office/drawing/2014/main" id="{DAE02E41-8840-7943-B929-2566A7807AE3}"/>
                </a:ext>
              </a:extLst>
            </p:cNvPr>
            <p:cNvGrpSpPr/>
            <p:nvPr/>
          </p:nvGrpSpPr>
          <p:grpSpPr>
            <a:xfrm>
              <a:off x="6945768" y="3997587"/>
              <a:ext cx="4257742" cy="2277708"/>
              <a:chOff x="6945768" y="3997587"/>
              <a:chExt cx="4257742" cy="2277708"/>
            </a:xfrm>
          </p:grpSpPr>
          <p:sp>
            <p:nvSpPr>
              <p:cNvPr id="43" name="Freeform 42">
                <a:extLst>
                  <a:ext uri="{FF2B5EF4-FFF2-40B4-BE49-F238E27FC236}">
                    <a16:creationId xmlns:a16="http://schemas.microsoft.com/office/drawing/2014/main" id="{F5B766D9-8F47-434B-AAC0-1858D6AB817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4" name="Freeform 13">
                <a:extLst>
                  <a:ext uri="{FF2B5EF4-FFF2-40B4-BE49-F238E27FC236}">
                    <a16:creationId xmlns:a16="http://schemas.microsoft.com/office/drawing/2014/main" id="{E920A482-22E2-6D44-88C0-F5AAC95B51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5" name="Freeform 14">
                <a:extLst>
                  <a:ext uri="{FF2B5EF4-FFF2-40B4-BE49-F238E27FC236}">
                    <a16:creationId xmlns:a16="http://schemas.microsoft.com/office/drawing/2014/main" id="{1558E6CB-F4D3-FF45-AB0C-2B78E1108CAF}"/>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8" name="Group 27">
              <a:extLst>
                <a:ext uri="{FF2B5EF4-FFF2-40B4-BE49-F238E27FC236}">
                  <a16:creationId xmlns:a16="http://schemas.microsoft.com/office/drawing/2014/main" id="{9F735853-ACA5-A64D-924F-A86E81CC6798}"/>
                </a:ext>
              </a:extLst>
            </p:cNvPr>
            <p:cNvGrpSpPr/>
            <p:nvPr/>
          </p:nvGrpSpPr>
          <p:grpSpPr>
            <a:xfrm>
              <a:off x="6945768" y="3244142"/>
              <a:ext cx="4257742" cy="2277708"/>
              <a:chOff x="6945768" y="3997587"/>
              <a:chExt cx="4257742" cy="2277708"/>
            </a:xfrm>
          </p:grpSpPr>
          <p:sp>
            <p:nvSpPr>
              <p:cNvPr id="39" name="Freeform 38">
                <a:extLst>
                  <a:ext uri="{FF2B5EF4-FFF2-40B4-BE49-F238E27FC236}">
                    <a16:creationId xmlns:a16="http://schemas.microsoft.com/office/drawing/2014/main" id="{061A0DA5-3129-DA4D-B31D-CDF0EE8F630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40" name="Freeform 13">
                <a:extLst>
                  <a:ext uri="{FF2B5EF4-FFF2-40B4-BE49-F238E27FC236}">
                    <a16:creationId xmlns:a16="http://schemas.microsoft.com/office/drawing/2014/main" id="{DB39B07D-6E0A-964C-9E30-D1E3D37CF21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42" name="Freeform 14">
                <a:extLst>
                  <a:ext uri="{FF2B5EF4-FFF2-40B4-BE49-F238E27FC236}">
                    <a16:creationId xmlns:a16="http://schemas.microsoft.com/office/drawing/2014/main" id="{E60AB57D-1BEC-464A-9786-180E9C87EBFA}"/>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29" name="Group 28">
              <a:extLst>
                <a:ext uri="{FF2B5EF4-FFF2-40B4-BE49-F238E27FC236}">
                  <a16:creationId xmlns:a16="http://schemas.microsoft.com/office/drawing/2014/main" id="{51F7F875-13F2-294B-BADC-2585A98AC9F4}"/>
                </a:ext>
              </a:extLst>
            </p:cNvPr>
            <p:cNvGrpSpPr/>
            <p:nvPr/>
          </p:nvGrpSpPr>
          <p:grpSpPr>
            <a:xfrm>
              <a:off x="6945768" y="2490697"/>
              <a:ext cx="4257742" cy="2277708"/>
              <a:chOff x="6945768" y="3997587"/>
              <a:chExt cx="4257742" cy="2277708"/>
            </a:xfrm>
          </p:grpSpPr>
          <p:sp>
            <p:nvSpPr>
              <p:cNvPr id="35" name="Freeform 34">
                <a:extLst>
                  <a:ext uri="{FF2B5EF4-FFF2-40B4-BE49-F238E27FC236}">
                    <a16:creationId xmlns:a16="http://schemas.microsoft.com/office/drawing/2014/main" id="{F9E152A1-5A8D-6548-A45D-7FB654F012E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703D88B8-9953-C144-9084-32CEB3B888D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8" name="Freeform 14">
                <a:extLst>
                  <a:ext uri="{FF2B5EF4-FFF2-40B4-BE49-F238E27FC236}">
                    <a16:creationId xmlns:a16="http://schemas.microsoft.com/office/drawing/2014/main" id="{6E338BD3-E792-0E40-A163-CEF7D35A80B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31" name="Group 30">
              <a:extLst>
                <a:ext uri="{FF2B5EF4-FFF2-40B4-BE49-F238E27FC236}">
                  <a16:creationId xmlns:a16="http://schemas.microsoft.com/office/drawing/2014/main" id="{BCCE31FB-D329-824E-A99A-9A97720B81C5}"/>
                </a:ext>
              </a:extLst>
            </p:cNvPr>
            <p:cNvGrpSpPr/>
            <p:nvPr/>
          </p:nvGrpSpPr>
          <p:grpSpPr>
            <a:xfrm>
              <a:off x="6945768" y="1737252"/>
              <a:ext cx="4257742" cy="2277708"/>
              <a:chOff x="6945768" y="3997587"/>
              <a:chExt cx="4257742" cy="2277708"/>
            </a:xfrm>
          </p:grpSpPr>
          <p:sp>
            <p:nvSpPr>
              <p:cNvPr id="32" name="Freeform 31">
                <a:extLst>
                  <a:ext uri="{FF2B5EF4-FFF2-40B4-BE49-F238E27FC236}">
                    <a16:creationId xmlns:a16="http://schemas.microsoft.com/office/drawing/2014/main" id="{131B19E4-62F1-CF4B-B774-9F1085C9ADB9}"/>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3" name="Freeform 13">
                <a:extLst>
                  <a:ext uri="{FF2B5EF4-FFF2-40B4-BE49-F238E27FC236}">
                    <a16:creationId xmlns:a16="http://schemas.microsoft.com/office/drawing/2014/main" id="{7E944C10-9E98-4145-B97C-BD837CB652D7}"/>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4" name="Freeform 14">
                <a:extLst>
                  <a:ext uri="{FF2B5EF4-FFF2-40B4-BE49-F238E27FC236}">
                    <a16:creationId xmlns:a16="http://schemas.microsoft.com/office/drawing/2014/main" id="{2B34F0E2-B7D9-844C-BE8E-329C95EEA490}"/>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sp>
        <p:nvSpPr>
          <p:cNvPr id="57" name="Freeform 56">
            <a:extLst>
              <a:ext uri="{FF2B5EF4-FFF2-40B4-BE49-F238E27FC236}">
                <a16:creationId xmlns:a16="http://schemas.microsoft.com/office/drawing/2014/main" id="{A2925DF5-A122-A14D-AE19-1BBBB8C848C0}"/>
              </a:ext>
            </a:extLst>
          </p:cNvPr>
          <p:cNvSpPr>
            <a:spLocks/>
          </p:cNvSpPr>
          <p:nvPr/>
        </p:nvSpPr>
        <p:spPr bwMode="auto">
          <a:xfrm>
            <a:off x="6929387" y="120120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00B66C"/>
          </a:solidFill>
          <a:ln>
            <a:noFill/>
          </a:ln>
        </p:spPr>
        <p:txBody>
          <a:bodyPr wrap="square">
            <a:noAutofit/>
          </a:bodyPr>
          <a:lstStyle/>
          <a:p>
            <a:endParaRPr lang="en-US" dirty="0"/>
          </a:p>
        </p:txBody>
      </p:sp>
      <p:sp>
        <p:nvSpPr>
          <p:cNvPr id="61" name="Freeform 13">
            <a:extLst>
              <a:ext uri="{FF2B5EF4-FFF2-40B4-BE49-F238E27FC236}">
                <a16:creationId xmlns:a16="http://schemas.microsoft.com/office/drawing/2014/main" id="{3E5DE4B7-F941-C541-A108-B075F1B79AEE}"/>
              </a:ext>
            </a:extLst>
          </p:cNvPr>
          <p:cNvSpPr>
            <a:spLocks/>
          </p:cNvSpPr>
          <p:nvPr/>
        </p:nvSpPr>
        <p:spPr bwMode="auto">
          <a:xfrm>
            <a:off x="6929387" y="217186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64" name="Freeform 14">
            <a:extLst>
              <a:ext uri="{FF2B5EF4-FFF2-40B4-BE49-F238E27FC236}">
                <a16:creationId xmlns:a16="http://schemas.microsoft.com/office/drawing/2014/main" id="{2B6CE72E-14EA-9240-813B-CA3D6B482D6C}"/>
              </a:ext>
            </a:extLst>
          </p:cNvPr>
          <p:cNvSpPr>
            <a:spLocks/>
          </p:cNvSpPr>
          <p:nvPr/>
        </p:nvSpPr>
        <p:spPr bwMode="auto">
          <a:xfrm>
            <a:off x="9058258" y="217186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spTree>
    <p:extLst>
      <p:ext uri="{BB962C8B-B14F-4D97-AF65-F5344CB8AC3E}">
        <p14:creationId xmlns:p14="http://schemas.microsoft.com/office/powerpoint/2010/main" val="1269995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0" y="0"/>
            <a:ext cx="12192000" cy="940102"/>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0" y="723037"/>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6" y="226622"/>
            <a:ext cx="971568" cy="971568"/>
          </a:xfrm>
          <a:prstGeom prst="rect">
            <a:avLst/>
          </a:prstGeom>
        </p:spPr>
      </p:pic>
      <p:sp>
        <p:nvSpPr>
          <p:cNvPr id="4" name="Title 3"/>
          <p:cNvSpPr>
            <a:spLocks noGrp="1"/>
          </p:cNvSpPr>
          <p:nvPr>
            <p:ph type="title" idx="4294967295"/>
          </p:nvPr>
        </p:nvSpPr>
        <p:spPr>
          <a:xfrm>
            <a:off x="-11374" y="1050197"/>
            <a:ext cx="12192000" cy="838200"/>
          </a:xfrm>
          <a:prstGeom prst="rect">
            <a:avLst/>
          </a:prstGeom>
        </p:spPr>
        <p:txBody>
          <a:bodyPr/>
          <a:lstStyle/>
          <a:p>
            <a:r>
              <a:rPr lang="es-ES" sz="3200" b="1">
                <a:solidFill>
                  <a:srgbClr val="0A5496"/>
                </a:solidFill>
              </a:rPr>
              <a:t>Trabajar juntos </a:t>
            </a:r>
          </a:p>
        </p:txBody>
      </p:sp>
      <p:sp>
        <p:nvSpPr>
          <p:cNvPr id="5" name="Content Placeholder 4"/>
          <p:cNvSpPr>
            <a:spLocks noGrp="1"/>
          </p:cNvSpPr>
          <p:nvPr>
            <p:ph sz="quarter" idx="4294967295"/>
          </p:nvPr>
        </p:nvSpPr>
        <p:spPr>
          <a:xfrm>
            <a:off x="904575" y="1888397"/>
            <a:ext cx="5267325" cy="4969603"/>
          </a:xfrm>
          <a:prstGeom prst="rect">
            <a:avLst/>
          </a:prstGeom>
          <a:solidFill>
            <a:schemeClr val="bg1"/>
          </a:solidFill>
        </p:spPr>
        <p:txBody>
          <a:bodyPr/>
          <a:lstStyle/>
          <a:p>
            <a:pPr marL="0" indent="0">
              <a:buNone/>
            </a:pPr>
            <a:r>
              <a:rPr lang="es-ES" sz="2400" b="1">
                <a:solidFill>
                  <a:srgbClr val="0A5496"/>
                </a:solidFill>
              </a:rPr>
              <a:t>Pasión</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p:txBody>
      </p:sp>
      <p:sp>
        <p:nvSpPr>
          <p:cNvPr id="17" name="Content Placeholder 4">
            <a:extLst>
              <a:ext uri="{FF2B5EF4-FFF2-40B4-BE49-F238E27FC236}">
                <a16:creationId xmlns:a16="http://schemas.microsoft.com/office/drawing/2014/main" id="{EEB546F9-9324-7243-87CD-66BE4A79F78D}"/>
              </a:ext>
            </a:extLst>
          </p:cNvPr>
          <p:cNvSpPr txBox="1">
            <a:spLocks/>
          </p:cNvSpPr>
          <p:nvPr/>
        </p:nvSpPr>
        <p:spPr>
          <a:xfrm>
            <a:off x="6171900" y="1888396"/>
            <a:ext cx="5267325" cy="4969603"/>
          </a:xfrm>
          <a:prstGeom prst="rect">
            <a:avLst/>
          </a:prstGeom>
          <a:solidFill>
            <a:schemeClr val="bg1"/>
          </a:solid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es-ES" sz="2400" b="1">
                <a:solidFill>
                  <a:srgbClr val="0A5496"/>
                </a:solidFill>
              </a:rPr>
              <a:t>Propósito</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p:txBody>
      </p:sp>
    </p:spTree>
    <p:extLst>
      <p:ext uri="{BB962C8B-B14F-4D97-AF65-F5344CB8AC3E}">
        <p14:creationId xmlns:p14="http://schemas.microsoft.com/office/powerpoint/2010/main" val="853955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015395DB-CE56-524D-97FD-7B22E677993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 </a:t>
            </a:r>
          </a:p>
        </p:txBody>
      </p:sp>
      <p:pic>
        <p:nvPicPr>
          <p:cNvPr id="15" name="Picture 14">
            <a:extLst>
              <a:ext uri="{FF2B5EF4-FFF2-40B4-BE49-F238E27FC236}">
                <a16:creationId xmlns:a16="http://schemas.microsoft.com/office/drawing/2014/main" id="{4F93A7C9-BF3B-AE49-9FF7-F169E13B4FE7}"/>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2351CA2B-9717-DC45-9CD9-5AA110A0963F}"/>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502628E1-5E46-1343-997D-913808D67107}"/>
              </a:ext>
            </a:extLst>
          </p:cNvPr>
          <p:cNvGrpSpPr/>
          <p:nvPr/>
        </p:nvGrpSpPr>
        <p:grpSpPr>
          <a:xfrm>
            <a:off x="557535" y="594895"/>
            <a:ext cx="10716601" cy="5429595"/>
            <a:chOff x="557535" y="594895"/>
            <a:chExt cx="10716601" cy="5429595"/>
          </a:xfrm>
        </p:grpSpPr>
        <p:sp>
          <p:nvSpPr>
            <p:cNvPr id="18" name="Body Copy">
              <a:extLst>
                <a:ext uri="{FF2B5EF4-FFF2-40B4-BE49-F238E27FC236}">
                  <a16:creationId xmlns:a16="http://schemas.microsoft.com/office/drawing/2014/main" id="{3C41F1B6-558F-6740-B8F8-E8A474BEEC65}"/>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4400" b="1" dirty="0"/>
                <a:t>Solos podemos hacer muy poco;</a:t>
              </a:r>
            </a:p>
            <a:p>
              <a:r>
                <a:rPr lang="es-ES" sz="4400" b="1" dirty="0"/>
                <a:t>juntos podemos hacer mucho más.</a:t>
              </a:r>
            </a:p>
          </p:txBody>
        </p:sp>
        <p:sp>
          <p:nvSpPr>
            <p:cNvPr id="19" name="Quote">
              <a:extLst>
                <a:ext uri="{FF2B5EF4-FFF2-40B4-BE49-F238E27FC236}">
                  <a16:creationId xmlns:a16="http://schemas.microsoft.com/office/drawing/2014/main" id="{8D226F39-8891-A347-9BB2-80D476E06812}"/>
                </a:ext>
              </a:extLst>
            </p:cNvPr>
            <p:cNvSpPr/>
            <p:nvPr/>
          </p:nvSpPr>
          <p:spPr>
            <a:xfrm>
              <a:off x="557535" y="594895"/>
              <a:ext cx="1513719" cy="2834105"/>
            </a:xfrm>
            <a:prstGeom prst="rect">
              <a:avLst/>
            </a:prstGeom>
          </p:spPr>
          <p:txBody>
            <a:bodyPr wrap="square" lIns="63496" tIns="31748" rIns="63496" bIns="31748">
              <a:spAutoFit/>
            </a:bodyPr>
            <a:lstStyle/>
            <a:p>
              <a:pPr algn="ctr"/>
              <a:r>
                <a:rPr lang="es-ES" sz="18000" b="1" dirty="0">
                  <a:solidFill>
                    <a:srgbClr val="EBB700"/>
                  </a:solidFill>
                  <a:latin typeface="Open Sans"/>
                  <a:cs typeface="Open Sans"/>
                </a:rPr>
                <a:t>«</a:t>
              </a:r>
            </a:p>
          </p:txBody>
        </p:sp>
        <p:sp>
          <p:nvSpPr>
            <p:cNvPr id="20" name="Quote">
              <a:extLst>
                <a:ext uri="{FF2B5EF4-FFF2-40B4-BE49-F238E27FC236}">
                  <a16:creationId xmlns:a16="http://schemas.microsoft.com/office/drawing/2014/main" id="{FC79C4BB-10AE-F943-AE1C-02C5220BCB45}"/>
                </a:ext>
              </a:extLst>
            </p:cNvPr>
            <p:cNvSpPr/>
            <p:nvPr/>
          </p:nvSpPr>
          <p:spPr>
            <a:xfrm>
              <a:off x="9760417" y="3190385"/>
              <a:ext cx="1513719" cy="2834105"/>
            </a:xfrm>
            <a:prstGeom prst="rect">
              <a:avLst/>
            </a:prstGeom>
          </p:spPr>
          <p:txBody>
            <a:bodyPr wrap="square" lIns="63496" tIns="31748" rIns="63496" bIns="31748">
              <a:spAutoFit/>
            </a:bodyPr>
            <a:lstStyle/>
            <a:p>
              <a:pPr algn="ctr"/>
              <a:r>
                <a:rPr lang="es-ES" sz="18000" b="1" dirty="0">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D36BFE30-606C-2044-9481-82BD8C086BF4}"/>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a:solidFill>
                <a:schemeClr val="bg1"/>
              </a:solidFill>
            </a:endParaRPr>
          </a:p>
        </p:txBody>
      </p:sp>
      <p:sp>
        <p:nvSpPr>
          <p:cNvPr id="2" name="Text Placeholder 1"/>
          <p:cNvSpPr>
            <a:spLocks noGrp="1"/>
          </p:cNvSpPr>
          <p:nvPr>
            <p:ph type="body" sz="quarter" idx="4294967295"/>
          </p:nvPr>
        </p:nvSpPr>
        <p:spPr>
          <a:xfrm>
            <a:off x="7458226" y="5477352"/>
            <a:ext cx="2849895" cy="848012"/>
          </a:xfrm>
          <a:prstGeom prst="rect">
            <a:avLst/>
          </a:prstGeom>
        </p:spPr>
        <p:txBody>
          <a:bodyPr/>
          <a:lstStyle/>
          <a:p>
            <a:pPr marL="0" indent="0">
              <a:buNone/>
            </a:pPr>
            <a:r>
              <a:rPr lang="es-ES" sz="2400" b="1">
                <a:solidFill>
                  <a:schemeClr val="bg1"/>
                </a:solidFill>
              </a:rPr>
              <a:t>- Helen Keller</a:t>
            </a:r>
          </a:p>
        </p:txBody>
      </p:sp>
    </p:spTree>
    <p:extLst>
      <p:ext uri="{BB962C8B-B14F-4D97-AF65-F5344CB8AC3E}">
        <p14:creationId xmlns:p14="http://schemas.microsoft.com/office/powerpoint/2010/main" val="3766267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A4920E5B-C8BE-B84B-95CB-B85D0E1B2A64}"/>
              </a:ext>
            </a:extLst>
          </p:cNvPr>
          <p:cNvSpPr/>
          <p:nvPr/>
        </p:nvSpPr>
        <p:spPr>
          <a:xfrm>
            <a:off x="-16727"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Freeform 7">
            <a:extLst>
              <a:ext uri="{FF2B5EF4-FFF2-40B4-BE49-F238E27FC236}">
                <a16:creationId xmlns:a16="http://schemas.microsoft.com/office/drawing/2014/main" id="{8CA82B18-B400-A946-B212-3AE7A9C9B5D2}"/>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s-ES">
                <a:solidFill>
                  <a:schemeClr val="lt1">
                    <a:alpha val="44000"/>
                  </a:schemeClr>
                </a:solidFill>
              </a:rPr>
              <a:t>m</a:t>
            </a:r>
          </a:p>
        </p:txBody>
      </p:sp>
      <p:sp>
        <p:nvSpPr>
          <p:cNvPr id="9" name="Title 1">
            <a:extLst>
              <a:ext uri="{FF2B5EF4-FFF2-40B4-BE49-F238E27FC236}">
                <a16:creationId xmlns:a16="http://schemas.microsoft.com/office/drawing/2014/main" id="{34422C8C-C24C-E24C-BB51-93C856494E13}"/>
              </a:ext>
            </a:extLst>
          </p:cNvPr>
          <p:cNvSpPr txBox="1">
            <a:spLocks/>
          </p:cNvSpPr>
          <p:nvPr/>
        </p:nvSpPr>
        <p:spPr>
          <a:xfrm>
            <a:off x="6096000" y="1295400"/>
            <a:ext cx="5181600"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s-ES" sz="3200" b="1" dirty="0">
                <a:solidFill>
                  <a:srgbClr val="00338D"/>
                </a:solidFill>
                <a:latin typeface="Arial" charset="0"/>
                <a:ea typeface="Arial" charset="0"/>
                <a:cs typeface="Arial" charset="0"/>
              </a:rPr>
              <a:t>Próximos pasos: Prepararse para la sesión: Desarrollar una visión</a:t>
            </a:r>
          </a:p>
        </p:txBody>
      </p:sp>
      <p:pic>
        <p:nvPicPr>
          <p:cNvPr id="11" name="Picture 10">
            <a:extLst>
              <a:ext uri="{FF2B5EF4-FFF2-40B4-BE49-F238E27FC236}">
                <a16:creationId xmlns:a16="http://schemas.microsoft.com/office/drawing/2014/main" id="{CB246004-487E-0241-8C25-544A7D0EF3EB}"/>
              </a:ext>
            </a:extLst>
          </p:cNvPr>
          <p:cNvPicPr>
            <a:picLocks noChangeAspect="1"/>
          </p:cNvPicPr>
          <p:nvPr/>
        </p:nvPicPr>
        <p:blipFill>
          <a:blip r:embed="rId3"/>
          <a:srcRect/>
          <a:stretch/>
        </p:blipFill>
        <p:spPr>
          <a:xfrm>
            <a:off x="658006" y="1600200"/>
            <a:ext cx="5029200" cy="3352800"/>
          </a:xfrm>
          <a:prstGeom prst="rect">
            <a:avLst/>
          </a:prstGeom>
        </p:spPr>
      </p:pic>
      <p:sp>
        <p:nvSpPr>
          <p:cNvPr id="12" name="Page Number - Blue">
            <a:extLst>
              <a:ext uri="{FF2B5EF4-FFF2-40B4-BE49-F238E27FC236}">
                <a16:creationId xmlns:a16="http://schemas.microsoft.com/office/drawing/2014/main" id="{A528C0D4-AA29-404D-962D-FA3F48DF3CE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a:solidFill>
                <a:srgbClr val="00338D"/>
              </a:solidFill>
            </a:endParaRPr>
          </a:p>
        </p:txBody>
      </p:sp>
      <p:sp>
        <p:nvSpPr>
          <p:cNvPr id="14" name="Yellow Bar">
            <a:extLst>
              <a:ext uri="{FF2B5EF4-FFF2-40B4-BE49-F238E27FC236}">
                <a16:creationId xmlns:a16="http://schemas.microsoft.com/office/drawing/2014/main" id="{DDAA4A83-A3FE-2045-9E44-C94D3083D2B7}"/>
              </a:ext>
            </a:extLst>
          </p:cNvPr>
          <p:cNvSpPr/>
          <p:nvPr/>
        </p:nvSpPr>
        <p:spPr>
          <a:xfrm>
            <a:off x="6262357" y="27432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Content Placeholder 2"/>
          <p:cNvSpPr>
            <a:spLocks noGrp="1"/>
          </p:cNvSpPr>
          <p:nvPr>
            <p:ph sz="quarter" idx="4294967295"/>
          </p:nvPr>
        </p:nvSpPr>
        <p:spPr>
          <a:xfrm>
            <a:off x="6172200" y="3120012"/>
            <a:ext cx="5396243" cy="2294863"/>
          </a:xfrm>
          <a:prstGeom prst="rect">
            <a:avLst/>
          </a:prstGeom>
        </p:spPr>
        <p:txBody>
          <a:bodyPr lIns="91440" tIns="45720" rIns="91440" bIns="45720" anchor="t"/>
          <a:lstStyle/>
          <a:p>
            <a:pPr>
              <a:lnSpc>
                <a:spcPct val="150000"/>
              </a:lnSpc>
              <a:buClr>
                <a:schemeClr val="accent1"/>
              </a:buClr>
              <a:buFont typeface="Wingdings" pitchFamily="2" charset="2"/>
              <a:buChar char="§"/>
            </a:pPr>
            <a:r>
              <a:rPr lang="es-ES" sz="2000"/>
              <a:t>Seleccionar la fecha y hora de la reunión</a:t>
            </a:r>
          </a:p>
          <a:p>
            <a:pPr>
              <a:lnSpc>
                <a:spcPct val="150000"/>
              </a:lnSpc>
              <a:buClr>
                <a:schemeClr val="accent1"/>
              </a:buClr>
              <a:buFont typeface="Wingdings" pitchFamily="2" charset="2"/>
              <a:buChar char="§"/>
            </a:pPr>
            <a:r>
              <a:rPr lang="es-ES" sz="2000"/>
              <a:t>Identificar al facilitador </a:t>
            </a:r>
          </a:p>
          <a:p>
            <a:pPr>
              <a:lnSpc>
                <a:spcPct val="150000"/>
              </a:lnSpc>
              <a:buClr>
                <a:schemeClr val="accent1"/>
              </a:buClr>
              <a:buFont typeface="Wingdings" pitchFamily="2" charset="2"/>
              <a:buChar char="§"/>
            </a:pPr>
            <a:r>
              <a:rPr lang="es-ES" sz="2000"/>
              <a:t>Enviar invitaciones para la reunión virtual</a:t>
            </a:r>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a:p>
            <a:pPr marL="457200" indent="-457200">
              <a:buClr>
                <a:schemeClr val="accent1"/>
              </a:buClr>
              <a:buFont typeface="Wingdings" panose="05000000000000000000" pitchFamily="2" charset="2"/>
              <a:buChar char="v"/>
            </a:pPr>
            <a:endParaRPr lang="en-US" dirty="0"/>
          </a:p>
        </p:txBody>
      </p:sp>
      <p:pic>
        <p:nvPicPr>
          <p:cNvPr id="15" name="Picture 14">
            <a:extLst>
              <a:ext uri="{FF2B5EF4-FFF2-40B4-BE49-F238E27FC236}">
                <a16:creationId xmlns:a16="http://schemas.microsoft.com/office/drawing/2014/main" id="{7102D986-2B40-434E-8A57-2971A672FDB5}"/>
              </a:ext>
            </a:extLst>
          </p:cNvPr>
          <p:cNvPicPr>
            <a:picLocks noChangeAspect="1"/>
          </p:cNvPicPr>
          <p:nvPr/>
        </p:nvPicPr>
        <p:blipFill>
          <a:blip r:embed="rId4"/>
          <a:srcRect/>
          <a:stretch/>
        </p:blipFill>
        <p:spPr>
          <a:xfrm>
            <a:off x="658006" y="5310808"/>
            <a:ext cx="1089992" cy="1089992"/>
          </a:xfrm>
          <a:prstGeom prst="rect">
            <a:avLst/>
          </a:prstGeom>
        </p:spPr>
      </p:pic>
    </p:spTree>
    <p:extLst>
      <p:ext uri="{BB962C8B-B14F-4D97-AF65-F5344CB8AC3E}">
        <p14:creationId xmlns:p14="http://schemas.microsoft.com/office/powerpoint/2010/main" val="2217129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ellow Bar">
            <a:extLst>
              <a:ext uri="{FF2B5EF4-FFF2-40B4-BE49-F238E27FC236}">
                <a16:creationId xmlns:a16="http://schemas.microsoft.com/office/drawing/2014/main" id="{ABE59191-FC84-504D-BBF4-D850C5554EDE}"/>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4" name="Emblem - Color">
            <a:extLst>
              <a:ext uri="{FF2B5EF4-FFF2-40B4-BE49-F238E27FC236}">
                <a16:creationId xmlns:a16="http://schemas.microsoft.com/office/drawing/2014/main" id="{F4EE839F-086E-274B-B976-DBA98BB5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6" name="Body Copy">
            <a:extLst>
              <a:ext uri="{FF2B5EF4-FFF2-40B4-BE49-F238E27FC236}">
                <a16:creationId xmlns:a16="http://schemas.microsoft.com/office/drawing/2014/main" id="{F1452747-26EA-3E42-9253-FB4F7AC51A2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4000"/>
              <a:t>Preparación previa a la reunión</a:t>
            </a:r>
          </a:p>
        </p:txBody>
      </p:sp>
      <p:pic>
        <p:nvPicPr>
          <p:cNvPr id="8" name="Picture 7">
            <a:extLst>
              <a:ext uri="{FF2B5EF4-FFF2-40B4-BE49-F238E27FC236}">
                <a16:creationId xmlns:a16="http://schemas.microsoft.com/office/drawing/2014/main" id="{29AFE6FC-7165-EE42-852C-1A64EBE565C4}"/>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id="{941C73EA-577D-AF43-9625-526BE141BAD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2977252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FCFF-2AAE-4BD0-90AF-84F6F937E725}"/>
              </a:ext>
            </a:extLst>
          </p:cNvPr>
          <p:cNvSpPr>
            <a:spLocks noGrp="1"/>
          </p:cNvSpPr>
          <p:nvPr>
            <p:ph type="title" idx="4294967295"/>
          </p:nvPr>
        </p:nvSpPr>
        <p:spPr>
          <a:xfrm>
            <a:off x="542650" y="323088"/>
            <a:ext cx="11552830" cy="533400"/>
          </a:xfrm>
          <a:prstGeom prst="rect">
            <a:avLst/>
          </a:prstGeom>
        </p:spPr>
        <p:txBody>
          <a:bodyPr lIns="91440" tIns="45720" rIns="91440" bIns="45720" anchor="t">
            <a:normAutofit fontScale="90000"/>
          </a:bodyPr>
          <a:lstStyle/>
          <a:p>
            <a:pPr algn="l"/>
            <a:r>
              <a:rPr lang="es-ES" b="1" dirty="0">
                <a:solidFill>
                  <a:srgbClr val="0A5496"/>
                </a:solidFill>
              </a:rPr>
              <a:t>Trabajo previo recomendado para: Desarrollar una visión</a:t>
            </a:r>
          </a:p>
        </p:txBody>
      </p:sp>
      <p:sp>
        <p:nvSpPr>
          <p:cNvPr id="3" name="Content Placeholder 2">
            <a:extLst>
              <a:ext uri="{FF2B5EF4-FFF2-40B4-BE49-F238E27FC236}">
                <a16:creationId xmlns:a16="http://schemas.microsoft.com/office/drawing/2014/main" id="{804854C4-9CA9-487A-B4CA-EE2C663FCB2B}"/>
              </a:ext>
            </a:extLst>
          </p:cNvPr>
          <p:cNvSpPr>
            <a:spLocks noGrp="1"/>
          </p:cNvSpPr>
          <p:nvPr>
            <p:ph sz="quarter" idx="4294967295"/>
          </p:nvPr>
        </p:nvSpPr>
        <p:spPr>
          <a:xfrm>
            <a:off x="562970" y="1524000"/>
            <a:ext cx="5486400" cy="5105400"/>
          </a:xfrm>
          <a:prstGeom prst="rect">
            <a:avLst/>
          </a:prstGeom>
        </p:spPr>
        <p:txBody>
          <a:bodyPr lIns="91440" tIns="45720" rIns="91440" bIns="45720" anchor="t"/>
          <a:lstStyle/>
          <a:p>
            <a:pPr marL="0" indent="0">
              <a:buNone/>
            </a:pPr>
            <a:r>
              <a:rPr lang="es-ES" sz="2800" b="1" dirty="0">
                <a:solidFill>
                  <a:srgbClr val="0A5496"/>
                </a:solidFill>
                <a:ea typeface="ヒラギノ角ゴ Pro W3"/>
              </a:rPr>
              <a:t>Curso del Centro Leonístico de Aprendizaje</a:t>
            </a:r>
          </a:p>
          <a:p>
            <a:pPr>
              <a:lnSpc>
                <a:spcPct val="250000"/>
              </a:lnSpc>
              <a:buClr>
                <a:srgbClr val="FFC000"/>
              </a:buClr>
            </a:pPr>
            <a:r>
              <a:rPr lang="es-ES" sz="2000" dirty="0">
                <a:ea typeface="ヒラギノ角ゴ Pro W3"/>
              </a:rPr>
              <a:t>Equipos eficaces</a:t>
            </a:r>
          </a:p>
          <a:p>
            <a:pPr>
              <a:lnSpc>
                <a:spcPct val="150000"/>
              </a:lnSpc>
              <a:buClr>
                <a:srgbClr val="FFC000"/>
              </a:buClr>
            </a:pPr>
            <a:r>
              <a:rPr lang="es-ES" sz="2000" dirty="0">
                <a:ea typeface="ヒラギノ角ゴ Pro W3"/>
              </a:rPr>
              <a:t>Escuchar eficazmente</a:t>
            </a:r>
          </a:p>
          <a:p>
            <a:pPr>
              <a:lnSpc>
                <a:spcPct val="150000"/>
              </a:lnSpc>
              <a:buClr>
                <a:srgbClr val="FFC000"/>
              </a:buClr>
            </a:pPr>
            <a:r>
              <a:rPr lang="es-ES" sz="2000" dirty="0">
                <a:ea typeface="ヒラギノ角ゴ Pro W3"/>
              </a:rPr>
              <a:t>Introducción al análisis FODA</a:t>
            </a:r>
          </a:p>
          <a:p>
            <a:pPr>
              <a:lnSpc>
                <a:spcPct val="150000"/>
              </a:lnSpc>
              <a:buClr>
                <a:srgbClr val="FFC000"/>
              </a:buClr>
            </a:pPr>
            <a:r>
              <a:rPr lang="es-ES" sz="2000" dirty="0">
                <a:ea typeface="ヒラギノ角ゴ Pro W3"/>
              </a:rPr>
              <a:t>Fijación de metas</a:t>
            </a:r>
          </a:p>
          <a:p>
            <a:pPr marL="0" indent="0">
              <a:buNone/>
            </a:pPr>
            <a:endParaRPr lang="en-US" dirty="0">
              <a:ea typeface="ヒラギノ角ゴ Pro W3"/>
            </a:endParaRPr>
          </a:p>
          <a:p>
            <a:pPr marL="0" indent="0">
              <a:buNone/>
            </a:pPr>
            <a:r>
              <a:rPr lang="es-ES" dirty="0"/>
              <a:t>Busque los cursos por nombre en la biblioteca de contenido del Centro </a:t>
            </a:r>
            <a:r>
              <a:rPr lang="es-ES" dirty="0" err="1"/>
              <a:t>Leonístico</a:t>
            </a:r>
            <a:r>
              <a:rPr lang="es-ES" dirty="0"/>
              <a:t> de Aprendizaje (LLC). Acceda al LCC a través de su cuenta Lion (Lion Portal), haga clic en Aprender, luego haga clic en Centro de aprendizaje </a:t>
            </a:r>
            <a:r>
              <a:rPr lang="es-ES" dirty="0" err="1"/>
              <a:t>Leonístico</a:t>
            </a:r>
            <a:r>
              <a:rPr lang="es-ES" dirty="0"/>
              <a:t>.</a:t>
            </a:r>
          </a:p>
        </p:txBody>
      </p:sp>
      <p:sp>
        <p:nvSpPr>
          <p:cNvPr id="6" name="Rectangle 5">
            <a:extLst>
              <a:ext uri="{FF2B5EF4-FFF2-40B4-BE49-F238E27FC236}">
                <a16:creationId xmlns:a16="http://schemas.microsoft.com/office/drawing/2014/main" id="{D69E29BA-9C79-B246-A4B7-DFE89BF4A98A}"/>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Content Placeholder 2">
            <a:extLst>
              <a:ext uri="{FF2B5EF4-FFF2-40B4-BE49-F238E27FC236}">
                <a16:creationId xmlns:a16="http://schemas.microsoft.com/office/drawing/2014/main" id="{202C6517-0A44-48F6-B81B-5262B9A111F7}"/>
              </a:ext>
            </a:extLst>
          </p:cNvPr>
          <p:cNvSpPr txBox="1">
            <a:spLocks/>
          </p:cNvSpPr>
          <p:nvPr/>
        </p:nvSpPr>
        <p:spPr>
          <a:xfrm>
            <a:off x="6629400" y="2057400"/>
            <a:ext cx="5486400" cy="4572000"/>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s-ES" sz="2800" b="1">
                <a:solidFill>
                  <a:srgbClr val="0A5496"/>
                </a:solidFill>
                <a:latin typeface="Arial" panose="020B0604020202020204" pitchFamily="34" charset="0"/>
                <a:ea typeface="ヒラギノ角ゴ Pro W3"/>
                <a:cs typeface="Arial" panose="020B0604020202020204" pitchFamily="34" charset="0"/>
              </a:rPr>
              <a:t>Aprendizaje adicional</a:t>
            </a:r>
          </a:p>
          <a:p>
            <a:pPr>
              <a:lnSpc>
                <a:spcPct val="200000"/>
              </a:lnSpc>
              <a:buClr>
                <a:srgbClr val="FFC000"/>
              </a:buClr>
            </a:pPr>
            <a:r>
              <a:rPr lang="es-ES" sz="2000">
                <a:solidFill>
                  <a:srgbClr val="0A5496"/>
                </a:solidFill>
                <a:latin typeface="Arial" panose="020B0604020202020204" pitchFamily="34" charset="0"/>
                <a:ea typeface="ヒラギノ角ゴ Pro W3"/>
                <a:cs typeface="Arial" panose="020B0604020202020204" pitchFamily="34" charset="0"/>
                <a:hlinkClick r:id="rId3">
                  <a:extLst>
                    <a:ext uri="{A12FA001-AC4F-418D-AE19-62706E023703}">
                      <ahyp:hlinkClr xmlns:ahyp="http://schemas.microsoft.com/office/drawing/2018/hyperlinkcolor" val="tx"/>
                    </a:ext>
                  </a:extLst>
                </a:hlinkClick>
              </a:rPr>
              <a:t>Libro de trabajo del plan estratégico del distrito</a:t>
            </a:r>
          </a:p>
          <a:p>
            <a:pPr lvl="1">
              <a:buClr>
                <a:srgbClr val="FFC000"/>
              </a:buClr>
              <a:buFont typeface="Arial" panose="020B0604020202020204" pitchFamily="34" charset="0"/>
              <a:buChar char="•"/>
            </a:pPr>
            <a:r>
              <a:rPr lang="es-ES" sz="1600">
                <a:solidFill>
                  <a:schemeClr val="tx1"/>
                </a:solidFill>
                <a:latin typeface="Arial" panose="020B0604020202020204" pitchFamily="34" charset="0"/>
                <a:ea typeface="ヒラギノ角ゴ Pro W3"/>
                <a:cs typeface="Arial" panose="020B0604020202020204" pitchFamily="34" charset="0"/>
              </a:rPr>
              <a:t>Actividades de servicio</a:t>
            </a:r>
          </a:p>
          <a:p>
            <a:pPr lvl="1">
              <a:buClr>
                <a:srgbClr val="FFC000"/>
              </a:buClr>
              <a:buFont typeface="Arial" panose="020B0604020202020204" pitchFamily="34" charset="0"/>
              <a:buChar char="•"/>
            </a:pPr>
            <a:r>
              <a:rPr lang="es-ES" sz="1600">
                <a:solidFill>
                  <a:schemeClr val="tx1"/>
                </a:solidFill>
                <a:latin typeface="Arial" panose="020B0604020202020204" pitchFamily="34" charset="0"/>
                <a:ea typeface="ヒラギノ角ゴ Pro W3"/>
                <a:cs typeface="Arial" panose="020B0604020202020204" pitchFamily="34" charset="0"/>
              </a:rPr>
              <a:t>Aumento de socios </a:t>
            </a:r>
          </a:p>
        </p:txBody>
      </p:sp>
    </p:spTree>
    <p:extLst>
      <p:ext uri="{BB962C8B-B14F-4D97-AF65-F5344CB8AC3E}">
        <p14:creationId xmlns:p14="http://schemas.microsoft.com/office/powerpoint/2010/main" val="290990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id="{0E587255-1448-7447-B97A-30B210A7F314}"/>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5FC019C1-E7DF-1547-B0A3-A5BEE4DCC7DC}"/>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Emblem - White" descr="lionlogo_white.eps">
            <a:extLst>
              <a:ext uri="{FF2B5EF4-FFF2-40B4-BE49-F238E27FC236}">
                <a16:creationId xmlns:a16="http://schemas.microsoft.com/office/drawing/2014/main" id="{F061F4CD-B550-DF43-81A4-0CEE7B288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0" name="Headline">
            <a:extLst>
              <a:ext uri="{FF2B5EF4-FFF2-40B4-BE49-F238E27FC236}">
                <a16:creationId xmlns:a16="http://schemas.microsoft.com/office/drawing/2014/main" id="{E1EB4BFA-82E7-2844-A93B-87E69AB934E9}"/>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s-ES" sz="4800" b="1" dirty="0">
                <a:solidFill>
                  <a:schemeClr val="bg1"/>
                </a:solidFill>
                <a:latin typeface="Helvetica Neue" charset="0"/>
                <a:ea typeface="Helvetica Neue" charset="0"/>
                <a:cs typeface="Helvetica Neue" charset="0"/>
              </a:rPr>
              <a:t>¿Tiene alguna pregunta?</a:t>
            </a:r>
          </a:p>
        </p:txBody>
      </p:sp>
      <p:sp>
        <p:nvSpPr>
          <p:cNvPr id="11" name="Gold Bar">
            <a:extLst>
              <a:ext uri="{FF2B5EF4-FFF2-40B4-BE49-F238E27FC236}">
                <a16:creationId xmlns:a16="http://schemas.microsoft.com/office/drawing/2014/main" id="{159C6190-D07C-354A-AEA4-3EA7943365F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2" name="Copyright">
            <a:extLst>
              <a:ext uri="{FF2B5EF4-FFF2-40B4-BE49-F238E27FC236}">
                <a16:creationId xmlns:a16="http://schemas.microsoft.com/office/drawing/2014/main" id="{F6B0E5B4-2FF8-9940-AEE0-93BFB00EBA3D}"/>
              </a:ext>
            </a:extLst>
          </p:cNvPr>
          <p:cNvSpPr txBox="1"/>
          <p:nvPr/>
        </p:nvSpPr>
        <p:spPr>
          <a:xfrm>
            <a:off x="3171770" y="6248400"/>
            <a:ext cx="3399810" cy="338554"/>
          </a:xfrm>
          <a:prstGeom prst="rect">
            <a:avLst/>
          </a:prstGeom>
          <a:noFill/>
        </p:spPr>
        <p:txBody>
          <a:bodyPr wrap="square" rtlCol="0">
            <a:spAutoFit/>
          </a:bodyPr>
          <a:lstStyle/>
          <a:p>
            <a:r>
              <a:rPr lang="es-ES" sz="1600" b="1">
                <a:solidFill>
                  <a:schemeClr val="bg1"/>
                </a:solidFill>
              </a:rPr>
              <a:t>© 2020 Lions Clubs International</a:t>
            </a:r>
          </a:p>
        </p:txBody>
      </p:sp>
      <p:sp>
        <p:nvSpPr>
          <p:cNvPr id="13" name="Date Lang Code">
            <a:extLst>
              <a:ext uri="{FF2B5EF4-FFF2-40B4-BE49-F238E27FC236}">
                <a16:creationId xmlns:a16="http://schemas.microsoft.com/office/drawing/2014/main" id="{683F06F2-6532-CA47-8B0F-44A905C538DF}"/>
              </a:ext>
            </a:extLst>
          </p:cNvPr>
          <p:cNvSpPr txBox="1"/>
          <p:nvPr/>
        </p:nvSpPr>
        <p:spPr>
          <a:xfrm>
            <a:off x="6829370" y="6248400"/>
            <a:ext cx="3076630" cy="584775"/>
          </a:xfrm>
          <a:prstGeom prst="rect">
            <a:avLst/>
          </a:prstGeom>
          <a:noFill/>
        </p:spPr>
        <p:txBody>
          <a:bodyPr wrap="square" rtlCol="0">
            <a:spAutoFit/>
          </a:bodyPr>
          <a:lstStyle/>
          <a:p>
            <a:r>
              <a:rPr lang="es-ES" sz="1600" b="1" dirty="0">
                <a:solidFill>
                  <a:schemeClr val="bg1"/>
                </a:solidFill>
              </a:rPr>
              <a:t>Actualizado en 8/2023 SP</a:t>
            </a:r>
          </a:p>
          <a:p>
            <a:endParaRPr lang="en-US" sz="1600" b="1" dirty="0">
              <a:solidFill>
                <a:schemeClr val="bg1"/>
              </a:solidFill>
            </a:endParaRPr>
          </a:p>
        </p:txBody>
      </p:sp>
      <p:sp>
        <p:nvSpPr>
          <p:cNvPr id="14" name="Page Number - White">
            <a:extLst>
              <a:ext uri="{FF2B5EF4-FFF2-40B4-BE49-F238E27FC236}">
                <a16:creationId xmlns:a16="http://schemas.microsoft.com/office/drawing/2014/main" id="{CAA02B85-79F3-2949-8914-08C80D1B360D}"/>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spTree>
    <p:extLst>
      <p:ext uri="{BB962C8B-B14F-4D97-AF65-F5344CB8AC3E}">
        <p14:creationId xmlns:p14="http://schemas.microsoft.com/office/powerpoint/2010/main" val="298131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rgbClr val="EBB700"/>
                </a:solidFill>
              </a:rPr>
              <a:t>Enfoque Global de Afiliación:</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200"/>
              <a:t>Formar un equipo</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Tree>
    <p:extLst>
      <p:ext uri="{BB962C8B-B14F-4D97-AF65-F5344CB8AC3E}">
        <p14:creationId xmlns:p14="http://schemas.microsoft.com/office/powerpoint/2010/main" val="3113945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5" name="Large #">
            <a:extLst>
              <a:ext uri="{FF2B5EF4-FFF2-40B4-BE49-F238E27FC236}">
                <a16:creationId xmlns:a16="http://schemas.microsoft.com/office/drawing/2014/main" id="{2E20D425-63F8-344E-9EAF-9DA816EF30EC}"/>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es-ES" sz="6000" b="1">
                <a:solidFill>
                  <a:schemeClr val="bg1"/>
                </a:solidFill>
                <a:latin typeface="Arial" panose="020B0604020202020204" pitchFamily="34" charset="0"/>
                <a:ea typeface="Arial" charset="0"/>
                <a:cs typeface="Arial" panose="020B0604020202020204" pitchFamily="34" charset="0"/>
              </a:rPr>
              <a:t>Programa</a:t>
            </a: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a:solidFill>
                <a:srgbClr val="00338D"/>
              </a:solidFill>
            </a:endParaRPr>
          </a:p>
          <a:p>
            <a:pPr eaLnBrk="0" hangingPunct="0">
              <a:spcBef>
                <a:spcPct val="50000"/>
              </a:spcBef>
              <a:defRPr/>
            </a:pPr>
            <a:endParaRPr lang="en-US" sz="1000" dirty="0">
              <a:solidFill>
                <a:srgbClr val="00338D"/>
              </a:solidFill>
            </a:endParaRPr>
          </a:p>
        </p:txBody>
      </p:sp>
      <p:sp>
        <p:nvSpPr>
          <p:cNvPr id="26" name="Body Copy">
            <a:extLst>
              <a:ext uri="{FF2B5EF4-FFF2-40B4-BE49-F238E27FC236}">
                <a16:creationId xmlns:a16="http://schemas.microsoft.com/office/drawing/2014/main" id="{CCCC5782-694D-E645-929A-D20BB9BFA1B2}"/>
              </a:ext>
            </a:extLst>
          </p:cNvPr>
          <p:cNvSpPr txBox="1">
            <a:spLocks/>
          </p:cNvSpPr>
          <p:nvPr/>
        </p:nvSpPr>
        <p:spPr>
          <a:xfrm>
            <a:off x="6706200" y="1775727"/>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es-ES" sz="2800" dirty="0">
                <a:solidFill>
                  <a:schemeClr val="accent6">
                    <a:lumMod val="65000"/>
                    <a:lumOff val="35000"/>
                  </a:schemeClr>
                </a:solidFill>
              </a:rPr>
              <a:t>Generalidades del Enfoque Global de Afiliación</a:t>
            </a:r>
          </a:p>
          <a:p>
            <a:pPr marL="342900" indent="-342900">
              <a:spcAft>
                <a:spcPts val="1200"/>
              </a:spcAft>
              <a:buClr>
                <a:srgbClr val="FFC000"/>
              </a:buClr>
              <a:buFont typeface=".Lucida Grande UI Regular"/>
              <a:buChar char="►"/>
            </a:pPr>
            <a:r>
              <a:rPr lang="es-ES" sz="2800" dirty="0">
                <a:solidFill>
                  <a:schemeClr val="accent6">
                    <a:lumMod val="65000"/>
                    <a:lumOff val="35000"/>
                  </a:schemeClr>
                </a:solidFill>
              </a:rPr>
              <a:t>Organización de grupo de trabajo</a:t>
            </a:r>
          </a:p>
          <a:p>
            <a:pPr marL="342900" indent="-342900">
              <a:spcAft>
                <a:spcPts val="1200"/>
              </a:spcAft>
              <a:buClr>
                <a:srgbClr val="FFC000"/>
              </a:buClr>
              <a:buFont typeface=".Lucida Grande UI Regular"/>
              <a:buChar char="►"/>
            </a:pPr>
            <a:r>
              <a:rPr lang="es-ES" sz="2800" dirty="0">
                <a:solidFill>
                  <a:schemeClr val="accent6">
                    <a:lumMod val="65000"/>
                    <a:lumOff val="35000"/>
                  </a:schemeClr>
                </a:solidFill>
              </a:rPr>
              <a:t>Funciones del grupo de trabajo</a:t>
            </a:r>
          </a:p>
          <a:p>
            <a:pPr marL="342900" indent="-342900">
              <a:spcAft>
                <a:spcPts val="1200"/>
              </a:spcAft>
              <a:buClr>
                <a:srgbClr val="FFC000"/>
              </a:buClr>
              <a:buFont typeface=".Lucida Grande UI Regular"/>
              <a:buChar char="►"/>
            </a:pPr>
            <a:r>
              <a:rPr lang="es-ES" sz="2800" dirty="0">
                <a:solidFill>
                  <a:schemeClr val="accent6">
                    <a:lumMod val="65000"/>
                    <a:lumOff val="35000"/>
                  </a:schemeClr>
                </a:solidFill>
              </a:rPr>
              <a:t>Próximos pasos</a:t>
            </a:r>
          </a:p>
        </p:txBody>
      </p:sp>
      <p:pic>
        <p:nvPicPr>
          <p:cNvPr id="33" name="Picture 32">
            <a:extLst>
              <a:ext uri="{FF2B5EF4-FFF2-40B4-BE49-F238E27FC236}">
                <a16:creationId xmlns:a16="http://schemas.microsoft.com/office/drawing/2014/main" id="{D1B9221F-A920-4D4C-A527-8AAF1C565DA8}"/>
              </a:ext>
            </a:extLst>
          </p:cNvPr>
          <p:cNvPicPr>
            <a:picLocks noChangeAspect="1"/>
          </p:cNvPicPr>
          <p:nvPr/>
        </p:nvPicPr>
        <p:blipFill>
          <a:blip r:embed="rId3"/>
          <a:srcRect/>
          <a:stretch/>
        </p:blipFill>
        <p:spPr>
          <a:xfrm>
            <a:off x="273388" y="6114917"/>
            <a:ext cx="2755897" cy="463609"/>
          </a:xfrm>
          <a:prstGeom prst="rect">
            <a:avLst/>
          </a:prstGeom>
        </p:spPr>
      </p:pic>
      <p:sp>
        <p:nvSpPr>
          <p:cNvPr id="34" name="Yellow Bar">
            <a:extLst>
              <a:ext uri="{FF2B5EF4-FFF2-40B4-BE49-F238E27FC236}">
                <a16:creationId xmlns:a16="http://schemas.microsoft.com/office/drawing/2014/main" id="{5739784C-174A-5547-8ED0-1428D276CC17}"/>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Tree>
    <p:extLst>
      <p:ext uri="{BB962C8B-B14F-4D97-AF65-F5344CB8AC3E}">
        <p14:creationId xmlns:p14="http://schemas.microsoft.com/office/powerpoint/2010/main" val="1508081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50577" y="1683917"/>
            <a:ext cx="4357416" cy="396023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b="1" dirty="0">
                <a:solidFill>
                  <a:schemeClr val="bg1"/>
                </a:solidFill>
              </a:rPr>
              <a:t>Visión</a:t>
            </a:r>
          </a:p>
          <a:p>
            <a:pPr>
              <a:lnSpc>
                <a:spcPct val="120000"/>
              </a:lnSpc>
            </a:pPr>
            <a:r>
              <a:rPr lang="es-ES" sz="1800" dirty="0">
                <a:solidFill>
                  <a:schemeClr val="bg1"/>
                </a:solidFill>
              </a:rPr>
              <a:t>Ser el líder global del servicio comunitario y humanitario.</a:t>
            </a:r>
          </a:p>
          <a:p>
            <a:endParaRPr lang="es-ES" b="1" dirty="0">
              <a:solidFill>
                <a:schemeClr val="bg1"/>
              </a:solidFill>
            </a:endParaRPr>
          </a:p>
          <a:p>
            <a:r>
              <a:rPr lang="es-ES" b="1" dirty="0" err="1">
                <a:solidFill>
                  <a:schemeClr val="bg1"/>
                </a:solidFill>
              </a:rPr>
              <a:t>Mision</a:t>
            </a:r>
            <a:endParaRPr lang="es-ES" b="1" dirty="0">
              <a:solidFill>
                <a:schemeClr val="bg1"/>
              </a:solidFill>
            </a:endParaRPr>
          </a:p>
          <a:p>
            <a:r>
              <a:rPr lang="es-ES" sz="1800" dirty="0">
                <a:solidFill>
                  <a:schemeClr val="bg1"/>
                </a:solidFill>
              </a:rPr>
              <a:t>Empoderar a los clubes de Leones, voluntarios y socios para mejorar la salud y el bienestar, fortalecer las comunidades y apoyar a los necesitados a través de servicios humanitarios y subvenciones que impactan vidas en todo el mundo y fomentan la paz y la comprensión internacional.</a:t>
            </a:r>
            <a:endParaRPr lang="en-US" sz="1800" dirty="0">
              <a:solidFill>
                <a:schemeClr val="bg1"/>
              </a:solidFill>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545565" y="278665"/>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s-ES" sz="3600" b="1" dirty="0">
                <a:solidFill>
                  <a:schemeClr val="bg1"/>
                </a:solidFill>
                <a:latin typeface="Arial" charset="0"/>
                <a:ea typeface="Arial" charset="0"/>
                <a:cs typeface="Arial" charset="0"/>
              </a:rPr>
              <a:t>¿Por qué somos Leones?</a:t>
            </a: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
        <p:nvSpPr>
          <p:cNvPr id="12" name="Yellow Bar">
            <a:extLst>
              <a:ext uri="{FF2B5EF4-FFF2-40B4-BE49-F238E27FC236}">
                <a16:creationId xmlns:a16="http://schemas.microsoft.com/office/drawing/2014/main" id="{36FFCDE8-B037-9D44-B42A-957A01737C55}"/>
              </a:ext>
            </a:extLst>
          </p:cNvPr>
          <p:cNvSpPr/>
          <p:nvPr/>
        </p:nvSpPr>
        <p:spPr>
          <a:xfrm>
            <a:off x="640080" y="1464335"/>
            <a:ext cx="39319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Tree>
    <p:extLst>
      <p:ext uri="{BB962C8B-B14F-4D97-AF65-F5344CB8AC3E}">
        <p14:creationId xmlns:p14="http://schemas.microsoft.com/office/powerpoint/2010/main" val="457646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Freeform 15">
            <a:extLst>
              <a:ext uri="{FF2B5EF4-FFF2-40B4-BE49-F238E27FC236}">
                <a16:creationId xmlns:a16="http://schemas.microsoft.com/office/drawing/2014/main" id="{5792C060-D3D4-7A4F-8F6F-0A49D7E63B1C}"/>
              </a:ext>
            </a:extLst>
          </p:cNvPr>
          <p:cNvSpPr/>
          <p:nvPr/>
        </p:nvSpPr>
        <p:spPr>
          <a:xfrm rot="16200000" flipV="1">
            <a:off x="-1468331" y="1468333"/>
            <a:ext cx="6858001" cy="3921337"/>
          </a:xfrm>
          <a:custGeom>
            <a:avLst/>
            <a:gdLst>
              <a:gd name="connsiteX0" fmla="*/ 6858001 w 6858001"/>
              <a:gd name="connsiteY0" fmla="*/ 3921337 h 3921337"/>
              <a:gd name="connsiteX1" fmla="*/ 6858001 w 6858001"/>
              <a:gd name="connsiteY1" fmla="*/ 1273387 h 3921337"/>
              <a:gd name="connsiteX2" fmla="*/ 6858000 w 6858001"/>
              <a:gd name="connsiteY2" fmla="*/ 1273387 h 3921337"/>
              <a:gd name="connsiteX3" fmla="*/ 6858000 w 6858001"/>
              <a:gd name="connsiteY3" fmla="*/ 0 h 3921337"/>
              <a:gd name="connsiteX4" fmla="*/ 0 w 6858001"/>
              <a:gd name="connsiteY4" fmla="*/ 922089 h 3921337"/>
              <a:gd name="connsiteX5" fmla="*/ 0 w 6858001"/>
              <a:gd name="connsiteY5" fmla="*/ 1978237 h 3921337"/>
              <a:gd name="connsiteX6" fmla="*/ 3 w 6858001"/>
              <a:gd name="connsiteY6" fmla="*/ 1978237 h 3921337"/>
              <a:gd name="connsiteX7" fmla="*/ 3 w 6858001"/>
              <a:gd name="connsiteY7" fmla="*/ 3921337 h 39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3921337">
                <a:moveTo>
                  <a:pt x="6858001" y="3921337"/>
                </a:moveTo>
                <a:lnTo>
                  <a:pt x="6858001" y="1273387"/>
                </a:lnTo>
                <a:lnTo>
                  <a:pt x="6858000" y="1273387"/>
                </a:lnTo>
                <a:lnTo>
                  <a:pt x="6858000" y="0"/>
                </a:lnTo>
                <a:lnTo>
                  <a:pt x="0" y="922089"/>
                </a:lnTo>
                <a:lnTo>
                  <a:pt x="0" y="1978237"/>
                </a:lnTo>
                <a:lnTo>
                  <a:pt x="3" y="1978237"/>
                </a:lnTo>
                <a:lnTo>
                  <a:pt x="3" y="39213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s-ES">
                <a:solidFill>
                  <a:schemeClr val="lt1">
                    <a:alpha val="44000"/>
                  </a:schemeClr>
                </a:solidFill>
              </a:rPr>
              <a:t>m</a:t>
            </a:r>
          </a:p>
        </p:txBody>
      </p:sp>
      <p:sp>
        <p:nvSpPr>
          <p:cNvPr id="11" name="Title 1"/>
          <p:cNvSpPr txBox="1">
            <a:spLocks/>
          </p:cNvSpPr>
          <p:nvPr/>
        </p:nvSpPr>
        <p:spPr>
          <a:xfrm>
            <a:off x="6096000" y="2438400"/>
            <a:ext cx="5181600" cy="1304264"/>
          </a:xfrm>
          <a:prstGeom prst="rect">
            <a:avLst/>
          </a:prstGeom>
        </p:spPr>
        <p:txBody>
          <a:bodyPr anchor="b">
            <a:normAutofit fontScale="92500"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600" b="1">
                <a:solidFill>
                  <a:schemeClr val="bg1"/>
                </a:solidFill>
                <a:latin typeface="Arial" charset="0"/>
                <a:ea typeface="Arial" charset="0"/>
                <a:cs typeface="Arial" charset="0"/>
              </a:rPr>
              <a:t>¿Cómo ha cambiado su vida el hecho de ser León?</a:t>
            </a:r>
          </a:p>
        </p:txBody>
      </p:sp>
      <p:sp>
        <p:nvSpPr>
          <p:cNvPr id="8" name="Page Number - Blue">
            <a:extLst>
              <a:ext uri="{FF2B5EF4-FFF2-40B4-BE49-F238E27FC236}">
                <a16:creationId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pic>
        <p:nvPicPr>
          <p:cNvPr id="10" name="Picture 9">
            <a:extLst>
              <a:ext uri="{FF2B5EF4-FFF2-40B4-BE49-F238E27FC236}">
                <a16:creationId xmlns:a16="http://schemas.microsoft.com/office/drawing/2014/main" id="{8F0BF563-9F34-8546-A4A4-63F9B2F6969D}"/>
              </a:ext>
            </a:extLst>
          </p:cNvPr>
          <p:cNvPicPr preferRelativeResize="0">
            <a:picLocks noChangeAspect="1"/>
          </p:cNvPicPr>
          <p:nvPr/>
        </p:nvPicPr>
        <p:blipFill>
          <a:blip r:embed="rId3"/>
          <a:srcRect l="13403" r="13403"/>
          <a:stretch/>
        </p:blipFill>
        <p:spPr>
          <a:xfrm>
            <a:off x="832508" y="685800"/>
            <a:ext cx="4581067" cy="4690872"/>
          </a:xfrm>
          <a:prstGeom prst="rect">
            <a:avLst/>
          </a:prstGeom>
        </p:spPr>
      </p:pic>
      <p:pic>
        <p:nvPicPr>
          <p:cNvPr id="17" name="Picture 16">
            <a:extLst>
              <a:ext uri="{FF2B5EF4-FFF2-40B4-BE49-F238E27FC236}">
                <a16:creationId xmlns:a16="http://schemas.microsoft.com/office/drawing/2014/main" id="{575F8FD0-1B43-E148-AB22-CC89D3C4410F}"/>
              </a:ext>
            </a:extLst>
          </p:cNvPr>
          <p:cNvPicPr>
            <a:picLocks noChangeAspect="1"/>
          </p:cNvPicPr>
          <p:nvPr/>
        </p:nvPicPr>
        <p:blipFill>
          <a:blip r:embed="rId4"/>
          <a:srcRect/>
          <a:stretch/>
        </p:blipFill>
        <p:spPr>
          <a:xfrm>
            <a:off x="287512" y="5517475"/>
            <a:ext cx="1089992" cy="1089992"/>
          </a:xfrm>
          <a:prstGeom prst="rect">
            <a:avLst/>
          </a:prstGeom>
        </p:spPr>
      </p:pic>
      <p:sp>
        <p:nvSpPr>
          <p:cNvPr id="12" name="Yellow Bar">
            <a:extLst>
              <a:ext uri="{FF2B5EF4-FFF2-40B4-BE49-F238E27FC236}">
                <a16:creationId xmlns:a16="http://schemas.microsoft.com/office/drawing/2014/main" id="{64ECCC5B-BB0F-F846-9FDF-7E804ACDBA2D}"/>
              </a:ext>
            </a:extLst>
          </p:cNvPr>
          <p:cNvSpPr/>
          <p:nvPr/>
        </p:nvSpPr>
        <p:spPr>
          <a:xfrm>
            <a:off x="7961670"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803242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6</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6979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endParaRPr lang="en-US" sz="3200" kern="0" dirty="0">
              <a:solidFill>
                <a:srgbClr val="00338D"/>
              </a:solidFill>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2" name="Text Placeholder 18">
            <a:extLst>
              <a:ext uri="{FF2B5EF4-FFF2-40B4-BE49-F238E27FC236}">
                <a16:creationId xmlns:a16="http://schemas.microsoft.com/office/drawing/2014/main" id="{76E3355C-9C1D-567C-62E0-9789E5C4D527}"/>
              </a:ext>
            </a:extLst>
          </p:cNvPr>
          <p:cNvSpPr txBox="1">
            <a:spLocks/>
          </p:cNvSpPr>
          <p:nvPr/>
        </p:nvSpPr>
        <p:spPr>
          <a:xfrm>
            <a:off x="762000" y="685800"/>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es-ES" sz="3200" dirty="0">
                <a:solidFill>
                  <a:srgbClr val="00338D"/>
                </a:solidFill>
              </a:rPr>
              <a:t>Entender la necesidad del </a:t>
            </a:r>
          </a:p>
          <a:p>
            <a:pPr algn="ctr">
              <a:spcBef>
                <a:spcPts val="0"/>
              </a:spcBef>
            </a:pPr>
            <a:r>
              <a:rPr lang="es-ES" sz="3200" dirty="0">
                <a:solidFill>
                  <a:srgbClr val="00338D"/>
                </a:solidFill>
              </a:rPr>
              <a:t>Enfoque Global de Afiliación:</a:t>
            </a:r>
          </a:p>
        </p:txBody>
      </p:sp>
    </p:spTree>
    <p:extLst>
      <p:ext uri="{BB962C8B-B14F-4D97-AF65-F5344CB8AC3E}">
        <p14:creationId xmlns:p14="http://schemas.microsoft.com/office/powerpoint/2010/main" val="3843273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8"/>
          <p:cNvSpPr>
            <a:spLocks noEditPoints="1"/>
          </p:cNvSpPr>
          <p:nvPr/>
        </p:nvSpPr>
        <p:spPr bwMode="auto">
          <a:xfrm>
            <a:off x="-746619" y="-134224"/>
            <a:ext cx="12843544" cy="6992224"/>
          </a:xfrm>
          <a:custGeom>
            <a:avLst/>
            <a:gdLst>
              <a:gd name="T0" fmla="*/ 8677235 w 2360"/>
              <a:gd name="T1" fmla="*/ 2592571 h 1390"/>
              <a:gd name="T2" fmla="*/ 9312689 w 2360"/>
              <a:gd name="T3" fmla="*/ 1197584 h 1390"/>
              <a:gd name="T4" fmla="*/ 9067272 w 2360"/>
              <a:gd name="T5" fmla="*/ 530797 h 1390"/>
              <a:gd name="T6" fmla="*/ 7209117 w 2360"/>
              <a:gd name="T7" fmla="*/ 486930 h 1390"/>
              <a:gd name="T8" fmla="*/ 6521074 w 2360"/>
              <a:gd name="T9" fmla="*/ 1223904 h 1390"/>
              <a:gd name="T10" fmla="*/ 5329049 w 2360"/>
              <a:gd name="T11" fmla="*/ 1302866 h 1390"/>
              <a:gd name="T12" fmla="*/ 5464905 w 2360"/>
              <a:gd name="T13" fmla="*/ 1930171 h 1390"/>
              <a:gd name="T14" fmla="*/ 5372874 w 2360"/>
              <a:gd name="T15" fmla="*/ 2680306 h 1390"/>
              <a:gd name="T16" fmla="*/ 4386824 w 2360"/>
              <a:gd name="T17" fmla="*/ 3254971 h 1390"/>
              <a:gd name="T18" fmla="*/ 5999563 w 2360"/>
              <a:gd name="T19" fmla="*/ 3294452 h 1390"/>
              <a:gd name="T20" fmla="*/ 7743775 w 2360"/>
              <a:gd name="T21" fmla="*/ 3290065 h 1390"/>
              <a:gd name="T22" fmla="*/ 5473670 w 2360"/>
              <a:gd name="T23" fmla="*/ 1250225 h 1390"/>
              <a:gd name="T24" fmla="*/ 5925062 w 2360"/>
              <a:gd name="T25" fmla="*/ 3987559 h 1390"/>
              <a:gd name="T26" fmla="*/ 6249362 w 2360"/>
              <a:gd name="T27" fmla="*/ 2026680 h 1390"/>
              <a:gd name="T28" fmla="*/ 7305531 w 2360"/>
              <a:gd name="T29" fmla="*/ 631692 h 1390"/>
              <a:gd name="T30" fmla="*/ 815134 w 2360"/>
              <a:gd name="T31" fmla="*/ 1386214 h 1390"/>
              <a:gd name="T32" fmla="*/ 2322694 w 2360"/>
              <a:gd name="T33" fmla="*/ 3079501 h 1390"/>
              <a:gd name="T34" fmla="*/ 3080857 w 2360"/>
              <a:gd name="T35" fmla="*/ 1781022 h 1390"/>
              <a:gd name="T36" fmla="*/ 2572493 w 2360"/>
              <a:gd name="T37" fmla="*/ 1092302 h 1390"/>
              <a:gd name="T38" fmla="*/ 1687240 w 2360"/>
              <a:gd name="T39" fmla="*/ 846643 h 1390"/>
              <a:gd name="T40" fmla="*/ 411950 w 2360"/>
              <a:gd name="T41" fmla="*/ 1289705 h 1390"/>
              <a:gd name="T42" fmla="*/ 1139435 w 2360"/>
              <a:gd name="T43" fmla="*/ 1671353 h 1390"/>
              <a:gd name="T44" fmla="*/ 1433059 w 2360"/>
              <a:gd name="T45" fmla="*/ 3184783 h 1390"/>
              <a:gd name="T46" fmla="*/ 2695202 w 2360"/>
              <a:gd name="T47" fmla="*/ 5812448 h 1390"/>
              <a:gd name="T48" fmla="*/ 3115916 w 2360"/>
              <a:gd name="T49" fmla="*/ 5198303 h 1390"/>
              <a:gd name="T50" fmla="*/ 2489227 w 2360"/>
              <a:gd name="T51" fmla="*/ 2395167 h 1390"/>
              <a:gd name="T52" fmla="*/ 2107955 w 2360"/>
              <a:gd name="T53" fmla="*/ 1943332 h 1390"/>
              <a:gd name="T54" fmla="*/ 1130670 w 2360"/>
              <a:gd name="T55" fmla="*/ 1741541 h 1390"/>
              <a:gd name="T56" fmla="*/ 1691623 w 2360"/>
              <a:gd name="T57" fmla="*/ 1504656 h 1390"/>
              <a:gd name="T58" fmla="*/ 3335038 w 2360"/>
              <a:gd name="T59" fmla="*/ 4097228 h 1390"/>
              <a:gd name="T60" fmla="*/ 4430649 w 2360"/>
              <a:gd name="T61" fmla="*/ 320233 h 1390"/>
              <a:gd name="T62" fmla="*/ 3352568 w 2360"/>
              <a:gd name="T63" fmla="*/ 570278 h 1390"/>
              <a:gd name="T64" fmla="*/ 3549778 w 2360"/>
              <a:gd name="T65" fmla="*/ 1688900 h 1390"/>
              <a:gd name="T66" fmla="*/ 9067272 w 2360"/>
              <a:gd name="T67" fmla="*/ 4426234 h 1390"/>
              <a:gd name="T68" fmla="*/ 3111534 w 2360"/>
              <a:gd name="T69" fmla="*/ 394808 h 1390"/>
              <a:gd name="T70" fmla="*/ 3413922 w 2360"/>
              <a:gd name="T71" fmla="*/ 35094 h 1390"/>
              <a:gd name="T72" fmla="*/ 2953766 w 2360"/>
              <a:gd name="T73" fmla="*/ 1215131 h 1390"/>
              <a:gd name="T74" fmla="*/ 2813528 w 2360"/>
              <a:gd name="T75" fmla="*/ 987019 h 1390"/>
              <a:gd name="T76" fmla="*/ 2274487 w 2360"/>
              <a:gd name="T77" fmla="*/ 851030 h 1390"/>
              <a:gd name="T78" fmla="*/ 6411513 w 2360"/>
              <a:gd name="T79" fmla="*/ 4443781 h 1390"/>
              <a:gd name="T80" fmla="*/ 8962094 w 2360"/>
              <a:gd name="T81" fmla="*/ 2732947 h 1390"/>
              <a:gd name="T82" fmla="*/ 1919510 w 2360"/>
              <a:gd name="T83" fmla="*/ 780842 h 1390"/>
              <a:gd name="T84" fmla="*/ 5302755 w 2360"/>
              <a:gd name="T85" fmla="*/ 745748 h 1390"/>
              <a:gd name="T86" fmla="*/ 2476080 w 2360"/>
              <a:gd name="T87" fmla="*/ 478156 h 1390"/>
              <a:gd name="T88" fmla="*/ 10276826 w 2360"/>
              <a:gd name="T89" fmla="*/ 5531696 h 1390"/>
              <a:gd name="T90" fmla="*/ 8668470 w 2360"/>
              <a:gd name="T91" fmla="*/ 4220057 h 1390"/>
              <a:gd name="T92" fmla="*/ 5386021 w 2360"/>
              <a:gd name="T93" fmla="*/ 504477 h 1390"/>
              <a:gd name="T94" fmla="*/ 2677672 w 2360"/>
              <a:gd name="T95" fmla="*/ 307073 h 1390"/>
              <a:gd name="T96" fmla="*/ 8760501 w 2360"/>
              <a:gd name="T97" fmla="*/ 3772608 h 1390"/>
              <a:gd name="T98" fmla="*/ 2677672 w 2360"/>
              <a:gd name="T99" fmla="*/ 679947 h 1390"/>
              <a:gd name="T100" fmla="*/ 8848150 w 2360"/>
              <a:gd name="T101" fmla="*/ 3689259 h 1390"/>
              <a:gd name="T102" fmla="*/ 5149369 w 2360"/>
              <a:gd name="T103" fmla="*/ 2596958 h 1390"/>
              <a:gd name="T104" fmla="*/ 9290777 w 2360"/>
              <a:gd name="T105" fmla="*/ 2224084 h 1390"/>
              <a:gd name="T106" fmla="*/ 9089185 w 2360"/>
              <a:gd name="T107" fmla="*/ 5360612 h 1390"/>
              <a:gd name="T108" fmla="*/ 8835003 w 2360"/>
              <a:gd name="T109" fmla="*/ 4097228 h 1390"/>
              <a:gd name="T110" fmla="*/ 2379666 w 2360"/>
              <a:gd name="T111" fmla="*/ 403581 h 1390"/>
              <a:gd name="T112" fmla="*/ 2949383 w 2360"/>
              <a:gd name="T113" fmla="*/ 1197584 h 1390"/>
              <a:gd name="T114" fmla="*/ 2712732 w 2360"/>
              <a:gd name="T115" fmla="*/ 1087915 h 1390"/>
              <a:gd name="T116" fmla="*/ 2572493 w 2360"/>
              <a:gd name="T117" fmla="*/ 3285678 h 1390"/>
              <a:gd name="T118" fmla="*/ 2112337 w 2360"/>
              <a:gd name="T119" fmla="*/ 3048794 h 1390"/>
              <a:gd name="T120" fmla="*/ 4772479 w 2360"/>
              <a:gd name="T121" fmla="*/ 1903851 h 1390"/>
              <a:gd name="T122" fmla="*/ 8742972 w 2360"/>
              <a:gd name="T123" fmla="*/ 4211283 h 1390"/>
              <a:gd name="T124" fmla="*/ 438244 w 2360"/>
              <a:gd name="T125" fmla="*/ 1557297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85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lumMod val="85000"/>
                </a:schemeClr>
              </a:solidFill>
              <a:effectLst/>
              <a:uLnTx/>
              <a:uFillTx/>
              <a:latin typeface="Arial" pitchFamily="34" charset="0"/>
              <a:ea typeface="ヒラギノ角ゴ Pro W3" pitchFamily="125" charset="-128"/>
              <a:cs typeface="+mn-cs"/>
            </a:endParaRP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7</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 Placeholder 18">
            <a:extLst>
              <a:ext uri="{FF2B5EF4-FFF2-40B4-BE49-F238E27FC236}">
                <a16:creationId xmlns:a16="http://schemas.microsoft.com/office/drawing/2014/main" id="{6682FB07-B0F7-42AC-A2C4-B344AB48181A}"/>
              </a:ext>
            </a:extLst>
          </p:cNvPr>
          <p:cNvSpPr txBox="1">
            <a:spLocks/>
          </p:cNvSpPr>
          <p:nvPr/>
        </p:nvSpPr>
        <p:spPr>
          <a:xfrm>
            <a:off x="609600" y="6979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endParaRPr lang="en-US" sz="3200" kern="0" dirty="0">
              <a:solidFill>
                <a:srgbClr val="00338D"/>
              </a:solidFill>
            </a:endParaRPr>
          </a:p>
        </p:txBody>
      </p:sp>
      <p:sp>
        <p:nvSpPr>
          <p:cNvPr id="5" name="Freeform 11">
            <a:extLst>
              <a:ext uri="{FF2B5EF4-FFF2-40B4-BE49-F238E27FC236}">
                <a16:creationId xmlns:a16="http://schemas.microsoft.com/office/drawing/2014/main" id="{02C688BD-C05E-4549-A2EE-F76362CD3FFB}"/>
              </a:ext>
            </a:extLst>
          </p:cNvPr>
          <p:cNvSpPr>
            <a:spLocks/>
          </p:cNvSpPr>
          <p:nvPr/>
        </p:nvSpPr>
        <p:spPr bwMode="auto">
          <a:xfrm>
            <a:off x="943680" y="8591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u="sng" dirty="0">
                <a:solidFill>
                  <a:schemeClr val="bg1"/>
                </a:solidFill>
                <a:cs typeface="Arial" panose="020B0604020202020204" pitchFamily="34" charset="0"/>
              </a:rPr>
              <a:t>____</a:t>
            </a:r>
          </a:p>
        </p:txBody>
      </p:sp>
      <p:sp>
        <p:nvSpPr>
          <p:cNvPr id="6" name="Freeform 11">
            <a:extLst>
              <a:ext uri="{FF2B5EF4-FFF2-40B4-BE49-F238E27FC236}">
                <a16:creationId xmlns:a16="http://schemas.microsoft.com/office/drawing/2014/main" id="{50E65C34-B7F8-4075-B936-587BED4E12B1}"/>
              </a:ext>
            </a:extLst>
          </p:cNvPr>
          <p:cNvSpPr>
            <a:spLocks/>
          </p:cNvSpPr>
          <p:nvPr/>
        </p:nvSpPr>
        <p:spPr bwMode="auto">
          <a:xfrm>
            <a:off x="1269862" y="227737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7" name="Freeform 11">
            <a:extLst>
              <a:ext uri="{FF2B5EF4-FFF2-40B4-BE49-F238E27FC236}">
                <a16:creationId xmlns:a16="http://schemas.microsoft.com/office/drawing/2014/main" id="{CC4751B4-B2E2-493D-ADB6-9D5F83057A66}"/>
              </a:ext>
            </a:extLst>
          </p:cNvPr>
          <p:cNvSpPr>
            <a:spLocks/>
          </p:cNvSpPr>
          <p:nvPr/>
        </p:nvSpPr>
        <p:spPr bwMode="auto">
          <a:xfrm>
            <a:off x="2825216" y="4196592"/>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8" name="Freeform 11">
            <a:extLst>
              <a:ext uri="{FF2B5EF4-FFF2-40B4-BE49-F238E27FC236}">
                <a16:creationId xmlns:a16="http://schemas.microsoft.com/office/drawing/2014/main" id="{4D58C1D1-E386-48AB-AEF5-45543C1EC8EB}"/>
              </a:ext>
            </a:extLst>
          </p:cNvPr>
          <p:cNvSpPr>
            <a:spLocks/>
          </p:cNvSpPr>
          <p:nvPr/>
        </p:nvSpPr>
        <p:spPr bwMode="auto">
          <a:xfrm>
            <a:off x="5890936" y="1811113"/>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F5C35"/>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9" name="Freeform 11">
            <a:extLst>
              <a:ext uri="{FF2B5EF4-FFF2-40B4-BE49-F238E27FC236}">
                <a16:creationId xmlns:a16="http://schemas.microsoft.com/office/drawing/2014/main" id="{82E43B65-7A13-42A3-B1BB-0C6C5F853CB3}"/>
              </a:ext>
            </a:extLst>
          </p:cNvPr>
          <p:cNvSpPr>
            <a:spLocks/>
          </p:cNvSpPr>
          <p:nvPr/>
        </p:nvSpPr>
        <p:spPr bwMode="auto">
          <a:xfrm>
            <a:off x="5769818" y="342900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00B66C"/>
          </a:solidFill>
          <a:ln>
            <a:noFill/>
          </a:ln>
        </p:spPr>
        <p:txBody>
          <a:bodyPr wrap="none" lIns="91440" tIns="137160" rIns="91440" bIns="91440"/>
          <a:lstStyle/>
          <a:p>
            <a:pPr algn="ctr"/>
            <a:r>
              <a:rPr lang="en-US" sz="1200" b="1" i="1" dirty="0">
                <a:solidFill>
                  <a:schemeClr val="bg1"/>
                </a:solidFill>
                <a:cs typeface="Arial" panose="020B0604020202020204" pitchFamily="34" charset="0"/>
              </a:rPr>
              <a:t>____</a:t>
            </a:r>
          </a:p>
        </p:txBody>
      </p:sp>
      <p:sp>
        <p:nvSpPr>
          <p:cNvPr id="10" name="Freeform 11">
            <a:extLst>
              <a:ext uri="{FF2B5EF4-FFF2-40B4-BE49-F238E27FC236}">
                <a16:creationId xmlns:a16="http://schemas.microsoft.com/office/drawing/2014/main" id="{6BD09AF3-F8F0-45E2-8AC5-7057D740AA5B}"/>
              </a:ext>
            </a:extLst>
          </p:cNvPr>
          <p:cNvSpPr>
            <a:spLocks/>
          </p:cNvSpPr>
          <p:nvPr/>
        </p:nvSpPr>
        <p:spPr bwMode="auto">
          <a:xfrm>
            <a:off x="8062056" y="2661988"/>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88210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1" name="Freeform 11">
            <a:extLst>
              <a:ext uri="{FF2B5EF4-FFF2-40B4-BE49-F238E27FC236}">
                <a16:creationId xmlns:a16="http://schemas.microsoft.com/office/drawing/2014/main" id="{19171B1C-0FFF-4090-AC28-6CBB70AD516A}"/>
              </a:ext>
            </a:extLst>
          </p:cNvPr>
          <p:cNvSpPr>
            <a:spLocks/>
          </p:cNvSpPr>
          <p:nvPr/>
        </p:nvSpPr>
        <p:spPr bwMode="auto">
          <a:xfrm>
            <a:off x="9298082" y="1600470"/>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CD3108"/>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2" name="Freeform 11">
            <a:extLst>
              <a:ext uri="{FF2B5EF4-FFF2-40B4-BE49-F238E27FC236}">
                <a16:creationId xmlns:a16="http://schemas.microsoft.com/office/drawing/2014/main" id="{B6CE34A9-625D-4080-8623-E17926925FCA}"/>
              </a:ext>
            </a:extLst>
          </p:cNvPr>
          <p:cNvSpPr>
            <a:spLocks/>
          </p:cNvSpPr>
          <p:nvPr/>
        </p:nvSpPr>
        <p:spPr bwMode="auto">
          <a:xfrm>
            <a:off x="10232096" y="4729347"/>
            <a:ext cx="652364" cy="932520"/>
          </a:xfrm>
          <a:custGeom>
            <a:avLst/>
            <a:gdLst>
              <a:gd name="T0" fmla="*/ 728044 w 177"/>
              <a:gd name="T1" fmla="*/ 574568 h 253"/>
              <a:gd name="T2" fmla="*/ 728044 w 177"/>
              <a:gd name="T3" fmla="*/ 574568 h 253"/>
              <a:gd name="T4" fmla="*/ 776288 w 177"/>
              <a:gd name="T5" fmla="*/ 390355 h 253"/>
              <a:gd name="T6" fmla="*/ 390337 w 177"/>
              <a:gd name="T7" fmla="*/ 0 h 253"/>
              <a:gd name="T8" fmla="*/ 0 w 177"/>
              <a:gd name="T9" fmla="*/ 390355 h 253"/>
              <a:gd name="T10" fmla="*/ 21929 w 177"/>
              <a:gd name="T11" fmla="*/ 513164 h 253"/>
              <a:gd name="T12" fmla="*/ 43858 w 177"/>
              <a:gd name="T13" fmla="*/ 565796 h 253"/>
              <a:gd name="T14" fmla="*/ 43858 w 177"/>
              <a:gd name="T15" fmla="*/ 565796 h 253"/>
              <a:gd name="T16" fmla="*/ 43858 w 177"/>
              <a:gd name="T17" fmla="*/ 565796 h 253"/>
              <a:gd name="T18" fmla="*/ 92102 w 177"/>
              <a:gd name="T19" fmla="*/ 653516 h 253"/>
              <a:gd name="T20" fmla="*/ 390337 w 177"/>
              <a:gd name="T21" fmla="*/ 1109662 h 253"/>
              <a:gd name="T22" fmla="*/ 675414 w 177"/>
              <a:gd name="T23" fmla="*/ 662288 h 253"/>
              <a:gd name="T24" fmla="*/ 728044 w 177"/>
              <a:gd name="T25" fmla="*/ 578954 h 253"/>
              <a:gd name="T26" fmla="*/ 728044 w 177"/>
              <a:gd name="T27" fmla="*/ 574568 h 2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253">
                <a:moveTo>
                  <a:pt x="166" y="131"/>
                </a:moveTo>
                <a:cubicBezTo>
                  <a:pt x="166" y="131"/>
                  <a:pt x="166" y="131"/>
                  <a:pt x="166" y="131"/>
                </a:cubicBezTo>
                <a:cubicBezTo>
                  <a:pt x="173" y="119"/>
                  <a:pt x="177" y="104"/>
                  <a:pt x="177" y="89"/>
                </a:cubicBezTo>
                <a:cubicBezTo>
                  <a:pt x="177" y="40"/>
                  <a:pt x="137" y="0"/>
                  <a:pt x="89" y="0"/>
                </a:cubicBezTo>
                <a:cubicBezTo>
                  <a:pt x="40" y="0"/>
                  <a:pt x="0" y="40"/>
                  <a:pt x="0" y="89"/>
                </a:cubicBezTo>
                <a:cubicBezTo>
                  <a:pt x="0" y="99"/>
                  <a:pt x="2" y="108"/>
                  <a:pt x="5" y="117"/>
                </a:cubicBezTo>
                <a:cubicBezTo>
                  <a:pt x="6" y="121"/>
                  <a:pt x="8" y="125"/>
                  <a:pt x="10" y="129"/>
                </a:cubicBezTo>
                <a:cubicBezTo>
                  <a:pt x="10" y="129"/>
                  <a:pt x="10" y="129"/>
                  <a:pt x="10" y="129"/>
                </a:cubicBezTo>
                <a:cubicBezTo>
                  <a:pt x="10" y="129"/>
                  <a:pt x="10" y="129"/>
                  <a:pt x="10" y="129"/>
                </a:cubicBezTo>
                <a:cubicBezTo>
                  <a:pt x="12" y="134"/>
                  <a:pt x="18" y="145"/>
                  <a:pt x="21" y="149"/>
                </a:cubicBezTo>
                <a:cubicBezTo>
                  <a:pt x="89" y="253"/>
                  <a:pt x="89" y="253"/>
                  <a:pt x="89" y="253"/>
                </a:cubicBezTo>
                <a:cubicBezTo>
                  <a:pt x="154" y="151"/>
                  <a:pt x="154" y="151"/>
                  <a:pt x="154" y="151"/>
                </a:cubicBezTo>
                <a:cubicBezTo>
                  <a:pt x="156" y="148"/>
                  <a:pt x="164" y="135"/>
                  <a:pt x="166" y="132"/>
                </a:cubicBezTo>
                <a:lnTo>
                  <a:pt x="166" y="131"/>
                </a:lnTo>
                <a:close/>
              </a:path>
            </a:pathLst>
          </a:custGeom>
          <a:solidFill>
            <a:srgbClr val="F65126"/>
          </a:solidFill>
          <a:ln>
            <a:noFill/>
          </a:ln>
        </p:spPr>
        <p:txBody>
          <a:bodyPr wrap="none" lIns="91440" tIns="137160" rIns="91440" bIns="91440"/>
          <a:lstStyle/>
          <a:p>
            <a:pPr algn="ctr"/>
            <a:r>
              <a:rPr lang="en-US" sz="1200" b="1" i="1" dirty="0">
                <a:solidFill>
                  <a:schemeClr val="bg1"/>
                </a:solidFill>
                <a:latin typeface="Arial" panose="020B0604020202020204" pitchFamily="34" charset="0"/>
                <a:cs typeface="Arial" panose="020B0604020202020204" pitchFamily="34" charset="0"/>
              </a:rPr>
              <a:t>____</a:t>
            </a:r>
          </a:p>
        </p:txBody>
      </p:sp>
      <p:sp>
        <p:nvSpPr>
          <p:cNvPr id="14" name="Yellow Bar">
            <a:extLst>
              <a:ext uri="{FF2B5EF4-FFF2-40B4-BE49-F238E27FC236}">
                <a16:creationId xmlns:a16="http://schemas.microsoft.com/office/drawing/2014/main" id="{AA43A527-9862-470D-A3A6-480EEAAD5F04}"/>
              </a:ext>
            </a:extLst>
          </p:cNvPr>
          <p:cNvSpPr/>
          <p:nvPr/>
        </p:nvSpPr>
        <p:spPr>
          <a:xfrm>
            <a:off x="4632960" y="147042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2" name="Text Placeholder 18">
            <a:extLst>
              <a:ext uri="{FF2B5EF4-FFF2-40B4-BE49-F238E27FC236}">
                <a16:creationId xmlns:a16="http://schemas.microsoft.com/office/drawing/2014/main" id="{9FBBDB93-7EC5-29A6-E4D0-56169A3450A6}"/>
              </a:ext>
            </a:extLst>
          </p:cNvPr>
          <p:cNvSpPr txBox="1">
            <a:spLocks/>
          </p:cNvSpPr>
          <p:nvPr/>
        </p:nvSpPr>
        <p:spPr>
          <a:xfrm>
            <a:off x="609600" y="774157"/>
            <a:ext cx="107782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0"/>
              </a:spcBef>
            </a:pPr>
            <a:r>
              <a:rPr lang="es-ES" sz="3200" dirty="0">
                <a:solidFill>
                  <a:srgbClr val="00338D"/>
                </a:solidFill>
              </a:rPr>
              <a:t>Revisión de las tendencias de 3 años</a:t>
            </a:r>
          </a:p>
        </p:txBody>
      </p:sp>
    </p:spTree>
    <p:extLst>
      <p:ext uri="{BB962C8B-B14F-4D97-AF65-F5344CB8AC3E}">
        <p14:creationId xmlns:p14="http://schemas.microsoft.com/office/powerpoint/2010/main" val="235506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54" name="Yellow Bar">
            <a:extLst>
              <a:ext uri="{FF2B5EF4-FFF2-40B4-BE49-F238E27FC236}">
                <a16:creationId xmlns:a16="http://schemas.microsoft.com/office/drawing/2014/main" id="{4584BA9B-4495-294E-91B1-4A04F45725DC}"/>
              </a:ext>
            </a:extLst>
          </p:cNvPr>
          <p:cNvSpPr/>
          <p:nvPr/>
        </p:nvSpPr>
        <p:spPr>
          <a:xfrm>
            <a:off x="686207" y="3398082"/>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619560" y="1885653"/>
            <a:ext cx="292608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s-ES" sz="2800" b="1" i="0" u="none" strike="noStrike" cap="none" normalizeH="0" baseline="0" noProof="0" dirty="0">
                <a:ln>
                  <a:noFill/>
                </a:ln>
                <a:solidFill>
                  <a:prstClr val="white"/>
                </a:solidFill>
                <a:effectLst/>
                <a:uLnTx/>
                <a:uFillTx/>
                <a:latin typeface="Helvetica Neue" charset="0"/>
              </a:rPr>
              <a:t>Objetivos del Enfoque Global de Afiliación</a:t>
            </a:r>
          </a:p>
        </p:txBody>
      </p:sp>
      <p:grpSp>
        <p:nvGrpSpPr>
          <p:cNvPr id="17" name="Group 16">
            <a:extLst>
              <a:ext uri="{FF2B5EF4-FFF2-40B4-BE49-F238E27FC236}">
                <a16:creationId xmlns:a16="http://schemas.microsoft.com/office/drawing/2014/main" id="{BA97F0A6-A611-4A47-84BB-28F8649AE9F9}"/>
              </a:ext>
            </a:extLst>
          </p:cNvPr>
          <p:cNvGrpSpPr/>
          <p:nvPr/>
        </p:nvGrpSpPr>
        <p:grpSpPr>
          <a:xfrm>
            <a:off x="3868603" y="1560277"/>
            <a:ext cx="4317330" cy="4754880"/>
            <a:chOff x="2667000" y="381000"/>
            <a:chExt cx="4539814" cy="5914324"/>
          </a:xfrm>
        </p:grpSpPr>
        <p:grpSp>
          <p:nvGrpSpPr>
            <p:cNvPr id="18" name="Group 17">
              <a:extLst>
                <a:ext uri="{FF2B5EF4-FFF2-40B4-BE49-F238E27FC236}">
                  <a16:creationId xmlns:a16="http://schemas.microsoft.com/office/drawing/2014/main" id="{121F4917-4F2C-4C43-87D1-927F2BD1593F}"/>
                </a:ext>
              </a:extLst>
            </p:cNvPr>
            <p:cNvGrpSpPr/>
            <p:nvPr/>
          </p:nvGrpSpPr>
          <p:grpSpPr>
            <a:xfrm>
              <a:off x="2667000" y="381000"/>
              <a:ext cx="4539814" cy="5914324"/>
              <a:chOff x="0" y="471839"/>
              <a:chExt cx="4539814" cy="5914324"/>
            </a:xfrm>
          </p:grpSpPr>
          <p:sp>
            <p:nvSpPr>
              <p:cNvPr id="22" name="Freeform: Shape 21">
                <a:extLst>
                  <a:ext uri="{FF2B5EF4-FFF2-40B4-BE49-F238E27FC236}">
                    <a16:creationId xmlns:a16="http://schemas.microsoft.com/office/drawing/2014/main" id="{AC991B2A-44F8-4713-985E-D7AC8AB9C20B}"/>
                  </a:ext>
                </a:extLst>
              </p:cNvPr>
              <p:cNvSpPr/>
              <p:nvPr/>
            </p:nvSpPr>
            <p:spPr>
              <a:xfrm>
                <a:off x="0" y="471839"/>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EBB7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indent="-609600" algn="ctr">
                  <a:buFont typeface="Helvetica" pitchFamily="84" charset="0"/>
                  <a:buNone/>
                </a:pPr>
                <a:r>
                  <a:rPr lang="es-ES" sz="2000" b="1">
                    <a:solidFill>
                      <a:schemeClr val="bg1"/>
                    </a:solidFill>
                    <a:latin typeface="Arial" panose="020B0604020202020204" pitchFamily="34" charset="0"/>
                    <a:ea typeface="Arial" charset="0"/>
                    <a:cs typeface="Arial" panose="020B0604020202020204" pitchFamily="34" charset="0"/>
                  </a:rPr>
                  <a:t>Rejuvenecer</a:t>
                </a:r>
              </a:p>
              <a:p>
                <a:pPr marL="609600" indent="-609600" algn="ctr">
                  <a:buFont typeface="Helvetica" pitchFamily="84" charset="0"/>
                  <a:buNone/>
                </a:pPr>
                <a:r>
                  <a:rPr lang="es-ES" sz="2000" b="1">
                    <a:solidFill>
                      <a:schemeClr val="bg1"/>
                    </a:solidFill>
                    <a:latin typeface="Arial" panose="020B0604020202020204" pitchFamily="34" charset="0"/>
                    <a:ea typeface="Arial" charset="0"/>
                    <a:cs typeface="Arial" panose="020B0604020202020204" pitchFamily="34" charset="0"/>
                  </a:rPr>
                  <a:t>los distritos con </a:t>
                </a:r>
              </a:p>
              <a:p>
                <a:pPr marL="609600" indent="-609600" algn="ctr">
                  <a:buFont typeface="Helvetica" pitchFamily="84" charset="0"/>
                  <a:buNone/>
                </a:pPr>
                <a:r>
                  <a:rPr lang="es-ES" sz="2000" b="1">
                    <a:solidFill>
                      <a:schemeClr val="bg1"/>
                    </a:solidFill>
                    <a:latin typeface="Arial" panose="020B0604020202020204" pitchFamily="34" charset="0"/>
                    <a:ea typeface="Arial" charset="0"/>
                    <a:cs typeface="Arial" panose="020B0604020202020204" pitchFamily="34" charset="0"/>
                  </a:rPr>
                  <a:t>clubes nuevos</a:t>
                </a:r>
              </a:p>
            </p:txBody>
          </p:sp>
          <p:sp>
            <p:nvSpPr>
              <p:cNvPr id="23" name="Freeform: Shape 22">
                <a:extLst>
                  <a:ext uri="{FF2B5EF4-FFF2-40B4-BE49-F238E27FC236}">
                    <a16:creationId xmlns:a16="http://schemas.microsoft.com/office/drawing/2014/main" id="{5CAEEA6A-8CCE-4447-BEBD-B942D92CB008}"/>
                  </a:ext>
                </a:extLst>
              </p:cNvPr>
              <p:cNvSpPr/>
              <p:nvPr/>
            </p:nvSpPr>
            <p:spPr>
              <a:xfrm>
                <a:off x="0" y="2600560"/>
                <a:ext cx="4142206"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FF5C3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000" b="1" i="0" u="none" strike="noStrike" cap="none" normalizeH="0" baseline="0" noProof="0" dirty="0">
                    <a:ln>
                      <a:noFill/>
                    </a:ln>
                    <a:solidFill>
                      <a:prstClr val="white"/>
                    </a:solidFill>
                    <a:effectLst/>
                    <a:uLnTx/>
                    <a:uFillTx/>
                    <a:latin typeface="Arial" pitchFamily="34" charset="0"/>
                    <a:ea typeface="ヒラギノ角ゴ Pro W3" pitchFamily="125" charset="-128"/>
                    <a:cs typeface="+mn-cs"/>
                  </a:rPr>
                  <a:t>Revitalizar los clubes con socios nuevos</a:t>
                </a:r>
              </a:p>
            </p:txBody>
          </p:sp>
          <p:sp>
            <p:nvSpPr>
              <p:cNvPr id="24" name="Freeform: Shape 23">
                <a:extLst>
                  <a:ext uri="{FF2B5EF4-FFF2-40B4-BE49-F238E27FC236}">
                    <a16:creationId xmlns:a16="http://schemas.microsoft.com/office/drawing/2014/main" id="{46DCE60A-10A2-4BAA-99FE-CBF71DFBA05D}"/>
                  </a:ext>
                </a:extLst>
              </p:cNvPr>
              <p:cNvSpPr/>
              <p:nvPr/>
            </p:nvSpPr>
            <p:spPr>
              <a:xfrm>
                <a:off x="0" y="4729281"/>
                <a:ext cx="4539814"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407CC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s-ES"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Remotivar 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s-ES"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los socios con</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s-ES"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compañerismo y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es-ES"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servicio interesante</a:t>
                </a:r>
              </a:p>
            </p:txBody>
          </p:sp>
        </p:grpSp>
        <p:sp>
          <p:nvSpPr>
            <p:cNvPr id="19" name="TextBox 18">
              <a:extLst>
                <a:ext uri="{FF2B5EF4-FFF2-40B4-BE49-F238E27FC236}">
                  <a16:creationId xmlns:a16="http://schemas.microsoft.com/office/drawing/2014/main" id="{F642527C-66AF-44DE-86A7-29C74C358705}"/>
                </a:ext>
              </a:extLst>
            </p:cNvPr>
            <p:cNvSpPr txBox="1"/>
            <p:nvPr/>
          </p:nvSpPr>
          <p:spPr>
            <a:xfrm>
              <a:off x="2805129" y="914400"/>
              <a:ext cx="700071" cy="523220"/>
            </a:xfrm>
            <a:prstGeom prst="rect">
              <a:avLst/>
            </a:prstGeom>
            <a:noFill/>
          </p:spPr>
          <p:txBody>
            <a:bodyPr wrap="square" rtlCol="0">
              <a:spAutoFit/>
            </a:bodyPr>
            <a:lstStyle/>
            <a:p>
              <a:r>
                <a:rPr lang="es-ES" sz="2800" b="1">
                  <a:solidFill>
                    <a:srgbClr val="EBB700"/>
                  </a:solidFill>
                </a:rPr>
                <a:t>1</a:t>
              </a:r>
            </a:p>
          </p:txBody>
        </p:sp>
        <p:sp>
          <p:nvSpPr>
            <p:cNvPr id="20" name="TextBox 19">
              <a:extLst>
                <a:ext uri="{FF2B5EF4-FFF2-40B4-BE49-F238E27FC236}">
                  <a16:creationId xmlns:a16="http://schemas.microsoft.com/office/drawing/2014/main" id="{0981DB59-C5EF-432B-AF00-12422F30D2BF}"/>
                </a:ext>
              </a:extLst>
            </p:cNvPr>
            <p:cNvSpPr txBox="1"/>
            <p:nvPr/>
          </p:nvSpPr>
          <p:spPr>
            <a:xfrm>
              <a:off x="2805129" y="3058180"/>
              <a:ext cx="700071" cy="523220"/>
            </a:xfrm>
            <a:prstGeom prst="rect">
              <a:avLst/>
            </a:prstGeom>
            <a:noFill/>
          </p:spPr>
          <p:txBody>
            <a:bodyPr wrap="square" rtlCol="0">
              <a:spAutoFit/>
            </a:bodyPr>
            <a:lstStyle/>
            <a:p>
              <a:r>
                <a:rPr lang="es-ES" sz="2800" b="1">
                  <a:solidFill>
                    <a:srgbClr val="FF5C35"/>
                  </a:solidFill>
                </a:rPr>
                <a:t>2</a:t>
              </a:r>
            </a:p>
          </p:txBody>
        </p:sp>
        <p:sp>
          <p:nvSpPr>
            <p:cNvPr id="21" name="TextBox 20">
              <a:extLst>
                <a:ext uri="{FF2B5EF4-FFF2-40B4-BE49-F238E27FC236}">
                  <a16:creationId xmlns:a16="http://schemas.microsoft.com/office/drawing/2014/main" id="{B8B272A3-0958-404E-AB60-D03CF3135ECF}"/>
                </a:ext>
              </a:extLst>
            </p:cNvPr>
            <p:cNvSpPr txBox="1"/>
            <p:nvPr/>
          </p:nvSpPr>
          <p:spPr>
            <a:xfrm>
              <a:off x="2805129" y="5191780"/>
              <a:ext cx="700071" cy="523220"/>
            </a:xfrm>
            <a:prstGeom prst="rect">
              <a:avLst/>
            </a:prstGeom>
            <a:noFill/>
          </p:spPr>
          <p:txBody>
            <a:bodyPr wrap="square" rtlCol="0">
              <a:spAutoFit/>
            </a:bodyPr>
            <a:lstStyle/>
            <a:p>
              <a:r>
                <a:rPr lang="es-ES" sz="2800" b="1">
                  <a:solidFill>
                    <a:srgbClr val="407CCA"/>
                  </a:solidFill>
                </a:rPr>
                <a:t>3</a:t>
              </a:r>
            </a:p>
          </p:txBody>
        </p:sp>
      </p:grpSp>
      <p:grpSp>
        <p:nvGrpSpPr>
          <p:cNvPr id="33" name="Group 32">
            <a:extLst>
              <a:ext uri="{FF2B5EF4-FFF2-40B4-BE49-F238E27FC236}">
                <a16:creationId xmlns:a16="http://schemas.microsoft.com/office/drawing/2014/main" id="{F25FE698-E256-4251-BC44-A69E92B23EBE}"/>
              </a:ext>
            </a:extLst>
          </p:cNvPr>
          <p:cNvGrpSpPr/>
          <p:nvPr/>
        </p:nvGrpSpPr>
        <p:grpSpPr>
          <a:xfrm>
            <a:off x="8086272" y="2041224"/>
            <a:ext cx="3719530" cy="3566160"/>
            <a:chOff x="7558070" y="1600200"/>
            <a:chExt cx="3719530" cy="3566160"/>
          </a:xfrm>
        </p:grpSpPr>
        <p:sp>
          <p:nvSpPr>
            <p:cNvPr id="34" name="TextBox 33">
              <a:extLst>
                <a:ext uri="{FF2B5EF4-FFF2-40B4-BE49-F238E27FC236}">
                  <a16:creationId xmlns:a16="http://schemas.microsoft.com/office/drawing/2014/main" id="{FE0ADB15-1EDF-4131-B579-708350512D94}"/>
                </a:ext>
              </a:extLst>
            </p:cNvPr>
            <p:cNvSpPr txBox="1"/>
            <p:nvPr/>
          </p:nvSpPr>
          <p:spPr>
            <a:xfrm>
              <a:off x="7635240" y="1600200"/>
              <a:ext cx="3566160" cy="3566160"/>
            </a:xfrm>
            <a:prstGeom prst="flowChartConnector">
              <a:avLst/>
            </a:prstGeom>
            <a:solidFill>
              <a:srgbClr val="B3B2B1"/>
            </a:solidFill>
          </p:spPr>
          <p:txBody>
            <a:bodyPr wrap="square" rtlCol="0">
              <a:spAutoFit/>
            </a:bodyPr>
            <a:lstStyle/>
            <a:p>
              <a:endParaRPr lang="en-US" dirty="0"/>
            </a:p>
          </p:txBody>
        </p:sp>
        <p:sp>
          <p:nvSpPr>
            <p:cNvPr id="35" name="TextBox 34">
              <a:extLst>
                <a:ext uri="{FF2B5EF4-FFF2-40B4-BE49-F238E27FC236}">
                  <a16:creationId xmlns:a16="http://schemas.microsoft.com/office/drawing/2014/main" id="{212EFDB0-D6AF-4A50-BC42-F4E6FBE715FB}"/>
                </a:ext>
              </a:extLst>
            </p:cNvPr>
            <p:cNvSpPr txBox="1"/>
            <p:nvPr/>
          </p:nvSpPr>
          <p:spPr>
            <a:xfrm>
              <a:off x="7558070" y="2861108"/>
              <a:ext cx="3719530" cy="954107"/>
            </a:xfrm>
            <a:prstGeom prst="rect">
              <a:avLst/>
            </a:prstGeom>
            <a:noFill/>
          </p:spPr>
          <p:txBody>
            <a:bodyPr wrap="square">
              <a:spAutoFit/>
            </a:bodyPr>
            <a:lstStyle/>
            <a:p>
              <a:pPr algn="ctr"/>
              <a:r>
                <a:rPr lang="es-ES" sz="2800" b="1" dirty="0">
                  <a:solidFill>
                    <a:schemeClr val="bg1"/>
                  </a:solidFill>
                </a:rPr>
                <a:t>Aumento de socios en todas las AE</a:t>
              </a:r>
            </a:p>
          </p:txBody>
        </p:sp>
      </p:grpSp>
    </p:spTree>
    <p:extLst>
      <p:ext uri="{BB962C8B-B14F-4D97-AF65-F5344CB8AC3E}">
        <p14:creationId xmlns:p14="http://schemas.microsoft.com/office/powerpoint/2010/main" val="3814157348"/>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rk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06A8C181-E056-415E-9B59-40F04FA43837}">
  <ds:schemaRefs>
    <ds:schemaRef ds:uri="http://purl.org/dc/terms/"/>
    <ds:schemaRef ds:uri="http://purl.org/dc/dcmitype/"/>
    <ds:schemaRef ds:uri="a7495015-d16d-4dd1-a72f-488cd8119f34"/>
    <ds:schemaRef ds:uri="http://www.w3.org/XML/1998/namespac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44747</TotalTime>
  <Words>5202</Words>
  <Application>Microsoft Office PowerPoint</Application>
  <PresentationFormat>Widescreen</PresentationFormat>
  <Paragraphs>435</Paragraphs>
  <Slides>21</Slides>
  <Notes>20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.Lucida Grande UI Regular</vt:lpstr>
      <vt:lpstr>Arial</vt:lpstr>
      <vt:lpstr>Calibri</vt:lpstr>
      <vt:lpstr>Helvetica</vt:lpstr>
      <vt:lpstr>Helvetica Neue</vt:lpstr>
      <vt:lpstr>Open Sans</vt:lpstr>
      <vt:lpstr>Open Sans</vt:lpstr>
      <vt:lpstr>Open Sans Semibold</vt:lpstr>
      <vt:lpstr>Segoe UI</vt:lpstr>
      <vt:lpstr>Segoe UI Semibold</vt:lpstr>
      <vt:lpstr>Wingdings</vt:lpstr>
      <vt:lpstr>Wingdings 3</vt:lpstr>
      <vt:lpstr>Light Background</vt:lpstr>
      <vt:lpstr>Dark Background</vt:lpstr>
      <vt:lpstr>MASTER SLIDE - BLANK</vt:lpstr>
      <vt:lpstr>1_Light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Áreas focales del Enfoque Global de Afiliación</vt:lpstr>
      <vt:lpstr>Ejemplo de organización de grupo de trabajo</vt:lpstr>
      <vt:lpstr>PowerPoint Presentation</vt:lpstr>
      <vt:lpstr>PowerPoint Presentation</vt:lpstr>
      <vt:lpstr>Trabajar juntos </vt:lpstr>
      <vt:lpstr>PowerPoint Presentation</vt:lpstr>
      <vt:lpstr>PowerPoint Presentation</vt:lpstr>
      <vt:lpstr>Trabajo previo recomendado para: Desarrollar una visión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Gray, Tracy</cp:lastModifiedBy>
  <cp:revision>2336</cp:revision>
  <cp:lastPrinted>2018-07-23T15:21:46Z</cp:lastPrinted>
  <dcterms:created xsi:type="dcterms:W3CDTF">2016-11-15T15:12:50Z</dcterms:created>
  <dcterms:modified xsi:type="dcterms:W3CDTF">2023-08-18T20:35:51Z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