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22"/>
  </p:notesMasterIdLst>
  <p:handoutMasterIdLst>
    <p:handoutMasterId r:id="rId23"/>
  </p:handoutMasterIdLst>
  <p:sldIdLst>
    <p:sldId id="970" r:id="rId9"/>
    <p:sldId id="972" r:id="rId10"/>
    <p:sldId id="971" r:id="rId11"/>
    <p:sldId id="908" r:id="rId12"/>
    <p:sldId id="974" r:id="rId13"/>
    <p:sldId id="874" r:id="rId14"/>
    <p:sldId id="961" r:id="rId15"/>
    <p:sldId id="975" r:id="rId16"/>
    <p:sldId id="969" r:id="rId17"/>
    <p:sldId id="973" r:id="rId18"/>
    <p:sldId id="955" r:id="rId19"/>
    <p:sldId id="967" r:id="rId20"/>
    <p:sldId id="952" r:id="rId21"/>
  </p:sldIdLst>
  <p:sldSz cx="12192000" cy="6858000"/>
  <p:notesSz cx="6881813"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extLst/>
  </p:cmAuthor>
  <p:cmAuthor id="1" name="Tamara" initials="TO" lastIdx="2" clrIdx="0">
    <p:extLst/>
  </p:cmAuthor>
  <p:cmAuthor id="72" name="Burns, Andrea" initials="BA [56]" lastIdx="1" clrIdx="71">
    <p:extLst/>
  </p:cmAuthor>
  <p:cmAuthor id="2" name="Tamara Osheroff" initials="TO" lastIdx="2" clrIdx="1">
    <p:extLst/>
  </p:cmAuthor>
  <p:cmAuthor id="73" name="Burns, Andrea" initials="BA [57]" lastIdx="1" clrIdx="72">
    <p:extLst/>
  </p:cmAuthor>
  <p:cmAuthor id="3" name="Tamara Osheroff" initials="TO [2]" lastIdx="1" clrIdx="2">
    <p:extLst/>
  </p:cmAuthor>
  <p:cmAuthor id="74" name="Burns, Andrea" initials="BA [58]" lastIdx="1" clrIdx="73">
    <p:extLst/>
  </p:cmAuthor>
  <p:cmAuthor id="4" name="Tamara Osheroff" initials="TO [3]" lastIdx="1" clrIdx="3">
    <p:extLst/>
  </p:cmAuthor>
  <p:cmAuthor id="75" name="Burns, Andrea" initials="BA [59]" lastIdx="1" clrIdx="74">
    <p:extLst/>
  </p:cmAuthor>
  <p:cmAuthor id="5" name="Tamara Osheroff" initials="TO [4]" lastIdx="1" clrIdx="4">
    <p:extLst/>
  </p:cmAuthor>
  <p:cmAuthor id="76" name="Burns, Andrea" initials="BA [60]" lastIdx="1" clrIdx="75">
    <p:extLst/>
  </p:cmAuthor>
  <p:cmAuthor id="6" name="Tamara Osheroff" initials="TO [5]" lastIdx="1" clrIdx="5">
    <p:extLst/>
  </p:cmAuthor>
  <p:cmAuthor id="77" name="Burns, Andrea" initials="BA [61]" lastIdx="1" clrIdx="76">
    <p:extLst/>
  </p:cmAuthor>
  <p:cmAuthor id="7" name="Tamara Osheroff" initials="TO [6]" lastIdx="1" clrIdx="6">
    <p:extLst/>
  </p:cmAuthor>
  <p:cmAuthor id="78" name="Burns, Andrea" initials="BA [62]" lastIdx="1" clrIdx="77">
    <p:extLst/>
  </p:cmAuthor>
  <p:cmAuthor id="8" name="Tamara Osheroff" initials="TO [7]" lastIdx="1" clrIdx="7">
    <p:extLst/>
  </p:cmAuthor>
  <p:cmAuthor id="79" name="Burns, Andrea" initials="BA [63]" lastIdx="1" clrIdx="78">
    <p:extLst/>
  </p:cmAuthor>
  <p:cmAuthor id="9" name="Tamara Osheroff" initials="TO [8]" lastIdx="1" clrIdx="8">
    <p:extLst/>
  </p:cmAuthor>
  <p:cmAuthor id="80" name="Burns, Andrea" initials="BA [64]" lastIdx="1" clrIdx="79">
    <p:extLst/>
  </p:cmAuthor>
  <p:cmAuthor id="10" name="Tamara Osheroff" initials="TO [9]" lastIdx="1" clrIdx="9">
    <p:extLst/>
  </p:cmAuthor>
  <p:cmAuthor id="81" name="Burns, Andrea" initials="BA [65]" lastIdx="1" clrIdx="80">
    <p:extLst/>
  </p:cmAuthor>
  <p:cmAuthor id="11" name="Tamara Osheroff" initials="TO [10]" lastIdx="1" clrIdx="10">
    <p:extLst/>
  </p:cmAuthor>
  <p:cmAuthor id="82" name="MacMillen, Clare" initials="MC" lastIdx="20" clrIdx="81">
    <p:extLst>
      <p:ext uri="{19B8F6BF-5375-455C-9EA6-DF929625EA0E}">
        <p15:presenceInfo xmlns:p15="http://schemas.microsoft.com/office/powerpoint/2012/main" userId="S-1-5-21-1659004503-1409082233-839522115-11030" providerId="AD"/>
      </p:ext>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 id="17" name="Burns, Andrea" initials="BA" lastIdx="1" clrIdx="16">
    <p:extLst/>
  </p:cmAuthor>
  <p:cmAuthor id="18" name="Burns, Andrea" initials="BA [2]" lastIdx="1" clrIdx="17">
    <p:extLst/>
  </p:cmAuthor>
  <p:cmAuthor id="19" name="Burns, Andrea" initials="BA [3]" lastIdx="1" clrIdx="18">
    <p:extLst/>
  </p:cmAuthor>
  <p:cmAuthor id="20" name="Burns, Andrea" initials="BA [4]" lastIdx="1" clrIdx="19">
    <p:extLst/>
  </p:cmAuthor>
  <p:cmAuthor id="21" name="Burns, Andrea" initials="BA [5]" lastIdx="1" clrIdx="20">
    <p:extLst/>
  </p:cmAuthor>
  <p:cmAuthor id="22" name="Burns, Andrea" initials="BA [6]" lastIdx="1" clrIdx="21">
    <p:extLst/>
  </p:cmAuthor>
  <p:cmAuthor id="23" name="Burns, Andrea" initials="BA [7]" lastIdx="1" clrIdx="22">
    <p:extLst/>
  </p:cmAuthor>
  <p:cmAuthor id="24" name="Burns, Andrea" initials="BA [8]" lastIdx="1" clrIdx="23">
    <p:extLst/>
  </p:cmAuthor>
  <p:cmAuthor id="25" name="Burns, Andrea" initials="BA [9]" lastIdx="1" clrIdx="24">
    <p:extLst/>
  </p:cmAuthor>
  <p:cmAuthor id="26" name="Burns, Andrea" initials="BA [10]" lastIdx="1" clrIdx="25">
    <p:extLst/>
  </p:cmAuthor>
  <p:cmAuthor id="27" name="Burns, Andrea" initials="BA [11]" lastIdx="1" clrIdx="26">
    <p:extLst/>
  </p:cmAuthor>
  <p:cmAuthor id="28" name="Burns, Andrea" initials="BA [12]" lastIdx="1" clrIdx="27">
    <p:extLst/>
  </p:cmAuthor>
  <p:cmAuthor id="29" name="Burns, Andrea" initials="BA [13]" lastIdx="1" clrIdx="28">
    <p:extLst/>
  </p:cmAuthor>
  <p:cmAuthor id="30" name="Burns, Andrea" initials="BA [14]" lastIdx="1" clrIdx="29">
    <p:extLst/>
  </p:cmAuthor>
  <p:cmAuthor id="31" name="Burns, Andrea" initials="BA [15]" lastIdx="1" clrIdx="30">
    <p:extLst/>
  </p:cmAuthor>
  <p:cmAuthor id="32" name="Burns, Andrea" initials="BA [16]" lastIdx="1" clrIdx="31">
    <p:extLst/>
  </p:cmAuthor>
  <p:cmAuthor id="33" name="Burns, Andrea" initials="BA [17]" lastIdx="1" clrIdx="32">
    <p:extLst/>
  </p:cmAuthor>
  <p:cmAuthor id="34" name="Burns, Andrea" initials="BA [18]" lastIdx="1" clrIdx="33">
    <p:extLst/>
  </p:cmAuthor>
  <p:cmAuthor id="35" name="Burns, Andrea" initials="BA [19]" lastIdx="1" clrIdx="34">
    <p:extLst/>
  </p:cmAuthor>
  <p:cmAuthor id="36" name="Burns, Andrea" initials="BA [20]" lastIdx="1" clrIdx="35">
    <p:extLst/>
  </p:cmAuthor>
  <p:cmAuthor id="37" name="Burns, Andrea" initials="BA [21]" lastIdx="1" clrIdx="36">
    <p:extLst/>
  </p:cmAuthor>
  <p:cmAuthor id="38" name="Burns, Andrea" initials="BA [22]" lastIdx="1" clrIdx="37">
    <p:extLst/>
  </p:cmAuthor>
  <p:cmAuthor id="39" name="Burns, Andrea" initials="BA [23]" lastIdx="1" clrIdx="38">
    <p:extLst/>
  </p:cmAuthor>
  <p:cmAuthor id="40" name="Burns, Andrea" initials="BA [24]" lastIdx="1" clrIdx="39">
    <p:extLst/>
  </p:cmAuthor>
  <p:cmAuthor id="41" name="Burns, Andrea" initials="BA [25]" lastIdx="1" clrIdx="40">
    <p:extLst/>
  </p:cmAuthor>
  <p:cmAuthor id="42" name="Burns, Andrea" initials="BA [26]" lastIdx="1" clrIdx="41">
    <p:extLst/>
  </p:cmAuthor>
  <p:cmAuthor id="43" name="Burns, Andrea" initials="BA [27]" lastIdx="1" clrIdx="42">
    <p:extLst/>
  </p:cmAuthor>
  <p:cmAuthor id="44" name="Burns, Andrea" initials="BA [28]" lastIdx="1" clrIdx="43">
    <p:extLst/>
  </p:cmAuthor>
  <p:cmAuthor id="45" name="Burns, Andrea" initials="BA [29]" lastIdx="1" clrIdx="44">
    <p:extLst/>
  </p:cmAuthor>
  <p:cmAuthor id="46" name="Burns, Andrea" initials="BA [30]" lastIdx="1" clrIdx="45">
    <p:extLst/>
  </p:cmAuthor>
  <p:cmAuthor id="47" name="Burns, Andrea" initials="BA [31]" lastIdx="1" clrIdx="46">
    <p:extLst/>
  </p:cmAuthor>
  <p:cmAuthor id="48" name="Burns, Andrea" initials="BA [32]" lastIdx="1" clrIdx="47">
    <p:extLst/>
  </p:cmAuthor>
  <p:cmAuthor id="49" name="Burns, Andrea" initials="BA [33]" lastIdx="1" clrIdx="48">
    <p:extLst/>
  </p:cmAuthor>
  <p:cmAuthor id="50" name="Burns, Andrea" initials="BA [34]" lastIdx="1" clrIdx="49">
    <p:extLst/>
  </p:cmAuthor>
  <p:cmAuthor id="51" name="Burns, Andrea" initials="BA [35]" lastIdx="0" clrIdx="50">
    <p:extLst/>
  </p:cmAuthor>
  <p:cmAuthor id="52" name="Burns, Andrea" initials="BA [36]" lastIdx="1" clrIdx="51">
    <p:extLst/>
  </p:cmAuthor>
  <p:cmAuthor id="53" name="Burns, Andrea" initials="BA [37]" lastIdx="1" clrIdx="52">
    <p:extLst/>
  </p:cmAuthor>
  <p:cmAuthor id="54" name="Burns, Andrea" initials="BA [38]" lastIdx="1" clrIdx="53">
    <p:extLst/>
  </p:cmAuthor>
  <p:cmAuthor id="55" name="Burns, Andrea" initials="BA [39]" lastIdx="1" clrIdx="54">
    <p:extLst/>
  </p:cmAuthor>
  <p:cmAuthor id="56" name="Burns, Andrea" initials="BA [40]" lastIdx="1" clrIdx="55">
    <p:extLst/>
  </p:cmAuthor>
  <p:cmAuthor id="57" name="Burns, Andrea" initials="BA [41]" lastIdx="1" clrIdx="56">
    <p:extLst/>
  </p:cmAuthor>
  <p:cmAuthor id="58" name="Burns, Andrea" initials="BA [42]" lastIdx="1" clrIdx="57">
    <p:extLst/>
  </p:cmAuthor>
  <p:cmAuthor id="59" name="Burns, Andrea" initials="BA [43]" lastIdx="1" clrIdx="58">
    <p:extLst/>
  </p:cmAuthor>
  <p:cmAuthor id="60" name="Burns, Andrea" initials="BA [44]" lastIdx="1" clrIdx="59">
    <p:extLst/>
  </p:cmAuthor>
  <p:cmAuthor id="61" name="Burns, Andrea" initials="BA [45]" lastIdx="1" clrIdx="60">
    <p:extLst/>
  </p:cmAuthor>
  <p:cmAuthor id="62" name="Burns, Andrea" initials="BA [46]" lastIdx="1" clrIdx="61">
    <p:extLst/>
  </p:cmAuthor>
  <p:cmAuthor id="63" name="Burns, Andrea" initials="BA [47]" lastIdx="1" clrIdx="62">
    <p:extLst/>
  </p:cmAuthor>
  <p:cmAuthor id="64" name="Burns, Andrea" initials="BA [48]" lastIdx="1" clrIdx="63">
    <p:extLst/>
  </p:cmAuthor>
  <p:cmAuthor id="65" name="Burns, Andrea" initials="BA [49]" lastIdx="1" clrIdx="64">
    <p:extLst/>
  </p:cmAuthor>
  <p:cmAuthor id="66" name="Burns, Andrea" initials="BA [50]" lastIdx="1" clrIdx="65">
    <p:extLst/>
  </p:cmAuthor>
  <p:cmAuthor id="67" name="Burns, Andrea" initials="BA [51]" lastIdx="1" clrIdx="66">
    <p:extLst/>
  </p:cmAuthor>
  <p:cmAuthor id="68" name="Burns, Andrea" initials="BA [52]" lastIdx="1" clrIdx="67">
    <p:extLst/>
  </p:cmAuthor>
  <p:cmAuthor id="69" name="Burns, Andrea" initials="BA [53]" lastIdx="1" clrIdx="68">
    <p:extLst/>
  </p:cmAuthor>
  <p:cmAuthor id="70" name="Burns, Andrea" initials="BA [54]" lastIdx="1" clrIdx="6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496"/>
    <a:srgbClr val="F0C300"/>
    <a:srgbClr val="407CCA"/>
    <a:srgbClr val="00338D"/>
    <a:srgbClr val="BF0030"/>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82" autoAdjust="0"/>
    <p:restoredTop sz="66598" autoAdjust="0"/>
  </p:normalViewPr>
  <p:slideViewPr>
    <p:cSldViewPr showGuides="1">
      <p:cViewPr varScale="1">
        <p:scale>
          <a:sx n="81" d="100"/>
          <a:sy n="81" d="100"/>
        </p:scale>
        <p:origin x="2184" y="8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85" d="100"/>
        <a:sy n="185" d="100"/>
      </p:scale>
      <p:origin x="0" y="-270"/>
    </p:cViewPr>
  </p:notesTextViewPr>
  <p:sorterViewPr>
    <p:cViewPr>
      <p:scale>
        <a:sx n="65" d="100"/>
        <a:sy n="65" d="100"/>
      </p:scale>
      <p:origin x="0" y="0"/>
    </p:cViewPr>
  </p:sorterViewPr>
  <p:notesViewPr>
    <p:cSldViewPr showGuides="1">
      <p:cViewPr varScale="1">
        <p:scale>
          <a:sx n="128" d="100"/>
          <a:sy n="128" d="100"/>
        </p:scale>
        <p:origin x="46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prstTxWarp prst="textNoShape">
              <a:avLst/>
            </a:prstTxWarp>
          </a:bodyPr>
          <a:lstStyle>
            <a:lvl1pPr algn="r">
              <a:defRPr sz="12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prstTxWarp prst="textNoShape">
              <a:avLst/>
            </a:prstTxWarp>
          </a:bodyPr>
          <a:lstStyle>
            <a:lvl1pPr algn="r">
              <a:defRPr sz="1200" smtClean="0">
                <a:latin typeface="Calibri" pitchFamily="34" charset="0"/>
              </a:defRPr>
            </a:lvl1pPr>
          </a:lstStyle>
          <a:p>
            <a:pPr>
              <a:defRPr/>
            </a:pPr>
            <a:fld id="{DA1377C3-FA04-4196-A641-E871B28A80A8}" type="datetimeFigureOut">
              <a:rPr lang="en-US"/>
              <a:pPr>
                <a:defRPr/>
              </a:pPr>
              <a:t>11/14/2018</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prstTxWarp prst="textNoShape">
              <a:avLst/>
            </a:prstTxWarp>
          </a:bodyPr>
          <a:lstStyle>
            <a:lvl1pPr algn="r">
              <a:defRPr sz="12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56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300" dirty="0">
                <a:latin typeface="Calibri" panose="020F0502020204030204" pitchFamily="34" charset="0"/>
                <a:ea typeface="Calibri" panose="020F0502020204030204" pitchFamily="34" charset="0"/>
                <a:cs typeface="Times New Roman" panose="02020603050405020304" pitchFamily="18" charset="0"/>
              </a:rPr>
              <a:t>Nairobi Phoenix Lions Club is proud to be a Specialty Lions Club </a:t>
            </a:r>
            <a:r>
              <a:rPr lang="en-US" sz="1300" dirty="0" smtClean="0">
                <a:latin typeface="Calibri" panose="020F0502020204030204" pitchFamily="34" charset="0"/>
                <a:ea typeface="Calibri" panose="020F0502020204030204" pitchFamily="34" charset="0"/>
                <a:cs typeface="Times New Roman" panose="02020603050405020304" pitchFamily="18" charset="0"/>
              </a:rPr>
              <a:t>focusing on diabetes. Through</a:t>
            </a:r>
            <a:r>
              <a:rPr lang="en-US" sz="1300" baseline="0" dirty="0" smtClean="0">
                <a:latin typeface="Calibri" panose="020F0502020204030204" pitchFamily="34" charset="0"/>
                <a:ea typeface="Calibri" panose="020F0502020204030204" pitchFamily="34" charset="0"/>
                <a:cs typeface="Times New Roman" panose="02020603050405020304" pitchFamily="18" charset="0"/>
              </a:rPr>
              <a:t> </a:t>
            </a:r>
            <a:r>
              <a:rPr lang="en-US" sz="1300" dirty="0" smtClean="0">
                <a:latin typeface="Calibri" panose="020F0502020204030204" pitchFamily="34" charset="0"/>
                <a:ea typeface="Calibri" panose="020F0502020204030204" pitchFamily="34" charset="0"/>
                <a:cs typeface="Times New Roman" panose="02020603050405020304" pitchFamily="18" charset="0"/>
              </a:rPr>
              <a:t>outreach camps, </a:t>
            </a:r>
            <a:r>
              <a:rPr lang="en-US" sz="1300" dirty="0">
                <a:latin typeface="Calibri" panose="020F0502020204030204" pitchFamily="34" charset="0"/>
                <a:ea typeface="Calibri" panose="020F0502020204030204" pitchFamily="34" charset="0"/>
                <a:cs typeface="Times New Roman" panose="02020603050405020304" pitchFamily="18" charset="0"/>
              </a:rPr>
              <a:t>they have screened over 15,000 </a:t>
            </a:r>
            <a:r>
              <a:rPr lang="en-US" sz="1300" dirty="0" smtClean="0">
                <a:latin typeface="Calibri" panose="020F0502020204030204" pitchFamily="34" charset="0"/>
                <a:ea typeface="Calibri" panose="020F0502020204030204" pitchFamily="34" charset="0"/>
                <a:cs typeface="Times New Roman" panose="02020603050405020304" pitchFamily="18" charset="0"/>
              </a:rPr>
              <a:t>people, supported </a:t>
            </a:r>
            <a:r>
              <a:rPr lang="en-US" sz="1300" dirty="0">
                <a:latin typeface="Calibri" panose="020F0502020204030204" pitchFamily="34" charset="0"/>
                <a:ea typeface="Calibri" panose="020F0502020204030204" pitchFamily="34" charset="0"/>
                <a:cs typeface="Times New Roman" panose="02020603050405020304" pitchFamily="18" charset="0"/>
              </a:rPr>
              <a:t>over 320 </a:t>
            </a:r>
            <a:r>
              <a:rPr lang="en-US" sz="1300" dirty="0" smtClean="0">
                <a:latin typeface="Calibri" panose="020F0502020204030204" pitchFamily="34" charset="0"/>
                <a:ea typeface="Calibri" panose="020F0502020204030204" pitchFamily="34" charset="0"/>
                <a:cs typeface="Times New Roman" panose="02020603050405020304" pitchFamily="18" charset="0"/>
              </a:rPr>
              <a:t>newly </a:t>
            </a:r>
            <a:r>
              <a:rPr lang="en-US" sz="1300" dirty="0">
                <a:latin typeface="Calibri" panose="020F0502020204030204" pitchFamily="34" charset="0"/>
                <a:ea typeface="Calibri" panose="020F0502020204030204" pitchFamily="34" charset="0"/>
                <a:cs typeface="Times New Roman" panose="02020603050405020304" pitchFamily="18" charset="0"/>
              </a:rPr>
              <a:t>diagnosed </a:t>
            </a:r>
            <a:r>
              <a:rPr lang="en-US" sz="1300" dirty="0" smtClean="0">
                <a:latin typeface="Calibri" panose="020F0502020204030204" pitchFamily="34" charset="0"/>
                <a:ea typeface="Calibri" panose="020F0502020204030204" pitchFamily="34" charset="0"/>
                <a:cs typeface="Times New Roman" panose="02020603050405020304" pitchFamily="18" charset="0"/>
              </a:rPr>
              <a:t>community members </a:t>
            </a:r>
            <a:r>
              <a:rPr lang="en-US" sz="1300" dirty="0">
                <a:latin typeface="Calibri" panose="020F0502020204030204" pitchFamily="34" charset="0"/>
                <a:ea typeface="Calibri" panose="020F0502020204030204" pitchFamily="34" charset="0"/>
                <a:cs typeface="Times New Roman" panose="02020603050405020304" pitchFamily="18" charset="0"/>
              </a:rPr>
              <a:t>and provided </a:t>
            </a:r>
            <a:r>
              <a:rPr lang="en-US" sz="1300" dirty="0" smtClean="0">
                <a:latin typeface="Calibri" panose="020F0502020204030204" pitchFamily="34" charset="0"/>
                <a:ea typeface="Calibri" panose="020F0502020204030204" pitchFamily="34" charset="0"/>
                <a:cs typeface="Times New Roman" panose="02020603050405020304" pitchFamily="18" charset="0"/>
              </a:rPr>
              <a:t>counseling </a:t>
            </a:r>
            <a:r>
              <a:rPr lang="en-US" sz="1300" dirty="0">
                <a:latin typeface="Calibri" panose="020F0502020204030204" pitchFamily="34" charset="0"/>
                <a:ea typeface="Calibri" panose="020F0502020204030204" pitchFamily="34" charset="0"/>
                <a:cs typeface="Times New Roman" panose="02020603050405020304" pitchFamily="18" charset="0"/>
              </a:rPr>
              <a:t>and training </a:t>
            </a:r>
            <a:r>
              <a:rPr lang="en-US" sz="1300" dirty="0" smtClean="0">
                <a:latin typeface="Calibri" panose="020F0502020204030204" pitchFamily="34" charset="0"/>
                <a:ea typeface="Calibri" panose="020F0502020204030204" pitchFamily="34" charset="0"/>
                <a:cs typeface="Times New Roman" panose="02020603050405020304" pitchFamily="18" charset="0"/>
              </a:rPr>
              <a:t>to people</a:t>
            </a:r>
            <a:r>
              <a:rPr lang="en-US" sz="1300" baseline="0" dirty="0" smtClean="0">
                <a:latin typeface="Calibri" panose="020F0502020204030204" pitchFamily="34" charset="0"/>
                <a:ea typeface="Calibri" panose="020F0502020204030204" pitchFamily="34" charset="0"/>
                <a:cs typeface="Times New Roman" panose="02020603050405020304" pitchFamily="18" charset="0"/>
              </a:rPr>
              <a:t> living with diabetes</a:t>
            </a:r>
            <a:r>
              <a:rPr lang="en-US" sz="1300" dirty="0" smtClean="0">
                <a:latin typeface="Calibri" panose="020F0502020204030204" pitchFamily="34" charset="0"/>
                <a:ea typeface="Calibri" panose="020F0502020204030204" pitchFamily="34" charset="0"/>
                <a:cs typeface="Times New Roman" panose="02020603050405020304" pitchFamily="18" charset="0"/>
              </a:rPr>
              <a:t>. </a:t>
            </a:r>
            <a:endParaRPr lang="en-US" sz="1300" dirty="0" smtClean="0">
              <a:latin typeface="Times New Roman" panose="02020603050405020304" pitchFamily="18" charset="0"/>
              <a:ea typeface="Calibri" panose="020F0502020204030204" pitchFamily="34" charset="0"/>
            </a:endParaRPr>
          </a:p>
          <a:p>
            <a:pPr>
              <a:spcBef>
                <a:spcPts val="0"/>
              </a:spcBef>
              <a:spcAft>
                <a:spcPts val="0"/>
              </a:spcAft>
            </a:pPr>
            <a:endParaRPr lang="en-US" sz="1300" dirty="0" smtClean="0">
              <a:latin typeface="Times New Roman" panose="02020603050405020304" pitchFamily="18" charset="0"/>
              <a:ea typeface="Calibri" panose="020F0502020204030204" pitchFamily="34" charset="0"/>
            </a:endParaRPr>
          </a:p>
          <a:p>
            <a:pPr>
              <a:spcBef>
                <a:spcPts val="0"/>
              </a:spcBef>
              <a:spcAft>
                <a:spcPts val="0"/>
              </a:spcAft>
            </a:pPr>
            <a:r>
              <a:rPr lang="en-US" sz="1300" dirty="0" smtClean="0">
                <a:latin typeface="Times New Roman" panose="02020603050405020304" pitchFamily="18" charset="0"/>
                <a:ea typeface="Calibri" panose="020F0502020204030204" pitchFamily="34" charset="0"/>
              </a:rPr>
              <a:t>Here</a:t>
            </a:r>
            <a:r>
              <a:rPr lang="en-US" sz="1300" baseline="0" dirty="0" smtClean="0">
                <a:latin typeface="Times New Roman" panose="02020603050405020304" pitchFamily="18" charset="0"/>
                <a:ea typeface="Calibri" panose="020F0502020204030204" pitchFamily="34" charset="0"/>
              </a:rPr>
              <a:t> is a quote for Soyum Shah, charter member of the </a:t>
            </a: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Nairobi Phoenix Lions Club:</a:t>
            </a:r>
          </a:p>
          <a:p>
            <a:pPr>
              <a:spcBef>
                <a:spcPts val="0"/>
              </a:spcBef>
              <a:spcAft>
                <a:spcPts val="0"/>
              </a:spcAft>
            </a:pPr>
            <a:endParaRPr lang="en-US" sz="1300" dirty="0">
              <a:latin typeface="Times New Roman" panose="02020603050405020304" pitchFamily="18" charset="0"/>
              <a:ea typeface="Calibri" panose="020F0502020204030204" pitchFamily="34" charset="0"/>
            </a:endParaRPr>
          </a:p>
          <a:p>
            <a:pPr>
              <a:spcBef>
                <a:spcPts val="0"/>
              </a:spcBef>
              <a:spcAft>
                <a:spcPts val="0"/>
              </a:spcAft>
            </a:pPr>
            <a:r>
              <a:rPr lang="en-US" sz="1300" dirty="0">
                <a:latin typeface="Times New Roman" panose="02020603050405020304" pitchFamily="18" charset="0"/>
                <a:ea typeface="Calibri" panose="020F0502020204030204" pitchFamily="34" charset="0"/>
              </a:rPr>
              <a:t>"</a:t>
            </a:r>
            <a:r>
              <a:rPr lang="en-US" sz="1100" dirty="0">
                <a:latin typeface="Calibri" panose="020F0502020204030204" pitchFamily="34" charset="0"/>
                <a:ea typeface="Calibri" panose="020F0502020204030204" pitchFamily="34" charset="0"/>
              </a:rPr>
              <a:t>I care about </a:t>
            </a:r>
            <a:r>
              <a:rPr lang="en-US" sz="1100" dirty="0" smtClean="0">
                <a:latin typeface="Calibri" panose="020F0502020204030204" pitchFamily="34" charset="0"/>
                <a:ea typeface="Calibri" panose="020F0502020204030204" pitchFamily="34" charset="0"/>
              </a:rPr>
              <a:t>diabetes </a:t>
            </a:r>
            <a:r>
              <a:rPr lang="en-US" sz="1100" dirty="0">
                <a:latin typeface="Calibri" panose="020F0502020204030204" pitchFamily="34" charset="0"/>
                <a:ea typeface="Calibri" panose="020F0502020204030204" pitchFamily="34" charset="0"/>
              </a:rPr>
              <a:t>because my whole family is affected by it. I see my family members injecting themselves with insulin every day. Just like them, there are so many people around Africa and other parts of the world who do not even know they are suffering from this deadly disease</a:t>
            </a:r>
            <a:r>
              <a:rPr lang="en-US" sz="1100" dirty="0" smtClean="0">
                <a:latin typeface="Calibri" panose="020F0502020204030204" pitchFamily="34" charset="0"/>
                <a:ea typeface="Calibri" panose="020F0502020204030204" pitchFamily="34" charset="0"/>
              </a:rPr>
              <a:t>.”</a:t>
            </a:r>
            <a:endParaRPr lang="en-US" sz="1300" dirty="0">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2329511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3100" i="0" dirty="0"/>
              <a:t>What</a:t>
            </a:r>
            <a:r>
              <a:rPr lang="en-US" sz="3100" i="0" baseline="0" dirty="0"/>
              <a:t> started as Lion </a:t>
            </a:r>
            <a:r>
              <a:rPr lang="en-US" sz="3100" i="0" baseline="0" dirty="0" smtClean="0"/>
              <a:t>leaders </a:t>
            </a:r>
            <a:r>
              <a:rPr lang="en-US" sz="3100" i="0" baseline="0" dirty="0"/>
              <a:t>seizing an opportunity to meet community </a:t>
            </a:r>
            <a:r>
              <a:rPr lang="en-US" sz="3100" i="0" baseline="0" dirty="0" smtClean="0"/>
              <a:t>needs </a:t>
            </a:r>
            <a:r>
              <a:rPr lang="en-US" sz="3100" i="0" baseline="0" dirty="0"/>
              <a:t>by </a:t>
            </a:r>
            <a:r>
              <a:rPr lang="en-US" sz="3200" i="0" dirty="0">
                <a:latin typeface="Calibri" panose="020F0502020204030204" pitchFamily="34" charset="0"/>
                <a:ea typeface="Calibri" panose="020F0502020204030204" pitchFamily="34" charset="0"/>
                <a:cs typeface="Times New Roman" panose="02020603050405020304" pitchFamily="18" charset="0"/>
              </a:rPr>
              <a:t>providing diabetes education</a:t>
            </a:r>
            <a:r>
              <a:rPr lang="en-US" sz="3200" i="0" baseline="0" dirty="0">
                <a:latin typeface="Calibri" panose="020F0502020204030204" pitchFamily="34" charset="0"/>
                <a:ea typeface="Calibri" panose="020F0502020204030204" pitchFamily="34" charset="0"/>
                <a:cs typeface="Times New Roman" panose="02020603050405020304" pitchFamily="18" charset="0"/>
              </a:rPr>
              <a:t> and care, has grown into a movement, serving almost half a million people. </a:t>
            </a: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200" i="0" baseline="0" dirty="0">
                <a:latin typeface="Calibri" panose="020F0502020204030204" pitchFamily="34" charset="0"/>
                <a:ea typeface="Calibri" panose="020F0502020204030204" pitchFamily="34" charset="0"/>
                <a:cs typeface="Times New Roman" panose="02020603050405020304" pitchFamily="18" charset="0"/>
              </a:rPr>
              <a:t>As a result of </a:t>
            </a:r>
            <a:r>
              <a:rPr lang="en-US" sz="3200" i="0" baseline="0" dirty="0" smtClean="0">
                <a:latin typeface="Calibri" panose="020F0502020204030204" pitchFamily="34" charset="0"/>
                <a:ea typeface="Calibri" panose="020F0502020204030204" pitchFamily="34" charset="0"/>
                <a:cs typeface="Times New Roman" panose="02020603050405020304" pitchFamily="18" charset="0"/>
              </a:rPr>
              <a:t>this service</a:t>
            </a:r>
            <a:r>
              <a:rPr lang="en-US" sz="3200" i="0" baseline="0" dirty="0">
                <a:latin typeface="Calibri" panose="020F0502020204030204" pitchFamily="34" charset="0"/>
                <a:ea typeface="Calibri" panose="020F0502020204030204" pitchFamily="34" charset="0"/>
                <a:cs typeface="Times New Roman" panose="02020603050405020304" pitchFamily="18" charset="0"/>
              </a:rPr>
              <a:t>, </a:t>
            </a:r>
            <a:r>
              <a:rPr lang="en-US" sz="3200" i="0" baseline="0" dirty="0" smtClean="0">
                <a:latin typeface="Calibri" panose="020F0502020204030204" pitchFamily="34" charset="0"/>
                <a:ea typeface="Calibri" panose="020F0502020204030204" pitchFamily="34" charset="0"/>
                <a:cs typeface="Times New Roman" panose="02020603050405020304" pitchFamily="18" charset="0"/>
              </a:rPr>
              <a:t>almost </a:t>
            </a:r>
            <a:r>
              <a:rPr lang="en-US" sz="3200" i="0" baseline="0" dirty="0">
                <a:latin typeface="Calibri" panose="020F0502020204030204" pitchFamily="34" charset="0"/>
                <a:ea typeface="Calibri" panose="020F0502020204030204" pitchFamily="34" charset="0"/>
                <a:cs typeface="Times New Roman" panose="02020603050405020304" pitchFamily="18" charset="0"/>
              </a:rPr>
              <a:t>800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community members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local partners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have decided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become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Lions.</a:t>
            </a:r>
          </a:p>
          <a:p>
            <a:pPr marL="0" marR="0">
              <a:lnSpc>
                <a:spcPct val="107000"/>
              </a:lnSpc>
              <a:spcBef>
                <a:spcPts val="0"/>
              </a:spcBef>
              <a:spcAft>
                <a:spcPts val="0"/>
              </a:spcAft>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And among those new members are the next generation of Lion leaders.</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They not only saw the impact of service. They felt it. </a:t>
            </a: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072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impact of service is overwhelming. Service drives membership. And with more Lion members involved in our movement, there is more opportunity for leadership development</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I hope that you are inspired by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rPr>
              <a:t>the work being done by the Lions of Kenya. Lions are doing amazing work like this all over the world.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I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rPr>
              <a:t>encourage you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share this success story with Lions in your own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rPr>
              <a:t>district. Through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the power of Leadership, Membership and Service, you too can to rally the leaders in your community to make a lasting and sustainable difference. </a:t>
            </a:r>
            <a:endParaRPr lang="en-US" i="1" baseline="0" dirty="0"/>
          </a:p>
        </p:txBody>
      </p:sp>
    </p:spTree>
    <p:extLst>
      <p:ext uri="{BB962C8B-B14F-4D97-AF65-F5344CB8AC3E}">
        <p14:creationId xmlns:p14="http://schemas.microsoft.com/office/powerpoint/2010/main" val="874488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86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Global Action Team </a:t>
            </a:r>
            <a:r>
              <a:rPr lang="en-US" baseline="0" dirty="0" smtClean="0"/>
              <a:t>believes in a one-team </a:t>
            </a:r>
            <a:r>
              <a:rPr lang="en-US" baseline="0" dirty="0"/>
              <a:t>approach, working together to increase leadership development, </a:t>
            </a:r>
            <a:r>
              <a:rPr lang="en-US" baseline="0" dirty="0" smtClean="0"/>
              <a:t>enhance membership opportunities </a:t>
            </a:r>
            <a:r>
              <a:rPr lang="en-US" baseline="0" dirty="0"/>
              <a:t>and </a:t>
            </a:r>
            <a:r>
              <a:rPr lang="en-US" baseline="0" dirty="0" smtClean="0"/>
              <a:t>promote innovative, impactful </a:t>
            </a:r>
            <a:r>
              <a:rPr lang="en-US" baseline="0" dirty="0"/>
              <a:t>service </a:t>
            </a:r>
            <a:r>
              <a:rPr lang="en-US" baseline="0" dirty="0" smtClean="0"/>
              <a:t>projects in communities all over the world.</a:t>
            </a:r>
          </a:p>
          <a:p>
            <a:endParaRPr lang="en-US" baseline="0" dirty="0" smtClean="0"/>
          </a:p>
          <a:p>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Through teamwork, a small idea in a rural community can grow into the next big idea that impacts millions across a country. That’s the power of action. </a:t>
            </a:r>
            <a:endParaRPr lang="en-US" baseline="0" dirty="0"/>
          </a:p>
          <a:p>
            <a:endParaRPr lang="en-US" i="1" baseline="0" dirty="0"/>
          </a:p>
        </p:txBody>
      </p:sp>
    </p:spTree>
    <p:extLst>
      <p:ext uri="{BB962C8B-B14F-4D97-AF65-F5344CB8AC3E}">
        <p14:creationId xmlns:p14="http://schemas.microsoft.com/office/powerpoint/2010/main" val="229801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sz="1100" dirty="0" smtClean="0"/>
              <a:t>I’d like to share </a:t>
            </a:r>
            <a:r>
              <a:rPr lang="en-US" sz="1100" baseline="0" dirty="0" smtClean="0"/>
              <a:t>an example</a:t>
            </a:r>
            <a:r>
              <a:rPr lang="en-US" sz="1100" dirty="0" smtClean="0"/>
              <a:t> of how this one-team approach</a:t>
            </a:r>
            <a:r>
              <a:rPr lang="en-US" sz="1100" baseline="0" dirty="0" smtClean="0"/>
              <a:t> creates lasting impact through service. </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lang="en-US" sz="1100" baseline="0" dirty="0" smtClean="0"/>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sz="1100" baseline="0" dirty="0" smtClean="0"/>
              <a:t>The</a:t>
            </a:r>
            <a:r>
              <a:rPr lang="en-US" sz="1100" dirty="0" smtClean="0"/>
              <a:t> </a:t>
            </a:r>
            <a:r>
              <a:rPr lang="en-US" sz="1100" kern="1200" baseline="0" dirty="0" smtClean="0">
                <a:solidFill>
                  <a:schemeClr val="tx1"/>
                </a:solidFill>
                <a:effectLst/>
                <a:latin typeface="+mn-lt"/>
                <a:ea typeface="ヒラギノ角ゴ Pro W3" charset="0"/>
                <a:cs typeface="ヒラギノ角ゴ Pro W3" charset="0"/>
              </a:rPr>
              <a:t>Lions </a:t>
            </a:r>
            <a:r>
              <a:rPr lang="en-US" sz="1100" kern="1200" baseline="0" dirty="0">
                <a:solidFill>
                  <a:schemeClr val="tx1"/>
                </a:solidFill>
                <a:effectLst/>
                <a:latin typeface="+mn-lt"/>
                <a:ea typeface="ヒラギノ角ゴ Pro W3" charset="0"/>
                <a:cs typeface="ヒラギノ角ゴ Pro W3" charset="0"/>
              </a:rPr>
              <a:t>of Kenya are bringing awareness to the public about diabetes prevention and control</a:t>
            </a:r>
            <a:r>
              <a:rPr lang="en-US" sz="1100" kern="1200" baseline="0" dirty="0" smtClean="0">
                <a:solidFill>
                  <a:schemeClr val="tx1"/>
                </a:solidFill>
                <a:effectLst/>
                <a:latin typeface="+mn-lt"/>
                <a:ea typeface="ヒラギノ角ゴ Pro W3" charset="0"/>
                <a:cs typeface="ヒラギノ角ゴ Pro W3" charset="0"/>
              </a:rPr>
              <a:t>. </a:t>
            </a:r>
            <a:r>
              <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ヒラギノ角ゴ Pro W3" charset="0"/>
                <a:cs typeface="Arial" panose="020B0604020202020204" pitchFamily="34" charset="0"/>
              </a:rPr>
              <a:t>They began </a:t>
            </a:r>
            <a:r>
              <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working in diabetes 10 years ago but seeing the need expanding to surrounding communities, they have expanded their efforts considerably in the past few years.  </a:t>
            </a:r>
          </a:p>
          <a:p>
            <a:endParaRPr lang="en-US" sz="1100" dirty="0"/>
          </a:p>
          <a:p>
            <a:endParaRPr lang="en-US" sz="1100" dirty="0"/>
          </a:p>
          <a:p>
            <a:endParaRPr lang="en-US" sz="1100" dirty="0"/>
          </a:p>
          <a:p>
            <a:endParaRPr lang="en-US" sz="1100" dirty="0"/>
          </a:p>
          <a:p>
            <a:endParaRPr lang="en-US" sz="1100" dirty="0"/>
          </a:p>
        </p:txBody>
      </p:sp>
    </p:spTree>
    <p:extLst>
      <p:ext uri="{BB962C8B-B14F-4D97-AF65-F5344CB8AC3E}">
        <p14:creationId xmlns:p14="http://schemas.microsoft.com/office/powerpoint/2010/main" val="333583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Global Action Team leaders saw the opportunity to expand the care they were providing. Through their existing partnerships with The Lions Sight First Eye Hospital and M.P. Shah Hospital in Nairobi GAT leaders conceived the idea for Lions Diabetes Care Centers, and opened the first center in April 2017.</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273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eaLnBrk="1" hangingPunct="1">
              <a:lnSpc>
                <a:spcPts val="2391"/>
              </a:lnSpc>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Lions leveraged professional expertise, partnerships with healthcare providers</a:t>
            </a:r>
            <a:r>
              <a:rPr lang="en-US" sz="1200" baseline="0" dirty="0">
                <a:latin typeface="Calibri" panose="020F0502020204030204" pitchFamily="34" charset="0"/>
                <a:ea typeface="Calibri" panose="020F0502020204030204" pitchFamily="34" charset="0"/>
                <a:cs typeface="Times New Roman" panose="02020603050405020304" pitchFamily="18" charset="0"/>
              </a:rPr>
              <a:t> and </a:t>
            </a:r>
            <a:r>
              <a:rPr lang="en-US" sz="1200" dirty="0">
                <a:latin typeface="Calibri" panose="020F0502020204030204" pitchFamily="34" charset="0"/>
                <a:ea typeface="Calibri" panose="020F0502020204030204" pitchFamily="34" charset="0"/>
                <a:cs typeface="Times New Roman" panose="02020603050405020304" pitchFamily="18" charset="0"/>
              </a:rPr>
              <a:t>Lions hospitals and diabetes centers.  They </a:t>
            </a:r>
            <a:r>
              <a:rPr lang="en-US" sz="1200" dirty="0" smtClean="0">
                <a:latin typeface="Calibri" panose="020F0502020204030204" pitchFamily="34" charset="0"/>
                <a:ea typeface="Calibri" panose="020F0502020204030204" pitchFamily="34" charset="0"/>
                <a:cs typeface="Times New Roman" panose="02020603050405020304" pitchFamily="18" charset="0"/>
              </a:rPr>
              <a:t>now provide </a:t>
            </a:r>
            <a:r>
              <a:rPr lang="en-US" sz="1200" dirty="0">
                <a:latin typeface="Calibri" panose="020F0502020204030204" pitchFamily="34" charset="0"/>
                <a:ea typeface="Calibri" panose="020F0502020204030204" pitchFamily="34" charset="0"/>
                <a:cs typeface="Times New Roman" panose="02020603050405020304" pitchFamily="18" charset="0"/>
              </a:rPr>
              <a:t>comprehensive screenings, </a:t>
            </a:r>
            <a:r>
              <a:rPr lang="en-US" sz="1200" dirty="0" smtClean="0">
                <a:latin typeface="Calibri" panose="020F0502020204030204" pitchFamily="34" charset="0"/>
                <a:ea typeface="Calibri" panose="020F0502020204030204" pitchFamily="34" charset="0"/>
                <a:cs typeface="Times New Roman" panose="02020603050405020304" pitchFamily="18" charset="0"/>
              </a:rPr>
              <a:t>ensure</a:t>
            </a:r>
            <a:r>
              <a:rPr lang="en-US" sz="1200" baseline="0" dirty="0" smtClean="0">
                <a:latin typeface="Calibri" panose="020F0502020204030204" pitchFamily="34" charset="0"/>
                <a:ea typeface="Calibri" panose="020F0502020204030204" pitchFamily="34" charset="0"/>
                <a:cs typeface="Times New Roman" panose="02020603050405020304" pitchFamily="18" charset="0"/>
              </a:rPr>
              <a:t> </a:t>
            </a:r>
            <a:r>
              <a:rPr lang="en-US" sz="1200" dirty="0" smtClean="0">
                <a:latin typeface="Calibri" panose="020F0502020204030204" pitchFamily="34" charset="0"/>
                <a:ea typeface="Calibri" panose="020F0502020204030204" pitchFamily="34" charset="0"/>
                <a:cs typeface="Times New Roman" panose="02020603050405020304" pitchFamily="18" charset="0"/>
              </a:rPr>
              <a:t>follow-up care </a:t>
            </a:r>
            <a:r>
              <a:rPr lang="en-US" sz="1200" dirty="0">
                <a:latin typeface="Calibri" panose="020F0502020204030204" pitchFamily="34" charset="0"/>
                <a:ea typeface="Calibri" panose="020F0502020204030204" pitchFamily="34" charset="0"/>
                <a:cs typeface="Times New Roman" panose="02020603050405020304" pitchFamily="18" charset="0"/>
              </a:rPr>
              <a:t>and create outstanding educational materials and resources.</a:t>
            </a:r>
            <a:endParaRPr lang="en-US" sz="1200" kern="0" dirty="0">
              <a:solidFill>
                <a:prstClr val="white">
                  <a:lumMod val="95000"/>
                </a:prstClr>
              </a:solidFill>
              <a:cs typeface="Arial" charset="0"/>
            </a:endParaRPr>
          </a:p>
          <a:p>
            <a:pPr defTabSz="874441" eaLnBrk="1" hangingPunct="1">
              <a:lnSpc>
                <a:spcPts val="2391"/>
              </a:lnSpc>
              <a:spcBef>
                <a:spcPts val="0"/>
              </a:spcBef>
              <a:spcAft>
                <a:spcPts val="0"/>
              </a:spcAft>
            </a:pPr>
            <a:endParaRPr lang="en-US" sz="1200" kern="0" dirty="0">
              <a:solidFill>
                <a:prstClr val="white">
                  <a:lumMod val="95000"/>
                </a:prstClr>
              </a:solidFill>
              <a:cs typeface="Arial" charset="0"/>
            </a:endParaRPr>
          </a:p>
          <a:p>
            <a:endParaRPr lang="en-US" dirty="0"/>
          </a:p>
        </p:txBody>
      </p:sp>
    </p:spTree>
    <p:extLst>
      <p:ext uri="{BB962C8B-B14F-4D97-AF65-F5344CB8AC3E}">
        <p14:creationId xmlns:p14="http://schemas.microsoft.com/office/powerpoint/2010/main" val="2524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Each pillar of the Global Action </a:t>
            </a:r>
            <a:r>
              <a:rPr lang="en-US" i="0" dirty="0" smtClean="0"/>
              <a:t>Team</a:t>
            </a:r>
            <a:r>
              <a:rPr lang="en-US" i="0" baseline="0" dirty="0" smtClean="0"/>
              <a:t>- leadership, membership and service- played an important role in expanding </a:t>
            </a:r>
            <a:r>
              <a:rPr lang="en-US" i="0" baseline="0" dirty="0"/>
              <a:t>diabetes education, </a:t>
            </a:r>
            <a:r>
              <a:rPr lang="en-US" i="0" baseline="0" dirty="0" smtClean="0"/>
              <a:t>screenings and continuing care </a:t>
            </a:r>
            <a:r>
              <a:rPr lang="en-US" i="0" baseline="0" dirty="0"/>
              <a:t>to those most in need. </a:t>
            </a:r>
            <a:endParaRPr lang="en-US" i="0" baseline="0" dirty="0" smtClean="0"/>
          </a:p>
          <a:p>
            <a:endParaRPr lang="en-US" i="0" baseline="0" dirty="0" smtClean="0"/>
          </a:p>
          <a:p>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Here’s how the GAT brought together service, leadership development and membership to multiply their impact in Nairobi</a:t>
            </a:r>
            <a:endParaRPr lang="en-US" i="0" dirty="0"/>
          </a:p>
        </p:txBody>
      </p:sp>
    </p:spTree>
    <p:extLst>
      <p:ext uri="{BB962C8B-B14F-4D97-AF65-F5344CB8AC3E}">
        <p14:creationId xmlns:p14="http://schemas.microsoft.com/office/powerpoint/2010/main" val="197973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eaLnBrk="1" hangingPunct="1">
              <a:lnSpc>
                <a:spcPts val="2391"/>
              </a:lnSpc>
              <a:spcBef>
                <a:spcPct val="20000"/>
              </a:spcBef>
              <a:spcAft>
                <a:spcPts val="574"/>
              </a:spcAft>
              <a:defRPr/>
            </a:pPr>
            <a:r>
              <a:rPr lang="en-US" sz="1700" kern="0" dirty="0" smtClean="0">
                <a:solidFill>
                  <a:srgbClr val="000000">
                    <a:lumMod val="50000"/>
                    <a:lumOff val="50000"/>
                  </a:srgbClr>
                </a:solidFill>
                <a:latin typeface="Arial" panose="020B0604020202020204" pitchFamily="34" charset="0"/>
                <a:cs typeface="Arial" panose="020B0604020202020204" pitchFamily="34" charset="0"/>
              </a:rPr>
              <a:t>Service -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Lions hosted diabetes screenings at hospitals, schools, business, rural and poor areas for all Kenyans. </a:t>
            </a:r>
            <a:r>
              <a:rPr lang="en-US" sz="1700" kern="0" dirty="0" smtClean="0">
                <a:solidFill>
                  <a:srgbClr val="000000">
                    <a:lumMod val="50000"/>
                    <a:lumOff val="50000"/>
                  </a:srgbClr>
                </a:solidFill>
                <a:effectLst/>
                <a:latin typeface="Arial" panose="020B0604020202020204" pitchFamily="34" charset="0"/>
                <a:ea typeface="Calibri" panose="020F0502020204030204" pitchFamily="34" charset="0"/>
                <a:cs typeface="Arial" panose="020B0604020202020204" pitchFamily="34" charset="0"/>
              </a:rPr>
              <a:t>E</a:t>
            </a:r>
            <a:r>
              <a:rPr lang="en-US" sz="1700" kern="0" dirty="0" smtClean="0">
                <a:solidFill>
                  <a:srgbClr val="000000">
                    <a:lumMod val="50000"/>
                    <a:lumOff val="50000"/>
                  </a:srgbClr>
                </a:solidFill>
                <a:latin typeface="Arial" panose="020B0604020202020204" pitchFamily="34" charset="0"/>
                <a:cs typeface="Arial" panose="020B0604020202020204" pitchFamily="34" charset="0"/>
              </a:rPr>
              <a:t>ducational materials</a:t>
            </a:r>
            <a:r>
              <a:rPr lang="en-US" sz="1700" kern="0" baseline="0" dirty="0" smtClean="0">
                <a:solidFill>
                  <a:srgbClr val="000000">
                    <a:lumMod val="50000"/>
                    <a:lumOff val="50000"/>
                  </a:srgbClr>
                </a:solidFill>
                <a:latin typeface="Arial" panose="020B0604020202020204" pitchFamily="34" charset="0"/>
                <a:cs typeface="Arial" panose="020B0604020202020204" pitchFamily="34" charset="0"/>
              </a:rPr>
              <a:t> were distributed</a:t>
            </a:r>
            <a:r>
              <a:rPr lang="en-US" sz="1700" kern="0" dirty="0" smtClean="0">
                <a:solidFill>
                  <a:srgbClr val="000000">
                    <a:lumMod val="50000"/>
                    <a:lumOff val="50000"/>
                  </a:srgbClr>
                </a:solidFill>
                <a:latin typeface="Arial" panose="020B0604020202020204" pitchFamily="34" charset="0"/>
                <a:cs typeface="Arial" panose="020B0604020202020204" pitchFamily="34" charset="0"/>
              </a:rPr>
              <a:t>, and those who were diagnosed</a:t>
            </a:r>
            <a:r>
              <a:rPr lang="en-US" sz="1700" kern="0" baseline="0" dirty="0" smtClean="0">
                <a:solidFill>
                  <a:srgbClr val="000000">
                    <a:lumMod val="50000"/>
                    <a:lumOff val="50000"/>
                  </a:srgbClr>
                </a:solidFill>
                <a:latin typeface="Arial" panose="020B0604020202020204" pitchFamily="34" charset="0"/>
                <a:cs typeface="Arial" panose="020B0604020202020204" pitchFamily="34" charset="0"/>
              </a:rPr>
              <a:t> or at risk of diabetes</a:t>
            </a:r>
            <a:r>
              <a:rPr lang="en-US" sz="1700" kern="0" dirty="0" smtClean="0">
                <a:solidFill>
                  <a:srgbClr val="000000">
                    <a:lumMod val="50000"/>
                    <a:lumOff val="50000"/>
                  </a:srgbClr>
                </a:solidFill>
                <a:latin typeface="Arial" panose="020B0604020202020204" pitchFamily="34" charset="0"/>
                <a:cs typeface="Arial" panose="020B0604020202020204" pitchFamily="34" charset="0"/>
              </a:rPr>
              <a:t> were</a:t>
            </a:r>
            <a:r>
              <a:rPr lang="en-US" sz="1700" kern="0" baseline="0" dirty="0" smtClean="0">
                <a:solidFill>
                  <a:srgbClr val="000000">
                    <a:lumMod val="50000"/>
                    <a:lumOff val="50000"/>
                  </a:srgbClr>
                </a:solidFill>
                <a:latin typeface="Arial" panose="020B0604020202020204" pitchFamily="34" charset="0"/>
                <a:cs typeface="Arial" panose="020B0604020202020204" pitchFamily="34" charset="0"/>
              </a:rPr>
              <a:t> </a:t>
            </a:r>
            <a:r>
              <a:rPr lang="en-US" sz="1700" kern="0" dirty="0" smtClean="0">
                <a:solidFill>
                  <a:srgbClr val="000000">
                    <a:lumMod val="50000"/>
                    <a:lumOff val="50000"/>
                  </a:srgbClr>
                </a:solidFill>
                <a:latin typeface="Arial" panose="020B0604020202020204" pitchFamily="34" charset="0"/>
                <a:cs typeface="Arial" panose="020B0604020202020204" pitchFamily="34" charset="0"/>
              </a:rPr>
              <a:t>connected </a:t>
            </a:r>
            <a:r>
              <a:rPr lang="en-US" sz="1700" kern="0" dirty="0">
                <a:solidFill>
                  <a:srgbClr val="000000">
                    <a:lumMod val="50000"/>
                    <a:lumOff val="50000"/>
                  </a:srgbClr>
                </a:solidFill>
                <a:latin typeface="Arial" panose="020B0604020202020204" pitchFamily="34" charset="0"/>
                <a:cs typeface="Arial" panose="020B0604020202020204" pitchFamily="34" charset="0"/>
              </a:rPr>
              <a:t>to health support services, </a:t>
            </a:r>
            <a:r>
              <a:rPr lang="en-US" sz="1700" kern="0" dirty="0" smtClean="0">
                <a:solidFill>
                  <a:srgbClr val="000000">
                    <a:lumMod val="50000"/>
                    <a:lumOff val="50000"/>
                  </a:srgbClr>
                </a:solidFill>
                <a:latin typeface="Arial" panose="020B0604020202020204" pitchFamily="34" charset="0"/>
                <a:cs typeface="Arial" panose="020B0604020202020204" pitchFamily="34" charset="0"/>
              </a:rPr>
              <a:t>which including </a:t>
            </a:r>
            <a:r>
              <a:rPr lang="en-US" sz="1700" kern="0" dirty="0">
                <a:solidFill>
                  <a:srgbClr val="000000">
                    <a:lumMod val="50000"/>
                    <a:lumOff val="50000"/>
                  </a:srgbClr>
                </a:solidFill>
                <a:latin typeface="Arial" panose="020B0604020202020204" pitchFamily="34" charset="0"/>
                <a:cs typeface="Arial" panose="020B0604020202020204" pitchFamily="34" charset="0"/>
              </a:rPr>
              <a:t>follow-up </a:t>
            </a:r>
            <a:r>
              <a:rPr lang="en-US" sz="1700" kern="0" smtClean="0">
                <a:solidFill>
                  <a:srgbClr val="000000">
                    <a:lumMod val="50000"/>
                    <a:lumOff val="50000"/>
                  </a:srgbClr>
                </a:solidFill>
                <a:latin typeface="Arial" panose="020B0604020202020204" pitchFamily="34" charset="0"/>
                <a:cs typeface="Arial" panose="020B0604020202020204" pitchFamily="34" charset="0"/>
              </a:rPr>
              <a:t>and on-going care</a:t>
            </a:r>
            <a:r>
              <a:rPr lang="en-US" sz="1700" kern="0" dirty="0" smtClean="0">
                <a:solidFill>
                  <a:srgbClr val="000000">
                    <a:lumMod val="50000"/>
                    <a:lumOff val="50000"/>
                  </a:srgbClr>
                </a:solidFill>
                <a:latin typeface="Arial" panose="020B0604020202020204" pitchFamily="34" charset="0"/>
                <a:cs typeface="Arial" panose="020B0604020202020204" pitchFamily="34" charset="0"/>
              </a:rPr>
              <a:t>.</a:t>
            </a:r>
            <a:endParaRPr lang="en-US" sz="1700" kern="0" dirty="0">
              <a:solidFill>
                <a:srgbClr val="000000">
                  <a:lumMod val="50000"/>
                  <a:lumOff val="50000"/>
                </a:srgb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249447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74441" eaLnBrk="1" hangingPunct="1">
              <a:lnSpc>
                <a:spcPts val="1721"/>
              </a:lnSpc>
              <a:spcBef>
                <a:spcPct val="0"/>
              </a:spcBef>
            </a:pPr>
            <a:r>
              <a:rPr lang="en-US" sz="1500" dirty="0">
                <a:solidFill>
                  <a:srgbClr val="33373B"/>
                </a:solidFill>
                <a:latin typeface="Arial" charset="0"/>
                <a:ea typeface="ヒラギノ角ゴ Pro W3" pitchFamily="125" charset="-128"/>
                <a:cs typeface="Arial" charset="0"/>
              </a:rPr>
              <a:t>Leadership </a:t>
            </a:r>
            <a:r>
              <a:rPr lang="en-US" sz="1500" dirty="0" smtClean="0">
                <a:solidFill>
                  <a:srgbClr val="33373B"/>
                </a:solidFill>
                <a:latin typeface="Arial" charset="0"/>
                <a:ea typeface="ヒラギノ角ゴ Pro W3" pitchFamily="125" charset="-128"/>
                <a:cs typeface="Arial" charset="0"/>
              </a:rPr>
              <a:t>is </a:t>
            </a:r>
            <a:r>
              <a:rPr lang="en-US" sz="1500" dirty="0">
                <a:solidFill>
                  <a:srgbClr val="33373B"/>
                </a:solidFill>
                <a:latin typeface="Arial" charset="0"/>
                <a:ea typeface="ヒラギノ角ゴ Pro W3" pitchFamily="125" charset="-128"/>
                <a:cs typeface="Arial" charset="0"/>
              </a:rPr>
              <a:t>identifying and </a:t>
            </a:r>
            <a:r>
              <a:rPr lang="en-US" sz="1500" dirty="0" smtClean="0">
                <a:solidFill>
                  <a:srgbClr val="33373B"/>
                </a:solidFill>
                <a:latin typeface="Arial" charset="0"/>
                <a:ea typeface="ヒラギノ角ゴ Pro W3" pitchFamily="125" charset="-128"/>
                <a:cs typeface="Arial" charset="0"/>
              </a:rPr>
              <a:t>providing opportunities </a:t>
            </a:r>
            <a:r>
              <a:rPr lang="en-US" sz="1500" dirty="0">
                <a:solidFill>
                  <a:srgbClr val="33373B"/>
                </a:solidFill>
                <a:latin typeface="Arial" charset="0"/>
                <a:ea typeface="ヒラギノ角ゴ Pro W3" pitchFamily="125" charset="-128"/>
                <a:cs typeface="Arial" charset="0"/>
              </a:rPr>
              <a:t>to lead. Global Action Team leaders in Kenya </a:t>
            </a:r>
            <a:r>
              <a:rPr lang="en-US" sz="1500" dirty="0" smtClean="0">
                <a:solidFill>
                  <a:srgbClr val="33373B"/>
                </a:solidFill>
                <a:latin typeface="Arial" charset="0"/>
                <a:ea typeface="ヒラギノ角ゴ Pro W3" pitchFamily="125" charset="-128"/>
                <a:cs typeface="Arial" charset="0"/>
              </a:rPr>
              <a:t>recognized that the </a:t>
            </a:r>
            <a:r>
              <a:rPr lang="en-US" sz="1500" dirty="0">
                <a:solidFill>
                  <a:srgbClr val="33373B"/>
                </a:solidFill>
                <a:latin typeface="Arial" charset="0"/>
                <a:ea typeface="ヒラギノ角ゴ Pro W3" pitchFamily="125" charset="-128"/>
                <a:cs typeface="Arial" charset="0"/>
              </a:rPr>
              <a:t>diabetes care centers </a:t>
            </a:r>
            <a:r>
              <a:rPr lang="en-US" sz="1500" dirty="0" smtClean="0">
                <a:solidFill>
                  <a:srgbClr val="33373B"/>
                </a:solidFill>
                <a:latin typeface="Arial" charset="0"/>
                <a:ea typeface="ヒラギノ角ゴ Pro W3" pitchFamily="125" charset="-128"/>
                <a:cs typeface="Arial" charset="0"/>
              </a:rPr>
              <a:t>teams are leaders</a:t>
            </a:r>
            <a:r>
              <a:rPr lang="en-US" sz="1500" baseline="0" dirty="0" smtClean="0">
                <a:solidFill>
                  <a:srgbClr val="33373B"/>
                </a:solidFill>
                <a:latin typeface="Arial" charset="0"/>
                <a:ea typeface="ヒラギノ角ゴ Pro W3" pitchFamily="125" charset="-128"/>
                <a:cs typeface="Arial" charset="0"/>
              </a:rPr>
              <a:t> and provided </a:t>
            </a:r>
            <a:r>
              <a:rPr lang="en-US" sz="1500" dirty="0" smtClean="0">
                <a:solidFill>
                  <a:srgbClr val="33373B"/>
                </a:solidFill>
                <a:latin typeface="Arial" charset="0"/>
                <a:ea typeface="ヒラギノ角ゴ Pro W3" pitchFamily="125" charset="-128"/>
                <a:cs typeface="Arial" charset="0"/>
              </a:rPr>
              <a:t>internal </a:t>
            </a:r>
            <a:r>
              <a:rPr lang="en-US" sz="1500" dirty="0">
                <a:solidFill>
                  <a:srgbClr val="33373B"/>
                </a:solidFill>
                <a:latin typeface="Arial" charset="0"/>
                <a:ea typeface="ヒラギノ角ゴ Pro W3" pitchFamily="125" charset="-128"/>
                <a:cs typeface="Arial" charset="0"/>
              </a:rPr>
              <a:t>and external training opportunities for staff and medical students. </a:t>
            </a:r>
            <a:r>
              <a:rPr lang="en-US" sz="1500" dirty="0" smtClean="0">
                <a:solidFill>
                  <a:srgbClr val="33373B"/>
                </a:solidFill>
                <a:latin typeface="Arial" charset="0"/>
                <a:ea typeface="ヒラギノ角ゴ Pro W3" pitchFamily="125" charset="-128"/>
                <a:cs typeface="Arial" charset="0"/>
              </a:rPr>
              <a:t> These trainings ensured</a:t>
            </a:r>
            <a:r>
              <a:rPr lang="en-US" sz="1500" baseline="0" dirty="0" smtClean="0">
                <a:solidFill>
                  <a:srgbClr val="33373B"/>
                </a:solidFill>
                <a:latin typeface="Arial" charset="0"/>
                <a:ea typeface="ヒラギノ角ゴ Pro W3" pitchFamily="125" charset="-128"/>
                <a:cs typeface="Arial" charset="0"/>
              </a:rPr>
              <a:t> the teams were prepared to support the community.</a:t>
            </a:r>
            <a:endParaRPr lang="en-US" sz="1500" dirty="0">
              <a:solidFill>
                <a:srgbClr val="33373B"/>
              </a:solidFill>
              <a:latin typeface="Arial" charset="0"/>
              <a:ea typeface="ヒラギノ角ゴ Pro W3" pitchFamily="125" charset="-128"/>
              <a:cs typeface="Arial" charset="0"/>
            </a:endParaRPr>
          </a:p>
          <a:p>
            <a:pPr defTabSz="874441" eaLnBrk="1" hangingPunct="1">
              <a:lnSpc>
                <a:spcPts val="1721"/>
              </a:lnSpc>
              <a:spcBef>
                <a:spcPct val="0"/>
              </a:spcBef>
            </a:pPr>
            <a:endParaRPr lang="en-US" sz="1500" dirty="0">
              <a:solidFill>
                <a:srgbClr val="33373B"/>
              </a:solidFill>
              <a:latin typeface="Arial" charset="0"/>
              <a:ea typeface="ヒラギノ角ゴ Pro W3" pitchFamily="125" charset="-128"/>
              <a:cs typeface="Arial" charset="0"/>
            </a:endParaRPr>
          </a:p>
          <a:p>
            <a:pPr defTabSz="874441" eaLnBrk="1" hangingPunct="1">
              <a:lnSpc>
                <a:spcPts val="1721"/>
              </a:lnSpc>
              <a:spcBef>
                <a:spcPct val="0"/>
              </a:spcBef>
            </a:pPr>
            <a:r>
              <a:rPr lang="en-US" sz="1500" dirty="0">
                <a:solidFill>
                  <a:srgbClr val="33373B"/>
                </a:solidFill>
                <a:latin typeface="Arial" charset="0"/>
                <a:ea typeface="ヒラギノ角ゴ Pro W3" pitchFamily="125" charset="-128"/>
                <a:cs typeface="Arial" charset="0"/>
              </a:rPr>
              <a:t>Trainings include:</a:t>
            </a:r>
          </a:p>
          <a:p>
            <a:pPr defTabSz="874441" eaLnBrk="1" hangingPunct="1">
              <a:lnSpc>
                <a:spcPts val="1721"/>
              </a:lnSpc>
              <a:spcBef>
                <a:spcPct val="0"/>
              </a:spcBef>
            </a:pPr>
            <a:endParaRPr lang="en-US" sz="1500" b="1" dirty="0">
              <a:solidFill>
                <a:srgbClr val="33373B"/>
              </a:solidFill>
              <a:latin typeface="Arial" charset="0"/>
              <a:ea typeface="ヒラギノ角ゴ Pro W3" pitchFamily="125" charset="-128"/>
              <a:cs typeface="Arial" charset="0"/>
            </a:endParaRPr>
          </a:p>
          <a:p>
            <a:pPr defTabSz="874441" eaLnBrk="1" hangingPunct="1">
              <a:lnSpc>
                <a:spcPts val="1721"/>
              </a:lnSpc>
              <a:spcBef>
                <a:spcPct val="0"/>
              </a:spcBef>
            </a:pPr>
            <a:r>
              <a:rPr lang="en-US" sz="1500" b="1" dirty="0">
                <a:solidFill>
                  <a:srgbClr val="33373B"/>
                </a:solidFill>
                <a:latin typeface="Arial" charset="0"/>
                <a:ea typeface="ヒラギノ角ゴ Pro W3" pitchFamily="125" charset="-128"/>
                <a:cs typeface="Arial" charset="0"/>
              </a:rPr>
              <a:t>1</a:t>
            </a:r>
            <a:r>
              <a:rPr lang="en-US" sz="1500" b="1" dirty="0" smtClean="0">
                <a:solidFill>
                  <a:srgbClr val="33373B"/>
                </a:solidFill>
                <a:latin typeface="Arial" charset="0"/>
                <a:ea typeface="ヒラギノ角ゴ Pro W3" pitchFamily="125" charset="-128"/>
                <a:cs typeface="Arial" charset="0"/>
              </a:rPr>
              <a:t>.   </a:t>
            </a:r>
            <a:r>
              <a:rPr lang="en-US" sz="1500" dirty="0">
                <a:solidFill>
                  <a:srgbClr val="33373B"/>
                </a:solidFill>
                <a:latin typeface="Arial" charset="0"/>
                <a:ea typeface="ヒラギノ角ゴ Pro W3" pitchFamily="125" charset="-128"/>
                <a:cs typeface="Arial" charset="0"/>
              </a:rPr>
              <a:t>Certified Diabetes Educator Trainings</a:t>
            </a:r>
          </a:p>
          <a:p>
            <a:pPr defTabSz="874441" eaLnBrk="1" hangingPunct="1">
              <a:lnSpc>
                <a:spcPts val="1721"/>
              </a:lnSpc>
              <a:spcBef>
                <a:spcPct val="0"/>
              </a:spcBef>
            </a:pPr>
            <a:r>
              <a:rPr lang="en-US" sz="1500" b="1" dirty="0">
                <a:solidFill>
                  <a:srgbClr val="33373B"/>
                </a:solidFill>
                <a:latin typeface="Arial" charset="0"/>
                <a:ea typeface="ヒラギノ角ゴ Pro W3" pitchFamily="125" charset="-128"/>
                <a:cs typeface="Arial" charset="0"/>
              </a:rPr>
              <a:t>2</a:t>
            </a:r>
            <a:r>
              <a:rPr lang="en-US" sz="1500" b="1" dirty="0" smtClean="0">
                <a:solidFill>
                  <a:srgbClr val="33373B"/>
                </a:solidFill>
                <a:latin typeface="Arial" charset="0"/>
                <a:ea typeface="ヒラギノ角ゴ Pro W3" pitchFamily="125" charset="-128"/>
                <a:cs typeface="Arial" charset="0"/>
              </a:rPr>
              <a:t>.   </a:t>
            </a:r>
            <a:r>
              <a:rPr lang="en-US" sz="1500" dirty="0">
                <a:solidFill>
                  <a:srgbClr val="33373B"/>
                </a:solidFill>
                <a:latin typeface="Arial" charset="0"/>
                <a:ea typeface="ヒラギノ角ゴ Pro W3" pitchFamily="125" charset="-128"/>
                <a:cs typeface="Arial" charset="0"/>
              </a:rPr>
              <a:t>Peer Leader Training for </a:t>
            </a:r>
            <a:br>
              <a:rPr lang="en-US" sz="1500" dirty="0">
                <a:solidFill>
                  <a:srgbClr val="33373B"/>
                </a:solidFill>
                <a:latin typeface="Arial" charset="0"/>
                <a:ea typeface="ヒラギノ角ゴ Pro W3" pitchFamily="125" charset="-128"/>
                <a:cs typeface="Arial" charset="0"/>
              </a:rPr>
            </a:br>
            <a:r>
              <a:rPr lang="en-US" sz="1500" dirty="0">
                <a:solidFill>
                  <a:srgbClr val="33373B"/>
                </a:solidFill>
                <a:latin typeface="Arial" charset="0"/>
                <a:ea typeface="ヒラギノ角ゴ Pro W3" pitchFamily="125" charset="-128"/>
                <a:cs typeface="Arial" charset="0"/>
              </a:rPr>
              <a:t>      Diabetes Support Groups (DSG)</a:t>
            </a:r>
          </a:p>
          <a:p>
            <a:pPr defTabSz="874441" eaLnBrk="1" hangingPunct="1">
              <a:lnSpc>
                <a:spcPts val="1721"/>
              </a:lnSpc>
              <a:spcBef>
                <a:spcPct val="0"/>
              </a:spcBef>
            </a:pPr>
            <a:r>
              <a:rPr lang="en-US" sz="1500" b="1" dirty="0">
                <a:solidFill>
                  <a:srgbClr val="33373B"/>
                </a:solidFill>
                <a:latin typeface="Arial" charset="0"/>
                <a:ea typeface="ヒラギノ角ゴ Pro W3" pitchFamily="125" charset="-128"/>
                <a:cs typeface="Arial" charset="0"/>
              </a:rPr>
              <a:t>3</a:t>
            </a:r>
            <a:r>
              <a:rPr lang="en-US" sz="1500" b="1" smtClean="0">
                <a:solidFill>
                  <a:srgbClr val="33373B"/>
                </a:solidFill>
                <a:latin typeface="Arial" charset="0"/>
                <a:ea typeface="ヒラギノ角ゴ Pro W3" pitchFamily="125" charset="-128"/>
                <a:cs typeface="Arial" charset="0"/>
              </a:rPr>
              <a:t>.   </a:t>
            </a:r>
            <a:r>
              <a:rPr lang="en-US" sz="1500" dirty="0">
                <a:solidFill>
                  <a:srgbClr val="33373B"/>
                </a:solidFill>
                <a:latin typeface="Arial" charset="0"/>
                <a:ea typeface="ヒラギノ角ゴ Pro W3" pitchFamily="125" charset="-128"/>
                <a:cs typeface="Arial" charset="0"/>
              </a:rPr>
              <a:t>Outreach and education trainings</a:t>
            </a:r>
          </a:p>
        </p:txBody>
      </p:sp>
    </p:spTree>
    <p:extLst>
      <p:ext uri="{BB962C8B-B14F-4D97-AF65-F5344CB8AC3E}">
        <p14:creationId xmlns:p14="http://schemas.microsoft.com/office/powerpoint/2010/main" val="24455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Lions of Kenya mobilized their existing membership with outside partners and members of the community during World Diabetes Day in November 2017.  They served together, raising awareness during the lead-up to service on World Diabetes Day. From that shared experience a new specialty club was chartered with a vision to educate and create more diabetes awareness in the community. </a:t>
            </a:r>
            <a:endParaRPr lang="en-US" dirty="0"/>
          </a:p>
        </p:txBody>
      </p:sp>
    </p:spTree>
    <p:extLst>
      <p:ext uri="{BB962C8B-B14F-4D97-AF65-F5344CB8AC3E}">
        <p14:creationId xmlns:p14="http://schemas.microsoft.com/office/powerpoint/2010/main" val="3473450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13014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B0832EE-D021-C240-9ADB-6C435EFE2FAE}"/>
              </a:ext>
            </a:extLst>
          </p:cNvPr>
          <p:cNvSpPr>
            <a:spLocks noGrp="1"/>
          </p:cNvSpPr>
          <p:nvPr>
            <p:ph type="body" sz="quarter" idx="12"/>
          </p:nvPr>
        </p:nvSpPr>
        <p:spPr>
          <a:xfrm>
            <a:off x="761997" y="4114800"/>
            <a:ext cx="10668000" cy="464234"/>
          </a:xfrm>
        </p:spPr>
        <p:txBody>
          <a:bodyPr/>
          <a:lstStyle/>
          <a:p>
            <a:pPr>
              <a:lnSpc>
                <a:spcPts val="3000"/>
              </a:lnSpc>
            </a:pPr>
            <a:r>
              <a:rPr lang="en-US" dirty="0">
                <a:solidFill>
                  <a:schemeClr val="bg1"/>
                </a:solidFill>
              </a:rPr>
              <a:t>The Global Action Team </a:t>
            </a:r>
          </a:p>
          <a:p>
            <a:pPr>
              <a:lnSpc>
                <a:spcPts val="3000"/>
              </a:lnSpc>
            </a:pPr>
            <a:r>
              <a:rPr lang="en-US" dirty="0">
                <a:solidFill>
                  <a:schemeClr val="bg1"/>
                </a:solidFill>
              </a:rPr>
              <a:t>in Action </a:t>
            </a:r>
          </a:p>
        </p:txBody>
      </p:sp>
      <p:pic>
        <p:nvPicPr>
          <p:cNvPr id="7" name="Picture 6">
            <a:extLst>
              <a:ext uri="{FF2B5EF4-FFF2-40B4-BE49-F238E27FC236}">
                <a16:creationId xmlns:a16="http://schemas.microsoft.com/office/drawing/2014/main" xmlns="" id="{45B8E031-7C3A-9A47-8B1C-1D07E7FD28F5}"/>
              </a:ext>
            </a:extLst>
          </p:cNvPr>
          <p:cNvPicPr>
            <a:picLocks noChangeAspect="1"/>
          </p:cNvPicPr>
          <p:nvPr/>
        </p:nvPicPr>
        <p:blipFill>
          <a:blip r:embed="rId3"/>
          <a:stretch>
            <a:fillRect/>
          </a:stretch>
        </p:blipFill>
        <p:spPr>
          <a:xfrm>
            <a:off x="4876800" y="749392"/>
            <a:ext cx="2499558" cy="2530802"/>
          </a:xfrm>
          <a:prstGeom prst="rect">
            <a:avLst/>
          </a:prstGeom>
        </p:spPr>
      </p:pic>
      <p:sp>
        <p:nvSpPr>
          <p:cNvPr id="5" name="Gold Bar">
            <a:extLst>
              <a:ext uri="{FF2B5EF4-FFF2-40B4-BE49-F238E27FC236}">
                <a16:creationId xmlns:a16="http://schemas.microsoft.com/office/drawing/2014/main" xmlns="" id="{0664EB80-1399-6944-AB22-92D08CE050B2}"/>
              </a:ext>
            </a:extLst>
          </p:cNvPr>
          <p:cNvSpPr/>
          <p:nvPr/>
        </p:nvSpPr>
        <p:spPr>
          <a:xfrm>
            <a:off x="5506829" y="3581400"/>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3143880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a:extLst>
              <a:ext uri="{FF2B5EF4-FFF2-40B4-BE49-F238E27FC236}">
                <a16:creationId xmlns:a16="http://schemas.microsoft.com/office/drawing/2014/main" xmlns="" id="{E46618C5-2152-7C46-9740-9480EC9E8943}"/>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752600" y="0"/>
            <a:ext cx="8686802" cy="6858000"/>
          </a:xfrm>
          <a:prstGeom prst="rect">
            <a:avLst/>
          </a:prstGeom>
        </p:spPr>
      </p:pic>
      <p:sp>
        <p:nvSpPr>
          <p:cNvPr id="2" name="Text Placeholder 1">
            <a:extLst>
              <a:ext uri="{FF2B5EF4-FFF2-40B4-BE49-F238E27FC236}">
                <a16:creationId xmlns:a16="http://schemas.microsoft.com/office/drawing/2014/main" xmlns="" id="{7C0FB3F7-6B08-E74E-938C-8F56925EC850}"/>
              </a:ext>
            </a:extLst>
          </p:cNvPr>
          <p:cNvSpPr>
            <a:spLocks noGrp="1"/>
          </p:cNvSpPr>
          <p:nvPr>
            <p:ph type="body" sz="quarter" idx="12"/>
          </p:nvPr>
        </p:nvSpPr>
        <p:spPr>
          <a:xfrm>
            <a:off x="867729" y="1908723"/>
            <a:ext cx="4411980" cy="4031152"/>
          </a:xfrm>
        </p:spPr>
        <p:txBody>
          <a:bodyPr/>
          <a:lstStyle/>
          <a:p>
            <a:pPr algn="l">
              <a:lnSpc>
                <a:spcPts val="2600"/>
              </a:lnSpc>
            </a:pPr>
            <a:r>
              <a:rPr lang="en-US" dirty="0"/>
              <a:t>  </a:t>
            </a:r>
            <a:r>
              <a:rPr lang="en-US" sz="2000" i="1" dirty="0"/>
              <a:t>"I care about diabetes because my whole family is affected by it. I see my family members injecting themselves with insulin every day. Just like them, there are so many people around Africa and other parts of the world who do not even know they are suffering from this deadly disease.”</a:t>
            </a:r>
          </a:p>
          <a:p>
            <a:pPr algn="l">
              <a:lnSpc>
                <a:spcPts val="2600"/>
              </a:lnSpc>
            </a:pPr>
            <a:r>
              <a:rPr lang="en-US" dirty="0" err="1"/>
              <a:t>Soyum</a:t>
            </a:r>
            <a:r>
              <a:rPr lang="en-US" dirty="0"/>
              <a:t> Shah</a:t>
            </a:r>
          </a:p>
          <a:p>
            <a:pPr algn="l">
              <a:lnSpc>
                <a:spcPts val="2600"/>
              </a:lnSpc>
            </a:pPr>
            <a:r>
              <a:rPr lang="en-US" sz="1400" dirty="0"/>
              <a:t>Lions Club Nairobi Phoenix </a:t>
            </a:r>
          </a:p>
          <a:p>
            <a:pPr algn="l">
              <a:lnSpc>
                <a:spcPts val="2600"/>
              </a:lnSpc>
            </a:pPr>
            <a:endParaRPr lang="en-US" dirty="0"/>
          </a:p>
        </p:txBody>
      </p:sp>
      <p:sp>
        <p:nvSpPr>
          <p:cNvPr id="9" name="Page number">
            <a:extLst>
              <a:ext uri="{FF2B5EF4-FFF2-40B4-BE49-F238E27FC236}">
                <a16:creationId xmlns:a16="http://schemas.microsoft.com/office/drawing/2014/main" xmlns="" id="{101B564E-C3B7-9742-A8D9-C492F2380829}"/>
              </a:ext>
            </a:extLst>
          </p:cNvPr>
          <p:cNvSpPr txBox="1">
            <a:spLocks noChangeArrowheads="1"/>
          </p:cNvSpPr>
          <p:nvPr/>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10</a:t>
            </a:fld>
            <a:endParaRPr lang="en-US" sz="1000"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645" y="1841658"/>
            <a:ext cx="5553711" cy="4165283"/>
          </a:xfrm>
          <a:prstGeom prst="rect">
            <a:avLst/>
          </a:prstGeom>
        </p:spPr>
      </p:pic>
      <p:sp>
        <p:nvSpPr>
          <p:cNvPr id="13" name="Rectangle 12">
            <a:extLst>
              <a:ext uri="{FF2B5EF4-FFF2-40B4-BE49-F238E27FC236}">
                <a16:creationId xmlns:a16="http://schemas.microsoft.com/office/drawing/2014/main" xmlns="" id="{7EBBF51B-F9FD-E040-B8DB-7197E768C488}"/>
              </a:ext>
            </a:extLst>
          </p:cNvPr>
          <p:cNvSpPr/>
          <p:nvPr/>
        </p:nvSpPr>
        <p:spPr>
          <a:xfrm>
            <a:off x="5369628" y="12765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4" name="Title 1">
            <a:extLst>
              <a:ext uri="{FF2B5EF4-FFF2-40B4-BE49-F238E27FC236}">
                <a16:creationId xmlns:a16="http://schemas.microsoft.com/office/drawing/2014/main" xmlns="" id="{7B6D8691-8F40-3842-98AD-BCC853E91EF4}"/>
              </a:ext>
            </a:extLst>
          </p:cNvPr>
          <p:cNvSpPr txBox="1">
            <a:spLocks/>
          </p:cNvSpPr>
          <p:nvPr/>
        </p:nvSpPr>
        <p:spPr>
          <a:xfrm>
            <a:off x="0" y="341380"/>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dirty="0">
                <a:solidFill>
                  <a:srgbClr val="0A5496"/>
                </a:solidFill>
                <a:latin typeface="Arial" panose="020B0604020202020204" pitchFamily="34" charset="0"/>
                <a:cs typeface="Arial" panose="020B0604020202020204" pitchFamily="34" charset="0"/>
              </a:rPr>
              <a:t>Lions Club of Nairobi Phoenix</a:t>
            </a:r>
          </a:p>
        </p:txBody>
      </p:sp>
    </p:spTree>
    <p:extLst>
      <p:ext uri="{BB962C8B-B14F-4D97-AF65-F5344CB8AC3E}">
        <p14:creationId xmlns:p14="http://schemas.microsoft.com/office/powerpoint/2010/main" val="210655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2026F7E-E539-7044-ADAD-EA61951BEF80}"/>
              </a:ext>
            </a:extLst>
          </p:cNvPr>
          <p:cNvPicPr>
            <a:picLocks noChangeAspect="1"/>
          </p:cNvPicPr>
          <p:nvPr/>
        </p:nvPicPr>
        <p:blipFill rotWithShape="1">
          <a:blip r:embed="rId3"/>
          <a:srcRect l="30599" t="35796" b="5627"/>
          <a:stretch/>
        </p:blipFill>
        <p:spPr>
          <a:xfrm>
            <a:off x="0" y="0"/>
            <a:ext cx="12192000" cy="6858000"/>
          </a:xfrm>
          <a:prstGeom prst="rect">
            <a:avLst/>
          </a:prstGeom>
        </p:spPr>
      </p:pic>
      <p:sp>
        <p:nvSpPr>
          <p:cNvPr id="11" name="Overlay">
            <a:extLst>
              <a:ext uri="{FF2B5EF4-FFF2-40B4-BE49-F238E27FC236}">
                <a16:creationId xmlns:a16="http://schemas.microsoft.com/office/drawing/2014/main" xmlns="" id="{B8108CED-AAD2-2844-B5B9-3F137ECCE9B2}"/>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 name="Text Placeholder 1">
            <a:extLst>
              <a:ext uri="{FF2B5EF4-FFF2-40B4-BE49-F238E27FC236}">
                <a16:creationId xmlns:a16="http://schemas.microsoft.com/office/drawing/2014/main" xmlns="" id="{C2ACAE76-89E8-2A40-9457-C4C2ED45F58A}"/>
              </a:ext>
            </a:extLst>
          </p:cNvPr>
          <p:cNvSpPr>
            <a:spLocks noGrp="1"/>
          </p:cNvSpPr>
          <p:nvPr>
            <p:ph type="body" sz="quarter" idx="12"/>
          </p:nvPr>
        </p:nvSpPr>
        <p:spPr>
          <a:xfrm>
            <a:off x="3886200" y="914400"/>
            <a:ext cx="7696199" cy="1169211"/>
          </a:xfrm>
        </p:spPr>
        <p:txBody>
          <a:bodyPr/>
          <a:lstStyle/>
          <a:p>
            <a:pPr algn="r"/>
            <a:r>
              <a:rPr lang="en-US" sz="4800" dirty="0">
                <a:solidFill>
                  <a:schemeClr val="bg1"/>
                </a:solidFill>
              </a:rPr>
              <a:t>Impact by the Numbers</a:t>
            </a:r>
          </a:p>
          <a:p>
            <a:pPr algn="r">
              <a:lnSpc>
                <a:spcPts val="2800"/>
              </a:lnSpc>
            </a:pPr>
            <a:r>
              <a:rPr lang="en-US" sz="2200" b="0" dirty="0">
                <a:solidFill>
                  <a:schemeClr val="bg1"/>
                </a:solidFill>
              </a:rPr>
              <a:t>2017 - 2018</a:t>
            </a:r>
          </a:p>
        </p:txBody>
      </p:sp>
      <p:sp>
        <p:nvSpPr>
          <p:cNvPr id="4" name="Text Placeholder 3">
            <a:extLst>
              <a:ext uri="{FF2B5EF4-FFF2-40B4-BE49-F238E27FC236}">
                <a16:creationId xmlns:a16="http://schemas.microsoft.com/office/drawing/2014/main" xmlns="" id="{87D97E11-521E-324E-91B6-68E6BF0193AF}"/>
              </a:ext>
            </a:extLst>
          </p:cNvPr>
          <p:cNvSpPr>
            <a:spLocks noGrp="1"/>
          </p:cNvSpPr>
          <p:nvPr>
            <p:ph type="body" sz="quarter" idx="14"/>
          </p:nvPr>
        </p:nvSpPr>
        <p:spPr>
          <a:xfrm>
            <a:off x="9906000" y="2719386"/>
            <a:ext cx="1983659" cy="2059091"/>
          </a:xfrm>
        </p:spPr>
        <p:txBody>
          <a:bodyPr/>
          <a:lstStyle/>
          <a:p>
            <a:pPr>
              <a:lnSpc>
                <a:spcPts val="4500"/>
              </a:lnSpc>
            </a:pPr>
            <a:r>
              <a:rPr lang="en-US" sz="3200" b="1" dirty="0">
                <a:solidFill>
                  <a:srgbClr val="F0C300"/>
                </a:solidFill>
              </a:rPr>
              <a:t>158</a:t>
            </a:r>
          </a:p>
          <a:p>
            <a:pPr>
              <a:lnSpc>
                <a:spcPts val="4500"/>
              </a:lnSpc>
            </a:pPr>
            <a:r>
              <a:rPr lang="en-US" sz="3200" b="1" dirty="0">
                <a:solidFill>
                  <a:srgbClr val="F0C300"/>
                </a:solidFill>
              </a:rPr>
              <a:t>442,882</a:t>
            </a:r>
          </a:p>
          <a:p>
            <a:pPr>
              <a:lnSpc>
                <a:spcPts val="4500"/>
              </a:lnSpc>
            </a:pPr>
            <a:r>
              <a:rPr lang="en-US" sz="3200" b="1" dirty="0">
                <a:solidFill>
                  <a:srgbClr val="F0C300"/>
                </a:solidFill>
              </a:rPr>
              <a:t>770</a:t>
            </a:r>
          </a:p>
        </p:txBody>
      </p:sp>
      <p:sp>
        <p:nvSpPr>
          <p:cNvPr id="5" name="Rectangle 4">
            <a:extLst>
              <a:ext uri="{FF2B5EF4-FFF2-40B4-BE49-F238E27FC236}">
                <a16:creationId xmlns:a16="http://schemas.microsoft.com/office/drawing/2014/main" xmlns="" id="{580E6B48-9386-D34E-9E65-2BAA4242E0BC}"/>
              </a:ext>
            </a:extLst>
          </p:cNvPr>
          <p:cNvSpPr/>
          <p:nvPr/>
        </p:nvSpPr>
        <p:spPr>
          <a:xfrm>
            <a:off x="9982200" y="2438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xmlns="" id="{BDE7A050-58C3-0E4E-8C0B-44897ACA78E7}"/>
              </a:ext>
            </a:extLst>
          </p:cNvPr>
          <p:cNvSpPr/>
          <p:nvPr/>
        </p:nvSpPr>
        <p:spPr>
          <a:xfrm>
            <a:off x="11765875" y="1066800"/>
            <a:ext cx="426125" cy="990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10" name="Picture 9">
            <a:extLst>
              <a:ext uri="{FF2B5EF4-FFF2-40B4-BE49-F238E27FC236}">
                <a16:creationId xmlns:a16="http://schemas.microsoft.com/office/drawing/2014/main" xmlns="" id="{E61E3990-D5E2-5340-BE0B-541D5B59C012}"/>
              </a:ext>
            </a:extLst>
          </p:cNvPr>
          <p:cNvPicPr>
            <a:picLocks noChangeAspect="1"/>
          </p:cNvPicPr>
          <p:nvPr/>
        </p:nvPicPr>
        <p:blipFill>
          <a:blip r:embed="rId4">
            <a:alphaModFix amt="20000"/>
          </a:blip>
          <a:stretch>
            <a:fillRect/>
          </a:stretch>
        </p:blipFill>
        <p:spPr>
          <a:xfrm>
            <a:off x="305513" y="4495800"/>
            <a:ext cx="2132887" cy="2132887"/>
          </a:xfrm>
          <a:prstGeom prst="rect">
            <a:avLst/>
          </a:prstGeom>
        </p:spPr>
      </p:pic>
      <p:sp>
        <p:nvSpPr>
          <p:cNvPr id="14" name="Text Placeholder 3">
            <a:extLst>
              <a:ext uri="{FF2B5EF4-FFF2-40B4-BE49-F238E27FC236}">
                <a16:creationId xmlns:a16="http://schemas.microsoft.com/office/drawing/2014/main" xmlns="" id="{48B0589A-5C8B-534B-9BB5-6B68AEB89182}"/>
              </a:ext>
            </a:extLst>
          </p:cNvPr>
          <p:cNvSpPr txBox="1">
            <a:spLocks/>
          </p:cNvSpPr>
          <p:nvPr/>
        </p:nvSpPr>
        <p:spPr>
          <a:xfrm>
            <a:off x="5412660" y="2667000"/>
            <a:ext cx="4507195" cy="199087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lnSpc>
                <a:spcPct val="200000"/>
              </a:lnSpc>
            </a:pPr>
            <a:r>
              <a:rPr lang="en-US" sz="2000" kern="0" dirty="0">
                <a:solidFill>
                  <a:schemeClr val="bg1"/>
                </a:solidFill>
              </a:rPr>
              <a:t>Number of diabetes activities</a:t>
            </a:r>
          </a:p>
          <a:p>
            <a:pPr algn="r">
              <a:lnSpc>
                <a:spcPct val="200000"/>
              </a:lnSpc>
            </a:pPr>
            <a:r>
              <a:rPr lang="en-US" sz="2000" kern="0" dirty="0">
                <a:solidFill>
                  <a:schemeClr val="bg1"/>
                </a:solidFill>
              </a:rPr>
              <a:t>Number of people served in diabetes</a:t>
            </a:r>
          </a:p>
          <a:p>
            <a:pPr algn="r">
              <a:lnSpc>
                <a:spcPct val="200000"/>
              </a:lnSpc>
            </a:pPr>
            <a:r>
              <a:rPr lang="en-US" sz="2000" kern="0" dirty="0">
                <a:solidFill>
                  <a:schemeClr val="bg1"/>
                </a:solidFill>
              </a:rPr>
              <a:t>Number of new members</a:t>
            </a:r>
          </a:p>
        </p:txBody>
      </p:sp>
      <p:sp>
        <p:nvSpPr>
          <p:cNvPr id="17" name="Page number">
            <a:extLst>
              <a:ext uri="{FF2B5EF4-FFF2-40B4-BE49-F238E27FC236}">
                <a16:creationId xmlns:a16="http://schemas.microsoft.com/office/drawing/2014/main" xmlns="" id="{232242C4-D84A-E643-9853-4BB6432F9112}"/>
              </a:ext>
            </a:extLst>
          </p:cNvPr>
          <p:cNvSpPr txBox="1">
            <a:spLocks noChangeArrowheads="1"/>
          </p:cNvSpPr>
          <p:nvPr/>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11</a:t>
            </a:fld>
            <a:endParaRPr lang="en-US" sz="1000" dirty="0">
              <a:solidFill>
                <a:schemeClr val="bg1"/>
              </a:solidFill>
            </a:endParaRPr>
          </a:p>
        </p:txBody>
      </p:sp>
    </p:spTree>
    <p:extLst>
      <p:ext uri="{BB962C8B-B14F-4D97-AF65-F5344CB8AC3E}">
        <p14:creationId xmlns:p14="http://schemas.microsoft.com/office/powerpoint/2010/main" val="196961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9B9EA8F-304E-DA4E-9C14-7734A42D1CF2}"/>
              </a:ext>
            </a:extLst>
          </p:cNvPr>
          <p:cNvSpPr>
            <a:spLocks noGrp="1"/>
          </p:cNvSpPr>
          <p:nvPr>
            <p:ph type="body" sz="quarter" idx="12"/>
          </p:nvPr>
        </p:nvSpPr>
        <p:spPr/>
        <p:txBody>
          <a:bodyPr/>
          <a:lstStyle/>
          <a:p>
            <a:r>
              <a:rPr lang="en-US" dirty="0"/>
              <a:t>Power of Action </a:t>
            </a:r>
          </a:p>
        </p:txBody>
      </p:sp>
      <p:sp>
        <p:nvSpPr>
          <p:cNvPr id="3" name="Text Placeholder 2">
            <a:extLst>
              <a:ext uri="{FF2B5EF4-FFF2-40B4-BE49-F238E27FC236}">
                <a16:creationId xmlns:a16="http://schemas.microsoft.com/office/drawing/2014/main" xmlns="" id="{7ED2A28C-E10C-3B4F-9769-D43BAD600AE7}"/>
              </a:ext>
            </a:extLst>
          </p:cNvPr>
          <p:cNvSpPr>
            <a:spLocks noGrp="1"/>
          </p:cNvSpPr>
          <p:nvPr>
            <p:ph type="body" sz="quarter" idx="13"/>
          </p:nvPr>
        </p:nvSpPr>
        <p:spPr>
          <a:xfrm>
            <a:off x="1828800" y="2667000"/>
            <a:ext cx="8991600" cy="2819400"/>
          </a:xfrm>
          <a:prstGeom prst="rect">
            <a:avLst/>
          </a:prstGeom>
        </p:spPr>
        <p:txBody>
          <a:bodyPr/>
          <a:lstStyle/>
          <a:p>
            <a:pPr marL="457200" lvl="0" indent="-457200">
              <a:lnSpc>
                <a:spcPct val="150000"/>
              </a:lnSpc>
              <a:buFont typeface="Arial" panose="020B0604020202020204" pitchFamily="34" charset="0"/>
              <a:buChar char="•"/>
            </a:pPr>
            <a:r>
              <a:rPr lang="en-US" sz="2600" b="1" dirty="0">
                <a:solidFill>
                  <a:schemeClr val="tx1">
                    <a:lumMod val="60000"/>
                    <a:lumOff val="40000"/>
                  </a:schemeClr>
                </a:solidFill>
              </a:rPr>
              <a:t>Inspire</a:t>
            </a:r>
            <a:r>
              <a:rPr lang="en-US" sz="2600" dirty="0">
                <a:solidFill>
                  <a:schemeClr val="tx1">
                    <a:lumMod val="60000"/>
                    <a:lumOff val="40000"/>
                  </a:schemeClr>
                </a:solidFill>
              </a:rPr>
              <a:t> Lions and partners by sharing stories of success</a:t>
            </a:r>
          </a:p>
          <a:p>
            <a:pPr marL="457200" lvl="0" indent="-457200">
              <a:lnSpc>
                <a:spcPct val="150000"/>
              </a:lnSpc>
              <a:buFont typeface="Arial" panose="020B0604020202020204" pitchFamily="34" charset="0"/>
              <a:buChar char="•"/>
            </a:pPr>
            <a:r>
              <a:rPr lang="en-US" sz="2600" b="1" dirty="0">
                <a:solidFill>
                  <a:schemeClr val="tx1">
                    <a:lumMod val="60000"/>
                    <a:lumOff val="40000"/>
                  </a:schemeClr>
                </a:solidFill>
              </a:rPr>
              <a:t>Assess</a:t>
            </a:r>
            <a:r>
              <a:rPr lang="en-US" sz="2600" dirty="0">
                <a:solidFill>
                  <a:schemeClr val="tx1">
                    <a:lumMod val="60000"/>
                    <a:lumOff val="40000"/>
                  </a:schemeClr>
                </a:solidFill>
              </a:rPr>
              <a:t> the needs of your community</a:t>
            </a:r>
          </a:p>
          <a:p>
            <a:pPr marL="457200" lvl="0" indent="-457200">
              <a:lnSpc>
                <a:spcPct val="150000"/>
              </a:lnSpc>
              <a:buFont typeface="Arial" panose="020B0604020202020204" pitchFamily="34" charset="0"/>
              <a:buChar char="•"/>
            </a:pPr>
            <a:r>
              <a:rPr lang="en-US" sz="2600" b="1" dirty="0">
                <a:solidFill>
                  <a:schemeClr val="tx1">
                    <a:lumMod val="60000"/>
                    <a:lumOff val="40000"/>
                  </a:schemeClr>
                </a:solidFill>
              </a:rPr>
              <a:t>Utilize </a:t>
            </a:r>
            <a:r>
              <a:rPr lang="en-US" sz="2600" dirty="0">
                <a:solidFill>
                  <a:schemeClr val="tx1">
                    <a:lumMod val="60000"/>
                    <a:lumOff val="40000"/>
                  </a:schemeClr>
                </a:solidFill>
              </a:rPr>
              <a:t>the Global Action Team</a:t>
            </a:r>
          </a:p>
          <a:p>
            <a:pPr marL="457200" lvl="0" indent="-457200">
              <a:lnSpc>
                <a:spcPct val="150000"/>
              </a:lnSpc>
              <a:buFont typeface="Arial" panose="020B0604020202020204" pitchFamily="34" charset="0"/>
              <a:buChar char="•"/>
            </a:pPr>
            <a:r>
              <a:rPr lang="en-US" sz="2600" b="1" dirty="0">
                <a:solidFill>
                  <a:schemeClr val="tx1">
                    <a:lumMod val="60000"/>
                    <a:lumOff val="40000"/>
                  </a:schemeClr>
                </a:solidFill>
              </a:rPr>
              <a:t>Seize </a:t>
            </a:r>
            <a:r>
              <a:rPr lang="en-US" sz="2600" dirty="0">
                <a:solidFill>
                  <a:schemeClr val="tx1">
                    <a:lumMod val="60000"/>
                    <a:lumOff val="40000"/>
                  </a:schemeClr>
                </a:solidFill>
              </a:rPr>
              <a:t>your moment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985394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a:solidFill>
                  <a:schemeClr val="bg1"/>
                </a:solidFill>
                <a:latin typeface="Helvetica Neue" charset="0"/>
                <a:ea typeface="Helvetica Neue" charset="0"/>
                <a:cs typeface="Helvetica Neue" charset="0"/>
              </a:rPr>
              <a:t>Thank You</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TextBox 6"/>
          <p:cNvSpPr txBox="1"/>
          <p:nvPr/>
        </p:nvSpPr>
        <p:spPr>
          <a:xfrm>
            <a:off x="3171770" y="6248400"/>
            <a:ext cx="3399810" cy="338554"/>
          </a:xfrm>
          <a:prstGeom prst="rect">
            <a:avLst/>
          </a:prstGeom>
          <a:noFill/>
        </p:spPr>
        <p:txBody>
          <a:bodyPr wrap="square" rtlCol="0">
            <a:spAutoFit/>
          </a:bodyPr>
          <a:lstStyle/>
          <a:p>
            <a:r>
              <a:rPr lang="en-US" sz="1600" b="1">
                <a:solidFill>
                  <a:schemeClr val="bg1"/>
                </a:solidFill>
              </a:rPr>
              <a:t>© 2018 Lions Clubs International</a:t>
            </a:r>
          </a:p>
        </p:txBody>
      </p:sp>
      <p:sp>
        <p:nvSpPr>
          <p:cNvPr id="8" name="TextBox 7"/>
          <p:cNvSpPr txBox="1"/>
          <p:nvPr/>
        </p:nvSpPr>
        <p:spPr>
          <a:xfrm>
            <a:off x="6829370" y="6248400"/>
            <a:ext cx="1752600" cy="338554"/>
          </a:xfrm>
          <a:prstGeom prst="rect">
            <a:avLst/>
          </a:prstGeom>
          <a:noFill/>
        </p:spPr>
        <p:txBody>
          <a:bodyPr wrap="square" rtlCol="0">
            <a:spAutoFit/>
          </a:bodyPr>
          <a:lstStyle/>
          <a:p>
            <a:r>
              <a:rPr lang="de-DE" sz="1600" b="1" dirty="0">
                <a:solidFill>
                  <a:schemeClr val="bg1"/>
                </a:solidFill>
              </a:rPr>
              <a:t>9/18 EN</a:t>
            </a:r>
            <a:endParaRPr lang="en-US" sz="1600" b="1" dirty="0">
              <a:solidFill>
                <a:schemeClr val="bg1"/>
              </a:solidFill>
            </a:endParaRPr>
          </a:p>
        </p:txBody>
      </p:sp>
    </p:spTree>
    <p:extLst>
      <p:ext uri="{BB962C8B-B14F-4D97-AF65-F5344CB8AC3E}">
        <p14:creationId xmlns:p14="http://schemas.microsoft.com/office/powerpoint/2010/main" val="6131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xmlns="" id="{96970CC1-6D21-804F-BEA2-284A829C9EE8}"/>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752600" y="0"/>
            <a:ext cx="8686802" cy="6858000"/>
          </a:xfrm>
          <a:prstGeom prst="rect">
            <a:avLst/>
          </a:prstGeom>
        </p:spPr>
      </p:pic>
      <p:sp>
        <p:nvSpPr>
          <p:cNvPr id="2" name="Text Placeholder 1"/>
          <p:cNvSpPr>
            <a:spLocks noGrp="1"/>
          </p:cNvSpPr>
          <p:nvPr>
            <p:ph type="body" sz="quarter" idx="4294967295"/>
          </p:nvPr>
        </p:nvSpPr>
        <p:spPr>
          <a:xfrm>
            <a:off x="3886200" y="5572533"/>
            <a:ext cx="4419600" cy="609600"/>
          </a:xfrm>
          <a:prstGeom prst="rect">
            <a:avLst/>
          </a:prstGeom>
        </p:spPr>
        <p:txBody>
          <a:bodyPr/>
          <a:lstStyle/>
          <a:p>
            <a:pPr marL="0" indent="0">
              <a:buNone/>
            </a:pPr>
            <a:r>
              <a:rPr lang="en-US" sz="3200" b="1" dirty="0">
                <a:solidFill>
                  <a:srgbClr val="0A5496"/>
                </a:solidFill>
              </a:rPr>
              <a:t>One Team Approach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143000"/>
            <a:ext cx="3962400" cy="4363266"/>
          </a:xfrm>
          <a:prstGeom prst="rect">
            <a:avLst/>
          </a:prstGeom>
        </p:spPr>
      </p:pic>
    </p:spTree>
    <p:extLst>
      <p:ext uri="{BB962C8B-B14F-4D97-AF65-F5344CB8AC3E}">
        <p14:creationId xmlns:p14="http://schemas.microsoft.com/office/powerpoint/2010/main" val="41783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2026F7E-E539-7044-ADAD-EA61951BEF80}"/>
              </a:ext>
            </a:extLst>
          </p:cNvPr>
          <p:cNvPicPr>
            <a:picLocks noChangeAspect="1"/>
          </p:cNvPicPr>
          <p:nvPr/>
        </p:nvPicPr>
        <p:blipFill rotWithShape="1">
          <a:blip r:embed="rId3"/>
          <a:srcRect l="2439" t="1830" b="15824"/>
          <a:stretch/>
        </p:blipFill>
        <p:spPr>
          <a:xfrm>
            <a:off x="0" y="0"/>
            <a:ext cx="12192001" cy="6858000"/>
          </a:xfrm>
          <a:prstGeom prst="rect">
            <a:avLst/>
          </a:prstGeom>
        </p:spPr>
      </p:pic>
      <p:sp>
        <p:nvSpPr>
          <p:cNvPr id="8" name="Overlay">
            <a:extLst>
              <a:ext uri="{FF2B5EF4-FFF2-40B4-BE49-F238E27FC236}">
                <a16:creationId xmlns:a16="http://schemas.microsoft.com/office/drawing/2014/main" xmlns="" id="{30E708F7-063D-9C47-8F82-E4895F88EC89}"/>
              </a:ext>
            </a:extLst>
          </p:cNvPr>
          <p:cNvSpPr/>
          <p:nvPr/>
        </p:nvSpPr>
        <p:spPr>
          <a:xfrm>
            <a:off x="0" y="0"/>
            <a:ext cx="12192000" cy="6858000"/>
          </a:xfrm>
          <a:prstGeom prst="rect">
            <a:avLst/>
          </a:prstGeom>
          <a:solidFill>
            <a:srgbClr val="00338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 name="Text Placeholder 1">
            <a:extLst>
              <a:ext uri="{FF2B5EF4-FFF2-40B4-BE49-F238E27FC236}">
                <a16:creationId xmlns:a16="http://schemas.microsoft.com/office/drawing/2014/main" xmlns="" id="{C2ACAE76-89E8-2A40-9457-C4C2ED45F58A}"/>
              </a:ext>
            </a:extLst>
          </p:cNvPr>
          <p:cNvSpPr>
            <a:spLocks noGrp="1"/>
          </p:cNvSpPr>
          <p:nvPr>
            <p:ph type="body" sz="quarter" idx="12"/>
          </p:nvPr>
        </p:nvSpPr>
        <p:spPr>
          <a:xfrm>
            <a:off x="685801" y="1447800"/>
            <a:ext cx="6476999" cy="1169211"/>
          </a:xfrm>
        </p:spPr>
        <p:txBody>
          <a:bodyPr/>
          <a:lstStyle/>
          <a:p>
            <a:r>
              <a:rPr lang="en-US" sz="4800" dirty="0">
                <a:solidFill>
                  <a:schemeClr val="bg1"/>
                </a:solidFill>
              </a:rPr>
              <a:t>Lions in Kenya</a:t>
            </a:r>
          </a:p>
          <a:p>
            <a:pPr>
              <a:lnSpc>
                <a:spcPts val="2800"/>
              </a:lnSpc>
            </a:pPr>
            <a:r>
              <a:rPr lang="en-US" sz="2700" b="0" dirty="0">
                <a:solidFill>
                  <a:schemeClr val="bg1"/>
                </a:solidFill>
              </a:rPr>
              <a:t>Advocating and Educating on Diabetes  </a:t>
            </a:r>
          </a:p>
        </p:txBody>
      </p:sp>
      <p:sp>
        <p:nvSpPr>
          <p:cNvPr id="4" name="Text Placeholder 3">
            <a:extLst>
              <a:ext uri="{FF2B5EF4-FFF2-40B4-BE49-F238E27FC236}">
                <a16:creationId xmlns:a16="http://schemas.microsoft.com/office/drawing/2014/main" xmlns="" id="{87D97E11-521E-324E-91B6-68E6BF0193AF}"/>
              </a:ext>
            </a:extLst>
          </p:cNvPr>
          <p:cNvSpPr>
            <a:spLocks noGrp="1"/>
          </p:cNvSpPr>
          <p:nvPr>
            <p:ph type="body" sz="quarter" idx="14"/>
          </p:nvPr>
        </p:nvSpPr>
        <p:spPr>
          <a:xfrm>
            <a:off x="685800" y="3270264"/>
            <a:ext cx="4419600" cy="1070578"/>
          </a:xfrm>
        </p:spPr>
        <p:txBody>
          <a:bodyPr/>
          <a:lstStyle/>
          <a:p>
            <a:r>
              <a:rPr lang="en-US" dirty="0">
                <a:solidFill>
                  <a:schemeClr val="bg1"/>
                </a:solidFill>
              </a:rPr>
              <a:t>Lions of Kenya began working in diabetes 10 years ago, but have expanded their efforts considerably in the past few years.  </a:t>
            </a:r>
          </a:p>
        </p:txBody>
      </p:sp>
      <p:sp>
        <p:nvSpPr>
          <p:cNvPr id="5" name="Rectangle 4">
            <a:extLst>
              <a:ext uri="{FF2B5EF4-FFF2-40B4-BE49-F238E27FC236}">
                <a16:creationId xmlns:a16="http://schemas.microsoft.com/office/drawing/2014/main" xmlns="" id="{580E6B48-9386-D34E-9E65-2BAA4242E0BC}"/>
              </a:ext>
            </a:extLst>
          </p:cNvPr>
          <p:cNvSpPr/>
          <p:nvPr/>
        </p:nvSpPr>
        <p:spPr>
          <a:xfrm>
            <a:off x="762000" y="292908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xmlns="" id="{BDE7A050-58C3-0E4E-8C0B-44897ACA78E7}"/>
              </a:ext>
            </a:extLst>
          </p:cNvPr>
          <p:cNvSpPr/>
          <p:nvPr/>
        </p:nvSpPr>
        <p:spPr>
          <a:xfrm>
            <a:off x="0" y="1557484"/>
            <a:ext cx="426125" cy="990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10" name="Picture 9">
            <a:extLst>
              <a:ext uri="{FF2B5EF4-FFF2-40B4-BE49-F238E27FC236}">
                <a16:creationId xmlns:a16="http://schemas.microsoft.com/office/drawing/2014/main" xmlns="" id="{E61E3990-D5E2-5340-BE0B-541D5B59C012}"/>
              </a:ext>
            </a:extLst>
          </p:cNvPr>
          <p:cNvPicPr>
            <a:picLocks noChangeAspect="1"/>
          </p:cNvPicPr>
          <p:nvPr/>
        </p:nvPicPr>
        <p:blipFill>
          <a:blip r:embed="rId4">
            <a:alphaModFix/>
          </a:blip>
          <a:stretch>
            <a:fillRect/>
          </a:stretch>
        </p:blipFill>
        <p:spPr>
          <a:xfrm>
            <a:off x="10591800" y="5232326"/>
            <a:ext cx="1168400" cy="1168400"/>
          </a:xfrm>
          <a:prstGeom prst="rect">
            <a:avLst/>
          </a:prstGeom>
        </p:spPr>
      </p:pic>
      <p:sp>
        <p:nvSpPr>
          <p:cNvPr id="9" name="Page number">
            <a:extLst>
              <a:ext uri="{FF2B5EF4-FFF2-40B4-BE49-F238E27FC236}">
                <a16:creationId xmlns:a16="http://schemas.microsoft.com/office/drawing/2014/main" xmlns="" id="{37A63CF6-5834-5544-AB00-F1117FC8B592}"/>
              </a:ext>
            </a:extLst>
          </p:cNvPr>
          <p:cNvSpPr txBox="1">
            <a:spLocks noChangeArrowheads="1"/>
          </p:cNvSpPr>
          <p:nvPr/>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3</a:t>
            </a:fld>
            <a:endParaRPr lang="en-US" sz="1000" dirty="0">
              <a:solidFill>
                <a:schemeClr val="bg1"/>
              </a:solidFill>
            </a:endParaRPr>
          </a:p>
        </p:txBody>
      </p:sp>
    </p:spTree>
    <p:extLst>
      <p:ext uri="{BB962C8B-B14F-4D97-AF65-F5344CB8AC3E}">
        <p14:creationId xmlns:p14="http://schemas.microsoft.com/office/powerpoint/2010/main" val="1387601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369628" y="12765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Title 1"/>
          <p:cNvSpPr txBox="1">
            <a:spLocks/>
          </p:cNvSpPr>
          <p:nvPr/>
        </p:nvSpPr>
        <p:spPr>
          <a:xfrm>
            <a:off x="0" y="341380"/>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dirty="0"/>
              <a:t>Lion Leaders Mobilize For Diabetes</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a:t>Chris Bunch – LION Managing Editor</a:t>
            </a:r>
          </a:p>
          <a:p>
            <a:pPr marL="0" indent="0" algn="ctr">
              <a:buNone/>
            </a:pPr>
            <a:r>
              <a:rPr lang="en-US" sz="2400" kern="0"/>
              <a:t>Sanjeev Ahuja – Chief of Marketing &amp; Membership</a:t>
            </a:r>
          </a:p>
          <a:p>
            <a:pPr marL="0" indent="0" algn="ctr">
              <a:buNone/>
            </a:pPr>
            <a:r>
              <a:rPr lang="en-US" sz="2400" kern="0"/>
              <a:t>Dan Hervey – Brand &amp; Creative Director</a:t>
            </a:r>
          </a:p>
          <a:p>
            <a:pPr marL="0" indent="0" algn="ctr">
              <a:buNone/>
            </a:pPr>
            <a:r>
              <a:rPr lang="en-US" sz="2400" kern="0"/>
              <a:t>Stephanie Morales – Meetings Manager</a:t>
            </a:r>
            <a:endParaRPr lang="en-US" kern="0"/>
          </a:p>
        </p:txBody>
      </p:sp>
      <p:sp>
        <p:nvSpPr>
          <p:cNvPr id="7" name="Text Placeholder 8"/>
          <p:cNvSpPr txBox="1">
            <a:spLocks/>
          </p:cNvSpPr>
          <p:nvPr/>
        </p:nvSpPr>
        <p:spPr>
          <a:xfrm>
            <a:off x="626787" y="4822450"/>
            <a:ext cx="10935942" cy="1654550"/>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lnSpc>
                <a:spcPts val="3000"/>
              </a:lnSpc>
            </a:pPr>
            <a:r>
              <a:rPr lang="en-US" sz="2200" dirty="0">
                <a:solidFill>
                  <a:schemeClr val="accent6">
                    <a:lumMod val="50000"/>
                    <a:lumOff val="50000"/>
                  </a:schemeClr>
                </a:solidFill>
                <a:latin typeface="Arial" charset="0"/>
                <a:cs typeface="Arial" charset="0"/>
              </a:rPr>
              <a:t>With non-communicable diseases as a growing public health threat in Kenya and a focus area of Kenya’s Ministry of Health, Lion leaders decided to expand upon the care they were providing by building Lions Diabetes Care Centers. </a:t>
            </a:r>
          </a:p>
          <a:p>
            <a:pPr algn="ctr">
              <a:lnSpc>
                <a:spcPct val="150000"/>
              </a:lnSpc>
            </a:pPr>
            <a:r>
              <a:rPr lang="en-US" sz="2200" dirty="0">
                <a:solidFill>
                  <a:schemeClr val="accent6">
                    <a:lumMod val="50000"/>
                    <a:lumOff val="50000"/>
                  </a:schemeClr>
                </a:solidFill>
                <a:latin typeface="Arial" charset="0"/>
                <a:cs typeface="Arial" charset="0"/>
              </a:rPr>
              <a:t>In April 2017, Lions of Kenya opened their first center.</a:t>
            </a:r>
            <a:endParaRPr lang="en-US" sz="2200" kern="0" dirty="0">
              <a:solidFill>
                <a:schemeClr val="accent6">
                  <a:lumMod val="50000"/>
                  <a:lumOff val="50000"/>
                </a:schemeClr>
              </a:solidFill>
              <a:latin typeface="Arial" charset="0"/>
              <a:ea typeface="Arial" charset="0"/>
              <a:cs typeface="Arial"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245" t="1854" r="3847" b="3531"/>
          <a:stretch/>
        </p:blipFill>
        <p:spPr>
          <a:xfrm>
            <a:off x="5638800" y="1684713"/>
            <a:ext cx="4011930" cy="2908952"/>
          </a:xfrm>
          <a:prstGeom prst="rect">
            <a:avLst/>
          </a:prstGeom>
        </p:spPr>
      </p:pic>
      <p:pic>
        <p:nvPicPr>
          <p:cNvPr id="4" name="Picture 3"/>
          <p:cNvPicPr>
            <a:picLocks noChangeAspect="1"/>
          </p:cNvPicPr>
          <p:nvPr/>
        </p:nvPicPr>
        <p:blipFill>
          <a:blip r:embed="rId4"/>
          <a:stretch>
            <a:fillRect/>
          </a:stretch>
        </p:blipFill>
        <p:spPr>
          <a:xfrm>
            <a:off x="2209800" y="1658384"/>
            <a:ext cx="2961611" cy="2961611"/>
          </a:xfrm>
          <a:prstGeom prst="rect">
            <a:avLst/>
          </a:prstGeom>
        </p:spPr>
      </p:pic>
    </p:spTree>
    <p:extLst>
      <p:ext uri="{BB962C8B-B14F-4D97-AF65-F5344CB8AC3E}">
        <p14:creationId xmlns:p14="http://schemas.microsoft.com/office/powerpoint/2010/main" val="828417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AF80CE2-40B6-5245-B180-E9D51FC6794D}"/>
              </a:ext>
            </a:extLst>
          </p:cNvPr>
          <p:cNvPicPr>
            <a:picLocks noChangeAspect="1"/>
          </p:cNvPicPr>
          <p:nvPr/>
        </p:nvPicPr>
        <p:blipFill rotWithShape="1">
          <a:blip r:embed="rId3"/>
          <a:srcRect l="14505" t="9036" r="5467" b="23419"/>
          <a:stretch/>
        </p:blipFill>
        <p:spPr>
          <a:xfrm>
            <a:off x="0" y="3048"/>
            <a:ext cx="12192000" cy="6858000"/>
          </a:xfrm>
          <a:prstGeom prst="rect">
            <a:avLst/>
          </a:prstGeom>
        </p:spPr>
      </p:pic>
      <p:sp>
        <p:nvSpPr>
          <p:cNvPr id="17" name="Overlay">
            <a:extLst>
              <a:ext uri="{FF2B5EF4-FFF2-40B4-BE49-F238E27FC236}">
                <a16:creationId xmlns:a16="http://schemas.microsoft.com/office/drawing/2014/main" xmlns="" id="{02AF2375-033A-7B48-992D-C622B7B2BCB4}"/>
              </a:ext>
            </a:extLst>
          </p:cNvPr>
          <p:cNvSpPr/>
          <p:nvPr/>
        </p:nvSpPr>
        <p:spPr>
          <a:xfrm>
            <a:off x="0" y="-6437"/>
            <a:ext cx="12192000" cy="6858000"/>
          </a:xfrm>
          <a:prstGeom prst="rect">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2" name="Text Placeholder 1">
            <a:extLst>
              <a:ext uri="{FF2B5EF4-FFF2-40B4-BE49-F238E27FC236}">
                <a16:creationId xmlns:a16="http://schemas.microsoft.com/office/drawing/2014/main" xmlns="" id="{EE4D147C-2C53-2B42-9315-DB088AC29803}"/>
              </a:ext>
            </a:extLst>
          </p:cNvPr>
          <p:cNvSpPr>
            <a:spLocks noGrp="1"/>
          </p:cNvSpPr>
          <p:nvPr>
            <p:ph type="body" sz="quarter" idx="12"/>
          </p:nvPr>
        </p:nvSpPr>
        <p:spPr>
          <a:xfrm>
            <a:off x="6934200" y="685800"/>
            <a:ext cx="4719204" cy="1755758"/>
          </a:xfrm>
        </p:spPr>
        <p:txBody>
          <a:bodyPr/>
          <a:lstStyle/>
          <a:p>
            <a:r>
              <a:rPr lang="en-US" sz="2800" dirty="0">
                <a:solidFill>
                  <a:schemeClr val="bg1"/>
                </a:solidFill>
              </a:rPr>
              <a:t>Conquering all forms of diabetes by providing care, educating the public, and investing in research for a diabetes cure. </a:t>
            </a:r>
          </a:p>
        </p:txBody>
      </p:sp>
      <p:sp>
        <p:nvSpPr>
          <p:cNvPr id="3" name="Text Placeholder 2">
            <a:extLst>
              <a:ext uri="{FF2B5EF4-FFF2-40B4-BE49-F238E27FC236}">
                <a16:creationId xmlns:a16="http://schemas.microsoft.com/office/drawing/2014/main" xmlns="" id="{2F20A52E-1540-5A45-A87E-078F3C712B6E}"/>
              </a:ext>
            </a:extLst>
          </p:cNvPr>
          <p:cNvSpPr>
            <a:spLocks noGrp="1"/>
          </p:cNvSpPr>
          <p:nvPr>
            <p:ph type="body" sz="quarter" idx="13"/>
          </p:nvPr>
        </p:nvSpPr>
        <p:spPr>
          <a:xfrm>
            <a:off x="6934200" y="3422563"/>
            <a:ext cx="4876800" cy="3054437"/>
          </a:xfrm>
        </p:spPr>
        <p:txBody>
          <a:bodyPr/>
          <a:lstStyle/>
          <a:p>
            <a:pPr>
              <a:lnSpc>
                <a:spcPts val="2500"/>
              </a:lnSpc>
              <a:spcBef>
                <a:spcPts val="0"/>
              </a:spcBef>
              <a:spcAft>
                <a:spcPts val="0"/>
              </a:spcAft>
            </a:pPr>
            <a:r>
              <a:rPr lang="en-US" b="1" dirty="0">
                <a:solidFill>
                  <a:schemeClr val="bg1">
                    <a:lumMod val="95000"/>
                  </a:schemeClr>
                </a:solidFill>
                <a:latin typeface="Arial" charset="0"/>
                <a:cs typeface="Arial" charset="0"/>
              </a:rPr>
              <a:t>The diabetes centers focus on a holistic, multidisciplinary care that involves not only patients, but also family. They offer:</a:t>
            </a:r>
          </a:p>
          <a:p>
            <a:pPr>
              <a:lnSpc>
                <a:spcPts val="2500"/>
              </a:lnSpc>
              <a:spcBef>
                <a:spcPts val="0"/>
              </a:spcBef>
              <a:spcAft>
                <a:spcPts val="0"/>
              </a:spcAft>
            </a:pPr>
            <a:r>
              <a:rPr lang="en-US" dirty="0">
                <a:solidFill>
                  <a:schemeClr val="bg1">
                    <a:lumMod val="95000"/>
                  </a:schemeClr>
                </a:solidFill>
                <a:latin typeface="Arial" charset="0"/>
                <a:ea typeface="Arial" charset="0"/>
                <a:cs typeface="Arial" charset="0"/>
              </a:rPr>
              <a:t/>
            </a:r>
            <a:br>
              <a:rPr lang="en-US" dirty="0">
                <a:solidFill>
                  <a:schemeClr val="bg1">
                    <a:lumMod val="95000"/>
                  </a:schemeClr>
                </a:solidFill>
                <a:latin typeface="Arial" charset="0"/>
                <a:ea typeface="Arial" charset="0"/>
                <a:cs typeface="Arial" charset="0"/>
              </a:rPr>
            </a:br>
            <a:r>
              <a:rPr lang="en-US" dirty="0">
                <a:solidFill>
                  <a:schemeClr val="bg1">
                    <a:lumMod val="95000"/>
                  </a:schemeClr>
                </a:solidFill>
                <a:latin typeface="Arial" charset="0"/>
                <a:ea typeface="Arial" charset="0"/>
                <a:cs typeface="Arial" charset="0"/>
              </a:rPr>
              <a:t> </a:t>
            </a:r>
            <a:r>
              <a:rPr lang="en-US" dirty="0">
                <a:solidFill>
                  <a:schemeClr val="bg1">
                    <a:lumMod val="95000"/>
                  </a:schemeClr>
                </a:solidFill>
                <a:latin typeface="Arial" charset="0"/>
                <a:cs typeface="Arial" charset="0"/>
              </a:rPr>
              <a:t>• Nutrition education</a:t>
            </a:r>
            <a:br>
              <a:rPr lang="en-US" dirty="0">
                <a:solidFill>
                  <a:schemeClr val="bg1">
                    <a:lumMod val="95000"/>
                  </a:schemeClr>
                </a:solidFill>
                <a:latin typeface="Arial" charset="0"/>
                <a:cs typeface="Arial" charset="0"/>
              </a:rPr>
            </a:br>
            <a:r>
              <a:rPr lang="en-US" dirty="0">
                <a:solidFill>
                  <a:schemeClr val="bg1">
                    <a:lumMod val="95000"/>
                  </a:schemeClr>
                </a:solidFill>
                <a:latin typeface="Arial" charset="0"/>
                <a:cs typeface="Arial" charset="0"/>
              </a:rPr>
              <a:t> • Counseling</a:t>
            </a:r>
            <a:br>
              <a:rPr lang="en-US" dirty="0">
                <a:solidFill>
                  <a:schemeClr val="bg1">
                    <a:lumMod val="95000"/>
                  </a:schemeClr>
                </a:solidFill>
                <a:latin typeface="Arial" charset="0"/>
                <a:cs typeface="Arial" charset="0"/>
              </a:rPr>
            </a:br>
            <a:r>
              <a:rPr lang="en-US" dirty="0">
                <a:solidFill>
                  <a:schemeClr val="bg1">
                    <a:lumMod val="95000"/>
                  </a:schemeClr>
                </a:solidFill>
                <a:latin typeface="Arial" charset="0"/>
                <a:cs typeface="Arial" charset="0"/>
              </a:rPr>
              <a:t> • Specialized foot care</a:t>
            </a:r>
            <a:br>
              <a:rPr lang="en-US" dirty="0">
                <a:solidFill>
                  <a:schemeClr val="bg1">
                    <a:lumMod val="95000"/>
                  </a:schemeClr>
                </a:solidFill>
                <a:latin typeface="Arial" charset="0"/>
                <a:cs typeface="Arial" charset="0"/>
              </a:rPr>
            </a:br>
            <a:r>
              <a:rPr lang="en-US" dirty="0">
                <a:solidFill>
                  <a:schemeClr val="bg1">
                    <a:lumMod val="95000"/>
                  </a:schemeClr>
                </a:solidFill>
                <a:latin typeface="Arial" charset="0"/>
                <a:cs typeface="Arial" charset="0"/>
              </a:rPr>
              <a:t> • Specialty clinics for vascular issues,</a:t>
            </a:r>
            <a:br>
              <a:rPr lang="en-US" dirty="0">
                <a:solidFill>
                  <a:schemeClr val="bg1">
                    <a:lumMod val="95000"/>
                  </a:schemeClr>
                </a:solidFill>
                <a:latin typeface="Arial" charset="0"/>
                <a:cs typeface="Arial" charset="0"/>
              </a:rPr>
            </a:br>
            <a:r>
              <a:rPr lang="en-US" dirty="0">
                <a:solidFill>
                  <a:schemeClr val="bg1">
                    <a:lumMod val="95000"/>
                  </a:schemeClr>
                </a:solidFill>
                <a:latin typeface="Arial" charset="0"/>
                <a:cs typeface="Arial" charset="0"/>
              </a:rPr>
              <a:t>    nephrology, and ophthalmology.   </a:t>
            </a:r>
          </a:p>
        </p:txBody>
      </p:sp>
      <p:sp>
        <p:nvSpPr>
          <p:cNvPr id="16" name="Rectangle 15">
            <a:extLst>
              <a:ext uri="{FF2B5EF4-FFF2-40B4-BE49-F238E27FC236}">
                <a16:creationId xmlns:a16="http://schemas.microsoft.com/office/drawing/2014/main" xmlns="" id="{D1B1F1D6-0A37-F249-8E85-4D658062BC20}"/>
              </a:ext>
            </a:extLst>
          </p:cNvPr>
          <p:cNvSpPr/>
          <p:nvPr/>
        </p:nvSpPr>
        <p:spPr>
          <a:xfrm>
            <a:off x="7084141" y="297834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057FD0E8-A5CB-C845-AFEF-2EB03A341E36}"/>
              </a:ext>
            </a:extLst>
          </p:cNvPr>
          <p:cNvPicPr>
            <a:picLocks noChangeAspect="1"/>
          </p:cNvPicPr>
          <p:nvPr/>
        </p:nvPicPr>
        <p:blipFill rotWithShape="1">
          <a:blip r:embed="rId4">
            <a:alphaModFix amt="20000"/>
          </a:blip>
          <a:srcRect l="23483" b="9338"/>
          <a:stretch/>
        </p:blipFill>
        <p:spPr>
          <a:xfrm>
            <a:off x="0" y="4516659"/>
            <a:ext cx="2074333" cy="2334904"/>
          </a:xfrm>
          <a:prstGeom prst="rect">
            <a:avLst/>
          </a:prstGeom>
        </p:spPr>
      </p:pic>
      <p:sp>
        <p:nvSpPr>
          <p:cNvPr id="8" name="Page number">
            <a:extLst>
              <a:ext uri="{FF2B5EF4-FFF2-40B4-BE49-F238E27FC236}">
                <a16:creationId xmlns:a16="http://schemas.microsoft.com/office/drawing/2014/main" xmlns="" id="{DCF157F1-EDF5-E648-A90E-527D0A75D090}"/>
              </a:ext>
            </a:extLst>
          </p:cNvPr>
          <p:cNvSpPr txBox="1">
            <a:spLocks noChangeArrowheads="1"/>
          </p:cNvSpPr>
          <p:nvPr/>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prstClr val="white"/>
                </a:solidFill>
              </a:rPr>
              <a:pPr algn="r">
                <a:spcBef>
                  <a:spcPct val="50000"/>
                </a:spcBef>
                <a:defRPr/>
              </a:pPr>
              <a:t>5</a:t>
            </a:fld>
            <a:endParaRPr lang="en-US" sz="1000" dirty="0">
              <a:solidFill>
                <a:prstClr val="white"/>
              </a:solidFill>
            </a:endParaRPr>
          </a:p>
        </p:txBody>
      </p:sp>
    </p:spTree>
    <p:extLst>
      <p:ext uri="{BB962C8B-B14F-4D97-AF65-F5344CB8AC3E}">
        <p14:creationId xmlns:p14="http://schemas.microsoft.com/office/powerpoint/2010/main" val="324712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4B59FAB-52BE-D54C-A18B-A38E664A7A7F}"/>
              </a:ext>
            </a:extLst>
          </p:cNvPr>
          <p:cNvPicPr>
            <a:picLocks noChangeAspect="1"/>
          </p:cNvPicPr>
          <p:nvPr/>
        </p:nvPicPr>
        <p:blipFill rotWithShape="1">
          <a:blip r:embed="rId3"/>
          <a:srcRect l="2347" t="12687" b="4889"/>
          <a:stretch/>
        </p:blipFill>
        <p:spPr>
          <a:xfrm>
            <a:off x="0" y="0"/>
            <a:ext cx="12192000" cy="6858000"/>
          </a:xfrm>
          <a:prstGeom prst="rect">
            <a:avLst/>
          </a:prstGeom>
        </p:spPr>
      </p:pic>
      <p:sp>
        <p:nvSpPr>
          <p:cNvPr id="10" name="Overlay">
            <a:extLst>
              <a:ext uri="{FF2B5EF4-FFF2-40B4-BE49-F238E27FC236}">
                <a16:creationId xmlns:a16="http://schemas.microsoft.com/office/drawing/2014/main" xmlns="" id="{11A3F8DA-4E4C-4F48-B3C0-19809D85906E}"/>
              </a:ext>
            </a:extLst>
          </p:cNvPr>
          <p:cNvSpPr/>
          <p:nvPr/>
        </p:nvSpPr>
        <p:spPr>
          <a:xfrm>
            <a:off x="0" y="0"/>
            <a:ext cx="12192000" cy="6858000"/>
          </a:xfrm>
          <a:prstGeom prst="rect">
            <a:avLst/>
          </a:prstGeom>
          <a:solidFill>
            <a:srgbClr val="407CC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ext Placeholder 18">
            <a:extLst>
              <a:ext uri="{FF2B5EF4-FFF2-40B4-BE49-F238E27FC236}">
                <a16:creationId xmlns:a16="http://schemas.microsoft.com/office/drawing/2014/main" xmlns="" id="{D17CD468-6BA1-9540-AFA6-E71B9E0F55CA}"/>
              </a:ext>
            </a:extLst>
          </p:cNvPr>
          <p:cNvSpPr txBox="1">
            <a:spLocks/>
          </p:cNvSpPr>
          <p:nvPr/>
        </p:nvSpPr>
        <p:spPr>
          <a:xfrm>
            <a:off x="2991185" y="2209800"/>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t>Each Pillar Plays Its Part </a:t>
            </a:r>
          </a:p>
        </p:txBody>
      </p:sp>
      <p:sp>
        <p:nvSpPr>
          <p:cNvPr id="5" name="Rectangle 4">
            <a:extLst>
              <a:ext uri="{FF2B5EF4-FFF2-40B4-BE49-F238E27FC236}">
                <a16:creationId xmlns:a16="http://schemas.microsoft.com/office/drawing/2014/main" xmlns="" id="{53BF7E4E-12CC-0C46-AC4B-16D838AA547F}"/>
              </a:ext>
            </a:extLst>
          </p:cNvPr>
          <p:cNvSpPr/>
          <p:nvPr/>
        </p:nvSpPr>
        <p:spPr>
          <a:xfrm>
            <a:off x="5370870" y="3051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39C6D614-9438-8049-A7A6-77F5202962D6}"/>
              </a:ext>
            </a:extLst>
          </p:cNvPr>
          <p:cNvSpPr txBox="1">
            <a:spLocks/>
          </p:cNvSpPr>
          <p:nvPr/>
        </p:nvSpPr>
        <p:spPr>
          <a:xfrm>
            <a:off x="2887064" y="3427206"/>
            <a:ext cx="6417870"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smtClean="0"/>
              <a:t>Leadership, Membership, </a:t>
            </a:r>
            <a:r>
              <a:rPr lang="en-US" dirty="0"/>
              <a:t>&amp; Service in Action</a:t>
            </a:r>
          </a:p>
        </p:txBody>
      </p:sp>
      <p:pic>
        <p:nvPicPr>
          <p:cNvPr id="9" name="Picture 8">
            <a:extLst>
              <a:ext uri="{FF2B5EF4-FFF2-40B4-BE49-F238E27FC236}">
                <a16:creationId xmlns:a16="http://schemas.microsoft.com/office/drawing/2014/main" xmlns="" id="{2358B17E-6DFA-2B46-93DE-029666C394A3}"/>
              </a:ext>
            </a:extLst>
          </p:cNvPr>
          <p:cNvPicPr>
            <a:picLocks noChangeAspect="1"/>
          </p:cNvPicPr>
          <p:nvPr/>
        </p:nvPicPr>
        <p:blipFill rotWithShape="1">
          <a:blip r:embed="rId4">
            <a:alphaModFix amt="10000"/>
          </a:blip>
          <a:srcRect r="7831" b="7831"/>
          <a:stretch/>
        </p:blipFill>
        <p:spPr>
          <a:xfrm>
            <a:off x="8915400" y="3581400"/>
            <a:ext cx="3276600" cy="3276600"/>
          </a:xfrm>
          <a:prstGeom prst="rect">
            <a:avLst/>
          </a:prstGeom>
        </p:spPr>
      </p:pic>
      <p:sp>
        <p:nvSpPr>
          <p:cNvPr id="11" name="Page number">
            <a:extLst>
              <a:ext uri="{FF2B5EF4-FFF2-40B4-BE49-F238E27FC236}">
                <a16:creationId xmlns:a16="http://schemas.microsoft.com/office/drawing/2014/main" xmlns="" id="{BE1B0DA2-3E6D-A14C-8C4D-6D4AB778023C}"/>
              </a:ext>
            </a:extLst>
          </p:cNvPr>
          <p:cNvSpPr txBox="1">
            <a:spLocks noChangeArrowheads="1"/>
          </p:cNvSpPr>
          <p:nvPr/>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6</a:t>
            </a:fld>
            <a:endParaRPr lang="en-US" sz="1000" dirty="0">
              <a:solidFill>
                <a:schemeClr val="bg1"/>
              </a:solidFill>
            </a:endParaRPr>
          </a:p>
        </p:txBody>
      </p:sp>
    </p:spTree>
    <p:extLst>
      <p:ext uri="{BB962C8B-B14F-4D97-AF65-F5344CB8AC3E}">
        <p14:creationId xmlns:p14="http://schemas.microsoft.com/office/powerpoint/2010/main" val="1580838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xmlns="" id="{22E0CB6A-A5F7-D941-8FD6-7EB63C162EE6}"/>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 y="0"/>
            <a:ext cx="5943601" cy="6858000"/>
          </a:xfrm>
          <a:prstGeom prst="rect">
            <a:avLst/>
          </a:prstGeom>
        </p:spPr>
      </p:pic>
      <p:pic>
        <p:nvPicPr>
          <p:cNvPr id="6" name="Picture 5">
            <a:extLst>
              <a:ext uri="{FF2B5EF4-FFF2-40B4-BE49-F238E27FC236}">
                <a16:creationId xmlns:a16="http://schemas.microsoft.com/office/drawing/2014/main" xmlns="" id="{66A3F8E0-15C2-0049-9520-816822E939E2}"/>
              </a:ext>
            </a:extLst>
          </p:cNvPr>
          <p:cNvPicPr>
            <a:picLocks noChangeAspect="1"/>
          </p:cNvPicPr>
          <p:nvPr/>
        </p:nvPicPr>
        <p:blipFill rotWithShape="1">
          <a:blip r:embed="rId4"/>
          <a:srcRect l="44269" t="16028" r="5974" b="2074"/>
          <a:stretch/>
        </p:blipFill>
        <p:spPr>
          <a:xfrm>
            <a:off x="5943601" y="1"/>
            <a:ext cx="6252116" cy="6858000"/>
          </a:xfrm>
          <a:prstGeom prst="rect">
            <a:avLst/>
          </a:prstGeom>
        </p:spPr>
      </p:pic>
      <p:sp>
        <p:nvSpPr>
          <p:cNvPr id="9" name="Page number">
            <a:extLst>
              <a:ext uri="{FF2B5EF4-FFF2-40B4-BE49-F238E27FC236}">
                <a16:creationId xmlns:a16="http://schemas.microsoft.com/office/drawing/2014/main" xmlns="" id="{4B5B48AC-4E3B-7443-BB8B-121F7861435B}"/>
              </a:ext>
            </a:extLst>
          </p:cNvPr>
          <p:cNvSpPr txBox="1">
            <a:spLocks noChangeArrowheads="1"/>
          </p:cNvSpPr>
          <p:nvPr/>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7</a:t>
            </a:fld>
            <a:endParaRPr lang="en-US" sz="1000" dirty="0">
              <a:solidFill>
                <a:schemeClr val="bg1"/>
              </a:solidFill>
            </a:endParaRPr>
          </a:p>
        </p:txBody>
      </p:sp>
      <p:sp>
        <p:nvSpPr>
          <p:cNvPr id="10" name="Text Placeholder 1">
            <a:extLst>
              <a:ext uri="{FF2B5EF4-FFF2-40B4-BE49-F238E27FC236}">
                <a16:creationId xmlns:a16="http://schemas.microsoft.com/office/drawing/2014/main" xmlns="" id="{0284DB1C-2827-9F4B-906E-269B6D828E4C}"/>
              </a:ext>
            </a:extLst>
          </p:cNvPr>
          <p:cNvSpPr txBox="1">
            <a:spLocks/>
          </p:cNvSpPr>
          <p:nvPr/>
        </p:nvSpPr>
        <p:spPr>
          <a:xfrm>
            <a:off x="723898" y="2286000"/>
            <a:ext cx="3467102" cy="341599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en-US" sz="2800" dirty="0"/>
              <a:t>Lions of Kenya host diabetes screenings for Kenyans from all walks of life.  </a:t>
            </a:r>
          </a:p>
        </p:txBody>
      </p:sp>
      <p:sp>
        <p:nvSpPr>
          <p:cNvPr id="11" name="Text Placeholder 3">
            <a:extLst>
              <a:ext uri="{FF2B5EF4-FFF2-40B4-BE49-F238E27FC236}">
                <a16:creationId xmlns:a16="http://schemas.microsoft.com/office/drawing/2014/main" xmlns="" id="{7173A547-E579-4E40-8999-19777A838685}"/>
              </a:ext>
            </a:extLst>
          </p:cNvPr>
          <p:cNvSpPr txBox="1">
            <a:spLocks/>
          </p:cNvSpPr>
          <p:nvPr/>
        </p:nvSpPr>
        <p:spPr>
          <a:xfrm>
            <a:off x="723899" y="1219200"/>
            <a:ext cx="4381501"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kern="0" dirty="0">
                <a:solidFill>
                  <a:srgbClr val="0A5496"/>
                </a:solidFill>
              </a:rPr>
              <a:t>SERVICE</a:t>
            </a:r>
          </a:p>
        </p:txBody>
      </p:sp>
      <p:sp>
        <p:nvSpPr>
          <p:cNvPr id="12" name="Rectangle 11">
            <a:extLst>
              <a:ext uri="{FF2B5EF4-FFF2-40B4-BE49-F238E27FC236}">
                <a16:creationId xmlns:a16="http://schemas.microsoft.com/office/drawing/2014/main" xmlns="" id="{FE374FDD-BD94-5648-9875-870F206CDB0C}"/>
              </a:ext>
            </a:extLst>
          </p:cNvPr>
          <p:cNvSpPr/>
          <p:nvPr/>
        </p:nvSpPr>
        <p:spPr>
          <a:xfrm>
            <a:off x="838200" y="193874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13406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 xmlns:a16="http://schemas.microsoft.com/office/drawing/2014/main" id="{FEA48DD1-67C0-6346-BAD2-0BB0EBBDF790}"/>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 y="0"/>
            <a:ext cx="5943601" cy="6858000"/>
          </a:xfrm>
          <a:prstGeom prst="rect">
            <a:avLst/>
          </a:prstGeom>
        </p:spPr>
      </p:pic>
      <p:sp>
        <p:nvSpPr>
          <p:cNvPr id="2" name="Text Placeholder 1">
            <a:extLst>
              <a:ext uri="{FF2B5EF4-FFF2-40B4-BE49-F238E27FC236}">
                <a16:creationId xmlns="" xmlns:a16="http://schemas.microsoft.com/office/drawing/2014/main" id="{7C0FB3F7-6B08-E74E-938C-8F56925EC850}"/>
              </a:ext>
            </a:extLst>
          </p:cNvPr>
          <p:cNvSpPr>
            <a:spLocks noGrp="1"/>
          </p:cNvSpPr>
          <p:nvPr>
            <p:ph type="body" sz="quarter" idx="12"/>
          </p:nvPr>
        </p:nvSpPr>
        <p:spPr>
          <a:xfrm>
            <a:off x="609600" y="2467782"/>
            <a:ext cx="4305301" cy="3018617"/>
          </a:xfrm>
        </p:spPr>
        <p:txBody>
          <a:bodyPr/>
          <a:lstStyle/>
          <a:p>
            <a:pPr algn="l">
              <a:lnSpc>
                <a:spcPts val="2600"/>
              </a:lnSpc>
            </a:pPr>
            <a:r>
              <a:rPr lang="en-US" sz="2000" dirty="0" smtClean="0"/>
              <a:t>The Global Action Team leaders ensured that staff and students were prepared to support their community. </a:t>
            </a:r>
            <a:endParaRPr lang="en-US" sz="2000" dirty="0"/>
          </a:p>
          <a:p>
            <a:pPr algn="l">
              <a:lnSpc>
                <a:spcPts val="2600"/>
              </a:lnSpc>
            </a:pPr>
            <a:r>
              <a:rPr lang="en-US" sz="2000" dirty="0" smtClean="0"/>
              <a:t>The </a:t>
            </a:r>
            <a:r>
              <a:rPr lang="en-US" sz="2000" dirty="0"/>
              <a:t>two Diabetes Care Centers (MP Shah Hospital and Lions Sight first Eye Hospital) provide several internal and external training opportunities for staff and students.</a:t>
            </a:r>
          </a:p>
        </p:txBody>
      </p:sp>
      <p:sp>
        <p:nvSpPr>
          <p:cNvPr id="4" name="Text Placeholder 3">
            <a:extLst>
              <a:ext uri="{FF2B5EF4-FFF2-40B4-BE49-F238E27FC236}">
                <a16:creationId xmlns="" xmlns:a16="http://schemas.microsoft.com/office/drawing/2014/main" id="{3FB83282-ABC7-D141-A069-ECE2F81369F1}"/>
              </a:ext>
            </a:extLst>
          </p:cNvPr>
          <p:cNvSpPr>
            <a:spLocks noGrp="1"/>
          </p:cNvSpPr>
          <p:nvPr>
            <p:ph type="body" sz="quarter" idx="15"/>
          </p:nvPr>
        </p:nvSpPr>
        <p:spPr>
          <a:xfrm>
            <a:off x="723898" y="1205310"/>
            <a:ext cx="4686301" cy="445043"/>
          </a:xfrm>
        </p:spPr>
        <p:txBody>
          <a:bodyPr/>
          <a:lstStyle/>
          <a:p>
            <a:pPr algn="l"/>
            <a:r>
              <a:rPr lang="en-US" dirty="0">
                <a:solidFill>
                  <a:srgbClr val="0A5496"/>
                </a:solidFill>
              </a:rPr>
              <a:t>LEADERSHIP </a:t>
            </a:r>
          </a:p>
        </p:txBody>
      </p:sp>
      <p:sp>
        <p:nvSpPr>
          <p:cNvPr id="5" name="Rectangle 4">
            <a:extLst>
              <a:ext uri="{FF2B5EF4-FFF2-40B4-BE49-F238E27FC236}">
                <a16:creationId xmlns="" xmlns:a16="http://schemas.microsoft.com/office/drawing/2014/main" id="{19085B8E-795A-9A48-8011-2A47148482A8}"/>
              </a:ext>
            </a:extLst>
          </p:cNvPr>
          <p:cNvSpPr/>
          <p:nvPr/>
        </p:nvSpPr>
        <p:spPr>
          <a:xfrm>
            <a:off x="743492" y="219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pic>
        <p:nvPicPr>
          <p:cNvPr id="6" name="Picture 5">
            <a:extLst>
              <a:ext uri="{FF2B5EF4-FFF2-40B4-BE49-F238E27FC236}">
                <a16:creationId xmlns="" xmlns:a16="http://schemas.microsoft.com/office/drawing/2014/main" id="{66A3F8E0-15C2-0049-9520-816822E939E2}"/>
              </a:ext>
            </a:extLst>
          </p:cNvPr>
          <p:cNvPicPr>
            <a:picLocks noChangeAspect="1"/>
          </p:cNvPicPr>
          <p:nvPr/>
        </p:nvPicPr>
        <p:blipFill rotWithShape="1">
          <a:blip r:embed="rId4"/>
          <a:srcRect l="26147" t="1090" r="14262" b="823"/>
          <a:stretch/>
        </p:blipFill>
        <p:spPr>
          <a:xfrm>
            <a:off x="5943601" y="0"/>
            <a:ext cx="6252116" cy="6857999"/>
          </a:xfrm>
          <a:prstGeom prst="rect">
            <a:avLst/>
          </a:prstGeom>
        </p:spPr>
      </p:pic>
      <p:sp>
        <p:nvSpPr>
          <p:cNvPr id="7" name="Text Placeholder 1">
            <a:extLst>
              <a:ext uri="{FF2B5EF4-FFF2-40B4-BE49-F238E27FC236}">
                <a16:creationId xmlns="" xmlns:a16="http://schemas.microsoft.com/office/drawing/2014/main" id="{52C954DD-B4C4-C243-BA61-BE9368B180EC}"/>
              </a:ext>
            </a:extLst>
          </p:cNvPr>
          <p:cNvSpPr txBox="1">
            <a:spLocks/>
          </p:cNvSpPr>
          <p:nvPr/>
        </p:nvSpPr>
        <p:spPr>
          <a:xfrm>
            <a:off x="723898" y="3657600"/>
            <a:ext cx="4686302" cy="18288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ts val="1800"/>
              </a:lnSpc>
            </a:pPr>
            <a:endParaRPr lang="en-US" sz="1600" dirty="0">
              <a:solidFill>
                <a:srgbClr val="000000">
                  <a:lumMod val="50000"/>
                  <a:lumOff val="50000"/>
                </a:srgbClr>
              </a:solidFill>
              <a:latin typeface="Arial" charset="0"/>
              <a:cs typeface="Arial" charset="0"/>
            </a:endParaRPr>
          </a:p>
        </p:txBody>
      </p:sp>
      <p:sp>
        <p:nvSpPr>
          <p:cNvPr id="10" name="Page number">
            <a:extLst>
              <a:ext uri="{FF2B5EF4-FFF2-40B4-BE49-F238E27FC236}">
                <a16:creationId xmlns="" xmlns:a16="http://schemas.microsoft.com/office/drawing/2014/main" id="{47B1BD42-FAEB-3949-BEE7-DF57BEDE3562}"/>
              </a:ext>
            </a:extLst>
          </p:cNvPr>
          <p:cNvSpPr txBox="1">
            <a:spLocks noChangeArrowheads="1"/>
          </p:cNvSpPr>
          <p:nvPr/>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prstClr val="white"/>
                </a:solidFill>
              </a:rPr>
              <a:pPr algn="r">
                <a:spcBef>
                  <a:spcPct val="50000"/>
                </a:spcBef>
                <a:defRPr/>
              </a:pPr>
              <a:t>8</a:t>
            </a:fld>
            <a:endParaRPr lang="en-US" sz="1000" dirty="0">
              <a:solidFill>
                <a:prstClr val="white"/>
              </a:solidFill>
            </a:endParaRPr>
          </a:p>
        </p:txBody>
      </p:sp>
    </p:spTree>
    <p:extLst>
      <p:ext uri="{BB962C8B-B14F-4D97-AF65-F5344CB8AC3E}">
        <p14:creationId xmlns:p14="http://schemas.microsoft.com/office/powerpoint/2010/main" val="2679285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a:extLst>
              <a:ext uri="{FF2B5EF4-FFF2-40B4-BE49-F238E27FC236}">
                <a16:creationId xmlns:a16="http://schemas.microsoft.com/office/drawing/2014/main" xmlns="" id="{BFD47A5A-697D-C64E-8616-A344F51C0C29}"/>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0" y="0"/>
            <a:ext cx="5943601" cy="6858000"/>
          </a:xfrm>
          <a:prstGeom prst="rect">
            <a:avLst/>
          </a:prstGeom>
        </p:spPr>
      </p:pic>
      <p:sp>
        <p:nvSpPr>
          <p:cNvPr id="2" name="Text Placeholder 1">
            <a:extLst>
              <a:ext uri="{FF2B5EF4-FFF2-40B4-BE49-F238E27FC236}">
                <a16:creationId xmlns:a16="http://schemas.microsoft.com/office/drawing/2014/main" xmlns="" id="{7C0FB3F7-6B08-E74E-938C-8F56925EC850}"/>
              </a:ext>
            </a:extLst>
          </p:cNvPr>
          <p:cNvSpPr>
            <a:spLocks noGrp="1"/>
          </p:cNvSpPr>
          <p:nvPr>
            <p:ph type="body" sz="quarter" idx="12"/>
          </p:nvPr>
        </p:nvSpPr>
        <p:spPr>
          <a:xfrm>
            <a:off x="723898" y="2286000"/>
            <a:ext cx="4686302" cy="3415990"/>
          </a:xfrm>
        </p:spPr>
        <p:txBody>
          <a:bodyPr/>
          <a:lstStyle/>
          <a:p>
            <a:pPr marL="342900" indent="-342900" algn="l">
              <a:lnSpc>
                <a:spcPct val="100000"/>
              </a:lnSpc>
              <a:buFont typeface="Arial" panose="020B0604020202020204" pitchFamily="34" charset="0"/>
              <a:buChar char="•"/>
            </a:pPr>
            <a:r>
              <a:rPr lang="en-US" sz="2400" dirty="0"/>
              <a:t>Lions of Kenya mobilized heavily during World Diabetes Day in November of 2017</a:t>
            </a:r>
          </a:p>
          <a:p>
            <a:pPr marL="342900" indent="-342900" algn="l">
              <a:lnSpc>
                <a:spcPct val="100000"/>
              </a:lnSpc>
              <a:buFont typeface="Arial" panose="020B0604020202020204" pitchFamily="34" charset="0"/>
              <a:buChar char="•"/>
            </a:pPr>
            <a:r>
              <a:rPr lang="en-US" sz="2400" dirty="0"/>
              <a:t>Innovative and impactful service environment, engaged community members </a:t>
            </a:r>
          </a:p>
          <a:p>
            <a:pPr marL="342900" indent="-342900" algn="l">
              <a:lnSpc>
                <a:spcPct val="100000"/>
              </a:lnSpc>
              <a:buFont typeface="Arial" panose="020B0604020202020204" pitchFamily="34" charset="0"/>
              <a:buChar char="•"/>
            </a:pPr>
            <a:r>
              <a:rPr lang="en-US" sz="2400" dirty="0"/>
              <a:t>New specialty club chartered as a result </a:t>
            </a:r>
          </a:p>
        </p:txBody>
      </p:sp>
      <p:sp>
        <p:nvSpPr>
          <p:cNvPr id="4" name="Text Placeholder 3">
            <a:extLst>
              <a:ext uri="{FF2B5EF4-FFF2-40B4-BE49-F238E27FC236}">
                <a16:creationId xmlns:a16="http://schemas.microsoft.com/office/drawing/2014/main" xmlns="" id="{3FB83282-ABC7-D141-A069-ECE2F81369F1}"/>
              </a:ext>
            </a:extLst>
          </p:cNvPr>
          <p:cNvSpPr>
            <a:spLocks noGrp="1"/>
          </p:cNvSpPr>
          <p:nvPr>
            <p:ph type="body" sz="quarter" idx="15"/>
          </p:nvPr>
        </p:nvSpPr>
        <p:spPr>
          <a:xfrm>
            <a:off x="723899" y="1219200"/>
            <a:ext cx="4381501" cy="445043"/>
          </a:xfrm>
        </p:spPr>
        <p:txBody>
          <a:bodyPr/>
          <a:lstStyle/>
          <a:p>
            <a:pPr algn="l"/>
            <a:r>
              <a:rPr lang="en-US" dirty="0">
                <a:solidFill>
                  <a:srgbClr val="0A5496"/>
                </a:solidFill>
              </a:rPr>
              <a:t>MEMBERSHIP</a:t>
            </a:r>
          </a:p>
        </p:txBody>
      </p:sp>
      <p:sp>
        <p:nvSpPr>
          <p:cNvPr id="5" name="Rectangle 4">
            <a:extLst>
              <a:ext uri="{FF2B5EF4-FFF2-40B4-BE49-F238E27FC236}">
                <a16:creationId xmlns:a16="http://schemas.microsoft.com/office/drawing/2014/main" xmlns="" id="{19085B8E-795A-9A48-8011-2A47148482A8}"/>
              </a:ext>
            </a:extLst>
          </p:cNvPr>
          <p:cNvSpPr/>
          <p:nvPr/>
        </p:nvSpPr>
        <p:spPr>
          <a:xfrm>
            <a:off x="838200" y="193874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6" name="Picture 5">
            <a:extLst>
              <a:ext uri="{FF2B5EF4-FFF2-40B4-BE49-F238E27FC236}">
                <a16:creationId xmlns:a16="http://schemas.microsoft.com/office/drawing/2014/main" xmlns="" id="{66A3F8E0-15C2-0049-9520-816822E939E2}"/>
              </a:ext>
            </a:extLst>
          </p:cNvPr>
          <p:cNvPicPr>
            <a:picLocks noChangeAspect="1"/>
          </p:cNvPicPr>
          <p:nvPr/>
        </p:nvPicPr>
        <p:blipFill rotWithShape="1">
          <a:blip r:embed="rId4"/>
          <a:srcRect l="24552" t="15071" r="29666" b="9573"/>
          <a:stretch/>
        </p:blipFill>
        <p:spPr>
          <a:xfrm>
            <a:off x="5943601" y="0"/>
            <a:ext cx="6252116" cy="6858000"/>
          </a:xfrm>
          <a:prstGeom prst="rect">
            <a:avLst/>
          </a:prstGeom>
        </p:spPr>
      </p:pic>
      <p:sp>
        <p:nvSpPr>
          <p:cNvPr id="9" name="Page number">
            <a:extLst>
              <a:ext uri="{FF2B5EF4-FFF2-40B4-BE49-F238E27FC236}">
                <a16:creationId xmlns:a16="http://schemas.microsoft.com/office/drawing/2014/main" xmlns="" id="{101B564E-C3B7-9742-A8D9-C492F2380829}"/>
              </a:ext>
            </a:extLst>
          </p:cNvPr>
          <p:cNvSpPr txBox="1">
            <a:spLocks noChangeArrowheads="1"/>
          </p:cNvSpPr>
          <p:nvPr/>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9</a:t>
            </a:fld>
            <a:endParaRPr lang="en-US" sz="1000" dirty="0">
              <a:solidFill>
                <a:schemeClr val="bg1"/>
              </a:solidFill>
            </a:endParaRPr>
          </a:p>
        </p:txBody>
      </p:sp>
    </p:spTree>
    <p:extLst>
      <p:ext uri="{BB962C8B-B14F-4D97-AF65-F5344CB8AC3E}">
        <p14:creationId xmlns:p14="http://schemas.microsoft.com/office/powerpoint/2010/main" val="91600683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06A8C181-E056-415E-9B59-40F04FA43837}">
  <ds:schemaRefs>
    <ds:schemaRef ds:uri="http://schemas.openxmlformats.org/package/2006/metadata/core-properties"/>
    <ds:schemaRef ds:uri="http://purl.org/dc/elements/1.1/"/>
    <ds:schemaRef ds:uri="http://schemas.microsoft.com/office/2006/documentManagement/types"/>
    <ds:schemaRef ds:uri="http://purl.org/dc/terms/"/>
    <ds:schemaRef ds:uri="http://purl.org/dc/dcmitype/"/>
    <ds:schemaRef ds:uri="http://www.w3.org/XML/1998/namespace"/>
    <ds:schemaRef ds:uri="http://schemas.microsoft.com/office/infopath/2007/PartnerControls"/>
    <ds:schemaRef ds:uri="a7495015-d16d-4dd1-a72f-488cd8119f34"/>
    <ds:schemaRef ds:uri="http://schemas.microsoft.com/office/2006/metadata/propertie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34004</TotalTime>
  <Words>1078</Words>
  <Application>Microsoft Office PowerPoint</Application>
  <PresentationFormat>Widescreen</PresentationFormat>
  <Paragraphs>95</Paragraphs>
  <Slides>13</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Arial</vt:lpstr>
      <vt:lpstr>Arial Hebrew Scholar</vt:lpstr>
      <vt:lpstr>Calibri</vt:lpstr>
      <vt:lpstr>Helvetica</vt:lpstr>
      <vt:lpstr>Helvetica Neue</vt:lpstr>
      <vt:lpstr>Open sans</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MacMillen, Clare</cp:lastModifiedBy>
  <cp:revision>1266</cp:revision>
  <cp:lastPrinted>2018-09-26T19:14:51Z</cp:lastPrinted>
  <dcterms:created xsi:type="dcterms:W3CDTF">2016-11-15T15:12:50Z</dcterms:created>
  <dcterms:modified xsi:type="dcterms:W3CDTF">2018-11-14T17:43:45Z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