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4" r:id="rId2"/>
    <p:sldId id="271" r:id="rId3"/>
    <p:sldId id="295" r:id="rId4"/>
    <p:sldId id="280" r:id="rId5"/>
    <p:sldId id="284" r:id="rId6"/>
    <p:sldId id="314" r:id="rId7"/>
    <p:sldId id="294" r:id="rId8"/>
    <p:sldId id="296" r:id="rId9"/>
    <p:sldId id="272" r:id="rId10"/>
    <p:sldId id="281" r:id="rId11"/>
    <p:sldId id="297" r:id="rId12"/>
    <p:sldId id="275" r:id="rId13"/>
    <p:sldId id="273" r:id="rId14"/>
    <p:sldId id="293" r:id="rId15"/>
    <p:sldId id="305" r:id="rId16"/>
    <p:sldId id="313" r:id="rId17"/>
    <p:sldId id="286" r:id="rId18"/>
    <p:sldId id="262" r:id="rId19"/>
    <p:sldId id="287" r:id="rId20"/>
    <p:sldId id="288" r:id="rId21"/>
    <p:sldId id="289" r:id="rId22"/>
    <p:sldId id="290" r:id="rId23"/>
    <p:sldId id="291" r:id="rId24"/>
    <p:sldId id="292" r:id="rId25"/>
    <p:sldId id="302" r:id="rId26"/>
    <p:sldId id="304" r:id="rId27"/>
    <p:sldId id="315" r:id="rId28"/>
    <p:sldId id="306" r:id="rId29"/>
    <p:sldId id="307" r:id="rId30"/>
    <p:sldId id="311" r:id="rId31"/>
    <p:sldId id="310" r:id="rId32"/>
    <p:sldId id="308" r:id="rId33"/>
    <p:sldId id="269" r:id="rId3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dette Lane" initials="BL" lastIdx="9" clrIdx="0">
    <p:extLst/>
  </p:cmAuthor>
  <p:cmAuthor id="2" name="Happ, Michael" initials="HM" lastIdx="21" clrIdx="1">
    <p:extLst/>
  </p:cmAuthor>
  <p:cmAuthor id="3" name="Mach, Jennifer" initials="MJ" lastIdx="33" clrIdx="2">
    <p:extLst/>
  </p:cmAuthor>
  <p:cmAuthor id="4" name="Daou, Rebecca" initials="DR" lastIdx="1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C99"/>
    <a:srgbClr val="467BBF"/>
    <a:srgbClr val="61B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7" autoAdjust="0"/>
    <p:restoredTop sz="57161" autoAdjust="0"/>
  </p:normalViewPr>
  <p:slideViewPr>
    <p:cSldViewPr snapToGrid="0">
      <p:cViewPr varScale="1">
        <p:scale>
          <a:sx n="62" d="100"/>
          <a:sy n="62" d="100"/>
        </p:scale>
        <p:origin x="2112"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D5544-CB2C-413C-9CD9-E2F5C3C6ADC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1FC0EE2-E646-4754-8F41-587DA7603CDD}">
      <dgm:prSet phldrT="[Text]" custT="1"/>
      <dgm:spPr>
        <a:xfrm>
          <a:off x="0" y="316934"/>
          <a:ext cx="1974254" cy="1184552"/>
        </a:xfrm>
        <a:solidFill>
          <a:srgbClr val="7A2682">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75% </a:t>
          </a:r>
          <a:endParaRPr lang="en-US" sz="1400" dirty="0" smtClean="0">
            <a:solidFill>
              <a:srgbClr val="FFFFFF"/>
            </a:solidFill>
            <a:latin typeface="Arial" panose="020B0604020202020204" pitchFamily="34" charset="0"/>
            <a:ea typeface="+mn-ea"/>
            <a:cs typeface="Arial" panose="020B0604020202020204" pitchFamily="34" charset="0"/>
          </a:endParaRPr>
        </a:p>
        <a:p>
          <a:r>
            <a:rPr lang="en-US" sz="1400" dirty="0" smtClean="0">
              <a:solidFill>
                <a:srgbClr val="FFFFFF"/>
              </a:solidFill>
              <a:latin typeface="Arial" panose="020B0604020202020204" pitchFamily="34" charset="0"/>
              <a:ea typeface="+mn-ea"/>
              <a:cs typeface="Arial" panose="020B0604020202020204" pitchFamily="34" charset="0"/>
            </a:rPr>
            <a:t>Positive / very </a:t>
          </a:r>
          <a:r>
            <a:rPr lang="en-US" sz="1400" dirty="0">
              <a:solidFill>
                <a:srgbClr val="FFFFFF"/>
              </a:solidFill>
              <a:latin typeface="Arial" panose="020B0604020202020204" pitchFamily="34" charset="0"/>
              <a:ea typeface="+mn-ea"/>
              <a:cs typeface="Arial" panose="020B0604020202020204" pitchFamily="34" charset="0"/>
            </a:rPr>
            <a:t>positive view of </a:t>
          </a:r>
          <a:r>
            <a:rPr lang="en-US" sz="1400" dirty="0" smtClean="0">
              <a:solidFill>
                <a:srgbClr val="FFFFFF"/>
              </a:solidFill>
              <a:latin typeface="Arial" panose="020B0604020202020204" pitchFamily="34" charset="0"/>
              <a:ea typeface="+mn-ea"/>
              <a:cs typeface="Arial" panose="020B0604020202020204" pitchFamily="34" charset="0"/>
            </a:rPr>
            <a:t>Global </a:t>
          </a:r>
          <a:r>
            <a:rPr lang="en-US" sz="1400" dirty="0">
              <a:solidFill>
                <a:srgbClr val="FFFFFF"/>
              </a:solidFill>
              <a:latin typeface="Arial" panose="020B0604020202020204" pitchFamily="34" charset="0"/>
              <a:ea typeface="+mn-ea"/>
              <a:cs typeface="Arial" panose="020B0604020202020204" pitchFamily="34" charset="0"/>
            </a:rPr>
            <a:t>Causes</a:t>
          </a:r>
        </a:p>
      </dgm:t>
    </dgm:pt>
    <dgm:pt modelId="{F51E0FB5-FC3F-400B-B084-AAA1DD5FEA90}" type="par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D2A04B35-CA31-4591-8112-FDD1EC399091}" type="sib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C9D4EDF-3865-4C1F-B914-1E89087B15F3}">
      <dgm:prSet phldrT="[Text]" custT="1"/>
      <dgm:spPr>
        <a:xfrm>
          <a:off x="0" y="1698912"/>
          <a:ext cx="1974254" cy="1184552"/>
        </a:xfrm>
        <a:solidFill>
          <a:srgbClr val="FF5C35">
            <a:hueOff val="0"/>
            <a:satOff val="0"/>
            <a:lumOff val="0"/>
            <a:alphaOff val="0"/>
          </a:srgbClr>
        </a:solidFill>
        <a:ln w="12700" cap="flat" cmpd="sng" algn="ctr">
          <a:noFill/>
          <a:prstDash val="solid"/>
          <a:miter lim="800000"/>
        </a:ln>
        <a:effectLst/>
      </dgm:spPr>
      <dgm:t>
        <a:bodyPr/>
        <a:lstStyle/>
        <a:p>
          <a:r>
            <a:rPr lang="en-US" sz="1400" dirty="0" smtClean="0">
              <a:solidFill>
                <a:srgbClr val="FFFFFF"/>
              </a:solidFill>
              <a:latin typeface="Arial" panose="020B0604020202020204" pitchFamily="34" charset="0"/>
              <a:ea typeface="+mn-ea"/>
              <a:cs typeface="Arial" panose="020B0604020202020204" pitchFamily="34" charset="0"/>
            </a:rPr>
            <a:t>80%</a:t>
          </a:r>
        </a:p>
        <a:p>
          <a:r>
            <a:rPr lang="en-US" sz="1400" dirty="0" smtClean="0">
              <a:solidFill>
                <a:srgbClr val="FFFFFF"/>
              </a:solidFill>
              <a:latin typeface="Arial" panose="020B0604020202020204" pitchFamily="34" charset="0"/>
              <a:ea typeface="+mn-ea"/>
              <a:cs typeface="Arial" panose="020B0604020202020204" pitchFamily="34" charset="0"/>
            </a:rPr>
            <a:t>would </a:t>
          </a:r>
          <a:r>
            <a:rPr lang="en-US" sz="1400" dirty="0">
              <a:solidFill>
                <a:srgbClr val="FFFFFF"/>
              </a:solidFill>
              <a:latin typeface="Arial" panose="020B0604020202020204" pitchFamily="34" charset="0"/>
              <a:ea typeface="+mn-ea"/>
              <a:cs typeface="Arial" panose="020B0604020202020204" pitchFamily="34" charset="0"/>
            </a:rPr>
            <a:t>be willing to serve as leaders</a:t>
          </a:r>
        </a:p>
      </dgm:t>
    </dgm:pt>
    <dgm:pt modelId="{A20CD846-E11D-4EBD-ACC9-4BEDD1350A74}" type="par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33CEDFC-0835-4F5C-AABE-B765CC79E8DE}" type="sib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6EE6172-C892-4F7B-9FA5-413972935ED2}">
      <dgm:prSet phldrT="[Text]" custT="1"/>
      <dgm:spPr>
        <a:xfrm>
          <a:off x="2171680" y="1698912"/>
          <a:ext cx="1974254" cy="1184552"/>
        </a:xfrm>
        <a:solidFill>
          <a:srgbClr val="B3B2B1"/>
        </a:solidFill>
        <a:ln w="12700" cap="flat" cmpd="sng" algn="ctr">
          <a:noFill/>
          <a:prstDash val="solid"/>
          <a:miter lim="800000"/>
        </a:ln>
        <a:effectLst/>
      </dgm:spPr>
      <dgm:t>
        <a:bodyPr/>
        <a:lstStyle/>
        <a:p>
          <a:r>
            <a:rPr lang="en-US" sz="1400" dirty="0" smtClean="0">
              <a:solidFill>
                <a:schemeClr val="bg1"/>
              </a:solidFill>
              <a:latin typeface="Arial" panose="020B0604020202020204" pitchFamily="34" charset="0"/>
              <a:ea typeface="+mn-ea"/>
              <a:cs typeface="Arial" panose="020B0604020202020204" pitchFamily="34" charset="0"/>
            </a:rPr>
            <a:t>86%</a:t>
          </a:r>
        </a:p>
        <a:p>
          <a:r>
            <a:rPr lang="en-US" sz="1400" dirty="0" smtClean="0">
              <a:solidFill>
                <a:schemeClr val="bg1"/>
              </a:solidFill>
              <a:latin typeface="Arial" panose="020B0604020202020204" pitchFamily="34" charset="0"/>
              <a:ea typeface="+mn-ea"/>
              <a:cs typeface="Arial" panose="020B0604020202020204" pitchFamily="34" charset="0"/>
            </a:rPr>
            <a:t>would </a:t>
          </a:r>
          <a:r>
            <a:rPr lang="en-US" sz="1400" dirty="0">
              <a:solidFill>
                <a:schemeClr val="bg1"/>
              </a:solidFill>
              <a:latin typeface="Arial" panose="020B0604020202020204" pitchFamily="34" charset="0"/>
              <a:ea typeface="+mn-ea"/>
              <a:cs typeface="Arial" panose="020B0604020202020204" pitchFamily="34" charset="0"/>
            </a:rPr>
            <a:t>be willing to ask Lions for </a:t>
          </a:r>
          <a:r>
            <a:rPr lang="en-US" sz="1400" dirty="0" smtClean="0">
              <a:solidFill>
                <a:schemeClr val="bg1"/>
              </a:solidFill>
              <a:latin typeface="Arial" panose="020B0604020202020204" pitchFamily="34" charset="0"/>
              <a:ea typeface="+mn-ea"/>
              <a:cs typeface="Arial" panose="020B0604020202020204" pitchFamily="34" charset="0"/>
            </a:rPr>
            <a:t>gifts / pledges</a:t>
          </a:r>
          <a:endParaRPr lang="en-US" sz="1400" dirty="0">
            <a:solidFill>
              <a:schemeClr val="bg1"/>
            </a:solidFill>
            <a:latin typeface="Arial" panose="020B0604020202020204" pitchFamily="34" charset="0"/>
            <a:ea typeface="+mn-ea"/>
            <a:cs typeface="Arial" panose="020B0604020202020204" pitchFamily="34" charset="0"/>
          </a:endParaRPr>
        </a:p>
      </dgm:t>
    </dgm:pt>
    <dgm:pt modelId="{999B3A01-ECA9-498A-BDF7-48E8F008E734}" type="par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C771FB-327B-496C-9316-0364DBF88499}" type="sib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FF9762-47DA-4D7B-9708-683DFA940107}">
      <dgm:prSet phldrT="[Text]" custT="1"/>
      <dgm:spPr>
        <a:xfrm>
          <a:off x="4343360" y="1698912"/>
          <a:ext cx="1974254" cy="1184552"/>
        </a:xfrm>
        <a:solidFill>
          <a:srgbClr val="407CCA"/>
        </a:solidFill>
        <a:ln w="12700" cap="flat" cmpd="sng" algn="ctr">
          <a:noFill/>
          <a:prstDash val="solid"/>
          <a:miter lim="800000"/>
        </a:ln>
        <a:effectLst/>
      </dgm:spPr>
      <dgm:t>
        <a:bodyPr/>
        <a:lstStyle/>
        <a:p>
          <a:r>
            <a:rPr lang="en-US" sz="1400" dirty="0" smtClean="0">
              <a:solidFill>
                <a:srgbClr val="FFFFFF"/>
              </a:solidFill>
              <a:latin typeface="Arial" panose="020B0604020202020204" pitchFamily="34" charset="0"/>
              <a:ea typeface="+mn-ea"/>
              <a:cs typeface="Arial" panose="020B0604020202020204" pitchFamily="34" charset="0"/>
            </a:rPr>
            <a:t>83%</a:t>
          </a:r>
        </a:p>
        <a:p>
          <a:r>
            <a:rPr lang="en-US" sz="1400" dirty="0" smtClean="0">
              <a:solidFill>
                <a:srgbClr val="FFFFFF"/>
              </a:solidFill>
              <a:latin typeface="Arial" panose="020B0604020202020204" pitchFamily="34" charset="0"/>
              <a:ea typeface="+mn-ea"/>
              <a:cs typeface="Arial" panose="020B0604020202020204" pitchFamily="34" charset="0"/>
            </a:rPr>
            <a:t>agree </a:t>
          </a:r>
          <a:r>
            <a:rPr lang="en-US" sz="1400" dirty="0">
              <a:solidFill>
                <a:srgbClr val="FFFFFF"/>
              </a:solidFill>
              <a:latin typeface="Arial" panose="020B0604020202020204" pitchFamily="34" charset="0"/>
              <a:ea typeface="+mn-ea"/>
              <a:cs typeface="Arial" panose="020B0604020202020204" pitchFamily="34" charset="0"/>
            </a:rPr>
            <a:t>that a campaign should move forward</a:t>
          </a:r>
        </a:p>
      </dgm:t>
    </dgm:pt>
    <dgm:pt modelId="{47F9362C-9E2F-4953-A74D-B36CA55A7C96}" type="par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5FA327C-52DB-46CF-A96E-649041934766}" type="sib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A80BCE03-DA18-418A-AD5E-CEF67F0F173E}">
      <dgm:prSet custT="1"/>
      <dgm:spPr>
        <a:xfrm>
          <a:off x="4343360" y="316934"/>
          <a:ext cx="1974254" cy="1184552"/>
        </a:xfrm>
        <a:solidFill>
          <a:srgbClr val="00AC69">
            <a:hueOff val="0"/>
            <a:satOff val="0"/>
            <a:lumOff val="0"/>
            <a:alphaOff val="0"/>
          </a:srgbClr>
        </a:solidFill>
        <a:ln w="12700" cap="flat" cmpd="sng" algn="ctr">
          <a:noFill/>
          <a:prstDash val="solid"/>
          <a:miter lim="800000"/>
        </a:ln>
        <a:effectLst/>
      </dgm:spPr>
      <dgm:t>
        <a:bodyPr/>
        <a:lstStyle/>
        <a:p>
          <a:r>
            <a:rPr lang="en-US" sz="1400" dirty="0" smtClean="0">
              <a:solidFill>
                <a:srgbClr val="FFFFFF"/>
              </a:solidFill>
              <a:latin typeface="Arial" panose="020B0604020202020204" pitchFamily="34" charset="0"/>
              <a:ea typeface="+mn-ea"/>
              <a:cs typeface="Arial" panose="020B0604020202020204" pitchFamily="34" charset="0"/>
            </a:rPr>
            <a:t>72%</a:t>
          </a:r>
        </a:p>
        <a:p>
          <a:r>
            <a:rPr lang="en-US" sz="1400" dirty="0" smtClean="0">
              <a:solidFill>
                <a:srgbClr val="FFFFFF"/>
              </a:solidFill>
              <a:latin typeface="Arial" panose="020B0604020202020204" pitchFamily="34" charset="0"/>
              <a:ea typeface="+mn-ea"/>
              <a:cs typeface="Arial" panose="020B0604020202020204" pitchFamily="34" charset="0"/>
            </a:rPr>
            <a:t>would </a:t>
          </a:r>
          <a:r>
            <a:rPr lang="en-US" sz="1400" dirty="0">
              <a:solidFill>
                <a:srgbClr val="FFFFFF"/>
              </a:solidFill>
              <a:latin typeface="Arial" panose="020B0604020202020204" pitchFamily="34" charset="0"/>
              <a:ea typeface="+mn-ea"/>
              <a:cs typeface="Arial" panose="020B0604020202020204" pitchFamily="34" charset="0"/>
            </a:rPr>
            <a:t>consider making a gift</a:t>
          </a:r>
        </a:p>
      </dgm:t>
    </dgm:pt>
    <dgm:pt modelId="{089464F8-0C5F-4A30-A6C0-F6BB539CD605}" type="par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0C7EF871-CC4C-4651-98EC-9F1F788ECEAF}" type="sib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D790E91-555D-4400-A53C-E632E4615232}">
      <dgm:prSet custT="1"/>
      <dgm:spPr>
        <a:xfrm>
          <a:off x="2171680" y="316934"/>
          <a:ext cx="1974254" cy="1184552"/>
        </a:xfrm>
        <a:solidFill>
          <a:srgbClr val="00338D"/>
        </a:solidFill>
        <a:ln w="12700" cap="flat" cmpd="sng" algn="ctr">
          <a:noFill/>
          <a:prstDash val="solid"/>
          <a:miter lim="800000"/>
        </a:ln>
        <a:effectLst/>
      </dgm:spPr>
      <dgm:t>
        <a:bodyPr/>
        <a:lstStyle/>
        <a:p>
          <a:r>
            <a:rPr lang="en-US" sz="1400" dirty="0" smtClean="0">
              <a:solidFill>
                <a:srgbClr val="FFFFFF"/>
              </a:solidFill>
              <a:latin typeface="Arial" panose="020B0604020202020204" pitchFamily="34" charset="0"/>
              <a:ea typeface="+mn-ea"/>
              <a:cs typeface="Arial" panose="020B0604020202020204" pitchFamily="34" charset="0"/>
            </a:rPr>
            <a:t>Priority </a:t>
          </a:r>
          <a:r>
            <a:rPr lang="en-US" sz="1400" dirty="0">
              <a:solidFill>
                <a:srgbClr val="FFFFFF"/>
              </a:solidFill>
              <a:latin typeface="Arial" panose="020B0604020202020204" pitchFamily="34" charset="0"/>
              <a:ea typeface="+mn-ea"/>
              <a:cs typeface="Arial" panose="020B0604020202020204" pitchFamily="34" charset="0"/>
            </a:rPr>
            <a:t>of focus </a:t>
          </a:r>
          <a:r>
            <a:rPr lang="en-US" sz="1400" dirty="0" smtClean="0">
              <a:solidFill>
                <a:srgbClr val="FFFFFF"/>
              </a:solidFill>
              <a:latin typeface="Arial" panose="020B0604020202020204" pitchFamily="34" charset="0"/>
              <a:ea typeface="+mn-ea"/>
              <a:cs typeface="Arial" panose="020B0604020202020204" pitchFamily="34" charset="0"/>
            </a:rPr>
            <a:t>areas </a:t>
          </a:r>
          <a:r>
            <a:rPr lang="en-US" sz="1400" dirty="0">
              <a:solidFill>
                <a:srgbClr val="FFFFFF"/>
              </a:solidFill>
              <a:latin typeface="Arial" panose="020B0604020202020204" pitchFamily="34" charset="0"/>
              <a:ea typeface="+mn-ea"/>
              <a:cs typeface="Arial" panose="020B0604020202020204" pitchFamily="34" charset="0"/>
            </a:rPr>
            <a:t>varies by constitutional area</a:t>
          </a:r>
        </a:p>
      </dgm:t>
    </dgm:pt>
    <dgm:pt modelId="{0CA6D970-C3FC-435D-86CA-77AA79887055}" type="par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7C939BA-7482-422C-A982-0CCD53DDB7E4}" type="sib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96460A9-B4FA-402B-AFD6-FD4DA2C4F3F9}" type="pres">
      <dgm:prSet presAssocID="{A2DD5544-CB2C-413C-9CD9-E2F5C3C6ADCE}" presName="diagram" presStyleCnt="0">
        <dgm:presLayoutVars>
          <dgm:dir/>
          <dgm:resizeHandles val="exact"/>
        </dgm:presLayoutVars>
      </dgm:prSet>
      <dgm:spPr/>
      <dgm:t>
        <a:bodyPr/>
        <a:lstStyle/>
        <a:p>
          <a:endParaRPr lang="en-US"/>
        </a:p>
      </dgm:t>
    </dgm:pt>
    <dgm:pt modelId="{1AA13863-E4BD-4712-876D-27C81BC9154A}" type="pres">
      <dgm:prSet presAssocID="{61FC0EE2-E646-4754-8F41-587DA7603CDD}" presName="node" presStyleLbl="node1" presStyleIdx="0" presStyleCnt="6">
        <dgm:presLayoutVars>
          <dgm:bulletEnabled val="1"/>
        </dgm:presLayoutVars>
      </dgm:prSet>
      <dgm:spPr>
        <a:prstGeom prst="rect">
          <a:avLst/>
        </a:prstGeom>
      </dgm:spPr>
      <dgm:t>
        <a:bodyPr/>
        <a:lstStyle/>
        <a:p>
          <a:endParaRPr lang="en-US"/>
        </a:p>
      </dgm:t>
    </dgm:pt>
    <dgm:pt modelId="{A2CB2188-C061-4F5F-90DB-C9DCACCC12A4}" type="pres">
      <dgm:prSet presAssocID="{D2A04B35-CA31-4591-8112-FDD1EC399091}" presName="sibTrans" presStyleCnt="0"/>
      <dgm:spPr/>
    </dgm:pt>
    <dgm:pt modelId="{3C315DEF-DDD6-4E69-B0C1-EA8F80372A9B}" type="pres">
      <dgm:prSet presAssocID="{BD790E91-555D-4400-A53C-E632E4615232}" presName="node" presStyleLbl="node1" presStyleIdx="1" presStyleCnt="6">
        <dgm:presLayoutVars>
          <dgm:bulletEnabled val="1"/>
        </dgm:presLayoutVars>
      </dgm:prSet>
      <dgm:spPr>
        <a:prstGeom prst="rect">
          <a:avLst/>
        </a:prstGeom>
      </dgm:spPr>
      <dgm:t>
        <a:bodyPr/>
        <a:lstStyle/>
        <a:p>
          <a:endParaRPr lang="en-US"/>
        </a:p>
      </dgm:t>
    </dgm:pt>
    <dgm:pt modelId="{70635351-5210-4E2F-9371-25C2FF4939DA}" type="pres">
      <dgm:prSet presAssocID="{27C939BA-7482-422C-A982-0CCD53DDB7E4}" presName="sibTrans" presStyleCnt="0"/>
      <dgm:spPr/>
    </dgm:pt>
    <dgm:pt modelId="{443F0E4B-59BD-42CD-ABC0-40CC832CBD14}" type="pres">
      <dgm:prSet presAssocID="{A80BCE03-DA18-418A-AD5E-CEF67F0F173E}" presName="node" presStyleLbl="node1" presStyleIdx="2" presStyleCnt="6">
        <dgm:presLayoutVars>
          <dgm:bulletEnabled val="1"/>
        </dgm:presLayoutVars>
      </dgm:prSet>
      <dgm:spPr>
        <a:prstGeom prst="rect">
          <a:avLst/>
        </a:prstGeom>
      </dgm:spPr>
      <dgm:t>
        <a:bodyPr/>
        <a:lstStyle/>
        <a:p>
          <a:endParaRPr lang="en-US"/>
        </a:p>
      </dgm:t>
    </dgm:pt>
    <dgm:pt modelId="{93248DE0-C3EC-40BE-911A-E79BA70F926F}" type="pres">
      <dgm:prSet presAssocID="{0C7EF871-CC4C-4651-98EC-9F1F788ECEAF}" presName="sibTrans" presStyleCnt="0"/>
      <dgm:spPr/>
    </dgm:pt>
    <dgm:pt modelId="{C579CB4F-790A-4BF0-A972-080FB37B0819}" type="pres">
      <dgm:prSet presAssocID="{6C9D4EDF-3865-4C1F-B914-1E89087B15F3}" presName="node" presStyleLbl="node1" presStyleIdx="3" presStyleCnt="6">
        <dgm:presLayoutVars>
          <dgm:bulletEnabled val="1"/>
        </dgm:presLayoutVars>
      </dgm:prSet>
      <dgm:spPr>
        <a:prstGeom prst="rect">
          <a:avLst/>
        </a:prstGeom>
      </dgm:spPr>
      <dgm:t>
        <a:bodyPr/>
        <a:lstStyle/>
        <a:p>
          <a:endParaRPr lang="en-US"/>
        </a:p>
      </dgm:t>
    </dgm:pt>
    <dgm:pt modelId="{92E12FB0-827A-4958-81CB-9C546CDD8682}" type="pres">
      <dgm:prSet presAssocID="{C33CEDFC-0835-4F5C-AABE-B765CC79E8DE}" presName="sibTrans" presStyleCnt="0"/>
      <dgm:spPr/>
    </dgm:pt>
    <dgm:pt modelId="{62EB9C1E-9084-4307-AA85-3F9F44A30AC0}" type="pres">
      <dgm:prSet presAssocID="{C6EE6172-C892-4F7B-9FA5-413972935ED2}" presName="node" presStyleLbl="node1" presStyleIdx="4" presStyleCnt="6">
        <dgm:presLayoutVars>
          <dgm:bulletEnabled val="1"/>
        </dgm:presLayoutVars>
      </dgm:prSet>
      <dgm:spPr>
        <a:prstGeom prst="rect">
          <a:avLst/>
        </a:prstGeom>
      </dgm:spPr>
      <dgm:t>
        <a:bodyPr/>
        <a:lstStyle/>
        <a:p>
          <a:endParaRPr lang="en-US"/>
        </a:p>
      </dgm:t>
    </dgm:pt>
    <dgm:pt modelId="{75822FE4-6A1E-4E55-8331-31800112E092}" type="pres">
      <dgm:prSet presAssocID="{B3C771FB-327B-496C-9316-0364DBF88499}" presName="sibTrans" presStyleCnt="0"/>
      <dgm:spPr/>
    </dgm:pt>
    <dgm:pt modelId="{B16272B3-21EA-4049-AA9D-2657AD1D7A25}" type="pres">
      <dgm:prSet presAssocID="{B3FF9762-47DA-4D7B-9708-683DFA940107}" presName="node" presStyleLbl="node1" presStyleIdx="5" presStyleCnt="6">
        <dgm:presLayoutVars>
          <dgm:bulletEnabled val="1"/>
        </dgm:presLayoutVars>
      </dgm:prSet>
      <dgm:spPr>
        <a:prstGeom prst="rect">
          <a:avLst/>
        </a:prstGeom>
      </dgm:spPr>
      <dgm:t>
        <a:bodyPr/>
        <a:lstStyle/>
        <a:p>
          <a:endParaRPr lang="en-US"/>
        </a:p>
      </dgm:t>
    </dgm:pt>
  </dgm:ptLst>
  <dgm:cxnLst>
    <dgm:cxn modelId="{574B2BEC-4DB8-468F-BE45-9487FF93CBD0}" srcId="{A2DD5544-CB2C-413C-9CD9-E2F5C3C6ADCE}" destId="{B3FF9762-47DA-4D7B-9708-683DFA940107}" srcOrd="5" destOrd="0" parTransId="{47F9362C-9E2F-4953-A74D-B36CA55A7C96}" sibTransId="{25FA327C-52DB-46CF-A96E-649041934766}"/>
    <dgm:cxn modelId="{40176D5F-565D-46F4-B5F6-4EC5063C7733}" srcId="{A2DD5544-CB2C-413C-9CD9-E2F5C3C6ADCE}" destId="{A80BCE03-DA18-418A-AD5E-CEF67F0F173E}" srcOrd="2" destOrd="0" parTransId="{089464F8-0C5F-4A30-A6C0-F6BB539CD605}" sibTransId="{0C7EF871-CC4C-4651-98EC-9F1F788ECEAF}"/>
    <dgm:cxn modelId="{184A876F-E2C7-401F-A650-6EF6C2339C7A}" type="presOf" srcId="{BD790E91-555D-4400-A53C-E632E4615232}" destId="{3C315DEF-DDD6-4E69-B0C1-EA8F80372A9B}" srcOrd="0" destOrd="0" presId="urn:microsoft.com/office/officeart/2005/8/layout/default"/>
    <dgm:cxn modelId="{91971764-24E3-46DE-86A2-E2416088A43C}" srcId="{A2DD5544-CB2C-413C-9CD9-E2F5C3C6ADCE}" destId="{6C9D4EDF-3865-4C1F-B914-1E89087B15F3}" srcOrd="3" destOrd="0" parTransId="{A20CD846-E11D-4EBD-ACC9-4BEDD1350A74}" sibTransId="{C33CEDFC-0835-4F5C-AABE-B765CC79E8DE}"/>
    <dgm:cxn modelId="{8287A753-B0EE-400D-AFFE-D195D6C57C3E}" type="presOf" srcId="{A80BCE03-DA18-418A-AD5E-CEF67F0F173E}" destId="{443F0E4B-59BD-42CD-ABC0-40CC832CBD14}" srcOrd="0" destOrd="0" presId="urn:microsoft.com/office/officeart/2005/8/layout/default"/>
    <dgm:cxn modelId="{2508DAAC-19A1-4956-A622-2A5AB9DF5F1A}" type="presOf" srcId="{6C9D4EDF-3865-4C1F-B914-1E89087B15F3}" destId="{C579CB4F-790A-4BF0-A972-080FB37B0819}" srcOrd="0" destOrd="0" presId="urn:microsoft.com/office/officeart/2005/8/layout/default"/>
    <dgm:cxn modelId="{56C6BF44-8FDE-427E-9D70-D08B3B3A60B2}" srcId="{A2DD5544-CB2C-413C-9CD9-E2F5C3C6ADCE}" destId="{61FC0EE2-E646-4754-8F41-587DA7603CDD}" srcOrd="0" destOrd="0" parTransId="{F51E0FB5-FC3F-400B-B084-AAA1DD5FEA90}" sibTransId="{D2A04B35-CA31-4591-8112-FDD1EC399091}"/>
    <dgm:cxn modelId="{FE4C9FD9-0AFF-47AD-9325-DFDB1B1418A5}" type="presOf" srcId="{A2DD5544-CB2C-413C-9CD9-E2F5C3C6ADCE}" destId="{696460A9-B4FA-402B-AFD6-FD4DA2C4F3F9}" srcOrd="0" destOrd="0" presId="urn:microsoft.com/office/officeart/2005/8/layout/default"/>
    <dgm:cxn modelId="{CBA0A1BF-3510-40DA-9E8A-3E99BE5BF870}" srcId="{A2DD5544-CB2C-413C-9CD9-E2F5C3C6ADCE}" destId="{BD790E91-555D-4400-A53C-E632E4615232}" srcOrd="1" destOrd="0" parTransId="{0CA6D970-C3FC-435D-86CA-77AA79887055}" sibTransId="{27C939BA-7482-422C-A982-0CCD53DDB7E4}"/>
    <dgm:cxn modelId="{E48056F8-6F22-4B5B-AD99-0B4D4657F0BE}" type="presOf" srcId="{B3FF9762-47DA-4D7B-9708-683DFA940107}" destId="{B16272B3-21EA-4049-AA9D-2657AD1D7A25}" srcOrd="0" destOrd="0" presId="urn:microsoft.com/office/officeart/2005/8/layout/default"/>
    <dgm:cxn modelId="{BD38E481-F598-4DF2-B389-8623BACCFB76}" srcId="{A2DD5544-CB2C-413C-9CD9-E2F5C3C6ADCE}" destId="{C6EE6172-C892-4F7B-9FA5-413972935ED2}" srcOrd="4" destOrd="0" parTransId="{999B3A01-ECA9-498A-BDF7-48E8F008E734}" sibTransId="{B3C771FB-327B-496C-9316-0364DBF88499}"/>
    <dgm:cxn modelId="{79522F5B-2C37-4EA2-B135-64475DD054F0}" type="presOf" srcId="{61FC0EE2-E646-4754-8F41-587DA7603CDD}" destId="{1AA13863-E4BD-4712-876D-27C81BC9154A}" srcOrd="0" destOrd="0" presId="urn:microsoft.com/office/officeart/2005/8/layout/default"/>
    <dgm:cxn modelId="{72D2F061-601E-4789-838B-F3DBDC015205}" type="presOf" srcId="{C6EE6172-C892-4F7B-9FA5-413972935ED2}" destId="{62EB9C1E-9084-4307-AA85-3F9F44A30AC0}" srcOrd="0" destOrd="0" presId="urn:microsoft.com/office/officeart/2005/8/layout/default"/>
    <dgm:cxn modelId="{29E9A1EE-4C49-4D53-AAC1-0440229AD516}" type="presParOf" srcId="{696460A9-B4FA-402B-AFD6-FD4DA2C4F3F9}" destId="{1AA13863-E4BD-4712-876D-27C81BC9154A}" srcOrd="0" destOrd="0" presId="urn:microsoft.com/office/officeart/2005/8/layout/default"/>
    <dgm:cxn modelId="{D39940C0-7D72-4748-87ED-1F9BBBB1A0FF}" type="presParOf" srcId="{696460A9-B4FA-402B-AFD6-FD4DA2C4F3F9}" destId="{A2CB2188-C061-4F5F-90DB-C9DCACCC12A4}" srcOrd="1" destOrd="0" presId="urn:microsoft.com/office/officeart/2005/8/layout/default"/>
    <dgm:cxn modelId="{AF65ED13-D2D1-4C38-B8A8-F5F0099D3E04}" type="presParOf" srcId="{696460A9-B4FA-402B-AFD6-FD4DA2C4F3F9}" destId="{3C315DEF-DDD6-4E69-B0C1-EA8F80372A9B}" srcOrd="2" destOrd="0" presId="urn:microsoft.com/office/officeart/2005/8/layout/default"/>
    <dgm:cxn modelId="{35B881AD-84C7-48F8-8165-0644A2B519B4}" type="presParOf" srcId="{696460A9-B4FA-402B-AFD6-FD4DA2C4F3F9}" destId="{70635351-5210-4E2F-9371-25C2FF4939DA}" srcOrd="3" destOrd="0" presId="urn:microsoft.com/office/officeart/2005/8/layout/default"/>
    <dgm:cxn modelId="{AEDBA739-A512-4E3A-B72F-FA297E3CC693}" type="presParOf" srcId="{696460A9-B4FA-402B-AFD6-FD4DA2C4F3F9}" destId="{443F0E4B-59BD-42CD-ABC0-40CC832CBD14}" srcOrd="4" destOrd="0" presId="urn:microsoft.com/office/officeart/2005/8/layout/default"/>
    <dgm:cxn modelId="{CB2BE4C5-E276-43F1-B0C4-C0C21C7CCE9E}" type="presParOf" srcId="{696460A9-B4FA-402B-AFD6-FD4DA2C4F3F9}" destId="{93248DE0-C3EC-40BE-911A-E79BA70F926F}" srcOrd="5" destOrd="0" presId="urn:microsoft.com/office/officeart/2005/8/layout/default"/>
    <dgm:cxn modelId="{5E876ADC-6F04-4A6E-B3AC-973C4665F553}" type="presParOf" srcId="{696460A9-B4FA-402B-AFD6-FD4DA2C4F3F9}" destId="{C579CB4F-790A-4BF0-A972-080FB37B0819}" srcOrd="6" destOrd="0" presId="urn:microsoft.com/office/officeart/2005/8/layout/default"/>
    <dgm:cxn modelId="{6C76BFCC-570D-4D5D-9A7B-445D0337B01A}" type="presParOf" srcId="{696460A9-B4FA-402B-AFD6-FD4DA2C4F3F9}" destId="{92E12FB0-827A-4958-81CB-9C546CDD8682}" srcOrd="7" destOrd="0" presId="urn:microsoft.com/office/officeart/2005/8/layout/default"/>
    <dgm:cxn modelId="{4B8182AF-D470-4D2E-AA99-634E0D1858C9}" type="presParOf" srcId="{696460A9-B4FA-402B-AFD6-FD4DA2C4F3F9}" destId="{62EB9C1E-9084-4307-AA85-3F9F44A30AC0}" srcOrd="8" destOrd="0" presId="urn:microsoft.com/office/officeart/2005/8/layout/default"/>
    <dgm:cxn modelId="{BECF520F-DBF1-480D-8AE0-3AD0BEED26F9}" type="presParOf" srcId="{696460A9-B4FA-402B-AFD6-FD4DA2C4F3F9}" destId="{75822FE4-6A1E-4E55-8331-31800112E092}" srcOrd="9" destOrd="0" presId="urn:microsoft.com/office/officeart/2005/8/layout/default"/>
    <dgm:cxn modelId="{4F784F87-072F-46CF-8636-DB384708BD33}" type="presParOf" srcId="{696460A9-B4FA-402B-AFD6-FD4DA2C4F3F9}" destId="{B16272B3-21EA-4049-AA9D-2657AD1D7A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4E23966-796D-4EA2-BFFD-9785E96C38E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7DCB0A01-EDD7-4292-AA77-206BB448C196}">
      <dgm:prSet phldrT="[Text]" custT="1"/>
      <dgm:spPr/>
      <dgm:t>
        <a:bodyPr/>
        <a:lstStyle/>
        <a:p>
          <a:r>
            <a:rPr lang="en-US" sz="1600" b="0" dirty="0">
              <a:solidFill>
                <a:schemeClr val="accent1"/>
              </a:solidFill>
              <a:latin typeface="Arial" panose="020B0604020202020204" pitchFamily="34" charset="0"/>
              <a:cs typeface="Arial" panose="020B0604020202020204" pitchFamily="34" charset="0"/>
            </a:rPr>
            <a:t>A Comprehensive Campaign</a:t>
          </a:r>
        </a:p>
      </dgm:t>
    </dgm:pt>
    <dgm:pt modelId="{FDA7D752-0A20-4444-8208-AFAA6ED256A8}" type="parTrans" cxnId="{0ABB849C-511C-4DFE-A87C-CE8F12F3F835}">
      <dgm:prSet/>
      <dgm:spPr/>
      <dgm:t>
        <a:bodyPr/>
        <a:lstStyle/>
        <a:p>
          <a:endParaRPr lang="en-US">
            <a:latin typeface="Arial" panose="020B0604020202020204" pitchFamily="34" charset="0"/>
            <a:cs typeface="Arial" panose="020B0604020202020204" pitchFamily="34" charset="0"/>
          </a:endParaRPr>
        </a:p>
      </dgm:t>
    </dgm:pt>
    <dgm:pt modelId="{24CCF10F-2952-4D14-A7E9-DDC24C4DB95E}" type="sibTrans" cxnId="{0ABB849C-511C-4DFE-A87C-CE8F12F3F835}">
      <dgm:prSet/>
      <dgm:spPr/>
      <dgm:t>
        <a:bodyPr/>
        <a:lstStyle/>
        <a:p>
          <a:endParaRPr lang="en-US">
            <a:latin typeface="Arial" panose="020B0604020202020204" pitchFamily="34" charset="0"/>
            <a:cs typeface="Arial" panose="020B0604020202020204" pitchFamily="34" charset="0"/>
          </a:endParaRPr>
        </a:p>
      </dgm:t>
    </dgm:pt>
    <dgm:pt modelId="{EA5F4FFA-7397-4A81-B809-9583D1993B5B}">
      <dgm:prSet phldrT="[Text]" custT="1"/>
      <dgm:spPr/>
      <dgm:t>
        <a:bodyPr/>
        <a:lstStyle/>
        <a:p>
          <a:r>
            <a:rPr lang="en-US" sz="1600" b="0" dirty="0">
              <a:solidFill>
                <a:schemeClr val="accent1"/>
              </a:solidFill>
              <a:latin typeface="Arial" panose="020B0604020202020204" pitchFamily="34" charset="0"/>
              <a:cs typeface="Arial" panose="020B0604020202020204" pitchFamily="34" charset="0"/>
            </a:rPr>
            <a:t>Include all five Global Causes and our Ongoing Mission</a:t>
          </a:r>
        </a:p>
      </dgm:t>
    </dgm:pt>
    <dgm:pt modelId="{90172379-BC75-4B12-84BA-E4BE9C7C437C}" type="parTrans" cxnId="{2624F23C-C651-4C87-9614-B770DECC52E2}">
      <dgm:prSet/>
      <dgm:spPr/>
      <dgm:t>
        <a:bodyPr/>
        <a:lstStyle/>
        <a:p>
          <a:endParaRPr lang="en-US">
            <a:latin typeface="Arial" panose="020B0604020202020204" pitchFamily="34" charset="0"/>
            <a:cs typeface="Arial" panose="020B0604020202020204" pitchFamily="34" charset="0"/>
          </a:endParaRPr>
        </a:p>
      </dgm:t>
    </dgm:pt>
    <dgm:pt modelId="{A616DF69-4E85-47E1-81F3-3E99F4854265}" type="sibTrans" cxnId="{2624F23C-C651-4C87-9614-B770DECC52E2}">
      <dgm:prSet/>
      <dgm:spPr/>
      <dgm:t>
        <a:bodyPr/>
        <a:lstStyle/>
        <a:p>
          <a:endParaRPr lang="en-US">
            <a:latin typeface="Arial" panose="020B0604020202020204" pitchFamily="34" charset="0"/>
            <a:cs typeface="Arial" panose="020B0604020202020204" pitchFamily="34" charset="0"/>
          </a:endParaRPr>
        </a:p>
      </dgm:t>
    </dgm:pt>
    <dgm:pt modelId="{F11ACABB-9C09-4EC9-B662-F168E218D0E9}">
      <dgm:prSet phldrT="[Text]" custT="1"/>
      <dgm:spPr/>
      <dgm:t>
        <a:bodyPr/>
        <a:lstStyle/>
        <a:p>
          <a:r>
            <a:rPr lang="en-US" sz="1600" b="0" dirty="0">
              <a:solidFill>
                <a:schemeClr val="accent1"/>
              </a:solidFill>
              <a:latin typeface="Arial" panose="020B0604020202020204" pitchFamily="34" charset="0"/>
              <a:cs typeface="Arial" panose="020B0604020202020204" pitchFamily="34" charset="0"/>
            </a:rPr>
            <a:t>Access new opportunities for expanded corporate, foundation, government agency and non-Lion individual support</a:t>
          </a:r>
        </a:p>
      </dgm:t>
    </dgm:pt>
    <dgm:pt modelId="{4878F296-1FA7-43B3-9414-7D96F17E7DE7}" type="parTrans" cxnId="{716C06A8-463A-49CE-8CB5-54077C456817}">
      <dgm:prSet/>
      <dgm:spPr/>
      <dgm:t>
        <a:bodyPr/>
        <a:lstStyle/>
        <a:p>
          <a:endParaRPr lang="en-US">
            <a:latin typeface="Arial" panose="020B0604020202020204" pitchFamily="34" charset="0"/>
            <a:cs typeface="Arial" panose="020B0604020202020204" pitchFamily="34" charset="0"/>
          </a:endParaRPr>
        </a:p>
      </dgm:t>
    </dgm:pt>
    <dgm:pt modelId="{5D341534-8276-49F4-8E6E-5CBD2340508A}" type="sibTrans" cxnId="{716C06A8-463A-49CE-8CB5-54077C456817}">
      <dgm:prSet/>
      <dgm:spPr/>
      <dgm:t>
        <a:bodyPr/>
        <a:lstStyle/>
        <a:p>
          <a:endParaRPr lang="en-US">
            <a:latin typeface="Arial" panose="020B0604020202020204" pitchFamily="34" charset="0"/>
            <a:cs typeface="Arial" panose="020B0604020202020204" pitchFamily="34" charset="0"/>
          </a:endParaRPr>
        </a:p>
      </dgm:t>
    </dgm:pt>
    <dgm:pt modelId="{8C0973C3-D367-4167-8B70-870E5C93CED7}">
      <dgm:prSet custT="1"/>
      <dgm:spPr/>
      <dgm:t>
        <a:bodyPr/>
        <a:lstStyle/>
        <a:p>
          <a:r>
            <a:rPr lang="en-US" sz="1600" b="0" dirty="0">
              <a:solidFill>
                <a:schemeClr val="accent1"/>
              </a:solidFill>
              <a:latin typeface="Arial" panose="020B0604020202020204" pitchFamily="34" charset="0"/>
              <a:cs typeface="Arial" panose="020B0604020202020204" pitchFamily="34" charset="0"/>
            </a:rPr>
            <a:t>Increase and sustain individual Lion giving to LCIF</a:t>
          </a:r>
        </a:p>
      </dgm:t>
    </dgm:pt>
    <dgm:pt modelId="{189105FF-8DBF-43D3-B641-B2B427794561}" type="parTrans" cxnId="{109C5402-B0C0-48AB-90DF-2916FDEA3EBB}">
      <dgm:prSet/>
      <dgm:spPr/>
      <dgm:t>
        <a:bodyPr/>
        <a:lstStyle/>
        <a:p>
          <a:endParaRPr lang="en-US">
            <a:latin typeface="Arial" panose="020B0604020202020204" pitchFamily="34" charset="0"/>
            <a:cs typeface="Arial" panose="020B0604020202020204" pitchFamily="34" charset="0"/>
          </a:endParaRPr>
        </a:p>
      </dgm:t>
    </dgm:pt>
    <dgm:pt modelId="{50C8A794-1EC6-43F3-9898-AD9C579D6CBB}" type="sibTrans" cxnId="{109C5402-B0C0-48AB-90DF-2916FDEA3EBB}">
      <dgm:prSet/>
      <dgm:spPr/>
      <dgm:t>
        <a:bodyPr/>
        <a:lstStyle/>
        <a:p>
          <a:endParaRPr lang="en-US">
            <a:latin typeface="Arial" panose="020B0604020202020204" pitchFamily="34" charset="0"/>
            <a:cs typeface="Arial" panose="020B0604020202020204" pitchFamily="34" charset="0"/>
          </a:endParaRPr>
        </a:p>
      </dgm:t>
    </dgm:pt>
    <dgm:pt modelId="{37888B2E-84AD-4192-8516-A7716C4A7836}">
      <dgm:prSet custT="1"/>
      <dgm:spPr/>
      <dgm:t>
        <a:bodyPr/>
        <a:lstStyle/>
        <a:p>
          <a:r>
            <a:rPr lang="en-US" sz="1600" b="0" dirty="0">
              <a:solidFill>
                <a:schemeClr val="accent1"/>
              </a:solidFill>
              <a:latin typeface="Arial" panose="020B0604020202020204" pitchFamily="34" charset="0"/>
              <a:cs typeface="Arial" panose="020B0604020202020204" pitchFamily="34" charset="0"/>
            </a:rPr>
            <a:t>Increase ease of giving to LCIF</a:t>
          </a:r>
        </a:p>
      </dgm:t>
    </dgm:pt>
    <dgm:pt modelId="{F2652931-C404-49FB-BC22-F1489CA3D253}" type="parTrans" cxnId="{0664D043-179B-413E-9FFC-B05DDCDDC386}">
      <dgm:prSet/>
      <dgm:spPr/>
      <dgm:t>
        <a:bodyPr/>
        <a:lstStyle/>
        <a:p>
          <a:endParaRPr lang="en-US">
            <a:latin typeface="Arial" panose="020B0604020202020204" pitchFamily="34" charset="0"/>
            <a:cs typeface="Arial" panose="020B0604020202020204" pitchFamily="34" charset="0"/>
          </a:endParaRPr>
        </a:p>
      </dgm:t>
    </dgm:pt>
    <dgm:pt modelId="{568D808D-7A61-4DEF-961D-C77EC67678E0}" type="sibTrans" cxnId="{0664D043-179B-413E-9FFC-B05DDCDDC386}">
      <dgm:prSet/>
      <dgm:spPr/>
      <dgm:t>
        <a:bodyPr/>
        <a:lstStyle/>
        <a:p>
          <a:endParaRPr lang="en-US">
            <a:latin typeface="Arial" panose="020B0604020202020204" pitchFamily="34" charset="0"/>
            <a:cs typeface="Arial" panose="020B0604020202020204" pitchFamily="34" charset="0"/>
          </a:endParaRPr>
        </a:p>
      </dgm:t>
    </dgm:pt>
    <dgm:pt modelId="{7E68D826-9F6A-40DF-9915-7441ED92E075}">
      <dgm:prSet custT="1"/>
      <dgm:spPr/>
      <dgm:t>
        <a:bodyPr/>
        <a:lstStyle/>
        <a:p>
          <a:r>
            <a:rPr lang="en-US" sz="1600" b="0" dirty="0">
              <a:solidFill>
                <a:schemeClr val="accent1"/>
              </a:solidFill>
              <a:latin typeface="Arial" panose="020B0604020202020204" pitchFamily="34" charset="0"/>
              <a:cs typeface="Arial" panose="020B0604020202020204" pitchFamily="34" charset="0"/>
            </a:rPr>
            <a:t>Robust Lead and Major Gift effort</a:t>
          </a:r>
        </a:p>
      </dgm:t>
    </dgm:pt>
    <dgm:pt modelId="{691A6166-3062-469B-9C10-6E3F5757C1F1}" type="parTrans" cxnId="{84F4ECFC-D2BD-4F90-BA28-11C10A1E143C}">
      <dgm:prSet/>
      <dgm:spPr/>
      <dgm:t>
        <a:bodyPr/>
        <a:lstStyle/>
        <a:p>
          <a:endParaRPr lang="en-US">
            <a:latin typeface="Arial" panose="020B0604020202020204" pitchFamily="34" charset="0"/>
            <a:cs typeface="Arial" panose="020B0604020202020204" pitchFamily="34" charset="0"/>
          </a:endParaRPr>
        </a:p>
      </dgm:t>
    </dgm:pt>
    <dgm:pt modelId="{48432030-3753-4676-B634-A92D271AEEA0}" type="sibTrans" cxnId="{84F4ECFC-D2BD-4F90-BA28-11C10A1E143C}">
      <dgm:prSet/>
      <dgm:spPr/>
      <dgm:t>
        <a:bodyPr/>
        <a:lstStyle/>
        <a:p>
          <a:endParaRPr lang="en-US">
            <a:latin typeface="Arial" panose="020B0604020202020204" pitchFamily="34" charset="0"/>
            <a:cs typeface="Arial" panose="020B0604020202020204" pitchFamily="34" charset="0"/>
          </a:endParaRPr>
        </a:p>
      </dgm:t>
    </dgm:pt>
    <dgm:pt modelId="{8B7D9F34-D0B2-4B6D-81BD-35ADA11BA088}" type="pres">
      <dgm:prSet presAssocID="{24E23966-796D-4EA2-BFFD-9785E96C38EA}" presName="compositeShape" presStyleCnt="0">
        <dgm:presLayoutVars>
          <dgm:dir/>
          <dgm:resizeHandles/>
        </dgm:presLayoutVars>
      </dgm:prSet>
      <dgm:spPr/>
      <dgm:t>
        <a:bodyPr/>
        <a:lstStyle/>
        <a:p>
          <a:endParaRPr lang="en-US"/>
        </a:p>
      </dgm:t>
    </dgm:pt>
    <dgm:pt modelId="{1D721AD3-9400-4602-B78F-7888A67F5C9F}" type="pres">
      <dgm:prSet presAssocID="{24E23966-796D-4EA2-BFFD-9785E96C38EA}" presName="pyramid" presStyleLbl="node1" presStyleIdx="0" presStyleCnt="1" custLinFactNeighborX="-22428" custLinFactNeighborY="-590"/>
      <dgm:spPr/>
    </dgm:pt>
    <dgm:pt modelId="{154F3494-AA34-4A41-89BA-F56F2746A7BB}" type="pres">
      <dgm:prSet presAssocID="{24E23966-796D-4EA2-BFFD-9785E96C38EA}" presName="theList" presStyleCnt="0"/>
      <dgm:spPr/>
    </dgm:pt>
    <dgm:pt modelId="{F219D647-93BA-4E39-A6C6-16AC37ADCBDA}" type="pres">
      <dgm:prSet presAssocID="{7DCB0A01-EDD7-4292-AA77-206BB448C196}" presName="aNode" presStyleLbl="fgAcc1" presStyleIdx="0" presStyleCnt="6" custScaleX="203883" custScaleY="133129">
        <dgm:presLayoutVars>
          <dgm:bulletEnabled val="1"/>
        </dgm:presLayoutVars>
      </dgm:prSet>
      <dgm:spPr/>
      <dgm:t>
        <a:bodyPr/>
        <a:lstStyle/>
        <a:p>
          <a:endParaRPr lang="en-US"/>
        </a:p>
      </dgm:t>
    </dgm:pt>
    <dgm:pt modelId="{B07F56EB-B233-42DC-826C-40AEAC00E59A}" type="pres">
      <dgm:prSet presAssocID="{7DCB0A01-EDD7-4292-AA77-206BB448C196}" presName="aSpace" presStyleCnt="0"/>
      <dgm:spPr/>
    </dgm:pt>
    <dgm:pt modelId="{2859ACA4-666A-42CC-924F-6593B23212B8}" type="pres">
      <dgm:prSet presAssocID="{EA5F4FFA-7397-4A81-B809-9583D1993B5B}" presName="aNode" presStyleLbl="fgAcc1" presStyleIdx="1" presStyleCnt="6" custScaleX="203883" custScaleY="133129">
        <dgm:presLayoutVars>
          <dgm:bulletEnabled val="1"/>
        </dgm:presLayoutVars>
      </dgm:prSet>
      <dgm:spPr/>
      <dgm:t>
        <a:bodyPr/>
        <a:lstStyle/>
        <a:p>
          <a:endParaRPr lang="en-US"/>
        </a:p>
      </dgm:t>
    </dgm:pt>
    <dgm:pt modelId="{0EAF99C7-0B08-4AE0-96F6-40C565AD6751}" type="pres">
      <dgm:prSet presAssocID="{EA5F4FFA-7397-4A81-B809-9583D1993B5B}" presName="aSpace" presStyleCnt="0"/>
      <dgm:spPr/>
    </dgm:pt>
    <dgm:pt modelId="{4D042D1C-8E5F-436A-A2BF-8983C585AD98}" type="pres">
      <dgm:prSet presAssocID="{F11ACABB-9C09-4EC9-B662-F168E218D0E9}" presName="aNode" presStyleLbl="fgAcc1" presStyleIdx="2" presStyleCnt="6" custScaleX="203883" custScaleY="133129">
        <dgm:presLayoutVars>
          <dgm:bulletEnabled val="1"/>
        </dgm:presLayoutVars>
      </dgm:prSet>
      <dgm:spPr/>
      <dgm:t>
        <a:bodyPr/>
        <a:lstStyle/>
        <a:p>
          <a:endParaRPr lang="en-US"/>
        </a:p>
      </dgm:t>
    </dgm:pt>
    <dgm:pt modelId="{33C2E371-4747-4E19-A435-5C51086557AD}" type="pres">
      <dgm:prSet presAssocID="{F11ACABB-9C09-4EC9-B662-F168E218D0E9}" presName="aSpace" presStyleCnt="0"/>
      <dgm:spPr/>
    </dgm:pt>
    <dgm:pt modelId="{350F93FB-A491-4D60-B491-4C5D99875ACD}" type="pres">
      <dgm:prSet presAssocID="{8C0973C3-D367-4167-8B70-870E5C93CED7}" presName="aNode" presStyleLbl="fgAcc1" presStyleIdx="3" presStyleCnt="6" custScaleX="203883" custScaleY="133129">
        <dgm:presLayoutVars>
          <dgm:bulletEnabled val="1"/>
        </dgm:presLayoutVars>
      </dgm:prSet>
      <dgm:spPr/>
      <dgm:t>
        <a:bodyPr/>
        <a:lstStyle/>
        <a:p>
          <a:endParaRPr lang="en-US"/>
        </a:p>
      </dgm:t>
    </dgm:pt>
    <dgm:pt modelId="{09951149-E89D-44B3-833D-D19DEA0E9B66}" type="pres">
      <dgm:prSet presAssocID="{8C0973C3-D367-4167-8B70-870E5C93CED7}" presName="aSpace" presStyleCnt="0"/>
      <dgm:spPr/>
    </dgm:pt>
    <dgm:pt modelId="{2998F33E-20D3-4D5F-A4B7-B9DFDBF3C913}" type="pres">
      <dgm:prSet presAssocID="{37888B2E-84AD-4192-8516-A7716C4A7836}" presName="aNode" presStyleLbl="fgAcc1" presStyleIdx="4" presStyleCnt="6" custScaleX="203883" custScaleY="133129">
        <dgm:presLayoutVars>
          <dgm:bulletEnabled val="1"/>
        </dgm:presLayoutVars>
      </dgm:prSet>
      <dgm:spPr/>
      <dgm:t>
        <a:bodyPr/>
        <a:lstStyle/>
        <a:p>
          <a:endParaRPr lang="en-US"/>
        </a:p>
      </dgm:t>
    </dgm:pt>
    <dgm:pt modelId="{826DFB56-8B0A-485E-ADC8-B4C393D08706}" type="pres">
      <dgm:prSet presAssocID="{37888B2E-84AD-4192-8516-A7716C4A7836}" presName="aSpace" presStyleCnt="0"/>
      <dgm:spPr/>
    </dgm:pt>
    <dgm:pt modelId="{0EDD8928-CF22-4EFB-8B50-65D85DCDFEFE}" type="pres">
      <dgm:prSet presAssocID="{7E68D826-9F6A-40DF-9915-7441ED92E075}" presName="aNode" presStyleLbl="fgAcc1" presStyleIdx="5" presStyleCnt="6" custScaleX="203883" custScaleY="133129">
        <dgm:presLayoutVars>
          <dgm:bulletEnabled val="1"/>
        </dgm:presLayoutVars>
      </dgm:prSet>
      <dgm:spPr/>
      <dgm:t>
        <a:bodyPr/>
        <a:lstStyle/>
        <a:p>
          <a:endParaRPr lang="en-US"/>
        </a:p>
      </dgm:t>
    </dgm:pt>
    <dgm:pt modelId="{E680D475-F060-4374-BF43-A110A3C63838}" type="pres">
      <dgm:prSet presAssocID="{7E68D826-9F6A-40DF-9915-7441ED92E075}" presName="aSpace" presStyleCnt="0"/>
      <dgm:spPr/>
    </dgm:pt>
  </dgm:ptLst>
  <dgm:cxnLst>
    <dgm:cxn modelId="{84F4ECFC-D2BD-4F90-BA28-11C10A1E143C}" srcId="{24E23966-796D-4EA2-BFFD-9785E96C38EA}" destId="{7E68D826-9F6A-40DF-9915-7441ED92E075}" srcOrd="5" destOrd="0" parTransId="{691A6166-3062-469B-9C10-6E3F5757C1F1}" sibTransId="{48432030-3753-4676-B634-A92D271AEEA0}"/>
    <dgm:cxn modelId="{0ABB849C-511C-4DFE-A87C-CE8F12F3F835}" srcId="{24E23966-796D-4EA2-BFFD-9785E96C38EA}" destId="{7DCB0A01-EDD7-4292-AA77-206BB448C196}" srcOrd="0" destOrd="0" parTransId="{FDA7D752-0A20-4444-8208-AFAA6ED256A8}" sibTransId="{24CCF10F-2952-4D14-A7E9-DDC24C4DB95E}"/>
    <dgm:cxn modelId="{0664D043-179B-413E-9FFC-B05DDCDDC386}" srcId="{24E23966-796D-4EA2-BFFD-9785E96C38EA}" destId="{37888B2E-84AD-4192-8516-A7716C4A7836}" srcOrd="4" destOrd="0" parTransId="{F2652931-C404-49FB-BC22-F1489CA3D253}" sibTransId="{568D808D-7A61-4DEF-961D-C77EC67678E0}"/>
    <dgm:cxn modelId="{275A7D7E-6964-4B1A-B2C0-3BAD89721ADB}" type="presOf" srcId="{7DCB0A01-EDD7-4292-AA77-206BB448C196}" destId="{F219D647-93BA-4E39-A6C6-16AC37ADCBDA}" srcOrd="0" destOrd="0" presId="urn:microsoft.com/office/officeart/2005/8/layout/pyramid2"/>
    <dgm:cxn modelId="{0D35ADA2-5EE5-43F4-932B-D870B8D29A7D}" type="presOf" srcId="{EA5F4FFA-7397-4A81-B809-9583D1993B5B}" destId="{2859ACA4-666A-42CC-924F-6593B23212B8}" srcOrd="0" destOrd="0" presId="urn:microsoft.com/office/officeart/2005/8/layout/pyramid2"/>
    <dgm:cxn modelId="{1E47F69E-B034-4DA0-934F-F9B6BC39A1A6}" type="presOf" srcId="{37888B2E-84AD-4192-8516-A7716C4A7836}" destId="{2998F33E-20D3-4D5F-A4B7-B9DFDBF3C913}" srcOrd="0" destOrd="0" presId="urn:microsoft.com/office/officeart/2005/8/layout/pyramid2"/>
    <dgm:cxn modelId="{2624F23C-C651-4C87-9614-B770DECC52E2}" srcId="{24E23966-796D-4EA2-BFFD-9785E96C38EA}" destId="{EA5F4FFA-7397-4A81-B809-9583D1993B5B}" srcOrd="1" destOrd="0" parTransId="{90172379-BC75-4B12-84BA-E4BE9C7C437C}" sibTransId="{A616DF69-4E85-47E1-81F3-3E99F4854265}"/>
    <dgm:cxn modelId="{D0E4F2DE-9300-4897-B24A-4FACF90BB0A4}" type="presOf" srcId="{24E23966-796D-4EA2-BFFD-9785E96C38EA}" destId="{8B7D9F34-D0B2-4B6D-81BD-35ADA11BA088}" srcOrd="0" destOrd="0" presId="urn:microsoft.com/office/officeart/2005/8/layout/pyramid2"/>
    <dgm:cxn modelId="{716C06A8-463A-49CE-8CB5-54077C456817}" srcId="{24E23966-796D-4EA2-BFFD-9785E96C38EA}" destId="{F11ACABB-9C09-4EC9-B662-F168E218D0E9}" srcOrd="2" destOrd="0" parTransId="{4878F296-1FA7-43B3-9414-7D96F17E7DE7}" sibTransId="{5D341534-8276-49F4-8E6E-5CBD2340508A}"/>
    <dgm:cxn modelId="{109C5402-B0C0-48AB-90DF-2916FDEA3EBB}" srcId="{24E23966-796D-4EA2-BFFD-9785E96C38EA}" destId="{8C0973C3-D367-4167-8B70-870E5C93CED7}" srcOrd="3" destOrd="0" parTransId="{189105FF-8DBF-43D3-B641-B2B427794561}" sibTransId="{50C8A794-1EC6-43F3-9898-AD9C579D6CBB}"/>
    <dgm:cxn modelId="{2B4D7021-5F6A-47DB-A8E1-56C52EDEF2E0}" type="presOf" srcId="{F11ACABB-9C09-4EC9-B662-F168E218D0E9}" destId="{4D042D1C-8E5F-436A-A2BF-8983C585AD98}" srcOrd="0" destOrd="0" presId="urn:microsoft.com/office/officeart/2005/8/layout/pyramid2"/>
    <dgm:cxn modelId="{3DB20F0A-BF64-4211-A20A-DF5BEC733D63}" type="presOf" srcId="{8C0973C3-D367-4167-8B70-870E5C93CED7}" destId="{350F93FB-A491-4D60-B491-4C5D99875ACD}" srcOrd="0" destOrd="0" presId="urn:microsoft.com/office/officeart/2005/8/layout/pyramid2"/>
    <dgm:cxn modelId="{0790B93B-AF9B-42B3-8C57-527B95588F8F}" type="presOf" srcId="{7E68D826-9F6A-40DF-9915-7441ED92E075}" destId="{0EDD8928-CF22-4EFB-8B50-65D85DCDFEFE}" srcOrd="0" destOrd="0" presId="urn:microsoft.com/office/officeart/2005/8/layout/pyramid2"/>
    <dgm:cxn modelId="{ADBA3CA2-FE72-4C7A-B2BB-DAE5AFEEE83E}" type="presParOf" srcId="{8B7D9F34-D0B2-4B6D-81BD-35ADA11BA088}" destId="{1D721AD3-9400-4602-B78F-7888A67F5C9F}" srcOrd="0" destOrd="0" presId="urn:microsoft.com/office/officeart/2005/8/layout/pyramid2"/>
    <dgm:cxn modelId="{64776D85-AB1B-4C59-ABA1-8E870718DF41}" type="presParOf" srcId="{8B7D9F34-D0B2-4B6D-81BD-35ADA11BA088}" destId="{154F3494-AA34-4A41-89BA-F56F2746A7BB}" srcOrd="1" destOrd="0" presId="urn:microsoft.com/office/officeart/2005/8/layout/pyramid2"/>
    <dgm:cxn modelId="{8A8A85CF-4405-49B8-AA44-CAF2A3F9D990}" type="presParOf" srcId="{154F3494-AA34-4A41-89BA-F56F2746A7BB}" destId="{F219D647-93BA-4E39-A6C6-16AC37ADCBDA}" srcOrd="0" destOrd="0" presId="urn:microsoft.com/office/officeart/2005/8/layout/pyramid2"/>
    <dgm:cxn modelId="{A65980AF-654A-44DE-BF20-B6492E34A1E3}" type="presParOf" srcId="{154F3494-AA34-4A41-89BA-F56F2746A7BB}" destId="{B07F56EB-B233-42DC-826C-40AEAC00E59A}" srcOrd="1" destOrd="0" presId="urn:microsoft.com/office/officeart/2005/8/layout/pyramid2"/>
    <dgm:cxn modelId="{0F76F2D9-632B-47C3-968F-FA54AC9387B4}" type="presParOf" srcId="{154F3494-AA34-4A41-89BA-F56F2746A7BB}" destId="{2859ACA4-666A-42CC-924F-6593B23212B8}" srcOrd="2" destOrd="0" presId="urn:microsoft.com/office/officeart/2005/8/layout/pyramid2"/>
    <dgm:cxn modelId="{78BD486B-A8EA-4026-8E20-34CF2C7AC521}" type="presParOf" srcId="{154F3494-AA34-4A41-89BA-F56F2746A7BB}" destId="{0EAF99C7-0B08-4AE0-96F6-40C565AD6751}" srcOrd="3" destOrd="0" presId="urn:microsoft.com/office/officeart/2005/8/layout/pyramid2"/>
    <dgm:cxn modelId="{027B2B9A-4008-487C-A2C3-76F05C1624E2}" type="presParOf" srcId="{154F3494-AA34-4A41-89BA-F56F2746A7BB}" destId="{4D042D1C-8E5F-436A-A2BF-8983C585AD98}" srcOrd="4" destOrd="0" presId="urn:microsoft.com/office/officeart/2005/8/layout/pyramid2"/>
    <dgm:cxn modelId="{FEDD6416-A2C1-4A2F-B265-193258180A7E}" type="presParOf" srcId="{154F3494-AA34-4A41-89BA-F56F2746A7BB}" destId="{33C2E371-4747-4E19-A435-5C51086557AD}" srcOrd="5" destOrd="0" presId="urn:microsoft.com/office/officeart/2005/8/layout/pyramid2"/>
    <dgm:cxn modelId="{776CAD09-4851-4FA7-B495-4F8DDDE8DCE1}" type="presParOf" srcId="{154F3494-AA34-4A41-89BA-F56F2746A7BB}" destId="{350F93FB-A491-4D60-B491-4C5D99875ACD}" srcOrd="6" destOrd="0" presId="urn:microsoft.com/office/officeart/2005/8/layout/pyramid2"/>
    <dgm:cxn modelId="{2E469010-3C92-421D-B966-55B1F29BF047}" type="presParOf" srcId="{154F3494-AA34-4A41-89BA-F56F2746A7BB}" destId="{09951149-E89D-44B3-833D-D19DEA0E9B66}" srcOrd="7" destOrd="0" presId="urn:microsoft.com/office/officeart/2005/8/layout/pyramid2"/>
    <dgm:cxn modelId="{CE0CAED6-85AF-4008-B4AE-59D8487AFDCC}" type="presParOf" srcId="{154F3494-AA34-4A41-89BA-F56F2746A7BB}" destId="{2998F33E-20D3-4D5F-A4B7-B9DFDBF3C913}" srcOrd="8" destOrd="0" presId="urn:microsoft.com/office/officeart/2005/8/layout/pyramid2"/>
    <dgm:cxn modelId="{2AD0C8BF-535D-4072-9EB2-109D7828610C}" type="presParOf" srcId="{154F3494-AA34-4A41-89BA-F56F2746A7BB}" destId="{826DFB56-8B0A-485E-ADC8-B4C393D08706}" srcOrd="9" destOrd="0" presId="urn:microsoft.com/office/officeart/2005/8/layout/pyramid2"/>
    <dgm:cxn modelId="{B1A8DB48-6280-4C32-A311-C5BB8C5F5246}" type="presParOf" srcId="{154F3494-AA34-4A41-89BA-F56F2746A7BB}" destId="{0EDD8928-CF22-4EFB-8B50-65D85DCDFEFE}" srcOrd="10" destOrd="0" presId="urn:microsoft.com/office/officeart/2005/8/layout/pyramid2"/>
    <dgm:cxn modelId="{94A23A3C-020D-4EFC-AD8F-44C671438CEA}" type="presParOf" srcId="{154F3494-AA34-4A41-89BA-F56F2746A7BB}" destId="{E680D475-F060-4374-BF43-A110A3C63838}"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BC10A3-0478-4E6D-BEFE-51BBBD4A895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9D5F466-AFDF-4D24-87A0-D4DE79EBA997}">
      <dgm:prSet phldrT="[Text]" custT="1"/>
      <dgm:spPr>
        <a:ln>
          <a:noFill/>
        </a:ln>
      </dgm:spPr>
      <dgm:t>
        <a:bodyPr/>
        <a:lstStyle/>
        <a:p>
          <a:r>
            <a:rPr lang="en-US" sz="1600" b="1" dirty="0">
              <a:solidFill>
                <a:srgbClr val="F8F8F8"/>
              </a:solidFill>
              <a:latin typeface="Arial" panose="020B0604020202020204" pitchFamily="34" charset="0"/>
              <a:cs typeface="Arial" panose="020B0604020202020204" pitchFamily="34" charset="0"/>
            </a:rPr>
            <a:t>Highest </a:t>
          </a:r>
          <a:r>
            <a:rPr lang="en-US" sz="1600" b="1" dirty="0" smtClean="0">
              <a:solidFill>
                <a:srgbClr val="F8F8F8"/>
              </a:solidFill>
              <a:latin typeface="Arial" panose="020B0604020202020204" pitchFamily="34" charset="0"/>
              <a:cs typeface="Arial" panose="020B0604020202020204" pitchFamily="34" charset="0"/>
            </a:rPr>
            <a:t>per-member </a:t>
          </a:r>
          <a:r>
            <a:rPr lang="en-US" sz="1600" b="1" dirty="0">
              <a:solidFill>
                <a:srgbClr val="F8F8F8"/>
              </a:solidFill>
              <a:latin typeface="Arial" panose="020B0604020202020204" pitchFamily="34" charset="0"/>
              <a:cs typeface="Arial" panose="020B0604020202020204" pitchFamily="34" charset="0"/>
            </a:rPr>
            <a:t>giving</a:t>
          </a:r>
        </a:p>
      </dgm:t>
    </dgm:pt>
    <dgm:pt modelId="{D81AC3F9-4E6F-46CC-92FE-151D07260C41}" type="parTrans" cxnId="{013BBE21-5798-487D-B4C3-F1B939CFB429}">
      <dgm:prSet/>
      <dgm:spPr/>
      <dgm:t>
        <a:bodyPr/>
        <a:lstStyle/>
        <a:p>
          <a:endParaRPr lang="en-US" sz="1600"/>
        </a:p>
      </dgm:t>
    </dgm:pt>
    <dgm:pt modelId="{571259FB-7FFB-4957-9AA5-F52C1B9C25E9}" type="sibTrans" cxnId="{013BBE21-5798-487D-B4C3-F1B939CFB429}">
      <dgm:prSet/>
      <dgm:spPr/>
      <dgm:t>
        <a:bodyPr/>
        <a:lstStyle/>
        <a:p>
          <a:endParaRPr lang="en-US" sz="1600"/>
        </a:p>
      </dgm:t>
    </dgm:pt>
    <dgm:pt modelId="{B0C82A62-81AA-423D-B383-04FBC9C1B627}">
      <dgm:prSet phldrT="[Text]" custT="1"/>
      <dgm:spPr>
        <a:ln>
          <a:noFill/>
        </a:ln>
      </dgm:spPr>
      <dgm:t>
        <a:bodyPr/>
        <a:lstStyle/>
        <a:p>
          <a:r>
            <a:rPr lang="en-US" sz="1600" b="1" dirty="0">
              <a:solidFill>
                <a:srgbClr val="F8F8F8"/>
              </a:solidFill>
              <a:latin typeface="Arial" panose="020B0604020202020204" pitchFamily="34" charset="0"/>
              <a:cs typeface="Arial" panose="020B0604020202020204" pitchFamily="34" charset="0"/>
            </a:rPr>
            <a:t>Highest </a:t>
          </a:r>
          <a:r>
            <a:rPr lang="en-US" sz="1600" b="1" dirty="0" smtClean="0">
              <a:solidFill>
                <a:srgbClr val="F8F8F8"/>
              </a:solidFill>
              <a:latin typeface="Arial" panose="020B0604020202020204" pitchFamily="34" charset="0"/>
              <a:cs typeface="Arial" panose="020B0604020202020204" pitchFamily="34" charset="0"/>
            </a:rPr>
            <a:t>per-member </a:t>
          </a:r>
          <a:r>
            <a:rPr lang="en-US" sz="1600" b="1" dirty="0">
              <a:solidFill>
                <a:srgbClr val="F8F8F8"/>
              </a:solidFill>
              <a:latin typeface="Arial" panose="020B0604020202020204" pitchFamily="34" charset="0"/>
              <a:cs typeface="Arial" panose="020B0604020202020204" pitchFamily="34" charset="0"/>
            </a:rPr>
            <a:t>recurring giving</a:t>
          </a:r>
        </a:p>
      </dgm:t>
    </dgm:pt>
    <dgm:pt modelId="{368AC2AB-2663-4C16-8533-827CC2514CBF}" type="parTrans" cxnId="{5A03C1DE-E682-40CD-AD99-EE6728AB3B15}">
      <dgm:prSet/>
      <dgm:spPr/>
      <dgm:t>
        <a:bodyPr/>
        <a:lstStyle/>
        <a:p>
          <a:endParaRPr lang="en-US" sz="1600"/>
        </a:p>
      </dgm:t>
    </dgm:pt>
    <dgm:pt modelId="{56DA581B-AAF5-438C-8D77-188F1D2613E4}" type="sibTrans" cxnId="{5A03C1DE-E682-40CD-AD99-EE6728AB3B15}">
      <dgm:prSet/>
      <dgm:spPr/>
      <dgm:t>
        <a:bodyPr/>
        <a:lstStyle/>
        <a:p>
          <a:endParaRPr lang="en-US" sz="1600"/>
        </a:p>
      </dgm:t>
    </dgm:pt>
    <dgm:pt modelId="{98DF1AF5-F86D-4828-B3F2-53CCB823713B}">
      <dgm:prSet phldrT="[Text]" custT="1"/>
      <dgm:spPr>
        <a:ln>
          <a:noFill/>
        </a:ln>
      </dgm:spPr>
      <dgm:t>
        <a:bodyPr/>
        <a:lstStyle/>
        <a:p>
          <a:r>
            <a:rPr lang="en-US" sz="1600" b="1" dirty="0">
              <a:solidFill>
                <a:srgbClr val="F8F8F8"/>
              </a:solidFill>
              <a:latin typeface="Arial" panose="020B0604020202020204" pitchFamily="34" charset="0"/>
              <a:cs typeface="Arial" panose="020B0604020202020204" pitchFamily="34" charset="0"/>
            </a:rPr>
            <a:t>Highest percentage participation</a:t>
          </a:r>
        </a:p>
      </dgm:t>
    </dgm:pt>
    <dgm:pt modelId="{4FFF8686-4ED2-4328-A72D-B73C332A6D03}" type="parTrans" cxnId="{75C9F474-3FC0-4472-AD16-8D081685B2BA}">
      <dgm:prSet/>
      <dgm:spPr/>
      <dgm:t>
        <a:bodyPr/>
        <a:lstStyle/>
        <a:p>
          <a:endParaRPr lang="en-US" sz="1600"/>
        </a:p>
      </dgm:t>
    </dgm:pt>
    <dgm:pt modelId="{24DA4A5B-F926-499F-B287-DBDAD528A9C5}" type="sibTrans" cxnId="{75C9F474-3FC0-4472-AD16-8D081685B2BA}">
      <dgm:prSet/>
      <dgm:spPr/>
      <dgm:t>
        <a:bodyPr/>
        <a:lstStyle/>
        <a:p>
          <a:endParaRPr lang="en-US" sz="1600"/>
        </a:p>
      </dgm:t>
    </dgm:pt>
    <dgm:pt modelId="{E3ADCD5D-176D-4383-BFCC-0279CC31AA46}">
      <dgm:prSet phldrT="[Text]" custT="1"/>
      <dgm:spPr>
        <a:ln>
          <a:noFill/>
        </a:ln>
      </dgm:spPr>
      <dgm:t>
        <a:bodyPr/>
        <a:lstStyle/>
        <a:p>
          <a:r>
            <a:rPr lang="en-US" sz="1600" b="1" dirty="0">
              <a:solidFill>
                <a:srgbClr val="F8F8F8"/>
              </a:solidFill>
              <a:latin typeface="Arial" panose="020B0604020202020204" pitchFamily="34" charset="0"/>
              <a:cs typeface="Arial" panose="020B0604020202020204" pitchFamily="34" charset="0"/>
            </a:rPr>
            <a:t>Highest percentage recurring participation</a:t>
          </a:r>
        </a:p>
      </dgm:t>
    </dgm:pt>
    <dgm:pt modelId="{86F8EE21-D7DF-40C9-A837-0CCA9D803375}" type="parTrans" cxnId="{50E382C2-672A-4932-B51C-F3D9B8AA37DA}">
      <dgm:prSet/>
      <dgm:spPr/>
      <dgm:t>
        <a:bodyPr/>
        <a:lstStyle/>
        <a:p>
          <a:endParaRPr lang="en-US" sz="1600"/>
        </a:p>
      </dgm:t>
    </dgm:pt>
    <dgm:pt modelId="{473807C3-2437-42CC-8181-B16F4718AE33}" type="sibTrans" cxnId="{50E382C2-672A-4932-B51C-F3D9B8AA37DA}">
      <dgm:prSet/>
      <dgm:spPr/>
      <dgm:t>
        <a:bodyPr/>
        <a:lstStyle/>
        <a:p>
          <a:endParaRPr lang="en-US" sz="1600"/>
        </a:p>
      </dgm:t>
    </dgm:pt>
    <dgm:pt modelId="{461571EE-3321-4DD9-86BB-30C30006BD3D}">
      <dgm:prSet phldrT="[Text]" custT="1"/>
      <dgm:spPr>
        <a:ln>
          <a:noFill/>
        </a:ln>
      </dgm:spPr>
      <dgm:t>
        <a:bodyPr/>
        <a:lstStyle/>
        <a:p>
          <a:r>
            <a:rPr lang="en-US" sz="1600" b="1" dirty="0">
              <a:solidFill>
                <a:srgbClr val="F8F8F8"/>
              </a:solidFill>
              <a:latin typeface="Arial" panose="020B0604020202020204" pitchFamily="34" charset="0"/>
              <a:cs typeface="Arial" panose="020B0604020202020204" pitchFamily="34" charset="0"/>
            </a:rPr>
            <a:t>Elite: achieving all </a:t>
          </a:r>
          <a:r>
            <a:rPr lang="en-US" sz="1600" b="1" dirty="0" smtClean="0">
              <a:solidFill>
                <a:srgbClr val="F8F8F8"/>
              </a:solidFill>
              <a:latin typeface="Arial" panose="020B0604020202020204" pitchFamily="34" charset="0"/>
              <a:cs typeface="Arial" panose="020B0604020202020204" pitchFamily="34" charset="0"/>
            </a:rPr>
            <a:t>four other awards </a:t>
          </a:r>
          <a:r>
            <a:rPr lang="en-US" sz="1600" b="1" dirty="0">
              <a:solidFill>
                <a:srgbClr val="F8F8F8"/>
              </a:solidFill>
              <a:latin typeface="Arial" panose="020B0604020202020204" pitchFamily="34" charset="0"/>
              <a:cs typeface="Arial" panose="020B0604020202020204" pitchFamily="34" charset="0"/>
            </a:rPr>
            <a:t>in a single year</a:t>
          </a:r>
        </a:p>
      </dgm:t>
    </dgm:pt>
    <dgm:pt modelId="{12AE51BC-E56D-4AB2-A255-FAE688501CF7}" type="parTrans" cxnId="{19A1297F-0277-4521-9F11-8885E0D22172}">
      <dgm:prSet/>
      <dgm:spPr/>
      <dgm:t>
        <a:bodyPr/>
        <a:lstStyle/>
        <a:p>
          <a:endParaRPr lang="en-US" sz="1600"/>
        </a:p>
      </dgm:t>
    </dgm:pt>
    <dgm:pt modelId="{B18765E8-FE34-400E-96C0-BAEEE6A3FC04}" type="sibTrans" cxnId="{19A1297F-0277-4521-9F11-8885E0D22172}">
      <dgm:prSet/>
      <dgm:spPr/>
      <dgm:t>
        <a:bodyPr/>
        <a:lstStyle/>
        <a:p>
          <a:endParaRPr lang="en-US" sz="1600"/>
        </a:p>
      </dgm:t>
    </dgm:pt>
    <dgm:pt modelId="{A6E6F81A-CAAC-4B66-8416-94474D7032D0}" type="pres">
      <dgm:prSet presAssocID="{59BC10A3-0478-4E6D-BEFE-51BBBD4A8955}" presName="diagram" presStyleCnt="0">
        <dgm:presLayoutVars>
          <dgm:dir/>
          <dgm:resizeHandles val="exact"/>
        </dgm:presLayoutVars>
      </dgm:prSet>
      <dgm:spPr/>
      <dgm:t>
        <a:bodyPr/>
        <a:lstStyle/>
        <a:p>
          <a:endParaRPr lang="en-US"/>
        </a:p>
      </dgm:t>
    </dgm:pt>
    <dgm:pt modelId="{4DFE755C-32B7-4FDA-8081-D7AB227EAA4D}" type="pres">
      <dgm:prSet presAssocID="{A9D5F466-AFDF-4D24-87A0-D4DE79EBA997}" presName="node" presStyleLbl="node1" presStyleIdx="0" presStyleCnt="5">
        <dgm:presLayoutVars>
          <dgm:bulletEnabled val="1"/>
        </dgm:presLayoutVars>
      </dgm:prSet>
      <dgm:spPr/>
      <dgm:t>
        <a:bodyPr/>
        <a:lstStyle/>
        <a:p>
          <a:endParaRPr lang="en-US"/>
        </a:p>
      </dgm:t>
    </dgm:pt>
    <dgm:pt modelId="{E7EC6700-24DB-43C0-B314-932448370B59}" type="pres">
      <dgm:prSet presAssocID="{571259FB-7FFB-4957-9AA5-F52C1B9C25E9}" presName="sibTrans" presStyleCnt="0"/>
      <dgm:spPr/>
    </dgm:pt>
    <dgm:pt modelId="{381162AA-2012-4519-BC9C-87A47C66C6CC}" type="pres">
      <dgm:prSet presAssocID="{B0C82A62-81AA-423D-B383-04FBC9C1B627}" presName="node" presStyleLbl="node1" presStyleIdx="1" presStyleCnt="5">
        <dgm:presLayoutVars>
          <dgm:bulletEnabled val="1"/>
        </dgm:presLayoutVars>
      </dgm:prSet>
      <dgm:spPr/>
      <dgm:t>
        <a:bodyPr/>
        <a:lstStyle/>
        <a:p>
          <a:endParaRPr lang="en-US"/>
        </a:p>
      </dgm:t>
    </dgm:pt>
    <dgm:pt modelId="{197AE8C7-5337-4D3C-A666-CEF6770B1716}" type="pres">
      <dgm:prSet presAssocID="{56DA581B-AAF5-438C-8D77-188F1D2613E4}" presName="sibTrans" presStyleCnt="0"/>
      <dgm:spPr/>
    </dgm:pt>
    <dgm:pt modelId="{4B3E8351-C130-48B9-B8E4-7C049A35E5FA}" type="pres">
      <dgm:prSet presAssocID="{98DF1AF5-F86D-4828-B3F2-53CCB823713B}" presName="node" presStyleLbl="node1" presStyleIdx="2" presStyleCnt="5">
        <dgm:presLayoutVars>
          <dgm:bulletEnabled val="1"/>
        </dgm:presLayoutVars>
      </dgm:prSet>
      <dgm:spPr/>
      <dgm:t>
        <a:bodyPr/>
        <a:lstStyle/>
        <a:p>
          <a:endParaRPr lang="en-US"/>
        </a:p>
      </dgm:t>
    </dgm:pt>
    <dgm:pt modelId="{5867AC5E-CBBA-4237-9DAE-4516E4795179}" type="pres">
      <dgm:prSet presAssocID="{24DA4A5B-F926-499F-B287-DBDAD528A9C5}" presName="sibTrans" presStyleCnt="0"/>
      <dgm:spPr/>
    </dgm:pt>
    <dgm:pt modelId="{23873071-AB16-4730-9A59-3E57954DF76D}" type="pres">
      <dgm:prSet presAssocID="{E3ADCD5D-176D-4383-BFCC-0279CC31AA46}" presName="node" presStyleLbl="node1" presStyleIdx="3" presStyleCnt="5">
        <dgm:presLayoutVars>
          <dgm:bulletEnabled val="1"/>
        </dgm:presLayoutVars>
      </dgm:prSet>
      <dgm:spPr/>
      <dgm:t>
        <a:bodyPr/>
        <a:lstStyle/>
        <a:p>
          <a:endParaRPr lang="en-US"/>
        </a:p>
      </dgm:t>
    </dgm:pt>
    <dgm:pt modelId="{FDCE7B65-753B-4369-A327-78C53D910AC3}" type="pres">
      <dgm:prSet presAssocID="{473807C3-2437-42CC-8181-B16F4718AE33}" presName="sibTrans" presStyleCnt="0"/>
      <dgm:spPr/>
    </dgm:pt>
    <dgm:pt modelId="{9A54FAE4-6904-43A3-ABC9-669FE4E1CA08}" type="pres">
      <dgm:prSet presAssocID="{461571EE-3321-4DD9-86BB-30C30006BD3D}" presName="node" presStyleLbl="node1" presStyleIdx="4" presStyleCnt="5">
        <dgm:presLayoutVars>
          <dgm:bulletEnabled val="1"/>
        </dgm:presLayoutVars>
      </dgm:prSet>
      <dgm:spPr/>
      <dgm:t>
        <a:bodyPr/>
        <a:lstStyle/>
        <a:p>
          <a:endParaRPr lang="en-US"/>
        </a:p>
      </dgm:t>
    </dgm:pt>
  </dgm:ptLst>
  <dgm:cxnLst>
    <dgm:cxn modelId="{5A03C1DE-E682-40CD-AD99-EE6728AB3B15}" srcId="{59BC10A3-0478-4E6D-BEFE-51BBBD4A8955}" destId="{B0C82A62-81AA-423D-B383-04FBC9C1B627}" srcOrd="1" destOrd="0" parTransId="{368AC2AB-2663-4C16-8533-827CC2514CBF}" sibTransId="{56DA581B-AAF5-438C-8D77-188F1D2613E4}"/>
    <dgm:cxn modelId="{8B8F1B68-806B-4C50-9B95-7F74E1646774}" type="presOf" srcId="{59BC10A3-0478-4E6D-BEFE-51BBBD4A8955}" destId="{A6E6F81A-CAAC-4B66-8416-94474D7032D0}" srcOrd="0" destOrd="0" presId="urn:microsoft.com/office/officeart/2005/8/layout/default"/>
    <dgm:cxn modelId="{D570D74F-59EA-43AB-8EE0-BBD6FEB74A78}" type="presOf" srcId="{98DF1AF5-F86D-4828-B3F2-53CCB823713B}" destId="{4B3E8351-C130-48B9-B8E4-7C049A35E5FA}" srcOrd="0" destOrd="0" presId="urn:microsoft.com/office/officeart/2005/8/layout/default"/>
    <dgm:cxn modelId="{50E382C2-672A-4932-B51C-F3D9B8AA37DA}" srcId="{59BC10A3-0478-4E6D-BEFE-51BBBD4A8955}" destId="{E3ADCD5D-176D-4383-BFCC-0279CC31AA46}" srcOrd="3" destOrd="0" parTransId="{86F8EE21-D7DF-40C9-A837-0CCA9D803375}" sibTransId="{473807C3-2437-42CC-8181-B16F4718AE33}"/>
    <dgm:cxn modelId="{68094F7D-F337-43DB-8A06-2E617759CEFF}" type="presOf" srcId="{B0C82A62-81AA-423D-B383-04FBC9C1B627}" destId="{381162AA-2012-4519-BC9C-87A47C66C6CC}" srcOrd="0" destOrd="0" presId="urn:microsoft.com/office/officeart/2005/8/layout/default"/>
    <dgm:cxn modelId="{19A1297F-0277-4521-9F11-8885E0D22172}" srcId="{59BC10A3-0478-4E6D-BEFE-51BBBD4A8955}" destId="{461571EE-3321-4DD9-86BB-30C30006BD3D}" srcOrd="4" destOrd="0" parTransId="{12AE51BC-E56D-4AB2-A255-FAE688501CF7}" sibTransId="{B18765E8-FE34-400E-96C0-BAEEE6A3FC04}"/>
    <dgm:cxn modelId="{7FCCF2C6-B35F-434B-9EE4-66807C042861}" type="presOf" srcId="{461571EE-3321-4DD9-86BB-30C30006BD3D}" destId="{9A54FAE4-6904-43A3-ABC9-669FE4E1CA08}" srcOrd="0" destOrd="0" presId="urn:microsoft.com/office/officeart/2005/8/layout/default"/>
    <dgm:cxn modelId="{9AD4D02A-A3B7-4010-9D1B-D35A0DF3EC36}" type="presOf" srcId="{E3ADCD5D-176D-4383-BFCC-0279CC31AA46}" destId="{23873071-AB16-4730-9A59-3E57954DF76D}" srcOrd="0" destOrd="0" presId="urn:microsoft.com/office/officeart/2005/8/layout/default"/>
    <dgm:cxn modelId="{61679B87-C685-49D2-A6BB-CC49E37FF081}" type="presOf" srcId="{A9D5F466-AFDF-4D24-87A0-D4DE79EBA997}" destId="{4DFE755C-32B7-4FDA-8081-D7AB227EAA4D}" srcOrd="0" destOrd="0" presId="urn:microsoft.com/office/officeart/2005/8/layout/default"/>
    <dgm:cxn modelId="{75C9F474-3FC0-4472-AD16-8D081685B2BA}" srcId="{59BC10A3-0478-4E6D-BEFE-51BBBD4A8955}" destId="{98DF1AF5-F86D-4828-B3F2-53CCB823713B}" srcOrd="2" destOrd="0" parTransId="{4FFF8686-4ED2-4328-A72D-B73C332A6D03}" sibTransId="{24DA4A5B-F926-499F-B287-DBDAD528A9C5}"/>
    <dgm:cxn modelId="{013BBE21-5798-487D-B4C3-F1B939CFB429}" srcId="{59BC10A3-0478-4E6D-BEFE-51BBBD4A8955}" destId="{A9D5F466-AFDF-4D24-87A0-D4DE79EBA997}" srcOrd="0" destOrd="0" parTransId="{D81AC3F9-4E6F-46CC-92FE-151D07260C41}" sibTransId="{571259FB-7FFB-4957-9AA5-F52C1B9C25E9}"/>
    <dgm:cxn modelId="{EDE30639-4AD8-4731-AA64-1CA4E89A4C18}" type="presParOf" srcId="{A6E6F81A-CAAC-4B66-8416-94474D7032D0}" destId="{4DFE755C-32B7-4FDA-8081-D7AB227EAA4D}" srcOrd="0" destOrd="0" presId="urn:microsoft.com/office/officeart/2005/8/layout/default"/>
    <dgm:cxn modelId="{FE28CB7B-2715-4993-A486-5413BAEBFC20}" type="presParOf" srcId="{A6E6F81A-CAAC-4B66-8416-94474D7032D0}" destId="{E7EC6700-24DB-43C0-B314-932448370B59}" srcOrd="1" destOrd="0" presId="urn:microsoft.com/office/officeart/2005/8/layout/default"/>
    <dgm:cxn modelId="{2732D932-DF24-421C-BC89-E2F00DC1B0A8}" type="presParOf" srcId="{A6E6F81A-CAAC-4B66-8416-94474D7032D0}" destId="{381162AA-2012-4519-BC9C-87A47C66C6CC}" srcOrd="2" destOrd="0" presId="urn:microsoft.com/office/officeart/2005/8/layout/default"/>
    <dgm:cxn modelId="{44724F37-5ACE-4485-AD14-697B55E67B89}" type="presParOf" srcId="{A6E6F81A-CAAC-4B66-8416-94474D7032D0}" destId="{197AE8C7-5337-4D3C-A666-CEF6770B1716}" srcOrd="3" destOrd="0" presId="urn:microsoft.com/office/officeart/2005/8/layout/default"/>
    <dgm:cxn modelId="{F7AC3288-2C6E-4A4F-A6DA-6E829C236308}" type="presParOf" srcId="{A6E6F81A-CAAC-4B66-8416-94474D7032D0}" destId="{4B3E8351-C130-48B9-B8E4-7C049A35E5FA}" srcOrd="4" destOrd="0" presId="urn:microsoft.com/office/officeart/2005/8/layout/default"/>
    <dgm:cxn modelId="{C837F55B-A864-4779-9D25-A22343164F61}" type="presParOf" srcId="{A6E6F81A-CAAC-4B66-8416-94474D7032D0}" destId="{5867AC5E-CBBA-4237-9DAE-4516E4795179}" srcOrd="5" destOrd="0" presId="urn:microsoft.com/office/officeart/2005/8/layout/default"/>
    <dgm:cxn modelId="{2C9B872E-88B8-432B-8055-68FCDC069195}" type="presParOf" srcId="{A6E6F81A-CAAC-4B66-8416-94474D7032D0}" destId="{23873071-AB16-4730-9A59-3E57954DF76D}" srcOrd="6" destOrd="0" presId="urn:microsoft.com/office/officeart/2005/8/layout/default"/>
    <dgm:cxn modelId="{63F204A1-0D2C-4545-ADFB-4FC19BF20F8F}" type="presParOf" srcId="{A6E6F81A-CAAC-4B66-8416-94474D7032D0}" destId="{FDCE7B65-753B-4369-A327-78C53D910AC3}" srcOrd="7" destOrd="0" presId="urn:microsoft.com/office/officeart/2005/8/layout/default"/>
    <dgm:cxn modelId="{4437DBE6-7603-40F6-92F0-594A8F054DF5}" type="presParOf" srcId="{A6E6F81A-CAAC-4B66-8416-94474D7032D0}" destId="{9A54FAE4-6904-43A3-ABC9-669FE4E1CA0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357C326-DD0E-4D4D-829F-1E482F77D25F}">
      <dgm:prSet phldrT="[Text]" custT="1"/>
      <dgm:spPr>
        <a:ln>
          <a:noFill/>
        </a:ln>
      </dgm:spPr>
      <dgm:t>
        <a:bodyPr/>
        <a:lstStyle/>
        <a:p>
          <a:r>
            <a:rPr lang="en-US" sz="1400" b="1">
              <a:solidFill>
                <a:srgbClr val="F8F8F8"/>
              </a:solidFill>
              <a:latin typeface="Arial" panose="020B0604020202020204" pitchFamily="34" charset="0"/>
              <a:cs typeface="Arial" panose="020B0604020202020204" pitchFamily="34" charset="0"/>
            </a:rPr>
            <a:t>Videos</a:t>
          </a:r>
        </a:p>
      </dgm:t>
    </dgm:pt>
    <dgm:pt modelId="{A85A1008-B984-4454-9EDF-4899C8B09AC3}" type="parTrans" cxnId="{381B9099-3276-4911-BECD-5E506E7AFA15}">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E5416A9B-46B8-4961-8B58-D9F4BC418F42}" type="sibTrans" cxnId="{381B9099-3276-4911-BECD-5E506E7AFA15}">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41E83F8D-4A0B-452B-B7FF-F4773AE1495F}">
      <dgm:prSet phldrT="[Text]" custT="1"/>
      <dgm:spPr>
        <a:ln>
          <a:noFill/>
        </a:ln>
      </dgm:spPr>
      <dgm:t>
        <a:bodyPr/>
        <a:lstStyle/>
        <a:p>
          <a:r>
            <a:rPr lang="en-US" sz="1400" b="1" dirty="0" smtClean="0">
              <a:solidFill>
                <a:srgbClr val="F8F8F8"/>
              </a:solidFill>
              <a:latin typeface="Arial" panose="020B0604020202020204" pitchFamily="34" charset="0"/>
              <a:cs typeface="Arial" panose="020B0604020202020204" pitchFamily="34" charset="0"/>
            </a:rPr>
            <a:t>Slide Presentations</a:t>
          </a:r>
          <a:endParaRPr lang="en-US" sz="1400" b="1" dirty="0">
            <a:solidFill>
              <a:srgbClr val="F8F8F8"/>
            </a:solidFill>
            <a:latin typeface="Arial" panose="020B0604020202020204" pitchFamily="34" charset="0"/>
            <a:cs typeface="Arial" panose="020B0604020202020204" pitchFamily="34" charset="0"/>
          </a:endParaRPr>
        </a:p>
      </dgm:t>
    </dgm:pt>
    <dgm:pt modelId="{44662E51-2CD0-48B2-9606-62611DCFEEC2}" type="parTrans" cxnId="{C9A813C6-41A8-430A-AD31-DFEBCC1A8F2B}">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92BBCFB2-8605-4CEF-B071-F377AFEAFAD2}" type="sibTrans" cxnId="{C9A813C6-41A8-430A-AD31-DFEBCC1A8F2B}">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CE856C5B-FCD9-47CF-9F94-8BF5D998044B}">
      <dgm:prSet phldrT="[Text]" custT="1"/>
      <dgm:spPr>
        <a:ln>
          <a:noFill/>
        </a:ln>
      </dgm:spPr>
      <dgm:t>
        <a:bodyPr/>
        <a:lstStyle/>
        <a:p>
          <a:r>
            <a:rPr lang="en-US" sz="1400" b="1">
              <a:solidFill>
                <a:srgbClr val="F8F8F8"/>
              </a:solidFill>
              <a:latin typeface="Arial" panose="020B0604020202020204" pitchFamily="34" charset="0"/>
              <a:cs typeface="Arial" panose="020B0604020202020204" pitchFamily="34" charset="0"/>
            </a:rPr>
            <a:t>Speaking notes or speeches</a:t>
          </a:r>
        </a:p>
      </dgm:t>
    </dgm:pt>
    <dgm:pt modelId="{F0FB3F37-F918-4E64-B4EE-238991AEEDAF}" type="parTrans" cxnId="{FBC6B525-F8E1-4999-B812-097C92DDE2BE}">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1F040C12-A99F-48A1-98A8-E0B836273E42}" type="sibTrans" cxnId="{FBC6B525-F8E1-4999-B812-097C92DDE2BE}">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AFCC6F0F-8F67-4930-9EEE-59A0F4E981BE}">
      <dgm:prSet phldrT="[Text]" custT="1"/>
      <dgm:spPr>
        <a:ln>
          <a:noFill/>
        </a:ln>
      </dgm:spPr>
      <dgm:t>
        <a:bodyPr/>
        <a:lstStyle/>
        <a:p>
          <a:r>
            <a:rPr lang="en-US" sz="1400" b="1">
              <a:solidFill>
                <a:srgbClr val="F8F8F8"/>
              </a:solidFill>
              <a:latin typeface="Arial" panose="020B0604020202020204" pitchFamily="34" charset="0"/>
              <a:cs typeface="Arial" panose="020B0604020202020204" pitchFamily="34" charset="0"/>
            </a:rPr>
            <a:t>Brochures</a:t>
          </a:r>
        </a:p>
      </dgm:t>
    </dgm:pt>
    <dgm:pt modelId="{1C0C01FE-BD49-488A-BB2C-360D98990720}" type="parTrans" cxnId="{A24EB911-7D83-4612-BCD7-8682A3D620FA}">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68F1BFA1-12EF-4EE2-9D67-58ABC54C3F58}" type="sibTrans" cxnId="{A24EB911-7D83-4612-BCD7-8682A3D620FA}">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ACFB5574-DF16-4C61-B79A-B7D406FB641F}">
      <dgm:prSet phldrT="[Text]" custT="1"/>
      <dgm:spPr>
        <a:ln>
          <a:noFill/>
        </a:ln>
      </dgm:spPr>
      <dgm:t>
        <a:bodyPr/>
        <a:lstStyle/>
        <a:p>
          <a:r>
            <a:rPr lang="en-US" sz="1400" b="1" dirty="0">
              <a:solidFill>
                <a:schemeClr val="bg1"/>
              </a:solidFill>
              <a:latin typeface="Arial" panose="020B0604020202020204" pitchFamily="34" charset="0"/>
              <a:cs typeface="Arial" panose="020B0604020202020204" pitchFamily="34" charset="0"/>
            </a:rPr>
            <a:t>Pocket guides</a:t>
          </a:r>
        </a:p>
      </dgm:t>
    </dgm:pt>
    <dgm:pt modelId="{4EA2BBB9-A99E-40BC-9918-479132643A04}" type="parTrans" cxnId="{FDA2D312-D97E-4C90-9C89-40F6180B5EA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D4E11B10-60B1-4643-A64B-A2322B17A684}" type="sibTrans" cxnId="{FDA2D312-D97E-4C90-9C89-40F6180B5EA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BEBD9BB2-C5CC-4C76-998F-7097E753E4C0}">
      <dgm:prSet custT="1"/>
      <dgm:spPr>
        <a:ln>
          <a:noFill/>
        </a:ln>
      </dgm:spPr>
      <dgm:t>
        <a:bodyPr/>
        <a:lstStyle/>
        <a:p>
          <a:r>
            <a:rPr lang="en-US" sz="1400" b="1">
              <a:solidFill>
                <a:srgbClr val="F8F8F8"/>
              </a:solidFill>
              <a:latin typeface="Arial" panose="020B0604020202020204" pitchFamily="34" charset="0"/>
              <a:cs typeface="Arial" panose="020B0604020202020204" pitchFamily="34" charset="0"/>
            </a:rPr>
            <a:t>Pledge cards</a:t>
          </a:r>
        </a:p>
      </dgm:t>
    </dgm:pt>
    <dgm:pt modelId="{E2607F66-7547-4585-BC6B-9BA9328267F0}" type="parTrans" cxnId="{2BA397E5-7395-43BD-9790-C4EA810ACD7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C956B094-36D4-49C2-8428-E32905C3E9C9}" type="sibTrans" cxnId="{2BA397E5-7395-43BD-9790-C4EA810ACD7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58BFA77C-787E-4870-8301-F24A405C2B3F}">
      <dgm:prSet custT="1"/>
      <dgm:spPr>
        <a:ln>
          <a:noFill/>
        </a:ln>
      </dgm:spPr>
      <dgm:t>
        <a:bodyPr/>
        <a:lstStyle/>
        <a:p>
          <a:r>
            <a:rPr lang="en-US" sz="1400" b="1">
              <a:solidFill>
                <a:srgbClr val="F8F8F8"/>
              </a:solidFill>
              <a:latin typeface="Arial" panose="020B0604020202020204" pitchFamily="34" charset="0"/>
              <a:cs typeface="Arial" panose="020B0604020202020204" pitchFamily="34" charset="0"/>
            </a:rPr>
            <a:t>Buttons and pins</a:t>
          </a:r>
        </a:p>
      </dgm:t>
    </dgm:pt>
    <dgm:pt modelId="{932906B4-288D-4DF3-9FA7-E29979C6BED7}" type="parTrans" cxnId="{9F5B4C70-BE16-41B8-BFDF-2BA470D3150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CB3DBEDC-2A10-4856-A7CB-C17B8103EEB5}" type="sibTrans" cxnId="{9F5B4C70-BE16-41B8-BFDF-2BA470D3150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5A2FEDCF-C145-4404-BCEC-CEAC179C9E84}">
      <dgm:prSet custT="1"/>
      <dgm:spPr>
        <a:ln>
          <a:noFill/>
        </a:ln>
      </dgm:spPr>
      <dgm:t>
        <a:bodyPr/>
        <a:lstStyle/>
        <a:p>
          <a:r>
            <a:rPr lang="en-US" sz="1400" b="1">
              <a:solidFill>
                <a:srgbClr val="F8F8F8"/>
              </a:solidFill>
              <a:latin typeface="Arial" panose="020B0604020202020204" pitchFamily="34" charset="0"/>
              <a:cs typeface="Arial" panose="020B0604020202020204" pitchFamily="34" charset="0"/>
            </a:rPr>
            <a:t>Posters</a:t>
          </a:r>
        </a:p>
      </dgm:t>
    </dgm:pt>
    <dgm:pt modelId="{57649249-F983-4991-953B-A1BBBD9F38B1}" type="parTrans" cxnId="{297336AC-ADA6-41BE-AC35-3BB4CAAB2549}">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178757C0-7147-46EA-8E37-04396FF39525}" type="sibTrans" cxnId="{297336AC-ADA6-41BE-AC35-3BB4CAAB2549}">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2DD2663D-DD01-43A3-8C9B-391A619252F1}">
      <dgm:prSet custT="1"/>
      <dgm:spPr>
        <a:ln>
          <a:noFill/>
        </a:ln>
      </dgm:spPr>
      <dgm:t>
        <a:bodyPr/>
        <a:lstStyle/>
        <a:p>
          <a:r>
            <a:rPr lang="en-US" sz="1400" b="1">
              <a:solidFill>
                <a:srgbClr val="F8F8F8"/>
              </a:solidFill>
              <a:latin typeface="Arial" panose="020B0604020202020204" pitchFamily="34" charset="0"/>
              <a:cs typeface="Arial" panose="020B0604020202020204" pitchFamily="34" charset="0"/>
            </a:rPr>
            <a:t>Emails</a:t>
          </a:r>
        </a:p>
      </dgm:t>
    </dgm:pt>
    <dgm:pt modelId="{7C052360-8EB4-4ACF-BCF0-48EA86379BFA}" type="parTrans" cxnId="{1E458149-7B6C-4FBF-BB40-56D0B95984B5}">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D56890B0-17E9-43CC-BCB6-B24C7264ED96}" type="sibTrans" cxnId="{1E458149-7B6C-4FBF-BB40-56D0B95984B5}">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14FF1E57-A7DA-4C9F-8E8D-4A719744BE4A}" type="pres">
      <dgm:prSet presAssocID="{A9898C40-A796-41AE-A465-E0FF9574E4C6}" presName="diagram" presStyleCnt="0">
        <dgm:presLayoutVars>
          <dgm:dir/>
          <dgm:resizeHandles val="exact"/>
        </dgm:presLayoutVars>
      </dgm:prSet>
      <dgm:spPr/>
      <dgm:t>
        <a:bodyPr/>
        <a:lstStyle/>
        <a:p>
          <a:endParaRPr lang="en-US"/>
        </a:p>
      </dgm:t>
    </dgm:pt>
    <dgm:pt modelId="{BDF9F3F8-BC85-4842-96EB-F52C5FE40706}" type="pres">
      <dgm:prSet presAssocID="{6357C326-DD0E-4D4D-829F-1E482F77D25F}" presName="node" presStyleLbl="node1" presStyleIdx="0" presStyleCnt="9">
        <dgm:presLayoutVars>
          <dgm:bulletEnabled val="1"/>
        </dgm:presLayoutVars>
      </dgm:prSet>
      <dgm:spPr/>
      <dgm:t>
        <a:bodyPr/>
        <a:lstStyle/>
        <a:p>
          <a:endParaRPr lang="en-US"/>
        </a:p>
      </dgm:t>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9">
        <dgm:presLayoutVars>
          <dgm:bulletEnabled val="1"/>
        </dgm:presLayoutVars>
      </dgm:prSet>
      <dgm:spPr/>
      <dgm:t>
        <a:bodyPr/>
        <a:lstStyle/>
        <a:p>
          <a:endParaRPr lang="en-US"/>
        </a:p>
      </dgm:t>
    </dgm:pt>
    <dgm:pt modelId="{CE818A85-9E8F-49A3-A65F-04D02D649F44}" type="pres">
      <dgm:prSet presAssocID="{92BBCFB2-8605-4CEF-B071-F377AFEAFAD2}" presName="sibTrans" presStyleCnt="0"/>
      <dgm:spPr/>
    </dgm:pt>
    <dgm:pt modelId="{B6E8B1D6-890A-4F07-95EE-23D20164A87E}" type="pres">
      <dgm:prSet presAssocID="{CE856C5B-FCD9-47CF-9F94-8BF5D998044B}" presName="node" presStyleLbl="node1" presStyleIdx="2" presStyleCnt="9">
        <dgm:presLayoutVars>
          <dgm:bulletEnabled val="1"/>
        </dgm:presLayoutVars>
      </dgm:prSet>
      <dgm:spPr/>
      <dgm:t>
        <a:bodyPr/>
        <a:lstStyle/>
        <a:p>
          <a:endParaRPr lang="en-US"/>
        </a:p>
      </dgm:t>
    </dgm:pt>
    <dgm:pt modelId="{DC7F6D1C-9682-41C3-ADE5-99258171D0A4}" type="pres">
      <dgm:prSet presAssocID="{1F040C12-A99F-48A1-98A8-E0B836273E42}" presName="sibTrans" presStyleCnt="0"/>
      <dgm:spPr/>
    </dgm:pt>
    <dgm:pt modelId="{6D36D6D4-9114-40DC-8DBA-E32DAF3E0284}" type="pres">
      <dgm:prSet presAssocID="{AFCC6F0F-8F67-4930-9EEE-59A0F4E981BE}" presName="node" presStyleLbl="node1" presStyleIdx="3" presStyleCnt="9">
        <dgm:presLayoutVars>
          <dgm:bulletEnabled val="1"/>
        </dgm:presLayoutVars>
      </dgm:prSet>
      <dgm:spPr/>
      <dgm:t>
        <a:bodyPr/>
        <a:lstStyle/>
        <a:p>
          <a:endParaRPr lang="en-US"/>
        </a:p>
      </dgm:t>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4" presStyleCnt="9">
        <dgm:presLayoutVars>
          <dgm:bulletEnabled val="1"/>
        </dgm:presLayoutVars>
      </dgm:prSet>
      <dgm:spPr/>
      <dgm:t>
        <a:bodyPr/>
        <a:lstStyle/>
        <a:p>
          <a:endParaRPr lang="en-US"/>
        </a:p>
      </dgm:t>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5" presStyleCnt="9">
        <dgm:presLayoutVars>
          <dgm:bulletEnabled val="1"/>
        </dgm:presLayoutVars>
      </dgm:prSet>
      <dgm:spPr/>
      <dgm:t>
        <a:bodyPr/>
        <a:lstStyle/>
        <a:p>
          <a:endParaRPr lang="en-US"/>
        </a:p>
      </dgm:t>
    </dgm:pt>
    <dgm:pt modelId="{08C4441A-2753-4F53-AAF1-A5619DCB3286}" type="pres">
      <dgm:prSet presAssocID="{C956B094-36D4-49C2-8428-E32905C3E9C9}" presName="sibTrans" presStyleCnt="0"/>
      <dgm:spPr/>
    </dgm:pt>
    <dgm:pt modelId="{ADBBD2BF-096C-4149-8D0F-643D44BEF9F5}" type="pres">
      <dgm:prSet presAssocID="{58BFA77C-787E-4870-8301-F24A405C2B3F}" presName="node" presStyleLbl="node1" presStyleIdx="6" presStyleCnt="9">
        <dgm:presLayoutVars>
          <dgm:bulletEnabled val="1"/>
        </dgm:presLayoutVars>
      </dgm:prSet>
      <dgm:spPr/>
      <dgm:t>
        <a:bodyPr/>
        <a:lstStyle/>
        <a:p>
          <a:endParaRPr lang="en-US"/>
        </a:p>
      </dgm:t>
    </dgm:pt>
    <dgm:pt modelId="{4718EFA9-25BA-4106-847F-1AC9A81ECB92}" type="pres">
      <dgm:prSet presAssocID="{CB3DBEDC-2A10-4856-A7CB-C17B8103EEB5}" presName="sibTrans" presStyleCnt="0"/>
      <dgm:spPr/>
    </dgm:pt>
    <dgm:pt modelId="{5E7070B1-7259-4B21-96EE-2F1AF3B94ADE}" type="pres">
      <dgm:prSet presAssocID="{5A2FEDCF-C145-4404-BCEC-CEAC179C9E84}" presName="node" presStyleLbl="node1" presStyleIdx="7" presStyleCnt="9">
        <dgm:presLayoutVars>
          <dgm:bulletEnabled val="1"/>
        </dgm:presLayoutVars>
      </dgm:prSet>
      <dgm:spPr/>
      <dgm:t>
        <a:bodyPr/>
        <a:lstStyle/>
        <a:p>
          <a:endParaRPr lang="en-US"/>
        </a:p>
      </dgm:t>
    </dgm:pt>
    <dgm:pt modelId="{7105FE7C-B677-47FD-BA2E-A318EED75556}" type="pres">
      <dgm:prSet presAssocID="{178757C0-7147-46EA-8E37-04396FF39525}" presName="sibTrans" presStyleCnt="0"/>
      <dgm:spPr/>
    </dgm:pt>
    <dgm:pt modelId="{DF79BEB5-81B8-4F01-B8AC-0898D3DBCD1F}" type="pres">
      <dgm:prSet presAssocID="{2DD2663D-DD01-43A3-8C9B-391A619252F1}" presName="node" presStyleLbl="node1" presStyleIdx="8" presStyleCnt="9">
        <dgm:presLayoutVars>
          <dgm:bulletEnabled val="1"/>
        </dgm:presLayoutVars>
      </dgm:prSet>
      <dgm:spPr/>
      <dgm:t>
        <a:bodyPr/>
        <a:lstStyle/>
        <a:p>
          <a:endParaRPr lang="en-US"/>
        </a:p>
      </dgm:t>
    </dgm:pt>
  </dgm:ptLst>
  <dgm:cxnLst>
    <dgm:cxn modelId="{9CFE9F4E-6AEF-44C5-9006-03835EADC263}" type="presOf" srcId="{58BFA77C-787E-4870-8301-F24A405C2B3F}" destId="{ADBBD2BF-096C-4149-8D0F-643D44BEF9F5}" srcOrd="0" destOrd="0" presId="urn:microsoft.com/office/officeart/2005/8/layout/default"/>
    <dgm:cxn modelId="{DACD4D31-EC81-423F-8E9E-204C88A55818}" type="presOf" srcId="{6357C326-DD0E-4D4D-829F-1E482F77D25F}" destId="{BDF9F3F8-BC85-4842-96EB-F52C5FE40706}" srcOrd="0" destOrd="0" presId="urn:microsoft.com/office/officeart/2005/8/layout/default"/>
    <dgm:cxn modelId="{C0A441F2-37B0-4AFB-B2C9-6C21D4BE2B74}" type="presOf" srcId="{A9898C40-A796-41AE-A465-E0FF9574E4C6}" destId="{14FF1E57-A7DA-4C9F-8E8D-4A719744BE4A}" srcOrd="0" destOrd="0" presId="urn:microsoft.com/office/officeart/2005/8/layout/default"/>
    <dgm:cxn modelId="{FBC6B525-F8E1-4999-B812-097C92DDE2BE}" srcId="{A9898C40-A796-41AE-A465-E0FF9574E4C6}" destId="{CE856C5B-FCD9-47CF-9F94-8BF5D998044B}" srcOrd="2" destOrd="0" parTransId="{F0FB3F37-F918-4E64-B4EE-238991AEEDAF}" sibTransId="{1F040C12-A99F-48A1-98A8-E0B836273E42}"/>
    <dgm:cxn modelId="{8F588D12-3C5B-4F18-B3B6-2381F4CFD0ED}" type="presOf" srcId="{AFCC6F0F-8F67-4930-9EEE-59A0F4E981BE}" destId="{6D36D6D4-9114-40DC-8DBA-E32DAF3E0284}" srcOrd="0" destOrd="0" presId="urn:microsoft.com/office/officeart/2005/8/layout/default"/>
    <dgm:cxn modelId="{724BF809-D7D2-4F03-A561-5FAAEF802883}" type="presOf" srcId="{ACFB5574-DF16-4C61-B79A-B7D406FB641F}" destId="{E10CA3C0-980C-4C8D-B48F-7080A207F4AA}" srcOrd="0" destOrd="0" presId="urn:microsoft.com/office/officeart/2005/8/layout/default"/>
    <dgm:cxn modelId="{2BA397E5-7395-43BD-9790-C4EA810ACD70}" srcId="{A9898C40-A796-41AE-A465-E0FF9574E4C6}" destId="{BEBD9BB2-C5CC-4C76-998F-7097E753E4C0}" srcOrd="5" destOrd="0" parTransId="{E2607F66-7547-4585-BC6B-9BA9328267F0}" sibTransId="{C956B094-36D4-49C2-8428-E32905C3E9C9}"/>
    <dgm:cxn modelId="{A4F0DBA6-AB70-40D9-B25B-F2D6E4806339}" type="presOf" srcId="{BEBD9BB2-C5CC-4C76-998F-7097E753E4C0}" destId="{91FD3156-A8E5-4824-B3E6-4A9B8D8955D2}" srcOrd="0" destOrd="0" presId="urn:microsoft.com/office/officeart/2005/8/layout/default"/>
    <dgm:cxn modelId="{1E458149-7B6C-4FBF-BB40-56D0B95984B5}" srcId="{A9898C40-A796-41AE-A465-E0FF9574E4C6}" destId="{2DD2663D-DD01-43A3-8C9B-391A619252F1}" srcOrd="8" destOrd="0" parTransId="{7C052360-8EB4-4ACF-BCF0-48EA86379BFA}" sibTransId="{D56890B0-17E9-43CC-BCB6-B24C7264ED96}"/>
    <dgm:cxn modelId="{297336AC-ADA6-41BE-AC35-3BB4CAAB2549}" srcId="{A9898C40-A796-41AE-A465-E0FF9574E4C6}" destId="{5A2FEDCF-C145-4404-BCEC-CEAC179C9E84}" srcOrd="7" destOrd="0" parTransId="{57649249-F983-4991-953B-A1BBBD9F38B1}" sibTransId="{178757C0-7147-46EA-8E37-04396FF39525}"/>
    <dgm:cxn modelId="{FDA2D312-D97E-4C90-9C89-40F6180B5EA0}" srcId="{A9898C40-A796-41AE-A465-E0FF9574E4C6}" destId="{ACFB5574-DF16-4C61-B79A-B7D406FB641F}" srcOrd="4" destOrd="0" parTransId="{4EA2BBB9-A99E-40BC-9918-479132643A04}" sibTransId="{D4E11B10-60B1-4643-A64B-A2322B17A684}"/>
    <dgm:cxn modelId="{B063C7BD-3F8D-4ACD-8E11-CAE8765D1E41}" type="presOf" srcId="{CE856C5B-FCD9-47CF-9F94-8BF5D998044B}" destId="{B6E8B1D6-890A-4F07-95EE-23D20164A87E}" srcOrd="0" destOrd="0" presId="urn:microsoft.com/office/officeart/2005/8/layout/default"/>
    <dgm:cxn modelId="{94976B5B-AC05-4AED-B8D2-518B8221B106}" type="presOf" srcId="{2DD2663D-DD01-43A3-8C9B-391A619252F1}" destId="{DF79BEB5-81B8-4F01-B8AC-0898D3DBCD1F}" srcOrd="0" destOrd="0" presId="urn:microsoft.com/office/officeart/2005/8/layout/default"/>
    <dgm:cxn modelId="{C0D6A510-4E86-4E53-B4EE-F70A7538186D}" type="presOf" srcId="{41E83F8D-4A0B-452B-B7FF-F4773AE1495F}" destId="{C126AE9A-12FE-4C71-A76D-B2C2746C3182}" srcOrd="0" destOrd="0" presId="urn:microsoft.com/office/officeart/2005/8/layout/default"/>
    <dgm:cxn modelId="{744398B9-6850-4C52-A9AA-2DEBAFE5E69E}" type="presOf" srcId="{5A2FEDCF-C145-4404-BCEC-CEAC179C9E84}" destId="{5E7070B1-7259-4B21-96EE-2F1AF3B94ADE}" srcOrd="0" destOrd="0" presId="urn:microsoft.com/office/officeart/2005/8/layout/default"/>
    <dgm:cxn modelId="{A24EB911-7D83-4612-BCD7-8682A3D620FA}" srcId="{A9898C40-A796-41AE-A465-E0FF9574E4C6}" destId="{AFCC6F0F-8F67-4930-9EEE-59A0F4E981BE}" srcOrd="3" destOrd="0" parTransId="{1C0C01FE-BD49-488A-BB2C-360D98990720}" sibTransId="{68F1BFA1-12EF-4EE2-9D67-58ABC54C3F58}"/>
    <dgm:cxn modelId="{C9A813C6-41A8-430A-AD31-DFEBCC1A8F2B}" srcId="{A9898C40-A796-41AE-A465-E0FF9574E4C6}" destId="{41E83F8D-4A0B-452B-B7FF-F4773AE1495F}" srcOrd="1" destOrd="0" parTransId="{44662E51-2CD0-48B2-9606-62611DCFEEC2}" sibTransId="{92BBCFB2-8605-4CEF-B071-F377AFEAFAD2}"/>
    <dgm:cxn modelId="{9F5B4C70-BE16-41B8-BFDF-2BA470D31500}" srcId="{A9898C40-A796-41AE-A465-E0FF9574E4C6}" destId="{58BFA77C-787E-4870-8301-F24A405C2B3F}" srcOrd="6" destOrd="0" parTransId="{932906B4-288D-4DF3-9FA7-E29979C6BED7}" sibTransId="{CB3DBEDC-2A10-4856-A7CB-C17B8103EEB5}"/>
    <dgm:cxn modelId="{381B9099-3276-4911-BECD-5E506E7AFA15}" srcId="{A9898C40-A796-41AE-A465-E0FF9574E4C6}" destId="{6357C326-DD0E-4D4D-829F-1E482F77D25F}" srcOrd="0" destOrd="0" parTransId="{A85A1008-B984-4454-9EDF-4899C8B09AC3}" sibTransId="{E5416A9B-46B8-4961-8B58-D9F4BC418F42}"/>
    <dgm:cxn modelId="{89CB9F89-81B5-480A-9640-688A5241D6D3}" type="presParOf" srcId="{14FF1E57-A7DA-4C9F-8E8D-4A719744BE4A}" destId="{BDF9F3F8-BC85-4842-96EB-F52C5FE40706}" srcOrd="0" destOrd="0" presId="urn:microsoft.com/office/officeart/2005/8/layout/default"/>
    <dgm:cxn modelId="{C006B3AA-9B08-4236-903D-05AF6342DF67}" type="presParOf" srcId="{14FF1E57-A7DA-4C9F-8E8D-4A719744BE4A}" destId="{18C5C578-FA3F-48E3-88D6-831F1FE50192}" srcOrd="1" destOrd="0" presId="urn:microsoft.com/office/officeart/2005/8/layout/default"/>
    <dgm:cxn modelId="{5147291A-6468-4B53-BFAA-C969CE379688}" type="presParOf" srcId="{14FF1E57-A7DA-4C9F-8E8D-4A719744BE4A}" destId="{C126AE9A-12FE-4C71-A76D-B2C2746C3182}" srcOrd="2" destOrd="0" presId="urn:microsoft.com/office/officeart/2005/8/layout/default"/>
    <dgm:cxn modelId="{E9536A3F-D56C-40A0-A996-6DE391B0D26B}" type="presParOf" srcId="{14FF1E57-A7DA-4C9F-8E8D-4A719744BE4A}" destId="{CE818A85-9E8F-49A3-A65F-04D02D649F44}" srcOrd="3" destOrd="0" presId="urn:microsoft.com/office/officeart/2005/8/layout/default"/>
    <dgm:cxn modelId="{9C411298-8611-4B25-A776-591510E08266}" type="presParOf" srcId="{14FF1E57-A7DA-4C9F-8E8D-4A719744BE4A}" destId="{B6E8B1D6-890A-4F07-95EE-23D20164A87E}" srcOrd="4" destOrd="0" presId="urn:microsoft.com/office/officeart/2005/8/layout/default"/>
    <dgm:cxn modelId="{46E5DC20-6F51-44FD-A4B5-99C45B49A44D}" type="presParOf" srcId="{14FF1E57-A7DA-4C9F-8E8D-4A719744BE4A}" destId="{DC7F6D1C-9682-41C3-ADE5-99258171D0A4}" srcOrd="5" destOrd="0" presId="urn:microsoft.com/office/officeart/2005/8/layout/default"/>
    <dgm:cxn modelId="{B2ACA473-8C9E-4FFB-AD24-96C8BA29DB08}" type="presParOf" srcId="{14FF1E57-A7DA-4C9F-8E8D-4A719744BE4A}" destId="{6D36D6D4-9114-40DC-8DBA-E32DAF3E0284}" srcOrd="6" destOrd="0" presId="urn:microsoft.com/office/officeart/2005/8/layout/default"/>
    <dgm:cxn modelId="{A76D228C-8A4D-44DB-94D6-32CFE5C52C7D}" type="presParOf" srcId="{14FF1E57-A7DA-4C9F-8E8D-4A719744BE4A}" destId="{152F0E62-52EA-4B0C-8CEE-F7916E0BB774}" srcOrd="7" destOrd="0" presId="urn:microsoft.com/office/officeart/2005/8/layout/default"/>
    <dgm:cxn modelId="{7259B639-9848-48AC-B93F-F87D7A185073}" type="presParOf" srcId="{14FF1E57-A7DA-4C9F-8E8D-4A719744BE4A}" destId="{E10CA3C0-980C-4C8D-B48F-7080A207F4AA}" srcOrd="8" destOrd="0" presId="urn:microsoft.com/office/officeart/2005/8/layout/default"/>
    <dgm:cxn modelId="{6886CEAF-AD6A-43AA-8BF0-34FC1B0129C9}" type="presParOf" srcId="{14FF1E57-A7DA-4C9F-8E8D-4A719744BE4A}" destId="{BA3D33C1-2F4E-4890-9515-17EAF7960E40}" srcOrd="9" destOrd="0" presId="urn:microsoft.com/office/officeart/2005/8/layout/default"/>
    <dgm:cxn modelId="{F2018214-650A-4CB0-98BE-9122B7B90D25}" type="presParOf" srcId="{14FF1E57-A7DA-4C9F-8E8D-4A719744BE4A}" destId="{91FD3156-A8E5-4824-B3E6-4A9B8D8955D2}" srcOrd="10" destOrd="0" presId="urn:microsoft.com/office/officeart/2005/8/layout/default"/>
    <dgm:cxn modelId="{E15B78E0-5ED8-4A4A-9650-8F437C10C4E7}" type="presParOf" srcId="{14FF1E57-A7DA-4C9F-8E8D-4A719744BE4A}" destId="{08C4441A-2753-4F53-AAF1-A5619DCB3286}" srcOrd="11" destOrd="0" presId="urn:microsoft.com/office/officeart/2005/8/layout/default"/>
    <dgm:cxn modelId="{ED0E4169-0F60-427A-BE1D-7D54B9613C89}" type="presParOf" srcId="{14FF1E57-A7DA-4C9F-8E8D-4A719744BE4A}" destId="{ADBBD2BF-096C-4149-8D0F-643D44BEF9F5}" srcOrd="12" destOrd="0" presId="urn:microsoft.com/office/officeart/2005/8/layout/default"/>
    <dgm:cxn modelId="{91ACF4A1-0F2A-4619-A9BA-5363EB413C1A}" type="presParOf" srcId="{14FF1E57-A7DA-4C9F-8E8D-4A719744BE4A}" destId="{4718EFA9-25BA-4106-847F-1AC9A81ECB92}" srcOrd="13" destOrd="0" presId="urn:microsoft.com/office/officeart/2005/8/layout/default"/>
    <dgm:cxn modelId="{2C661976-0A73-406A-B538-6751AF18A9EB}" type="presParOf" srcId="{14FF1E57-A7DA-4C9F-8E8D-4A719744BE4A}" destId="{5E7070B1-7259-4B21-96EE-2F1AF3B94ADE}" srcOrd="14" destOrd="0" presId="urn:microsoft.com/office/officeart/2005/8/layout/default"/>
    <dgm:cxn modelId="{4C0ED12F-A86B-4360-B27C-97177C6EBC69}" type="presParOf" srcId="{14FF1E57-A7DA-4C9F-8E8D-4A719744BE4A}" destId="{7105FE7C-B677-47FD-BA2E-A318EED75556}" srcOrd="15" destOrd="0" presId="urn:microsoft.com/office/officeart/2005/8/layout/default"/>
    <dgm:cxn modelId="{3C500DAC-D9C6-4815-890B-1B1E530ED313}" type="presParOf" srcId="{14FF1E57-A7DA-4C9F-8E8D-4A719744BE4A}" destId="{DF79BEB5-81B8-4F01-B8AC-0898D3DBCD1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13863-E4BD-4712-876D-27C81BC9154A}">
      <dsp:nvSpPr>
        <dsp:cNvPr id="0" name=""/>
        <dsp:cNvSpPr/>
      </dsp:nvSpPr>
      <dsp:spPr>
        <a:xfrm>
          <a:off x="335943" y="341"/>
          <a:ext cx="2189631" cy="1313779"/>
        </a:xfrm>
        <a:prstGeom prst="rect">
          <a:avLst/>
        </a:prstGeom>
        <a:solidFill>
          <a:srgbClr val="7A2682">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FFFFFF"/>
              </a:solidFill>
              <a:latin typeface="Arial" panose="020B0604020202020204" pitchFamily="34" charset="0"/>
              <a:ea typeface="+mn-ea"/>
              <a:cs typeface="Arial" panose="020B0604020202020204" pitchFamily="34" charset="0"/>
            </a:rPr>
            <a:t>75% </a:t>
          </a:r>
          <a:endParaRPr lang="en-US" sz="1400" kern="1200" dirty="0" smtClean="0">
            <a:solidFill>
              <a:srgbClr val="FFFFFF"/>
            </a:solidFill>
            <a:latin typeface="Arial" panose="020B0604020202020204" pitchFamily="34" charset="0"/>
            <a:ea typeface="+mn-ea"/>
            <a:cs typeface="Arial" panose="020B0604020202020204" pitchFamily="34" charset="0"/>
          </a:endParaRPr>
        </a:p>
        <a:p>
          <a:pPr lvl="0" algn="ctr" defTabSz="622300">
            <a:lnSpc>
              <a:spcPct val="90000"/>
            </a:lnSpc>
            <a:spcBef>
              <a:spcPct val="0"/>
            </a:spcBef>
            <a:spcAft>
              <a:spcPct val="35000"/>
            </a:spcAft>
          </a:pPr>
          <a:r>
            <a:rPr lang="en-US" sz="1400" kern="1200" dirty="0" smtClean="0">
              <a:solidFill>
                <a:srgbClr val="FFFFFF"/>
              </a:solidFill>
              <a:latin typeface="Arial" panose="020B0604020202020204" pitchFamily="34" charset="0"/>
              <a:ea typeface="+mn-ea"/>
              <a:cs typeface="Arial" panose="020B0604020202020204" pitchFamily="34" charset="0"/>
            </a:rPr>
            <a:t>Positive / very </a:t>
          </a:r>
          <a:r>
            <a:rPr lang="en-US" sz="1400" kern="1200" dirty="0">
              <a:solidFill>
                <a:srgbClr val="FFFFFF"/>
              </a:solidFill>
              <a:latin typeface="Arial" panose="020B0604020202020204" pitchFamily="34" charset="0"/>
              <a:ea typeface="+mn-ea"/>
              <a:cs typeface="Arial" panose="020B0604020202020204" pitchFamily="34" charset="0"/>
            </a:rPr>
            <a:t>positive view of </a:t>
          </a:r>
          <a:r>
            <a:rPr lang="en-US" sz="1400" kern="1200" dirty="0" smtClean="0">
              <a:solidFill>
                <a:srgbClr val="FFFFFF"/>
              </a:solidFill>
              <a:latin typeface="Arial" panose="020B0604020202020204" pitchFamily="34" charset="0"/>
              <a:ea typeface="+mn-ea"/>
              <a:cs typeface="Arial" panose="020B0604020202020204" pitchFamily="34" charset="0"/>
            </a:rPr>
            <a:t>Global </a:t>
          </a:r>
          <a:r>
            <a:rPr lang="en-US" sz="1400" kern="1200" dirty="0">
              <a:solidFill>
                <a:srgbClr val="FFFFFF"/>
              </a:solidFill>
              <a:latin typeface="Arial" panose="020B0604020202020204" pitchFamily="34" charset="0"/>
              <a:ea typeface="+mn-ea"/>
              <a:cs typeface="Arial" panose="020B0604020202020204" pitchFamily="34" charset="0"/>
            </a:rPr>
            <a:t>Causes</a:t>
          </a:r>
        </a:p>
      </dsp:txBody>
      <dsp:txXfrm>
        <a:off x="335943" y="341"/>
        <a:ext cx="2189631" cy="1313779"/>
      </dsp:txXfrm>
    </dsp:sp>
    <dsp:sp modelId="{3C315DEF-DDD6-4E69-B0C1-EA8F80372A9B}">
      <dsp:nvSpPr>
        <dsp:cNvPr id="0" name=""/>
        <dsp:cNvSpPr/>
      </dsp:nvSpPr>
      <dsp:spPr>
        <a:xfrm>
          <a:off x="2744538" y="341"/>
          <a:ext cx="2189631" cy="1313779"/>
        </a:xfrm>
        <a:prstGeom prst="rect">
          <a:avLst/>
        </a:prstGeom>
        <a:solidFill>
          <a:srgbClr val="00338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panose="020B0604020202020204" pitchFamily="34" charset="0"/>
              <a:ea typeface="+mn-ea"/>
              <a:cs typeface="Arial" panose="020B0604020202020204" pitchFamily="34" charset="0"/>
            </a:rPr>
            <a:t>Priority </a:t>
          </a:r>
          <a:r>
            <a:rPr lang="en-US" sz="1400" kern="1200" dirty="0">
              <a:solidFill>
                <a:srgbClr val="FFFFFF"/>
              </a:solidFill>
              <a:latin typeface="Arial" panose="020B0604020202020204" pitchFamily="34" charset="0"/>
              <a:ea typeface="+mn-ea"/>
              <a:cs typeface="Arial" panose="020B0604020202020204" pitchFamily="34" charset="0"/>
            </a:rPr>
            <a:t>of focus </a:t>
          </a:r>
          <a:r>
            <a:rPr lang="en-US" sz="1400" kern="1200" dirty="0" smtClean="0">
              <a:solidFill>
                <a:srgbClr val="FFFFFF"/>
              </a:solidFill>
              <a:latin typeface="Arial" panose="020B0604020202020204" pitchFamily="34" charset="0"/>
              <a:ea typeface="+mn-ea"/>
              <a:cs typeface="Arial" panose="020B0604020202020204" pitchFamily="34" charset="0"/>
            </a:rPr>
            <a:t>areas </a:t>
          </a:r>
          <a:r>
            <a:rPr lang="en-US" sz="1400" kern="1200" dirty="0">
              <a:solidFill>
                <a:srgbClr val="FFFFFF"/>
              </a:solidFill>
              <a:latin typeface="Arial" panose="020B0604020202020204" pitchFamily="34" charset="0"/>
              <a:ea typeface="+mn-ea"/>
              <a:cs typeface="Arial" panose="020B0604020202020204" pitchFamily="34" charset="0"/>
            </a:rPr>
            <a:t>varies by constitutional area</a:t>
          </a:r>
        </a:p>
      </dsp:txBody>
      <dsp:txXfrm>
        <a:off x="2744538" y="341"/>
        <a:ext cx="2189631" cy="1313779"/>
      </dsp:txXfrm>
    </dsp:sp>
    <dsp:sp modelId="{443F0E4B-59BD-42CD-ABC0-40CC832CBD14}">
      <dsp:nvSpPr>
        <dsp:cNvPr id="0" name=""/>
        <dsp:cNvSpPr/>
      </dsp:nvSpPr>
      <dsp:spPr>
        <a:xfrm>
          <a:off x="5153133" y="341"/>
          <a:ext cx="2189631" cy="1313779"/>
        </a:xfrm>
        <a:prstGeom prst="rect">
          <a:avLst/>
        </a:prstGeom>
        <a:solidFill>
          <a:srgbClr val="00AC69">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panose="020B0604020202020204" pitchFamily="34" charset="0"/>
              <a:ea typeface="+mn-ea"/>
              <a:cs typeface="Arial" panose="020B0604020202020204" pitchFamily="34" charset="0"/>
            </a:rPr>
            <a:t>72%</a:t>
          </a:r>
        </a:p>
        <a:p>
          <a:pPr lvl="0" algn="ctr" defTabSz="622300">
            <a:lnSpc>
              <a:spcPct val="90000"/>
            </a:lnSpc>
            <a:spcBef>
              <a:spcPct val="0"/>
            </a:spcBef>
            <a:spcAft>
              <a:spcPct val="35000"/>
            </a:spcAft>
          </a:pPr>
          <a:r>
            <a:rPr lang="en-US" sz="1400" kern="1200" dirty="0" smtClean="0">
              <a:solidFill>
                <a:srgbClr val="FFFFFF"/>
              </a:solidFill>
              <a:latin typeface="Arial" panose="020B0604020202020204" pitchFamily="34" charset="0"/>
              <a:ea typeface="+mn-ea"/>
              <a:cs typeface="Arial" panose="020B0604020202020204" pitchFamily="34" charset="0"/>
            </a:rPr>
            <a:t>would </a:t>
          </a:r>
          <a:r>
            <a:rPr lang="en-US" sz="1400" kern="1200" dirty="0">
              <a:solidFill>
                <a:srgbClr val="FFFFFF"/>
              </a:solidFill>
              <a:latin typeface="Arial" panose="020B0604020202020204" pitchFamily="34" charset="0"/>
              <a:ea typeface="+mn-ea"/>
              <a:cs typeface="Arial" panose="020B0604020202020204" pitchFamily="34" charset="0"/>
            </a:rPr>
            <a:t>consider making a gift</a:t>
          </a:r>
        </a:p>
      </dsp:txBody>
      <dsp:txXfrm>
        <a:off x="5153133" y="341"/>
        <a:ext cx="2189631" cy="1313779"/>
      </dsp:txXfrm>
    </dsp:sp>
    <dsp:sp modelId="{C579CB4F-790A-4BF0-A972-080FB37B0819}">
      <dsp:nvSpPr>
        <dsp:cNvPr id="0" name=""/>
        <dsp:cNvSpPr/>
      </dsp:nvSpPr>
      <dsp:spPr>
        <a:xfrm>
          <a:off x="335943" y="1533083"/>
          <a:ext cx="2189631" cy="1313779"/>
        </a:xfrm>
        <a:prstGeom prst="rect">
          <a:avLst/>
        </a:prstGeom>
        <a:solidFill>
          <a:srgbClr val="FF5C35">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panose="020B0604020202020204" pitchFamily="34" charset="0"/>
              <a:ea typeface="+mn-ea"/>
              <a:cs typeface="Arial" panose="020B0604020202020204" pitchFamily="34" charset="0"/>
            </a:rPr>
            <a:t>80%</a:t>
          </a:r>
        </a:p>
        <a:p>
          <a:pPr lvl="0" algn="ctr" defTabSz="622300">
            <a:lnSpc>
              <a:spcPct val="90000"/>
            </a:lnSpc>
            <a:spcBef>
              <a:spcPct val="0"/>
            </a:spcBef>
            <a:spcAft>
              <a:spcPct val="35000"/>
            </a:spcAft>
          </a:pPr>
          <a:r>
            <a:rPr lang="en-US" sz="1400" kern="1200" dirty="0" smtClean="0">
              <a:solidFill>
                <a:srgbClr val="FFFFFF"/>
              </a:solidFill>
              <a:latin typeface="Arial" panose="020B0604020202020204" pitchFamily="34" charset="0"/>
              <a:ea typeface="+mn-ea"/>
              <a:cs typeface="Arial" panose="020B0604020202020204" pitchFamily="34" charset="0"/>
            </a:rPr>
            <a:t>would </a:t>
          </a:r>
          <a:r>
            <a:rPr lang="en-US" sz="1400" kern="1200" dirty="0">
              <a:solidFill>
                <a:srgbClr val="FFFFFF"/>
              </a:solidFill>
              <a:latin typeface="Arial" panose="020B0604020202020204" pitchFamily="34" charset="0"/>
              <a:ea typeface="+mn-ea"/>
              <a:cs typeface="Arial" panose="020B0604020202020204" pitchFamily="34" charset="0"/>
            </a:rPr>
            <a:t>be willing to serve as leaders</a:t>
          </a:r>
        </a:p>
      </dsp:txBody>
      <dsp:txXfrm>
        <a:off x="335943" y="1533083"/>
        <a:ext cx="2189631" cy="1313779"/>
      </dsp:txXfrm>
    </dsp:sp>
    <dsp:sp modelId="{62EB9C1E-9084-4307-AA85-3F9F44A30AC0}">
      <dsp:nvSpPr>
        <dsp:cNvPr id="0" name=""/>
        <dsp:cNvSpPr/>
      </dsp:nvSpPr>
      <dsp:spPr>
        <a:xfrm>
          <a:off x="2744538" y="1533083"/>
          <a:ext cx="2189631" cy="1313779"/>
        </a:xfrm>
        <a:prstGeom prst="rect">
          <a:avLst/>
        </a:prstGeom>
        <a:solidFill>
          <a:srgbClr val="B3B2B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anose="020B0604020202020204" pitchFamily="34" charset="0"/>
              <a:ea typeface="+mn-ea"/>
              <a:cs typeface="Arial" panose="020B0604020202020204" pitchFamily="34" charset="0"/>
            </a:rPr>
            <a:t>86%</a:t>
          </a:r>
        </a:p>
        <a:p>
          <a:pPr lvl="0" algn="ctr" defTabSz="622300">
            <a:lnSpc>
              <a:spcPct val="90000"/>
            </a:lnSpc>
            <a:spcBef>
              <a:spcPct val="0"/>
            </a:spcBef>
            <a:spcAft>
              <a:spcPct val="35000"/>
            </a:spcAft>
          </a:pPr>
          <a:r>
            <a:rPr lang="en-US" sz="1400" kern="1200" dirty="0" smtClean="0">
              <a:solidFill>
                <a:schemeClr val="bg1"/>
              </a:solidFill>
              <a:latin typeface="Arial" panose="020B0604020202020204" pitchFamily="34" charset="0"/>
              <a:ea typeface="+mn-ea"/>
              <a:cs typeface="Arial" panose="020B0604020202020204" pitchFamily="34" charset="0"/>
            </a:rPr>
            <a:t>would </a:t>
          </a:r>
          <a:r>
            <a:rPr lang="en-US" sz="1400" kern="1200" dirty="0">
              <a:solidFill>
                <a:schemeClr val="bg1"/>
              </a:solidFill>
              <a:latin typeface="Arial" panose="020B0604020202020204" pitchFamily="34" charset="0"/>
              <a:ea typeface="+mn-ea"/>
              <a:cs typeface="Arial" panose="020B0604020202020204" pitchFamily="34" charset="0"/>
            </a:rPr>
            <a:t>be willing to ask Lions for </a:t>
          </a:r>
          <a:r>
            <a:rPr lang="en-US" sz="1400" kern="1200" dirty="0" smtClean="0">
              <a:solidFill>
                <a:schemeClr val="bg1"/>
              </a:solidFill>
              <a:latin typeface="Arial" panose="020B0604020202020204" pitchFamily="34" charset="0"/>
              <a:ea typeface="+mn-ea"/>
              <a:cs typeface="Arial" panose="020B0604020202020204" pitchFamily="34" charset="0"/>
            </a:rPr>
            <a:t>gifts / pledges</a:t>
          </a:r>
          <a:endParaRPr lang="en-US" sz="1400" kern="1200" dirty="0">
            <a:solidFill>
              <a:schemeClr val="bg1"/>
            </a:solidFill>
            <a:latin typeface="Arial" panose="020B0604020202020204" pitchFamily="34" charset="0"/>
            <a:ea typeface="+mn-ea"/>
            <a:cs typeface="Arial" panose="020B0604020202020204" pitchFamily="34" charset="0"/>
          </a:endParaRPr>
        </a:p>
      </dsp:txBody>
      <dsp:txXfrm>
        <a:off x="2744538" y="1533083"/>
        <a:ext cx="2189631" cy="1313779"/>
      </dsp:txXfrm>
    </dsp:sp>
    <dsp:sp modelId="{B16272B3-21EA-4049-AA9D-2657AD1D7A25}">
      <dsp:nvSpPr>
        <dsp:cNvPr id="0" name=""/>
        <dsp:cNvSpPr/>
      </dsp:nvSpPr>
      <dsp:spPr>
        <a:xfrm>
          <a:off x="5153133" y="1533083"/>
          <a:ext cx="2189631" cy="1313779"/>
        </a:xfrm>
        <a:prstGeom prst="rect">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panose="020B0604020202020204" pitchFamily="34" charset="0"/>
              <a:ea typeface="+mn-ea"/>
              <a:cs typeface="Arial" panose="020B0604020202020204" pitchFamily="34" charset="0"/>
            </a:rPr>
            <a:t>83%</a:t>
          </a:r>
        </a:p>
        <a:p>
          <a:pPr lvl="0" algn="ctr" defTabSz="622300">
            <a:lnSpc>
              <a:spcPct val="90000"/>
            </a:lnSpc>
            <a:spcBef>
              <a:spcPct val="0"/>
            </a:spcBef>
            <a:spcAft>
              <a:spcPct val="35000"/>
            </a:spcAft>
          </a:pPr>
          <a:r>
            <a:rPr lang="en-US" sz="1400" kern="1200" dirty="0" smtClean="0">
              <a:solidFill>
                <a:srgbClr val="FFFFFF"/>
              </a:solidFill>
              <a:latin typeface="Arial" panose="020B0604020202020204" pitchFamily="34" charset="0"/>
              <a:ea typeface="+mn-ea"/>
              <a:cs typeface="Arial" panose="020B0604020202020204" pitchFamily="34" charset="0"/>
            </a:rPr>
            <a:t>agree </a:t>
          </a:r>
          <a:r>
            <a:rPr lang="en-US" sz="1400" kern="1200" dirty="0">
              <a:solidFill>
                <a:srgbClr val="FFFFFF"/>
              </a:solidFill>
              <a:latin typeface="Arial" panose="020B0604020202020204" pitchFamily="34" charset="0"/>
              <a:ea typeface="+mn-ea"/>
              <a:cs typeface="Arial" panose="020B0604020202020204" pitchFamily="34" charset="0"/>
            </a:rPr>
            <a:t>that a campaign should move forward</a:t>
          </a:r>
        </a:p>
      </dsp:txBody>
      <dsp:txXfrm>
        <a:off x="5153133" y="1533083"/>
        <a:ext cx="2189631" cy="131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21AD3-9400-4602-B78F-7888A67F5C9F}">
      <dsp:nvSpPr>
        <dsp:cNvPr id="0" name=""/>
        <dsp:cNvSpPr/>
      </dsp:nvSpPr>
      <dsp:spPr>
        <a:xfrm>
          <a:off x="0" y="0"/>
          <a:ext cx="5083810" cy="508381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9D647-93BA-4E39-A6C6-16AC37ADCBDA}">
      <dsp:nvSpPr>
        <dsp:cNvPr id="0" name=""/>
        <dsp:cNvSpPr/>
      </dsp:nvSpPr>
      <dsp:spPr>
        <a:xfrm>
          <a:off x="1725850" y="509557"/>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solidFill>
                <a:schemeClr val="accent1"/>
              </a:solidFill>
              <a:latin typeface="Arial" panose="020B0604020202020204" pitchFamily="34" charset="0"/>
              <a:cs typeface="Arial" panose="020B0604020202020204" pitchFamily="34" charset="0"/>
            </a:rPr>
            <a:t>A Comprehensive Campaign</a:t>
          </a:r>
        </a:p>
      </dsp:txBody>
      <dsp:txXfrm>
        <a:off x="1756082" y="539789"/>
        <a:ext cx="6676801" cy="558836"/>
      </dsp:txXfrm>
    </dsp:sp>
    <dsp:sp modelId="{2859ACA4-666A-42CC-924F-6593B23212B8}">
      <dsp:nvSpPr>
        <dsp:cNvPr id="0" name=""/>
        <dsp:cNvSpPr/>
      </dsp:nvSpPr>
      <dsp:spPr>
        <a:xfrm>
          <a:off x="1725850" y="1187006"/>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solidFill>
                <a:schemeClr val="accent1"/>
              </a:solidFill>
              <a:latin typeface="Arial" panose="020B0604020202020204" pitchFamily="34" charset="0"/>
              <a:cs typeface="Arial" panose="020B0604020202020204" pitchFamily="34" charset="0"/>
            </a:rPr>
            <a:t>Include all five Global Causes and our Ongoing Mission</a:t>
          </a:r>
        </a:p>
      </dsp:txBody>
      <dsp:txXfrm>
        <a:off x="1756082" y="1217238"/>
        <a:ext cx="6676801" cy="558836"/>
      </dsp:txXfrm>
    </dsp:sp>
    <dsp:sp modelId="{4D042D1C-8E5F-436A-A2BF-8983C585AD98}">
      <dsp:nvSpPr>
        <dsp:cNvPr id="0" name=""/>
        <dsp:cNvSpPr/>
      </dsp:nvSpPr>
      <dsp:spPr>
        <a:xfrm>
          <a:off x="1725850" y="1864455"/>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solidFill>
                <a:schemeClr val="accent1"/>
              </a:solidFill>
              <a:latin typeface="Arial" panose="020B0604020202020204" pitchFamily="34" charset="0"/>
              <a:cs typeface="Arial" panose="020B0604020202020204" pitchFamily="34" charset="0"/>
            </a:rPr>
            <a:t>Access new opportunities for expanded corporate, foundation, government agency and non-Lion individual support</a:t>
          </a:r>
        </a:p>
      </dsp:txBody>
      <dsp:txXfrm>
        <a:off x="1756082" y="1894687"/>
        <a:ext cx="6676801" cy="558836"/>
      </dsp:txXfrm>
    </dsp:sp>
    <dsp:sp modelId="{350F93FB-A491-4D60-B491-4C5D99875ACD}">
      <dsp:nvSpPr>
        <dsp:cNvPr id="0" name=""/>
        <dsp:cNvSpPr/>
      </dsp:nvSpPr>
      <dsp:spPr>
        <a:xfrm>
          <a:off x="1725850" y="2541905"/>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solidFill>
                <a:schemeClr val="accent1"/>
              </a:solidFill>
              <a:latin typeface="Arial" panose="020B0604020202020204" pitchFamily="34" charset="0"/>
              <a:cs typeface="Arial" panose="020B0604020202020204" pitchFamily="34" charset="0"/>
            </a:rPr>
            <a:t>Increase and sustain individual Lion giving to LCIF</a:t>
          </a:r>
        </a:p>
      </dsp:txBody>
      <dsp:txXfrm>
        <a:off x="1756082" y="2572137"/>
        <a:ext cx="6676801" cy="558836"/>
      </dsp:txXfrm>
    </dsp:sp>
    <dsp:sp modelId="{2998F33E-20D3-4D5F-A4B7-B9DFDBF3C913}">
      <dsp:nvSpPr>
        <dsp:cNvPr id="0" name=""/>
        <dsp:cNvSpPr/>
      </dsp:nvSpPr>
      <dsp:spPr>
        <a:xfrm>
          <a:off x="1725850" y="3219354"/>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solidFill>
                <a:schemeClr val="accent1"/>
              </a:solidFill>
              <a:latin typeface="Arial" panose="020B0604020202020204" pitchFamily="34" charset="0"/>
              <a:cs typeface="Arial" panose="020B0604020202020204" pitchFamily="34" charset="0"/>
            </a:rPr>
            <a:t>Increase ease of giving to LCIF</a:t>
          </a:r>
        </a:p>
      </dsp:txBody>
      <dsp:txXfrm>
        <a:off x="1756082" y="3249586"/>
        <a:ext cx="6676801" cy="558836"/>
      </dsp:txXfrm>
    </dsp:sp>
    <dsp:sp modelId="{0EDD8928-CF22-4EFB-8B50-65D85DCDFEFE}">
      <dsp:nvSpPr>
        <dsp:cNvPr id="0" name=""/>
        <dsp:cNvSpPr/>
      </dsp:nvSpPr>
      <dsp:spPr>
        <a:xfrm>
          <a:off x="1725850" y="3896803"/>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solidFill>
                <a:schemeClr val="accent1"/>
              </a:solidFill>
              <a:latin typeface="Arial" panose="020B0604020202020204" pitchFamily="34" charset="0"/>
              <a:cs typeface="Arial" panose="020B0604020202020204" pitchFamily="34" charset="0"/>
            </a:rPr>
            <a:t>Robust Lead and Major Gift effort</a:t>
          </a:r>
        </a:p>
      </dsp:txBody>
      <dsp:txXfrm>
        <a:off x="1756082" y="3927035"/>
        <a:ext cx="6676801" cy="558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9670E5B-65F0-473C-A305-CAC397CFEC17}" type="datetimeFigureOut">
              <a:rPr lang="en-US" smtClean="0"/>
              <a:t>4/23/2018</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60C5F79-37F2-4508-B472-94496F7210EB}" type="slidenum">
              <a:rPr lang="en-US" smtClean="0"/>
              <a:t>‹#›</a:t>
            </a:fld>
            <a:endParaRPr lang="en-US"/>
          </a:p>
        </p:txBody>
      </p:sp>
    </p:spTree>
    <p:extLst>
      <p:ext uri="{BB962C8B-B14F-4D97-AF65-F5344CB8AC3E}">
        <p14:creationId xmlns:p14="http://schemas.microsoft.com/office/powerpoint/2010/main" val="400436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and thank you for your time today! I am excited to share with you an overview of Lions Clubs International Foundation’s capital fundraising campaign. As Lions, we have dedicated our lives to service, and this campaign will empower us to take our service to new levels. </a:t>
            </a:r>
          </a:p>
          <a:p>
            <a:endParaRPr lang="en-US" baseline="0" dirty="0" smtClean="0"/>
          </a:p>
          <a:p>
            <a:r>
              <a:rPr lang="en-US" baseline="0" dirty="0" smtClean="0"/>
              <a:t>First, I’ll take you through a very brief history of what we’ve accomplished, and how the capital campaign is a logical next step in the evolution of our foundation, and our service. Then, we’ll spend some time talking through the campaign objectives, the theme, the case for support, and the operational plan. I’ll provide an overview of our global causes, and LCIF’s vision for improving our communities, and the world. I’ll share some important information about the campaign marketing and recognition as well. Then, we’ll close with some suggestions for how you can all get involved, something I’m sure you’ll be interested to learn! </a:t>
            </a:r>
          </a:p>
          <a:p>
            <a:endParaRPr lang="en-US" baseline="0" dirty="0" smtClean="0"/>
          </a:p>
          <a:p>
            <a:r>
              <a:rPr lang="en-US" baseline="0" dirty="0" smtClean="0"/>
              <a:t>So, let’s get started!</a:t>
            </a: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a:t>
            </a:fld>
            <a:endParaRPr lang="en-US"/>
          </a:p>
        </p:txBody>
      </p:sp>
    </p:spTree>
    <p:extLst>
      <p:ext uri="{BB962C8B-B14F-4D97-AF65-F5344CB8AC3E}">
        <p14:creationId xmlns:p14="http://schemas.microsoft.com/office/powerpoint/2010/main" val="4284456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solidFill>
                  <a:srgbClr val="F8F8F8"/>
                </a:solidFill>
                <a:latin typeface="Arial" panose="020B0604020202020204" pitchFamily="34" charset="0"/>
                <a:cs typeface="Arial" panose="020B0604020202020204" pitchFamily="34" charset="0"/>
              </a:rPr>
              <a:t>The operational plan for the campaign consists of the tactics that will be used to execute campaign strategy and drive fundraising activity. The operational plan will consist of the following major components:</a:t>
            </a:r>
          </a:p>
          <a:p>
            <a:pPr defTabSz="924458" eaLnBrk="0" fontAlgn="base" hangingPunct="0">
              <a:spcBef>
                <a:spcPct val="30000"/>
              </a:spcBef>
              <a:spcAft>
                <a:spcPct val="0"/>
              </a:spcAft>
              <a:defRPr/>
            </a:pPr>
            <a:endParaRPr lang="en-US" dirty="0">
              <a:solidFill>
                <a:srgbClr val="F8F8F8"/>
              </a:solidFill>
              <a:latin typeface="Arial" panose="020B0604020202020204" pitchFamily="34" charset="0"/>
              <a:cs typeface="Arial" panose="020B0604020202020204" pitchFamily="34" charset="0"/>
            </a:endParaRPr>
          </a:p>
          <a:p>
            <a:pPr marL="173336" indent="-173336">
              <a:buFont typeface="Arial" panose="020B0604020202020204" pitchFamily="34" charset="0"/>
              <a:buChar char="•"/>
            </a:pPr>
            <a:r>
              <a:rPr lang="en-US" dirty="0" smtClean="0"/>
              <a:t>A compelling case for support – why are we raising</a:t>
            </a:r>
            <a:r>
              <a:rPr lang="en-US" baseline="0" dirty="0" smtClean="0"/>
              <a:t> $300 million and how will it be used.</a:t>
            </a:r>
            <a:endParaRPr lang="en-US" dirty="0" smtClean="0"/>
          </a:p>
          <a:p>
            <a:pPr marL="173336" indent="-173336">
              <a:buFont typeface="Arial" panose="020B0604020202020204" pitchFamily="34" charset="0"/>
              <a:buChar char="•"/>
            </a:pPr>
            <a:r>
              <a:rPr lang="en-US" dirty="0" smtClean="0"/>
              <a:t>Model Clubs – a special group of clubs that will establish challenging fundraising goals and lead</a:t>
            </a:r>
            <a:r>
              <a:rPr lang="en-US" baseline="0" dirty="0" smtClean="0"/>
              <a:t> the way in the campaign</a:t>
            </a:r>
            <a:endParaRPr lang="en-US" dirty="0" smtClean="0"/>
          </a:p>
          <a:p>
            <a:pPr marL="173336" indent="-173336">
              <a:buFont typeface="Arial" panose="020B0604020202020204" pitchFamily="34" charset="0"/>
              <a:buChar char="•"/>
            </a:pPr>
            <a:r>
              <a:rPr lang="en-US" dirty="0" smtClean="0"/>
              <a:t>Special Recognition – for</a:t>
            </a:r>
            <a:r>
              <a:rPr lang="en-US" baseline="0" dirty="0" smtClean="0"/>
              <a:t> donors, for leaders and for clubs</a:t>
            </a:r>
            <a:endParaRPr lang="en-US" dirty="0" smtClean="0"/>
          </a:p>
          <a:p>
            <a:pPr marL="173336" indent="-173336">
              <a:buFont typeface="Arial" panose="020B0604020202020204" pitchFamily="34" charset="0"/>
              <a:buChar char="•"/>
            </a:pPr>
            <a:r>
              <a:rPr lang="en-US" dirty="0" smtClean="0"/>
              <a:t>Encouraging individual Lion and Club participation</a:t>
            </a:r>
          </a:p>
          <a:p>
            <a:pPr marL="173336" indent="-173336">
              <a:buFont typeface="Arial" panose="020B0604020202020204" pitchFamily="34" charset="0"/>
              <a:buChar char="•"/>
            </a:pPr>
            <a:r>
              <a:rPr lang="en-US" dirty="0" smtClean="0"/>
              <a:t>Lead and Major individual gifts and Corporate, Foundation, and Government support</a:t>
            </a:r>
          </a:p>
          <a:p>
            <a:endParaRPr lang="en-US" dirty="0" smtClean="0"/>
          </a:p>
          <a:p>
            <a:r>
              <a:rPr lang="en-US" dirty="0" smtClean="0"/>
              <a:t>All of these things lead us to be able to set challenging yet achievable goals through a collaborative and specific goal-setting process. </a:t>
            </a:r>
          </a:p>
          <a:p>
            <a:endParaRPr lang="en-US" i="1" dirty="0" smtClean="0"/>
          </a:p>
        </p:txBody>
      </p:sp>
    </p:spTree>
    <p:extLst>
      <p:ext uri="{BB962C8B-B14F-4D97-AF65-F5344CB8AC3E}">
        <p14:creationId xmlns:p14="http://schemas.microsoft.com/office/powerpoint/2010/main" val="99115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Here you’ll see an outline of our case for support. </a:t>
            </a:r>
          </a:p>
          <a:p>
            <a:endParaRPr lang="en-US" dirty="0" smtClean="0"/>
          </a:p>
          <a:p>
            <a:r>
              <a:rPr lang="en-US" dirty="0" smtClean="0"/>
              <a:t>We begin, as Lions do, with the needs of the world, which we know have never been greater.</a:t>
            </a:r>
            <a:r>
              <a:rPr lang="en-US" baseline="0" dirty="0" smtClean="0"/>
              <a:t> </a:t>
            </a:r>
          </a:p>
          <a:p>
            <a:endParaRPr lang="en-US" baseline="0" dirty="0" smtClean="0"/>
          </a:p>
          <a:p>
            <a:r>
              <a:rPr lang="en-US" baseline="0" dirty="0" smtClean="0"/>
              <a:t>We then transition to our story, outlining LCIF’s many accomplishments over our 50-year history, including the US$1 billion in grants we have awarded in support of the service of Lions. </a:t>
            </a:r>
          </a:p>
          <a:p>
            <a:endParaRPr lang="en-US" baseline="0" dirty="0" smtClean="0"/>
          </a:p>
          <a:p>
            <a:r>
              <a:rPr lang="en-US" baseline="0" dirty="0" smtClean="0"/>
              <a:t>The case then outlines the key objective of Campaign 100, to raise US$300 million in order to serve more than 200 million people per year by 2021, and the specific programmatic goals of the campaign.</a:t>
            </a:r>
          </a:p>
          <a:p>
            <a:endParaRPr lang="en-US" baseline="0" dirty="0" smtClean="0"/>
          </a:p>
          <a:p>
            <a:r>
              <a:rPr lang="en-US" baseline="0" dirty="0" smtClean="0"/>
              <a:t>Through Campaign 100, LCIF will increase the service impact of Lions across all of LCIF’s current focus areas. LCIF will address the modern health crisis of diabetes, reducing its prevalence and improving the quality of life for those diagnosed. LCIF will expand our focus to include all the causes of hunger, the environment and childhood cancer. </a:t>
            </a:r>
          </a:p>
          <a:p>
            <a:endParaRPr lang="en-US" baseline="0" dirty="0" smtClean="0"/>
          </a:p>
          <a:p>
            <a:r>
              <a:rPr lang="en-US" baseline="0" dirty="0" smtClean="0"/>
              <a:t>Finally, we close with a call to action. We volunteer to make an impact in our community. We give to make an impact on our world. We empower service when we do both. </a:t>
            </a:r>
          </a:p>
          <a:p>
            <a:endParaRPr lang="en-US" baseline="0" dirty="0" smtClean="0"/>
          </a:p>
        </p:txBody>
      </p:sp>
    </p:spTree>
    <p:extLst>
      <p:ext uri="{BB962C8B-B14F-4D97-AF65-F5344CB8AC3E}">
        <p14:creationId xmlns:p14="http://schemas.microsoft.com/office/powerpoint/2010/main" val="17995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LCIF has undertaken two successful capital campaigns in the past, Campaign </a:t>
            </a:r>
            <a:r>
              <a:rPr lang="en-US" dirty="0" err="1" smtClean="0"/>
              <a:t>SightFirst</a:t>
            </a:r>
            <a:r>
              <a:rPr lang="en-US" dirty="0" smtClean="0"/>
              <a:t> and Campaign </a:t>
            </a:r>
            <a:r>
              <a:rPr lang="en-US" dirty="0" err="1" smtClean="0"/>
              <a:t>SightFirst</a:t>
            </a:r>
            <a:r>
              <a:rPr lang="en-US" dirty="0" smtClean="0"/>
              <a:t> II,</a:t>
            </a:r>
            <a:r>
              <a:rPr lang="en-US" baseline="0" dirty="0" smtClean="0"/>
              <a:t> we’ve never had a capital campaign quite like Campaign 100.</a:t>
            </a:r>
          </a:p>
          <a:p>
            <a:endParaRPr lang="en-US" baseline="0" dirty="0" smtClean="0"/>
          </a:p>
          <a:p>
            <a:r>
              <a:rPr lang="en-US" baseline="0" dirty="0" smtClean="0"/>
              <a:t>Whereas </a:t>
            </a:r>
            <a:r>
              <a:rPr lang="en-US" baseline="0" dirty="0" err="1" smtClean="0"/>
              <a:t>SightFirst</a:t>
            </a:r>
            <a:r>
              <a:rPr lang="en-US" baseline="0" dirty="0" smtClean="0"/>
              <a:t> had a singular focus, Campaign 100 has an expanded focus on all of our existing focus areas, as well as our new global causes. We envision Campaign 100 as a tipping point moment in LCIF philanthropy, changing our perspective and our culture of giving. </a:t>
            </a:r>
          </a:p>
          <a:p>
            <a:endParaRPr lang="en-US" baseline="0" dirty="0" smtClean="0"/>
          </a:p>
        </p:txBody>
      </p:sp>
      <p:sp>
        <p:nvSpPr>
          <p:cNvPr id="4" name="Slide Number Placeholder 3"/>
          <p:cNvSpPr>
            <a:spLocks noGrp="1"/>
          </p:cNvSpPr>
          <p:nvPr>
            <p:ph type="sldNum" sz="quarter" idx="10"/>
          </p:nvPr>
        </p:nvSpPr>
        <p:spPr/>
        <p:txBody>
          <a:bodyPr/>
          <a:lstStyle/>
          <a:p>
            <a:fld id="{A60C5F79-37F2-4508-B472-94496F7210EB}" type="slidenum">
              <a:rPr lang="en-US" smtClean="0"/>
              <a:t>14</a:t>
            </a:fld>
            <a:endParaRPr lang="en-US"/>
          </a:p>
        </p:txBody>
      </p:sp>
    </p:spTree>
    <p:extLst>
      <p:ext uri="{BB962C8B-B14F-4D97-AF65-F5344CB8AC3E}">
        <p14:creationId xmlns:p14="http://schemas.microsoft.com/office/powerpoint/2010/main" val="4178676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I’d like to spend some time talking about each of our current focus areas and expanding global causes. As you’ll see, LCIF has a clear vision statement for how the foundation will make a global impact in each cause area, as well as specific programmatic goals that, together, will make that vision a reality. </a:t>
            </a: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15</a:t>
            </a:fld>
            <a:endParaRPr lang="en-US"/>
          </a:p>
        </p:txBody>
      </p:sp>
    </p:spTree>
    <p:extLst>
      <p:ext uri="{BB962C8B-B14F-4D97-AF65-F5344CB8AC3E}">
        <p14:creationId xmlns:p14="http://schemas.microsoft.com/office/powerpoint/2010/main" val="2047135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numbers can overwhelm you.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253 million individuals are blind or visually impaired, and global trends, including an aging population, suggest this number may triple by 2050. Each year, our planet experiences a 15% increase in natural disasters; and these earthquakes, hurricanes, tsunamis, floods, droughts and fires rob innocent people of their homes, jobs and lives. 245 people die every day from measles, a disease that can be prevented by a safe, effective and inexpensive vaccine. Two thirds of our children report that they have been the victim of bullying.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400 million people are living with diabetes and its complications, and this number may reach nearly 650 million by 2040.  Each night, more than 800 million people go to bed hungry. Every two minutes, a child is diagnosed with cancer. By 2025, half of the world’s population will be living in water-stressed areas.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see the effects of this devastation every day, on our television screens, on social media, in our own communities and sometimes in our own homes.  We see that this devastation has a particular impact on the world’s children, who we are called to protect. Many say the needs of the world are too great. Many say there’s nothing we can do.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Lions say, “We Serve.”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Empowered by Lions Clubs International Foundation (LCIF), Lions are taking on these global challenges. In fact, we’ve been doing so for one hundred years. </a:t>
            </a: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16</a:t>
            </a:fld>
            <a:endParaRPr lang="en-US"/>
          </a:p>
        </p:txBody>
      </p:sp>
    </p:spTree>
    <p:extLst>
      <p:ext uri="{BB962C8B-B14F-4D97-AF65-F5344CB8AC3E}">
        <p14:creationId xmlns:p14="http://schemas.microsoft.com/office/powerpoint/2010/main" val="180123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Since the launch of </a:t>
            </a:r>
            <a:r>
              <a:rPr lang="en-US" dirty="0" err="1">
                <a:latin typeface="Calibri" panose="020F0502020204030204" pitchFamily="34" charset="0"/>
                <a:ea typeface="Calibri" panose="020F0502020204030204" pitchFamily="34" charset="0"/>
                <a:cs typeface="Calibri" panose="020F0502020204030204" pitchFamily="34" charset="0"/>
              </a:rPr>
              <a:t>SightFirst</a:t>
            </a:r>
            <a:r>
              <a:rPr lang="en-US" dirty="0">
                <a:latin typeface="Calibri" panose="020F0502020204030204" pitchFamily="34" charset="0"/>
                <a:ea typeface="Calibri" panose="020F0502020204030204" pitchFamily="34" charset="0"/>
                <a:cs typeface="Calibri" panose="020F0502020204030204" pitchFamily="34" charset="0"/>
              </a:rPr>
              <a:t> in 1990, Lions have improved eye health and eye care for hundreds of millions of people around the world. Nearly 75 percent of vision impairments are preventable or curable, often for mere dollars. As we reinforce our quarter century commitment to eliminating avoidable blindness worldwide, we will: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Lead the world in establishing and strengthening comprehensive eye care institutions and systems through capital expansions, equipment and human resource training;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Reaffirm Lions’ global leadership in child eye care service provision in partnership with the World Health Organization;</a:t>
            </a: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Support national efforts to eliminate blinding diseases like onchocerciasis (aka “river blindness”) and trachoma, the world’s leading causes of infectious blindness and visual impairment, through volunteer training and supervision, advocacy, surgical services and distribution of appropriate medications;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Lead the global response to the uncorrected refractive error challenge by supporting projects that will provide high-quality, sustainable and high-impact refractive error services;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Fulfill Helen Keller’s call for Lions to become “Knights of the Blind” by investing in projects that support services for the blind or visually impaired, including improvements to educational systems, assistive device loaner programs and low vision program capacity building;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Establish </a:t>
            </a:r>
            <a:r>
              <a:rPr lang="en-US" dirty="0" err="1">
                <a:latin typeface="Calibri" panose="020F0502020204030204" pitchFamily="34" charset="0"/>
                <a:ea typeface="Calibri" panose="020F0502020204030204" pitchFamily="34" charset="0"/>
                <a:cs typeface="Calibri" panose="020F0502020204030204" pitchFamily="34" charset="0"/>
              </a:rPr>
              <a:t>SightFirst</a:t>
            </a:r>
            <a:r>
              <a:rPr lang="en-US" dirty="0">
                <a:latin typeface="Calibri" panose="020F0502020204030204" pitchFamily="34" charset="0"/>
                <a:ea typeface="Calibri" panose="020F0502020204030204" pitchFamily="34" charset="0"/>
                <a:cs typeface="Calibri" panose="020F0502020204030204" pitchFamily="34" charset="0"/>
              </a:rPr>
              <a:t> challenge grants that inspire Lions and their partners to develop innovative, ground-breaking approaches to service in underserved areas; 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Enhance and expand Lions-led comprehensive vision screening programs for adults and children.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24458" algn="just">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17</a:t>
            </a:fld>
            <a:endParaRPr lang="en-US"/>
          </a:p>
        </p:txBody>
      </p:sp>
    </p:spTree>
    <p:extLst>
      <p:ext uri="{BB962C8B-B14F-4D97-AF65-F5344CB8AC3E}">
        <p14:creationId xmlns:p14="http://schemas.microsoft.com/office/powerpoint/2010/main" val="213740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algn="just">
              <a:lnSpc>
                <a:spcPct val="107000"/>
              </a:lnSpc>
              <a:spcAft>
                <a:spcPts val="809"/>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231115" algn="just">
              <a:lnSpc>
                <a:spcPct val="107000"/>
              </a:lnSpc>
              <a:spcAft>
                <a:spcPts val="809"/>
              </a:spcAft>
            </a:pPr>
            <a:r>
              <a:rPr lang="en-US" smtClean="0">
                <a:latin typeface="Calibri" panose="020F0502020204030204" pitchFamily="34" charset="0"/>
                <a:ea typeface="Calibri" panose="020F0502020204030204" pitchFamily="34" charset="0"/>
                <a:cs typeface="Calibri" panose="020F0502020204030204" pitchFamily="34" charset="0"/>
              </a:rPr>
              <a:t>Youth is </a:t>
            </a:r>
            <a:r>
              <a:rPr lang="en-US" dirty="0">
                <a:latin typeface="Calibri" panose="020F0502020204030204" pitchFamily="34" charset="0"/>
                <a:ea typeface="Calibri" panose="020F0502020204030204" pitchFamily="34" charset="0"/>
                <a:cs typeface="Calibri" panose="020F0502020204030204" pitchFamily="34" charset="0"/>
              </a:rPr>
              <a:t>a driving force of our organization, and serving the youth of our world is one of the most rewarding aspects of being a Lion.  </a:t>
            </a:r>
          </a:p>
          <a:p>
            <a:pPr marL="231115" algn="just">
              <a:lnSpc>
                <a:spcPct val="107000"/>
              </a:lnSpc>
              <a:spcAft>
                <a:spcPts val="809"/>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231115" algn="just">
              <a:lnSpc>
                <a:spcPct val="107000"/>
              </a:lnSpc>
              <a:spcAft>
                <a:spcPts val="809"/>
              </a:spcAft>
            </a:pPr>
            <a:r>
              <a:rPr lang="en-US" dirty="0">
                <a:latin typeface="Calibri" panose="020F0502020204030204" pitchFamily="34" charset="0"/>
                <a:ea typeface="Calibri" panose="020F0502020204030204" pitchFamily="34" charset="0"/>
                <a:cs typeface="Calibri" panose="020F0502020204030204" pitchFamily="34" charset="0"/>
              </a:rPr>
              <a:t>LCIF’s signature youth program, Lions Quest, is based on the concept of social emotional learning (SEL), and promotes positive learning environments in schools worldwide. For more than 30 years, we have transformed the lives of millions of children in countries around the globe by developing and distributing the Lions Quest program, and by providing financial, technical and volunteer support to help Lions implement the program in their own communities. </a:t>
            </a:r>
          </a:p>
          <a:p>
            <a:pPr marL="231115" algn="just">
              <a:lnSpc>
                <a:spcPct val="107000"/>
              </a:lnSpc>
              <a:spcAft>
                <a:spcPts val="809"/>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31115" algn="just">
              <a:lnSpc>
                <a:spcPct val="107000"/>
              </a:lnSpc>
              <a:spcAft>
                <a:spcPts val="809"/>
              </a:spcAft>
            </a:pPr>
            <a:r>
              <a:rPr lang="en-US" dirty="0">
                <a:latin typeface="Calibri" panose="020F0502020204030204" pitchFamily="34" charset="0"/>
                <a:ea typeface="Calibri" panose="020F0502020204030204" pitchFamily="34" charset="0"/>
                <a:cs typeface="Calibri" panose="020F0502020204030204" pitchFamily="34" charset="0"/>
              </a:rPr>
              <a:t>Today,</a:t>
            </a: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we are a world leader in SEL, with the program implemented in more than 100 countries, aiding more than 600,000 educators and impacting the lives of 16 million students. Our impact—measured in significantly improved test scores, changing attitudes and beliefs around substance abuse and violence, lowering rates of disciplinary problems, and the decreased use of alcohol, tobacco and other drugs—is profound. We commit, through </a:t>
            </a:r>
            <a:r>
              <a:rPr lang="en-US" i="1" dirty="0">
                <a:latin typeface="Calibri" panose="020F0502020204030204" pitchFamily="34" charset="0"/>
                <a:ea typeface="Calibri" panose="020F0502020204030204" pitchFamily="34" charset="0"/>
                <a:cs typeface="Calibri" panose="020F0502020204030204" pitchFamily="34" charset="0"/>
              </a:rPr>
              <a:t>Campaign 100</a:t>
            </a:r>
            <a:r>
              <a:rPr lang="en-US" dirty="0">
                <a:latin typeface="Calibri" panose="020F0502020204030204" pitchFamily="34" charset="0"/>
                <a:ea typeface="Calibri" panose="020F0502020204030204" pitchFamily="34" charset="0"/>
                <a:cs typeface="Calibri" panose="020F0502020204030204" pitchFamily="34" charset="0"/>
              </a:rPr>
              <a:t>, to ensuring that every child has a safe and welcoming place to learn. As we work toward this goal, and build the largest, most widely-used SEL program in the world, we will:</a:t>
            </a:r>
          </a:p>
          <a:p>
            <a:pPr marL="231115" algn="just">
              <a:lnSpc>
                <a:spcPct val="107000"/>
              </a:lnSpc>
              <a:spcAft>
                <a:spcPts val="809"/>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Revise and update, on an ongoing basis, the Lions Quest curricula, to ensure the program addresses the issues most relevant to students, teachers and communities;</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346672" indent="-346672">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Develop new multimedia tools, including dynamic videos and game-based learning, to engage learners with the most current effective educational technology;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Translate all program materials into non-English languages, so that Lions Quest remains true to its goal of being the worldwide leader in SEL programming;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Conduct, on an </a:t>
            </a:r>
            <a:r>
              <a:rPr lang="en-US" dirty="0" err="1">
                <a:latin typeface="Calibri" panose="020F0502020204030204" pitchFamily="34" charset="0"/>
                <a:ea typeface="Calibri" panose="020F0502020204030204" pitchFamily="34" charset="0"/>
                <a:cs typeface="Calibri" panose="020F0502020204030204" pitchFamily="34" charset="0"/>
              </a:rPr>
              <a:t>ongong</a:t>
            </a:r>
            <a:r>
              <a:rPr lang="en-US" dirty="0">
                <a:latin typeface="Calibri" panose="020F0502020204030204" pitchFamily="34" charset="0"/>
                <a:ea typeface="Calibri" panose="020F0502020204030204" pitchFamily="34" charset="0"/>
                <a:cs typeface="Calibri" panose="020F0502020204030204" pitchFamily="34" charset="0"/>
              </a:rPr>
              <a:t> basis, rigorous independent evaluations of Lions Quest programs in markets around the world to ensure the ongoing effectiveness and accreditation of our programs; 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nSpc>
                <a:spcPct val="107000"/>
              </a:lnSpc>
              <a:spcAft>
                <a:spcPts val="809"/>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Provide training opportunities to Lions so that they can assist with the implementation and expansion of the program in their own communities.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31115">
              <a:lnSpc>
                <a:spcPct val="107000"/>
              </a:lnSpc>
              <a:spcAft>
                <a:spcPts val="809"/>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231115">
              <a:lnSpc>
                <a:spcPct val="107000"/>
              </a:lnSpc>
              <a:spcAft>
                <a:spcPts val="809"/>
              </a:spcAft>
            </a:pPr>
            <a:r>
              <a:rPr lang="en-US" dirty="0">
                <a:latin typeface="Calibri" panose="020F0502020204030204" pitchFamily="34" charset="0"/>
                <a:ea typeface="Calibri" panose="020F0502020204030204" pitchFamily="34" charset="0"/>
                <a:cs typeface="Calibri" panose="020F0502020204030204" pitchFamily="34" charset="0"/>
              </a:rPr>
              <a:t>Lions are uniquely positioned in the community to collaborate with local schools, youth organizations, government agencies, social services and other key stakeholders invested in providing opportunities to youth to enhance their abilities, skills, well-being, safety and overall development. In addition to the Lions Quest program, LCIF will continue to serve youth in a variety of important ways:</a:t>
            </a:r>
          </a:p>
          <a:p>
            <a:pPr marL="231115">
              <a:lnSpc>
                <a:spcPct val="107000"/>
              </a:lnSpc>
              <a:spcAft>
                <a:spcPts val="809"/>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Addressing the needs of vulnerable youth populations, such as those that are disabled, homeless, orphaned, critically ill, or refugees;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Funding Lions-led projects for youth including vision screening services, disabled accessible playgrounds, school expansions, centers for at-risk youth and camps for diabetic children;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Supporting projects that focus on meeting the unique needs of girls and promoting gender equality;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gn="just">
              <a:lnSpc>
                <a:spcPct val="107000"/>
              </a:lnSpc>
              <a:spcAft>
                <a:spcPts val="809"/>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Engaging youth as volunteers and developing projects that accommodate this inclusion.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18</a:t>
            </a:fld>
            <a:endParaRPr lang="en-US"/>
          </a:p>
        </p:txBody>
      </p:sp>
    </p:spTree>
    <p:extLst>
      <p:ext uri="{BB962C8B-B14F-4D97-AF65-F5344CB8AC3E}">
        <p14:creationId xmlns:p14="http://schemas.microsoft.com/office/powerpoint/2010/main" val="3990338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algn="just"/>
            <a:r>
              <a:rPr lang="en-US" dirty="0" smtClean="0">
                <a:effectLst/>
                <a:cs typeface="Calibri" panose="020F0502020204030204" pitchFamily="34" charset="0"/>
              </a:rPr>
              <a:t>Natural disasters can be profoundly destructive, leaving in their wake a trail of injury, death and economic loss. Today, approximately 90,000 people die each year, and another 160 million are negatively impacted, as a result of natural disasters. The United Nations Office for Disaster Risk Reduction anticipates that these numbers will only escalate, with 15 percent more disaster events occurring each year. </a:t>
            </a:r>
            <a:endParaRPr lang="en-US" dirty="0" smtClean="0">
              <a:effectLst/>
            </a:endParaRPr>
          </a:p>
          <a:p>
            <a:pPr marL="231115" algn="just"/>
            <a:r>
              <a:rPr lang="en-US" dirty="0" smtClean="0">
                <a:effectLst/>
                <a:cs typeface="Calibri" panose="020F0502020204030204" pitchFamily="34" charset="0"/>
              </a:rPr>
              <a:t> </a:t>
            </a:r>
            <a:endParaRPr lang="en-US" dirty="0" smtClean="0">
              <a:effectLst/>
            </a:endParaRPr>
          </a:p>
          <a:p>
            <a:pPr marL="231115" algn="just"/>
            <a:r>
              <a:rPr lang="en-US" dirty="0" smtClean="0">
                <a:effectLst/>
                <a:cs typeface="Calibri" panose="020F0502020204030204" pitchFamily="34" charset="0"/>
              </a:rPr>
              <a:t>From 1970 to 2017, we have invested US$112 million in disaster-related grants, and we will continue to help communities recover by:</a:t>
            </a:r>
          </a:p>
          <a:p>
            <a:pPr marL="231115" algn="just"/>
            <a:endParaRPr lang="en-US" dirty="0" smtClean="0">
              <a:effectLst/>
            </a:endParaRPr>
          </a:p>
          <a:p>
            <a:pPr marL="346672" indent="-346672" algn="just">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Supporting current and expanded disaster relief activities with key partners and organizations who are experts in the disaster relief sector;</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6672" indent="-346672" algn="just">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Supporting Lions’ participation in different phases of emergency management, including disaster preparedness, immediate aid, community restoration and long-term reconstruction; and,</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6672" indent="-346672" algn="just">
              <a:lnSpc>
                <a:spcPct val="107000"/>
              </a:lnSpc>
              <a:spcAft>
                <a:spcPts val="809"/>
              </a:spcAft>
              <a:buFont typeface="Symbol" panose="05050102010706020507" pitchFamily="18" charset="2"/>
              <a:buChar char=""/>
            </a:pPr>
            <a:r>
              <a:rPr lang="en-US" sz="900" dirty="0">
                <a:latin typeface="Calibri" panose="020F0502020204030204" pitchFamily="34" charset="0"/>
                <a:ea typeface="Calibri" panose="020F0502020204030204" pitchFamily="34" charset="0"/>
                <a:cs typeface="Calibri" panose="020F0502020204030204" pitchFamily="34" charset="0"/>
              </a:rPr>
              <a:t>Utilizing major catastrophe and discretionary grant making to enable Lions to respond strategically to disasters, including through the establishment of humanitarian aid depots in pilot regions.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19</a:t>
            </a:fld>
            <a:endParaRPr lang="en-US"/>
          </a:p>
        </p:txBody>
      </p:sp>
    </p:spTree>
    <p:extLst>
      <p:ext uri="{BB962C8B-B14F-4D97-AF65-F5344CB8AC3E}">
        <p14:creationId xmlns:p14="http://schemas.microsoft.com/office/powerpoint/2010/main" val="1675173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algn="just"/>
            <a:r>
              <a:rPr lang="en-US" dirty="0" smtClean="0">
                <a:effectLst/>
                <a:cs typeface="Calibri" panose="020F0502020204030204" pitchFamily="34" charset="0"/>
              </a:rPr>
              <a:t>Humanitarian service remains at the heart of our work. We identify the most crucial needs of communities around the world, and empower Lions to drive humanitarian efforts that transform the lives of millions at home and abroad. </a:t>
            </a:r>
            <a:r>
              <a:rPr lang="en-US" i="1" dirty="0" smtClean="0">
                <a:effectLst/>
                <a:cs typeface="Calibri" panose="020F0502020204030204" pitchFamily="34" charset="0"/>
              </a:rPr>
              <a:t>Campaign 100</a:t>
            </a:r>
            <a:r>
              <a:rPr lang="en-US" dirty="0" smtClean="0">
                <a:effectLst/>
                <a:cs typeface="Calibri" panose="020F0502020204030204" pitchFamily="34" charset="0"/>
              </a:rPr>
              <a:t> will allow us to continue to undertake an extensive range of humanitarian projects, including in the areas of: </a:t>
            </a:r>
          </a:p>
          <a:p>
            <a:pPr marL="231115" algn="just"/>
            <a:endParaRPr lang="en-US" dirty="0" smtClean="0">
              <a:effectLst/>
            </a:endParaRPr>
          </a:p>
          <a:p>
            <a:pPr marL="231115" indent="-231115" algn="just">
              <a:buFont typeface="Symbol" panose="05050102010706020507" pitchFamily="18" charset="2"/>
              <a:buChar char=""/>
            </a:pPr>
            <a:r>
              <a:rPr lang="en-US" b="1" dirty="0" smtClean="0">
                <a:effectLst/>
                <a:cs typeface="Calibri" panose="020F0502020204030204" pitchFamily="34" charset="0"/>
              </a:rPr>
              <a:t>Measles and Rubella.</a:t>
            </a:r>
            <a:r>
              <a:rPr lang="en-US" dirty="0" smtClean="0">
                <a:effectLst/>
                <a:cs typeface="Calibri" panose="020F0502020204030204" pitchFamily="34" charset="0"/>
              </a:rPr>
              <a:t> We commit to joining in the global effort to eliminate measles from every community on Earth by 2020. Measles is a leading cause of death among children, and rubella is the leading vaccine-preventable cause of birth defects. Children born with congenital rubella syndrome can have multiple, life-altering defects including heart disorders, blindness, deafness or brain damage. We will continue to support Lions in the critical fight to eliminate measles and rubella, as they mobilize and advocate during vaccination campaigns worldwide. </a:t>
            </a:r>
            <a:endParaRPr lang="en-US" dirty="0" smtClean="0">
              <a:effectLst/>
            </a:endParaRPr>
          </a:p>
          <a:p>
            <a:pPr marL="231115" indent="-231115" algn="just">
              <a:buFont typeface="Symbol" panose="05050102010706020507" pitchFamily="18" charset="2"/>
              <a:buChar char=""/>
            </a:pPr>
            <a:r>
              <a:rPr lang="en-US" b="1" dirty="0" smtClean="0">
                <a:effectLst/>
                <a:cs typeface="Calibri" panose="020F0502020204030204" pitchFamily="34" charset="0"/>
              </a:rPr>
              <a:t>Empowering Those with Disabilities.</a:t>
            </a:r>
            <a:r>
              <a:rPr lang="en-US" dirty="0" smtClean="0">
                <a:effectLst/>
                <a:cs typeface="Calibri" panose="020F0502020204030204" pitchFamily="34" charset="0"/>
              </a:rPr>
              <a:t> For decades, we have been working to help people with disabilities lead more independent, productive and fulfilling lives. Lions have built more than 1,000 handicapped-accessible homes in partnership with Habitat for Humanity, and partnered with Special Olympics to help support acceptance of people with intellectual disabilities within their communities. We will continue to support people with disabilities by facilitating the training and services they need to improve their education and job prospects, ultimately enhancing their day-to-day lives and emotional well-being. </a:t>
            </a:r>
            <a:endParaRPr lang="en-US" dirty="0" smtClean="0">
              <a:effectLst/>
            </a:endParaRPr>
          </a:p>
          <a:p>
            <a:pPr marL="231115" indent="-231115" algn="just">
              <a:buFont typeface="Symbol" panose="05050102010706020507" pitchFamily="18" charset="2"/>
              <a:buChar char=""/>
            </a:pPr>
            <a:r>
              <a:rPr lang="en-US" b="1" dirty="0" smtClean="0">
                <a:effectLst/>
                <a:cs typeface="Calibri" panose="020F0502020204030204" pitchFamily="34" charset="0"/>
              </a:rPr>
              <a:t>Supporting At-Risk and Vulnerable Populations.</a:t>
            </a:r>
            <a:r>
              <a:rPr lang="en-US" dirty="0" smtClean="0">
                <a:effectLst/>
                <a:cs typeface="Calibri" panose="020F0502020204030204" pitchFamily="34" charset="0"/>
              </a:rPr>
              <a:t>  We will continue to identify the world’s most vulnerable and at-risk populations and develop and execute innovative programs to meet their needs.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20</a:t>
            </a:fld>
            <a:endParaRPr lang="en-US"/>
          </a:p>
        </p:txBody>
      </p:sp>
    </p:spTree>
    <p:extLst>
      <p:ext uri="{BB962C8B-B14F-4D97-AF65-F5344CB8AC3E}">
        <p14:creationId xmlns:p14="http://schemas.microsoft.com/office/powerpoint/2010/main" val="293030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9"/>
              </a:spcAft>
            </a:pPr>
            <a:r>
              <a:rPr lang="en-US" dirty="0">
                <a:latin typeface="Calibri" panose="020F0502020204030204" pitchFamily="34" charset="0"/>
                <a:ea typeface="Times New Roman" panose="02020603050405020304" pitchFamily="18" charset="0"/>
                <a:cs typeface="Calibri" panose="020F0502020204030204" pitchFamily="34" charset="0"/>
              </a:rPr>
              <a:t>Diabetes is a global epidemic, and one of the fastest-growing in the world. It is a leading cause of death globally and a leading cause of blindness and visual impairment.  In particular, it is the sixth leading cause of death among women.  This causes massive negative repercussions with regard to personal and familial well-being, community development, and economic growth and prosperity.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9"/>
              </a:spcAft>
            </a:pPr>
            <a:r>
              <a:rPr lang="en-US" dirty="0">
                <a:latin typeface="Calibri" panose="020F0502020204030204" pitchFamily="34" charset="0"/>
                <a:ea typeface="Calibri" panose="020F0502020204030204" pitchFamily="34" charset="0"/>
                <a:cs typeface="Calibri" panose="020F0502020204030204" pitchFamily="34" charset="0"/>
              </a:rPr>
              <a:t>Through </a:t>
            </a:r>
            <a:r>
              <a:rPr lang="en-US" i="1" dirty="0">
                <a:latin typeface="Calibri" panose="020F0502020204030204" pitchFamily="34" charset="0"/>
                <a:ea typeface="Calibri" panose="020F0502020204030204" pitchFamily="34" charset="0"/>
                <a:cs typeface="Calibri" panose="020F0502020204030204" pitchFamily="34" charset="0"/>
              </a:rPr>
              <a:t>Campaign 100, </a:t>
            </a:r>
            <a:r>
              <a:rPr lang="en-US" dirty="0">
                <a:latin typeface="Calibri" panose="020F0502020204030204" pitchFamily="34" charset="0"/>
                <a:ea typeface="Calibri" panose="020F0502020204030204" pitchFamily="34" charset="0"/>
                <a:cs typeface="Calibri" panose="020F0502020204030204" pitchFamily="34" charset="0"/>
              </a:rPr>
              <a:t>we have an opportunity to be a major part of the response to this global epidemic. We will help prevent diabetes through multi-faceted, comprehensive health initiatives that are targeted to the communities where we live and serve. </a:t>
            </a:r>
            <a:r>
              <a:rPr lang="en-US" dirty="0">
                <a:latin typeface="Calibri" panose="020F0502020204030204" pitchFamily="34" charset="0"/>
                <a:ea typeface="Times New Roman" panose="02020603050405020304" pitchFamily="18" charset="0"/>
                <a:cs typeface="Calibri" panose="020F0502020204030204" pitchFamily="34" charset="0"/>
              </a:rPr>
              <a:t>In 2016 and 2017, we funded more than US$650,000 to support 27 pilot diabetes projects around the world. This platform enables us to make efficient and effective investments in: </a:t>
            </a:r>
          </a:p>
          <a:p>
            <a:pPr algn="just">
              <a:lnSpc>
                <a:spcPct val="107000"/>
              </a:lnSpc>
              <a:spcAft>
                <a:spcPts val="809"/>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Efforts to sustain and establish world-class diabetes management and control services through diabetes camps, comprehensive diabetes screening events, healthcare infrastructure and human resource capacity building;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Establishing an operational research program that will investigate gaps between the accessibility and affordability of comprehensive diabetes care, and communities in need of services; 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6672" indent="-346672" algn="just">
              <a:lnSpc>
                <a:spcPct val="107000"/>
              </a:lnSpc>
              <a:spcAft>
                <a:spcPts val="809"/>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Efforts to increase comprehensive diabetes screening and health education activities linked to primary and secondary healthcare services.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21</a:t>
            </a:fld>
            <a:endParaRPr lang="en-US"/>
          </a:p>
        </p:txBody>
      </p:sp>
    </p:spTree>
    <p:extLst>
      <p:ext uri="{BB962C8B-B14F-4D97-AF65-F5344CB8AC3E}">
        <p14:creationId xmlns:p14="http://schemas.microsoft.com/office/powerpoint/2010/main" val="213021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In June of 2018, LCIF celebrates it’s 50</a:t>
            </a:r>
            <a:r>
              <a:rPr lang="en-US" baseline="30000" dirty="0" smtClean="0"/>
              <a:t>th</a:t>
            </a:r>
            <a:r>
              <a:rPr lang="en-US" dirty="0" smtClean="0"/>
              <a:t> anniversary.  LCIF is </a:t>
            </a:r>
            <a:r>
              <a:rPr lang="en-US" u="sng" dirty="0" smtClean="0"/>
              <a:t>our</a:t>
            </a:r>
            <a:r>
              <a:rPr lang="en-US" baseline="0" dirty="0" smtClean="0"/>
              <a:t> foundation.  And in these past 50 years, </a:t>
            </a:r>
            <a:r>
              <a:rPr lang="en-US" u="sng" baseline="0" dirty="0" smtClean="0"/>
              <a:t>our</a:t>
            </a:r>
            <a:r>
              <a:rPr lang="en-US" baseline="0" dirty="0" smtClean="0"/>
              <a:t> foundation has made an enormous impact on so many local and global projects and initiatives.  Through the awarding of </a:t>
            </a:r>
            <a:r>
              <a:rPr lang="en-US" dirty="0" smtClean="0"/>
              <a:t>over US $1 billion</a:t>
            </a:r>
            <a:r>
              <a:rPr lang="en-US" baseline="0" dirty="0" smtClean="0"/>
              <a:t> in grants, we have saved the sight of 9.1 million people through cataract surgeries.  We’ve improved the lives of over 16 million children with the positive life skills taught in the Lions Quest program.  We’ve been there for our neighbors, and communities around the world, when disaster has struck, awarding over US$118 million in disaster relief.  We’ve supported the vaccination of millions of children from measles, saving countless lives.  </a:t>
            </a:r>
          </a:p>
          <a:p>
            <a:pPr defTabSz="924458">
              <a:defRPr/>
            </a:pPr>
            <a:endParaRPr lang="en-US" baseline="0" dirty="0" smtClean="0"/>
          </a:p>
          <a:p>
            <a:pPr defTabSz="924458">
              <a:defRPr/>
            </a:pPr>
            <a:r>
              <a:rPr lang="en-US" baseline="0" dirty="0" smtClean="0"/>
              <a:t>What are some of the most powerful impacts that LCIF has made in your community? </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4</a:t>
            </a:fld>
            <a:endParaRPr lang="en-US"/>
          </a:p>
        </p:txBody>
      </p:sp>
    </p:spTree>
    <p:extLst>
      <p:ext uri="{BB962C8B-B14F-4D97-AF65-F5344CB8AC3E}">
        <p14:creationId xmlns:p14="http://schemas.microsoft.com/office/powerpoint/2010/main" val="942115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229" algn="just">
              <a:lnSpc>
                <a:spcPct val="107000"/>
              </a:lnSpc>
              <a:spcAft>
                <a:spcPts val="809"/>
              </a:spcAft>
            </a:pPr>
            <a:r>
              <a:rPr lang="en-US" dirty="0">
                <a:latin typeface="Calibri" panose="020F0502020204030204" pitchFamily="34" charset="0"/>
                <a:ea typeface="Calibri" panose="020F0502020204030204" pitchFamily="34" charset="0"/>
                <a:cs typeface="Calibri" panose="020F0502020204030204" pitchFamily="34" charset="0"/>
              </a:rPr>
              <a:t>Due to rising food and energy prices, economic recessions, climate change and political instability, hunger remains one of the world’s most critical and urgent challenges, particularly for children. In 2015, the United Nations reported that 777 million people were chronically hungry, and in 2016 this number rose to 815 million.  This means that 11 percent of the world’s population is chronically hungry, despite sufficient global production to feed the entire population. We are committed to improving food access for all through the following initiatives:</a:t>
            </a:r>
          </a:p>
          <a:p>
            <a:pPr marL="462229" algn="just">
              <a:lnSpc>
                <a:spcPct val="107000"/>
              </a:lnSpc>
              <a:spcAft>
                <a:spcPts val="809"/>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Investment in infrastructure and improved transportation systems that increase the local capacity of existing food banks,</a:t>
            </a:r>
            <a:r>
              <a:rPr lang="en-US" dirty="0">
                <a:latin typeface="Calibri" panose="020F0502020204030204" pitchFamily="34" charset="0"/>
                <a:ea typeface="Calibri" panose="020F0502020204030204" pitchFamily="34" charset="0"/>
                <a:cs typeface="Times New Roman" panose="02020603050405020304" pitchFamily="18" charset="0"/>
              </a:rPr>
              <a:t> feeding centers and food distribution facilities—and </a:t>
            </a:r>
            <a:r>
              <a:rPr lang="en-US" dirty="0">
                <a:latin typeface="Calibri" panose="020F0502020204030204" pitchFamily="34" charset="0"/>
                <a:ea typeface="Calibri" panose="020F0502020204030204" pitchFamily="34" charset="0"/>
                <a:cs typeface="Calibri" panose="020F0502020204030204" pitchFamily="34" charset="0"/>
              </a:rPr>
              <a:t>create new, sustainable food banking systems where they do not currently exist;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Securing vehicles to transport, collect and deliver food or meals;</a:t>
            </a: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Supplying commercial refrigeration and freezer units to store perishable food items where they are needed; and,</a:t>
            </a:r>
          </a:p>
          <a:p>
            <a:pPr marL="751122" lvl="1" indent="-288893" algn="just">
              <a:lnSpc>
                <a:spcPct val="107000"/>
              </a:lnSpc>
              <a:spcAft>
                <a:spcPts val="809"/>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Equipping selected feeding centers with kitchen equipment, such as stoves and ovens, for preparing meals for serving or distribution.</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22</a:t>
            </a:fld>
            <a:endParaRPr lang="en-US"/>
          </a:p>
        </p:txBody>
      </p:sp>
    </p:spTree>
    <p:extLst>
      <p:ext uri="{BB962C8B-B14F-4D97-AF65-F5344CB8AC3E}">
        <p14:creationId xmlns:p14="http://schemas.microsoft.com/office/powerpoint/2010/main" val="2178212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229" algn="just">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Every two minutes, a child is diagnosed with cancer. The average age for diagnosis is six. While the survival rate in high-income countries is 80 percent, children in low- and middle-income countries, which represent roughly 60 percent of children with cancer worldwide, may have survival chances as low as 10 to 20 percent. Over 90 percent of deaths due to childhood cancer occur in low-resource settings. We will focus on areas where there is a stark need for healthcare infrastructure development and human resource capacity building.  We will also expand successful projects such as genome mapping to increase diagnosis, treatment and the overall survival rate of those afflicted with childhood cancer. Specifically, we will invest 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62229" algn="just">
              <a:lnSpc>
                <a:spcPct val="107000"/>
              </a:lnSpc>
            </a:pPr>
            <a:r>
              <a:rPr lang="en-US" b="1"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Improving or establishing child oncology services in developing countries through long-term infrastructure development;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Major medical and laboratory equipment for pediatric cancer screenings, treatment and research;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Mobile cancer screening units;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The construction and expansion of pediatric cancer centers;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Transport vehicles for Lions to provide transportation services to families for medical appointments; 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spcAft>
                <a:spcPts val="809"/>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Construction services and equipment for patient guest house facilities or other communal lodging for families during treatment and camp facilities serving pediatric cancer patients and their families.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23</a:t>
            </a:fld>
            <a:endParaRPr lang="en-US"/>
          </a:p>
        </p:txBody>
      </p:sp>
    </p:spTree>
    <p:extLst>
      <p:ext uri="{BB962C8B-B14F-4D97-AF65-F5344CB8AC3E}">
        <p14:creationId xmlns:p14="http://schemas.microsoft.com/office/powerpoint/2010/main" val="1264180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229" algn="just">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Some of the most profound, interconnected environmental challenges of the 21</a:t>
            </a:r>
            <a:r>
              <a:rPr lang="en-US" baseline="30000" dirty="0">
                <a:latin typeface="Calibri" panose="020F0502020204030204" pitchFamily="34" charset="0"/>
                <a:ea typeface="Calibri" panose="020F0502020204030204" pitchFamily="34" charset="0"/>
                <a:cs typeface="Calibri" panose="020F0502020204030204" pitchFamily="34" charset="0"/>
              </a:rPr>
              <a:t>st</a:t>
            </a:r>
            <a:r>
              <a:rPr lang="en-US" dirty="0">
                <a:latin typeface="Calibri" panose="020F0502020204030204" pitchFamily="34" charset="0"/>
                <a:ea typeface="Calibri" panose="020F0502020204030204" pitchFamily="34" charset="0"/>
                <a:cs typeface="Calibri" panose="020F0502020204030204" pitchFamily="34" charset="0"/>
              </a:rPr>
              <a:t> century are deforestation, climate change and water scarcity. While the global rate of deforestation has drastically slowed over the past 25 years, 129 million hectares of forest have been lost since 1990. Meanwhile, at least 1.8 billion people globally still use a drinking water source contaminated by fecal matter and 40 percent of the global population is affected by water scarcity. LCIF will focus efforts on the following critical initiatives: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62229" algn="just">
              <a:lnSpc>
                <a:spcPct val="107000"/>
              </a:lnSpc>
            </a:pPr>
            <a:r>
              <a:rPr lang="en-US" b="1"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The construction and installation of water tanks, wells and pumps where our communities need them;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Providing equipment for water storage and irrigation;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Securing water purification equipment for public facilities such as schools and medical clinics;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The installation of toilets and sanitation services in regions where they do not currently exist; 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122" lvl="1" indent="-288893" algn="just">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Other projects that improve the overall health of our environment, benefiting humanity today and for generations to come.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24</a:t>
            </a:fld>
            <a:endParaRPr lang="en-US"/>
          </a:p>
        </p:txBody>
      </p:sp>
    </p:spTree>
    <p:extLst>
      <p:ext uri="{BB962C8B-B14F-4D97-AF65-F5344CB8AC3E}">
        <p14:creationId xmlns:p14="http://schemas.microsoft.com/office/powerpoint/2010/main" val="1232721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campaign is</a:t>
            </a:r>
            <a:r>
              <a:rPr lang="en-US" baseline="0" dirty="0" smtClean="0"/>
              <a:t> employing a variety of </a:t>
            </a:r>
            <a:r>
              <a:rPr lang="en-US" dirty="0" smtClean="0"/>
              <a:t>recognition strategies</a:t>
            </a:r>
            <a:r>
              <a:rPr lang="en-US" baseline="0" dirty="0" smtClean="0"/>
              <a:t> </a:t>
            </a:r>
            <a:r>
              <a:rPr lang="en-US" dirty="0" smtClean="0"/>
              <a:t>to encourage both individual and club giving.</a:t>
            </a:r>
            <a:r>
              <a:rPr lang="en-US" baseline="0" dirty="0" smtClean="0"/>
              <a:t> </a:t>
            </a:r>
            <a:r>
              <a:rPr lang="en-US" dirty="0" smtClean="0"/>
              <a:t>For</a:t>
            </a:r>
            <a:r>
              <a:rPr lang="en-US" baseline="0" dirty="0" smtClean="0"/>
              <a:t> recognition of gifts from individuals, the new campaign-related opportunities will coincide with current LCIF recognition already in place. This means that successful and well-received ongoing </a:t>
            </a:r>
            <a:r>
              <a:rPr lang="en-US" dirty="0" smtClean="0"/>
              <a:t>programs, such as Melvin Jones</a:t>
            </a:r>
            <a:r>
              <a:rPr lang="en-US" baseline="0" dirty="0" smtClean="0"/>
              <a:t> Fellowships and Progressive Melvin Jones Fellowships, will continue throughout the campaign – and </a:t>
            </a:r>
            <a:r>
              <a:rPr lang="en-US" dirty="0" smtClean="0"/>
              <a:t>all gifts will count toward</a:t>
            </a:r>
            <a:r>
              <a:rPr lang="en-US" baseline="0" dirty="0" smtClean="0"/>
              <a:t> MJF </a:t>
            </a:r>
            <a:r>
              <a:rPr lang="en-US" dirty="0" smtClean="0"/>
              <a:t>credits</a:t>
            </a:r>
            <a:r>
              <a:rPr lang="en-US" baseline="0" dirty="0" smtClean="0"/>
              <a:t> in addition to receiving their appropriate campaign recognition. </a:t>
            </a:r>
            <a:r>
              <a:rPr lang="en-US" dirty="0" smtClean="0"/>
              <a:t>The new recognition framework seeks to encourage regular and recurrent giving, celebrate the foundation’s 50</a:t>
            </a:r>
            <a:r>
              <a:rPr lang="en-US" baseline="30000" dirty="0" smtClean="0"/>
              <a:t>th</a:t>
            </a:r>
            <a:r>
              <a:rPr lang="en-US" dirty="0" smtClean="0"/>
              <a:t> anniversary, and incentivize increased giving levels.</a:t>
            </a:r>
          </a:p>
          <a:p>
            <a:endParaRPr lang="en-US" dirty="0" smtClean="0"/>
          </a:p>
          <a:p>
            <a:r>
              <a:rPr lang="en-US" dirty="0" smtClean="0"/>
              <a:t>For </a:t>
            </a:r>
            <a:r>
              <a:rPr lang="en-US" b="1" dirty="0" smtClean="0"/>
              <a:t>gifts or pledges by total amount</a:t>
            </a:r>
            <a:r>
              <a:rPr lang="en-US" dirty="0" smtClean="0"/>
              <a:t>, the campaign will offer several levels of pins and other recognition. The names of the levels will incorporate messages from the campaign’s case for support.</a:t>
            </a:r>
            <a:r>
              <a:rPr lang="en-US" baseline="0" dirty="0" smtClean="0"/>
              <a:t>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recognize </a:t>
            </a:r>
            <a:r>
              <a:rPr lang="en-US" b="1" dirty="0" smtClean="0"/>
              <a:t>automated giving</a:t>
            </a:r>
            <a:r>
              <a:rPr lang="en-US" dirty="0" smtClean="0"/>
              <a:t>, the campaign will likely</a:t>
            </a:r>
            <a:r>
              <a:rPr lang="en-US" baseline="0" dirty="0" smtClean="0"/>
              <a:t> form </a:t>
            </a:r>
            <a:r>
              <a:rPr lang="en-US" dirty="0" smtClean="0"/>
              <a:t>memberships, with accompanying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a:t>
            </a:r>
            <a:r>
              <a:rPr lang="en-US" baseline="0" dirty="0" smtClean="0"/>
              <a:t> detail on specific recognition levels and opportunities will be approved and announced soon.</a:t>
            </a:r>
            <a:endParaRPr lang="en-US" dirty="0" smtClean="0"/>
          </a:p>
        </p:txBody>
      </p:sp>
      <p:sp>
        <p:nvSpPr>
          <p:cNvPr id="4" name="Slide Number Placeholder 3"/>
          <p:cNvSpPr>
            <a:spLocks noGrp="1"/>
          </p:cNvSpPr>
          <p:nvPr>
            <p:ph type="sldNum" sz="quarter" idx="10"/>
          </p:nvPr>
        </p:nvSpPr>
        <p:spPr/>
        <p:txBody>
          <a:bodyPr/>
          <a:lstStyle/>
          <a:p>
            <a:fld id="{A60C5F79-37F2-4508-B472-94496F7210EB}" type="slidenum">
              <a:rPr lang="en-US" smtClean="0"/>
              <a:t>26</a:t>
            </a:fld>
            <a:endParaRPr lang="en-US"/>
          </a:p>
        </p:txBody>
      </p:sp>
    </p:spTree>
    <p:extLst>
      <p:ext uri="{BB962C8B-B14F-4D97-AF65-F5344CB8AC3E}">
        <p14:creationId xmlns:p14="http://schemas.microsoft.com/office/powerpoint/2010/main" val="560091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In addition to the Model Club program, which</a:t>
            </a:r>
            <a:r>
              <a:rPr lang="en-US" baseline="0" dirty="0" smtClean="0">
                <a:latin typeface="Arial" panose="020B0604020202020204" pitchFamily="34" charset="0"/>
                <a:cs typeface="Arial" panose="020B0604020202020204" pitchFamily="34" charset="0"/>
              </a:rPr>
              <a:t> we will discuss in a few minutes</a:t>
            </a:r>
            <a:r>
              <a:rPr lang="en-US" dirty="0" smtClean="0">
                <a:latin typeface="Arial" panose="020B0604020202020204" pitchFamily="34" charset="0"/>
                <a:cs typeface="Arial" panose="020B0604020202020204" pitchFamily="34" charset="0"/>
              </a:rPr>
              <a:t>, the campaign will be recognizing </a:t>
            </a:r>
            <a:r>
              <a:rPr lang="en-US" baseline="0" dirty="0" smtClean="0">
                <a:latin typeface="Arial" panose="020B0604020202020204" pitchFamily="34" charset="0"/>
                <a:cs typeface="Arial" panose="020B0604020202020204" pitchFamily="34" charset="0"/>
              </a:rPr>
              <a:t>clubs for achieving other per-member-averages and overall donation totals. Those recognition levels will be announced soon.</a:t>
            </a:r>
          </a:p>
          <a:p>
            <a:endParaRPr lang="en-US" baseline="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campaign will also offer a series of non-competitive awards to leaders of any and all clubs, along with select areas, multiple districts, and districts, who achieve certain participation levels.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addition, the campaign will offer five possible competitive awards to leaders at the Area, Multiple District, and District levels. These are:</a:t>
            </a:r>
          </a:p>
          <a:p>
            <a:endParaRPr lang="en-US" dirty="0" smtClean="0">
              <a:latin typeface="Arial" panose="020B0604020202020204" pitchFamily="34" charset="0"/>
              <a:cs typeface="Arial" panose="020B0604020202020204" pitchFamily="34" charset="0"/>
            </a:endParaRPr>
          </a:p>
          <a:p>
            <a:pPr marL="173336" indent="-173336">
              <a:buFont typeface="Arial" panose="020B0604020202020204" pitchFamily="34" charset="0"/>
              <a:buChar char="•"/>
            </a:pPr>
            <a:r>
              <a:rPr lang="en-US" dirty="0" smtClean="0">
                <a:latin typeface="Arial" panose="020B0604020202020204" pitchFamily="34" charset="0"/>
                <a:cs typeface="Arial" panose="020B0604020202020204" pitchFamily="34" charset="0"/>
              </a:rPr>
              <a:t>Highest per-member</a:t>
            </a:r>
            <a:r>
              <a:rPr lang="en-US" baseline="0" dirty="0" smtClean="0">
                <a:latin typeface="Arial" panose="020B0604020202020204" pitchFamily="34" charset="0"/>
                <a:cs typeface="Arial" panose="020B0604020202020204" pitchFamily="34" charset="0"/>
              </a:rPr>
              <a:t> giving</a:t>
            </a:r>
          </a:p>
          <a:p>
            <a:pPr marL="173336" indent="-173336">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Highest per-member recurring giving</a:t>
            </a:r>
          </a:p>
          <a:p>
            <a:pPr marL="173336" indent="-173336">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Highest percentage participation</a:t>
            </a:r>
          </a:p>
          <a:p>
            <a:pPr marL="173336" indent="-173336">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Highest percentage recurring participation</a:t>
            </a:r>
          </a:p>
          <a:p>
            <a:pPr marL="173336" indent="-173336">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Achieving all of the aforementioned awards in a single year, which will be considered an elite level of recognition</a:t>
            </a:r>
            <a:endParaRPr lang="en-US" dirty="0" smtClean="0">
              <a:latin typeface="Arial" panose="020B0604020202020204" pitchFamily="34" charset="0"/>
              <a:cs typeface="Arial" panose="020B0604020202020204" pitchFamily="34" charset="0"/>
            </a:endParaRPr>
          </a:p>
          <a:p>
            <a:pPr marL="173336" indent="-173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27</a:t>
            </a:fld>
            <a:endParaRPr lang="en-US"/>
          </a:p>
        </p:txBody>
      </p:sp>
    </p:spTree>
    <p:extLst>
      <p:ext uri="{BB962C8B-B14F-4D97-AF65-F5344CB8AC3E}">
        <p14:creationId xmlns:p14="http://schemas.microsoft.com/office/powerpoint/2010/main" val="2101818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hope as this presentation comes to a close you are starting to think about ways you might support Campaign 100. I am happy to share a few suggestions with you. </a:t>
            </a:r>
          </a:p>
          <a:p>
            <a:endParaRPr lang="en-US" baseline="0" dirty="0" smtClean="0"/>
          </a:p>
          <a:p>
            <a:r>
              <a:rPr lang="en-US" baseline="0" dirty="0" smtClean="0"/>
              <a:t>As stated earlier, all funds raised in this fiscal year count toward our Campaign 100.  We have a $50 million benchmark goal in celebration of our LCIF’s 50</a:t>
            </a:r>
            <a:r>
              <a:rPr lang="en-US" baseline="30000" dirty="0" smtClean="0"/>
              <a:t>th</a:t>
            </a:r>
            <a:r>
              <a:rPr lang="en-US" baseline="0" dirty="0" smtClean="0"/>
              <a:t> anniversary.  Achieving this benchmark goal will ensure not only a successful launch, but also put us on a clear path to our overall success.  If you can, get involved early. </a:t>
            </a:r>
          </a:p>
          <a:p>
            <a:endParaRPr lang="en-US" baseline="0" dirty="0" smtClean="0"/>
          </a:p>
          <a:p>
            <a:r>
              <a:rPr lang="en-US" baseline="0" dirty="0" smtClean="0"/>
              <a:t>We are asking all Lions to make a personal contribution to LCIF.  In celebration of the 50</a:t>
            </a:r>
            <a:r>
              <a:rPr lang="en-US" baseline="30000" dirty="0" smtClean="0"/>
              <a:t>th</a:t>
            </a:r>
            <a:r>
              <a:rPr lang="en-US" baseline="0" dirty="0" smtClean="0"/>
              <a:t> and to get started, perhaps you are called to give $50 in honor of our foundation’s 50</a:t>
            </a:r>
            <a:r>
              <a:rPr lang="en-US" baseline="30000" dirty="0" smtClean="0"/>
              <a:t>th</a:t>
            </a:r>
            <a:r>
              <a:rPr lang="en-US" baseline="0" dirty="0" smtClean="0"/>
              <a:t> anniversary, or perhaps you’d like to give $100 this year in support of Campaign 100. Go to our website and consider making it a recurring gift so that the impact will last long into the future.  Your gift will help in our mission to empower the service of Lions.  Every gift counts. </a:t>
            </a:r>
          </a:p>
          <a:p>
            <a:endParaRPr lang="en-US" baseline="0" dirty="0" smtClean="0"/>
          </a:p>
          <a:p>
            <a:r>
              <a:rPr lang="en-US" baseline="0" dirty="0" smtClean="0"/>
              <a:t>Of course, you need not stop with making a personal gift. Once you’ve done so, you are prepared to inspire and lead by example as you take the Campaign 100 message to others! Talk to your club about becoming a model club. You will want to learn more about Model Clubs so be in touch </a:t>
            </a:r>
            <a:r>
              <a:rPr lang="en-US" baseline="0" dirty="0" smtClean="0">
                <a:solidFill>
                  <a:srgbClr val="FF0000"/>
                </a:solidFill>
              </a:rPr>
              <a:t>with your regional development specialist. </a:t>
            </a:r>
            <a:r>
              <a:rPr lang="en-US" baseline="0" dirty="0" smtClean="0"/>
              <a:t>Talk to other Lions, as well as your family, friends and colleagues. Given the wide variety of causes that the foundation serves, there is certain to be something motivating and inspiring to everyone in our campaign message.  </a:t>
            </a:r>
          </a:p>
          <a:p>
            <a:endParaRPr lang="en-US" baseline="0" dirty="0" smtClean="0"/>
          </a:p>
          <a:p>
            <a:r>
              <a:rPr lang="en-US" baseline="0" dirty="0" smtClean="0"/>
              <a:t>Consider planning a fundraiser, because whether they are done online or in your community, they are a fun and effective way to get others involved. Finally, considering becoming a Club LCIF Coordinator. There is no more important position to the success of our campaign than our volunteers who are the voice of the foundation to our club members around the world.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29</a:t>
            </a:fld>
            <a:endParaRPr lang="en-US"/>
          </a:p>
        </p:txBody>
      </p:sp>
    </p:spTree>
    <p:extLst>
      <p:ext uri="{BB962C8B-B14F-4D97-AF65-F5344CB8AC3E}">
        <p14:creationId xmlns:p14="http://schemas.microsoft.com/office/powerpoint/2010/main" val="547416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solidFill>
                  <a:srgbClr val="F8F8F8"/>
                </a:solidFill>
                <a:latin typeface="Arial" panose="020B0604020202020204" pitchFamily="34" charset="0"/>
                <a:cs typeface="Arial" panose="020B0604020202020204" pitchFamily="34" charset="0"/>
              </a:rPr>
              <a:t>Model Clubs lead the way and set an example for all Clubs, by setting a challenging goal well above and beyond the minimum per-member average and by raising funds through a variety of strategies:</a:t>
            </a:r>
          </a:p>
          <a:p>
            <a:pPr defTabSz="924458">
              <a:defRPr/>
            </a:pPr>
            <a:endParaRPr lang="en-US" dirty="0">
              <a:solidFill>
                <a:srgbClr val="F8F8F8"/>
              </a:solidFill>
              <a:latin typeface="Arial" panose="020B0604020202020204" pitchFamily="34" charset="0"/>
              <a:cs typeface="Arial" panose="020B0604020202020204" pitchFamily="34" charset="0"/>
            </a:endParaRP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Gifts from members (including recurring gifts, pledges, and one-time gifts)</a:t>
            </a: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Fundraising events and activities</a:t>
            </a: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Gifts and pledges from local businesses</a:t>
            </a: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 gift from the club treasury</a:t>
            </a:r>
          </a:p>
          <a:p>
            <a:pPr defTabSz="924458">
              <a:defRPr/>
            </a:pPr>
            <a:endParaRPr lang="en-US" dirty="0">
              <a:solidFill>
                <a:srgbClr val="F8F8F8"/>
              </a:solidFill>
              <a:latin typeface="Arial" panose="020B0604020202020204" pitchFamily="34" charset="0"/>
              <a:cs typeface="Arial" panose="020B0604020202020204" pitchFamily="34" charset="0"/>
            </a:endParaRPr>
          </a:p>
          <a:p>
            <a:r>
              <a:rPr lang="en-US" b="1" dirty="0" smtClean="0"/>
              <a:t>A club can become a Model Club if they commit to raising a goal based on a minimum per-member average of US$750 or higher. </a:t>
            </a:r>
            <a:r>
              <a:rPr lang="en-US" dirty="0" smtClean="0"/>
              <a:t>Although we call this a per-member average, the goal will be achieved from Lion, Club, and non-Lion gifts.</a:t>
            </a:r>
          </a:p>
          <a:p>
            <a:r>
              <a:rPr lang="en-US" dirty="0" smtClean="0"/>
              <a:t>We ask Area Leaders to help identify potential Model Clubs. Strong Model Club candidates will meet the following criteria:</a:t>
            </a:r>
          </a:p>
          <a:p>
            <a:pPr marL="173336" indent="-173336">
              <a:buFont typeface="Arial" panose="020B0604020202020204" pitchFamily="34" charset="0"/>
              <a:buChar char="•"/>
            </a:pPr>
            <a:r>
              <a:rPr lang="en-US" dirty="0" smtClean="0"/>
              <a:t>They are willing and excited to raise funds for LCIF</a:t>
            </a:r>
          </a:p>
          <a:p>
            <a:pPr marL="173336" indent="-173336">
              <a:buFont typeface="Arial" panose="020B0604020202020204" pitchFamily="34" charset="0"/>
              <a:buChar char="•"/>
            </a:pPr>
            <a:r>
              <a:rPr lang="en-US" dirty="0" smtClean="0"/>
              <a:t>They want to be leaders</a:t>
            </a:r>
          </a:p>
          <a:p>
            <a:pPr marL="173336" indent="-173336">
              <a:buFont typeface="Arial" panose="020B0604020202020204" pitchFamily="34" charset="0"/>
              <a:buChar char="•"/>
            </a:pPr>
            <a:r>
              <a:rPr lang="en-US" dirty="0" smtClean="0"/>
              <a:t>They are willing to attempt a variety of fundraising strategies – not just individual gifts, not just events, and not just a gift from the Club treasury.</a:t>
            </a:r>
          </a:p>
          <a:p>
            <a:pPr marL="173336" indent="-173336">
              <a:buFont typeface="Arial" panose="020B0604020202020204" pitchFamily="34" charset="0"/>
              <a:buChar char="•"/>
            </a:pPr>
            <a:r>
              <a:rPr lang="en-US" dirty="0" smtClean="0"/>
              <a:t>We’re looking for clubs who could feasibly complete their Model Club campaign before Convention first – but Model Clubs will continue throughout the entire campaign.</a:t>
            </a:r>
          </a:p>
          <a:p>
            <a:pPr marL="173336" indent="-173336">
              <a:buFont typeface="Arial" panose="020B0604020202020204" pitchFamily="34" charset="0"/>
              <a:buChar char="•"/>
            </a:pPr>
            <a:r>
              <a:rPr lang="en-US" dirty="0" smtClean="0"/>
              <a:t>We want Clubs willing to set goals at the highest possible level, even above and beyond the minimum Model Club PMA.</a:t>
            </a:r>
          </a:p>
          <a:p>
            <a:pPr marL="173336" indent="-173336">
              <a:buFont typeface="Arial" panose="020B0604020202020204" pitchFamily="34" charset="0"/>
              <a:buChar char="•"/>
            </a:pPr>
            <a:r>
              <a:rPr lang="en-US" dirty="0" smtClean="0"/>
              <a:t>They are excited to serve – they embrace the values of </a:t>
            </a:r>
            <a:r>
              <a:rPr lang="en-US" dirty="0" err="1" smtClean="0"/>
              <a:t>Lionism</a:t>
            </a:r>
            <a:r>
              <a:rPr lang="en-US" dirty="0" smtClean="0"/>
              <a:t> and the mission of LCIF, and they will promote the Global Causes and the Foundation’s support of them.</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30</a:t>
            </a:fld>
            <a:endParaRPr lang="en-US"/>
          </a:p>
        </p:txBody>
      </p:sp>
    </p:spTree>
    <p:extLst>
      <p:ext uri="{BB962C8B-B14F-4D97-AF65-F5344CB8AC3E}">
        <p14:creationId xmlns:p14="http://schemas.microsoft.com/office/powerpoint/2010/main" val="2302492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levels of volunteer leadership will have access to a variety of marketing materials and tools to use in their outreach. They will continue to evolve and develop over the course of the campaign. As always, they can be customized to meet the needs of different Constitutional Areas and regions.</a:t>
            </a:r>
          </a:p>
          <a:p>
            <a:endParaRPr lang="en-US" dirty="0" smtClean="0"/>
          </a:p>
          <a:p>
            <a:r>
              <a:rPr lang="en-US" dirty="0" smtClean="0"/>
              <a:t>These materials may include</a:t>
            </a:r>
            <a:r>
              <a:rPr lang="en-US" baseline="0" dirty="0" smtClean="0"/>
              <a:t> videos, power point presentations, speaking notes, brochures, pocket guides, pledge cards, buttons and pins, posters and emails.</a:t>
            </a:r>
          </a:p>
          <a:p>
            <a:endParaRPr lang="en-US" baseline="0" dirty="0" smtClean="0"/>
          </a:p>
          <a:p>
            <a:r>
              <a:rPr lang="en-US" baseline="0" dirty="0" smtClean="0"/>
              <a:t>Please contact your Club Coordinator or Regional Specials for more information on available resources. </a:t>
            </a:r>
            <a:endParaRPr lang="en-US" dirty="0" smtClean="0"/>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31</a:t>
            </a:fld>
            <a:endParaRPr lang="en-US"/>
          </a:p>
        </p:txBody>
      </p:sp>
    </p:spTree>
    <p:extLst>
      <p:ext uri="{BB962C8B-B14F-4D97-AF65-F5344CB8AC3E}">
        <p14:creationId xmlns:p14="http://schemas.microsoft.com/office/powerpoint/2010/main" val="1773340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you’ll see some helpful information on how you can make a donation to LCIF online or by mailing in a check. The website also provides additional information on various ways to donate.</a:t>
            </a:r>
          </a:p>
          <a:p>
            <a:endParaRPr lang="en-US" baseline="0" dirty="0" smtClean="0"/>
          </a:p>
          <a:p>
            <a:r>
              <a:rPr lang="en-US" baseline="0" dirty="0" smtClean="0"/>
              <a:t>If you have questions or would like additional information, such as how your club can become a Model Club, your LCIF development staff is ready to help. </a:t>
            </a:r>
          </a:p>
        </p:txBody>
      </p:sp>
      <p:sp>
        <p:nvSpPr>
          <p:cNvPr id="4" name="Slide Number Placeholder 3"/>
          <p:cNvSpPr>
            <a:spLocks noGrp="1"/>
          </p:cNvSpPr>
          <p:nvPr>
            <p:ph type="sldNum" sz="quarter" idx="10"/>
          </p:nvPr>
        </p:nvSpPr>
        <p:spPr/>
        <p:txBody>
          <a:bodyPr/>
          <a:lstStyle/>
          <a:p>
            <a:fld id="{A60C5F79-37F2-4508-B472-94496F7210EB}" type="slidenum">
              <a:rPr lang="en-US" smtClean="0"/>
              <a:t>32</a:t>
            </a:fld>
            <a:endParaRPr lang="en-US"/>
          </a:p>
        </p:txBody>
      </p:sp>
    </p:spTree>
    <p:extLst>
      <p:ext uri="{BB962C8B-B14F-4D97-AF65-F5344CB8AC3E}">
        <p14:creationId xmlns:p14="http://schemas.microsoft.com/office/powerpoint/2010/main" val="41593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thank you for your tim</a:t>
            </a:r>
            <a:r>
              <a:rPr lang="en-US" baseline="0" dirty="0" smtClean="0"/>
              <a:t>e</a:t>
            </a:r>
            <a:r>
              <a:rPr lang="en-US" dirty="0" smtClean="0"/>
              <a:t> </a:t>
            </a:r>
            <a:r>
              <a:rPr lang="en-US" smtClean="0"/>
              <a:t>today!</a:t>
            </a:r>
            <a:endParaRPr lang="en-US"/>
          </a:p>
        </p:txBody>
      </p:sp>
      <p:sp>
        <p:nvSpPr>
          <p:cNvPr id="4" name="Slide Number Placeholder 3"/>
          <p:cNvSpPr>
            <a:spLocks noGrp="1"/>
          </p:cNvSpPr>
          <p:nvPr>
            <p:ph type="sldNum" sz="quarter" idx="10"/>
          </p:nvPr>
        </p:nvSpPr>
        <p:spPr/>
        <p:txBody>
          <a:bodyPr/>
          <a:lstStyle/>
          <a:p>
            <a:fld id="{A60C5F79-37F2-4508-B472-94496F7210EB}" type="slidenum">
              <a:rPr lang="en-US" smtClean="0"/>
              <a:t>33</a:t>
            </a:fld>
            <a:endParaRPr lang="en-US"/>
          </a:p>
        </p:txBody>
      </p:sp>
    </p:spTree>
    <p:extLst>
      <p:ext uri="{BB962C8B-B14F-4D97-AF65-F5344CB8AC3E}">
        <p14:creationId xmlns:p14="http://schemas.microsoft.com/office/powerpoint/2010/main" val="192172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ea typeface="ヒラギノ角ゴ Pro W3" charset="0"/>
                <a:cs typeface="ヒラギノ角ゴ Pro W3" charset="0"/>
              </a:rPr>
              <a:t>A mother whose young child received an eye screening from Lions recently reached out to LCIF saying, “Thank you for giving my daughter a better quality of life because of your foundation’s kindness and concern for the wellbeing of our children!” </a:t>
            </a:r>
          </a:p>
          <a:p>
            <a:pPr defTabSz="924458" eaLnBrk="0" fontAlgn="base" hangingPunct="0">
              <a:spcBef>
                <a:spcPct val="30000"/>
              </a:spcBef>
              <a:spcAft>
                <a:spcPct val="0"/>
              </a:spcAft>
              <a:defRPr/>
            </a:pPr>
            <a:endParaRPr lang="en-US" dirty="0">
              <a:ea typeface="ヒラギノ角ゴ Pro W3" charset="0"/>
              <a:cs typeface="ヒラギノ角ゴ Pro W3" charset="0"/>
            </a:endParaRPr>
          </a:p>
          <a:p>
            <a:r>
              <a:rPr lang="en-US" dirty="0" smtClean="0"/>
              <a:t>Another</a:t>
            </a:r>
            <a:r>
              <a:rPr lang="en-US" baseline="0" dirty="0" smtClean="0"/>
              <a:t> Lion recounted a story of her club coming together to help a lonely, elderly man in their neighborhood whose home was severely damaged in a flood. The Lions did more than repair his home; they gave him hope that there are still people who care. </a:t>
            </a:r>
          </a:p>
          <a:p>
            <a:endParaRPr lang="en-US" baseline="0" dirty="0" smtClean="0"/>
          </a:p>
          <a:p>
            <a:r>
              <a:rPr lang="en-US" baseline="0" dirty="0" smtClean="0"/>
              <a:t>And there are so many other examples. As we hear these heartwarming stories, we are reminded why we choose to serve, and why it’s important to expand our focus and our impact with this new campaign. </a:t>
            </a: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5</a:t>
            </a:fld>
            <a:endParaRPr lang="en-US"/>
          </a:p>
        </p:txBody>
      </p:sp>
    </p:spTree>
    <p:extLst>
      <p:ext uri="{BB962C8B-B14F-4D97-AF65-F5344CB8AC3E}">
        <p14:creationId xmlns:p14="http://schemas.microsoft.com/office/powerpoint/2010/main" val="122202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how our </a:t>
            </a:r>
            <a:r>
              <a:rPr lang="en-US" i="1" dirty="0" smtClean="0"/>
              <a:t>(club / district / multiple</a:t>
            </a:r>
            <a:r>
              <a:rPr lang="en-US" i="1" baseline="0" dirty="0" smtClean="0"/>
              <a:t> district / constitutional area) </a:t>
            </a:r>
            <a:r>
              <a:rPr lang="en-US" i="0" baseline="0" dirty="0" smtClean="0"/>
              <a:t>has both contributed to and benefitted from LCIF. Thank you for everything you have done! Your contributions, both in service and donations, are making an impact in our community, and around the world.  </a:t>
            </a:r>
          </a:p>
          <a:p>
            <a:endParaRPr lang="en-US" i="0" baseline="0" dirty="0" smtClean="0"/>
          </a:p>
          <a:p>
            <a:r>
              <a:rPr lang="en-US" i="1" baseline="0" dirty="0" smtClean="0"/>
              <a:t>Include specific insights as relevant. </a:t>
            </a:r>
            <a:endParaRPr lang="en-US" i="1" dirty="0"/>
          </a:p>
        </p:txBody>
      </p:sp>
      <p:sp>
        <p:nvSpPr>
          <p:cNvPr id="4" name="Slide Number Placeholder 3"/>
          <p:cNvSpPr>
            <a:spLocks noGrp="1"/>
          </p:cNvSpPr>
          <p:nvPr>
            <p:ph type="sldNum" sz="quarter" idx="10"/>
          </p:nvPr>
        </p:nvSpPr>
        <p:spPr/>
        <p:txBody>
          <a:bodyPr/>
          <a:lstStyle/>
          <a:p>
            <a:fld id="{A60C5F79-37F2-4508-B472-94496F7210EB}" type="slidenum">
              <a:rPr lang="en-US" smtClean="0"/>
              <a:t>6</a:t>
            </a:fld>
            <a:endParaRPr lang="en-US"/>
          </a:p>
        </p:txBody>
      </p:sp>
    </p:spTree>
    <p:extLst>
      <p:ext uri="{BB962C8B-B14F-4D97-AF65-F5344CB8AC3E}">
        <p14:creationId xmlns:p14="http://schemas.microsoft.com/office/powerpoint/2010/main" val="258846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you may remember the Global Service Assessment that LCI conducted in 2015, in conjunction with the LCI Forward strategic planning process. That process resulted in Our Global Causes (formerly referred to as “the new Global Service Framework”). The causes refer to five priority focus areas: Diabetes, Environment, Hunger, Vision, and Childhood Cancer – as well as the engagement and benefit of youth across those areas.</a:t>
            </a:r>
          </a:p>
          <a:p>
            <a:endParaRPr lang="en-US" baseline="0" dirty="0" smtClean="0"/>
          </a:p>
          <a:p>
            <a:r>
              <a:rPr lang="en-US" baseline="0" dirty="0" smtClean="0"/>
              <a:t>LCIF’s mission is to empower Lions service. With the expansion of the Global Causes, LCIF recognized the need to do something extraordinary to make this possible.</a:t>
            </a:r>
          </a:p>
          <a:p>
            <a:endParaRPr lang="en-US" dirty="0" smtClean="0"/>
          </a:p>
          <a:p>
            <a:r>
              <a:rPr lang="en-US" baseline="0" dirty="0" smtClean="0"/>
              <a:t>To test the level of interest and commitment to support these causes through a fundraising campaign, LCIF embarked upon a campaign feasibility and planning study between June and August of 2017, to test a goal of US$300 million and understand the priority of different focus areas. As you can see here, there was significant positive reaction to the possibility of a campaign, particularly one that supports the Global Causes. </a:t>
            </a:r>
          </a:p>
          <a:p>
            <a:endParaRPr lang="en-US" baseline="0" dirty="0" smtClean="0"/>
          </a:p>
          <a:p>
            <a:r>
              <a:rPr lang="en-US" baseline="0" dirty="0" smtClean="0"/>
              <a:t>The Board of Trustees therefore approved a campaign to move forward in August 2017.</a:t>
            </a:r>
          </a:p>
          <a:p>
            <a:endParaRPr lang="en-US" dirty="0" smtClean="0"/>
          </a:p>
        </p:txBody>
      </p:sp>
      <p:sp>
        <p:nvSpPr>
          <p:cNvPr id="4" name="Slide Number Placeholder 3"/>
          <p:cNvSpPr>
            <a:spLocks noGrp="1"/>
          </p:cNvSpPr>
          <p:nvPr>
            <p:ph type="sldNum" sz="quarter" idx="10"/>
          </p:nvPr>
        </p:nvSpPr>
        <p:spPr/>
        <p:txBody>
          <a:bodyPr/>
          <a:lstStyle/>
          <a:p>
            <a:fld id="{A60C5F79-37F2-4508-B472-94496F7210EB}" type="slidenum">
              <a:rPr lang="en-US" smtClean="0"/>
              <a:t>7</a:t>
            </a:fld>
            <a:endParaRPr lang="en-US"/>
          </a:p>
        </p:txBody>
      </p:sp>
    </p:spTree>
    <p:extLst>
      <p:ext uri="{BB962C8B-B14F-4D97-AF65-F5344CB8AC3E}">
        <p14:creationId xmlns:p14="http://schemas.microsoft.com/office/powerpoint/2010/main" val="327124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8</a:t>
            </a:fld>
            <a:endParaRPr lang="en-US"/>
          </a:p>
        </p:txBody>
      </p:sp>
    </p:spTree>
    <p:extLst>
      <p:ext uri="{BB962C8B-B14F-4D97-AF65-F5344CB8AC3E}">
        <p14:creationId xmlns:p14="http://schemas.microsoft.com/office/powerpoint/2010/main" val="317924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I’m excited to share that our capital fundraising campaign now has a name, </a:t>
            </a:r>
            <a:r>
              <a:rPr lang="en-US" b="1" baseline="0" dirty="0" smtClean="0"/>
              <a:t>Campaign 100</a:t>
            </a:r>
            <a:r>
              <a:rPr lang="en-US" baseline="0" dirty="0" smtClean="0"/>
              <a:t>, and a tagline, </a:t>
            </a:r>
            <a:r>
              <a:rPr lang="en-US" b="1" baseline="0" dirty="0" smtClean="0"/>
              <a:t>LCIF: Empowering Service</a:t>
            </a:r>
            <a:r>
              <a:rPr lang="en-US" baseline="0" dirty="0" smtClean="0"/>
              <a:t>. You may be asking, what does Campaign 100 mean? </a:t>
            </a:r>
          </a:p>
          <a:p>
            <a:endParaRPr lang="en-US" baseline="0" dirty="0" smtClean="0"/>
          </a:p>
          <a:p>
            <a:r>
              <a:rPr lang="en-US" b="1" dirty="0">
                <a:ea typeface="ヒラギノ角ゴ Pro W3" charset="0"/>
                <a:cs typeface="ヒラギノ角ゴ Pro W3" charset="0"/>
              </a:rPr>
              <a:t>100</a:t>
            </a:r>
            <a:r>
              <a:rPr lang="en-US" dirty="0">
                <a:ea typeface="ヒラギノ角ゴ Pro W3" charset="0"/>
                <a:cs typeface="ヒラギノ角ゴ Pro W3" charset="0"/>
              </a:rPr>
              <a:t> years ago, it began with Melvin Jones. He had a vision, and Lions are still working toward that vision today.  Restoring sight and preventing blindness.  Mobilizing disaster relief.  Creating positive learning environments for kids.  Serving the disabled, the elderly, and the most vulnerable among us.  These are not things that any one Lion, club or district can do alone.  But together, we can.</a:t>
            </a:r>
          </a:p>
          <a:p>
            <a:r>
              <a:rPr lang="en-US" dirty="0">
                <a:ea typeface="ヒラギノ角ゴ Pro W3" charset="0"/>
                <a:cs typeface="ヒラギノ角ゴ Pro W3" charset="0"/>
              </a:rPr>
              <a:t> </a:t>
            </a:r>
          </a:p>
          <a:p>
            <a:r>
              <a:rPr lang="en-US" dirty="0">
                <a:ea typeface="ヒラギノ角ゴ Pro W3" charset="0"/>
                <a:cs typeface="ヒラギノ角ゴ Pro W3" charset="0"/>
              </a:rPr>
              <a:t>As Lions reflect with pride on these accomplishments, we also look to the future, toward the next </a:t>
            </a:r>
            <a:r>
              <a:rPr lang="en-US" b="1" dirty="0">
                <a:ea typeface="ヒラギノ角ゴ Pro W3" charset="0"/>
                <a:cs typeface="ヒラギノ角ゴ Pro W3" charset="0"/>
              </a:rPr>
              <a:t>100</a:t>
            </a:r>
            <a:r>
              <a:rPr lang="en-US" dirty="0">
                <a:ea typeface="ヒラギノ角ゴ Pro W3" charset="0"/>
                <a:cs typeface="ヒラギノ角ゴ Pro W3" charset="0"/>
              </a:rPr>
              <a:t> years.  We see that the needs of the world have never been greater.  We see new challenges ahead.  </a:t>
            </a:r>
          </a:p>
          <a:p>
            <a:r>
              <a:rPr lang="en-US" dirty="0">
                <a:ea typeface="ヒラギノ角ゴ Pro W3" charset="0"/>
                <a:cs typeface="ヒラギノ角ゴ Pro W3" charset="0"/>
              </a:rPr>
              <a:t> </a:t>
            </a:r>
          </a:p>
          <a:p>
            <a:r>
              <a:rPr lang="en-US" dirty="0">
                <a:ea typeface="ヒラギノ角ゴ Pro W3" charset="0"/>
                <a:cs typeface="ヒラギノ角ゴ Pro W3" charset="0"/>
              </a:rPr>
              <a:t>What if </a:t>
            </a:r>
            <a:r>
              <a:rPr lang="en-US" b="1" dirty="0">
                <a:ea typeface="ヒラギノ角ゴ Pro W3" charset="0"/>
                <a:cs typeface="ヒラギノ角ゴ Pro W3" charset="0"/>
              </a:rPr>
              <a:t>100%</a:t>
            </a:r>
            <a:r>
              <a:rPr lang="en-US" dirty="0">
                <a:ea typeface="ヒラギノ角ゴ Pro W3" charset="0"/>
                <a:cs typeface="ヒラギノ角ゴ Pro W3" charset="0"/>
              </a:rPr>
              <a:t> of Lions contributed to this global effort?  What could we accomplish if every Lion gave </a:t>
            </a:r>
            <a:r>
              <a:rPr lang="en-US" b="1" dirty="0">
                <a:ea typeface="ヒラギノ角ゴ Pro W3" charset="0"/>
                <a:cs typeface="ヒラギノ角ゴ Pro W3" charset="0"/>
              </a:rPr>
              <a:t>$100, </a:t>
            </a:r>
            <a:r>
              <a:rPr lang="en-US" dirty="0">
                <a:ea typeface="ヒラギノ角ゴ Pro W3" charset="0"/>
                <a:cs typeface="ヒラギノ角ゴ Pro W3" charset="0"/>
              </a:rPr>
              <a:t>every year? </a:t>
            </a:r>
          </a:p>
          <a:p>
            <a:endParaRPr lang="en-US" dirty="0">
              <a:ea typeface="ヒラギノ角ゴ Pro W3" charset="0"/>
              <a:cs typeface="ヒラギノ角ゴ Pro W3" charset="0"/>
            </a:endParaRPr>
          </a:p>
          <a:p>
            <a:r>
              <a:rPr lang="en-US" dirty="0">
                <a:ea typeface="ヒラギノ角ゴ Pro W3" charset="0"/>
                <a:cs typeface="ヒラギノ角ゴ Pro W3" charset="0"/>
              </a:rPr>
              <a:t>There’s nothing more important to Lions than service. It’s what we do. Of course, we don’t do it alone. Lions are empowered by LCIF. Because of LCIF, Lions have the resources we need to take on the issues we care about. Because we understand that service is both giving and doing, our impact will last for the next </a:t>
            </a:r>
            <a:r>
              <a:rPr lang="en-US" b="1" dirty="0">
                <a:ea typeface="ヒラギノ角ゴ Pro W3" charset="0"/>
                <a:cs typeface="ヒラギノ角ゴ Pro W3" charset="0"/>
              </a:rPr>
              <a:t>100</a:t>
            </a:r>
            <a:r>
              <a:rPr lang="en-US" dirty="0">
                <a:ea typeface="ヒラギノ角ゴ Pro W3" charset="0"/>
                <a:cs typeface="ヒラギノ角ゴ Pro W3" charset="0"/>
              </a:rPr>
              <a:t> years, and beyond. </a:t>
            </a:r>
          </a:p>
        </p:txBody>
      </p:sp>
    </p:spTree>
    <p:extLst>
      <p:ext uri="{BB962C8B-B14F-4D97-AF65-F5344CB8AC3E}">
        <p14:creationId xmlns:p14="http://schemas.microsoft.com/office/powerpoint/2010/main" val="175965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capital</a:t>
            </a:r>
            <a:r>
              <a:rPr lang="en-US" baseline="0" dirty="0" smtClean="0"/>
              <a:t> fundraising campaign officially launches at International Convention in Las Vegas, and will run for three fiscal years after that launch.  The fundraising goal is to raise </a:t>
            </a:r>
            <a:r>
              <a:rPr lang="en-US" b="1" baseline="0" dirty="0" smtClean="0"/>
              <a:t>US $300 million to support the service of Lions</a:t>
            </a:r>
            <a:r>
              <a:rPr lang="en-US" baseline="0" dirty="0" smtClean="0"/>
              <a:t>. This will be inclusive of all donations made to the foundation during the campaign’s duration.  Donations made to LCIF during our 50</a:t>
            </a:r>
            <a:r>
              <a:rPr lang="en-US" baseline="30000" dirty="0" smtClean="0"/>
              <a:t>th</a:t>
            </a:r>
            <a:r>
              <a:rPr lang="en-US" baseline="0" dirty="0" smtClean="0"/>
              <a:t> anniversary year, this year, will also count toward the capital campaign.  </a:t>
            </a:r>
          </a:p>
          <a:p>
            <a:endParaRPr lang="en-US" baseline="0" dirty="0" smtClean="0"/>
          </a:p>
          <a:p>
            <a:r>
              <a:rPr lang="en-US" baseline="0" dirty="0" smtClean="0"/>
              <a:t>Let me emphasize two very important points that I just made.  First, the campaign is inclusive of all donations made to the foundation.  And second, all donations made to LCIF in this current fiscal year, count. </a:t>
            </a:r>
          </a:p>
          <a:p>
            <a:endParaRPr lang="en-US" baseline="0" dirty="0" smtClean="0"/>
          </a:p>
          <a:p>
            <a:r>
              <a:rPr lang="en-US" baseline="0" dirty="0" smtClean="0"/>
              <a:t>A successful campaign will allow us to increase our service impact across LCIF’s current focus areas: vision, youth, disaster relief and humanitarian causes. The capital campaign will also fund our fight against diabetes, a modern global health crisis and LCI’s signature cause. The campaign will also fund LCIF’s expanding focus areas, including the environment, childhood cancer and hunger.</a:t>
            </a:r>
          </a:p>
          <a:p>
            <a:endParaRPr lang="en-US" baseline="0" dirty="0" smtClean="0"/>
          </a:p>
          <a:p>
            <a:r>
              <a:rPr lang="en-US" baseline="0" dirty="0" smtClean="0"/>
              <a:t>We’ll get into more details about LCIF’s vision and programmatic goals a bit later in the presentation. </a:t>
            </a:r>
          </a:p>
          <a:p>
            <a:pPr defTabSz="924458">
              <a:defRPr/>
            </a:pP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10</a:t>
            </a:fld>
            <a:endParaRPr lang="en-US"/>
          </a:p>
        </p:txBody>
      </p:sp>
    </p:spTree>
    <p:extLst>
      <p:ext uri="{BB962C8B-B14F-4D97-AF65-F5344CB8AC3E}">
        <p14:creationId xmlns:p14="http://schemas.microsoft.com/office/powerpoint/2010/main" val="192664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six</a:t>
            </a:r>
            <a:r>
              <a:rPr lang="en-US" baseline="0" dirty="0" smtClean="0"/>
              <a:t> guiding principles that drive our campaign strategy, which we’d like to share with you today:</a:t>
            </a:r>
          </a:p>
          <a:p>
            <a:endParaRPr lang="en-US" baseline="0" dirty="0" smtClean="0"/>
          </a:p>
          <a:p>
            <a:pPr marL="231115" indent="-231115">
              <a:buAutoNum type="arabicParenR"/>
            </a:pPr>
            <a:r>
              <a:rPr lang="en-US" baseline="0" dirty="0" smtClean="0"/>
              <a:t>This will be a comprehensive campaign. Again, all dollars raised for LCIF will count towards the campaign fundraising goal of US$300</a:t>
            </a:r>
            <a:r>
              <a:rPr lang="en-US" dirty="0" smtClean="0"/>
              <a:t> million.</a:t>
            </a:r>
            <a:r>
              <a:rPr lang="en-US" baseline="0" dirty="0" smtClean="0"/>
              <a:t> This will promote awareness of the foundation and long-term giving habits moving forward.</a:t>
            </a:r>
          </a:p>
          <a:p>
            <a:pPr marL="231115" indent="-231115">
              <a:buAutoNum type="arabicParenR"/>
            </a:pPr>
            <a:r>
              <a:rPr lang="en-US" baseline="0" dirty="0" smtClean="0"/>
              <a:t>All five Global Causes are included in the case for support. This recognizes the different priorities of different constitutional areas, while uniting Lions around the Global Causes as a whole.</a:t>
            </a:r>
          </a:p>
          <a:p>
            <a:pPr marL="231115" indent="-231115">
              <a:buAutoNum type="arabicParenR"/>
            </a:pPr>
            <a:r>
              <a:rPr lang="en-US" baseline="0" dirty="0" smtClean="0"/>
              <a:t>During this campaign, we will seek new opportunities to engage with non-Lion organizations and individuals.</a:t>
            </a:r>
          </a:p>
          <a:p>
            <a:pPr marL="231115" indent="-231115">
              <a:buAutoNum type="arabicParenR"/>
            </a:pPr>
            <a:r>
              <a:rPr lang="en-US" baseline="0" dirty="0" smtClean="0"/>
              <a:t>The campaign should promote, encourage, and increase individual Lion giving to LCIF, for the long-term sustainability of the foundation.</a:t>
            </a:r>
          </a:p>
          <a:p>
            <a:pPr marL="231115" indent="-231115">
              <a:buAutoNum type="arabicParenR"/>
            </a:pPr>
            <a:r>
              <a:rPr lang="en-US" baseline="0" dirty="0" smtClean="0"/>
              <a:t>The campaign should implement and promote methods of giving that make it easier and quicker to donate to LCIF. This includes electronic and recurring or monthly giving options.</a:t>
            </a:r>
          </a:p>
          <a:p>
            <a:pPr marL="231115" indent="-231115">
              <a:buAutoNum type="arabicParenR"/>
            </a:pPr>
            <a:r>
              <a:rPr lang="en-US" baseline="0" dirty="0" smtClean="0"/>
              <a:t>In order to be successful, the campaign will implement a robust Lead and Major Gift plan. These significant gifts will build momentum and inspire confidence in the goals of the campaign.</a:t>
            </a:r>
          </a:p>
          <a:p>
            <a:endParaRPr lang="en-US" baseline="0" dirty="0" smtClean="0"/>
          </a:p>
          <a:p>
            <a:r>
              <a:rPr lang="en-US" baseline="0" dirty="0" smtClean="0"/>
              <a:t>These principles will help guide us to success.</a:t>
            </a: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11</a:t>
            </a:fld>
            <a:endParaRPr lang="en-US"/>
          </a:p>
        </p:txBody>
      </p:sp>
    </p:spTree>
    <p:extLst>
      <p:ext uri="{BB962C8B-B14F-4D97-AF65-F5344CB8AC3E}">
        <p14:creationId xmlns:p14="http://schemas.microsoft.com/office/powerpoint/2010/main" val="1217739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CE0AAC5-E020-4EE7-856C-BB85DFE96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65067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030059-FF2F-4603-9D14-ED0E3F7191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4792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A79106-6E7B-45FF-B7E4-725FAF95D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15438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78745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B5A1953-E54A-4530-813E-AF45EFD98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8314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37418E-98C0-4902-9403-F971BF991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017895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B9FECA-D270-4BA3-872D-E87834D9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4275807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45BA9D-7611-4007-A769-152F7A891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18935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EA8648-0F07-4F6F-B383-5ED2818DD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53033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9391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F2BE2-670C-4FD8-B670-B3D206D2C19E}"/>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542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AA16C-7863-45B1-88F4-EB6AF4C7F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242092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5F1248F-AC63-48F7-A9A1-7E0C070A84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52400" y="533400"/>
            <a:ext cx="4724400" cy="609600"/>
          </a:xfrm>
        </p:spPr>
        <p:txBody>
          <a:bodyPr/>
          <a:lstStyle>
            <a:lvl1pPr algn="ctr">
              <a:defRPr sz="3000">
                <a:solidFill>
                  <a:srgbClr val="01539C"/>
                </a:solidFill>
              </a:defRPr>
            </a:lvl1pPr>
          </a:lstStyle>
          <a:p>
            <a:r>
              <a:rPr lang="en-US"/>
              <a:t>Click to edit Master title style</a:t>
            </a:r>
          </a:p>
        </p:txBody>
      </p:sp>
      <p:sp>
        <p:nvSpPr>
          <p:cNvPr id="5" name="TextBox 4">
            <a:extLst>
              <a:ext uri="{FF2B5EF4-FFF2-40B4-BE49-F238E27FC236}">
                <a16:creationId xmlns="" xmlns:a16="http://schemas.microsoft.com/office/drawing/2014/main"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a:solidFill>
                  <a:prstClr val="white"/>
                </a:solidFill>
              </a:rPr>
              <a:pPr algn="ctr"/>
              <a:t>‹#›</a:t>
            </a:fld>
            <a:endParaRPr lang="en-US" sz="675" dirty="0" err="1">
              <a:solidFill>
                <a:prstClr val="white"/>
              </a:solidFill>
            </a:endParaRPr>
          </a:p>
        </p:txBody>
      </p:sp>
    </p:spTree>
    <p:extLst>
      <p:ext uri="{BB962C8B-B14F-4D97-AF65-F5344CB8AC3E}">
        <p14:creationId xmlns:p14="http://schemas.microsoft.com/office/powerpoint/2010/main" val="296678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EE46B9D-A4BC-41D3-88BA-3648EC49E0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457200"/>
            <a:ext cx="10871200" cy="685800"/>
          </a:xfrm>
        </p:spPr>
        <p:txBody>
          <a:bodyPr/>
          <a:lstStyle>
            <a:lvl1pPr algn="ctr">
              <a:defRPr sz="2700">
                <a:solidFill>
                  <a:schemeClr val="bg1"/>
                </a:solidFill>
              </a:defRPr>
            </a:lvl1pPr>
          </a:lstStyle>
          <a:p>
            <a:r>
              <a:rPr lang="en-US"/>
              <a:t>Click to edit Master title style</a:t>
            </a:r>
          </a:p>
        </p:txBody>
      </p:sp>
      <p:sp>
        <p:nvSpPr>
          <p:cNvPr id="5" name="TextBox 4">
            <a:extLst>
              <a:ext uri="{FF2B5EF4-FFF2-40B4-BE49-F238E27FC236}">
                <a16:creationId xmlns="" xmlns:a16="http://schemas.microsoft.com/office/drawing/2014/main"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smtClean="0">
                <a:solidFill>
                  <a:prstClr val="white"/>
                </a:solidFill>
              </a:rPr>
              <a:pPr algn="ctr"/>
              <a:t>‹#›</a:t>
            </a:fld>
            <a:endParaRPr lang="en-US" sz="675" dirty="0" err="1">
              <a:solidFill>
                <a:prstClr val="white"/>
              </a:solidFill>
            </a:endParaRPr>
          </a:p>
        </p:txBody>
      </p:sp>
    </p:spTree>
    <p:extLst>
      <p:ext uri="{BB962C8B-B14F-4D97-AF65-F5344CB8AC3E}">
        <p14:creationId xmlns:p14="http://schemas.microsoft.com/office/powerpoint/2010/main" val="174200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03B8BE-872E-41F7-BE94-851DEE004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916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2275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CDEC3AF-F684-49E2-8E43-484CDDB9B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316642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5EE6BA0-FF2A-468C-8A31-C68346254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41253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B9FA14-8460-459C-898F-E6265AED5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2798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0F64BA-6616-4F86-8DE7-87F6C9F13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7092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101B0D-69C6-4DBC-8ACD-9B492C328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80174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787FA1-8E6C-4624-A6E5-93D23EE8D8C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xmlns="" id="{CF331E10-B3B4-4DE4-BA39-B8ED9DD24EC7}"/>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25060934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9" r:id="rId4"/>
    <p:sldLayoutId id="2147483656" r:id="rId5"/>
    <p:sldLayoutId id="2147483657" r:id="rId6"/>
    <p:sldLayoutId id="2147483658" r:id="rId7"/>
    <p:sldLayoutId id="2147483659" r:id="rId8"/>
    <p:sldLayoutId id="2147483660" r:id="rId9"/>
    <p:sldLayoutId id="2147483651" r:id="rId10"/>
    <p:sldLayoutId id="2147483662" r:id="rId11"/>
    <p:sldLayoutId id="2147483663" r:id="rId12"/>
    <p:sldLayoutId id="2147483664" r:id="rId13"/>
    <p:sldLayoutId id="2147483670" r:id="rId14"/>
    <p:sldLayoutId id="2147483665" r:id="rId15"/>
    <p:sldLayoutId id="2147483666" r:id="rId16"/>
    <p:sldLayoutId id="2147483667" r:id="rId17"/>
    <p:sldLayoutId id="2147483661" r:id="rId18"/>
    <p:sldLayoutId id="2147483654" r:id="rId19"/>
    <p:sldLayoutId id="2147483671" r:id="rId20"/>
    <p:sldLayoutId id="2147483672" r:id="rId21"/>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lcif.org/donate"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mailto:lcifdevelopment@lionsclubs.org" TargetMode="External"/><Relationship Id="rId4" Type="http://schemas.openxmlformats.org/officeDocument/2006/relationships/hyperlink" Target="mailto:campaign100@lionsclubs.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hyperlink" Target="mailto:lcifdevelopment@lionsclubs.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2D3EC-C102-4A3F-AA33-2597AECC0C81}"/>
              </a:ext>
            </a:extLst>
          </p:cNvPr>
          <p:cNvSpPr>
            <a:spLocks noGrp="1"/>
          </p:cNvSpPr>
          <p:nvPr>
            <p:ph type="ctrTitle"/>
          </p:nvPr>
        </p:nvSpPr>
        <p:spPr/>
        <p:txBody>
          <a:bodyPr/>
          <a:lstStyle/>
          <a:p>
            <a:r>
              <a:rPr lang="en-US" dirty="0" smtClean="0"/>
              <a:t>Campaign 100</a:t>
            </a:r>
            <a:endParaRPr lang="en-US" dirty="0"/>
          </a:p>
        </p:txBody>
      </p:sp>
      <p:sp>
        <p:nvSpPr>
          <p:cNvPr id="3" name="Subtitle 2">
            <a:extLst>
              <a:ext uri="{FF2B5EF4-FFF2-40B4-BE49-F238E27FC236}">
                <a16:creationId xmlns:a16="http://schemas.microsoft.com/office/drawing/2014/main" xmlns="" id="{368A6370-E88A-45CB-B9EF-D31587CCC7F6}"/>
              </a:ext>
            </a:extLst>
          </p:cNvPr>
          <p:cNvSpPr>
            <a:spLocks noGrp="1"/>
          </p:cNvSpPr>
          <p:nvPr>
            <p:ph type="subTitle" idx="1"/>
          </p:nvPr>
        </p:nvSpPr>
        <p:spPr>
          <a:xfrm>
            <a:off x="5054137" y="3445577"/>
            <a:ext cx="6093231" cy="512762"/>
          </a:xfrm>
        </p:spPr>
        <p:txBody>
          <a:bodyPr>
            <a:normAutofit fontScale="92500"/>
          </a:bodyPr>
          <a:lstStyle/>
          <a:p>
            <a:r>
              <a:rPr lang="en-US" dirty="0" smtClean="0"/>
              <a:t>A Campaign to Empower the Service of Lions</a:t>
            </a:r>
            <a:endParaRPr lang="en-US" dirty="0"/>
          </a:p>
        </p:txBody>
      </p:sp>
    </p:spTree>
    <p:extLst>
      <p:ext uri="{BB962C8B-B14F-4D97-AF65-F5344CB8AC3E}">
        <p14:creationId xmlns:p14="http://schemas.microsoft.com/office/powerpoint/2010/main" val="119776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Campaign Objective and Timing</a:t>
            </a:r>
            <a:endParaRPr lang="en-US" dirty="0"/>
          </a:p>
        </p:txBody>
      </p:sp>
      <p:sp>
        <p:nvSpPr>
          <p:cNvPr id="4" name="Rectangle 3">
            <a:extLst>
              <a:ext uri="{FF2B5EF4-FFF2-40B4-BE49-F238E27FC236}">
                <a16:creationId xmlns="" xmlns:a16="http://schemas.microsoft.com/office/drawing/2014/main" id="{74A17E6D-7BAD-4A4D-B09F-9284E961E5ED}"/>
              </a:ext>
            </a:extLst>
          </p:cNvPr>
          <p:cNvSpPr/>
          <p:nvPr/>
        </p:nvSpPr>
        <p:spPr bwMode="auto">
          <a:xfrm>
            <a:off x="335104" y="1790711"/>
            <a:ext cx="11477281" cy="522310"/>
          </a:xfrm>
          <a:prstGeom prst="rect">
            <a:avLst/>
          </a:prstGeom>
          <a:solidFill>
            <a:schemeClr val="accent1"/>
          </a:solidFill>
          <a:ln w="9525"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700"/>
              </a:lnSpc>
            </a:pPr>
            <a:r>
              <a:rPr lang="en-US" sz="2000" b="1" dirty="0" smtClean="0">
                <a:solidFill>
                  <a:schemeClr val="accent4"/>
                </a:solidFill>
              </a:rPr>
              <a:t>Fundraising Objective:  </a:t>
            </a:r>
            <a:r>
              <a:rPr lang="en-US" sz="2000" b="1" dirty="0" smtClean="0">
                <a:solidFill>
                  <a:schemeClr val="bg1"/>
                </a:solidFill>
              </a:rPr>
              <a:t>US$300 million</a:t>
            </a:r>
            <a:endParaRPr kumimoji="0" lang="en-US" sz="2000" i="0" u="none" strike="noStrike" cap="none" normalizeH="0" dirty="0">
              <a:ln>
                <a:noFill/>
              </a:ln>
              <a:solidFill>
                <a:schemeClr val="bg1"/>
              </a:solidFill>
              <a:effectLst/>
              <a:ea typeface="ヒラギノ角ゴ Pro W3" pitchFamily="84" charset="-128"/>
            </a:endParaRPr>
          </a:p>
        </p:txBody>
      </p:sp>
      <p:sp>
        <p:nvSpPr>
          <p:cNvPr id="6" name="Rectangle 5">
            <a:extLst>
              <a:ext uri="{FF2B5EF4-FFF2-40B4-BE49-F238E27FC236}">
                <a16:creationId xmlns="" xmlns:a16="http://schemas.microsoft.com/office/drawing/2014/main" id="{5998D938-F4FE-4B1B-B861-5012D0C375C7}"/>
              </a:ext>
            </a:extLst>
          </p:cNvPr>
          <p:cNvSpPr/>
          <p:nvPr/>
        </p:nvSpPr>
        <p:spPr bwMode="auto">
          <a:xfrm>
            <a:off x="609600" y="2575876"/>
            <a:ext cx="2913089" cy="1368327"/>
          </a:xfrm>
          <a:prstGeom prst="rect">
            <a:avLst/>
          </a:prstGeom>
          <a:solidFill>
            <a:schemeClr val="accent1"/>
          </a:solidFill>
          <a:ln w="9525"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300"/>
              </a:lnSpc>
            </a:pPr>
            <a:r>
              <a:rPr lang="en-US" sz="2000" b="1" dirty="0" smtClean="0">
                <a:solidFill>
                  <a:schemeClr val="accent4"/>
                </a:solidFill>
              </a:rPr>
              <a:t>Increase Service Impact </a:t>
            </a:r>
          </a:p>
          <a:p>
            <a:pPr algn="ctr">
              <a:lnSpc>
                <a:spcPts val="2300"/>
              </a:lnSpc>
            </a:pPr>
            <a:r>
              <a:rPr lang="en-US" sz="1600" dirty="0" smtClean="0">
                <a:solidFill>
                  <a:schemeClr val="bg1"/>
                </a:solidFill>
              </a:rPr>
              <a:t>across </a:t>
            </a:r>
            <a:r>
              <a:rPr lang="en-US" sz="1600" dirty="0">
                <a:solidFill>
                  <a:schemeClr val="bg1"/>
                </a:solidFill>
              </a:rPr>
              <a:t>c</a:t>
            </a:r>
            <a:r>
              <a:rPr lang="en-US" sz="1600" dirty="0" smtClean="0">
                <a:solidFill>
                  <a:schemeClr val="bg1"/>
                </a:solidFill>
              </a:rPr>
              <a:t>urrent </a:t>
            </a:r>
            <a:r>
              <a:rPr lang="en-US" sz="1600" dirty="0">
                <a:solidFill>
                  <a:schemeClr val="bg1"/>
                </a:solidFill>
              </a:rPr>
              <a:t>f</a:t>
            </a:r>
            <a:r>
              <a:rPr lang="en-US" sz="1600" dirty="0" smtClean="0">
                <a:solidFill>
                  <a:schemeClr val="bg1"/>
                </a:solidFill>
              </a:rPr>
              <a:t>ocus areas: Vision</a:t>
            </a:r>
            <a:r>
              <a:rPr lang="en-US" sz="1600" dirty="0">
                <a:solidFill>
                  <a:schemeClr val="bg1"/>
                </a:solidFill>
              </a:rPr>
              <a:t>, Youth, Disaster, </a:t>
            </a:r>
            <a:r>
              <a:rPr lang="en-US" sz="1600" dirty="0" smtClean="0">
                <a:solidFill>
                  <a:schemeClr val="bg1"/>
                </a:solidFill>
              </a:rPr>
              <a:t>Humanitarian</a:t>
            </a:r>
            <a:endParaRPr lang="en-US" sz="1600" dirty="0">
              <a:solidFill>
                <a:schemeClr val="bg1"/>
              </a:solidFill>
            </a:endParaRPr>
          </a:p>
        </p:txBody>
      </p:sp>
      <p:sp>
        <p:nvSpPr>
          <p:cNvPr id="7" name="Rectangle 6">
            <a:extLst>
              <a:ext uri="{FF2B5EF4-FFF2-40B4-BE49-F238E27FC236}">
                <a16:creationId xmlns="" xmlns:a16="http://schemas.microsoft.com/office/drawing/2014/main" id="{F92EA960-1554-4E72-A2B5-3B7DD4253B6C}"/>
              </a:ext>
            </a:extLst>
          </p:cNvPr>
          <p:cNvSpPr/>
          <p:nvPr/>
        </p:nvSpPr>
        <p:spPr bwMode="auto">
          <a:xfrm>
            <a:off x="3717560" y="2575876"/>
            <a:ext cx="2863122" cy="1368327"/>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300"/>
              </a:lnSpc>
            </a:pPr>
            <a:r>
              <a:rPr lang="en-US" sz="2000" b="1" dirty="0" smtClean="0">
                <a:solidFill>
                  <a:schemeClr val="accent4"/>
                </a:solidFill>
              </a:rPr>
              <a:t>Fight Diabetes </a:t>
            </a:r>
            <a:endParaRPr lang="en-US" sz="2000" b="1" dirty="0" smtClean="0">
              <a:solidFill>
                <a:schemeClr val="bg1"/>
              </a:solidFill>
            </a:endParaRPr>
          </a:p>
          <a:p>
            <a:pPr algn="ctr">
              <a:lnSpc>
                <a:spcPts val="2300"/>
              </a:lnSpc>
            </a:pPr>
            <a:r>
              <a:rPr lang="en-US" sz="1600" dirty="0" smtClean="0">
                <a:solidFill>
                  <a:schemeClr val="bg1"/>
                </a:solidFill>
              </a:rPr>
              <a:t>Reduce prevalence and improve quality of life for those diagnosed</a:t>
            </a:r>
            <a:endParaRPr lang="en-US" sz="1600" dirty="0">
              <a:solidFill>
                <a:schemeClr val="bg1"/>
              </a:solidFill>
            </a:endParaRPr>
          </a:p>
        </p:txBody>
      </p:sp>
      <p:sp>
        <p:nvSpPr>
          <p:cNvPr id="8" name="Rectangle 7">
            <a:extLst>
              <a:ext uri="{FF2B5EF4-FFF2-40B4-BE49-F238E27FC236}">
                <a16:creationId xmlns="" xmlns:a16="http://schemas.microsoft.com/office/drawing/2014/main" id="{0E2DFC51-BE4C-4C58-B783-A0597FF4F8FC}"/>
              </a:ext>
            </a:extLst>
          </p:cNvPr>
          <p:cNvSpPr/>
          <p:nvPr/>
        </p:nvSpPr>
        <p:spPr bwMode="auto">
          <a:xfrm>
            <a:off x="6775553" y="2575876"/>
            <a:ext cx="5005687" cy="1368327"/>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200"/>
              </a:lnSpc>
            </a:pPr>
            <a:r>
              <a:rPr lang="en-US" sz="2000" b="1" dirty="0" smtClean="0">
                <a:solidFill>
                  <a:schemeClr val="accent4"/>
                </a:solidFill>
              </a:rPr>
              <a:t>Expand Global Causes</a:t>
            </a:r>
          </a:p>
          <a:p>
            <a:pPr algn="ctr">
              <a:lnSpc>
                <a:spcPts val="2200"/>
              </a:lnSpc>
            </a:pPr>
            <a:r>
              <a:rPr lang="en-US" sz="1600" dirty="0" smtClean="0">
                <a:solidFill>
                  <a:schemeClr val="bg1"/>
                </a:solidFill>
              </a:rPr>
              <a:t>Identify </a:t>
            </a:r>
            <a:r>
              <a:rPr lang="en-US" sz="1600" dirty="0">
                <a:solidFill>
                  <a:schemeClr val="bg1"/>
                </a:solidFill>
              </a:rPr>
              <a:t>and develop new ways </a:t>
            </a:r>
            <a:r>
              <a:rPr lang="en-US" sz="1600" dirty="0" smtClean="0">
                <a:solidFill>
                  <a:schemeClr val="bg1"/>
                </a:solidFill>
              </a:rPr>
              <a:t>to impact our </a:t>
            </a:r>
            <a:r>
              <a:rPr lang="en-US" sz="1600" dirty="0">
                <a:solidFill>
                  <a:schemeClr val="bg1"/>
                </a:solidFill>
              </a:rPr>
              <a:t>world and </a:t>
            </a:r>
            <a:r>
              <a:rPr lang="en-US" sz="1600" dirty="0" smtClean="0">
                <a:solidFill>
                  <a:schemeClr val="bg1"/>
                </a:solidFill>
              </a:rPr>
              <a:t>its </a:t>
            </a:r>
            <a:r>
              <a:rPr lang="en-US" sz="1600" dirty="0">
                <a:solidFill>
                  <a:schemeClr val="bg1"/>
                </a:solidFill>
              </a:rPr>
              <a:t>most vulnerable inhabitants </a:t>
            </a:r>
            <a:r>
              <a:rPr lang="en-US" sz="1600" dirty="0" smtClean="0">
                <a:solidFill>
                  <a:schemeClr val="bg1"/>
                </a:solidFill>
              </a:rPr>
              <a:t>in new focus areas:</a:t>
            </a:r>
          </a:p>
          <a:p>
            <a:pPr algn="ctr">
              <a:lnSpc>
                <a:spcPts val="2200"/>
              </a:lnSpc>
            </a:pPr>
            <a:r>
              <a:rPr lang="en-US" sz="1600" dirty="0" smtClean="0">
                <a:solidFill>
                  <a:schemeClr val="bg1"/>
                </a:solidFill>
              </a:rPr>
              <a:t>Environment</a:t>
            </a:r>
            <a:r>
              <a:rPr lang="en-US" sz="1600" dirty="0">
                <a:solidFill>
                  <a:schemeClr val="bg1"/>
                </a:solidFill>
              </a:rPr>
              <a:t>, C</a:t>
            </a:r>
            <a:r>
              <a:rPr lang="en-US" sz="1600" dirty="0" smtClean="0">
                <a:solidFill>
                  <a:schemeClr val="bg1"/>
                </a:solidFill>
              </a:rPr>
              <a:t>hildhood </a:t>
            </a:r>
            <a:r>
              <a:rPr lang="en-US" sz="1600" dirty="0">
                <a:solidFill>
                  <a:schemeClr val="bg1"/>
                </a:solidFill>
              </a:rPr>
              <a:t>C</a:t>
            </a:r>
            <a:r>
              <a:rPr lang="en-US" sz="1600" dirty="0" smtClean="0">
                <a:solidFill>
                  <a:schemeClr val="bg1"/>
                </a:solidFill>
              </a:rPr>
              <a:t>ancer</a:t>
            </a:r>
            <a:r>
              <a:rPr lang="en-US" sz="1600" dirty="0">
                <a:solidFill>
                  <a:schemeClr val="bg1"/>
                </a:solidFill>
              </a:rPr>
              <a:t>, </a:t>
            </a:r>
            <a:r>
              <a:rPr lang="en-US" sz="1600" dirty="0" smtClean="0">
                <a:solidFill>
                  <a:schemeClr val="bg1"/>
                </a:solidFill>
              </a:rPr>
              <a:t>Hunger</a:t>
            </a:r>
            <a:endParaRPr lang="en-US" sz="1600" b="1" dirty="0">
              <a:solidFill>
                <a:schemeClr val="bg1"/>
              </a:solidFill>
            </a:endParaRPr>
          </a:p>
        </p:txBody>
      </p:sp>
      <p:sp>
        <p:nvSpPr>
          <p:cNvPr id="10" name="Rectangle 9">
            <a:extLst>
              <a:ext uri="{FF2B5EF4-FFF2-40B4-BE49-F238E27FC236}">
                <a16:creationId xmlns="" xmlns:a16="http://schemas.microsoft.com/office/drawing/2014/main" id="{8D914BA3-C11C-43D2-9514-DC18BA2A8EBE}"/>
              </a:ext>
            </a:extLst>
          </p:cNvPr>
          <p:cNvSpPr/>
          <p:nvPr/>
        </p:nvSpPr>
        <p:spPr bwMode="auto">
          <a:xfrm>
            <a:off x="2152153" y="4339185"/>
            <a:ext cx="7674332" cy="1957388"/>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500"/>
              </a:lnSpc>
            </a:pPr>
            <a:r>
              <a:rPr lang="en-US" sz="2000" b="1" dirty="0" smtClean="0">
                <a:solidFill>
                  <a:schemeClr val="accent4"/>
                </a:solidFill>
              </a:rPr>
              <a:t>Campaign Timing</a:t>
            </a:r>
          </a:p>
          <a:p>
            <a:pPr algn="ctr">
              <a:lnSpc>
                <a:spcPts val="2500"/>
              </a:lnSpc>
            </a:pPr>
            <a:r>
              <a:rPr lang="en-US" sz="1600" dirty="0" smtClean="0">
                <a:solidFill>
                  <a:schemeClr val="bg1"/>
                </a:solidFill>
              </a:rPr>
              <a:t>Donations received during LCIF’s 50</a:t>
            </a:r>
            <a:r>
              <a:rPr lang="en-US" sz="1600" baseline="30000" dirty="0" smtClean="0">
                <a:solidFill>
                  <a:schemeClr val="bg1"/>
                </a:solidFill>
              </a:rPr>
              <a:t>th</a:t>
            </a:r>
            <a:r>
              <a:rPr lang="en-US" sz="1600" dirty="0" smtClean="0">
                <a:solidFill>
                  <a:schemeClr val="bg1"/>
                </a:solidFill>
              </a:rPr>
              <a:t> Anniversary year count toward the fundraising goal  </a:t>
            </a:r>
          </a:p>
          <a:p>
            <a:pPr algn="ctr">
              <a:lnSpc>
                <a:spcPts val="2500"/>
              </a:lnSpc>
            </a:pPr>
            <a:r>
              <a:rPr lang="en-US" sz="1600" dirty="0" smtClean="0">
                <a:solidFill>
                  <a:schemeClr val="bg1"/>
                </a:solidFill>
              </a:rPr>
              <a:t>Campaign officially </a:t>
            </a:r>
            <a:r>
              <a:rPr lang="en-US" sz="1600" dirty="0">
                <a:solidFill>
                  <a:schemeClr val="bg1"/>
                </a:solidFill>
              </a:rPr>
              <a:t>launches </a:t>
            </a:r>
            <a:r>
              <a:rPr lang="en-US" sz="1600" dirty="0" smtClean="0">
                <a:solidFill>
                  <a:schemeClr val="bg1"/>
                </a:solidFill>
              </a:rPr>
              <a:t>Lions </a:t>
            </a:r>
            <a:r>
              <a:rPr lang="en-US" sz="1600" dirty="0">
                <a:solidFill>
                  <a:schemeClr val="bg1"/>
                </a:solidFill>
              </a:rPr>
              <a:t>Clubs </a:t>
            </a:r>
            <a:r>
              <a:rPr lang="en-US" sz="1600" dirty="0" smtClean="0">
                <a:solidFill>
                  <a:schemeClr val="bg1"/>
                </a:solidFill>
              </a:rPr>
              <a:t>International Convention in </a:t>
            </a:r>
            <a:r>
              <a:rPr lang="en-US" sz="1600" dirty="0">
                <a:solidFill>
                  <a:schemeClr val="bg1"/>
                </a:solidFill>
              </a:rPr>
              <a:t>Las Vegas, July </a:t>
            </a:r>
            <a:r>
              <a:rPr lang="en-US" sz="1600" dirty="0" smtClean="0">
                <a:solidFill>
                  <a:schemeClr val="bg1"/>
                </a:solidFill>
              </a:rPr>
              <a:t>2018, runs </a:t>
            </a:r>
            <a:r>
              <a:rPr lang="en-US" sz="1600" dirty="0">
                <a:solidFill>
                  <a:schemeClr val="bg1"/>
                </a:solidFill>
              </a:rPr>
              <a:t>for </a:t>
            </a:r>
            <a:r>
              <a:rPr lang="en-US" sz="1600" dirty="0" smtClean="0">
                <a:solidFill>
                  <a:schemeClr val="bg1"/>
                </a:solidFill>
              </a:rPr>
              <a:t>the following three </a:t>
            </a:r>
            <a:r>
              <a:rPr lang="en-US" sz="1600" dirty="0">
                <a:solidFill>
                  <a:schemeClr val="bg1"/>
                </a:solidFill>
              </a:rPr>
              <a:t>fiscal </a:t>
            </a:r>
            <a:r>
              <a:rPr lang="en-US" sz="1600" dirty="0" smtClean="0">
                <a:solidFill>
                  <a:schemeClr val="bg1"/>
                </a:solidFill>
              </a:rPr>
              <a:t>years</a:t>
            </a:r>
            <a:endParaRPr kumimoji="0" lang="en-US" sz="1600" i="0" u="none" strike="noStrike" cap="none" normalizeH="0" dirty="0">
              <a:ln>
                <a:noFill/>
              </a:ln>
              <a:solidFill>
                <a:schemeClr val="bg1"/>
              </a:solidFill>
              <a:effectLst/>
              <a:ea typeface="ヒラギノ角ゴ Pro W3" pitchFamily="84" charset="-128"/>
            </a:endParaRPr>
          </a:p>
        </p:txBody>
      </p:sp>
    </p:spTree>
    <p:extLst>
      <p:ext uri="{BB962C8B-B14F-4D97-AF65-F5344CB8AC3E}">
        <p14:creationId xmlns:p14="http://schemas.microsoft.com/office/powerpoint/2010/main" val="424728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Guiding Principals</a:t>
            </a:r>
            <a:endParaRPr lang="en-US" dirty="0"/>
          </a:p>
        </p:txBody>
      </p:sp>
      <p:graphicFrame>
        <p:nvGraphicFramePr>
          <p:cNvPr id="4" name="Diagram 3"/>
          <p:cNvGraphicFramePr/>
          <p:nvPr>
            <p:extLst>
              <p:ext uri="{D42A27DB-BD31-4B8C-83A1-F6EECF244321}">
                <p14:modId xmlns:p14="http://schemas.microsoft.com/office/powerpoint/2010/main" val="2462192477"/>
              </p:ext>
            </p:extLst>
          </p:nvPr>
        </p:nvGraphicFramePr>
        <p:xfrm>
          <a:off x="1307591" y="1372390"/>
          <a:ext cx="9363456" cy="5083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759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AC2DAB3-8407-43E8-A5A4-6C2382F2665D}"/>
              </a:ext>
            </a:extLst>
          </p:cNvPr>
          <p:cNvSpPr>
            <a:spLocks noGrp="1"/>
          </p:cNvSpPr>
          <p:nvPr>
            <p:ph type="title"/>
          </p:nvPr>
        </p:nvSpPr>
        <p:spPr/>
        <p:txBody>
          <a:bodyPr>
            <a:normAutofit fontScale="90000"/>
          </a:bodyPr>
          <a:lstStyle/>
          <a:p>
            <a:r>
              <a:rPr lang="en-US" dirty="0" smtClean="0"/>
              <a:t>Operational Plan</a:t>
            </a:r>
            <a:endParaRPr lang="en-US" dirty="0"/>
          </a:p>
        </p:txBody>
      </p:sp>
      <p:grpSp>
        <p:nvGrpSpPr>
          <p:cNvPr id="24" name="Group 23"/>
          <p:cNvGrpSpPr/>
          <p:nvPr/>
        </p:nvGrpSpPr>
        <p:grpSpPr>
          <a:xfrm>
            <a:off x="2113057" y="1857134"/>
            <a:ext cx="2489339" cy="1493603"/>
            <a:chOff x="0" y="154682"/>
            <a:chExt cx="2489339" cy="1493603"/>
          </a:xfrm>
        </p:grpSpPr>
        <p:sp>
          <p:nvSpPr>
            <p:cNvPr id="40" name="Rectangle 39"/>
            <p:cNvSpPr/>
            <p:nvPr/>
          </p:nvSpPr>
          <p:spPr>
            <a:xfrm>
              <a:off x="0" y="154682"/>
              <a:ext cx="2489339" cy="1493603"/>
            </a:xfrm>
            <a:prstGeom prst="rect">
              <a:avLst/>
            </a:prstGeom>
            <a:solidFill>
              <a:srgbClr val="33373B"/>
            </a:solidFill>
            <a:ln w="25400" cap="flat" cmpd="sng" algn="ctr">
              <a:noFill/>
              <a:prstDash val="solid"/>
            </a:ln>
            <a:effectLst/>
          </p:spPr>
        </p:sp>
        <p:sp>
          <p:nvSpPr>
            <p:cNvPr id="41" name="Rectangle 40"/>
            <p:cNvSpPr/>
            <p:nvPr/>
          </p:nvSpPr>
          <p:spPr>
            <a:xfrm>
              <a:off x="0" y="154682"/>
              <a:ext cx="2489339" cy="149360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rPr>
                <a:t>Compelling Case for Support</a:t>
              </a:r>
            </a:p>
          </p:txBody>
        </p:sp>
      </p:grpSp>
      <p:grpSp>
        <p:nvGrpSpPr>
          <p:cNvPr id="25" name="Group 24"/>
          <p:cNvGrpSpPr/>
          <p:nvPr/>
        </p:nvGrpSpPr>
        <p:grpSpPr>
          <a:xfrm>
            <a:off x="4807866" y="1839151"/>
            <a:ext cx="2489339" cy="1493603"/>
            <a:chOff x="2694809" y="136699"/>
            <a:chExt cx="2489339" cy="1493603"/>
          </a:xfrm>
        </p:grpSpPr>
        <p:sp>
          <p:nvSpPr>
            <p:cNvPr id="38" name="Rectangle 37"/>
            <p:cNvSpPr/>
            <p:nvPr/>
          </p:nvSpPr>
          <p:spPr>
            <a:xfrm>
              <a:off x="2694809" y="136699"/>
              <a:ext cx="2489339" cy="1493603"/>
            </a:xfrm>
            <a:prstGeom prst="rect">
              <a:avLst/>
            </a:prstGeom>
            <a:solidFill>
              <a:srgbClr val="FFD000"/>
            </a:solidFill>
            <a:ln w="25400" cap="flat" cmpd="sng" algn="ctr">
              <a:noFill/>
              <a:prstDash val="solid"/>
            </a:ln>
            <a:effectLst/>
          </p:spPr>
        </p:sp>
        <p:sp>
          <p:nvSpPr>
            <p:cNvPr id="39" name="Rectangle 38"/>
            <p:cNvSpPr/>
            <p:nvPr/>
          </p:nvSpPr>
          <p:spPr>
            <a:xfrm>
              <a:off x="2694809" y="136699"/>
              <a:ext cx="2489339" cy="149360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rPr>
                <a:t>Model Clubs</a:t>
              </a:r>
              <a:endParaRPr kumimoji="0" lang="en-US" sz="18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endParaRPr>
            </a:p>
          </p:txBody>
        </p:sp>
      </p:grpSp>
      <p:grpSp>
        <p:nvGrpSpPr>
          <p:cNvPr id="26" name="Group 25"/>
          <p:cNvGrpSpPr/>
          <p:nvPr/>
        </p:nvGrpSpPr>
        <p:grpSpPr>
          <a:xfrm>
            <a:off x="7526200" y="1764725"/>
            <a:ext cx="2489339" cy="1493603"/>
            <a:chOff x="5413143" y="62273"/>
            <a:chExt cx="2489339" cy="1493603"/>
          </a:xfrm>
        </p:grpSpPr>
        <p:sp>
          <p:nvSpPr>
            <p:cNvPr id="36" name="Rectangle 35"/>
            <p:cNvSpPr/>
            <p:nvPr/>
          </p:nvSpPr>
          <p:spPr>
            <a:xfrm>
              <a:off x="5413143" y="62273"/>
              <a:ext cx="2489339" cy="1493603"/>
            </a:xfrm>
            <a:prstGeom prst="rect">
              <a:avLst/>
            </a:prstGeom>
            <a:solidFill>
              <a:srgbClr val="002F87"/>
            </a:solidFill>
            <a:ln w="25400" cap="flat" cmpd="sng" algn="ctr">
              <a:noFill/>
              <a:prstDash val="solid"/>
            </a:ln>
            <a:effectLst/>
          </p:spPr>
        </p:sp>
        <p:sp>
          <p:nvSpPr>
            <p:cNvPr id="37" name="Rectangle 36"/>
            <p:cNvSpPr/>
            <p:nvPr/>
          </p:nvSpPr>
          <p:spPr>
            <a:xfrm>
              <a:off x="5413143" y="62273"/>
              <a:ext cx="2489339" cy="149360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rPr>
                <a:t>Special Recognition</a:t>
              </a:r>
              <a:endParaRPr kumimoji="0" lang="en-US" sz="18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endParaRPr>
            </a:p>
          </p:txBody>
        </p:sp>
      </p:grpSp>
      <p:grpSp>
        <p:nvGrpSpPr>
          <p:cNvPr id="27" name="Group 26"/>
          <p:cNvGrpSpPr/>
          <p:nvPr/>
        </p:nvGrpSpPr>
        <p:grpSpPr>
          <a:xfrm>
            <a:off x="2113057" y="3599671"/>
            <a:ext cx="2489339" cy="1493603"/>
            <a:chOff x="0" y="1897219"/>
            <a:chExt cx="2489339" cy="1493603"/>
          </a:xfrm>
        </p:grpSpPr>
        <p:sp>
          <p:nvSpPr>
            <p:cNvPr id="34" name="Rectangle 33"/>
            <p:cNvSpPr/>
            <p:nvPr/>
          </p:nvSpPr>
          <p:spPr>
            <a:xfrm>
              <a:off x="0" y="1897219"/>
              <a:ext cx="2489339" cy="1493603"/>
            </a:xfrm>
            <a:prstGeom prst="rect">
              <a:avLst/>
            </a:prstGeom>
            <a:solidFill>
              <a:srgbClr val="F65126"/>
            </a:solidFill>
            <a:ln w="25400" cap="flat" cmpd="sng" algn="ctr">
              <a:noFill/>
              <a:prstDash val="solid"/>
            </a:ln>
            <a:effectLst/>
          </p:spPr>
        </p:sp>
        <p:sp>
          <p:nvSpPr>
            <p:cNvPr id="35" name="Rectangle 34"/>
            <p:cNvSpPr/>
            <p:nvPr/>
          </p:nvSpPr>
          <p:spPr>
            <a:xfrm>
              <a:off x="0" y="1897219"/>
              <a:ext cx="2489339" cy="149360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rPr>
                <a:t>Participation of All Lions and </a:t>
              </a:r>
              <a:r>
                <a:rPr kumimoji="0" lang="en-US" sz="1800" b="1" i="0" u="none" strike="noStrike" kern="1200" cap="none" spc="0" normalizeH="0" baseline="0" noProof="0" dirty="0" smtClean="0">
                  <a:ln>
                    <a:noFill/>
                  </a:ln>
                  <a:solidFill>
                    <a:srgbClr val="F8F8F8"/>
                  </a:solidFill>
                  <a:effectLst/>
                  <a:uLnTx/>
                  <a:uFillTx/>
                  <a:latin typeface="Arial" panose="020B0604020202020204" pitchFamily="34" charset="0"/>
                  <a:cs typeface="Arial" panose="020B0604020202020204" pitchFamily="34" charset="0"/>
                </a:rPr>
                <a:t>Clubs</a:t>
              </a:r>
              <a:endParaRPr kumimoji="0" lang="en-US" sz="18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endParaRPr>
            </a:p>
          </p:txBody>
        </p:sp>
      </p:grpSp>
      <p:grpSp>
        <p:nvGrpSpPr>
          <p:cNvPr id="28" name="Group 27"/>
          <p:cNvGrpSpPr/>
          <p:nvPr/>
        </p:nvGrpSpPr>
        <p:grpSpPr>
          <a:xfrm>
            <a:off x="4821350" y="3599671"/>
            <a:ext cx="2534309" cy="1493603"/>
            <a:chOff x="2738273" y="1897219"/>
            <a:chExt cx="2534309" cy="1493603"/>
          </a:xfrm>
        </p:grpSpPr>
        <p:sp>
          <p:nvSpPr>
            <p:cNvPr id="32" name="Rectangle 31"/>
            <p:cNvSpPr/>
            <p:nvPr/>
          </p:nvSpPr>
          <p:spPr>
            <a:xfrm>
              <a:off x="2738273" y="1897219"/>
              <a:ext cx="2489339" cy="1493603"/>
            </a:xfrm>
            <a:prstGeom prst="rect">
              <a:avLst/>
            </a:prstGeom>
            <a:solidFill>
              <a:srgbClr val="00AF66"/>
            </a:solidFill>
            <a:ln w="25400" cap="flat" cmpd="sng" algn="ctr">
              <a:noFill/>
              <a:prstDash val="solid"/>
            </a:ln>
            <a:effectLst/>
          </p:spPr>
        </p:sp>
        <p:sp>
          <p:nvSpPr>
            <p:cNvPr id="33" name="Rectangle 32"/>
            <p:cNvSpPr/>
            <p:nvPr/>
          </p:nvSpPr>
          <p:spPr>
            <a:xfrm>
              <a:off x="2739779" y="1897219"/>
              <a:ext cx="2532803" cy="149360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Lead, Major, Corporate, Foundation, Government, </a:t>
              </a:r>
              <a:r>
                <a:rPr kumimoji="0" lang="en-US" sz="1800" b="1" i="0" u="none" strike="noStrike" kern="120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rPr>
                <a:t>&amp; non-Lion </a:t>
              </a:r>
              <a:r>
                <a:rPr kumimoji="0" lang="en-US" sz="1800" b="1"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individual gifts</a:t>
              </a:r>
            </a:p>
          </p:txBody>
        </p:sp>
      </p:grpSp>
      <p:grpSp>
        <p:nvGrpSpPr>
          <p:cNvPr id="29" name="Group 28"/>
          <p:cNvGrpSpPr/>
          <p:nvPr/>
        </p:nvGrpSpPr>
        <p:grpSpPr>
          <a:xfrm>
            <a:off x="7589603" y="3599671"/>
            <a:ext cx="2489339" cy="1493603"/>
            <a:chOff x="5476546" y="1897219"/>
            <a:chExt cx="2489339" cy="1493603"/>
          </a:xfrm>
        </p:grpSpPr>
        <p:sp>
          <p:nvSpPr>
            <p:cNvPr id="30" name="Rectangle 29"/>
            <p:cNvSpPr/>
            <p:nvPr/>
          </p:nvSpPr>
          <p:spPr>
            <a:xfrm>
              <a:off x="5476546" y="1897219"/>
              <a:ext cx="2489339" cy="1493603"/>
            </a:xfrm>
            <a:prstGeom prst="rect">
              <a:avLst/>
            </a:prstGeom>
            <a:solidFill>
              <a:srgbClr val="00A7DC"/>
            </a:solidFill>
            <a:ln w="25400" cap="flat" cmpd="sng" algn="ctr">
              <a:noFill/>
              <a:prstDash val="solid"/>
            </a:ln>
            <a:effectLst/>
          </p:spPr>
        </p:sp>
        <p:sp>
          <p:nvSpPr>
            <p:cNvPr id="31" name="Rectangle 30"/>
            <p:cNvSpPr/>
            <p:nvPr/>
          </p:nvSpPr>
          <p:spPr>
            <a:xfrm>
              <a:off x="5476546" y="1897219"/>
              <a:ext cx="2489339" cy="149360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rPr>
                <a:t>Goal-Setting</a:t>
              </a:r>
              <a:endParaRPr kumimoji="0" lang="en-US" sz="18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0092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AC2DAB3-8407-43E8-A5A4-6C2382F2665D}"/>
              </a:ext>
            </a:extLst>
          </p:cNvPr>
          <p:cNvSpPr>
            <a:spLocks noGrp="1"/>
          </p:cNvSpPr>
          <p:nvPr>
            <p:ph type="title"/>
          </p:nvPr>
        </p:nvSpPr>
        <p:spPr/>
        <p:txBody>
          <a:bodyPr>
            <a:normAutofit fontScale="90000"/>
          </a:bodyPr>
          <a:lstStyle/>
          <a:p>
            <a:r>
              <a:rPr lang="en-US" dirty="0" smtClean="0"/>
              <a:t>A Strong Case for Support</a:t>
            </a:r>
            <a:endParaRPr lang="en-US" dirty="0"/>
          </a:p>
        </p:txBody>
      </p:sp>
      <p:sp>
        <p:nvSpPr>
          <p:cNvPr id="46" name="Rounded Rectangle 45"/>
          <p:cNvSpPr/>
          <p:nvPr/>
        </p:nvSpPr>
        <p:spPr bwMode="auto">
          <a:xfrm>
            <a:off x="329046" y="3445756"/>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en-US" sz="2000" b="0" i="0" u="none" strike="noStrike" kern="0" cap="none" spc="0" normalizeH="0" baseline="0" noProof="0" dirty="0" smtClean="0">
                <a:ln>
                  <a:noFill/>
                </a:ln>
                <a:solidFill>
                  <a:srgbClr val="0A5496"/>
                </a:solidFill>
                <a:effectLst/>
                <a:uLnTx/>
                <a:uFillTx/>
                <a:latin typeface="Segoe UI Semibold"/>
                <a:ea typeface="ヒラギノ角ゴ Pro W3" pitchFamily="84" charset="-128"/>
              </a:rPr>
              <a:t>A World in Need</a:t>
            </a:r>
          </a:p>
        </p:txBody>
      </p:sp>
      <p:sp>
        <p:nvSpPr>
          <p:cNvPr id="47" name="Rounded Rectangle 46"/>
          <p:cNvSpPr/>
          <p:nvPr/>
        </p:nvSpPr>
        <p:spPr bwMode="auto">
          <a:xfrm>
            <a:off x="2119746" y="3410482"/>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en-US" sz="2000" b="0" i="0" u="none" strike="noStrike" kern="0" cap="none" spc="0" normalizeH="0" baseline="0" noProof="0" dirty="0" smtClean="0">
                <a:ln>
                  <a:noFill/>
                </a:ln>
                <a:solidFill>
                  <a:srgbClr val="0A5496"/>
                </a:solidFill>
                <a:effectLst/>
                <a:uLnTx/>
                <a:uFillTx/>
                <a:latin typeface="Segoe UI Semibold"/>
                <a:ea typeface="ヒラギノ角ゴ Pro W3" pitchFamily="84" charset="-128"/>
              </a:rPr>
              <a:t>Our Story</a:t>
            </a:r>
          </a:p>
        </p:txBody>
      </p:sp>
      <p:sp>
        <p:nvSpPr>
          <p:cNvPr id="48" name="Rounded Rectangle 47"/>
          <p:cNvSpPr/>
          <p:nvPr/>
        </p:nvSpPr>
        <p:spPr bwMode="auto">
          <a:xfrm>
            <a:off x="3948545" y="3445757"/>
            <a:ext cx="1404503"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en-US" sz="2000" b="0" i="0" u="none" strike="noStrike" kern="0" cap="none" spc="0" normalizeH="0" baseline="0" noProof="0" dirty="0" smtClean="0">
                <a:ln>
                  <a:noFill/>
                </a:ln>
                <a:solidFill>
                  <a:srgbClr val="0A5496"/>
                </a:solidFill>
                <a:effectLst/>
                <a:uLnTx/>
                <a:uFillTx/>
                <a:latin typeface="Segoe UI Semibold"/>
                <a:ea typeface="ヒラギノ角ゴ Pro W3" pitchFamily="84" charset="-128"/>
              </a:rPr>
              <a:t>Lions Respond</a:t>
            </a:r>
          </a:p>
        </p:txBody>
      </p:sp>
      <p:sp>
        <p:nvSpPr>
          <p:cNvPr id="49" name="Rounded Rectangle 48"/>
          <p:cNvSpPr/>
          <p:nvPr/>
        </p:nvSpPr>
        <p:spPr bwMode="auto">
          <a:xfrm>
            <a:off x="5952696" y="3398612"/>
            <a:ext cx="3758045"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en-US" sz="2400" b="0" i="0" u="none" strike="noStrike" kern="0" cap="none" spc="0" normalizeH="0" baseline="0" noProof="0" dirty="0" smtClean="0">
                <a:ln>
                  <a:noFill/>
                </a:ln>
                <a:solidFill>
                  <a:srgbClr val="0A5496"/>
                </a:solidFill>
                <a:effectLst/>
                <a:uLnTx/>
                <a:uFillTx/>
                <a:latin typeface="Segoe UI Semibold"/>
                <a:ea typeface="ヒラギノ角ゴ Pro W3" pitchFamily="84" charset="-128"/>
              </a:rPr>
              <a:t>Fight Diabetes</a:t>
            </a:r>
          </a:p>
        </p:txBody>
      </p:sp>
      <p:sp>
        <p:nvSpPr>
          <p:cNvPr id="50" name="Rounded Rectangle 49"/>
          <p:cNvSpPr/>
          <p:nvPr/>
        </p:nvSpPr>
        <p:spPr bwMode="auto">
          <a:xfrm>
            <a:off x="5904698" y="5363215"/>
            <a:ext cx="3758045"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en-US" sz="2400" b="0" i="0" u="none" strike="noStrike" kern="0" cap="none" spc="0" normalizeH="0" baseline="0" noProof="0" dirty="0" smtClean="0">
                <a:ln>
                  <a:noFill/>
                </a:ln>
                <a:solidFill>
                  <a:srgbClr val="0A5496"/>
                </a:solidFill>
                <a:effectLst/>
                <a:uLnTx/>
                <a:uFillTx/>
                <a:latin typeface="Segoe UI Semibold"/>
                <a:ea typeface="ヒラギノ角ゴ Pro W3" pitchFamily="84" charset="-128"/>
              </a:rPr>
              <a:t>Expand Global Causes</a:t>
            </a:r>
          </a:p>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en-US" sz="2000" b="0" i="1" u="none" strike="noStrike" kern="0" cap="none" spc="0" normalizeH="0" baseline="0" noProof="0" dirty="0" smtClean="0">
                <a:ln>
                  <a:noFill/>
                </a:ln>
                <a:solidFill>
                  <a:srgbClr val="0A5496"/>
                </a:solidFill>
                <a:effectLst/>
                <a:uLnTx/>
                <a:uFillTx/>
                <a:latin typeface="Segoe UI Semibold"/>
                <a:ea typeface="ヒラギノ角ゴ Pro W3" pitchFamily="84" charset="-128"/>
              </a:rPr>
              <a:t>Hunger, Environment, Childhood Cancer</a:t>
            </a:r>
          </a:p>
        </p:txBody>
      </p:sp>
      <p:sp>
        <p:nvSpPr>
          <p:cNvPr id="51" name="Rounded Rectangle 50"/>
          <p:cNvSpPr/>
          <p:nvPr/>
        </p:nvSpPr>
        <p:spPr bwMode="auto">
          <a:xfrm>
            <a:off x="10067142" y="3398612"/>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en-US" sz="2000" b="0" i="0" u="none" strike="noStrike" kern="0" cap="none" spc="0" normalizeH="0" baseline="0" noProof="0" dirty="0" smtClean="0">
                <a:ln>
                  <a:noFill/>
                </a:ln>
                <a:solidFill>
                  <a:srgbClr val="0A5496"/>
                </a:solidFill>
                <a:effectLst/>
                <a:uLnTx/>
                <a:uFillTx/>
                <a:latin typeface="Segoe UI Semibold"/>
                <a:ea typeface="ヒラギノ角ゴ Pro W3" pitchFamily="84" charset="-128"/>
              </a:rPr>
              <a:t>Call to Action</a:t>
            </a:r>
          </a:p>
        </p:txBody>
      </p:sp>
      <p:cxnSp>
        <p:nvCxnSpPr>
          <p:cNvPr id="54" name="Straight Arrow Connector 53"/>
          <p:cNvCxnSpPr/>
          <p:nvPr/>
        </p:nvCxnSpPr>
        <p:spPr bwMode="auto">
          <a:xfrm>
            <a:off x="3386394" y="4039451"/>
            <a:ext cx="531799" cy="0"/>
          </a:xfrm>
          <a:prstGeom prst="straightConnector1">
            <a:avLst/>
          </a:prstGeom>
          <a:noFill/>
          <a:ln w="9525" cap="flat" cmpd="sng" algn="ctr">
            <a:solidFill>
              <a:srgbClr val="0A5496"/>
            </a:solidFill>
            <a:prstDash val="solid"/>
            <a:headEnd type="none" w="med" len="med"/>
            <a:tailEnd type="triangle"/>
          </a:ln>
          <a:effectLst/>
        </p:spPr>
      </p:cxnSp>
      <p:cxnSp>
        <p:nvCxnSpPr>
          <p:cNvPr id="55" name="Straight Arrow Connector 54"/>
          <p:cNvCxnSpPr/>
          <p:nvPr/>
        </p:nvCxnSpPr>
        <p:spPr bwMode="auto">
          <a:xfrm>
            <a:off x="5372899" y="4016266"/>
            <a:ext cx="531799" cy="0"/>
          </a:xfrm>
          <a:prstGeom prst="straightConnector1">
            <a:avLst/>
          </a:prstGeom>
          <a:noFill/>
          <a:ln w="9525" cap="flat" cmpd="sng" algn="ctr">
            <a:solidFill>
              <a:srgbClr val="0A5496"/>
            </a:solidFill>
            <a:prstDash val="solid"/>
            <a:headEnd type="none" w="med" len="med"/>
            <a:tailEnd type="triangle"/>
          </a:ln>
          <a:effectLst/>
        </p:spPr>
      </p:cxnSp>
      <p:cxnSp>
        <p:nvCxnSpPr>
          <p:cNvPr id="56" name="Straight Arrow Connector 55"/>
          <p:cNvCxnSpPr/>
          <p:nvPr/>
        </p:nvCxnSpPr>
        <p:spPr bwMode="auto">
          <a:xfrm>
            <a:off x="9710741" y="4004394"/>
            <a:ext cx="356401" cy="0"/>
          </a:xfrm>
          <a:prstGeom prst="straightConnector1">
            <a:avLst/>
          </a:prstGeom>
          <a:noFill/>
          <a:ln w="9525" cap="flat" cmpd="sng" algn="ctr">
            <a:solidFill>
              <a:srgbClr val="0A5496"/>
            </a:solidFill>
            <a:prstDash val="solid"/>
            <a:headEnd type="none" w="med" len="med"/>
            <a:tailEnd type="triangle"/>
          </a:ln>
          <a:effectLst/>
        </p:spPr>
      </p:cxnSp>
      <p:sp>
        <p:nvSpPr>
          <p:cNvPr id="57" name="Plus 56"/>
          <p:cNvSpPr/>
          <p:nvPr/>
        </p:nvSpPr>
        <p:spPr bwMode="auto">
          <a:xfrm>
            <a:off x="7443354" y="4732192"/>
            <a:ext cx="496346" cy="509010"/>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smtClean="0">
              <a:solidFill>
                <a:srgbClr val="404040"/>
              </a:solidFill>
              <a:ea typeface="ヒラギノ角ゴ Pro W3" pitchFamily="84" charset="-128"/>
            </a:endParaRPr>
          </a:p>
        </p:txBody>
      </p:sp>
      <p:sp>
        <p:nvSpPr>
          <p:cNvPr id="58" name="Plus 57"/>
          <p:cNvSpPr/>
          <p:nvPr/>
        </p:nvSpPr>
        <p:spPr bwMode="auto">
          <a:xfrm>
            <a:off x="7443354" y="2710970"/>
            <a:ext cx="496346" cy="509010"/>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smtClean="0">
              <a:solidFill>
                <a:srgbClr val="404040"/>
              </a:solidFill>
              <a:ea typeface="ヒラギノ角ゴ Pro W3" pitchFamily="84" charset="-128"/>
            </a:endParaRPr>
          </a:p>
        </p:txBody>
      </p:sp>
      <p:sp>
        <p:nvSpPr>
          <p:cNvPr id="73" name="Rounded Rectangle 72"/>
          <p:cNvSpPr/>
          <p:nvPr/>
        </p:nvSpPr>
        <p:spPr bwMode="auto">
          <a:xfrm>
            <a:off x="5904698" y="1352150"/>
            <a:ext cx="3758045"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en-US" sz="2400" b="0" i="0" u="none" strike="noStrike" kern="0" cap="none" spc="0" normalizeH="0" baseline="0" noProof="0" dirty="0" smtClean="0">
                <a:ln>
                  <a:noFill/>
                </a:ln>
                <a:solidFill>
                  <a:srgbClr val="0A5496"/>
                </a:solidFill>
                <a:effectLst/>
                <a:uLnTx/>
                <a:uFillTx/>
                <a:latin typeface="Segoe UI Semibold"/>
                <a:ea typeface="ヒラギノ角ゴ Pro W3" pitchFamily="84" charset="-128"/>
              </a:rPr>
              <a:t>Increase Service Impact</a:t>
            </a:r>
          </a:p>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en-US" sz="2000" b="0" i="1" u="none" strike="noStrike" kern="0" cap="none" spc="0" normalizeH="0" baseline="0" noProof="0" dirty="0" smtClean="0">
                <a:ln>
                  <a:noFill/>
                </a:ln>
                <a:solidFill>
                  <a:srgbClr val="0A5496"/>
                </a:solidFill>
                <a:effectLst/>
                <a:uLnTx/>
                <a:uFillTx/>
                <a:latin typeface="Segoe UI Semibold"/>
                <a:ea typeface="ヒラギノ角ゴ Pro W3" pitchFamily="84" charset="-128"/>
              </a:rPr>
              <a:t>Youth, Vision, Disaster, Humanitarian</a:t>
            </a:r>
          </a:p>
        </p:txBody>
      </p:sp>
      <p:cxnSp>
        <p:nvCxnSpPr>
          <p:cNvPr id="18" name="Straight Arrow Connector 17"/>
          <p:cNvCxnSpPr/>
          <p:nvPr/>
        </p:nvCxnSpPr>
        <p:spPr bwMode="auto">
          <a:xfrm>
            <a:off x="1595694" y="4039451"/>
            <a:ext cx="531799" cy="0"/>
          </a:xfrm>
          <a:prstGeom prst="straightConnector1">
            <a:avLst/>
          </a:prstGeom>
          <a:noFill/>
          <a:ln w="9525" cap="flat" cmpd="sng" algn="ctr">
            <a:solidFill>
              <a:srgbClr val="0A5496"/>
            </a:solidFill>
            <a:prstDash val="solid"/>
            <a:headEnd type="none" w="med" len="med"/>
            <a:tailEnd type="triangle"/>
          </a:ln>
          <a:effectLst/>
        </p:spPr>
      </p:cxnSp>
    </p:spTree>
    <p:extLst>
      <p:ext uri="{BB962C8B-B14F-4D97-AF65-F5344CB8AC3E}">
        <p14:creationId xmlns:p14="http://schemas.microsoft.com/office/powerpoint/2010/main" val="5849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546" y="197233"/>
            <a:ext cx="5889570" cy="989850"/>
          </a:xfrm>
        </p:spPr>
        <p:txBody>
          <a:bodyPr>
            <a:normAutofit/>
          </a:bodyPr>
          <a:lstStyle/>
          <a:p>
            <a:r>
              <a:rPr lang="en-US" dirty="0" smtClean="0"/>
              <a:t>LCIF’s Journey</a:t>
            </a:r>
            <a:endParaRPr lang="en-US" dirty="0"/>
          </a:p>
        </p:txBody>
      </p:sp>
      <p:sp>
        <p:nvSpPr>
          <p:cNvPr id="4" name="Content Placeholder 3"/>
          <p:cNvSpPr>
            <a:spLocks noGrp="1"/>
          </p:cNvSpPr>
          <p:nvPr>
            <p:ph idx="1"/>
          </p:nvPr>
        </p:nvSpPr>
        <p:spPr>
          <a:xfrm>
            <a:off x="2032000" y="3081867"/>
            <a:ext cx="7996420" cy="3776133"/>
          </a:xfrm>
        </p:spPr>
        <p:txBody>
          <a:bodyPr numCol="2">
            <a:noAutofit/>
          </a:bodyPr>
          <a:lstStyle/>
          <a:p>
            <a:r>
              <a:rPr lang="en-US" sz="2200" dirty="0" smtClean="0"/>
              <a:t>Singular </a:t>
            </a:r>
            <a:r>
              <a:rPr lang="en-US" sz="2200" dirty="0"/>
              <a:t>f</a:t>
            </a:r>
            <a:r>
              <a:rPr lang="en-US" sz="2200" dirty="0" smtClean="0"/>
              <a:t>ocus</a:t>
            </a:r>
          </a:p>
          <a:p>
            <a:r>
              <a:rPr lang="en-US" sz="2200" dirty="0" smtClean="0"/>
              <a:t>A case for sight</a:t>
            </a:r>
          </a:p>
          <a:p>
            <a:r>
              <a:rPr lang="en-US" sz="2200" dirty="0" smtClean="0"/>
              <a:t>Fundraising for non-sight causes on separate track</a:t>
            </a:r>
          </a:p>
          <a:p>
            <a:r>
              <a:rPr lang="en-US" sz="2200" dirty="0" smtClean="0"/>
              <a:t>Post-campaign fundraising falls to lower levels </a:t>
            </a:r>
          </a:p>
          <a:p>
            <a:endParaRPr lang="en-US" sz="2200" dirty="0" smtClean="0"/>
          </a:p>
          <a:p>
            <a:endParaRPr lang="en-US" sz="2200" dirty="0"/>
          </a:p>
          <a:p>
            <a:pPr marL="0" indent="0">
              <a:buNone/>
            </a:pPr>
            <a:endParaRPr lang="en-US" sz="2200" dirty="0" smtClean="0"/>
          </a:p>
          <a:p>
            <a:r>
              <a:rPr lang="en-US" sz="2200" dirty="0" smtClean="0"/>
              <a:t>Expanded focus</a:t>
            </a:r>
          </a:p>
          <a:p>
            <a:r>
              <a:rPr lang="en-US" sz="2200" dirty="0" smtClean="0"/>
              <a:t>A unifying case</a:t>
            </a:r>
          </a:p>
          <a:p>
            <a:r>
              <a:rPr lang="en-US" sz="2200" dirty="0" smtClean="0"/>
              <a:t>Fundraising inclusive of all LCIF causes</a:t>
            </a:r>
          </a:p>
          <a:p>
            <a:r>
              <a:rPr lang="en-US" sz="2200" dirty="0"/>
              <a:t>P</a:t>
            </a:r>
            <a:r>
              <a:rPr lang="en-US" sz="2200" dirty="0" smtClean="0"/>
              <a:t>ost-campaign fundraising remains at increased levels – a tipping </a:t>
            </a:r>
            <a:r>
              <a:rPr lang="en-US" sz="2200" dirty="0"/>
              <a:t>point </a:t>
            </a:r>
            <a:r>
              <a:rPr lang="en-US" sz="2200" dirty="0" smtClean="0"/>
              <a:t>for LCIF</a:t>
            </a:r>
          </a:p>
          <a:p>
            <a:r>
              <a:rPr lang="en-US" sz="2200" dirty="0" smtClean="0"/>
              <a:t>A culture-revolutionizing perspective</a:t>
            </a:r>
          </a:p>
        </p:txBody>
      </p:sp>
      <p:pic>
        <p:nvPicPr>
          <p:cNvPr id="6" name="Picture 5"/>
          <p:cNvPicPr>
            <a:picLocks noChangeAspect="1"/>
          </p:cNvPicPr>
          <p:nvPr/>
        </p:nvPicPr>
        <p:blipFill>
          <a:blip r:embed="rId3"/>
          <a:stretch>
            <a:fillRect/>
          </a:stretch>
        </p:blipFill>
        <p:spPr>
          <a:xfrm>
            <a:off x="6283147" y="1194667"/>
            <a:ext cx="2544969" cy="1710785"/>
          </a:xfrm>
          <a:prstGeom prst="rect">
            <a:avLst/>
          </a:prstGeom>
        </p:spPr>
      </p:pic>
      <p:cxnSp>
        <p:nvCxnSpPr>
          <p:cNvPr id="8" name="Straight Connector 7"/>
          <p:cNvCxnSpPr/>
          <p:nvPr/>
        </p:nvCxnSpPr>
        <p:spPr>
          <a:xfrm>
            <a:off x="5883331" y="1611583"/>
            <a:ext cx="0" cy="471301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852" y="1190584"/>
            <a:ext cx="2843602" cy="1710785"/>
          </a:xfrm>
          <a:prstGeom prst="rect">
            <a:avLst/>
          </a:prstGeom>
        </p:spPr>
      </p:pic>
    </p:spTree>
    <p:extLst>
      <p:ext uri="{BB962C8B-B14F-4D97-AF65-F5344CB8AC3E}">
        <p14:creationId xmlns:p14="http://schemas.microsoft.com/office/powerpoint/2010/main" val="411714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2507" y="2688609"/>
            <a:ext cx="5923129"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Our Global Causes</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48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64" y="2072594"/>
            <a:ext cx="4297266" cy="2863053"/>
          </a:xfrm>
          <a:prstGeom prst="rect">
            <a:avLst/>
          </a:prstGeom>
        </p:spPr>
      </p:pic>
      <p:sp>
        <p:nvSpPr>
          <p:cNvPr id="2" name="Title 1"/>
          <p:cNvSpPr>
            <a:spLocks noGrp="1"/>
          </p:cNvSpPr>
          <p:nvPr>
            <p:ph type="title"/>
          </p:nvPr>
        </p:nvSpPr>
        <p:spPr/>
        <p:txBody>
          <a:bodyPr>
            <a:normAutofit fontScale="90000"/>
          </a:bodyPr>
          <a:lstStyle/>
          <a:p>
            <a:r>
              <a:rPr lang="en-US" dirty="0" smtClean="0"/>
              <a:t>A World in Need</a:t>
            </a:r>
            <a:endParaRPr lang="en-US" dirty="0"/>
          </a:p>
        </p:txBody>
      </p:sp>
      <p:sp>
        <p:nvSpPr>
          <p:cNvPr id="4" name="Rectangle 3">
            <a:extLst>
              <a:ext uri="{FF2B5EF4-FFF2-40B4-BE49-F238E27FC236}">
                <a16:creationId xmlns="" xmlns:a16="http://schemas.microsoft.com/office/drawing/2014/main" id="{6412B7E0-A5FB-4DCB-8B39-F91989C0F738}"/>
              </a:ext>
            </a:extLst>
          </p:cNvPr>
          <p:cNvSpPr/>
          <p:nvPr/>
        </p:nvSpPr>
        <p:spPr bwMode="auto">
          <a:xfrm>
            <a:off x="3807360" y="1539764"/>
            <a:ext cx="1913860" cy="186245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en-US" sz="2400" b="0" i="0" u="none" strike="noStrike" cap="none" normalizeH="0" dirty="0" smtClean="0">
                <a:ln>
                  <a:noFill/>
                </a:ln>
                <a:solidFill>
                  <a:schemeClr val="bg1"/>
                </a:solidFill>
                <a:effectLst/>
                <a:ea typeface="ヒラギノ角ゴ Pro W3" pitchFamily="84" charset="-128"/>
              </a:rPr>
              <a:t>253 million blind or visually impaired</a:t>
            </a:r>
            <a:endParaRPr kumimoji="0" lang="en-US" sz="2400" b="0" i="0" u="none" strike="noStrike" cap="none" normalizeH="0" dirty="0">
              <a:ln>
                <a:noFill/>
              </a:ln>
              <a:solidFill>
                <a:schemeClr val="bg1"/>
              </a:solidFill>
              <a:effectLst/>
              <a:ea typeface="ヒラギノ角ゴ Pro W3" pitchFamily="84" charset="-128"/>
            </a:endParaRPr>
          </a:p>
        </p:txBody>
      </p:sp>
      <p:sp>
        <p:nvSpPr>
          <p:cNvPr id="5" name="Rectangle 4">
            <a:extLst>
              <a:ext uri="{FF2B5EF4-FFF2-40B4-BE49-F238E27FC236}">
                <a16:creationId xmlns="" xmlns:a16="http://schemas.microsoft.com/office/drawing/2014/main" id="{6412B7E0-A5FB-4DCB-8B39-F91989C0F738}"/>
              </a:ext>
            </a:extLst>
          </p:cNvPr>
          <p:cNvSpPr/>
          <p:nvPr/>
        </p:nvSpPr>
        <p:spPr bwMode="auto">
          <a:xfrm>
            <a:off x="8059807" y="1539763"/>
            <a:ext cx="1881831" cy="186245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en-US" sz="2400" b="0" i="0" u="none" strike="noStrike" cap="none" normalizeH="0" dirty="0" smtClean="0">
                <a:ln>
                  <a:noFill/>
                </a:ln>
                <a:solidFill>
                  <a:schemeClr val="bg1"/>
                </a:solidFill>
                <a:effectLst/>
                <a:ea typeface="ヒラギノ角ゴ Pro W3" pitchFamily="84" charset="-128"/>
              </a:rPr>
              <a:t>15% annual increase in natural disasters</a:t>
            </a:r>
            <a:endParaRPr kumimoji="0" lang="en-US" sz="2400" b="0" i="0" u="none" strike="noStrike" cap="none" normalizeH="0" dirty="0">
              <a:ln>
                <a:noFill/>
              </a:ln>
              <a:solidFill>
                <a:schemeClr val="bg1"/>
              </a:solidFill>
              <a:effectLst/>
              <a:ea typeface="ヒラギノ角ゴ Pro W3" pitchFamily="84" charset="-128"/>
            </a:endParaRPr>
          </a:p>
        </p:txBody>
      </p:sp>
      <p:sp>
        <p:nvSpPr>
          <p:cNvPr id="6" name="Rectangle 5">
            <a:extLst>
              <a:ext uri="{FF2B5EF4-FFF2-40B4-BE49-F238E27FC236}">
                <a16:creationId xmlns="" xmlns:a16="http://schemas.microsoft.com/office/drawing/2014/main" id="{6412B7E0-A5FB-4DCB-8B39-F91989C0F738}"/>
              </a:ext>
            </a:extLst>
          </p:cNvPr>
          <p:cNvSpPr/>
          <p:nvPr/>
        </p:nvSpPr>
        <p:spPr bwMode="auto">
          <a:xfrm>
            <a:off x="5947695" y="1539764"/>
            <a:ext cx="1913860" cy="1862452"/>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en-US" sz="2400" b="0" i="0" u="none" strike="noStrike" cap="none" normalizeH="0" dirty="0" smtClean="0">
                <a:ln>
                  <a:noFill/>
                </a:ln>
                <a:solidFill>
                  <a:schemeClr val="tx2"/>
                </a:solidFill>
                <a:effectLst/>
                <a:ea typeface="ヒラギノ角ゴ Pro W3" pitchFamily="84" charset="-128"/>
              </a:rPr>
              <a:t>245 people lost every day </a:t>
            </a:r>
            <a:r>
              <a:rPr lang="en-US" sz="2400" dirty="0" smtClean="0">
                <a:solidFill>
                  <a:schemeClr val="tx2"/>
                </a:solidFill>
                <a:ea typeface="ヒラギノ角ゴ Pro W3" pitchFamily="84" charset="-128"/>
              </a:rPr>
              <a:t>to </a:t>
            </a:r>
            <a:r>
              <a:rPr kumimoji="0" lang="en-US" sz="2400" b="0" i="0" u="none" strike="noStrike" cap="none" normalizeH="0" dirty="0" smtClean="0">
                <a:ln>
                  <a:noFill/>
                </a:ln>
                <a:solidFill>
                  <a:schemeClr val="tx2"/>
                </a:solidFill>
                <a:effectLst/>
                <a:ea typeface="ヒラギノ角ゴ Pro W3" pitchFamily="84" charset="-128"/>
              </a:rPr>
              <a:t>measles</a:t>
            </a:r>
            <a:endParaRPr kumimoji="0" lang="en-US" sz="2400" b="0" i="0" u="none" strike="noStrike" cap="none" normalizeH="0" dirty="0">
              <a:ln>
                <a:noFill/>
              </a:ln>
              <a:solidFill>
                <a:schemeClr val="tx2"/>
              </a:solidFill>
              <a:effectLst/>
              <a:ea typeface="ヒラギノ角ゴ Pro W3" pitchFamily="84" charset="-128"/>
            </a:endParaRPr>
          </a:p>
        </p:txBody>
      </p:sp>
      <p:sp>
        <p:nvSpPr>
          <p:cNvPr id="7" name="Rectangle 6">
            <a:extLst>
              <a:ext uri="{FF2B5EF4-FFF2-40B4-BE49-F238E27FC236}">
                <a16:creationId xmlns="" xmlns:a16="http://schemas.microsoft.com/office/drawing/2014/main" id="{6412B7E0-A5FB-4DCB-8B39-F91989C0F738}"/>
              </a:ext>
            </a:extLst>
          </p:cNvPr>
          <p:cNvSpPr/>
          <p:nvPr/>
        </p:nvSpPr>
        <p:spPr bwMode="auto">
          <a:xfrm>
            <a:off x="10109360" y="1539762"/>
            <a:ext cx="1881831" cy="1862451"/>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en-US" sz="2400" b="0" i="0" u="none" strike="noStrike" cap="none" normalizeH="0" dirty="0" smtClean="0">
                <a:ln>
                  <a:noFill/>
                </a:ln>
                <a:solidFill>
                  <a:schemeClr val="tx2"/>
                </a:solidFill>
                <a:effectLst/>
                <a:ea typeface="ヒラギノ角ゴ Pro W3" pitchFamily="84" charset="-128"/>
              </a:rPr>
              <a:t>2/3 of children impacted by bullying</a:t>
            </a:r>
            <a:endParaRPr kumimoji="0" lang="en-US" sz="2400" b="0" i="0" u="none" strike="noStrike" cap="none" normalizeH="0" dirty="0">
              <a:ln>
                <a:noFill/>
              </a:ln>
              <a:solidFill>
                <a:schemeClr val="tx2"/>
              </a:solidFill>
              <a:effectLst/>
              <a:ea typeface="ヒラギノ角ゴ Pro W3" pitchFamily="84" charset="-128"/>
            </a:endParaRPr>
          </a:p>
        </p:txBody>
      </p:sp>
      <p:sp>
        <p:nvSpPr>
          <p:cNvPr id="8" name="Rectangle 7">
            <a:extLst>
              <a:ext uri="{FF2B5EF4-FFF2-40B4-BE49-F238E27FC236}">
                <a16:creationId xmlns="" xmlns:a16="http://schemas.microsoft.com/office/drawing/2014/main" id="{6412B7E0-A5FB-4DCB-8B39-F91989C0F738}"/>
              </a:ext>
            </a:extLst>
          </p:cNvPr>
          <p:cNvSpPr/>
          <p:nvPr/>
        </p:nvSpPr>
        <p:spPr bwMode="auto">
          <a:xfrm>
            <a:off x="3828625" y="3606026"/>
            <a:ext cx="1913860" cy="1862451"/>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en-US" sz="2400" b="0" i="0" u="none" strike="noStrike" cap="none" normalizeH="0" dirty="0" smtClean="0">
                <a:ln>
                  <a:noFill/>
                </a:ln>
                <a:solidFill>
                  <a:schemeClr val="tx2"/>
                </a:solidFill>
                <a:effectLst/>
                <a:ea typeface="ヒラギノ角ゴ Pro W3" pitchFamily="84" charset="-128"/>
              </a:rPr>
              <a:t>400 million  people with diabetes</a:t>
            </a:r>
            <a:endParaRPr kumimoji="0" lang="en-US" sz="2400" b="0" i="0" u="none" strike="noStrike" cap="none" normalizeH="0" dirty="0">
              <a:ln>
                <a:noFill/>
              </a:ln>
              <a:solidFill>
                <a:schemeClr val="tx2"/>
              </a:solidFill>
              <a:effectLst/>
              <a:ea typeface="ヒラギノ角ゴ Pro W3" pitchFamily="84" charset="-128"/>
            </a:endParaRPr>
          </a:p>
        </p:txBody>
      </p:sp>
      <p:sp>
        <p:nvSpPr>
          <p:cNvPr id="9" name="Rectangle 8">
            <a:extLst>
              <a:ext uri="{FF2B5EF4-FFF2-40B4-BE49-F238E27FC236}">
                <a16:creationId xmlns="" xmlns:a16="http://schemas.microsoft.com/office/drawing/2014/main" id="{6412B7E0-A5FB-4DCB-8B39-F91989C0F738}"/>
              </a:ext>
            </a:extLst>
          </p:cNvPr>
          <p:cNvSpPr/>
          <p:nvPr/>
        </p:nvSpPr>
        <p:spPr bwMode="auto">
          <a:xfrm>
            <a:off x="5968960" y="3606026"/>
            <a:ext cx="1913860" cy="186245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en-US" sz="2400" b="0" i="0" u="none" strike="noStrike" cap="none" normalizeH="0" dirty="0" smtClean="0">
                <a:ln>
                  <a:noFill/>
                </a:ln>
                <a:solidFill>
                  <a:schemeClr val="bg1"/>
                </a:solidFill>
                <a:effectLst/>
                <a:ea typeface="ヒラギノ角ゴ Pro W3" pitchFamily="84" charset="-128"/>
              </a:rPr>
              <a:t>800 million people go to bed hungry</a:t>
            </a:r>
            <a:endParaRPr kumimoji="0" lang="en-US" sz="2400" b="0" i="0" u="none" strike="noStrike" cap="none" normalizeH="0" dirty="0">
              <a:ln>
                <a:noFill/>
              </a:ln>
              <a:solidFill>
                <a:schemeClr val="bg1"/>
              </a:solidFill>
              <a:effectLst/>
              <a:ea typeface="ヒラギノ角ゴ Pro W3" pitchFamily="84" charset="-128"/>
            </a:endParaRPr>
          </a:p>
        </p:txBody>
      </p:sp>
      <p:sp>
        <p:nvSpPr>
          <p:cNvPr id="10" name="Rectangle 9">
            <a:extLst>
              <a:ext uri="{FF2B5EF4-FFF2-40B4-BE49-F238E27FC236}">
                <a16:creationId xmlns="" xmlns:a16="http://schemas.microsoft.com/office/drawing/2014/main" id="{6412B7E0-A5FB-4DCB-8B39-F91989C0F738}"/>
              </a:ext>
            </a:extLst>
          </p:cNvPr>
          <p:cNvSpPr/>
          <p:nvPr/>
        </p:nvSpPr>
        <p:spPr bwMode="auto">
          <a:xfrm>
            <a:off x="8088030" y="3606025"/>
            <a:ext cx="1913860" cy="1862451"/>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en-US" sz="2400" b="0" i="0" u="none" strike="noStrike" cap="none" normalizeH="0" dirty="0" smtClean="0">
                <a:ln>
                  <a:noFill/>
                </a:ln>
                <a:solidFill>
                  <a:schemeClr val="tx2"/>
                </a:solidFill>
                <a:effectLst/>
                <a:ea typeface="ヒラギノ角ゴ Pro W3" pitchFamily="84" charset="-128"/>
              </a:rPr>
              <a:t>A child diagnosed with cancer every 2 minutes</a:t>
            </a:r>
            <a:endParaRPr kumimoji="0" lang="en-US" sz="2400" b="0" i="0" u="none" strike="noStrike" cap="none" normalizeH="0" dirty="0">
              <a:ln>
                <a:noFill/>
              </a:ln>
              <a:solidFill>
                <a:schemeClr val="tx2"/>
              </a:solidFill>
              <a:effectLst/>
              <a:ea typeface="ヒラギノ角ゴ Pro W3" pitchFamily="84" charset="-128"/>
            </a:endParaRPr>
          </a:p>
        </p:txBody>
      </p:sp>
      <p:sp>
        <p:nvSpPr>
          <p:cNvPr id="16" name="Rectangle 15">
            <a:extLst>
              <a:ext uri="{FF2B5EF4-FFF2-40B4-BE49-F238E27FC236}">
                <a16:creationId xmlns="" xmlns:a16="http://schemas.microsoft.com/office/drawing/2014/main" id="{6412B7E0-A5FB-4DCB-8B39-F91989C0F738}"/>
              </a:ext>
            </a:extLst>
          </p:cNvPr>
          <p:cNvSpPr/>
          <p:nvPr/>
        </p:nvSpPr>
        <p:spPr bwMode="auto">
          <a:xfrm>
            <a:off x="10137583" y="3606025"/>
            <a:ext cx="1913860" cy="186245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lang="en-US" sz="2400" dirty="0" smtClean="0">
                <a:solidFill>
                  <a:schemeClr val="bg1"/>
                </a:solidFill>
                <a:ea typeface="ヒラギノ角ゴ Pro W3" pitchFamily="84" charset="-128"/>
              </a:rPr>
              <a:t>½ of the population water stressed by 2025</a:t>
            </a:r>
            <a:endParaRPr kumimoji="0" lang="en-US" sz="2400" b="0" i="0" u="none" strike="noStrike" cap="none" normalizeH="0" dirty="0">
              <a:ln>
                <a:noFill/>
              </a:ln>
              <a:solidFill>
                <a:schemeClr val="bg1"/>
              </a:solidFill>
              <a:effectLst/>
              <a:ea typeface="ヒラギノ角ゴ Pro W3" pitchFamily="84" charset="-128"/>
            </a:endParaRPr>
          </a:p>
        </p:txBody>
      </p:sp>
    </p:spTree>
    <p:extLst>
      <p:ext uri="{BB962C8B-B14F-4D97-AF65-F5344CB8AC3E}">
        <p14:creationId xmlns:p14="http://schemas.microsoft.com/office/powerpoint/2010/main" val="124381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B3AC63-FF79-48DA-9173-581DD0C9D9BD}"/>
              </a:ext>
            </a:extLst>
          </p:cNvPr>
          <p:cNvSpPr>
            <a:spLocks noGrp="1"/>
          </p:cNvSpPr>
          <p:nvPr>
            <p:ph type="title"/>
          </p:nvPr>
        </p:nvSpPr>
        <p:spPr/>
        <p:txBody>
          <a:bodyPr/>
          <a:lstStyle/>
          <a:p>
            <a:r>
              <a:rPr lang="en-US" dirty="0" smtClean="0"/>
              <a:t>Vision</a:t>
            </a:r>
            <a:endParaRPr lang="en-US" dirty="0"/>
          </a:p>
        </p:txBody>
      </p:sp>
      <p:sp>
        <p:nvSpPr>
          <p:cNvPr id="5" name="Content Placeholder 4">
            <a:extLst>
              <a:ext uri="{FF2B5EF4-FFF2-40B4-BE49-F238E27FC236}">
                <a16:creationId xmlns:a16="http://schemas.microsoft.com/office/drawing/2014/main" xmlns="" id="{9160B7ED-E2BD-4F2B-A40F-6B96D20135E5}"/>
              </a:ext>
            </a:extLst>
          </p:cNvPr>
          <p:cNvSpPr>
            <a:spLocks noGrp="1"/>
          </p:cNvSpPr>
          <p:nvPr>
            <p:ph idx="1"/>
          </p:nvPr>
        </p:nvSpPr>
        <p:spPr>
          <a:xfrm>
            <a:off x="3131064" y="4392118"/>
            <a:ext cx="5803074" cy="2465882"/>
          </a:xfrm>
        </p:spPr>
        <p:txBody>
          <a:bodyPr>
            <a:noAutofit/>
          </a:bodyPr>
          <a:lstStyle/>
          <a:p>
            <a:pPr marL="0" indent="0" algn="ctr">
              <a:buNone/>
            </a:pPr>
            <a:r>
              <a:rPr lang="en-US" sz="2400" dirty="0" smtClean="0">
                <a:solidFill>
                  <a:srgbClr val="345C99"/>
                </a:solidFill>
              </a:rPr>
              <a:t>Ridding the </a:t>
            </a:r>
            <a:r>
              <a:rPr lang="en-US" sz="2400" dirty="0">
                <a:solidFill>
                  <a:srgbClr val="345C99"/>
                </a:solidFill>
              </a:rPr>
              <a:t>world of infectious </a:t>
            </a:r>
            <a:r>
              <a:rPr lang="en-US" sz="2400" dirty="0" smtClean="0">
                <a:solidFill>
                  <a:srgbClr val="345C99"/>
                </a:solidFill>
              </a:rPr>
              <a:t>blindness</a:t>
            </a:r>
          </a:p>
          <a:p>
            <a:pPr marL="0" indent="0" algn="ctr">
              <a:buNone/>
            </a:pPr>
            <a:r>
              <a:rPr lang="en-US" sz="2400" dirty="0" smtClean="0">
                <a:solidFill>
                  <a:srgbClr val="345C99"/>
                </a:solidFill>
              </a:rPr>
              <a:t>Reducing </a:t>
            </a:r>
            <a:r>
              <a:rPr lang="en-US" sz="2400" dirty="0">
                <a:solidFill>
                  <a:srgbClr val="345C99"/>
                </a:solidFill>
              </a:rPr>
              <a:t>avoidable blindness and visual </a:t>
            </a:r>
            <a:r>
              <a:rPr lang="en-US" sz="2400" dirty="0" smtClean="0">
                <a:solidFill>
                  <a:srgbClr val="345C99"/>
                </a:solidFill>
              </a:rPr>
              <a:t>impairment</a:t>
            </a:r>
          </a:p>
          <a:p>
            <a:pPr marL="0" indent="0" algn="ctr">
              <a:buNone/>
            </a:pPr>
            <a:r>
              <a:rPr lang="en-US" sz="2400" dirty="0">
                <a:solidFill>
                  <a:srgbClr val="345C99"/>
                </a:solidFill>
              </a:rPr>
              <a:t>I</a:t>
            </a:r>
            <a:r>
              <a:rPr lang="en-US" sz="2400" dirty="0" smtClean="0">
                <a:solidFill>
                  <a:srgbClr val="345C99"/>
                </a:solidFill>
              </a:rPr>
              <a:t>mproving </a:t>
            </a:r>
            <a:r>
              <a:rPr lang="en-US" sz="2400" dirty="0">
                <a:solidFill>
                  <a:srgbClr val="345C99"/>
                </a:solidFill>
              </a:rPr>
              <a:t>overall quality of life </a:t>
            </a:r>
            <a:r>
              <a:rPr lang="en-US" sz="2400" dirty="0" smtClean="0">
                <a:solidFill>
                  <a:srgbClr val="345C99"/>
                </a:solidFill>
              </a:rPr>
              <a:t>through services </a:t>
            </a:r>
            <a:r>
              <a:rPr lang="en-US" sz="2400" dirty="0">
                <a:solidFill>
                  <a:srgbClr val="345C99"/>
                </a:solidFill>
              </a:rPr>
              <a:t>to </a:t>
            </a:r>
            <a:r>
              <a:rPr lang="en-US" sz="2400" dirty="0" smtClean="0">
                <a:solidFill>
                  <a:srgbClr val="345C99"/>
                </a:solidFill>
              </a:rPr>
              <a:t>the blind </a:t>
            </a:r>
            <a:r>
              <a:rPr lang="en-US" sz="2400" dirty="0">
                <a:solidFill>
                  <a:srgbClr val="345C99"/>
                </a:solidFill>
              </a:rPr>
              <a:t>or visually </a:t>
            </a:r>
            <a:r>
              <a:rPr lang="en-US" sz="2400" dirty="0" smtClean="0">
                <a:solidFill>
                  <a:srgbClr val="345C99"/>
                </a:solidFill>
              </a:rPr>
              <a:t>impaired</a:t>
            </a:r>
            <a:r>
              <a:rPr lang="en-US" sz="2400" dirty="0">
                <a:solidFill>
                  <a:srgbClr val="345C99"/>
                </a:solidFill>
              </a:rPr>
              <a:t>  </a:t>
            </a:r>
          </a:p>
          <a:p>
            <a:pPr algn="ctr"/>
            <a:endParaRPr lang="en-US" sz="2400" dirty="0">
              <a:solidFill>
                <a:srgbClr val="345C99"/>
              </a:solidFill>
            </a:endParaRPr>
          </a:p>
        </p:txBody>
      </p:sp>
      <p:pic>
        <p:nvPicPr>
          <p:cNvPr id="7" name="Picture 6"/>
          <p:cNvPicPr>
            <a:picLocks noChangeAspect="1"/>
          </p:cNvPicPr>
          <p:nvPr/>
        </p:nvPicPr>
        <p:blipFill>
          <a:blip r:embed="rId3"/>
          <a:stretch>
            <a:fillRect/>
          </a:stretch>
        </p:blipFill>
        <p:spPr>
          <a:xfrm>
            <a:off x="3235995" y="1230108"/>
            <a:ext cx="5032427" cy="2722460"/>
          </a:xfrm>
          <a:prstGeom prst="rect">
            <a:avLst/>
          </a:prstGeom>
        </p:spPr>
      </p:pic>
      <p:pic>
        <p:nvPicPr>
          <p:cNvPr id="2" name="Picture 1"/>
          <p:cNvPicPr>
            <a:picLocks noChangeAspect="1"/>
          </p:cNvPicPr>
          <p:nvPr/>
        </p:nvPicPr>
        <p:blipFill>
          <a:blip r:embed="rId4"/>
          <a:stretch>
            <a:fillRect/>
          </a:stretch>
        </p:blipFill>
        <p:spPr>
          <a:xfrm>
            <a:off x="7516678" y="1230108"/>
            <a:ext cx="751744" cy="809129"/>
          </a:xfrm>
          <a:prstGeom prst="rect">
            <a:avLst/>
          </a:prstGeom>
        </p:spPr>
      </p:pic>
    </p:spTree>
    <p:extLst>
      <p:ext uri="{BB962C8B-B14F-4D97-AF65-F5344CB8AC3E}">
        <p14:creationId xmlns:p14="http://schemas.microsoft.com/office/powerpoint/2010/main" val="66970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B3AC63-FF79-48DA-9173-581DD0C9D9BD}"/>
              </a:ext>
            </a:extLst>
          </p:cNvPr>
          <p:cNvSpPr>
            <a:spLocks noGrp="1"/>
          </p:cNvSpPr>
          <p:nvPr>
            <p:ph type="title"/>
          </p:nvPr>
        </p:nvSpPr>
        <p:spPr/>
        <p:txBody>
          <a:bodyPr/>
          <a:lstStyle/>
          <a:p>
            <a:r>
              <a:rPr lang="en-US" dirty="0" smtClean="0"/>
              <a:t>Youth</a:t>
            </a:r>
            <a:endParaRPr lang="en-US" dirty="0"/>
          </a:p>
        </p:txBody>
      </p:sp>
      <p:sp>
        <p:nvSpPr>
          <p:cNvPr id="5" name="Content Placeholder 4">
            <a:extLst>
              <a:ext uri="{FF2B5EF4-FFF2-40B4-BE49-F238E27FC236}">
                <a16:creationId xmlns:a16="http://schemas.microsoft.com/office/drawing/2014/main" xmlns="" id="{9160B7ED-E2BD-4F2B-A40F-6B96D20135E5}"/>
              </a:ext>
            </a:extLst>
          </p:cNvPr>
          <p:cNvSpPr>
            <a:spLocks noGrp="1"/>
          </p:cNvSpPr>
          <p:nvPr>
            <p:ph idx="1"/>
          </p:nvPr>
        </p:nvSpPr>
        <p:spPr>
          <a:xfrm>
            <a:off x="5649522" y="4169964"/>
            <a:ext cx="3736162" cy="1752247"/>
          </a:xfrm>
        </p:spPr>
        <p:txBody>
          <a:bodyPr>
            <a:noAutofit/>
          </a:bodyPr>
          <a:lstStyle/>
          <a:p>
            <a:pPr marL="0" indent="0" algn="ctr">
              <a:lnSpc>
                <a:spcPct val="107000"/>
              </a:lnSpc>
              <a:spcBef>
                <a:spcPts val="0"/>
              </a:spcBef>
              <a:buNone/>
            </a:pPr>
            <a:r>
              <a:rPr lang="en-US" sz="2000" dirty="0" smtClean="0">
                <a:solidFill>
                  <a:srgbClr val="345C99"/>
                </a:solidFill>
                <a:ea typeface="Calibri" panose="020F0502020204030204" pitchFamily="34" charset="0"/>
              </a:rPr>
              <a:t>Continue to be a world leader in Social Emotional Learning via LCIF’s Lions Quest program, ensuring that every child has a safe and welcoming place to learn.</a:t>
            </a:r>
            <a:endParaRPr lang="en-US" sz="2000" dirty="0">
              <a:solidFill>
                <a:srgbClr val="345C99"/>
              </a:solidFill>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5729876" y="1901571"/>
            <a:ext cx="3575454" cy="17384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975" y="4350182"/>
            <a:ext cx="2746569" cy="1328985"/>
          </a:xfrm>
          <a:prstGeom prst="rect">
            <a:avLst/>
          </a:prstGeom>
        </p:spPr>
      </p:pic>
      <p:sp>
        <p:nvSpPr>
          <p:cNvPr id="6" name="Rectangle 5"/>
          <p:cNvSpPr/>
          <p:nvPr/>
        </p:nvSpPr>
        <p:spPr>
          <a:xfrm>
            <a:off x="2243357" y="1811502"/>
            <a:ext cx="3207187" cy="2068259"/>
          </a:xfrm>
          <a:prstGeom prst="rect">
            <a:avLst/>
          </a:prstGeom>
        </p:spPr>
        <p:txBody>
          <a:bodyPr wrap="square">
            <a:spAutoFit/>
          </a:bodyPr>
          <a:lstStyle/>
          <a:p>
            <a:pPr algn="ctr">
              <a:lnSpc>
                <a:spcPct val="107000"/>
              </a:lnSpc>
            </a:pPr>
            <a:r>
              <a:rPr lang="en-US" sz="2000" dirty="0">
                <a:solidFill>
                  <a:srgbClr val="345C99"/>
                </a:solidFill>
                <a:latin typeface="Arial" panose="020B0604020202020204" pitchFamily="34" charset="0"/>
                <a:ea typeface="Calibri" panose="020F0502020204030204" pitchFamily="34" charset="0"/>
                <a:cs typeface="Arial" panose="020B0604020202020204" pitchFamily="34" charset="0"/>
              </a:rPr>
              <a:t>Improve access to quality education, vital health services, inclusive social and recreational opportunities, and positive youth development.</a:t>
            </a:r>
          </a:p>
        </p:txBody>
      </p:sp>
    </p:spTree>
    <p:extLst>
      <p:ext uri="{BB962C8B-B14F-4D97-AF65-F5344CB8AC3E}">
        <p14:creationId xmlns:p14="http://schemas.microsoft.com/office/powerpoint/2010/main" val="148521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B3AC63-FF79-48DA-9173-581DD0C9D9BD}"/>
              </a:ext>
            </a:extLst>
          </p:cNvPr>
          <p:cNvSpPr>
            <a:spLocks noGrp="1"/>
          </p:cNvSpPr>
          <p:nvPr>
            <p:ph type="title"/>
          </p:nvPr>
        </p:nvSpPr>
        <p:spPr/>
        <p:txBody>
          <a:bodyPr/>
          <a:lstStyle/>
          <a:p>
            <a:r>
              <a:rPr lang="en-US" dirty="0" smtClean="0"/>
              <a:t>Disaster Relief</a:t>
            </a:r>
            <a:endParaRPr lang="en-US" dirty="0"/>
          </a:p>
        </p:txBody>
      </p:sp>
      <p:sp>
        <p:nvSpPr>
          <p:cNvPr id="5" name="Content Placeholder 4">
            <a:extLst>
              <a:ext uri="{FF2B5EF4-FFF2-40B4-BE49-F238E27FC236}">
                <a16:creationId xmlns:a16="http://schemas.microsoft.com/office/drawing/2014/main" xmlns="" id="{9160B7ED-E2BD-4F2B-A40F-6B96D20135E5}"/>
              </a:ext>
            </a:extLst>
          </p:cNvPr>
          <p:cNvSpPr>
            <a:spLocks noGrp="1"/>
          </p:cNvSpPr>
          <p:nvPr>
            <p:ph idx="1"/>
          </p:nvPr>
        </p:nvSpPr>
        <p:spPr>
          <a:xfrm>
            <a:off x="3465870" y="4781862"/>
            <a:ext cx="5362246" cy="1930361"/>
          </a:xfrm>
        </p:spPr>
        <p:txBody>
          <a:bodyPr>
            <a:noAutofit/>
          </a:bodyPr>
          <a:lstStyle/>
          <a:p>
            <a:pPr marL="0" indent="0" algn="ctr">
              <a:buNone/>
            </a:pPr>
            <a:r>
              <a:rPr lang="en-US" sz="2400" dirty="0" smtClean="0">
                <a:solidFill>
                  <a:srgbClr val="345C99"/>
                </a:solidFill>
              </a:rPr>
              <a:t>Preparing for </a:t>
            </a:r>
            <a:r>
              <a:rPr lang="en-US" sz="2400" dirty="0">
                <a:solidFill>
                  <a:srgbClr val="345C99"/>
                </a:solidFill>
              </a:rPr>
              <a:t>and responding </a:t>
            </a:r>
            <a:r>
              <a:rPr lang="en-US" sz="2400" dirty="0" smtClean="0">
                <a:solidFill>
                  <a:srgbClr val="345C99"/>
                </a:solidFill>
              </a:rPr>
              <a:t>to </a:t>
            </a:r>
            <a:r>
              <a:rPr lang="en-US" sz="2400" dirty="0">
                <a:solidFill>
                  <a:srgbClr val="345C99"/>
                </a:solidFill>
              </a:rPr>
              <a:t>natural </a:t>
            </a:r>
            <a:r>
              <a:rPr lang="en-US" sz="2400" dirty="0" smtClean="0">
                <a:solidFill>
                  <a:srgbClr val="345C99"/>
                </a:solidFill>
              </a:rPr>
              <a:t>disasters, providing </a:t>
            </a:r>
            <a:r>
              <a:rPr lang="en-US" sz="2400" dirty="0">
                <a:solidFill>
                  <a:srgbClr val="345C99"/>
                </a:solidFill>
              </a:rPr>
              <a:t>for </a:t>
            </a:r>
            <a:r>
              <a:rPr lang="en-US" sz="2400" dirty="0" smtClean="0">
                <a:solidFill>
                  <a:srgbClr val="345C99"/>
                </a:solidFill>
              </a:rPr>
              <a:t>short-term </a:t>
            </a:r>
            <a:r>
              <a:rPr lang="en-US" sz="2400" dirty="0">
                <a:solidFill>
                  <a:srgbClr val="345C99"/>
                </a:solidFill>
              </a:rPr>
              <a:t>relief and long-term recovery of our communities around the </a:t>
            </a:r>
            <a:r>
              <a:rPr lang="en-US" sz="2400" dirty="0" smtClean="0">
                <a:solidFill>
                  <a:srgbClr val="345C99"/>
                </a:solidFill>
              </a:rPr>
              <a:t>world</a:t>
            </a:r>
            <a:endParaRPr lang="en-US" sz="2400" dirty="0">
              <a:solidFill>
                <a:srgbClr val="345C99"/>
              </a:solidFill>
            </a:endParaRPr>
          </a:p>
          <a:p>
            <a:pPr marL="0" indent="0" algn="ctr">
              <a:buNone/>
            </a:pPr>
            <a:endParaRPr lang="en-US" dirty="0"/>
          </a:p>
        </p:txBody>
      </p:sp>
      <p:pic>
        <p:nvPicPr>
          <p:cNvPr id="3" name="Picture 2"/>
          <p:cNvPicPr>
            <a:picLocks noChangeAspect="1"/>
          </p:cNvPicPr>
          <p:nvPr/>
        </p:nvPicPr>
        <p:blipFill>
          <a:blip r:embed="rId3"/>
          <a:stretch>
            <a:fillRect/>
          </a:stretch>
        </p:blipFill>
        <p:spPr>
          <a:xfrm>
            <a:off x="4031982" y="1371601"/>
            <a:ext cx="4230022" cy="2889185"/>
          </a:xfrm>
          <a:prstGeom prst="rect">
            <a:avLst/>
          </a:prstGeom>
        </p:spPr>
      </p:pic>
    </p:spTree>
    <p:extLst>
      <p:ext uri="{BB962C8B-B14F-4D97-AF65-F5344CB8AC3E}">
        <p14:creationId xmlns:p14="http://schemas.microsoft.com/office/powerpoint/2010/main" val="85966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AC2DAB3-8407-43E8-A5A4-6C2382F2665D}"/>
              </a:ext>
            </a:extLst>
          </p:cNvPr>
          <p:cNvSpPr>
            <a:spLocks noGrp="1"/>
          </p:cNvSpPr>
          <p:nvPr>
            <p:ph type="title"/>
          </p:nvPr>
        </p:nvSpPr>
        <p:spPr/>
        <p:txBody>
          <a:bodyPr>
            <a:normAutofit fontScale="90000"/>
          </a:bodyPr>
          <a:lstStyle/>
          <a:p>
            <a:r>
              <a:rPr lang="en-US" dirty="0" smtClean="0"/>
              <a:t>Agenda</a:t>
            </a:r>
            <a:endParaRPr lang="en-US" dirty="0"/>
          </a:p>
        </p:txBody>
      </p:sp>
      <p:sp>
        <p:nvSpPr>
          <p:cNvPr id="7" name="Content Placeholder 6">
            <a:extLst>
              <a:ext uri="{FF2B5EF4-FFF2-40B4-BE49-F238E27FC236}">
                <a16:creationId xmlns:a16="http://schemas.microsoft.com/office/drawing/2014/main" xmlns="" id="{971B8DCE-6815-4F36-BD51-7D79716F244B}"/>
              </a:ext>
            </a:extLst>
          </p:cNvPr>
          <p:cNvSpPr>
            <a:spLocks noGrp="1"/>
          </p:cNvSpPr>
          <p:nvPr>
            <p:ph idx="1"/>
          </p:nvPr>
        </p:nvSpPr>
        <p:spPr>
          <a:xfrm>
            <a:off x="1551890" y="2206736"/>
            <a:ext cx="8551480" cy="4009910"/>
          </a:xfrm>
        </p:spPr>
        <p:txBody>
          <a:bodyPr>
            <a:normAutofit/>
          </a:bodyPr>
          <a:lstStyle/>
          <a:p>
            <a:r>
              <a:rPr lang="en-US" dirty="0" smtClean="0"/>
              <a:t>Background</a:t>
            </a:r>
          </a:p>
          <a:p>
            <a:r>
              <a:rPr lang="en-US" dirty="0" smtClean="0"/>
              <a:t>Introducing Campaign 100: Empowering Service</a:t>
            </a:r>
          </a:p>
          <a:p>
            <a:r>
              <a:rPr lang="en-US" dirty="0" smtClean="0"/>
              <a:t>Our Global </a:t>
            </a:r>
            <a:r>
              <a:rPr lang="en-US" dirty="0"/>
              <a:t>C</a:t>
            </a:r>
            <a:r>
              <a:rPr lang="en-US" dirty="0" smtClean="0"/>
              <a:t>auses</a:t>
            </a:r>
          </a:p>
          <a:p>
            <a:r>
              <a:rPr lang="en-US" dirty="0" smtClean="0"/>
              <a:t>Recognition</a:t>
            </a:r>
          </a:p>
          <a:p>
            <a:r>
              <a:rPr lang="en-US" dirty="0" smtClean="0"/>
              <a:t>How </a:t>
            </a:r>
            <a:r>
              <a:rPr lang="en-US" dirty="0"/>
              <a:t>Y</a:t>
            </a:r>
            <a:r>
              <a:rPr lang="en-US" dirty="0" smtClean="0"/>
              <a:t>ou </a:t>
            </a:r>
            <a:r>
              <a:rPr lang="en-US" dirty="0"/>
              <a:t>C</a:t>
            </a:r>
            <a:r>
              <a:rPr lang="en-US" dirty="0" smtClean="0"/>
              <a:t>an Get </a:t>
            </a:r>
            <a:r>
              <a:rPr lang="en-US" dirty="0"/>
              <a:t>I</a:t>
            </a:r>
            <a:r>
              <a:rPr lang="en-US" dirty="0" smtClean="0"/>
              <a:t>nvolved</a:t>
            </a:r>
          </a:p>
        </p:txBody>
      </p:sp>
    </p:spTree>
    <p:extLst>
      <p:ext uri="{BB962C8B-B14F-4D97-AF65-F5344CB8AC3E}">
        <p14:creationId xmlns:p14="http://schemas.microsoft.com/office/powerpoint/2010/main" val="38905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B3AC63-FF79-48DA-9173-581DD0C9D9BD}"/>
              </a:ext>
            </a:extLst>
          </p:cNvPr>
          <p:cNvSpPr>
            <a:spLocks noGrp="1"/>
          </p:cNvSpPr>
          <p:nvPr>
            <p:ph type="title"/>
          </p:nvPr>
        </p:nvSpPr>
        <p:spPr/>
        <p:txBody>
          <a:bodyPr/>
          <a:lstStyle/>
          <a:p>
            <a:r>
              <a:rPr lang="en-US" dirty="0" smtClean="0"/>
              <a:t>Humanitarian Causes</a:t>
            </a:r>
            <a:endParaRPr lang="en-US" dirty="0"/>
          </a:p>
        </p:txBody>
      </p:sp>
      <p:sp>
        <p:nvSpPr>
          <p:cNvPr id="5" name="Content Placeholder 4">
            <a:extLst>
              <a:ext uri="{FF2B5EF4-FFF2-40B4-BE49-F238E27FC236}">
                <a16:creationId xmlns:a16="http://schemas.microsoft.com/office/drawing/2014/main" xmlns="" id="{9160B7ED-E2BD-4F2B-A40F-6B96D20135E5}"/>
              </a:ext>
            </a:extLst>
          </p:cNvPr>
          <p:cNvSpPr>
            <a:spLocks noGrp="1"/>
          </p:cNvSpPr>
          <p:nvPr>
            <p:ph idx="1"/>
          </p:nvPr>
        </p:nvSpPr>
        <p:spPr>
          <a:xfrm>
            <a:off x="2492476" y="4748980"/>
            <a:ext cx="7152967" cy="1814053"/>
          </a:xfrm>
        </p:spPr>
        <p:txBody>
          <a:bodyPr>
            <a:noAutofit/>
          </a:bodyPr>
          <a:lstStyle/>
          <a:p>
            <a:pPr marL="0" indent="0" algn="ctr">
              <a:buNone/>
            </a:pPr>
            <a:r>
              <a:rPr lang="en-US" sz="2400" dirty="0" smtClean="0">
                <a:solidFill>
                  <a:srgbClr val="345C99"/>
                </a:solidFill>
                <a:cs typeface="Calibri" panose="020F0502020204030204" pitchFamily="34" charset="0"/>
              </a:rPr>
              <a:t>Addressing the </a:t>
            </a:r>
            <a:r>
              <a:rPr lang="en-US" sz="2400" dirty="0">
                <a:solidFill>
                  <a:srgbClr val="345C99"/>
                </a:solidFill>
                <a:cs typeface="Calibri" panose="020F0502020204030204" pitchFamily="34" charset="0"/>
              </a:rPr>
              <a:t>distinct needs of at-risk and vulnerable populations, such as the elderly, the disabled, girls and women, orphans and others who are disproportionately impacted by social and economic factors and require special </a:t>
            </a:r>
            <a:r>
              <a:rPr lang="en-US" sz="2400" dirty="0" smtClean="0">
                <a:solidFill>
                  <a:srgbClr val="345C99"/>
                </a:solidFill>
                <a:cs typeface="Calibri" panose="020F0502020204030204" pitchFamily="34" charset="0"/>
              </a:rPr>
              <a:t>services</a:t>
            </a:r>
            <a:endParaRPr lang="en-US" sz="2400" dirty="0">
              <a:solidFill>
                <a:srgbClr val="345C99"/>
              </a:solidFill>
            </a:endParaRPr>
          </a:p>
          <a:p>
            <a:pPr marL="0" indent="0" algn="ctr">
              <a:buNone/>
            </a:pPr>
            <a:endParaRPr lang="en-US" sz="2400" dirty="0">
              <a:solidFill>
                <a:srgbClr val="345C99"/>
              </a:solidFill>
            </a:endParaRPr>
          </a:p>
        </p:txBody>
      </p:sp>
      <p:pic>
        <p:nvPicPr>
          <p:cNvPr id="7" name="Picture 2" descr="O:\Foundation\Communications\measles\Ghana Lion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761" y="1478521"/>
            <a:ext cx="4235139" cy="3163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0185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B3AC63-FF79-48DA-9173-581DD0C9D9BD}"/>
              </a:ext>
            </a:extLst>
          </p:cNvPr>
          <p:cNvSpPr>
            <a:spLocks noGrp="1"/>
          </p:cNvSpPr>
          <p:nvPr>
            <p:ph type="title"/>
          </p:nvPr>
        </p:nvSpPr>
        <p:spPr/>
        <p:txBody>
          <a:bodyPr/>
          <a:lstStyle/>
          <a:p>
            <a:r>
              <a:rPr lang="en-US" dirty="0" smtClean="0"/>
              <a:t>Diabetes</a:t>
            </a:r>
            <a:endParaRPr lang="en-US" dirty="0"/>
          </a:p>
        </p:txBody>
      </p:sp>
      <p:sp>
        <p:nvSpPr>
          <p:cNvPr id="5" name="Content Placeholder 4">
            <a:extLst>
              <a:ext uri="{FF2B5EF4-FFF2-40B4-BE49-F238E27FC236}">
                <a16:creationId xmlns:a16="http://schemas.microsoft.com/office/drawing/2014/main" xmlns="" id="{9160B7ED-E2BD-4F2B-A40F-6B96D20135E5}"/>
              </a:ext>
            </a:extLst>
          </p:cNvPr>
          <p:cNvSpPr>
            <a:spLocks noGrp="1"/>
          </p:cNvSpPr>
          <p:nvPr>
            <p:ph idx="1"/>
          </p:nvPr>
        </p:nvSpPr>
        <p:spPr>
          <a:xfrm>
            <a:off x="3466406" y="4618739"/>
            <a:ext cx="5361710" cy="1775405"/>
          </a:xfrm>
        </p:spPr>
        <p:txBody>
          <a:bodyPr/>
          <a:lstStyle/>
          <a:p>
            <a:pPr marL="0" indent="0" algn="ctr">
              <a:buNone/>
            </a:pPr>
            <a:r>
              <a:rPr lang="en-US" sz="2400" dirty="0" smtClean="0">
                <a:solidFill>
                  <a:srgbClr val="345C99"/>
                </a:solidFill>
              </a:rPr>
              <a:t>Reducing the </a:t>
            </a:r>
            <a:r>
              <a:rPr lang="en-US" sz="2400" dirty="0">
                <a:solidFill>
                  <a:srgbClr val="345C99"/>
                </a:solidFill>
              </a:rPr>
              <a:t>prevalence of diabetes and </a:t>
            </a:r>
            <a:r>
              <a:rPr lang="en-US" sz="2400" dirty="0" smtClean="0">
                <a:solidFill>
                  <a:srgbClr val="345C99"/>
                </a:solidFill>
              </a:rPr>
              <a:t>improving </a:t>
            </a:r>
            <a:r>
              <a:rPr lang="en-US" sz="2400" dirty="0">
                <a:solidFill>
                  <a:srgbClr val="345C99"/>
                </a:solidFill>
              </a:rPr>
              <a:t>the quality of life for those </a:t>
            </a:r>
            <a:r>
              <a:rPr lang="en-US" sz="2400" dirty="0" smtClean="0">
                <a:solidFill>
                  <a:srgbClr val="345C99"/>
                </a:solidFill>
              </a:rPr>
              <a:t>diagnosed</a:t>
            </a:r>
            <a:endParaRPr lang="en-US" sz="2400" dirty="0">
              <a:solidFill>
                <a:srgbClr val="345C99"/>
              </a:solidFill>
            </a:endParaRPr>
          </a:p>
          <a:p>
            <a:pPr marL="0" indent="0" algn="ctr">
              <a:buNone/>
            </a:pPr>
            <a:endParaRPr lang="en-US" dirty="0"/>
          </a:p>
        </p:txBody>
      </p:sp>
      <p:pic>
        <p:nvPicPr>
          <p:cNvPr id="2" name="Picture 1"/>
          <p:cNvPicPr>
            <a:picLocks noChangeAspect="1"/>
          </p:cNvPicPr>
          <p:nvPr/>
        </p:nvPicPr>
        <p:blipFill>
          <a:blip r:embed="rId3"/>
          <a:stretch>
            <a:fillRect/>
          </a:stretch>
        </p:blipFill>
        <p:spPr>
          <a:xfrm>
            <a:off x="3641463" y="1489588"/>
            <a:ext cx="4716439" cy="2583732"/>
          </a:xfrm>
          <a:prstGeom prst="rect">
            <a:avLst/>
          </a:prstGeom>
        </p:spPr>
      </p:pic>
      <p:pic>
        <p:nvPicPr>
          <p:cNvPr id="3" name="Picture 2"/>
          <p:cNvPicPr>
            <a:picLocks noChangeAspect="1"/>
          </p:cNvPicPr>
          <p:nvPr/>
        </p:nvPicPr>
        <p:blipFill>
          <a:blip r:embed="rId4"/>
          <a:stretch>
            <a:fillRect/>
          </a:stretch>
        </p:blipFill>
        <p:spPr>
          <a:xfrm>
            <a:off x="7527886" y="1489588"/>
            <a:ext cx="830015" cy="773165"/>
          </a:xfrm>
          <a:prstGeom prst="rect">
            <a:avLst/>
          </a:prstGeom>
        </p:spPr>
      </p:pic>
    </p:spTree>
    <p:extLst>
      <p:ext uri="{BB962C8B-B14F-4D97-AF65-F5344CB8AC3E}">
        <p14:creationId xmlns:p14="http://schemas.microsoft.com/office/powerpoint/2010/main" val="110331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B3AC63-FF79-48DA-9173-581DD0C9D9BD}"/>
              </a:ext>
            </a:extLst>
          </p:cNvPr>
          <p:cNvSpPr>
            <a:spLocks noGrp="1"/>
          </p:cNvSpPr>
          <p:nvPr>
            <p:ph type="title"/>
          </p:nvPr>
        </p:nvSpPr>
        <p:spPr/>
        <p:txBody>
          <a:bodyPr/>
          <a:lstStyle/>
          <a:p>
            <a:r>
              <a:rPr lang="en-US" dirty="0" smtClean="0"/>
              <a:t>Hunger</a:t>
            </a:r>
            <a:endParaRPr lang="en-US" dirty="0"/>
          </a:p>
        </p:txBody>
      </p:sp>
      <p:sp>
        <p:nvSpPr>
          <p:cNvPr id="5" name="Content Placeholder 4">
            <a:extLst>
              <a:ext uri="{FF2B5EF4-FFF2-40B4-BE49-F238E27FC236}">
                <a16:creationId xmlns:a16="http://schemas.microsoft.com/office/drawing/2014/main" xmlns="" id="{9160B7ED-E2BD-4F2B-A40F-6B96D20135E5}"/>
              </a:ext>
            </a:extLst>
          </p:cNvPr>
          <p:cNvSpPr>
            <a:spLocks noGrp="1"/>
          </p:cNvSpPr>
          <p:nvPr>
            <p:ph idx="1"/>
          </p:nvPr>
        </p:nvSpPr>
        <p:spPr>
          <a:xfrm>
            <a:off x="2938546" y="4984955"/>
            <a:ext cx="6115513" cy="1873045"/>
          </a:xfrm>
        </p:spPr>
        <p:txBody>
          <a:bodyPr>
            <a:noAutofit/>
          </a:bodyPr>
          <a:lstStyle/>
          <a:p>
            <a:pPr marL="0" indent="0" algn="ctr">
              <a:buNone/>
            </a:pPr>
            <a:r>
              <a:rPr lang="en-US" sz="2400" dirty="0" smtClean="0">
                <a:solidFill>
                  <a:srgbClr val="345C99"/>
                </a:solidFill>
              </a:rPr>
              <a:t>Working toward </a:t>
            </a:r>
            <a:r>
              <a:rPr lang="en-US" sz="2400" dirty="0">
                <a:solidFill>
                  <a:srgbClr val="345C99"/>
                </a:solidFill>
              </a:rPr>
              <a:t>our </a:t>
            </a:r>
            <a:r>
              <a:rPr lang="en-US" sz="2400" dirty="0" smtClean="0">
                <a:solidFill>
                  <a:srgbClr val="345C99"/>
                </a:solidFill>
              </a:rPr>
              <a:t>a </a:t>
            </a:r>
            <a:r>
              <a:rPr lang="en-US" sz="2400" dirty="0">
                <a:solidFill>
                  <a:srgbClr val="345C99"/>
                </a:solidFill>
              </a:rPr>
              <a:t>world in which no child goes hungry, expanding the resources and infrastructure needed to address food shortage gaps </a:t>
            </a:r>
            <a:r>
              <a:rPr lang="en-US" sz="2400" dirty="0" smtClean="0">
                <a:solidFill>
                  <a:srgbClr val="345C99"/>
                </a:solidFill>
              </a:rPr>
              <a:t>around </a:t>
            </a:r>
            <a:r>
              <a:rPr lang="en-US" sz="2400" dirty="0">
                <a:solidFill>
                  <a:srgbClr val="345C99"/>
                </a:solidFill>
              </a:rPr>
              <a:t>the </a:t>
            </a:r>
            <a:r>
              <a:rPr lang="en-US" sz="2400" dirty="0" smtClean="0">
                <a:solidFill>
                  <a:srgbClr val="345C99"/>
                </a:solidFill>
              </a:rPr>
              <a:t>world</a:t>
            </a:r>
            <a:endParaRPr lang="en-US" dirty="0">
              <a:solidFill>
                <a:srgbClr val="345C99"/>
              </a:solidFill>
            </a:endParaRPr>
          </a:p>
        </p:txBody>
      </p:sp>
      <p:pic>
        <p:nvPicPr>
          <p:cNvPr id="2" name="Picture 1"/>
          <p:cNvPicPr>
            <a:picLocks noChangeAspect="1"/>
          </p:cNvPicPr>
          <p:nvPr/>
        </p:nvPicPr>
        <p:blipFill>
          <a:blip r:embed="rId3"/>
          <a:stretch>
            <a:fillRect/>
          </a:stretch>
        </p:blipFill>
        <p:spPr>
          <a:xfrm>
            <a:off x="3046340" y="1371601"/>
            <a:ext cx="5673982" cy="3073730"/>
          </a:xfrm>
          <a:prstGeom prst="rect">
            <a:avLst/>
          </a:prstGeom>
        </p:spPr>
      </p:pic>
      <p:pic>
        <p:nvPicPr>
          <p:cNvPr id="3" name="Picture 2"/>
          <p:cNvPicPr>
            <a:picLocks noChangeAspect="1"/>
          </p:cNvPicPr>
          <p:nvPr/>
        </p:nvPicPr>
        <p:blipFill>
          <a:blip r:embed="rId4"/>
          <a:stretch>
            <a:fillRect/>
          </a:stretch>
        </p:blipFill>
        <p:spPr>
          <a:xfrm>
            <a:off x="7660873" y="1371601"/>
            <a:ext cx="1059449" cy="989850"/>
          </a:xfrm>
          <a:prstGeom prst="rect">
            <a:avLst/>
          </a:prstGeom>
        </p:spPr>
      </p:pic>
    </p:spTree>
    <p:extLst>
      <p:ext uri="{BB962C8B-B14F-4D97-AF65-F5344CB8AC3E}">
        <p14:creationId xmlns:p14="http://schemas.microsoft.com/office/powerpoint/2010/main" val="284986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B3AC63-FF79-48DA-9173-581DD0C9D9BD}"/>
              </a:ext>
            </a:extLst>
          </p:cNvPr>
          <p:cNvSpPr>
            <a:spLocks noGrp="1"/>
          </p:cNvSpPr>
          <p:nvPr>
            <p:ph type="title"/>
          </p:nvPr>
        </p:nvSpPr>
        <p:spPr/>
        <p:txBody>
          <a:bodyPr/>
          <a:lstStyle/>
          <a:p>
            <a:r>
              <a:rPr lang="en-US" dirty="0" smtClean="0"/>
              <a:t>Childhood Cancer</a:t>
            </a:r>
            <a:endParaRPr lang="en-US" dirty="0"/>
          </a:p>
        </p:txBody>
      </p:sp>
      <p:sp>
        <p:nvSpPr>
          <p:cNvPr id="5" name="Content Placeholder 4">
            <a:extLst>
              <a:ext uri="{FF2B5EF4-FFF2-40B4-BE49-F238E27FC236}">
                <a16:creationId xmlns:a16="http://schemas.microsoft.com/office/drawing/2014/main" xmlns="" id="{9160B7ED-E2BD-4F2B-A40F-6B96D20135E5}"/>
              </a:ext>
            </a:extLst>
          </p:cNvPr>
          <p:cNvSpPr>
            <a:spLocks noGrp="1"/>
          </p:cNvSpPr>
          <p:nvPr>
            <p:ph idx="1"/>
          </p:nvPr>
        </p:nvSpPr>
        <p:spPr>
          <a:xfrm>
            <a:off x="3281278" y="4733309"/>
            <a:ext cx="5204105" cy="2124691"/>
          </a:xfrm>
        </p:spPr>
        <p:txBody>
          <a:bodyPr>
            <a:noAutofit/>
          </a:bodyPr>
          <a:lstStyle/>
          <a:p>
            <a:pPr marL="0" indent="0" algn="ctr">
              <a:buNone/>
            </a:pPr>
            <a:r>
              <a:rPr lang="en-US" sz="2400" dirty="0" smtClean="0">
                <a:solidFill>
                  <a:srgbClr val="345C99"/>
                </a:solidFill>
              </a:rPr>
              <a:t>Creating </a:t>
            </a:r>
            <a:r>
              <a:rPr lang="en-US" sz="2400" dirty="0">
                <a:solidFill>
                  <a:srgbClr val="345C99"/>
                </a:solidFill>
              </a:rPr>
              <a:t>a coalition of medical and social services </a:t>
            </a:r>
            <a:r>
              <a:rPr lang="en-US" sz="2400" dirty="0" smtClean="0">
                <a:solidFill>
                  <a:srgbClr val="345C99"/>
                </a:solidFill>
              </a:rPr>
              <a:t>to increase global </a:t>
            </a:r>
            <a:r>
              <a:rPr lang="en-US" sz="2400" dirty="0">
                <a:solidFill>
                  <a:srgbClr val="345C99"/>
                </a:solidFill>
              </a:rPr>
              <a:t>life expectancy and enhance </a:t>
            </a:r>
            <a:r>
              <a:rPr lang="en-US" sz="2400" dirty="0" smtClean="0">
                <a:solidFill>
                  <a:srgbClr val="345C99"/>
                </a:solidFill>
              </a:rPr>
              <a:t>quality </a:t>
            </a:r>
            <a:r>
              <a:rPr lang="en-US" sz="2400" dirty="0">
                <a:solidFill>
                  <a:srgbClr val="345C99"/>
                </a:solidFill>
              </a:rPr>
              <a:t>of life for children living with cancer and their </a:t>
            </a:r>
            <a:r>
              <a:rPr lang="en-US" sz="2400" dirty="0" smtClean="0">
                <a:solidFill>
                  <a:srgbClr val="345C99"/>
                </a:solidFill>
              </a:rPr>
              <a:t>families</a:t>
            </a:r>
            <a:endParaRPr lang="en-US" sz="2400" dirty="0">
              <a:solidFill>
                <a:srgbClr val="345C99"/>
              </a:solidFill>
            </a:endParaRPr>
          </a:p>
          <a:p>
            <a:pPr marL="0" indent="0" algn="ctr">
              <a:buNone/>
            </a:pPr>
            <a:endParaRPr lang="en-US" sz="2400" dirty="0">
              <a:solidFill>
                <a:srgbClr val="345C99"/>
              </a:solidFill>
            </a:endParaRPr>
          </a:p>
          <a:p>
            <a:pPr algn="ctr"/>
            <a:endParaRPr lang="en-US" sz="2400" dirty="0"/>
          </a:p>
        </p:txBody>
      </p:sp>
      <p:pic>
        <p:nvPicPr>
          <p:cNvPr id="2" name="Picture 1"/>
          <p:cNvPicPr>
            <a:picLocks noChangeAspect="1"/>
          </p:cNvPicPr>
          <p:nvPr/>
        </p:nvPicPr>
        <p:blipFill>
          <a:blip r:embed="rId3"/>
          <a:stretch>
            <a:fillRect/>
          </a:stretch>
        </p:blipFill>
        <p:spPr>
          <a:xfrm>
            <a:off x="3137212" y="1371601"/>
            <a:ext cx="5492238" cy="2986875"/>
          </a:xfrm>
          <a:prstGeom prst="rect">
            <a:avLst/>
          </a:prstGeom>
        </p:spPr>
      </p:pic>
      <p:pic>
        <p:nvPicPr>
          <p:cNvPr id="3" name="Picture 2"/>
          <p:cNvPicPr>
            <a:picLocks noChangeAspect="1"/>
          </p:cNvPicPr>
          <p:nvPr/>
        </p:nvPicPr>
        <p:blipFill>
          <a:blip r:embed="rId4"/>
          <a:stretch>
            <a:fillRect/>
          </a:stretch>
        </p:blipFill>
        <p:spPr>
          <a:xfrm>
            <a:off x="7755309" y="1371601"/>
            <a:ext cx="874141" cy="860155"/>
          </a:xfrm>
          <a:prstGeom prst="rect">
            <a:avLst/>
          </a:prstGeom>
        </p:spPr>
      </p:pic>
    </p:spTree>
    <p:extLst>
      <p:ext uri="{BB962C8B-B14F-4D97-AF65-F5344CB8AC3E}">
        <p14:creationId xmlns:p14="http://schemas.microsoft.com/office/powerpoint/2010/main" val="77264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B3AC63-FF79-48DA-9173-581DD0C9D9BD}"/>
              </a:ext>
            </a:extLst>
          </p:cNvPr>
          <p:cNvSpPr>
            <a:spLocks noGrp="1"/>
          </p:cNvSpPr>
          <p:nvPr>
            <p:ph type="title"/>
          </p:nvPr>
        </p:nvSpPr>
        <p:spPr/>
        <p:txBody>
          <a:bodyPr/>
          <a:lstStyle/>
          <a:p>
            <a:r>
              <a:rPr lang="en-US" dirty="0" smtClean="0"/>
              <a:t>Environment</a:t>
            </a:r>
            <a:endParaRPr lang="en-US" dirty="0"/>
          </a:p>
        </p:txBody>
      </p:sp>
      <p:sp>
        <p:nvSpPr>
          <p:cNvPr id="5" name="Content Placeholder 4">
            <a:extLst>
              <a:ext uri="{FF2B5EF4-FFF2-40B4-BE49-F238E27FC236}">
                <a16:creationId xmlns:a16="http://schemas.microsoft.com/office/drawing/2014/main" xmlns="" id="{9160B7ED-E2BD-4F2B-A40F-6B96D20135E5}"/>
              </a:ext>
            </a:extLst>
          </p:cNvPr>
          <p:cNvSpPr>
            <a:spLocks noGrp="1"/>
          </p:cNvSpPr>
          <p:nvPr>
            <p:ph idx="1"/>
          </p:nvPr>
        </p:nvSpPr>
        <p:spPr>
          <a:xfrm>
            <a:off x="3212279" y="4901784"/>
            <a:ext cx="5361710" cy="1764488"/>
          </a:xfrm>
        </p:spPr>
        <p:txBody>
          <a:bodyPr/>
          <a:lstStyle/>
          <a:p>
            <a:pPr marL="0" indent="0" algn="ctr">
              <a:buNone/>
            </a:pPr>
            <a:r>
              <a:rPr lang="en-US" sz="2400" dirty="0" smtClean="0">
                <a:solidFill>
                  <a:srgbClr val="345C99"/>
                </a:solidFill>
              </a:rPr>
              <a:t>Protecting the environmental </a:t>
            </a:r>
            <a:r>
              <a:rPr lang="en-US" sz="2400" dirty="0">
                <a:solidFill>
                  <a:srgbClr val="345C99"/>
                </a:solidFill>
              </a:rPr>
              <a:t>health of our global communities, generating a long-term, positive ecological and humanitarian </a:t>
            </a:r>
            <a:r>
              <a:rPr lang="en-US" sz="2400" dirty="0" smtClean="0">
                <a:solidFill>
                  <a:srgbClr val="345C99"/>
                </a:solidFill>
              </a:rPr>
              <a:t>impact</a:t>
            </a:r>
            <a:endParaRPr lang="en-US" sz="2400" dirty="0">
              <a:solidFill>
                <a:srgbClr val="345C99"/>
              </a:solidFill>
            </a:endParaRPr>
          </a:p>
          <a:p>
            <a:pPr algn="ctr"/>
            <a:endParaRPr lang="en-US" dirty="0"/>
          </a:p>
        </p:txBody>
      </p:sp>
      <p:pic>
        <p:nvPicPr>
          <p:cNvPr id="2" name="Picture 1"/>
          <p:cNvPicPr>
            <a:picLocks noChangeAspect="1"/>
          </p:cNvPicPr>
          <p:nvPr/>
        </p:nvPicPr>
        <p:blipFill>
          <a:blip r:embed="rId3"/>
          <a:stretch>
            <a:fillRect/>
          </a:stretch>
        </p:blipFill>
        <p:spPr>
          <a:xfrm>
            <a:off x="2938546" y="1371601"/>
            <a:ext cx="5635443" cy="3063408"/>
          </a:xfrm>
          <a:prstGeom prst="rect">
            <a:avLst/>
          </a:prstGeom>
        </p:spPr>
      </p:pic>
      <p:pic>
        <p:nvPicPr>
          <p:cNvPr id="3" name="Picture 2"/>
          <p:cNvPicPr>
            <a:picLocks noChangeAspect="1"/>
          </p:cNvPicPr>
          <p:nvPr/>
        </p:nvPicPr>
        <p:blipFill>
          <a:blip r:embed="rId4"/>
          <a:stretch>
            <a:fillRect/>
          </a:stretch>
        </p:blipFill>
        <p:spPr>
          <a:xfrm>
            <a:off x="7598803" y="1371602"/>
            <a:ext cx="975186" cy="989850"/>
          </a:xfrm>
          <a:prstGeom prst="rect">
            <a:avLst/>
          </a:prstGeom>
        </p:spPr>
      </p:pic>
    </p:spTree>
    <p:extLst>
      <p:ext uri="{BB962C8B-B14F-4D97-AF65-F5344CB8AC3E}">
        <p14:creationId xmlns:p14="http://schemas.microsoft.com/office/powerpoint/2010/main" val="173614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2507" y="2688609"/>
            <a:ext cx="5923129"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Recognition</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81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Recognition</a:t>
            </a:r>
            <a:endParaRPr lang="en-US" dirty="0"/>
          </a:p>
        </p:txBody>
      </p:sp>
      <p:sp>
        <p:nvSpPr>
          <p:cNvPr id="6" name="Right Arrow 5"/>
          <p:cNvSpPr/>
          <p:nvPr/>
        </p:nvSpPr>
        <p:spPr>
          <a:xfrm>
            <a:off x="4411362" y="2087746"/>
            <a:ext cx="3237470" cy="74777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rPr>
              <a:t>Recognition May Include…</a:t>
            </a:r>
            <a:endParaRPr lang="en-US" sz="2000" b="1" dirty="0">
              <a:solidFill>
                <a:schemeClr val="accent1"/>
              </a:solidFill>
            </a:endParaRPr>
          </a:p>
        </p:txBody>
      </p:sp>
      <p:sp>
        <p:nvSpPr>
          <p:cNvPr id="7" name="Title 1"/>
          <p:cNvSpPr txBox="1">
            <a:spLocks/>
          </p:cNvSpPr>
          <p:nvPr/>
        </p:nvSpPr>
        <p:spPr>
          <a:xfrm>
            <a:off x="914400" y="2668746"/>
            <a:ext cx="3591339" cy="69059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en-US" sz="2000" dirty="0" smtClean="0">
                <a:solidFill>
                  <a:schemeClr val="bg1">
                    <a:lumMod val="50000"/>
                  </a:schemeClr>
                </a:solidFill>
              </a:rPr>
              <a:t>For one-time donations, monthly donations or pledges</a:t>
            </a:r>
          </a:p>
        </p:txBody>
      </p:sp>
      <p:sp>
        <p:nvSpPr>
          <p:cNvPr id="8" name="Title 1"/>
          <p:cNvSpPr txBox="1">
            <a:spLocks/>
          </p:cNvSpPr>
          <p:nvPr/>
        </p:nvSpPr>
        <p:spPr>
          <a:xfrm>
            <a:off x="342694" y="1311757"/>
            <a:ext cx="4727462" cy="1828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marL="457200" indent="-457200" algn="l">
              <a:buFont typeface="Arial" panose="020B0604020202020204" pitchFamily="34" charset="0"/>
              <a:buChar char="•"/>
            </a:pPr>
            <a:r>
              <a:rPr lang="en-US" sz="3200" dirty="0" smtClean="0"/>
              <a:t>Total Gift Level</a:t>
            </a:r>
            <a:endParaRPr lang="en-US" sz="3200" dirty="0"/>
          </a:p>
        </p:txBody>
      </p:sp>
      <p:sp>
        <p:nvSpPr>
          <p:cNvPr id="9" name="Title 1"/>
          <p:cNvSpPr txBox="1">
            <a:spLocks/>
          </p:cNvSpPr>
          <p:nvPr/>
        </p:nvSpPr>
        <p:spPr>
          <a:xfrm>
            <a:off x="342694" y="3152224"/>
            <a:ext cx="4727462" cy="1828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marL="457200" indent="-457200" algn="l">
              <a:buFont typeface="Arial" panose="020B0604020202020204" pitchFamily="34" charset="0"/>
              <a:buChar char="•"/>
            </a:pPr>
            <a:r>
              <a:rPr lang="en-US" sz="3200" dirty="0" smtClean="0"/>
              <a:t>Automated Giving</a:t>
            </a:r>
            <a:endParaRPr lang="en-US" sz="3200" dirty="0"/>
          </a:p>
        </p:txBody>
      </p:sp>
      <p:sp>
        <p:nvSpPr>
          <p:cNvPr id="10" name="Title 1"/>
          <p:cNvSpPr txBox="1">
            <a:spLocks/>
          </p:cNvSpPr>
          <p:nvPr/>
        </p:nvSpPr>
        <p:spPr>
          <a:xfrm>
            <a:off x="7752522" y="2186102"/>
            <a:ext cx="4266671" cy="6905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fr-FR" sz="2000" dirty="0" smtClean="0">
                <a:solidFill>
                  <a:schemeClr val="bg1">
                    <a:lumMod val="50000"/>
                  </a:schemeClr>
                </a:solidFill>
              </a:rPr>
              <a:t>Pins, </a:t>
            </a:r>
            <a:r>
              <a:rPr lang="fr-FR" sz="2000" dirty="0" err="1">
                <a:solidFill>
                  <a:schemeClr val="bg1">
                    <a:lumMod val="50000"/>
                  </a:schemeClr>
                </a:solidFill>
              </a:rPr>
              <a:t>c</a:t>
            </a:r>
            <a:r>
              <a:rPr lang="fr-FR" sz="2000" dirty="0" err="1" smtClean="0">
                <a:solidFill>
                  <a:schemeClr val="bg1">
                    <a:lumMod val="50000"/>
                  </a:schemeClr>
                </a:solidFill>
              </a:rPr>
              <a:t>ertificates</a:t>
            </a:r>
            <a:r>
              <a:rPr lang="fr-FR" sz="2000" dirty="0" smtClean="0">
                <a:solidFill>
                  <a:schemeClr val="bg1">
                    <a:lumMod val="50000"/>
                  </a:schemeClr>
                </a:solidFill>
              </a:rPr>
              <a:t>, plaques, public </a:t>
            </a:r>
            <a:r>
              <a:rPr lang="fr-FR" sz="2000" dirty="0" err="1">
                <a:solidFill>
                  <a:schemeClr val="bg1">
                    <a:lumMod val="50000"/>
                  </a:schemeClr>
                </a:solidFill>
              </a:rPr>
              <a:t>p</a:t>
            </a:r>
            <a:r>
              <a:rPr lang="fr-FR" sz="2000" dirty="0" err="1" smtClean="0">
                <a:solidFill>
                  <a:schemeClr val="bg1">
                    <a:lumMod val="50000"/>
                  </a:schemeClr>
                </a:solidFill>
              </a:rPr>
              <a:t>resentations</a:t>
            </a:r>
            <a:r>
              <a:rPr lang="fr-FR" sz="2000" dirty="0" smtClean="0">
                <a:solidFill>
                  <a:schemeClr val="bg1">
                    <a:lumMod val="50000"/>
                  </a:schemeClr>
                </a:solidFill>
              </a:rPr>
              <a:t>, </a:t>
            </a:r>
            <a:r>
              <a:rPr lang="fr-FR" sz="2000" dirty="0" err="1">
                <a:solidFill>
                  <a:schemeClr val="bg1">
                    <a:lumMod val="50000"/>
                  </a:schemeClr>
                </a:solidFill>
              </a:rPr>
              <a:t>o</a:t>
            </a:r>
            <a:r>
              <a:rPr lang="fr-FR" sz="2000" dirty="0" err="1" smtClean="0">
                <a:solidFill>
                  <a:schemeClr val="bg1">
                    <a:lumMod val="50000"/>
                  </a:schemeClr>
                </a:solidFill>
              </a:rPr>
              <a:t>ther</a:t>
            </a:r>
            <a:r>
              <a:rPr lang="fr-FR" sz="2000" dirty="0" smtClean="0">
                <a:solidFill>
                  <a:schemeClr val="bg1">
                    <a:lumMod val="50000"/>
                  </a:schemeClr>
                </a:solidFill>
              </a:rPr>
              <a:t> </a:t>
            </a:r>
            <a:r>
              <a:rPr lang="fr-FR" sz="2000" dirty="0" err="1">
                <a:solidFill>
                  <a:schemeClr val="bg1">
                    <a:lumMod val="50000"/>
                  </a:schemeClr>
                </a:solidFill>
              </a:rPr>
              <a:t>o</a:t>
            </a:r>
            <a:r>
              <a:rPr lang="fr-FR" sz="2000" dirty="0" err="1" smtClean="0">
                <a:solidFill>
                  <a:schemeClr val="bg1">
                    <a:lumMod val="50000"/>
                  </a:schemeClr>
                </a:solidFill>
              </a:rPr>
              <a:t>pportunities</a:t>
            </a:r>
            <a:endParaRPr lang="en-US" sz="2000" dirty="0">
              <a:solidFill>
                <a:schemeClr val="bg1">
                  <a:lumMod val="50000"/>
                </a:schemeClr>
              </a:solidFill>
            </a:endParaRPr>
          </a:p>
        </p:txBody>
      </p:sp>
      <p:sp>
        <p:nvSpPr>
          <p:cNvPr id="11" name="Right Arrow 10"/>
          <p:cNvSpPr/>
          <p:nvPr/>
        </p:nvSpPr>
        <p:spPr>
          <a:xfrm>
            <a:off x="4411362" y="3688688"/>
            <a:ext cx="3237470" cy="74777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rPr>
              <a:t>Recognition May Include…</a:t>
            </a:r>
            <a:endParaRPr lang="en-US" sz="2000" b="1" dirty="0">
              <a:solidFill>
                <a:schemeClr val="accent1"/>
              </a:solidFill>
            </a:endParaRPr>
          </a:p>
        </p:txBody>
      </p:sp>
      <p:sp>
        <p:nvSpPr>
          <p:cNvPr id="12" name="Title 1"/>
          <p:cNvSpPr txBox="1">
            <a:spLocks/>
          </p:cNvSpPr>
          <p:nvPr/>
        </p:nvSpPr>
        <p:spPr>
          <a:xfrm>
            <a:off x="914400" y="4487486"/>
            <a:ext cx="3591339" cy="69059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en-US" sz="2000" dirty="0" smtClean="0">
                <a:solidFill>
                  <a:schemeClr val="bg1">
                    <a:lumMod val="50000"/>
                  </a:schemeClr>
                </a:solidFill>
              </a:rPr>
              <a:t>For automatic recurring gifts </a:t>
            </a:r>
          </a:p>
        </p:txBody>
      </p:sp>
      <p:sp>
        <p:nvSpPr>
          <p:cNvPr id="13" name="Title 1"/>
          <p:cNvSpPr txBox="1">
            <a:spLocks/>
          </p:cNvSpPr>
          <p:nvPr/>
        </p:nvSpPr>
        <p:spPr>
          <a:xfrm>
            <a:off x="7752522" y="3717277"/>
            <a:ext cx="4266671" cy="6905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fr-FR" sz="2000" dirty="0" smtClean="0">
                <a:solidFill>
                  <a:schemeClr val="bg1">
                    <a:lumMod val="50000"/>
                  </a:schemeClr>
                </a:solidFill>
              </a:rPr>
              <a:t>Pins, portfolios, </a:t>
            </a:r>
            <a:r>
              <a:rPr lang="fr-FR" sz="2000" dirty="0" err="1">
                <a:solidFill>
                  <a:schemeClr val="bg1">
                    <a:lumMod val="50000"/>
                  </a:schemeClr>
                </a:solidFill>
              </a:rPr>
              <a:t>s</a:t>
            </a:r>
            <a:r>
              <a:rPr lang="fr-FR" sz="2000" dirty="0" err="1" smtClean="0">
                <a:solidFill>
                  <a:schemeClr val="bg1">
                    <a:lumMod val="50000"/>
                  </a:schemeClr>
                </a:solidFill>
              </a:rPr>
              <a:t>tationary</a:t>
            </a:r>
            <a:r>
              <a:rPr lang="fr-FR" sz="2000" dirty="0" smtClean="0">
                <a:solidFill>
                  <a:schemeClr val="bg1">
                    <a:lumMod val="50000"/>
                  </a:schemeClr>
                </a:solidFill>
              </a:rPr>
              <a:t>, </a:t>
            </a:r>
            <a:r>
              <a:rPr lang="fr-FR" sz="2000" dirty="0" err="1">
                <a:solidFill>
                  <a:schemeClr val="bg1">
                    <a:lumMod val="50000"/>
                  </a:schemeClr>
                </a:solidFill>
              </a:rPr>
              <a:t>t</a:t>
            </a:r>
            <a:r>
              <a:rPr lang="fr-FR" sz="2000" dirty="0" err="1" smtClean="0">
                <a:solidFill>
                  <a:schemeClr val="bg1">
                    <a:lumMod val="50000"/>
                  </a:schemeClr>
                </a:solidFill>
              </a:rPr>
              <a:t>ote</a:t>
            </a:r>
            <a:r>
              <a:rPr lang="fr-FR" sz="2000" dirty="0" smtClean="0">
                <a:solidFill>
                  <a:schemeClr val="bg1">
                    <a:lumMod val="50000"/>
                  </a:schemeClr>
                </a:solidFill>
              </a:rPr>
              <a:t> </a:t>
            </a:r>
            <a:r>
              <a:rPr lang="fr-FR" sz="2000" dirty="0" err="1">
                <a:solidFill>
                  <a:schemeClr val="bg1">
                    <a:lumMod val="50000"/>
                  </a:schemeClr>
                </a:solidFill>
              </a:rPr>
              <a:t>b</a:t>
            </a:r>
            <a:r>
              <a:rPr lang="fr-FR" sz="2000" dirty="0" err="1" smtClean="0">
                <a:solidFill>
                  <a:schemeClr val="bg1">
                    <a:lumMod val="50000"/>
                  </a:schemeClr>
                </a:solidFill>
              </a:rPr>
              <a:t>ags</a:t>
            </a:r>
            <a:r>
              <a:rPr lang="fr-FR" sz="2000" dirty="0" smtClean="0">
                <a:solidFill>
                  <a:schemeClr val="bg1">
                    <a:lumMod val="50000"/>
                  </a:schemeClr>
                </a:solidFill>
              </a:rPr>
              <a:t>, notebooks, </a:t>
            </a:r>
            <a:r>
              <a:rPr lang="fr-FR" sz="2000" dirty="0" err="1" smtClean="0">
                <a:solidFill>
                  <a:schemeClr val="bg1">
                    <a:lumMod val="50000"/>
                  </a:schemeClr>
                </a:solidFill>
              </a:rPr>
              <a:t>mugs</a:t>
            </a:r>
            <a:r>
              <a:rPr lang="fr-FR" sz="2000" dirty="0" smtClean="0">
                <a:solidFill>
                  <a:schemeClr val="bg1">
                    <a:lumMod val="50000"/>
                  </a:schemeClr>
                </a:solidFill>
              </a:rPr>
              <a:t>, </a:t>
            </a:r>
            <a:r>
              <a:rPr lang="fr-FR" sz="2000" dirty="0" err="1" smtClean="0">
                <a:solidFill>
                  <a:schemeClr val="bg1">
                    <a:lumMod val="50000"/>
                  </a:schemeClr>
                </a:solidFill>
              </a:rPr>
              <a:t>other</a:t>
            </a:r>
            <a:r>
              <a:rPr lang="fr-FR" sz="2000" dirty="0" smtClean="0">
                <a:solidFill>
                  <a:schemeClr val="bg1">
                    <a:lumMod val="50000"/>
                  </a:schemeClr>
                </a:solidFill>
              </a:rPr>
              <a:t> gifts</a:t>
            </a:r>
            <a:endParaRPr lang="en-US" sz="2000" dirty="0">
              <a:solidFill>
                <a:schemeClr val="bg1">
                  <a:lumMod val="50000"/>
                </a:schemeClr>
              </a:solidFill>
            </a:endParaRPr>
          </a:p>
        </p:txBody>
      </p:sp>
      <p:sp>
        <p:nvSpPr>
          <p:cNvPr id="14" name="Rounded Rectangle 13"/>
          <p:cNvSpPr/>
          <p:nvPr/>
        </p:nvSpPr>
        <p:spPr>
          <a:xfrm>
            <a:off x="1989437" y="5399903"/>
            <a:ext cx="6697363" cy="95743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rPr>
              <a:t>Recognition Levels and Memberships</a:t>
            </a:r>
          </a:p>
          <a:p>
            <a:pPr algn="ctr"/>
            <a:r>
              <a:rPr lang="en-US" sz="2000" dirty="0">
                <a:solidFill>
                  <a:schemeClr val="accent1"/>
                </a:solidFill>
              </a:rPr>
              <a:t>t</a:t>
            </a:r>
            <a:r>
              <a:rPr lang="en-US" sz="2000" dirty="0" smtClean="0">
                <a:solidFill>
                  <a:schemeClr val="accent1"/>
                </a:solidFill>
              </a:rPr>
              <a:t>o be announced for gifts of US $25 to US $25,000</a:t>
            </a:r>
            <a:endParaRPr lang="en-US" sz="2000" dirty="0">
              <a:solidFill>
                <a:schemeClr val="accent1"/>
              </a:solidFill>
            </a:endParaRPr>
          </a:p>
        </p:txBody>
      </p:sp>
    </p:spTree>
    <p:extLst>
      <p:ext uri="{BB962C8B-B14F-4D97-AF65-F5344CB8AC3E}">
        <p14:creationId xmlns:p14="http://schemas.microsoft.com/office/powerpoint/2010/main" val="2283273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Club Recognition &amp; Leadership Awards</a:t>
            </a:r>
            <a:endParaRPr lang="en-US" dirty="0"/>
          </a:p>
        </p:txBody>
      </p:sp>
      <p:graphicFrame>
        <p:nvGraphicFramePr>
          <p:cNvPr id="4" name="Diagram 3"/>
          <p:cNvGraphicFramePr/>
          <p:nvPr>
            <p:extLst>
              <p:ext uri="{D42A27DB-BD31-4B8C-83A1-F6EECF244321}">
                <p14:modId xmlns:p14="http://schemas.microsoft.com/office/powerpoint/2010/main" val="1867461517"/>
              </p:ext>
            </p:extLst>
          </p:nvPr>
        </p:nvGraphicFramePr>
        <p:xfrm>
          <a:off x="2098960" y="3807228"/>
          <a:ext cx="8325197" cy="2809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73181" y="2498082"/>
            <a:ext cx="10016836" cy="116955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Non-competitive – </a:t>
            </a:r>
            <a:r>
              <a:rPr lang="en-US" sz="2000" dirty="0" smtClean="0">
                <a:latin typeface="Arial" panose="020B0604020202020204" pitchFamily="34" charset="0"/>
                <a:cs typeface="Arial" panose="020B0604020202020204" pitchFamily="34" charset="0"/>
              </a:rPr>
              <a:t>Awards to clubs and select </a:t>
            </a:r>
            <a:r>
              <a:rPr lang="en-US" sz="2000" dirty="0">
                <a:latin typeface="Arial" panose="020B0604020202020204" pitchFamily="34" charset="0"/>
                <a:cs typeface="Arial" panose="020B0604020202020204" pitchFamily="34" charset="0"/>
              </a:rPr>
              <a:t>areas, multiple districts, and districts, who achieve certain participation levels. </a:t>
            </a: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Competitive – </a:t>
            </a:r>
            <a:r>
              <a:rPr lang="en-US" sz="2000" dirty="0" smtClean="0">
                <a:latin typeface="Arial" panose="020B0604020202020204" pitchFamily="34" charset="0"/>
                <a:cs typeface="Arial" panose="020B0604020202020204" pitchFamily="34" charset="0"/>
              </a:rPr>
              <a:t>Five possible awards at the Area, Multiple District, and District levels</a:t>
            </a:r>
            <a:r>
              <a:rPr lang="en-US" sz="2000" dirty="0">
                <a:latin typeface="Arial" panose="020B0604020202020204" pitchFamily="34" charset="0"/>
                <a:cs typeface="Arial" panose="020B0604020202020204" pitchFamily="34" charset="0"/>
              </a:rPr>
              <a:t>:</a:t>
            </a:r>
          </a:p>
        </p:txBody>
      </p:sp>
      <p:sp>
        <p:nvSpPr>
          <p:cNvPr id="6" name="TextBox 5"/>
          <p:cNvSpPr txBox="1"/>
          <p:nvPr/>
        </p:nvSpPr>
        <p:spPr>
          <a:xfrm>
            <a:off x="933101" y="1542738"/>
            <a:ext cx="10656916" cy="938719"/>
          </a:xfrm>
          <a:prstGeom prst="rect">
            <a:avLst/>
          </a:prstGeom>
          <a:noFill/>
        </p:spPr>
        <p:txBody>
          <a:bodyPr wrap="square" rtlCol="0">
            <a:spAutoFit/>
          </a:bodyPr>
          <a:lstStyle/>
          <a:p>
            <a:pPr>
              <a:spcAft>
                <a:spcPts val="1800"/>
              </a:spcAft>
            </a:pPr>
            <a:r>
              <a:rPr lang="en-US" sz="2000" b="1" dirty="0" smtClean="0">
                <a:latin typeface="Arial" panose="020B0604020202020204" pitchFamily="34" charset="0"/>
                <a:cs typeface="Arial" panose="020B0604020202020204" pitchFamily="34" charset="0"/>
              </a:rPr>
              <a:t>Non-Model Club Recognition </a:t>
            </a:r>
            <a:r>
              <a:rPr lang="en-US" sz="2000" dirty="0" smtClean="0">
                <a:latin typeface="Arial" panose="020B0604020202020204" pitchFamily="34" charset="0"/>
                <a:cs typeface="Arial" panose="020B0604020202020204" pitchFamily="34" charset="0"/>
              </a:rPr>
              <a:t>for per-member average and overall totals</a:t>
            </a:r>
          </a:p>
          <a:p>
            <a:r>
              <a:rPr lang="en-US" sz="2000" b="1" dirty="0" smtClean="0">
                <a:latin typeface="Arial" panose="020B0604020202020204" pitchFamily="34" charset="0"/>
                <a:cs typeface="Arial" panose="020B0604020202020204" pitchFamily="34" charset="0"/>
              </a:rPr>
              <a:t>Leadership Awards: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485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2507" y="2688609"/>
            <a:ext cx="5923129" cy="1446550"/>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How can YOU get involved?</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339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help make Campaign 100 a success?</a:t>
            </a:r>
            <a:endParaRPr lang="en-US" dirty="0"/>
          </a:p>
        </p:txBody>
      </p:sp>
      <p:sp>
        <p:nvSpPr>
          <p:cNvPr id="3" name="Content Placeholder 2"/>
          <p:cNvSpPr>
            <a:spLocks noGrp="1"/>
          </p:cNvSpPr>
          <p:nvPr>
            <p:ph idx="1"/>
          </p:nvPr>
        </p:nvSpPr>
        <p:spPr>
          <a:xfrm>
            <a:off x="5011436" y="839449"/>
            <a:ext cx="6940722" cy="5098070"/>
          </a:xfrm>
        </p:spPr>
        <p:txBody>
          <a:bodyPr>
            <a:noAutofit/>
          </a:bodyPr>
          <a:lstStyle/>
          <a:p>
            <a:pPr>
              <a:spcBef>
                <a:spcPts val="900"/>
              </a:spcBef>
              <a:spcAft>
                <a:spcPts val="900"/>
              </a:spcAft>
            </a:pPr>
            <a:r>
              <a:rPr lang="en-US" sz="2200" dirty="0" smtClean="0"/>
              <a:t>Be part of the campaign’s launch by helping us achieve this year’s $50 million benchmark goal </a:t>
            </a:r>
          </a:p>
          <a:p>
            <a:pPr>
              <a:spcBef>
                <a:spcPts val="900"/>
              </a:spcBef>
              <a:spcAft>
                <a:spcPts val="900"/>
              </a:spcAft>
            </a:pPr>
            <a:r>
              <a:rPr lang="en-US" sz="2200" dirty="0" smtClean="0"/>
              <a:t>Make a personal financial contribution</a:t>
            </a:r>
          </a:p>
          <a:p>
            <a:pPr>
              <a:spcBef>
                <a:spcPts val="900"/>
              </a:spcBef>
              <a:spcAft>
                <a:spcPts val="900"/>
              </a:spcAft>
            </a:pPr>
            <a:r>
              <a:rPr lang="en-US" sz="2200" dirty="0" smtClean="0"/>
              <a:t>Learn more about what it means to be a Model Club. </a:t>
            </a:r>
            <a:endParaRPr lang="en-US" sz="2200" dirty="0" smtClean="0">
              <a:solidFill>
                <a:srgbClr val="FF0000"/>
              </a:solidFill>
            </a:endParaRPr>
          </a:p>
          <a:p>
            <a:pPr>
              <a:spcBef>
                <a:spcPts val="900"/>
              </a:spcBef>
              <a:spcAft>
                <a:spcPts val="900"/>
              </a:spcAft>
            </a:pPr>
            <a:r>
              <a:rPr lang="en-US" sz="2200" dirty="0" smtClean="0"/>
              <a:t>Talk to other Lions about Campaign 100</a:t>
            </a:r>
          </a:p>
          <a:p>
            <a:pPr>
              <a:spcBef>
                <a:spcPts val="900"/>
              </a:spcBef>
              <a:spcAft>
                <a:spcPts val="900"/>
              </a:spcAft>
            </a:pPr>
            <a:r>
              <a:rPr lang="en-US" sz="2200" dirty="0" smtClean="0"/>
              <a:t>Introduce your family, friends and colleagues to Campaign 100</a:t>
            </a:r>
          </a:p>
          <a:p>
            <a:pPr>
              <a:spcBef>
                <a:spcPts val="900"/>
              </a:spcBef>
              <a:spcAft>
                <a:spcPts val="900"/>
              </a:spcAft>
            </a:pPr>
            <a:r>
              <a:rPr lang="en-US" sz="2200" dirty="0" smtClean="0"/>
              <a:t>Consider planning a fundraiser, either online or in your community</a:t>
            </a:r>
          </a:p>
          <a:p>
            <a:pPr>
              <a:spcBef>
                <a:spcPts val="900"/>
              </a:spcBef>
              <a:spcAft>
                <a:spcPts val="900"/>
              </a:spcAft>
            </a:pPr>
            <a:r>
              <a:rPr lang="en-US" sz="2200" dirty="0" smtClean="0"/>
              <a:t>Consider becoming a Club LCIF Coordinator</a:t>
            </a:r>
          </a:p>
        </p:txBody>
      </p:sp>
    </p:spTree>
    <p:extLst>
      <p:ext uri="{BB962C8B-B14F-4D97-AF65-F5344CB8AC3E}">
        <p14:creationId xmlns:p14="http://schemas.microsoft.com/office/powerpoint/2010/main" val="362497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2507" y="2688609"/>
            <a:ext cx="5923129"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Background</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521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Club Program</a:t>
            </a:r>
            <a:endParaRPr lang="en-US" dirty="0"/>
          </a:p>
        </p:txBody>
      </p:sp>
      <p:sp>
        <p:nvSpPr>
          <p:cNvPr id="6" name="Content Placeholder 2"/>
          <p:cNvSpPr>
            <a:spLocks noGrp="1"/>
          </p:cNvSpPr>
          <p:nvPr>
            <p:ph idx="1"/>
          </p:nvPr>
        </p:nvSpPr>
        <p:spPr>
          <a:xfrm>
            <a:off x="4936486" y="629587"/>
            <a:ext cx="6940722" cy="6228413"/>
          </a:xfrm>
        </p:spPr>
        <p:txBody>
          <a:bodyPr>
            <a:noAutofit/>
          </a:bodyPr>
          <a:lstStyle/>
          <a:p>
            <a:pPr marL="0" indent="0">
              <a:spcBef>
                <a:spcPts val="600"/>
              </a:spcBef>
              <a:spcAft>
                <a:spcPts val="600"/>
              </a:spcAft>
              <a:buNone/>
            </a:pPr>
            <a:r>
              <a:rPr lang="en-US" sz="2000" b="1" dirty="0" smtClean="0"/>
              <a:t>Strategies:</a:t>
            </a:r>
          </a:p>
          <a:p>
            <a:pPr>
              <a:spcBef>
                <a:spcPts val="600"/>
              </a:spcBef>
              <a:spcAft>
                <a:spcPts val="600"/>
              </a:spcAft>
            </a:pPr>
            <a:r>
              <a:rPr lang="en-US" sz="2000" dirty="0" smtClean="0"/>
              <a:t>Gifts from members, local businesses, club treasury</a:t>
            </a:r>
          </a:p>
          <a:p>
            <a:pPr>
              <a:spcBef>
                <a:spcPts val="600"/>
              </a:spcBef>
              <a:spcAft>
                <a:spcPts val="600"/>
              </a:spcAft>
            </a:pPr>
            <a:r>
              <a:rPr lang="en-US" sz="2000" dirty="0" smtClean="0"/>
              <a:t>Events &amp; activities</a:t>
            </a:r>
          </a:p>
          <a:p>
            <a:pPr marL="0" indent="0">
              <a:spcBef>
                <a:spcPts val="1800"/>
              </a:spcBef>
              <a:spcAft>
                <a:spcPts val="600"/>
              </a:spcAft>
              <a:buNone/>
            </a:pPr>
            <a:r>
              <a:rPr lang="en-US" sz="2000" b="1" dirty="0" smtClean="0"/>
              <a:t>Qualifications – Clubs that:</a:t>
            </a:r>
          </a:p>
          <a:p>
            <a:pPr>
              <a:spcBef>
                <a:spcPts val="600"/>
              </a:spcBef>
              <a:spcAft>
                <a:spcPts val="600"/>
              </a:spcAft>
            </a:pPr>
            <a:r>
              <a:rPr lang="en-US" sz="2000" dirty="0" smtClean="0"/>
              <a:t>Embrace fundraising</a:t>
            </a:r>
          </a:p>
          <a:p>
            <a:pPr>
              <a:spcBef>
                <a:spcPts val="600"/>
              </a:spcBef>
              <a:spcAft>
                <a:spcPts val="600"/>
              </a:spcAft>
            </a:pPr>
            <a:r>
              <a:rPr lang="en-US" sz="2000" dirty="0" smtClean="0"/>
              <a:t>Want to lead the way</a:t>
            </a:r>
          </a:p>
          <a:p>
            <a:pPr>
              <a:spcBef>
                <a:spcPts val="600"/>
              </a:spcBef>
              <a:spcAft>
                <a:spcPts val="600"/>
              </a:spcAft>
            </a:pPr>
            <a:r>
              <a:rPr lang="en-US" sz="2000" dirty="0" smtClean="0"/>
              <a:t>Are resourceful and strategic-focused</a:t>
            </a:r>
          </a:p>
          <a:p>
            <a:pPr>
              <a:spcBef>
                <a:spcPts val="600"/>
              </a:spcBef>
              <a:spcAft>
                <a:spcPts val="600"/>
              </a:spcAft>
            </a:pPr>
            <a:r>
              <a:rPr lang="en-US" sz="2000" dirty="0" smtClean="0"/>
              <a:t>Are ready to conduct campaign over the next 2-4 months</a:t>
            </a:r>
          </a:p>
          <a:p>
            <a:pPr>
              <a:spcBef>
                <a:spcPts val="600"/>
              </a:spcBef>
              <a:spcAft>
                <a:spcPts val="600"/>
              </a:spcAft>
            </a:pPr>
            <a:r>
              <a:rPr lang="en-US" sz="2000" dirty="0" smtClean="0"/>
              <a:t>Aim high, setting the highest possible club goal</a:t>
            </a:r>
          </a:p>
          <a:p>
            <a:pPr>
              <a:spcBef>
                <a:spcPts val="600"/>
              </a:spcBef>
              <a:spcAft>
                <a:spcPts val="600"/>
              </a:spcAft>
            </a:pPr>
            <a:r>
              <a:rPr lang="en-US" sz="2000" dirty="0" smtClean="0"/>
              <a:t>Have ability to set a PMA goal of + US $750 over 3 years</a:t>
            </a:r>
          </a:p>
          <a:p>
            <a:pPr>
              <a:spcBef>
                <a:spcPts val="600"/>
              </a:spcBef>
              <a:spcAft>
                <a:spcPts val="600"/>
              </a:spcAft>
            </a:pPr>
            <a:r>
              <a:rPr lang="en-US" sz="2000" dirty="0" smtClean="0"/>
              <a:t>Are excited to serve and promote the campaign’s causes</a:t>
            </a:r>
            <a:endParaRPr lang="en-US" sz="2000" dirty="0"/>
          </a:p>
        </p:txBody>
      </p:sp>
    </p:spTree>
    <p:extLst>
      <p:ext uri="{BB962C8B-B14F-4D97-AF65-F5344CB8AC3E}">
        <p14:creationId xmlns:p14="http://schemas.microsoft.com/office/powerpoint/2010/main" val="288760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 Marketing Resources</a:t>
            </a:r>
            <a:endParaRPr lang="en-US" dirty="0"/>
          </a:p>
        </p:txBody>
      </p:sp>
      <p:graphicFrame>
        <p:nvGraphicFramePr>
          <p:cNvPr id="5" name="Diagram 4"/>
          <p:cNvGraphicFramePr/>
          <p:nvPr>
            <p:extLst>
              <p:ext uri="{D42A27DB-BD31-4B8C-83A1-F6EECF244321}">
                <p14:modId xmlns:p14="http://schemas.microsoft.com/office/powerpoint/2010/main" val="1563827542"/>
              </p:ext>
            </p:extLst>
          </p:nvPr>
        </p:nvGraphicFramePr>
        <p:xfrm>
          <a:off x="4596714" y="1088332"/>
          <a:ext cx="7595286" cy="4138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62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5184759" y="806557"/>
            <a:ext cx="6552539" cy="5020502"/>
          </a:xfrm>
        </p:spPr>
        <p:txBody>
          <a:bodyPr>
            <a:noAutofit/>
          </a:bodyPr>
          <a:lstStyle/>
          <a:p>
            <a:pPr>
              <a:spcBef>
                <a:spcPts val="1200"/>
              </a:spcBef>
              <a:spcAft>
                <a:spcPts val="1200"/>
              </a:spcAft>
            </a:pPr>
            <a:r>
              <a:rPr lang="en-US" sz="2200" dirty="0" smtClean="0"/>
              <a:t>Visit </a:t>
            </a:r>
            <a:r>
              <a:rPr lang="en-US" sz="2200" b="1" dirty="0" smtClean="0">
                <a:hlinkClick r:id="rId3"/>
              </a:rPr>
              <a:t>www.lcif.org/donate</a:t>
            </a:r>
            <a:r>
              <a:rPr lang="en-US" sz="2200" dirty="0" smtClean="0"/>
              <a:t> to make an online donation, or to learn about other ways to donate.</a:t>
            </a:r>
          </a:p>
          <a:p>
            <a:pPr>
              <a:spcBef>
                <a:spcPts val="1200"/>
              </a:spcBef>
              <a:spcAft>
                <a:spcPts val="600"/>
              </a:spcAft>
            </a:pPr>
            <a:r>
              <a:rPr lang="en-US" sz="2200" dirty="0"/>
              <a:t>To mail in your donation, simply send a check </a:t>
            </a:r>
            <a:r>
              <a:rPr lang="en-US" sz="2200" dirty="0" smtClean="0"/>
              <a:t>to:</a:t>
            </a:r>
          </a:p>
          <a:p>
            <a:pPr marL="457200" lvl="1" indent="0">
              <a:spcBef>
                <a:spcPts val="1200"/>
              </a:spcBef>
              <a:spcAft>
                <a:spcPts val="600"/>
              </a:spcAft>
              <a:buNone/>
            </a:pPr>
            <a:r>
              <a:rPr lang="en-US" sz="2200" dirty="0" smtClean="0">
                <a:solidFill>
                  <a:srgbClr val="345C99"/>
                </a:solidFill>
              </a:rPr>
              <a:t>Lions </a:t>
            </a:r>
            <a:r>
              <a:rPr lang="en-US" sz="2200" dirty="0">
                <a:solidFill>
                  <a:srgbClr val="345C99"/>
                </a:solidFill>
              </a:rPr>
              <a:t>Clubs International Foundation</a:t>
            </a:r>
            <a:br>
              <a:rPr lang="en-US" sz="2200" dirty="0">
                <a:solidFill>
                  <a:srgbClr val="345C99"/>
                </a:solidFill>
              </a:rPr>
            </a:br>
            <a:r>
              <a:rPr lang="en-US" sz="2200" dirty="0">
                <a:solidFill>
                  <a:srgbClr val="345C99"/>
                </a:solidFill>
              </a:rPr>
              <a:t>Department 4547</a:t>
            </a:r>
            <a:br>
              <a:rPr lang="en-US" sz="2200" dirty="0">
                <a:solidFill>
                  <a:srgbClr val="345C99"/>
                </a:solidFill>
              </a:rPr>
            </a:br>
            <a:r>
              <a:rPr lang="en-US" sz="2200" dirty="0">
                <a:solidFill>
                  <a:srgbClr val="345C99"/>
                </a:solidFill>
              </a:rPr>
              <a:t>Carol Stream, Illinois 60122-4547</a:t>
            </a:r>
            <a:br>
              <a:rPr lang="en-US" sz="2200" dirty="0">
                <a:solidFill>
                  <a:srgbClr val="345C99"/>
                </a:solidFill>
              </a:rPr>
            </a:br>
            <a:r>
              <a:rPr lang="en-US" sz="2200" dirty="0" smtClean="0">
                <a:solidFill>
                  <a:srgbClr val="345C99"/>
                </a:solidFill>
              </a:rPr>
              <a:t>USA</a:t>
            </a:r>
          </a:p>
          <a:p>
            <a:pPr>
              <a:spcBef>
                <a:spcPts val="1200"/>
              </a:spcBef>
              <a:spcAft>
                <a:spcPts val="1200"/>
              </a:spcAft>
            </a:pPr>
            <a:r>
              <a:rPr lang="en-US" sz="2200" dirty="0"/>
              <a:t>Reach out </a:t>
            </a:r>
            <a:r>
              <a:rPr lang="en-US" sz="2200" dirty="0" smtClean="0"/>
              <a:t>to </a:t>
            </a:r>
            <a:r>
              <a:rPr lang="en-US" sz="2200" b="1" dirty="0" smtClean="0">
                <a:hlinkClick r:id="rId4"/>
              </a:rPr>
              <a:t>campaign100@lionsclubs.org</a:t>
            </a:r>
            <a:r>
              <a:rPr lang="en-US" sz="2200" b="1" dirty="0"/>
              <a:t> </a:t>
            </a:r>
            <a:r>
              <a:rPr lang="en-US" sz="2200" dirty="0" smtClean="0"/>
              <a:t>with any questions</a:t>
            </a:r>
            <a:endParaRPr lang="en-US" sz="2200" dirty="0"/>
          </a:p>
          <a:p>
            <a:pPr>
              <a:spcBef>
                <a:spcPts val="1200"/>
              </a:spcBef>
              <a:spcAft>
                <a:spcPts val="1200"/>
              </a:spcAft>
            </a:pPr>
            <a:r>
              <a:rPr lang="en-US" sz="2200" dirty="0" smtClean="0"/>
              <a:t>Contact your LCIF regional development specialist for more information at </a:t>
            </a:r>
            <a:r>
              <a:rPr lang="en-US" sz="2200" b="1" dirty="0" smtClean="0">
                <a:hlinkClick r:id="rId5"/>
              </a:rPr>
              <a:t>lcifdevelopment@lionsclubs.org</a:t>
            </a:r>
            <a:endParaRPr lang="en-US" sz="2200" b="1" dirty="0" smtClean="0"/>
          </a:p>
        </p:txBody>
      </p:sp>
    </p:spTree>
    <p:extLst>
      <p:ext uri="{BB962C8B-B14F-4D97-AF65-F5344CB8AC3E}">
        <p14:creationId xmlns:p14="http://schemas.microsoft.com/office/powerpoint/2010/main" val="1130351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583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50 Years of Impact</a:t>
            </a:r>
            <a:endParaRPr lang="en-US" dirty="0"/>
          </a:p>
        </p:txBody>
      </p:sp>
      <p:pic>
        <p:nvPicPr>
          <p:cNvPr id="5" name="Picture 4"/>
          <p:cNvPicPr>
            <a:picLocks noChangeAspect="1"/>
          </p:cNvPicPr>
          <p:nvPr/>
        </p:nvPicPr>
        <p:blipFill rotWithShape="1">
          <a:blip r:embed="rId3"/>
          <a:srcRect r="6897" b="11027"/>
          <a:stretch/>
        </p:blipFill>
        <p:spPr>
          <a:xfrm>
            <a:off x="1066800" y="1981200"/>
            <a:ext cx="2057400" cy="1929273"/>
          </a:xfrm>
          <a:prstGeom prst="rect">
            <a:avLst/>
          </a:prstGeom>
        </p:spPr>
      </p:pic>
      <p:sp>
        <p:nvSpPr>
          <p:cNvPr id="6" name="Content Placeholder 1">
            <a:extLst>
              <a:ext uri="{FF2B5EF4-FFF2-40B4-BE49-F238E27FC236}">
                <a16:creationId xmlns="" xmlns:a16="http://schemas.microsoft.com/office/drawing/2014/main" id="{DBD0B897-45DA-424E-9A92-B188EB2CFAC3}"/>
              </a:ext>
            </a:extLst>
          </p:cNvPr>
          <p:cNvSpPr txBox="1">
            <a:spLocks/>
          </p:cNvSpPr>
          <p:nvPr/>
        </p:nvSpPr>
        <p:spPr bwMode="auto">
          <a:xfrm>
            <a:off x="609600" y="4016437"/>
            <a:ext cx="2971800" cy="12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en-US" kern="0" dirty="0">
                <a:solidFill>
                  <a:schemeClr val="accent1"/>
                </a:solidFill>
              </a:rPr>
              <a:t>In June </a:t>
            </a:r>
            <a:r>
              <a:rPr lang="en-US" kern="0" dirty="0" smtClean="0">
                <a:solidFill>
                  <a:schemeClr val="accent1"/>
                </a:solidFill>
              </a:rPr>
              <a:t>2018</a:t>
            </a:r>
            <a:r>
              <a:rPr lang="en-US" kern="0" dirty="0">
                <a:solidFill>
                  <a:schemeClr val="accent1"/>
                </a:solidFill>
              </a:rPr>
              <a:t>, </a:t>
            </a:r>
            <a:r>
              <a:rPr lang="en-US" kern="0" dirty="0" smtClean="0">
                <a:solidFill>
                  <a:schemeClr val="accent1"/>
                </a:solidFill>
              </a:rPr>
              <a:t>LCIF celebrates its </a:t>
            </a:r>
            <a:r>
              <a:rPr lang="en-US" kern="0" dirty="0">
                <a:solidFill>
                  <a:schemeClr val="accent1"/>
                </a:solidFill>
              </a:rPr>
              <a:t>50</a:t>
            </a:r>
            <a:r>
              <a:rPr lang="en-US" kern="0" baseline="30000" dirty="0">
                <a:solidFill>
                  <a:schemeClr val="accent1"/>
                </a:solidFill>
              </a:rPr>
              <a:t>th</a:t>
            </a:r>
            <a:r>
              <a:rPr lang="en-US" kern="0" dirty="0">
                <a:solidFill>
                  <a:schemeClr val="accent1"/>
                </a:solidFill>
              </a:rPr>
              <a:t> anniversary</a:t>
            </a:r>
          </a:p>
        </p:txBody>
      </p:sp>
      <p:grpSp>
        <p:nvGrpSpPr>
          <p:cNvPr id="7" name="Group 6">
            <a:extLst>
              <a:ext uri="{FF2B5EF4-FFF2-40B4-BE49-F238E27FC236}">
                <a16:creationId xmlns="" xmlns:a16="http://schemas.microsoft.com/office/drawing/2014/main" id="{5F32D747-8B78-40A8-8E38-3D562BE9C4A2}"/>
              </a:ext>
            </a:extLst>
          </p:cNvPr>
          <p:cNvGrpSpPr/>
          <p:nvPr/>
        </p:nvGrpSpPr>
        <p:grpSpPr>
          <a:xfrm>
            <a:off x="3679208" y="1535377"/>
            <a:ext cx="2099290" cy="2123087"/>
            <a:chOff x="3581621" y="1305913"/>
            <a:chExt cx="2099290" cy="2123087"/>
          </a:xfrm>
          <a:solidFill>
            <a:schemeClr val="accent4"/>
          </a:solidFill>
        </p:grpSpPr>
        <p:sp>
          <p:nvSpPr>
            <p:cNvPr id="8" name="Rectangle 7">
              <a:extLst>
                <a:ext uri="{FF2B5EF4-FFF2-40B4-BE49-F238E27FC236}">
                  <a16:creationId xmlns="" xmlns:a16="http://schemas.microsoft.com/office/drawing/2014/main" id="{6412B7E0-A5FB-4DCB-8B39-F91989C0F738}"/>
                </a:ext>
              </a:extLst>
            </p:cNvPr>
            <p:cNvSpPr/>
            <p:nvPr/>
          </p:nvSpPr>
          <p:spPr bwMode="auto">
            <a:xfrm>
              <a:off x="3581621" y="13059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9" name="Content Placeholder 1">
              <a:extLst>
                <a:ext uri="{FF2B5EF4-FFF2-40B4-BE49-F238E27FC236}">
                  <a16:creationId xmlns="" xmlns:a16="http://schemas.microsoft.com/office/drawing/2014/main" id="{0072CCF4-E2C0-4737-AC7A-019F8E6032C9}"/>
                </a:ext>
              </a:extLst>
            </p:cNvPr>
            <p:cNvSpPr txBox="1">
              <a:spLocks/>
            </p:cNvSpPr>
            <p:nvPr/>
          </p:nvSpPr>
          <p:spPr bwMode="auto">
            <a:xfrm>
              <a:off x="3793066" y="1714256"/>
              <a:ext cx="1676400" cy="8765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en-US" sz="5400" kern="0" dirty="0">
                  <a:solidFill>
                    <a:schemeClr val="bg1"/>
                  </a:solidFill>
                  <a:latin typeface="Arial Black" panose="020B0A04020102020204" pitchFamily="34" charset="0"/>
                </a:rPr>
                <a:t>1</a:t>
              </a:r>
              <a:r>
                <a:rPr lang="en-US" sz="4400" kern="0" dirty="0">
                  <a:solidFill>
                    <a:schemeClr val="bg1"/>
                  </a:solidFill>
                  <a:latin typeface="Arial Black" panose="020B0A04020102020204" pitchFamily="34" charset="0"/>
                </a:rPr>
                <a:t> </a:t>
              </a:r>
              <a:r>
                <a:rPr lang="en-US" sz="3200" kern="0" dirty="0">
                  <a:solidFill>
                    <a:schemeClr val="bg1"/>
                  </a:solidFill>
                  <a:latin typeface="Arial Black" panose="020B0A04020102020204" pitchFamily="34" charset="0"/>
                </a:rPr>
                <a:t>Billion</a:t>
              </a:r>
              <a:endParaRPr lang="en-US" kern="0" dirty="0">
                <a:solidFill>
                  <a:schemeClr val="bg1"/>
                </a:solidFill>
              </a:endParaRPr>
            </a:p>
          </p:txBody>
        </p:sp>
        <p:sp>
          <p:nvSpPr>
            <p:cNvPr id="10" name="Content Placeholder 1">
              <a:extLst>
                <a:ext uri="{FF2B5EF4-FFF2-40B4-BE49-F238E27FC236}">
                  <a16:creationId xmlns="" xmlns:a16="http://schemas.microsoft.com/office/drawing/2014/main" id="{BF2BD487-7F8B-4A0F-B700-34F65372DF60}"/>
                </a:ext>
              </a:extLst>
            </p:cNvPr>
            <p:cNvSpPr txBox="1">
              <a:spLocks/>
            </p:cNvSpPr>
            <p:nvPr/>
          </p:nvSpPr>
          <p:spPr bwMode="auto">
            <a:xfrm>
              <a:off x="3716866" y="2634916"/>
              <a:ext cx="1828800" cy="71788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en-US" sz="1800" kern="0" dirty="0">
                  <a:solidFill>
                    <a:schemeClr val="bg1"/>
                  </a:solidFill>
                </a:rPr>
                <a:t>US DOLLARS IN GRANTS AWARDED</a:t>
              </a:r>
            </a:p>
          </p:txBody>
        </p:sp>
      </p:grpSp>
      <p:grpSp>
        <p:nvGrpSpPr>
          <p:cNvPr id="11" name="Group 10">
            <a:extLst>
              <a:ext uri="{FF2B5EF4-FFF2-40B4-BE49-F238E27FC236}">
                <a16:creationId xmlns="" xmlns:a16="http://schemas.microsoft.com/office/drawing/2014/main" id="{4CE07702-A019-4C2F-9204-89FB3B908FFA}"/>
              </a:ext>
            </a:extLst>
          </p:cNvPr>
          <p:cNvGrpSpPr/>
          <p:nvPr/>
        </p:nvGrpSpPr>
        <p:grpSpPr>
          <a:xfrm>
            <a:off x="6075386" y="1535376"/>
            <a:ext cx="2099290" cy="2123087"/>
            <a:chOff x="6129978" y="1371600"/>
            <a:chExt cx="2099290" cy="2123087"/>
          </a:xfrm>
          <a:solidFill>
            <a:schemeClr val="accent1"/>
          </a:solidFill>
        </p:grpSpPr>
        <p:sp>
          <p:nvSpPr>
            <p:cNvPr id="12" name="Rectangle 11">
              <a:extLst>
                <a:ext uri="{FF2B5EF4-FFF2-40B4-BE49-F238E27FC236}">
                  <a16:creationId xmlns="" xmlns:a16="http://schemas.microsoft.com/office/drawing/2014/main" id="{830F1DEC-6A0D-4CB7-B3E5-23D7EA793A60}"/>
                </a:ext>
              </a:extLst>
            </p:cNvPr>
            <p:cNvSpPr/>
            <p:nvPr/>
          </p:nvSpPr>
          <p:spPr bwMode="auto">
            <a:xfrm>
              <a:off x="6129978" y="1371600"/>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3" name="Content Placeholder 1">
              <a:extLst>
                <a:ext uri="{FF2B5EF4-FFF2-40B4-BE49-F238E27FC236}">
                  <a16:creationId xmlns="" xmlns:a16="http://schemas.microsoft.com/office/drawing/2014/main" id="{90B611BE-BD35-4F1A-8F3E-C96202795E6C}"/>
                </a:ext>
              </a:extLst>
            </p:cNvPr>
            <p:cNvSpPr txBox="1">
              <a:spLocks/>
            </p:cNvSpPr>
            <p:nvPr/>
          </p:nvSpPr>
          <p:spPr bwMode="auto">
            <a:xfrm>
              <a:off x="6341423" y="1779944"/>
              <a:ext cx="1676400" cy="8765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en-US" sz="5400" kern="0" dirty="0">
                  <a:solidFill>
                    <a:schemeClr val="bg1"/>
                  </a:solidFill>
                  <a:latin typeface="Arial Black" panose="020B0A04020102020204" pitchFamily="34" charset="0"/>
                </a:rPr>
                <a:t>9.1</a:t>
              </a:r>
              <a:r>
                <a:rPr lang="en-US" sz="4400" kern="0" dirty="0">
                  <a:solidFill>
                    <a:schemeClr val="bg1"/>
                  </a:solidFill>
                  <a:latin typeface="Arial Black" panose="020B0A04020102020204" pitchFamily="34" charset="0"/>
                </a:rPr>
                <a:t> </a:t>
              </a:r>
              <a:r>
                <a:rPr lang="en-US" sz="3200" kern="0" dirty="0">
                  <a:solidFill>
                    <a:schemeClr val="bg1"/>
                  </a:solidFill>
                  <a:latin typeface="Arial Black" panose="020B0A04020102020204" pitchFamily="34" charset="0"/>
                </a:rPr>
                <a:t>Million</a:t>
              </a:r>
              <a:endParaRPr lang="en-US" kern="0" dirty="0">
                <a:solidFill>
                  <a:schemeClr val="bg1"/>
                </a:solidFill>
              </a:endParaRPr>
            </a:p>
          </p:txBody>
        </p:sp>
        <p:sp>
          <p:nvSpPr>
            <p:cNvPr id="14" name="Content Placeholder 1">
              <a:extLst>
                <a:ext uri="{FF2B5EF4-FFF2-40B4-BE49-F238E27FC236}">
                  <a16:creationId xmlns="" xmlns:a16="http://schemas.microsoft.com/office/drawing/2014/main" id="{37A2CAC8-4371-4A18-9A57-A7DB12069F56}"/>
                </a:ext>
              </a:extLst>
            </p:cNvPr>
            <p:cNvSpPr txBox="1">
              <a:spLocks/>
            </p:cNvSpPr>
            <p:nvPr/>
          </p:nvSpPr>
          <p:spPr bwMode="auto">
            <a:xfrm>
              <a:off x="6265223" y="2700604"/>
              <a:ext cx="1828800" cy="71788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en-US" sz="1800" kern="0" dirty="0">
                  <a:solidFill>
                    <a:schemeClr val="bg1"/>
                  </a:solidFill>
                </a:rPr>
                <a:t>CATARACT SURGERIES</a:t>
              </a:r>
            </a:p>
            <a:p>
              <a:pPr marL="0" indent="0" algn="ctr">
                <a:lnSpc>
                  <a:spcPts val="1700"/>
                </a:lnSpc>
                <a:spcBef>
                  <a:spcPts val="0"/>
                </a:spcBef>
                <a:spcAft>
                  <a:spcPts val="600"/>
                </a:spcAft>
                <a:buClr>
                  <a:srgbClr val="FBC40E"/>
                </a:buClr>
                <a:buNone/>
              </a:pPr>
              <a:endParaRPr lang="en-US" sz="1800" kern="0" dirty="0">
                <a:solidFill>
                  <a:schemeClr val="bg1"/>
                </a:solidFill>
              </a:endParaRPr>
            </a:p>
          </p:txBody>
        </p:sp>
      </p:grpSp>
      <p:grpSp>
        <p:nvGrpSpPr>
          <p:cNvPr id="15" name="Group 14">
            <a:extLst>
              <a:ext uri="{FF2B5EF4-FFF2-40B4-BE49-F238E27FC236}">
                <a16:creationId xmlns="" xmlns:a16="http://schemas.microsoft.com/office/drawing/2014/main" id="{682F1061-F47F-435C-B9BA-BC89DADC24DE}"/>
              </a:ext>
            </a:extLst>
          </p:cNvPr>
          <p:cNvGrpSpPr/>
          <p:nvPr/>
        </p:nvGrpSpPr>
        <p:grpSpPr>
          <a:xfrm>
            <a:off x="3707282" y="3908089"/>
            <a:ext cx="2099290" cy="2123087"/>
            <a:chOff x="3838074" y="3744313"/>
            <a:chExt cx="2099290" cy="2123087"/>
          </a:xfrm>
          <a:solidFill>
            <a:schemeClr val="accent1"/>
          </a:solidFill>
        </p:grpSpPr>
        <p:sp>
          <p:nvSpPr>
            <p:cNvPr id="16" name="Rectangle 15">
              <a:extLst>
                <a:ext uri="{FF2B5EF4-FFF2-40B4-BE49-F238E27FC236}">
                  <a16:creationId xmlns="" xmlns:a16="http://schemas.microsoft.com/office/drawing/2014/main" id="{94A0EF79-F997-414C-A938-EC1428DBD041}"/>
                </a:ext>
              </a:extLst>
            </p:cNvPr>
            <p:cNvSpPr/>
            <p:nvPr/>
          </p:nvSpPr>
          <p:spPr bwMode="auto">
            <a:xfrm>
              <a:off x="3838074"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7" name="Content Placeholder 1">
              <a:extLst>
                <a:ext uri="{FF2B5EF4-FFF2-40B4-BE49-F238E27FC236}">
                  <a16:creationId xmlns="" xmlns:a16="http://schemas.microsoft.com/office/drawing/2014/main" id="{588E3E05-A97D-41D3-A091-91F34D5EC533}"/>
                </a:ext>
              </a:extLst>
            </p:cNvPr>
            <p:cNvSpPr txBox="1">
              <a:spLocks/>
            </p:cNvSpPr>
            <p:nvPr/>
          </p:nvSpPr>
          <p:spPr bwMode="auto">
            <a:xfrm>
              <a:off x="4049519" y="4061872"/>
              <a:ext cx="1676400" cy="8765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en-US" sz="5400" kern="0" dirty="0">
                  <a:solidFill>
                    <a:schemeClr val="bg1"/>
                  </a:solidFill>
                  <a:latin typeface="Arial Black" panose="020B0A04020102020204" pitchFamily="34" charset="0"/>
                </a:rPr>
                <a:t>118</a:t>
              </a:r>
              <a:r>
                <a:rPr lang="en-US" sz="4400" kern="0" dirty="0">
                  <a:solidFill>
                    <a:schemeClr val="bg1"/>
                  </a:solidFill>
                  <a:latin typeface="Arial Black" panose="020B0A04020102020204" pitchFamily="34" charset="0"/>
                </a:rPr>
                <a:t> </a:t>
              </a:r>
              <a:r>
                <a:rPr lang="en-US" sz="3200" kern="0" dirty="0">
                  <a:solidFill>
                    <a:schemeClr val="bg1"/>
                  </a:solidFill>
                  <a:latin typeface="Arial Black" panose="020B0A04020102020204" pitchFamily="34" charset="0"/>
                </a:rPr>
                <a:t>Million</a:t>
              </a:r>
              <a:endParaRPr lang="en-US" kern="0" dirty="0">
                <a:solidFill>
                  <a:schemeClr val="bg1"/>
                </a:solidFill>
              </a:endParaRPr>
            </a:p>
          </p:txBody>
        </p:sp>
        <p:sp>
          <p:nvSpPr>
            <p:cNvPr id="18" name="Content Placeholder 1">
              <a:extLst>
                <a:ext uri="{FF2B5EF4-FFF2-40B4-BE49-F238E27FC236}">
                  <a16:creationId xmlns="" xmlns:a16="http://schemas.microsoft.com/office/drawing/2014/main" id="{5BE96B1A-A80C-4CF6-9836-0E60840F7472}"/>
                </a:ext>
              </a:extLst>
            </p:cNvPr>
            <p:cNvSpPr txBox="1">
              <a:spLocks/>
            </p:cNvSpPr>
            <p:nvPr/>
          </p:nvSpPr>
          <p:spPr bwMode="auto">
            <a:xfrm>
              <a:off x="3973319" y="5058732"/>
              <a:ext cx="1828800" cy="71788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en-US" sz="1800" kern="0" dirty="0">
                  <a:solidFill>
                    <a:schemeClr val="bg1"/>
                  </a:solidFill>
                </a:rPr>
                <a:t>US DOLLARS  IN DISASTER RELIEF</a:t>
              </a:r>
            </a:p>
            <a:p>
              <a:pPr marL="0" indent="0" algn="ctr">
                <a:lnSpc>
                  <a:spcPts val="1700"/>
                </a:lnSpc>
                <a:spcBef>
                  <a:spcPts val="0"/>
                </a:spcBef>
                <a:spcAft>
                  <a:spcPts val="600"/>
                </a:spcAft>
                <a:buClr>
                  <a:srgbClr val="FBC40E"/>
                </a:buClr>
                <a:buNone/>
              </a:pPr>
              <a:endParaRPr lang="en-US" sz="1800" kern="0" dirty="0">
                <a:solidFill>
                  <a:schemeClr val="bg1"/>
                </a:solidFill>
              </a:endParaRPr>
            </a:p>
          </p:txBody>
        </p:sp>
      </p:grpSp>
      <p:grpSp>
        <p:nvGrpSpPr>
          <p:cNvPr id="19" name="Group 18">
            <a:extLst>
              <a:ext uri="{FF2B5EF4-FFF2-40B4-BE49-F238E27FC236}">
                <a16:creationId xmlns="" xmlns:a16="http://schemas.microsoft.com/office/drawing/2014/main" id="{CC705D7C-4445-43FD-A258-6430A288FD54}"/>
              </a:ext>
            </a:extLst>
          </p:cNvPr>
          <p:cNvGrpSpPr/>
          <p:nvPr/>
        </p:nvGrpSpPr>
        <p:grpSpPr>
          <a:xfrm>
            <a:off x="6075718" y="3908089"/>
            <a:ext cx="2099290" cy="2123087"/>
            <a:chOff x="6130310" y="3744313"/>
            <a:chExt cx="2099290" cy="2123087"/>
          </a:xfrm>
          <a:solidFill>
            <a:schemeClr val="accent4"/>
          </a:solidFill>
        </p:grpSpPr>
        <p:sp>
          <p:nvSpPr>
            <p:cNvPr id="20" name="Rectangle 19">
              <a:extLst>
                <a:ext uri="{FF2B5EF4-FFF2-40B4-BE49-F238E27FC236}">
                  <a16:creationId xmlns="" xmlns:a16="http://schemas.microsoft.com/office/drawing/2014/main" id="{1D59C0F9-34D7-48F3-80CB-7A36BBF99B22}"/>
                </a:ext>
              </a:extLst>
            </p:cNvPr>
            <p:cNvSpPr/>
            <p:nvPr/>
          </p:nvSpPr>
          <p:spPr bwMode="auto">
            <a:xfrm>
              <a:off x="6130310"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21" name="Content Placeholder 1">
              <a:extLst>
                <a:ext uri="{FF2B5EF4-FFF2-40B4-BE49-F238E27FC236}">
                  <a16:creationId xmlns="" xmlns:a16="http://schemas.microsoft.com/office/drawing/2014/main" id="{F0E56C2C-9B05-4544-B664-FA0DE6AB281E}"/>
                </a:ext>
              </a:extLst>
            </p:cNvPr>
            <p:cNvSpPr txBox="1">
              <a:spLocks/>
            </p:cNvSpPr>
            <p:nvPr/>
          </p:nvSpPr>
          <p:spPr bwMode="auto">
            <a:xfrm>
              <a:off x="6341755" y="4061872"/>
              <a:ext cx="1676400" cy="8765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200"/>
                </a:lnSpc>
                <a:spcAft>
                  <a:spcPts val="600"/>
                </a:spcAft>
                <a:buClr>
                  <a:srgbClr val="FBC40E"/>
                </a:buClr>
                <a:buNone/>
              </a:pPr>
              <a:r>
                <a:rPr lang="en-US" sz="5400" kern="0" dirty="0">
                  <a:solidFill>
                    <a:schemeClr val="bg1"/>
                  </a:solidFill>
                  <a:latin typeface="Arial Black" panose="020B0A04020102020204" pitchFamily="34" charset="0"/>
                </a:rPr>
                <a:t>16</a:t>
              </a:r>
              <a:r>
                <a:rPr lang="en-US" sz="4400" kern="0" dirty="0">
                  <a:solidFill>
                    <a:schemeClr val="bg1"/>
                  </a:solidFill>
                  <a:latin typeface="Arial Black" panose="020B0A04020102020204" pitchFamily="34" charset="0"/>
                </a:rPr>
                <a:t> </a:t>
              </a:r>
              <a:r>
                <a:rPr lang="en-US" sz="3200" kern="0" dirty="0">
                  <a:solidFill>
                    <a:schemeClr val="bg1"/>
                  </a:solidFill>
                  <a:latin typeface="Arial Black" panose="020B0A04020102020204" pitchFamily="34" charset="0"/>
                </a:rPr>
                <a:t>Million</a:t>
              </a:r>
              <a:endParaRPr lang="en-US" kern="0" dirty="0">
                <a:solidFill>
                  <a:schemeClr val="bg1"/>
                </a:solidFill>
              </a:endParaRPr>
            </a:p>
          </p:txBody>
        </p:sp>
        <p:sp>
          <p:nvSpPr>
            <p:cNvPr id="22" name="Content Placeholder 1">
              <a:extLst>
                <a:ext uri="{FF2B5EF4-FFF2-40B4-BE49-F238E27FC236}">
                  <a16:creationId xmlns="" xmlns:a16="http://schemas.microsoft.com/office/drawing/2014/main" id="{5CB302C1-F6F8-4872-8BFA-B121D4881455}"/>
                </a:ext>
              </a:extLst>
            </p:cNvPr>
            <p:cNvSpPr txBox="1">
              <a:spLocks/>
            </p:cNvSpPr>
            <p:nvPr/>
          </p:nvSpPr>
          <p:spPr bwMode="auto">
            <a:xfrm>
              <a:off x="6150253" y="4906332"/>
              <a:ext cx="2059405" cy="71788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en-US" sz="1800" kern="0" dirty="0">
                  <a:solidFill>
                    <a:schemeClr val="bg1"/>
                  </a:solidFill>
                </a:rPr>
                <a:t>CHILDREN  SERVED BY THE LIONS QUEST PROGRAM</a:t>
              </a:r>
            </a:p>
          </p:txBody>
        </p:sp>
      </p:grpSp>
      <p:sp>
        <p:nvSpPr>
          <p:cNvPr id="23" name="Content Placeholder 1">
            <a:extLst>
              <a:ext uri="{FF2B5EF4-FFF2-40B4-BE49-F238E27FC236}">
                <a16:creationId xmlns="" xmlns:a16="http://schemas.microsoft.com/office/drawing/2014/main" id="{5D15E843-F518-41BC-9615-CAD14DDFA436}"/>
              </a:ext>
            </a:extLst>
          </p:cNvPr>
          <p:cNvSpPr txBox="1">
            <a:spLocks/>
          </p:cNvSpPr>
          <p:nvPr/>
        </p:nvSpPr>
        <p:spPr bwMode="auto">
          <a:xfrm>
            <a:off x="8305800" y="4016437"/>
            <a:ext cx="2971800" cy="12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en-US" kern="0" dirty="0">
                <a:solidFill>
                  <a:schemeClr val="accent1"/>
                </a:solidFill>
              </a:rPr>
              <a:t>Millions of children vaccinated against the measles</a:t>
            </a:r>
          </a:p>
        </p:txBody>
      </p:sp>
      <p:pic>
        <p:nvPicPr>
          <p:cNvPr id="24" name="Picture 23">
            <a:extLst>
              <a:ext uri="{FF2B5EF4-FFF2-40B4-BE49-F238E27FC236}">
                <a16:creationId xmlns="" xmlns:a16="http://schemas.microsoft.com/office/drawing/2014/main" id="{F1CAD530-F408-4747-9AA9-2BBE27A73C43}"/>
              </a:ext>
            </a:extLst>
          </p:cNvPr>
          <p:cNvPicPr>
            <a:picLocks noChangeAspect="1"/>
          </p:cNvPicPr>
          <p:nvPr/>
        </p:nvPicPr>
        <p:blipFill rotWithShape="1">
          <a:blip r:embed="rId4"/>
          <a:srcRect b="29227"/>
          <a:stretch/>
        </p:blipFill>
        <p:spPr>
          <a:xfrm>
            <a:off x="8768688" y="1981200"/>
            <a:ext cx="2042238" cy="1927136"/>
          </a:xfrm>
          <a:prstGeom prst="rect">
            <a:avLst/>
          </a:prstGeom>
        </p:spPr>
      </p:pic>
    </p:spTree>
    <p:extLst>
      <p:ext uri="{BB962C8B-B14F-4D97-AF65-F5344CB8AC3E}">
        <p14:creationId xmlns:p14="http://schemas.microsoft.com/office/powerpoint/2010/main" val="66290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LCIF</a:t>
            </a:r>
            <a:endParaRPr lang="en-US" dirty="0"/>
          </a:p>
        </p:txBody>
      </p:sp>
      <p:pic>
        <p:nvPicPr>
          <p:cNvPr id="5"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20318" y="1778193"/>
            <a:ext cx="3124200" cy="4265082"/>
          </a:xfrm>
          <a:prstGeom prst="rect">
            <a:avLst/>
          </a:prstGeom>
        </p:spPr>
      </p:pic>
      <p:pic>
        <p:nvPicPr>
          <p:cNvPr id="6" name="Content Placeholder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95869" y="1792917"/>
            <a:ext cx="3323439" cy="4265082"/>
          </a:xfrm>
          <a:prstGeom prst="rect">
            <a:avLst/>
          </a:prstGeom>
        </p:spPr>
      </p:pic>
      <p:sp>
        <p:nvSpPr>
          <p:cNvPr id="7" name="TextBox 6"/>
          <p:cNvSpPr txBox="1"/>
          <p:nvPr/>
        </p:nvSpPr>
        <p:spPr>
          <a:xfrm>
            <a:off x="3132943" y="4426783"/>
            <a:ext cx="2011575" cy="1631216"/>
          </a:xfrm>
          <a:prstGeom prst="rect">
            <a:avLst/>
          </a:prstGeom>
          <a:noFill/>
        </p:spPr>
        <p:txBody>
          <a:bodyPr wrap="square" rtlCol="0">
            <a:spAutoFit/>
          </a:bodyPr>
          <a:lstStyle/>
          <a:p>
            <a:pPr algn="r"/>
            <a:r>
              <a:rPr lang="en-US" sz="2000" b="1" dirty="0">
                <a:solidFill>
                  <a:schemeClr val="tx2">
                    <a:lumMod val="60000"/>
                    <a:lumOff val="40000"/>
                  </a:schemeClr>
                </a:solidFill>
                <a:latin typeface="Arial" panose="020B0604020202020204" pitchFamily="34" charset="0"/>
                <a:cs typeface="Arial" panose="020B0604020202020204" pitchFamily="34" charset="0"/>
              </a:rPr>
              <a:t>“Thank you for giving my daughter a better quality of life.”</a:t>
            </a:r>
          </a:p>
        </p:txBody>
      </p:sp>
      <p:sp>
        <p:nvSpPr>
          <p:cNvPr id="8" name="TextBox 7"/>
          <p:cNvSpPr txBox="1"/>
          <p:nvPr/>
        </p:nvSpPr>
        <p:spPr>
          <a:xfrm>
            <a:off x="6850505" y="5042336"/>
            <a:ext cx="2768803" cy="1015663"/>
          </a:xfrm>
          <a:prstGeom prst="rect">
            <a:avLst/>
          </a:prstGeom>
          <a:noFill/>
        </p:spPr>
        <p:txBody>
          <a:bodyPr wrap="square" rtlCol="0">
            <a:spAutoFit/>
          </a:bodyPr>
          <a:lstStyle/>
          <a:p>
            <a:r>
              <a:rPr lang="en-US" sz="2000" b="1" dirty="0">
                <a:solidFill>
                  <a:srgbClr val="FFFF00"/>
                </a:solidFill>
                <a:latin typeface="Arial" panose="020B0604020202020204" pitchFamily="34" charset="0"/>
                <a:cs typeface="Arial" panose="020B0604020202020204" pitchFamily="34" charset="0"/>
              </a:rPr>
              <a:t>“They gave him hope that there are still people who care.”</a:t>
            </a:r>
          </a:p>
        </p:txBody>
      </p:sp>
    </p:spTree>
    <p:extLst>
      <p:ext uri="{BB962C8B-B14F-4D97-AF65-F5344CB8AC3E}">
        <p14:creationId xmlns:p14="http://schemas.microsoft.com/office/powerpoint/2010/main" val="283800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your support of LCIF!</a:t>
            </a:r>
            <a:endParaRPr lang="en-US" dirty="0"/>
          </a:p>
        </p:txBody>
      </p:sp>
      <p:sp>
        <p:nvSpPr>
          <p:cNvPr id="3" name="Content Placeholder 2"/>
          <p:cNvSpPr>
            <a:spLocks noGrp="1"/>
          </p:cNvSpPr>
          <p:nvPr>
            <p:ph idx="1"/>
          </p:nvPr>
        </p:nvSpPr>
        <p:spPr/>
        <p:txBody>
          <a:bodyPr/>
          <a:lstStyle/>
          <a:p>
            <a:pPr marL="0" lvl="0" indent="0" algn="ctr">
              <a:spcBef>
                <a:spcPts val="1200"/>
              </a:spcBef>
              <a:spcAft>
                <a:spcPts val="1200"/>
              </a:spcAft>
              <a:buNone/>
            </a:pPr>
            <a:r>
              <a:rPr lang="en-US" i="1" dirty="0" smtClean="0"/>
              <a:t>This slide is a placeholder for grant / donation information relevant to the club, district, multiple district or constitutional area receiving this presentation. Please reach out to your LCIF development specialist, or </a:t>
            </a:r>
            <a:r>
              <a:rPr lang="en-US" i="1" dirty="0" smtClean="0">
                <a:solidFill>
                  <a:prstClr val="black">
                    <a:lumMod val="65000"/>
                    <a:lumOff val="35000"/>
                  </a:prstClr>
                </a:solidFill>
                <a:hlinkClick r:id="rId3"/>
              </a:rPr>
              <a:t>lcifdevelopment@lionsclubs.org</a:t>
            </a:r>
            <a:r>
              <a:rPr lang="en-US" i="1" dirty="0" smtClean="0">
                <a:solidFill>
                  <a:prstClr val="black">
                    <a:lumMod val="65000"/>
                    <a:lumOff val="35000"/>
                  </a:prstClr>
                </a:solidFill>
              </a:rPr>
              <a:t>, for this information. </a:t>
            </a:r>
            <a:endParaRPr lang="en-US" i="1" dirty="0">
              <a:solidFill>
                <a:prstClr val="black">
                  <a:lumMod val="65000"/>
                  <a:lumOff val="35000"/>
                </a:prstClr>
              </a:solidFill>
            </a:endParaRPr>
          </a:p>
          <a:p>
            <a:endParaRPr lang="en-US" dirty="0"/>
          </a:p>
        </p:txBody>
      </p:sp>
    </p:spTree>
    <p:extLst>
      <p:ext uri="{BB962C8B-B14F-4D97-AF65-F5344CB8AC3E}">
        <p14:creationId xmlns:p14="http://schemas.microsoft.com/office/powerpoint/2010/main" val="53016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 y="279337"/>
            <a:ext cx="11646131" cy="690591"/>
          </a:xfrm>
        </p:spPr>
        <p:txBody>
          <a:bodyPr>
            <a:normAutofit fontScale="90000"/>
          </a:bodyPr>
          <a:lstStyle/>
          <a:p>
            <a:r>
              <a:rPr lang="en-US" dirty="0" smtClean="0"/>
              <a:t>The Journey to a Campaign</a:t>
            </a:r>
            <a:endParaRPr lang="en-US" dirty="0"/>
          </a:p>
        </p:txBody>
      </p:sp>
      <p:sp>
        <p:nvSpPr>
          <p:cNvPr id="3" name="Content Placeholder 2"/>
          <p:cNvSpPr>
            <a:spLocks noGrp="1"/>
          </p:cNvSpPr>
          <p:nvPr>
            <p:ph idx="1"/>
          </p:nvPr>
        </p:nvSpPr>
        <p:spPr>
          <a:xfrm>
            <a:off x="802464" y="1146664"/>
            <a:ext cx="10373710" cy="950372"/>
          </a:xfrm>
        </p:spPr>
        <p:txBody>
          <a:bodyPr>
            <a:normAutofit/>
          </a:bodyPr>
          <a:lstStyle/>
          <a:p>
            <a:pPr marL="0" indent="0" algn="ctr">
              <a:buNone/>
            </a:pPr>
            <a:r>
              <a:rPr lang="en-US" sz="2000" dirty="0" smtClean="0">
                <a:solidFill>
                  <a:schemeClr val="accent1"/>
                </a:solidFill>
              </a:rPr>
              <a:t>2015 Global </a:t>
            </a:r>
            <a:r>
              <a:rPr lang="en-US" sz="2000" dirty="0">
                <a:solidFill>
                  <a:schemeClr val="accent1"/>
                </a:solidFill>
              </a:rPr>
              <a:t>Service Assessment </a:t>
            </a:r>
            <a:r>
              <a:rPr lang="en-US" sz="2000" dirty="0" smtClean="0">
                <a:solidFill>
                  <a:schemeClr val="accent1"/>
                </a:solidFill>
              </a:rPr>
              <a:t>+ LCI </a:t>
            </a:r>
            <a:r>
              <a:rPr lang="en-US" sz="2000" dirty="0">
                <a:solidFill>
                  <a:schemeClr val="accent1"/>
                </a:solidFill>
              </a:rPr>
              <a:t>Forward strategic planning </a:t>
            </a:r>
            <a:r>
              <a:rPr lang="en-US" sz="2000" dirty="0" smtClean="0">
                <a:solidFill>
                  <a:schemeClr val="accent1"/>
                </a:solidFill>
              </a:rPr>
              <a:t>process </a:t>
            </a:r>
          </a:p>
          <a:p>
            <a:pPr marL="0" indent="0" algn="ctr">
              <a:buNone/>
            </a:pPr>
            <a:r>
              <a:rPr lang="en-US" sz="2000" dirty="0" smtClean="0">
                <a:solidFill>
                  <a:schemeClr val="accent1"/>
                </a:solidFill>
              </a:rPr>
              <a:t>= Expanded </a:t>
            </a:r>
            <a:r>
              <a:rPr lang="en-US" sz="2000" dirty="0">
                <a:solidFill>
                  <a:schemeClr val="accent1"/>
                </a:solidFill>
              </a:rPr>
              <a:t>Global </a:t>
            </a:r>
            <a:r>
              <a:rPr lang="en-US" sz="2000" dirty="0" smtClean="0">
                <a:solidFill>
                  <a:schemeClr val="accent1"/>
                </a:solidFill>
              </a:rPr>
              <a:t>Causes:</a:t>
            </a:r>
            <a:endParaRPr lang="en-US" sz="2000" dirty="0">
              <a:solidFill>
                <a:schemeClr val="accent1"/>
              </a:solidFill>
            </a:endParaRPr>
          </a:p>
        </p:txBody>
      </p:sp>
      <p:sp>
        <p:nvSpPr>
          <p:cNvPr id="5" name="TextBox 4"/>
          <p:cNvSpPr txBox="1"/>
          <p:nvPr/>
        </p:nvSpPr>
        <p:spPr>
          <a:xfrm>
            <a:off x="213381" y="4041900"/>
            <a:ext cx="2216922" cy="1323439"/>
          </a:xfrm>
          <a:prstGeom prst="rect">
            <a:avLst/>
          </a:prstGeom>
          <a:noFill/>
        </p:spPr>
        <p:txBody>
          <a:bodyPr wrap="square" rtlCol="0">
            <a:spAutoFit/>
          </a:bodyPr>
          <a:lstStyle/>
          <a:p>
            <a:pPr algn="ctr"/>
            <a:r>
              <a:rPr lang="en-US" sz="2000" dirty="0" smtClean="0">
                <a:solidFill>
                  <a:schemeClr val="accent1"/>
                </a:solidFill>
                <a:latin typeface="Arial" panose="020B0604020202020204" pitchFamily="34" charset="0"/>
                <a:cs typeface="Arial" panose="020B0604020202020204" pitchFamily="34" charset="0"/>
              </a:rPr>
              <a:t>2017</a:t>
            </a:r>
          </a:p>
          <a:p>
            <a:pPr algn="ctr"/>
            <a:r>
              <a:rPr lang="en-US" sz="2000" dirty="0" smtClean="0">
                <a:solidFill>
                  <a:schemeClr val="accent1"/>
                </a:solidFill>
                <a:latin typeface="Arial" panose="020B0604020202020204" pitchFamily="34" charset="0"/>
                <a:cs typeface="Arial" panose="020B0604020202020204" pitchFamily="34" charset="0"/>
              </a:rPr>
              <a:t>Campaign </a:t>
            </a:r>
            <a:r>
              <a:rPr lang="en-US" sz="2000" dirty="0">
                <a:solidFill>
                  <a:schemeClr val="accent1"/>
                </a:solidFill>
                <a:latin typeface="Arial" panose="020B0604020202020204" pitchFamily="34" charset="0"/>
                <a:cs typeface="Arial" panose="020B0604020202020204" pitchFamily="34" charset="0"/>
              </a:rPr>
              <a:t>feasibility and planning </a:t>
            </a:r>
            <a:r>
              <a:rPr lang="en-US" sz="2000" dirty="0" smtClean="0">
                <a:solidFill>
                  <a:schemeClr val="accent1"/>
                </a:solidFill>
                <a:latin typeface="Arial" panose="020B0604020202020204" pitchFamily="34" charset="0"/>
                <a:cs typeface="Arial" panose="020B0604020202020204" pitchFamily="34" charset="0"/>
              </a:rPr>
              <a:t>study:</a:t>
            </a:r>
            <a:endParaRPr lang="en-US" sz="2000" dirty="0">
              <a:solidFill>
                <a:schemeClr val="accent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466875420"/>
              </p:ext>
            </p:extLst>
          </p:nvPr>
        </p:nvGraphicFramePr>
        <p:xfrm>
          <a:off x="2149963" y="3564524"/>
          <a:ext cx="7678709" cy="284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3235072" y="2194736"/>
            <a:ext cx="5508489" cy="1272087"/>
          </a:xfrm>
          <a:prstGeom prst="rect">
            <a:avLst/>
          </a:prstGeom>
        </p:spPr>
      </p:pic>
    </p:spTree>
    <p:extLst>
      <p:ext uri="{BB962C8B-B14F-4D97-AF65-F5344CB8AC3E}">
        <p14:creationId xmlns:p14="http://schemas.microsoft.com/office/powerpoint/2010/main" val="111589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74244"/>
            <a:ext cx="12192000" cy="2800767"/>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Introducing </a:t>
            </a:r>
          </a:p>
          <a:p>
            <a:pPr algn="ctr"/>
            <a:endParaRPr lang="en-US" sz="4400" b="1" dirty="0">
              <a:solidFill>
                <a:schemeClr val="bg1"/>
              </a:solidFill>
              <a:latin typeface="Arial" panose="020B0604020202020204" pitchFamily="34" charset="0"/>
              <a:cs typeface="Arial" panose="020B0604020202020204" pitchFamily="34" charset="0"/>
            </a:endParaRPr>
          </a:p>
          <a:p>
            <a:pPr algn="ctr"/>
            <a:r>
              <a:rPr lang="en-US" sz="4400" b="1" dirty="0" smtClean="0">
                <a:solidFill>
                  <a:schemeClr val="bg1"/>
                </a:solidFill>
                <a:latin typeface="Arial" panose="020B0604020202020204" pitchFamily="34" charset="0"/>
                <a:cs typeface="Arial" panose="020B0604020202020204" pitchFamily="34" charset="0"/>
              </a:rPr>
              <a:t>Campaign 100:</a:t>
            </a:r>
          </a:p>
          <a:p>
            <a:pPr algn="ctr"/>
            <a:r>
              <a:rPr lang="en-US" sz="4400" b="1" dirty="0" smtClean="0">
                <a:solidFill>
                  <a:schemeClr val="bg1"/>
                </a:solidFill>
                <a:latin typeface="Arial" panose="020B0604020202020204" pitchFamily="34" charset="0"/>
                <a:cs typeface="Arial" panose="020B0604020202020204" pitchFamily="34" charset="0"/>
              </a:rPr>
              <a:t>Empowering Service</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1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AC2DAB3-8407-43E8-A5A4-6C2382F2665D}"/>
              </a:ext>
            </a:extLst>
          </p:cNvPr>
          <p:cNvSpPr>
            <a:spLocks noGrp="1"/>
          </p:cNvSpPr>
          <p:nvPr>
            <p:ph type="title"/>
          </p:nvPr>
        </p:nvSpPr>
        <p:spPr/>
        <p:txBody>
          <a:bodyPr>
            <a:normAutofit fontScale="90000"/>
          </a:bodyPr>
          <a:lstStyle/>
          <a:p>
            <a:r>
              <a:rPr lang="en-US" dirty="0" smtClean="0"/>
              <a:t>Introducing Campaign 100</a:t>
            </a:r>
            <a:endParaRPr lang="en-US" dirty="0"/>
          </a:p>
        </p:txBody>
      </p:sp>
      <p:pic>
        <p:nvPicPr>
          <p:cNvPr id="4" name="Picture 3"/>
          <p:cNvPicPr>
            <a:picLocks noChangeAspect="1"/>
          </p:cNvPicPr>
          <p:nvPr/>
        </p:nvPicPr>
        <p:blipFill>
          <a:blip r:embed="rId3"/>
          <a:stretch>
            <a:fillRect/>
          </a:stretch>
        </p:blipFill>
        <p:spPr>
          <a:xfrm>
            <a:off x="2937339" y="1992573"/>
            <a:ext cx="5887583" cy="3957765"/>
          </a:xfrm>
          <a:prstGeom prst="rect">
            <a:avLst/>
          </a:prstGeom>
        </p:spPr>
      </p:pic>
    </p:spTree>
    <p:extLst>
      <p:ext uri="{BB962C8B-B14F-4D97-AF65-F5344CB8AC3E}">
        <p14:creationId xmlns:p14="http://schemas.microsoft.com/office/powerpoint/2010/main" val="4058075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Lions_Campaign100_Template-Rough-Lines_with_ServiceMark)_3-15-18</Template>
  <TotalTime>1524</TotalTime>
  <Words>5544</Words>
  <Application>Microsoft Office PowerPoint</Application>
  <PresentationFormat>Widescreen</PresentationFormat>
  <Paragraphs>413</Paragraphs>
  <Slides>33</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Calibri</vt:lpstr>
      <vt:lpstr>Helvetica</vt:lpstr>
      <vt:lpstr>Segoe UI Semibold</vt:lpstr>
      <vt:lpstr>Symbol</vt:lpstr>
      <vt:lpstr>Times New Roman</vt:lpstr>
      <vt:lpstr>Wingdings</vt:lpstr>
      <vt:lpstr>ヒラギノ角ゴ Pro W3</vt:lpstr>
      <vt:lpstr>Office Theme</vt:lpstr>
      <vt:lpstr>Campaign 100</vt:lpstr>
      <vt:lpstr>Agenda</vt:lpstr>
      <vt:lpstr>PowerPoint Presentation</vt:lpstr>
      <vt:lpstr>50 Years of Impact</vt:lpstr>
      <vt:lpstr>Thank You, LCIF</vt:lpstr>
      <vt:lpstr>Thank you for your support of LCIF!</vt:lpstr>
      <vt:lpstr>The Journey to a Campaign</vt:lpstr>
      <vt:lpstr>PowerPoint Presentation</vt:lpstr>
      <vt:lpstr>Introducing Campaign 100</vt:lpstr>
      <vt:lpstr>Campaign Objective and Timing</vt:lpstr>
      <vt:lpstr>Guiding Principals</vt:lpstr>
      <vt:lpstr>Operational Plan</vt:lpstr>
      <vt:lpstr>A Strong Case for Support</vt:lpstr>
      <vt:lpstr>LCIF’s Journey</vt:lpstr>
      <vt:lpstr>PowerPoint Presentation</vt:lpstr>
      <vt:lpstr>A World in Need</vt:lpstr>
      <vt:lpstr>Vision</vt:lpstr>
      <vt:lpstr>Youth</vt:lpstr>
      <vt:lpstr>Disaster Relief</vt:lpstr>
      <vt:lpstr>Humanitarian Causes</vt:lpstr>
      <vt:lpstr>Diabetes</vt:lpstr>
      <vt:lpstr>Hunger</vt:lpstr>
      <vt:lpstr>Childhood Cancer</vt:lpstr>
      <vt:lpstr>Environment</vt:lpstr>
      <vt:lpstr>PowerPoint Presentation</vt:lpstr>
      <vt:lpstr>Individual Recognition</vt:lpstr>
      <vt:lpstr>Club Recognition &amp; Leadership Awards</vt:lpstr>
      <vt:lpstr>PowerPoint Presentation</vt:lpstr>
      <vt:lpstr>How can you help make Campaign 100 a success?</vt:lpstr>
      <vt:lpstr>Model Club Program</vt:lpstr>
      <vt:lpstr>Campaign Marketing Resources</vt:lpstr>
      <vt:lpstr>Contact Information</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100</dc:title>
  <dc:creator>Mach, Jennifer</dc:creator>
  <cp:lastModifiedBy>Mach, Jennifer</cp:lastModifiedBy>
  <cp:revision>193</cp:revision>
  <cp:lastPrinted>2018-04-05T22:11:16Z</cp:lastPrinted>
  <dcterms:created xsi:type="dcterms:W3CDTF">2018-03-29T20:11:55Z</dcterms:created>
  <dcterms:modified xsi:type="dcterms:W3CDTF">2018-04-23T14:41:20Z</dcterms:modified>
</cp:coreProperties>
</file>