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7" r:id="rId2"/>
    <p:sldId id="294" r:id="rId3"/>
    <p:sldId id="295" r:id="rId4"/>
    <p:sldId id="303" r:id="rId5"/>
    <p:sldId id="296" r:id="rId6"/>
    <p:sldId id="298" r:id="rId7"/>
    <p:sldId id="299" r:id="rId8"/>
    <p:sldId id="304" r:id="rId9"/>
    <p:sldId id="300" r:id="rId10"/>
    <p:sldId id="301" r:id="rId11"/>
    <p:sldId id="30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adette Lane" initials="BL"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1" autoAdjust="0"/>
    <p:restoredTop sz="42900" autoAdjust="0"/>
  </p:normalViewPr>
  <p:slideViewPr>
    <p:cSldViewPr>
      <p:cViewPr varScale="1">
        <p:scale>
          <a:sx n="28" d="100"/>
          <a:sy n="28" d="100"/>
        </p:scale>
        <p:origin x="-2357"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_rels/drawing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2566E-93B1-4839-8156-E82577832907}" type="doc">
      <dgm:prSet loTypeId="urn:microsoft.com/office/officeart/2005/8/layout/vList4" loCatId="list" qsTypeId="urn:microsoft.com/office/officeart/2005/8/quickstyle/simple4" qsCatId="simple" csTypeId="urn:microsoft.com/office/officeart/2005/8/colors/accent1_1" csCatId="accent1" phldr="1"/>
      <dgm:spPr/>
      <dgm:t>
        <a:bodyPr/>
        <a:lstStyle/>
        <a:p>
          <a:endParaRPr lang="en-US"/>
        </a:p>
      </dgm:t>
    </dgm:pt>
    <dgm:pt modelId="{33C51D29-F083-466F-A3D3-4A69DE7D35AA}">
      <dgm:prSet phldrT="[Text]" custT="1"/>
      <dgm:spPr/>
      <dgm:t>
        <a:bodyPr/>
        <a:lstStyle/>
        <a:p>
          <a:r>
            <a:rPr lang="en-US" sz="2800" dirty="0" smtClean="0"/>
            <a:t>Motto “We Serve” chosen</a:t>
          </a:r>
        </a:p>
      </dgm:t>
    </dgm:pt>
    <dgm:pt modelId="{EAB746D9-D6AD-4132-AA8D-CE268F321607}" type="parTrans" cxnId="{A3CC532C-4D47-4AEE-96CF-8782AD40F621}">
      <dgm:prSet/>
      <dgm:spPr/>
      <dgm:t>
        <a:bodyPr/>
        <a:lstStyle/>
        <a:p>
          <a:endParaRPr lang="en-US"/>
        </a:p>
      </dgm:t>
    </dgm:pt>
    <dgm:pt modelId="{99364FDF-4E87-4FA5-A827-B9B607A921C2}" type="sibTrans" cxnId="{A3CC532C-4D47-4AEE-96CF-8782AD40F621}">
      <dgm:prSet/>
      <dgm:spPr/>
      <dgm:t>
        <a:bodyPr/>
        <a:lstStyle/>
        <a:p>
          <a:endParaRPr lang="en-US" dirty="0"/>
        </a:p>
      </dgm:t>
    </dgm:pt>
    <dgm:pt modelId="{7536F606-ED25-4E94-87C6-7BC181680A36}">
      <dgm:prSet phldrT="[Text]" custT="1"/>
      <dgm:spPr/>
      <dgm:t>
        <a:bodyPr/>
        <a:lstStyle/>
        <a:p>
          <a:r>
            <a:rPr lang="en-US" sz="2800" dirty="0" smtClean="0"/>
            <a:t>First Leo Club chartered</a:t>
          </a:r>
          <a:endParaRPr lang="en-US" sz="2800" dirty="0"/>
        </a:p>
      </dgm:t>
    </dgm:pt>
    <dgm:pt modelId="{2A0DA4BC-FC11-4E97-982B-103172E9FDC8}" type="parTrans" cxnId="{EACEAA4E-E2B0-47DA-A9E7-69E4202CF2E2}">
      <dgm:prSet/>
      <dgm:spPr/>
      <dgm:t>
        <a:bodyPr/>
        <a:lstStyle/>
        <a:p>
          <a:endParaRPr lang="en-US"/>
        </a:p>
      </dgm:t>
    </dgm:pt>
    <dgm:pt modelId="{0408F477-9F7D-4B54-8954-DAE4E3F548EF}" type="sibTrans" cxnId="{EACEAA4E-E2B0-47DA-A9E7-69E4202CF2E2}">
      <dgm:prSet/>
      <dgm:spPr/>
      <dgm:t>
        <a:bodyPr/>
        <a:lstStyle/>
        <a:p>
          <a:endParaRPr lang="en-US" dirty="0"/>
        </a:p>
      </dgm:t>
    </dgm:pt>
    <dgm:pt modelId="{FCBFD353-9693-4974-ACDA-25ED32FBB4AD}">
      <dgm:prSet phldrT="[Text]" custT="1"/>
      <dgm:spPr/>
      <dgm:t>
        <a:bodyPr/>
        <a:lstStyle/>
        <a:p>
          <a:r>
            <a:rPr lang="en-US" sz="2800" dirty="0" smtClean="0"/>
            <a:t>LCI Foundation established</a:t>
          </a:r>
          <a:endParaRPr lang="en-US" sz="2800" dirty="0"/>
        </a:p>
      </dgm:t>
    </dgm:pt>
    <dgm:pt modelId="{36BB6E9E-140D-42A3-8480-50A88DFA397A}" type="parTrans" cxnId="{400CE233-166D-4F95-8949-C0D64D0575A4}">
      <dgm:prSet/>
      <dgm:spPr/>
      <dgm:t>
        <a:bodyPr/>
        <a:lstStyle/>
        <a:p>
          <a:endParaRPr lang="en-US"/>
        </a:p>
      </dgm:t>
    </dgm:pt>
    <dgm:pt modelId="{2367E91E-68B1-4142-A3B0-17CC72B42B3B}" type="sibTrans" cxnId="{400CE233-166D-4F95-8949-C0D64D0575A4}">
      <dgm:prSet/>
      <dgm:spPr/>
      <dgm:t>
        <a:bodyPr/>
        <a:lstStyle/>
        <a:p>
          <a:endParaRPr lang="en-US" dirty="0"/>
        </a:p>
      </dgm:t>
    </dgm:pt>
    <dgm:pt modelId="{A521541B-601D-44BB-9D14-BD17375D9126}">
      <dgm:prSet custT="1"/>
      <dgm:spPr/>
      <dgm:t>
        <a:bodyPr/>
        <a:lstStyle/>
        <a:p>
          <a:r>
            <a:rPr lang="en-US" sz="2800" dirty="0" smtClean="0"/>
            <a:t>Membership opened to women</a:t>
          </a:r>
          <a:endParaRPr lang="en-US" sz="2800" dirty="0"/>
        </a:p>
      </dgm:t>
    </dgm:pt>
    <dgm:pt modelId="{4FA35C95-287F-4B23-A0BA-AA4FAA826788}" type="sibTrans" cxnId="{DECE1FCF-AED0-4D7B-AA68-B5C448107A9A}">
      <dgm:prSet/>
      <dgm:spPr/>
      <dgm:t>
        <a:bodyPr/>
        <a:lstStyle/>
        <a:p>
          <a:endParaRPr lang="en-US"/>
        </a:p>
      </dgm:t>
    </dgm:pt>
    <dgm:pt modelId="{43868223-C1C8-46B3-95D7-0354A42388CB}" type="parTrans" cxnId="{DECE1FCF-AED0-4D7B-AA68-B5C448107A9A}">
      <dgm:prSet/>
      <dgm:spPr/>
      <dgm:t>
        <a:bodyPr/>
        <a:lstStyle/>
        <a:p>
          <a:endParaRPr lang="en-US"/>
        </a:p>
      </dgm:t>
    </dgm:pt>
    <dgm:pt modelId="{E798CB3D-C404-4F7C-B5E5-9C55348BE4E4}" type="pres">
      <dgm:prSet presAssocID="{F952566E-93B1-4839-8156-E82577832907}" presName="linear" presStyleCnt="0">
        <dgm:presLayoutVars>
          <dgm:dir/>
          <dgm:resizeHandles val="exact"/>
        </dgm:presLayoutVars>
      </dgm:prSet>
      <dgm:spPr/>
      <dgm:t>
        <a:bodyPr/>
        <a:lstStyle/>
        <a:p>
          <a:endParaRPr lang="en-US"/>
        </a:p>
      </dgm:t>
    </dgm:pt>
    <dgm:pt modelId="{6893534C-E569-4B3A-8D8D-AC87898B986B}" type="pres">
      <dgm:prSet presAssocID="{33C51D29-F083-466F-A3D3-4A69DE7D35AA}" presName="comp" presStyleCnt="0"/>
      <dgm:spPr/>
      <dgm:t>
        <a:bodyPr/>
        <a:lstStyle/>
        <a:p>
          <a:endParaRPr lang="en-US"/>
        </a:p>
      </dgm:t>
    </dgm:pt>
    <dgm:pt modelId="{145B13EC-8B97-446F-BBA6-BB193CA96837}" type="pres">
      <dgm:prSet presAssocID="{33C51D29-F083-466F-A3D3-4A69DE7D35AA}" presName="box" presStyleLbl="node1" presStyleIdx="0" presStyleCnt="4"/>
      <dgm:spPr/>
      <dgm:t>
        <a:bodyPr/>
        <a:lstStyle/>
        <a:p>
          <a:endParaRPr lang="en-US"/>
        </a:p>
      </dgm:t>
    </dgm:pt>
    <dgm:pt modelId="{E8847417-7FA5-47E1-A7A4-F62F06F780EA}" type="pres">
      <dgm:prSet presAssocID="{33C51D29-F083-466F-A3D3-4A69DE7D35AA}" presName="img" presStyleLbl="fgImgPlace1" presStyleIdx="0" presStyleCnt="4" custScaleX="78261" custScaleY="55922"/>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7871F278-1E51-42D5-AC45-7A5575FC0F94}" type="pres">
      <dgm:prSet presAssocID="{33C51D29-F083-466F-A3D3-4A69DE7D35AA}" presName="text" presStyleLbl="node1" presStyleIdx="0" presStyleCnt="4">
        <dgm:presLayoutVars>
          <dgm:bulletEnabled val="1"/>
        </dgm:presLayoutVars>
      </dgm:prSet>
      <dgm:spPr/>
      <dgm:t>
        <a:bodyPr/>
        <a:lstStyle/>
        <a:p>
          <a:endParaRPr lang="en-US"/>
        </a:p>
      </dgm:t>
    </dgm:pt>
    <dgm:pt modelId="{9ECD2227-7E78-40BB-A89F-CB694DCD8B98}" type="pres">
      <dgm:prSet presAssocID="{99364FDF-4E87-4FA5-A827-B9B607A921C2}" presName="spacer" presStyleCnt="0"/>
      <dgm:spPr/>
      <dgm:t>
        <a:bodyPr/>
        <a:lstStyle/>
        <a:p>
          <a:endParaRPr lang="en-US"/>
        </a:p>
      </dgm:t>
    </dgm:pt>
    <dgm:pt modelId="{467EEC6F-8CF0-45F2-ADE7-F682CDFC9D91}" type="pres">
      <dgm:prSet presAssocID="{7536F606-ED25-4E94-87C6-7BC181680A36}" presName="comp" presStyleCnt="0"/>
      <dgm:spPr/>
      <dgm:t>
        <a:bodyPr/>
        <a:lstStyle/>
        <a:p>
          <a:endParaRPr lang="en-US"/>
        </a:p>
      </dgm:t>
    </dgm:pt>
    <dgm:pt modelId="{EE7727CD-2BCF-47E5-A03B-F5547DE097DF}" type="pres">
      <dgm:prSet presAssocID="{7536F606-ED25-4E94-87C6-7BC181680A36}" presName="box" presStyleLbl="node1" presStyleIdx="1" presStyleCnt="4"/>
      <dgm:spPr/>
      <dgm:t>
        <a:bodyPr/>
        <a:lstStyle/>
        <a:p>
          <a:endParaRPr lang="en-US"/>
        </a:p>
      </dgm:t>
    </dgm:pt>
    <dgm:pt modelId="{36F078DF-159B-43D8-8779-4AA676264A4E}" type="pres">
      <dgm:prSet presAssocID="{7536F606-ED25-4E94-87C6-7BC181680A36}" presName="img" presStyleLbl="fgImgPlace1" presStyleIdx="1" presStyleCnt="4" custScaleX="78261" custScaleY="55922"/>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EBC8011D-BA9E-46A2-A540-D087E7FE72B0}" type="pres">
      <dgm:prSet presAssocID="{7536F606-ED25-4E94-87C6-7BC181680A36}" presName="text" presStyleLbl="node1" presStyleIdx="1" presStyleCnt="4">
        <dgm:presLayoutVars>
          <dgm:bulletEnabled val="1"/>
        </dgm:presLayoutVars>
      </dgm:prSet>
      <dgm:spPr/>
      <dgm:t>
        <a:bodyPr/>
        <a:lstStyle/>
        <a:p>
          <a:endParaRPr lang="en-US"/>
        </a:p>
      </dgm:t>
    </dgm:pt>
    <dgm:pt modelId="{694FFB2B-7880-432C-B449-A2E05C68CEC4}" type="pres">
      <dgm:prSet presAssocID="{0408F477-9F7D-4B54-8954-DAE4E3F548EF}" presName="spacer" presStyleCnt="0"/>
      <dgm:spPr/>
      <dgm:t>
        <a:bodyPr/>
        <a:lstStyle/>
        <a:p>
          <a:endParaRPr lang="en-US"/>
        </a:p>
      </dgm:t>
    </dgm:pt>
    <dgm:pt modelId="{A5C6C1FF-F2A2-470A-B54C-278B15A40FAF}" type="pres">
      <dgm:prSet presAssocID="{FCBFD353-9693-4974-ACDA-25ED32FBB4AD}" presName="comp" presStyleCnt="0"/>
      <dgm:spPr/>
      <dgm:t>
        <a:bodyPr/>
        <a:lstStyle/>
        <a:p>
          <a:endParaRPr lang="en-US"/>
        </a:p>
      </dgm:t>
    </dgm:pt>
    <dgm:pt modelId="{18B0D2B9-B494-472E-A938-0F0B551C5A21}" type="pres">
      <dgm:prSet presAssocID="{FCBFD353-9693-4974-ACDA-25ED32FBB4AD}" presName="box" presStyleLbl="node1" presStyleIdx="2" presStyleCnt="4"/>
      <dgm:spPr/>
      <dgm:t>
        <a:bodyPr/>
        <a:lstStyle/>
        <a:p>
          <a:endParaRPr lang="en-US"/>
        </a:p>
      </dgm:t>
    </dgm:pt>
    <dgm:pt modelId="{A10D9150-9322-4E2D-921E-6660F9118808}" type="pres">
      <dgm:prSet presAssocID="{FCBFD353-9693-4974-ACDA-25ED32FBB4AD}" presName="img" presStyleLbl="fgImgPlace1" presStyleIdx="2" presStyleCnt="4" custScaleX="78261" custScaleY="55922"/>
      <dgm:spPr>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574FBD1A-215F-4A09-B08E-D0AFB6E8362A}" type="pres">
      <dgm:prSet presAssocID="{FCBFD353-9693-4974-ACDA-25ED32FBB4AD}" presName="text" presStyleLbl="node1" presStyleIdx="2" presStyleCnt="4">
        <dgm:presLayoutVars>
          <dgm:bulletEnabled val="1"/>
        </dgm:presLayoutVars>
      </dgm:prSet>
      <dgm:spPr/>
      <dgm:t>
        <a:bodyPr/>
        <a:lstStyle/>
        <a:p>
          <a:endParaRPr lang="en-US"/>
        </a:p>
      </dgm:t>
    </dgm:pt>
    <dgm:pt modelId="{346C9F75-823C-45BE-A6B1-3F137BE8E7F4}" type="pres">
      <dgm:prSet presAssocID="{2367E91E-68B1-4142-A3B0-17CC72B42B3B}" presName="spacer" presStyleCnt="0"/>
      <dgm:spPr/>
      <dgm:t>
        <a:bodyPr/>
        <a:lstStyle/>
        <a:p>
          <a:endParaRPr lang="en-US"/>
        </a:p>
      </dgm:t>
    </dgm:pt>
    <dgm:pt modelId="{4BEA2C9E-C6ED-4C4C-B528-0FC3848FFDF9}" type="pres">
      <dgm:prSet presAssocID="{A521541B-601D-44BB-9D14-BD17375D9126}" presName="comp" presStyleCnt="0"/>
      <dgm:spPr/>
      <dgm:t>
        <a:bodyPr/>
        <a:lstStyle/>
        <a:p>
          <a:endParaRPr lang="en-US"/>
        </a:p>
      </dgm:t>
    </dgm:pt>
    <dgm:pt modelId="{B27E131F-1393-4A75-97EB-93CC6CED4B46}" type="pres">
      <dgm:prSet presAssocID="{A521541B-601D-44BB-9D14-BD17375D9126}" presName="box" presStyleLbl="node1" presStyleIdx="3" presStyleCnt="4"/>
      <dgm:spPr/>
      <dgm:t>
        <a:bodyPr/>
        <a:lstStyle/>
        <a:p>
          <a:endParaRPr lang="en-US"/>
        </a:p>
      </dgm:t>
    </dgm:pt>
    <dgm:pt modelId="{EE3F9AF2-2579-40B9-AF32-7B7B5A5C2834}" type="pres">
      <dgm:prSet presAssocID="{A521541B-601D-44BB-9D14-BD17375D9126}" presName="img" presStyleLbl="fgImgPlace1" presStyleIdx="3" presStyleCnt="4" custScaleX="78261" custScaleY="55922"/>
      <dgm:spPr>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527163B0-ABC8-43C4-8951-D3A7AA2FEB93}" type="pres">
      <dgm:prSet presAssocID="{A521541B-601D-44BB-9D14-BD17375D9126}" presName="text" presStyleLbl="node1" presStyleIdx="3" presStyleCnt="4">
        <dgm:presLayoutVars>
          <dgm:bulletEnabled val="1"/>
        </dgm:presLayoutVars>
      </dgm:prSet>
      <dgm:spPr/>
      <dgm:t>
        <a:bodyPr/>
        <a:lstStyle/>
        <a:p>
          <a:endParaRPr lang="en-US"/>
        </a:p>
      </dgm:t>
    </dgm:pt>
  </dgm:ptLst>
  <dgm:cxnLst>
    <dgm:cxn modelId="{2B05BCBC-0703-47B2-BB08-B2A36465A5A9}" type="presOf" srcId="{F952566E-93B1-4839-8156-E82577832907}" destId="{E798CB3D-C404-4F7C-B5E5-9C55348BE4E4}" srcOrd="0" destOrd="0" presId="urn:microsoft.com/office/officeart/2005/8/layout/vList4"/>
    <dgm:cxn modelId="{7C937681-ED8D-4EAA-AB6E-AB356A380B92}" type="presOf" srcId="{33C51D29-F083-466F-A3D3-4A69DE7D35AA}" destId="{145B13EC-8B97-446F-BBA6-BB193CA96837}" srcOrd="0" destOrd="0" presId="urn:microsoft.com/office/officeart/2005/8/layout/vList4"/>
    <dgm:cxn modelId="{52D74DD5-8A78-4229-ADE4-DE64A40CFB86}" type="presOf" srcId="{A521541B-601D-44BB-9D14-BD17375D9126}" destId="{527163B0-ABC8-43C4-8951-D3A7AA2FEB93}" srcOrd="1" destOrd="0" presId="urn:microsoft.com/office/officeart/2005/8/layout/vList4"/>
    <dgm:cxn modelId="{DECE1FCF-AED0-4D7B-AA68-B5C448107A9A}" srcId="{F952566E-93B1-4839-8156-E82577832907}" destId="{A521541B-601D-44BB-9D14-BD17375D9126}" srcOrd="3" destOrd="0" parTransId="{43868223-C1C8-46B3-95D7-0354A42388CB}" sibTransId="{4FA35C95-287F-4B23-A0BA-AA4FAA826788}"/>
    <dgm:cxn modelId="{188D8D0B-E0DB-40B8-A90D-816BA32B3334}" type="presOf" srcId="{7536F606-ED25-4E94-87C6-7BC181680A36}" destId="{EE7727CD-2BCF-47E5-A03B-F5547DE097DF}" srcOrd="0" destOrd="0" presId="urn:microsoft.com/office/officeart/2005/8/layout/vList4"/>
    <dgm:cxn modelId="{C229AE77-76F8-43D2-970D-A59D32F79B6F}" type="presOf" srcId="{FCBFD353-9693-4974-ACDA-25ED32FBB4AD}" destId="{18B0D2B9-B494-472E-A938-0F0B551C5A21}" srcOrd="0" destOrd="0" presId="urn:microsoft.com/office/officeart/2005/8/layout/vList4"/>
    <dgm:cxn modelId="{C6228894-1E90-47E3-9CD3-E6867456171E}" type="presOf" srcId="{33C51D29-F083-466F-A3D3-4A69DE7D35AA}" destId="{7871F278-1E51-42D5-AC45-7A5575FC0F94}" srcOrd="1" destOrd="0" presId="urn:microsoft.com/office/officeart/2005/8/layout/vList4"/>
    <dgm:cxn modelId="{EACEAA4E-E2B0-47DA-A9E7-69E4202CF2E2}" srcId="{F952566E-93B1-4839-8156-E82577832907}" destId="{7536F606-ED25-4E94-87C6-7BC181680A36}" srcOrd="1" destOrd="0" parTransId="{2A0DA4BC-FC11-4E97-982B-103172E9FDC8}" sibTransId="{0408F477-9F7D-4B54-8954-DAE4E3F548EF}"/>
    <dgm:cxn modelId="{4D0283FB-90DF-4D47-B27F-F8CB1A284D7F}" type="presOf" srcId="{7536F606-ED25-4E94-87C6-7BC181680A36}" destId="{EBC8011D-BA9E-46A2-A540-D087E7FE72B0}" srcOrd="1" destOrd="0" presId="urn:microsoft.com/office/officeart/2005/8/layout/vList4"/>
    <dgm:cxn modelId="{A3CC532C-4D47-4AEE-96CF-8782AD40F621}" srcId="{F952566E-93B1-4839-8156-E82577832907}" destId="{33C51D29-F083-466F-A3D3-4A69DE7D35AA}" srcOrd="0" destOrd="0" parTransId="{EAB746D9-D6AD-4132-AA8D-CE268F321607}" sibTransId="{99364FDF-4E87-4FA5-A827-B9B607A921C2}"/>
    <dgm:cxn modelId="{2E0B31F3-2E5F-4943-99B3-39823D7364AD}" type="presOf" srcId="{A521541B-601D-44BB-9D14-BD17375D9126}" destId="{B27E131F-1393-4A75-97EB-93CC6CED4B46}" srcOrd="0" destOrd="0" presId="urn:microsoft.com/office/officeart/2005/8/layout/vList4"/>
    <dgm:cxn modelId="{400CE233-166D-4F95-8949-C0D64D0575A4}" srcId="{F952566E-93B1-4839-8156-E82577832907}" destId="{FCBFD353-9693-4974-ACDA-25ED32FBB4AD}" srcOrd="2" destOrd="0" parTransId="{36BB6E9E-140D-42A3-8480-50A88DFA397A}" sibTransId="{2367E91E-68B1-4142-A3B0-17CC72B42B3B}"/>
    <dgm:cxn modelId="{B496E761-255C-4EEA-90FD-00995C0691DA}" type="presOf" srcId="{FCBFD353-9693-4974-ACDA-25ED32FBB4AD}" destId="{574FBD1A-215F-4A09-B08E-D0AFB6E8362A}" srcOrd="1" destOrd="0" presId="urn:microsoft.com/office/officeart/2005/8/layout/vList4"/>
    <dgm:cxn modelId="{17B85AC6-FCAA-4FA1-9AD4-6C2120F8049F}" type="presParOf" srcId="{E798CB3D-C404-4F7C-B5E5-9C55348BE4E4}" destId="{6893534C-E569-4B3A-8D8D-AC87898B986B}" srcOrd="0" destOrd="0" presId="urn:microsoft.com/office/officeart/2005/8/layout/vList4"/>
    <dgm:cxn modelId="{0D47D1AE-E991-4CC7-A783-6457B79E0B03}" type="presParOf" srcId="{6893534C-E569-4B3A-8D8D-AC87898B986B}" destId="{145B13EC-8B97-446F-BBA6-BB193CA96837}" srcOrd="0" destOrd="0" presId="urn:microsoft.com/office/officeart/2005/8/layout/vList4"/>
    <dgm:cxn modelId="{5B7F9B1F-52D5-46EE-ACBA-B84F8EE9B181}" type="presParOf" srcId="{6893534C-E569-4B3A-8D8D-AC87898B986B}" destId="{E8847417-7FA5-47E1-A7A4-F62F06F780EA}" srcOrd="1" destOrd="0" presId="urn:microsoft.com/office/officeart/2005/8/layout/vList4"/>
    <dgm:cxn modelId="{23D31F9C-B041-4589-8192-8E881FFAE935}" type="presParOf" srcId="{6893534C-E569-4B3A-8D8D-AC87898B986B}" destId="{7871F278-1E51-42D5-AC45-7A5575FC0F94}" srcOrd="2" destOrd="0" presId="urn:microsoft.com/office/officeart/2005/8/layout/vList4"/>
    <dgm:cxn modelId="{8E03B9D8-CB7B-4D06-B7FA-627FADE2E672}" type="presParOf" srcId="{E798CB3D-C404-4F7C-B5E5-9C55348BE4E4}" destId="{9ECD2227-7E78-40BB-A89F-CB694DCD8B98}" srcOrd="1" destOrd="0" presId="urn:microsoft.com/office/officeart/2005/8/layout/vList4"/>
    <dgm:cxn modelId="{552A1F0C-D2E8-4009-86F8-9EF8235095B2}" type="presParOf" srcId="{E798CB3D-C404-4F7C-B5E5-9C55348BE4E4}" destId="{467EEC6F-8CF0-45F2-ADE7-F682CDFC9D91}" srcOrd="2" destOrd="0" presId="urn:microsoft.com/office/officeart/2005/8/layout/vList4"/>
    <dgm:cxn modelId="{345282CF-73F8-499F-88E1-205D63BF1CED}" type="presParOf" srcId="{467EEC6F-8CF0-45F2-ADE7-F682CDFC9D91}" destId="{EE7727CD-2BCF-47E5-A03B-F5547DE097DF}" srcOrd="0" destOrd="0" presId="urn:microsoft.com/office/officeart/2005/8/layout/vList4"/>
    <dgm:cxn modelId="{56363343-27D2-4625-9958-19A29836D608}" type="presParOf" srcId="{467EEC6F-8CF0-45F2-ADE7-F682CDFC9D91}" destId="{36F078DF-159B-43D8-8779-4AA676264A4E}" srcOrd="1" destOrd="0" presId="urn:microsoft.com/office/officeart/2005/8/layout/vList4"/>
    <dgm:cxn modelId="{8185D645-164C-4AB6-B0E1-7C2DFFC7D496}" type="presParOf" srcId="{467EEC6F-8CF0-45F2-ADE7-F682CDFC9D91}" destId="{EBC8011D-BA9E-46A2-A540-D087E7FE72B0}" srcOrd="2" destOrd="0" presId="urn:microsoft.com/office/officeart/2005/8/layout/vList4"/>
    <dgm:cxn modelId="{4D1D3913-AB80-453B-81A2-A886E0509DC1}" type="presParOf" srcId="{E798CB3D-C404-4F7C-B5E5-9C55348BE4E4}" destId="{694FFB2B-7880-432C-B449-A2E05C68CEC4}" srcOrd="3" destOrd="0" presId="urn:microsoft.com/office/officeart/2005/8/layout/vList4"/>
    <dgm:cxn modelId="{AD84163B-A7E5-4B6D-ABEE-76E9C842924D}" type="presParOf" srcId="{E798CB3D-C404-4F7C-B5E5-9C55348BE4E4}" destId="{A5C6C1FF-F2A2-470A-B54C-278B15A40FAF}" srcOrd="4" destOrd="0" presId="urn:microsoft.com/office/officeart/2005/8/layout/vList4"/>
    <dgm:cxn modelId="{95C866AB-F6B5-4E5D-8774-4F4EEE9AA6F3}" type="presParOf" srcId="{A5C6C1FF-F2A2-470A-B54C-278B15A40FAF}" destId="{18B0D2B9-B494-472E-A938-0F0B551C5A21}" srcOrd="0" destOrd="0" presId="urn:microsoft.com/office/officeart/2005/8/layout/vList4"/>
    <dgm:cxn modelId="{F684F61A-9A83-46FC-9CFD-EE4E13312F54}" type="presParOf" srcId="{A5C6C1FF-F2A2-470A-B54C-278B15A40FAF}" destId="{A10D9150-9322-4E2D-921E-6660F9118808}" srcOrd="1" destOrd="0" presId="urn:microsoft.com/office/officeart/2005/8/layout/vList4"/>
    <dgm:cxn modelId="{2BD1C4F6-FB8B-455E-ABB4-53103222F1E4}" type="presParOf" srcId="{A5C6C1FF-F2A2-470A-B54C-278B15A40FAF}" destId="{574FBD1A-215F-4A09-B08E-D0AFB6E8362A}" srcOrd="2" destOrd="0" presId="urn:microsoft.com/office/officeart/2005/8/layout/vList4"/>
    <dgm:cxn modelId="{E73136BD-2F9A-4D69-92F9-8E6AA5DF0B97}" type="presParOf" srcId="{E798CB3D-C404-4F7C-B5E5-9C55348BE4E4}" destId="{346C9F75-823C-45BE-A6B1-3F137BE8E7F4}" srcOrd="5" destOrd="0" presId="urn:microsoft.com/office/officeart/2005/8/layout/vList4"/>
    <dgm:cxn modelId="{DE49FF7D-8572-46C3-8616-28E4B699947D}" type="presParOf" srcId="{E798CB3D-C404-4F7C-B5E5-9C55348BE4E4}" destId="{4BEA2C9E-C6ED-4C4C-B528-0FC3848FFDF9}" srcOrd="6" destOrd="0" presId="urn:microsoft.com/office/officeart/2005/8/layout/vList4"/>
    <dgm:cxn modelId="{33228E9D-12FD-4FC7-920B-51DCE2795C51}" type="presParOf" srcId="{4BEA2C9E-C6ED-4C4C-B528-0FC3848FFDF9}" destId="{B27E131F-1393-4A75-97EB-93CC6CED4B46}" srcOrd="0" destOrd="0" presId="urn:microsoft.com/office/officeart/2005/8/layout/vList4"/>
    <dgm:cxn modelId="{4677D9C7-298C-452F-988B-3ECECC6FBE8D}" type="presParOf" srcId="{4BEA2C9E-C6ED-4C4C-B528-0FC3848FFDF9}" destId="{EE3F9AF2-2579-40B9-AF32-7B7B5A5C2834}" srcOrd="1" destOrd="0" presId="urn:microsoft.com/office/officeart/2005/8/layout/vList4"/>
    <dgm:cxn modelId="{63491420-51CD-43C8-AD19-732DF7E2C807}" type="presParOf" srcId="{4BEA2C9E-C6ED-4C4C-B528-0FC3848FFDF9}" destId="{527163B0-ABC8-43C4-8951-D3A7AA2FEB9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B13EC-8B97-446F-BBA6-BB193CA96837}">
      <dsp:nvSpPr>
        <dsp:cNvPr id="0" name=""/>
        <dsp:cNvSpPr/>
      </dsp:nvSpPr>
      <dsp:spPr>
        <a:xfrm>
          <a:off x="0" y="0"/>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Motto “We Serve” chosen</a:t>
          </a:r>
        </a:p>
      </dsp:txBody>
      <dsp:txXfrm>
        <a:off x="1875235" y="0"/>
        <a:ext cx="6887764" cy="1226356"/>
      </dsp:txXfrm>
    </dsp:sp>
    <dsp:sp modelId="{E8847417-7FA5-47E1-A7A4-F62F06F780EA}">
      <dsp:nvSpPr>
        <dsp:cNvPr id="0" name=""/>
        <dsp:cNvSpPr/>
      </dsp:nvSpPr>
      <dsp:spPr>
        <a:xfrm>
          <a:off x="313134" y="338857"/>
          <a:ext cx="1371602" cy="548642"/>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7727CD-2BCF-47E5-A03B-F5547DE097DF}">
      <dsp:nvSpPr>
        <dsp:cNvPr id="0" name=""/>
        <dsp:cNvSpPr/>
      </dsp:nvSpPr>
      <dsp:spPr>
        <a:xfrm>
          <a:off x="0" y="1348992"/>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First Leo Club chartered</a:t>
          </a:r>
          <a:endParaRPr lang="en-US" sz="2800" kern="1200" dirty="0"/>
        </a:p>
      </dsp:txBody>
      <dsp:txXfrm>
        <a:off x="1875235" y="1348992"/>
        <a:ext cx="6887764" cy="1226356"/>
      </dsp:txXfrm>
    </dsp:sp>
    <dsp:sp modelId="{36F078DF-159B-43D8-8779-4AA676264A4E}">
      <dsp:nvSpPr>
        <dsp:cNvPr id="0" name=""/>
        <dsp:cNvSpPr/>
      </dsp:nvSpPr>
      <dsp:spPr>
        <a:xfrm>
          <a:off x="313134" y="1687849"/>
          <a:ext cx="1371602" cy="548642"/>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B0D2B9-B494-472E-A938-0F0B551C5A21}">
      <dsp:nvSpPr>
        <dsp:cNvPr id="0" name=""/>
        <dsp:cNvSpPr/>
      </dsp:nvSpPr>
      <dsp:spPr>
        <a:xfrm>
          <a:off x="0" y="2697985"/>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LCI Foundation established</a:t>
          </a:r>
          <a:endParaRPr lang="en-US" sz="2800" kern="1200" dirty="0"/>
        </a:p>
      </dsp:txBody>
      <dsp:txXfrm>
        <a:off x="1875235" y="2697985"/>
        <a:ext cx="6887764" cy="1226356"/>
      </dsp:txXfrm>
    </dsp:sp>
    <dsp:sp modelId="{A10D9150-9322-4E2D-921E-6660F9118808}">
      <dsp:nvSpPr>
        <dsp:cNvPr id="0" name=""/>
        <dsp:cNvSpPr/>
      </dsp:nvSpPr>
      <dsp:spPr>
        <a:xfrm>
          <a:off x="313134" y="3036842"/>
          <a:ext cx="1371602" cy="548642"/>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7E131F-1393-4A75-97EB-93CC6CED4B46}">
      <dsp:nvSpPr>
        <dsp:cNvPr id="0" name=""/>
        <dsp:cNvSpPr/>
      </dsp:nvSpPr>
      <dsp:spPr>
        <a:xfrm>
          <a:off x="0" y="4046977"/>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Membership opened to women</a:t>
          </a:r>
          <a:endParaRPr lang="en-US" sz="2800" kern="1200" dirty="0"/>
        </a:p>
      </dsp:txBody>
      <dsp:txXfrm>
        <a:off x="1875235" y="4046977"/>
        <a:ext cx="6887764" cy="1226356"/>
      </dsp:txXfrm>
    </dsp:sp>
    <dsp:sp modelId="{EE3F9AF2-2579-40B9-AF32-7B7B5A5C2834}">
      <dsp:nvSpPr>
        <dsp:cNvPr id="0" name=""/>
        <dsp:cNvSpPr/>
      </dsp:nvSpPr>
      <dsp:spPr>
        <a:xfrm>
          <a:off x="313134" y="4385834"/>
          <a:ext cx="1371602" cy="548642"/>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32" tIns="46216" rIns="92432" bIns="46216" rtlCol="0"/>
          <a:lstStyle>
            <a:lvl1pPr algn="r">
              <a:defRPr sz="1200"/>
            </a:lvl1pPr>
          </a:lstStyle>
          <a:p>
            <a:fld id="{F16237B8-F686-4A79-B760-1F646242695D}" type="datetimeFigureOut">
              <a:rPr lang="en-US" smtClean="0"/>
              <a:pPr/>
              <a:t>7/13/2016</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32" tIns="46216" rIns="92432" bIns="46216"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2" tIns="46216" rIns="92432" bIns="462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32" tIns="46216" rIns="92432" bIns="4621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32" tIns="46216" rIns="92432" bIns="46216" rtlCol="0" anchor="b"/>
          <a:lstStyle>
            <a:lvl1pPr algn="r">
              <a:defRPr sz="1200"/>
            </a:lvl1pPr>
          </a:lstStyle>
          <a:p>
            <a:fld id="{B1D9524D-4B94-4155-B81D-62EDD81CF9D7}" type="slidenum">
              <a:rPr lang="en-US" smtClean="0"/>
              <a:pPr/>
              <a:t>‹#›</a:t>
            </a:fld>
            <a:endParaRPr lang="en-US"/>
          </a:p>
        </p:txBody>
      </p:sp>
    </p:spTree>
    <p:extLst>
      <p:ext uri="{BB962C8B-B14F-4D97-AF65-F5344CB8AC3E}">
        <p14:creationId xmlns:p14="http://schemas.microsoft.com/office/powerpoint/2010/main" val="212569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As part of our </a:t>
            </a:r>
            <a:r>
              <a:rPr lang="en-US" baseline="0" dirty="0" smtClean="0">
                <a:solidFill>
                  <a:srgbClr val="FF0000"/>
                </a:solidFill>
              </a:rPr>
              <a:t>Centennial celebration, I would like to share the story of Lions Clubs International. </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820269D6-CC65-4552-AC2E-E537D43B0085}"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222959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Lions Clubs approaches our 100</a:t>
            </a:r>
            <a:r>
              <a:rPr lang="en-US" baseline="30000" dirty="0" smtClean="0"/>
              <a:t>th</a:t>
            </a:r>
            <a:r>
              <a:rPr lang="en-US" baseline="0" dirty="0" smtClean="0"/>
              <a:t> anniversary, all Lions are called to celebrate our Centennial by: </a:t>
            </a:r>
          </a:p>
          <a:p>
            <a:endParaRPr lang="en-US" baseline="0" dirty="0" smtClean="0"/>
          </a:p>
          <a:p>
            <a:r>
              <a:rPr lang="en-US" b="1" baseline="0" dirty="0" smtClean="0"/>
              <a:t>Leading through Service: </a:t>
            </a:r>
            <a:r>
              <a:rPr lang="en-US" b="0" baseline="0" dirty="0" smtClean="0"/>
              <a:t>Help benefit over 100 million people by </a:t>
            </a:r>
            <a:r>
              <a:rPr lang="en-US" b="0" baseline="0" dirty="0" smtClean="0"/>
              <a:t>completing </a:t>
            </a:r>
            <a:r>
              <a:rPr lang="en-US" baseline="0" dirty="0" smtClean="0"/>
              <a:t>Centennial </a:t>
            </a:r>
            <a:r>
              <a:rPr lang="en-US" baseline="0" dirty="0" smtClean="0"/>
              <a:t>Service Challenge projects involving youth, vision, hunger and the environment.</a:t>
            </a:r>
          </a:p>
          <a:p>
            <a:pPr marL="0" indent="0">
              <a:buNone/>
            </a:pPr>
            <a:endParaRPr lang="en-US" baseline="0" dirty="0" smtClean="0"/>
          </a:p>
          <a:p>
            <a:pPr marL="0" indent="0">
              <a:buNone/>
            </a:pPr>
            <a:r>
              <a:rPr lang="en-US" b="1" baseline="0" dirty="0" smtClean="0"/>
              <a:t>Inviting for Impact:</a:t>
            </a:r>
            <a:r>
              <a:rPr lang="en-US" b="0" baseline="0" dirty="0" smtClean="0"/>
              <a:t> One Lion serves an average of 50 people </a:t>
            </a:r>
            <a:r>
              <a:rPr lang="en-US" b="0" baseline="0" dirty="0" smtClean="0"/>
              <a:t>every year. </a:t>
            </a:r>
            <a:r>
              <a:rPr lang="en-US" b="0" baseline="0" dirty="0" smtClean="0"/>
              <a:t>Adding new members and clubs means more people can be served </a:t>
            </a:r>
            <a:r>
              <a:rPr lang="en-US" baseline="0" dirty="0" smtClean="0"/>
              <a:t>than ever before. </a:t>
            </a:r>
          </a:p>
          <a:p>
            <a:pPr marL="0" indent="0">
              <a:buNone/>
            </a:pPr>
            <a:endParaRPr lang="en-US" baseline="0" dirty="0" smtClean="0"/>
          </a:p>
          <a:p>
            <a:pPr marL="0" indent="0">
              <a:buNone/>
            </a:pPr>
            <a:r>
              <a:rPr lang="en-US" b="1" baseline="0" dirty="0" smtClean="0"/>
              <a:t>Connecting with Community: </a:t>
            </a:r>
            <a:r>
              <a:rPr lang="en-US" b="0" baseline="0" dirty="0" smtClean="0"/>
              <a:t>Your club can leave a lasting impact on your community through activities like donating a park bench, establishing a community garden or building a clinic as a Community Legacy Project.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10</a:t>
            </a:fld>
            <a:endParaRPr lang="en-US"/>
          </a:p>
        </p:txBody>
      </p:sp>
    </p:spTree>
    <p:extLst>
      <p:ext uri="{BB962C8B-B14F-4D97-AF65-F5344CB8AC3E}">
        <p14:creationId xmlns:p14="http://schemas.microsoft.com/office/powerpoint/2010/main" val="405861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Melvin Jones once described the Lions logo by saying it </a:t>
            </a:r>
            <a:r>
              <a:rPr lang="en-US" sz="1200" kern="1200" dirty="0" smtClean="0">
                <a:solidFill>
                  <a:schemeClr val="tx1"/>
                </a:solidFill>
                <a:effectLst/>
                <a:latin typeface="+mn-lt"/>
                <a:ea typeface="+mn-ea"/>
                <a:cs typeface="+mn-cs"/>
              </a:rPr>
              <a:t>“Represents a lion facing the past with pride and the future with confidence, looking in all directions to render service.”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legacy</a:t>
            </a:r>
            <a:r>
              <a:rPr lang="en-US" sz="1200" kern="1200" baseline="0" dirty="0" smtClean="0">
                <a:solidFill>
                  <a:schemeClr val="tx1"/>
                </a:solidFill>
                <a:effectLst/>
                <a:latin typeface="+mn-lt"/>
                <a:ea typeface="+mn-ea"/>
                <a:cs typeface="+mn-cs"/>
              </a:rPr>
              <a:t> of Lions Clubs is the many millions of people who have benefitted from the service Lions have provided across the </a:t>
            </a:r>
            <a:r>
              <a:rPr lang="en-US" sz="1200" kern="1200" baseline="0" dirty="0" smtClean="0">
                <a:solidFill>
                  <a:schemeClr val="tx1"/>
                </a:solidFill>
                <a:effectLst/>
                <a:latin typeface="+mn-lt"/>
                <a:ea typeface="+mn-ea"/>
                <a:cs typeface="+mn-cs"/>
              </a:rPr>
              <a:t>globe. </a:t>
            </a:r>
            <a:endParaRPr lang="en-US" sz="1200" kern="1200" dirty="0" smtClean="0">
              <a:solidFill>
                <a:schemeClr val="tx1"/>
              </a:solidFill>
              <a:effectLst/>
              <a:latin typeface="+mn-lt"/>
              <a:ea typeface="+mn-ea"/>
              <a:cs typeface="+mn-cs"/>
            </a:endParaRPr>
          </a:p>
          <a:p>
            <a:endParaRPr lang="en-US" dirty="0" smtClean="0"/>
          </a:p>
          <a:p>
            <a:r>
              <a:rPr lang="en-US" dirty="0" smtClean="0"/>
              <a:t>{click}</a:t>
            </a:r>
          </a:p>
          <a:p>
            <a:endParaRPr lang="en-US" dirty="0" smtClean="0"/>
          </a:p>
          <a:p>
            <a:r>
              <a:rPr lang="en-US" dirty="0" smtClean="0"/>
              <a:t>I hope you have enjoyed the</a:t>
            </a:r>
            <a:r>
              <a:rPr lang="en-US" baseline="0" dirty="0" smtClean="0"/>
              <a:t> story of </a:t>
            </a:r>
            <a:r>
              <a:rPr lang="en-US" dirty="0" smtClean="0"/>
              <a:t>Lions Clubs</a:t>
            </a:r>
            <a:r>
              <a:rPr lang="en-US" baseline="0" dirty="0" smtClean="0"/>
              <a:t> International </a:t>
            </a:r>
            <a:r>
              <a:rPr lang="en-US" dirty="0" smtClean="0"/>
              <a:t>and look forward with me to expanding our service in</a:t>
            </a:r>
            <a:r>
              <a:rPr lang="en-US" baseline="0" dirty="0" smtClean="0"/>
              <a:t> </a:t>
            </a:r>
            <a:r>
              <a:rPr lang="en-US" dirty="0" smtClean="0"/>
              <a:t>the next 100 years of Lions!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11</a:t>
            </a:fld>
            <a:endParaRPr lang="en-US"/>
          </a:p>
        </p:txBody>
      </p:sp>
    </p:spTree>
    <p:extLst>
      <p:ext uri="{BB962C8B-B14F-4D97-AF65-F5344CB8AC3E}">
        <p14:creationId xmlns:p14="http://schemas.microsoft.com/office/powerpoint/2010/main" val="285244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1917, Melvin</a:t>
            </a:r>
            <a:r>
              <a:rPr lang="en-US" baseline="0" dirty="0" smtClean="0"/>
              <a:t> </a:t>
            </a:r>
            <a:r>
              <a:rPr lang="en-US" baseline="0" dirty="0" smtClean="0"/>
              <a:t>Jones was a successful insurance agency owner and a member of the Business Circle of Chicago. </a:t>
            </a:r>
          </a:p>
          <a:p>
            <a:endParaRPr lang="en-US" baseline="0" dirty="0" smtClean="0"/>
          </a:p>
          <a:p>
            <a:r>
              <a:rPr lang="en-US" baseline="0" dirty="0" smtClean="0"/>
              <a:t>He encouraged his fellow members to expand beyond their business interests and seek the betterment of the community, saying “You can’t get very far until you start doing something for somebody else.”</a:t>
            </a:r>
          </a:p>
          <a:p>
            <a:endParaRPr lang="en-US" baseline="0" dirty="0" smtClean="0"/>
          </a:p>
          <a:p>
            <a:r>
              <a:rPr lang="en-US" baseline="0" dirty="0" smtClean="0"/>
              <a:t>He also contacted similar groups, inviting them to meet and discuss forming a new organization</a:t>
            </a:r>
            <a:r>
              <a:rPr lang="en-US" baseline="0" dirty="0" smtClean="0">
                <a:solidFill>
                  <a:schemeClr val="tx1"/>
                </a:solidFill>
              </a:rPr>
              <a:t>.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2</a:t>
            </a:fld>
            <a:endParaRPr lang="en-US"/>
          </a:p>
        </p:txBody>
      </p:sp>
    </p:spTree>
    <p:extLst>
      <p:ext uri="{BB962C8B-B14F-4D97-AF65-F5344CB8AC3E}">
        <p14:creationId xmlns:p14="http://schemas.microsoft.com/office/powerpoint/2010/main" val="142886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organizational meeting was held on June 7, 1917 in Chicago, Illinois USA.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Based</a:t>
            </a:r>
            <a:r>
              <a:rPr lang="en-US" baseline="0" dirty="0" smtClean="0"/>
              <a:t> on the success of that meeting, t</a:t>
            </a:r>
            <a:r>
              <a:rPr lang="en-US" dirty="0" smtClean="0"/>
              <a:t>he first </a:t>
            </a:r>
            <a:r>
              <a:rPr lang="en-US" baseline="0" dirty="0" smtClean="0"/>
              <a:t>Lions Clubs </a:t>
            </a:r>
            <a:r>
              <a:rPr lang="en-US" dirty="0" smtClean="0"/>
              <a:t>convention was held in Dallas, Texas in October of that year,</a:t>
            </a:r>
            <a:r>
              <a:rPr lang="en-US" baseline="0" dirty="0" smtClean="0"/>
              <a:t> where </a:t>
            </a:r>
            <a:r>
              <a:rPr lang="en-US" dirty="0" smtClean="0"/>
              <a:t>Dr. William Woods of Evansville, Indiana</a:t>
            </a:r>
            <a:r>
              <a:rPr lang="en-US" baseline="0" dirty="0" smtClean="0"/>
              <a:t> </a:t>
            </a:r>
            <a:r>
              <a:rPr lang="en-US" dirty="0" smtClean="0"/>
              <a:t>was </a:t>
            </a:r>
            <a:r>
              <a:rPr lang="en-US" dirty="0" smtClean="0"/>
              <a:t>elected as the first President</a:t>
            </a:r>
            <a:r>
              <a:rPr lang="en-US" baseline="0" dirty="0" smtClean="0"/>
              <a:t>. </a:t>
            </a:r>
          </a:p>
          <a:p>
            <a:endParaRPr lang="en-US" baseline="0" dirty="0" smtClean="0"/>
          </a:p>
          <a:p>
            <a:r>
              <a:rPr lang="en-US" baseline="0" dirty="0" smtClean="0"/>
              <a:t>Melvin Jones was named Secretary Treasurer and authorized to establish a headquarters in Chicago. </a:t>
            </a:r>
            <a:endParaRPr lang="en-US" dirty="0"/>
          </a:p>
        </p:txBody>
      </p:sp>
      <p:sp>
        <p:nvSpPr>
          <p:cNvPr id="4" name="Slide Number Placeholder 3"/>
          <p:cNvSpPr>
            <a:spLocks noGrp="1"/>
          </p:cNvSpPr>
          <p:nvPr>
            <p:ph type="sldNum" sz="quarter" idx="10"/>
          </p:nvPr>
        </p:nvSpPr>
        <p:spPr/>
        <p:txBody>
          <a:bodyPr/>
          <a:lstStyle/>
          <a:p>
            <a:fld id="{B1D9524D-4B94-4155-B81D-62EDD81CF9D7}" type="slidenum">
              <a:rPr lang="en-US" smtClean="0"/>
              <a:pPr/>
              <a:t>3</a:t>
            </a:fld>
            <a:endParaRPr lang="en-US"/>
          </a:p>
        </p:txBody>
      </p:sp>
    </p:spTree>
    <p:extLst>
      <p:ext uri="{BB962C8B-B14F-4D97-AF65-F5344CB8AC3E}">
        <p14:creationId xmlns:p14="http://schemas.microsoft.com/office/powerpoint/2010/main" val="392742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a:t>
            </a:r>
            <a:r>
              <a:rPr lang="en-US" baseline="0" dirty="0" smtClean="0"/>
              <a:t>new association </a:t>
            </a:r>
            <a:r>
              <a:rPr lang="en-US" baseline="0" dirty="0" smtClean="0"/>
              <a:t>expanded rapidly, becoming international in 1920, with the addition of a club in Windsor, Canada. </a:t>
            </a:r>
          </a:p>
          <a:p>
            <a:endParaRPr lang="en-US" baseline="0" dirty="0" smtClean="0"/>
          </a:p>
          <a:p>
            <a:r>
              <a:rPr lang="en-US" baseline="0" dirty="0" smtClean="0"/>
              <a:t>In 1927, the Nuevo Laredo club was formed in Mexico and a number of other clubs in Latin America quickly followed.</a:t>
            </a:r>
          </a:p>
          <a:p>
            <a:endParaRPr lang="en-US" baseline="0" dirty="0" smtClean="0"/>
          </a:p>
          <a:p>
            <a:r>
              <a:rPr lang="en-US" baseline="0" dirty="0" smtClean="0"/>
              <a:t>With the addition of Lions Clubs in Lismore, </a:t>
            </a:r>
            <a:r>
              <a:rPr lang="en-US" baseline="0" dirty="0" smtClean="0"/>
              <a:t>Australia; </a:t>
            </a:r>
            <a:r>
              <a:rPr lang="en-US" baseline="0" dirty="0" smtClean="0"/>
              <a:t>Stockholm, </a:t>
            </a:r>
            <a:r>
              <a:rPr lang="en-US" baseline="0" dirty="0" smtClean="0"/>
              <a:t>Sweden; and </a:t>
            </a:r>
            <a:r>
              <a:rPr lang="en-US" baseline="0" dirty="0" smtClean="0"/>
              <a:t>Manila, Philippines in </a:t>
            </a:r>
            <a:r>
              <a:rPr lang="en-US" baseline="0" dirty="0" smtClean="0"/>
              <a:t>the 1940s, </a:t>
            </a:r>
            <a:r>
              <a:rPr lang="en-US" baseline="0" dirty="0" smtClean="0"/>
              <a:t>Lions were well on their way to a global presence. </a:t>
            </a:r>
          </a:p>
          <a:p>
            <a:endParaRPr lang="en-US" baseline="0" dirty="0" smtClean="0"/>
          </a:p>
          <a:p>
            <a:r>
              <a:rPr lang="en-US" baseline="0" dirty="0" smtClean="0"/>
              <a:t>By 1950, there were more than 400,000 Lions in 31 countries and we would soon include every continent with the establishment of a club in Casablanca, Morocco in 1953 and one by Antarctica research scientists in 1957.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4</a:t>
            </a:fld>
            <a:endParaRPr lang="en-US"/>
          </a:p>
        </p:txBody>
      </p:sp>
    </p:spTree>
    <p:extLst>
      <p:ext uri="{BB962C8B-B14F-4D97-AF65-F5344CB8AC3E}">
        <p14:creationId xmlns:p14="http://schemas.microsoft.com/office/powerpoint/2010/main" val="329917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1925, Helen Keller spoke at the Lions convention and challenged Lions to become “knights of the blind.” Lions enthusiastically accepted her challenge, expanding </a:t>
            </a:r>
            <a:r>
              <a:rPr lang="en-US" baseline="0" dirty="0" smtClean="0"/>
              <a:t>their </a:t>
            </a:r>
            <a:r>
              <a:rPr lang="en-US" baseline="0" dirty="0" smtClean="0"/>
              <a:t>service </a:t>
            </a:r>
            <a:r>
              <a:rPr lang="en-US" baseline="0" dirty="0" smtClean="0"/>
              <a:t>to people who were visually impaired. </a:t>
            </a:r>
            <a:endParaRPr lang="en-US" baseline="0" dirty="0" smtClean="0"/>
          </a:p>
          <a:p>
            <a:endParaRPr lang="en-US" baseline="0" dirty="0" smtClean="0"/>
          </a:p>
          <a:p>
            <a:r>
              <a:rPr lang="en-US" baseline="0" dirty="0" smtClean="0"/>
              <a:t>To allow people who were blind to navigate streets more safely, Lion </a:t>
            </a:r>
            <a:r>
              <a:rPr lang="en-US" baseline="0" dirty="0" smtClean="0"/>
              <a:t>George Bonham painted a cane white with a red </a:t>
            </a:r>
            <a:r>
              <a:rPr lang="en-US" baseline="0" dirty="0" smtClean="0"/>
              <a:t>band in 1930, </a:t>
            </a:r>
            <a:r>
              <a:rPr lang="en-US" baseline="0" dirty="0" smtClean="0"/>
              <a:t>an </a:t>
            </a:r>
            <a:r>
              <a:rPr lang="en-US" baseline="0" dirty="0" smtClean="0"/>
              <a:t>innovation that </a:t>
            </a:r>
            <a:r>
              <a:rPr lang="en-US" baseline="0" dirty="0" smtClean="0"/>
              <a:t>is still in use today.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in 1939, members of the Detroit Uptown Lions Club converted a farmhouse into a guide dog </a:t>
            </a:r>
            <a:r>
              <a:rPr lang="en-US" baseline="0" dirty="0" smtClean="0"/>
              <a:t>school, helping to popularize the idea of service dogs.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Many clubs continue to provide guide dog and other sight-related services, such as eyeglass recycling, vision screening, and eye bank support. Through these efforts, Lions have gained worldwide recognition for improving the lives of </a:t>
            </a:r>
            <a:r>
              <a:rPr lang="en-US" baseline="0" dirty="0" smtClean="0"/>
              <a:t>those who </a:t>
            </a:r>
            <a:r>
              <a:rPr lang="en-US" baseline="0" dirty="0" smtClean="0"/>
              <a:t>are blind </a:t>
            </a:r>
            <a:r>
              <a:rPr lang="en-US" baseline="0" dirty="0" smtClean="0"/>
              <a:t>and visually </a:t>
            </a:r>
            <a:r>
              <a:rPr lang="en-US" baseline="0" dirty="0" smtClean="0"/>
              <a:t>impaired.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5</a:t>
            </a:fld>
            <a:endParaRPr lang="en-US"/>
          </a:p>
        </p:txBody>
      </p:sp>
    </p:spTree>
    <p:extLst>
      <p:ext uri="{BB962C8B-B14F-4D97-AF65-F5344CB8AC3E}">
        <p14:creationId xmlns:p14="http://schemas.microsoft.com/office/powerpoint/2010/main" val="362112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notable Lions contributors include: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Admiral </a:t>
            </a:r>
            <a:r>
              <a:rPr lang="en-US" dirty="0" smtClean="0"/>
              <a:t>Richard E. Byrd, a Lion and an explorer, </a:t>
            </a:r>
            <a:r>
              <a:rPr lang="en-US" dirty="0" smtClean="0"/>
              <a:t>who publicized</a:t>
            </a:r>
            <a:r>
              <a:rPr lang="en-US" baseline="0" dirty="0" smtClean="0"/>
              <a:t> </a:t>
            </a:r>
            <a:r>
              <a:rPr lang="en-US" baseline="0" dirty="0" smtClean="0"/>
              <a:t>Lions on his trips to the north and south </a:t>
            </a:r>
            <a:r>
              <a:rPr lang="en-US" baseline="0" dirty="0" smtClean="0"/>
              <a:t>pole, writing</a:t>
            </a:r>
            <a:r>
              <a:rPr lang="en-US" dirty="0" smtClean="0"/>
              <a:t> </a:t>
            </a:r>
            <a:r>
              <a:rPr lang="en-US" dirty="0" smtClean="0"/>
              <a:t> “We carried the Lions </a:t>
            </a:r>
            <a:r>
              <a:rPr lang="en-US" dirty="0" smtClean="0"/>
              <a:t>Club </a:t>
            </a:r>
            <a:r>
              <a:rPr lang="en-US" dirty="0" smtClean="0"/>
              <a:t>flag with us to the top of the world and felt it was the greatest possible honor to do so.”</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1977, Lion Jimmy Carter became president of the United States. His association with Lions continues, </a:t>
            </a:r>
            <a:r>
              <a:rPr lang="en-US" baseline="0" dirty="0" smtClean="0"/>
              <a:t>and </a:t>
            </a:r>
            <a:r>
              <a:rPr lang="en-US" baseline="0" dirty="0" smtClean="0"/>
              <a:t>in </a:t>
            </a:r>
            <a:r>
              <a:rPr lang="en-US" baseline="0" dirty="0" smtClean="0"/>
              <a:t>1999, </a:t>
            </a:r>
            <a:r>
              <a:rPr lang="en-US" baseline="0" dirty="0" smtClean="0"/>
              <a:t>Lions Clubs and The Carter Center formed a partnership to defeat preventable blindness in Africa and Latin America.</a:t>
            </a:r>
          </a:p>
        </p:txBody>
      </p:sp>
      <p:sp>
        <p:nvSpPr>
          <p:cNvPr id="4" name="Slide Number Placeholder 3"/>
          <p:cNvSpPr>
            <a:spLocks noGrp="1"/>
          </p:cNvSpPr>
          <p:nvPr>
            <p:ph type="sldNum" sz="quarter" idx="10"/>
          </p:nvPr>
        </p:nvSpPr>
        <p:spPr/>
        <p:txBody>
          <a:bodyPr/>
          <a:lstStyle/>
          <a:p>
            <a:fld id="{B1D9524D-4B94-4155-B81D-62EDD81CF9D7}" type="slidenum">
              <a:rPr lang="en-US" smtClean="0"/>
              <a:pPr/>
              <a:t>6</a:t>
            </a:fld>
            <a:endParaRPr lang="en-US"/>
          </a:p>
        </p:txBody>
      </p:sp>
    </p:spTree>
    <p:extLst>
      <p:ext uri="{BB962C8B-B14F-4D97-AF65-F5344CB8AC3E}">
        <p14:creationId xmlns:p14="http://schemas.microsoft.com/office/powerpoint/2010/main" val="143014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Other landmarks in Lions Clubs’ </a:t>
            </a:r>
            <a:r>
              <a:rPr lang="en-US" baseline="0" dirty="0" smtClean="0"/>
              <a:t>development </a:t>
            </a:r>
            <a:r>
              <a:rPr lang="en-US" baseline="0" dirty="0" smtClean="0"/>
              <a:t>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In 1954, the motto “We Serve” was chosen.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In 1957, the first Leo Club was chartered, giving young people the opportunity to serve. Today there are more than </a:t>
            </a:r>
            <a:r>
              <a:rPr lang="en-US" baseline="0" dirty="0" smtClean="0"/>
              <a:t>6700 </a:t>
            </a:r>
            <a:r>
              <a:rPr lang="en-US" baseline="0" dirty="0" smtClean="0"/>
              <a:t>Leo clubs in more than 140 countries.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In 1968, the Lions Clubs International Foundation was established.  The foundation, which provides funding for disaster relief, youth, sight and other humanitarian projects, now awards millions of dollars in grants each year, largely through the generosity of Lions.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t>
            </a:r>
            <a:r>
              <a:rPr lang="en-US" dirty="0" smtClean="0"/>
              <a:t>In 1987,</a:t>
            </a:r>
            <a:r>
              <a:rPr lang="en-US" baseline="0" dirty="0" smtClean="0"/>
              <a:t> membership was opened to women.  Today, women make up nearly 30% of our membership and are the fastest growing segment of members.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7</a:t>
            </a:fld>
            <a:endParaRPr lang="en-US"/>
          </a:p>
        </p:txBody>
      </p:sp>
    </p:spTree>
    <p:extLst>
      <p:ext uri="{BB962C8B-B14F-4D97-AF65-F5344CB8AC3E}">
        <p14:creationId xmlns:p14="http://schemas.microsoft.com/office/powerpoint/2010/main" val="317556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of the purposes of Lions Clubs is “To Create and foster a spirit of understanding among the peoples of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to the global reach of our service </a:t>
            </a:r>
            <a:r>
              <a:rPr lang="en-US" baseline="0" dirty="0" smtClean="0"/>
              <a:t>mission, </a:t>
            </a:r>
            <a:r>
              <a:rPr lang="en-US" baseline="0" dirty="0" smtClean="0"/>
              <a:t>Lions Clubs also: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Fosters </a:t>
            </a:r>
            <a:r>
              <a:rPr lang="en-US" sz="1200" b="1" baseline="0" dirty="0" smtClean="0"/>
              <a:t>Twinning</a:t>
            </a:r>
            <a:r>
              <a:rPr lang="en-US" sz="1200" baseline="0" dirty="0" smtClean="0"/>
              <a:t> between </a:t>
            </a:r>
            <a:r>
              <a:rPr lang="en-US" sz="1200" baseline="0" dirty="0" smtClean="0"/>
              <a:t>clubs </a:t>
            </a:r>
            <a:r>
              <a:rPr lang="en-US" sz="1200" baseline="0" dirty="0" smtClean="0"/>
              <a:t>to formalize friendships with clubs in other countries, </a:t>
            </a:r>
            <a:r>
              <a:rPr lang="en-US" sz="1200" baseline="0" dirty="0" smtClean="0"/>
              <a:t>learn about different cultures and exchange </a:t>
            </a:r>
            <a:r>
              <a:rPr lang="en-US" sz="1200" baseline="0" dirty="0" smtClean="0"/>
              <a:t>experiences and ideas about what it means to be a </a:t>
            </a:r>
            <a:r>
              <a:rPr lang="en-US" sz="1200" baseline="0" dirty="0" smtClean="0"/>
              <a:t>Lion. </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 Runs </a:t>
            </a:r>
            <a:r>
              <a:rPr lang="en-US" sz="1200" b="1" i="0" kern="1200" baseline="0" dirty="0" smtClean="0">
                <a:solidFill>
                  <a:schemeClr val="tx1"/>
                </a:solidFill>
                <a:effectLst/>
                <a:latin typeface="+mn-lt"/>
                <a:ea typeface="+mn-ea"/>
                <a:cs typeface="+mn-cs"/>
              </a:rPr>
              <a:t>Youth Camp and Exchange Programs </a:t>
            </a:r>
            <a:r>
              <a:rPr lang="en-US" sz="1200" b="0" i="0" kern="1200" baseline="0" dirty="0" smtClean="0">
                <a:solidFill>
                  <a:schemeClr val="tx1"/>
                </a:solidFill>
                <a:effectLst/>
                <a:latin typeface="+mn-lt"/>
                <a:ea typeface="+mn-ea"/>
                <a:cs typeface="+mn-cs"/>
              </a:rPr>
              <a:t>to develop </a:t>
            </a:r>
            <a:r>
              <a:rPr lang="en-US" sz="1200" kern="1200" dirty="0" smtClean="0">
                <a:solidFill>
                  <a:schemeClr val="tx1"/>
                </a:solidFill>
                <a:effectLst/>
                <a:latin typeface="+mn-lt"/>
                <a:ea typeface="+mn-ea"/>
                <a:cs typeface="+mn-cs"/>
              </a:rPr>
              <a:t>thousands of young global citizens by encouraging peace and promoting international understanding.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Have supported the </a:t>
            </a:r>
            <a:r>
              <a:rPr lang="en-US" b="1" baseline="0" dirty="0" smtClean="0"/>
              <a:t>United Nations </a:t>
            </a:r>
            <a:r>
              <a:rPr lang="en-US" baseline="0" dirty="0" smtClean="0"/>
              <a:t>since its founding and continues partnering with UN agencies today. Each year, Lions Day with the UN gives Lions the opportunity to demonstrate how the UN and Lions can continue to help those in need on a global scale.</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also established </a:t>
            </a:r>
            <a:r>
              <a:rPr lang="en-US" sz="1200" baseline="0" dirty="0" smtClean="0"/>
              <a:t>the </a:t>
            </a:r>
            <a:r>
              <a:rPr lang="en-US" sz="1200" b="1" baseline="0" dirty="0" smtClean="0"/>
              <a:t>Peace Poster </a:t>
            </a:r>
            <a:r>
              <a:rPr lang="en-US" sz="1200" baseline="0" dirty="0" smtClean="0"/>
              <a:t>and </a:t>
            </a:r>
            <a:r>
              <a:rPr lang="en-US" sz="1200" b="1" baseline="0" dirty="0" smtClean="0"/>
              <a:t>Peace Essay </a:t>
            </a:r>
            <a:r>
              <a:rPr lang="en-US" sz="1200" b="1" baseline="0" dirty="0" smtClean="0"/>
              <a:t>Contests</a:t>
            </a:r>
            <a:r>
              <a:rPr lang="en-US" sz="1200" baseline="0" dirty="0" smtClean="0"/>
              <a:t>, </a:t>
            </a:r>
            <a:r>
              <a:rPr lang="en-US" sz="1200" baseline="0" dirty="0" smtClean="0"/>
              <a:t>providing a platform for millions of young people worldwide to express their visions of peace.</a:t>
            </a:r>
          </a:p>
        </p:txBody>
      </p:sp>
      <p:sp>
        <p:nvSpPr>
          <p:cNvPr id="4" name="Slide Number Placeholder 3"/>
          <p:cNvSpPr>
            <a:spLocks noGrp="1"/>
          </p:cNvSpPr>
          <p:nvPr>
            <p:ph type="sldNum" sz="quarter" idx="10"/>
          </p:nvPr>
        </p:nvSpPr>
        <p:spPr/>
        <p:txBody>
          <a:bodyPr/>
          <a:lstStyle/>
          <a:p>
            <a:fld id="{B1D9524D-4B94-4155-B81D-62EDD81CF9D7}" type="slidenum">
              <a:rPr lang="en-US" smtClean="0"/>
              <a:pPr/>
              <a:t>8</a:t>
            </a:fld>
            <a:endParaRPr lang="en-US"/>
          </a:p>
        </p:txBody>
      </p:sp>
    </p:spTree>
    <p:extLst>
      <p:ext uri="{BB962C8B-B14F-4D97-AF65-F5344CB8AC3E}">
        <p14:creationId xmlns:p14="http://schemas.microsoft.com/office/powerpoint/2010/main" val="143014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Today,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there are 1.4 million Lions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in more than 46,000 clubs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in more than 200 countries and geographic </a:t>
            </a:r>
            <a:r>
              <a:rPr lang="en-US" baseline="0" dirty="0" smtClean="0"/>
              <a:t>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And all united by a single idea: We </a:t>
            </a:r>
            <a:r>
              <a:rPr lang="en-US" baseline="0" dirty="0" smtClean="0"/>
              <a:t>Serve</a:t>
            </a:r>
            <a:endParaRPr lang="en-US" dirty="0" smtClean="0"/>
          </a:p>
        </p:txBody>
      </p:sp>
      <p:sp>
        <p:nvSpPr>
          <p:cNvPr id="4" name="Slide Number Placeholder 3"/>
          <p:cNvSpPr>
            <a:spLocks noGrp="1"/>
          </p:cNvSpPr>
          <p:nvPr>
            <p:ph type="sldNum" sz="quarter" idx="10"/>
          </p:nvPr>
        </p:nvSpPr>
        <p:spPr/>
        <p:txBody>
          <a:bodyPr/>
          <a:lstStyle/>
          <a:p>
            <a:fld id="{B1D9524D-4B94-4155-B81D-62EDD81CF9D7}" type="slidenum">
              <a:rPr lang="en-US" smtClean="0"/>
              <a:pPr/>
              <a:t>9</a:t>
            </a:fld>
            <a:endParaRPr lang="en-US"/>
          </a:p>
        </p:txBody>
      </p:sp>
    </p:spTree>
    <p:extLst>
      <p:ext uri="{BB962C8B-B14F-4D97-AF65-F5344CB8AC3E}">
        <p14:creationId xmlns:p14="http://schemas.microsoft.com/office/powerpoint/2010/main" val="286811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Lion PPT bkg Title Blan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7" name="Title 1"/>
          <p:cNvSpPr>
            <a:spLocks noGrp="1"/>
          </p:cNvSpPr>
          <p:nvPr>
            <p:ph type="title" hasCustomPrompt="1"/>
          </p:nvPr>
        </p:nvSpPr>
        <p:spPr>
          <a:xfrm>
            <a:off x="722313" y="2485726"/>
            <a:ext cx="7772400" cy="1781474"/>
          </a:xfrm>
        </p:spPr>
        <p:txBody>
          <a:bodyPr anchor="ctr">
            <a:normAutofit/>
          </a:bodyPr>
          <a:lstStyle>
            <a:lvl1pPr algn="ctr">
              <a:defRPr sz="4400" b="1" i="0" cap="none">
                <a:solidFill>
                  <a:srgbClr val="09519E"/>
                </a:solidFill>
                <a:latin typeface="Calibri"/>
                <a:cs typeface="Calibri"/>
              </a:defRPr>
            </a:lvl1p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4100286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2"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53874"/>
            <a:ext cx="8229600" cy="4518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8305DF77-0E5E-4F38-8A8F-5D0D056193C8}" type="datetime1">
              <a:rPr lang="en-US" smtClean="0">
                <a:solidFill>
                  <a:prstClr val="black"/>
                </a:solidFill>
              </a:rPr>
              <a:t>7/13/2016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fontAlgn="base">
              <a:spcBef>
                <a:spcPct val="0"/>
              </a:spcBef>
              <a:spcAft>
                <a:spcPct val="0"/>
              </a:spcAft>
            </a:pPr>
            <a:fld id="{345397C3-0AF4-4CB8-9EFB-9D18150E9527}" type="slidenum">
              <a:rPr lang="en-US" smtClean="0">
                <a:solidFill>
                  <a:prstClr val="black">
                    <a:lumMod val="50000"/>
                    <a:lumOff val="50000"/>
                  </a:prstClr>
                </a:solidFill>
              </a:rPr>
              <a:t>‹#›</a:t>
            </a:fld>
            <a:endParaRPr lang="en-US" dirty="0">
              <a:solidFill>
                <a:prstClr val="black">
                  <a:lumMod val="50000"/>
                  <a:lumOff val="50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5822"/>
            <a:ext cx="1412715" cy="917178"/>
          </a:xfrm>
          <a:prstGeom prst="rect">
            <a:avLst/>
          </a:prstGeom>
        </p:spPr>
      </p:pic>
    </p:spTree>
    <p:extLst>
      <p:ext uri="{BB962C8B-B14F-4D97-AF65-F5344CB8AC3E}">
        <p14:creationId xmlns:p14="http://schemas.microsoft.com/office/powerpoint/2010/main" val="2852664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12D35-ED17-4359-A03B-CDC428B3EA0D}" type="datetime1">
              <a:rPr lang="en-US" smtClean="0">
                <a:solidFill>
                  <a:prstClr val="black">
                    <a:tint val="75000"/>
                  </a:prstClr>
                </a:solidFill>
              </a:rPr>
              <a:t>7/13/2016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9345AA-F236-384F-9F42-A11ADC3D4BD0}"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76200"/>
            <a:ext cx="1219200" cy="1045244"/>
          </a:xfrm>
          <a:prstGeom prst="rect">
            <a:avLst/>
          </a:prstGeom>
        </p:spPr>
      </p:pic>
    </p:spTree>
    <p:extLst>
      <p:ext uri="{BB962C8B-B14F-4D97-AF65-F5344CB8AC3E}">
        <p14:creationId xmlns:p14="http://schemas.microsoft.com/office/powerpoint/2010/main" val="145728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descr="Centennial PPT bkg 2.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1" y="0"/>
            <a:ext cx="2358139" cy="6858000"/>
          </a:xfrm>
          <a:prstGeom prst="rect">
            <a:avLst/>
          </a:prstGeom>
        </p:spPr>
      </p:pic>
      <p:sp>
        <p:nvSpPr>
          <p:cNvPr id="2" name="Title 1"/>
          <p:cNvSpPr>
            <a:spLocks noGrp="1"/>
          </p:cNvSpPr>
          <p:nvPr>
            <p:ph type="title"/>
          </p:nvPr>
        </p:nvSpPr>
        <p:spPr>
          <a:xfrm>
            <a:off x="1905001" y="274638"/>
            <a:ext cx="6781800" cy="1143000"/>
          </a:xfrm>
        </p:spPr>
        <p:txBody>
          <a:bodyPr>
            <a:noAutofit/>
          </a:bodyPr>
          <a:lstStyle>
            <a:lvl1pPr>
              <a:defRPr sz="3600" b="1">
                <a:solidFill>
                  <a:srgbClr val="09519E"/>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145F55D1-5552-4924-AC22-EFB538F5ACB0}" type="datetime1">
              <a:rPr lang="en-US" smtClean="0">
                <a:solidFill>
                  <a:prstClr val="black"/>
                </a:solidFill>
              </a:rPr>
              <a:t>7/13/2016</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AC9345AA-F236-384F-9F42-A11ADC3D4BD0}" type="slidenum">
              <a:rPr lang="en-US">
                <a:solidFill>
                  <a:prstClr val="black"/>
                </a:solidFill>
              </a:rPr>
              <a:pPr fontAlgn="base">
                <a:spcBef>
                  <a:spcPct val="0"/>
                </a:spcBef>
                <a:spcAft>
                  <a:spcPct val="0"/>
                </a:spcAft>
              </a:pPr>
              <a:t>‹#›</a:t>
            </a:fld>
            <a:endParaRPr lang="en-US" dirty="0">
              <a:solidFill>
                <a:prstClr val="black"/>
              </a:solidFill>
            </a:endParaRPr>
          </a:p>
        </p:txBody>
      </p:sp>
      <p:sp>
        <p:nvSpPr>
          <p:cNvPr id="10" name="Content Placeholder 2"/>
          <p:cNvSpPr>
            <a:spLocks noGrp="1"/>
          </p:cNvSpPr>
          <p:nvPr>
            <p:ph idx="1"/>
          </p:nvPr>
        </p:nvSpPr>
        <p:spPr>
          <a:xfrm>
            <a:off x="1905000" y="1653874"/>
            <a:ext cx="6781800" cy="4518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80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pic>
        <p:nvPicPr>
          <p:cNvPr id="10" name="Picture 9" descr="Centennial PPT bkg blank.jp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flipV="1">
            <a:off x="0" y="0"/>
            <a:ext cx="9144000" cy="1371600"/>
          </a:xfrm>
          <a:prstGeom prst="rect">
            <a:avLst/>
          </a:prstGeom>
        </p:spPr>
      </p:pic>
      <p:sp>
        <p:nvSpPr>
          <p:cNvPr id="2" name="Title 1"/>
          <p:cNvSpPr>
            <a:spLocks noGrp="1"/>
          </p:cNvSpPr>
          <p:nvPr>
            <p:ph type="title"/>
          </p:nvPr>
        </p:nvSpPr>
        <p:spPr>
          <a:xfrm>
            <a:off x="457200" y="152400"/>
            <a:ext cx="8229600" cy="935863"/>
          </a:xfrm>
        </p:spPr>
        <p:txBody>
          <a:bodyPr>
            <a:normAutofit/>
          </a:bodyPr>
          <a:lstStyle>
            <a:lvl1pPr algn="l">
              <a:defRPr sz="3600" b="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b="1">
                <a:solidFill>
                  <a:schemeClr val="bg1"/>
                </a:solidFill>
              </a:defRPr>
            </a:lvl1pPr>
          </a:lstStyle>
          <a:p>
            <a:pPr fontAlgn="base">
              <a:spcBef>
                <a:spcPct val="0"/>
              </a:spcBef>
              <a:spcAft>
                <a:spcPct val="0"/>
              </a:spcAft>
            </a:pPr>
            <a:fld id="{AC9345AA-F236-384F-9F42-A11ADC3D4BD0}" type="slidenum">
              <a:rPr lang="en-US" smtClean="0">
                <a:solidFill>
                  <a:prstClr val="white"/>
                </a:solidFill>
              </a:rPr>
              <a:pPr fontAlgn="base">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3011084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sp>
        <p:nvSpPr>
          <p:cNvPr id="2" name="Title 1"/>
          <p:cNvSpPr>
            <a:spLocks noGrp="1"/>
          </p:cNvSpPr>
          <p:nvPr>
            <p:ph type="title"/>
          </p:nvPr>
        </p:nvSpPr>
        <p:spPr>
          <a:xfrm>
            <a:off x="457200" y="275874"/>
            <a:ext cx="7010400" cy="935863"/>
          </a:xfrm>
        </p:spPr>
        <p:txBody>
          <a:bodyPr>
            <a:normAutofit/>
          </a:bodyPr>
          <a:lstStyle>
            <a:lvl1pPr algn="l">
              <a:defRPr sz="3600">
                <a:solidFill>
                  <a:srgbClr val="09519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76763951-87E1-444E-A9DB-AB1CDFF92BAE}" type="datetime1">
              <a:rPr lang="en-US" smtClean="0">
                <a:solidFill>
                  <a:prstClr val="black"/>
                </a:solidFill>
              </a:rPr>
              <a:t>7/13/2016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pPr fontAlgn="base">
              <a:spcBef>
                <a:spcPct val="0"/>
              </a:spcBef>
              <a:spcAft>
                <a:spcPct val="0"/>
              </a:spcAft>
            </a:pPr>
            <a:fld id="{AC9345AA-F236-384F-9F42-A11ADC3D4BD0}" type="slidenum">
              <a:rPr lang="en-US" smtClean="0"/>
              <a:pPr fontAlgn="base">
                <a:spcBef>
                  <a:spcPct val="0"/>
                </a:spcBef>
                <a:spcAft>
                  <a:spcPct val="0"/>
                </a:spcAft>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8600"/>
            <a:ext cx="1219200" cy="1045244"/>
          </a:xfrm>
          <a:prstGeom prst="rect">
            <a:avLst/>
          </a:prstGeom>
        </p:spPr>
      </p:pic>
    </p:spTree>
    <p:extLst>
      <p:ext uri="{BB962C8B-B14F-4D97-AF65-F5344CB8AC3E}">
        <p14:creationId xmlns:p14="http://schemas.microsoft.com/office/powerpoint/2010/main" val="23132761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4DC58F86-E146-48AB-A7D5-63276C7B83D2}" type="datetime1">
              <a:rPr lang="en-US" smtClean="0">
                <a:solidFill>
                  <a:prstClr val="black">
                    <a:tint val="75000"/>
                  </a:prstClr>
                </a:solidFill>
                <a:latin typeface="Arial" pitchFamily="34" charset="0"/>
              </a:rPr>
              <a:t>7/13/2016</a:t>
            </a:fld>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C9345AA-F236-384F-9F42-A11ADC3D4BD0}"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2500366823"/>
      </p:ext>
    </p:extLst>
  </p:cSld>
  <p:clrMap bg1="lt1" tx1="dk1" bg2="lt2" tx2="dk2" accent1="accent1" accent2="accent2" accent3="accent3" accent4="accent4" accent5="accent5" accent6="accent6" hlink="hlink" folHlink="folHlink"/>
  <p:sldLayoutIdLst>
    <p:sldLayoutId id="2147483664" r:id="rId1"/>
    <p:sldLayoutId id="2147483705" r:id="rId2"/>
    <p:sldLayoutId id="2147483666" r:id="rId3"/>
    <p:sldLayoutId id="2147483706" r:id="rId4"/>
    <p:sldLayoutId id="2147483713" r:id="rId5"/>
    <p:sldLayoutId id="2147483707" r:id="rId6"/>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6.jpeg"/><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114800"/>
            <a:ext cx="7772400" cy="1447800"/>
          </a:xfrm>
        </p:spPr>
        <p:txBody>
          <a:bodyPr>
            <a:noAutofit/>
          </a:bodyPr>
          <a:lstStyle/>
          <a:p>
            <a:r>
              <a:rPr lang="en-US" sz="4800" b="0" dirty="0" smtClean="0"/>
              <a:t>The </a:t>
            </a:r>
            <a:r>
              <a:rPr lang="en-US" sz="4800" b="0" dirty="0"/>
              <a:t>S</a:t>
            </a:r>
            <a:r>
              <a:rPr lang="en-US" sz="4800" b="0" dirty="0" smtClean="0"/>
              <a:t>tory of </a:t>
            </a:r>
            <a:br>
              <a:rPr lang="en-US" sz="4800" b="0" dirty="0" smtClean="0"/>
            </a:br>
            <a:r>
              <a:rPr lang="en-US" sz="4800" b="0" dirty="0" smtClean="0"/>
              <a:t>Lions Clubs International</a:t>
            </a:r>
            <a:endParaRPr lang="en-US" sz="4800" b="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97206" y="762000"/>
            <a:ext cx="7349589" cy="3369522"/>
          </a:xfrm>
          <a:prstGeom prst="rect">
            <a:avLst/>
          </a:prstGeom>
        </p:spPr>
      </p:pic>
    </p:spTree>
    <p:extLst>
      <p:ext uri="{BB962C8B-B14F-4D97-AF65-F5344CB8AC3E}">
        <p14:creationId xmlns:p14="http://schemas.microsoft.com/office/powerpoint/2010/main" val="229734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Celebrate the Centennial</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10</a:t>
            </a:fld>
            <a:endParaRPr lang="en-US" dirty="0">
              <a:solidFill>
                <a:prstClr val="black">
                  <a:lumMod val="50000"/>
                  <a:lumOff val="50000"/>
                </a:prstClr>
              </a:solidFill>
            </a:endParaRPr>
          </a:p>
        </p:txBody>
      </p:sp>
      <p:sp>
        <p:nvSpPr>
          <p:cNvPr id="5" name="Content Placeholder 1"/>
          <p:cNvSpPr txBox="1">
            <a:spLocks/>
          </p:cNvSpPr>
          <p:nvPr/>
        </p:nvSpPr>
        <p:spPr>
          <a:xfrm>
            <a:off x="6172200"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smtClean="0">
                <a:solidFill>
                  <a:schemeClr val="tx2">
                    <a:lumMod val="75000"/>
                  </a:schemeClr>
                </a:solidFill>
              </a:rPr>
              <a:t>Connect with Community</a:t>
            </a:r>
            <a:endParaRPr lang="en-US" b="1" dirty="0">
              <a:solidFill>
                <a:schemeClr val="tx2">
                  <a:lumMod val="75000"/>
                </a:schemeClr>
              </a:solidFill>
            </a:endParaRPr>
          </a:p>
        </p:txBody>
      </p:sp>
      <p:sp>
        <p:nvSpPr>
          <p:cNvPr id="6" name="Content Placeholder 1"/>
          <p:cNvSpPr txBox="1">
            <a:spLocks/>
          </p:cNvSpPr>
          <p:nvPr/>
        </p:nvSpPr>
        <p:spPr>
          <a:xfrm>
            <a:off x="3203863"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smtClean="0">
                <a:solidFill>
                  <a:schemeClr val="tx2">
                    <a:lumMod val="75000"/>
                  </a:schemeClr>
                </a:solidFill>
              </a:rPr>
              <a:t>Invite for Impact</a:t>
            </a:r>
            <a:endParaRPr lang="en-US" b="1" dirty="0">
              <a:solidFill>
                <a:schemeClr val="tx2">
                  <a:lumMod val="75000"/>
                </a:schemeClr>
              </a:solidFill>
            </a:endParaRPr>
          </a:p>
        </p:txBody>
      </p:sp>
      <p:sp>
        <p:nvSpPr>
          <p:cNvPr id="7" name="Content Placeholder 1"/>
          <p:cNvSpPr txBox="1">
            <a:spLocks/>
          </p:cNvSpPr>
          <p:nvPr/>
        </p:nvSpPr>
        <p:spPr>
          <a:xfrm>
            <a:off x="235527"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smtClean="0">
                <a:solidFill>
                  <a:schemeClr val="tx2">
                    <a:lumMod val="75000"/>
                  </a:schemeClr>
                </a:solidFill>
              </a:rPr>
              <a:t>Lead through Service</a:t>
            </a:r>
            <a:endParaRPr lang="en-US" b="1" dirty="0">
              <a:solidFill>
                <a:schemeClr val="tx2">
                  <a:lumMod val="75000"/>
                </a:schemeClr>
              </a:solidFill>
            </a:endParaRPr>
          </a:p>
        </p:txBody>
      </p:sp>
      <p:pic>
        <p:nvPicPr>
          <p:cNvPr id="8" name="Picture 5" descr="O:\Public Relations &amp; Communications\Common\Graphics Work Orders\Marketing\New Centennial Icons\Legecy icon.jp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1344" y="314235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O:\Public Relations &amp; Communications\Common\Graphics Work Orders\Marketing\New Centennial Icons\Membership awards icon.jp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3863" y="3232404"/>
            <a:ext cx="2606040" cy="2606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O:\Public Relations &amp; Communications\Common\Graphics Work Orders\Marketing\New Centennial Icons\centennial service icon.jpg"/>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5527" y="3250692"/>
            <a:ext cx="2606040" cy="26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1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62126"/>
            <a:ext cx="7772400" cy="1781474"/>
          </a:xfrm>
        </p:spPr>
        <p:txBody>
          <a:bodyPr>
            <a:normAutofit/>
          </a:bodyPr>
          <a:lstStyle/>
          <a:p>
            <a:r>
              <a:rPr lang="en-US" sz="4000" b="0" dirty="0" smtClean="0"/>
              <a:t>The Story of </a:t>
            </a:r>
            <a:br>
              <a:rPr lang="en-US" sz="4000" b="0" dirty="0" smtClean="0"/>
            </a:br>
            <a:r>
              <a:rPr lang="en-US" sz="4000" b="0" dirty="0" smtClean="0"/>
              <a:t>Lions Clubs International</a:t>
            </a:r>
            <a:endParaRPr lang="en-US" sz="4000" b="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752600" y="1422004"/>
            <a:ext cx="5638800" cy="258518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57400" y="1154798"/>
            <a:ext cx="5029200" cy="4666882"/>
          </a:xfrm>
          <a:prstGeom prst="rect">
            <a:avLst/>
          </a:prstGeom>
        </p:spPr>
      </p:pic>
    </p:spTree>
    <p:extLst>
      <p:ext uri="{BB962C8B-B14F-4D97-AF65-F5344CB8AC3E}">
        <p14:creationId xmlns:p14="http://schemas.microsoft.com/office/powerpoint/2010/main" val="405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953000" y="5776118"/>
            <a:ext cx="3200400" cy="487363"/>
          </a:xfrm>
        </p:spPr>
        <p:txBody>
          <a:bodyPr>
            <a:normAutofit/>
          </a:bodyPr>
          <a:lstStyle/>
          <a:p>
            <a:pPr marL="0" indent="0" algn="ctr">
              <a:buNone/>
            </a:pPr>
            <a:r>
              <a:rPr lang="en-US" sz="2400" dirty="0"/>
              <a:t>Melvin </a:t>
            </a:r>
            <a:r>
              <a:rPr lang="en-US" sz="2400" dirty="0" smtClean="0"/>
              <a:t>Jones, Founder</a:t>
            </a:r>
            <a:endParaRPr lang="en-US"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2</a:t>
            </a:fld>
            <a:endParaRPr lang="en-US" dirty="0">
              <a:solidFill>
                <a:prstClr val="black">
                  <a:lumMod val="50000"/>
                  <a:lumOff val="50000"/>
                </a:prstClr>
              </a:solidFill>
            </a:endParaRPr>
          </a:p>
        </p:txBody>
      </p:sp>
      <p:sp>
        <p:nvSpPr>
          <p:cNvPr id="2" name="Title 1"/>
          <p:cNvSpPr>
            <a:spLocks noGrp="1"/>
          </p:cNvSpPr>
          <p:nvPr>
            <p:ph type="title"/>
          </p:nvPr>
        </p:nvSpPr>
        <p:spPr/>
        <p:txBody>
          <a:bodyPr>
            <a:normAutofit/>
          </a:bodyPr>
          <a:lstStyle/>
          <a:p>
            <a:r>
              <a:rPr lang="en-US" dirty="0">
                <a:solidFill>
                  <a:schemeClr val="bg1"/>
                </a:solidFill>
              </a:rPr>
              <a:t>Lions Clubs </a:t>
            </a:r>
            <a:r>
              <a:rPr lang="en-US" dirty="0" smtClean="0">
                <a:solidFill>
                  <a:schemeClr val="bg1"/>
                </a:solidFill>
              </a:rPr>
              <a:t>Founding</a:t>
            </a:r>
            <a:endParaRPr lang="en-US" dirty="0"/>
          </a:p>
        </p:txBody>
      </p:sp>
      <p:sp>
        <p:nvSpPr>
          <p:cNvPr id="7" name="TextBox 6"/>
          <p:cNvSpPr txBox="1"/>
          <p:nvPr/>
        </p:nvSpPr>
        <p:spPr>
          <a:xfrm>
            <a:off x="457200" y="1772483"/>
            <a:ext cx="3962400" cy="4247317"/>
          </a:xfrm>
          <a:prstGeom prst="rect">
            <a:avLst/>
          </a:prstGeom>
          <a:noFill/>
        </p:spPr>
        <p:txBody>
          <a:bodyPr wrap="square" rtlCol="0">
            <a:spAutoFit/>
          </a:bodyPr>
          <a:lstStyle/>
          <a:p>
            <a:pPr algn="ctr"/>
            <a:r>
              <a:rPr lang="en-US" sz="5400" dirty="0" smtClean="0">
                <a:latin typeface="Rage Italic" panose="03070502040507070304" pitchFamily="66" charset="0"/>
                <a:cs typeface="MV Boli" panose="02000500030200090000" pitchFamily="2" charset="0"/>
              </a:rPr>
              <a:t>“You </a:t>
            </a:r>
            <a:r>
              <a:rPr lang="en-US" sz="5400" dirty="0">
                <a:latin typeface="Rage Italic" panose="03070502040507070304" pitchFamily="66" charset="0"/>
                <a:cs typeface="MV Boli" panose="02000500030200090000" pitchFamily="2" charset="0"/>
              </a:rPr>
              <a:t>can't get very far until you start doing something for somebody else" </a:t>
            </a:r>
          </a:p>
        </p:txBody>
      </p:sp>
      <p:pic>
        <p:nvPicPr>
          <p:cNvPr id="9" name="Content Placeholder 4" descr="Melvin Jones, founder and Secretary-General of Lions Clubs International."/>
          <p:cNvPicPr>
            <a:picLocks noGrp="1"/>
          </p:cNvPicPr>
          <p:nvPr>
            <p:ph idx="1"/>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73458" y="1752599"/>
            <a:ext cx="3027542" cy="3853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585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Lions Clubs </a:t>
            </a:r>
            <a:r>
              <a:rPr lang="en-US" dirty="0" smtClean="0">
                <a:solidFill>
                  <a:schemeClr val="bg1"/>
                </a:solidFill>
              </a:rPr>
              <a:t>Firsts</a:t>
            </a:r>
            <a:endParaRPr lang="en-US" dirty="0"/>
          </a:p>
        </p:txBody>
      </p:sp>
      <p:sp>
        <p:nvSpPr>
          <p:cNvPr id="3" name="Content Placeholder 2"/>
          <p:cNvSpPr>
            <a:spLocks noGrp="1"/>
          </p:cNvSpPr>
          <p:nvPr>
            <p:ph idx="1"/>
          </p:nvPr>
        </p:nvSpPr>
        <p:spPr>
          <a:xfrm>
            <a:off x="381000" y="5100472"/>
            <a:ext cx="2741915" cy="1300227"/>
          </a:xfrm>
        </p:spPr>
        <p:txBody>
          <a:bodyPr>
            <a:noAutofit/>
          </a:bodyPr>
          <a:lstStyle/>
          <a:p>
            <a:pPr marL="0" indent="0" algn="ctr" defTabSz="914400">
              <a:spcBef>
                <a:spcPts val="0"/>
              </a:spcBef>
              <a:buNone/>
            </a:pPr>
            <a:r>
              <a:rPr lang="en-US" sz="2400" dirty="0" smtClean="0">
                <a:solidFill>
                  <a:prstClr val="black"/>
                </a:solidFill>
              </a:rPr>
              <a:t>First Convention</a:t>
            </a:r>
            <a:r>
              <a:rPr lang="en-US" sz="2400" dirty="0">
                <a:solidFill>
                  <a:prstClr val="black"/>
                </a:solidFill>
              </a:rPr>
              <a:t>: </a:t>
            </a:r>
            <a:br>
              <a:rPr lang="en-US" sz="2400" dirty="0">
                <a:solidFill>
                  <a:prstClr val="black"/>
                </a:solidFill>
              </a:rPr>
            </a:br>
            <a:r>
              <a:rPr lang="en-US" sz="2400" dirty="0">
                <a:solidFill>
                  <a:prstClr val="black"/>
                </a:solidFill>
              </a:rPr>
              <a:t>October </a:t>
            </a:r>
            <a:r>
              <a:rPr lang="en-US" sz="2400" dirty="0" smtClean="0">
                <a:solidFill>
                  <a:prstClr val="black"/>
                </a:solidFill>
              </a:rPr>
              <a:t>8-10, </a:t>
            </a:r>
            <a:r>
              <a:rPr lang="en-US" sz="2400" dirty="0">
                <a:solidFill>
                  <a:prstClr val="black"/>
                </a:solidFill>
              </a:rPr>
              <a:t>1917</a:t>
            </a:r>
          </a:p>
          <a:p>
            <a:pPr marL="0" lvl="0" indent="0" algn="ctr" defTabSz="914400">
              <a:spcBef>
                <a:spcPts val="0"/>
              </a:spcBef>
              <a:buNone/>
            </a:pPr>
            <a:r>
              <a:rPr lang="en-US" sz="2400" dirty="0" smtClean="0">
                <a:solidFill>
                  <a:prstClr val="black"/>
                </a:solidFill>
              </a:rPr>
              <a:t>Dallas</a:t>
            </a:r>
            <a:r>
              <a:rPr lang="en-US" sz="2400" dirty="0">
                <a:solidFill>
                  <a:prstClr val="black"/>
                </a:solidFill>
              </a:rPr>
              <a:t>, Texas </a:t>
            </a:r>
            <a:r>
              <a:rPr lang="en-US" sz="2400" dirty="0" smtClean="0">
                <a:solidFill>
                  <a:prstClr val="black"/>
                </a:solidFill>
              </a:rPr>
              <a:t>USA </a:t>
            </a:r>
            <a:endParaRPr lang="en-US" sz="2400" dirty="0">
              <a:solidFill>
                <a:prstClr val="black"/>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3</a:t>
            </a:fld>
            <a:endParaRPr lang="en-US" dirty="0">
              <a:solidFill>
                <a:prstClr val="black">
                  <a:lumMod val="50000"/>
                  <a:lumOff val="50000"/>
                </a:prstClr>
              </a:solidFill>
            </a:endParaRPr>
          </a:p>
        </p:txBody>
      </p:sp>
      <p:grpSp>
        <p:nvGrpSpPr>
          <p:cNvPr id="7" name="Group 6"/>
          <p:cNvGrpSpPr/>
          <p:nvPr/>
        </p:nvGrpSpPr>
        <p:grpSpPr>
          <a:xfrm>
            <a:off x="284728" y="1478280"/>
            <a:ext cx="4168140" cy="3162717"/>
            <a:chOff x="284728" y="1478280"/>
            <a:chExt cx="4168140" cy="3162717"/>
          </a:xfrm>
        </p:grpSpPr>
        <p:sp>
          <p:nvSpPr>
            <p:cNvPr id="6" name="TextBox 5"/>
            <p:cNvSpPr txBox="1"/>
            <p:nvPr/>
          </p:nvSpPr>
          <p:spPr>
            <a:xfrm>
              <a:off x="284728" y="3810000"/>
              <a:ext cx="4168140" cy="830997"/>
            </a:xfrm>
            <a:prstGeom prst="rect">
              <a:avLst/>
            </a:prstGeom>
            <a:noFill/>
          </p:spPr>
          <p:txBody>
            <a:bodyPr wrap="square" rtlCol="0">
              <a:spAutoFit/>
            </a:bodyPr>
            <a:lstStyle/>
            <a:p>
              <a:pPr algn="ctr"/>
              <a:r>
                <a:rPr lang="en-US" sz="2400" dirty="0" smtClean="0"/>
                <a:t>First Meeting: </a:t>
              </a:r>
              <a:r>
                <a:rPr lang="en-US" sz="2400" dirty="0"/>
                <a:t>June 7, 1917</a:t>
              </a:r>
            </a:p>
            <a:p>
              <a:pPr algn="ctr"/>
              <a:r>
                <a:rPr lang="en-US" sz="2400" dirty="0" smtClean="0"/>
                <a:t>Chicago, Illinois USA</a:t>
              </a:r>
              <a:endParaRPr lang="en-US" sz="2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4728" y="1478280"/>
              <a:ext cx="4168140" cy="2255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8" name="Group 7"/>
          <p:cNvGrpSpPr/>
          <p:nvPr/>
        </p:nvGrpSpPr>
        <p:grpSpPr>
          <a:xfrm>
            <a:off x="5245289" y="1437180"/>
            <a:ext cx="2514600" cy="3203817"/>
            <a:chOff x="5245289" y="1437180"/>
            <a:chExt cx="2514600" cy="3203817"/>
          </a:xfrm>
        </p:grpSpPr>
        <p:pic>
          <p:nvPicPr>
            <p:cNvPr id="10" name="Content Placeholder 7" descr="Dr. W.P. Woods was elected the first president of Lions Clubs International in 1917."/>
            <p:cNvPicPr>
              <a:picLocks/>
            </p:cNvPicPr>
            <p:nvPr/>
          </p:nvPicPr>
          <p:blipFill>
            <a:blip r:embed="rId4" cstate="screen">
              <a:grayscl/>
              <a:extLst>
                <a:ext uri="{BEBA8EAE-BF5A-486C-A8C5-ECC9F3942E4B}">
                  <a14:imgProps xmlns:a14="http://schemas.microsoft.com/office/drawing/2010/main">
                    <a14:imgLayer r:embed="rId5">
                      <a14:imgEffect>
                        <a14:brightnessContrast bright="13000" contrast="4000"/>
                      </a14:imgEffect>
                    </a14:imgLayer>
                  </a14:imgProps>
                </a:ext>
                <a:ext uri="{28A0092B-C50C-407E-A947-70E740481C1C}">
                  <a14:useLocalDpi xmlns:a14="http://schemas.microsoft.com/office/drawing/2010/main" val="0"/>
                </a:ext>
              </a:extLst>
            </a:blip>
            <a:srcRect/>
            <a:stretch>
              <a:fillRect/>
            </a:stretch>
          </p:blipFill>
          <p:spPr bwMode="auto">
            <a:xfrm>
              <a:off x="5638800" y="1437180"/>
              <a:ext cx="1727578" cy="2296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245289" y="3810000"/>
              <a:ext cx="2514600" cy="830997"/>
            </a:xfrm>
            <a:prstGeom prst="rect">
              <a:avLst/>
            </a:prstGeom>
            <a:noFill/>
          </p:spPr>
          <p:txBody>
            <a:bodyPr wrap="square" rtlCol="0">
              <a:spAutoFit/>
            </a:bodyPr>
            <a:lstStyle/>
            <a:p>
              <a:pPr algn="ctr"/>
              <a:r>
                <a:rPr lang="en-US" sz="2400" dirty="0" smtClean="0"/>
                <a:t>First President: </a:t>
              </a:r>
              <a:br>
                <a:rPr lang="en-US" sz="2400" dirty="0" smtClean="0"/>
              </a:br>
              <a:r>
                <a:rPr lang="en-US" sz="2400" dirty="0" smtClean="0"/>
                <a:t>Dr</a:t>
              </a:r>
              <a:r>
                <a:rPr lang="en-US" sz="2400" dirty="0"/>
                <a:t>. </a:t>
              </a:r>
              <a:r>
                <a:rPr lang="en-US" sz="2400" dirty="0" smtClean="0"/>
                <a:t>William Woods </a:t>
              </a:r>
              <a:endParaRPr lang="en-US" sz="2400" dirty="0"/>
            </a:p>
          </p:txBody>
        </p:sp>
      </p:gr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38885"/>
          <a:stretch/>
        </p:blipFill>
        <p:spPr>
          <a:xfrm>
            <a:off x="3229290" y="4953000"/>
            <a:ext cx="5305110" cy="1595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0458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7086600" cy="803638"/>
          </a:xfrm>
        </p:spPr>
        <p:txBody>
          <a:bodyPr/>
          <a:lstStyle/>
          <a:p>
            <a:r>
              <a:rPr lang="en-US" dirty="0" smtClean="0"/>
              <a:t>International </a:t>
            </a:r>
            <a:r>
              <a:rPr lang="en-US" dirty="0" smtClean="0"/>
              <a:t>Expansion</a:t>
            </a:r>
            <a:endParaRPr lang="en-US"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12711" y="1676401"/>
            <a:ext cx="6831289" cy="4431340"/>
          </a:xfrm>
        </p:spPr>
      </p:pic>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4</a:t>
            </a:fld>
            <a:endParaRPr lang="en-US" dirty="0">
              <a:solidFill>
                <a:prstClr val="black">
                  <a:lumMod val="50000"/>
                  <a:lumOff val="50000"/>
                </a:prstClr>
              </a:solidFill>
            </a:endParaRPr>
          </a:p>
        </p:txBody>
      </p:sp>
      <p:sp>
        <p:nvSpPr>
          <p:cNvPr id="8" name="Content Placeholder 2"/>
          <p:cNvSpPr txBox="1">
            <a:spLocks/>
          </p:cNvSpPr>
          <p:nvPr/>
        </p:nvSpPr>
        <p:spPr>
          <a:xfrm>
            <a:off x="76200" y="1676400"/>
            <a:ext cx="2362200" cy="457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Font typeface="Arial"/>
              <a:buNone/>
            </a:pPr>
            <a:r>
              <a:rPr lang="en-US" sz="2400" dirty="0" smtClean="0"/>
              <a:t>1920: Canada</a:t>
            </a:r>
          </a:p>
          <a:p>
            <a:pPr marL="0" indent="0">
              <a:spcBef>
                <a:spcPts val="1200"/>
              </a:spcBef>
              <a:spcAft>
                <a:spcPts val="1200"/>
              </a:spcAft>
              <a:buFont typeface="Arial"/>
              <a:buNone/>
            </a:pPr>
            <a:r>
              <a:rPr lang="en-US" sz="2400" dirty="0" smtClean="0"/>
              <a:t>1927: Mexico</a:t>
            </a:r>
          </a:p>
          <a:p>
            <a:pPr marL="0" indent="0">
              <a:spcBef>
                <a:spcPts val="1200"/>
              </a:spcBef>
              <a:spcAft>
                <a:spcPts val="1200"/>
              </a:spcAft>
              <a:buNone/>
            </a:pPr>
            <a:r>
              <a:rPr lang="en-US" sz="2400" dirty="0"/>
              <a:t>1947: Australia</a:t>
            </a:r>
          </a:p>
          <a:p>
            <a:pPr marL="0" indent="0">
              <a:spcBef>
                <a:spcPts val="1200"/>
              </a:spcBef>
              <a:spcAft>
                <a:spcPts val="1200"/>
              </a:spcAft>
              <a:buFont typeface="Arial"/>
              <a:buNone/>
            </a:pPr>
            <a:r>
              <a:rPr lang="en-US" sz="2400" dirty="0" smtClean="0"/>
              <a:t>1948: Sweden</a:t>
            </a:r>
          </a:p>
          <a:p>
            <a:pPr marL="0" indent="0">
              <a:spcBef>
                <a:spcPts val="1200"/>
              </a:spcBef>
              <a:spcAft>
                <a:spcPts val="1200"/>
              </a:spcAft>
              <a:buFont typeface="Arial"/>
              <a:buNone/>
            </a:pPr>
            <a:r>
              <a:rPr lang="en-US" sz="2400" dirty="0" smtClean="0"/>
              <a:t>1949: Philippines</a:t>
            </a:r>
          </a:p>
          <a:p>
            <a:pPr marL="0" indent="0">
              <a:spcBef>
                <a:spcPts val="1200"/>
              </a:spcBef>
              <a:spcAft>
                <a:spcPts val="1200"/>
              </a:spcAft>
              <a:buFont typeface="Arial"/>
              <a:buNone/>
            </a:pPr>
            <a:r>
              <a:rPr lang="en-US" sz="2400" dirty="0" smtClean="0"/>
              <a:t>1953: Morocco</a:t>
            </a:r>
          </a:p>
          <a:p>
            <a:pPr marL="0" indent="0">
              <a:spcBef>
                <a:spcPts val="1200"/>
              </a:spcBef>
              <a:spcAft>
                <a:spcPts val="1200"/>
              </a:spcAft>
              <a:buFont typeface="Arial"/>
              <a:buNone/>
            </a:pPr>
            <a:r>
              <a:rPr lang="en-US" sz="2400" dirty="0" smtClean="0"/>
              <a:t>1957: Antarctica</a:t>
            </a:r>
          </a:p>
        </p:txBody>
      </p:sp>
    </p:spTree>
    <p:extLst>
      <p:ext uri="{BB962C8B-B14F-4D97-AF65-F5344CB8AC3E}">
        <p14:creationId xmlns:p14="http://schemas.microsoft.com/office/powerpoint/2010/main" val="1400892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Lions become “Knights </a:t>
            </a:r>
            <a:r>
              <a:rPr lang="en-US" dirty="0" smtClean="0">
                <a:solidFill>
                  <a:schemeClr val="bg1"/>
                </a:solidFill>
              </a:rPr>
              <a:t>of the </a:t>
            </a:r>
            <a:r>
              <a:rPr lang="en-US" dirty="0" smtClean="0">
                <a:solidFill>
                  <a:schemeClr val="bg1"/>
                </a:solidFill>
              </a:rPr>
              <a:t>Blind”</a:t>
            </a:r>
            <a:endParaRPr lang="en-US" dirty="0"/>
          </a:p>
        </p:txBody>
      </p:sp>
      <p:sp>
        <p:nvSpPr>
          <p:cNvPr id="3" name="Content Placeholder 2"/>
          <p:cNvSpPr>
            <a:spLocks noGrp="1"/>
          </p:cNvSpPr>
          <p:nvPr>
            <p:ph idx="1"/>
          </p:nvPr>
        </p:nvSpPr>
        <p:spPr>
          <a:xfrm>
            <a:off x="304800" y="4724400"/>
            <a:ext cx="8546224" cy="1752600"/>
          </a:xfrm>
        </p:spPr>
        <p:txBody>
          <a:bodyPr>
            <a:noAutofit/>
          </a:bodyPr>
          <a:lstStyle/>
          <a:p>
            <a:pPr marL="0" indent="0">
              <a:spcBef>
                <a:spcPts val="600"/>
              </a:spcBef>
              <a:spcAft>
                <a:spcPts val="1200"/>
              </a:spcAft>
              <a:buNone/>
            </a:pPr>
            <a:r>
              <a:rPr lang="en-US" sz="2400" dirty="0" smtClean="0"/>
              <a:t>1925</a:t>
            </a:r>
            <a:r>
              <a:rPr lang="en-US" sz="2400" dirty="0"/>
              <a:t>: Helen Keller challenged Lions to be “knights of the blind</a:t>
            </a:r>
            <a:r>
              <a:rPr lang="en-US" sz="2400" dirty="0" smtClean="0"/>
              <a:t>”</a:t>
            </a:r>
          </a:p>
          <a:p>
            <a:pPr marL="0" indent="0">
              <a:spcBef>
                <a:spcPts val="600"/>
              </a:spcBef>
              <a:spcAft>
                <a:spcPts val="1200"/>
              </a:spcAft>
              <a:buNone/>
            </a:pPr>
            <a:r>
              <a:rPr lang="en-US" sz="2400" dirty="0"/>
              <a:t>1930: Lion George Bonham painted a cane white with </a:t>
            </a:r>
            <a:r>
              <a:rPr lang="en-US" sz="2400" dirty="0" smtClean="0"/>
              <a:t>a red band </a:t>
            </a:r>
            <a:endParaRPr lang="en-US" sz="2400" dirty="0"/>
          </a:p>
          <a:p>
            <a:pPr marL="0" indent="0">
              <a:spcBef>
                <a:spcPts val="600"/>
              </a:spcBef>
              <a:spcAft>
                <a:spcPts val="1200"/>
              </a:spcAft>
              <a:buNone/>
            </a:pPr>
            <a:r>
              <a:rPr lang="en-US" sz="2400" dirty="0"/>
              <a:t>1939: </a:t>
            </a:r>
            <a:r>
              <a:rPr lang="en-US" sz="2400" dirty="0" smtClean="0"/>
              <a:t>The Detroit </a:t>
            </a:r>
            <a:r>
              <a:rPr lang="en-US" sz="2400" dirty="0"/>
              <a:t>Uptown Lions Club </a:t>
            </a:r>
            <a:r>
              <a:rPr lang="en-US" sz="2400" dirty="0" smtClean="0"/>
              <a:t>started a guide dog school</a:t>
            </a:r>
            <a:endParaRPr lang="en-US" sz="2400" dirty="0"/>
          </a:p>
          <a:p>
            <a:pPr marL="0" indent="0">
              <a:spcBef>
                <a:spcPts val="600"/>
              </a:spcBef>
              <a:spcAft>
                <a:spcPts val="600"/>
              </a:spcAft>
              <a:buNone/>
            </a:pPr>
            <a:endParaRPr lang="en-US"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5</a:t>
            </a:fld>
            <a:endParaRPr lang="en-US" dirty="0">
              <a:solidFill>
                <a:prstClr val="black">
                  <a:lumMod val="50000"/>
                  <a:lumOff val="50000"/>
                </a:prstClr>
              </a:solidFill>
            </a:endParaRPr>
          </a:p>
        </p:txBody>
      </p:sp>
      <p:pic>
        <p:nvPicPr>
          <p:cNvPr id="5" name="Picture 4" descr="Helen Keller challenged Lions to become &quot;knights of the blind in the crusade against darkness.&quot;"/>
          <p:cNvPicPr/>
          <p:nvPr/>
        </p:nvPicPr>
        <p:blipFill rotWithShape="1">
          <a:blip r:embed="rId3" cstate="screen">
            <a:extLst>
              <a:ext uri="{28A0092B-C50C-407E-A947-70E740481C1C}">
                <a14:useLocalDpi xmlns:a14="http://schemas.microsoft.com/office/drawing/2010/main" val="0"/>
              </a:ext>
            </a:extLst>
          </a:blip>
          <a:srcRect/>
          <a:stretch/>
        </p:blipFill>
        <p:spPr bwMode="auto">
          <a:xfrm>
            <a:off x="457200" y="1430724"/>
            <a:ext cx="2373173" cy="3041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4" descr="http://www.lionsclubs.org/cs-assets/_files/images/page-images/lions100/timeline/White-Cane-lg.jpg"/>
          <p:cNvPicPr>
            <a:picLocks/>
          </p:cNvPicPr>
          <p:nvPr/>
        </p:nvPicPr>
        <p:blipFill>
          <a:blip r:embed="rId4" cstate="email">
            <a:extLst>
              <a:ext uri="{BEBA8EAE-BF5A-486C-A8C5-ECC9F3942E4B}">
                <a14:imgProps xmlns:a14="http://schemas.microsoft.com/office/drawing/2010/main">
                  <a14:imgLayer r:embed="rId5">
                    <a14:imgEffect>
                      <a14:brightnessContrast bright="12000" contrast="3000"/>
                    </a14:imgEffect>
                  </a14:imgLayer>
                </a14:imgProps>
              </a:ext>
              <a:ext uri="{28A0092B-C50C-407E-A947-70E740481C1C}">
                <a14:useLocalDpi xmlns:a14="http://schemas.microsoft.com/office/drawing/2010/main" val="0"/>
              </a:ext>
            </a:extLst>
          </a:blip>
          <a:srcRect/>
          <a:stretch>
            <a:fillRect/>
          </a:stretch>
        </p:blipFill>
        <p:spPr bwMode="auto">
          <a:xfrm>
            <a:off x="3505200" y="1430724"/>
            <a:ext cx="20574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lionsclubs\data\drive-home\home\greilly\Profile\Desktop\leading the way.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10000" contrast="2000"/>
                    </a14:imgEffect>
                  </a14:imgLayer>
                </a14:imgProps>
              </a:ext>
              <a:ext uri="{28A0092B-C50C-407E-A947-70E740481C1C}">
                <a14:useLocalDpi xmlns:a14="http://schemas.microsoft.com/office/drawing/2010/main" val="0"/>
              </a:ext>
            </a:extLst>
          </a:blip>
          <a:srcRect/>
          <a:stretch/>
        </p:blipFill>
        <p:spPr bwMode="auto">
          <a:xfrm>
            <a:off x="6184024" y="1430724"/>
            <a:ext cx="2274176" cy="3012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41950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More Notable Contributions</a:t>
            </a:r>
            <a:endParaRPr lang="en-US" dirty="0"/>
          </a:p>
        </p:txBody>
      </p:sp>
      <p:sp>
        <p:nvSpPr>
          <p:cNvPr id="3" name="Content Placeholder 2"/>
          <p:cNvSpPr>
            <a:spLocks noGrp="1"/>
          </p:cNvSpPr>
          <p:nvPr>
            <p:ph idx="1"/>
          </p:nvPr>
        </p:nvSpPr>
        <p:spPr>
          <a:xfrm>
            <a:off x="527468" y="1981200"/>
            <a:ext cx="4044532" cy="1144270"/>
          </a:xfrm>
        </p:spPr>
        <p:txBody>
          <a:bodyPr>
            <a:noAutofit/>
          </a:bodyPr>
          <a:lstStyle/>
          <a:p>
            <a:pPr marL="0" indent="0">
              <a:spcBef>
                <a:spcPts val="600"/>
              </a:spcBef>
              <a:spcAft>
                <a:spcPts val="600"/>
              </a:spcAft>
              <a:buNone/>
            </a:pPr>
            <a:r>
              <a:rPr lang="en-US" sz="2400" dirty="0" smtClean="0"/>
              <a:t>1926: Admiral Richard </a:t>
            </a:r>
            <a:r>
              <a:rPr lang="en-US" sz="2400" dirty="0"/>
              <a:t>E. </a:t>
            </a:r>
            <a:r>
              <a:rPr lang="en-US" sz="2400" dirty="0" smtClean="0"/>
              <a:t>Byrd, </a:t>
            </a:r>
            <a:br>
              <a:rPr lang="en-US" sz="2400" dirty="0" smtClean="0"/>
            </a:br>
            <a:r>
              <a:rPr lang="en-US" sz="2400" dirty="0" smtClean="0"/>
              <a:t>           Lion, explorer, publicist</a:t>
            </a:r>
            <a:endParaRPr lang="en-US"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6</a:t>
            </a:fld>
            <a:endParaRPr lang="en-US" dirty="0">
              <a:solidFill>
                <a:prstClr val="black">
                  <a:lumMod val="50000"/>
                  <a:lumOff val="50000"/>
                </a:prstClr>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371475" y="3505200"/>
            <a:ext cx="3743325"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5000" contrast="25000"/>
                    </a14:imgEffect>
                  </a14:imgLayer>
                </a14:imgProps>
              </a:ext>
              <a:ext uri="{28A0092B-C50C-407E-A947-70E740481C1C}">
                <a14:useLocalDpi xmlns:a14="http://schemas.microsoft.com/office/drawing/2010/main" val="0"/>
              </a:ext>
            </a:extLst>
          </a:blip>
          <a:srcRect/>
          <a:stretch/>
        </p:blipFill>
        <p:spPr>
          <a:xfrm>
            <a:off x="4686738" y="1371600"/>
            <a:ext cx="3743325"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2"/>
          <p:cNvSpPr txBox="1">
            <a:spLocks/>
          </p:cNvSpPr>
          <p:nvPr/>
        </p:nvSpPr>
        <p:spPr>
          <a:xfrm>
            <a:off x="4374528" y="4495800"/>
            <a:ext cx="4540872" cy="2133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en-US" sz="2400" dirty="0" smtClean="0"/>
              <a:t>1977: Lion Jimmy Carter (left)</a:t>
            </a:r>
            <a:br>
              <a:rPr lang="en-US" sz="2400" dirty="0" smtClean="0"/>
            </a:br>
            <a:r>
              <a:rPr lang="en-US" sz="2400" dirty="0" smtClean="0"/>
              <a:t>            becomes U.S. President</a:t>
            </a:r>
          </a:p>
          <a:p>
            <a:pPr marL="0" indent="0">
              <a:spcBef>
                <a:spcPts val="600"/>
              </a:spcBef>
              <a:spcAft>
                <a:spcPts val="600"/>
              </a:spcAft>
              <a:buNone/>
            </a:pPr>
            <a:r>
              <a:rPr lang="en-US" sz="2400" dirty="0" smtClean="0"/>
              <a:t>1999: Lions partner with </a:t>
            </a:r>
            <a:br>
              <a:rPr lang="en-US" sz="2400" dirty="0" smtClean="0"/>
            </a:br>
            <a:r>
              <a:rPr lang="en-US" sz="2400" dirty="0" smtClean="0"/>
              <a:t>            The Carter Center to defeat</a:t>
            </a:r>
            <a:br>
              <a:rPr lang="en-US" sz="2400" dirty="0" smtClean="0"/>
            </a:br>
            <a:r>
              <a:rPr lang="en-US" sz="2400" dirty="0" smtClean="0"/>
              <a:t>            </a:t>
            </a:r>
            <a:r>
              <a:rPr lang="en-US" sz="2400" dirty="0"/>
              <a:t>preventable </a:t>
            </a:r>
            <a:r>
              <a:rPr lang="en-US" sz="2400" dirty="0" smtClean="0"/>
              <a:t>blindness</a:t>
            </a:r>
            <a:endParaRPr lang="en-US" sz="2400" dirty="0"/>
          </a:p>
        </p:txBody>
      </p:sp>
    </p:spTree>
    <p:extLst>
      <p:ext uri="{BB962C8B-B14F-4D97-AF65-F5344CB8AC3E}">
        <p14:creationId xmlns:p14="http://schemas.microsoft.com/office/powerpoint/2010/main" val="428325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Development </a:t>
            </a:r>
            <a:r>
              <a:rPr lang="en-US" dirty="0" smtClean="0"/>
              <a:t>Landmarks</a:t>
            </a: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7</a:t>
            </a:fld>
            <a:endParaRPr lang="en-US" dirty="0">
              <a:solidFill>
                <a:prstClr val="black">
                  <a:lumMod val="50000"/>
                  <a:lumOff val="50000"/>
                </a:prstClr>
              </a:solidFill>
            </a:endParaRPr>
          </a:p>
        </p:txBody>
      </p:sp>
      <p:graphicFrame>
        <p:nvGraphicFramePr>
          <p:cNvPr id="5" name="Diagram 4"/>
          <p:cNvGraphicFramePr/>
          <p:nvPr>
            <p:extLst>
              <p:ext uri="{D42A27DB-BD31-4B8C-83A1-F6EECF244321}">
                <p14:modId xmlns:p14="http://schemas.microsoft.com/office/powerpoint/2010/main" val="74466427"/>
              </p:ext>
            </p:extLst>
          </p:nvPr>
        </p:nvGraphicFramePr>
        <p:xfrm>
          <a:off x="152400" y="1371600"/>
          <a:ext cx="8763000" cy="5276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7613" y="2667001"/>
            <a:ext cx="1261241" cy="1219200"/>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33385"/>
          <a:stretch/>
        </p:blipFill>
        <p:spPr>
          <a:xfrm>
            <a:off x="6141637" y="4077265"/>
            <a:ext cx="2693192" cy="1180535"/>
          </a:xfrm>
          <a:prstGeom prst="rect">
            <a:avLst/>
          </a:prstGeom>
        </p:spPr>
      </p:pic>
      <p:pic>
        <p:nvPicPr>
          <p:cNvPr id="8" name="Picture 7"/>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6978037" y="5334000"/>
            <a:ext cx="1239045" cy="1295400"/>
          </a:xfrm>
          <a:prstGeom prst="rect">
            <a:avLst/>
          </a:prstGeom>
        </p:spPr>
      </p:pic>
      <p:pic>
        <p:nvPicPr>
          <p:cNvPr id="9" name="Picture 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952182" y="1371600"/>
            <a:ext cx="1072103" cy="1195394"/>
          </a:xfrm>
          <a:prstGeom prst="rect">
            <a:avLst/>
          </a:prstGeom>
        </p:spPr>
      </p:pic>
    </p:spTree>
    <p:extLst>
      <p:ext uri="{BB962C8B-B14F-4D97-AF65-F5344CB8AC3E}">
        <p14:creationId xmlns:p14="http://schemas.microsoft.com/office/powerpoint/2010/main" val="20507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8847417-7FA5-47E1-A7A4-F62F06F780EA}"/>
                                            </p:graphicEl>
                                          </p:spTgt>
                                        </p:tgtEl>
                                        <p:attrNameLst>
                                          <p:attrName>style.visibility</p:attrName>
                                        </p:attrNameLst>
                                      </p:cBhvr>
                                      <p:to>
                                        <p:strVal val="visible"/>
                                      </p:to>
                                    </p:set>
                                    <p:animEffect transition="in" filter="fade">
                                      <p:cBhvr>
                                        <p:cTn id="7" dur="500"/>
                                        <p:tgtEl>
                                          <p:spTgt spid="5">
                                            <p:graphicEl>
                                              <a:dgm id="{E8847417-7FA5-47E1-A7A4-F62F06F780E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145B13EC-8B97-446F-BBA6-BB193CA96837}"/>
                                            </p:graphicEl>
                                          </p:spTgt>
                                        </p:tgtEl>
                                        <p:attrNameLst>
                                          <p:attrName>style.visibility</p:attrName>
                                        </p:attrNameLst>
                                      </p:cBhvr>
                                      <p:to>
                                        <p:strVal val="visible"/>
                                      </p:to>
                                    </p:set>
                                    <p:animEffect transition="in" filter="fade">
                                      <p:cBhvr>
                                        <p:cTn id="10" dur="500"/>
                                        <p:tgtEl>
                                          <p:spTgt spid="5">
                                            <p:graphicEl>
                                              <a:dgm id="{145B13EC-8B97-446F-BBA6-BB193CA96837}"/>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36F078DF-159B-43D8-8779-4AA676264A4E}"/>
                                            </p:graphicEl>
                                          </p:spTgt>
                                        </p:tgtEl>
                                        <p:attrNameLst>
                                          <p:attrName>style.visibility</p:attrName>
                                        </p:attrNameLst>
                                      </p:cBhvr>
                                      <p:to>
                                        <p:strVal val="visible"/>
                                      </p:to>
                                    </p:set>
                                    <p:animEffect transition="in" filter="fade">
                                      <p:cBhvr>
                                        <p:cTn id="18" dur="500"/>
                                        <p:tgtEl>
                                          <p:spTgt spid="5">
                                            <p:graphicEl>
                                              <a:dgm id="{36F078DF-159B-43D8-8779-4AA676264A4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EE7727CD-2BCF-47E5-A03B-F5547DE097DF}"/>
                                            </p:graphicEl>
                                          </p:spTgt>
                                        </p:tgtEl>
                                        <p:attrNameLst>
                                          <p:attrName>style.visibility</p:attrName>
                                        </p:attrNameLst>
                                      </p:cBhvr>
                                      <p:to>
                                        <p:strVal val="visible"/>
                                      </p:to>
                                    </p:set>
                                    <p:animEffect transition="in" filter="fade">
                                      <p:cBhvr>
                                        <p:cTn id="21" dur="500"/>
                                        <p:tgtEl>
                                          <p:spTgt spid="5">
                                            <p:graphicEl>
                                              <a:dgm id="{EE7727CD-2BCF-47E5-A03B-F5547DE097DF}"/>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dgm id="{A10D9150-9322-4E2D-921E-6660F9118808}"/>
                                            </p:graphicEl>
                                          </p:spTgt>
                                        </p:tgtEl>
                                        <p:attrNameLst>
                                          <p:attrName>style.visibility</p:attrName>
                                        </p:attrNameLst>
                                      </p:cBhvr>
                                      <p:to>
                                        <p:strVal val="visible"/>
                                      </p:to>
                                    </p:set>
                                    <p:animEffect transition="in" filter="fade">
                                      <p:cBhvr>
                                        <p:cTn id="29" dur="500"/>
                                        <p:tgtEl>
                                          <p:spTgt spid="5">
                                            <p:graphicEl>
                                              <a:dgm id="{A10D9150-9322-4E2D-921E-6660F911880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18B0D2B9-B494-472E-A938-0F0B551C5A21}"/>
                                            </p:graphicEl>
                                          </p:spTgt>
                                        </p:tgtEl>
                                        <p:attrNameLst>
                                          <p:attrName>style.visibility</p:attrName>
                                        </p:attrNameLst>
                                      </p:cBhvr>
                                      <p:to>
                                        <p:strVal val="visible"/>
                                      </p:to>
                                    </p:set>
                                    <p:animEffect transition="in" filter="fade">
                                      <p:cBhvr>
                                        <p:cTn id="32" dur="500"/>
                                        <p:tgtEl>
                                          <p:spTgt spid="5">
                                            <p:graphicEl>
                                              <a:dgm id="{18B0D2B9-B494-472E-A938-0F0B551C5A21}"/>
                                            </p:graphic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graphicEl>
                                              <a:dgm id="{EE3F9AF2-2579-40B9-AF32-7B7B5A5C2834}"/>
                                            </p:graphicEl>
                                          </p:spTgt>
                                        </p:tgtEl>
                                        <p:attrNameLst>
                                          <p:attrName>style.visibility</p:attrName>
                                        </p:attrNameLst>
                                      </p:cBhvr>
                                      <p:to>
                                        <p:strVal val="visible"/>
                                      </p:to>
                                    </p:set>
                                    <p:animEffect transition="in" filter="fade">
                                      <p:cBhvr>
                                        <p:cTn id="40" dur="500"/>
                                        <p:tgtEl>
                                          <p:spTgt spid="5">
                                            <p:graphicEl>
                                              <a:dgm id="{EE3F9AF2-2579-40B9-AF32-7B7B5A5C2834}"/>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B27E131F-1393-4A75-97EB-93CC6CED4B46}"/>
                                            </p:graphicEl>
                                          </p:spTgt>
                                        </p:tgtEl>
                                        <p:attrNameLst>
                                          <p:attrName>style.visibility</p:attrName>
                                        </p:attrNameLst>
                                      </p:cBhvr>
                                      <p:to>
                                        <p:strVal val="visible"/>
                                      </p:to>
                                    </p:set>
                                    <p:animEffect transition="in" filter="fade">
                                      <p:cBhvr>
                                        <p:cTn id="43" dur="500"/>
                                        <p:tgtEl>
                                          <p:spTgt spid="5">
                                            <p:graphicEl>
                                              <a:dgm id="{B27E131F-1393-4A75-97EB-93CC6CED4B46}"/>
                                            </p:graphic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A </a:t>
            </a:r>
            <a:r>
              <a:rPr lang="en-US" dirty="0" smtClean="0">
                <a:solidFill>
                  <a:schemeClr val="bg1"/>
                </a:solidFill>
              </a:rPr>
              <a:t>Spirit of </a:t>
            </a:r>
            <a:r>
              <a:rPr lang="en-US" dirty="0" smtClean="0">
                <a:solidFill>
                  <a:schemeClr val="bg1"/>
                </a:solidFill>
              </a:rPr>
              <a:t>Understanding</a:t>
            </a:r>
            <a:endParaRPr lang="en-US" dirty="0"/>
          </a:p>
        </p:txBody>
      </p:sp>
      <p:sp>
        <p:nvSpPr>
          <p:cNvPr id="3" name="Content Placeholder 2"/>
          <p:cNvSpPr>
            <a:spLocks noGrp="1"/>
          </p:cNvSpPr>
          <p:nvPr>
            <p:ph idx="1"/>
          </p:nvPr>
        </p:nvSpPr>
        <p:spPr>
          <a:xfrm>
            <a:off x="3429000" y="5810458"/>
            <a:ext cx="2743200" cy="666542"/>
          </a:xfrm>
        </p:spPr>
        <p:txBody>
          <a:bodyPr>
            <a:noAutofit/>
          </a:bodyPr>
          <a:lstStyle/>
          <a:p>
            <a:pPr marL="0" indent="0" algn="ctr">
              <a:spcBef>
                <a:spcPts val="600"/>
              </a:spcBef>
              <a:spcAft>
                <a:spcPts val="600"/>
              </a:spcAft>
              <a:buNone/>
            </a:pPr>
            <a:r>
              <a:rPr lang="en-US" sz="2400" dirty="0" smtClean="0"/>
              <a:t>UN Partnership</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8</a:t>
            </a:fld>
            <a:endParaRPr lang="en-US" dirty="0">
              <a:solidFill>
                <a:prstClr val="black">
                  <a:lumMod val="50000"/>
                  <a:lumOff val="50000"/>
                </a:prstClr>
              </a:solidFill>
            </a:endParaRPr>
          </a:p>
        </p:txBody>
      </p:sp>
      <p:pic>
        <p:nvPicPr>
          <p:cNvPr id="9" name="Picture 8"/>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73810" y="1079382"/>
            <a:ext cx="7408190" cy="2578218"/>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445738" y="3733800"/>
            <a:ext cx="2726462" cy="1783898"/>
          </a:xfrm>
          <a:prstGeom prst="rect">
            <a:avLst/>
          </a:prstGeom>
        </p:spPr>
      </p:pic>
      <p:grpSp>
        <p:nvGrpSpPr>
          <p:cNvPr id="16" name="Group 15"/>
          <p:cNvGrpSpPr/>
          <p:nvPr/>
        </p:nvGrpSpPr>
        <p:grpSpPr>
          <a:xfrm>
            <a:off x="117970" y="3652505"/>
            <a:ext cx="3082430" cy="2923555"/>
            <a:chOff x="117970" y="3652505"/>
            <a:chExt cx="3082430" cy="2923555"/>
          </a:xfrm>
        </p:grpSpPr>
        <p:pic>
          <p:nvPicPr>
            <p:cNvPr id="1026" name="Picture 2" descr="HIROCHIKA KITAYAMA"/>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10000"/>
                      </a14:imgEffect>
                    </a14:imgLayer>
                  </a14:imgProps>
                </a:ext>
                <a:ext uri="{28A0092B-C50C-407E-A947-70E740481C1C}">
                  <a14:useLocalDpi xmlns:a14="http://schemas.microsoft.com/office/drawing/2010/main" val="0"/>
                </a:ext>
              </a:extLst>
            </a:blip>
            <a:srcRect/>
            <a:stretch/>
          </p:blipFill>
          <p:spPr bwMode="auto">
            <a:xfrm>
              <a:off x="117970" y="3652505"/>
              <a:ext cx="3006230" cy="1849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Content Placeholder 2"/>
            <p:cNvSpPr txBox="1">
              <a:spLocks/>
            </p:cNvSpPr>
            <p:nvPr/>
          </p:nvSpPr>
          <p:spPr>
            <a:xfrm>
              <a:off x="117970" y="5699760"/>
              <a:ext cx="3082430"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en-US" sz="2400" dirty="0" smtClean="0"/>
                <a:t>Club Twinning &amp; Youth Exchange Programs</a:t>
              </a:r>
              <a:endParaRPr lang="en-US" sz="2400" dirty="0"/>
            </a:p>
          </p:txBody>
        </p:sp>
      </p:grpSp>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541858" y="3735175"/>
            <a:ext cx="2221142" cy="1827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ontent Placeholder 2"/>
          <p:cNvSpPr txBox="1">
            <a:spLocks/>
          </p:cNvSpPr>
          <p:nvPr/>
        </p:nvSpPr>
        <p:spPr>
          <a:xfrm>
            <a:off x="6541858" y="5699760"/>
            <a:ext cx="2221142"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en-US" sz="2400" dirty="0"/>
              <a:t>P</a:t>
            </a:r>
            <a:r>
              <a:rPr lang="en-US" sz="2400" dirty="0" smtClean="0"/>
              <a:t>eace Poster &amp; Essay </a:t>
            </a:r>
            <a:r>
              <a:rPr lang="en-US" sz="2400" dirty="0"/>
              <a:t>C</a:t>
            </a:r>
            <a:r>
              <a:rPr lang="en-US" sz="2400" dirty="0" smtClean="0"/>
              <a:t>ontests</a:t>
            </a:r>
            <a:endParaRPr lang="en-US" sz="2400" dirty="0"/>
          </a:p>
        </p:txBody>
      </p:sp>
    </p:spTree>
    <p:extLst>
      <p:ext uri="{BB962C8B-B14F-4D97-AF65-F5344CB8AC3E}">
        <p14:creationId xmlns:p14="http://schemas.microsoft.com/office/powerpoint/2010/main" val="4251791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Lions Clubs Today</a:t>
            </a:r>
          </a:p>
        </p:txBody>
      </p:sp>
      <p:sp>
        <p:nvSpPr>
          <p:cNvPr id="3" name="Content Placeholder 2"/>
          <p:cNvSpPr>
            <a:spLocks noGrp="1"/>
          </p:cNvSpPr>
          <p:nvPr>
            <p:ph idx="1"/>
          </p:nvPr>
        </p:nvSpPr>
        <p:spPr/>
        <p:txBody>
          <a:bodyPr>
            <a:noAutofit/>
          </a:bodyPr>
          <a:lstStyle/>
          <a:p>
            <a:pPr marL="0" indent="0">
              <a:spcBef>
                <a:spcPts val="1800"/>
              </a:spcBef>
              <a:spcAft>
                <a:spcPts val="2400"/>
              </a:spcAft>
              <a:buNone/>
            </a:pPr>
            <a:r>
              <a:rPr lang="en-US" sz="3600" dirty="0"/>
              <a:t>1.4 million </a:t>
            </a:r>
            <a:r>
              <a:rPr lang="en-US" sz="3600" dirty="0" smtClean="0"/>
              <a:t>Lions</a:t>
            </a:r>
            <a:endParaRPr lang="en-US" sz="3600" dirty="0"/>
          </a:p>
          <a:p>
            <a:pPr marL="0" indent="0">
              <a:spcBef>
                <a:spcPts val="1800"/>
              </a:spcBef>
              <a:spcAft>
                <a:spcPts val="2400"/>
              </a:spcAft>
              <a:buNone/>
            </a:pPr>
            <a:r>
              <a:rPr lang="en-US" sz="3600" dirty="0"/>
              <a:t>46,000 </a:t>
            </a:r>
            <a:r>
              <a:rPr lang="en-US" sz="3600" dirty="0" smtClean="0"/>
              <a:t>clubs</a:t>
            </a:r>
            <a:endParaRPr lang="en-US" sz="3600" dirty="0"/>
          </a:p>
          <a:p>
            <a:pPr marL="0" indent="0">
              <a:spcBef>
                <a:spcPts val="1800"/>
              </a:spcBef>
              <a:spcAft>
                <a:spcPts val="2400"/>
              </a:spcAft>
              <a:buNone/>
            </a:pPr>
            <a:r>
              <a:rPr lang="en-US" sz="3600" dirty="0" smtClean="0"/>
              <a:t>200 countries and </a:t>
            </a:r>
            <a:br>
              <a:rPr lang="en-US" sz="3600" dirty="0" smtClean="0"/>
            </a:br>
            <a:r>
              <a:rPr lang="en-US" sz="3600" dirty="0" smtClean="0"/>
              <a:t>geographic areas</a:t>
            </a:r>
            <a:endParaRPr lang="en-US" sz="3600" dirty="0"/>
          </a:p>
          <a:p>
            <a:pPr marL="0" indent="0">
              <a:spcBef>
                <a:spcPts val="1800"/>
              </a:spcBef>
              <a:spcAft>
                <a:spcPts val="2400"/>
              </a:spcAft>
              <a:buNone/>
            </a:pPr>
            <a:r>
              <a:rPr lang="en-US" sz="3600" dirty="0" smtClean="0"/>
              <a:t>United by 1 idea</a:t>
            </a:r>
            <a:endParaRPr lang="en-US" sz="3600" dirty="0"/>
          </a:p>
        </p:txBody>
      </p:sp>
      <p:sp>
        <p:nvSpPr>
          <p:cNvPr id="4" name="Slide Number Placeholder 3"/>
          <p:cNvSpPr>
            <a:spLocks noGrp="1"/>
          </p:cNvSpPr>
          <p:nvPr>
            <p:ph type="sldNum" sz="quarter" idx="12"/>
          </p:nvPr>
        </p:nvSpPr>
        <p:spPr>
          <a:xfrm>
            <a:off x="5471160" y="4099878"/>
            <a:ext cx="2133600" cy="365125"/>
          </a:xfrm>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9</a:t>
            </a:fld>
            <a:endParaRPr lang="en-US" dirty="0">
              <a:solidFill>
                <a:prstClr val="black">
                  <a:lumMod val="50000"/>
                  <a:lumOff val="50000"/>
                </a:prstClr>
              </a:solidFill>
            </a:endParaRPr>
          </a:p>
        </p:txBody>
      </p:sp>
      <p:pic>
        <p:nvPicPr>
          <p:cNvPr id="5" name="Picture 5" descr="\\lionsclubs\data\drive-home\home\greilly\Profile\Desktop\service photos\Hunger.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36136" y="2221992"/>
            <a:ext cx="4803648" cy="4120896"/>
          </a:xfrm>
          <a:prstGeom prst="rect">
            <a:avLst/>
          </a:prstGeom>
        </p:spPr>
      </p:pic>
      <p:pic>
        <p:nvPicPr>
          <p:cNvPr id="14" name="Picture 6" descr="\\lionsclubs\data\drive-home\home\greilly\Profile\Desktop\service photos\Environment.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1" name="Group 10"/>
          <p:cNvGrpSpPr/>
          <p:nvPr/>
        </p:nvGrpSpPr>
        <p:grpSpPr>
          <a:xfrm>
            <a:off x="4114800" y="1859280"/>
            <a:ext cx="4846320" cy="4846320"/>
            <a:chOff x="3962400" y="1752600"/>
            <a:chExt cx="4846320" cy="4846320"/>
          </a:xfrm>
        </p:grpSpPr>
        <p:sp>
          <p:nvSpPr>
            <p:cNvPr id="12" name="Rectangle 11"/>
            <p:cNvSpPr/>
            <p:nvPr/>
          </p:nvSpPr>
          <p:spPr>
            <a:xfrm>
              <a:off x="3962400" y="1752600"/>
              <a:ext cx="4846320" cy="4846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p:cNvPicPr>
            <p:nvPr/>
          </p:nvPicPr>
          <p:blipFill>
            <a:blip r:embed="rId6" cstate="screen">
              <a:extLst>
                <a:ext uri="{28A0092B-C50C-407E-A947-70E740481C1C}">
                  <a14:useLocalDpi xmlns:a14="http://schemas.microsoft.com/office/drawing/2010/main" val="0"/>
                </a:ext>
              </a:extLst>
            </a:blip>
            <a:stretch>
              <a:fillRect/>
            </a:stretch>
          </p:blipFill>
          <p:spPr>
            <a:xfrm>
              <a:off x="4077789" y="1867989"/>
              <a:ext cx="4615543" cy="4615543"/>
            </a:xfrm>
            <a:prstGeom prst="rect">
              <a:avLst/>
            </a:prstGeom>
            <a:ln>
              <a:noFill/>
            </a:ln>
          </p:spPr>
        </p:pic>
      </p:grpSp>
    </p:spTree>
    <p:extLst>
      <p:ext uri="{BB962C8B-B14F-4D97-AF65-F5344CB8AC3E}">
        <p14:creationId xmlns:p14="http://schemas.microsoft.com/office/powerpoint/2010/main" val="28320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3789</TotalTime>
  <Words>1227</Words>
  <Application>Microsoft Office PowerPoint</Application>
  <PresentationFormat>On-screen Show (4:3)</PresentationFormat>
  <Paragraphs>138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The Story of  Lions Clubs International</vt:lpstr>
      <vt:lpstr>Lions Clubs Founding</vt:lpstr>
      <vt:lpstr>Lions Clubs Firsts</vt:lpstr>
      <vt:lpstr>International Expansion</vt:lpstr>
      <vt:lpstr>Lions become “Knights of the Blind”</vt:lpstr>
      <vt:lpstr>More Notable Contributions</vt:lpstr>
      <vt:lpstr>Development Landmarks</vt:lpstr>
      <vt:lpstr>A Spirit of Understanding</vt:lpstr>
      <vt:lpstr>Lions Clubs Today</vt:lpstr>
      <vt:lpstr>Celebrate the Centennial</vt:lpstr>
      <vt:lpstr>The Story of  Lions Clubs International</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Jurczynski, Crystal</dc:creator>
  <cp:lastModifiedBy>Jurczynski, Crystal</cp:lastModifiedBy>
  <cp:revision>436</cp:revision>
  <cp:lastPrinted>2016-01-26T16:51:57Z</cp:lastPrinted>
  <dcterms:created xsi:type="dcterms:W3CDTF">2015-03-05T14:31:36Z</dcterms:created>
  <dcterms:modified xsi:type="dcterms:W3CDTF">2016-07-13T21:58:01Z</dcterms:modified>
</cp:coreProperties>
</file>