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1147" r:id="rId2"/>
    <p:sldId id="1243" r:id="rId3"/>
    <p:sldId id="1163" r:id="rId4"/>
    <p:sldId id="1239" r:id="rId5"/>
    <p:sldId id="1160" r:id="rId6"/>
    <p:sldId id="1235" r:id="rId7"/>
    <p:sldId id="1236" r:id="rId8"/>
    <p:sldId id="1169" r:id="rId9"/>
    <p:sldId id="1170" r:id="rId10"/>
    <p:sldId id="1171" r:id="rId11"/>
    <p:sldId id="1242"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47D4B9C-200A-526E-2CCD-34526034C8E8}" name="Christensen, Ashley" initials="AC" userId="S::AChristensen@lionsclubs.org::485890c8-bbd3-4987-a627-9fa212dc18a7"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59673" autoAdjust="0"/>
  </p:normalViewPr>
  <p:slideViewPr>
    <p:cSldViewPr snapToGrid="0">
      <p:cViewPr varScale="1">
        <p:scale>
          <a:sx n="51" d="100"/>
          <a:sy n="51" d="100"/>
        </p:scale>
        <p:origin x="1207" y="3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8/10/relationships/authors" Targe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5020F4-BEC0-448A-B829-508A215727F6}" type="datetimeFigureOut">
              <a:rPr lang="en-US" smtClean="0"/>
              <a:t>12/19/2023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FCA9F38-B00C-421B-B65A-4E45DE93DE62}" type="slidenum">
              <a:rPr lang="en-US" smtClean="0"/>
              <a:t>‹#›</a:t>
            </a:fld>
            <a:endParaRPr lang="en-US"/>
          </a:p>
        </p:txBody>
      </p:sp>
    </p:spTree>
    <p:extLst>
      <p:ext uri="{BB962C8B-B14F-4D97-AF65-F5344CB8AC3E}">
        <p14:creationId xmlns:p14="http://schemas.microsoft.com/office/powerpoint/2010/main" val="33428167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b="1" dirty="0">
                <a:solidFill>
                  <a:srgbClr val="FF0000"/>
                </a:solidFill>
                <a:latin typeface="Arial" panose="020B0604020202020204" pitchFamily="34" charset="0"/>
                <a:ea typeface="ＭＳ Ｐゴシック" pitchFamily="34" charset="-128"/>
                <a:cs typeface="Arial" panose="020B0604020202020204" pitchFamily="34" charset="0"/>
              </a:rPr>
              <a:t>Instructor Note:</a:t>
            </a:r>
            <a:r>
              <a:rPr lang="en-US" altLang="en-US" sz="1200" b="0" dirty="0">
                <a:solidFill>
                  <a:srgbClr val="FF0000"/>
                </a:solidFill>
                <a:latin typeface="Arial" panose="020B0604020202020204" pitchFamily="34" charset="0"/>
                <a:ea typeface="ＭＳ Ｐゴシック" pitchFamily="34" charset="-128"/>
                <a:cs typeface="Arial" panose="020B0604020202020204" pitchFamily="34" charset="0"/>
              </a:rPr>
              <a:t> </a:t>
            </a:r>
            <a:r>
              <a:rPr lang="en-US" altLang="en-US" sz="1200" b="0" i="0" dirty="0">
                <a:solidFill>
                  <a:schemeClr val="tx1"/>
                </a:solidFill>
                <a:latin typeface="Arial" panose="020B0604020202020204" pitchFamily="34" charset="0"/>
                <a:ea typeface="ＭＳ Ｐゴシック" pitchFamily="34" charset="-128"/>
                <a:cs typeface="Arial" panose="020B0604020202020204" pitchFamily="34" charset="0"/>
              </a:rPr>
              <a:t>Lions International </a:t>
            </a:r>
            <a:r>
              <a:rPr lang="en-US" altLang="en-US" sz="1200" dirty="0">
                <a:solidFill>
                  <a:schemeClr val="tx1"/>
                </a:solidFill>
                <a:latin typeface="Arial" panose="020B0604020202020204" pitchFamily="34" charset="0"/>
                <a:ea typeface="ＭＳ Ｐゴシック" pitchFamily="34" charset="-128"/>
                <a:cs typeface="Arial" panose="020B0604020202020204" pitchFamily="34" charset="0"/>
              </a:rPr>
              <a:t>designed this orientation and training program for Leo club advisors who are new to the role or have never received formal training about their role as a Leo Club Advisor. While the training will certainly not cover everything related to serving as a Leo club advisor, it provides the basic tools necessary to successfully carry out the duties of the position.</a:t>
            </a:r>
          </a:p>
          <a:p>
            <a:endParaRPr lang="en-US" sz="120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1200" dirty="0">
                <a:solidFill>
                  <a:schemeClr val="tx1"/>
                </a:solidFill>
                <a:latin typeface="Arial" panose="020B0604020202020204" pitchFamily="34" charset="0"/>
                <a:ea typeface="ＭＳ Ｐゴシック" pitchFamily="34" charset="-128"/>
                <a:cs typeface="Arial" panose="020B0604020202020204" pitchFamily="34" charset="0"/>
              </a:rPr>
              <a:t>This training should be conducted under the guidance of a Lion trainer, such as a District or Multiple District Leo Chairperson, an experienced Leo Club Advisor who is familiar with resources and policies from LCI, or a Lion who has completed an LCI Faculty Development </a:t>
            </a:r>
            <a:r>
              <a:rPr lang="en-US" altLang="en-US" sz="1200" baseline="0" dirty="0">
                <a:solidFill>
                  <a:srgbClr val="FF0000"/>
                </a:solidFill>
                <a:latin typeface="Arial" panose="020B0604020202020204" pitchFamily="34" charset="0"/>
                <a:ea typeface="ＭＳ Ｐゴシック" pitchFamily="34" charset="-128"/>
                <a:cs typeface="Arial" panose="020B0604020202020204" pitchFamily="34" charset="0"/>
              </a:rPr>
              <a:t>Institute or Lions Certified Instructor Program</a:t>
            </a:r>
            <a:r>
              <a:rPr lang="en-US" altLang="en-US" sz="1200" dirty="0">
                <a:solidFill>
                  <a:schemeClr val="tx1"/>
                </a:solidFill>
                <a:latin typeface="Arial" panose="020B0604020202020204" pitchFamily="34" charset="0"/>
                <a:ea typeface="ＭＳ Ｐゴシック" pitchFamily="34" charset="-128"/>
                <a:cs typeface="Arial" panose="020B0604020202020204" pitchFamily="34" charset="0"/>
              </a:rPr>
              <a:t> and is familiar with the Leo Club Program.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a:t>
            </a:fld>
            <a:endParaRPr lang="en-US" dirty="0"/>
          </a:p>
        </p:txBody>
      </p:sp>
    </p:spTree>
    <p:extLst>
      <p:ext uri="{BB962C8B-B14F-4D97-AF65-F5344CB8AC3E}">
        <p14:creationId xmlns:p14="http://schemas.microsoft.com/office/powerpoint/2010/main" val="42180314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600"/>
              </a:spcBef>
              <a:buFont typeface="Arial" pitchFamily="34" charset="0"/>
              <a:buNone/>
              <a:defRPr/>
            </a:pPr>
            <a:r>
              <a:rPr lang="en-US" sz="1200" b="0" kern="0" dirty="0">
                <a:solidFill>
                  <a:schemeClr val="tx1"/>
                </a:solidFill>
                <a:latin typeface="+mn-lt"/>
                <a:ea typeface="+mn-ea"/>
                <a:cs typeface="Arial" pitchFamily="34" charset="0"/>
              </a:rPr>
              <a:t>An advisor’s approach may also depend on where the Leo club is located. </a:t>
            </a:r>
          </a:p>
          <a:p>
            <a:pPr marL="0" indent="0">
              <a:spcBef>
                <a:spcPts val="600"/>
              </a:spcBef>
              <a:buFont typeface="Arial" pitchFamily="34" charset="0"/>
              <a:buNone/>
              <a:defRPr/>
            </a:pPr>
            <a:endParaRPr lang="en-US" sz="1200" b="0" kern="0" dirty="0">
              <a:solidFill>
                <a:schemeClr val="tx1"/>
              </a:solidFill>
              <a:latin typeface="+mn-lt"/>
              <a:ea typeface="+mn-ea"/>
              <a:cs typeface="Arial" pitchFamily="34" charset="0"/>
            </a:endParaRPr>
          </a:p>
          <a:p>
            <a:pPr marL="0" indent="0">
              <a:spcBef>
                <a:spcPts val="600"/>
              </a:spcBef>
              <a:buFont typeface="Arial" pitchFamily="34" charset="0"/>
              <a:buNone/>
              <a:defRPr/>
            </a:pPr>
            <a:r>
              <a:rPr lang="en-US" sz="1200" b="0" kern="0" dirty="0">
                <a:solidFill>
                  <a:schemeClr val="tx1"/>
                </a:solidFill>
                <a:latin typeface="+mn-lt"/>
                <a:ea typeface="+mn-ea"/>
                <a:cs typeface="Arial" pitchFamily="34" charset="0"/>
              </a:rPr>
              <a:t>Community-based Leo clubs offer membership to any eligible young person within the local area of the Lions club. These clubs meet at a suitable location in the community like a community center, religious space or school. They can also meet virtually or have a hybrid meeting schedule.</a:t>
            </a:r>
          </a:p>
          <a:p>
            <a:pPr marL="0" indent="0">
              <a:spcBef>
                <a:spcPts val="600"/>
              </a:spcBef>
              <a:buFont typeface="Arial" pitchFamily="34" charset="0"/>
              <a:buNone/>
              <a:defRPr/>
            </a:pPr>
            <a:endParaRPr lang="en-US" sz="1200" dirty="0">
              <a:solidFill>
                <a:schemeClr val="tx1"/>
              </a:solidFill>
              <a:latin typeface="+mn-lt"/>
              <a:cs typeface="Arial" panose="020B0604020202020204" pitchFamily="34" charset="0"/>
            </a:endParaRPr>
          </a:p>
          <a:p>
            <a:pPr marL="0" indent="0">
              <a:spcBef>
                <a:spcPts val="600"/>
              </a:spcBef>
              <a:buFont typeface="Arial" pitchFamily="34" charset="0"/>
              <a:buNone/>
              <a:defRPr/>
            </a:pPr>
            <a:r>
              <a:rPr lang="en-US" sz="1200" dirty="0">
                <a:solidFill>
                  <a:schemeClr val="tx1"/>
                </a:solidFill>
                <a:latin typeface="+mn-lt"/>
                <a:cs typeface="Arial" panose="020B0604020202020204" pitchFamily="34" charset="0"/>
              </a:rPr>
              <a:t>School-based Leo club advisors work as a liaison to the schools. Most school-based clubs require a faculty advisor who may or may not be members of the sponsoring Lions club. Some schools may charge a fee to the Lions club to have a club in their school. Faculty advisors are typically involved in the day-to-day affairs but should update the Leo club co-advisor frequently. Before the Leo club is organized the Lions club and school should agree with procedures for organizing club activities on and off school property, which adhere to school policies and Lion’s policies.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10</a:t>
            </a:fld>
            <a:endParaRPr lang="en-US"/>
          </a:p>
        </p:txBody>
      </p:sp>
    </p:spTree>
    <p:extLst>
      <p:ext uri="{BB962C8B-B14F-4D97-AF65-F5344CB8AC3E}">
        <p14:creationId xmlns:p14="http://schemas.microsoft.com/office/powerpoint/2010/main" val="9196426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solidFill>
                  <a:schemeClr val="tx1"/>
                </a:solidFill>
                <a:latin typeface="+mn-lt"/>
              </a:rPr>
              <a:t>Instructor Note: </a:t>
            </a:r>
            <a:r>
              <a:rPr lang="en-US" dirty="0">
                <a:solidFill>
                  <a:schemeClr val="tx1"/>
                </a:solidFill>
                <a:latin typeface="+mn-lt"/>
              </a:rPr>
              <a:t>For the optional end of module activity for Module 2, ask participants </a:t>
            </a:r>
            <a:r>
              <a:rPr lang="en-US" altLang="en-US" dirty="0">
                <a:solidFill>
                  <a:schemeClr val="tx1"/>
                </a:solidFill>
                <a:latin typeface="+mn-lt"/>
                <a:ea typeface="ＭＳ Ｐゴシック" pitchFamily="34" charset="-128"/>
              </a:rPr>
              <a:t>to spend 5 minutes individually developing their personal approach to serving as an effective Leo club advisor. This strategy or blueprint should include the how the advisor personally defines each of the following and plans to put these characteristics into action with his/her Leo club: </a:t>
            </a:r>
            <a:r>
              <a:rPr lang="en-US" altLang="en-US" kern="0" dirty="0">
                <a:solidFill>
                  <a:schemeClr val="tx1"/>
                </a:solidFill>
                <a:latin typeface="+mn-lt"/>
                <a:ea typeface="ＭＳ Ｐゴシック" pitchFamily="34" charset="-128"/>
                <a:cs typeface="Arial" pitchFamily="34" charset="0"/>
              </a:rPr>
              <a:t>m</a:t>
            </a:r>
            <a:r>
              <a:rPr lang="en-US" kern="0" dirty="0">
                <a:solidFill>
                  <a:schemeClr val="tx1"/>
                </a:solidFill>
                <a:latin typeface="+mn-lt"/>
                <a:cs typeface="Arial" pitchFamily="34" charset="0"/>
              </a:rPr>
              <a:t>entor, motivator, counselor, liaison and service role model.</a:t>
            </a:r>
          </a:p>
          <a:p>
            <a:endParaRPr lang="en-US" dirty="0">
              <a:solidFill>
                <a:schemeClr val="tx1"/>
              </a:solidFill>
              <a:latin typeface="+mn-lt"/>
            </a:endParaRPr>
          </a:p>
          <a:p>
            <a:r>
              <a:rPr lang="en-US" dirty="0">
                <a:solidFill>
                  <a:schemeClr val="tx1"/>
                </a:solidFill>
                <a:latin typeface="+mn-lt"/>
              </a:rPr>
              <a:t>Example: </a:t>
            </a:r>
          </a:p>
          <a:p>
            <a:r>
              <a:rPr lang="en-US" dirty="0">
                <a:solidFill>
                  <a:schemeClr val="tx1"/>
                </a:solidFill>
                <a:latin typeface="+mn-lt"/>
              </a:rPr>
              <a:t>As an Alpha Leo Club advisor at a middle school, I will plan to meet with the faculty advisor once a month to touch base on the operations of the club.</a:t>
            </a:r>
          </a:p>
          <a:p>
            <a:r>
              <a:rPr lang="en-US" dirty="0">
                <a:solidFill>
                  <a:schemeClr val="tx1"/>
                </a:solidFill>
                <a:latin typeface="+mn-lt"/>
              </a:rPr>
              <a:t>Mentor: I will do quarterly check ins with the Leo club officers.</a:t>
            </a:r>
          </a:p>
          <a:p>
            <a:r>
              <a:rPr lang="en-US" dirty="0">
                <a:solidFill>
                  <a:schemeClr val="tx1"/>
                </a:solidFill>
                <a:latin typeface="+mn-lt"/>
              </a:rPr>
              <a:t>Motivator: I will encourage Leos to host at least one service project a month. </a:t>
            </a:r>
          </a:p>
          <a:p>
            <a:r>
              <a:rPr lang="en-US" dirty="0">
                <a:solidFill>
                  <a:schemeClr val="tx1"/>
                </a:solidFill>
                <a:latin typeface="+mn-lt"/>
              </a:rPr>
              <a:t>Counselor: I will encourage open communication between officers and myself when there’s an issue and not take sides when there’s a conflict. </a:t>
            </a:r>
          </a:p>
          <a:p>
            <a:r>
              <a:rPr lang="en-US" dirty="0">
                <a:solidFill>
                  <a:schemeClr val="tx1"/>
                </a:solidFill>
                <a:latin typeface="+mn-lt"/>
              </a:rPr>
              <a:t>Liaison: I will bring at least 3 Lions to every Leo project</a:t>
            </a:r>
          </a:p>
          <a:p>
            <a:r>
              <a:rPr lang="en-US" dirty="0">
                <a:solidFill>
                  <a:schemeClr val="tx1"/>
                </a:solidFill>
                <a:latin typeface="+mn-lt"/>
              </a:rPr>
              <a:t>Service Role Model: I will wear my Leo shirt at every service project  </a:t>
            </a:r>
          </a:p>
          <a:p>
            <a:endParaRPr lang="en-US" dirty="0">
              <a:solidFill>
                <a:schemeClr val="tx1"/>
              </a:solidFill>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mn-lt"/>
              </a:rPr>
              <a:t>Estimated Time: 15 minutes</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11</a:t>
            </a:fld>
            <a:endParaRPr lang="en-US"/>
          </a:p>
        </p:txBody>
      </p:sp>
    </p:spTree>
    <p:extLst>
      <p:ext uri="{BB962C8B-B14F-4D97-AF65-F5344CB8AC3E}">
        <p14:creationId xmlns:p14="http://schemas.microsoft.com/office/powerpoint/2010/main" val="27272652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0"/>
              </a:spcBef>
              <a:spcAft>
                <a:spcPct val="0"/>
              </a:spcAft>
              <a:buClrTx/>
              <a:buSzTx/>
              <a:buFontTx/>
              <a:buNone/>
              <a:tabLst/>
              <a:defRPr/>
            </a:pPr>
            <a:r>
              <a:rPr lang="en-US" altLang="en-US" sz="1200" b="1" dirty="0">
                <a:solidFill>
                  <a:srgbClr val="FF0000"/>
                </a:solidFill>
                <a:latin typeface="Arial" panose="020B0604020202020204" pitchFamily="34" charset="0"/>
                <a:ea typeface="ＭＳ Ｐゴシック" pitchFamily="34" charset="-128"/>
                <a:cs typeface="Arial" panose="020B0604020202020204" pitchFamily="34" charset="0"/>
              </a:rPr>
              <a:t>Instructor Note: </a:t>
            </a:r>
            <a:r>
              <a:rPr lang="en-US" altLang="en-US" sz="1200" kern="1200" dirty="0">
                <a:solidFill>
                  <a:schemeClr val="tx1"/>
                </a:solidFill>
                <a:latin typeface="Arial" panose="020B0604020202020204" pitchFamily="34" charset="0"/>
                <a:ea typeface="ＭＳ Ｐゴシック" pitchFamily="34" charset="-128"/>
                <a:cs typeface="Arial" panose="020B0604020202020204" pitchFamily="34" charset="0"/>
              </a:rPr>
              <a:t>This training is designed to present the modules all together or as stand-alone modules. The general recommendation is that instructors should review the material included in each section and determine the modules that are of greatest relevance to the Leo club advisors in the area. Training facilitators may choose to break the modules into various sessions or separate training programs. </a:t>
            </a:r>
          </a:p>
          <a:p>
            <a:pPr marL="0" marR="0" indent="0" algn="l" defTabSz="914400" rtl="0" eaLnBrk="1" fontAlgn="base" latinLnBrk="0" hangingPunct="1">
              <a:lnSpc>
                <a:spcPct val="100000"/>
              </a:lnSpc>
              <a:spcBef>
                <a:spcPct val="0"/>
              </a:spcBef>
              <a:spcAft>
                <a:spcPct val="0"/>
              </a:spcAft>
              <a:buClrTx/>
              <a:buSzTx/>
              <a:buFontTx/>
              <a:buNone/>
              <a:tabLst/>
              <a:defRPr/>
            </a:pPr>
            <a:endParaRPr lang="en-US" altLang="en-US" dirty="0">
              <a:latin typeface="Arial" panose="020B0604020202020204" pitchFamily="34" charset="0"/>
              <a:ea typeface="ＭＳ Ｐゴシック" pitchFamily="34" charset="-128"/>
              <a:cs typeface="Arial" panose="020B0604020202020204" pitchFamily="34" charset="0"/>
            </a:endParaRPr>
          </a:p>
          <a:p>
            <a:pPr marL="0" marR="0" indent="0" algn="l" defTabSz="914400" rtl="0" eaLnBrk="1" fontAlgn="base" latinLnBrk="0" hangingPunct="1">
              <a:lnSpc>
                <a:spcPct val="100000"/>
              </a:lnSpc>
              <a:spcBef>
                <a:spcPct val="0"/>
              </a:spcBef>
              <a:spcAft>
                <a:spcPct val="0"/>
              </a:spcAft>
              <a:buClrTx/>
              <a:buSzTx/>
              <a:buFontTx/>
              <a:buNone/>
              <a:tabLst/>
              <a:defRPr/>
            </a:pPr>
            <a:r>
              <a:rPr lang="en-US" altLang="en-US" sz="1200" kern="1200" dirty="0">
                <a:solidFill>
                  <a:srgbClr val="FF0000"/>
                </a:solidFill>
                <a:latin typeface="Arial" panose="020B0604020202020204" pitchFamily="34" charset="0"/>
                <a:ea typeface="ＭＳ Ｐゴシック" pitchFamily="34" charset="-128"/>
                <a:cs typeface="Arial" panose="020B0604020202020204" pitchFamily="34" charset="0"/>
              </a:rPr>
              <a:t>Each module concludes with a suggested reflection or discussion activity. Reflection/discussion prompts can be used in many ways:</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en-US" sz="1200" kern="1200" dirty="0">
                <a:solidFill>
                  <a:srgbClr val="FF0000"/>
                </a:solidFill>
                <a:latin typeface="Arial" panose="020B0604020202020204" pitchFamily="34" charset="0"/>
                <a:ea typeface="ＭＳ Ｐゴシック" pitchFamily="34" charset="-128"/>
                <a:cs typeface="Arial" panose="020B0604020202020204" pitchFamily="34" charset="0"/>
              </a:rPr>
              <a:t>Individual reflection – encourage learners to make notes of their answers independently</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en-US" dirty="0">
                <a:solidFill>
                  <a:srgbClr val="FF0000"/>
                </a:solidFill>
                <a:latin typeface="Arial" panose="020B0604020202020204" pitchFamily="34" charset="0"/>
                <a:ea typeface="ＭＳ Ｐゴシック" pitchFamily="34" charset="-128"/>
                <a:cs typeface="Arial" panose="020B0604020202020204" pitchFamily="34" charset="0"/>
              </a:rPr>
              <a:t>Large group discussion – use a flipchart to capture responses</a:t>
            </a:r>
          </a:p>
          <a:p>
            <a:pPr marL="171450" marR="0" indent="-17145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altLang="en-US" sz="1200" kern="1200" dirty="0">
                <a:solidFill>
                  <a:srgbClr val="FF0000"/>
                </a:solidFill>
                <a:latin typeface="Arial" panose="020B0604020202020204" pitchFamily="34" charset="0"/>
                <a:ea typeface="ＭＳ Ｐゴシック" pitchFamily="34" charset="-128"/>
                <a:cs typeface="Arial" panose="020B0604020202020204" pitchFamily="34" charset="0"/>
              </a:rPr>
              <a:t>Small group discussion – allocate additional time for smaller groups to discuss first and then report back their ideas to the larger group</a:t>
            </a:r>
          </a:p>
          <a:p>
            <a:pPr marL="0" marR="0" indent="0" algn="l" defTabSz="914400" rtl="0" eaLnBrk="1" fontAlgn="base" latinLnBrk="0" hangingPunct="1">
              <a:lnSpc>
                <a:spcPct val="100000"/>
              </a:lnSpc>
              <a:spcBef>
                <a:spcPct val="0"/>
              </a:spcBef>
              <a:spcAft>
                <a:spcPct val="0"/>
              </a:spcAft>
              <a:buClrTx/>
              <a:buSzTx/>
              <a:buFontTx/>
              <a:buNone/>
              <a:tabLst/>
              <a:defRPr/>
            </a:pPr>
            <a:endParaRPr lang="en-US" altLang="en-US" dirty="0">
              <a:latin typeface="Arial" panose="020B0604020202020204" pitchFamily="34" charset="0"/>
              <a:ea typeface="ＭＳ Ｐゴシック" pitchFamily="34" charset="-128"/>
              <a:cs typeface="Arial" panose="020B0604020202020204" pitchFamily="34" charset="0"/>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2</a:t>
            </a:fld>
            <a:endParaRPr lang="en-US"/>
          </a:p>
        </p:txBody>
      </p:sp>
    </p:spTree>
    <p:extLst>
      <p:ext uri="{BB962C8B-B14F-4D97-AF65-F5344CB8AC3E}">
        <p14:creationId xmlns:p14="http://schemas.microsoft.com/office/powerpoint/2010/main" val="17616266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0" dirty="0">
                <a:solidFill>
                  <a:schemeClr val="tx1"/>
                </a:solidFill>
              </a:rPr>
              <a:t>The Leo club advisor is critical to the club’s success, as they are there provide guidance for club’s leaders.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sz="3200" dirty="0">
                <a:latin typeface="Arial" pitchFamily="34" charset="0"/>
                <a:ea typeface="ＭＳ Ｐゴシック" pitchFamily="34" charset="-128"/>
              </a:rPr>
              <a:t>This module will cover:</a:t>
            </a:r>
          </a:p>
          <a:p>
            <a:pPr marL="742950" lvl="1" indent="-285750">
              <a:buFont typeface="Arial" panose="020B0604020202020204" pitchFamily="34" charset="0"/>
              <a:buChar char="•"/>
              <a:defRPr/>
            </a:pPr>
            <a:r>
              <a:rPr lang="en-US" altLang="en-US" sz="3200" dirty="0">
                <a:latin typeface="Arial" pitchFamily="34" charset="0"/>
                <a:ea typeface="ＭＳ Ｐゴシック" pitchFamily="34" charset="-128"/>
              </a:rPr>
              <a:t>Responsibilities of a club advisor, </a:t>
            </a:r>
            <a:r>
              <a:rPr lang="en-US" sz="3200" kern="0" dirty="0">
                <a:solidFill>
                  <a:schemeClr val="tx1"/>
                </a:solidFill>
              </a:rPr>
              <a:t>which is divided into five major responsibilities.</a:t>
            </a:r>
            <a:endParaRPr lang="en-US" altLang="en-US" sz="3200" dirty="0">
              <a:latin typeface="Arial" pitchFamily="34" charset="0"/>
              <a:ea typeface="ＭＳ Ｐゴシック" pitchFamily="34" charset="-128"/>
            </a:endParaRPr>
          </a:p>
          <a:p>
            <a:pPr marL="742950" lvl="1" indent="-285750">
              <a:buFont typeface="Arial" panose="020B0604020202020204" pitchFamily="34" charset="0"/>
              <a:buChar char="•"/>
              <a:defRPr/>
            </a:pPr>
            <a:r>
              <a:rPr lang="en-US" altLang="en-US" sz="3200" dirty="0">
                <a:latin typeface="Arial" pitchFamily="34" charset="0"/>
                <a:ea typeface="ＭＳ Ｐゴシック" pitchFamily="34" charset="-128"/>
              </a:rPr>
              <a:t>Differences between the types of Leo clubs</a:t>
            </a:r>
          </a:p>
          <a:p>
            <a:r>
              <a:rPr lang="en-US" dirty="0"/>
              <a:t>At the end of this module, participants will understand the role that a Leo club advisor plays in a Leo club. </a:t>
            </a:r>
          </a:p>
        </p:txBody>
      </p:sp>
      <p:sp>
        <p:nvSpPr>
          <p:cNvPr id="4" name="Slide Number Placeholder 3"/>
          <p:cNvSpPr>
            <a:spLocks noGrp="1"/>
          </p:cNvSpPr>
          <p:nvPr>
            <p:ph type="sldNum" sz="quarter" idx="5"/>
          </p:nvPr>
        </p:nvSpPr>
        <p:spPr/>
        <p:txBody>
          <a:bodyPr/>
          <a:lstStyle/>
          <a:p>
            <a:fld id="{65F38A34-01B5-8B47-8788-985DCB17BFD7}" type="slidenum">
              <a:rPr lang="en-US" smtClean="0"/>
              <a:t>3</a:t>
            </a:fld>
            <a:endParaRPr lang="en-US"/>
          </a:p>
        </p:txBody>
      </p:sp>
    </p:spTree>
    <p:extLst>
      <p:ext uri="{BB962C8B-B14F-4D97-AF65-F5344CB8AC3E}">
        <p14:creationId xmlns:p14="http://schemas.microsoft.com/office/powerpoint/2010/main" val="1678598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itchFamily="34" charset="0"/>
                <a:ea typeface="ＭＳ Ｐゴシック" pitchFamily="34" charset="-128"/>
              </a:rPr>
              <a:t>When working with Leos, advisors fill the role of mentor, motivator, counselor and service role model. Advisors guide Leo club members in managing their club and developing effective community service projects to help increase confidence and leadership abilities.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dirty="0">
              <a:latin typeface="Arial" pitchFamily="34" charset="0"/>
              <a:ea typeface="ＭＳ Ｐゴシック" pitchFamily="34" charset="-128"/>
            </a:endParaRPr>
          </a:p>
          <a:p>
            <a:pPr>
              <a:defRPr/>
            </a:pPr>
            <a:r>
              <a:rPr lang="en-US" altLang="en-US" dirty="0">
                <a:latin typeface="Arial" pitchFamily="34" charset="0"/>
                <a:ea typeface="ＭＳ Ｐゴシック" pitchFamily="34" charset="-128"/>
              </a:rPr>
              <a:t>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4</a:t>
            </a:fld>
            <a:endParaRPr lang="en-US"/>
          </a:p>
        </p:txBody>
      </p:sp>
    </p:spTree>
    <p:extLst>
      <p:ext uri="{BB962C8B-B14F-4D97-AF65-F5344CB8AC3E}">
        <p14:creationId xmlns:p14="http://schemas.microsoft.com/office/powerpoint/2010/main" val="10169611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Arial" panose="020B0604020202020204" pitchFamily="34" charset="0"/>
                <a:cs typeface="Arial" panose="020B0604020202020204" pitchFamily="34" charset="0"/>
              </a:rPr>
              <a:t>As a mentor, </a:t>
            </a:r>
            <a:r>
              <a:rPr lang="en-US" sz="1200" kern="0" dirty="0">
                <a:solidFill>
                  <a:schemeClr val="tx1"/>
                </a:solidFill>
                <a:latin typeface="Arial" panose="020B0604020202020204" pitchFamily="34" charset="0"/>
                <a:cs typeface="Arial" panose="020B0604020202020204" pitchFamily="34" charset="0"/>
              </a:rPr>
              <a:t>advisors teach and support Leo club officers and help members reach their potential as leaders. Advisors also teach Leos the importance of planning and organizing</a:t>
            </a:r>
            <a:r>
              <a:rPr lang="en-US" kern="0" dirty="0">
                <a:solidFill>
                  <a:schemeClr val="tx1"/>
                </a:solidFill>
                <a:latin typeface="Arial" panose="020B0604020202020204" pitchFamily="34" charset="0"/>
                <a:cs typeface="Arial" panose="020B0604020202020204" pitchFamily="34" charset="0"/>
              </a:rPr>
              <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mn-lt"/>
              </a:rPr>
              <a:t>As a motivator, </a:t>
            </a:r>
            <a:r>
              <a:rPr lang="en-US" sz="1200" dirty="0">
                <a:solidFill>
                  <a:schemeClr val="tx1"/>
                </a:solidFill>
                <a:effectLst/>
                <a:latin typeface="+mn-lt"/>
                <a:cs typeface="Arial" panose="020B0604020202020204" pitchFamily="34" charset="0"/>
              </a:rPr>
              <a:t>a</a:t>
            </a:r>
            <a:r>
              <a:rPr lang="en-US" sz="1200" dirty="0">
                <a:solidFill>
                  <a:schemeClr val="tx1"/>
                </a:solidFill>
                <a:effectLst/>
                <a:latin typeface="+mn-lt"/>
                <a:ea typeface="Calibri" panose="020F0502020204030204" pitchFamily="34" charset="0"/>
                <a:cs typeface="Arial" panose="020B0604020202020204" pitchFamily="34" charset="0"/>
              </a:rPr>
              <a:t>dvisors understand the nuances of motivating youth and the factors that can empower them, such as peer acceptance, recognition of accomplishments and a sense of personal achievement. Although advisors should inspire Leos to participate in service activities, they should not impose their personal views on Leos.</a:t>
            </a:r>
            <a:endParaRPr lang="en-US" sz="1200" dirty="0">
              <a:solidFill>
                <a:schemeClr val="tx1"/>
              </a:solidFill>
              <a:effectLst/>
              <a:latin typeface="+mn-lt"/>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5</a:t>
            </a:fld>
            <a:endParaRPr lang="en-US"/>
          </a:p>
        </p:txBody>
      </p:sp>
    </p:spTree>
    <p:extLst>
      <p:ext uri="{BB962C8B-B14F-4D97-AF65-F5344CB8AC3E}">
        <p14:creationId xmlns:p14="http://schemas.microsoft.com/office/powerpoint/2010/main" val="37201640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solidFill>
                  <a:schemeClr val="tx1"/>
                </a:solidFill>
                <a:latin typeface="Arial" panose="020B0604020202020204" pitchFamily="34" charset="0"/>
                <a:cs typeface="Arial" panose="020B0604020202020204" pitchFamily="34" charset="0"/>
              </a:rPr>
              <a:t>As counselors, </a:t>
            </a:r>
            <a:r>
              <a:rPr lang="en-US" sz="1200" dirty="0">
                <a:solidFill>
                  <a:schemeClr val="tx1"/>
                </a:solidFill>
                <a:effectLst/>
                <a:latin typeface="Arial" panose="020B0604020202020204" pitchFamily="34" charset="0"/>
                <a:cs typeface="Arial" panose="020B0604020202020204" pitchFamily="34" charset="0"/>
              </a:rPr>
              <a:t>a</a:t>
            </a:r>
            <a:r>
              <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rPr>
              <a:t>dvisors listen to Leos and understand their needs. They must know when to counsel the group and when to let Leos take charge and make their own decisions. Advisors must be familiar with the Standard Leo Club Constitution and Bylaws, which is available on the Lions International website in the official Board Policy Manual.</a:t>
            </a:r>
          </a:p>
          <a:p>
            <a:endParaRPr lang="en-US" sz="120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mn-lt"/>
              </a:rPr>
              <a:t>As liaisons, </a:t>
            </a:r>
            <a:r>
              <a:rPr lang="en-US" sz="1200" dirty="0">
                <a:solidFill>
                  <a:schemeClr val="tx1"/>
                </a:solidFill>
                <a:effectLst/>
                <a:latin typeface="+mn-lt"/>
                <a:cs typeface="Arial" panose="020B0604020202020204" pitchFamily="34" charset="0"/>
              </a:rPr>
              <a:t>a</a:t>
            </a:r>
            <a:r>
              <a:rPr lang="en-US" sz="1200" dirty="0">
                <a:solidFill>
                  <a:schemeClr val="tx1"/>
                </a:solidFill>
                <a:effectLst/>
                <a:latin typeface="+mn-lt"/>
                <a:ea typeface="Calibri" panose="020F0502020204030204" pitchFamily="34" charset="0"/>
                <a:cs typeface="Arial" panose="020B0604020202020204" pitchFamily="34" charset="0"/>
              </a:rPr>
              <a:t>dvisors act as the bridge between the sponsoring Lions clubs and the Leo clubs in the district, multiple district and around the world. They inform the Lions club of Leo activities and foster a healthy relationship between the two. It is crucial that advisors also create a roadmap to help transition Leos into Lions club members.</a:t>
            </a:r>
            <a:endParaRPr lang="en-US" sz="1200" dirty="0">
              <a:solidFill>
                <a:schemeClr val="tx1"/>
              </a:solidFill>
              <a:effectLst/>
              <a:latin typeface="+mn-lt"/>
              <a:ea typeface="Calibri" panose="020F0502020204030204" pitchFamily="34" charset="0"/>
              <a:cs typeface="Times New Roman" panose="02020603050405020304" pitchFamily="18" charset="0"/>
            </a:endParaRPr>
          </a:p>
          <a:p>
            <a:endParaRPr lang="en-US" dirty="0">
              <a:solidFill>
                <a:schemeClr val="tx1"/>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6</a:t>
            </a:fld>
            <a:endParaRPr lang="en-US"/>
          </a:p>
        </p:txBody>
      </p:sp>
    </p:spTree>
    <p:extLst>
      <p:ext uri="{BB962C8B-B14F-4D97-AF65-F5344CB8AC3E}">
        <p14:creationId xmlns:p14="http://schemas.microsoft.com/office/powerpoint/2010/main" val="17096223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latin typeface="Arial" panose="020B0604020202020204" pitchFamily="34" charset="0"/>
                <a:cs typeface="Arial" panose="020B0604020202020204" pitchFamily="34" charset="0"/>
              </a:rPr>
              <a:t>As service role models, </a:t>
            </a:r>
            <a:r>
              <a:rPr lang="en-US" sz="1200" dirty="0">
                <a:solidFill>
                  <a:schemeClr val="tx1"/>
                </a:solidFill>
                <a:effectLst/>
                <a:latin typeface="Arial" panose="020B0604020202020204" pitchFamily="34" charset="0"/>
                <a:ea typeface="Calibri" panose="020F0502020204030204" pitchFamily="34" charset="0"/>
                <a:cs typeface="Arial" panose="020B0604020202020204" pitchFamily="34" charset="0"/>
              </a:rPr>
              <a:t>advisors lead by example and demonstrate compassion for their communities and others, helping Leo club members understand the altruistic and compassionate aspects of community service. It is crucial that the Leo club advisor acts as a role model by not only showing the importance of service, but how they act at service projects and present themselves as representatives of Lions International.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7</a:t>
            </a:fld>
            <a:endParaRPr lang="en-US"/>
          </a:p>
        </p:txBody>
      </p:sp>
    </p:spTree>
    <p:extLst>
      <p:ext uri="{BB962C8B-B14F-4D97-AF65-F5344CB8AC3E}">
        <p14:creationId xmlns:p14="http://schemas.microsoft.com/office/powerpoint/2010/main" val="21352450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latin typeface="Arial" pitchFamily="34" charset="0"/>
                <a:ea typeface="ＭＳ Ｐゴシック" pitchFamily="34" charset="-128"/>
              </a:rPr>
              <a:t>In addition to serving as a liaison, mentor, motivator, counselor, liaison and service role model, Leo club advisors also fulfill a variety of other roles, including those shown here. </a:t>
            </a:r>
          </a:p>
          <a:p>
            <a:endParaRPr lang="en-US" dirty="0"/>
          </a:p>
        </p:txBody>
      </p:sp>
      <p:sp>
        <p:nvSpPr>
          <p:cNvPr id="4" name="Slide Number Placeholder 3"/>
          <p:cNvSpPr>
            <a:spLocks noGrp="1"/>
          </p:cNvSpPr>
          <p:nvPr>
            <p:ph type="sldNum" sz="quarter" idx="5"/>
          </p:nvPr>
        </p:nvSpPr>
        <p:spPr/>
        <p:txBody>
          <a:bodyPr/>
          <a:lstStyle/>
          <a:p>
            <a:fld id="{65F38A34-01B5-8B47-8788-985DCB17BFD7}" type="slidenum">
              <a:rPr lang="en-US" smtClean="0"/>
              <a:t>8</a:t>
            </a:fld>
            <a:endParaRPr lang="en-US"/>
          </a:p>
        </p:txBody>
      </p:sp>
    </p:spTree>
    <p:extLst>
      <p:ext uri="{BB962C8B-B14F-4D97-AF65-F5344CB8AC3E}">
        <p14:creationId xmlns:p14="http://schemas.microsoft.com/office/powerpoint/2010/main" val="14979250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spcBef>
                <a:spcPts val="600"/>
              </a:spcBef>
              <a:defRPr/>
            </a:pPr>
            <a:r>
              <a:rPr lang="en-US" sz="1200" b="0" kern="0" dirty="0">
                <a:solidFill>
                  <a:schemeClr val="tx1"/>
                </a:solidFill>
                <a:latin typeface="+mn-lt"/>
                <a:cs typeface="Arial" panose="020B0604020202020204" pitchFamily="34" charset="0"/>
              </a:rPr>
              <a:t>The approach to take with the Leo club will depend on the Leo club track. </a:t>
            </a:r>
          </a:p>
          <a:p>
            <a:endParaRPr lang="en-US" sz="1200" dirty="0">
              <a:solidFill>
                <a:schemeClr val="tx1"/>
              </a:solidFill>
              <a:latin typeface="+mn-lt"/>
              <a:cs typeface="Arial" panose="020B0604020202020204" pitchFamily="34" charset="0"/>
            </a:endParaRPr>
          </a:p>
          <a:p>
            <a:r>
              <a:rPr lang="en-US" sz="1200" dirty="0">
                <a:solidFill>
                  <a:schemeClr val="tx1"/>
                </a:solidFill>
                <a:latin typeface="+mn-lt"/>
                <a:cs typeface="Arial" panose="020B0604020202020204" pitchFamily="34" charset="0"/>
              </a:rPr>
              <a:t>An Alpha advisor should take a more </a:t>
            </a:r>
            <a:r>
              <a:rPr lang="en-US" altLang="en-US" sz="1200" dirty="0">
                <a:solidFill>
                  <a:schemeClr val="tx1"/>
                </a:solidFill>
                <a:latin typeface="+mn-lt"/>
                <a:ea typeface="ＭＳ Ｐゴシック" pitchFamily="34" charset="-128"/>
              </a:rPr>
              <a:t>active role in the Leo club, guiding the Leo members, as well as interacting with any parents, guardians and teachers involved. Younger Alphas typically need more direction than older Alphas.</a:t>
            </a:r>
          </a:p>
          <a:p>
            <a:pPr>
              <a:spcBef>
                <a:spcPts val="600"/>
              </a:spcBef>
              <a:defRPr/>
            </a:pPr>
            <a:endParaRPr lang="en-US" sz="1200" dirty="0">
              <a:solidFill>
                <a:schemeClr val="tx1"/>
              </a:solidFill>
              <a:latin typeface="+mn-lt"/>
              <a:cs typeface="Arial"/>
            </a:endParaRPr>
          </a:p>
          <a:p>
            <a:pPr>
              <a:spcBef>
                <a:spcPts val="600"/>
              </a:spcBef>
              <a:defRPr/>
            </a:pPr>
            <a:r>
              <a:rPr lang="en-US" sz="1200" dirty="0">
                <a:solidFill>
                  <a:schemeClr val="tx1"/>
                </a:solidFill>
                <a:latin typeface="+mn-lt"/>
                <a:cs typeface="Arial"/>
              </a:rPr>
              <a:t>Omega Leos work more independently. An advisor will fill the role of liaison between the Leo club and sponsoring Lions club, but once the club is up and running, the role will likely be more hands-off. The advisor is supporting the personal and professional development of Leos between the ages of 18 and 30, so should be cognizant of issues that are regular for college students, young professionals and young families. </a:t>
            </a:r>
            <a:endParaRPr lang="en-US" sz="1200" dirty="0">
              <a:solidFill>
                <a:schemeClr val="tx1"/>
              </a:solidFill>
              <a:latin typeface="+mn-lt"/>
            </a:endParaRPr>
          </a:p>
        </p:txBody>
      </p:sp>
      <p:sp>
        <p:nvSpPr>
          <p:cNvPr id="4" name="Slide Number Placeholder 3"/>
          <p:cNvSpPr>
            <a:spLocks noGrp="1"/>
          </p:cNvSpPr>
          <p:nvPr>
            <p:ph type="sldNum" sz="quarter" idx="5"/>
          </p:nvPr>
        </p:nvSpPr>
        <p:spPr/>
        <p:txBody>
          <a:bodyPr/>
          <a:lstStyle/>
          <a:p>
            <a:fld id="{65F38A34-01B5-8B47-8788-985DCB17BFD7}" type="slidenum">
              <a:rPr lang="en-US" smtClean="0"/>
              <a:t>9</a:t>
            </a:fld>
            <a:endParaRPr lang="en-US"/>
          </a:p>
        </p:txBody>
      </p:sp>
    </p:spTree>
    <p:extLst>
      <p:ext uri="{BB962C8B-B14F-4D97-AF65-F5344CB8AC3E}">
        <p14:creationId xmlns:p14="http://schemas.microsoft.com/office/powerpoint/2010/main" val="3229995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2F3C0-5954-49FC-BE96-34FB70C28E3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64606AD-C830-4B74-AAFE-74162A9A15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498022-4A5D-483F-B05E-C36392158DC1}"/>
              </a:ext>
            </a:extLst>
          </p:cNvPr>
          <p:cNvSpPr>
            <a:spLocks noGrp="1"/>
          </p:cNvSpPr>
          <p:nvPr>
            <p:ph type="dt" sz="half" idx="10"/>
          </p:nvPr>
        </p:nvSpPr>
        <p:spPr/>
        <p:txBody>
          <a:bodyPr/>
          <a:lstStyle/>
          <a:p>
            <a:fld id="{46F5E640-3988-422A-BAA8-FBAF74A5AB2C}" type="datetimeFigureOut">
              <a:rPr lang="en-US" smtClean="0"/>
              <a:t>12/19/2023</a:t>
            </a:fld>
            <a:endParaRPr lang="en-US"/>
          </a:p>
        </p:txBody>
      </p:sp>
      <p:sp>
        <p:nvSpPr>
          <p:cNvPr id="5" name="Footer Placeholder 4">
            <a:extLst>
              <a:ext uri="{FF2B5EF4-FFF2-40B4-BE49-F238E27FC236}">
                <a16:creationId xmlns:a16="http://schemas.microsoft.com/office/drawing/2014/main" id="{1675FADA-9B82-4238-A936-A0046B3F8F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FA01B7-19B3-4D90-A795-16282512DA2A}"/>
              </a:ext>
            </a:extLst>
          </p:cNvPr>
          <p:cNvSpPr>
            <a:spLocks noGrp="1"/>
          </p:cNvSpPr>
          <p:nvPr>
            <p:ph type="sldNum" sz="quarter" idx="12"/>
          </p:nvPr>
        </p:nvSpPr>
        <p:spPr/>
        <p:txBody>
          <a:bodyPr/>
          <a:lstStyle/>
          <a:p>
            <a:fld id="{C3A90F40-C090-47FF-9E44-0997E5EBDD3C}" type="slidenum">
              <a:rPr lang="en-US" smtClean="0"/>
              <a:t>‹#›</a:t>
            </a:fld>
            <a:endParaRPr lang="en-US"/>
          </a:p>
        </p:txBody>
      </p:sp>
    </p:spTree>
    <p:extLst>
      <p:ext uri="{BB962C8B-B14F-4D97-AF65-F5344CB8AC3E}">
        <p14:creationId xmlns:p14="http://schemas.microsoft.com/office/powerpoint/2010/main" val="300197695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3F18B-4DC0-45C0-986C-235CBDD9CA5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462F681-288C-46F6-95D2-8705C0CDEAC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392FD6-4853-40CE-B33C-0C6ABAFE77A9}"/>
              </a:ext>
            </a:extLst>
          </p:cNvPr>
          <p:cNvSpPr>
            <a:spLocks noGrp="1"/>
          </p:cNvSpPr>
          <p:nvPr>
            <p:ph type="dt" sz="half" idx="10"/>
          </p:nvPr>
        </p:nvSpPr>
        <p:spPr/>
        <p:txBody>
          <a:bodyPr/>
          <a:lstStyle/>
          <a:p>
            <a:fld id="{46F5E640-3988-422A-BAA8-FBAF74A5AB2C}" type="datetimeFigureOut">
              <a:rPr lang="en-US" smtClean="0"/>
              <a:t>12/19/2023</a:t>
            </a:fld>
            <a:endParaRPr lang="en-US"/>
          </a:p>
        </p:txBody>
      </p:sp>
      <p:sp>
        <p:nvSpPr>
          <p:cNvPr id="5" name="Footer Placeholder 4">
            <a:extLst>
              <a:ext uri="{FF2B5EF4-FFF2-40B4-BE49-F238E27FC236}">
                <a16:creationId xmlns:a16="http://schemas.microsoft.com/office/drawing/2014/main" id="{338109DB-FF31-4B1D-B25D-B043D54E48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94082D-4D22-4A59-84C2-F2CEF41FA5C8}"/>
              </a:ext>
            </a:extLst>
          </p:cNvPr>
          <p:cNvSpPr>
            <a:spLocks noGrp="1"/>
          </p:cNvSpPr>
          <p:nvPr>
            <p:ph type="sldNum" sz="quarter" idx="12"/>
          </p:nvPr>
        </p:nvSpPr>
        <p:spPr/>
        <p:txBody>
          <a:bodyPr/>
          <a:lstStyle/>
          <a:p>
            <a:fld id="{C3A90F40-C090-47FF-9E44-0997E5EBDD3C}" type="slidenum">
              <a:rPr lang="en-US" smtClean="0"/>
              <a:t>‹#›</a:t>
            </a:fld>
            <a:endParaRPr lang="en-US"/>
          </a:p>
        </p:txBody>
      </p:sp>
    </p:spTree>
    <p:extLst>
      <p:ext uri="{BB962C8B-B14F-4D97-AF65-F5344CB8AC3E}">
        <p14:creationId xmlns:p14="http://schemas.microsoft.com/office/powerpoint/2010/main" val="17800662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64A999-D35B-4AF1-8886-7C087360B7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3858ADB-D6EA-4A63-8FF9-878B28C3A7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2A050A-E55C-4EF4-8CA8-AE00B12651DE}"/>
              </a:ext>
            </a:extLst>
          </p:cNvPr>
          <p:cNvSpPr>
            <a:spLocks noGrp="1"/>
          </p:cNvSpPr>
          <p:nvPr>
            <p:ph type="dt" sz="half" idx="10"/>
          </p:nvPr>
        </p:nvSpPr>
        <p:spPr/>
        <p:txBody>
          <a:bodyPr/>
          <a:lstStyle/>
          <a:p>
            <a:fld id="{46F5E640-3988-422A-BAA8-FBAF74A5AB2C}" type="datetimeFigureOut">
              <a:rPr lang="en-US" smtClean="0"/>
              <a:t>12/19/2023</a:t>
            </a:fld>
            <a:endParaRPr lang="en-US"/>
          </a:p>
        </p:txBody>
      </p:sp>
      <p:sp>
        <p:nvSpPr>
          <p:cNvPr id="5" name="Footer Placeholder 4">
            <a:extLst>
              <a:ext uri="{FF2B5EF4-FFF2-40B4-BE49-F238E27FC236}">
                <a16:creationId xmlns:a16="http://schemas.microsoft.com/office/drawing/2014/main" id="{EA64C759-E969-44DA-A4E5-28FF4260E89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FFD509-7ADC-4C4F-B5ED-9CB6FBC7DAF0}"/>
              </a:ext>
            </a:extLst>
          </p:cNvPr>
          <p:cNvSpPr>
            <a:spLocks noGrp="1"/>
          </p:cNvSpPr>
          <p:nvPr>
            <p:ph type="sldNum" sz="quarter" idx="12"/>
          </p:nvPr>
        </p:nvSpPr>
        <p:spPr/>
        <p:txBody>
          <a:bodyPr/>
          <a:lstStyle/>
          <a:p>
            <a:fld id="{C3A90F40-C090-47FF-9E44-0997E5EBDD3C}" type="slidenum">
              <a:rPr lang="en-US" smtClean="0"/>
              <a:t>‹#›</a:t>
            </a:fld>
            <a:endParaRPr lang="en-US"/>
          </a:p>
        </p:txBody>
      </p:sp>
    </p:spTree>
    <p:extLst>
      <p:ext uri="{BB962C8B-B14F-4D97-AF65-F5344CB8AC3E}">
        <p14:creationId xmlns:p14="http://schemas.microsoft.com/office/powerpoint/2010/main" val="3042531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23883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8AB58A-E430-4760-BABC-9332AFF70A5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D4AD828-0421-4B05-B51A-FBAC8A4679B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455E8E-335C-4146-B839-F192F233F490}"/>
              </a:ext>
            </a:extLst>
          </p:cNvPr>
          <p:cNvSpPr>
            <a:spLocks noGrp="1"/>
          </p:cNvSpPr>
          <p:nvPr>
            <p:ph type="dt" sz="half" idx="10"/>
          </p:nvPr>
        </p:nvSpPr>
        <p:spPr/>
        <p:txBody>
          <a:bodyPr/>
          <a:lstStyle/>
          <a:p>
            <a:fld id="{46F5E640-3988-422A-BAA8-FBAF74A5AB2C}" type="datetimeFigureOut">
              <a:rPr lang="en-US" smtClean="0"/>
              <a:t>12/19/2023</a:t>
            </a:fld>
            <a:endParaRPr lang="en-US"/>
          </a:p>
        </p:txBody>
      </p:sp>
      <p:sp>
        <p:nvSpPr>
          <p:cNvPr id="5" name="Footer Placeholder 4">
            <a:extLst>
              <a:ext uri="{FF2B5EF4-FFF2-40B4-BE49-F238E27FC236}">
                <a16:creationId xmlns:a16="http://schemas.microsoft.com/office/drawing/2014/main" id="{8FD8E1C3-CB32-4C38-9992-5D07EC1538D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D6C516B-522B-4A6E-A67E-C63F395E0012}"/>
              </a:ext>
            </a:extLst>
          </p:cNvPr>
          <p:cNvSpPr>
            <a:spLocks noGrp="1"/>
          </p:cNvSpPr>
          <p:nvPr>
            <p:ph type="sldNum" sz="quarter" idx="12"/>
          </p:nvPr>
        </p:nvSpPr>
        <p:spPr/>
        <p:txBody>
          <a:bodyPr/>
          <a:lstStyle/>
          <a:p>
            <a:fld id="{C3A90F40-C090-47FF-9E44-0997E5EBDD3C}" type="slidenum">
              <a:rPr lang="en-US" smtClean="0"/>
              <a:t>‹#›</a:t>
            </a:fld>
            <a:endParaRPr lang="en-US"/>
          </a:p>
        </p:txBody>
      </p:sp>
    </p:spTree>
    <p:extLst>
      <p:ext uri="{BB962C8B-B14F-4D97-AF65-F5344CB8AC3E}">
        <p14:creationId xmlns:p14="http://schemas.microsoft.com/office/powerpoint/2010/main" val="28152464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B0E38-3855-4D0B-A1B3-55BAEBB2A29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CDD6AB2-8230-4891-81BB-060AE3BEF8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C278D79-9F2E-473B-9082-BD6508C20ED8}"/>
              </a:ext>
            </a:extLst>
          </p:cNvPr>
          <p:cNvSpPr>
            <a:spLocks noGrp="1"/>
          </p:cNvSpPr>
          <p:nvPr>
            <p:ph type="dt" sz="half" idx="10"/>
          </p:nvPr>
        </p:nvSpPr>
        <p:spPr/>
        <p:txBody>
          <a:bodyPr/>
          <a:lstStyle/>
          <a:p>
            <a:fld id="{46F5E640-3988-422A-BAA8-FBAF74A5AB2C}" type="datetimeFigureOut">
              <a:rPr lang="en-US" smtClean="0"/>
              <a:t>12/19/2023</a:t>
            </a:fld>
            <a:endParaRPr lang="en-US"/>
          </a:p>
        </p:txBody>
      </p:sp>
      <p:sp>
        <p:nvSpPr>
          <p:cNvPr id="5" name="Footer Placeholder 4">
            <a:extLst>
              <a:ext uri="{FF2B5EF4-FFF2-40B4-BE49-F238E27FC236}">
                <a16:creationId xmlns:a16="http://schemas.microsoft.com/office/drawing/2014/main" id="{CB1D04A7-5862-4FE7-8C4A-42CDFBAFBD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6BD337-9D7A-49F9-8194-836EBDDE84A4}"/>
              </a:ext>
            </a:extLst>
          </p:cNvPr>
          <p:cNvSpPr>
            <a:spLocks noGrp="1"/>
          </p:cNvSpPr>
          <p:nvPr>
            <p:ph type="sldNum" sz="quarter" idx="12"/>
          </p:nvPr>
        </p:nvSpPr>
        <p:spPr/>
        <p:txBody>
          <a:bodyPr/>
          <a:lstStyle/>
          <a:p>
            <a:fld id="{C3A90F40-C090-47FF-9E44-0997E5EBDD3C}" type="slidenum">
              <a:rPr lang="en-US" smtClean="0"/>
              <a:t>‹#›</a:t>
            </a:fld>
            <a:endParaRPr lang="en-US"/>
          </a:p>
        </p:txBody>
      </p:sp>
    </p:spTree>
    <p:extLst>
      <p:ext uri="{BB962C8B-B14F-4D97-AF65-F5344CB8AC3E}">
        <p14:creationId xmlns:p14="http://schemas.microsoft.com/office/powerpoint/2010/main" val="22011492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77F8E9-9C89-43BC-8919-8A540A2D383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9CD3A01-8EDC-4D19-AC82-92EB0116F63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324A7E-3C53-4B52-BB7E-F9A0B3DE91A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ABAFB02-C662-4F34-A55B-24E86702BD5E}"/>
              </a:ext>
            </a:extLst>
          </p:cNvPr>
          <p:cNvSpPr>
            <a:spLocks noGrp="1"/>
          </p:cNvSpPr>
          <p:nvPr>
            <p:ph type="dt" sz="half" idx="10"/>
          </p:nvPr>
        </p:nvSpPr>
        <p:spPr/>
        <p:txBody>
          <a:bodyPr/>
          <a:lstStyle/>
          <a:p>
            <a:fld id="{46F5E640-3988-422A-BAA8-FBAF74A5AB2C}" type="datetimeFigureOut">
              <a:rPr lang="en-US" smtClean="0"/>
              <a:t>12/19/2023</a:t>
            </a:fld>
            <a:endParaRPr lang="en-US"/>
          </a:p>
        </p:txBody>
      </p:sp>
      <p:sp>
        <p:nvSpPr>
          <p:cNvPr id="6" name="Footer Placeholder 5">
            <a:extLst>
              <a:ext uri="{FF2B5EF4-FFF2-40B4-BE49-F238E27FC236}">
                <a16:creationId xmlns:a16="http://schemas.microsoft.com/office/drawing/2014/main" id="{D124B1A8-2D75-4E8A-AC36-C86923A3AB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2BB65C7-C12A-4F2C-99CA-724834F0DA8B}"/>
              </a:ext>
            </a:extLst>
          </p:cNvPr>
          <p:cNvSpPr>
            <a:spLocks noGrp="1"/>
          </p:cNvSpPr>
          <p:nvPr>
            <p:ph type="sldNum" sz="quarter" idx="12"/>
          </p:nvPr>
        </p:nvSpPr>
        <p:spPr/>
        <p:txBody>
          <a:bodyPr/>
          <a:lstStyle/>
          <a:p>
            <a:fld id="{C3A90F40-C090-47FF-9E44-0997E5EBDD3C}" type="slidenum">
              <a:rPr lang="en-US" smtClean="0"/>
              <a:t>‹#›</a:t>
            </a:fld>
            <a:endParaRPr lang="en-US"/>
          </a:p>
        </p:txBody>
      </p:sp>
    </p:spTree>
    <p:extLst>
      <p:ext uri="{BB962C8B-B14F-4D97-AF65-F5344CB8AC3E}">
        <p14:creationId xmlns:p14="http://schemas.microsoft.com/office/powerpoint/2010/main" val="40101637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0918C8-AEE5-41FE-9F9A-4007F187319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C8236D-75AD-4B31-940F-ACD41514454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5B59655-1A58-4D09-8675-2F8DB9AC251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8C9F91-D9DF-4311-9DA3-D24CC5558A7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91D17FD-63F2-4BFB-8EF3-BB8DC667BD2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0BCB67-7469-4C8E-8A5B-07370431644D}"/>
              </a:ext>
            </a:extLst>
          </p:cNvPr>
          <p:cNvSpPr>
            <a:spLocks noGrp="1"/>
          </p:cNvSpPr>
          <p:nvPr>
            <p:ph type="dt" sz="half" idx="10"/>
          </p:nvPr>
        </p:nvSpPr>
        <p:spPr/>
        <p:txBody>
          <a:bodyPr/>
          <a:lstStyle/>
          <a:p>
            <a:fld id="{46F5E640-3988-422A-BAA8-FBAF74A5AB2C}" type="datetimeFigureOut">
              <a:rPr lang="en-US" smtClean="0"/>
              <a:t>12/19/2023</a:t>
            </a:fld>
            <a:endParaRPr lang="en-US"/>
          </a:p>
        </p:txBody>
      </p:sp>
      <p:sp>
        <p:nvSpPr>
          <p:cNvPr id="8" name="Footer Placeholder 7">
            <a:extLst>
              <a:ext uri="{FF2B5EF4-FFF2-40B4-BE49-F238E27FC236}">
                <a16:creationId xmlns:a16="http://schemas.microsoft.com/office/drawing/2014/main" id="{A452CE18-753A-4AB8-BC7A-B4F1E94A010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DD5FAAA-29B2-4F4F-B22D-E819F199F3B0}"/>
              </a:ext>
            </a:extLst>
          </p:cNvPr>
          <p:cNvSpPr>
            <a:spLocks noGrp="1"/>
          </p:cNvSpPr>
          <p:nvPr>
            <p:ph type="sldNum" sz="quarter" idx="12"/>
          </p:nvPr>
        </p:nvSpPr>
        <p:spPr/>
        <p:txBody>
          <a:bodyPr/>
          <a:lstStyle/>
          <a:p>
            <a:fld id="{C3A90F40-C090-47FF-9E44-0997E5EBDD3C}" type="slidenum">
              <a:rPr lang="en-US" smtClean="0"/>
              <a:t>‹#›</a:t>
            </a:fld>
            <a:endParaRPr lang="en-US"/>
          </a:p>
        </p:txBody>
      </p:sp>
    </p:spTree>
    <p:extLst>
      <p:ext uri="{BB962C8B-B14F-4D97-AF65-F5344CB8AC3E}">
        <p14:creationId xmlns:p14="http://schemas.microsoft.com/office/powerpoint/2010/main" val="16993075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7C44E5-8BF7-4FE5-A15A-166B2B4091C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8729D5F-C126-4697-AE6C-0C4740B07B42}"/>
              </a:ext>
            </a:extLst>
          </p:cNvPr>
          <p:cNvSpPr>
            <a:spLocks noGrp="1"/>
          </p:cNvSpPr>
          <p:nvPr>
            <p:ph type="dt" sz="half" idx="10"/>
          </p:nvPr>
        </p:nvSpPr>
        <p:spPr/>
        <p:txBody>
          <a:bodyPr/>
          <a:lstStyle/>
          <a:p>
            <a:fld id="{46F5E640-3988-422A-BAA8-FBAF74A5AB2C}" type="datetimeFigureOut">
              <a:rPr lang="en-US" smtClean="0"/>
              <a:t>12/19/2023</a:t>
            </a:fld>
            <a:endParaRPr lang="en-US"/>
          </a:p>
        </p:txBody>
      </p:sp>
      <p:sp>
        <p:nvSpPr>
          <p:cNvPr id="4" name="Footer Placeholder 3">
            <a:extLst>
              <a:ext uri="{FF2B5EF4-FFF2-40B4-BE49-F238E27FC236}">
                <a16:creationId xmlns:a16="http://schemas.microsoft.com/office/drawing/2014/main" id="{87281609-FCD5-4C46-9EC6-62C68942981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305E9A-2CF9-4D44-9890-348D513CCC2F}"/>
              </a:ext>
            </a:extLst>
          </p:cNvPr>
          <p:cNvSpPr>
            <a:spLocks noGrp="1"/>
          </p:cNvSpPr>
          <p:nvPr>
            <p:ph type="sldNum" sz="quarter" idx="12"/>
          </p:nvPr>
        </p:nvSpPr>
        <p:spPr/>
        <p:txBody>
          <a:bodyPr/>
          <a:lstStyle/>
          <a:p>
            <a:fld id="{C3A90F40-C090-47FF-9E44-0997E5EBDD3C}" type="slidenum">
              <a:rPr lang="en-US" smtClean="0"/>
              <a:t>‹#›</a:t>
            </a:fld>
            <a:endParaRPr lang="en-US"/>
          </a:p>
        </p:txBody>
      </p:sp>
    </p:spTree>
    <p:extLst>
      <p:ext uri="{BB962C8B-B14F-4D97-AF65-F5344CB8AC3E}">
        <p14:creationId xmlns:p14="http://schemas.microsoft.com/office/powerpoint/2010/main" val="3423500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28A3B33-7E87-4B44-B5CB-8B336BD1504D}"/>
              </a:ext>
            </a:extLst>
          </p:cNvPr>
          <p:cNvSpPr>
            <a:spLocks noGrp="1"/>
          </p:cNvSpPr>
          <p:nvPr>
            <p:ph type="dt" sz="half" idx="10"/>
          </p:nvPr>
        </p:nvSpPr>
        <p:spPr/>
        <p:txBody>
          <a:bodyPr/>
          <a:lstStyle/>
          <a:p>
            <a:fld id="{46F5E640-3988-422A-BAA8-FBAF74A5AB2C}" type="datetimeFigureOut">
              <a:rPr lang="en-US" smtClean="0"/>
              <a:t>12/19/2023</a:t>
            </a:fld>
            <a:endParaRPr lang="en-US"/>
          </a:p>
        </p:txBody>
      </p:sp>
      <p:sp>
        <p:nvSpPr>
          <p:cNvPr id="3" name="Footer Placeholder 2">
            <a:extLst>
              <a:ext uri="{FF2B5EF4-FFF2-40B4-BE49-F238E27FC236}">
                <a16:creationId xmlns:a16="http://schemas.microsoft.com/office/drawing/2014/main" id="{0B844E82-B844-4770-89F4-46A912663E4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84DD686-CAA4-4FD4-BBA7-95955764BAA7}"/>
              </a:ext>
            </a:extLst>
          </p:cNvPr>
          <p:cNvSpPr>
            <a:spLocks noGrp="1"/>
          </p:cNvSpPr>
          <p:nvPr>
            <p:ph type="sldNum" sz="quarter" idx="12"/>
          </p:nvPr>
        </p:nvSpPr>
        <p:spPr/>
        <p:txBody>
          <a:bodyPr/>
          <a:lstStyle/>
          <a:p>
            <a:fld id="{C3A90F40-C090-47FF-9E44-0997E5EBDD3C}" type="slidenum">
              <a:rPr lang="en-US" smtClean="0"/>
              <a:t>‹#›</a:t>
            </a:fld>
            <a:endParaRPr lang="en-US"/>
          </a:p>
        </p:txBody>
      </p:sp>
    </p:spTree>
    <p:extLst>
      <p:ext uri="{BB962C8B-B14F-4D97-AF65-F5344CB8AC3E}">
        <p14:creationId xmlns:p14="http://schemas.microsoft.com/office/powerpoint/2010/main" val="15128428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C26580-A1AF-40C0-93F7-F138D06BF6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39B874-048B-4E30-AA17-33BF5137518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7E6B882-C572-4C91-966B-CFDF0A6A95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14A513-475C-4117-89BE-8F6B8E85195E}"/>
              </a:ext>
            </a:extLst>
          </p:cNvPr>
          <p:cNvSpPr>
            <a:spLocks noGrp="1"/>
          </p:cNvSpPr>
          <p:nvPr>
            <p:ph type="dt" sz="half" idx="10"/>
          </p:nvPr>
        </p:nvSpPr>
        <p:spPr/>
        <p:txBody>
          <a:bodyPr/>
          <a:lstStyle/>
          <a:p>
            <a:fld id="{46F5E640-3988-422A-BAA8-FBAF74A5AB2C}" type="datetimeFigureOut">
              <a:rPr lang="en-US" smtClean="0"/>
              <a:t>12/19/2023</a:t>
            </a:fld>
            <a:endParaRPr lang="en-US"/>
          </a:p>
        </p:txBody>
      </p:sp>
      <p:sp>
        <p:nvSpPr>
          <p:cNvPr id="6" name="Footer Placeholder 5">
            <a:extLst>
              <a:ext uri="{FF2B5EF4-FFF2-40B4-BE49-F238E27FC236}">
                <a16:creationId xmlns:a16="http://schemas.microsoft.com/office/drawing/2014/main" id="{CB792E9D-420C-43B6-A84F-BA69E0BF909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B04CE3C-5DCA-49FD-8A8B-35E000678B64}"/>
              </a:ext>
            </a:extLst>
          </p:cNvPr>
          <p:cNvSpPr>
            <a:spLocks noGrp="1"/>
          </p:cNvSpPr>
          <p:nvPr>
            <p:ph type="sldNum" sz="quarter" idx="12"/>
          </p:nvPr>
        </p:nvSpPr>
        <p:spPr/>
        <p:txBody>
          <a:bodyPr/>
          <a:lstStyle/>
          <a:p>
            <a:fld id="{C3A90F40-C090-47FF-9E44-0997E5EBDD3C}" type="slidenum">
              <a:rPr lang="en-US" smtClean="0"/>
              <a:t>‹#›</a:t>
            </a:fld>
            <a:endParaRPr lang="en-US"/>
          </a:p>
        </p:txBody>
      </p:sp>
    </p:spTree>
    <p:extLst>
      <p:ext uri="{BB962C8B-B14F-4D97-AF65-F5344CB8AC3E}">
        <p14:creationId xmlns:p14="http://schemas.microsoft.com/office/powerpoint/2010/main" val="19871000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5D039-E318-4A8B-A034-4E0A8EBAEA5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074F3B6-F859-4565-BE0E-C2AA3EEF584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24C2FF2-E963-4EFD-AE21-41C0B2DDE9A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69DB5C9-082D-4663-A5F5-978F17317ED2}"/>
              </a:ext>
            </a:extLst>
          </p:cNvPr>
          <p:cNvSpPr>
            <a:spLocks noGrp="1"/>
          </p:cNvSpPr>
          <p:nvPr>
            <p:ph type="dt" sz="half" idx="10"/>
          </p:nvPr>
        </p:nvSpPr>
        <p:spPr/>
        <p:txBody>
          <a:bodyPr/>
          <a:lstStyle/>
          <a:p>
            <a:fld id="{46F5E640-3988-422A-BAA8-FBAF74A5AB2C}" type="datetimeFigureOut">
              <a:rPr lang="en-US" smtClean="0"/>
              <a:t>12/19/2023</a:t>
            </a:fld>
            <a:endParaRPr lang="en-US"/>
          </a:p>
        </p:txBody>
      </p:sp>
      <p:sp>
        <p:nvSpPr>
          <p:cNvPr id="6" name="Footer Placeholder 5">
            <a:extLst>
              <a:ext uri="{FF2B5EF4-FFF2-40B4-BE49-F238E27FC236}">
                <a16:creationId xmlns:a16="http://schemas.microsoft.com/office/drawing/2014/main" id="{A83C4D44-D527-4471-B28F-28D13BFAC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623C94-0504-4F97-A08F-40C3FA72A38F}"/>
              </a:ext>
            </a:extLst>
          </p:cNvPr>
          <p:cNvSpPr>
            <a:spLocks noGrp="1"/>
          </p:cNvSpPr>
          <p:nvPr>
            <p:ph type="sldNum" sz="quarter" idx="12"/>
          </p:nvPr>
        </p:nvSpPr>
        <p:spPr/>
        <p:txBody>
          <a:bodyPr/>
          <a:lstStyle/>
          <a:p>
            <a:fld id="{C3A90F40-C090-47FF-9E44-0997E5EBDD3C}" type="slidenum">
              <a:rPr lang="en-US" smtClean="0"/>
              <a:t>‹#›</a:t>
            </a:fld>
            <a:endParaRPr lang="en-US"/>
          </a:p>
        </p:txBody>
      </p:sp>
    </p:spTree>
    <p:extLst>
      <p:ext uri="{BB962C8B-B14F-4D97-AF65-F5344CB8AC3E}">
        <p14:creationId xmlns:p14="http://schemas.microsoft.com/office/powerpoint/2010/main" val="30724600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4C3DE84-E747-4561-8B63-97109CFA35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7D9999A-C52A-4F89-884A-14721F151E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4AF18F7-8D4A-4BA5-9F15-CDD9F0048F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F5E640-3988-422A-BAA8-FBAF74A5AB2C}" type="datetimeFigureOut">
              <a:rPr lang="en-US" smtClean="0"/>
              <a:t>12/19/2023</a:t>
            </a:fld>
            <a:endParaRPr lang="en-US"/>
          </a:p>
        </p:txBody>
      </p:sp>
      <p:sp>
        <p:nvSpPr>
          <p:cNvPr id="5" name="Footer Placeholder 4">
            <a:extLst>
              <a:ext uri="{FF2B5EF4-FFF2-40B4-BE49-F238E27FC236}">
                <a16:creationId xmlns:a16="http://schemas.microsoft.com/office/drawing/2014/main" id="{352AB72F-19D0-4946-8F2E-F5AD36104B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EA359C7-D308-4BEE-B995-73A827678E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A90F40-C090-47FF-9E44-0997E5EBDD3C}" type="slidenum">
              <a:rPr lang="en-US" smtClean="0"/>
              <a:t>‹#›</a:t>
            </a:fld>
            <a:endParaRPr lang="en-US"/>
          </a:p>
        </p:txBody>
      </p:sp>
    </p:spTree>
    <p:extLst>
      <p:ext uri="{BB962C8B-B14F-4D97-AF65-F5344CB8AC3E}">
        <p14:creationId xmlns:p14="http://schemas.microsoft.com/office/powerpoint/2010/main" val="344682500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2.xml"/><Relationship Id="rId5" Type="http://schemas.openxmlformats.org/officeDocument/2006/relationships/image" Target="../media/image3.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10.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7"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2.pn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group of people looking at a camera&#10;&#10;Description automatically generated with low confidence">
            <a:extLst>
              <a:ext uri="{FF2B5EF4-FFF2-40B4-BE49-F238E27FC236}">
                <a16:creationId xmlns:a16="http://schemas.microsoft.com/office/drawing/2014/main" id="{E4A9691F-D9E0-47C4-93DE-59987768B647}"/>
              </a:ext>
            </a:extLst>
          </p:cNvPr>
          <p:cNvPicPr>
            <a:picLocks noChangeAspect="1"/>
          </p:cNvPicPr>
          <p:nvPr/>
        </p:nvPicPr>
        <p:blipFill rotWithShape="1">
          <a:blip r:embed="rId3"/>
          <a:srcRect t="7671" r="3622"/>
          <a:stretch/>
        </p:blipFill>
        <p:spPr>
          <a:xfrm>
            <a:off x="1467395" y="-6765"/>
            <a:ext cx="10724605" cy="6858000"/>
          </a:xfrm>
          <a:prstGeom prst="rect">
            <a:avLst/>
          </a:prstGeom>
        </p:spPr>
      </p:pic>
      <p:sp>
        <p:nvSpPr>
          <p:cNvPr id="8" name="Background - Solid">
            <a:extLst>
              <a:ext uri="{FF2B5EF4-FFF2-40B4-BE49-F238E27FC236}">
                <a16:creationId xmlns:a16="http://schemas.microsoft.com/office/drawing/2014/main" id="{056D9397-8354-2540-BA75-4F5FFA8E2948}"/>
              </a:ext>
            </a:extLst>
          </p:cNvPr>
          <p:cNvSpPr/>
          <p:nvPr/>
        </p:nvSpPr>
        <p:spPr>
          <a:xfrm>
            <a:off x="-24464" y="6765"/>
            <a:ext cx="1535214" cy="6857999"/>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a:t>
            </a:fld>
            <a:endParaRPr lang="en-US" sz="1000" dirty="0">
              <a:solidFill>
                <a:schemeClr val="bg1"/>
              </a:solidFill>
            </a:endParaRPr>
          </a:p>
        </p:txBody>
      </p:sp>
      <p:pic>
        <p:nvPicPr>
          <p:cNvPr id="13" name="Picture 12">
            <a:extLst>
              <a:ext uri="{FF2B5EF4-FFF2-40B4-BE49-F238E27FC236}">
                <a16:creationId xmlns:a16="http://schemas.microsoft.com/office/drawing/2014/main" id="{9D6A6404-0FEA-E14D-B18E-DBF2EA768FBC}"/>
              </a:ext>
            </a:extLst>
          </p:cNvPr>
          <p:cNvPicPr>
            <a:picLocks noChangeAspect="1"/>
          </p:cNvPicPr>
          <p:nvPr/>
        </p:nvPicPr>
        <p:blipFill rotWithShape="1">
          <a:blip r:embed="rId4"/>
          <a:srcRect l="68604" t="4387" r="-7305" b="37925"/>
          <a:stretch/>
        </p:blipFill>
        <p:spPr>
          <a:xfrm>
            <a:off x="-24467" y="3099618"/>
            <a:ext cx="1683934" cy="3765146"/>
          </a:xfrm>
          <a:prstGeom prst="rect">
            <a:avLst/>
          </a:prstGeom>
        </p:spPr>
      </p:pic>
      <p:sp>
        <p:nvSpPr>
          <p:cNvPr id="15" name="Background - Solid">
            <a:extLst>
              <a:ext uri="{FF2B5EF4-FFF2-40B4-BE49-F238E27FC236}">
                <a16:creationId xmlns:a16="http://schemas.microsoft.com/office/drawing/2014/main" id="{A6801EEA-EA15-4E48-AA33-B09FEAE42630}"/>
              </a:ext>
            </a:extLst>
          </p:cNvPr>
          <p:cNvSpPr/>
          <p:nvPr/>
        </p:nvSpPr>
        <p:spPr>
          <a:xfrm>
            <a:off x="333453" y="3805144"/>
            <a:ext cx="7534918" cy="2421683"/>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74320" tIns="274320" rIns="274320" bIns="274320" rtlCol="0" anchor="ctr" anchorCtr="0"/>
          <a:lstStyle/>
          <a:p>
            <a:r>
              <a:rPr lang="en-US" sz="4000" b="1" kern="0" dirty="0">
                <a:solidFill>
                  <a:srgbClr val="55565A"/>
                </a:solidFill>
                <a:latin typeface="Arial Black" panose="020B0604020202020204" pitchFamily="34" charset="0"/>
                <a:cs typeface="Arial" panose="020B0604020202020204" pitchFamily="34" charset="0"/>
              </a:rPr>
              <a:t>Leo Club Advisor </a:t>
            </a:r>
          </a:p>
          <a:p>
            <a:r>
              <a:rPr lang="en-US" sz="4000" b="1" kern="0" dirty="0">
                <a:solidFill>
                  <a:srgbClr val="55565A"/>
                </a:solidFill>
                <a:latin typeface="Arial Black" panose="020B0604020202020204" pitchFamily="34" charset="0"/>
                <a:cs typeface="Arial" panose="020B0604020202020204" pitchFamily="34" charset="0"/>
              </a:rPr>
              <a:t>Training and Orientation</a:t>
            </a:r>
          </a:p>
          <a:p>
            <a:pPr>
              <a:lnSpc>
                <a:spcPct val="150000"/>
              </a:lnSpc>
            </a:pPr>
            <a:r>
              <a:rPr lang="en-US" sz="2800" kern="0" dirty="0">
                <a:solidFill>
                  <a:srgbClr val="00AC69"/>
                </a:solidFill>
                <a:latin typeface="Arial" panose="020B0604020202020204" pitchFamily="34" charset="0"/>
                <a:cs typeface="Arial" panose="020B0604020202020204" pitchFamily="34" charset="0"/>
              </a:rPr>
              <a:t>LIONS CLUBS INTERNATIONAL</a:t>
            </a:r>
            <a:endParaRPr lang="en-US" sz="2800" kern="0" dirty="0">
              <a:solidFill>
                <a:srgbClr val="55565A"/>
              </a:solidFill>
              <a:latin typeface="Arial" panose="020B060402020202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2433EEC4-385F-3F4D-A9B7-D9FE43C78479}"/>
              </a:ext>
            </a:extLst>
          </p:cNvPr>
          <p:cNvPicPr>
            <a:picLocks noChangeAspect="1"/>
          </p:cNvPicPr>
          <p:nvPr/>
        </p:nvPicPr>
        <p:blipFill>
          <a:blip r:embed="rId5"/>
          <a:stretch>
            <a:fillRect/>
          </a:stretch>
        </p:blipFill>
        <p:spPr>
          <a:xfrm>
            <a:off x="6518014" y="5822296"/>
            <a:ext cx="1188293" cy="594146"/>
          </a:xfrm>
          <a:prstGeom prst="rect">
            <a:avLst/>
          </a:prstGeom>
        </p:spPr>
      </p:pic>
      <p:pic>
        <p:nvPicPr>
          <p:cNvPr id="9" name="Picture 8">
            <a:extLst>
              <a:ext uri="{FF2B5EF4-FFF2-40B4-BE49-F238E27FC236}">
                <a16:creationId xmlns:a16="http://schemas.microsoft.com/office/drawing/2014/main" id="{0F6A1B70-48D8-634D-ADB9-B9FF0F7009AB}"/>
              </a:ext>
            </a:extLst>
          </p:cNvPr>
          <p:cNvPicPr>
            <a:picLocks noChangeAspect="1"/>
          </p:cNvPicPr>
          <p:nvPr/>
        </p:nvPicPr>
        <p:blipFill>
          <a:blip r:embed="rId6"/>
          <a:stretch>
            <a:fillRect/>
          </a:stretch>
        </p:blipFill>
        <p:spPr>
          <a:xfrm>
            <a:off x="450448" y="489506"/>
            <a:ext cx="2120604" cy="2120604"/>
          </a:xfrm>
          <a:prstGeom prst="rect">
            <a:avLst/>
          </a:prstGeom>
        </p:spPr>
      </p:pic>
    </p:spTree>
    <p:extLst>
      <p:ext uri="{BB962C8B-B14F-4D97-AF65-F5344CB8AC3E}">
        <p14:creationId xmlns:p14="http://schemas.microsoft.com/office/powerpoint/2010/main" val="4113554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10</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357625" y="949187"/>
            <a:ext cx="9304985" cy="749431"/>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55565A"/>
                </a:solidFill>
                <a:latin typeface="Arial" panose="020B0604020202020204" pitchFamily="34" charset="0"/>
                <a:cs typeface="Arial" panose="020B0604020202020204" pitchFamily="34" charset="0"/>
              </a:rPr>
              <a:t>Difference between school and community-based clubs</a:t>
            </a:r>
          </a:p>
        </p:txBody>
      </p:sp>
      <p:sp>
        <p:nvSpPr>
          <p:cNvPr id="2" name="TextBox 1">
            <a:extLst>
              <a:ext uri="{FF2B5EF4-FFF2-40B4-BE49-F238E27FC236}">
                <a16:creationId xmlns:a16="http://schemas.microsoft.com/office/drawing/2014/main" id="{7EEC8933-4E72-42ED-AACA-CE3BF15C5871}"/>
              </a:ext>
            </a:extLst>
          </p:cNvPr>
          <p:cNvSpPr txBox="1"/>
          <p:nvPr/>
        </p:nvSpPr>
        <p:spPr>
          <a:xfrm>
            <a:off x="2357625" y="2076995"/>
            <a:ext cx="8150087" cy="3831818"/>
          </a:xfrm>
          <a:prstGeom prst="rect">
            <a:avLst/>
          </a:prstGeom>
          <a:noFill/>
        </p:spPr>
        <p:txBody>
          <a:bodyPr wrap="square" rtlCol="0">
            <a:spAutoFit/>
          </a:bodyPr>
          <a:lstStyle/>
          <a:p>
            <a:pPr>
              <a:spcBef>
                <a:spcPts val="600"/>
              </a:spcBef>
              <a:defRPr/>
            </a:pPr>
            <a:r>
              <a:rPr lang="en-US" sz="2400" b="1" kern="0" dirty="0">
                <a:solidFill>
                  <a:srgbClr val="00AC69"/>
                </a:solidFill>
                <a:latin typeface="Arial" panose="020B0604020202020204" pitchFamily="34" charset="0"/>
                <a:cs typeface="Arial" panose="020B0604020202020204" pitchFamily="34" charset="0"/>
              </a:rPr>
              <a:t>Community-based Leo club</a:t>
            </a:r>
            <a:endParaRPr lang="en-US" sz="2000" b="1" kern="0" dirty="0">
              <a:solidFill>
                <a:srgbClr val="00AC69"/>
              </a:solidFill>
              <a:highlight>
                <a:srgbClr val="C0C0C0"/>
              </a:highlight>
              <a:ea typeface="+mn-ea"/>
              <a:cs typeface="Arial" pitchFamily="34" charset="0"/>
            </a:endParaRPr>
          </a:p>
          <a:p>
            <a:pPr marL="342900" indent="-342900">
              <a:spcBef>
                <a:spcPts val="600"/>
              </a:spcBef>
              <a:buFont typeface="Arial" panose="020B0604020202020204" pitchFamily="34" charset="0"/>
              <a:buChar char="•"/>
              <a:defRPr/>
            </a:pPr>
            <a:r>
              <a:rPr lang="en-US" sz="2000" dirty="0">
                <a:solidFill>
                  <a:srgbClr val="4E4F4F"/>
                </a:solidFill>
                <a:latin typeface="Arial" panose="020B0604020202020204" pitchFamily="34" charset="0"/>
                <a:cs typeface="Arial" panose="020B0604020202020204" pitchFamily="34" charset="0"/>
              </a:rPr>
              <a:t>Open to any eligible young person in a local area.</a:t>
            </a:r>
          </a:p>
          <a:p>
            <a:pPr marL="342900" indent="-342900">
              <a:spcBef>
                <a:spcPts val="600"/>
              </a:spcBef>
              <a:buFont typeface="Arial" panose="020B0604020202020204" pitchFamily="34" charset="0"/>
              <a:buChar char="•"/>
              <a:defRPr/>
            </a:pPr>
            <a:r>
              <a:rPr lang="en-US" sz="2000" dirty="0">
                <a:solidFill>
                  <a:srgbClr val="4E4F4F"/>
                </a:solidFill>
                <a:latin typeface="Arial" panose="020B0604020202020204" pitchFamily="34" charset="0"/>
                <a:cs typeface="Arial" panose="020B0604020202020204" pitchFamily="34" charset="0"/>
              </a:rPr>
              <a:t>Meets at a central location in the community like a community center, religious space or school.</a:t>
            </a:r>
          </a:p>
          <a:p>
            <a:pPr>
              <a:spcBef>
                <a:spcPts val="600"/>
              </a:spcBef>
              <a:defRPr/>
            </a:pPr>
            <a:r>
              <a:rPr lang="en-US" sz="2000" dirty="0">
                <a:solidFill>
                  <a:srgbClr val="4E4F4F"/>
                </a:solidFill>
                <a:latin typeface="Arial" panose="020B0604020202020204" pitchFamily="34" charset="0"/>
                <a:cs typeface="Arial" panose="020B0604020202020204" pitchFamily="34" charset="0"/>
              </a:rPr>
              <a:t> </a:t>
            </a:r>
          </a:p>
          <a:p>
            <a:pPr>
              <a:spcBef>
                <a:spcPts val="600"/>
              </a:spcBef>
              <a:defRPr/>
            </a:pPr>
            <a:r>
              <a:rPr lang="en-US" sz="2400" b="1" kern="0" dirty="0">
                <a:solidFill>
                  <a:srgbClr val="00AC69"/>
                </a:solidFill>
                <a:latin typeface="Arial" panose="020B0604020202020204" pitchFamily="34" charset="0"/>
                <a:cs typeface="Arial" panose="020B0604020202020204" pitchFamily="34" charset="0"/>
              </a:rPr>
              <a:t>School-based Leo club</a:t>
            </a:r>
            <a:endParaRPr lang="en-US" sz="2400" b="1" kern="0" dirty="0">
              <a:solidFill>
                <a:srgbClr val="00AC69"/>
              </a:solidFill>
              <a:highlight>
                <a:srgbClr val="C0C0C0"/>
              </a:highlight>
              <a:latin typeface="Arial" panose="020B0604020202020204" pitchFamily="34" charset="0"/>
              <a:cs typeface="Arial" panose="020B0604020202020204" pitchFamily="34" charset="0"/>
            </a:endParaRPr>
          </a:p>
          <a:p>
            <a:pPr marL="342900" indent="-342900">
              <a:spcBef>
                <a:spcPts val="600"/>
              </a:spcBef>
              <a:buFont typeface="Arial" pitchFamily="34" charset="0"/>
              <a:buChar char="•"/>
              <a:defRPr/>
            </a:pPr>
            <a:r>
              <a:rPr lang="en-US" sz="2000" dirty="0">
                <a:solidFill>
                  <a:srgbClr val="4E4F4F"/>
                </a:solidFill>
                <a:latin typeface="Arial" panose="020B0604020202020204" pitchFamily="34" charset="0"/>
                <a:cs typeface="Arial" panose="020B0604020202020204" pitchFamily="34" charset="0"/>
              </a:rPr>
              <a:t>Draws members from students of a local school.</a:t>
            </a:r>
          </a:p>
          <a:p>
            <a:pPr marL="342900" indent="-342900">
              <a:spcBef>
                <a:spcPts val="600"/>
              </a:spcBef>
              <a:buFont typeface="Arial" pitchFamily="34" charset="0"/>
              <a:buChar char="•"/>
              <a:defRPr/>
            </a:pPr>
            <a:r>
              <a:rPr lang="en-US" sz="2000" dirty="0">
                <a:solidFill>
                  <a:srgbClr val="4E4F4F"/>
                </a:solidFill>
                <a:latin typeface="Arial" panose="020B0604020202020204" pitchFamily="34" charset="0"/>
                <a:cs typeface="Arial" panose="020B0604020202020204" pitchFamily="34" charset="0"/>
              </a:rPr>
              <a:t>Works with a faculty advisor, who may or may not be a member of the sponsoring Lions club.</a:t>
            </a:r>
          </a:p>
          <a:p>
            <a:pPr marL="342900" indent="-342900">
              <a:spcBef>
                <a:spcPts val="600"/>
              </a:spcBef>
              <a:buFont typeface="Arial" pitchFamily="34" charset="0"/>
              <a:buChar char="•"/>
              <a:defRPr/>
            </a:pPr>
            <a:r>
              <a:rPr lang="en-US" sz="2000" dirty="0">
                <a:solidFill>
                  <a:srgbClr val="4E4F4F"/>
                </a:solidFill>
                <a:latin typeface="Arial" panose="020B0604020202020204" pitchFamily="34" charset="0"/>
                <a:cs typeface="Arial" panose="020B0604020202020204" pitchFamily="34" charset="0"/>
              </a:rPr>
              <a:t>Meets at school or determined space near the school.</a:t>
            </a:r>
          </a:p>
        </p:txBody>
      </p:sp>
      <p:pic>
        <p:nvPicPr>
          <p:cNvPr id="10" name="Picture 9">
            <a:extLst>
              <a:ext uri="{FF2B5EF4-FFF2-40B4-BE49-F238E27FC236}">
                <a16:creationId xmlns:a16="http://schemas.microsoft.com/office/drawing/2014/main" id="{08A85A00-EE04-D943-9ABC-F65F88572D00}"/>
              </a:ext>
            </a:extLst>
          </p:cNvPr>
          <p:cNvPicPr>
            <a:picLocks noChangeAspect="1"/>
          </p:cNvPicPr>
          <p:nvPr/>
        </p:nvPicPr>
        <p:blipFill>
          <a:blip r:embed="rId5"/>
          <a:stretch>
            <a:fillRect/>
          </a:stretch>
        </p:blipFill>
        <p:spPr>
          <a:xfrm>
            <a:off x="9404593" y="5568763"/>
            <a:ext cx="1326937" cy="663469"/>
          </a:xfrm>
          <a:prstGeom prst="rect">
            <a:avLst/>
          </a:prstGeom>
        </p:spPr>
      </p:pic>
      <p:pic>
        <p:nvPicPr>
          <p:cNvPr id="11" name="Picture 10">
            <a:extLst>
              <a:ext uri="{FF2B5EF4-FFF2-40B4-BE49-F238E27FC236}">
                <a16:creationId xmlns:a16="http://schemas.microsoft.com/office/drawing/2014/main" id="{F23B4E02-3C88-6541-9B25-8A734276D7AD}"/>
              </a:ext>
            </a:extLst>
          </p:cNvPr>
          <p:cNvPicPr>
            <a:picLocks noChangeAspect="1"/>
          </p:cNvPicPr>
          <p:nvPr/>
        </p:nvPicPr>
        <p:blipFill>
          <a:blip r:embed="rId6"/>
          <a:stretch>
            <a:fillRect/>
          </a:stretch>
        </p:blipFill>
        <p:spPr>
          <a:xfrm>
            <a:off x="681367" y="461922"/>
            <a:ext cx="1558206" cy="1558206"/>
          </a:xfrm>
          <a:prstGeom prst="rect">
            <a:avLst/>
          </a:prstGeom>
        </p:spPr>
      </p:pic>
    </p:spTree>
    <p:extLst>
      <p:ext uri="{BB962C8B-B14F-4D97-AF65-F5344CB8AC3E}">
        <p14:creationId xmlns:p14="http://schemas.microsoft.com/office/powerpoint/2010/main" val="993536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7D8F3676-5A3A-A04E-86C3-479AF63F5121}"/>
              </a:ext>
            </a:extLst>
          </p:cNvPr>
          <p:cNvPicPr>
            <a:picLocks noChangeAspect="1"/>
          </p:cNvPicPr>
          <p:nvPr/>
        </p:nvPicPr>
        <p:blipFill>
          <a:blip r:embed="rId3"/>
          <a:stretch>
            <a:fillRect/>
          </a:stretch>
        </p:blipFill>
        <p:spPr>
          <a:xfrm>
            <a:off x="0" y="0"/>
            <a:ext cx="12172208" cy="6858000"/>
          </a:xfrm>
          <a:prstGeom prst="rect">
            <a:avLst/>
          </a:prstGeom>
        </p:spPr>
      </p:pic>
      <p:sp>
        <p:nvSpPr>
          <p:cNvPr id="44" name="Page Number - Blue">
            <a:extLst>
              <a:ext uri="{FF2B5EF4-FFF2-40B4-BE49-F238E27FC236}">
                <a16:creationId xmlns:a16="http://schemas.microsoft.com/office/drawing/2014/main" id="{362D8FF9-7C88-9840-ADD7-5EA947433F25}"/>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11</a:t>
            </a:fld>
            <a:endParaRPr lang="en-US" sz="1000" dirty="0">
              <a:solidFill>
                <a:srgbClr val="00338D"/>
              </a:solidFill>
            </a:endParaRPr>
          </a:p>
        </p:txBody>
      </p:sp>
      <p:sp>
        <p:nvSpPr>
          <p:cNvPr id="2" name="TextBox 1">
            <a:extLst>
              <a:ext uri="{FF2B5EF4-FFF2-40B4-BE49-F238E27FC236}">
                <a16:creationId xmlns:a16="http://schemas.microsoft.com/office/drawing/2014/main" id="{848F00FF-2D96-479E-85DD-00A894EEB8BB}"/>
              </a:ext>
            </a:extLst>
          </p:cNvPr>
          <p:cNvSpPr txBox="1"/>
          <p:nvPr/>
        </p:nvSpPr>
        <p:spPr>
          <a:xfrm>
            <a:off x="1109164" y="1423741"/>
            <a:ext cx="8672526" cy="4524315"/>
          </a:xfrm>
          <a:prstGeom prst="rect">
            <a:avLst/>
          </a:prstGeom>
          <a:noFill/>
        </p:spPr>
        <p:txBody>
          <a:bodyPr wrap="square" rtlCol="0">
            <a:spAutoFit/>
          </a:bodyPr>
          <a:lstStyle/>
          <a:p>
            <a:r>
              <a:rPr lang="en-US" sz="2400" dirty="0">
                <a:solidFill>
                  <a:schemeClr val="bg1"/>
                </a:solidFill>
                <a:effectLst>
                  <a:glow>
                    <a:schemeClr val="bg1"/>
                  </a:glow>
                </a:effectLst>
                <a:latin typeface="Arial" panose="020B0604020202020204" pitchFamily="34" charset="0"/>
                <a:cs typeface="Arial" panose="020B0604020202020204" pitchFamily="34" charset="0"/>
              </a:rPr>
              <a:t>Important points from the module</a:t>
            </a:r>
          </a:p>
          <a:p>
            <a:pPr marL="342900" indent="-342900">
              <a:buFont typeface="Arial" panose="020B0604020202020204" pitchFamily="34" charset="0"/>
              <a:buChar char="•"/>
            </a:pPr>
            <a:r>
              <a:rPr lang="en-US" sz="2400" dirty="0">
                <a:solidFill>
                  <a:schemeClr val="bg1"/>
                </a:solidFill>
                <a:effectLst>
                  <a:glow>
                    <a:schemeClr val="bg1"/>
                  </a:glow>
                </a:effectLst>
                <a:latin typeface="Arial" panose="020B0604020202020204" pitchFamily="34" charset="0"/>
                <a:cs typeface="Arial" panose="020B0604020202020204" pitchFamily="34" charset="0"/>
              </a:rPr>
              <a:t>Leo club advisors act as a mentor, motivator, counselor, liaison and service role model. </a:t>
            </a:r>
          </a:p>
          <a:p>
            <a:pPr marL="342900" indent="-342900">
              <a:buFont typeface="Arial" panose="020B0604020202020204" pitchFamily="34" charset="0"/>
              <a:buChar char="•"/>
            </a:pPr>
            <a:r>
              <a:rPr lang="en-US" sz="2400" dirty="0">
                <a:solidFill>
                  <a:schemeClr val="bg1"/>
                </a:solidFill>
                <a:effectLst>
                  <a:glow>
                    <a:schemeClr val="bg1"/>
                  </a:glow>
                </a:effectLst>
                <a:latin typeface="Arial" panose="020B0604020202020204" pitchFamily="34" charset="0"/>
                <a:cs typeface="Arial" panose="020B0604020202020204" pitchFamily="34" charset="0"/>
              </a:rPr>
              <a:t>The way the Leo club advisor works with the club will depend on the type of club, the location and the Leos themselves.</a:t>
            </a:r>
          </a:p>
          <a:p>
            <a:pPr marL="342900" indent="-342900">
              <a:buFont typeface="Arial" panose="020B0604020202020204" pitchFamily="34" charset="0"/>
              <a:buChar char="•"/>
            </a:pPr>
            <a:endParaRPr lang="en-US" sz="2400" dirty="0">
              <a:solidFill>
                <a:schemeClr val="bg1"/>
              </a:solidFill>
              <a:effectLst>
                <a:glow>
                  <a:schemeClr val="bg1"/>
                </a:glow>
              </a:effectLst>
              <a:latin typeface="Arial" panose="020B0604020202020204" pitchFamily="34" charset="0"/>
              <a:cs typeface="Arial" panose="020B0604020202020204" pitchFamily="34" charset="0"/>
            </a:endParaRPr>
          </a:p>
          <a:p>
            <a:r>
              <a:rPr lang="en-US" sz="2400" dirty="0">
                <a:solidFill>
                  <a:schemeClr val="bg1"/>
                </a:solidFill>
                <a:effectLst>
                  <a:glow>
                    <a:schemeClr val="bg1"/>
                  </a:glow>
                </a:effectLst>
                <a:latin typeface="Arial" panose="020B0604020202020204" pitchFamily="34" charset="0"/>
                <a:cs typeface="Arial" panose="020B0604020202020204" pitchFamily="34" charset="0"/>
              </a:rPr>
              <a:t>End of module activity</a:t>
            </a:r>
          </a:p>
          <a:p>
            <a:pPr marL="342900" indent="-342900">
              <a:buFont typeface="Arial" panose="020B0604020202020204" pitchFamily="34" charset="0"/>
              <a:buChar char="•"/>
            </a:pPr>
            <a:r>
              <a:rPr lang="en-US" sz="2400" dirty="0">
                <a:solidFill>
                  <a:schemeClr val="bg1"/>
                </a:solidFill>
                <a:effectLst>
                  <a:glow>
                    <a:schemeClr val="bg1"/>
                  </a:glow>
                </a:effectLst>
                <a:latin typeface="Arial" panose="020B0604020202020204" pitchFamily="34" charset="0"/>
                <a:cs typeface="Arial" panose="020B0604020202020204" pitchFamily="34" charset="0"/>
              </a:rPr>
              <a:t>Create a blueprint for success as a Leo club advisor by developing a strategy based on your type of club, location and each of the five roles of a Leo club advisor into action.  </a:t>
            </a:r>
          </a:p>
          <a:p>
            <a:pPr marL="342900" indent="-342900">
              <a:buFont typeface="Arial" panose="020B0604020202020204" pitchFamily="34" charset="0"/>
              <a:buChar char="•"/>
            </a:pPr>
            <a:endParaRPr lang="en-US" sz="2400" dirty="0">
              <a:solidFill>
                <a:srgbClr val="616262"/>
              </a:solidFill>
              <a:latin typeface="Arial" panose="020B0604020202020204" pitchFamily="34" charset="0"/>
              <a:cs typeface="Arial" panose="020B0604020202020204" pitchFamily="34" charset="0"/>
            </a:endParaRPr>
          </a:p>
        </p:txBody>
      </p:sp>
      <p:sp>
        <p:nvSpPr>
          <p:cNvPr id="10" name="Text Placeholder 18">
            <a:extLst>
              <a:ext uri="{FF2B5EF4-FFF2-40B4-BE49-F238E27FC236}">
                <a16:creationId xmlns:a16="http://schemas.microsoft.com/office/drawing/2014/main" id="{37642B63-DF84-BF4F-A498-00702E42F473}"/>
              </a:ext>
            </a:extLst>
          </p:cNvPr>
          <p:cNvSpPr txBox="1">
            <a:spLocks/>
          </p:cNvSpPr>
          <p:nvPr/>
        </p:nvSpPr>
        <p:spPr>
          <a:xfrm>
            <a:off x="566923" y="431127"/>
            <a:ext cx="6097978" cy="85580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3200" kern="0" dirty="0">
                <a:solidFill>
                  <a:schemeClr val="bg1"/>
                </a:solidFill>
                <a:effectLst>
                  <a:glow>
                    <a:schemeClr val="bg1"/>
                  </a:glow>
                </a:effectLst>
              </a:rPr>
              <a:t>Summary</a:t>
            </a:r>
          </a:p>
        </p:txBody>
      </p:sp>
      <p:pic>
        <p:nvPicPr>
          <p:cNvPr id="11" name="Picture 10">
            <a:extLst>
              <a:ext uri="{FF2B5EF4-FFF2-40B4-BE49-F238E27FC236}">
                <a16:creationId xmlns:a16="http://schemas.microsoft.com/office/drawing/2014/main" id="{160A87CF-F851-324A-B445-26194A82D825}"/>
              </a:ext>
            </a:extLst>
          </p:cNvPr>
          <p:cNvPicPr>
            <a:picLocks noChangeAspect="1"/>
          </p:cNvPicPr>
          <p:nvPr/>
        </p:nvPicPr>
        <p:blipFill>
          <a:blip r:embed="rId4"/>
          <a:stretch>
            <a:fillRect/>
          </a:stretch>
        </p:blipFill>
        <p:spPr>
          <a:xfrm>
            <a:off x="2790826" y="527295"/>
            <a:ext cx="1326937" cy="663469"/>
          </a:xfrm>
          <a:prstGeom prst="rect">
            <a:avLst/>
          </a:prstGeom>
        </p:spPr>
      </p:pic>
    </p:spTree>
    <p:extLst>
      <p:ext uri="{BB962C8B-B14F-4D97-AF65-F5344CB8AC3E}">
        <p14:creationId xmlns:p14="http://schemas.microsoft.com/office/powerpoint/2010/main" val="16643568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Background - Solid">
            <a:extLst>
              <a:ext uri="{FF2B5EF4-FFF2-40B4-BE49-F238E27FC236}">
                <a16:creationId xmlns:a16="http://schemas.microsoft.com/office/drawing/2014/main" id="{8328F559-8FF5-6040-8126-7A383475992C}"/>
              </a:ext>
            </a:extLst>
          </p:cNvPr>
          <p:cNvSpPr/>
          <p:nvPr/>
        </p:nvSpPr>
        <p:spPr>
          <a:xfrm>
            <a:off x="-71222"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sp>
        <p:nvSpPr>
          <p:cNvPr id="30" name="Background - Solid">
            <a:extLst>
              <a:ext uri="{FF2B5EF4-FFF2-40B4-BE49-F238E27FC236}">
                <a16:creationId xmlns:a16="http://schemas.microsoft.com/office/drawing/2014/main" id="{35426377-3C67-E340-9178-35579BC02071}"/>
              </a:ext>
            </a:extLst>
          </p:cNvPr>
          <p:cNvSpPr/>
          <p:nvPr/>
        </p:nvSpPr>
        <p:spPr>
          <a:xfrm>
            <a:off x="0" y="0"/>
            <a:ext cx="305919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sp>
        <p:nvSpPr>
          <p:cNvPr id="12" name="Page Number - Blue">
            <a:extLst>
              <a:ext uri="{FF2B5EF4-FFF2-40B4-BE49-F238E27FC236}">
                <a16:creationId xmlns:a16="http://schemas.microsoft.com/office/drawing/2014/main" id="{9EF8C11C-B97D-B04F-8EC2-671F9B1B84DF}"/>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latin typeface="Arial" panose="020B0604020202020204" pitchFamily="34" charset="0"/>
                <a:cs typeface="Arial" panose="020B0604020202020204" pitchFamily="34" charset="0"/>
              </a:rPr>
              <a:pPr eaLnBrk="0" hangingPunct="0">
                <a:spcBef>
                  <a:spcPct val="50000"/>
                </a:spcBef>
                <a:defRPr/>
              </a:pPr>
              <a:t>2</a:t>
            </a:fld>
            <a:endParaRPr lang="en-US" sz="1000" dirty="0">
              <a:solidFill>
                <a:srgbClr val="55565A"/>
              </a:solidFill>
              <a:latin typeface="Arial" panose="020B0604020202020204" pitchFamily="34" charset="0"/>
              <a:cs typeface="Arial" panose="020B0604020202020204" pitchFamily="34" charset="0"/>
            </a:endParaRPr>
          </a:p>
        </p:txBody>
      </p:sp>
      <p:grpSp>
        <p:nvGrpSpPr>
          <p:cNvPr id="11" name="Group 10">
            <a:extLst>
              <a:ext uri="{FF2B5EF4-FFF2-40B4-BE49-F238E27FC236}">
                <a16:creationId xmlns:a16="http://schemas.microsoft.com/office/drawing/2014/main" id="{B49DC86A-388D-1944-89D9-316D63D39A00}"/>
              </a:ext>
            </a:extLst>
          </p:cNvPr>
          <p:cNvGrpSpPr/>
          <p:nvPr/>
        </p:nvGrpSpPr>
        <p:grpSpPr>
          <a:xfrm>
            <a:off x="6024778" y="1626331"/>
            <a:ext cx="5320880" cy="3333280"/>
            <a:chOff x="4739767" y="1033790"/>
            <a:chExt cx="8240314" cy="3333280"/>
          </a:xfrm>
        </p:grpSpPr>
        <p:sp>
          <p:nvSpPr>
            <p:cNvPr id="14" name="TextBox 13">
              <a:extLst>
                <a:ext uri="{FF2B5EF4-FFF2-40B4-BE49-F238E27FC236}">
                  <a16:creationId xmlns:a16="http://schemas.microsoft.com/office/drawing/2014/main" id="{36A55C21-6A6A-DA41-8784-578005CA4461}"/>
                </a:ext>
              </a:extLst>
            </p:cNvPr>
            <p:cNvSpPr txBox="1"/>
            <p:nvPr/>
          </p:nvSpPr>
          <p:spPr>
            <a:xfrm>
              <a:off x="4739767" y="1033790"/>
              <a:ext cx="7430711" cy="400110"/>
            </a:xfrm>
            <a:prstGeom prst="rect">
              <a:avLst/>
            </a:prstGeom>
            <a:noFill/>
          </p:spPr>
          <p:txBody>
            <a:bodyPr wrap="none" rtlCol="0">
              <a:spAutoFit/>
            </a:bodyPr>
            <a:lstStyle/>
            <a:p>
              <a:r>
                <a:rPr lang="en-US" sz="2000" b="1" dirty="0">
                  <a:solidFill>
                    <a:srgbClr val="407CCA"/>
                  </a:solidFill>
                  <a:latin typeface="Arial" panose="020B0604020202020204" pitchFamily="34" charset="0"/>
                  <a:cs typeface="Arial" panose="020B0604020202020204" pitchFamily="34" charset="0"/>
                </a:rPr>
                <a:t>Module 1 </a:t>
              </a:r>
              <a:r>
                <a:rPr lang="en-US" sz="2000" dirty="0">
                  <a:solidFill>
                    <a:srgbClr val="EBB700"/>
                  </a:solidFill>
                  <a:latin typeface="Arial" panose="020B0604020202020204" pitchFamily="34" charset="0"/>
                  <a:cs typeface="Arial" panose="020B0604020202020204" pitchFamily="34" charset="0"/>
                </a:rPr>
                <a:t>//</a:t>
              </a:r>
              <a:r>
                <a:rPr lang="en-US" sz="2000" dirty="0">
                  <a:solidFill>
                    <a:srgbClr val="55565A"/>
                  </a:solidFill>
                  <a:latin typeface="Arial" panose="020B0604020202020204" pitchFamily="34" charset="0"/>
                  <a:cs typeface="Arial" panose="020B0604020202020204" pitchFamily="34" charset="0"/>
                </a:rPr>
                <a:t> Leo Club Program Overview</a:t>
              </a:r>
            </a:p>
          </p:txBody>
        </p:sp>
        <p:sp>
          <p:nvSpPr>
            <p:cNvPr id="16" name="TextBox 15">
              <a:extLst>
                <a:ext uri="{FF2B5EF4-FFF2-40B4-BE49-F238E27FC236}">
                  <a16:creationId xmlns:a16="http://schemas.microsoft.com/office/drawing/2014/main" id="{BCBB37C5-3F62-5E4F-926B-3D99B4E6B4CD}"/>
                </a:ext>
              </a:extLst>
            </p:cNvPr>
            <p:cNvSpPr txBox="1"/>
            <p:nvPr/>
          </p:nvSpPr>
          <p:spPr>
            <a:xfrm>
              <a:off x="4739767" y="1800217"/>
              <a:ext cx="8240314" cy="400110"/>
            </a:xfrm>
            <a:prstGeom prst="rect">
              <a:avLst/>
            </a:prstGeom>
            <a:noFill/>
          </p:spPr>
          <p:txBody>
            <a:bodyPr wrap="none" rtlCol="0">
              <a:spAutoFit/>
            </a:bodyPr>
            <a:lstStyle/>
            <a:p>
              <a:r>
                <a:rPr lang="en-US" sz="2000" b="1" dirty="0">
                  <a:solidFill>
                    <a:srgbClr val="407CCA"/>
                  </a:solidFill>
                  <a:latin typeface="Arial" panose="020B0604020202020204" pitchFamily="34" charset="0"/>
                  <a:cs typeface="Arial" panose="020B0604020202020204" pitchFamily="34" charset="0"/>
                </a:rPr>
                <a:t>Module 2 </a:t>
              </a:r>
              <a:r>
                <a:rPr lang="en-US" sz="2000" dirty="0">
                  <a:solidFill>
                    <a:srgbClr val="EBB700"/>
                  </a:solidFill>
                  <a:latin typeface="Arial" panose="020B0604020202020204" pitchFamily="34" charset="0"/>
                  <a:cs typeface="Arial" panose="020B0604020202020204" pitchFamily="34" charset="0"/>
                </a:rPr>
                <a:t>// </a:t>
              </a:r>
              <a:r>
                <a:rPr lang="en-US" sz="2000" dirty="0">
                  <a:solidFill>
                    <a:srgbClr val="55565A"/>
                  </a:solidFill>
                  <a:latin typeface="Arial" panose="020B0604020202020204" pitchFamily="34" charset="0"/>
                  <a:cs typeface="Arial" panose="020B0604020202020204" pitchFamily="34" charset="0"/>
                </a:rPr>
                <a:t>The Role of the Leo Club Advisor</a:t>
              </a:r>
            </a:p>
          </p:txBody>
        </p:sp>
        <p:sp>
          <p:nvSpPr>
            <p:cNvPr id="18" name="TextBox 17">
              <a:extLst>
                <a:ext uri="{FF2B5EF4-FFF2-40B4-BE49-F238E27FC236}">
                  <a16:creationId xmlns:a16="http://schemas.microsoft.com/office/drawing/2014/main" id="{863A6554-1985-5146-BEE0-C53FBAD75EF8}"/>
                </a:ext>
              </a:extLst>
            </p:cNvPr>
            <p:cNvSpPr txBox="1"/>
            <p:nvPr/>
          </p:nvSpPr>
          <p:spPr>
            <a:xfrm>
              <a:off x="4739767" y="2549140"/>
              <a:ext cx="6639181" cy="400110"/>
            </a:xfrm>
            <a:prstGeom prst="rect">
              <a:avLst/>
            </a:prstGeom>
            <a:noFill/>
          </p:spPr>
          <p:txBody>
            <a:bodyPr wrap="none" rtlCol="0">
              <a:spAutoFit/>
            </a:bodyPr>
            <a:lstStyle/>
            <a:p>
              <a:r>
                <a:rPr lang="en-US" sz="2000" b="1" dirty="0">
                  <a:solidFill>
                    <a:srgbClr val="407CCA"/>
                  </a:solidFill>
                  <a:latin typeface="Arial" panose="020B0604020202020204" pitchFamily="34" charset="0"/>
                  <a:cs typeface="Arial" panose="020B0604020202020204" pitchFamily="34" charset="0"/>
                </a:rPr>
                <a:t>Module 3 </a:t>
              </a:r>
              <a:r>
                <a:rPr lang="en-US" sz="2000" dirty="0">
                  <a:solidFill>
                    <a:srgbClr val="EBB700"/>
                  </a:solidFill>
                  <a:latin typeface="Arial" panose="020B0604020202020204" pitchFamily="34" charset="0"/>
                  <a:cs typeface="Arial" panose="020B0604020202020204" pitchFamily="34" charset="0"/>
                </a:rPr>
                <a:t>// </a:t>
              </a:r>
              <a:r>
                <a:rPr lang="en-US" sz="2000" dirty="0">
                  <a:solidFill>
                    <a:srgbClr val="55565A"/>
                  </a:solidFill>
                  <a:latin typeface="Arial" panose="020B0604020202020204" pitchFamily="34" charset="0"/>
                  <a:cs typeface="Arial" panose="020B0604020202020204" pitchFamily="34" charset="0"/>
                </a:rPr>
                <a:t>Leo Club Administration</a:t>
              </a:r>
            </a:p>
          </p:txBody>
        </p:sp>
        <p:sp>
          <p:nvSpPr>
            <p:cNvPr id="22" name="TextBox 21">
              <a:extLst>
                <a:ext uri="{FF2B5EF4-FFF2-40B4-BE49-F238E27FC236}">
                  <a16:creationId xmlns:a16="http://schemas.microsoft.com/office/drawing/2014/main" id="{C44A5C79-559A-1643-928C-176389754B6A}"/>
                </a:ext>
              </a:extLst>
            </p:cNvPr>
            <p:cNvSpPr txBox="1"/>
            <p:nvPr/>
          </p:nvSpPr>
          <p:spPr>
            <a:xfrm>
              <a:off x="4739767" y="3218037"/>
              <a:ext cx="7674000" cy="400110"/>
            </a:xfrm>
            <a:prstGeom prst="rect">
              <a:avLst/>
            </a:prstGeom>
            <a:noFill/>
          </p:spPr>
          <p:txBody>
            <a:bodyPr wrap="none" rtlCol="0">
              <a:spAutoFit/>
            </a:bodyPr>
            <a:lstStyle/>
            <a:p>
              <a:r>
                <a:rPr lang="en-US" sz="2000" b="1" dirty="0">
                  <a:solidFill>
                    <a:srgbClr val="407CCA"/>
                  </a:solidFill>
                  <a:latin typeface="Arial" panose="020B0604020202020204" pitchFamily="34" charset="0"/>
                  <a:cs typeface="Arial" panose="020B0604020202020204" pitchFamily="34" charset="0"/>
                </a:rPr>
                <a:t>Module 4 </a:t>
              </a:r>
              <a:r>
                <a:rPr lang="en-US" sz="2000" dirty="0">
                  <a:solidFill>
                    <a:srgbClr val="EBB700"/>
                  </a:solidFill>
                  <a:latin typeface="Arial" panose="020B0604020202020204" pitchFamily="34" charset="0"/>
                  <a:cs typeface="Arial" panose="020B0604020202020204" pitchFamily="34" charset="0"/>
                </a:rPr>
                <a:t>// </a:t>
              </a:r>
              <a:r>
                <a:rPr lang="en-US" sz="2000" dirty="0">
                  <a:solidFill>
                    <a:srgbClr val="55565A"/>
                  </a:solidFill>
                  <a:latin typeface="Arial" panose="020B0604020202020204" pitchFamily="34" charset="0"/>
                  <a:cs typeface="Arial" panose="020B0604020202020204" pitchFamily="34" charset="0"/>
                </a:rPr>
                <a:t>Leo Club Program Resources</a:t>
              </a:r>
            </a:p>
          </p:txBody>
        </p:sp>
        <p:sp>
          <p:nvSpPr>
            <p:cNvPr id="23" name="TextBox 22">
              <a:extLst>
                <a:ext uri="{FF2B5EF4-FFF2-40B4-BE49-F238E27FC236}">
                  <a16:creationId xmlns:a16="http://schemas.microsoft.com/office/drawing/2014/main" id="{3DA2704B-6BC1-D440-8030-6A1385E82769}"/>
                </a:ext>
              </a:extLst>
            </p:cNvPr>
            <p:cNvSpPr txBox="1"/>
            <p:nvPr/>
          </p:nvSpPr>
          <p:spPr>
            <a:xfrm>
              <a:off x="4739767" y="3966960"/>
              <a:ext cx="7625738" cy="400110"/>
            </a:xfrm>
            <a:prstGeom prst="rect">
              <a:avLst/>
            </a:prstGeom>
            <a:noFill/>
          </p:spPr>
          <p:txBody>
            <a:bodyPr wrap="none" rtlCol="0">
              <a:spAutoFit/>
            </a:bodyPr>
            <a:lstStyle/>
            <a:p>
              <a:r>
                <a:rPr lang="en-US" sz="2000" b="1" dirty="0">
                  <a:solidFill>
                    <a:srgbClr val="407CCA"/>
                  </a:solidFill>
                  <a:latin typeface="Arial" panose="020B0604020202020204" pitchFamily="34" charset="0"/>
                  <a:cs typeface="Arial" panose="020B0604020202020204" pitchFamily="34" charset="0"/>
                </a:rPr>
                <a:t>Module 5 </a:t>
              </a:r>
              <a:r>
                <a:rPr lang="en-US" sz="2000" dirty="0">
                  <a:solidFill>
                    <a:srgbClr val="EBB700"/>
                  </a:solidFill>
                  <a:latin typeface="Arial" panose="020B0604020202020204" pitchFamily="34" charset="0"/>
                  <a:cs typeface="Arial" panose="020B0604020202020204" pitchFamily="34" charset="0"/>
                </a:rPr>
                <a:t>// </a:t>
              </a:r>
              <a:r>
                <a:rPr lang="en-US" sz="2000" dirty="0">
                  <a:solidFill>
                    <a:srgbClr val="4E4F4F"/>
                  </a:solidFill>
                  <a:latin typeface="Arial"/>
                  <a:cs typeface="Arial"/>
                </a:rPr>
                <a:t>W</a:t>
              </a:r>
              <a:r>
                <a:rPr lang="en-US" sz="2000" dirty="0">
                  <a:solidFill>
                    <a:srgbClr val="55565A"/>
                  </a:solidFill>
                  <a:latin typeface="Arial"/>
                  <a:cs typeface="Arial"/>
                </a:rPr>
                <a:t>orking with Younger People</a:t>
              </a:r>
              <a:endParaRPr lang="en-US" sz="2000" dirty="0">
                <a:solidFill>
                  <a:srgbClr val="55565A"/>
                </a:solidFill>
                <a:latin typeface="Arial" panose="020B0604020202020204" pitchFamily="34" charset="0"/>
                <a:cs typeface="Arial" panose="020B0604020202020204" pitchFamily="34" charset="0"/>
              </a:endParaRPr>
            </a:p>
          </p:txBody>
        </p:sp>
      </p:grpSp>
      <p:pic>
        <p:nvPicPr>
          <p:cNvPr id="33" name="Picture 32">
            <a:extLst>
              <a:ext uri="{FF2B5EF4-FFF2-40B4-BE49-F238E27FC236}">
                <a16:creationId xmlns:a16="http://schemas.microsoft.com/office/drawing/2014/main" id="{36A9576F-B595-E340-971A-0FF79C4EF50B}"/>
              </a:ext>
            </a:extLst>
          </p:cNvPr>
          <p:cNvPicPr>
            <a:picLocks noChangeAspect="1"/>
          </p:cNvPicPr>
          <p:nvPr/>
        </p:nvPicPr>
        <p:blipFill rotWithShape="1">
          <a:blip r:embed="rId3"/>
          <a:srcRect l="15744" b="4901"/>
          <a:stretch/>
        </p:blipFill>
        <p:spPr>
          <a:xfrm rot="10800000">
            <a:off x="11200107" y="-2473"/>
            <a:ext cx="991893" cy="1679305"/>
          </a:xfrm>
          <a:prstGeom prst="rect">
            <a:avLst/>
          </a:prstGeom>
        </p:spPr>
      </p:pic>
      <p:pic>
        <p:nvPicPr>
          <p:cNvPr id="17" name="Picture 16">
            <a:extLst>
              <a:ext uri="{FF2B5EF4-FFF2-40B4-BE49-F238E27FC236}">
                <a16:creationId xmlns:a16="http://schemas.microsoft.com/office/drawing/2014/main" id="{743D5647-19F5-7A4A-BA0A-308A65905795}"/>
              </a:ext>
            </a:extLst>
          </p:cNvPr>
          <p:cNvPicPr>
            <a:picLocks noChangeAspect="1"/>
          </p:cNvPicPr>
          <p:nvPr/>
        </p:nvPicPr>
        <p:blipFill rotWithShape="1">
          <a:blip r:embed="rId4"/>
          <a:srcRect l="16488" t="6778" r="50870" b="51086"/>
          <a:stretch/>
        </p:blipFill>
        <p:spPr>
          <a:xfrm rot="10800000">
            <a:off x="3017303" y="-2473"/>
            <a:ext cx="3541853" cy="6858002"/>
          </a:xfrm>
          <a:prstGeom prst="rect">
            <a:avLst/>
          </a:prstGeom>
        </p:spPr>
      </p:pic>
      <p:sp>
        <p:nvSpPr>
          <p:cNvPr id="25" name="Large #">
            <a:extLst>
              <a:ext uri="{FF2B5EF4-FFF2-40B4-BE49-F238E27FC236}">
                <a16:creationId xmlns:a16="http://schemas.microsoft.com/office/drawing/2014/main" id="{2E20D425-63F8-344E-9EAF-9DA816EF30EC}"/>
              </a:ext>
            </a:extLst>
          </p:cNvPr>
          <p:cNvSpPr txBox="1"/>
          <p:nvPr/>
        </p:nvSpPr>
        <p:spPr>
          <a:xfrm>
            <a:off x="193492" y="2804731"/>
            <a:ext cx="4119992" cy="1054391"/>
          </a:xfrm>
          <a:prstGeom prst="rect">
            <a:avLst/>
          </a:prstGeom>
          <a:noFill/>
        </p:spPr>
        <p:txBody>
          <a:bodyPr wrap="square" rtlCol="0" anchor="b">
            <a:spAutoFit/>
          </a:bodyPr>
          <a:lstStyle/>
          <a:p>
            <a:pPr algn="ctr">
              <a:lnSpc>
                <a:spcPts val="8000"/>
              </a:lnSpc>
            </a:pPr>
            <a:r>
              <a:rPr lang="en-US" sz="6000" b="1" dirty="0">
                <a:solidFill>
                  <a:schemeClr val="bg1"/>
                </a:solidFill>
                <a:latin typeface="Arial Black" panose="020B0604020202020204" pitchFamily="34" charset="0"/>
                <a:ea typeface="Arial" charset="0"/>
                <a:cs typeface="Arial Black" panose="020B0604020202020204" pitchFamily="34" charset="0"/>
              </a:rPr>
              <a:t>Modules</a:t>
            </a:r>
          </a:p>
        </p:txBody>
      </p:sp>
      <p:pic>
        <p:nvPicPr>
          <p:cNvPr id="15" name="Picture 14">
            <a:extLst>
              <a:ext uri="{FF2B5EF4-FFF2-40B4-BE49-F238E27FC236}">
                <a16:creationId xmlns:a16="http://schemas.microsoft.com/office/drawing/2014/main" id="{45F42314-E718-C64F-9A80-BF5DBEE092F8}"/>
              </a:ext>
            </a:extLst>
          </p:cNvPr>
          <p:cNvPicPr>
            <a:picLocks noChangeAspect="1"/>
          </p:cNvPicPr>
          <p:nvPr/>
        </p:nvPicPr>
        <p:blipFill>
          <a:blip r:embed="rId5"/>
          <a:stretch>
            <a:fillRect/>
          </a:stretch>
        </p:blipFill>
        <p:spPr>
          <a:xfrm>
            <a:off x="2795155" y="3859122"/>
            <a:ext cx="1188293" cy="594146"/>
          </a:xfrm>
          <a:prstGeom prst="rect">
            <a:avLst/>
          </a:prstGeom>
        </p:spPr>
      </p:pic>
      <p:sp>
        <p:nvSpPr>
          <p:cNvPr id="2" name="TextBox 1">
            <a:extLst>
              <a:ext uri="{FF2B5EF4-FFF2-40B4-BE49-F238E27FC236}">
                <a16:creationId xmlns:a16="http://schemas.microsoft.com/office/drawing/2014/main" id="{46AAC5AF-67B0-EE77-69DE-6EDE73E84D2C}"/>
              </a:ext>
            </a:extLst>
          </p:cNvPr>
          <p:cNvSpPr txBox="1"/>
          <p:nvPr/>
        </p:nvSpPr>
        <p:spPr>
          <a:xfrm>
            <a:off x="6024778" y="5308424"/>
            <a:ext cx="5141151" cy="400110"/>
          </a:xfrm>
          <a:prstGeom prst="rect">
            <a:avLst/>
          </a:prstGeom>
          <a:noFill/>
        </p:spPr>
        <p:txBody>
          <a:bodyPr wrap="none" lIns="91440" tIns="45720" rIns="91440" bIns="45720" rtlCol="0" anchor="t">
            <a:spAutoFit/>
          </a:bodyPr>
          <a:lstStyle/>
          <a:p>
            <a:r>
              <a:rPr lang="en-US" sz="2000" b="1" dirty="0">
                <a:solidFill>
                  <a:srgbClr val="407CCA"/>
                </a:solidFill>
                <a:latin typeface="Arial"/>
                <a:cs typeface="Arial"/>
              </a:rPr>
              <a:t>Module 6 </a:t>
            </a:r>
            <a:r>
              <a:rPr lang="en-US" sz="2000" dirty="0">
                <a:solidFill>
                  <a:srgbClr val="EBB700"/>
                </a:solidFill>
                <a:latin typeface="Arial"/>
                <a:cs typeface="Arial"/>
              </a:rPr>
              <a:t>// </a:t>
            </a:r>
            <a:r>
              <a:rPr lang="en-US" sz="2000" dirty="0">
                <a:solidFill>
                  <a:srgbClr val="55565A"/>
                </a:solidFill>
                <a:latin typeface="Arial" panose="020B0604020202020204" pitchFamily="34" charset="0"/>
                <a:cs typeface="Arial" panose="020B0604020202020204" pitchFamily="34" charset="0"/>
              </a:rPr>
              <a:t>Continuing the Service Journey</a:t>
            </a:r>
            <a:endParaRPr lang="en-US" sz="2000" dirty="0">
              <a:solidFill>
                <a:srgbClr val="55565A"/>
              </a:solidFill>
              <a:latin typeface="Arial"/>
              <a:cs typeface="Arial"/>
            </a:endParaRPr>
          </a:p>
        </p:txBody>
      </p:sp>
    </p:spTree>
    <p:extLst>
      <p:ext uri="{BB962C8B-B14F-4D97-AF65-F5344CB8AC3E}">
        <p14:creationId xmlns:p14="http://schemas.microsoft.com/office/powerpoint/2010/main" val="6088289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5" name="Picture 4">
            <a:extLst>
              <a:ext uri="{FF2B5EF4-FFF2-40B4-BE49-F238E27FC236}">
                <a16:creationId xmlns:a16="http://schemas.microsoft.com/office/drawing/2014/main" id="{63615F89-6ED4-014E-BAF1-EAF400E5FB06}"/>
              </a:ext>
            </a:extLst>
          </p:cNvPr>
          <p:cNvPicPr>
            <a:picLocks noChangeAspect="1"/>
          </p:cNvPicPr>
          <p:nvPr/>
        </p:nvPicPr>
        <p:blipFill rotWithShape="1">
          <a:blip r:embed="rId3"/>
          <a:srcRect l="50576" t="38725" r="13273" b="18858"/>
          <a:stretch/>
        </p:blipFill>
        <p:spPr>
          <a:xfrm>
            <a:off x="-8627" y="-4"/>
            <a:ext cx="3896559" cy="6858004"/>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dirty="0">
              <a:solidFill>
                <a:schemeClr val="bg1"/>
              </a:solidFill>
            </a:endParaRPr>
          </a:p>
        </p:txBody>
      </p:sp>
      <p:pic>
        <p:nvPicPr>
          <p:cNvPr id="8" name="Picture 7">
            <a:extLst>
              <a:ext uri="{FF2B5EF4-FFF2-40B4-BE49-F238E27FC236}">
                <a16:creationId xmlns:a16="http://schemas.microsoft.com/office/drawing/2014/main" id="{53CA8ABF-F451-834E-959B-CB6351D33432}"/>
              </a:ext>
            </a:extLst>
          </p:cNvPr>
          <p:cNvPicPr>
            <a:picLocks noChangeAspect="1"/>
          </p:cNvPicPr>
          <p:nvPr/>
        </p:nvPicPr>
        <p:blipFill rotWithShape="1">
          <a:blip r:embed="rId4"/>
          <a:srcRect l="8882" t="39439" r="65220" b="6057"/>
          <a:stretch/>
        </p:blipFill>
        <p:spPr>
          <a:xfrm>
            <a:off x="10873688" y="2669027"/>
            <a:ext cx="1326938" cy="4188974"/>
          </a:xfrm>
          <a:prstGeom prst="rect">
            <a:avLst/>
          </a:prstGeom>
        </p:spPr>
      </p:pic>
      <p:sp>
        <p:nvSpPr>
          <p:cNvPr id="11" name="Headline">
            <a:extLst>
              <a:ext uri="{FF2B5EF4-FFF2-40B4-BE49-F238E27FC236}">
                <a16:creationId xmlns:a16="http://schemas.microsoft.com/office/drawing/2014/main" id="{622FE577-F779-D749-832E-E2BF2D349C8C}"/>
              </a:ext>
            </a:extLst>
          </p:cNvPr>
          <p:cNvSpPr txBox="1">
            <a:spLocks/>
          </p:cNvSpPr>
          <p:nvPr/>
        </p:nvSpPr>
        <p:spPr>
          <a:xfrm>
            <a:off x="4053799" y="2555481"/>
            <a:ext cx="7275095" cy="1679305"/>
          </a:xfrm>
          <a:prstGeom prst="rect">
            <a:avLst/>
          </a:prstGeom>
        </p:spPr>
        <p:txBody>
          <a:bodyPr anchor="t" anchorCtr="0"/>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spcBef>
                <a:spcPts val="0"/>
              </a:spcBef>
            </a:pPr>
            <a:r>
              <a:rPr lang="en-US" sz="6000" kern="0" dirty="0">
                <a:latin typeface="Arial Black" panose="020B0604020202020204" pitchFamily="34" charset="0"/>
                <a:cs typeface="Arial Black" panose="020B0604020202020204" pitchFamily="34" charset="0"/>
              </a:rPr>
              <a:t>Module 2</a:t>
            </a:r>
          </a:p>
          <a:p>
            <a:pPr>
              <a:spcBef>
                <a:spcPts val="0"/>
              </a:spcBef>
            </a:pPr>
            <a:r>
              <a:rPr lang="en-US" sz="4000" b="0" kern="0" dirty="0"/>
              <a:t>Role of Leo Club Advisor</a:t>
            </a:r>
          </a:p>
        </p:txBody>
      </p:sp>
      <p:pic>
        <p:nvPicPr>
          <p:cNvPr id="12" name="Picture 11">
            <a:extLst>
              <a:ext uri="{FF2B5EF4-FFF2-40B4-BE49-F238E27FC236}">
                <a16:creationId xmlns:a16="http://schemas.microsoft.com/office/drawing/2014/main" id="{21B0CCCA-29CE-7247-A64B-38AF184170DC}"/>
              </a:ext>
            </a:extLst>
          </p:cNvPr>
          <p:cNvPicPr>
            <a:picLocks noChangeAspect="1"/>
          </p:cNvPicPr>
          <p:nvPr/>
        </p:nvPicPr>
        <p:blipFill>
          <a:blip r:embed="rId5"/>
          <a:stretch>
            <a:fillRect/>
          </a:stretch>
        </p:blipFill>
        <p:spPr>
          <a:xfrm>
            <a:off x="9215017" y="5862797"/>
            <a:ext cx="1326937" cy="663469"/>
          </a:xfrm>
          <a:prstGeom prst="rect">
            <a:avLst/>
          </a:prstGeom>
        </p:spPr>
      </p:pic>
      <p:pic>
        <p:nvPicPr>
          <p:cNvPr id="14" name="Picture 13">
            <a:extLst>
              <a:ext uri="{FF2B5EF4-FFF2-40B4-BE49-F238E27FC236}">
                <a16:creationId xmlns:a16="http://schemas.microsoft.com/office/drawing/2014/main" id="{8C43F6E3-7FBB-F54B-B7C7-F2CB2E0AF859}"/>
              </a:ext>
            </a:extLst>
          </p:cNvPr>
          <p:cNvPicPr>
            <a:picLocks noChangeAspect="1"/>
          </p:cNvPicPr>
          <p:nvPr/>
        </p:nvPicPr>
        <p:blipFill>
          <a:blip r:embed="rId6"/>
          <a:stretch>
            <a:fillRect/>
          </a:stretch>
        </p:blipFill>
        <p:spPr>
          <a:xfrm>
            <a:off x="1608668" y="2422605"/>
            <a:ext cx="2113397" cy="2113397"/>
          </a:xfrm>
          <a:prstGeom prst="rect">
            <a:avLst/>
          </a:prstGeom>
        </p:spPr>
      </p:pic>
    </p:spTree>
    <p:extLst>
      <p:ext uri="{BB962C8B-B14F-4D97-AF65-F5344CB8AC3E}">
        <p14:creationId xmlns:p14="http://schemas.microsoft.com/office/powerpoint/2010/main" val="9153137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Background - Solid">
            <a:extLst>
              <a:ext uri="{FF2B5EF4-FFF2-40B4-BE49-F238E27FC236}">
                <a16:creationId xmlns:a16="http://schemas.microsoft.com/office/drawing/2014/main" id="{01E102B9-E19F-FA49-8E1B-6B0514BCBF3A}"/>
              </a:ext>
            </a:extLst>
          </p:cNvPr>
          <p:cNvSpPr/>
          <p:nvPr/>
        </p:nvSpPr>
        <p:spPr>
          <a:xfrm>
            <a:off x="4768936" y="28166"/>
            <a:ext cx="7467600" cy="6840229"/>
          </a:xfrm>
          <a:prstGeom prst="rect">
            <a:avLst/>
          </a:prstGeom>
          <a:solidFill>
            <a:srgbClr val="407CCA"/>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latin typeface="Arial" panose="020B0604020202020204" pitchFamily="34" charset="0"/>
              <a:cs typeface="Arial" panose="020B0604020202020204" pitchFamily="34" charset="0"/>
            </a:endParaRPr>
          </a:p>
        </p:txBody>
      </p:sp>
      <p:pic>
        <p:nvPicPr>
          <p:cNvPr id="13" name="Picture 12">
            <a:extLst>
              <a:ext uri="{FF2B5EF4-FFF2-40B4-BE49-F238E27FC236}">
                <a16:creationId xmlns:a16="http://schemas.microsoft.com/office/drawing/2014/main" id="{584877D5-0D59-9440-A546-C529D37C4FD4}"/>
              </a:ext>
            </a:extLst>
          </p:cNvPr>
          <p:cNvPicPr>
            <a:picLocks noChangeAspect="1"/>
          </p:cNvPicPr>
          <p:nvPr/>
        </p:nvPicPr>
        <p:blipFill rotWithShape="1">
          <a:blip r:embed="rId3"/>
          <a:srcRect l="20695" t="148" r="33151" b="-148"/>
          <a:stretch/>
        </p:blipFill>
        <p:spPr>
          <a:xfrm>
            <a:off x="32285" y="12701"/>
            <a:ext cx="4736651" cy="6850368"/>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dirty="0">
              <a:solidFill>
                <a:schemeClr val="bg1"/>
              </a:solidFill>
            </a:endParaRPr>
          </a:p>
        </p:txBody>
      </p:sp>
      <p:sp>
        <p:nvSpPr>
          <p:cNvPr id="12" name="Body Copy">
            <a:extLst>
              <a:ext uri="{FF2B5EF4-FFF2-40B4-BE49-F238E27FC236}">
                <a16:creationId xmlns:a16="http://schemas.microsoft.com/office/drawing/2014/main" id="{1C1157C8-D7B3-C345-97FB-8F582BC43D0E}"/>
              </a:ext>
            </a:extLst>
          </p:cNvPr>
          <p:cNvSpPr txBox="1">
            <a:spLocks/>
          </p:cNvSpPr>
          <p:nvPr/>
        </p:nvSpPr>
        <p:spPr>
          <a:xfrm>
            <a:off x="2324749" y="1482330"/>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endParaRPr lang="en-US" sz="1800" kern="0" dirty="0">
              <a:solidFill>
                <a:srgbClr val="55565A"/>
              </a:solidFill>
            </a:endParaRPr>
          </a:p>
        </p:txBody>
      </p:sp>
      <p:pic>
        <p:nvPicPr>
          <p:cNvPr id="21" name="Picture 20">
            <a:extLst>
              <a:ext uri="{FF2B5EF4-FFF2-40B4-BE49-F238E27FC236}">
                <a16:creationId xmlns:a16="http://schemas.microsoft.com/office/drawing/2014/main" id="{9B6CC027-E9BB-5445-9EB6-DA1D74F480CE}"/>
              </a:ext>
            </a:extLst>
          </p:cNvPr>
          <p:cNvPicPr>
            <a:picLocks noChangeAspect="1"/>
          </p:cNvPicPr>
          <p:nvPr/>
        </p:nvPicPr>
        <p:blipFill rotWithShape="1">
          <a:blip r:embed="rId4"/>
          <a:srcRect l="68604" t="4387" r="-7305" b="37925"/>
          <a:stretch/>
        </p:blipFill>
        <p:spPr>
          <a:xfrm rot="10800000">
            <a:off x="10508066" y="15035"/>
            <a:ext cx="1683934" cy="3765146"/>
          </a:xfrm>
          <a:prstGeom prst="rect">
            <a:avLst/>
          </a:prstGeom>
        </p:spPr>
      </p:pic>
      <p:pic>
        <p:nvPicPr>
          <p:cNvPr id="22" name="Picture 21">
            <a:extLst>
              <a:ext uri="{FF2B5EF4-FFF2-40B4-BE49-F238E27FC236}">
                <a16:creationId xmlns:a16="http://schemas.microsoft.com/office/drawing/2014/main" id="{0E121B89-A85E-134F-8BA4-7705C93510F7}"/>
              </a:ext>
            </a:extLst>
          </p:cNvPr>
          <p:cNvPicPr>
            <a:picLocks noChangeAspect="1"/>
          </p:cNvPicPr>
          <p:nvPr/>
        </p:nvPicPr>
        <p:blipFill rotWithShape="1">
          <a:blip r:embed="rId5"/>
          <a:srcRect l="15744" b="4901"/>
          <a:stretch/>
        </p:blipFill>
        <p:spPr>
          <a:xfrm rot="10800000" flipH="1">
            <a:off x="0" y="-43328"/>
            <a:ext cx="991893" cy="1679305"/>
          </a:xfrm>
          <a:prstGeom prst="rect">
            <a:avLst/>
          </a:prstGeom>
        </p:spPr>
      </p:pic>
      <p:pic>
        <p:nvPicPr>
          <p:cNvPr id="23" name="Picture 22">
            <a:extLst>
              <a:ext uri="{FF2B5EF4-FFF2-40B4-BE49-F238E27FC236}">
                <a16:creationId xmlns:a16="http://schemas.microsoft.com/office/drawing/2014/main" id="{4DEBB0AB-5AC3-674E-A406-3F5DA2E3C708}"/>
              </a:ext>
            </a:extLst>
          </p:cNvPr>
          <p:cNvPicPr>
            <a:picLocks noChangeAspect="1"/>
          </p:cNvPicPr>
          <p:nvPr/>
        </p:nvPicPr>
        <p:blipFill>
          <a:blip r:embed="rId6"/>
          <a:stretch>
            <a:fillRect/>
          </a:stretch>
        </p:blipFill>
        <p:spPr>
          <a:xfrm>
            <a:off x="10210219" y="5453502"/>
            <a:ext cx="1326937" cy="663469"/>
          </a:xfrm>
          <a:prstGeom prst="rect">
            <a:avLst/>
          </a:prstGeom>
        </p:spPr>
      </p:pic>
      <p:sp>
        <p:nvSpPr>
          <p:cNvPr id="2" name="TextBox 1">
            <a:extLst>
              <a:ext uri="{FF2B5EF4-FFF2-40B4-BE49-F238E27FC236}">
                <a16:creationId xmlns:a16="http://schemas.microsoft.com/office/drawing/2014/main" id="{512C92B7-9A30-420F-9D73-DB30F607CB29}"/>
              </a:ext>
            </a:extLst>
          </p:cNvPr>
          <p:cNvSpPr txBox="1"/>
          <p:nvPr/>
        </p:nvSpPr>
        <p:spPr>
          <a:xfrm>
            <a:off x="5375739" y="1970315"/>
            <a:ext cx="7157223" cy="279384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lgn="just">
              <a:lnSpc>
                <a:spcPct val="150000"/>
              </a:lnSpc>
              <a:buFont typeface="Arial"/>
              <a:buChar char="•"/>
            </a:pPr>
            <a:r>
              <a:rPr lang="en-US" sz="2400" dirty="0">
                <a:solidFill>
                  <a:schemeClr val="bg1"/>
                </a:solidFill>
                <a:latin typeface="Arial" panose="020B0604020202020204" pitchFamily="34" charset="0"/>
                <a:ea typeface="+mn-lt"/>
                <a:cs typeface="Arial" panose="020B0604020202020204" pitchFamily="34" charset="0"/>
              </a:rPr>
              <a:t>Mentor</a:t>
            </a:r>
            <a:endParaRPr lang="en-US" sz="2400" dirty="0">
              <a:solidFill>
                <a:schemeClr val="bg1"/>
              </a:solidFill>
              <a:latin typeface="Arial" panose="020B0604020202020204" pitchFamily="34" charset="0"/>
              <a:cs typeface="Arial" panose="020B0604020202020204" pitchFamily="34" charset="0"/>
            </a:endParaRPr>
          </a:p>
          <a:p>
            <a:pPr marL="285750" indent="-285750" algn="just">
              <a:lnSpc>
                <a:spcPct val="150000"/>
              </a:lnSpc>
              <a:buFont typeface="Arial"/>
              <a:buChar char="•"/>
            </a:pPr>
            <a:r>
              <a:rPr lang="en-US" sz="2400" dirty="0">
                <a:solidFill>
                  <a:schemeClr val="bg1"/>
                </a:solidFill>
                <a:latin typeface="Arial" panose="020B0604020202020204" pitchFamily="34" charset="0"/>
                <a:ea typeface="+mn-lt"/>
                <a:cs typeface="Arial" panose="020B0604020202020204" pitchFamily="34" charset="0"/>
              </a:rPr>
              <a:t>Motivator</a:t>
            </a:r>
          </a:p>
          <a:p>
            <a:pPr marL="285750" indent="-285750" algn="just">
              <a:lnSpc>
                <a:spcPct val="150000"/>
              </a:lnSpc>
              <a:buFont typeface="Arial"/>
              <a:buChar char="•"/>
            </a:pPr>
            <a:r>
              <a:rPr lang="en-US" sz="2400" dirty="0">
                <a:solidFill>
                  <a:schemeClr val="bg1"/>
                </a:solidFill>
                <a:latin typeface="Arial" panose="020B0604020202020204" pitchFamily="34" charset="0"/>
                <a:ea typeface="+mn-lt"/>
                <a:cs typeface="Arial" panose="020B0604020202020204" pitchFamily="34" charset="0"/>
              </a:rPr>
              <a:t>Counselor</a:t>
            </a:r>
          </a:p>
          <a:p>
            <a:pPr marL="285750" indent="-285750" algn="just">
              <a:lnSpc>
                <a:spcPct val="150000"/>
              </a:lnSpc>
              <a:buFont typeface="Arial"/>
              <a:buChar char="•"/>
            </a:pPr>
            <a:r>
              <a:rPr lang="en-US" sz="2400" dirty="0">
                <a:solidFill>
                  <a:schemeClr val="bg1"/>
                </a:solidFill>
                <a:latin typeface="Arial" panose="020B0604020202020204" pitchFamily="34" charset="0"/>
                <a:cs typeface="Arial" panose="020B0604020202020204" pitchFamily="34" charset="0"/>
              </a:rPr>
              <a:t>Liaison</a:t>
            </a:r>
          </a:p>
          <a:p>
            <a:pPr marL="285750" indent="-285750" algn="just">
              <a:lnSpc>
                <a:spcPct val="150000"/>
              </a:lnSpc>
              <a:buFont typeface="Arial"/>
              <a:buChar char="•"/>
            </a:pPr>
            <a:r>
              <a:rPr lang="en-US" sz="2400" dirty="0">
                <a:solidFill>
                  <a:schemeClr val="bg1"/>
                </a:solidFill>
                <a:latin typeface="Arial" panose="020B0604020202020204" pitchFamily="34" charset="0"/>
                <a:ea typeface="+mn-lt"/>
                <a:cs typeface="Arial" panose="020B0604020202020204" pitchFamily="34" charset="0"/>
              </a:rPr>
              <a:t>Service Role Model</a:t>
            </a:r>
            <a:endParaRPr lang="en-US" sz="2400" dirty="0">
              <a:solidFill>
                <a:schemeClr val="bg1"/>
              </a:solidFill>
              <a:latin typeface="Arial" panose="020B0604020202020204" pitchFamily="34" charset="0"/>
              <a:cs typeface="Arial" panose="020B0604020202020204" pitchFamily="34" charset="0"/>
            </a:endParaRPr>
          </a:p>
        </p:txBody>
      </p:sp>
      <p:sp>
        <p:nvSpPr>
          <p:cNvPr id="18" name="Headline">
            <a:extLst>
              <a:ext uri="{FF2B5EF4-FFF2-40B4-BE49-F238E27FC236}">
                <a16:creationId xmlns:a16="http://schemas.microsoft.com/office/drawing/2014/main" id="{F98BA96E-DF1D-8B46-845F-E6ABE8C1AC8D}"/>
              </a:ext>
            </a:extLst>
          </p:cNvPr>
          <p:cNvSpPr txBox="1">
            <a:spLocks/>
          </p:cNvSpPr>
          <p:nvPr/>
        </p:nvSpPr>
        <p:spPr>
          <a:xfrm>
            <a:off x="5369136" y="1369277"/>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chemeClr val="bg1"/>
                </a:solidFill>
                <a:latin typeface="Arial" panose="020B0604020202020204" pitchFamily="34" charset="0"/>
                <a:cs typeface="Arial" panose="020B0604020202020204" pitchFamily="34" charset="0"/>
              </a:rPr>
              <a:t>Role of Leo club advisor</a:t>
            </a:r>
          </a:p>
        </p:txBody>
      </p:sp>
    </p:spTree>
    <p:extLst>
      <p:ext uri="{BB962C8B-B14F-4D97-AF65-F5344CB8AC3E}">
        <p14:creationId xmlns:p14="http://schemas.microsoft.com/office/powerpoint/2010/main" val="3609888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ADC1A1B9-A64B-E849-BEE6-6022B40227B0}"/>
              </a:ext>
            </a:extLst>
          </p:cNvPr>
          <p:cNvPicPr>
            <a:picLocks noChangeAspect="1"/>
          </p:cNvPicPr>
          <p:nvPr/>
        </p:nvPicPr>
        <p:blipFill rotWithShape="1">
          <a:blip r:embed="rId3"/>
          <a:srcRect l="24438" t="521" r="29220" b="-521"/>
          <a:stretch/>
        </p:blipFill>
        <p:spPr>
          <a:xfrm>
            <a:off x="7336716" y="-9314"/>
            <a:ext cx="4855284" cy="6993335"/>
          </a:xfrm>
          <a:prstGeom prst="rect">
            <a:avLst/>
          </a:prstGeom>
        </p:spPr>
      </p:pic>
      <p:sp>
        <p:nvSpPr>
          <p:cNvPr id="7" name="Background - Solid">
            <a:extLst>
              <a:ext uri="{FF2B5EF4-FFF2-40B4-BE49-F238E27FC236}">
                <a16:creationId xmlns:a16="http://schemas.microsoft.com/office/drawing/2014/main" id="{70DE6CC5-8816-1349-A0F9-775C7E459994}"/>
              </a:ext>
            </a:extLst>
          </p:cNvPr>
          <p:cNvSpPr/>
          <p:nvPr/>
        </p:nvSpPr>
        <p:spPr>
          <a:xfrm>
            <a:off x="0" y="1"/>
            <a:ext cx="745534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5</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0"/>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914021" y="1401277"/>
            <a:ext cx="6285267" cy="328946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2800" b="1" dirty="0">
                <a:solidFill>
                  <a:srgbClr val="00AC69"/>
                </a:solidFill>
              </a:rPr>
              <a:t>Mentor</a:t>
            </a:r>
          </a:p>
          <a:p>
            <a:r>
              <a:rPr lang="en-US" sz="2400" kern="0" dirty="0">
                <a:solidFill>
                  <a:srgbClr val="55565A"/>
                </a:solidFill>
              </a:rPr>
              <a:t>Advisors teach and support the Leo club officers and help members reach their potential as leaders. They also teach Leos the importance of planning and organizing. </a:t>
            </a: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914020" y="75560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55565A"/>
                </a:solidFill>
                <a:latin typeface="Arial" panose="020B0604020202020204" pitchFamily="34" charset="0"/>
                <a:cs typeface="Arial" panose="020B0604020202020204" pitchFamily="34" charset="0"/>
              </a:rPr>
              <a:t>Role </a:t>
            </a:r>
            <a:r>
              <a:rPr lang="en-US" sz="3200" kern="0" dirty="0">
                <a:solidFill>
                  <a:srgbClr val="616262"/>
                </a:solidFill>
                <a:latin typeface="Arial" panose="020B0604020202020204" pitchFamily="34" charset="0"/>
                <a:cs typeface="Arial" panose="020B0604020202020204" pitchFamily="34" charset="0"/>
              </a:rPr>
              <a:t>of Leo club </a:t>
            </a:r>
            <a:r>
              <a:rPr lang="en-US" sz="3200" kern="0" dirty="0">
                <a:solidFill>
                  <a:srgbClr val="55565A"/>
                </a:solidFill>
                <a:latin typeface="Arial" panose="020B0604020202020204" pitchFamily="34" charset="0"/>
                <a:cs typeface="Arial" panose="020B0604020202020204" pitchFamily="34" charset="0"/>
              </a:rPr>
              <a:t>advisor </a:t>
            </a:r>
          </a:p>
        </p:txBody>
      </p:sp>
      <p:sp>
        <p:nvSpPr>
          <p:cNvPr id="10" name="Body Copy">
            <a:extLst>
              <a:ext uri="{FF2B5EF4-FFF2-40B4-BE49-F238E27FC236}">
                <a16:creationId xmlns:a16="http://schemas.microsoft.com/office/drawing/2014/main" id="{B284F87C-3735-4DE1-8183-886F607F78F8}"/>
              </a:ext>
            </a:extLst>
          </p:cNvPr>
          <p:cNvSpPr txBox="1">
            <a:spLocks/>
          </p:cNvSpPr>
          <p:nvPr/>
        </p:nvSpPr>
        <p:spPr>
          <a:xfrm>
            <a:off x="914021" y="3755861"/>
            <a:ext cx="6285267" cy="2255553"/>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2800" b="1" dirty="0">
                <a:solidFill>
                  <a:srgbClr val="00AC69"/>
                </a:solidFill>
              </a:rPr>
              <a:t>Motivator</a:t>
            </a:r>
            <a:r>
              <a:rPr lang="en-US" sz="2800" b="1" dirty="0">
                <a:solidFill>
                  <a:srgbClr val="4E4F4F"/>
                </a:solidFill>
              </a:rPr>
              <a:t> </a:t>
            </a:r>
          </a:p>
          <a:p>
            <a:r>
              <a:rPr lang="en-US" sz="2400" dirty="0">
                <a:solidFill>
                  <a:srgbClr val="4E4F4F"/>
                </a:solidFill>
                <a:effectLst/>
                <a:latin typeface="Arial" panose="020B0604020202020204" pitchFamily="34" charset="0"/>
                <a:ea typeface="Calibri" panose="020F0502020204030204" pitchFamily="34" charset="0"/>
                <a:cs typeface="Arial" panose="020B0604020202020204" pitchFamily="34" charset="0"/>
              </a:rPr>
              <a:t>Advisors should motivate youth, promoting peer acceptance, recognition of accomplishments and a sense of personal achievement. </a:t>
            </a:r>
            <a:endParaRPr lang="en-US" sz="1800" kern="0" dirty="0">
              <a:solidFill>
                <a:srgbClr val="55565A"/>
              </a:solidFill>
            </a:endParaRPr>
          </a:p>
        </p:txBody>
      </p:sp>
      <p:pic>
        <p:nvPicPr>
          <p:cNvPr id="18" name="Picture 17">
            <a:extLst>
              <a:ext uri="{FF2B5EF4-FFF2-40B4-BE49-F238E27FC236}">
                <a16:creationId xmlns:a16="http://schemas.microsoft.com/office/drawing/2014/main" id="{3C11A711-7BDF-FC41-9ECE-1A5BC39BFEB6}"/>
              </a:ext>
            </a:extLst>
          </p:cNvPr>
          <p:cNvPicPr>
            <a:picLocks noChangeAspect="1"/>
          </p:cNvPicPr>
          <p:nvPr/>
        </p:nvPicPr>
        <p:blipFill rotWithShape="1">
          <a:blip r:embed="rId5"/>
          <a:srcRect l="16530" t="2053" r="10928" b="4800"/>
          <a:stretch/>
        </p:blipFill>
        <p:spPr>
          <a:xfrm>
            <a:off x="0" y="4933714"/>
            <a:ext cx="999067" cy="1924286"/>
          </a:xfrm>
          <a:prstGeom prst="rect">
            <a:avLst/>
          </a:prstGeom>
        </p:spPr>
      </p:pic>
      <p:pic>
        <p:nvPicPr>
          <p:cNvPr id="19" name="Picture 18">
            <a:extLst>
              <a:ext uri="{FF2B5EF4-FFF2-40B4-BE49-F238E27FC236}">
                <a16:creationId xmlns:a16="http://schemas.microsoft.com/office/drawing/2014/main" id="{F818FD5C-9869-F447-B06C-6FCCBA196042}"/>
              </a:ext>
            </a:extLst>
          </p:cNvPr>
          <p:cNvPicPr>
            <a:picLocks noChangeAspect="1"/>
          </p:cNvPicPr>
          <p:nvPr/>
        </p:nvPicPr>
        <p:blipFill>
          <a:blip r:embed="rId6"/>
          <a:stretch>
            <a:fillRect/>
          </a:stretch>
        </p:blipFill>
        <p:spPr>
          <a:xfrm>
            <a:off x="5592973" y="5625621"/>
            <a:ext cx="1326937" cy="663469"/>
          </a:xfrm>
          <a:prstGeom prst="rect">
            <a:avLst/>
          </a:prstGeom>
        </p:spPr>
      </p:pic>
    </p:spTree>
    <p:extLst>
      <p:ext uri="{BB962C8B-B14F-4D97-AF65-F5344CB8AC3E}">
        <p14:creationId xmlns:p14="http://schemas.microsoft.com/office/powerpoint/2010/main" val="2571088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a table&#10;&#10;Description automatically generated with medium confidence">
            <a:extLst>
              <a:ext uri="{FF2B5EF4-FFF2-40B4-BE49-F238E27FC236}">
                <a16:creationId xmlns:a16="http://schemas.microsoft.com/office/drawing/2014/main" id="{49B38F12-7CB4-DB40-B5BA-F8D00D318FF4}"/>
              </a:ext>
            </a:extLst>
          </p:cNvPr>
          <p:cNvPicPr>
            <a:picLocks noChangeAspect="1"/>
          </p:cNvPicPr>
          <p:nvPr/>
        </p:nvPicPr>
        <p:blipFill rotWithShape="1">
          <a:blip r:embed="rId3"/>
          <a:srcRect l="43092" r="11250"/>
          <a:stretch/>
        </p:blipFill>
        <p:spPr>
          <a:xfrm>
            <a:off x="-2" y="0"/>
            <a:ext cx="4724400" cy="6846241"/>
          </a:xfrm>
          <a:prstGeom prst="rect">
            <a:avLst/>
          </a:prstGeom>
        </p:spPr>
      </p:pic>
      <p:pic>
        <p:nvPicPr>
          <p:cNvPr id="20" name="Picture 19">
            <a:extLst>
              <a:ext uri="{FF2B5EF4-FFF2-40B4-BE49-F238E27FC236}">
                <a16:creationId xmlns:a16="http://schemas.microsoft.com/office/drawing/2014/main" id="{54316AF9-FD24-B74B-8598-A15216E0612B}"/>
              </a:ext>
            </a:extLst>
          </p:cNvPr>
          <p:cNvPicPr>
            <a:picLocks noChangeAspect="1"/>
          </p:cNvPicPr>
          <p:nvPr/>
        </p:nvPicPr>
        <p:blipFill>
          <a:blip r:embed="rId4"/>
          <a:stretch>
            <a:fillRect/>
          </a:stretch>
        </p:blipFill>
        <p:spPr>
          <a:xfrm>
            <a:off x="9844597" y="5737257"/>
            <a:ext cx="1326937" cy="663469"/>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616262"/>
                </a:solidFill>
              </a:rPr>
              <a:pPr eaLnBrk="0" hangingPunct="0">
                <a:spcBef>
                  <a:spcPct val="50000"/>
                </a:spcBef>
                <a:defRPr/>
              </a:pPr>
              <a:t>6</a:t>
            </a:fld>
            <a:endParaRPr lang="en-US" sz="1000" dirty="0">
              <a:solidFill>
                <a:srgbClr val="616262"/>
              </a:solidFill>
            </a:endParaRPr>
          </a:p>
        </p:txBody>
      </p:sp>
      <p:sp>
        <p:nvSpPr>
          <p:cNvPr id="12" name="Body Copy">
            <a:extLst>
              <a:ext uri="{FF2B5EF4-FFF2-40B4-BE49-F238E27FC236}">
                <a16:creationId xmlns:a16="http://schemas.microsoft.com/office/drawing/2014/main" id="{1C1157C8-D7B3-C345-97FB-8F582BC43D0E}"/>
              </a:ext>
            </a:extLst>
          </p:cNvPr>
          <p:cNvSpPr txBox="1">
            <a:spLocks/>
          </p:cNvSpPr>
          <p:nvPr/>
        </p:nvSpPr>
        <p:spPr>
          <a:xfrm>
            <a:off x="5074157" y="1242647"/>
            <a:ext cx="6516830" cy="3644122"/>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r>
              <a:rPr lang="en-US" sz="2800" b="1" dirty="0">
                <a:solidFill>
                  <a:srgbClr val="00AC69"/>
                </a:solidFill>
                <a:effectLst/>
                <a:latin typeface="Arial" panose="020B0604020202020204" pitchFamily="34" charset="0"/>
                <a:ea typeface="Calibri" panose="020F0502020204030204" pitchFamily="34" charset="0"/>
                <a:cs typeface="Arial" panose="020B0604020202020204" pitchFamily="34" charset="0"/>
              </a:rPr>
              <a:t>Counselor </a:t>
            </a:r>
            <a:endParaRPr lang="en-US" sz="2800" dirty="0">
              <a:solidFill>
                <a:srgbClr val="00AC69"/>
              </a:solidFill>
              <a:effectLst/>
              <a:latin typeface="Arial" panose="020B0604020202020204" pitchFamily="34" charset="0"/>
              <a:ea typeface="Calibri" panose="020F0502020204030204" pitchFamily="34" charset="0"/>
              <a:cs typeface="Times New Roman" panose="02020603050405020304" pitchFamily="18" charset="0"/>
            </a:endParaRPr>
          </a:p>
          <a:p>
            <a:pPr marL="115570" marR="0">
              <a:lnSpc>
                <a:spcPct val="115000"/>
              </a:lnSpc>
              <a:spcBef>
                <a:spcPts val="0"/>
              </a:spcBef>
              <a:spcAft>
                <a:spcPts val="0"/>
              </a:spcAft>
            </a:pPr>
            <a:r>
              <a:rPr lang="en-US" sz="2400" dirty="0">
                <a:solidFill>
                  <a:srgbClr val="616262"/>
                </a:solidFill>
                <a:effectLst/>
                <a:latin typeface="Arial" panose="020B0604020202020204" pitchFamily="34" charset="0"/>
                <a:ea typeface="Calibri" panose="020F0502020204030204" pitchFamily="34" charset="0"/>
                <a:cs typeface="Arial" panose="020B0604020202020204" pitchFamily="34" charset="0"/>
              </a:rPr>
              <a:t>Advisors must understand when to counsel the club and when to let Leos take charge and make their own decisions. Also be familiar with Lions Board Policy, Chapter XXII.</a:t>
            </a:r>
            <a:endParaRPr lang="en-US" sz="2400" dirty="0">
              <a:solidFill>
                <a:srgbClr val="616262"/>
              </a:solidFill>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616262"/>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5184400" y="58058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616262"/>
                </a:solidFill>
                <a:latin typeface="Arial" panose="020B0604020202020204" pitchFamily="34" charset="0"/>
                <a:cs typeface="Arial" panose="020B0604020202020204" pitchFamily="34" charset="0"/>
              </a:rPr>
              <a:t>Role of Leo club advisor</a:t>
            </a:r>
          </a:p>
        </p:txBody>
      </p:sp>
      <p:sp>
        <p:nvSpPr>
          <p:cNvPr id="10" name="Body Copy">
            <a:extLst>
              <a:ext uri="{FF2B5EF4-FFF2-40B4-BE49-F238E27FC236}">
                <a16:creationId xmlns:a16="http://schemas.microsoft.com/office/drawing/2014/main" id="{822417C5-BA57-43E7-ABD7-605300B4C83A}"/>
              </a:ext>
            </a:extLst>
          </p:cNvPr>
          <p:cNvSpPr txBox="1">
            <a:spLocks/>
          </p:cNvSpPr>
          <p:nvPr/>
        </p:nvSpPr>
        <p:spPr>
          <a:xfrm>
            <a:off x="5074154" y="3599168"/>
            <a:ext cx="6516831" cy="3630738"/>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r>
              <a:rPr lang="en-US" sz="2800" b="1" dirty="0">
                <a:solidFill>
                  <a:srgbClr val="00AC69"/>
                </a:solidFill>
                <a:effectLst/>
                <a:latin typeface="Arial" panose="020B0604020202020204" pitchFamily="34" charset="0"/>
                <a:ea typeface="Calibri" panose="020F0502020204030204" pitchFamily="34" charset="0"/>
                <a:cs typeface="Arial" panose="020B0604020202020204" pitchFamily="34" charset="0"/>
              </a:rPr>
              <a:t>Liaison </a:t>
            </a:r>
            <a:endParaRPr lang="en-US" sz="2800" dirty="0">
              <a:solidFill>
                <a:srgbClr val="00AC69"/>
              </a:solidFill>
              <a:effectLst/>
              <a:latin typeface="Arial" panose="020B0604020202020204" pitchFamily="34" charset="0"/>
              <a:ea typeface="Calibri" panose="020F0502020204030204" pitchFamily="34" charset="0"/>
              <a:cs typeface="Times New Roman" panose="02020603050405020304" pitchFamily="18" charset="0"/>
            </a:endParaRPr>
          </a:p>
          <a:p>
            <a:pPr marL="115570" marR="0">
              <a:lnSpc>
                <a:spcPct val="115000"/>
              </a:lnSpc>
              <a:spcBef>
                <a:spcPts val="0"/>
              </a:spcBef>
              <a:spcAft>
                <a:spcPts val="0"/>
              </a:spcAft>
            </a:pPr>
            <a:r>
              <a:rPr lang="en-US" sz="2400" dirty="0">
                <a:solidFill>
                  <a:srgbClr val="616262"/>
                </a:solidFill>
                <a:effectLst/>
                <a:latin typeface="Arial" panose="020B0604020202020204" pitchFamily="34" charset="0"/>
                <a:ea typeface="Calibri" panose="020F0502020204030204" pitchFamily="34" charset="0"/>
                <a:cs typeface="Arial" panose="020B0604020202020204" pitchFamily="34" charset="0"/>
              </a:rPr>
              <a:t>Advisors act as the bridge between the sponsoring Lions clubs and Leo </a:t>
            </a:r>
            <a:r>
              <a:rPr lang="en-US" sz="2400" dirty="0">
                <a:solidFill>
                  <a:srgbClr val="616262"/>
                </a:solidFill>
              </a:rPr>
              <a:t>clubs in the district, multiple district, country and internationally. </a:t>
            </a:r>
          </a:p>
          <a:p>
            <a:pPr marL="115570" marR="0">
              <a:lnSpc>
                <a:spcPct val="115000"/>
              </a:lnSpc>
              <a:spcBef>
                <a:spcPts val="0"/>
              </a:spcBef>
              <a:spcAft>
                <a:spcPts val="0"/>
              </a:spcAft>
            </a:pPr>
            <a:endParaRPr lang="en-US" sz="1800" dirty="0">
              <a:solidFill>
                <a:srgbClr val="616262"/>
              </a:solidFill>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616262"/>
              </a:solidFill>
            </a:endParaRPr>
          </a:p>
        </p:txBody>
      </p:sp>
      <p:pic>
        <p:nvPicPr>
          <p:cNvPr id="21" name="Picture 20">
            <a:extLst>
              <a:ext uri="{FF2B5EF4-FFF2-40B4-BE49-F238E27FC236}">
                <a16:creationId xmlns:a16="http://schemas.microsoft.com/office/drawing/2014/main" id="{4E89F1C6-19F3-A24C-9D15-5C53CB1347D3}"/>
              </a:ext>
            </a:extLst>
          </p:cNvPr>
          <p:cNvPicPr>
            <a:picLocks noChangeAspect="1"/>
          </p:cNvPicPr>
          <p:nvPr/>
        </p:nvPicPr>
        <p:blipFill rotWithShape="1">
          <a:blip r:embed="rId5"/>
          <a:srcRect l="68604" t="4387" r="-7305" b="37925"/>
          <a:stretch/>
        </p:blipFill>
        <p:spPr>
          <a:xfrm rot="10800000">
            <a:off x="10508066" y="28450"/>
            <a:ext cx="1683934" cy="3765146"/>
          </a:xfrm>
          <a:prstGeom prst="rect">
            <a:avLst/>
          </a:prstGeom>
        </p:spPr>
      </p:pic>
      <p:pic>
        <p:nvPicPr>
          <p:cNvPr id="22" name="Picture 21">
            <a:extLst>
              <a:ext uri="{FF2B5EF4-FFF2-40B4-BE49-F238E27FC236}">
                <a16:creationId xmlns:a16="http://schemas.microsoft.com/office/drawing/2014/main" id="{E1779C1D-6149-5F40-9E69-EC27BAEA8142}"/>
              </a:ext>
            </a:extLst>
          </p:cNvPr>
          <p:cNvPicPr>
            <a:picLocks noChangeAspect="1"/>
          </p:cNvPicPr>
          <p:nvPr/>
        </p:nvPicPr>
        <p:blipFill rotWithShape="1">
          <a:blip r:embed="rId6"/>
          <a:srcRect l="15744" b="4901"/>
          <a:stretch/>
        </p:blipFill>
        <p:spPr>
          <a:xfrm rot="10800000">
            <a:off x="11200107" y="0"/>
            <a:ext cx="991893" cy="1679305"/>
          </a:xfrm>
          <a:prstGeom prst="rect">
            <a:avLst/>
          </a:prstGeom>
        </p:spPr>
      </p:pic>
      <p:pic>
        <p:nvPicPr>
          <p:cNvPr id="23" name="Picture 22">
            <a:extLst>
              <a:ext uri="{FF2B5EF4-FFF2-40B4-BE49-F238E27FC236}">
                <a16:creationId xmlns:a16="http://schemas.microsoft.com/office/drawing/2014/main" id="{EC8136F7-E951-294C-9D81-C495A4B5D3EA}"/>
              </a:ext>
            </a:extLst>
          </p:cNvPr>
          <p:cNvPicPr>
            <a:picLocks noChangeAspect="1"/>
          </p:cNvPicPr>
          <p:nvPr/>
        </p:nvPicPr>
        <p:blipFill rotWithShape="1">
          <a:blip r:embed="rId7"/>
          <a:srcRect l="16530" t="2053" r="10928" b="4800"/>
          <a:stretch/>
        </p:blipFill>
        <p:spPr>
          <a:xfrm>
            <a:off x="0" y="4933714"/>
            <a:ext cx="999067" cy="1924286"/>
          </a:xfrm>
          <a:prstGeom prst="rect">
            <a:avLst/>
          </a:prstGeom>
        </p:spPr>
      </p:pic>
    </p:spTree>
    <p:extLst>
      <p:ext uri="{BB962C8B-B14F-4D97-AF65-F5344CB8AC3E}">
        <p14:creationId xmlns:p14="http://schemas.microsoft.com/office/powerpoint/2010/main" val="26470077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F09C4463-8B3E-4963-B022-1085A199C34E}"/>
              </a:ext>
            </a:extLst>
          </p:cNvPr>
          <p:cNvPicPr>
            <a:picLocks noChangeAspect="1"/>
          </p:cNvPicPr>
          <p:nvPr/>
        </p:nvPicPr>
        <p:blipFill rotWithShape="1">
          <a:blip r:embed="rId3"/>
          <a:srcRect l="23128" r="30530"/>
          <a:stretch/>
        </p:blipFill>
        <p:spPr>
          <a:xfrm>
            <a:off x="0" y="12953"/>
            <a:ext cx="4736651" cy="6822461"/>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dirty="0">
              <a:solidFill>
                <a:schemeClr val="bg1"/>
              </a:solidFill>
            </a:endParaRPr>
          </a:p>
        </p:txBody>
      </p:sp>
      <p:sp>
        <p:nvSpPr>
          <p:cNvPr id="12" name="Body Copy">
            <a:extLst>
              <a:ext uri="{FF2B5EF4-FFF2-40B4-BE49-F238E27FC236}">
                <a16:creationId xmlns:a16="http://schemas.microsoft.com/office/drawing/2014/main" id="{1C1157C8-D7B3-C345-97FB-8F582BC43D0E}"/>
              </a:ext>
            </a:extLst>
          </p:cNvPr>
          <p:cNvSpPr txBox="1">
            <a:spLocks/>
          </p:cNvSpPr>
          <p:nvPr/>
        </p:nvSpPr>
        <p:spPr>
          <a:xfrm>
            <a:off x="5247959" y="1598764"/>
            <a:ext cx="4488469" cy="3678239"/>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r>
              <a:rPr lang="en-US" sz="2800" b="1" dirty="0">
                <a:solidFill>
                  <a:srgbClr val="00AC69"/>
                </a:solidFill>
              </a:rPr>
              <a:t>Service role model </a:t>
            </a:r>
          </a:p>
          <a:p>
            <a:pPr marL="115570" marR="0">
              <a:lnSpc>
                <a:spcPct val="115000"/>
              </a:lnSpc>
              <a:spcBef>
                <a:spcPts val="0"/>
              </a:spcBef>
              <a:spcAft>
                <a:spcPts val="0"/>
              </a:spcAft>
            </a:pPr>
            <a:r>
              <a:rPr lang="en-US" sz="2400" dirty="0">
                <a:solidFill>
                  <a:srgbClr val="616262"/>
                </a:solidFill>
              </a:rPr>
              <a:t>Advisors lead by example and demonstrate compassion for their communities and others.</a:t>
            </a:r>
            <a:endParaRPr lang="en-US" sz="2400"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5315987" y="929612"/>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616262"/>
                </a:solidFill>
                <a:latin typeface="Arial" panose="020B0604020202020204" pitchFamily="34" charset="0"/>
                <a:cs typeface="Arial" panose="020B0604020202020204" pitchFamily="34" charset="0"/>
              </a:rPr>
              <a:t>Role of Leo club advisor</a:t>
            </a:r>
          </a:p>
        </p:txBody>
      </p:sp>
      <p:pic>
        <p:nvPicPr>
          <p:cNvPr id="16" name="Picture 15">
            <a:extLst>
              <a:ext uri="{FF2B5EF4-FFF2-40B4-BE49-F238E27FC236}">
                <a16:creationId xmlns:a16="http://schemas.microsoft.com/office/drawing/2014/main" id="{6BE909D6-A77D-544B-BD31-52026855CBCE}"/>
              </a:ext>
            </a:extLst>
          </p:cNvPr>
          <p:cNvPicPr>
            <a:picLocks noChangeAspect="1"/>
          </p:cNvPicPr>
          <p:nvPr/>
        </p:nvPicPr>
        <p:blipFill rotWithShape="1">
          <a:blip r:embed="rId4"/>
          <a:srcRect l="15744" b="4901"/>
          <a:stretch/>
        </p:blipFill>
        <p:spPr>
          <a:xfrm rot="10800000" flipH="1">
            <a:off x="-12251" y="0"/>
            <a:ext cx="991893" cy="1679305"/>
          </a:xfrm>
          <a:prstGeom prst="rect">
            <a:avLst/>
          </a:prstGeom>
        </p:spPr>
      </p:pic>
      <p:pic>
        <p:nvPicPr>
          <p:cNvPr id="18" name="Picture 17">
            <a:extLst>
              <a:ext uri="{FF2B5EF4-FFF2-40B4-BE49-F238E27FC236}">
                <a16:creationId xmlns:a16="http://schemas.microsoft.com/office/drawing/2014/main" id="{B69D5A32-CA5C-1C42-A20F-A8E74DDFDC87}"/>
              </a:ext>
            </a:extLst>
          </p:cNvPr>
          <p:cNvPicPr>
            <a:picLocks noChangeAspect="1"/>
          </p:cNvPicPr>
          <p:nvPr/>
        </p:nvPicPr>
        <p:blipFill>
          <a:blip r:embed="rId5"/>
          <a:stretch>
            <a:fillRect/>
          </a:stretch>
        </p:blipFill>
        <p:spPr>
          <a:xfrm>
            <a:off x="10210219" y="5453502"/>
            <a:ext cx="1326937" cy="663469"/>
          </a:xfrm>
          <a:prstGeom prst="rect">
            <a:avLst/>
          </a:prstGeom>
        </p:spPr>
      </p:pic>
      <p:pic>
        <p:nvPicPr>
          <p:cNvPr id="19" name="Picture 18">
            <a:extLst>
              <a:ext uri="{FF2B5EF4-FFF2-40B4-BE49-F238E27FC236}">
                <a16:creationId xmlns:a16="http://schemas.microsoft.com/office/drawing/2014/main" id="{D4F63711-71DA-E042-9118-A0CEFB360C83}"/>
              </a:ext>
            </a:extLst>
          </p:cNvPr>
          <p:cNvPicPr>
            <a:picLocks noChangeAspect="1"/>
          </p:cNvPicPr>
          <p:nvPr/>
        </p:nvPicPr>
        <p:blipFill rotWithShape="1">
          <a:blip r:embed="rId6"/>
          <a:srcRect l="68604" t="4387" r="-7305" b="37925"/>
          <a:stretch/>
        </p:blipFill>
        <p:spPr>
          <a:xfrm rot="10800000">
            <a:off x="10508066" y="28450"/>
            <a:ext cx="1683934" cy="3765146"/>
          </a:xfrm>
          <a:prstGeom prst="rect">
            <a:avLst/>
          </a:prstGeom>
        </p:spPr>
      </p:pic>
    </p:spTree>
    <p:extLst>
      <p:ext uri="{BB962C8B-B14F-4D97-AF65-F5344CB8AC3E}">
        <p14:creationId xmlns:p14="http://schemas.microsoft.com/office/powerpoint/2010/main" val="7902061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8</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357625" y="9491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55565A"/>
                </a:solidFill>
                <a:latin typeface="Arial" panose="020B0604020202020204" pitchFamily="34" charset="0"/>
                <a:cs typeface="Arial" panose="020B0604020202020204" pitchFamily="34" charset="0"/>
              </a:rPr>
              <a:t>Specific Leo advisor responsibilities</a:t>
            </a:r>
          </a:p>
        </p:txBody>
      </p:sp>
      <p:pic>
        <p:nvPicPr>
          <p:cNvPr id="15" name="Picture 14">
            <a:extLst>
              <a:ext uri="{FF2B5EF4-FFF2-40B4-BE49-F238E27FC236}">
                <a16:creationId xmlns:a16="http://schemas.microsoft.com/office/drawing/2014/main" id="{3CA1ABDE-925E-6E48-9CEE-9D768A6EE0AD}"/>
              </a:ext>
            </a:extLst>
          </p:cNvPr>
          <p:cNvPicPr>
            <a:picLocks noChangeAspect="1"/>
          </p:cNvPicPr>
          <p:nvPr/>
        </p:nvPicPr>
        <p:blipFill>
          <a:blip r:embed="rId5"/>
          <a:stretch>
            <a:fillRect/>
          </a:stretch>
        </p:blipFill>
        <p:spPr>
          <a:xfrm>
            <a:off x="681367" y="461922"/>
            <a:ext cx="1558206" cy="1558206"/>
          </a:xfrm>
          <a:prstGeom prst="rect">
            <a:avLst/>
          </a:prstGeom>
        </p:spPr>
      </p:pic>
      <p:sp>
        <p:nvSpPr>
          <p:cNvPr id="2" name="TextBox 1">
            <a:extLst>
              <a:ext uri="{FF2B5EF4-FFF2-40B4-BE49-F238E27FC236}">
                <a16:creationId xmlns:a16="http://schemas.microsoft.com/office/drawing/2014/main" id="{7EEC8933-4E72-42ED-AACA-CE3BF15C5871}"/>
              </a:ext>
            </a:extLst>
          </p:cNvPr>
          <p:cNvSpPr txBox="1"/>
          <p:nvPr/>
        </p:nvSpPr>
        <p:spPr>
          <a:xfrm>
            <a:off x="2334818" y="1679306"/>
            <a:ext cx="9445504" cy="4324261"/>
          </a:xfrm>
          <a:prstGeom prst="rect">
            <a:avLst/>
          </a:prstGeom>
          <a:noFill/>
        </p:spPr>
        <p:txBody>
          <a:bodyPr wrap="square" lIns="91440" tIns="45720" rIns="91440" bIns="45720" rtlCol="0" anchor="t">
            <a:spAutoFit/>
          </a:bodyPr>
          <a:lstStyle/>
          <a:p>
            <a:pPr marL="342900" indent="-342900">
              <a:spcBef>
                <a:spcPts val="600"/>
              </a:spcBef>
              <a:buFont typeface="Arial" pitchFamily="34" charset="0"/>
              <a:buChar char="•"/>
              <a:defRPr/>
            </a:pPr>
            <a:r>
              <a:rPr lang="en-US" sz="2000" b="1" dirty="0">
                <a:solidFill>
                  <a:srgbClr val="00AC69"/>
                </a:solidFill>
                <a:latin typeface="Arial" panose="020B0604020202020204" pitchFamily="34" charset="0"/>
                <a:cs typeface="Arial" panose="020B0604020202020204" pitchFamily="34" charset="0"/>
              </a:rPr>
              <a:t>Oversee</a:t>
            </a:r>
            <a:r>
              <a:rPr lang="en-US" sz="2000" dirty="0">
                <a:solidFill>
                  <a:srgbClr val="4E4F4F"/>
                </a:solidFill>
                <a:latin typeface="Arial" panose="020B0604020202020204" pitchFamily="34" charset="0"/>
                <a:cs typeface="Arial" panose="020B0604020202020204" pitchFamily="34" charset="0"/>
              </a:rPr>
              <a:t> initiation and ongoing development of the Leo club.</a:t>
            </a:r>
          </a:p>
          <a:p>
            <a:pPr marL="342900" indent="-342900">
              <a:spcBef>
                <a:spcPts val="600"/>
              </a:spcBef>
              <a:buFont typeface="Arial" pitchFamily="34" charset="0"/>
              <a:buChar char="•"/>
              <a:defRPr/>
            </a:pPr>
            <a:r>
              <a:rPr lang="en-US" sz="2000" b="1" dirty="0">
                <a:solidFill>
                  <a:srgbClr val="00AC69"/>
                </a:solidFill>
                <a:latin typeface="Arial"/>
                <a:cs typeface="Arial"/>
              </a:rPr>
              <a:t>Report</a:t>
            </a:r>
            <a:r>
              <a:rPr lang="en-US" sz="2000" b="1" dirty="0">
                <a:solidFill>
                  <a:srgbClr val="4E4F4F"/>
                </a:solidFill>
                <a:latin typeface="Arial"/>
                <a:cs typeface="Arial"/>
              </a:rPr>
              <a:t> </a:t>
            </a:r>
            <a:r>
              <a:rPr lang="en-US" sz="2000" dirty="0">
                <a:solidFill>
                  <a:srgbClr val="4E4F4F"/>
                </a:solidFill>
                <a:latin typeface="Arial"/>
                <a:cs typeface="Arial"/>
              </a:rPr>
              <a:t>Leo club officers and members in the Lions International online reporting system and the Leo club’s service activities in the online reporting system.</a:t>
            </a:r>
            <a:endParaRPr lang="en-US" sz="2000" dirty="0">
              <a:solidFill>
                <a:srgbClr val="4E4F4F"/>
              </a:solidFill>
              <a:latin typeface="Arial" panose="020B0604020202020204" pitchFamily="34" charset="0"/>
              <a:cs typeface="Arial" panose="020B0604020202020204" pitchFamily="34" charset="0"/>
            </a:endParaRPr>
          </a:p>
          <a:p>
            <a:pPr marL="342900" indent="-342900">
              <a:spcBef>
                <a:spcPts val="600"/>
              </a:spcBef>
              <a:buFont typeface="Arial" pitchFamily="34" charset="0"/>
              <a:buChar char="•"/>
              <a:defRPr/>
            </a:pPr>
            <a:r>
              <a:rPr lang="en-US" sz="2000" b="1" dirty="0">
                <a:solidFill>
                  <a:srgbClr val="00AC69"/>
                </a:solidFill>
                <a:latin typeface="Arial"/>
                <a:cs typeface="Arial"/>
              </a:rPr>
              <a:t>Train</a:t>
            </a:r>
            <a:r>
              <a:rPr lang="en-US" sz="2000" b="1" dirty="0">
                <a:solidFill>
                  <a:srgbClr val="4E4F4F"/>
                </a:solidFill>
                <a:latin typeface="Arial"/>
                <a:cs typeface="Arial"/>
              </a:rPr>
              <a:t> </a:t>
            </a:r>
            <a:r>
              <a:rPr lang="en-US" sz="2000" dirty="0">
                <a:solidFill>
                  <a:srgbClr val="4E4F4F"/>
                </a:solidFill>
                <a:latin typeface="Arial"/>
                <a:cs typeface="Arial"/>
              </a:rPr>
              <a:t>Leo club officers to use the Lions International online reporting system for reporting.</a:t>
            </a:r>
          </a:p>
          <a:p>
            <a:pPr marL="342900" indent="-342900">
              <a:spcBef>
                <a:spcPts val="600"/>
              </a:spcBef>
              <a:buFont typeface="Arial" pitchFamily="34" charset="0"/>
              <a:buChar char="•"/>
              <a:defRPr/>
            </a:pPr>
            <a:r>
              <a:rPr lang="en-US" sz="2000" b="1" dirty="0">
                <a:solidFill>
                  <a:srgbClr val="00AC69"/>
                </a:solidFill>
                <a:latin typeface="Arial"/>
                <a:cs typeface="Arial"/>
              </a:rPr>
              <a:t>Promote</a:t>
            </a:r>
            <a:r>
              <a:rPr lang="en-US" sz="2000" dirty="0">
                <a:solidFill>
                  <a:srgbClr val="4E4F4F"/>
                </a:solidFill>
                <a:latin typeface="Arial"/>
                <a:cs typeface="Arial"/>
              </a:rPr>
              <a:t> collaboration between Leos and sponsoring Lions club by regularly updating Lions on Leo club activities.</a:t>
            </a:r>
            <a:endParaRPr lang="en-US" sz="2000" dirty="0"/>
          </a:p>
          <a:p>
            <a:pPr marL="342900" indent="-342900">
              <a:spcBef>
                <a:spcPts val="600"/>
              </a:spcBef>
              <a:buFont typeface="Arial" pitchFamily="34" charset="0"/>
              <a:buChar char="•"/>
              <a:defRPr/>
            </a:pPr>
            <a:r>
              <a:rPr lang="en-US" sz="2000" b="1" dirty="0">
                <a:solidFill>
                  <a:srgbClr val="00AC69"/>
                </a:solidFill>
                <a:latin typeface="Arial" panose="020B0604020202020204" pitchFamily="34" charset="0"/>
                <a:cs typeface="Arial" panose="020B0604020202020204" pitchFamily="34" charset="0"/>
              </a:rPr>
              <a:t>Attend</a:t>
            </a:r>
            <a:r>
              <a:rPr lang="en-US" sz="2000" dirty="0">
                <a:solidFill>
                  <a:srgbClr val="4E4F4F"/>
                </a:solidFill>
                <a:latin typeface="Arial" panose="020B0604020202020204" pitchFamily="34" charset="0"/>
                <a:cs typeface="Arial" panose="020B0604020202020204" pitchFamily="34" charset="0"/>
              </a:rPr>
              <a:t> Leo club and board of directors’ meetings.</a:t>
            </a:r>
          </a:p>
          <a:p>
            <a:pPr marL="342900" indent="-342900">
              <a:spcBef>
                <a:spcPts val="600"/>
              </a:spcBef>
              <a:buFont typeface="Arial" pitchFamily="34" charset="0"/>
              <a:buChar char="•"/>
              <a:defRPr/>
            </a:pPr>
            <a:r>
              <a:rPr lang="en-US" sz="2000" b="1" dirty="0">
                <a:solidFill>
                  <a:srgbClr val="00AC69"/>
                </a:solidFill>
                <a:latin typeface="Arial" panose="020B0604020202020204" pitchFamily="34" charset="0"/>
                <a:cs typeface="Arial" panose="020B0604020202020204" pitchFamily="34" charset="0"/>
              </a:rPr>
              <a:t>Ensure</a:t>
            </a:r>
            <a:r>
              <a:rPr lang="en-US" sz="2000" dirty="0">
                <a:solidFill>
                  <a:srgbClr val="4E4F4F"/>
                </a:solidFill>
                <a:latin typeface="Arial" panose="020B0604020202020204" pitchFamily="34" charset="0"/>
                <a:cs typeface="Arial" panose="020B0604020202020204" pitchFamily="34" charset="0"/>
              </a:rPr>
              <a:t> new Leos receive new member materials and orientation.</a:t>
            </a:r>
          </a:p>
          <a:p>
            <a:pPr marL="342900" indent="-342900">
              <a:spcBef>
                <a:spcPts val="600"/>
              </a:spcBef>
              <a:buFont typeface="Arial" pitchFamily="34" charset="0"/>
              <a:buChar char="•"/>
              <a:defRPr/>
            </a:pPr>
            <a:r>
              <a:rPr lang="en-US" sz="2000" b="1" dirty="0">
                <a:solidFill>
                  <a:srgbClr val="00AC69"/>
                </a:solidFill>
                <a:latin typeface="Arial" panose="020B0604020202020204" pitchFamily="34" charset="0"/>
                <a:cs typeface="Arial" panose="020B0604020202020204" pitchFamily="34" charset="0"/>
              </a:rPr>
              <a:t>Recognize</a:t>
            </a:r>
            <a:r>
              <a:rPr lang="en-US" sz="2000" dirty="0">
                <a:solidFill>
                  <a:srgbClr val="4E4F4F"/>
                </a:solidFill>
                <a:latin typeface="Arial" panose="020B0604020202020204" pitchFamily="34" charset="0"/>
                <a:cs typeface="Arial" panose="020B0604020202020204" pitchFamily="34" charset="0"/>
              </a:rPr>
              <a:t> Leos for their achievements.</a:t>
            </a:r>
          </a:p>
          <a:p>
            <a:pPr marL="342900" indent="-342900">
              <a:spcBef>
                <a:spcPts val="600"/>
              </a:spcBef>
              <a:buFont typeface="Arial" pitchFamily="34" charset="0"/>
              <a:buChar char="•"/>
              <a:defRPr/>
            </a:pPr>
            <a:r>
              <a:rPr lang="en-US" sz="2000" b="1" dirty="0">
                <a:solidFill>
                  <a:srgbClr val="00AC69"/>
                </a:solidFill>
                <a:latin typeface="Arial" panose="020B0604020202020204" pitchFamily="34" charset="0"/>
                <a:cs typeface="Arial" panose="020B0604020202020204" pitchFamily="34" charset="0"/>
              </a:rPr>
              <a:t>Encourage</a:t>
            </a:r>
            <a:r>
              <a:rPr lang="en-US" sz="2000" dirty="0">
                <a:solidFill>
                  <a:srgbClr val="4E4F4F"/>
                </a:solidFill>
                <a:latin typeface="Arial" panose="020B0604020202020204" pitchFamily="34" charset="0"/>
                <a:cs typeface="Arial" panose="020B0604020202020204" pitchFamily="34" charset="0"/>
              </a:rPr>
              <a:t> eligible Leos to become Lions.</a:t>
            </a:r>
          </a:p>
        </p:txBody>
      </p:sp>
      <p:pic>
        <p:nvPicPr>
          <p:cNvPr id="9" name="Picture 8">
            <a:extLst>
              <a:ext uri="{FF2B5EF4-FFF2-40B4-BE49-F238E27FC236}">
                <a16:creationId xmlns:a16="http://schemas.microsoft.com/office/drawing/2014/main" id="{5C871625-5A9D-8047-8C92-66672BF3D366}"/>
              </a:ext>
            </a:extLst>
          </p:cNvPr>
          <p:cNvPicPr>
            <a:picLocks noChangeAspect="1"/>
          </p:cNvPicPr>
          <p:nvPr/>
        </p:nvPicPr>
        <p:blipFill>
          <a:blip r:embed="rId6"/>
          <a:stretch>
            <a:fillRect/>
          </a:stretch>
        </p:blipFill>
        <p:spPr>
          <a:xfrm>
            <a:off x="9404593" y="5568763"/>
            <a:ext cx="1326937" cy="663469"/>
          </a:xfrm>
          <a:prstGeom prst="rect">
            <a:avLst/>
          </a:prstGeom>
        </p:spPr>
      </p:pic>
    </p:spTree>
    <p:extLst>
      <p:ext uri="{BB962C8B-B14F-4D97-AF65-F5344CB8AC3E}">
        <p14:creationId xmlns:p14="http://schemas.microsoft.com/office/powerpoint/2010/main" val="29127082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Picture 3">
            <a:extLst>
              <a:ext uri="{FF2B5EF4-FFF2-40B4-BE49-F238E27FC236}">
                <a16:creationId xmlns:a16="http://schemas.microsoft.com/office/drawing/2014/main" id="{7F582733-9321-3E47-B91F-12750D3B9373}"/>
              </a:ext>
            </a:extLst>
          </p:cNvPr>
          <p:cNvPicPr>
            <a:picLocks noChangeAspect="1"/>
          </p:cNvPicPr>
          <p:nvPr/>
        </p:nvPicPr>
        <p:blipFill rotWithShape="1">
          <a:blip r:embed="rId3"/>
          <a:srcRect l="16530" t="2053" r="10928" b="4800"/>
          <a:stretch/>
        </p:blipFill>
        <p:spPr>
          <a:xfrm>
            <a:off x="0" y="2360950"/>
            <a:ext cx="2334818" cy="4497050"/>
          </a:xfrm>
          <a:prstGeom prst="rect">
            <a:avLst/>
          </a:prstGeom>
        </p:spPr>
      </p:pic>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55565A"/>
                </a:solidFill>
              </a:rPr>
              <a:pPr eaLnBrk="0" hangingPunct="0">
                <a:spcBef>
                  <a:spcPct val="50000"/>
                </a:spcBef>
                <a:defRPr/>
              </a:pPr>
              <a:t>9</a:t>
            </a:fld>
            <a:endParaRPr lang="en-US" sz="1000" dirty="0">
              <a:solidFill>
                <a:srgbClr val="55565A"/>
              </a:solidFill>
            </a:endParaRPr>
          </a:p>
        </p:txBody>
      </p:sp>
      <p:pic>
        <p:nvPicPr>
          <p:cNvPr id="14" name="Picture 13">
            <a:extLst>
              <a:ext uri="{FF2B5EF4-FFF2-40B4-BE49-F238E27FC236}">
                <a16:creationId xmlns:a16="http://schemas.microsoft.com/office/drawing/2014/main" id="{EA945357-9AC4-824B-BB94-F451BFA85752}"/>
              </a:ext>
            </a:extLst>
          </p:cNvPr>
          <p:cNvPicPr>
            <a:picLocks noChangeAspect="1"/>
          </p:cNvPicPr>
          <p:nvPr/>
        </p:nvPicPr>
        <p:blipFill rotWithShape="1">
          <a:blip r:embed="rId4"/>
          <a:srcRect l="15744" b="4901"/>
          <a:stretch/>
        </p:blipFill>
        <p:spPr>
          <a:xfrm rot="10800000">
            <a:off x="11200107" y="1"/>
            <a:ext cx="991893" cy="1679305"/>
          </a:xfrm>
          <a:prstGeom prst="rect">
            <a:avLst/>
          </a:prstGeom>
        </p:spPr>
      </p:pic>
      <p:sp>
        <p:nvSpPr>
          <p:cNvPr id="12" name="Body Copy">
            <a:extLst>
              <a:ext uri="{FF2B5EF4-FFF2-40B4-BE49-F238E27FC236}">
                <a16:creationId xmlns:a16="http://schemas.microsoft.com/office/drawing/2014/main" id="{1C1157C8-D7B3-C345-97FB-8F582BC43D0E}"/>
              </a:ext>
            </a:extLst>
          </p:cNvPr>
          <p:cNvSpPr txBox="1">
            <a:spLocks/>
          </p:cNvSpPr>
          <p:nvPr/>
        </p:nvSpPr>
        <p:spPr>
          <a:xfrm>
            <a:off x="2346423" y="1550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15570" marR="0">
              <a:lnSpc>
                <a:spcPct val="115000"/>
              </a:lnSpc>
              <a:spcBef>
                <a:spcPts val="0"/>
              </a:spcBef>
              <a:spcAft>
                <a:spcPts val="0"/>
              </a:spcAft>
            </a:pPr>
            <a:endParaRPr lang="en-US" sz="1800" dirty="0">
              <a:effectLst/>
              <a:latin typeface="Arial" panose="020B0604020202020204" pitchFamily="34" charset="0"/>
              <a:ea typeface="Calibri" panose="020F0502020204030204" pitchFamily="34" charset="0"/>
              <a:cs typeface="Times New Roman" panose="02020603050405020304" pitchFamily="18" charset="0"/>
            </a:endParaRPr>
          </a:p>
          <a:p>
            <a:endParaRPr lang="en-US" sz="1800" kern="0" dirty="0">
              <a:solidFill>
                <a:srgbClr val="55565A"/>
              </a:solidFill>
            </a:endParaRPr>
          </a:p>
        </p:txBody>
      </p:sp>
      <p:sp>
        <p:nvSpPr>
          <p:cNvPr id="13" name="Headline">
            <a:extLst>
              <a:ext uri="{FF2B5EF4-FFF2-40B4-BE49-F238E27FC236}">
                <a16:creationId xmlns:a16="http://schemas.microsoft.com/office/drawing/2014/main" id="{4F212072-DE40-5C41-82DA-1C93977F44CA}"/>
              </a:ext>
            </a:extLst>
          </p:cNvPr>
          <p:cNvSpPr txBox="1">
            <a:spLocks/>
          </p:cNvSpPr>
          <p:nvPr/>
        </p:nvSpPr>
        <p:spPr>
          <a:xfrm>
            <a:off x="2357625" y="949188"/>
            <a:ext cx="9040477" cy="533400"/>
          </a:xfrm>
          <a:prstGeom prst="rect">
            <a:avLst/>
          </a:prstGeom>
        </p:spPr>
        <p:txBody>
          <a:bodyPr lIns="91440" tIns="45720" rIns="91440" bIns="45720" anchor="t">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55565A"/>
                </a:solidFill>
                <a:latin typeface="Arial"/>
                <a:cs typeface="Arial"/>
              </a:rPr>
              <a:t>Difference between Alpha and Omega clubs </a:t>
            </a:r>
            <a:endParaRPr lang="en-US" sz="3200" kern="0" dirty="0">
              <a:solidFill>
                <a:srgbClr val="55565A"/>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7EEC8933-4E72-42ED-AACA-CE3BF15C5871}"/>
              </a:ext>
            </a:extLst>
          </p:cNvPr>
          <p:cNvSpPr txBox="1"/>
          <p:nvPr/>
        </p:nvSpPr>
        <p:spPr>
          <a:xfrm>
            <a:off x="2399212" y="1686979"/>
            <a:ext cx="8150087" cy="4262705"/>
          </a:xfrm>
          <a:prstGeom prst="rect">
            <a:avLst/>
          </a:prstGeom>
          <a:noFill/>
        </p:spPr>
        <p:txBody>
          <a:bodyPr wrap="square" lIns="91440" tIns="45720" rIns="91440" bIns="45720" rtlCol="0" anchor="t">
            <a:spAutoFit/>
          </a:bodyPr>
          <a:lstStyle/>
          <a:p>
            <a:pPr>
              <a:spcBef>
                <a:spcPts val="600"/>
              </a:spcBef>
              <a:defRPr/>
            </a:pPr>
            <a:r>
              <a:rPr lang="en-US" sz="2400" b="1" kern="0" dirty="0">
                <a:solidFill>
                  <a:srgbClr val="00AC69"/>
                </a:solidFill>
                <a:latin typeface="Arial" panose="020B0604020202020204" pitchFamily="34" charset="0"/>
                <a:cs typeface="Arial" panose="020B0604020202020204" pitchFamily="34" charset="0"/>
              </a:rPr>
              <a:t>Alpha Leo club advisors</a:t>
            </a:r>
            <a:endParaRPr lang="en-US" sz="2400" b="1" kern="0" dirty="0">
              <a:solidFill>
                <a:srgbClr val="00AC69"/>
              </a:solidFill>
              <a:ea typeface="+mn-ea"/>
              <a:cs typeface="Arial" pitchFamily="34" charset="0"/>
            </a:endParaRPr>
          </a:p>
          <a:p>
            <a:pPr marL="342900" indent="-342900">
              <a:spcBef>
                <a:spcPts val="600"/>
              </a:spcBef>
              <a:buFont typeface="Arial" pitchFamily="34" charset="0"/>
              <a:buChar char="•"/>
              <a:defRPr/>
            </a:pPr>
            <a:r>
              <a:rPr lang="en-US" sz="2000" dirty="0">
                <a:solidFill>
                  <a:srgbClr val="4E4F4F"/>
                </a:solidFill>
                <a:latin typeface="Arial" panose="020B0604020202020204" pitchFamily="34" charset="0"/>
                <a:cs typeface="Arial" panose="020B0604020202020204" pitchFamily="34" charset="0"/>
              </a:rPr>
              <a:t>Takes an active role in guiding Leos through projects and meetings.</a:t>
            </a:r>
          </a:p>
          <a:p>
            <a:pPr marL="342900" indent="-342900">
              <a:spcBef>
                <a:spcPts val="600"/>
              </a:spcBef>
              <a:buFont typeface="Arial" pitchFamily="34" charset="0"/>
              <a:buChar char="•"/>
              <a:defRPr/>
            </a:pPr>
            <a:r>
              <a:rPr lang="en-US" sz="2000" dirty="0">
                <a:solidFill>
                  <a:srgbClr val="4E4F4F"/>
                </a:solidFill>
                <a:latin typeface="Arial" panose="020B0604020202020204" pitchFamily="34" charset="0"/>
                <a:cs typeface="Arial" panose="020B0604020202020204" pitchFamily="34" charset="0"/>
              </a:rPr>
              <a:t>Corresponds between parents, schools and Lions club.</a:t>
            </a:r>
          </a:p>
          <a:p>
            <a:pPr>
              <a:spcBef>
                <a:spcPts val="600"/>
              </a:spcBef>
              <a:defRPr/>
            </a:pPr>
            <a:endParaRPr lang="en-US" sz="1800" kern="0" dirty="0">
              <a:solidFill>
                <a:srgbClr val="81827C"/>
              </a:solidFill>
              <a:ea typeface="+mn-ea"/>
              <a:cs typeface="Arial" pitchFamily="34" charset="0"/>
            </a:endParaRPr>
          </a:p>
          <a:p>
            <a:pPr>
              <a:spcBef>
                <a:spcPts val="600"/>
              </a:spcBef>
              <a:defRPr/>
            </a:pPr>
            <a:r>
              <a:rPr lang="en-US" sz="2400" b="1" kern="0" dirty="0">
                <a:solidFill>
                  <a:srgbClr val="00AC69"/>
                </a:solidFill>
                <a:latin typeface="Arial" panose="020B0604020202020204" pitchFamily="34" charset="0"/>
                <a:cs typeface="Arial" panose="020B0604020202020204" pitchFamily="34" charset="0"/>
              </a:rPr>
              <a:t>Omega Leo club advisors</a:t>
            </a:r>
            <a:endParaRPr lang="en-US" sz="2400" b="1" kern="0" dirty="0">
              <a:solidFill>
                <a:srgbClr val="00AC69"/>
              </a:solidFill>
              <a:ea typeface="+mn-ea"/>
              <a:cs typeface="Arial" pitchFamily="34" charset="0"/>
            </a:endParaRPr>
          </a:p>
          <a:p>
            <a:pPr marL="342900" indent="-342900">
              <a:spcBef>
                <a:spcPts val="600"/>
              </a:spcBef>
              <a:buFont typeface="Arial" pitchFamily="34" charset="0"/>
              <a:buChar char="•"/>
              <a:defRPr/>
            </a:pPr>
            <a:r>
              <a:rPr lang="en-US" sz="2000" dirty="0">
                <a:solidFill>
                  <a:srgbClr val="4E4F4F"/>
                </a:solidFill>
                <a:latin typeface="Arial" panose="020B0604020202020204" pitchFamily="34" charset="0"/>
                <a:cs typeface="Arial" panose="020B0604020202020204" pitchFamily="34" charset="0"/>
              </a:rPr>
              <a:t>Acts as a liaison between the Leo club and sponsoring Lions club.</a:t>
            </a:r>
          </a:p>
          <a:p>
            <a:pPr marL="342900" indent="-342900">
              <a:spcBef>
                <a:spcPts val="600"/>
              </a:spcBef>
              <a:buFont typeface="Arial" pitchFamily="34" charset="0"/>
              <a:buChar char="•"/>
              <a:defRPr/>
            </a:pPr>
            <a:r>
              <a:rPr lang="en-US" sz="2000" dirty="0">
                <a:solidFill>
                  <a:srgbClr val="4E4F4F"/>
                </a:solidFill>
                <a:latin typeface="Arial"/>
                <a:cs typeface="Arial"/>
              </a:rPr>
              <a:t>Less directly involved in day-to-day administration as Leos take on more responsibilities.</a:t>
            </a:r>
          </a:p>
          <a:p>
            <a:pPr marL="342900" indent="-342900">
              <a:spcBef>
                <a:spcPts val="600"/>
              </a:spcBef>
              <a:buFont typeface="Arial" pitchFamily="34" charset="0"/>
              <a:buChar char="•"/>
              <a:defRPr/>
            </a:pPr>
            <a:r>
              <a:rPr lang="en-US" sz="2000" dirty="0">
                <a:solidFill>
                  <a:srgbClr val="4E4F4F"/>
                </a:solidFill>
                <a:latin typeface="Arial"/>
                <a:cs typeface="Arial"/>
              </a:rPr>
              <a:t>Supports the personal and professional development of Leos.</a:t>
            </a:r>
          </a:p>
          <a:p>
            <a:pPr marL="342900" indent="-342900">
              <a:spcBef>
                <a:spcPts val="600"/>
              </a:spcBef>
              <a:buFont typeface="Arial" pitchFamily="34" charset="0"/>
              <a:buChar char="•"/>
              <a:defRPr/>
            </a:pPr>
            <a:endParaRPr lang="en-US" sz="2000" dirty="0">
              <a:solidFill>
                <a:srgbClr val="4E4F4F"/>
              </a:solidFill>
              <a:latin typeface="Arial"/>
              <a:cs typeface="Arial"/>
            </a:endParaRPr>
          </a:p>
          <a:p>
            <a:pPr>
              <a:spcBef>
                <a:spcPts val="600"/>
              </a:spcBef>
              <a:defRPr/>
            </a:pPr>
            <a:r>
              <a:rPr lang="en-US" sz="2000" dirty="0">
                <a:solidFill>
                  <a:srgbClr val="4E4F4F"/>
                </a:solidFill>
                <a:latin typeface="Arial"/>
                <a:cs typeface="Arial"/>
              </a:rPr>
              <a:t>Review Module 5 for more information on how to work with youth.</a:t>
            </a:r>
            <a:endParaRPr lang="en-US" sz="2000" dirty="0">
              <a:solidFill>
                <a:srgbClr val="4E4F4F"/>
              </a:solidFill>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4764AFEF-26C9-C843-A5C7-275F9DF709BD}"/>
              </a:ext>
            </a:extLst>
          </p:cNvPr>
          <p:cNvPicPr>
            <a:picLocks noChangeAspect="1"/>
          </p:cNvPicPr>
          <p:nvPr/>
        </p:nvPicPr>
        <p:blipFill>
          <a:blip r:embed="rId5"/>
          <a:stretch>
            <a:fillRect/>
          </a:stretch>
        </p:blipFill>
        <p:spPr>
          <a:xfrm>
            <a:off x="9558603" y="5817380"/>
            <a:ext cx="1326937" cy="663469"/>
          </a:xfrm>
          <a:prstGeom prst="rect">
            <a:avLst/>
          </a:prstGeom>
        </p:spPr>
      </p:pic>
      <p:pic>
        <p:nvPicPr>
          <p:cNvPr id="11" name="Picture 10">
            <a:extLst>
              <a:ext uri="{FF2B5EF4-FFF2-40B4-BE49-F238E27FC236}">
                <a16:creationId xmlns:a16="http://schemas.microsoft.com/office/drawing/2014/main" id="{758B8836-AD9B-A740-A73F-576CB5D7A692}"/>
              </a:ext>
            </a:extLst>
          </p:cNvPr>
          <p:cNvPicPr>
            <a:picLocks noChangeAspect="1"/>
          </p:cNvPicPr>
          <p:nvPr/>
        </p:nvPicPr>
        <p:blipFill>
          <a:blip r:embed="rId6"/>
          <a:stretch>
            <a:fillRect/>
          </a:stretch>
        </p:blipFill>
        <p:spPr>
          <a:xfrm>
            <a:off x="681367" y="461922"/>
            <a:ext cx="1558206" cy="1558206"/>
          </a:xfrm>
          <a:prstGeom prst="rect">
            <a:avLst/>
          </a:prstGeom>
        </p:spPr>
      </p:pic>
    </p:spTree>
    <p:extLst>
      <p:ext uri="{BB962C8B-B14F-4D97-AF65-F5344CB8AC3E}">
        <p14:creationId xmlns:p14="http://schemas.microsoft.com/office/powerpoint/2010/main" val="223861528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TotalTime>
  <Words>1786</Words>
  <Application>Microsoft Office PowerPoint</Application>
  <PresentationFormat>Widescreen</PresentationFormat>
  <Paragraphs>135</Paragraphs>
  <Slides>11</Slides>
  <Notes>11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11</vt:i4>
      </vt:variant>
    </vt:vector>
  </HeadingPairs>
  <TitlesOfParts>
    <vt:vector size="16" baseType="lpstr">
      <vt:lpstr>Arial</vt:lpstr>
      <vt:lpstr>Arial Black</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Nadeau, Melissa</dc:creator>
  <cp:lastModifiedBy>Christensen, Ashley</cp:lastModifiedBy>
  <cp:revision>7</cp:revision>
  <dcterms:created xsi:type="dcterms:W3CDTF">2021-12-09T21:46:32Z</dcterms:created>
  <dcterms:modified xsi:type="dcterms:W3CDTF">2023-12-19T21:09:42Z</dcterms:modified>
</cp:coreProperties>
</file>