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 id="2147483882" r:id="rId9"/>
    <p:sldMasterId id="2147483899" r:id="rId10"/>
  </p:sldMasterIdLst>
  <p:notesMasterIdLst>
    <p:notesMasterId r:id="rId40"/>
  </p:notesMasterIdLst>
  <p:handoutMasterIdLst>
    <p:handoutMasterId r:id="rId41"/>
  </p:handoutMasterIdLst>
  <p:sldIdLst>
    <p:sldId id="1987" r:id="rId11"/>
    <p:sldId id="1951" r:id="rId12"/>
    <p:sldId id="1910" r:id="rId13"/>
    <p:sldId id="1988" r:id="rId14"/>
    <p:sldId id="1983" r:id="rId15"/>
    <p:sldId id="1989" r:id="rId16"/>
    <p:sldId id="1960" r:id="rId17"/>
    <p:sldId id="1990" r:id="rId18"/>
    <p:sldId id="1991" r:id="rId19"/>
    <p:sldId id="1992" r:id="rId20"/>
    <p:sldId id="1993" r:id="rId21"/>
    <p:sldId id="1994" r:id="rId22"/>
    <p:sldId id="1995" r:id="rId23"/>
    <p:sldId id="1996" r:id="rId24"/>
    <p:sldId id="1997" r:id="rId25"/>
    <p:sldId id="1998" r:id="rId26"/>
    <p:sldId id="1967" r:id="rId27"/>
    <p:sldId id="1999" r:id="rId28"/>
    <p:sldId id="1968" r:id="rId29"/>
    <p:sldId id="2000" r:id="rId30"/>
    <p:sldId id="2001" r:id="rId31"/>
    <p:sldId id="2002" r:id="rId32"/>
    <p:sldId id="2003" r:id="rId33"/>
    <p:sldId id="2004" r:id="rId34"/>
    <p:sldId id="1110" r:id="rId35"/>
    <p:sldId id="2005" r:id="rId36"/>
    <p:sldId id="2006" r:id="rId37"/>
    <p:sldId id="2064" r:id="rId38"/>
    <p:sldId id="1977" r:id="rId39"/>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00338D"/>
    <a:srgbClr val="10A0A0"/>
    <a:srgbClr val="00B069"/>
    <a:srgbClr val="00339A"/>
    <a:srgbClr val="10233F"/>
    <a:srgbClr val="F0C300"/>
    <a:srgbClr val="082E87"/>
    <a:srgbClr val="407CCA"/>
    <a:srgbClr val="B3B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474" autoAdjust="0"/>
    <p:restoredTop sz="96357" autoAdjust="0"/>
  </p:normalViewPr>
  <p:slideViewPr>
    <p:cSldViewPr showGuides="1">
      <p:cViewPr varScale="1">
        <p:scale>
          <a:sx n="67" d="100"/>
          <a:sy n="67" d="100"/>
        </p:scale>
        <p:origin x="128" y="44"/>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2754"/>
    </p:cViewPr>
  </p:sorterViewPr>
  <p:notesViewPr>
    <p:cSldViewPr showGuides="1">
      <p:cViewPr varScale="1">
        <p:scale>
          <a:sx n="74" d="100"/>
          <a:sy n="74" d="100"/>
        </p:scale>
        <p:origin x="279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commentAuthors" Target="commentAuthor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5.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 Id="rId8" Type="http://schemas.openxmlformats.org/officeDocument/2006/relationships/slideMaster" Target="slideMasters/slideMaster3.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2/1/2024</a:t>
            </a:fld>
            <a:endParaRPr lang="en-US"/>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spcBef>
                <a:spcPts val="0"/>
              </a:spcBef>
            </a:pPr>
            <a:r>
              <a:rPr lang="en-US" dirty="0"/>
              <a:t>The Club Quality Initiative is the foremost tool used</a:t>
            </a:r>
            <a:r>
              <a:rPr lang="en-US" baseline="0" dirty="0"/>
              <a:t> </a:t>
            </a:r>
            <a:r>
              <a:rPr lang="en-US" dirty="0"/>
              <a:t>by a club to assess itself in terms of its ability to meet the needs of its members and its community.</a:t>
            </a:r>
          </a:p>
          <a:p>
            <a:pPr>
              <a:lnSpc>
                <a:spcPct val="200000"/>
              </a:lnSpc>
              <a:spcBef>
                <a:spcPts val="0"/>
              </a:spcBef>
            </a:pPr>
            <a:endParaRPr lang="en-US" dirty="0"/>
          </a:p>
          <a:p>
            <a:pPr>
              <a:lnSpc>
                <a:spcPct val="200000"/>
              </a:lnSpc>
              <a:spcBef>
                <a:spcPts val="0"/>
              </a:spcBef>
            </a:pPr>
            <a:r>
              <a:rPr lang="en-US" dirty="0"/>
              <a:t>In today’s busy world, a club needs to be able to manage and implement a positive assessment and goal setting process so simple that it can become a part of standard operating procedures as needed to remain focused on the foremost most critical factors of a successful club:  service, quality members and growing leaders.</a:t>
            </a:r>
          </a:p>
          <a:p>
            <a:endParaRPr lang="en-US" dirty="0"/>
          </a:p>
        </p:txBody>
      </p:sp>
    </p:spTree>
    <p:extLst>
      <p:ext uri="{BB962C8B-B14F-4D97-AF65-F5344CB8AC3E}">
        <p14:creationId xmlns:p14="http://schemas.microsoft.com/office/powerpoint/2010/main" val="2572879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9767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279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US" dirty="0"/>
              <a:t>Constitution and By-Laws: </a:t>
            </a:r>
            <a:r>
              <a:rPr lang="en-US" sz="1200" dirty="0">
                <a:solidFill>
                  <a:srgbClr val="00338D"/>
                </a:solidFill>
                <a:latin typeface="HelveticaNeueLT Std Lt" panose="020B0403020202020204" pitchFamily="34" charset="0"/>
              </a:rPr>
              <a:t>New officers, director and committee chairperson positions. Committees repurposed. Defines new standard club structure</a:t>
            </a:r>
          </a:p>
          <a:p>
            <a:pPr>
              <a:lnSpc>
                <a:spcPct val="114000"/>
              </a:lnSpc>
            </a:pPr>
            <a:endParaRPr lang="en-US" sz="1200" dirty="0">
              <a:solidFill>
                <a:srgbClr val="00338D"/>
              </a:solidFill>
              <a:latin typeface="HelveticaNeueLT Std Lt" panose="020B0403020202020204" pitchFamily="34" charset="0"/>
            </a:endParaRPr>
          </a:p>
          <a:p>
            <a:pPr algn="l"/>
            <a:r>
              <a:rPr lang="en-US" sz="1200" dirty="0">
                <a:solidFill>
                  <a:srgbClr val="00338D"/>
                </a:solidFill>
                <a:latin typeface="HelveticaNeueLT Std Lt" panose="020B0403020202020204" pitchFamily="34" charset="0"/>
              </a:rPr>
              <a:t>Your Club, Your Way!: </a:t>
            </a:r>
            <a:r>
              <a:rPr lang="en-US" sz="1200" kern="0" dirty="0">
                <a:solidFill>
                  <a:srgbClr val="0A5496"/>
                </a:solidFill>
                <a:latin typeface="HelveticaNeueLT Std Lt" panose="020B0403020202020204" pitchFamily="34" charset="0"/>
                <a:ea typeface="Arial" charset="0"/>
                <a:cs typeface="Arial" charset="0"/>
              </a:rPr>
              <a:t>Guide to customizing your meeting types. Reinvent your general meetings. Ideas to increase involvement. Club meeting program ideas. Promote your meetings and events to the public.</a:t>
            </a:r>
          </a:p>
          <a:p>
            <a:pPr algn="l"/>
            <a:endParaRPr lang="en-US" sz="1200" kern="0" dirty="0">
              <a:solidFill>
                <a:srgbClr val="0A5496"/>
              </a:solidFill>
              <a:latin typeface="HelveticaNeueLT Std Lt" panose="020B0403020202020204" pitchFamily="34" charset="0"/>
              <a:ea typeface="Arial" charset="0"/>
              <a:cs typeface="Arial" charset="0"/>
            </a:endParaRPr>
          </a:p>
          <a:p>
            <a:pPr marL="0" indent="0">
              <a:lnSpc>
                <a:spcPct val="90000"/>
              </a:lnSpc>
              <a:buFont typeface="Arial" panose="020B0604020202020204" pitchFamily="34" charset="0"/>
              <a:buNone/>
            </a:pPr>
            <a:r>
              <a:rPr lang="en-US" sz="1200" kern="0" dirty="0">
                <a:solidFill>
                  <a:srgbClr val="0A5496"/>
                </a:solidFill>
                <a:latin typeface="HelveticaNeueLT Std Lt" panose="020B0403020202020204" pitchFamily="34" charset="0"/>
                <a:ea typeface="Arial" charset="0"/>
                <a:cs typeface="Arial" charset="0"/>
              </a:rPr>
              <a:t>e-Books: Club President/Vice President, Secretary, Treasurer, Membership Chairperson, Service Chairperson</a:t>
            </a:r>
          </a:p>
          <a:p>
            <a:pPr marL="0" indent="0">
              <a:lnSpc>
                <a:spcPct val="90000"/>
              </a:lnSpc>
              <a:buFont typeface="Arial" panose="020B0604020202020204" pitchFamily="34" charset="0"/>
              <a:buNone/>
            </a:pPr>
            <a:endParaRPr lang="en-US" sz="1200" kern="0" dirty="0">
              <a:solidFill>
                <a:srgbClr val="0A5496"/>
              </a:solidFill>
              <a:latin typeface="HelveticaNeueLT Std Lt" panose="020B0403020202020204" pitchFamily="34" charset="0"/>
              <a:ea typeface="Arial" charset="0"/>
              <a:cs typeface="Arial" charset="0"/>
            </a:endParaRPr>
          </a:p>
          <a:p>
            <a:pPr marL="0" indent="0">
              <a:lnSpc>
                <a:spcPct val="90000"/>
              </a:lnSpc>
              <a:buFont typeface="Arial" panose="020B0604020202020204" pitchFamily="34" charset="0"/>
              <a:buNone/>
            </a:pPr>
            <a:r>
              <a:rPr lang="en-US" sz="1200" kern="0" dirty="0">
                <a:solidFill>
                  <a:srgbClr val="0A5496"/>
                </a:solidFill>
                <a:latin typeface="HelveticaNeueLT Std Lt" panose="020B0403020202020204" pitchFamily="34" charset="0"/>
                <a:ea typeface="Arial" charset="0"/>
                <a:cs typeface="Arial" charset="0"/>
              </a:rPr>
              <a:t>Plan for Your Club’s Success!: Guide and PowerPoint available to assist the club in </a:t>
            </a:r>
            <a:r>
              <a:rPr lang="en-US" dirty="0"/>
              <a:t>discovering your club’s strengths, ways to improve and new opportunities that will help your club grow and thrive! Planning forms help develop a vision, assess your club’s needs and organize your plan for successful implementation.  </a:t>
            </a:r>
            <a:endParaRPr lang="en-US" sz="1200" kern="0" dirty="0">
              <a:solidFill>
                <a:srgbClr val="0A5496"/>
              </a:solidFill>
              <a:latin typeface="HelveticaNeueLT Std Lt" panose="020B0403020202020204" pitchFamily="34" charset="0"/>
              <a:ea typeface="Arial" charset="0"/>
              <a:cs typeface="Arial" charset="0"/>
            </a:endParaRPr>
          </a:p>
          <a:p>
            <a:pPr algn="l"/>
            <a:endParaRPr lang="en-US" sz="1200" kern="0" dirty="0">
              <a:solidFill>
                <a:srgbClr val="0A5496"/>
              </a:solidFill>
              <a:latin typeface="HelveticaNeueLT Std Lt" panose="020B0403020202020204" pitchFamily="34" charset="0"/>
              <a:ea typeface="Arial" charset="0"/>
              <a:cs typeface="Arial" charset="0"/>
            </a:endParaRPr>
          </a:p>
          <a:p>
            <a:endParaRPr lang="en-US" dirty="0"/>
          </a:p>
        </p:txBody>
      </p:sp>
    </p:spTree>
    <p:extLst>
      <p:ext uri="{BB962C8B-B14F-4D97-AF65-F5344CB8AC3E}">
        <p14:creationId xmlns:p14="http://schemas.microsoft.com/office/powerpoint/2010/main" val="2660868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4304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8830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3602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7664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Light" panose="020F0302020204030204" pitchFamily="34" charset="0"/>
                <a:ea typeface="Times New Roman" panose="02020603050405020304" pitchFamily="18" charset="0"/>
                <a:cs typeface="Arial" panose="020B0604020202020204" pitchFamily="34" charset="0"/>
              </a:rPr>
              <a:t>Develop three SMART Goals for each assessment.  </a:t>
            </a:r>
          </a:p>
          <a:p>
            <a:endParaRPr lang="en-US" sz="1200" b="1" dirty="0">
              <a:effectLst/>
              <a:latin typeface="Calibri Light" panose="020F0302020204030204" pitchFamily="34" charset="0"/>
              <a:ea typeface="Times New Roman" panose="02020603050405020304" pitchFamily="18" charset="0"/>
              <a:cs typeface="Arial" panose="020B0604020202020204" pitchFamily="34" charset="0"/>
            </a:endParaRPr>
          </a:p>
          <a:p>
            <a:r>
              <a:rPr lang="en-US" sz="1200" b="0" dirty="0">
                <a:effectLst/>
                <a:latin typeface="Calibri Light" panose="020F0302020204030204" pitchFamily="34" charset="0"/>
                <a:ea typeface="Times New Roman" panose="02020603050405020304" pitchFamily="18" charset="0"/>
                <a:cs typeface="Arial" panose="020B0604020202020204" pitchFamily="34" charset="0"/>
              </a:rPr>
              <a:t>Lets take time to discuss </a:t>
            </a:r>
            <a:r>
              <a:rPr lang="en-US" sz="1200" dirty="0">
                <a:effectLst/>
                <a:latin typeface="Calibri Light" panose="020F0302020204030204" pitchFamily="34" charset="0"/>
                <a:ea typeface="Times New Roman" panose="02020603050405020304" pitchFamily="18" charset="0"/>
                <a:cs typeface="Arial" panose="020B0604020202020204" pitchFamily="34" charset="0"/>
              </a:rPr>
              <a:t>the goals and develop three SMART Goals for each assessment.  </a:t>
            </a:r>
            <a:r>
              <a:rPr lang="en-US" sz="1200" b="1" dirty="0">
                <a:effectLst/>
                <a:latin typeface="Calibri Light" panose="020F0302020204030204" pitchFamily="34" charset="0"/>
                <a:ea typeface="Times New Roman" panose="02020603050405020304" pitchFamily="18" charset="0"/>
                <a:cs typeface="Arial" panose="020B0604020202020204" pitchFamily="34" charset="0"/>
              </a:rPr>
              <a:t>Check</a:t>
            </a:r>
            <a:r>
              <a:rPr lang="en-US" sz="1200" dirty="0">
                <a:effectLst/>
                <a:latin typeface="Calibri Light" panose="020F0302020204030204" pitchFamily="34" charset="0"/>
                <a:ea typeface="Times New Roman" panose="02020603050405020304" pitchFamily="18" charset="0"/>
                <a:cs typeface="Arial" panose="020B0604020202020204" pitchFamily="34" charset="0"/>
              </a:rPr>
              <a:t> occasionally to make sure each assessment is discussed effectively.</a:t>
            </a:r>
            <a:endParaRPr lang="en-US" dirty="0"/>
          </a:p>
          <a:p>
            <a:endParaRPr lang="en-US" dirty="0"/>
          </a:p>
        </p:txBody>
      </p:sp>
    </p:spTree>
    <p:extLst>
      <p:ext uri="{BB962C8B-B14F-4D97-AF65-F5344CB8AC3E}">
        <p14:creationId xmlns:p14="http://schemas.microsoft.com/office/powerpoint/2010/main" val="1787706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Lets report your goals.  We will share 3 goals from each group. </a:t>
            </a:r>
          </a:p>
          <a:p>
            <a:endParaRPr lang="en-US" dirty="0"/>
          </a:p>
        </p:txBody>
      </p:sp>
    </p:spTree>
    <p:extLst>
      <p:ext uri="{BB962C8B-B14F-4D97-AF65-F5344CB8AC3E}">
        <p14:creationId xmlns:p14="http://schemas.microsoft.com/office/powerpoint/2010/main" val="2885694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2062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Change is critical for each club.  By understanding our current operation, identifying areas that may be improved and taking measured steps to accomplish our goals, every club can be even better!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dirty="0"/>
              <a:t>The four areas are:</a:t>
            </a:r>
          </a:p>
          <a:p>
            <a:endParaRPr lang="en-US" dirty="0"/>
          </a:p>
          <a:p>
            <a:pPr marL="228600" indent="-228600">
              <a:buAutoNum type="arabicPeriod"/>
            </a:pPr>
            <a:r>
              <a:rPr lang="en-US" dirty="0"/>
              <a:t>Rejuvenate your club with new members</a:t>
            </a:r>
          </a:p>
          <a:p>
            <a:pPr marL="228600" indent="-228600">
              <a:buAutoNum type="arabicPeriod"/>
            </a:pPr>
            <a:r>
              <a:rPr lang="en-US" dirty="0"/>
              <a:t>Revitalize your club with new service opportunities</a:t>
            </a:r>
          </a:p>
          <a:p>
            <a:pPr marL="228600" indent="-228600">
              <a:buAutoNum type="arabicPeriod"/>
            </a:pPr>
            <a:r>
              <a:rPr lang="en-US" dirty="0"/>
              <a:t>Excel in leadership development and club operations</a:t>
            </a:r>
          </a:p>
          <a:p>
            <a:pPr marL="228600" indent="-228600">
              <a:buAutoNum type="arabicPeriod"/>
            </a:pPr>
            <a:r>
              <a:rPr lang="en-US" dirty="0"/>
              <a:t>Share your club’s achievements with your community</a:t>
            </a:r>
          </a:p>
          <a:p>
            <a:endParaRPr lang="en-US" dirty="0"/>
          </a:p>
        </p:txBody>
      </p:sp>
    </p:spTree>
    <p:extLst>
      <p:ext uri="{BB962C8B-B14F-4D97-AF65-F5344CB8AC3E}">
        <p14:creationId xmlns:p14="http://schemas.microsoft.com/office/powerpoint/2010/main" val="1074583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6303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Lets report your goals.  We will share 3 goals from each group. </a:t>
            </a:r>
          </a:p>
          <a:p>
            <a:endParaRPr lang="en-US" dirty="0"/>
          </a:p>
        </p:txBody>
      </p:sp>
    </p:spTree>
    <p:extLst>
      <p:ext uri="{BB962C8B-B14F-4D97-AF65-F5344CB8AC3E}">
        <p14:creationId xmlns:p14="http://schemas.microsoft.com/office/powerpoint/2010/main" val="3615515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2809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1038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Lions International offers many tools and resources to the club.  Visit the Improving Club Quality Webpage and join the Improving Club Quality Facebook Group. </a:t>
            </a:r>
          </a:p>
          <a:p>
            <a:endParaRPr lang="en-US" dirty="0"/>
          </a:p>
        </p:txBody>
      </p:sp>
    </p:spTree>
    <p:extLst>
      <p:ext uri="{BB962C8B-B14F-4D97-AF65-F5344CB8AC3E}">
        <p14:creationId xmlns:p14="http://schemas.microsoft.com/office/powerpoint/2010/main" val="523881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volunteers to state the most important thing they discovered during the workshop.  </a:t>
            </a:r>
          </a:p>
          <a:p>
            <a:endParaRPr lang="en-US" dirty="0"/>
          </a:p>
          <a:p>
            <a:r>
              <a:rPr lang="en-US" dirty="0"/>
              <a:t>After discussion, pull together their statements and recap. </a:t>
            </a:r>
          </a:p>
          <a:p>
            <a:endParaRPr lang="en-US" dirty="0"/>
          </a:p>
        </p:txBody>
      </p:sp>
    </p:spTree>
    <p:extLst>
      <p:ext uri="{BB962C8B-B14F-4D97-AF65-F5344CB8AC3E}">
        <p14:creationId xmlns:p14="http://schemas.microsoft.com/office/powerpoint/2010/main" val="392288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r>
              <a:rPr lang="en-US" dirty="0"/>
              <a:t>Clubs that excel in Membership growth community service, organization excellence and communications may qualify for the prestigious Excellence Awards.  Use the qualifications outlined in the club excellence award application as your road map to excellence. </a:t>
            </a:r>
          </a:p>
        </p:txBody>
      </p:sp>
    </p:spTree>
    <p:extLst>
      <p:ext uri="{BB962C8B-B14F-4D97-AF65-F5344CB8AC3E}">
        <p14:creationId xmlns:p14="http://schemas.microsoft.com/office/powerpoint/2010/main" val="976400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the group for coming</a:t>
            </a:r>
          </a:p>
        </p:txBody>
      </p:sp>
    </p:spTree>
    <p:extLst>
      <p:ext uri="{BB962C8B-B14F-4D97-AF65-F5344CB8AC3E}">
        <p14:creationId xmlns:p14="http://schemas.microsoft.com/office/powerpoint/2010/main" val="1448102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assessment was designed to help identify areas that can be improved. </a:t>
            </a:r>
          </a:p>
          <a:p>
            <a:endParaRPr lang="en-US" dirty="0"/>
          </a:p>
          <a:p>
            <a:r>
              <a:rPr lang="en-US" dirty="0"/>
              <a:t>The assessments: </a:t>
            </a:r>
          </a:p>
          <a:p>
            <a:endParaRPr lang="en-US" dirty="0"/>
          </a:p>
          <a:p>
            <a:pPr marL="342900" indent="-342900">
              <a:buFont typeface="Arial" panose="020B0604020202020204" pitchFamily="34" charset="0"/>
              <a:buChar char="•"/>
            </a:pPr>
            <a:r>
              <a:rPr lang="en-US" sz="1200" b="1" kern="0" dirty="0">
                <a:latin typeface="HelveticaNeueLT Std Lt" panose="020B0403020202020204" pitchFamily="34" charset="0"/>
                <a:ea typeface="Arial" charset="0"/>
                <a:cs typeface="Helvetica" panose="020B0604020202020204" pitchFamily="34" charset="0"/>
              </a:rPr>
              <a:t>Helps to focus thought</a:t>
            </a:r>
          </a:p>
          <a:p>
            <a:pPr marL="342900" indent="-342900">
              <a:buFont typeface="Arial" panose="020B0604020202020204" pitchFamily="34" charset="0"/>
              <a:buChar char="•"/>
            </a:pPr>
            <a:r>
              <a:rPr lang="en-US" sz="1200" b="1" kern="0" dirty="0">
                <a:latin typeface="HelveticaNeueLT Std Lt" panose="020B0403020202020204" pitchFamily="34" charset="0"/>
                <a:ea typeface="Arial" charset="0"/>
                <a:cs typeface="Helvetica" panose="020B0604020202020204" pitchFamily="34" charset="0"/>
              </a:rPr>
              <a:t>Guides discussion</a:t>
            </a:r>
          </a:p>
          <a:p>
            <a:pPr marL="342900" indent="-342900">
              <a:buFont typeface="Arial" panose="020B0604020202020204" pitchFamily="34" charset="0"/>
              <a:buChar char="•"/>
            </a:pPr>
            <a:r>
              <a:rPr lang="en-US" sz="1200" b="1" kern="0" dirty="0">
                <a:latin typeface="HelveticaNeueLT Std Lt" panose="020B0403020202020204" pitchFamily="34" charset="0"/>
                <a:ea typeface="Arial" charset="0"/>
                <a:cs typeface="Helvetica" panose="020B0604020202020204" pitchFamily="34" charset="0"/>
              </a:rPr>
              <a:t>Encourages exploration of resources</a:t>
            </a:r>
          </a:p>
          <a:p>
            <a:pPr marL="342900" indent="-342900">
              <a:buFont typeface="Arial" panose="020B0604020202020204" pitchFamily="34" charset="0"/>
              <a:buChar char="•"/>
            </a:pPr>
            <a:r>
              <a:rPr lang="en-US" sz="1200" b="1" kern="0" dirty="0">
                <a:latin typeface="HelveticaNeueLT Std Lt" panose="020B0403020202020204" pitchFamily="34" charset="0"/>
                <a:ea typeface="Arial" charset="0"/>
                <a:cs typeface="Helvetica" panose="020B0604020202020204" pitchFamily="34" charset="0"/>
              </a:rPr>
              <a:t>Process may be completed individually or as a group</a:t>
            </a:r>
          </a:p>
          <a:p>
            <a:endParaRPr lang="en-US" dirty="0"/>
          </a:p>
          <a:p>
            <a:r>
              <a:rPr lang="en-US" dirty="0"/>
              <a:t>At this time, we will form small groups to complete or review the assessments.  What will you discover? </a:t>
            </a:r>
          </a:p>
          <a:p>
            <a:endParaRPr lang="en-US" dirty="0"/>
          </a:p>
        </p:txBody>
      </p:sp>
    </p:spTree>
    <p:extLst>
      <p:ext uri="{BB962C8B-B14F-4D97-AF65-F5344CB8AC3E}">
        <p14:creationId xmlns:p14="http://schemas.microsoft.com/office/powerpoint/2010/main" val="4162256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6400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6442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9380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6561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64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32082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799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980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283212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459149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2655145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23682237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2976191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7696805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2298363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16501263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374566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5083411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282177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133910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29108666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6591968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prstClr val="white">
                    <a:alpha val="44000"/>
                  </a:prstClr>
                </a:solidFill>
              </a:rPr>
              <a:t>    </a:t>
            </a:r>
          </a:p>
        </p:txBody>
      </p:sp>
    </p:spTree>
    <p:extLst>
      <p:ext uri="{BB962C8B-B14F-4D97-AF65-F5344CB8AC3E}">
        <p14:creationId xmlns:p14="http://schemas.microsoft.com/office/powerpoint/2010/main" val="40768598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34419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708515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13075838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3928899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23374871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9461224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517144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38694338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200368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028566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40615465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1532579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6495969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2789860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prstClr val="white">
                    <a:alpha val="44000"/>
                  </a:prstClr>
                </a:solidFill>
              </a:rPr>
              <a:t>    </a:t>
            </a:r>
          </a:p>
        </p:txBody>
      </p:sp>
    </p:spTree>
    <p:extLst>
      <p:ext uri="{BB962C8B-B14F-4D97-AF65-F5344CB8AC3E}">
        <p14:creationId xmlns:p14="http://schemas.microsoft.com/office/powerpoint/2010/main" val="620944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75528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theme" Target="../theme/theme5.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8" r:id="rId4"/>
    <p:sldLayoutId id="2147483869" r:id="rId5"/>
    <p:sldLayoutId id="2147483870" r:id="rId6"/>
    <p:sldLayoutId id="2147483871" r:id="rId7"/>
    <p:sldLayoutId id="2147483872" r:id="rId8"/>
    <p:sldLayoutId id="2147483873" r:id="rId9"/>
    <p:sldLayoutId id="2147483874" r:id="rId10"/>
    <p:sldLayoutId id="2147483880" r:id="rId11"/>
    <p:sldLayoutId id="2147483875" r:id="rId12"/>
    <p:sldLayoutId id="2147483878" r:id="rId13"/>
    <p:sldLayoutId id="2147483879" r:id="rId14"/>
    <p:sldLayoutId id="2147483876" r:id="rId15"/>
    <p:sldLayoutId id="2147483928" r:id="rId16"/>
    <p:sldLayoutId id="2147483929" r:id="rId1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1495871592"/>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104868927"/>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11.jp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jpg"/><Relationship Id="rId4" Type="http://schemas.openxmlformats.org/officeDocument/2006/relationships/image" Target="../media/image20.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45.emf"/></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45.emf"/></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hyperlink" Target="https://www.lionsclubs.org/en/resources-for-members/resource-center/improving-club-quality" TargetMode="External"/><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s://www.facebook.com/groups/317754885360703/"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6.xml"/><Relationship Id="rId1" Type="http://schemas.openxmlformats.org/officeDocument/2006/relationships/slideLayout" Target="../slideLayouts/slideLayout16.xml"/><Relationship Id="rId5" Type="http://schemas.openxmlformats.org/officeDocument/2006/relationships/hyperlink" Target="mailto:clubexcellenceaward@lionsclubs.org" TargetMode="Externa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1C1F519D-AEA0-1222-796C-C7F5AF3F47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3" y="0"/>
            <a:ext cx="12192000" cy="6858000"/>
          </a:xfrm>
          <a:prstGeom prst="rect">
            <a:avLst/>
          </a:prstGeom>
          <a:gradFill flip="none" rotWithShape="0">
            <a:gsLst>
              <a:gs pos="0">
                <a:srgbClr val="0D2240">
                  <a:alpha val="91000"/>
                </a:srgbClr>
              </a:gs>
              <a:gs pos="100000">
                <a:srgbClr val="7A2582">
                  <a:alpha val="91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dirty="0">
              <a:solidFill>
                <a:schemeClr val="bg1"/>
              </a:solidFill>
            </a:endParaRPr>
          </a:p>
        </p:txBody>
      </p:sp>
      <p:sp>
        <p:nvSpPr>
          <p:cNvPr id="3" name="Yellow Bar">
            <a:extLst>
              <a:ext uri="{FF2B5EF4-FFF2-40B4-BE49-F238E27FC236}">
                <a16:creationId xmlns:a16="http://schemas.microsoft.com/office/drawing/2014/main" id="{02E5F8EC-AC8C-477E-E48D-EC8391DC3483}"/>
              </a:ext>
            </a:extLst>
          </p:cNvPr>
          <p:cNvSpPr/>
          <p:nvPr/>
        </p:nvSpPr>
        <p:spPr>
          <a:xfrm>
            <a:off x="919814" y="411480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4" name="Headline">
            <a:extLst>
              <a:ext uri="{FF2B5EF4-FFF2-40B4-BE49-F238E27FC236}">
                <a16:creationId xmlns:a16="http://schemas.microsoft.com/office/drawing/2014/main" id="{95657C42-33D9-96EF-2E40-90CACC9BFA29}"/>
              </a:ext>
            </a:extLst>
          </p:cNvPr>
          <p:cNvSpPr txBox="1">
            <a:spLocks/>
          </p:cNvSpPr>
          <p:nvPr/>
        </p:nvSpPr>
        <p:spPr>
          <a:xfrm>
            <a:off x="762000" y="2676564"/>
            <a:ext cx="4003965" cy="120248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Club Quality Initiative</a:t>
            </a:r>
          </a:p>
        </p:txBody>
      </p:sp>
      <p:pic>
        <p:nvPicPr>
          <p:cNvPr id="6" name="Emblem - White" descr="lionlogo_white.eps">
            <a:extLst>
              <a:ext uri="{FF2B5EF4-FFF2-40B4-BE49-F238E27FC236}">
                <a16:creationId xmlns:a16="http://schemas.microsoft.com/office/drawing/2014/main" id="{D3D9C50E-6A78-108D-7559-C3CCF4451F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4400" y="1297166"/>
            <a:ext cx="1172364" cy="1143642"/>
          </a:xfrm>
          <a:prstGeom prst="rect">
            <a:avLst/>
          </a:prstGeom>
        </p:spPr>
      </p:pic>
      <p:pic>
        <p:nvPicPr>
          <p:cNvPr id="9" name="Picture 8" descr="A group of people sitting at a table&#10;&#10;Description automatically generated">
            <a:extLst>
              <a:ext uri="{FF2B5EF4-FFF2-40B4-BE49-F238E27FC236}">
                <a16:creationId xmlns:a16="http://schemas.microsoft.com/office/drawing/2014/main" id="{0FE79043-80F7-E94F-46E0-91A31F4B8B66}"/>
              </a:ext>
            </a:extLst>
          </p:cNvPr>
          <p:cNvPicPr>
            <a:picLocks noChangeAspect="1"/>
          </p:cNvPicPr>
          <p:nvPr/>
        </p:nvPicPr>
        <p:blipFill>
          <a:blip r:embed="rId5"/>
          <a:stretch>
            <a:fillRect/>
          </a:stretch>
        </p:blipFill>
        <p:spPr>
          <a:xfrm>
            <a:off x="6248400" y="796034"/>
            <a:ext cx="4200661" cy="5416039"/>
          </a:xfrm>
          <a:prstGeom prst="rect">
            <a:avLst/>
          </a:prstGeom>
        </p:spPr>
      </p:pic>
    </p:spTree>
    <p:extLst>
      <p:ext uri="{BB962C8B-B14F-4D97-AF65-F5344CB8AC3E}">
        <p14:creationId xmlns:p14="http://schemas.microsoft.com/office/powerpoint/2010/main" val="995419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10233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7265" y="550843"/>
            <a:ext cx="12358930" cy="668358"/>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en-US" sz="3200" kern="0" dirty="0">
                <a:solidFill>
                  <a:srgbClr val="00338D"/>
                </a:solidFill>
              </a:rPr>
              <a:t>Resources: revitalize your club with new service opportunities</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pic>
        <p:nvPicPr>
          <p:cNvPr id="43" name="Picture 42">
            <a:extLst>
              <a:ext uri="{FF2B5EF4-FFF2-40B4-BE49-F238E27FC236}">
                <a16:creationId xmlns:a16="http://schemas.microsoft.com/office/drawing/2014/main" id="{F19F234D-700D-ACE5-439B-549854E9F945}"/>
              </a:ext>
            </a:extLst>
          </p:cNvPr>
          <p:cNvPicPr>
            <a:picLocks noChangeAspect="1"/>
          </p:cNvPicPr>
          <p:nvPr/>
        </p:nvPicPr>
        <p:blipFill>
          <a:blip r:embed="rId3"/>
          <a:stretch>
            <a:fillRect/>
          </a:stretch>
        </p:blipFill>
        <p:spPr>
          <a:xfrm>
            <a:off x="127818" y="4646063"/>
            <a:ext cx="5863723" cy="1318698"/>
          </a:xfrm>
          <a:prstGeom prst="rect">
            <a:avLst/>
          </a:prstGeom>
          <a:ln w="25400">
            <a:solidFill>
              <a:schemeClr val="accent1"/>
            </a:solidFill>
          </a:ln>
        </p:spPr>
      </p:pic>
      <p:pic>
        <p:nvPicPr>
          <p:cNvPr id="44" name="Picture 43">
            <a:extLst>
              <a:ext uri="{FF2B5EF4-FFF2-40B4-BE49-F238E27FC236}">
                <a16:creationId xmlns:a16="http://schemas.microsoft.com/office/drawing/2014/main" id="{0AD2D7EC-9129-E251-0A7D-6D6E63EC7783}"/>
              </a:ext>
            </a:extLst>
          </p:cNvPr>
          <p:cNvPicPr>
            <a:picLocks noChangeAspect="1"/>
          </p:cNvPicPr>
          <p:nvPr/>
        </p:nvPicPr>
        <p:blipFill>
          <a:blip r:embed="rId4"/>
          <a:stretch>
            <a:fillRect/>
          </a:stretch>
        </p:blipFill>
        <p:spPr>
          <a:xfrm>
            <a:off x="6092366" y="5367169"/>
            <a:ext cx="5968183" cy="1324861"/>
          </a:xfrm>
          <a:prstGeom prst="rect">
            <a:avLst/>
          </a:prstGeom>
          <a:ln w="25400">
            <a:solidFill>
              <a:schemeClr val="accent1"/>
            </a:solidFill>
          </a:ln>
        </p:spPr>
      </p:pic>
      <p:sp>
        <p:nvSpPr>
          <p:cNvPr id="45" name="Text Placeholder 1">
            <a:extLst>
              <a:ext uri="{FF2B5EF4-FFF2-40B4-BE49-F238E27FC236}">
                <a16:creationId xmlns:a16="http://schemas.microsoft.com/office/drawing/2014/main" id="{887F161C-D5E3-B22A-7687-A3B3B0D1BCA7}"/>
              </a:ext>
            </a:extLst>
          </p:cNvPr>
          <p:cNvSpPr txBox="1">
            <a:spLocks/>
          </p:cNvSpPr>
          <p:nvPr/>
        </p:nvSpPr>
        <p:spPr>
          <a:xfrm>
            <a:off x="3878130" y="1537639"/>
            <a:ext cx="4226821" cy="671287"/>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n-US" sz="3200" kern="0" dirty="0">
                <a:solidFill>
                  <a:srgbClr val="00338D"/>
                </a:solidFill>
              </a:rPr>
              <a:t>The Service Journey</a:t>
            </a:r>
          </a:p>
        </p:txBody>
      </p:sp>
      <p:grpSp>
        <p:nvGrpSpPr>
          <p:cNvPr id="7" name="Group 6">
            <a:extLst>
              <a:ext uri="{FF2B5EF4-FFF2-40B4-BE49-F238E27FC236}">
                <a16:creationId xmlns:a16="http://schemas.microsoft.com/office/drawing/2014/main" id="{DD83C322-63F3-3DFF-52E3-9A4F3A6E6D4B}"/>
              </a:ext>
            </a:extLst>
          </p:cNvPr>
          <p:cNvGrpSpPr/>
          <p:nvPr/>
        </p:nvGrpSpPr>
        <p:grpSpPr>
          <a:xfrm>
            <a:off x="256702" y="2429249"/>
            <a:ext cx="11808512" cy="1727871"/>
            <a:chOff x="217631" y="709793"/>
            <a:chExt cx="11808512" cy="1727871"/>
          </a:xfrm>
        </p:grpSpPr>
        <p:sp>
          <p:nvSpPr>
            <p:cNvPr id="12" name="TextBox 11">
              <a:extLst>
                <a:ext uri="{FF2B5EF4-FFF2-40B4-BE49-F238E27FC236}">
                  <a16:creationId xmlns:a16="http://schemas.microsoft.com/office/drawing/2014/main" id="{0125949D-FABB-88F7-E346-7F8A5F547672}"/>
                </a:ext>
              </a:extLst>
            </p:cNvPr>
            <p:cNvSpPr txBox="1"/>
            <p:nvPr/>
          </p:nvSpPr>
          <p:spPr>
            <a:xfrm>
              <a:off x="4507775" y="1852448"/>
              <a:ext cx="1553291" cy="585216"/>
            </a:xfrm>
            <a:prstGeom prst="rect">
              <a:avLst/>
            </a:prstGeom>
            <a:noFill/>
          </p:spPr>
          <p:txBody>
            <a:bodyPr wrap="square" lIns="0" rIns="0" rtlCol="0">
              <a:spAutoFit/>
            </a:bodyPr>
            <a:lstStyle/>
            <a:p>
              <a:pPr algn="ctr"/>
              <a:r>
                <a:rPr lang="en-US" sz="1600" b="1" dirty="0">
                  <a:solidFill>
                    <a:srgbClr val="8CC63F"/>
                  </a:solidFill>
                  <a:ea typeface="Open Sans" charset="0"/>
                  <a:cs typeface="Open Sans" charset="0"/>
                </a:rPr>
                <a:t>ENVIRONMENT</a:t>
              </a:r>
              <a:br>
                <a:rPr lang="en-US" sz="1600" b="1" dirty="0">
                  <a:solidFill>
                    <a:srgbClr val="8CC63F"/>
                  </a:solidFill>
                  <a:ea typeface="Open Sans" charset="0"/>
                  <a:cs typeface="Open Sans" charset="0"/>
                </a:rPr>
              </a:br>
              <a:endParaRPr lang="en-US" sz="1600" b="1" dirty="0">
                <a:solidFill>
                  <a:srgbClr val="8CC63F"/>
                </a:solidFill>
                <a:ea typeface="Open Sans" charset="0"/>
                <a:cs typeface="Open Sans" charset="0"/>
              </a:endParaRPr>
            </a:p>
          </p:txBody>
        </p:sp>
        <p:sp>
          <p:nvSpPr>
            <p:cNvPr id="15" name="TextBox 14">
              <a:extLst>
                <a:ext uri="{FF2B5EF4-FFF2-40B4-BE49-F238E27FC236}">
                  <a16:creationId xmlns:a16="http://schemas.microsoft.com/office/drawing/2014/main" id="{3C446040-1C51-B858-2D2C-541C42B5EF61}"/>
                </a:ext>
              </a:extLst>
            </p:cNvPr>
            <p:cNvSpPr txBox="1"/>
            <p:nvPr/>
          </p:nvSpPr>
          <p:spPr>
            <a:xfrm>
              <a:off x="7596389" y="1852448"/>
              <a:ext cx="1463040" cy="585216"/>
            </a:xfrm>
            <a:prstGeom prst="rect">
              <a:avLst/>
            </a:prstGeom>
            <a:noFill/>
          </p:spPr>
          <p:txBody>
            <a:bodyPr wrap="square" lIns="0" rIns="0" rtlCol="0">
              <a:spAutoFit/>
            </a:bodyPr>
            <a:lstStyle/>
            <a:p>
              <a:pPr algn="ctr"/>
              <a:r>
                <a:rPr lang="en-US" sz="1600" b="1" dirty="0">
                  <a:solidFill>
                    <a:srgbClr val="F26A2C"/>
                  </a:solidFill>
                  <a:ea typeface="Open Sans" charset="0"/>
                  <a:cs typeface="Open Sans" charset="0"/>
                </a:rPr>
                <a:t>HUNGER</a:t>
              </a:r>
              <a:br>
                <a:rPr lang="en-US" sz="1600" b="1" dirty="0">
                  <a:solidFill>
                    <a:srgbClr val="F26A2C"/>
                  </a:solidFill>
                  <a:ea typeface="Open Sans" charset="0"/>
                  <a:cs typeface="Open Sans" charset="0"/>
                </a:rPr>
              </a:br>
              <a:endParaRPr lang="en-US" sz="1600" b="1" dirty="0">
                <a:solidFill>
                  <a:srgbClr val="F26A2C"/>
                </a:solidFill>
                <a:ea typeface="Open Sans" charset="0"/>
                <a:cs typeface="Open Sans" charset="0"/>
              </a:endParaRPr>
            </a:p>
          </p:txBody>
        </p:sp>
        <p:sp>
          <p:nvSpPr>
            <p:cNvPr id="21" name="TextBox 20">
              <a:extLst>
                <a:ext uri="{FF2B5EF4-FFF2-40B4-BE49-F238E27FC236}">
                  <a16:creationId xmlns:a16="http://schemas.microsoft.com/office/drawing/2014/main" id="{6B011712-9146-81BB-19E5-7A3B6D7889D6}"/>
                </a:ext>
              </a:extLst>
            </p:cNvPr>
            <p:cNvSpPr txBox="1"/>
            <p:nvPr/>
          </p:nvSpPr>
          <p:spPr>
            <a:xfrm>
              <a:off x="9112143" y="1852448"/>
              <a:ext cx="1463040" cy="585216"/>
            </a:xfrm>
            <a:prstGeom prst="rect">
              <a:avLst/>
            </a:prstGeom>
            <a:noFill/>
          </p:spPr>
          <p:txBody>
            <a:bodyPr wrap="square" lIns="0" rIns="0" rtlCol="0">
              <a:spAutoFit/>
            </a:bodyPr>
            <a:lstStyle/>
            <a:p>
              <a:pPr algn="ctr"/>
              <a:r>
                <a:rPr lang="en-US" sz="1600" b="1" dirty="0">
                  <a:solidFill>
                    <a:srgbClr val="6A205F"/>
                  </a:solidFill>
                  <a:ea typeface="Open Sans" charset="0"/>
                  <a:cs typeface="Open Sans" charset="0"/>
                </a:rPr>
                <a:t>VISION</a:t>
              </a:r>
              <a:br>
                <a:rPr lang="en-US" sz="1600" b="1" dirty="0">
                  <a:solidFill>
                    <a:srgbClr val="6A205F"/>
                  </a:solidFill>
                  <a:ea typeface="Open Sans" charset="0"/>
                  <a:cs typeface="Open Sans" charset="0"/>
                </a:rPr>
              </a:br>
              <a:endParaRPr lang="en-US" sz="1600" b="1" dirty="0">
                <a:solidFill>
                  <a:srgbClr val="6A205F"/>
                </a:solidFill>
                <a:ea typeface="Open Sans" charset="0"/>
                <a:cs typeface="Open Sans" charset="0"/>
              </a:endParaRPr>
            </a:p>
          </p:txBody>
        </p:sp>
        <p:sp>
          <p:nvSpPr>
            <p:cNvPr id="23" name="TextBox 22">
              <a:extLst>
                <a:ext uri="{FF2B5EF4-FFF2-40B4-BE49-F238E27FC236}">
                  <a16:creationId xmlns:a16="http://schemas.microsoft.com/office/drawing/2014/main" id="{CB9F8FCB-B003-62B8-F8E5-17FC6241A921}"/>
                </a:ext>
              </a:extLst>
            </p:cNvPr>
            <p:cNvSpPr txBox="1"/>
            <p:nvPr/>
          </p:nvSpPr>
          <p:spPr>
            <a:xfrm>
              <a:off x="217631" y="1852448"/>
              <a:ext cx="1463040" cy="585216"/>
            </a:xfrm>
            <a:prstGeom prst="rect">
              <a:avLst/>
            </a:prstGeom>
            <a:noFill/>
          </p:spPr>
          <p:txBody>
            <a:bodyPr wrap="square" lIns="0" rIns="0" rtlCol="0">
              <a:spAutoFit/>
            </a:bodyPr>
            <a:lstStyle/>
            <a:p>
              <a:pPr algn="ctr"/>
              <a:r>
                <a:rPr lang="en-US" sz="1600" b="1" dirty="0">
                  <a:solidFill>
                    <a:srgbClr val="F0C217"/>
                  </a:solidFill>
                  <a:ea typeface="Open Sans" charset="0"/>
                  <a:cs typeface="Open Sans" charset="0"/>
                </a:rPr>
                <a:t>CHILDHOOD </a:t>
              </a:r>
            </a:p>
            <a:p>
              <a:pPr algn="ctr"/>
              <a:r>
                <a:rPr lang="en-US" sz="1600" b="1" dirty="0">
                  <a:solidFill>
                    <a:srgbClr val="F0C217"/>
                  </a:solidFill>
                  <a:ea typeface="Open Sans" charset="0"/>
                  <a:cs typeface="Open Sans" charset="0"/>
                </a:rPr>
                <a:t>CANCER</a:t>
              </a:r>
            </a:p>
          </p:txBody>
        </p:sp>
        <p:pic>
          <p:nvPicPr>
            <p:cNvPr id="24" name="Picture 23">
              <a:extLst>
                <a:ext uri="{FF2B5EF4-FFF2-40B4-BE49-F238E27FC236}">
                  <a16:creationId xmlns:a16="http://schemas.microsoft.com/office/drawing/2014/main" id="{D288F4CF-C92A-D3E4-E1A5-CF81F3DF642E}"/>
                </a:ext>
              </a:extLst>
            </p:cNvPr>
            <p:cNvPicPr>
              <a:picLocks noChangeAspect="1"/>
            </p:cNvPicPr>
            <p:nvPr/>
          </p:nvPicPr>
          <p:blipFill>
            <a:blip r:embed="rId5"/>
            <a:stretch>
              <a:fillRect/>
            </a:stretch>
          </p:blipFill>
          <p:spPr>
            <a:xfrm>
              <a:off x="389691" y="709793"/>
              <a:ext cx="1128140" cy="1143000"/>
            </a:xfrm>
            <a:prstGeom prst="rect">
              <a:avLst/>
            </a:prstGeom>
          </p:spPr>
        </p:pic>
        <p:pic>
          <p:nvPicPr>
            <p:cNvPr id="25" name="Picture 24">
              <a:extLst>
                <a:ext uri="{FF2B5EF4-FFF2-40B4-BE49-F238E27FC236}">
                  <a16:creationId xmlns:a16="http://schemas.microsoft.com/office/drawing/2014/main" id="{FF01190F-E97E-A7C6-F476-956BB97B909B}"/>
                </a:ext>
              </a:extLst>
            </p:cNvPr>
            <p:cNvPicPr>
              <a:picLocks noChangeAspect="1"/>
            </p:cNvPicPr>
            <p:nvPr/>
          </p:nvPicPr>
          <p:blipFill>
            <a:blip r:embed="rId6"/>
            <a:stretch>
              <a:fillRect/>
            </a:stretch>
          </p:blipFill>
          <p:spPr>
            <a:xfrm>
              <a:off x="4780740" y="709793"/>
              <a:ext cx="1103880" cy="1143000"/>
            </a:xfrm>
            <a:prstGeom prst="rect">
              <a:avLst/>
            </a:prstGeom>
          </p:spPr>
        </p:pic>
        <p:pic>
          <p:nvPicPr>
            <p:cNvPr id="26" name="Picture 25">
              <a:extLst>
                <a:ext uri="{FF2B5EF4-FFF2-40B4-BE49-F238E27FC236}">
                  <a16:creationId xmlns:a16="http://schemas.microsoft.com/office/drawing/2014/main" id="{F8544E49-D4C4-D25A-52BA-9CB4C117474F}"/>
                </a:ext>
              </a:extLst>
            </p:cNvPr>
            <p:cNvPicPr>
              <a:picLocks noChangeAspect="1"/>
            </p:cNvPicPr>
            <p:nvPr/>
          </p:nvPicPr>
          <p:blipFill>
            <a:blip r:embed="rId7"/>
            <a:stretch>
              <a:fillRect/>
            </a:stretch>
          </p:blipFill>
          <p:spPr>
            <a:xfrm>
              <a:off x="7739495" y="709793"/>
              <a:ext cx="1270138" cy="1143000"/>
            </a:xfrm>
            <a:prstGeom prst="rect">
              <a:avLst/>
            </a:prstGeom>
          </p:spPr>
        </p:pic>
        <p:pic>
          <p:nvPicPr>
            <p:cNvPr id="28" name="Picture 27">
              <a:extLst>
                <a:ext uri="{FF2B5EF4-FFF2-40B4-BE49-F238E27FC236}">
                  <a16:creationId xmlns:a16="http://schemas.microsoft.com/office/drawing/2014/main" id="{9B3E1A09-9B87-6FC3-AF33-985F1A2F4741}"/>
                </a:ext>
              </a:extLst>
            </p:cNvPr>
            <p:cNvPicPr>
              <a:picLocks noChangeAspect="1"/>
            </p:cNvPicPr>
            <p:nvPr/>
          </p:nvPicPr>
          <p:blipFill>
            <a:blip r:embed="rId8"/>
            <a:stretch>
              <a:fillRect/>
            </a:stretch>
          </p:blipFill>
          <p:spPr>
            <a:xfrm>
              <a:off x="9279326" y="709793"/>
              <a:ext cx="1147013" cy="1143000"/>
            </a:xfrm>
            <a:prstGeom prst="rect">
              <a:avLst/>
            </a:prstGeom>
          </p:spPr>
        </p:pic>
        <p:sp>
          <p:nvSpPr>
            <p:cNvPr id="29" name="TextBox 28">
              <a:extLst>
                <a:ext uri="{FF2B5EF4-FFF2-40B4-BE49-F238E27FC236}">
                  <a16:creationId xmlns:a16="http://schemas.microsoft.com/office/drawing/2014/main" id="{767CAC8A-FBAD-6825-2C03-04AC40F978C4}"/>
                </a:ext>
              </a:extLst>
            </p:cNvPr>
            <p:cNvSpPr txBox="1"/>
            <p:nvPr/>
          </p:nvSpPr>
          <p:spPr>
            <a:xfrm>
              <a:off x="1689891" y="1852448"/>
              <a:ext cx="1463040" cy="585216"/>
            </a:xfrm>
            <a:prstGeom prst="rect">
              <a:avLst/>
            </a:prstGeom>
            <a:noFill/>
          </p:spPr>
          <p:txBody>
            <a:bodyPr wrap="square" lIns="0" rIns="0" rtlCol="0">
              <a:spAutoFit/>
            </a:bodyPr>
            <a:lstStyle/>
            <a:p>
              <a:pPr algn="ctr"/>
              <a:r>
                <a:rPr lang="en-US" sz="1600" b="1" dirty="0">
                  <a:solidFill>
                    <a:srgbClr val="0774AF"/>
                  </a:solidFill>
                  <a:ea typeface="Open Sans" charset="0"/>
                  <a:cs typeface="Open Sans" charset="0"/>
                </a:rPr>
                <a:t>DIABETES</a:t>
              </a:r>
              <a:br>
                <a:rPr lang="en-US" sz="1200" b="1" dirty="0">
                  <a:solidFill>
                    <a:schemeClr val="tx2"/>
                  </a:solidFill>
                  <a:ea typeface="Open Sans" charset="0"/>
                  <a:cs typeface="Open Sans" charset="0"/>
                </a:rPr>
              </a:br>
              <a:endParaRPr lang="en-US" sz="1600" b="1" dirty="0">
                <a:solidFill>
                  <a:srgbClr val="0774AF"/>
                </a:solidFill>
                <a:ea typeface="Open Sans" charset="0"/>
                <a:cs typeface="Open Sans" charset="0"/>
              </a:endParaRPr>
            </a:p>
          </p:txBody>
        </p:sp>
        <p:pic>
          <p:nvPicPr>
            <p:cNvPr id="31" name="Picture 30">
              <a:extLst>
                <a:ext uri="{FF2B5EF4-FFF2-40B4-BE49-F238E27FC236}">
                  <a16:creationId xmlns:a16="http://schemas.microsoft.com/office/drawing/2014/main" id="{92C9F8B5-12A7-2766-3C8B-CB9BBDB366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43510" y="709793"/>
              <a:ext cx="1155048" cy="1143000"/>
            </a:xfrm>
            <a:prstGeom prst="rect">
              <a:avLst/>
            </a:prstGeom>
          </p:spPr>
        </p:pic>
        <p:pic>
          <p:nvPicPr>
            <p:cNvPr id="35" name="Picture 34" descr="A blue and purple circle with a cloud and lightning bolt&#10;&#10;Description automatically generated">
              <a:extLst>
                <a:ext uri="{FF2B5EF4-FFF2-40B4-BE49-F238E27FC236}">
                  <a16:creationId xmlns:a16="http://schemas.microsoft.com/office/drawing/2014/main" id="{24347B44-DE76-1E8D-6E91-4F6740236D70}"/>
                </a:ext>
              </a:extLst>
            </p:cNvPr>
            <p:cNvPicPr>
              <a:picLocks noChangeAspect="1"/>
            </p:cNvPicPr>
            <p:nvPr/>
          </p:nvPicPr>
          <p:blipFill>
            <a:blip r:embed="rId10"/>
            <a:stretch>
              <a:fillRect/>
            </a:stretch>
          </p:blipFill>
          <p:spPr>
            <a:xfrm>
              <a:off x="3324237" y="709793"/>
              <a:ext cx="1130824" cy="1143000"/>
            </a:xfrm>
            <a:prstGeom prst="rect">
              <a:avLst/>
            </a:prstGeom>
          </p:spPr>
        </p:pic>
        <p:sp>
          <p:nvSpPr>
            <p:cNvPr id="37" name="TextBox 36">
              <a:extLst>
                <a:ext uri="{FF2B5EF4-FFF2-40B4-BE49-F238E27FC236}">
                  <a16:creationId xmlns:a16="http://schemas.microsoft.com/office/drawing/2014/main" id="{A22FA2D7-C012-1465-F542-2BB370733B6C}"/>
                </a:ext>
              </a:extLst>
            </p:cNvPr>
            <p:cNvSpPr txBox="1"/>
            <p:nvPr/>
          </p:nvSpPr>
          <p:spPr>
            <a:xfrm>
              <a:off x="3161397" y="1852448"/>
              <a:ext cx="1463040" cy="585216"/>
            </a:xfrm>
            <a:prstGeom prst="rect">
              <a:avLst/>
            </a:prstGeom>
            <a:noFill/>
          </p:spPr>
          <p:txBody>
            <a:bodyPr wrap="square" lIns="0" rIns="0" rtlCol="0">
              <a:spAutoFit/>
            </a:bodyPr>
            <a:lstStyle/>
            <a:p>
              <a:pPr algn="ctr"/>
              <a:r>
                <a:rPr lang="en-US" sz="1600" b="1" dirty="0">
                  <a:solidFill>
                    <a:srgbClr val="00339A"/>
                  </a:solidFill>
                  <a:ea typeface="Open Sans" charset="0"/>
                  <a:cs typeface="Open Sans" charset="0"/>
                </a:rPr>
                <a:t>DISASTER </a:t>
              </a:r>
              <a:br>
                <a:rPr lang="en-US" sz="1600" b="1" dirty="0">
                  <a:solidFill>
                    <a:srgbClr val="00339A"/>
                  </a:solidFill>
                  <a:ea typeface="Open Sans" charset="0"/>
                  <a:cs typeface="Open Sans" charset="0"/>
                </a:rPr>
              </a:br>
              <a:r>
                <a:rPr lang="en-US" sz="1600" b="1" dirty="0">
                  <a:solidFill>
                    <a:srgbClr val="00339A"/>
                  </a:solidFill>
                  <a:ea typeface="Open Sans" charset="0"/>
                  <a:cs typeface="Open Sans" charset="0"/>
                </a:rPr>
                <a:t>RELIEF</a:t>
              </a:r>
            </a:p>
          </p:txBody>
        </p:sp>
        <p:pic>
          <p:nvPicPr>
            <p:cNvPr id="38" name="Picture 37" descr="A group of people holding hands&#10;&#10;Description automatically generated">
              <a:extLst>
                <a:ext uri="{FF2B5EF4-FFF2-40B4-BE49-F238E27FC236}">
                  <a16:creationId xmlns:a16="http://schemas.microsoft.com/office/drawing/2014/main" id="{C77DE890-28EA-C7FB-D471-47C59CFCE439}"/>
                </a:ext>
              </a:extLst>
            </p:cNvPr>
            <p:cNvPicPr>
              <a:picLocks noChangeAspect="1"/>
            </p:cNvPicPr>
            <p:nvPr/>
          </p:nvPicPr>
          <p:blipFill>
            <a:blip r:embed="rId11"/>
            <a:stretch>
              <a:fillRect/>
            </a:stretch>
          </p:blipFill>
          <p:spPr>
            <a:xfrm>
              <a:off x="10724026" y="709793"/>
              <a:ext cx="1130824" cy="1143000"/>
            </a:xfrm>
            <a:prstGeom prst="rect">
              <a:avLst/>
            </a:prstGeom>
          </p:spPr>
        </p:pic>
        <p:sp>
          <p:nvSpPr>
            <p:cNvPr id="39" name="TextBox 38">
              <a:extLst>
                <a:ext uri="{FF2B5EF4-FFF2-40B4-BE49-F238E27FC236}">
                  <a16:creationId xmlns:a16="http://schemas.microsoft.com/office/drawing/2014/main" id="{97695BCC-5A0B-A14A-B07E-549C41D6FED4}"/>
                </a:ext>
              </a:extLst>
            </p:cNvPr>
            <p:cNvSpPr txBox="1"/>
            <p:nvPr/>
          </p:nvSpPr>
          <p:spPr>
            <a:xfrm>
              <a:off x="10563103" y="1852448"/>
              <a:ext cx="1463040" cy="585216"/>
            </a:xfrm>
            <a:prstGeom prst="rect">
              <a:avLst/>
            </a:prstGeom>
            <a:noFill/>
          </p:spPr>
          <p:txBody>
            <a:bodyPr wrap="square" lIns="0" rIns="0" rtlCol="0">
              <a:spAutoFit/>
            </a:bodyPr>
            <a:lstStyle/>
            <a:p>
              <a:pPr algn="ctr"/>
              <a:r>
                <a:rPr lang="en-US" sz="1600" b="1" dirty="0">
                  <a:solidFill>
                    <a:srgbClr val="10A0A0"/>
                  </a:solidFill>
                  <a:ea typeface="Open Sans" charset="0"/>
                  <a:cs typeface="Open Sans" charset="0"/>
                </a:rPr>
                <a:t>YOUTH</a:t>
              </a:r>
              <a:br>
                <a:rPr lang="en-US" sz="1600" b="1" dirty="0">
                  <a:solidFill>
                    <a:srgbClr val="10A0A0"/>
                  </a:solidFill>
                  <a:ea typeface="Open Sans" charset="0"/>
                  <a:cs typeface="Open Sans" charset="0"/>
                </a:rPr>
              </a:br>
              <a:endParaRPr lang="en-US" sz="1600" b="1" dirty="0">
                <a:solidFill>
                  <a:srgbClr val="10A0A0"/>
                </a:solidFill>
                <a:ea typeface="Open Sans" charset="0"/>
                <a:cs typeface="Open Sans" charset="0"/>
              </a:endParaRPr>
            </a:p>
          </p:txBody>
        </p:sp>
        <p:sp>
          <p:nvSpPr>
            <p:cNvPr id="46" name="TextBox 45">
              <a:extLst>
                <a:ext uri="{FF2B5EF4-FFF2-40B4-BE49-F238E27FC236}">
                  <a16:creationId xmlns:a16="http://schemas.microsoft.com/office/drawing/2014/main" id="{A1BD86A6-ACB8-EA7B-0D20-6E8B0539156B}"/>
                </a:ext>
              </a:extLst>
            </p:cNvPr>
            <p:cNvSpPr txBox="1"/>
            <p:nvPr/>
          </p:nvSpPr>
          <p:spPr>
            <a:xfrm>
              <a:off x="6094533" y="1852448"/>
              <a:ext cx="1592247" cy="585216"/>
            </a:xfrm>
            <a:prstGeom prst="rect">
              <a:avLst/>
            </a:prstGeom>
            <a:noFill/>
          </p:spPr>
          <p:txBody>
            <a:bodyPr wrap="square" lIns="0" rIns="0" rtlCol="0">
              <a:spAutoFit/>
            </a:bodyPr>
            <a:lstStyle/>
            <a:p>
              <a:pPr algn="ctr"/>
              <a:r>
                <a:rPr lang="en-US" sz="1600" b="1" dirty="0">
                  <a:solidFill>
                    <a:srgbClr val="C00000"/>
                  </a:solidFill>
                  <a:ea typeface="Open Sans" charset="0"/>
                  <a:cs typeface="Open Sans" charset="0"/>
                </a:rPr>
                <a:t>HUMANITARIAN</a:t>
              </a:r>
              <a:br>
                <a:rPr lang="en-US" sz="1600" b="1" dirty="0">
                  <a:solidFill>
                    <a:srgbClr val="C00000"/>
                  </a:solidFill>
                  <a:ea typeface="Open Sans" charset="0"/>
                  <a:cs typeface="Open Sans" charset="0"/>
                </a:rPr>
              </a:br>
              <a:endParaRPr lang="en-US" sz="1600" b="1" dirty="0">
                <a:solidFill>
                  <a:srgbClr val="C00000"/>
                </a:solidFill>
                <a:ea typeface="Open Sans" charset="0"/>
                <a:cs typeface="Open Sans" charset="0"/>
              </a:endParaRPr>
            </a:p>
          </p:txBody>
        </p:sp>
        <p:pic>
          <p:nvPicPr>
            <p:cNvPr id="47" name="Picture 46" descr="A close-up of a logo&#10;&#10;Description automatically generated">
              <a:extLst>
                <a:ext uri="{FF2B5EF4-FFF2-40B4-BE49-F238E27FC236}">
                  <a16:creationId xmlns:a16="http://schemas.microsoft.com/office/drawing/2014/main" id="{153C02EB-167F-F5E2-96E0-39C91473DDEC}"/>
                </a:ext>
              </a:extLst>
            </p:cNvPr>
            <p:cNvPicPr>
              <a:picLocks noChangeAspect="1"/>
            </p:cNvPicPr>
            <p:nvPr/>
          </p:nvPicPr>
          <p:blipFill>
            <a:blip r:embed="rId12"/>
            <a:stretch>
              <a:fillRect/>
            </a:stretch>
          </p:blipFill>
          <p:spPr>
            <a:xfrm>
              <a:off x="6210299" y="709793"/>
              <a:ext cx="1231510" cy="1143000"/>
            </a:xfrm>
            <a:prstGeom prst="rect">
              <a:avLst/>
            </a:prstGeom>
          </p:spPr>
        </p:pic>
      </p:grpSp>
    </p:spTree>
    <p:extLst>
      <p:ext uri="{BB962C8B-B14F-4D97-AF65-F5344CB8AC3E}">
        <p14:creationId xmlns:p14="http://schemas.microsoft.com/office/powerpoint/2010/main" val="2105870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32553" y="903689"/>
            <a:ext cx="44538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en-US" kern="0" dirty="0">
                <a:solidFill>
                  <a:schemeClr val="bg1"/>
                </a:solidFill>
                <a:latin typeface="Arial"/>
                <a:cs typeface="Arial"/>
              </a:rPr>
              <a:t>Assessment Three</a:t>
            </a:r>
            <a:br>
              <a:rPr lang="en-US" sz="2400" kern="0" dirty="0">
                <a:solidFill>
                  <a:schemeClr val="bg1"/>
                </a:solidFill>
                <a:latin typeface="Arial"/>
                <a:cs typeface="Arial"/>
              </a:rPr>
            </a:br>
            <a:r>
              <a:rPr lang="en-US" sz="2000" b="0" i="1" kern="0" dirty="0">
                <a:solidFill>
                  <a:schemeClr val="bg1"/>
                </a:solidFill>
                <a:latin typeface="Arial"/>
                <a:cs typeface="Arial"/>
              </a:rPr>
              <a:t>Excel in leadership development and club operations</a:t>
            </a:r>
            <a:endParaRPr lang="en-US" sz="2400" b="0" i="1" dirty="0">
              <a:solidFill>
                <a:schemeClr val="bg1"/>
              </a:solidFill>
              <a:latin typeface="Arial"/>
              <a:cs typeface="Arial"/>
            </a:endParaRP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3829638" cy="369332"/>
          </a:xfrm>
          <a:prstGeom prst="rect">
            <a:avLst/>
          </a:prstGeom>
        </p:spPr>
        <p:txBody>
          <a:bodyPr wrap="none">
            <a:spAutoFit/>
          </a:bodyPr>
          <a:lstStyle/>
          <a:p>
            <a:pPr lvl="0">
              <a:spcBef>
                <a:spcPts val="0"/>
              </a:spcBef>
              <a:spcAft>
                <a:spcPts val="1200"/>
              </a:spcAft>
              <a:defRPr/>
            </a:pPr>
            <a:r>
              <a:rPr lang="en-US" b="1" i="1" spc="10" dirty="0">
                <a:solidFill>
                  <a:srgbClr val="EBB700"/>
                </a:solidFill>
                <a:latin typeface="Arial"/>
                <a:ea typeface="ヒラギノ角ゴ Pro W3"/>
                <a:cs typeface="Arial"/>
              </a:rPr>
              <a:t>Complete Assessment on page 6</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Content Placeholder 1">
            <a:extLst>
              <a:ext uri="{FF2B5EF4-FFF2-40B4-BE49-F238E27FC236}">
                <a16:creationId xmlns:a16="http://schemas.microsoft.com/office/drawing/2014/main" id="{021E42D9-BC96-F726-FAF4-8B815896EEF5}"/>
              </a:ext>
            </a:extLst>
          </p:cNvPr>
          <p:cNvSpPr txBox="1">
            <a:spLocks/>
          </p:cNvSpPr>
          <p:nvPr/>
        </p:nvSpPr>
        <p:spPr>
          <a:xfrm>
            <a:off x="367175" y="3335182"/>
            <a:ext cx="6625087" cy="312862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r>
              <a:rPr lang="en-US" kern="0" dirty="0">
                <a:solidFill>
                  <a:schemeClr val="bg1"/>
                </a:solidFill>
              </a:rPr>
              <a:t>Club encourages all members to seek leadership positions</a:t>
            </a:r>
          </a:p>
          <a:p>
            <a:pPr marL="285750" indent="-285750"/>
            <a:endParaRPr lang="en-US" kern="0" dirty="0">
              <a:solidFill>
                <a:schemeClr val="bg1"/>
              </a:solidFill>
            </a:endParaRPr>
          </a:p>
          <a:p>
            <a:pPr marL="285750" indent="-285750"/>
            <a:r>
              <a:rPr lang="en-US" kern="0" dirty="0">
                <a:solidFill>
                  <a:schemeClr val="bg1"/>
                </a:solidFill>
              </a:rPr>
              <a:t>Club officers keep the members informed of club decisions</a:t>
            </a:r>
          </a:p>
          <a:p>
            <a:pPr marL="285750" indent="-285750"/>
            <a:endParaRPr lang="en-US" kern="0" dirty="0">
              <a:solidFill>
                <a:schemeClr val="bg1"/>
              </a:solidFill>
            </a:endParaRPr>
          </a:p>
          <a:p>
            <a:pPr marL="285750" indent="-285750"/>
            <a:r>
              <a:rPr lang="en-US" kern="0" dirty="0">
                <a:solidFill>
                  <a:schemeClr val="bg1"/>
                </a:solidFill>
              </a:rPr>
              <a:t>Members feel engaged and their involvement is a good use of their time</a:t>
            </a:r>
          </a:p>
          <a:p>
            <a:pPr marL="285750" indent="-285750"/>
            <a:endParaRPr lang="en-US" kern="0" dirty="0">
              <a:solidFill>
                <a:schemeClr val="bg1"/>
              </a:solidFill>
            </a:endParaRPr>
          </a:p>
          <a:p>
            <a:pPr marL="285750" indent="-285750"/>
            <a:r>
              <a:rPr lang="en-US" kern="0" dirty="0">
                <a:solidFill>
                  <a:schemeClr val="bg1"/>
                </a:solidFill>
              </a:rPr>
              <a:t>Members are satisfied with how the club is managed</a:t>
            </a:r>
          </a:p>
          <a:p>
            <a:endParaRPr lang="en-US" kern="0" dirty="0"/>
          </a:p>
          <a:p>
            <a:endParaRPr lang="en-US" kern="0" dirty="0"/>
          </a:p>
        </p:txBody>
      </p:sp>
      <p:pic>
        <p:nvPicPr>
          <p:cNvPr id="6" name="Picture 5">
            <a:extLst>
              <a:ext uri="{FF2B5EF4-FFF2-40B4-BE49-F238E27FC236}">
                <a16:creationId xmlns:a16="http://schemas.microsoft.com/office/drawing/2014/main" id="{C6695837-1F85-6C4B-5D9C-25163FEA9159}"/>
              </a:ext>
            </a:extLst>
          </p:cNvPr>
          <p:cNvPicPr>
            <a:picLocks noChangeAspect="1"/>
          </p:cNvPicPr>
          <p:nvPr/>
        </p:nvPicPr>
        <p:blipFill rotWithShape="1">
          <a:blip r:embed="rId4"/>
          <a:srcRect t="921" b="11121"/>
          <a:stretch/>
        </p:blipFill>
        <p:spPr>
          <a:xfrm>
            <a:off x="7093691" y="2000319"/>
            <a:ext cx="4796287" cy="2857362"/>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19925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12</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6282647" cy="369332"/>
          </a:xfrm>
          <a:prstGeom prst="rect">
            <a:avLst/>
          </a:prstGeom>
        </p:spPr>
        <p:txBody>
          <a:bodyPr wrap="square">
            <a:spAutoFit/>
          </a:bodyPr>
          <a:lstStyle/>
          <a:p>
            <a:pPr lvl="0">
              <a:spcBef>
                <a:spcPts val="0"/>
              </a:spcBef>
              <a:spcAft>
                <a:spcPts val="1200"/>
              </a:spcAft>
              <a:defRPr/>
            </a:pPr>
            <a:r>
              <a:rPr lang="en-US" b="1" i="1" spc="10" dirty="0">
                <a:solidFill>
                  <a:srgbClr val="EBB700"/>
                </a:solidFill>
                <a:latin typeface="Arial"/>
                <a:ea typeface="ヒラギノ角ゴ Pro W3"/>
                <a:cs typeface="Arial"/>
              </a:rPr>
              <a:t>Complete the  club Member Evaluation on pages 6 &amp; 7</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6" name="Headline">
            <a:extLst>
              <a:ext uri="{FF2B5EF4-FFF2-40B4-BE49-F238E27FC236}">
                <a16:creationId xmlns:a16="http://schemas.microsoft.com/office/drawing/2014/main" id="{CD333A46-F428-2A4C-0F71-311084E641FA}"/>
              </a:ext>
            </a:extLst>
          </p:cNvPr>
          <p:cNvSpPr txBox="1">
            <a:spLocks/>
          </p:cNvSpPr>
          <p:nvPr/>
        </p:nvSpPr>
        <p:spPr>
          <a:xfrm>
            <a:off x="1032553" y="903689"/>
            <a:ext cx="44538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en-US" kern="0" dirty="0">
                <a:solidFill>
                  <a:schemeClr val="bg1"/>
                </a:solidFill>
                <a:latin typeface="Arial"/>
                <a:cs typeface="Arial"/>
              </a:rPr>
              <a:t>Assessment Three</a:t>
            </a:r>
            <a:br>
              <a:rPr lang="en-US" sz="2400" kern="0" dirty="0">
                <a:solidFill>
                  <a:schemeClr val="bg1"/>
                </a:solidFill>
                <a:latin typeface="Arial"/>
                <a:cs typeface="Arial"/>
              </a:rPr>
            </a:br>
            <a:r>
              <a:rPr lang="en-US" sz="2000" b="0" i="1" kern="0" dirty="0">
                <a:solidFill>
                  <a:schemeClr val="bg1"/>
                </a:solidFill>
                <a:latin typeface="Arial"/>
                <a:cs typeface="Arial"/>
              </a:rPr>
              <a:t>Excel in leadership development and club operations</a:t>
            </a:r>
            <a:endParaRPr lang="en-US" sz="2400" b="0" i="1" dirty="0">
              <a:solidFill>
                <a:schemeClr val="bg1"/>
              </a:solidFill>
              <a:latin typeface="Arial"/>
              <a:cs typeface="Arial"/>
            </a:endParaRPr>
          </a:p>
        </p:txBody>
      </p:sp>
      <p:sp>
        <p:nvSpPr>
          <p:cNvPr id="7" name="Content Placeholder 6">
            <a:extLst>
              <a:ext uri="{FF2B5EF4-FFF2-40B4-BE49-F238E27FC236}">
                <a16:creationId xmlns:a16="http://schemas.microsoft.com/office/drawing/2014/main" id="{D3509628-E144-E5BE-A868-30C2A89D29E7}"/>
              </a:ext>
            </a:extLst>
          </p:cNvPr>
          <p:cNvSpPr txBox="1">
            <a:spLocks/>
          </p:cNvSpPr>
          <p:nvPr/>
        </p:nvSpPr>
        <p:spPr bwMode="auto">
          <a:xfrm>
            <a:off x="1903476" y="3145665"/>
            <a:ext cx="8382000" cy="36954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bg1"/>
                </a:solidFill>
                <a:latin typeface="Arial" panose="020B0604020202020204" pitchFamily="34" charset="0"/>
                <a:cs typeface="Arial" panose="020B0604020202020204" pitchFamily="34" charset="0"/>
              </a:rPr>
              <a:t>Do you have questions regarding the operations of our club? </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What improvements to our club meetings could be made? </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What changes could make your participation more meaningful?</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Is there conflict within the club?</a:t>
            </a:r>
          </a:p>
          <a:p>
            <a:pPr marL="0" indent="0">
              <a:buNone/>
            </a:pPr>
            <a:r>
              <a:rPr lang="en-US" dirty="0">
                <a:solidFill>
                  <a:schemeClr val="bg1"/>
                </a:solidFill>
                <a:latin typeface="Arial" panose="020B0604020202020204" pitchFamily="34" charset="0"/>
                <a:cs typeface="Arial" panose="020B0604020202020204" pitchFamily="34" charset="0"/>
              </a:rPr>
              <a:t> </a:t>
            </a:r>
          </a:p>
          <a:p>
            <a:r>
              <a:rPr lang="en-US" dirty="0">
                <a:solidFill>
                  <a:schemeClr val="bg1"/>
                </a:solidFill>
                <a:latin typeface="Arial" panose="020B0604020202020204" pitchFamily="34" charset="0"/>
                <a:cs typeface="Arial" panose="020B0604020202020204" pitchFamily="34" charset="0"/>
              </a:rPr>
              <a:t>Does the club need more communication between members?</a:t>
            </a:r>
          </a:p>
          <a:p>
            <a:pPr marL="0" indent="0">
              <a:buNone/>
            </a:pPr>
            <a:r>
              <a:rPr lang="en-US" dirty="0">
                <a:solidFill>
                  <a:schemeClr val="bg1"/>
                </a:solidFill>
                <a:latin typeface="Arial" panose="020B0604020202020204" pitchFamily="34" charset="0"/>
                <a:cs typeface="Arial" panose="020B0604020202020204" pitchFamily="34" charset="0"/>
              </a:rPr>
              <a:t> </a:t>
            </a:r>
          </a:p>
          <a:p>
            <a:r>
              <a:rPr lang="en-US" dirty="0">
                <a:solidFill>
                  <a:schemeClr val="bg1"/>
                </a:solidFill>
                <a:latin typeface="Arial" panose="020B0604020202020204" pitchFamily="34" charset="0"/>
                <a:cs typeface="Arial" panose="020B0604020202020204" pitchFamily="34" charset="0"/>
              </a:rPr>
              <a:t>If you could change one thing, what would it be?  </a:t>
            </a:r>
            <a:endParaRPr lang="en-US" sz="2000" dirty="0">
              <a:solidFill>
                <a:schemeClr val="bg1"/>
              </a:solidFill>
              <a:latin typeface="Arial" panose="020B0604020202020204" pitchFamily="34" charset="0"/>
              <a:cs typeface="Arial" panose="020B0604020202020204" pitchFamily="34" charset="0"/>
            </a:endParaRPr>
          </a:p>
          <a:p>
            <a:pPr marL="0" indent="0">
              <a:buNone/>
            </a:pPr>
            <a:endParaRPr lang="en-US" sz="2000" kern="0" dirty="0">
              <a:solidFill>
                <a:schemeClr val="bg1"/>
              </a:solidFill>
              <a:latin typeface="Arial" panose="020B0604020202020204" pitchFamily="34" charset="0"/>
              <a:ea typeface="Arial" charset="0"/>
              <a:cs typeface="Arial" panose="020B0604020202020204" pitchFamily="34"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815751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43932" y="623603"/>
            <a:ext cx="12039600" cy="519397"/>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en-US" sz="3400" kern="0" dirty="0">
                <a:solidFill>
                  <a:srgbClr val="00338D"/>
                </a:solidFill>
              </a:rPr>
              <a:t>Resources: Club Operations and Quality Tools Available</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grpSp>
        <p:nvGrpSpPr>
          <p:cNvPr id="2" name="Group 1">
            <a:extLst>
              <a:ext uri="{FF2B5EF4-FFF2-40B4-BE49-F238E27FC236}">
                <a16:creationId xmlns:a16="http://schemas.microsoft.com/office/drawing/2014/main" id="{89D43157-9E7F-685F-2EED-79AA028CA6DF}"/>
              </a:ext>
            </a:extLst>
          </p:cNvPr>
          <p:cNvGrpSpPr/>
          <p:nvPr/>
        </p:nvGrpSpPr>
        <p:grpSpPr>
          <a:xfrm>
            <a:off x="206630" y="2102249"/>
            <a:ext cx="1564866" cy="3449892"/>
            <a:chOff x="5473765" y="685800"/>
            <a:chExt cx="2457450" cy="5524500"/>
          </a:xfrm>
          <a:effectLst>
            <a:outerShdw blurRad="63500" sx="102000" sy="102000" algn="ctr" rotWithShape="0">
              <a:srgbClr val="10233F">
                <a:alpha val="40000"/>
              </a:srgbClr>
            </a:outerShdw>
          </a:effectLst>
        </p:grpSpPr>
        <p:pic>
          <p:nvPicPr>
            <p:cNvPr id="3" name="Picture 2">
              <a:extLst>
                <a:ext uri="{FF2B5EF4-FFF2-40B4-BE49-F238E27FC236}">
                  <a16:creationId xmlns:a16="http://schemas.microsoft.com/office/drawing/2014/main" id="{D5C0BF70-9B37-AEFA-5CEB-7050F5491E88}"/>
                </a:ext>
              </a:extLst>
            </p:cNvPr>
            <p:cNvPicPr>
              <a:picLocks noChangeAspect="1"/>
            </p:cNvPicPr>
            <p:nvPr/>
          </p:nvPicPr>
          <p:blipFill>
            <a:blip r:embed="rId3"/>
            <a:stretch>
              <a:fillRect/>
            </a:stretch>
          </p:blipFill>
          <p:spPr>
            <a:xfrm>
              <a:off x="5473765" y="685800"/>
              <a:ext cx="2457450" cy="5114925"/>
            </a:xfrm>
            <a:prstGeom prst="rect">
              <a:avLst/>
            </a:prstGeom>
            <a:scene3d>
              <a:camera prst="orthographicFront"/>
              <a:lightRig rig="threePt" dir="t"/>
            </a:scene3d>
            <a:sp3d contourW="12700">
              <a:bevelT prst="relaxedInset"/>
              <a:bevelB prst="relaxedInset"/>
              <a:contourClr>
                <a:srgbClr val="10233F"/>
              </a:contourClr>
            </a:sp3d>
          </p:spPr>
        </p:pic>
        <p:pic>
          <p:nvPicPr>
            <p:cNvPr id="4" name="Picture 3">
              <a:extLst>
                <a:ext uri="{FF2B5EF4-FFF2-40B4-BE49-F238E27FC236}">
                  <a16:creationId xmlns:a16="http://schemas.microsoft.com/office/drawing/2014/main" id="{04CCEF9E-98B6-5D25-A7EF-8763BEE314D8}"/>
                </a:ext>
              </a:extLst>
            </p:cNvPr>
            <p:cNvPicPr>
              <a:picLocks noChangeAspect="1"/>
            </p:cNvPicPr>
            <p:nvPr/>
          </p:nvPicPr>
          <p:blipFill>
            <a:blip r:embed="rId4"/>
            <a:stretch>
              <a:fillRect/>
            </a:stretch>
          </p:blipFill>
          <p:spPr>
            <a:xfrm>
              <a:off x="5473765" y="5800725"/>
              <a:ext cx="2457450" cy="409575"/>
            </a:xfrm>
            <a:prstGeom prst="rect">
              <a:avLst/>
            </a:prstGeom>
            <a:scene3d>
              <a:camera prst="orthographicFront"/>
              <a:lightRig rig="threePt" dir="t"/>
            </a:scene3d>
            <a:sp3d contourW="12700">
              <a:bevelT prst="relaxedInset"/>
              <a:bevelB prst="relaxedInset"/>
              <a:contourClr>
                <a:srgbClr val="10233F"/>
              </a:contourClr>
            </a:sp3d>
          </p:spPr>
        </p:pic>
      </p:grpSp>
      <p:pic>
        <p:nvPicPr>
          <p:cNvPr id="6" name="Picture 5">
            <a:extLst>
              <a:ext uri="{FF2B5EF4-FFF2-40B4-BE49-F238E27FC236}">
                <a16:creationId xmlns:a16="http://schemas.microsoft.com/office/drawing/2014/main" id="{7529F5F5-C88E-F392-12FF-51A7B872E484}"/>
              </a:ext>
            </a:extLst>
          </p:cNvPr>
          <p:cNvPicPr>
            <a:picLocks noChangeAspect="1"/>
          </p:cNvPicPr>
          <p:nvPr/>
        </p:nvPicPr>
        <p:blipFill>
          <a:blip r:embed="rId5"/>
          <a:stretch>
            <a:fillRect/>
          </a:stretch>
        </p:blipFill>
        <p:spPr>
          <a:xfrm>
            <a:off x="2564039" y="1850141"/>
            <a:ext cx="2440377" cy="3157717"/>
          </a:xfrm>
          <a:prstGeom prst="rect">
            <a:avLst/>
          </a:prstGeom>
          <a:effectLst>
            <a:outerShdw blurRad="63500" sx="102000" sy="102000" algn="ctr" rotWithShape="0">
              <a:srgbClr val="082E87">
                <a:alpha val="40000"/>
              </a:srgbClr>
            </a:outerShdw>
          </a:effectLst>
        </p:spPr>
      </p:pic>
      <p:pic>
        <p:nvPicPr>
          <p:cNvPr id="10" name="Picture 9">
            <a:extLst>
              <a:ext uri="{FF2B5EF4-FFF2-40B4-BE49-F238E27FC236}">
                <a16:creationId xmlns:a16="http://schemas.microsoft.com/office/drawing/2014/main" id="{68666C6D-7865-FD38-CA85-05761CFBE3F7}"/>
              </a:ext>
            </a:extLst>
          </p:cNvPr>
          <p:cNvPicPr>
            <a:picLocks noChangeAspect="1"/>
          </p:cNvPicPr>
          <p:nvPr/>
        </p:nvPicPr>
        <p:blipFill>
          <a:blip r:embed="rId6"/>
          <a:stretch>
            <a:fillRect/>
          </a:stretch>
        </p:blipFill>
        <p:spPr>
          <a:xfrm>
            <a:off x="9207872" y="1905000"/>
            <a:ext cx="2450728" cy="3161199"/>
          </a:xfrm>
          <a:prstGeom prst="rect">
            <a:avLst/>
          </a:prstGeom>
          <a:effectLst>
            <a:outerShdw blurRad="63500" sx="102000" sy="102000" algn="ctr" rotWithShape="0">
              <a:srgbClr val="082E87">
                <a:alpha val="40000"/>
              </a:srgbClr>
            </a:outerShdw>
          </a:effectLst>
        </p:spPr>
      </p:pic>
      <p:pic>
        <p:nvPicPr>
          <p:cNvPr id="11" name="Picture 10">
            <a:extLst>
              <a:ext uri="{FF2B5EF4-FFF2-40B4-BE49-F238E27FC236}">
                <a16:creationId xmlns:a16="http://schemas.microsoft.com/office/drawing/2014/main" id="{6B475230-FA6C-28B0-494F-4B4A754B000A}"/>
              </a:ext>
            </a:extLst>
          </p:cNvPr>
          <p:cNvPicPr>
            <a:picLocks noChangeAspect="1"/>
          </p:cNvPicPr>
          <p:nvPr/>
        </p:nvPicPr>
        <p:blipFill>
          <a:blip r:embed="rId7"/>
          <a:stretch>
            <a:fillRect/>
          </a:stretch>
        </p:blipFill>
        <p:spPr>
          <a:xfrm>
            <a:off x="5885956" y="2568006"/>
            <a:ext cx="2440376" cy="3161199"/>
          </a:xfrm>
          <a:prstGeom prst="rect">
            <a:avLst/>
          </a:prstGeom>
          <a:gradFill>
            <a:gsLst>
              <a:gs pos="0">
                <a:srgbClr val="082E87"/>
              </a:gs>
              <a:gs pos="74000">
                <a:srgbClr val="082E87"/>
              </a:gs>
              <a:gs pos="83000">
                <a:srgbClr val="082E87"/>
              </a:gs>
              <a:gs pos="100000">
                <a:srgbClr val="082E87"/>
              </a:gs>
            </a:gsLst>
            <a:lin ang="5400000" scaled="1"/>
          </a:gradFill>
          <a:effectLst>
            <a:outerShdw blurRad="63500" sx="102000" sy="102000" algn="ctr" rotWithShape="0">
              <a:srgbClr val="082E87">
                <a:alpha val="40000"/>
              </a:srgbClr>
            </a:outerShdw>
          </a:effectLst>
        </p:spPr>
      </p:pic>
      <p:sp>
        <p:nvSpPr>
          <p:cNvPr id="13" name="TextBox 12">
            <a:extLst>
              <a:ext uri="{FF2B5EF4-FFF2-40B4-BE49-F238E27FC236}">
                <a16:creationId xmlns:a16="http://schemas.microsoft.com/office/drawing/2014/main" id="{042D95A3-81F8-D35A-FB33-741843CC7965}"/>
              </a:ext>
            </a:extLst>
          </p:cNvPr>
          <p:cNvSpPr txBox="1"/>
          <p:nvPr/>
        </p:nvSpPr>
        <p:spPr>
          <a:xfrm>
            <a:off x="263934" y="5729205"/>
            <a:ext cx="1450259" cy="830997"/>
          </a:xfrm>
          <a:prstGeom prst="rect">
            <a:avLst/>
          </a:prstGeom>
          <a:solidFill>
            <a:schemeClr val="accent1"/>
          </a:solidFill>
        </p:spPr>
        <p:txBody>
          <a:bodyPr wrap="square" rtlCol="0">
            <a:spAutoFit/>
          </a:bodyPr>
          <a:lstStyle/>
          <a:p>
            <a:r>
              <a:rPr lang="en-US" sz="1600" dirty="0">
                <a:solidFill>
                  <a:srgbClr val="0D2240"/>
                </a:solidFill>
                <a:cs typeface="Arial" panose="020B0604020202020204" pitchFamily="34" charset="0"/>
              </a:rPr>
              <a:t>Standard </a:t>
            </a:r>
          </a:p>
          <a:p>
            <a:r>
              <a:rPr lang="en-US" sz="1600" dirty="0">
                <a:solidFill>
                  <a:srgbClr val="0D2240"/>
                </a:solidFill>
                <a:cs typeface="Arial" panose="020B0604020202020204" pitchFamily="34" charset="0"/>
              </a:rPr>
              <a:t>Constitution </a:t>
            </a:r>
          </a:p>
          <a:p>
            <a:r>
              <a:rPr lang="en-US" sz="1600" dirty="0">
                <a:solidFill>
                  <a:srgbClr val="0D2240"/>
                </a:solidFill>
                <a:cs typeface="Arial" panose="020B0604020202020204" pitchFamily="34" charset="0"/>
              </a:rPr>
              <a:t>and By-Laws</a:t>
            </a:r>
          </a:p>
        </p:txBody>
      </p:sp>
      <p:sp>
        <p:nvSpPr>
          <p:cNvPr id="14" name="TextBox 13">
            <a:extLst>
              <a:ext uri="{FF2B5EF4-FFF2-40B4-BE49-F238E27FC236}">
                <a16:creationId xmlns:a16="http://schemas.microsoft.com/office/drawing/2014/main" id="{E7128243-2DD8-6B43-E7C9-FC5DE4B473BE}"/>
              </a:ext>
            </a:extLst>
          </p:cNvPr>
          <p:cNvSpPr txBox="1"/>
          <p:nvPr/>
        </p:nvSpPr>
        <p:spPr>
          <a:xfrm>
            <a:off x="2553688" y="5207306"/>
            <a:ext cx="2209800" cy="338554"/>
          </a:xfrm>
          <a:prstGeom prst="rect">
            <a:avLst/>
          </a:prstGeom>
          <a:solidFill>
            <a:schemeClr val="accent1"/>
          </a:solidFill>
        </p:spPr>
        <p:txBody>
          <a:bodyPr wrap="square" rtlCol="0">
            <a:spAutoFit/>
          </a:bodyPr>
          <a:lstStyle/>
          <a:p>
            <a:r>
              <a:rPr lang="en-US" sz="1600" dirty="0">
                <a:solidFill>
                  <a:srgbClr val="0D2240"/>
                </a:solidFill>
                <a:cs typeface="Arial" panose="020B0604020202020204" pitchFamily="34" charset="0"/>
              </a:rPr>
              <a:t>Your Club, Your Way!</a:t>
            </a:r>
          </a:p>
        </p:txBody>
      </p:sp>
      <p:sp>
        <p:nvSpPr>
          <p:cNvPr id="16" name="TextBox 15">
            <a:extLst>
              <a:ext uri="{FF2B5EF4-FFF2-40B4-BE49-F238E27FC236}">
                <a16:creationId xmlns:a16="http://schemas.microsoft.com/office/drawing/2014/main" id="{807EB382-3B57-941F-BD1D-DBF1A09D0F19}"/>
              </a:ext>
            </a:extLst>
          </p:cNvPr>
          <p:cNvSpPr txBox="1"/>
          <p:nvPr/>
        </p:nvSpPr>
        <p:spPr>
          <a:xfrm>
            <a:off x="6289464" y="5961358"/>
            <a:ext cx="1732068" cy="584775"/>
          </a:xfrm>
          <a:prstGeom prst="rect">
            <a:avLst/>
          </a:prstGeom>
          <a:solidFill>
            <a:schemeClr val="accent1"/>
          </a:solidFill>
        </p:spPr>
        <p:txBody>
          <a:bodyPr wrap="square" rtlCol="0">
            <a:spAutoFit/>
          </a:bodyPr>
          <a:lstStyle/>
          <a:p>
            <a:r>
              <a:rPr lang="en-US" sz="1600" dirty="0">
                <a:solidFill>
                  <a:srgbClr val="0D2240"/>
                </a:solidFill>
                <a:cs typeface="Arial" panose="020B0604020202020204" pitchFamily="34" charset="0"/>
              </a:rPr>
              <a:t>e-Books for </a:t>
            </a:r>
          </a:p>
          <a:p>
            <a:r>
              <a:rPr lang="en-US" sz="1600" dirty="0">
                <a:solidFill>
                  <a:srgbClr val="0D2240"/>
                </a:solidFill>
                <a:cs typeface="Arial" panose="020B0604020202020204" pitchFamily="34" charset="0"/>
              </a:rPr>
              <a:t>each club officer</a:t>
            </a:r>
          </a:p>
        </p:txBody>
      </p:sp>
      <p:sp>
        <p:nvSpPr>
          <p:cNvPr id="17" name="TextBox 16">
            <a:extLst>
              <a:ext uri="{FF2B5EF4-FFF2-40B4-BE49-F238E27FC236}">
                <a16:creationId xmlns:a16="http://schemas.microsoft.com/office/drawing/2014/main" id="{0DA72AF1-702D-3BE8-CB68-4EADD29A13E0}"/>
              </a:ext>
            </a:extLst>
          </p:cNvPr>
          <p:cNvSpPr txBox="1"/>
          <p:nvPr/>
        </p:nvSpPr>
        <p:spPr>
          <a:xfrm>
            <a:off x="9448800" y="5376583"/>
            <a:ext cx="2209800" cy="584775"/>
          </a:xfrm>
          <a:prstGeom prst="rect">
            <a:avLst/>
          </a:prstGeom>
          <a:solidFill>
            <a:schemeClr val="accent1"/>
          </a:solidFill>
        </p:spPr>
        <p:txBody>
          <a:bodyPr wrap="square" rtlCol="0">
            <a:spAutoFit/>
          </a:bodyPr>
          <a:lstStyle/>
          <a:p>
            <a:r>
              <a:rPr lang="en-US" sz="1600" dirty="0">
                <a:solidFill>
                  <a:srgbClr val="0D2240"/>
                </a:solidFill>
                <a:cs typeface="Arial" panose="020B0604020202020204" pitchFamily="34" charset="0"/>
              </a:rPr>
              <a:t>Tools for Planning and Goal Setting</a:t>
            </a:r>
          </a:p>
        </p:txBody>
      </p:sp>
    </p:spTree>
    <p:extLst>
      <p:ext uri="{BB962C8B-B14F-4D97-AF65-F5344CB8AC3E}">
        <p14:creationId xmlns:p14="http://schemas.microsoft.com/office/powerpoint/2010/main" val="1530554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14</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32553" y="903689"/>
            <a:ext cx="44538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en-US" kern="0" dirty="0">
                <a:solidFill>
                  <a:schemeClr val="bg1"/>
                </a:solidFill>
                <a:latin typeface="Arial"/>
                <a:cs typeface="Arial"/>
              </a:rPr>
              <a:t>Assessment Four</a:t>
            </a:r>
            <a:br>
              <a:rPr lang="en-US" sz="2400" kern="0" dirty="0">
                <a:solidFill>
                  <a:schemeClr val="bg1"/>
                </a:solidFill>
                <a:latin typeface="Arial"/>
                <a:cs typeface="Arial"/>
              </a:rPr>
            </a:br>
            <a:r>
              <a:rPr lang="en-US" sz="2000" b="0" i="1" kern="0" dirty="0">
                <a:solidFill>
                  <a:schemeClr val="bg1"/>
                </a:solidFill>
                <a:latin typeface="Arial"/>
                <a:cs typeface="Arial"/>
              </a:rPr>
              <a:t>Share your club’s achievements with your community</a:t>
            </a:r>
            <a:endParaRPr lang="en-US" sz="2400" b="0" i="1" dirty="0">
              <a:solidFill>
                <a:schemeClr val="bg1"/>
              </a:solidFill>
              <a:latin typeface="Arial"/>
              <a:cs typeface="Arial"/>
            </a:endParaRPr>
          </a:p>
        </p:txBody>
      </p:sp>
      <p:sp>
        <p:nvSpPr>
          <p:cNvPr id="11" name="Rectangle 10">
            <a:extLst>
              <a:ext uri="{FF2B5EF4-FFF2-40B4-BE49-F238E27FC236}">
                <a16:creationId xmlns:a16="http://schemas.microsoft.com/office/drawing/2014/main" id="{BCFC11F0-83A3-0967-F3BB-29FB23081FBA}"/>
              </a:ext>
            </a:extLst>
          </p:cNvPr>
          <p:cNvSpPr/>
          <p:nvPr/>
        </p:nvSpPr>
        <p:spPr>
          <a:xfrm>
            <a:off x="1032552" y="2404970"/>
            <a:ext cx="4606247" cy="369332"/>
          </a:xfrm>
          <a:prstGeom prst="rect">
            <a:avLst/>
          </a:prstGeom>
        </p:spPr>
        <p:txBody>
          <a:bodyPr wrap="square">
            <a:spAutoFit/>
          </a:bodyPr>
          <a:lstStyle/>
          <a:p>
            <a:pPr lvl="0">
              <a:spcBef>
                <a:spcPts val="0"/>
              </a:spcBef>
              <a:spcAft>
                <a:spcPts val="1200"/>
              </a:spcAft>
              <a:defRPr/>
            </a:pPr>
            <a:r>
              <a:rPr lang="en-US" b="1" i="1" spc="10" dirty="0">
                <a:solidFill>
                  <a:srgbClr val="EBB700"/>
                </a:solidFill>
                <a:latin typeface="Arial"/>
                <a:ea typeface="ヒラギノ角ゴ Pro W3"/>
                <a:cs typeface="Arial"/>
              </a:rPr>
              <a:t>Complete Assessment on pages 8 &amp; 9</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7" name="Content Placeholder 6">
            <a:extLst>
              <a:ext uri="{FF2B5EF4-FFF2-40B4-BE49-F238E27FC236}">
                <a16:creationId xmlns:a16="http://schemas.microsoft.com/office/drawing/2014/main" id="{3DAADF3D-BA6B-77EB-6314-B8514FD03BF2}"/>
              </a:ext>
            </a:extLst>
          </p:cNvPr>
          <p:cNvSpPr txBox="1">
            <a:spLocks/>
          </p:cNvSpPr>
          <p:nvPr/>
        </p:nvSpPr>
        <p:spPr bwMode="auto">
          <a:xfrm>
            <a:off x="310489" y="3421890"/>
            <a:ext cx="7029450" cy="2532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bg1"/>
                </a:solidFill>
                <a:latin typeface="Arial" panose="020B0604020202020204" pitchFamily="34" charset="0"/>
                <a:ea typeface="Arial" charset="0"/>
                <a:cs typeface="Arial" panose="020B0604020202020204" pitchFamily="34" charset="0"/>
              </a:rPr>
              <a:t>How the community views your club,</a:t>
            </a:r>
            <a:r>
              <a:rPr lang="en-US" kern="0" dirty="0">
                <a:solidFill>
                  <a:schemeClr val="bg1"/>
                </a:solidFill>
                <a:latin typeface="Arial" panose="020B0604020202020204" pitchFamily="34" charset="0"/>
                <a:ea typeface="Arial" charset="0"/>
                <a:cs typeface="Arial" panose="020B0604020202020204" pitchFamily="34" charset="0"/>
              </a:rPr>
              <a:t> positively and negatively</a:t>
            </a:r>
          </a:p>
          <a:p>
            <a:pPr marL="0" indent="0">
              <a:buNone/>
            </a:pPr>
            <a:endParaRPr lang="en-US" kern="0" dirty="0">
              <a:solidFill>
                <a:schemeClr val="bg1"/>
              </a:solidFill>
              <a:latin typeface="Arial" panose="020B0604020202020204" pitchFamily="34" charset="0"/>
              <a:ea typeface="Arial" charset="0"/>
              <a:cs typeface="Arial" panose="020B0604020202020204" pitchFamily="34" charset="0"/>
            </a:endParaRPr>
          </a:p>
          <a:p>
            <a:r>
              <a:rPr lang="en-US" kern="0" dirty="0">
                <a:solidFill>
                  <a:schemeClr val="bg1"/>
                </a:solidFill>
                <a:latin typeface="Arial" panose="020B0604020202020204" pitchFamily="34" charset="0"/>
                <a:ea typeface="Arial" charset="0"/>
                <a:cs typeface="Arial" panose="020B0604020202020204" pitchFamily="34" charset="0"/>
              </a:rPr>
              <a:t>Visibility to community leaders</a:t>
            </a:r>
          </a:p>
          <a:p>
            <a:pPr marL="0" indent="0">
              <a:buNone/>
            </a:pPr>
            <a:endParaRPr lang="en-US" kern="0" dirty="0">
              <a:solidFill>
                <a:schemeClr val="bg1"/>
              </a:solidFill>
              <a:latin typeface="Arial" panose="020B0604020202020204" pitchFamily="34" charset="0"/>
              <a:ea typeface="Arial" charset="0"/>
              <a:cs typeface="Arial" panose="020B0604020202020204" pitchFamily="34" charset="0"/>
            </a:endParaRPr>
          </a:p>
          <a:p>
            <a:r>
              <a:rPr lang="en-US" kern="0" dirty="0">
                <a:solidFill>
                  <a:schemeClr val="bg1"/>
                </a:solidFill>
                <a:latin typeface="Arial" panose="020B0604020202020204" pitchFamily="34" charset="0"/>
                <a:ea typeface="Arial" charset="0"/>
                <a:cs typeface="Arial" panose="020B0604020202020204" pitchFamily="34" charset="0"/>
              </a:rPr>
              <a:t>Connections with local media and social media</a:t>
            </a:r>
          </a:p>
          <a:p>
            <a:endParaRPr lang="en-US" kern="0" dirty="0">
              <a:solidFill>
                <a:schemeClr val="bg1"/>
              </a:solidFill>
              <a:latin typeface="Arial" panose="020B0604020202020204" pitchFamily="34" charset="0"/>
              <a:ea typeface="Arial" charset="0"/>
              <a:cs typeface="Arial" panose="020B0604020202020204" pitchFamily="34" charset="0"/>
            </a:endParaRPr>
          </a:p>
          <a:p>
            <a:r>
              <a:rPr lang="en-US" kern="0" dirty="0">
                <a:solidFill>
                  <a:schemeClr val="bg1"/>
                </a:solidFill>
                <a:latin typeface="Arial" panose="020B0604020202020204" pitchFamily="34" charset="0"/>
                <a:ea typeface="Arial" charset="0"/>
                <a:cs typeface="Arial" panose="020B0604020202020204" pitchFamily="34" charset="0"/>
              </a:rPr>
              <a:t>Effectiveness of internal communications</a:t>
            </a: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pic>
        <p:nvPicPr>
          <p:cNvPr id="8" name="Picture 7">
            <a:extLst>
              <a:ext uri="{FF2B5EF4-FFF2-40B4-BE49-F238E27FC236}">
                <a16:creationId xmlns:a16="http://schemas.microsoft.com/office/drawing/2014/main" id="{9704EF68-A975-72F0-8DAF-502D646A89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5273" y="2286000"/>
            <a:ext cx="3813247" cy="28599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24887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6282647" cy="369332"/>
          </a:xfrm>
          <a:prstGeom prst="rect">
            <a:avLst/>
          </a:prstGeom>
        </p:spPr>
        <p:txBody>
          <a:bodyPr wrap="square">
            <a:spAutoFit/>
          </a:bodyPr>
          <a:lstStyle/>
          <a:p>
            <a:pPr lvl="0">
              <a:spcBef>
                <a:spcPts val="0"/>
              </a:spcBef>
              <a:spcAft>
                <a:spcPts val="1200"/>
              </a:spcAft>
              <a:defRPr/>
            </a:pPr>
            <a:r>
              <a:rPr lang="en-US" b="1" i="1" spc="10" dirty="0">
                <a:solidFill>
                  <a:srgbClr val="EBB700"/>
                </a:solidFill>
                <a:latin typeface="Arial"/>
                <a:ea typeface="ヒラギノ角ゴ Pro W3"/>
                <a:cs typeface="Arial"/>
              </a:rPr>
              <a:t>Complete the  club Member Evaluation on page 8 &amp; 9 </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6" name="Headline">
            <a:extLst>
              <a:ext uri="{FF2B5EF4-FFF2-40B4-BE49-F238E27FC236}">
                <a16:creationId xmlns:a16="http://schemas.microsoft.com/office/drawing/2014/main" id="{CD333A46-F428-2A4C-0F71-311084E641FA}"/>
              </a:ext>
            </a:extLst>
          </p:cNvPr>
          <p:cNvSpPr txBox="1">
            <a:spLocks/>
          </p:cNvSpPr>
          <p:nvPr/>
        </p:nvSpPr>
        <p:spPr>
          <a:xfrm>
            <a:off x="1032553" y="903689"/>
            <a:ext cx="44538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en-US" kern="0" dirty="0">
                <a:solidFill>
                  <a:schemeClr val="bg1"/>
                </a:solidFill>
                <a:latin typeface="Arial"/>
                <a:cs typeface="Arial"/>
              </a:rPr>
              <a:t>Assessment Four</a:t>
            </a:r>
            <a:br>
              <a:rPr lang="en-US" sz="2400" kern="0" dirty="0">
                <a:solidFill>
                  <a:schemeClr val="bg1"/>
                </a:solidFill>
                <a:latin typeface="Arial"/>
                <a:cs typeface="Arial"/>
              </a:rPr>
            </a:br>
            <a:r>
              <a:rPr lang="en-US" sz="2000" b="0" i="1" kern="0" dirty="0">
                <a:solidFill>
                  <a:schemeClr val="bg1"/>
                </a:solidFill>
                <a:latin typeface="Arial"/>
                <a:cs typeface="Arial"/>
              </a:rPr>
              <a:t>Share your club’s achievements with your community</a:t>
            </a:r>
            <a:endParaRPr lang="en-US" sz="2400" b="0" i="1" dirty="0">
              <a:solidFill>
                <a:schemeClr val="bg1"/>
              </a:solidFill>
              <a:latin typeface="Arial"/>
              <a:cs typeface="Arial"/>
            </a:endParaRPr>
          </a:p>
        </p:txBody>
      </p:sp>
      <p:sp>
        <p:nvSpPr>
          <p:cNvPr id="5" name="Content Placeholder 6">
            <a:extLst>
              <a:ext uri="{FF2B5EF4-FFF2-40B4-BE49-F238E27FC236}">
                <a16:creationId xmlns:a16="http://schemas.microsoft.com/office/drawing/2014/main" id="{02AD24D1-5AEE-8F0D-76B2-A7576A9B01C4}"/>
              </a:ext>
            </a:extLst>
          </p:cNvPr>
          <p:cNvSpPr txBox="1">
            <a:spLocks/>
          </p:cNvSpPr>
          <p:nvPr/>
        </p:nvSpPr>
        <p:spPr bwMode="auto">
          <a:xfrm>
            <a:off x="1903476" y="3810000"/>
            <a:ext cx="8382000" cy="1772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000" dirty="0">
                <a:solidFill>
                  <a:schemeClr val="bg1"/>
                </a:solidFill>
                <a:latin typeface="Arial" panose="020B0604020202020204" pitchFamily="34" charset="0"/>
                <a:cs typeface="Arial" panose="020B0604020202020204" pitchFamily="34" charset="0"/>
              </a:rPr>
              <a:t>How do people in the community perceive our club? </a:t>
            </a:r>
          </a:p>
          <a:p>
            <a:endParaRPr lang="en-US" sz="2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What can our club do to reshape public opinion about Lions and increase our visibility? </a:t>
            </a:r>
          </a:p>
          <a:p>
            <a:pPr marL="0" indent="0">
              <a:buNone/>
            </a:pPr>
            <a:endParaRPr lang="en-US" sz="2000" dirty="0">
              <a:solidFill>
                <a:schemeClr val="bg1"/>
              </a:solidFill>
              <a:latin typeface="Arial" panose="020B0604020202020204" pitchFamily="34" charset="0"/>
              <a:cs typeface="Arial" panose="020B0604020202020204" pitchFamily="34" charset="0"/>
            </a:endParaRPr>
          </a:p>
          <a:p>
            <a:pPr marL="0" indent="0">
              <a:buNone/>
            </a:pPr>
            <a:endParaRPr lang="en-US" sz="2000" kern="0" dirty="0">
              <a:solidFill>
                <a:schemeClr val="bg1"/>
              </a:solidFill>
              <a:latin typeface="Arial" panose="020B0604020202020204" pitchFamily="34" charset="0"/>
              <a:ea typeface="Arial" charset="0"/>
              <a:cs typeface="Arial" panose="020B0604020202020204" pitchFamily="34"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592637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43932" y="623603"/>
            <a:ext cx="12039600" cy="519397"/>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en-US" sz="3400" kern="0" dirty="0">
                <a:solidFill>
                  <a:srgbClr val="00338D"/>
                </a:solidFill>
              </a:rPr>
              <a:t>Resources: Public Relations &amp; Media Tools Available</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pic>
        <p:nvPicPr>
          <p:cNvPr id="12" name="Picture 11">
            <a:extLst>
              <a:ext uri="{FF2B5EF4-FFF2-40B4-BE49-F238E27FC236}">
                <a16:creationId xmlns:a16="http://schemas.microsoft.com/office/drawing/2014/main" id="{020F8781-3344-70DC-94C9-17D8881A5405}"/>
              </a:ext>
            </a:extLst>
          </p:cNvPr>
          <p:cNvPicPr>
            <a:picLocks noChangeAspect="1"/>
          </p:cNvPicPr>
          <p:nvPr/>
        </p:nvPicPr>
        <p:blipFill>
          <a:blip r:embed="rId3"/>
          <a:stretch>
            <a:fillRect/>
          </a:stretch>
        </p:blipFill>
        <p:spPr>
          <a:xfrm>
            <a:off x="325643" y="1828800"/>
            <a:ext cx="2777100" cy="3596492"/>
          </a:xfrm>
          <a:prstGeom prst="rect">
            <a:avLst/>
          </a:prstGeom>
          <a:ln w="25400">
            <a:solidFill>
              <a:srgbClr val="0D2240"/>
            </a:solidFill>
          </a:ln>
        </p:spPr>
      </p:pic>
      <p:pic>
        <p:nvPicPr>
          <p:cNvPr id="18" name="Picture 17">
            <a:extLst>
              <a:ext uri="{FF2B5EF4-FFF2-40B4-BE49-F238E27FC236}">
                <a16:creationId xmlns:a16="http://schemas.microsoft.com/office/drawing/2014/main" id="{26B6A713-F77E-11B8-FCF3-57BC8BD1A7F0}"/>
              </a:ext>
            </a:extLst>
          </p:cNvPr>
          <p:cNvPicPr>
            <a:picLocks noChangeAspect="1"/>
          </p:cNvPicPr>
          <p:nvPr/>
        </p:nvPicPr>
        <p:blipFill>
          <a:blip r:embed="rId4"/>
          <a:stretch>
            <a:fillRect/>
          </a:stretch>
        </p:blipFill>
        <p:spPr>
          <a:xfrm>
            <a:off x="3677034" y="1576564"/>
            <a:ext cx="3385351" cy="2438400"/>
          </a:xfrm>
          <a:prstGeom prst="rect">
            <a:avLst/>
          </a:prstGeom>
          <a:ln w="22225">
            <a:solidFill>
              <a:srgbClr val="0D2240"/>
            </a:solidFill>
          </a:ln>
        </p:spPr>
      </p:pic>
      <p:pic>
        <p:nvPicPr>
          <p:cNvPr id="19" name="Picture 18" descr="A blue circle with a white f in it&#10;&#10;Description automatically generated">
            <a:extLst>
              <a:ext uri="{FF2B5EF4-FFF2-40B4-BE49-F238E27FC236}">
                <a16:creationId xmlns:a16="http://schemas.microsoft.com/office/drawing/2014/main" id="{AC94CC78-5759-13A6-0978-2021B045FFC1}"/>
              </a:ext>
            </a:extLst>
          </p:cNvPr>
          <p:cNvPicPr>
            <a:picLocks noChangeAspect="1"/>
          </p:cNvPicPr>
          <p:nvPr/>
        </p:nvPicPr>
        <p:blipFill>
          <a:blip r:embed="rId5"/>
          <a:stretch>
            <a:fillRect/>
          </a:stretch>
        </p:blipFill>
        <p:spPr>
          <a:xfrm>
            <a:off x="7492832" y="1576564"/>
            <a:ext cx="1354689" cy="852143"/>
          </a:xfrm>
          <a:prstGeom prst="rect">
            <a:avLst/>
          </a:prstGeom>
        </p:spPr>
      </p:pic>
      <p:pic>
        <p:nvPicPr>
          <p:cNvPr id="20" name="Picture 19" descr="A black and white x&#10;&#10;Description automatically generated">
            <a:extLst>
              <a:ext uri="{FF2B5EF4-FFF2-40B4-BE49-F238E27FC236}">
                <a16:creationId xmlns:a16="http://schemas.microsoft.com/office/drawing/2014/main" id="{EAD47F32-BBE0-1208-9B58-A222DEBD24B8}"/>
              </a:ext>
            </a:extLst>
          </p:cNvPr>
          <p:cNvPicPr>
            <a:picLocks noChangeAspect="1"/>
          </p:cNvPicPr>
          <p:nvPr/>
        </p:nvPicPr>
        <p:blipFill>
          <a:blip r:embed="rId6"/>
          <a:stretch>
            <a:fillRect/>
          </a:stretch>
        </p:blipFill>
        <p:spPr>
          <a:xfrm>
            <a:off x="8331829" y="1576564"/>
            <a:ext cx="1321856" cy="831490"/>
          </a:xfrm>
          <a:prstGeom prst="rect">
            <a:avLst/>
          </a:prstGeom>
        </p:spPr>
      </p:pic>
      <p:pic>
        <p:nvPicPr>
          <p:cNvPr id="21" name="Picture 20" descr="A blue square with white letters&#10;&#10;Description automatically generated">
            <a:extLst>
              <a:ext uri="{FF2B5EF4-FFF2-40B4-BE49-F238E27FC236}">
                <a16:creationId xmlns:a16="http://schemas.microsoft.com/office/drawing/2014/main" id="{76CB174C-848C-ED56-A001-A5451F14976C}"/>
              </a:ext>
            </a:extLst>
          </p:cNvPr>
          <p:cNvPicPr>
            <a:picLocks noChangeAspect="1"/>
          </p:cNvPicPr>
          <p:nvPr/>
        </p:nvPicPr>
        <p:blipFill>
          <a:blip r:embed="rId7"/>
          <a:stretch>
            <a:fillRect/>
          </a:stretch>
        </p:blipFill>
        <p:spPr>
          <a:xfrm>
            <a:off x="9410523" y="1592781"/>
            <a:ext cx="727412" cy="727412"/>
          </a:xfrm>
          <a:prstGeom prst="rect">
            <a:avLst/>
          </a:prstGeom>
        </p:spPr>
      </p:pic>
      <p:pic>
        <p:nvPicPr>
          <p:cNvPr id="23" name="Picture 22" descr="A red circle with a white circle and a white circle with a white circle and a white circle with a white circle and a white circle with a white circle and a red circle with a white circle&#10;&#10;Description automatically generated">
            <a:extLst>
              <a:ext uri="{FF2B5EF4-FFF2-40B4-BE49-F238E27FC236}">
                <a16:creationId xmlns:a16="http://schemas.microsoft.com/office/drawing/2014/main" id="{AC781579-8F92-AD94-E528-7DCE9A7E16B9}"/>
              </a:ext>
            </a:extLst>
          </p:cNvPr>
          <p:cNvPicPr>
            <a:picLocks noChangeAspect="1"/>
          </p:cNvPicPr>
          <p:nvPr/>
        </p:nvPicPr>
        <p:blipFill>
          <a:blip r:embed="rId8"/>
          <a:stretch>
            <a:fillRect/>
          </a:stretch>
        </p:blipFill>
        <p:spPr>
          <a:xfrm>
            <a:off x="10170574" y="1484267"/>
            <a:ext cx="944440" cy="944440"/>
          </a:xfrm>
          <a:prstGeom prst="rect">
            <a:avLst/>
          </a:prstGeom>
        </p:spPr>
      </p:pic>
      <p:pic>
        <p:nvPicPr>
          <p:cNvPr id="25" name="Picture 24" descr="A black and white line art of a envelope with a letter&#10;&#10;Description automatically generated">
            <a:extLst>
              <a:ext uri="{FF2B5EF4-FFF2-40B4-BE49-F238E27FC236}">
                <a16:creationId xmlns:a16="http://schemas.microsoft.com/office/drawing/2014/main" id="{508AF769-9A5F-E5D8-FE2D-3E565B3EE26B}"/>
              </a:ext>
            </a:extLst>
          </p:cNvPr>
          <p:cNvPicPr>
            <a:picLocks noChangeAspect="1"/>
          </p:cNvPicPr>
          <p:nvPr/>
        </p:nvPicPr>
        <p:blipFill>
          <a:blip r:embed="rId9"/>
          <a:stretch>
            <a:fillRect/>
          </a:stretch>
        </p:blipFill>
        <p:spPr>
          <a:xfrm>
            <a:off x="11098503" y="1390005"/>
            <a:ext cx="1066800" cy="1066800"/>
          </a:xfrm>
          <a:prstGeom prst="rect">
            <a:avLst/>
          </a:prstGeom>
        </p:spPr>
      </p:pic>
      <p:pic>
        <p:nvPicPr>
          <p:cNvPr id="27" name="Picture 26">
            <a:extLst>
              <a:ext uri="{FF2B5EF4-FFF2-40B4-BE49-F238E27FC236}">
                <a16:creationId xmlns:a16="http://schemas.microsoft.com/office/drawing/2014/main" id="{28344CCD-A221-1481-BEC0-A7B85DF0A974}"/>
              </a:ext>
            </a:extLst>
          </p:cNvPr>
          <p:cNvPicPr>
            <a:picLocks noChangeAspect="1"/>
          </p:cNvPicPr>
          <p:nvPr/>
        </p:nvPicPr>
        <p:blipFill>
          <a:blip r:embed="rId10"/>
          <a:stretch>
            <a:fillRect/>
          </a:stretch>
        </p:blipFill>
        <p:spPr>
          <a:xfrm>
            <a:off x="3463024" y="4460568"/>
            <a:ext cx="4509629" cy="1929448"/>
          </a:xfrm>
          <a:prstGeom prst="rect">
            <a:avLst/>
          </a:prstGeom>
          <a:solidFill>
            <a:srgbClr val="0D2240"/>
          </a:solidFill>
          <a:ln w="25400">
            <a:solidFill>
              <a:srgbClr val="0D2240"/>
            </a:solidFill>
          </a:ln>
        </p:spPr>
      </p:pic>
      <p:pic>
        <p:nvPicPr>
          <p:cNvPr id="29" name="Picture 28">
            <a:extLst>
              <a:ext uri="{FF2B5EF4-FFF2-40B4-BE49-F238E27FC236}">
                <a16:creationId xmlns:a16="http://schemas.microsoft.com/office/drawing/2014/main" id="{3410AC4E-2B66-DC96-C74D-4F17C7D6AC0D}"/>
              </a:ext>
            </a:extLst>
          </p:cNvPr>
          <p:cNvPicPr>
            <a:picLocks noChangeAspect="1"/>
          </p:cNvPicPr>
          <p:nvPr/>
        </p:nvPicPr>
        <p:blipFill>
          <a:blip r:embed="rId11"/>
          <a:stretch>
            <a:fillRect/>
          </a:stretch>
        </p:blipFill>
        <p:spPr>
          <a:xfrm>
            <a:off x="8331830" y="3030441"/>
            <a:ext cx="3639132" cy="2681158"/>
          </a:xfrm>
          <a:prstGeom prst="rect">
            <a:avLst/>
          </a:prstGeom>
          <a:ln w="12700">
            <a:solidFill>
              <a:srgbClr val="0D2240"/>
            </a:solidFill>
          </a:ln>
        </p:spPr>
      </p:pic>
    </p:spTree>
    <p:extLst>
      <p:ext uri="{BB962C8B-B14F-4D97-AF65-F5344CB8AC3E}">
        <p14:creationId xmlns:p14="http://schemas.microsoft.com/office/powerpoint/2010/main" val="980501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17</a:t>
            </a:fld>
            <a:endParaRPr lang="en-US" sz="1000" dirty="0">
              <a:solidFill>
                <a:srgbClr val="00338D"/>
              </a:solidFill>
            </a:endParaRPr>
          </a:p>
        </p:txBody>
      </p:sp>
      <p:sp>
        <p:nvSpPr>
          <p:cNvPr id="3" name="Text Placeholder 1">
            <a:extLst>
              <a:ext uri="{FF2B5EF4-FFF2-40B4-BE49-F238E27FC236}">
                <a16:creationId xmlns:a16="http://schemas.microsoft.com/office/drawing/2014/main" id="{3A5C7BD0-1ABD-70DE-F011-38EF7D12BF7F}"/>
              </a:ext>
            </a:extLst>
          </p:cNvPr>
          <p:cNvSpPr txBox="1">
            <a:spLocks/>
          </p:cNvSpPr>
          <p:nvPr/>
        </p:nvSpPr>
        <p:spPr>
          <a:xfrm>
            <a:off x="1524000" y="2548660"/>
            <a:ext cx="3048000" cy="1151080"/>
          </a:xfrm>
          <a:prstGeom prst="rect">
            <a:avLst/>
          </a:prstGeom>
        </p:spPr>
        <p:txBody>
          <a:bodyPr anchor="b"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ts val="7000"/>
              </a:lnSpc>
              <a:spcBef>
                <a:spcPts val="0"/>
              </a:spcBef>
              <a:spcAft>
                <a:spcPts val="0"/>
              </a:spcAft>
              <a:buNone/>
            </a:pPr>
            <a:r>
              <a:rPr lang="en-US" sz="6000" b="1" kern="0" dirty="0">
                <a:solidFill>
                  <a:schemeClr val="bg1"/>
                </a:solidFill>
                <a:latin typeface="Arial" charset="0"/>
                <a:ea typeface="Arial" charset="0"/>
                <a:cs typeface="Arial" charset="0"/>
              </a:rPr>
              <a:t>Break!</a:t>
            </a:r>
          </a:p>
        </p:txBody>
      </p:sp>
      <p:sp>
        <p:nvSpPr>
          <p:cNvPr id="4" name="Yellow Bar">
            <a:extLst>
              <a:ext uri="{FF2B5EF4-FFF2-40B4-BE49-F238E27FC236}">
                <a16:creationId xmlns:a16="http://schemas.microsoft.com/office/drawing/2014/main" id="{E4AE9751-7D17-A2FA-C3CA-F097073A25A9}"/>
              </a:ext>
            </a:extLst>
          </p:cNvPr>
          <p:cNvSpPr/>
          <p:nvPr/>
        </p:nvSpPr>
        <p:spPr>
          <a:xfrm>
            <a:off x="1556345" y="369974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Tree>
    <p:extLst>
      <p:ext uri="{BB962C8B-B14F-4D97-AF65-F5344CB8AC3E}">
        <p14:creationId xmlns:p14="http://schemas.microsoft.com/office/powerpoint/2010/main" val="3690919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400" kern="0" dirty="0">
                <a:latin typeface="Arial" charset="0"/>
                <a:ea typeface="Arial" charset="0"/>
                <a:cs typeface="Arial" charset="0"/>
              </a:rPr>
              <a:t>Step Three</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200" b="0" i="1" kern="0" dirty="0">
                <a:latin typeface="Arial" charset="0"/>
                <a:ea typeface="Arial" charset="0"/>
                <a:cs typeface="Arial" charset="0"/>
              </a:rPr>
              <a:t>Set Goals</a:t>
            </a:r>
          </a:p>
        </p:txBody>
      </p:sp>
    </p:spTree>
    <p:extLst>
      <p:ext uri="{BB962C8B-B14F-4D97-AF65-F5344CB8AC3E}">
        <p14:creationId xmlns:p14="http://schemas.microsoft.com/office/powerpoint/2010/main" val="3731926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B93FCC-63BC-A6B6-79AD-0005AA412DA3}"/>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2" name="Page Number - Blue">
            <a:extLst>
              <a:ext uri="{FF2B5EF4-FFF2-40B4-BE49-F238E27FC236}">
                <a16:creationId xmlns:a16="http://schemas.microsoft.com/office/drawing/2014/main" id="{D58306AF-9124-D8F4-2499-B4C1E9C4B9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19</a:t>
            </a:fld>
            <a:endParaRPr lang="en-US" sz="1000" dirty="0">
              <a:solidFill>
                <a:srgbClr val="00338D"/>
              </a:solidFill>
            </a:endParaRPr>
          </a:p>
        </p:txBody>
      </p:sp>
      <p:sp>
        <p:nvSpPr>
          <p:cNvPr id="4" name="Graphic 2">
            <a:extLst>
              <a:ext uri="{FF2B5EF4-FFF2-40B4-BE49-F238E27FC236}">
                <a16:creationId xmlns:a16="http://schemas.microsoft.com/office/drawing/2014/main" id="{E9A1FCC6-2FE3-30AA-D60A-9E4366B49780}"/>
              </a:ext>
            </a:extLst>
          </p:cNvPr>
          <p:cNvSpPr/>
          <p:nvPr/>
        </p:nvSpPr>
        <p:spPr>
          <a:xfrm rot="10800000">
            <a:off x="0" y="1"/>
            <a:ext cx="2456900" cy="4255473"/>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9" name="Graphic 4">
            <a:extLst>
              <a:ext uri="{FF2B5EF4-FFF2-40B4-BE49-F238E27FC236}">
                <a16:creationId xmlns:a16="http://schemas.microsoft.com/office/drawing/2014/main" id="{EAB49D99-04AC-DFC1-9AB8-E98ECAE78DAA}"/>
              </a:ext>
            </a:extLst>
          </p:cNvPr>
          <p:cNvSpPr/>
          <p:nvPr/>
        </p:nvSpPr>
        <p:spPr>
          <a:xfrm rot="10800000">
            <a:off x="-41" y="-2"/>
            <a:ext cx="2111717" cy="3657599"/>
          </a:xfrm>
          <a:custGeom>
            <a:avLst/>
            <a:gdLst>
              <a:gd name="connsiteX0" fmla="*/ 0 w 2111717"/>
              <a:gd name="connsiteY0" fmla="*/ 3657600 h 3657599"/>
              <a:gd name="connsiteX1" fmla="*/ 2111718 w 2111717"/>
              <a:gd name="connsiteY1" fmla="*/ 0 h 3657599"/>
              <a:gd name="connsiteX2" fmla="*/ 2111718 w 2111717"/>
              <a:gd name="connsiteY2" fmla="*/ 3657600 h 3657599"/>
            </a:gdLst>
            <a:ahLst/>
            <a:cxnLst>
              <a:cxn ang="0">
                <a:pos x="connsiteX0" y="connsiteY0"/>
              </a:cxn>
              <a:cxn ang="0">
                <a:pos x="connsiteX1" y="connsiteY1"/>
              </a:cxn>
              <a:cxn ang="0">
                <a:pos x="connsiteX2" y="connsiteY2"/>
              </a:cxn>
            </a:cxnLst>
            <a:rect l="l" t="t" r="r" b="b"/>
            <a:pathLst>
              <a:path w="2111717" h="3657599">
                <a:moveTo>
                  <a:pt x="0" y="3657600"/>
                </a:moveTo>
                <a:lnTo>
                  <a:pt x="2111718" y="0"/>
                </a:lnTo>
                <a:lnTo>
                  <a:pt x="2111718" y="3657600"/>
                </a:lnTo>
                <a:close/>
              </a:path>
            </a:pathLst>
          </a:custGeom>
          <a:solidFill>
            <a:schemeClr val="bg1">
              <a:alpha val="3000"/>
            </a:schemeClr>
          </a:solidFill>
          <a:ln w="4233" cap="flat">
            <a:noFill/>
            <a:prstDash val="solid"/>
            <a:miter/>
          </a:ln>
        </p:spPr>
        <p:txBody>
          <a:bodyPr rtlCol="0" anchor="ctr"/>
          <a:lstStyle/>
          <a:p>
            <a:endParaRPr lang="en-US"/>
          </a:p>
        </p:txBody>
      </p:sp>
      <p:sp>
        <p:nvSpPr>
          <p:cNvPr id="3" name="Headline">
            <a:extLst>
              <a:ext uri="{FF2B5EF4-FFF2-40B4-BE49-F238E27FC236}">
                <a16:creationId xmlns:a16="http://schemas.microsoft.com/office/drawing/2014/main" id="{3D068CE8-71DB-9C63-97D1-F475CA606F73}"/>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latin typeface="Arial" panose="020B0604020202020204" pitchFamily="34" charset="0"/>
                <a:cs typeface="Arial" panose="020B0604020202020204" pitchFamily="34" charset="0"/>
              </a:rPr>
              <a:t>Set Goals</a:t>
            </a:r>
          </a:p>
        </p:txBody>
      </p:sp>
      <p:pic>
        <p:nvPicPr>
          <p:cNvPr id="10" name="Picture 9">
            <a:extLst>
              <a:ext uri="{FF2B5EF4-FFF2-40B4-BE49-F238E27FC236}">
                <a16:creationId xmlns:a16="http://schemas.microsoft.com/office/drawing/2014/main" id="{90FCB713-2B45-C3EF-E6CF-D3DF12C83C4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96569" y="5944675"/>
            <a:ext cx="739156" cy="702199"/>
          </a:xfrm>
          <a:prstGeom prst="rect">
            <a:avLst/>
          </a:prstGeom>
        </p:spPr>
      </p:pic>
      <p:grpSp>
        <p:nvGrpSpPr>
          <p:cNvPr id="5" name="Group 4">
            <a:extLst>
              <a:ext uri="{FF2B5EF4-FFF2-40B4-BE49-F238E27FC236}">
                <a16:creationId xmlns:a16="http://schemas.microsoft.com/office/drawing/2014/main" id="{30D18012-5375-AA1C-D96B-4366C8614C10}"/>
              </a:ext>
            </a:extLst>
          </p:cNvPr>
          <p:cNvGrpSpPr/>
          <p:nvPr/>
        </p:nvGrpSpPr>
        <p:grpSpPr>
          <a:xfrm>
            <a:off x="764914" y="1446755"/>
            <a:ext cx="1561339" cy="4191509"/>
            <a:chOff x="563385" y="1458067"/>
            <a:chExt cx="1561339" cy="4191509"/>
          </a:xfrm>
        </p:grpSpPr>
        <p:sp>
          <p:nvSpPr>
            <p:cNvPr id="11" name="Rectangle 14">
              <a:extLst>
                <a:ext uri="{FF2B5EF4-FFF2-40B4-BE49-F238E27FC236}">
                  <a16:creationId xmlns:a16="http://schemas.microsoft.com/office/drawing/2014/main" id="{3E360DE0-9230-EDB1-DD24-25FFD1DA5E64}"/>
                </a:ext>
              </a:extLst>
            </p:cNvPr>
            <p:cNvSpPr>
              <a:spLocks noChangeArrowheads="1"/>
            </p:cNvSpPr>
            <p:nvPr/>
          </p:nvSpPr>
          <p:spPr bwMode="auto">
            <a:xfrm>
              <a:off x="1006386" y="3621272"/>
              <a:ext cx="1089491" cy="307777"/>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en-US" altLang="en-US" sz="2000" b="1" dirty="0" err="1">
                  <a:solidFill>
                    <a:srgbClr val="F0C300"/>
                  </a:solidFill>
                  <a:latin typeface="Arial" panose="020B0604020202020204" pitchFamily="34" charset="0"/>
                  <a:ea typeface="Arial" charset="0"/>
                  <a:cs typeface="Arial" panose="020B0604020202020204" pitchFamily="34" charset="0"/>
                </a:rPr>
                <a:t>pecific</a:t>
              </a:r>
              <a:endParaRPr lang="en-US" altLang="en-US" sz="2000" b="1" dirty="0">
                <a:solidFill>
                  <a:srgbClr val="F0C300"/>
                </a:solidFill>
                <a:latin typeface="Arial" panose="020B0604020202020204" pitchFamily="34" charset="0"/>
                <a:ea typeface="Arial" charset="0"/>
                <a:cs typeface="Arial" panose="020B0604020202020204" pitchFamily="34" charset="0"/>
              </a:endParaRPr>
            </a:p>
          </p:txBody>
        </p:sp>
        <p:sp>
          <p:nvSpPr>
            <p:cNvPr id="12" name="Rectangle 21">
              <a:extLst>
                <a:ext uri="{FF2B5EF4-FFF2-40B4-BE49-F238E27FC236}">
                  <a16:creationId xmlns:a16="http://schemas.microsoft.com/office/drawing/2014/main" id="{A2FA8D0A-A90D-0F9B-84B4-B3641D7963A9}"/>
                </a:ext>
              </a:extLst>
            </p:cNvPr>
            <p:cNvSpPr>
              <a:spLocks noChangeArrowheads="1"/>
            </p:cNvSpPr>
            <p:nvPr/>
          </p:nvSpPr>
          <p:spPr bwMode="auto">
            <a:xfrm>
              <a:off x="725150" y="3369067"/>
              <a:ext cx="3431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en-US" altLang="en-US" sz="5400" dirty="0">
                  <a:solidFill>
                    <a:srgbClr val="F0C300"/>
                  </a:solidFill>
                  <a:latin typeface="Arial" panose="020B0604020202020204" pitchFamily="34" charset="0"/>
                  <a:ea typeface="Arial" charset="0"/>
                  <a:cs typeface="Arial" panose="020B0604020202020204" pitchFamily="34" charset="0"/>
                </a:rPr>
                <a:t>S</a:t>
              </a:r>
            </a:p>
          </p:txBody>
        </p:sp>
        <p:sp>
          <p:nvSpPr>
            <p:cNvPr id="13" name="Oval 8">
              <a:extLst>
                <a:ext uri="{FF2B5EF4-FFF2-40B4-BE49-F238E27FC236}">
                  <a16:creationId xmlns:a16="http://schemas.microsoft.com/office/drawing/2014/main" id="{18B97E00-B060-88AF-3DAA-B8147D4B672C}"/>
                </a:ext>
              </a:extLst>
            </p:cNvPr>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14" name="TextBox 93">
              <a:extLst>
                <a:ext uri="{FF2B5EF4-FFF2-40B4-BE49-F238E27FC236}">
                  <a16:creationId xmlns:a16="http://schemas.microsoft.com/office/drawing/2014/main" id="{F6A06171-9316-14AD-0969-59B7984BB286}"/>
                </a:ext>
              </a:extLst>
            </p:cNvPr>
            <p:cNvSpPr txBox="1">
              <a:spLocks noChangeArrowheads="1"/>
            </p:cNvSpPr>
            <p:nvPr/>
          </p:nvSpPr>
          <p:spPr bwMode="auto">
            <a:xfrm>
              <a:off x="570243" y="4326137"/>
              <a:ext cx="155448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ru-RU" sz="2000" dirty="0">
                  <a:solidFill>
                    <a:schemeClr val="bg1"/>
                  </a:solidFill>
                  <a:latin typeface="Arial" panose="020B0604020202020204" pitchFamily="34" charset="0"/>
                  <a:ea typeface="Arial" charset="0"/>
                  <a:cs typeface="Arial" panose="020B0604020202020204" pitchFamily="34" charset="0"/>
                </a:rPr>
                <a:t>Ensure that the objective is clear. </a:t>
              </a:r>
              <a:endParaRPr lang="ru-RU" altLang="ru-RU" sz="2000" dirty="0">
                <a:solidFill>
                  <a:schemeClr val="bg1"/>
                </a:solidFill>
                <a:latin typeface="Arial" panose="020B0604020202020204" pitchFamily="34" charset="0"/>
                <a:ea typeface="Arial" charset="0"/>
                <a:cs typeface="Arial" panose="020B0604020202020204" pitchFamily="34" charset="0"/>
              </a:endParaRPr>
            </a:p>
          </p:txBody>
        </p:sp>
        <p:sp>
          <p:nvSpPr>
            <p:cNvPr id="15" name="TextBox 14">
              <a:extLst>
                <a:ext uri="{FF2B5EF4-FFF2-40B4-BE49-F238E27FC236}">
                  <a16:creationId xmlns:a16="http://schemas.microsoft.com/office/drawing/2014/main" id="{28C4044B-BD32-814A-756B-D45A884C41E4}"/>
                </a:ext>
              </a:extLst>
            </p:cNvPr>
            <p:cNvSpPr txBox="1"/>
            <p:nvPr/>
          </p:nvSpPr>
          <p:spPr>
            <a:xfrm>
              <a:off x="922466" y="1814587"/>
              <a:ext cx="838200" cy="769441"/>
            </a:xfrm>
            <a:prstGeom prst="rect">
              <a:avLst/>
            </a:prstGeom>
            <a:noFill/>
          </p:spPr>
          <p:txBody>
            <a:bodyPr wrap="square" rtlCol="0">
              <a:spAutoFit/>
            </a:bodyPr>
            <a:lstStyle/>
            <a:p>
              <a:pPr algn="ctr"/>
              <a:r>
                <a:rPr lang="en-US" sz="4400" b="1" dirty="0">
                  <a:solidFill>
                    <a:schemeClr val="bg1"/>
                  </a:solidFill>
                  <a:cs typeface="Arial" panose="020B0604020202020204" pitchFamily="34" charset="0"/>
                </a:rPr>
                <a:t>S</a:t>
              </a:r>
            </a:p>
          </p:txBody>
        </p:sp>
      </p:grpSp>
      <p:grpSp>
        <p:nvGrpSpPr>
          <p:cNvPr id="17" name="Group 16">
            <a:extLst>
              <a:ext uri="{FF2B5EF4-FFF2-40B4-BE49-F238E27FC236}">
                <a16:creationId xmlns:a16="http://schemas.microsoft.com/office/drawing/2014/main" id="{8E32CD95-4A57-C087-7EDD-88513640C9CD}"/>
              </a:ext>
            </a:extLst>
          </p:cNvPr>
          <p:cNvGrpSpPr/>
          <p:nvPr/>
        </p:nvGrpSpPr>
        <p:grpSpPr>
          <a:xfrm>
            <a:off x="2872100" y="1467800"/>
            <a:ext cx="1895637" cy="4083094"/>
            <a:chOff x="2670571" y="1479112"/>
            <a:chExt cx="1895637" cy="4083094"/>
          </a:xfrm>
        </p:grpSpPr>
        <p:sp>
          <p:nvSpPr>
            <p:cNvPr id="18" name="Rectangle 15">
              <a:extLst>
                <a:ext uri="{FF2B5EF4-FFF2-40B4-BE49-F238E27FC236}">
                  <a16:creationId xmlns:a16="http://schemas.microsoft.com/office/drawing/2014/main" id="{1D0D8155-DD73-D783-E14F-ACD9E2EC2446}"/>
                </a:ext>
              </a:extLst>
            </p:cNvPr>
            <p:cNvSpPr>
              <a:spLocks noChangeArrowheads="1"/>
            </p:cNvSpPr>
            <p:nvPr/>
          </p:nvSpPr>
          <p:spPr bwMode="auto">
            <a:xfrm>
              <a:off x="3250135" y="3620050"/>
              <a:ext cx="11974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en-US" altLang="en-US" sz="2000" b="1" dirty="0" err="1">
                  <a:solidFill>
                    <a:srgbClr val="F76639"/>
                  </a:solidFill>
                  <a:latin typeface="Arial" panose="020B0604020202020204" pitchFamily="34" charset="0"/>
                  <a:ea typeface="Arial" charset="0"/>
                  <a:cs typeface="Arial" panose="020B0604020202020204" pitchFamily="34" charset="0"/>
                </a:rPr>
                <a:t>easurable</a:t>
              </a:r>
              <a:endParaRPr lang="en-US" altLang="en-US" sz="2000" dirty="0">
                <a:solidFill>
                  <a:srgbClr val="F76639"/>
                </a:solidFill>
                <a:latin typeface="Arial" panose="020B0604020202020204" pitchFamily="34" charset="0"/>
                <a:ea typeface="Arial" charset="0"/>
                <a:cs typeface="Arial" panose="020B0604020202020204" pitchFamily="34" charset="0"/>
              </a:endParaRPr>
            </a:p>
          </p:txBody>
        </p:sp>
        <p:sp>
          <p:nvSpPr>
            <p:cNvPr id="19" name="Rectangle 21">
              <a:extLst>
                <a:ext uri="{FF2B5EF4-FFF2-40B4-BE49-F238E27FC236}">
                  <a16:creationId xmlns:a16="http://schemas.microsoft.com/office/drawing/2014/main" id="{6736689F-07F3-8DC5-3460-B146460F7F16}"/>
                </a:ext>
              </a:extLst>
            </p:cNvPr>
            <p:cNvSpPr>
              <a:spLocks noChangeArrowheads="1"/>
            </p:cNvSpPr>
            <p:nvPr/>
          </p:nvSpPr>
          <p:spPr bwMode="auto">
            <a:xfrm>
              <a:off x="2702892" y="3357677"/>
              <a:ext cx="5770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en-US" altLang="en-US" sz="5400" dirty="0">
                  <a:solidFill>
                    <a:srgbClr val="F76639"/>
                  </a:solidFill>
                  <a:latin typeface="Arial" panose="020B0604020202020204" pitchFamily="34" charset="0"/>
                  <a:ea typeface="Arial" charset="0"/>
                  <a:cs typeface="Arial" panose="020B0604020202020204" pitchFamily="34" charset="0"/>
                </a:rPr>
                <a:t>M</a:t>
              </a:r>
            </a:p>
          </p:txBody>
        </p:sp>
        <p:sp>
          <p:nvSpPr>
            <p:cNvPr id="20" name="Oval 9">
              <a:extLst>
                <a:ext uri="{FF2B5EF4-FFF2-40B4-BE49-F238E27FC236}">
                  <a16:creationId xmlns:a16="http://schemas.microsoft.com/office/drawing/2014/main" id="{47CFAC12-2AD7-A2F6-47E3-0BE551DC1E08}"/>
                </a:ext>
              </a:extLst>
            </p:cNvPr>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21" name="TextBox 20">
              <a:extLst>
                <a:ext uri="{FF2B5EF4-FFF2-40B4-BE49-F238E27FC236}">
                  <a16:creationId xmlns:a16="http://schemas.microsoft.com/office/drawing/2014/main" id="{EB5ACC76-AA8F-7C67-CFFC-43A7D109D1C7}"/>
                </a:ext>
              </a:extLst>
            </p:cNvPr>
            <p:cNvSpPr txBox="1"/>
            <p:nvPr/>
          </p:nvSpPr>
          <p:spPr>
            <a:xfrm>
              <a:off x="3272740" y="1840853"/>
              <a:ext cx="685800" cy="769441"/>
            </a:xfrm>
            <a:prstGeom prst="rect">
              <a:avLst/>
            </a:prstGeom>
            <a:noFill/>
          </p:spPr>
          <p:txBody>
            <a:bodyPr wrap="square" rtlCol="0">
              <a:spAutoFit/>
            </a:bodyPr>
            <a:lstStyle/>
            <a:p>
              <a:pPr algn="ctr"/>
              <a:r>
                <a:rPr lang="en-US" sz="4400" b="1" dirty="0">
                  <a:solidFill>
                    <a:schemeClr val="bg1"/>
                  </a:solidFill>
                  <a:cs typeface="Arial" panose="020B0604020202020204" pitchFamily="34" charset="0"/>
                </a:rPr>
                <a:t>M</a:t>
              </a:r>
            </a:p>
          </p:txBody>
        </p:sp>
        <p:sp>
          <p:nvSpPr>
            <p:cNvPr id="22" name="TextBox 93">
              <a:extLst>
                <a:ext uri="{FF2B5EF4-FFF2-40B4-BE49-F238E27FC236}">
                  <a16:creationId xmlns:a16="http://schemas.microsoft.com/office/drawing/2014/main" id="{63325D0A-75D8-DEA9-0786-12CA226130C2}"/>
                </a:ext>
              </a:extLst>
            </p:cNvPr>
            <p:cNvSpPr txBox="1">
              <a:spLocks noChangeArrowheads="1"/>
            </p:cNvSpPr>
            <p:nvPr/>
          </p:nvSpPr>
          <p:spPr bwMode="auto">
            <a:xfrm>
              <a:off x="2670571" y="4238767"/>
              <a:ext cx="18956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ru-RU" sz="2000" dirty="0">
                  <a:solidFill>
                    <a:schemeClr val="bg1"/>
                  </a:solidFill>
                  <a:latin typeface="Arial" panose="020B0604020202020204" pitchFamily="34" charset="0"/>
                  <a:ea typeface="Arial" charset="0"/>
                  <a:cs typeface="Arial" panose="020B0604020202020204" pitchFamily="34" charset="0"/>
                </a:rPr>
                <a:t>Benchmarks and progress must be measurable.</a:t>
              </a:r>
              <a:endParaRPr lang="ru-RU" altLang="ru-RU" sz="2000" dirty="0">
                <a:solidFill>
                  <a:schemeClr val="bg1"/>
                </a:solidFill>
                <a:latin typeface="Arial" panose="020B0604020202020204" pitchFamily="34" charset="0"/>
                <a:ea typeface="Arial" charset="0"/>
                <a:cs typeface="Arial" panose="020B0604020202020204" pitchFamily="34" charset="0"/>
              </a:endParaRPr>
            </a:p>
          </p:txBody>
        </p:sp>
      </p:grpSp>
      <p:grpSp>
        <p:nvGrpSpPr>
          <p:cNvPr id="23" name="Group 22">
            <a:extLst>
              <a:ext uri="{FF2B5EF4-FFF2-40B4-BE49-F238E27FC236}">
                <a16:creationId xmlns:a16="http://schemas.microsoft.com/office/drawing/2014/main" id="{9B55898F-CD3A-26D3-1DB4-0F6EA45F468A}"/>
              </a:ext>
            </a:extLst>
          </p:cNvPr>
          <p:cNvGrpSpPr/>
          <p:nvPr/>
        </p:nvGrpSpPr>
        <p:grpSpPr>
          <a:xfrm>
            <a:off x="5409305" y="1430713"/>
            <a:ext cx="2000600" cy="3586768"/>
            <a:chOff x="5207776" y="1442025"/>
            <a:chExt cx="2000600" cy="3586768"/>
          </a:xfrm>
        </p:grpSpPr>
        <p:sp>
          <p:nvSpPr>
            <p:cNvPr id="24" name="Rectangle 16">
              <a:extLst>
                <a:ext uri="{FF2B5EF4-FFF2-40B4-BE49-F238E27FC236}">
                  <a16:creationId xmlns:a16="http://schemas.microsoft.com/office/drawing/2014/main" id="{C01A89FC-D371-3537-1280-63BCA83A0113}"/>
                </a:ext>
              </a:extLst>
            </p:cNvPr>
            <p:cNvSpPr>
              <a:spLocks noChangeArrowheads="1"/>
            </p:cNvSpPr>
            <p:nvPr/>
          </p:nvSpPr>
          <p:spPr bwMode="auto">
            <a:xfrm>
              <a:off x="5661069" y="3544529"/>
              <a:ext cx="11253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en-US" altLang="en-US" sz="2000" b="1" dirty="0" err="1">
                  <a:solidFill>
                    <a:srgbClr val="732E81"/>
                  </a:solidFill>
                  <a:latin typeface="Arial" panose="020B0604020202020204" pitchFamily="34" charset="0"/>
                  <a:ea typeface="Arial" charset="0"/>
                  <a:cs typeface="Arial" panose="020B0604020202020204" pitchFamily="34" charset="0"/>
                </a:rPr>
                <a:t>ctionable</a:t>
              </a:r>
              <a:endParaRPr lang="en-US" altLang="en-US" sz="2000" dirty="0">
                <a:solidFill>
                  <a:srgbClr val="732E81"/>
                </a:solidFill>
                <a:latin typeface="Arial" panose="020B0604020202020204" pitchFamily="34" charset="0"/>
                <a:ea typeface="Arial" charset="0"/>
                <a:cs typeface="Arial" panose="020B0604020202020204" pitchFamily="34" charset="0"/>
              </a:endParaRPr>
            </a:p>
          </p:txBody>
        </p:sp>
        <p:sp>
          <p:nvSpPr>
            <p:cNvPr id="25" name="Rectangle 22">
              <a:extLst>
                <a:ext uri="{FF2B5EF4-FFF2-40B4-BE49-F238E27FC236}">
                  <a16:creationId xmlns:a16="http://schemas.microsoft.com/office/drawing/2014/main" id="{9960A480-8331-07B9-7A46-EEBD7DE54856}"/>
                </a:ext>
              </a:extLst>
            </p:cNvPr>
            <p:cNvSpPr>
              <a:spLocks noChangeArrowheads="1"/>
            </p:cNvSpPr>
            <p:nvPr/>
          </p:nvSpPr>
          <p:spPr bwMode="auto">
            <a:xfrm>
              <a:off x="5220285" y="3278220"/>
              <a:ext cx="5001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en-US" altLang="en-US" sz="5400" b="1" dirty="0">
                  <a:solidFill>
                    <a:srgbClr val="732E81"/>
                  </a:solidFill>
                  <a:latin typeface="Arial" panose="020B0604020202020204" pitchFamily="34" charset="0"/>
                  <a:ea typeface="Arial" charset="0"/>
                  <a:cs typeface="Arial" panose="020B0604020202020204" pitchFamily="34" charset="0"/>
                </a:rPr>
                <a:t>A</a:t>
              </a:r>
            </a:p>
          </p:txBody>
        </p:sp>
        <p:sp>
          <p:nvSpPr>
            <p:cNvPr id="26" name="Oval 10">
              <a:extLst>
                <a:ext uri="{FF2B5EF4-FFF2-40B4-BE49-F238E27FC236}">
                  <a16:creationId xmlns:a16="http://schemas.microsoft.com/office/drawing/2014/main" id="{4066501B-49E3-F24E-BA2D-CCBEB3599261}"/>
                </a:ext>
              </a:extLst>
            </p:cNvPr>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27" name="TextBox 26">
              <a:extLst>
                <a:ext uri="{FF2B5EF4-FFF2-40B4-BE49-F238E27FC236}">
                  <a16:creationId xmlns:a16="http://schemas.microsoft.com/office/drawing/2014/main" id="{D53CE9EE-1D29-6AB3-8416-934365C0D748}"/>
                </a:ext>
              </a:extLst>
            </p:cNvPr>
            <p:cNvSpPr txBox="1"/>
            <p:nvPr/>
          </p:nvSpPr>
          <p:spPr>
            <a:xfrm>
              <a:off x="5575760" y="1810150"/>
              <a:ext cx="863121" cy="769441"/>
            </a:xfrm>
            <a:prstGeom prst="rect">
              <a:avLst/>
            </a:prstGeom>
            <a:noFill/>
          </p:spPr>
          <p:txBody>
            <a:bodyPr wrap="square" rtlCol="0">
              <a:spAutoFit/>
            </a:bodyPr>
            <a:lstStyle/>
            <a:p>
              <a:pPr algn="ctr"/>
              <a:r>
                <a:rPr lang="en-US" sz="4400" b="1" dirty="0">
                  <a:solidFill>
                    <a:schemeClr val="bg1"/>
                  </a:solidFill>
                  <a:cs typeface="Arial" panose="020B0604020202020204" pitchFamily="34" charset="0"/>
                </a:rPr>
                <a:t>A</a:t>
              </a:r>
            </a:p>
          </p:txBody>
        </p:sp>
        <p:sp>
          <p:nvSpPr>
            <p:cNvPr id="28" name="TextBox 93">
              <a:extLst>
                <a:ext uri="{FF2B5EF4-FFF2-40B4-BE49-F238E27FC236}">
                  <a16:creationId xmlns:a16="http://schemas.microsoft.com/office/drawing/2014/main" id="{D23C8418-909E-2062-9F4D-AD397E795E8E}"/>
                </a:ext>
              </a:extLst>
            </p:cNvPr>
            <p:cNvSpPr txBox="1">
              <a:spLocks noChangeArrowheads="1"/>
            </p:cNvSpPr>
            <p:nvPr/>
          </p:nvSpPr>
          <p:spPr bwMode="auto">
            <a:xfrm>
              <a:off x="5256379" y="4320907"/>
              <a:ext cx="195199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ru-RU" sz="2000" dirty="0">
                  <a:solidFill>
                    <a:schemeClr val="bg1"/>
                  </a:solidFill>
                  <a:latin typeface="Arial" panose="020B0604020202020204" pitchFamily="34" charset="0"/>
                  <a:ea typeface="Arial" charset="0"/>
                  <a:cs typeface="Arial" panose="020B0604020202020204" pitchFamily="34" charset="0"/>
                </a:rPr>
                <a:t>Each goal must be achievable.</a:t>
              </a:r>
              <a:endParaRPr lang="ru-RU" altLang="ru-RU" sz="2000" dirty="0">
                <a:solidFill>
                  <a:schemeClr val="bg1"/>
                </a:solidFill>
                <a:latin typeface="Arial" panose="020B0604020202020204" pitchFamily="34" charset="0"/>
                <a:ea typeface="Arial" charset="0"/>
                <a:cs typeface="Arial" panose="020B0604020202020204" pitchFamily="34" charset="0"/>
              </a:endParaRPr>
            </a:p>
          </p:txBody>
        </p:sp>
      </p:grpSp>
      <p:grpSp>
        <p:nvGrpSpPr>
          <p:cNvPr id="29" name="Group 28">
            <a:extLst>
              <a:ext uri="{FF2B5EF4-FFF2-40B4-BE49-F238E27FC236}">
                <a16:creationId xmlns:a16="http://schemas.microsoft.com/office/drawing/2014/main" id="{C9C6A347-9CB5-BA09-CC87-B38AE439AF5C}"/>
              </a:ext>
            </a:extLst>
          </p:cNvPr>
          <p:cNvGrpSpPr/>
          <p:nvPr/>
        </p:nvGrpSpPr>
        <p:grpSpPr>
          <a:xfrm>
            <a:off x="7857243" y="1446755"/>
            <a:ext cx="1895637" cy="4024780"/>
            <a:chOff x="7655714" y="1458067"/>
            <a:chExt cx="1895637" cy="4024780"/>
          </a:xfrm>
        </p:grpSpPr>
        <p:sp>
          <p:nvSpPr>
            <p:cNvPr id="30" name="Rectangle 17">
              <a:extLst>
                <a:ext uri="{FF2B5EF4-FFF2-40B4-BE49-F238E27FC236}">
                  <a16:creationId xmlns:a16="http://schemas.microsoft.com/office/drawing/2014/main" id="{A33D868C-7205-4622-B8FD-9DC7996EC25A}"/>
                </a:ext>
              </a:extLst>
            </p:cNvPr>
            <p:cNvSpPr>
              <a:spLocks noChangeArrowheads="1"/>
            </p:cNvSpPr>
            <p:nvPr/>
          </p:nvSpPr>
          <p:spPr bwMode="auto">
            <a:xfrm>
              <a:off x="8196222" y="3599899"/>
              <a:ext cx="8672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en-US" altLang="en-US" sz="2000" b="1" dirty="0" err="1">
                  <a:solidFill>
                    <a:srgbClr val="407CCA"/>
                  </a:solidFill>
                  <a:latin typeface="Arial" panose="020B0604020202020204" pitchFamily="34" charset="0"/>
                  <a:ea typeface="Arial" charset="0"/>
                  <a:cs typeface="Arial" panose="020B0604020202020204" pitchFamily="34" charset="0"/>
                </a:rPr>
                <a:t>ealistic</a:t>
              </a:r>
              <a:endParaRPr lang="en-US" altLang="en-US" sz="2000" dirty="0">
                <a:solidFill>
                  <a:srgbClr val="407CCA"/>
                </a:solidFill>
                <a:latin typeface="Arial" panose="020B0604020202020204" pitchFamily="34" charset="0"/>
                <a:ea typeface="Arial" charset="0"/>
                <a:cs typeface="Arial" panose="020B0604020202020204" pitchFamily="34" charset="0"/>
              </a:endParaRPr>
            </a:p>
          </p:txBody>
        </p:sp>
        <p:sp>
          <p:nvSpPr>
            <p:cNvPr id="31" name="Rectangle 23">
              <a:extLst>
                <a:ext uri="{FF2B5EF4-FFF2-40B4-BE49-F238E27FC236}">
                  <a16:creationId xmlns:a16="http://schemas.microsoft.com/office/drawing/2014/main" id="{C29CEA1D-4966-4C26-95E4-543323401CA0}"/>
                </a:ext>
              </a:extLst>
            </p:cNvPr>
            <p:cNvSpPr>
              <a:spLocks noChangeArrowheads="1"/>
            </p:cNvSpPr>
            <p:nvPr/>
          </p:nvSpPr>
          <p:spPr bwMode="auto">
            <a:xfrm>
              <a:off x="7729270" y="3313696"/>
              <a:ext cx="3581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en-US" altLang="en-US" sz="5400" b="1" dirty="0">
                  <a:solidFill>
                    <a:srgbClr val="407CCA"/>
                  </a:solidFill>
                  <a:latin typeface="Arial" panose="020B0604020202020204" pitchFamily="34" charset="0"/>
                  <a:ea typeface="Arial" charset="0"/>
                  <a:cs typeface="Arial" panose="020B0604020202020204" pitchFamily="34" charset="0"/>
                </a:rPr>
                <a:t>R</a:t>
              </a:r>
            </a:p>
          </p:txBody>
        </p:sp>
        <p:sp>
          <p:nvSpPr>
            <p:cNvPr id="32" name="Oval 31">
              <a:extLst>
                <a:ext uri="{FF2B5EF4-FFF2-40B4-BE49-F238E27FC236}">
                  <a16:creationId xmlns:a16="http://schemas.microsoft.com/office/drawing/2014/main" id="{D95A2EEB-AAB6-9A23-185F-FD91439A453B}"/>
                </a:ext>
              </a:extLst>
            </p:cNvPr>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33" name="TextBox 32">
              <a:extLst>
                <a:ext uri="{FF2B5EF4-FFF2-40B4-BE49-F238E27FC236}">
                  <a16:creationId xmlns:a16="http://schemas.microsoft.com/office/drawing/2014/main" id="{89BC32D5-1AEF-A014-629A-B810EBC7A8E4}"/>
                </a:ext>
              </a:extLst>
            </p:cNvPr>
            <p:cNvSpPr txBox="1"/>
            <p:nvPr/>
          </p:nvSpPr>
          <p:spPr>
            <a:xfrm>
              <a:off x="8013853" y="1814585"/>
              <a:ext cx="838200" cy="769441"/>
            </a:xfrm>
            <a:prstGeom prst="rect">
              <a:avLst/>
            </a:prstGeom>
            <a:noFill/>
          </p:spPr>
          <p:txBody>
            <a:bodyPr wrap="square" rtlCol="0">
              <a:spAutoFit/>
            </a:bodyPr>
            <a:lstStyle/>
            <a:p>
              <a:pPr algn="ctr"/>
              <a:r>
                <a:rPr lang="en-US" sz="4400" b="1" dirty="0">
                  <a:solidFill>
                    <a:schemeClr val="bg1"/>
                  </a:solidFill>
                  <a:cs typeface="Arial" panose="020B0604020202020204" pitchFamily="34" charset="0"/>
                </a:rPr>
                <a:t>R</a:t>
              </a:r>
            </a:p>
          </p:txBody>
        </p:sp>
        <p:sp>
          <p:nvSpPr>
            <p:cNvPr id="34" name="TextBox 93">
              <a:extLst>
                <a:ext uri="{FF2B5EF4-FFF2-40B4-BE49-F238E27FC236}">
                  <a16:creationId xmlns:a16="http://schemas.microsoft.com/office/drawing/2014/main" id="{B31FAB5D-2F40-60C1-B064-8E59B6888E0F}"/>
                </a:ext>
              </a:extLst>
            </p:cNvPr>
            <p:cNvSpPr txBox="1">
              <a:spLocks noChangeArrowheads="1"/>
            </p:cNvSpPr>
            <p:nvPr/>
          </p:nvSpPr>
          <p:spPr bwMode="auto">
            <a:xfrm>
              <a:off x="7655714" y="4467184"/>
              <a:ext cx="18956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ru-RU" sz="2000" dirty="0">
                  <a:solidFill>
                    <a:schemeClr val="bg1"/>
                  </a:solidFill>
                  <a:latin typeface="Arial" panose="020B0604020202020204" pitchFamily="34" charset="0"/>
                  <a:ea typeface="Arial" charset="0"/>
                  <a:cs typeface="Arial" panose="020B0604020202020204" pitchFamily="34" charset="0"/>
                </a:rPr>
                <a:t>Challenging but not unrealistic.</a:t>
              </a:r>
              <a:endParaRPr lang="ru-RU" altLang="ru-RU" sz="2000" dirty="0">
                <a:solidFill>
                  <a:schemeClr val="bg1"/>
                </a:solidFill>
                <a:latin typeface="Arial" panose="020B0604020202020204" pitchFamily="34" charset="0"/>
                <a:ea typeface="Arial" charset="0"/>
                <a:cs typeface="Arial" panose="020B0604020202020204" pitchFamily="34" charset="0"/>
              </a:endParaRPr>
            </a:p>
          </p:txBody>
        </p:sp>
      </p:grpSp>
      <p:grpSp>
        <p:nvGrpSpPr>
          <p:cNvPr id="35" name="Group 34">
            <a:extLst>
              <a:ext uri="{FF2B5EF4-FFF2-40B4-BE49-F238E27FC236}">
                <a16:creationId xmlns:a16="http://schemas.microsoft.com/office/drawing/2014/main" id="{751041C5-BF0B-579A-4244-09EFF373C33B}"/>
              </a:ext>
            </a:extLst>
          </p:cNvPr>
          <p:cNvGrpSpPr/>
          <p:nvPr/>
        </p:nvGrpSpPr>
        <p:grpSpPr>
          <a:xfrm>
            <a:off x="10209825" y="1467800"/>
            <a:ext cx="1902660" cy="4170464"/>
            <a:chOff x="10008296" y="1479112"/>
            <a:chExt cx="1902660" cy="4170464"/>
          </a:xfrm>
        </p:grpSpPr>
        <p:sp>
          <p:nvSpPr>
            <p:cNvPr id="36" name="Rectangle 18">
              <a:extLst>
                <a:ext uri="{FF2B5EF4-FFF2-40B4-BE49-F238E27FC236}">
                  <a16:creationId xmlns:a16="http://schemas.microsoft.com/office/drawing/2014/main" id="{BC2083DA-F811-4821-5C56-9436B6378EC2}"/>
                </a:ext>
              </a:extLst>
            </p:cNvPr>
            <p:cNvSpPr>
              <a:spLocks noChangeArrowheads="1"/>
            </p:cNvSpPr>
            <p:nvPr/>
          </p:nvSpPr>
          <p:spPr bwMode="auto">
            <a:xfrm>
              <a:off x="10325142" y="3620050"/>
              <a:ext cx="13256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en-US" altLang="en-US" sz="2000" b="1" dirty="0" err="1">
                  <a:solidFill>
                    <a:srgbClr val="00A869"/>
                  </a:solidFill>
                  <a:latin typeface="Arial" panose="020B0604020202020204" pitchFamily="34" charset="0"/>
                  <a:ea typeface="Arial" charset="0"/>
                  <a:cs typeface="Arial" panose="020B0604020202020204" pitchFamily="34" charset="0"/>
                </a:rPr>
                <a:t>ime</a:t>
              </a:r>
              <a:r>
                <a:rPr lang="en-US" altLang="en-US" sz="2000" b="1" dirty="0">
                  <a:solidFill>
                    <a:srgbClr val="00A869"/>
                  </a:solidFill>
                  <a:latin typeface="Arial" panose="020B0604020202020204" pitchFamily="34" charset="0"/>
                  <a:ea typeface="Arial" charset="0"/>
                  <a:cs typeface="Arial" panose="020B0604020202020204" pitchFamily="34" charset="0"/>
                </a:rPr>
                <a:t> Bound</a:t>
              </a:r>
              <a:endParaRPr lang="en-US" altLang="en-US" sz="2000" dirty="0">
                <a:solidFill>
                  <a:srgbClr val="00A869"/>
                </a:solidFill>
                <a:latin typeface="Arial" panose="020B0604020202020204" pitchFamily="34" charset="0"/>
                <a:ea typeface="Arial" charset="0"/>
                <a:cs typeface="Arial" panose="020B0604020202020204" pitchFamily="34" charset="0"/>
              </a:endParaRPr>
            </a:p>
          </p:txBody>
        </p:sp>
        <p:sp>
          <p:nvSpPr>
            <p:cNvPr id="37" name="Rectangle 24">
              <a:extLst>
                <a:ext uri="{FF2B5EF4-FFF2-40B4-BE49-F238E27FC236}">
                  <a16:creationId xmlns:a16="http://schemas.microsoft.com/office/drawing/2014/main" id="{109762A3-EA62-957E-58C9-31045E1B478B}"/>
                </a:ext>
              </a:extLst>
            </p:cNvPr>
            <p:cNvSpPr>
              <a:spLocks noChangeArrowheads="1"/>
            </p:cNvSpPr>
            <p:nvPr/>
          </p:nvSpPr>
          <p:spPr bwMode="auto">
            <a:xfrm>
              <a:off x="10008296" y="3347516"/>
              <a:ext cx="42319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en-US" altLang="en-US" sz="5400" dirty="0">
                  <a:solidFill>
                    <a:srgbClr val="00A869"/>
                  </a:solidFill>
                  <a:latin typeface="Arial" panose="020B0604020202020204" pitchFamily="34" charset="0"/>
                  <a:ea typeface="Arial" charset="0"/>
                  <a:cs typeface="Arial" panose="020B0604020202020204" pitchFamily="34" charset="0"/>
                </a:rPr>
                <a:t>T</a:t>
              </a:r>
            </a:p>
          </p:txBody>
        </p:sp>
        <p:sp>
          <p:nvSpPr>
            <p:cNvPr id="38" name="Oval 37">
              <a:extLst>
                <a:ext uri="{FF2B5EF4-FFF2-40B4-BE49-F238E27FC236}">
                  <a16:creationId xmlns:a16="http://schemas.microsoft.com/office/drawing/2014/main" id="{D7684576-1232-5571-C8A1-F92A0C6FC3FC}"/>
                </a:ext>
              </a:extLst>
            </p:cNvPr>
            <p:cNvSpPr>
              <a:spLocks noChangeAspect="1" noChangeArrowheads="1"/>
            </p:cNvSpPr>
            <p:nvPr/>
          </p:nvSpPr>
          <p:spPr bwMode="auto">
            <a:xfrm>
              <a:off x="10008296" y="1479112"/>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39" name="TextBox 38">
              <a:extLst>
                <a:ext uri="{FF2B5EF4-FFF2-40B4-BE49-F238E27FC236}">
                  <a16:creationId xmlns:a16="http://schemas.microsoft.com/office/drawing/2014/main" id="{3CB5ABA3-157F-B0EF-AD05-7473A8473296}"/>
                </a:ext>
              </a:extLst>
            </p:cNvPr>
            <p:cNvSpPr txBox="1"/>
            <p:nvPr/>
          </p:nvSpPr>
          <p:spPr>
            <a:xfrm>
              <a:off x="10366436" y="1814585"/>
              <a:ext cx="838200" cy="769441"/>
            </a:xfrm>
            <a:prstGeom prst="rect">
              <a:avLst/>
            </a:prstGeom>
            <a:noFill/>
          </p:spPr>
          <p:txBody>
            <a:bodyPr wrap="square" rtlCol="0">
              <a:spAutoFit/>
            </a:bodyPr>
            <a:lstStyle/>
            <a:p>
              <a:pPr algn="ctr"/>
              <a:r>
                <a:rPr lang="en-US" sz="4400" b="1" dirty="0">
                  <a:solidFill>
                    <a:schemeClr val="bg1"/>
                  </a:solidFill>
                  <a:cs typeface="Arial" panose="020B0604020202020204" pitchFamily="34" charset="0"/>
                </a:rPr>
                <a:t>T</a:t>
              </a:r>
            </a:p>
          </p:txBody>
        </p:sp>
        <p:sp>
          <p:nvSpPr>
            <p:cNvPr id="40" name="TextBox 93">
              <a:extLst>
                <a:ext uri="{FF2B5EF4-FFF2-40B4-BE49-F238E27FC236}">
                  <a16:creationId xmlns:a16="http://schemas.microsoft.com/office/drawing/2014/main" id="{ED7FD2EE-3B99-7AF4-354A-0772309C07E5}"/>
                </a:ext>
              </a:extLst>
            </p:cNvPr>
            <p:cNvSpPr txBox="1">
              <a:spLocks noChangeArrowheads="1"/>
            </p:cNvSpPr>
            <p:nvPr/>
          </p:nvSpPr>
          <p:spPr bwMode="auto">
            <a:xfrm>
              <a:off x="10015319" y="4326137"/>
              <a:ext cx="18956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ru-RU" sz="2000" dirty="0">
                  <a:solidFill>
                    <a:schemeClr val="bg1"/>
                  </a:solidFill>
                  <a:latin typeface="Arial" panose="020B0604020202020204" pitchFamily="34" charset="0"/>
                  <a:ea typeface="Arial" charset="0"/>
                  <a:cs typeface="Arial" panose="020B0604020202020204" pitchFamily="34" charset="0"/>
                </a:rPr>
                <a:t>Timeframe that outlines a schedule of progress.</a:t>
              </a:r>
              <a:endParaRPr lang="ru-RU" altLang="ru-RU" sz="2000" dirty="0">
                <a:solidFill>
                  <a:schemeClr val="bg1"/>
                </a:solidFill>
                <a:latin typeface="Arial" panose="020B0604020202020204" pitchFamily="34" charset="0"/>
                <a:ea typeface="Arial" charset="0"/>
                <a:cs typeface="Arial" panose="020B0604020202020204" pitchFamily="34" charset="0"/>
              </a:endParaRPr>
            </a:p>
          </p:txBody>
        </p:sp>
      </p:grpSp>
    </p:spTree>
    <p:extLst>
      <p:ext uri="{BB962C8B-B14F-4D97-AF65-F5344CB8AC3E}">
        <p14:creationId xmlns:p14="http://schemas.microsoft.com/office/powerpoint/2010/main" val="307642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0"/>
            <a:ext cx="12192000" cy="6858000"/>
          </a:xfrm>
          <a:prstGeom prst="rect">
            <a:avLst/>
          </a:prstGeom>
          <a:gradFill flip="none" rotWithShape="1">
            <a:gsLst>
              <a:gs pos="0">
                <a:srgbClr val="7A2582"/>
              </a:gs>
              <a:gs pos="98000">
                <a:srgbClr val="00338D"/>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16" name="Graphic 2">
            <a:extLst>
              <a:ext uri="{FF2B5EF4-FFF2-40B4-BE49-F238E27FC236}">
                <a16:creationId xmlns:a16="http://schemas.microsoft.com/office/drawing/2014/main" id="{AFC93577-7AA7-B4F3-2E71-7EB0C04B4451}"/>
              </a:ext>
            </a:extLst>
          </p:cNvPr>
          <p:cNvSpPr/>
          <p:nvPr/>
        </p:nvSpPr>
        <p:spPr>
          <a:xfrm>
            <a:off x="8320517" y="152400"/>
            <a:ext cx="3871482" cy="6705600"/>
          </a:xfrm>
          <a:custGeom>
            <a:avLst/>
            <a:gdLst>
              <a:gd name="connsiteX0" fmla="*/ 0 w 3871482"/>
              <a:gd name="connsiteY0" fmla="*/ 6705600 h 6705600"/>
              <a:gd name="connsiteX1" fmla="*/ 3871483 w 3871482"/>
              <a:gd name="connsiteY1" fmla="*/ 0 h 6705600"/>
              <a:gd name="connsiteX2" fmla="*/ 3871483 w 3871482"/>
              <a:gd name="connsiteY2" fmla="*/ 6705600 h 6705600"/>
            </a:gdLst>
            <a:ahLst/>
            <a:cxnLst>
              <a:cxn ang="0">
                <a:pos x="connsiteX0" y="connsiteY0"/>
              </a:cxn>
              <a:cxn ang="0">
                <a:pos x="connsiteX1" y="connsiteY1"/>
              </a:cxn>
              <a:cxn ang="0">
                <a:pos x="connsiteX2" y="connsiteY2"/>
              </a:cxn>
            </a:cxnLst>
            <a:rect l="l" t="t" r="r" b="b"/>
            <a:pathLst>
              <a:path w="3871482" h="6705600">
                <a:moveTo>
                  <a:pt x="0" y="6705600"/>
                </a:moveTo>
                <a:lnTo>
                  <a:pt x="3871483" y="0"/>
                </a:lnTo>
                <a:lnTo>
                  <a:pt x="3871483" y="6705600"/>
                </a:lnTo>
                <a:close/>
              </a:path>
            </a:pathLst>
          </a:custGeom>
          <a:solidFill>
            <a:schemeClr val="bg1">
              <a:alpha val="3000"/>
            </a:schemeClr>
          </a:solidFill>
          <a:ln w="7761" cap="flat">
            <a:noFill/>
            <a:prstDash val="solid"/>
            <a:miter/>
          </a:ln>
        </p:spPr>
        <p:txBody>
          <a:bodyPr rtlCol="0" anchor="ctr"/>
          <a:lstStyle/>
          <a:p>
            <a:endParaRPr lang="en-US"/>
          </a:p>
        </p:txBody>
      </p:sp>
      <p:sp>
        <p:nvSpPr>
          <p:cNvPr id="15" name="Graphic 3">
            <a:extLst>
              <a:ext uri="{FF2B5EF4-FFF2-40B4-BE49-F238E27FC236}">
                <a16:creationId xmlns:a16="http://schemas.microsoft.com/office/drawing/2014/main" id="{05186FED-3062-F405-299A-202881559DE5}"/>
              </a:ext>
            </a:extLst>
          </p:cNvPr>
          <p:cNvSpPr/>
          <p:nvPr/>
        </p:nvSpPr>
        <p:spPr>
          <a:xfrm>
            <a:off x="9074702" y="1458686"/>
            <a:ext cx="3117297" cy="5399314"/>
          </a:xfrm>
          <a:custGeom>
            <a:avLst/>
            <a:gdLst>
              <a:gd name="connsiteX0" fmla="*/ 0 w 3117297"/>
              <a:gd name="connsiteY0" fmla="*/ 5399314 h 5399314"/>
              <a:gd name="connsiteX1" fmla="*/ 3117298 w 3117297"/>
              <a:gd name="connsiteY1" fmla="*/ 0 h 5399314"/>
              <a:gd name="connsiteX2" fmla="*/ 3117298 w 3117297"/>
              <a:gd name="connsiteY2" fmla="*/ 5399314 h 5399314"/>
            </a:gdLst>
            <a:ahLst/>
            <a:cxnLst>
              <a:cxn ang="0">
                <a:pos x="connsiteX0" y="connsiteY0"/>
              </a:cxn>
              <a:cxn ang="0">
                <a:pos x="connsiteX1" y="connsiteY1"/>
              </a:cxn>
              <a:cxn ang="0">
                <a:pos x="connsiteX2" y="connsiteY2"/>
              </a:cxn>
            </a:cxnLst>
            <a:rect l="l" t="t" r="r" b="b"/>
            <a:pathLst>
              <a:path w="3117297" h="5399314">
                <a:moveTo>
                  <a:pt x="0" y="5399314"/>
                </a:moveTo>
                <a:lnTo>
                  <a:pt x="3117298" y="0"/>
                </a:lnTo>
                <a:lnTo>
                  <a:pt x="3117298" y="5399314"/>
                </a:lnTo>
                <a:close/>
              </a:path>
            </a:pathLst>
          </a:custGeom>
          <a:solidFill>
            <a:schemeClr val="bg1">
              <a:alpha val="3000"/>
            </a:schemeClr>
          </a:solidFill>
          <a:ln w="6240" cap="flat">
            <a:noFill/>
            <a:prstDash val="solid"/>
            <a:miter/>
          </a:ln>
        </p:spPr>
        <p:txBody>
          <a:bodyPr rtlCol="0" anchor="ctr"/>
          <a:lstStyle/>
          <a:p>
            <a:endParaRPr lang="en-US"/>
          </a:p>
        </p:txBody>
      </p:sp>
      <p:sp>
        <p:nvSpPr>
          <p:cNvPr id="14" name="Graphic 4">
            <a:extLst>
              <a:ext uri="{FF2B5EF4-FFF2-40B4-BE49-F238E27FC236}">
                <a16:creationId xmlns:a16="http://schemas.microsoft.com/office/drawing/2014/main" id="{C1B54BBB-9FD7-8B29-48D1-5974C2D3AC30}"/>
              </a:ext>
            </a:extLst>
          </p:cNvPr>
          <p:cNvSpPr/>
          <p:nvPr/>
        </p:nvSpPr>
        <p:spPr>
          <a:xfrm>
            <a:off x="9813174" y="2737757"/>
            <a:ext cx="2378825" cy="4120243"/>
          </a:xfrm>
          <a:custGeom>
            <a:avLst/>
            <a:gdLst>
              <a:gd name="connsiteX0" fmla="*/ 0 w 2378825"/>
              <a:gd name="connsiteY0" fmla="*/ 4120243 h 4120243"/>
              <a:gd name="connsiteX1" fmla="*/ 2378825 w 2378825"/>
              <a:gd name="connsiteY1" fmla="*/ 0 h 4120243"/>
              <a:gd name="connsiteX2" fmla="*/ 2378825 w 2378825"/>
              <a:gd name="connsiteY2" fmla="*/ 4120243 h 4120243"/>
            </a:gdLst>
            <a:ahLst/>
            <a:cxnLst>
              <a:cxn ang="0">
                <a:pos x="connsiteX0" y="connsiteY0"/>
              </a:cxn>
              <a:cxn ang="0">
                <a:pos x="connsiteX1" y="connsiteY1"/>
              </a:cxn>
              <a:cxn ang="0">
                <a:pos x="connsiteX2" y="connsiteY2"/>
              </a:cxn>
            </a:cxnLst>
            <a:rect l="l" t="t" r="r" b="b"/>
            <a:pathLst>
              <a:path w="2378825" h="4120243">
                <a:moveTo>
                  <a:pt x="0" y="4120243"/>
                </a:moveTo>
                <a:lnTo>
                  <a:pt x="2378825" y="0"/>
                </a:lnTo>
                <a:lnTo>
                  <a:pt x="2378825" y="4120243"/>
                </a:lnTo>
                <a:close/>
              </a:path>
            </a:pathLst>
          </a:custGeom>
          <a:solidFill>
            <a:schemeClr val="bg1">
              <a:alpha val="3000"/>
            </a:schemeClr>
          </a:solidFill>
          <a:ln w="4763" cap="flat">
            <a:noFill/>
            <a:prstDash val="solid"/>
            <a:miter/>
          </a:ln>
        </p:spPr>
        <p:txBody>
          <a:bodyPr rtlCol="0" anchor="ctr"/>
          <a:lstStyle/>
          <a:p>
            <a:endParaRPr lang="en-US"/>
          </a:p>
        </p:txBody>
      </p:sp>
      <p:sp>
        <p:nvSpPr>
          <p:cNvPr id="13" name="Graphic 5">
            <a:extLst>
              <a:ext uri="{FF2B5EF4-FFF2-40B4-BE49-F238E27FC236}">
                <a16:creationId xmlns:a16="http://schemas.microsoft.com/office/drawing/2014/main" id="{B9A15A9D-34DC-E346-D746-D081109B7C21}"/>
              </a:ext>
            </a:extLst>
          </p:cNvPr>
          <p:cNvSpPr/>
          <p:nvPr/>
        </p:nvSpPr>
        <p:spPr>
          <a:xfrm rot="10800000">
            <a:off x="-1293" y="0"/>
            <a:ext cx="3117297" cy="5399314"/>
          </a:xfrm>
          <a:custGeom>
            <a:avLst/>
            <a:gdLst>
              <a:gd name="connsiteX0" fmla="*/ 0 w 3117297"/>
              <a:gd name="connsiteY0" fmla="*/ 5399314 h 5399314"/>
              <a:gd name="connsiteX1" fmla="*/ 3117298 w 3117297"/>
              <a:gd name="connsiteY1" fmla="*/ 0 h 5399314"/>
              <a:gd name="connsiteX2" fmla="*/ 3117298 w 3117297"/>
              <a:gd name="connsiteY2" fmla="*/ 5399314 h 5399314"/>
            </a:gdLst>
            <a:ahLst/>
            <a:cxnLst>
              <a:cxn ang="0">
                <a:pos x="connsiteX0" y="connsiteY0"/>
              </a:cxn>
              <a:cxn ang="0">
                <a:pos x="connsiteX1" y="connsiteY1"/>
              </a:cxn>
              <a:cxn ang="0">
                <a:pos x="connsiteX2" y="connsiteY2"/>
              </a:cxn>
            </a:cxnLst>
            <a:rect l="l" t="t" r="r" b="b"/>
            <a:pathLst>
              <a:path w="3117297" h="5399314">
                <a:moveTo>
                  <a:pt x="0" y="5399314"/>
                </a:moveTo>
                <a:lnTo>
                  <a:pt x="3117298" y="0"/>
                </a:lnTo>
                <a:lnTo>
                  <a:pt x="3117298" y="5399314"/>
                </a:lnTo>
                <a:close/>
              </a:path>
            </a:pathLst>
          </a:custGeom>
          <a:solidFill>
            <a:schemeClr val="bg1">
              <a:alpha val="3000"/>
            </a:schemeClr>
          </a:solidFill>
          <a:ln w="6240" cap="flat">
            <a:noFill/>
            <a:prstDash val="solid"/>
            <a:miter/>
          </a:ln>
        </p:spPr>
        <p:txBody>
          <a:bodyPr rtlCol="0" anchor="ctr"/>
          <a:lstStyle/>
          <a:p>
            <a:endParaRPr lang="en-US"/>
          </a:p>
        </p:txBody>
      </p:sp>
      <p:sp>
        <p:nvSpPr>
          <p:cNvPr id="9" name="Graphic 6">
            <a:extLst>
              <a:ext uri="{FF2B5EF4-FFF2-40B4-BE49-F238E27FC236}">
                <a16:creationId xmlns:a16="http://schemas.microsoft.com/office/drawing/2014/main" id="{7876B912-A17B-16E4-5716-39C67D06DF3C}"/>
              </a:ext>
            </a:extLst>
          </p:cNvPr>
          <p:cNvSpPr/>
          <p:nvPr/>
        </p:nvSpPr>
        <p:spPr>
          <a:xfrm rot="10800000">
            <a:off x="-3" y="0"/>
            <a:ext cx="2378825" cy="4120243"/>
          </a:xfrm>
          <a:custGeom>
            <a:avLst/>
            <a:gdLst>
              <a:gd name="connsiteX0" fmla="*/ 0 w 2378825"/>
              <a:gd name="connsiteY0" fmla="*/ 4120243 h 4120243"/>
              <a:gd name="connsiteX1" fmla="*/ 2378825 w 2378825"/>
              <a:gd name="connsiteY1" fmla="*/ 0 h 4120243"/>
              <a:gd name="connsiteX2" fmla="*/ 2378825 w 2378825"/>
              <a:gd name="connsiteY2" fmla="*/ 4120243 h 4120243"/>
            </a:gdLst>
            <a:ahLst/>
            <a:cxnLst>
              <a:cxn ang="0">
                <a:pos x="connsiteX0" y="connsiteY0"/>
              </a:cxn>
              <a:cxn ang="0">
                <a:pos x="connsiteX1" y="connsiteY1"/>
              </a:cxn>
              <a:cxn ang="0">
                <a:pos x="connsiteX2" y="connsiteY2"/>
              </a:cxn>
            </a:cxnLst>
            <a:rect l="l" t="t" r="r" b="b"/>
            <a:pathLst>
              <a:path w="2378825" h="4120243">
                <a:moveTo>
                  <a:pt x="0" y="4120243"/>
                </a:moveTo>
                <a:lnTo>
                  <a:pt x="2378825" y="0"/>
                </a:lnTo>
                <a:lnTo>
                  <a:pt x="2378825" y="4120243"/>
                </a:lnTo>
                <a:close/>
              </a:path>
            </a:pathLst>
          </a:custGeom>
          <a:solidFill>
            <a:schemeClr val="bg1">
              <a:alpha val="3000"/>
            </a:schemeClr>
          </a:solidFill>
          <a:ln w="4763" cap="flat">
            <a:noFill/>
            <a:prstDash val="solid"/>
            <a:miter/>
          </a:ln>
        </p:spPr>
        <p:txBody>
          <a:bodyPr rtlCol="0" anchor="ctr"/>
          <a:lstStyle/>
          <a:p>
            <a:endParaRPr lang="en-US"/>
          </a:p>
        </p:txBody>
      </p:sp>
      <p:sp>
        <p:nvSpPr>
          <p:cNvPr id="8" name="Page Number - White">
            <a:extLst>
              <a:ext uri="{FF2B5EF4-FFF2-40B4-BE49-F238E27FC236}">
                <a16:creationId xmlns:a16="http://schemas.microsoft.com/office/drawing/2014/main" id="{EAB69E6D-30C6-BEB6-72F9-55F0CF4FC0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0" name="Text Placeholder 8">
            <a:extLst>
              <a:ext uri="{FF2B5EF4-FFF2-40B4-BE49-F238E27FC236}">
                <a16:creationId xmlns:a16="http://schemas.microsoft.com/office/drawing/2014/main" id="{270FA5A7-644D-93C0-C7AE-16C8960C3577}"/>
              </a:ext>
            </a:extLst>
          </p:cNvPr>
          <p:cNvSpPr txBox="1">
            <a:spLocks/>
          </p:cNvSpPr>
          <p:nvPr/>
        </p:nvSpPr>
        <p:spPr>
          <a:xfrm>
            <a:off x="1976984" y="2075646"/>
            <a:ext cx="8328945" cy="4485043"/>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257300" lvl="1" indent="-342900">
              <a:spcAft>
                <a:spcPts val="3000"/>
              </a:spcAft>
              <a:buClr>
                <a:srgbClr val="EBB700"/>
              </a:buClr>
              <a:buSzPct val="50000"/>
              <a:buFont typeface="Lucida Grande" panose="020B0600040502020204" pitchFamily="34" charset="0"/>
              <a:buChar char="▶"/>
            </a:pPr>
            <a:r>
              <a:rPr lang="en-US" sz="2400" kern="0" dirty="0">
                <a:solidFill>
                  <a:schemeClr val="bg1"/>
                </a:solidFill>
                <a:latin typeface="Arial" charset="0"/>
                <a:ea typeface="Arial" charset="0"/>
                <a:cs typeface="Arial" charset="0"/>
              </a:rPr>
              <a:t>Step One: Understand the Process</a:t>
            </a:r>
          </a:p>
          <a:p>
            <a:pPr marL="1257300" lvl="1" indent="-342900">
              <a:spcAft>
                <a:spcPts val="3000"/>
              </a:spcAft>
              <a:buClr>
                <a:srgbClr val="EBB700"/>
              </a:buClr>
              <a:buSzPct val="50000"/>
              <a:buFont typeface="Lucida Grande" panose="020B0600040502020204" pitchFamily="34" charset="0"/>
              <a:buChar char="▶"/>
            </a:pPr>
            <a:r>
              <a:rPr lang="en-US" sz="2400" kern="0" dirty="0">
                <a:solidFill>
                  <a:schemeClr val="bg1"/>
                </a:solidFill>
                <a:latin typeface="Arial" charset="0"/>
                <a:ea typeface="Arial" charset="0"/>
                <a:cs typeface="Arial" charset="0"/>
              </a:rPr>
              <a:t>Step Two: Determine the Need for Change Using Critical Assessments</a:t>
            </a:r>
          </a:p>
          <a:p>
            <a:pPr marL="1257300" lvl="1" indent="-342900">
              <a:spcAft>
                <a:spcPts val="3000"/>
              </a:spcAft>
              <a:buClr>
                <a:srgbClr val="EBB700"/>
              </a:buClr>
              <a:buSzPct val="50000"/>
              <a:buFont typeface="Lucida Grande" panose="020B0600040502020204" pitchFamily="34" charset="0"/>
              <a:buChar char="▶"/>
            </a:pPr>
            <a:r>
              <a:rPr lang="en-US" sz="2400" kern="0" dirty="0">
                <a:solidFill>
                  <a:schemeClr val="bg1"/>
                </a:solidFill>
                <a:latin typeface="Arial" charset="0"/>
                <a:ea typeface="Arial" charset="0"/>
                <a:cs typeface="Arial" charset="0"/>
              </a:rPr>
              <a:t>Step Three: Determine the Need for Change</a:t>
            </a:r>
          </a:p>
          <a:p>
            <a:pPr marL="1257300" lvl="1" indent="-342900">
              <a:spcAft>
                <a:spcPts val="3000"/>
              </a:spcAft>
              <a:buClr>
                <a:srgbClr val="EBB700"/>
              </a:buClr>
              <a:buSzPct val="50000"/>
              <a:buFont typeface="Lucida Grande" panose="020B0600040502020204" pitchFamily="34" charset="0"/>
              <a:buChar char="▶"/>
            </a:pPr>
            <a:r>
              <a:rPr lang="en-US" sz="2400" kern="0" dirty="0">
                <a:solidFill>
                  <a:schemeClr val="bg1"/>
                </a:solidFill>
                <a:latin typeface="Arial" charset="0"/>
                <a:ea typeface="Arial" charset="0"/>
                <a:cs typeface="Arial" charset="0"/>
              </a:rPr>
              <a:t>Step Four: Develop Plans</a:t>
            </a:r>
          </a:p>
          <a:p>
            <a:pPr marL="1257300" lvl="1" indent="-342900">
              <a:spcAft>
                <a:spcPts val="3000"/>
              </a:spcAft>
              <a:buClr>
                <a:srgbClr val="EBB700"/>
              </a:buClr>
              <a:buSzPct val="50000"/>
              <a:buFont typeface="Lucida Grande" panose="020B0600040502020204" pitchFamily="34" charset="0"/>
              <a:buChar char="▶"/>
            </a:pPr>
            <a:r>
              <a:rPr lang="en-US" sz="2400" kern="0" dirty="0">
                <a:solidFill>
                  <a:schemeClr val="bg1"/>
                </a:solidFill>
                <a:latin typeface="Arial" charset="0"/>
                <a:ea typeface="Arial" charset="0"/>
                <a:cs typeface="Arial" charset="0"/>
              </a:rPr>
              <a:t>Step Five: Implement and Sustain Change</a:t>
            </a:r>
          </a:p>
        </p:txBody>
      </p:sp>
      <p:sp>
        <p:nvSpPr>
          <p:cNvPr id="11" name="Yellow Bar">
            <a:extLst>
              <a:ext uri="{FF2B5EF4-FFF2-40B4-BE49-F238E27FC236}">
                <a16:creationId xmlns:a16="http://schemas.microsoft.com/office/drawing/2014/main" id="{CE8C223D-D21B-BF28-FB98-E272801AB929}"/>
              </a:ext>
            </a:extLst>
          </p:cNvPr>
          <p:cNvSpPr/>
          <p:nvPr/>
        </p:nvSpPr>
        <p:spPr>
          <a:xfrm>
            <a:off x="4632959" y="165853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2" name="Headline">
            <a:extLst>
              <a:ext uri="{FF2B5EF4-FFF2-40B4-BE49-F238E27FC236}">
                <a16:creationId xmlns:a16="http://schemas.microsoft.com/office/drawing/2014/main" id="{70D25A03-A755-DA69-2BEE-841625C7E5FE}"/>
              </a:ext>
            </a:extLst>
          </p:cNvPr>
          <p:cNvSpPr txBox="1">
            <a:spLocks/>
          </p:cNvSpPr>
          <p:nvPr/>
        </p:nvSpPr>
        <p:spPr>
          <a:xfrm>
            <a:off x="1909046" y="975494"/>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en-US" sz="3200" kern="0" dirty="0">
                <a:solidFill>
                  <a:schemeClr val="bg1"/>
                </a:solidFill>
                <a:latin typeface="Arial" panose="020B0604020202020204" pitchFamily="34" charset="0"/>
                <a:cs typeface="Arial" panose="020B0604020202020204" pitchFamily="34" charset="0"/>
              </a:rPr>
              <a:t>Five Steps</a:t>
            </a:r>
          </a:p>
        </p:txBody>
      </p:sp>
    </p:spTree>
    <p:extLst>
      <p:ext uri="{BB962C8B-B14F-4D97-AF65-F5344CB8AC3E}">
        <p14:creationId xmlns:p14="http://schemas.microsoft.com/office/powerpoint/2010/main" val="135112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3"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4"/>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20</a:t>
            </a:fld>
            <a:endParaRPr lang="en-US" sz="1000" dirty="0">
              <a:solidFill>
                <a:srgbClr val="00338D"/>
              </a:solidFill>
            </a:endParaRPr>
          </a:p>
        </p:txBody>
      </p:sp>
      <p:sp>
        <p:nvSpPr>
          <p:cNvPr id="3" name="Text Placeholder 1">
            <a:extLst>
              <a:ext uri="{FF2B5EF4-FFF2-40B4-BE49-F238E27FC236}">
                <a16:creationId xmlns:a16="http://schemas.microsoft.com/office/drawing/2014/main" id="{3A5C7BD0-1ABD-70DE-F011-38EF7D12BF7F}"/>
              </a:ext>
            </a:extLst>
          </p:cNvPr>
          <p:cNvSpPr txBox="1">
            <a:spLocks/>
          </p:cNvSpPr>
          <p:nvPr/>
        </p:nvSpPr>
        <p:spPr>
          <a:xfrm>
            <a:off x="1524000" y="2057400"/>
            <a:ext cx="4419600" cy="1642340"/>
          </a:xfrm>
          <a:prstGeom prst="rect">
            <a:avLst/>
          </a:prstGeom>
        </p:spPr>
        <p:txBody>
          <a:bodyPr anchor="b"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ts val="7000"/>
              </a:lnSpc>
              <a:spcBef>
                <a:spcPts val="0"/>
              </a:spcBef>
              <a:spcAft>
                <a:spcPts val="0"/>
              </a:spcAft>
              <a:buNone/>
            </a:pPr>
            <a:r>
              <a:rPr lang="en-US" sz="6000" b="1" kern="0" dirty="0">
                <a:solidFill>
                  <a:schemeClr val="bg1"/>
                </a:solidFill>
                <a:latin typeface="Arial" charset="0"/>
                <a:ea typeface="Arial" charset="0"/>
                <a:cs typeface="Arial" charset="0"/>
              </a:rPr>
              <a:t>Group Discussion</a:t>
            </a:r>
          </a:p>
        </p:txBody>
      </p:sp>
      <p:sp>
        <p:nvSpPr>
          <p:cNvPr id="4" name="Yellow Bar">
            <a:extLst>
              <a:ext uri="{FF2B5EF4-FFF2-40B4-BE49-F238E27FC236}">
                <a16:creationId xmlns:a16="http://schemas.microsoft.com/office/drawing/2014/main" id="{E4AE9751-7D17-A2FA-C3CA-F097073A25A9}"/>
              </a:ext>
            </a:extLst>
          </p:cNvPr>
          <p:cNvSpPr/>
          <p:nvPr/>
        </p:nvSpPr>
        <p:spPr>
          <a:xfrm>
            <a:off x="1556345" y="369974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Tree>
    <p:extLst>
      <p:ext uri="{BB962C8B-B14F-4D97-AF65-F5344CB8AC3E}">
        <p14:creationId xmlns:p14="http://schemas.microsoft.com/office/powerpoint/2010/main" val="3449059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55914" y="2293093"/>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400" kern="0" dirty="0">
                <a:latin typeface="Arial" charset="0"/>
                <a:ea typeface="Arial" charset="0"/>
                <a:cs typeface="Arial" charset="0"/>
              </a:rPr>
              <a:t>Step Four</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12227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2" name="Text Placeholder 18">
            <a:extLst>
              <a:ext uri="{FF2B5EF4-FFF2-40B4-BE49-F238E27FC236}">
                <a16:creationId xmlns:a16="http://schemas.microsoft.com/office/drawing/2014/main" id="{BAF66967-A9DE-8304-4A25-69F203BE4DD9}"/>
              </a:ext>
            </a:extLst>
          </p:cNvPr>
          <p:cNvSpPr txBox="1">
            <a:spLocks/>
          </p:cNvSpPr>
          <p:nvPr/>
        </p:nvSpPr>
        <p:spPr>
          <a:xfrm>
            <a:off x="1866900" y="3429000"/>
            <a:ext cx="8458200" cy="2819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200" b="0" i="1" kern="0" dirty="0">
                <a:latin typeface="Arial" charset="0"/>
                <a:ea typeface="Arial" charset="0"/>
                <a:cs typeface="Arial" charset="0"/>
              </a:rPr>
              <a:t>Develop Plans</a:t>
            </a:r>
          </a:p>
          <a:p>
            <a:endParaRPr lang="en-US" sz="1200" b="0" i="1" kern="0" dirty="0">
              <a:latin typeface="Arial" charset="0"/>
              <a:ea typeface="Arial" charset="0"/>
              <a:cs typeface="Arial" charset="0"/>
            </a:endParaRPr>
          </a:p>
          <a:p>
            <a:pPr marL="1714465" lvl="3" indent="-342900" algn="l">
              <a:buFont typeface="Wingdings" panose="05000000000000000000" pitchFamily="2" charset="2"/>
              <a:buChar char="v"/>
            </a:pPr>
            <a:r>
              <a:rPr lang="en-US" sz="2400" b="0" i="1" kern="0" dirty="0">
                <a:solidFill>
                  <a:schemeClr val="bg1"/>
                </a:solidFill>
                <a:latin typeface="Arial" charset="0"/>
                <a:ea typeface="Arial" charset="0"/>
                <a:cs typeface="Arial" charset="0"/>
              </a:rPr>
              <a:t>Determine long and short-term priorities</a:t>
            </a:r>
          </a:p>
          <a:p>
            <a:pPr marL="1714465" lvl="3" indent="-342900" algn="l">
              <a:buFont typeface="Wingdings" panose="05000000000000000000" pitchFamily="2" charset="2"/>
              <a:buChar char="v"/>
            </a:pPr>
            <a:r>
              <a:rPr lang="en-US" sz="2400" b="0" i="1" kern="0" dirty="0">
                <a:solidFill>
                  <a:schemeClr val="bg1"/>
                </a:solidFill>
                <a:latin typeface="Arial" charset="0"/>
                <a:ea typeface="Arial" charset="0"/>
                <a:cs typeface="Arial" charset="0"/>
              </a:rPr>
              <a:t>Assign goals to committees</a:t>
            </a:r>
          </a:p>
          <a:p>
            <a:pPr lvl="3" algn="l"/>
            <a:endParaRPr lang="en-US" sz="800" b="0" i="1" kern="0" dirty="0">
              <a:solidFill>
                <a:schemeClr val="bg1"/>
              </a:solidFill>
              <a:latin typeface="Arial" charset="0"/>
              <a:ea typeface="Arial" charset="0"/>
              <a:cs typeface="Arial" charset="0"/>
            </a:endParaRPr>
          </a:p>
          <a:p>
            <a:pPr marL="1714465" lvl="3" indent="-342900" algn="l">
              <a:spcBef>
                <a:spcPts val="0"/>
              </a:spcBef>
              <a:buFont typeface="Wingdings" panose="05000000000000000000" pitchFamily="2" charset="2"/>
              <a:buChar char="v"/>
            </a:pPr>
            <a:r>
              <a:rPr lang="en-US" sz="2400" b="0" i="1" kern="0" dirty="0">
                <a:solidFill>
                  <a:schemeClr val="bg1"/>
                </a:solidFill>
                <a:latin typeface="Arial" charset="0"/>
                <a:ea typeface="Arial" charset="0"/>
                <a:cs typeface="Arial" charset="0"/>
              </a:rPr>
              <a:t>Encourage all club members to </a:t>
            </a:r>
          </a:p>
          <a:p>
            <a:pPr lvl="3" algn="l">
              <a:spcBef>
                <a:spcPts val="0"/>
              </a:spcBef>
            </a:pPr>
            <a:r>
              <a:rPr lang="en-US" sz="2400" i="1" kern="0" dirty="0">
                <a:solidFill>
                  <a:schemeClr val="bg1"/>
                </a:solidFill>
                <a:latin typeface="Arial" charset="0"/>
                <a:ea typeface="Arial" charset="0"/>
                <a:cs typeface="Arial" charset="0"/>
              </a:rPr>
              <a:t>    </a:t>
            </a:r>
            <a:r>
              <a:rPr lang="en-US" sz="2400" b="0" i="1" kern="0" dirty="0">
                <a:solidFill>
                  <a:schemeClr val="bg1"/>
                </a:solidFill>
                <a:latin typeface="Arial" charset="0"/>
                <a:ea typeface="Arial" charset="0"/>
                <a:cs typeface="Arial" charset="0"/>
              </a:rPr>
              <a:t>be involved in solutions</a:t>
            </a:r>
          </a:p>
        </p:txBody>
      </p:sp>
    </p:spTree>
    <p:extLst>
      <p:ext uri="{BB962C8B-B14F-4D97-AF65-F5344CB8AC3E}">
        <p14:creationId xmlns:p14="http://schemas.microsoft.com/office/powerpoint/2010/main" val="3882816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43932" y="623603"/>
            <a:ext cx="12039600" cy="519397"/>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en-US" sz="3400" kern="0" dirty="0">
                <a:solidFill>
                  <a:srgbClr val="00338D"/>
                </a:solidFill>
              </a:rPr>
              <a:t>Use these tools to prepare and plan for change!</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pic>
        <p:nvPicPr>
          <p:cNvPr id="3" name="Picture 2">
            <a:extLst>
              <a:ext uri="{FF2B5EF4-FFF2-40B4-BE49-F238E27FC236}">
                <a16:creationId xmlns:a16="http://schemas.microsoft.com/office/drawing/2014/main" id="{DF36AF90-4C25-15E7-26DF-93D53F1FE71E}"/>
              </a:ext>
            </a:extLst>
          </p:cNvPr>
          <p:cNvPicPr>
            <a:picLocks noChangeAspect="1"/>
          </p:cNvPicPr>
          <p:nvPr/>
        </p:nvPicPr>
        <p:blipFill>
          <a:blip r:embed="rId3"/>
          <a:stretch>
            <a:fillRect/>
          </a:stretch>
        </p:blipFill>
        <p:spPr>
          <a:xfrm>
            <a:off x="989063" y="1778340"/>
            <a:ext cx="3421167" cy="4456057"/>
          </a:xfrm>
          <a:prstGeom prst="rect">
            <a:avLst/>
          </a:prstGeom>
          <a:ln w="25400">
            <a:solidFill>
              <a:srgbClr val="0D2240"/>
            </a:solidFill>
          </a:ln>
        </p:spPr>
      </p:pic>
      <p:grpSp>
        <p:nvGrpSpPr>
          <p:cNvPr id="11" name="Group 10">
            <a:extLst>
              <a:ext uri="{FF2B5EF4-FFF2-40B4-BE49-F238E27FC236}">
                <a16:creationId xmlns:a16="http://schemas.microsoft.com/office/drawing/2014/main" id="{60B53CC0-39A2-1C2F-2407-E5F174111689}"/>
              </a:ext>
            </a:extLst>
          </p:cNvPr>
          <p:cNvGrpSpPr/>
          <p:nvPr/>
        </p:nvGrpSpPr>
        <p:grpSpPr>
          <a:xfrm>
            <a:off x="4876800" y="1778340"/>
            <a:ext cx="6862277" cy="4343400"/>
            <a:chOff x="5342726" y="2435354"/>
            <a:chExt cx="6862277" cy="4343400"/>
          </a:xfrm>
        </p:grpSpPr>
        <p:pic>
          <p:nvPicPr>
            <p:cNvPr id="10" name="Picture 9">
              <a:extLst>
                <a:ext uri="{FF2B5EF4-FFF2-40B4-BE49-F238E27FC236}">
                  <a16:creationId xmlns:a16="http://schemas.microsoft.com/office/drawing/2014/main" id="{AD91F643-0D30-8881-E013-FF6EF1FF5055}"/>
                </a:ext>
              </a:extLst>
            </p:cNvPr>
            <p:cNvPicPr>
              <a:picLocks noChangeAspect="1"/>
            </p:cNvPicPr>
            <p:nvPr/>
          </p:nvPicPr>
          <p:blipFill>
            <a:blip r:embed="rId4"/>
            <a:stretch>
              <a:fillRect/>
            </a:stretch>
          </p:blipFill>
          <p:spPr>
            <a:xfrm>
              <a:off x="8894333" y="2435354"/>
              <a:ext cx="3310670" cy="4343400"/>
            </a:xfrm>
            <a:prstGeom prst="rect">
              <a:avLst/>
            </a:prstGeom>
            <a:ln w="25400">
              <a:solidFill>
                <a:srgbClr val="0D2240"/>
              </a:solidFill>
            </a:ln>
          </p:spPr>
        </p:pic>
        <p:pic>
          <p:nvPicPr>
            <p:cNvPr id="6" name="Picture 5">
              <a:extLst>
                <a:ext uri="{FF2B5EF4-FFF2-40B4-BE49-F238E27FC236}">
                  <a16:creationId xmlns:a16="http://schemas.microsoft.com/office/drawing/2014/main" id="{5F1E86DC-1C3F-3C22-54AF-E6E5D2057005}"/>
                </a:ext>
              </a:extLst>
            </p:cNvPr>
            <p:cNvPicPr>
              <a:picLocks noChangeAspect="1"/>
            </p:cNvPicPr>
            <p:nvPr/>
          </p:nvPicPr>
          <p:blipFill>
            <a:blip r:embed="rId5"/>
            <a:stretch>
              <a:fillRect/>
            </a:stretch>
          </p:blipFill>
          <p:spPr>
            <a:xfrm>
              <a:off x="5342726" y="2435354"/>
              <a:ext cx="3305163" cy="4323644"/>
            </a:xfrm>
            <a:prstGeom prst="rect">
              <a:avLst/>
            </a:prstGeom>
            <a:ln w="25400">
              <a:solidFill>
                <a:srgbClr val="0D2240"/>
              </a:solidFill>
            </a:ln>
          </p:spPr>
        </p:pic>
      </p:grpSp>
    </p:spTree>
    <p:extLst>
      <p:ext uri="{BB962C8B-B14F-4D97-AF65-F5344CB8AC3E}">
        <p14:creationId xmlns:p14="http://schemas.microsoft.com/office/powerpoint/2010/main" val="1105922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3"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4"/>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23</a:t>
            </a:fld>
            <a:endParaRPr lang="en-US" sz="1000" dirty="0">
              <a:solidFill>
                <a:srgbClr val="00338D"/>
              </a:solidFill>
            </a:endParaRPr>
          </a:p>
        </p:txBody>
      </p:sp>
      <p:sp>
        <p:nvSpPr>
          <p:cNvPr id="3" name="Text Placeholder 1">
            <a:extLst>
              <a:ext uri="{FF2B5EF4-FFF2-40B4-BE49-F238E27FC236}">
                <a16:creationId xmlns:a16="http://schemas.microsoft.com/office/drawing/2014/main" id="{3A5C7BD0-1ABD-70DE-F011-38EF7D12BF7F}"/>
              </a:ext>
            </a:extLst>
          </p:cNvPr>
          <p:cNvSpPr txBox="1">
            <a:spLocks/>
          </p:cNvSpPr>
          <p:nvPr/>
        </p:nvSpPr>
        <p:spPr>
          <a:xfrm>
            <a:off x="1524000" y="2057400"/>
            <a:ext cx="4419600" cy="1642340"/>
          </a:xfrm>
          <a:prstGeom prst="rect">
            <a:avLst/>
          </a:prstGeom>
        </p:spPr>
        <p:txBody>
          <a:bodyPr anchor="b"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ts val="7000"/>
              </a:lnSpc>
              <a:spcBef>
                <a:spcPts val="0"/>
              </a:spcBef>
              <a:spcAft>
                <a:spcPts val="0"/>
              </a:spcAft>
              <a:buNone/>
            </a:pPr>
            <a:r>
              <a:rPr lang="en-US" sz="6000" b="1" kern="0" dirty="0">
                <a:solidFill>
                  <a:schemeClr val="bg1"/>
                </a:solidFill>
                <a:latin typeface="Arial" charset="0"/>
                <a:ea typeface="Arial" charset="0"/>
                <a:cs typeface="Arial" charset="0"/>
              </a:rPr>
              <a:t>Group Discussion</a:t>
            </a:r>
          </a:p>
        </p:txBody>
      </p:sp>
      <p:sp>
        <p:nvSpPr>
          <p:cNvPr id="4" name="Yellow Bar">
            <a:extLst>
              <a:ext uri="{FF2B5EF4-FFF2-40B4-BE49-F238E27FC236}">
                <a16:creationId xmlns:a16="http://schemas.microsoft.com/office/drawing/2014/main" id="{E4AE9751-7D17-A2FA-C3CA-F097073A25A9}"/>
              </a:ext>
            </a:extLst>
          </p:cNvPr>
          <p:cNvSpPr/>
          <p:nvPr/>
        </p:nvSpPr>
        <p:spPr>
          <a:xfrm>
            <a:off x="1556345" y="369974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Tree>
    <p:extLst>
      <p:ext uri="{BB962C8B-B14F-4D97-AF65-F5344CB8AC3E}">
        <p14:creationId xmlns:p14="http://schemas.microsoft.com/office/powerpoint/2010/main" val="564186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400" kern="0" dirty="0">
                <a:latin typeface="Arial" charset="0"/>
                <a:ea typeface="Arial" charset="0"/>
                <a:cs typeface="Arial" charset="0"/>
              </a:rPr>
              <a:t>Step Five</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200" b="0" i="1" kern="0" dirty="0">
                <a:latin typeface="Arial" charset="0"/>
                <a:ea typeface="Arial" charset="0"/>
                <a:cs typeface="Arial" charset="0"/>
              </a:rPr>
              <a:t>Implement and sustain change</a:t>
            </a:r>
          </a:p>
        </p:txBody>
      </p:sp>
    </p:spTree>
    <p:extLst>
      <p:ext uri="{BB962C8B-B14F-4D97-AF65-F5344CB8AC3E}">
        <p14:creationId xmlns:p14="http://schemas.microsoft.com/office/powerpoint/2010/main" val="2362022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6" name="Background - Solid">
            <a:extLst>
              <a:ext uri="{FF2B5EF4-FFF2-40B4-BE49-F238E27FC236}">
                <a16:creationId xmlns:a16="http://schemas.microsoft.com/office/drawing/2014/main" id="{D256824C-2B02-2735-973D-4D7957E2D60D}"/>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Background - Solid">
            <a:extLst>
              <a:ext uri="{FF2B5EF4-FFF2-40B4-BE49-F238E27FC236}">
                <a16:creationId xmlns:a16="http://schemas.microsoft.com/office/drawing/2014/main" id="{98641075-39D8-B523-2CC8-8C4F92F28E03}"/>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25</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2" name="Picture 1">
            <a:extLst>
              <a:ext uri="{FF2B5EF4-FFF2-40B4-BE49-F238E27FC236}">
                <a16:creationId xmlns:a16="http://schemas.microsoft.com/office/drawing/2014/main" id="{77D2AC43-288D-D2C2-B200-D312FAE6139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Headline">
            <a:extLst>
              <a:ext uri="{FF2B5EF4-FFF2-40B4-BE49-F238E27FC236}">
                <a16:creationId xmlns:a16="http://schemas.microsoft.com/office/drawing/2014/main" id="{96A58171-B0F0-60D9-CCB2-2F7865E3A264}"/>
              </a:ext>
            </a:extLst>
          </p:cNvPr>
          <p:cNvSpPr txBox="1">
            <a:spLocks/>
          </p:cNvSpPr>
          <p:nvPr/>
        </p:nvSpPr>
        <p:spPr>
          <a:xfrm>
            <a:off x="438822" y="1081585"/>
            <a:ext cx="10143068" cy="519397"/>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en-US" sz="3400" kern="0" dirty="0">
                <a:solidFill>
                  <a:schemeClr val="bg1"/>
                </a:solidFill>
              </a:rPr>
              <a:t>Use these tools to prepare and plan for change!</a:t>
            </a:r>
          </a:p>
        </p:txBody>
      </p:sp>
      <p:sp>
        <p:nvSpPr>
          <p:cNvPr id="8" name="Yellow Bar">
            <a:extLst>
              <a:ext uri="{FF2B5EF4-FFF2-40B4-BE49-F238E27FC236}">
                <a16:creationId xmlns:a16="http://schemas.microsoft.com/office/drawing/2014/main" id="{B37D9E3D-DF9C-E487-1154-7D80CB749697}"/>
              </a:ext>
            </a:extLst>
          </p:cNvPr>
          <p:cNvSpPr/>
          <p:nvPr/>
        </p:nvSpPr>
        <p:spPr>
          <a:xfrm>
            <a:off x="533400" y="171337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9" name="TextBox 8">
            <a:extLst>
              <a:ext uri="{FF2B5EF4-FFF2-40B4-BE49-F238E27FC236}">
                <a16:creationId xmlns:a16="http://schemas.microsoft.com/office/drawing/2014/main" id="{B6320DA9-9D03-579C-FC26-A296BB9B83B7}"/>
              </a:ext>
            </a:extLst>
          </p:cNvPr>
          <p:cNvSpPr txBox="1"/>
          <p:nvPr/>
        </p:nvSpPr>
        <p:spPr>
          <a:xfrm>
            <a:off x="2733290" y="1955277"/>
            <a:ext cx="7848600" cy="4445448"/>
          </a:xfrm>
          <a:prstGeom prst="rect">
            <a:avLst/>
          </a:prstGeom>
          <a:noFill/>
        </p:spPr>
        <p:txBody>
          <a:bodyPr wrap="square" rtlCol="0">
            <a:spAutoFit/>
          </a:bodyPr>
          <a:lstStyle/>
          <a:p>
            <a:r>
              <a:rPr lang="en-US" sz="2400" b="1" i="1" dirty="0">
                <a:solidFill>
                  <a:schemeClr val="bg2"/>
                </a:solidFill>
                <a:cs typeface="Arial" panose="020B0604020202020204" pitchFamily="34" charset="0"/>
              </a:rPr>
              <a:t>Implementing Change</a:t>
            </a:r>
          </a:p>
          <a:p>
            <a:endParaRPr lang="en-US" sz="2400" b="1" i="1" dirty="0">
              <a:solidFill>
                <a:schemeClr val="bg1"/>
              </a:solidFill>
              <a:cs typeface="Arial" panose="020B0604020202020204" pitchFamily="34" charset="0"/>
            </a:endParaRPr>
          </a:p>
          <a:p>
            <a:pPr marL="285750" indent="-285750">
              <a:lnSpc>
                <a:spcPct val="114000"/>
              </a:lnSpc>
              <a:buFont typeface="Arial" panose="020B0604020202020204" pitchFamily="34" charset="0"/>
              <a:buChar char="•"/>
            </a:pPr>
            <a:r>
              <a:rPr lang="en-US" sz="2400" dirty="0">
                <a:solidFill>
                  <a:schemeClr val="bg1"/>
                </a:solidFill>
                <a:cs typeface="Arial" panose="020B0604020202020204" pitchFamily="34" charset="0"/>
              </a:rPr>
              <a:t>Track achievements</a:t>
            </a:r>
          </a:p>
          <a:p>
            <a:pPr marL="285750" indent="-285750">
              <a:lnSpc>
                <a:spcPct val="114000"/>
              </a:lnSpc>
              <a:buFont typeface="Arial" panose="020B0604020202020204" pitchFamily="34" charset="0"/>
              <a:buChar char="•"/>
            </a:pPr>
            <a:endParaRPr lang="en-US" sz="1000" dirty="0">
              <a:solidFill>
                <a:schemeClr val="bg1"/>
              </a:solidFill>
              <a:cs typeface="Arial" panose="020B0604020202020204" pitchFamily="34" charset="0"/>
            </a:endParaRPr>
          </a:p>
          <a:p>
            <a:pPr marL="285750" indent="-285750">
              <a:lnSpc>
                <a:spcPct val="114000"/>
              </a:lnSpc>
              <a:buFont typeface="Arial" panose="020B0604020202020204" pitchFamily="34" charset="0"/>
              <a:buChar char="•"/>
            </a:pPr>
            <a:r>
              <a:rPr lang="en-US" sz="2400" dirty="0">
                <a:solidFill>
                  <a:schemeClr val="bg1"/>
                </a:solidFill>
                <a:cs typeface="Arial" panose="020B0604020202020204" pitchFamily="34" charset="0"/>
              </a:rPr>
              <a:t>Have an agreed upon deadline for each benchmark</a:t>
            </a:r>
          </a:p>
          <a:p>
            <a:pPr marL="285750" indent="-285750">
              <a:lnSpc>
                <a:spcPct val="114000"/>
              </a:lnSpc>
              <a:buFont typeface="Arial" panose="020B0604020202020204" pitchFamily="34" charset="0"/>
              <a:buChar char="•"/>
            </a:pPr>
            <a:endParaRPr lang="en-US" sz="1000" dirty="0">
              <a:solidFill>
                <a:schemeClr val="bg1"/>
              </a:solidFill>
              <a:cs typeface="Arial" panose="020B0604020202020204" pitchFamily="34" charset="0"/>
            </a:endParaRPr>
          </a:p>
          <a:p>
            <a:pPr marL="285750" indent="-285750">
              <a:lnSpc>
                <a:spcPct val="114000"/>
              </a:lnSpc>
              <a:buFont typeface="Arial" panose="020B0604020202020204" pitchFamily="34" charset="0"/>
              <a:buChar char="•"/>
            </a:pPr>
            <a:r>
              <a:rPr lang="en-US" sz="2400" dirty="0">
                <a:solidFill>
                  <a:schemeClr val="bg1"/>
                </a:solidFill>
                <a:cs typeface="Arial" panose="020B0604020202020204" pitchFamily="34" charset="0"/>
              </a:rPr>
              <a:t>Report to your club until benchmark is completed</a:t>
            </a:r>
          </a:p>
          <a:p>
            <a:pPr marL="285750" indent="-285750">
              <a:buFont typeface="Arial" panose="020B0604020202020204" pitchFamily="34" charset="0"/>
              <a:buChar char="•"/>
            </a:pPr>
            <a:endParaRPr lang="en-US" sz="2400" b="1" i="1" dirty="0">
              <a:solidFill>
                <a:schemeClr val="tx1">
                  <a:lumMod val="65000"/>
                  <a:lumOff val="35000"/>
                </a:schemeClr>
              </a:solidFill>
              <a:latin typeface="Calibri Light" panose="020F0302020204030204" pitchFamily="34" charset="0"/>
              <a:cs typeface="Calibri Light" panose="020F0302020204030204" pitchFamily="34" charset="0"/>
            </a:endParaRPr>
          </a:p>
          <a:p>
            <a:r>
              <a:rPr lang="en-US" sz="2400" b="1" i="1" dirty="0">
                <a:solidFill>
                  <a:schemeClr val="bg2"/>
                </a:solidFill>
                <a:cs typeface="Arial" panose="020B0604020202020204" pitchFamily="34" charset="0"/>
              </a:rPr>
              <a:t>Sustaining Change</a:t>
            </a:r>
          </a:p>
          <a:p>
            <a:endParaRPr lang="en-US" sz="2400" b="1" i="1" dirty="0">
              <a:solidFill>
                <a:schemeClr val="bg1"/>
              </a:solidFill>
              <a:cs typeface="Arial" panose="020B0604020202020204" pitchFamily="34" charset="0"/>
            </a:endParaRPr>
          </a:p>
          <a:p>
            <a:pPr marL="285750" indent="-285750">
              <a:buFont typeface="Arial" panose="020B0604020202020204" pitchFamily="34" charset="0"/>
              <a:buChar char="•"/>
            </a:pPr>
            <a:r>
              <a:rPr lang="en-US" sz="2400" dirty="0">
                <a:solidFill>
                  <a:schemeClr val="bg1"/>
                </a:solidFill>
                <a:cs typeface="Arial" panose="020B0604020202020204" pitchFamily="34" charset="0"/>
              </a:rPr>
              <a:t>Change results in more change</a:t>
            </a:r>
          </a:p>
          <a:p>
            <a:pPr marL="285750" indent="-285750">
              <a:buFont typeface="Arial" panose="020B0604020202020204" pitchFamily="34" charset="0"/>
              <a:buChar char="•"/>
            </a:pPr>
            <a:endParaRPr lang="en-US" sz="1000" dirty="0">
              <a:solidFill>
                <a:schemeClr val="bg1"/>
              </a:solidFill>
              <a:cs typeface="Arial" panose="020B0604020202020204" pitchFamily="34" charset="0"/>
            </a:endParaRPr>
          </a:p>
          <a:p>
            <a:pPr marL="285750" indent="-285750">
              <a:buFont typeface="Arial" panose="020B0604020202020204" pitchFamily="34" charset="0"/>
              <a:buChar char="•"/>
            </a:pPr>
            <a:r>
              <a:rPr lang="en-US" sz="2400" dirty="0">
                <a:solidFill>
                  <a:schemeClr val="bg1"/>
                </a:solidFill>
                <a:cs typeface="Arial" panose="020B0604020202020204" pitchFamily="34" charset="0"/>
              </a:rPr>
              <a:t>Look for new opportunities</a:t>
            </a:r>
          </a:p>
        </p:txBody>
      </p:sp>
    </p:spTree>
    <p:extLst>
      <p:ext uri="{BB962C8B-B14F-4D97-AF65-F5344CB8AC3E}">
        <p14:creationId xmlns:p14="http://schemas.microsoft.com/office/powerpoint/2010/main" val="760346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43932" y="623603"/>
            <a:ext cx="12039600" cy="519397"/>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en-US" sz="3400" kern="0" dirty="0">
                <a:solidFill>
                  <a:srgbClr val="00338D"/>
                </a:solidFill>
              </a:rPr>
              <a:t>Tools and Resources</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4" name="TextBox 3">
            <a:extLst>
              <a:ext uri="{FF2B5EF4-FFF2-40B4-BE49-F238E27FC236}">
                <a16:creationId xmlns:a16="http://schemas.microsoft.com/office/drawing/2014/main" id="{0A0CCE9F-579B-48C1-BB61-0A5AD3764992}"/>
              </a:ext>
            </a:extLst>
          </p:cNvPr>
          <p:cNvSpPr txBox="1"/>
          <p:nvPr/>
        </p:nvSpPr>
        <p:spPr>
          <a:xfrm>
            <a:off x="2209800" y="1661248"/>
            <a:ext cx="9372600" cy="2677656"/>
          </a:xfrm>
          <a:prstGeom prst="rect">
            <a:avLst/>
          </a:prstGeom>
          <a:noFill/>
        </p:spPr>
        <p:txBody>
          <a:bodyPr wrap="square" rtlCol="0">
            <a:spAutoFit/>
          </a:bodyPr>
          <a:lstStyle/>
          <a:p>
            <a:r>
              <a:rPr lang="en-US" sz="2400" dirty="0">
                <a:solidFill>
                  <a:srgbClr val="0D2240"/>
                </a:solidFill>
              </a:rPr>
              <a:t>Website:</a:t>
            </a:r>
          </a:p>
          <a:p>
            <a:r>
              <a:rPr lang="en-US" sz="2400" kern="0" dirty="0">
                <a:solidFill>
                  <a:srgbClr val="0D2240"/>
                </a:solidFill>
                <a:ea typeface="Arial"/>
                <a:cs typeface="Arial" panose="020B0604020202020204" pitchFamily="34" charset="0"/>
                <a:sym typeface="HelveticaNeueLT Std Lt"/>
                <a:hlinkClick r:id="rId3">
                  <a:extLst>
                    <a:ext uri="{A12FA001-AC4F-418D-AE19-62706E023703}">
                      <ahyp:hlinkClr xmlns:ahyp="http://schemas.microsoft.com/office/drawing/2018/hyperlinkcolor" val="tx"/>
                    </a:ext>
                  </a:extLst>
                </a:hlinkClick>
              </a:rPr>
              <a:t>https://www.lionsclubs.org/en/resources-for-members/resource-center/improving-club-quality</a:t>
            </a:r>
            <a:r>
              <a:rPr lang="en-US" sz="2400" kern="0" dirty="0">
                <a:solidFill>
                  <a:srgbClr val="0D2240"/>
                </a:solidFill>
                <a:ea typeface="Arial"/>
                <a:cs typeface="Arial" panose="020B0604020202020204" pitchFamily="34" charset="0"/>
                <a:sym typeface="HelveticaNeueLT Std Lt"/>
              </a:rPr>
              <a:t> </a:t>
            </a:r>
          </a:p>
          <a:p>
            <a:endParaRPr lang="en-US" sz="2400" kern="0" dirty="0">
              <a:solidFill>
                <a:srgbClr val="0D2240"/>
              </a:solidFill>
              <a:ea typeface="Arial"/>
              <a:cs typeface="Arial" panose="020B0604020202020204" pitchFamily="34" charset="0"/>
              <a:sym typeface="HelveticaNeueLT Std Lt"/>
            </a:endParaRPr>
          </a:p>
          <a:p>
            <a:r>
              <a:rPr lang="en-US" sz="2400" dirty="0">
                <a:solidFill>
                  <a:srgbClr val="0D2240"/>
                </a:solidFill>
              </a:rPr>
              <a:t>Facebook Group: </a:t>
            </a:r>
          </a:p>
          <a:p>
            <a:r>
              <a:rPr lang="en-US" sz="2400" dirty="0">
                <a:solidFill>
                  <a:srgbClr val="0D2240"/>
                </a:solidFill>
                <a:hlinkClick r:id="rId4">
                  <a:extLst>
                    <a:ext uri="{A12FA001-AC4F-418D-AE19-62706E023703}">
                      <ahyp:hlinkClr xmlns:ahyp="http://schemas.microsoft.com/office/drawing/2018/hyperlinkcolor" val="tx"/>
                    </a:ext>
                  </a:extLst>
                </a:hlinkClick>
              </a:rPr>
              <a:t>https://www.facebook.com/groups/317754885360703/</a:t>
            </a:r>
            <a:r>
              <a:rPr lang="en-US" sz="2400" dirty="0">
                <a:solidFill>
                  <a:srgbClr val="0D2240"/>
                </a:solidFill>
              </a:rPr>
              <a:t> </a:t>
            </a:r>
          </a:p>
          <a:p>
            <a:endParaRPr lang="en-US" sz="2400" dirty="0">
              <a:solidFill>
                <a:srgbClr val="0D2240"/>
              </a:solidFill>
            </a:endParaRPr>
          </a:p>
        </p:txBody>
      </p:sp>
      <p:pic>
        <p:nvPicPr>
          <p:cNvPr id="12" name="Picture 11">
            <a:extLst>
              <a:ext uri="{FF2B5EF4-FFF2-40B4-BE49-F238E27FC236}">
                <a16:creationId xmlns:a16="http://schemas.microsoft.com/office/drawing/2014/main" id="{32E706FD-03C0-D948-1EED-5EADE2E388F6}"/>
              </a:ext>
            </a:extLst>
          </p:cNvPr>
          <p:cNvPicPr>
            <a:picLocks noChangeAspect="1"/>
          </p:cNvPicPr>
          <p:nvPr/>
        </p:nvPicPr>
        <p:blipFill>
          <a:blip r:embed="rId5"/>
          <a:stretch>
            <a:fillRect/>
          </a:stretch>
        </p:blipFill>
        <p:spPr>
          <a:xfrm>
            <a:off x="1337108" y="4225620"/>
            <a:ext cx="1745383" cy="1759868"/>
          </a:xfrm>
          <a:prstGeom prst="rect">
            <a:avLst/>
          </a:prstGeom>
        </p:spPr>
      </p:pic>
      <p:sp>
        <p:nvSpPr>
          <p:cNvPr id="15" name="TextBox 14">
            <a:extLst>
              <a:ext uri="{FF2B5EF4-FFF2-40B4-BE49-F238E27FC236}">
                <a16:creationId xmlns:a16="http://schemas.microsoft.com/office/drawing/2014/main" id="{8BB6B762-3245-AAA4-9811-291E0AA4BB01}"/>
              </a:ext>
            </a:extLst>
          </p:cNvPr>
          <p:cNvSpPr txBox="1"/>
          <p:nvPr/>
        </p:nvSpPr>
        <p:spPr>
          <a:xfrm>
            <a:off x="1257299" y="6226038"/>
            <a:ext cx="1905000" cy="338554"/>
          </a:xfrm>
          <a:prstGeom prst="rect">
            <a:avLst/>
          </a:prstGeom>
          <a:solidFill>
            <a:schemeClr val="accent1"/>
          </a:solidFill>
        </p:spPr>
        <p:txBody>
          <a:bodyPr wrap="square" rtlCol="0">
            <a:spAutoFit/>
          </a:bodyPr>
          <a:lstStyle/>
          <a:p>
            <a:r>
              <a:rPr lang="en-US" sz="1600" dirty="0">
                <a:solidFill>
                  <a:srgbClr val="0D2240"/>
                </a:solidFill>
                <a:cs typeface="Arial" panose="020B0604020202020204" pitchFamily="34" charset="0"/>
              </a:rPr>
              <a:t>Website QR Code</a:t>
            </a:r>
          </a:p>
        </p:txBody>
      </p:sp>
      <p:pic>
        <p:nvPicPr>
          <p:cNvPr id="17" name="Picture 16">
            <a:extLst>
              <a:ext uri="{FF2B5EF4-FFF2-40B4-BE49-F238E27FC236}">
                <a16:creationId xmlns:a16="http://schemas.microsoft.com/office/drawing/2014/main" id="{4C6E40B5-7BDE-CA87-C86B-8FE60F2C45C6}"/>
              </a:ext>
            </a:extLst>
          </p:cNvPr>
          <p:cNvPicPr>
            <a:picLocks noChangeAspect="1"/>
          </p:cNvPicPr>
          <p:nvPr/>
        </p:nvPicPr>
        <p:blipFill>
          <a:blip r:embed="rId6"/>
          <a:stretch>
            <a:fillRect/>
          </a:stretch>
        </p:blipFill>
        <p:spPr>
          <a:xfrm>
            <a:off x="8534400" y="4217261"/>
            <a:ext cx="1710868" cy="1697236"/>
          </a:xfrm>
          <a:prstGeom prst="rect">
            <a:avLst/>
          </a:prstGeom>
        </p:spPr>
      </p:pic>
      <p:sp>
        <p:nvSpPr>
          <p:cNvPr id="18" name="TextBox 17">
            <a:extLst>
              <a:ext uri="{FF2B5EF4-FFF2-40B4-BE49-F238E27FC236}">
                <a16:creationId xmlns:a16="http://schemas.microsoft.com/office/drawing/2014/main" id="{B5D3E502-CD9F-2FD2-7D7F-C91E9011C5D2}"/>
              </a:ext>
            </a:extLst>
          </p:cNvPr>
          <p:cNvSpPr txBox="1"/>
          <p:nvPr/>
        </p:nvSpPr>
        <p:spPr>
          <a:xfrm>
            <a:off x="8534400" y="6102927"/>
            <a:ext cx="1774003" cy="584775"/>
          </a:xfrm>
          <a:prstGeom prst="rect">
            <a:avLst/>
          </a:prstGeom>
          <a:solidFill>
            <a:schemeClr val="accent1"/>
          </a:solidFill>
        </p:spPr>
        <p:txBody>
          <a:bodyPr wrap="square" rtlCol="0">
            <a:spAutoFit/>
          </a:bodyPr>
          <a:lstStyle/>
          <a:p>
            <a:r>
              <a:rPr lang="en-US" sz="1600" dirty="0">
                <a:solidFill>
                  <a:srgbClr val="0D2240"/>
                </a:solidFill>
                <a:cs typeface="Arial" panose="020B0604020202020204" pitchFamily="34" charset="0"/>
              </a:rPr>
              <a:t>Facebook Group QR Code</a:t>
            </a:r>
          </a:p>
        </p:txBody>
      </p:sp>
    </p:spTree>
    <p:extLst>
      <p:ext uri="{BB962C8B-B14F-4D97-AF65-F5344CB8AC3E}">
        <p14:creationId xmlns:p14="http://schemas.microsoft.com/office/powerpoint/2010/main" val="804276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400" kern="0" dirty="0">
                <a:latin typeface="Arial" charset="0"/>
                <a:ea typeface="Arial" charset="0"/>
                <a:cs typeface="Arial" charset="0"/>
              </a:rPr>
              <a:t>Closing</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200" b="0" i="1" kern="0" dirty="0">
                <a:latin typeface="Arial" charset="0"/>
                <a:ea typeface="Arial" charset="0"/>
                <a:cs typeface="Arial" charset="0"/>
              </a:rPr>
              <a:t>Group Discussion</a:t>
            </a:r>
          </a:p>
        </p:txBody>
      </p:sp>
    </p:spTree>
    <p:extLst>
      <p:ext uri="{BB962C8B-B14F-4D97-AF65-F5344CB8AC3E}">
        <p14:creationId xmlns:p14="http://schemas.microsoft.com/office/powerpoint/2010/main" val="1037168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28</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5" name="Body Copy">
            <a:extLst>
              <a:ext uri="{FF2B5EF4-FFF2-40B4-BE49-F238E27FC236}">
                <a16:creationId xmlns:a16="http://schemas.microsoft.com/office/drawing/2014/main" id="{2DB383CD-1344-5E9A-50A2-A28E9EA82D60}"/>
              </a:ext>
            </a:extLst>
          </p:cNvPr>
          <p:cNvSpPr txBox="1">
            <a:spLocks/>
          </p:cNvSpPr>
          <p:nvPr/>
        </p:nvSpPr>
        <p:spPr>
          <a:xfrm>
            <a:off x="492628" y="3419608"/>
            <a:ext cx="5334000" cy="2174974"/>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R="195580">
              <a:spcBef>
                <a:spcPts val="0"/>
              </a:spcBef>
              <a:spcAft>
                <a:spcPts val="1200"/>
              </a:spcAft>
              <a:tabLst>
                <a:tab pos="144780" algn="l"/>
              </a:tabLst>
              <a:defRPr/>
            </a:pPr>
            <a:r>
              <a:rPr lang="en-US" sz="1800" spc="10" dirty="0">
                <a:solidFill>
                  <a:schemeClr val="bg1"/>
                </a:solidFill>
                <a:latin typeface="Arial"/>
                <a:ea typeface="ヒラギノ角ゴ Pro W3"/>
                <a:cs typeface="Arial"/>
              </a:rPr>
              <a:t>Criteria has these areas of focus: </a:t>
            </a:r>
          </a:p>
          <a:p>
            <a:pPr marL="285750" marR="195580" indent="-285750">
              <a:spcBef>
                <a:spcPts val="0"/>
              </a:spcBef>
              <a:spcAft>
                <a:spcPts val="1200"/>
              </a:spcAft>
              <a:buFont typeface="Arial" panose="020B0604020202020204" pitchFamily="34" charset="0"/>
              <a:buChar char="•"/>
              <a:tabLst>
                <a:tab pos="144780" algn="l"/>
              </a:tabLst>
              <a:defRPr/>
            </a:pPr>
            <a:r>
              <a:rPr lang="en-US" sz="1800" spc="10" dirty="0">
                <a:solidFill>
                  <a:schemeClr val="bg1"/>
                </a:solidFill>
                <a:latin typeface="Arial"/>
                <a:ea typeface="ヒラギノ角ゴ Pro W3"/>
                <a:cs typeface="Arial"/>
              </a:rPr>
              <a:t>Membership</a:t>
            </a:r>
          </a:p>
          <a:p>
            <a:pPr marL="285750" marR="195580" indent="-285750">
              <a:spcBef>
                <a:spcPts val="0"/>
              </a:spcBef>
              <a:spcAft>
                <a:spcPts val="1200"/>
              </a:spcAft>
              <a:buFont typeface="Arial" panose="020B0604020202020204" pitchFamily="34" charset="0"/>
              <a:buChar char="•"/>
              <a:tabLst>
                <a:tab pos="144780" algn="l"/>
              </a:tabLst>
              <a:defRPr/>
            </a:pPr>
            <a:r>
              <a:rPr lang="en-US" sz="1800" spc="10" dirty="0">
                <a:solidFill>
                  <a:schemeClr val="bg1"/>
                </a:solidFill>
                <a:latin typeface="Arial"/>
                <a:ea typeface="ヒラギノ角ゴ Pro W3"/>
                <a:cs typeface="Arial"/>
              </a:rPr>
              <a:t>Service</a:t>
            </a:r>
          </a:p>
          <a:p>
            <a:pPr marL="285750" marR="195580" indent="-285750">
              <a:spcBef>
                <a:spcPts val="0"/>
              </a:spcBef>
              <a:spcAft>
                <a:spcPts val="1200"/>
              </a:spcAft>
              <a:buFont typeface="Arial" panose="020B0604020202020204" pitchFamily="34" charset="0"/>
              <a:buChar char="•"/>
              <a:tabLst>
                <a:tab pos="144780" algn="l"/>
              </a:tabLst>
              <a:defRPr/>
            </a:pPr>
            <a:r>
              <a:rPr lang="en-US" sz="1800" spc="10" dirty="0">
                <a:solidFill>
                  <a:schemeClr val="bg1"/>
                </a:solidFill>
                <a:latin typeface="Arial"/>
                <a:ea typeface="ヒラギノ角ゴ Pro W3"/>
                <a:cs typeface="Arial"/>
              </a:rPr>
              <a:t>Leadership &amp; Organizational Excellence</a:t>
            </a:r>
          </a:p>
          <a:p>
            <a:pPr marL="285750" marR="195580" indent="-285750">
              <a:spcBef>
                <a:spcPts val="0"/>
              </a:spcBef>
              <a:spcAft>
                <a:spcPts val="1200"/>
              </a:spcAft>
              <a:buFont typeface="Arial" panose="020B0604020202020204" pitchFamily="34" charset="0"/>
              <a:buChar char="•"/>
              <a:tabLst>
                <a:tab pos="144780" algn="l"/>
              </a:tabLst>
              <a:defRPr/>
            </a:pPr>
            <a:r>
              <a:rPr lang="en-US" sz="1800" spc="10" dirty="0">
                <a:solidFill>
                  <a:schemeClr val="bg1"/>
                </a:solidFill>
                <a:latin typeface="Arial"/>
                <a:ea typeface="ヒラギノ角ゴ Pro W3"/>
                <a:cs typeface="Arial"/>
              </a:rPr>
              <a:t>Marketing </a:t>
            </a:r>
          </a:p>
        </p:txBody>
      </p:sp>
      <p:sp>
        <p:nvSpPr>
          <p:cNvPr id="9" name="Yellow Bar">
            <a:extLst>
              <a:ext uri="{FF2B5EF4-FFF2-40B4-BE49-F238E27FC236}">
                <a16:creationId xmlns:a16="http://schemas.microsoft.com/office/drawing/2014/main" id="{ADACD617-68A2-58B4-2D26-9BF6C5324D43}"/>
              </a:ext>
            </a:extLst>
          </p:cNvPr>
          <p:cNvSpPr/>
          <p:nvPr/>
        </p:nvSpPr>
        <p:spPr>
          <a:xfrm>
            <a:off x="762000" y="176829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613420" y="1077935"/>
            <a:ext cx="5862589" cy="691098"/>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en-US" kern="0" dirty="0">
                <a:solidFill>
                  <a:schemeClr val="bg1"/>
                </a:solidFill>
                <a:latin typeface="Arial"/>
                <a:cs typeface="Arial"/>
              </a:rPr>
              <a:t>Club Excellence Award</a:t>
            </a:r>
            <a:endParaRPr lang="en-US" sz="2400" b="0" i="1" dirty="0">
              <a:solidFill>
                <a:schemeClr val="bg1"/>
              </a:solidFill>
              <a:latin typeface="Arial"/>
              <a:cs typeface="Arial"/>
            </a:endParaRP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pic>
        <p:nvPicPr>
          <p:cNvPr id="6" name="Picture 5">
            <a:extLst>
              <a:ext uri="{FF2B5EF4-FFF2-40B4-BE49-F238E27FC236}">
                <a16:creationId xmlns:a16="http://schemas.microsoft.com/office/drawing/2014/main" id="{709DF9B1-469F-467D-4424-EF69B7CAEE98}"/>
              </a:ext>
            </a:extLst>
          </p:cNvPr>
          <p:cNvPicPr>
            <a:picLocks noChangeAspect="1"/>
          </p:cNvPicPr>
          <p:nvPr/>
        </p:nvPicPr>
        <p:blipFill>
          <a:blip r:embed="rId4"/>
          <a:stretch>
            <a:fillRect/>
          </a:stretch>
        </p:blipFill>
        <p:spPr>
          <a:xfrm>
            <a:off x="7641756" y="1567585"/>
            <a:ext cx="3086212" cy="3722829"/>
          </a:xfrm>
          <a:prstGeom prst="rect">
            <a:avLst/>
          </a:prstGeom>
        </p:spPr>
      </p:pic>
      <p:sp>
        <p:nvSpPr>
          <p:cNvPr id="7" name="Headline">
            <a:extLst>
              <a:ext uri="{FF2B5EF4-FFF2-40B4-BE49-F238E27FC236}">
                <a16:creationId xmlns:a16="http://schemas.microsoft.com/office/drawing/2014/main" id="{25B5E101-E172-B749-E3EE-EB4A4D69D1BD}"/>
              </a:ext>
            </a:extLst>
          </p:cNvPr>
          <p:cNvSpPr txBox="1">
            <a:spLocks/>
          </p:cNvSpPr>
          <p:nvPr/>
        </p:nvSpPr>
        <p:spPr>
          <a:xfrm>
            <a:off x="613419" y="2375817"/>
            <a:ext cx="5862589" cy="691098"/>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en-US" sz="2800" b="0" i="1" kern="0" dirty="0">
                <a:solidFill>
                  <a:schemeClr val="bg1"/>
                </a:solidFill>
                <a:latin typeface="Arial"/>
                <a:cs typeface="Arial"/>
              </a:rPr>
              <a:t>Road Map to Success</a:t>
            </a:r>
            <a:endParaRPr lang="en-US" sz="2800" b="0" i="1" dirty="0">
              <a:solidFill>
                <a:schemeClr val="bg1"/>
              </a:solidFill>
              <a:latin typeface="Arial"/>
              <a:cs typeface="Arial"/>
            </a:endParaRPr>
          </a:p>
        </p:txBody>
      </p:sp>
      <p:sp>
        <p:nvSpPr>
          <p:cNvPr id="8" name="TextBox 7">
            <a:extLst>
              <a:ext uri="{FF2B5EF4-FFF2-40B4-BE49-F238E27FC236}">
                <a16:creationId xmlns:a16="http://schemas.microsoft.com/office/drawing/2014/main" id="{F6DD0E7E-2C8B-45B2-607F-F0D9DC4C35F6}"/>
              </a:ext>
            </a:extLst>
          </p:cNvPr>
          <p:cNvSpPr txBox="1"/>
          <p:nvPr/>
        </p:nvSpPr>
        <p:spPr>
          <a:xfrm>
            <a:off x="5666716" y="5769494"/>
            <a:ext cx="6172132" cy="923330"/>
          </a:xfrm>
          <a:prstGeom prst="rect">
            <a:avLst/>
          </a:prstGeom>
          <a:noFill/>
        </p:spPr>
        <p:txBody>
          <a:bodyPr wrap="square">
            <a:spAutoFit/>
          </a:bodyPr>
          <a:lstStyle/>
          <a:p>
            <a:r>
              <a:rPr lang="en-US" dirty="0">
                <a:solidFill>
                  <a:schemeClr val="accent1"/>
                </a:solidFill>
                <a:cs typeface="Arial" panose="020B0604020202020204" pitchFamily="34" charset="0"/>
              </a:rPr>
              <a:t>Contact us: </a:t>
            </a:r>
            <a:r>
              <a:rPr lang="en-US" dirty="0">
                <a:solidFill>
                  <a:schemeClr val="accent1"/>
                </a:solidFill>
                <a:cs typeface="Arial" panose="020B0604020202020204" pitchFamily="34" charset="0"/>
                <a:hlinkClick r:id="rId5">
                  <a:extLst>
                    <a:ext uri="{A12FA001-AC4F-418D-AE19-62706E023703}">
                      <ahyp:hlinkClr xmlns:ahyp="http://schemas.microsoft.com/office/drawing/2018/hyperlinkcolor" val="tx"/>
                    </a:ext>
                  </a:extLst>
                </a:hlinkClick>
              </a:rPr>
              <a:t>clubexcellenceaward@lionsclubs.org</a:t>
            </a:r>
            <a:r>
              <a:rPr lang="en-US" dirty="0">
                <a:solidFill>
                  <a:schemeClr val="accent1"/>
                </a:solidFill>
                <a:cs typeface="Arial" panose="020B0604020202020204" pitchFamily="34" charset="0"/>
              </a:rPr>
              <a:t> </a:t>
            </a:r>
          </a:p>
          <a:p>
            <a:r>
              <a:rPr lang="en-US" dirty="0">
                <a:solidFill>
                  <a:schemeClr val="accent1"/>
                </a:solidFill>
                <a:cs typeface="Arial" panose="020B0604020202020204" pitchFamily="34" charset="0"/>
              </a:rPr>
              <a:t> </a:t>
            </a:r>
          </a:p>
          <a:p>
            <a:r>
              <a:rPr lang="en-US" dirty="0">
                <a:solidFill>
                  <a:schemeClr val="accent1"/>
                </a:solidFill>
                <a:cs typeface="Arial" panose="020B0604020202020204" pitchFamily="34" charset="0"/>
              </a:rPr>
              <a:t>Website:  </a:t>
            </a:r>
            <a:r>
              <a:rPr lang="en-US" dirty="0">
                <a:solidFill>
                  <a:schemeClr val="accent1"/>
                </a:solidFill>
                <a:effectLst/>
                <a:ea typeface="Calibri" panose="020F0502020204030204" pitchFamily="34" charset="0"/>
                <a:cs typeface="Arial" panose="020B0604020202020204" pitchFamily="34" charset="0"/>
              </a:rPr>
              <a:t>lionsclubs.org/</a:t>
            </a:r>
            <a:r>
              <a:rPr lang="en-US" dirty="0" err="1">
                <a:solidFill>
                  <a:schemeClr val="accent1"/>
                </a:solidFill>
                <a:effectLst/>
                <a:ea typeface="Calibri" panose="020F0502020204030204" pitchFamily="34" charset="0"/>
                <a:cs typeface="Arial" panose="020B0604020202020204" pitchFamily="34" charset="0"/>
              </a:rPr>
              <a:t>ClubExcellenceAward</a:t>
            </a:r>
            <a:endParaRPr lang="en-US" dirty="0">
              <a:solidFill>
                <a:schemeClr val="accent1"/>
              </a:solidFill>
              <a:cs typeface="Arial" panose="020B0604020202020204" pitchFamily="34" charset="0"/>
            </a:endParaRPr>
          </a:p>
        </p:txBody>
      </p:sp>
    </p:spTree>
    <p:extLst>
      <p:ext uri="{BB962C8B-B14F-4D97-AF65-F5344CB8AC3E}">
        <p14:creationId xmlns:p14="http://schemas.microsoft.com/office/powerpoint/2010/main" val="119233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human face, person, person, collage&#10;&#10;Description automatically generated">
            <a:extLst>
              <a:ext uri="{FF2B5EF4-FFF2-40B4-BE49-F238E27FC236}">
                <a16:creationId xmlns:a16="http://schemas.microsoft.com/office/drawing/2014/main" id="{EE1EB72F-2309-BCAF-1C08-E802D685C6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9" name="Background - Overlay">
            <a:extLst>
              <a:ext uri="{FF2B5EF4-FFF2-40B4-BE49-F238E27FC236}">
                <a16:creationId xmlns:a16="http://schemas.microsoft.com/office/drawing/2014/main" id="{8CC60AFD-58DF-E6B5-4E65-6C116BFB4189}"/>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dirty="0">
              <a:solidFill>
                <a:schemeClr val="bg1"/>
              </a:solidFill>
            </a:endParaRPr>
          </a:p>
        </p:txBody>
      </p:sp>
      <p:pic>
        <p:nvPicPr>
          <p:cNvPr id="5" name="Picture 4" descr="lionlogo_white.eps">
            <a:extLst>
              <a:ext uri="{FF2B5EF4-FFF2-40B4-BE49-F238E27FC236}">
                <a16:creationId xmlns:a16="http://schemas.microsoft.com/office/drawing/2014/main" id="{96E4C017-D504-4266-BD3D-D61DA60B16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86400" y="1828800"/>
            <a:ext cx="1204464" cy="1174956"/>
          </a:xfrm>
          <a:prstGeom prst="rect">
            <a:avLst/>
          </a:prstGeom>
        </p:spPr>
      </p:pic>
      <p:sp>
        <p:nvSpPr>
          <p:cNvPr id="6" name="Title 1">
            <a:extLst>
              <a:ext uri="{FF2B5EF4-FFF2-40B4-BE49-F238E27FC236}">
                <a16:creationId xmlns:a16="http://schemas.microsoft.com/office/drawing/2014/main" id="{BE5CE7D0-AE24-51D1-E0D3-63022C87CC56}"/>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en-US" sz="4800" b="1" dirty="0">
                <a:solidFill>
                  <a:schemeClr val="bg1"/>
                </a:solidFill>
                <a:latin typeface="Helvetica Neue" charset="0"/>
                <a:ea typeface="Helvetica Neue" charset="0"/>
                <a:cs typeface="Helvetica Neue" charset="0"/>
              </a:rPr>
              <a:t>Thank You</a:t>
            </a:r>
          </a:p>
        </p:txBody>
      </p:sp>
      <p:sp>
        <p:nvSpPr>
          <p:cNvPr id="7" name="Rectangle 6">
            <a:extLst>
              <a:ext uri="{FF2B5EF4-FFF2-40B4-BE49-F238E27FC236}">
                <a16:creationId xmlns:a16="http://schemas.microsoft.com/office/drawing/2014/main" id="{A59A182A-F7C9-2D50-1338-065060B5634B}"/>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8" name="TextBox 7">
            <a:extLst>
              <a:ext uri="{FF2B5EF4-FFF2-40B4-BE49-F238E27FC236}">
                <a16:creationId xmlns:a16="http://schemas.microsoft.com/office/drawing/2014/main" id="{DCEF54F2-6210-10BA-9007-D2166429BE17}"/>
              </a:ext>
            </a:extLst>
          </p:cNvPr>
          <p:cNvSpPr txBox="1"/>
          <p:nvPr/>
        </p:nvSpPr>
        <p:spPr>
          <a:xfrm>
            <a:off x="4404334" y="6248400"/>
            <a:ext cx="3399810" cy="338554"/>
          </a:xfrm>
          <a:prstGeom prst="rect">
            <a:avLst/>
          </a:prstGeom>
          <a:noFill/>
        </p:spPr>
        <p:txBody>
          <a:bodyPr wrap="square" rtlCol="0">
            <a:spAutoFit/>
          </a:bodyPr>
          <a:lstStyle/>
          <a:p>
            <a:pPr algn="ctr"/>
            <a:r>
              <a:rPr lang="en-US" sz="1600" b="1" dirty="0">
                <a:solidFill>
                  <a:schemeClr val="bg1"/>
                </a:solidFill>
              </a:rPr>
              <a:t>© 2022 Lions International</a:t>
            </a:r>
          </a:p>
        </p:txBody>
      </p:sp>
    </p:spTree>
    <p:extLst>
      <p:ext uri="{BB962C8B-B14F-4D97-AF65-F5344CB8AC3E}">
        <p14:creationId xmlns:p14="http://schemas.microsoft.com/office/powerpoint/2010/main" val="2219868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400" kern="0" dirty="0">
                <a:latin typeface="Arial" charset="0"/>
                <a:ea typeface="Arial" charset="0"/>
                <a:cs typeface="Arial" charset="0"/>
              </a:rPr>
              <a:t>Step One </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200" b="0" i="1" kern="0" dirty="0">
                <a:latin typeface="Arial" charset="0"/>
                <a:ea typeface="Arial" charset="0"/>
                <a:cs typeface="Arial" charset="0"/>
              </a:rPr>
              <a:t>Understanding the Process</a:t>
            </a:r>
          </a:p>
          <a:p>
            <a:r>
              <a:rPr lang="en-US" sz="2400" b="0" i="1" kern="0" dirty="0">
                <a:latin typeface="Arial" charset="0"/>
                <a:ea typeface="Arial" charset="0"/>
                <a:cs typeface="Arial" charset="0"/>
              </a:rPr>
              <a:t>The process of change is the process for doing things better!</a:t>
            </a:r>
          </a:p>
        </p:txBody>
      </p:sp>
    </p:spTree>
    <p:extLst>
      <p:ext uri="{BB962C8B-B14F-4D97-AF65-F5344CB8AC3E}">
        <p14:creationId xmlns:p14="http://schemas.microsoft.com/office/powerpoint/2010/main" val="3388350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400" kern="0" dirty="0">
                <a:latin typeface="Arial" charset="0"/>
                <a:ea typeface="Arial" charset="0"/>
                <a:cs typeface="Arial" charset="0"/>
              </a:rPr>
              <a:t>Step Two</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200" b="0" i="1" kern="0" dirty="0">
                <a:latin typeface="Arial" charset="0"/>
                <a:ea typeface="Arial" charset="0"/>
                <a:cs typeface="Arial" charset="0"/>
              </a:rPr>
              <a:t>Determine the Need for Change</a:t>
            </a:r>
          </a:p>
          <a:p>
            <a:r>
              <a:rPr lang="en-US" sz="2400" b="0" i="1" kern="0" dirty="0">
                <a:latin typeface="Arial" charset="0"/>
                <a:ea typeface="Arial" charset="0"/>
                <a:cs typeface="Arial" charset="0"/>
              </a:rPr>
              <a:t>Complete four assessments</a:t>
            </a:r>
          </a:p>
        </p:txBody>
      </p:sp>
    </p:spTree>
    <p:extLst>
      <p:ext uri="{BB962C8B-B14F-4D97-AF65-F5344CB8AC3E}">
        <p14:creationId xmlns:p14="http://schemas.microsoft.com/office/powerpoint/2010/main" val="3086097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32553" y="1064265"/>
            <a:ext cx="4771303" cy="114512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en-US" kern="0" dirty="0">
                <a:solidFill>
                  <a:schemeClr val="bg1"/>
                </a:solidFill>
                <a:latin typeface="Arial"/>
                <a:cs typeface="Arial"/>
              </a:rPr>
              <a:t>Assessment One</a:t>
            </a:r>
            <a:br>
              <a:rPr lang="en-US" sz="2400" kern="0" dirty="0">
                <a:solidFill>
                  <a:schemeClr val="bg1"/>
                </a:solidFill>
                <a:latin typeface="Arial"/>
                <a:cs typeface="Arial"/>
              </a:rPr>
            </a:br>
            <a:r>
              <a:rPr lang="en-US" sz="2000" b="0" i="1" kern="0" dirty="0">
                <a:solidFill>
                  <a:schemeClr val="bg1"/>
                </a:solidFill>
                <a:latin typeface="Arial"/>
                <a:cs typeface="Arial"/>
              </a:rPr>
              <a:t>Rejuvenate your club with new members</a:t>
            </a:r>
            <a:endParaRPr lang="en-US" sz="2400" b="0" i="1" dirty="0">
              <a:solidFill>
                <a:schemeClr val="bg1"/>
              </a:solidFill>
              <a:latin typeface="Arial"/>
              <a:cs typeface="Arial"/>
            </a:endParaRP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3829638" cy="369332"/>
          </a:xfrm>
          <a:prstGeom prst="rect">
            <a:avLst/>
          </a:prstGeom>
        </p:spPr>
        <p:txBody>
          <a:bodyPr wrap="none">
            <a:spAutoFit/>
          </a:bodyPr>
          <a:lstStyle/>
          <a:p>
            <a:pPr lvl="0">
              <a:spcBef>
                <a:spcPts val="0"/>
              </a:spcBef>
              <a:spcAft>
                <a:spcPts val="1200"/>
              </a:spcAft>
              <a:defRPr/>
            </a:pPr>
            <a:r>
              <a:rPr lang="en-US" b="1" i="1" spc="10" dirty="0">
                <a:solidFill>
                  <a:srgbClr val="EBB700"/>
                </a:solidFill>
                <a:latin typeface="Arial"/>
                <a:ea typeface="ヒラギノ角ゴ Pro W3"/>
                <a:cs typeface="Arial"/>
              </a:rPr>
              <a:t>Complete Assessment on page 2</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pic>
        <p:nvPicPr>
          <p:cNvPr id="6" name="Picture 5">
            <a:extLst>
              <a:ext uri="{FF2B5EF4-FFF2-40B4-BE49-F238E27FC236}">
                <a16:creationId xmlns:a16="http://schemas.microsoft.com/office/drawing/2014/main" id="{41FFAD00-3FC2-ABFE-A312-424D535C9374}"/>
              </a:ext>
            </a:extLst>
          </p:cNvPr>
          <p:cNvPicPr>
            <a:picLocks noChangeAspect="1"/>
          </p:cNvPicPr>
          <p:nvPr/>
        </p:nvPicPr>
        <p:blipFill rotWithShape="1">
          <a:blip r:embed="rId4">
            <a:extLst>
              <a:ext uri="{28A0092B-C50C-407E-A947-70E740481C1C}">
                <a14:useLocalDpi xmlns:a14="http://schemas.microsoft.com/office/drawing/2010/main" val="0"/>
              </a:ext>
            </a:extLst>
          </a:blip>
          <a:srcRect l="10794" r="6451"/>
          <a:stretch/>
        </p:blipFill>
        <p:spPr>
          <a:xfrm>
            <a:off x="7086600" y="2514600"/>
            <a:ext cx="4771303" cy="3215444"/>
          </a:xfrm>
          <a:prstGeom prst="rect">
            <a:avLst/>
          </a:prstGeom>
          <a:ln>
            <a:noFill/>
          </a:ln>
          <a:effectLst>
            <a:outerShdw blurRad="292100" dist="139700" dir="2700000" algn="tl" rotWithShape="0">
              <a:srgbClr val="333333">
                <a:alpha val="65000"/>
              </a:srgbClr>
            </a:outerShdw>
          </a:effectLst>
        </p:spPr>
      </p:pic>
      <p:sp>
        <p:nvSpPr>
          <p:cNvPr id="7" name="Content Placeholder 6">
            <a:extLst>
              <a:ext uri="{FF2B5EF4-FFF2-40B4-BE49-F238E27FC236}">
                <a16:creationId xmlns:a16="http://schemas.microsoft.com/office/drawing/2014/main" id="{BAFCB0EB-B07C-EB27-7CCA-AC12120CB968}"/>
              </a:ext>
            </a:extLst>
          </p:cNvPr>
          <p:cNvSpPr txBox="1">
            <a:spLocks/>
          </p:cNvSpPr>
          <p:nvPr/>
        </p:nvSpPr>
        <p:spPr bwMode="auto">
          <a:xfrm>
            <a:off x="897558" y="3490815"/>
            <a:ext cx="5486400" cy="2909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600" dirty="0">
                <a:solidFill>
                  <a:schemeClr val="bg1"/>
                </a:solidFill>
                <a:latin typeface="Arial" panose="020B0604020202020204" pitchFamily="34" charset="0"/>
                <a:cs typeface="Arial" panose="020B0604020202020204" pitchFamily="34" charset="0"/>
              </a:rPr>
              <a:t>Our club recruits community leaders who can help advance our projects</a:t>
            </a:r>
          </a:p>
          <a:p>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Our club actively seeks prospective members and successfully recruits them</a:t>
            </a:r>
          </a:p>
          <a:p>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Recruiting efforts are recognized and supported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New members receive an orientation that is engaging and informative </a:t>
            </a: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556696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930509" y="1054690"/>
            <a:ext cx="4771303" cy="114512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en-US" kern="0" dirty="0">
                <a:solidFill>
                  <a:schemeClr val="bg1"/>
                </a:solidFill>
                <a:latin typeface="Arial"/>
                <a:cs typeface="Arial"/>
              </a:rPr>
              <a:t>Assessment One</a:t>
            </a:r>
            <a:br>
              <a:rPr lang="en-US" sz="2400" kern="0" dirty="0">
                <a:solidFill>
                  <a:schemeClr val="bg1"/>
                </a:solidFill>
                <a:latin typeface="Arial"/>
                <a:cs typeface="Arial"/>
              </a:rPr>
            </a:br>
            <a:r>
              <a:rPr lang="en-US" sz="2000" b="0" i="1" kern="0" dirty="0">
                <a:solidFill>
                  <a:schemeClr val="bg1"/>
                </a:solidFill>
                <a:latin typeface="Arial"/>
                <a:cs typeface="Arial"/>
              </a:rPr>
              <a:t>Rejuvenate your club with new members</a:t>
            </a:r>
            <a:endParaRPr lang="en-US" sz="2400" b="0" i="1" dirty="0">
              <a:solidFill>
                <a:schemeClr val="bg1"/>
              </a:solidFill>
              <a:latin typeface="Arial"/>
              <a:cs typeface="Arial"/>
            </a:endParaRP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5602816" cy="369332"/>
          </a:xfrm>
          <a:prstGeom prst="rect">
            <a:avLst/>
          </a:prstGeom>
        </p:spPr>
        <p:txBody>
          <a:bodyPr wrap="none">
            <a:spAutoFit/>
          </a:bodyPr>
          <a:lstStyle/>
          <a:p>
            <a:pPr lvl="0">
              <a:spcBef>
                <a:spcPts val="0"/>
              </a:spcBef>
              <a:spcAft>
                <a:spcPts val="1200"/>
              </a:spcAft>
              <a:defRPr/>
            </a:pPr>
            <a:r>
              <a:rPr lang="en-US" b="1" i="1" spc="10" dirty="0">
                <a:solidFill>
                  <a:srgbClr val="EBB700"/>
                </a:solidFill>
                <a:latin typeface="Arial"/>
                <a:ea typeface="ヒラギノ角ゴ Pro W3"/>
                <a:cs typeface="Arial"/>
              </a:rPr>
              <a:t>Complete the Club Member Evaluation on page 3</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Content Placeholder 6">
            <a:extLst>
              <a:ext uri="{FF2B5EF4-FFF2-40B4-BE49-F238E27FC236}">
                <a16:creationId xmlns:a16="http://schemas.microsoft.com/office/drawing/2014/main" id="{B4EEEB2E-78AF-D5AA-35DA-8B2050A9B90C}"/>
              </a:ext>
            </a:extLst>
          </p:cNvPr>
          <p:cNvSpPr txBox="1">
            <a:spLocks/>
          </p:cNvSpPr>
          <p:nvPr/>
        </p:nvSpPr>
        <p:spPr bwMode="auto">
          <a:xfrm>
            <a:off x="412049" y="3931920"/>
            <a:ext cx="112014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600" dirty="0">
                <a:solidFill>
                  <a:schemeClr val="bg1"/>
                </a:solidFill>
                <a:latin typeface="Arial" panose="020B0604020202020204" pitchFamily="34" charset="0"/>
                <a:cs typeface="Arial" panose="020B0604020202020204" pitchFamily="34" charset="0"/>
              </a:rPr>
              <a:t>What actions can the club take to recruit members?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How can the club keep members interested and engaged in our activities?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Thinking about the members who have left, what could have been done differently to keep them as active and engaged? </a:t>
            </a:r>
          </a:p>
        </p:txBody>
      </p:sp>
    </p:spTree>
    <p:extLst>
      <p:ext uri="{BB962C8B-B14F-4D97-AF65-F5344CB8AC3E}">
        <p14:creationId xmlns:p14="http://schemas.microsoft.com/office/powerpoint/2010/main" val="3548695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52400" y="550843"/>
            <a:ext cx="11658600" cy="668358"/>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en-US" sz="3600" kern="0" dirty="0">
                <a:solidFill>
                  <a:srgbClr val="00338D"/>
                </a:solidFill>
              </a:rPr>
              <a:t>Resources: Rejuvenate your club with new members</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pic>
        <p:nvPicPr>
          <p:cNvPr id="7" name="Picture 6">
            <a:extLst>
              <a:ext uri="{FF2B5EF4-FFF2-40B4-BE49-F238E27FC236}">
                <a16:creationId xmlns:a16="http://schemas.microsoft.com/office/drawing/2014/main" id="{B7DC54C8-A93E-134B-AC0A-7F44185FC157}"/>
              </a:ext>
            </a:extLst>
          </p:cNvPr>
          <p:cNvPicPr>
            <a:picLocks noChangeAspect="1"/>
          </p:cNvPicPr>
          <p:nvPr/>
        </p:nvPicPr>
        <p:blipFill>
          <a:blip r:embed="rId3"/>
          <a:stretch>
            <a:fillRect/>
          </a:stretch>
        </p:blipFill>
        <p:spPr>
          <a:xfrm>
            <a:off x="533400" y="1828800"/>
            <a:ext cx="3291073" cy="4260223"/>
          </a:xfrm>
          <a:prstGeom prst="rect">
            <a:avLst/>
          </a:prstGeom>
          <a:effectLst>
            <a:outerShdw blurRad="63500" sx="102000" sy="102000" algn="ctr" rotWithShape="0">
              <a:srgbClr val="002060">
                <a:alpha val="40000"/>
              </a:srgbClr>
            </a:outerShdw>
          </a:effectLst>
        </p:spPr>
      </p:pic>
      <p:pic>
        <p:nvPicPr>
          <p:cNvPr id="12" name="Picture 11">
            <a:extLst>
              <a:ext uri="{FF2B5EF4-FFF2-40B4-BE49-F238E27FC236}">
                <a16:creationId xmlns:a16="http://schemas.microsoft.com/office/drawing/2014/main" id="{D1365171-45E9-F653-569D-43C26AC65A22}"/>
              </a:ext>
            </a:extLst>
          </p:cNvPr>
          <p:cNvPicPr>
            <a:picLocks noChangeAspect="1"/>
          </p:cNvPicPr>
          <p:nvPr/>
        </p:nvPicPr>
        <p:blipFill>
          <a:blip r:embed="rId4"/>
          <a:stretch>
            <a:fillRect/>
          </a:stretch>
        </p:blipFill>
        <p:spPr>
          <a:xfrm>
            <a:off x="8138927" y="1828799"/>
            <a:ext cx="3325057" cy="4238679"/>
          </a:xfrm>
          <a:prstGeom prst="rect">
            <a:avLst/>
          </a:prstGeom>
          <a:effectLst>
            <a:outerShdw blurRad="63500" sx="102000" sy="102000" algn="ctr" rotWithShape="0">
              <a:srgbClr val="002060">
                <a:alpha val="40000"/>
              </a:srgbClr>
            </a:outerShdw>
          </a:effectLst>
        </p:spPr>
      </p:pic>
      <p:pic>
        <p:nvPicPr>
          <p:cNvPr id="15" name="Picture 14">
            <a:extLst>
              <a:ext uri="{FF2B5EF4-FFF2-40B4-BE49-F238E27FC236}">
                <a16:creationId xmlns:a16="http://schemas.microsoft.com/office/drawing/2014/main" id="{C0CD8C9C-8DAF-DAF6-6C66-BAB55AB1CFDC}"/>
              </a:ext>
            </a:extLst>
          </p:cNvPr>
          <p:cNvPicPr>
            <a:picLocks noChangeAspect="1"/>
          </p:cNvPicPr>
          <p:nvPr/>
        </p:nvPicPr>
        <p:blipFill>
          <a:blip r:embed="rId5"/>
          <a:stretch>
            <a:fillRect/>
          </a:stretch>
        </p:blipFill>
        <p:spPr>
          <a:xfrm>
            <a:off x="4327558" y="1828799"/>
            <a:ext cx="3308284" cy="4260223"/>
          </a:xfrm>
          <a:prstGeom prst="rect">
            <a:avLst/>
          </a:prstGeom>
          <a:effectLst>
            <a:outerShdw blurRad="63500" sx="102000" sy="102000" algn="ctr" rotWithShape="0">
              <a:srgbClr val="002060">
                <a:alpha val="40000"/>
              </a:srgbClr>
            </a:outerShdw>
          </a:effectLst>
        </p:spPr>
      </p:pic>
    </p:spTree>
    <p:extLst>
      <p:ext uri="{BB962C8B-B14F-4D97-AF65-F5344CB8AC3E}">
        <p14:creationId xmlns:p14="http://schemas.microsoft.com/office/powerpoint/2010/main" val="2634593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32553" y="903689"/>
            <a:ext cx="39966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en-US" kern="0" dirty="0">
                <a:solidFill>
                  <a:schemeClr val="bg1"/>
                </a:solidFill>
                <a:latin typeface="Arial"/>
                <a:cs typeface="Arial"/>
              </a:rPr>
              <a:t>Assessment Two</a:t>
            </a:r>
            <a:br>
              <a:rPr lang="en-US" sz="2400" kern="0" dirty="0">
                <a:solidFill>
                  <a:schemeClr val="bg1"/>
                </a:solidFill>
                <a:latin typeface="Arial"/>
                <a:cs typeface="Arial"/>
              </a:rPr>
            </a:br>
            <a:r>
              <a:rPr lang="en-US" sz="2000" b="0" i="1" kern="0" dirty="0">
                <a:solidFill>
                  <a:schemeClr val="bg1"/>
                </a:solidFill>
                <a:latin typeface="Arial"/>
                <a:cs typeface="Arial"/>
              </a:rPr>
              <a:t>Revitalize your club with </a:t>
            </a:r>
          </a:p>
          <a:p>
            <a:pPr lvl="0">
              <a:lnSpc>
                <a:spcPct val="100000"/>
              </a:lnSpc>
              <a:defRPr/>
            </a:pPr>
            <a:r>
              <a:rPr lang="en-US" sz="2000" b="0" i="1" kern="0" dirty="0">
                <a:solidFill>
                  <a:schemeClr val="bg1"/>
                </a:solidFill>
                <a:latin typeface="Arial"/>
                <a:cs typeface="Arial"/>
              </a:rPr>
              <a:t>new service opportunities </a:t>
            </a:r>
            <a:endParaRPr lang="en-US" sz="2400" b="0" i="1" dirty="0">
              <a:solidFill>
                <a:schemeClr val="bg1"/>
              </a:solidFill>
              <a:latin typeface="Arial"/>
              <a:cs typeface="Arial"/>
            </a:endParaRP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3829638" cy="369332"/>
          </a:xfrm>
          <a:prstGeom prst="rect">
            <a:avLst/>
          </a:prstGeom>
        </p:spPr>
        <p:txBody>
          <a:bodyPr wrap="none">
            <a:spAutoFit/>
          </a:bodyPr>
          <a:lstStyle/>
          <a:p>
            <a:pPr lvl="0">
              <a:spcBef>
                <a:spcPts val="0"/>
              </a:spcBef>
              <a:spcAft>
                <a:spcPts val="1200"/>
              </a:spcAft>
              <a:defRPr/>
            </a:pPr>
            <a:r>
              <a:rPr lang="en-US" b="1" i="1" spc="10" dirty="0">
                <a:solidFill>
                  <a:srgbClr val="EBB700"/>
                </a:solidFill>
                <a:latin typeface="Arial"/>
                <a:ea typeface="ヒラギノ角ゴ Pro W3"/>
                <a:cs typeface="Arial"/>
              </a:rPr>
              <a:t>Complete Assessment on page 4</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8" name="Content Placeholder 6">
            <a:extLst>
              <a:ext uri="{FF2B5EF4-FFF2-40B4-BE49-F238E27FC236}">
                <a16:creationId xmlns:a16="http://schemas.microsoft.com/office/drawing/2014/main" id="{B41CA8B0-F44F-24A1-2AB1-229DB9F1D525}"/>
              </a:ext>
            </a:extLst>
          </p:cNvPr>
          <p:cNvSpPr txBox="1">
            <a:spLocks/>
          </p:cNvSpPr>
          <p:nvPr/>
        </p:nvSpPr>
        <p:spPr bwMode="auto">
          <a:xfrm>
            <a:off x="272625" y="3227782"/>
            <a:ext cx="65532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bg1"/>
                </a:solidFill>
                <a:latin typeface="Arial" panose="020B0604020202020204" pitchFamily="34" charset="0"/>
                <a:cs typeface="Arial" panose="020B0604020202020204" pitchFamily="34" charset="0"/>
              </a:rPr>
              <a:t>Our club partners with community organizations and/or businesses to identify areas of need</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Our activities attract new members to our club</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Our club invites Leos and other youth to serve alongside us</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Members see the impact of their projects</a:t>
            </a:r>
          </a:p>
          <a:p>
            <a:pPr marL="0" indent="0">
              <a:buNone/>
            </a:pPr>
            <a:endParaRPr lang="en-US" sz="2000" dirty="0">
              <a:solidFill>
                <a:schemeClr val="bg1"/>
              </a:solidFill>
              <a:latin typeface="Arial" panose="020B0604020202020204" pitchFamily="34" charset="0"/>
              <a:cs typeface="Arial" panose="020B0604020202020204" pitchFamily="34" charset="0"/>
            </a:endParaRPr>
          </a:p>
          <a:p>
            <a:pPr marL="0" indent="0">
              <a:buNone/>
            </a:pPr>
            <a:endParaRPr lang="en-US" sz="2000" kern="0" dirty="0">
              <a:solidFill>
                <a:schemeClr val="bg1"/>
              </a:solidFill>
              <a:latin typeface="Arial" panose="020B0604020202020204" pitchFamily="34" charset="0"/>
              <a:ea typeface="Arial" charset="0"/>
              <a:cs typeface="Arial" panose="020B0604020202020204" pitchFamily="34"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pic>
        <p:nvPicPr>
          <p:cNvPr id="14" name="Picture 13" descr="A group of people planting trees&#10;&#10;Description automatically generated">
            <a:extLst>
              <a:ext uri="{FF2B5EF4-FFF2-40B4-BE49-F238E27FC236}">
                <a16:creationId xmlns:a16="http://schemas.microsoft.com/office/drawing/2014/main" id="{087F010F-5BEF-5A0E-F442-CD9562300DF8}"/>
              </a:ext>
            </a:extLst>
          </p:cNvPr>
          <p:cNvPicPr>
            <a:picLocks noChangeAspect="1"/>
          </p:cNvPicPr>
          <p:nvPr/>
        </p:nvPicPr>
        <p:blipFill>
          <a:blip r:embed="rId4"/>
          <a:stretch>
            <a:fillRect/>
          </a:stretch>
        </p:blipFill>
        <p:spPr>
          <a:xfrm>
            <a:off x="7419556" y="2116757"/>
            <a:ext cx="4200624" cy="2800416"/>
          </a:xfrm>
          <a:prstGeom prst="rect">
            <a:avLst/>
          </a:prstGeom>
        </p:spPr>
      </p:pic>
    </p:spTree>
    <p:extLst>
      <p:ext uri="{BB962C8B-B14F-4D97-AF65-F5344CB8AC3E}">
        <p14:creationId xmlns:p14="http://schemas.microsoft.com/office/powerpoint/2010/main" val="2701611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32553" y="903689"/>
            <a:ext cx="39966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en-US" kern="0" dirty="0">
                <a:solidFill>
                  <a:schemeClr val="bg1"/>
                </a:solidFill>
                <a:latin typeface="Arial"/>
                <a:cs typeface="Arial"/>
              </a:rPr>
              <a:t>Assessment Two</a:t>
            </a:r>
            <a:br>
              <a:rPr lang="en-US" sz="2400" kern="0" dirty="0">
                <a:solidFill>
                  <a:schemeClr val="bg1"/>
                </a:solidFill>
                <a:latin typeface="Arial"/>
                <a:cs typeface="Arial"/>
              </a:rPr>
            </a:br>
            <a:r>
              <a:rPr lang="en-US" sz="2000" b="0" i="1" kern="0" dirty="0">
                <a:solidFill>
                  <a:schemeClr val="bg1"/>
                </a:solidFill>
                <a:latin typeface="Arial"/>
                <a:cs typeface="Arial"/>
              </a:rPr>
              <a:t>Revitalize your club with </a:t>
            </a:r>
          </a:p>
          <a:p>
            <a:pPr lvl="0">
              <a:lnSpc>
                <a:spcPct val="100000"/>
              </a:lnSpc>
              <a:defRPr/>
            </a:pPr>
            <a:r>
              <a:rPr lang="en-US" sz="2000" b="0" i="1" kern="0" dirty="0">
                <a:solidFill>
                  <a:schemeClr val="bg1"/>
                </a:solidFill>
                <a:latin typeface="Arial"/>
                <a:cs typeface="Arial"/>
              </a:rPr>
              <a:t>new service opportunities </a:t>
            </a:r>
            <a:endParaRPr lang="en-US" sz="2400" b="0" i="1" dirty="0">
              <a:solidFill>
                <a:schemeClr val="bg1"/>
              </a:solidFill>
              <a:latin typeface="Arial"/>
              <a:cs typeface="Arial"/>
            </a:endParaRP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5707973" cy="369332"/>
          </a:xfrm>
          <a:prstGeom prst="rect">
            <a:avLst/>
          </a:prstGeom>
        </p:spPr>
        <p:txBody>
          <a:bodyPr wrap="none">
            <a:spAutoFit/>
          </a:bodyPr>
          <a:lstStyle/>
          <a:p>
            <a:pPr lvl="0">
              <a:spcBef>
                <a:spcPts val="0"/>
              </a:spcBef>
              <a:spcAft>
                <a:spcPts val="1200"/>
              </a:spcAft>
              <a:defRPr/>
            </a:pPr>
            <a:r>
              <a:rPr lang="en-US" b="1" i="1" spc="10" dirty="0">
                <a:solidFill>
                  <a:srgbClr val="EBB700"/>
                </a:solidFill>
                <a:latin typeface="Arial"/>
                <a:ea typeface="ヒラギノ角ゴ Pro W3"/>
                <a:cs typeface="Arial"/>
              </a:rPr>
              <a:t>Complete the  club Member Evaluation on page 5</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Content Placeholder 6">
            <a:extLst>
              <a:ext uri="{FF2B5EF4-FFF2-40B4-BE49-F238E27FC236}">
                <a16:creationId xmlns:a16="http://schemas.microsoft.com/office/drawing/2014/main" id="{967EFC06-9508-1C06-C591-96F1F370CA12}"/>
              </a:ext>
            </a:extLst>
          </p:cNvPr>
          <p:cNvSpPr txBox="1">
            <a:spLocks/>
          </p:cNvSpPr>
          <p:nvPr/>
        </p:nvSpPr>
        <p:spPr bwMode="auto">
          <a:xfrm>
            <a:off x="1881376" y="3429000"/>
            <a:ext cx="8426199" cy="3071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600" dirty="0">
                <a:solidFill>
                  <a:schemeClr val="bg1"/>
                </a:solidFill>
                <a:latin typeface="Arial" panose="020B0604020202020204" pitchFamily="34" charset="0"/>
                <a:cs typeface="Arial" panose="020B0604020202020204" pitchFamily="34" charset="0"/>
              </a:rPr>
              <a:t>Do you have any suggestions regarding the questions in the evaluation or ideas on how we can improve our service?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What is your favorite project or activity?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What is your least favorite project or activity?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What new protentional projects should be considered?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Are there current projects that should be reconsidered or redesigned? </a:t>
            </a:r>
            <a:endParaRPr lang="en-US" sz="2000" kern="0" dirty="0">
              <a:solidFill>
                <a:schemeClr val="bg1"/>
              </a:solidFill>
              <a:latin typeface="Arial" panose="020B0604020202020204" pitchFamily="34" charset="0"/>
              <a:ea typeface="Arial" charset="0"/>
              <a:cs typeface="Arial" panose="020B0604020202020204" pitchFamily="34"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887098423"/>
      </p:ext>
    </p:extLst>
  </p:cSld>
  <p:clrMapOvr>
    <a:masterClrMapping/>
  </p:clrMapOvr>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LongProperties xmlns="http://schemas.microsoft.com/office/2006/metadata/long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6A8C181-E056-415E-9B59-40F04FA43837}">
  <ds:schemaRefs>
    <ds:schemaRef ds:uri="http://schemas.microsoft.com/office/2006/documentManagement/types"/>
    <ds:schemaRef ds:uri="http://purl.org/dc/elements/1.1/"/>
    <ds:schemaRef ds:uri="http://purl.org/dc/terms/"/>
    <ds:schemaRef ds:uri="http://purl.org/dc/dcmitype/"/>
    <ds:schemaRef ds:uri="http://schemas.microsoft.com/office/infopath/2007/PartnerControls"/>
    <ds:schemaRef ds:uri="http://schemas.openxmlformats.org/package/2006/metadata/core-properties"/>
    <ds:schemaRef ds:uri="http://schemas.microsoft.com/office/2006/metadata/properties"/>
    <ds:schemaRef ds:uri="a7495015-d16d-4dd1-a72f-488cd8119f34"/>
    <ds:schemaRef ds:uri="http://www.w3.org/XML/1998/namespace"/>
  </ds:schemaRefs>
</ds:datastoreItem>
</file>

<file path=customXml/itemProps3.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4.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5.xml><?xml version="1.0" encoding="utf-8"?>
<ds:datastoreItem xmlns:ds="http://schemas.openxmlformats.org/officeDocument/2006/customXml" ds:itemID="{74C6324C-4351-4A54-A5CC-A482A4792C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8173</TotalTime>
  <Words>1365</Words>
  <Application>Microsoft Office PowerPoint</Application>
  <PresentationFormat>Widescreen</PresentationFormat>
  <Paragraphs>259</Paragraphs>
  <Slides>29</Slides>
  <Notes>27</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29</vt:i4>
      </vt:variant>
    </vt:vector>
  </HeadingPairs>
  <TitlesOfParts>
    <vt:vector size="47" baseType="lpstr">
      <vt:lpstr>Arial</vt:lpstr>
      <vt:lpstr>Arial Hebrew Scholar</vt:lpstr>
      <vt:lpstr>Calibri</vt:lpstr>
      <vt:lpstr>Calibri Light</vt:lpstr>
      <vt:lpstr>Helvetica</vt:lpstr>
      <vt:lpstr>Helvetica Neue</vt:lpstr>
      <vt:lpstr>HelveticaNeueLT Std Lt</vt:lpstr>
      <vt:lpstr>Lucida Grande</vt:lpstr>
      <vt:lpstr>Open sans</vt:lpstr>
      <vt:lpstr>Open Sans Regular</vt:lpstr>
      <vt:lpstr>Segoe UI</vt:lpstr>
      <vt:lpstr>Segoe UI Semibold</vt:lpstr>
      <vt:lpstr>Wingdings</vt:lpstr>
      <vt:lpstr>Blue Page Number</vt:lpstr>
      <vt:lpstr>White Page Number</vt:lpstr>
      <vt:lpstr>No Page Number</vt:lpstr>
      <vt:lpstr>1_Blue Page Number</vt:lpstr>
      <vt:lpstr>2_Blue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1354</cp:revision>
  <cp:lastPrinted>2018-06-08T16:40:30Z</cp:lastPrinted>
  <dcterms:created xsi:type="dcterms:W3CDTF">2016-11-15T15:12:50Z</dcterms:created>
  <dcterms:modified xsi:type="dcterms:W3CDTF">2024-02-01T14:37:46Z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